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57" r:id="rId2"/>
    <p:sldId id="348" r:id="rId3"/>
    <p:sldId id="343" r:id="rId4"/>
    <p:sldId id="339" r:id="rId5"/>
    <p:sldId id="256" r:id="rId6"/>
    <p:sldId id="258" r:id="rId7"/>
    <p:sldId id="298" r:id="rId8"/>
    <p:sldId id="259" r:id="rId9"/>
    <p:sldId id="261" r:id="rId10"/>
    <p:sldId id="263" r:id="rId11"/>
    <p:sldId id="262" r:id="rId12"/>
    <p:sldId id="264" r:id="rId13"/>
    <p:sldId id="281" r:id="rId14"/>
    <p:sldId id="282" r:id="rId15"/>
    <p:sldId id="283" r:id="rId16"/>
    <p:sldId id="284" r:id="rId17"/>
    <p:sldId id="286" r:id="rId18"/>
    <p:sldId id="288" r:id="rId19"/>
    <p:sldId id="289" r:id="rId20"/>
    <p:sldId id="322" r:id="rId21"/>
    <p:sldId id="305" r:id="rId22"/>
    <p:sldId id="306" r:id="rId23"/>
    <p:sldId id="358" r:id="rId24"/>
    <p:sldId id="290" r:id="rId25"/>
    <p:sldId id="304" r:id="rId26"/>
    <p:sldId id="291" r:id="rId27"/>
    <p:sldId id="292" r:id="rId28"/>
    <p:sldId id="295" r:id="rId29"/>
    <p:sldId id="354" r:id="rId30"/>
    <p:sldId id="296" r:id="rId31"/>
    <p:sldId id="302" r:id="rId32"/>
    <p:sldId id="345" r:id="rId33"/>
    <p:sldId id="301" r:id="rId34"/>
    <p:sldId id="303" r:id="rId35"/>
    <p:sldId id="307" r:id="rId36"/>
    <p:sldId id="310" r:id="rId37"/>
    <p:sldId id="311" r:id="rId38"/>
    <p:sldId id="313" r:id="rId39"/>
    <p:sldId id="324" r:id="rId40"/>
    <p:sldId id="325" r:id="rId41"/>
    <p:sldId id="356" r:id="rId42"/>
    <p:sldId id="320" r:id="rId43"/>
    <p:sldId id="309" r:id="rId44"/>
    <p:sldId id="314" r:id="rId45"/>
    <p:sldId id="318" r:id="rId46"/>
    <p:sldId id="326" r:id="rId47"/>
    <p:sldId id="328" r:id="rId48"/>
    <p:sldId id="335" r:id="rId49"/>
    <p:sldId id="357" r:id="rId50"/>
    <p:sldId id="352" r:id="rId51"/>
    <p:sldId id="355" r:id="rId52"/>
    <p:sldId id="353" r:id="rId53"/>
    <p:sldId id="350" r:id="rId54"/>
    <p:sldId id="329" r:id="rId55"/>
    <p:sldId id="332" r:id="rId56"/>
    <p:sldId id="334" r:id="rId57"/>
    <p:sldId id="346" r:id="rId58"/>
    <p:sldId id="347" r:id="rId5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73" autoAdjust="0"/>
  </p:normalViewPr>
  <p:slideViewPr>
    <p:cSldViewPr snapToGrid="0">
      <p:cViewPr varScale="1">
        <p:scale>
          <a:sx n="66" d="100"/>
          <a:sy n="66" d="100"/>
        </p:scale>
        <p:origin x="644"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4CA77F-1652-46E2-89E5-BF30EA58EAE3}" type="datetimeFigureOut">
              <a:rPr lang="nl-NL" smtClean="0"/>
              <a:pPr/>
              <a:t>9-3-2016</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F4EC6D-419A-4CCD-B9E2-BD8205717A96}" type="slidenum">
              <a:rPr lang="nl-NL" smtClean="0"/>
              <a:pPr/>
              <a:t>‹#›</a:t>
            </a:fld>
            <a:endParaRPr lang="nl-NL"/>
          </a:p>
        </p:txBody>
      </p:sp>
    </p:spTree>
    <p:extLst>
      <p:ext uri="{BB962C8B-B14F-4D97-AF65-F5344CB8AC3E}">
        <p14:creationId xmlns:p14="http://schemas.microsoft.com/office/powerpoint/2010/main" val="2354088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fld id="{DA6A5153-1679-419C-9CFF-90EA59AED3B0}" type="slidenum">
              <a:rPr lang="en-US"/>
              <a:pPr/>
              <a:t>3</a:t>
            </a:fld>
            <a:endParaRPr lang="en-US"/>
          </a:p>
        </p:txBody>
      </p:sp>
      <p:sp>
        <p:nvSpPr>
          <p:cNvPr id="37889" name="Rectangle 1"/>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0" name="Rectangle 2"/>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library(MASS)</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nf=1; N=250; nitem=16</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residuals=matrix(0,N,16)</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items=matrix(0,N,16)</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dep=matrix(rnorm(N,0,1),N,1) # latent common factor</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fl=matrix(c(.10,.15,.12,.11,.12,.13,.14,.15,.16,.14,.13,.14,.14,.15,.13,.12),nitem,1) # factor loadings</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th=diag(c(1-fl)) # residual variances</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fl=sqrt(fl)</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residuals=mvrnorm(N,rep(0,nitem),Sigma=th)</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items=dep%*%t(fl)+residuals</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factanal(items,factors=1)-&gt;fa1</a:t>
            </a:r>
          </a:p>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nl-NL" smtClean="0">
                <a:ea typeface="DejaVu Sans" charset="0"/>
                <a:cs typeface="DejaVu Sans" charset="0"/>
              </a:rPr>
              <a:t>cor(fl,fa1$loadings)</a:t>
            </a:r>
            <a:endParaRPr lang="nl-NL">
              <a:ea typeface="DejaVu Sans" charset="0"/>
              <a:cs typeface="DejaVu Sans" charset="0"/>
            </a:endParaRPr>
          </a:p>
        </p:txBody>
      </p:sp>
      <p:sp>
        <p:nvSpPr>
          <p:cNvPr id="37891" name="Text Box 3"/>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9pPr>
          </a:lstStyle>
          <a:p>
            <a:pPr algn="r">
              <a:buClrTx/>
              <a:buFontTx/>
              <a:buNone/>
            </a:pPr>
            <a:fld id="{453F65CC-F6A7-4EFC-82B0-5AB312835ED6}" type="slidenum">
              <a:rPr lang="en-US" sz="1200"/>
              <a:pPr algn="r">
                <a:buClrTx/>
                <a:buFontTx/>
                <a:buNone/>
              </a:pPr>
              <a:t>3</a:t>
            </a:fld>
            <a:endParaRPr lang="en-US" sz="1200"/>
          </a:p>
        </p:txBody>
      </p:sp>
    </p:spTree>
    <p:extLst>
      <p:ext uri="{BB962C8B-B14F-4D97-AF65-F5344CB8AC3E}">
        <p14:creationId xmlns:p14="http://schemas.microsoft.com/office/powerpoint/2010/main" val="20982072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5683230-99AD-4FBB-A75C-6AD3D47E212B}" type="slidenum">
              <a:rPr lang="nl-NL"/>
              <a:pPr eaLnBrk="1" hangingPunct="1"/>
              <a:t>15</a:t>
            </a:fld>
            <a:endParaRPr lang="nl-NL"/>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p:spPr>
        <p:txBody>
          <a:bodyPr/>
          <a:lstStyle/>
          <a:p>
            <a:pPr eaLnBrk="1" hangingPunct="1"/>
            <a:r>
              <a:rPr lang="nl-NL" smtClean="0">
                <a:latin typeface="Arial" panose="020B0604020202020204" pitchFamily="34" charset="0"/>
              </a:rPr>
              <a:t>And here is exactly the same, but applied to the set of linear equations simultaneously. It is a lot of greek letters, but what is going on really is just the matrix manipulations applied to the common factor linear equations. Note the terms in red are zero by definition in this model. Can you follow the steps?</a:t>
            </a:r>
          </a:p>
          <a:p>
            <a:pPr eaLnBrk="1" hangingPunct="1"/>
            <a:r>
              <a:rPr lang="nl-NL" smtClean="0">
                <a:latin typeface="Arial" panose="020B0604020202020204" pitchFamily="34" charset="0"/>
              </a:rPr>
              <a:t>Why bother you with this? Because the LISREL syntax includes the matrices shown in eq. 6 (in purple). In the LISREL syntax the are called ly, ps, and te.</a:t>
            </a:r>
            <a:endParaRPr lang="en-US" smtClean="0">
              <a:latin typeface="Arial" panose="020B0604020202020204" pitchFamily="34" charset="0"/>
            </a:endParaRPr>
          </a:p>
        </p:txBody>
      </p:sp>
    </p:spTree>
    <p:extLst>
      <p:ext uri="{BB962C8B-B14F-4D97-AF65-F5344CB8AC3E}">
        <p14:creationId xmlns:p14="http://schemas.microsoft.com/office/powerpoint/2010/main" val="847520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5FEE59F-D58A-41FD-9D05-B488720D26F9}" type="slidenum">
              <a:rPr lang="nl-NL"/>
              <a:pPr eaLnBrk="1" hangingPunct="1"/>
              <a:t>16</a:t>
            </a:fld>
            <a:endParaRPr lang="nl-NL"/>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r>
              <a:rPr lang="nl-NL" smtClean="0">
                <a:latin typeface="Arial" panose="020B0604020202020204" pitchFamily="34" charset="0"/>
              </a:rPr>
              <a:t>Here it is again, but without the intermediate steps. ‘ne’ and ‘ny’ are used in the LISREL syntax to indicate the number of observed variables and the number of latent variable (etas).  </a:t>
            </a:r>
            <a:endParaRPr lang="en-US" smtClean="0">
              <a:latin typeface="Arial" panose="020B0604020202020204" pitchFamily="34" charset="0"/>
            </a:endParaRPr>
          </a:p>
        </p:txBody>
      </p:sp>
    </p:spTree>
    <p:extLst>
      <p:ext uri="{BB962C8B-B14F-4D97-AF65-F5344CB8AC3E}">
        <p14:creationId xmlns:p14="http://schemas.microsoft.com/office/powerpoint/2010/main" val="8874904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E44F5B5-1A5A-49BB-BD31-45DF56E381EE}" type="slidenum">
              <a:rPr lang="nl-NL"/>
              <a:pPr eaLnBrk="1" hangingPunct="1"/>
              <a:t>17</a:t>
            </a:fld>
            <a:endParaRPr lang="nl-NL"/>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r>
              <a:rPr lang="nl-NL" smtClean="0">
                <a:latin typeface="Arial" panose="020B0604020202020204" pitchFamily="34" charset="0"/>
              </a:rPr>
              <a:t>If we choose plausible values for the parameters in the model – the elements in lambda (ly), theta (te) and psy (ps) – then we can calculate the expected or model covariance matrix. </a:t>
            </a:r>
            <a:endParaRPr lang="en-US" smtClean="0">
              <a:latin typeface="Arial" panose="020B0604020202020204" pitchFamily="34" charset="0"/>
            </a:endParaRPr>
          </a:p>
        </p:txBody>
      </p:sp>
    </p:spTree>
    <p:extLst>
      <p:ext uri="{BB962C8B-B14F-4D97-AF65-F5344CB8AC3E}">
        <p14:creationId xmlns:p14="http://schemas.microsoft.com/office/powerpoint/2010/main" val="1774824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smtClean="0"/>
              <a:t>Why df=2? Count the observed statistics (S, 10), and the estimated parameters (P, i.e., 8): df = 10-8.</a:t>
            </a:r>
          </a:p>
          <a:p>
            <a:endParaRPr lang="en-US"/>
          </a:p>
        </p:txBody>
      </p:sp>
      <p:sp>
        <p:nvSpPr>
          <p:cNvPr id="4" name="Slide Number Placeholder 3"/>
          <p:cNvSpPr>
            <a:spLocks noGrp="1"/>
          </p:cNvSpPr>
          <p:nvPr>
            <p:ph type="sldNum" sz="quarter" idx="10"/>
          </p:nvPr>
        </p:nvSpPr>
        <p:spPr/>
        <p:txBody>
          <a:bodyPr/>
          <a:lstStyle/>
          <a:p>
            <a:fld id="{BAF4EC6D-419A-4CCD-B9E2-BD8205717A96}" type="slidenum">
              <a:rPr lang="nl-NL" smtClean="0"/>
              <a:pPr/>
              <a:t>18</a:t>
            </a:fld>
            <a:endParaRPr lang="nl-NL"/>
          </a:p>
        </p:txBody>
      </p:sp>
    </p:spTree>
    <p:extLst>
      <p:ext uri="{BB962C8B-B14F-4D97-AF65-F5344CB8AC3E}">
        <p14:creationId xmlns:p14="http://schemas.microsoft.com/office/powerpoint/2010/main" val="14291517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fld id="{7054B6DD-4125-4CF0-A6EB-5CACBDC4F9C8}" type="slidenum">
              <a:rPr lang="en-US"/>
              <a:pPr eaLnBrk="1" hangingPunct="1"/>
              <a:t>20</a:t>
            </a:fld>
            <a:endParaRPr lang="en-US"/>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nl-NL" smtClean="0"/>
              <a:t>In the classical twin model, the variance is decomposed in A, C and E.</a:t>
            </a:r>
          </a:p>
          <a:p>
            <a:pPr eaLnBrk="1" hangingPunct="1">
              <a:spcBef>
                <a:spcPct val="0"/>
              </a:spcBef>
            </a:pPr>
            <a:r>
              <a:rPr lang="nl-NL" smtClean="0"/>
              <a:t>Usually, the variances of the latent factors are fixed to 1 fo identification, and the path loadings are estimated, such that the variance of A, for example, is a^2.</a:t>
            </a:r>
          </a:p>
          <a:p>
            <a:pPr eaLnBrk="1" hangingPunct="1">
              <a:spcBef>
                <a:spcPct val="0"/>
              </a:spcBef>
            </a:pPr>
            <a:r>
              <a:rPr lang="nl-NL" smtClean="0"/>
              <a:t>So variance components can never become negative.</a:t>
            </a:r>
          </a:p>
          <a:p>
            <a:pPr eaLnBrk="1" hangingPunct="1">
              <a:spcBef>
                <a:spcPct val="0"/>
              </a:spcBef>
            </a:pPr>
            <a:endParaRPr lang="nl-NL" smtClean="0"/>
          </a:p>
          <a:p>
            <a:pPr eaLnBrk="1" hangingPunct="1">
              <a:spcBef>
                <a:spcPct val="0"/>
              </a:spcBef>
            </a:pPr>
            <a:r>
              <a:rPr lang="nl-NL" smtClean="0"/>
              <a:t>Assumption: homoskedactic: variance decomposition is equal in different subpopulations and under different environmental circumstances.</a:t>
            </a:r>
          </a:p>
        </p:txBody>
      </p:sp>
    </p:spTree>
    <p:extLst>
      <p:ext uri="{BB962C8B-B14F-4D97-AF65-F5344CB8AC3E}">
        <p14:creationId xmlns:p14="http://schemas.microsoft.com/office/powerpoint/2010/main" val="35259164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Now, unless the violation of proportionality is large and we have enough power to detect it, the model with one latent variable may still fit</a:t>
            </a:r>
            <a:r>
              <a:rPr lang="en-US" sz="1200" kern="120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FABBEA9C-5FEC-4C71-9566-84245D8E7503}" type="slidenum">
              <a:rPr lang="en-US" smtClean="0"/>
              <a:pPr/>
              <a:t>28</a:t>
            </a:fld>
            <a:endParaRPr lang="en-US"/>
          </a:p>
        </p:txBody>
      </p:sp>
    </p:spTree>
    <p:extLst>
      <p:ext uri="{BB962C8B-B14F-4D97-AF65-F5344CB8AC3E}">
        <p14:creationId xmlns:p14="http://schemas.microsoft.com/office/powerpoint/2010/main" val="1622150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However, the model appropriate for this situation is the </a:t>
            </a:r>
            <a:r>
              <a:rPr lang="en-GB" sz="1200" kern="1200" dirty="0" smtClean="0">
                <a:solidFill>
                  <a:schemeClr val="tx1"/>
                </a:solidFill>
                <a:latin typeface="+mn-lt"/>
                <a:ea typeface="+mn-ea"/>
                <a:cs typeface="+mn-cs"/>
              </a:rPr>
              <a:t>independent pathway model</a:t>
            </a:r>
            <a:r>
              <a:rPr lang="en-US" sz="1200" kern="1200" dirty="0" smtClean="0">
                <a:solidFill>
                  <a:schemeClr val="tx1"/>
                </a:solidFill>
                <a:latin typeface="+mn-lt"/>
                <a:ea typeface="+mn-ea"/>
                <a:cs typeface="+mn-cs"/>
              </a:rPr>
              <a:t>, in which we specify direct influences of a c and e factors on item responses.</a:t>
            </a:r>
          </a:p>
          <a:p>
            <a:endParaRPr lang="en-US" dirty="0"/>
          </a:p>
        </p:txBody>
      </p:sp>
      <p:sp>
        <p:nvSpPr>
          <p:cNvPr id="4" name="Slide Number Placeholder 3"/>
          <p:cNvSpPr>
            <a:spLocks noGrp="1"/>
          </p:cNvSpPr>
          <p:nvPr>
            <p:ph type="sldNum" sz="quarter" idx="10"/>
          </p:nvPr>
        </p:nvSpPr>
        <p:spPr/>
        <p:txBody>
          <a:bodyPr/>
          <a:lstStyle/>
          <a:p>
            <a:fld id="{FABBEA9C-5FEC-4C71-9566-84245D8E7503}" type="slidenum">
              <a:rPr lang="en-US" smtClean="0"/>
              <a:pPr/>
              <a:t>30</a:t>
            </a:fld>
            <a:endParaRPr lang="en-US"/>
          </a:p>
        </p:txBody>
      </p:sp>
    </p:spTree>
    <p:extLst>
      <p:ext uri="{BB962C8B-B14F-4D97-AF65-F5344CB8AC3E}">
        <p14:creationId xmlns:p14="http://schemas.microsoft.com/office/powerpoint/2010/main" val="10385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However, the model appropriate for this situation is the </a:t>
            </a:r>
            <a:r>
              <a:rPr lang="en-GB" sz="1200" kern="1200" dirty="0" smtClean="0">
                <a:solidFill>
                  <a:schemeClr val="tx1"/>
                </a:solidFill>
                <a:latin typeface="+mn-lt"/>
                <a:ea typeface="+mn-ea"/>
                <a:cs typeface="+mn-cs"/>
              </a:rPr>
              <a:t>independent pathway model</a:t>
            </a:r>
            <a:r>
              <a:rPr lang="en-US" sz="1200" kern="1200" dirty="0" smtClean="0">
                <a:solidFill>
                  <a:schemeClr val="tx1"/>
                </a:solidFill>
                <a:latin typeface="+mn-lt"/>
                <a:ea typeface="+mn-ea"/>
                <a:cs typeface="+mn-cs"/>
              </a:rPr>
              <a:t>, in which we specify direct influences of a c and e factors on item responses.</a:t>
            </a:r>
          </a:p>
          <a:p>
            <a:endParaRPr lang="en-US" dirty="0"/>
          </a:p>
        </p:txBody>
      </p:sp>
      <p:sp>
        <p:nvSpPr>
          <p:cNvPr id="4" name="Slide Number Placeholder 3"/>
          <p:cNvSpPr>
            <a:spLocks noGrp="1"/>
          </p:cNvSpPr>
          <p:nvPr>
            <p:ph type="sldNum" sz="quarter" idx="10"/>
          </p:nvPr>
        </p:nvSpPr>
        <p:spPr/>
        <p:txBody>
          <a:bodyPr/>
          <a:lstStyle/>
          <a:p>
            <a:fld id="{FABBEA9C-5FEC-4C71-9566-84245D8E7503}" type="slidenum">
              <a:rPr lang="en-US" smtClean="0"/>
              <a:pPr/>
              <a:t>31</a:t>
            </a:fld>
            <a:endParaRPr lang="en-US"/>
          </a:p>
        </p:txBody>
      </p:sp>
    </p:spTree>
    <p:extLst>
      <p:ext uri="{BB962C8B-B14F-4D97-AF65-F5344CB8AC3E}">
        <p14:creationId xmlns:p14="http://schemas.microsoft.com/office/powerpoint/2010/main" val="10385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FF8A0F-C089-4AEE-8858-FA68F7CE53B3}" type="slidenum">
              <a:rPr lang="en-US" smtClean="0"/>
              <a:pPr/>
              <a:t>32</a:t>
            </a:fld>
            <a:endParaRPr lang="en-US"/>
          </a:p>
        </p:txBody>
      </p:sp>
    </p:spTree>
    <p:extLst>
      <p:ext uri="{BB962C8B-B14F-4D97-AF65-F5344CB8AC3E}">
        <p14:creationId xmlns:p14="http://schemas.microsoft.com/office/powerpoint/2010/main" val="40509650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pPr eaLnBrk="1" hangingPunct="1"/>
            <a:endParaRPr lang="en-US" smtClean="0"/>
          </a:p>
        </p:txBody>
      </p:sp>
      <p:sp>
        <p:nvSpPr>
          <p:cNvPr id="126980" name="Slide Number Placeholder 3"/>
          <p:cNvSpPr>
            <a:spLocks noGrp="1"/>
          </p:cNvSpPr>
          <p:nvPr>
            <p:ph type="sldNum" sz="quarter" idx="5"/>
          </p:nvPr>
        </p:nvSpPr>
        <p:spPr>
          <a:noFill/>
        </p:spPr>
        <p:txBody>
          <a:bodyPr/>
          <a:lstStyle/>
          <a:p>
            <a:fld id="{7C6C3102-16CF-46D9-B6B2-3C709387DD5D}" type="slidenum">
              <a:rPr lang="en-US"/>
              <a:pPr/>
              <a:t>34</a:t>
            </a:fld>
            <a:endParaRPr lang="en-US"/>
          </a:p>
        </p:txBody>
      </p:sp>
    </p:spTree>
    <p:extLst>
      <p:ext uri="{BB962C8B-B14F-4D97-AF65-F5344CB8AC3E}">
        <p14:creationId xmlns:p14="http://schemas.microsoft.com/office/powerpoint/2010/main" val="3995267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68226C7-0655-469A-8ABF-AAD13CCE3552}" type="slidenum">
              <a:rPr lang="nl-NL"/>
              <a:pPr eaLnBrk="1" hangingPunct="1"/>
              <a:t>7</a:t>
            </a:fld>
            <a:endParaRPr lang="nl-NL"/>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pPr eaLnBrk="1" hangingPunct="1"/>
            <a:r>
              <a:rPr lang="en-US" smtClean="0">
                <a:latin typeface="Arial" panose="020B0604020202020204" pitchFamily="34" charset="0"/>
              </a:rPr>
              <a:t>These figure illustrate what we mean by the conditional distribution of y given a fixed value of x. Consider the conditioning on x=-1. The mean of the read data points equals b0+b1*(-1), ie. the predicted value given x=-1. The variance about the mean is due to the variance of e, the residual. </a:t>
            </a:r>
          </a:p>
          <a:p>
            <a:pPr eaLnBrk="1" hangingPunct="1"/>
            <a:r>
              <a:rPr lang="en-US" smtClean="0">
                <a:latin typeface="Arial" panose="020B0604020202020204" pitchFamily="34" charset="0"/>
              </a:rPr>
              <a:t>The variance of e (see the red histogram) afterall expresses the prediction error: y-b0-b1*(-1) = e. Homoscedasticity is evident in the fact that the histograms are much a like: approximately normal, with equal variance and means of zero. </a:t>
            </a:r>
          </a:p>
          <a:p>
            <a:pPr eaLnBrk="1" hangingPunct="1"/>
            <a:r>
              <a:rPr lang="en-US" smtClean="0">
                <a:latin typeface="Arial" panose="020B0604020202020204" pitchFamily="34" charset="0"/>
              </a:rPr>
              <a:t>The independent variable (or variables) is treated as fixed, in the sense that we do not make any distributional assumptions about x. So the statements "b contains fixed parameters", and "x is a fixed regressor" involve different meanings of the term fixed. The parameters are fixed because they do not vary over cases. The predictor is fixed because we make no distributional assumption concerning x. Fixed used with two different meanings: confusing!</a:t>
            </a:r>
          </a:p>
        </p:txBody>
      </p:sp>
    </p:spTree>
    <p:extLst>
      <p:ext uri="{BB962C8B-B14F-4D97-AF65-F5344CB8AC3E}">
        <p14:creationId xmlns:p14="http://schemas.microsoft.com/office/powerpoint/2010/main" val="39193827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Stel dat ik precies weet welke indicatoren wel</a:t>
            </a:r>
            <a:r>
              <a:rPr lang="en-US" baseline="0" smtClean="0"/>
              <a:t> of niet op welke factor model laden? Oftewel: Stel ik weet welke factor ladingen nul zijn. Dan kan ik mijn model weer geven in een pad diagram waarin ik deze kennis weergeef: vocabulary laadt op verbal maar niet op memory; dus de regressie van vocabulary op verbal is niet nul, maar de regressie van vocabulary op memory is wel nul. Betekent dit dat vocabulary en memory ongecorreleerd zijn? NEE!!!!!! er is wel degelijk een relatie tussen vocabulary en memory maar die is gemedieerd door de factor verbal. Er is dus wel een relatie, maar geen directe regressie relatie.   </a:t>
            </a:r>
            <a:endParaRPr lang="nl-NL"/>
          </a:p>
        </p:txBody>
      </p:sp>
      <p:sp>
        <p:nvSpPr>
          <p:cNvPr id="4" name="Slide Number Placeholder 3"/>
          <p:cNvSpPr>
            <a:spLocks noGrp="1"/>
          </p:cNvSpPr>
          <p:nvPr>
            <p:ph type="sldNum" sz="quarter" idx="10"/>
          </p:nvPr>
        </p:nvSpPr>
        <p:spPr/>
        <p:txBody>
          <a:bodyPr/>
          <a:lstStyle/>
          <a:p>
            <a:fld id="{A4E9F6B1-25C1-4970-A324-1891D6F13FC7}" type="slidenum">
              <a:rPr lang="nl-NL" smtClean="0"/>
              <a:pPr/>
              <a:t>41</a:t>
            </a:fld>
            <a:endParaRPr lang="nl-NL"/>
          </a:p>
        </p:txBody>
      </p:sp>
    </p:spTree>
    <p:extLst>
      <p:ext uri="{BB962C8B-B14F-4D97-AF65-F5344CB8AC3E}">
        <p14:creationId xmlns:p14="http://schemas.microsoft.com/office/powerpoint/2010/main" val="20069469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pPr eaLnBrk="1" hangingPunct="1"/>
            <a:endParaRPr lang="en-US" smtClean="0"/>
          </a:p>
        </p:txBody>
      </p:sp>
      <p:sp>
        <p:nvSpPr>
          <p:cNvPr id="126980" name="Slide Number Placeholder 3"/>
          <p:cNvSpPr>
            <a:spLocks noGrp="1"/>
          </p:cNvSpPr>
          <p:nvPr>
            <p:ph type="sldNum" sz="quarter" idx="5"/>
          </p:nvPr>
        </p:nvSpPr>
        <p:spPr>
          <a:noFill/>
        </p:spPr>
        <p:txBody>
          <a:bodyPr/>
          <a:lstStyle/>
          <a:p>
            <a:fld id="{7C6C3102-16CF-46D9-B6B2-3C709387DD5D}" type="slidenum">
              <a:rPr lang="en-US"/>
              <a:pPr/>
              <a:t>42</a:t>
            </a:fld>
            <a:endParaRPr lang="en-US"/>
          </a:p>
        </p:txBody>
      </p:sp>
    </p:spTree>
    <p:extLst>
      <p:ext uri="{BB962C8B-B14F-4D97-AF65-F5344CB8AC3E}">
        <p14:creationId xmlns:p14="http://schemas.microsoft.com/office/powerpoint/2010/main" val="27452113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pPr eaLnBrk="1" hangingPunct="1"/>
            <a:endParaRPr lang="en-US" smtClean="0"/>
          </a:p>
        </p:txBody>
      </p:sp>
      <p:sp>
        <p:nvSpPr>
          <p:cNvPr id="126980" name="Slide Number Placeholder 3"/>
          <p:cNvSpPr>
            <a:spLocks noGrp="1"/>
          </p:cNvSpPr>
          <p:nvPr>
            <p:ph type="sldNum" sz="quarter" idx="5"/>
          </p:nvPr>
        </p:nvSpPr>
        <p:spPr>
          <a:noFill/>
        </p:spPr>
        <p:txBody>
          <a:bodyPr/>
          <a:lstStyle/>
          <a:p>
            <a:fld id="{7C6C3102-16CF-46D9-B6B2-3C709387DD5D}" type="slidenum">
              <a:rPr lang="en-US"/>
              <a:pPr/>
              <a:t>45</a:t>
            </a:fld>
            <a:endParaRPr lang="en-US"/>
          </a:p>
        </p:txBody>
      </p:sp>
    </p:spTree>
    <p:extLst>
      <p:ext uri="{BB962C8B-B14F-4D97-AF65-F5344CB8AC3E}">
        <p14:creationId xmlns:p14="http://schemas.microsoft.com/office/powerpoint/2010/main" val="32134610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pPr eaLnBrk="1" hangingPunct="1"/>
            <a:endParaRPr lang="en-US" smtClean="0"/>
          </a:p>
        </p:txBody>
      </p:sp>
      <p:sp>
        <p:nvSpPr>
          <p:cNvPr id="126980" name="Slide Number Placeholder 3"/>
          <p:cNvSpPr>
            <a:spLocks noGrp="1"/>
          </p:cNvSpPr>
          <p:nvPr>
            <p:ph type="sldNum" sz="quarter" idx="5"/>
          </p:nvPr>
        </p:nvSpPr>
        <p:spPr>
          <a:noFill/>
        </p:spPr>
        <p:txBody>
          <a:bodyPr/>
          <a:lstStyle/>
          <a:p>
            <a:fld id="{7C6C3102-16CF-46D9-B6B2-3C709387DD5D}" type="slidenum">
              <a:rPr lang="en-US"/>
              <a:pPr/>
              <a:t>46</a:t>
            </a:fld>
            <a:endParaRPr lang="en-US"/>
          </a:p>
        </p:txBody>
      </p:sp>
    </p:spTree>
    <p:extLst>
      <p:ext uri="{BB962C8B-B14F-4D97-AF65-F5344CB8AC3E}">
        <p14:creationId xmlns:p14="http://schemas.microsoft.com/office/powerpoint/2010/main" val="17257133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pPr eaLnBrk="1" hangingPunct="1"/>
            <a:r>
              <a:rPr lang="en-US" dirty="0" smtClean="0"/>
              <a:t>What would the presence of the correlated</a:t>
            </a:r>
            <a:r>
              <a:rPr lang="en-US" baseline="0" dirty="0" smtClean="0"/>
              <a:t> residual imply w.r.t. the strong causal interpretation of the common factors?</a:t>
            </a:r>
            <a:endParaRPr lang="en-US" dirty="0" smtClean="0"/>
          </a:p>
        </p:txBody>
      </p:sp>
      <p:sp>
        <p:nvSpPr>
          <p:cNvPr id="126980" name="Slide Number Placeholder 3"/>
          <p:cNvSpPr>
            <a:spLocks noGrp="1"/>
          </p:cNvSpPr>
          <p:nvPr>
            <p:ph type="sldNum" sz="quarter" idx="5"/>
          </p:nvPr>
        </p:nvSpPr>
        <p:spPr>
          <a:noFill/>
        </p:spPr>
        <p:txBody>
          <a:bodyPr/>
          <a:lstStyle/>
          <a:p>
            <a:fld id="{7C6C3102-16CF-46D9-B6B2-3C709387DD5D}" type="slidenum">
              <a:rPr lang="en-US"/>
              <a:pPr/>
              <a:t>47</a:t>
            </a:fld>
            <a:endParaRPr lang="en-US"/>
          </a:p>
        </p:txBody>
      </p:sp>
    </p:spTree>
    <p:extLst>
      <p:ext uri="{BB962C8B-B14F-4D97-AF65-F5344CB8AC3E}">
        <p14:creationId xmlns:p14="http://schemas.microsoft.com/office/powerpoint/2010/main" val="10293038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fld id="{7054B6DD-4125-4CF0-A6EB-5CACBDC4F9C8}" type="slidenum">
              <a:rPr lang="en-US"/>
              <a:pPr eaLnBrk="1" hangingPunct="1"/>
              <a:t>48</a:t>
            </a:fld>
            <a:endParaRPr lang="en-US"/>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nl-NL" smtClean="0"/>
              <a:t>In the classical twin model, the variance is decomposed in A, C and E.</a:t>
            </a:r>
          </a:p>
          <a:p>
            <a:pPr eaLnBrk="1" hangingPunct="1">
              <a:spcBef>
                <a:spcPct val="0"/>
              </a:spcBef>
            </a:pPr>
            <a:r>
              <a:rPr lang="nl-NL" smtClean="0"/>
              <a:t>Usually, the variances of the latent factors are fixed to 1 fo identification, and the path loadings are estimated, such that the variance of A, for example, is a^2.</a:t>
            </a:r>
          </a:p>
          <a:p>
            <a:pPr eaLnBrk="1" hangingPunct="1">
              <a:spcBef>
                <a:spcPct val="0"/>
              </a:spcBef>
            </a:pPr>
            <a:r>
              <a:rPr lang="nl-NL" smtClean="0"/>
              <a:t>So variance components can never become negative.</a:t>
            </a:r>
          </a:p>
          <a:p>
            <a:pPr eaLnBrk="1" hangingPunct="1">
              <a:spcBef>
                <a:spcPct val="0"/>
              </a:spcBef>
            </a:pPr>
            <a:endParaRPr lang="nl-NL" smtClean="0"/>
          </a:p>
          <a:p>
            <a:pPr eaLnBrk="1" hangingPunct="1">
              <a:spcBef>
                <a:spcPct val="0"/>
              </a:spcBef>
            </a:pPr>
            <a:r>
              <a:rPr lang="nl-NL" smtClean="0"/>
              <a:t>Assumption: homoskedactic: variance decomposition is equal in different subpopulations and under different environmental circumstances.</a:t>
            </a:r>
          </a:p>
        </p:txBody>
      </p:sp>
    </p:spTree>
    <p:extLst>
      <p:ext uri="{BB962C8B-B14F-4D97-AF65-F5344CB8AC3E}">
        <p14:creationId xmlns:p14="http://schemas.microsoft.com/office/powerpoint/2010/main" val="5210102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Stel dat ik precies weet welke indicatoren wel</a:t>
            </a:r>
            <a:r>
              <a:rPr lang="en-US" baseline="0" smtClean="0"/>
              <a:t> of niet op welke factor model laden? Oftewel: Stel ik weet welke factor ladingen nul zijn. Dan kan ik mijn model weer geven in een pad diagram waarin ik deze kennis weergeef: vocabulary laadt op verbal maar niet op memory; dus de regressie van vocabulary op verbal is niet nul, maar de regressie van vocabulary op memory is wel nul. Betekent dit dat vocabulary en memory ongecorreleerd zijn? NEE!!!!!! er is wel degelijk een relatie tussen vocabulary en memory maar die is gemedieerd door de factor verbal. Er is dus wel een relatie, maar geen directe regressie relatie.   </a:t>
            </a:r>
            <a:endParaRPr lang="nl-NL"/>
          </a:p>
        </p:txBody>
      </p:sp>
      <p:sp>
        <p:nvSpPr>
          <p:cNvPr id="4" name="Slide Number Placeholder 3"/>
          <p:cNvSpPr>
            <a:spLocks noGrp="1"/>
          </p:cNvSpPr>
          <p:nvPr>
            <p:ph type="sldNum" sz="quarter" idx="10"/>
          </p:nvPr>
        </p:nvSpPr>
        <p:spPr/>
        <p:txBody>
          <a:bodyPr/>
          <a:lstStyle/>
          <a:p>
            <a:fld id="{A4E9F6B1-25C1-4970-A324-1891D6F13FC7}" type="slidenum">
              <a:rPr lang="nl-NL" smtClean="0"/>
              <a:pPr/>
              <a:t>57</a:t>
            </a:fld>
            <a:endParaRPr lang="nl-NL"/>
          </a:p>
        </p:txBody>
      </p:sp>
    </p:spTree>
    <p:extLst>
      <p:ext uri="{BB962C8B-B14F-4D97-AF65-F5344CB8AC3E}">
        <p14:creationId xmlns:p14="http://schemas.microsoft.com/office/powerpoint/2010/main" val="12423638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Confirmatieve</a:t>
            </a:r>
            <a:r>
              <a:rPr lang="en-US" baseline="0" smtClean="0"/>
              <a:t>  factor modellen bieden de mogelijkheid om hoge orde factoren te onderzoeken. Hierbij worden de correlaties tussen de eerste orde factoren (verbal, memory, visual) verklaard adhv een tweede orde factor. Dit is een invloedrijk model in IQ onderzoek. </a:t>
            </a:r>
            <a:endParaRPr lang="nl-NL"/>
          </a:p>
        </p:txBody>
      </p:sp>
      <p:sp>
        <p:nvSpPr>
          <p:cNvPr id="4" name="Slide Number Placeholder 3"/>
          <p:cNvSpPr>
            <a:spLocks noGrp="1"/>
          </p:cNvSpPr>
          <p:nvPr>
            <p:ph type="sldNum" sz="quarter" idx="10"/>
          </p:nvPr>
        </p:nvSpPr>
        <p:spPr/>
        <p:txBody>
          <a:bodyPr/>
          <a:lstStyle/>
          <a:p>
            <a:fld id="{A4E9F6B1-25C1-4970-A324-1891D6F13FC7}" type="slidenum">
              <a:rPr lang="nl-NL" smtClean="0"/>
              <a:pPr/>
              <a:t>58</a:t>
            </a:fld>
            <a:endParaRPr lang="nl-NL"/>
          </a:p>
        </p:txBody>
      </p:sp>
    </p:spTree>
    <p:extLst>
      <p:ext uri="{BB962C8B-B14F-4D97-AF65-F5344CB8AC3E}">
        <p14:creationId xmlns:p14="http://schemas.microsoft.com/office/powerpoint/2010/main" val="2859191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00ECAE2-009E-4FDF-92F6-BB799337221B}" type="slidenum">
              <a:rPr lang="nl-NL"/>
              <a:pPr eaLnBrk="1" hangingPunct="1"/>
              <a:t>8</a:t>
            </a:fld>
            <a:endParaRPr lang="nl-NL"/>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r>
              <a:rPr lang="nl-NL" smtClean="0">
                <a:latin typeface="Arial" panose="020B0604020202020204" pitchFamily="34" charset="0"/>
              </a:rPr>
              <a:t>The common factor model as applied to continuous variables (indicators), y1, y2, y3, and y4, is actually a model of 4 linear regression models: 4 dependent variables and 1 independent (eta). The problem is that the independent variable is not observed…. however this is still a collection of regression coefficients.</a:t>
            </a:r>
            <a:endParaRPr lang="en-US" smtClean="0">
              <a:latin typeface="Arial" panose="020B0604020202020204" pitchFamily="34" charset="0"/>
            </a:endParaRPr>
          </a:p>
        </p:txBody>
      </p:sp>
    </p:spTree>
    <p:extLst>
      <p:ext uri="{BB962C8B-B14F-4D97-AF65-F5344CB8AC3E}">
        <p14:creationId xmlns:p14="http://schemas.microsoft.com/office/powerpoint/2010/main" val="3075256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49612007-913C-4197-B0BC-444D4A8E3357}" type="slidenum">
              <a:rPr lang="nl-NL" sz="1200"/>
              <a:pPr algn="r" eaLnBrk="1" hangingPunct="1"/>
              <a:t>9</a:t>
            </a:fld>
            <a:endParaRPr lang="nl-NL" sz="120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p:spPr>
        <p:txBody>
          <a:bodyPr/>
          <a:lstStyle/>
          <a:p>
            <a:pPr eaLnBrk="1" hangingPunct="1"/>
            <a:r>
              <a:rPr lang="nl-NL" smtClean="0">
                <a:latin typeface="Arial" panose="020B0604020202020204" pitchFamily="34" charset="0"/>
              </a:rPr>
              <a:t>We are familiar with the linear regression model (regress y on x). The model conveyed here does not include the intercept (b0) because we have centered the data.</a:t>
            </a:r>
          </a:p>
          <a:p>
            <a:pPr eaLnBrk="1" hangingPunct="1"/>
            <a:r>
              <a:rPr lang="nl-NL" smtClean="0">
                <a:latin typeface="Arial" panose="020B0604020202020204" pitchFamily="34" charset="0"/>
              </a:rPr>
              <a:t>The model can be conveyed in the equation, or in the path diagram. The implied covariance matrix is also given.</a:t>
            </a:r>
            <a:endParaRPr lang="en-US" smtClean="0">
              <a:latin typeface="Arial" panose="020B0604020202020204" pitchFamily="34" charset="0"/>
            </a:endParaRPr>
          </a:p>
        </p:txBody>
      </p:sp>
    </p:spTree>
    <p:extLst>
      <p:ext uri="{BB962C8B-B14F-4D97-AF65-F5344CB8AC3E}">
        <p14:creationId xmlns:p14="http://schemas.microsoft.com/office/powerpoint/2010/main" val="955247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p:spPr>
        <p:txBody>
          <a:bodyPr/>
          <a:lstStyle/>
          <a:p>
            <a:r>
              <a:rPr lang="nl-NL" smtClean="0">
                <a:latin typeface="Arial" panose="020B0604020202020204" pitchFamily="34" charset="0"/>
              </a:rPr>
              <a:t>The regression model comes with the famous R-square effect size (percentage of variance explained). So each regression model in the common factor model must also come with an R-squared. Only R-squared is not usually the term that is used in the common factor model. !</a:t>
            </a:r>
            <a:endParaRPr lang="en-US" smtClean="0">
              <a:latin typeface="Arial" panose="020B0604020202020204" pitchFamily="34" charset="0"/>
            </a:endParaRPr>
          </a:p>
        </p:txBody>
      </p:sp>
      <p:sp>
        <p:nvSpPr>
          <p:cNvPr id="67588" name="Slide Number Placeholder 3"/>
          <p:cNvSpPr>
            <a:spLocks noGrp="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D82C471-A7D6-453F-AD2E-B92CCB52279D}" type="slidenum">
              <a:rPr lang="nl-NL"/>
              <a:pPr eaLnBrk="1" hangingPunct="1"/>
              <a:t>10</a:t>
            </a:fld>
            <a:endParaRPr lang="nl-NL"/>
          </a:p>
        </p:txBody>
      </p:sp>
    </p:spTree>
    <p:extLst>
      <p:ext uri="{BB962C8B-B14F-4D97-AF65-F5344CB8AC3E}">
        <p14:creationId xmlns:p14="http://schemas.microsoft.com/office/powerpoint/2010/main" val="1614533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C1EB822-FD29-41A7-94AB-C2AB1A5CBEE7}" type="slidenum">
              <a:rPr lang="nl-NL"/>
              <a:pPr eaLnBrk="1" hangingPunct="1"/>
              <a:t>11</a:t>
            </a:fld>
            <a:endParaRPr lang="nl-NL"/>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pPr eaLnBrk="1" hangingPunct="1"/>
            <a:r>
              <a:rPr lang="nl-NL" smtClean="0">
                <a:latin typeface="Arial" panose="020B0604020202020204" pitchFamily="34" charset="0"/>
              </a:rPr>
              <a:t>The same results beut for the common factor model: model conveyed in equations, as a path model and the implied covariance matrix. </a:t>
            </a:r>
          </a:p>
          <a:p>
            <a:pPr eaLnBrk="1" hangingPunct="1"/>
            <a:r>
              <a:rPr lang="nl-NL" smtClean="0">
                <a:latin typeface="Arial" panose="020B0604020202020204" pitchFamily="34" charset="0"/>
              </a:rPr>
              <a:t>How is the implied covariance matrix actually calculated? How do we get from the equations to Sigma?  </a:t>
            </a:r>
            <a:endParaRPr lang="en-US" smtClean="0">
              <a:latin typeface="Arial" panose="020B0604020202020204" pitchFamily="34" charset="0"/>
            </a:endParaRPr>
          </a:p>
        </p:txBody>
      </p:sp>
    </p:spTree>
    <p:extLst>
      <p:ext uri="{BB962C8B-B14F-4D97-AF65-F5344CB8AC3E}">
        <p14:creationId xmlns:p14="http://schemas.microsoft.com/office/powerpoint/2010/main" val="6163788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5C38EC8-1E5A-4556-9E63-E52BC08F71C4}" type="slidenum">
              <a:rPr lang="nl-NL"/>
              <a:pPr eaLnBrk="1" hangingPunct="1"/>
              <a:t>12</a:t>
            </a:fld>
            <a:endParaRPr lang="nl-NL"/>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pPr eaLnBrk="1" hangingPunct="1"/>
            <a:r>
              <a:rPr lang="nl-NL" smtClean="0">
                <a:latin typeface="Arial" panose="020B0604020202020204" pitchFamily="34" charset="0"/>
              </a:rPr>
              <a:t>We are going to express the model in matrix algebraic terms…So first we are going to go over the necessary matrix algebra.</a:t>
            </a:r>
            <a:endParaRPr lang="en-US" smtClean="0">
              <a:latin typeface="Arial" panose="020B0604020202020204" pitchFamily="34" charset="0"/>
            </a:endParaRPr>
          </a:p>
        </p:txBody>
      </p:sp>
    </p:spTree>
    <p:extLst>
      <p:ext uri="{BB962C8B-B14F-4D97-AF65-F5344CB8AC3E}">
        <p14:creationId xmlns:p14="http://schemas.microsoft.com/office/powerpoint/2010/main" val="3321336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CD15E13-889D-4FC7-BB79-1CC35F623DDD}" type="slidenum">
              <a:rPr lang="nl-NL"/>
              <a:pPr eaLnBrk="1" hangingPunct="1"/>
              <a:t>13</a:t>
            </a:fld>
            <a:endParaRPr lang="nl-NL"/>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p:spPr>
        <p:txBody>
          <a:bodyPr/>
          <a:lstStyle/>
          <a:p>
            <a:pPr eaLnBrk="1" hangingPunct="1"/>
            <a:endParaRPr lang="en-US" smtClean="0">
              <a:latin typeface="Arial" panose="020B0604020202020204" pitchFamily="34" charset="0"/>
            </a:endParaRPr>
          </a:p>
        </p:txBody>
      </p:sp>
    </p:spTree>
    <p:extLst>
      <p:ext uri="{BB962C8B-B14F-4D97-AF65-F5344CB8AC3E}">
        <p14:creationId xmlns:p14="http://schemas.microsoft.com/office/powerpoint/2010/main" val="3564611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10D55B0-47D9-4040-995D-F24135F40173}" type="slidenum">
              <a:rPr lang="nl-NL"/>
              <a:pPr eaLnBrk="1" hangingPunct="1"/>
              <a:t>14</a:t>
            </a:fld>
            <a:endParaRPr lang="nl-NL"/>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r>
              <a:rPr lang="nl-NL" smtClean="0">
                <a:latin typeface="Arial" panose="020B0604020202020204" pitchFamily="34" charset="0"/>
              </a:rPr>
              <a:t>We already know that the regression model y=b0+b1*x+e implies a decomposition of variance of y: into a part that is “explained” by x and a residual part. </a:t>
            </a:r>
          </a:p>
          <a:p>
            <a:pPr eaLnBrk="1" hangingPunct="1"/>
            <a:r>
              <a:rPr lang="nl-NL" smtClean="0">
                <a:latin typeface="Arial" panose="020B0604020202020204" pitchFamily="34" charset="0"/>
              </a:rPr>
              <a:t>Here is the same decomposition for the regression of y1 on eta. Can you follow the steps? </a:t>
            </a:r>
            <a:endParaRPr lang="en-US" smtClean="0">
              <a:latin typeface="Arial" panose="020B0604020202020204" pitchFamily="34" charset="0"/>
            </a:endParaRPr>
          </a:p>
        </p:txBody>
      </p:sp>
    </p:spTree>
    <p:extLst>
      <p:ext uri="{BB962C8B-B14F-4D97-AF65-F5344CB8AC3E}">
        <p14:creationId xmlns:p14="http://schemas.microsoft.com/office/powerpoint/2010/main" val="3335587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nl-N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nl-NL"/>
          </a:p>
        </p:txBody>
      </p:sp>
      <p:sp>
        <p:nvSpPr>
          <p:cNvPr id="4" name="Date Placeholder 3"/>
          <p:cNvSpPr>
            <a:spLocks noGrp="1"/>
          </p:cNvSpPr>
          <p:nvPr>
            <p:ph type="dt" sz="half" idx="10"/>
          </p:nvPr>
        </p:nvSpPr>
        <p:spPr/>
        <p:txBody>
          <a:bodyPr/>
          <a:lstStyle/>
          <a:p>
            <a:fld id="{E40DE460-7A72-4500-9B84-C872FE1E65CA}" type="datetime1">
              <a:rPr lang="nl-NL" smtClean="0"/>
              <a:t>9-3-2016</a:t>
            </a:fld>
            <a:endParaRPr lang="nl-NL"/>
          </a:p>
        </p:txBody>
      </p:sp>
      <p:sp>
        <p:nvSpPr>
          <p:cNvPr id="5" name="Footer Placeholder 4"/>
          <p:cNvSpPr>
            <a:spLocks noGrp="1"/>
          </p:cNvSpPr>
          <p:nvPr>
            <p:ph type="ftr" sz="quarter" idx="11"/>
          </p:nvPr>
        </p:nvSpPr>
        <p:spPr/>
        <p:txBody>
          <a:bodyPr/>
          <a:lstStyle/>
          <a:p>
            <a:r>
              <a:rPr lang="en-US" smtClean="0"/>
              <a:t>Dolan &amp; Abdellaoui Boulder workshop 2016</a:t>
            </a:r>
            <a:endParaRPr lang="nl-NL"/>
          </a:p>
        </p:txBody>
      </p:sp>
      <p:sp>
        <p:nvSpPr>
          <p:cNvPr id="6" name="Slide Number Placeholder 5"/>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3613414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75372798-7CC7-420A-926C-D8207564E1D4}" type="datetime1">
              <a:rPr lang="nl-NL" smtClean="0"/>
              <a:t>9-3-2016</a:t>
            </a:fld>
            <a:endParaRPr lang="nl-NL"/>
          </a:p>
        </p:txBody>
      </p:sp>
      <p:sp>
        <p:nvSpPr>
          <p:cNvPr id="5" name="Footer Placeholder 4"/>
          <p:cNvSpPr>
            <a:spLocks noGrp="1"/>
          </p:cNvSpPr>
          <p:nvPr>
            <p:ph type="ftr" sz="quarter" idx="11"/>
          </p:nvPr>
        </p:nvSpPr>
        <p:spPr/>
        <p:txBody>
          <a:bodyPr/>
          <a:lstStyle/>
          <a:p>
            <a:r>
              <a:rPr lang="en-US" smtClean="0"/>
              <a:t>Dolan &amp; Abdellaoui Boulder workshop 2016</a:t>
            </a:r>
            <a:endParaRPr lang="nl-NL"/>
          </a:p>
        </p:txBody>
      </p:sp>
      <p:sp>
        <p:nvSpPr>
          <p:cNvPr id="6" name="Slide Number Placeholder 5"/>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2960974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nl-N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60B95B45-F5A9-417D-A513-D26D82B6C965}" type="datetime1">
              <a:rPr lang="nl-NL" smtClean="0"/>
              <a:t>9-3-2016</a:t>
            </a:fld>
            <a:endParaRPr lang="nl-NL"/>
          </a:p>
        </p:txBody>
      </p:sp>
      <p:sp>
        <p:nvSpPr>
          <p:cNvPr id="5" name="Footer Placeholder 4"/>
          <p:cNvSpPr>
            <a:spLocks noGrp="1"/>
          </p:cNvSpPr>
          <p:nvPr>
            <p:ph type="ftr" sz="quarter" idx="11"/>
          </p:nvPr>
        </p:nvSpPr>
        <p:spPr/>
        <p:txBody>
          <a:bodyPr/>
          <a:lstStyle/>
          <a:p>
            <a:r>
              <a:rPr lang="en-US" smtClean="0"/>
              <a:t>Dolan &amp; Abdellaoui Boulder workshop 2016</a:t>
            </a:r>
            <a:endParaRPr lang="nl-NL"/>
          </a:p>
        </p:txBody>
      </p:sp>
      <p:sp>
        <p:nvSpPr>
          <p:cNvPr id="6" name="Slide Number Placeholder 5"/>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322643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148E18C2-08F1-4067-87DB-4CC6BAE64AC2}" type="datetime1">
              <a:rPr lang="nl-NL" smtClean="0"/>
              <a:t>9-3-2016</a:t>
            </a:fld>
            <a:endParaRPr lang="nl-NL"/>
          </a:p>
        </p:txBody>
      </p:sp>
      <p:sp>
        <p:nvSpPr>
          <p:cNvPr id="5" name="Footer Placeholder 4"/>
          <p:cNvSpPr>
            <a:spLocks noGrp="1"/>
          </p:cNvSpPr>
          <p:nvPr>
            <p:ph type="ftr" sz="quarter" idx="11"/>
          </p:nvPr>
        </p:nvSpPr>
        <p:spPr/>
        <p:txBody>
          <a:bodyPr/>
          <a:lstStyle/>
          <a:p>
            <a:r>
              <a:rPr lang="en-US" smtClean="0"/>
              <a:t>Dolan &amp; Abdellaoui Boulder workshop 2016</a:t>
            </a:r>
            <a:endParaRPr lang="nl-NL"/>
          </a:p>
        </p:txBody>
      </p:sp>
      <p:sp>
        <p:nvSpPr>
          <p:cNvPr id="6" name="Slide Number Placeholder 5"/>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1391464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nl-N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471F07-96F1-48AE-9C42-A1242E9444A5}" type="datetime1">
              <a:rPr lang="nl-NL" smtClean="0"/>
              <a:t>9-3-2016</a:t>
            </a:fld>
            <a:endParaRPr lang="nl-NL"/>
          </a:p>
        </p:txBody>
      </p:sp>
      <p:sp>
        <p:nvSpPr>
          <p:cNvPr id="5" name="Footer Placeholder 4"/>
          <p:cNvSpPr>
            <a:spLocks noGrp="1"/>
          </p:cNvSpPr>
          <p:nvPr>
            <p:ph type="ftr" sz="quarter" idx="11"/>
          </p:nvPr>
        </p:nvSpPr>
        <p:spPr/>
        <p:txBody>
          <a:bodyPr/>
          <a:lstStyle/>
          <a:p>
            <a:r>
              <a:rPr lang="en-US" smtClean="0"/>
              <a:t>Dolan &amp; Abdellaoui Boulder workshop 2016</a:t>
            </a:r>
            <a:endParaRPr lang="nl-NL"/>
          </a:p>
        </p:txBody>
      </p:sp>
      <p:sp>
        <p:nvSpPr>
          <p:cNvPr id="6" name="Slide Number Placeholder 5"/>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2264599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Date Placeholder 4"/>
          <p:cNvSpPr>
            <a:spLocks noGrp="1"/>
          </p:cNvSpPr>
          <p:nvPr>
            <p:ph type="dt" sz="half" idx="10"/>
          </p:nvPr>
        </p:nvSpPr>
        <p:spPr/>
        <p:txBody>
          <a:bodyPr/>
          <a:lstStyle/>
          <a:p>
            <a:fld id="{CE1787DA-83F4-4263-9421-CECDDCB9F0ED}" type="datetime1">
              <a:rPr lang="nl-NL" smtClean="0"/>
              <a:t>9-3-2016</a:t>
            </a:fld>
            <a:endParaRPr lang="nl-NL"/>
          </a:p>
        </p:txBody>
      </p:sp>
      <p:sp>
        <p:nvSpPr>
          <p:cNvPr id="6" name="Footer Placeholder 5"/>
          <p:cNvSpPr>
            <a:spLocks noGrp="1"/>
          </p:cNvSpPr>
          <p:nvPr>
            <p:ph type="ftr" sz="quarter" idx="11"/>
          </p:nvPr>
        </p:nvSpPr>
        <p:spPr/>
        <p:txBody>
          <a:bodyPr/>
          <a:lstStyle/>
          <a:p>
            <a:r>
              <a:rPr lang="en-US" smtClean="0"/>
              <a:t>Dolan &amp; Abdellaoui Boulder workshop 2016</a:t>
            </a:r>
            <a:endParaRPr lang="nl-NL"/>
          </a:p>
        </p:txBody>
      </p:sp>
      <p:sp>
        <p:nvSpPr>
          <p:cNvPr id="7" name="Slide Number Placeholder 6"/>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25896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nl-N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7" name="Date Placeholder 6"/>
          <p:cNvSpPr>
            <a:spLocks noGrp="1"/>
          </p:cNvSpPr>
          <p:nvPr>
            <p:ph type="dt" sz="half" idx="10"/>
          </p:nvPr>
        </p:nvSpPr>
        <p:spPr/>
        <p:txBody>
          <a:bodyPr/>
          <a:lstStyle/>
          <a:p>
            <a:fld id="{0F673B1E-AB53-4626-8ACF-19BC20AB4BBF}" type="datetime1">
              <a:rPr lang="nl-NL" smtClean="0"/>
              <a:t>9-3-2016</a:t>
            </a:fld>
            <a:endParaRPr lang="nl-NL"/>
          </a:p>
        </p:txBody>
      </p:sp>
      <p:sp>
        <p:nvSpPr>
          <p:cNvPr id="8" name="Footer Placeholder 7"/>
          <p:cNvSpPr>
            <a:spLocks noGrp="1"/>
          </p:cNvSpPr>
          <p:nvPr>
            <p:ph type="ftr" sz="quarter" idx="11"/>
          </p:nvPr>
        </p:nvSpPr>
        <p:spPr/>
        <p:txBody>
          <a:bodyPr/>
          <a:lstStyle/>
          <a:p>
            <a:r>
              <a:rPr lang="en-US" smtClean="0"/>
              <a:t>Dolan &amp; Abdellaoui Boulder workshop 2016</a:t>
            </a:r>
            <a:endParaRPr lang="nl-NL"/>
          </a:p>
        </p:txBody>
      </p:sp>
      <p:sp>
        <p:nvSpPr>
          <p:cNvPr id="9" name="Slide Number Placeholder 8"/>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1113083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Date Placeholder 2"/>
          <p:cNvSpPr>
            <a:spLocks noGrp="1"/>
          </p:cNvSpPr>
          <p:nvPr>
            <p:ph type="dt" sz="half" idx="10"/>
          </p:nvPr>
        </p:nvSpPr>
        <p:spPr/>
        <p:txBody>
          <a:bodyPr/>
          <a:lstStyle/>
          <a:p>
            <a:fld id="{A762A3ED-53D3-4FDD-91BF-8F6FDCF87C74}" type="datetime1">
              <a:rPr lang="nl-NL" smtClean="0"/>
              <a:t>9-3-2016</a:t>
            </a:fld>
            <a:endParaRPr lang="nl-NL"/>
          </a:p>
        </p:txBody>
      </p:sp>
      <p:sp>
        <p:nvSpPr>
          <p:cNvPr id="4" name="Footer Placeholder 3"/>
          <p:cNvSpPr>
            <a:spLocks noGrp="1"/>
          </p:cNvSpPr>
          <p:nvPr>
            <p:ph type="ftr" sz="quarter" idx="11"/>
          </p:nvPr>
        </p:nvSpPr>
        <p:spPr/>
        <p:txBody>
          <a:bodyPr/>
          <a:lstStyle/>
          <a:p>
            <a:r>
              <a:rPr lang="en-US" smtClean="0"/>
              <a:t>Dolan &amp; Abdellaoui Boulder workshop 2016</a:t>
            </a:r>
            <a:endParaRPr lang="nl-NL"/>
          </a:p>
        </p:txBody>
      </p:sp>
      <p:sp>
        <p:nvSpPr>
          <p:cNvPr id="5" name="Slide Number Placeholder 4"/>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1481640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F095D5-B9E0-49FE-8C7B-F506E5F10DE5}" type="datetime1">
              <a:rPr lang="nl-NL" smtClean="0"/>
              <a:t>9-3-2016</a:t>
            </a:fld>
            <a:endParaRPr lang="nl-NL"/>
          </a:p>
        </p:txBody>
      </p:sp>
      <p:sp>
        <p:nvSpPr>
          <p:cNvPr id="3" name="Footer Placeholder 2"/>
          <p:cNvSpPr>
            <a:spLocks noGrp="1"/>
          </p:cNvSpPr>
          <p:nvPr>
            <p:ph type="ftr" sz="quarter" idx="11"/>
          </p:nvPr>
        </p:nvSpPr>
        <p:spPr/>
        <p:txBody>
          <a:bodyPr/>
          <a:lstStyle/>
          <a:p>
            <a:r>
              <a:rPr lang="en-US" smtClean="0"/>
              <a:t>Dolan &amp; Abdellaoui Boulder workshop 2016</a:t>
            </a:r>
            <a:endParaRPr lang="nl-NL"/>
          </a:p>
        </p:txBody>
      </p:sp>
      <p:sp>
        <p:nvSpPr>
          <p:cNvPr id="4" name="Slide Number Placeholder 3"/>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3797209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nl-N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5B793E-CFA5-424A-B8B9-B996600D1071}" type="datetime1">
              <a:rPr lang="nl-NL" smtClean="0"/>
              <a:t>9-3-2016</a:t>
            </a:fld>
            <a:endParaRPr lang="nl-NL"/>
          </a:p>
        </p:txBody>
      </p:sp>
      <p:sp>
        <p:nvSpPr>
          <p:cNvPr id="6" name="Footer Placeholder 5"/>
          <p:cNvSpPr>
            <a:spLocks noGrp="1"/>
          </p:cNvSpPr>
          <p:nvPr>
            <p:ph type="ftr" sz="quarter" idx="11"/>
          </p:nvPr>
        </p:nvSpPr>
        <p:spPr/>
        <p:txBody>
          <a:bodyPr/>
          <a:lstStyle/>
          <a:p>
            <a:r>
              <a:rPr lang="en-US" smtClean="0"/>
              <a:t>Dolan &amp; Abdellaoui Boulder workshop 2016</a:t>
            </a:r>
            <a:endParaRPr lang="nl-NL"/>
          </a:p>
        </p:txBody>
      </p:sp>
      <p:sp>
        <p:nvSpPr>
          <p:cNvPr id="7" name="Slide Number Placeholder 6"/>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2177611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nl-N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DF8615-EF54-4BC6-86B6-294D82DC5995}" type="datetime1">
              <a:rPr lang="nl-NL" smtClean="0"/>
              <a:t>9-3-2016</a:t>
            </a:fld>
            <a:endParaRPr lang="nl-NL"/>
          </a:p>
        </p:txBody>
      </p:sp>
      <p:sp>
        <p:nvSpPr>
          <p:cNvPr id="6" name="Footer Placeholder 5"/>
          <p:cNvSpPr>
            <a:spLocks noGrp="1"/>
          </p:cNvSpPr>
          <p:nvPr>
            <p:ph type="ftr" sz="quarter" idx="11"/>
          </p:nvPr>
        </p:nvSpPr>
        <p:spPr/>
        <p:txBody>
          <a:bodyPr/>
          <a:lstStyle/>
          <a:p>
            <a:r>
              <a:rPr lang="en-US" smtClean="0"/>
              <a:t>Dolan &amp; Abdellaoui Boulder workshop 2016</a:t>
            </a:r>
            <a:endParaRPr lang="nl-NL"/>
          </a:p>
        </p:txBody>
      </p:sp>
      <p:sp>
        <p:nvSpPr>
          <p:cNvPr id="7" name="Slide Number Placeholder 6"/>
          <p:cNvSpPr>
            <a:spLocks noGrp="1"/>
          </p:cNvSpPr>
          <p:nvPr>
            <p:ph type="sldNum" sz="quarter" idx="12"/>
          </p:nvPr>
        </p:nvSpPr>
        <p:spPr/>
        <p:txBody>
          <a:bodyPr/>
          <a:lstStyle/>
          <a:p>
            <a:fld id="{E4A06661-2BEA-419D-95CE-082FC67DA5D1}" type="slidenum">
              <a:rPr lang="nl-NL" smtClean="0"/>
              <a:pPr/>
              <a:t>‹#›</a:t>
            </a:fld>
            <a:endParaRPr lang="nl-NL"/>
          </a:p>
        </p:txBody>
      </p:sp>
    </p:spTree>
    <p:extLst>
      <p:ext uri="{BB962C8B-B14F-4D97-AF65-F5344CB8AC3E}">
        <p14:creationId xmlns:p14="http://schemas.microsoft.com/office/powerpoint/2010/main" val="3691562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nl-N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B75793-9ACF-46CE-9CC0-73646534C046}" type="datetime1">
              <a:rPr lang="nl-NL" smtClean="0"/>
              <a:t>9-3-2016</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Dolan &amp; Abdellaoui Boulder workshop 2016</a:t>
            </a:r>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06661-2BEA-419D-95CE-082FC67DA5D1}" type="slidenum">
              <a:rPr lang="nl-NL" smtClean="0"/>
              <a:pPr/>
              <a:t>‹#›</a:t>
            </a:fld>
            <a:endParaRPr lang="nl-NL"/>
          </a:p>
        </p:txBody>
      </p:sp>
    </p:spTree>
    <p:extLst>
      <p:ext uri="{BB962C8B-B14F-4D97-AF65-F5344CB8AC3E}">
        <p14:creationId xmlns:p14="http://schemas.microsoft.com/office/powerpoint/2010/main" val="1697430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3.wmf"/><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4.vml"/><Relationship Id="rId5" Type="http://schemas.openxmlformats.org/officeDocument/2006/relationships/image" Target="../media/image4.w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image" Target="../media/image5.wmf"/><Relationship Id="rId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vmlDrawing" Target="../drawings/vmlDrawing6.vml"/><Relationship Id="rId5" Type="http://schemas.openxmlformats.org/officeDocument/2006/relationships/image" Target="../media/image6.wmf"/><Relationship Id="rId4" Type="http://schemas.openxmlformats.org/officeDocument/2006/relationships/oleObject" Target="../embeddings/oleObject7.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vmlDrawing" Target="../drawings/vmlDrawing7.vml"/><Relationship Id="rId5" Type="http://schemas.openxmlformats.org/officeDocument/2006/relationships/image" Target="../media/image7.wmf"/><Relationship Id="rId4" Type="http://schemas.openxmlformats.org/officeDocument/2006/relationships/oleObject" Target="../embeddings/oleObject8.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vmlDrawing" Target="../drawings/vmlDrawing8.vml"/><Relationship Id="rId5" Type="http://schemas.openxmlformats.org/officeDocument/2006/relationships/image" Target="../media/image3.wmf"/><Relationship Id="rId4" Type="http://schemas.openxmlformats.org/officeDocument/2006/relationships/oleObject" Target="../embeddings/oleObject9.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image" Target="../media/image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image" Target="../media/image9.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image" Target="../media/image10.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5114" y="955408"/>
            <a:ext cx="7769243" cy="5078313"/>
          </a:xfrm>
          <a:prstGeom prst="rect">
            <a:avLst/>
          </a:prstGeom>
          <a:noFill/>
        </p:spPr>
        <p:txBody>
          <a:bodyPr wrap="none" rtlCol="0">
            <a:spAutoFit/>
          </a:bodyPr>
          <a:lstStyle/>
          <a:p>
            <a:r>
              <a:rPr lang="nl-NL" sz="3600" dirty="0" smtClean="0"/>
              <a:t>Phenotypic </a:t>
            </a:r>
            <a:r>
              <a:rPr lang="nl-NL" sz="3600" smtClean="0"/>
              <a:t>factor analysis</a:t>
            </a:r>
          </a:p>
          <a:p>
            <a:endParaRPr lang="nl-NL" sz="3600" dirty="0"/>
          </a:p>
          <a:p>
            <a:r>
              <a:rPr lang="nl-NL" sz="3600" smtClean="0"/>
              <a:t>Conor V. Dolan &amp; Abdel </a:t>
            </a:r>
            <a:r>
              <a:rPr lang="en-US" sz="3600" smtClean="0"/>
              <a:t>Abdellaoui</a:t>
            </a:r>
          </a:p>
          <a:p>
            <a:endParaRPr lang="en-US" sz="3600"/>
          </a:p>
          <a:p>
            <a:r>
              <a:rPr lang="en-US" sz="3600" smtClean="0"/>
              <a:t>Biologische Psychologie, VU, Amsterdam</a:t>
            </a:r>
          </a:p>
          <a:p>
            <a:endParaRPr lang="en-US" sz="3600"/>
          </a:p>
          <a:p>
            <a:endParaRPr lang="en-US" sz="3600" smtClean="0"/>
          </a:p>
          <a:p>
            <a:endParaRPr lang="en-US" sz="3600"/>
          </a:p>
          <a:p>
            <a:r>
              <a:rPr lang="en-US" sz="3600" smtClean="0"/>
              <a:t>Boulder Workshop - March 2016</a:t>
            </a:r>
          </a:p>
        </p:txBody>
      </p:sp>
      <p:sp>
        <p:nvSpPr>
          <p:cNvPr id="4" name="Slide Number Placeholder 3"/>
          <p:cNvSpPr>
            <a:spLocks noGrp="1"/>
          </p:cNvSpPr>
          <p:nvPr>
            <p:ph type="sldNum" sz="quarter" idx="12"/>
          </p:nvPr>
        </p:nvSpPr>
        <p:spPr/>
        <p:txBody>
          <a:bodyPr/>
          <a:lstStyle/>
          <a:p>
            <a:fld id="{E4A06661-2BEA-419D-95CE-082FC67DA5D1}" type="slidenum">
              <a:rPr lang="nl-NL" smtClean="0"/>
              <a:pPr/>
              <a:t>1</a:t>
            </a:fld>
            <a:endParaRPr lang="nl-NL"/>
          </a:p>
        </p:txBody>
      </p:sp>
      <p:sp>
        <p:nvSpPr>
          <p:cNvPr id="5" name="Footer Placeholder 4"/>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1968049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3548916-C610-4C91-A8C0-C014DEFC5B46}" type="slidenum">
              <a:rPr lang="nl-NL"/>
              <a:pPr eaLnBrk="1" hangingPunct="1"/>
              <a:t>10</a:t>
            </a:fld>
            <a:endParaRPr lang="nl-NL"/>
          </a:p>
        </p:txBody>
      </p:sp>
      <p:sp>
        <p:nvSpPr>
          <p:cNvPr id="9" name="TextBox 8"/>
          <p:cNvSpPr txBox="1"/>
          <p:nvPr/>
        </p:nvSpPr>
        <p:spPr>
          <a:xfrm>
            <a:off x="1195939" y="1600926"/>
            <a:ext cx="9151219" cy="1938992"/>
          </a:xfrm>
          <a:prstGeom prst="rect">
            <a:avLst/>
          </a:prstGeom>
          <a:noFill/>
        </p:spPr>
        <p:txBody>
          <a:bodyPr wrap="square" rtlCol="0">
            <a:spAutoFit/>
          </a:bodyPr>
          <a:lstStyle/>
          <a:p>
            <a:pPr lvl="0"/>
            <a:r>
              <a:rPr lang="en-US" sz="4000" dirty="0" smtClean="0"/>
              <a:t>But what is the point if the common factor (</a:t>
            </a:r>
            <a:r>
              <a:rPr lang="en-US" sz="4000" b="1" dirty="0" smtClean="0"/>
              <a:t>the independent variable, </a:t>
            </a:r>
            <a:r>
              <a:rPr kumimoji="0" lang="en-US" sz="4000" b="1" i="0" u="none" strike="noStrike" cap="none" normalizeH="0" baseline="0" dirty="0" smtClean="0">
                <a:ln>
                  <a:noFill/>
                </a:ln>
                <a:solidFill>
                  <a:schemeClr val="tx1"/>
                </a:solidFill>
                <a:effectLst/>
                <a:latin typeface="Symbol" panose="05050102010706020507" pitchFamily="18" charset="2"/>
              </a:rPr>
              <a:t>h</a:t>
            </a:r>
            <a:r>
              <a:rPr lang="en-US" sz="4000" dirty="0" smtClean="0"/>
              <a:t>) is not observed? </a:t>
            </a:r>
            <a:endParaRPr lang="nl-NL" sz="4000" dirty="0"/>
          </a:p>
        </p:txBody>
      </p:sp>
      <p:sp>
        <p:nvSpPr>
          <p:cNvPr id="4" name="Footer Placeholder 3"/>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6766568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7C56092-B324-47B4-B890-CE70C523303B}" type="slidenum">
              <a:rPr lang="nl-NL"/>
              <a:pPr eaLnBrk="1" hangingPunct="1"/>
              <a:t>11</a:t>
            </a:fld>
            <a:endParaRPr lang="nl-NL"/>
          </a:p>
        </p:txBody>
      </p:sp>
      <p:sp>
        <p:nvSpPr>
          <p:cNvPr id="17411" name="Rectangle 6"/>
          <p:cNvSpPr>
            <a:spLocks noChangeArrowheads="1"/>
          </p:cNvSpPr>
          <p:nvPr/>
        </p:nvSpPr>
        <p:spPr bwMode="auto">
          <a:xfrm>
            <a:off x="851877" y="261312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17412" name="Object 5"/>
          <p:cNvGraphicFramePr>
            <a:graphicFrameLocks noChangeAspect="1"/>
          </p:cNvGraphicFramePr>
          <p:nvPr>
            <p:extLst>
              <p:ext uri="{D42A27DB-BD31-4B8C-83A1-F6EECF244321}">
                <p14:modId xmlns:p14="http://schemas.microsoft.com/office/powerpoint/2010/main" val="1627564236"/>
              </p:ext>
            </p:extLst>
          </p:nvPr>
        </p:nvGraphicFramePr>
        <p:xfrm>
          <a:off x="932839" y="926123"/>
          <a:ext cx="3167062" cy="2419350"/>
        </p:xfrm>
        <a:graphic>
          <a:graphicData uri="http://schemas.openxmlformats.org/presentationml/2006/ole">
            <mc:AlternateContent xmlns:mc="http://schemas.openxmlformats.org/markup-compatibility/2006">
              <mc:Choice xmlns:v="urn:schemas-microsoft-com:vml" Requires="v">
                <p:oleObj spid="_x0000_s1148" name="Equation" r:id="rId4" imgW="1206500" imgH="914400" progId="Equation.3">
                  <p:embed/>
                </p:oleObj>
              </mc:Choice>
              <mc:Fallback>
                <p:oleObj name="Equation" r:id="rId4" imgW="1206500" imgH="914400" progId="Equation.3">
                  <p:embed/>
                  <p:pic>
                    <p:nvPicPr>
                      <p:cNvPr id="0" name="Picture 8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2839" y="926123"/>
                        <a:ext cx="3167062" cy="2419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3" name="Text Box 7"/>
          <p:cNvSpPr txBox="1">
            <a:spLocks noChangeArrowheads="1"/>
          </p:cNvSpPr>
          <p:nvPr/>
        </p:nvSpPr>
        <p:spPr bwMode="auto">
          <a:xfrm>
            <a:off x="397184" y="120912"/>
            <a:ext cx="110758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a:t>Single common factor model</a:t>
            </a:r>
            <a:r>
              <a:rPr lang="en-US" sz="2400"/>
              <a:t>: </a:t>
            </a:r>
            <a:r>
              <a:rPr lang="en-US" sz="2400" smtClean="0"/>
              <a:t> A </a:t>
            </a:r>
            <a:r>
              <a:rPr lang="en-US" sz="2400" dirty="0"/>
              <a:t>set of linear regression equations</a:t>
            </a:r>
            <a:endParaRPr lang="nl-NL" sz="2400" dirty="0"/>
          </a:p>
        </p:txBody>
      </p:sp>
      <p:sp>
        <p:nvSpPr>
          <p:cNvPr id="17414" name="Rectangle 11"/>
          <p:cNvSpPr>
            <a:spLocks noChangeArrowheads="1"/>
          </p:cNvSpPr>
          <p:nvPr/>
        </p:nvSpPr>
        <p:spPr bwMode="auto">
          <a:xfrm>
            <a:off x="851877" y="256073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17415" name="Object 10"/>
          <p:cNvGraphicFramePr>
            <a:graphicFrameLocks noChangeAspect="1"/>
          </p:cNvGraphicFramePr>
          <p:nvPr/>
        </p:nvGraphicFramePr>
        <p:xfrm>
          <a:off x="1745762" y="4130676"/>
          <a:ext cx="8026400" cy="2297113"/>
        </p:xfrm>
        <a:graphic>
          <a:graphicData uri="http://schemas.openxmlformats.org/presentationml/2006/ole">
            <mc:AlternateContent xmlns:mc="http://schemas.openxmlformats.org/markup-compatibility/2006">
              <mc:Choice xmlns:v="urn:schemas-microsoft-com:vml" Requires="v">
                <p:oleObj spid="_x0000_s1149" name="Equation" r:id="rId6" imgW="3441700" imgH="990600" progId="Equation.3">
                  <p:embed/>
                </p:oleObj>
              </mc:Choice>
              <mc:Fallback>
                <p:oleObj name="Equation" r:id="rId6" imgW="3441700" imgH="990600" progId="Equation.3">
                  <p:embed/>
                  <p:pic>
                    <p:nvPicPr>
                      <p:cNvPr id="0" name="Picture 8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45762" y="4130676"/>
                        <a:ext cx="8026400" cy="2297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6" name="AutoShape 12"/>
          <p:cNvSpPr>
            <a:spLocks/>
          </p:cNvSpPr>
          <p:nvPr/>
        </p:nvSpPr>
        <p:spPr bwMode="auto">
          <a:xfrm>
            <a:off x="4644016" y="1057662"/>
            <a:ext cx="304800" cy="2362200"/>
          </a:xfrm>
          <a:prstGeom prst="rightBrace">
            <a:avLst>
              <a:gd name="adj1" fmla="val 6458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7417" name="Text Box 13"/>
          <p:cNvSpPr txBox="1">
            <a:spLocks noChangeArrowheads="1"/>
          </p:cNvSpPr>
          <p:nvPr/>
        </p:nvSpPr>
        <p:spPr bwMode="auto">
          <a:xfrm>
            <a:off x="877277" y="3630246"/>
            <a:ext cx="441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Implies a covariance matrix:</a:t>
            </a:r>
            <a:endParaRPr lang="nl-NL" sz="2400"/>
          </a:p>
        </p:txBody>
      </p:sp>
      <p:grpSp>
        <p:nvGrpSpPr>
          <p:cNvPr id="2" name="Group 1"/>
          <p:cNvGrpSpPr/>
          <p:nvPr/>
        </p:nvGrpSpPr>
        <p:grpSpPr>
          <a:xfrm>
            <a:off x="6260523" y="703384"/>
            <a:ext cx="3072610" cy="3035808"/>
            <a:chOff x="7229630" y="914400"/>
            <a:chExt cx="2447770" cy="2459038"/>
          </a:xfrm>
        </p:grpSpPr>
        <p:sp>
          <p:nvSpPr>
            <p:cNvPr id="17419" name="Oval 92"/>
            <p:cNvSpPr>
              <a:spLocks noChangeArrowheads="1"/>
            </p:cNvSpPr>
            <p:nvPr/>
          </p:nvSpPr>
          <p:spPr bwMode="auto">
            <a:xfrm>
              <a:off x="8184014" y="914400"/>
              <a:ext cx="498193" cy="468146"/>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a:solidFill>
                    <a:srgbClr val="000000"/>
                  </a:solidFill>
                  <a:latin typeface="Symbol" panose="05050102010706020507" pitchFamily="18" charset="2"/>
                  <a:ea typeface="굴림" panose="020B0600000101010101" pitchFamily="34" charset="-127"/>
                </a:rPr>
                <a:t>h</a:t>
              </a:r>
              <a:endParaRPr lang="nl-NL"/>
            </a:p>
          </p:txBody>
        </p:sp>
        <p:sp>
          <p:nvSpPr>
            <p:cNvPr id="17420" name="Rectangle 93"/>
            <p:cNvSpPr>
              <a:spLocks noChangeArrowheads="1"/>
            </p:cNvSpPr>
            <p:nvPr/>
          </p:nvSpPr>
          <p:spPr bwMode="auto">
            <a:xfrm>
              <a:off x="7239000" y="2332831"/>
              <a:ext cx="448016" cy="363831"/>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y1</a:t>
              </a:r>
              <a:endParaRPr lang="nl-NL" sz="1400"/>
            </a:p>
          </p:txBody>
        </p:sp>
        <p:sp>
          <p:nvSpPr>
            <p:cNvPr id="17421" name="Line 94"/>
            <p:cNvSpPr>
              <a:spLocks noChangeShapeType="1"/>
            </p:cNvSpPr>
            <p:nvPr/>
          </p:nvSpPr>
          <p:spPr bwMode="auto">
            <a:xfrm flipV="1">
              <a:off x="7438516" y="2696662"/>
              <a:ext cx="0" cy="31294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422" name="Oval 95"/>
            <p:cNvSpPr>
              <a:spLocks noChangeArrowheads="1"/>
            </p:cNvSpPr>
            <p:nvPr/>
          </p:nvSpPr>
          <p:spPr bwMode="auto">
            <a:xfrm>
              <a:off x="7239000" y="3009607"/>
              <a:ext cx="397838" cy="363831"/>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1</a:t>
              </a:r>
              <a:endParaRPr lang="nl-NL" sz="1400"/>
            </a:p>
          </p:txBody>
        </p:sp>
        <p:sp>
          <p:nvSpPr>
            <p:cNvPr id="17423" name="Rectangle 96"/>
            <p:cNvSpPr>
              <a:spLocks noChangeArrowheads="1"/>
            </p:cNvSpPr>
            <p:nvPr/>
          </p:nvSpPr>
          <p:spPr bwMode="auto">
            <a:xfrm>
              <a:off x="7885337" y="2332831"/>
              <a:ext cx="448016" cy="363831"/>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y2</a:t>
              </a:r>
              <a:endParaRPr lang="nl-NL" sz="1400"/>
            </a:p>
          </p:txBody>
        </p:sp>
        <p:sp>
          <p:nvSpPr>
            <p:cNvPr id="17424" name="Line 97"/>
            <p:cNvSpPr>
              <a:spLocks noChangeShapeType="1"/>
            </p:cNvSpPr>
            <p:nvPr/>
          </p:nvSpPr>
          <p:spPr bwMode="auto">
            <a:xfrm flipV="1">
              <a:off x="8084854" y="2696662"/>
              <a:ext cx="0" cy="31294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425" name="Oval 98"/>
            <p:cNvSpPr>
              <a:spLocks noChangeArrowheads="1"/>
            </p:cNvSpPr>
            <p:nvPr/>
          </p:nvSpPr>
          <p:spPr bwMode="auto">
            <a:xfrm>
              <a:off x="7885337" y="3009607"/>
              <a:ext cx="397838" cy="363831"/>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2</a:t>
              </a:r>
              <a:endParaRPr lang="nl-NL" sz="1400"/>
            </a:p>
          </p:txBody>
        </p:sp>
        <p:sp>
          <p:nvSpPr>
            <p:cNvPr id="17426" name="Rectangle 99"/>
            <p:cNvSpPr>
              <a:spLocks noChangeArrowheads="1"/>
            </p:cNvSpPr>
            <p:nvPr/>
          </p:nvSpPr>
          <p:spPr bwMode="auto">
            <a:xfrm>
              <a:off x="8583047" y="2332831"/>
              <a:ext cx="448016" cy="363831"/>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y3</a:t>
              </a:r>
              <a:endParaRPr lang="nl-NL" sz="1400"/>
            </a:p>
          </p:txBody>
        </p:sp>
        <p:sp>
          <p:nvSpPr>
            <p:cNvPr id="17427" name="Line 100"/>
            <p:cNvSpPr>
              <a:spLocks noChangeShapeType="1"/>
            </p:cNvSpPr>
            <p:nvPr/>
          </p:nvSpPr>
          <p:spPr bwMode="auto">
            <a:xfrm flipV="1">
              <a:off x="8782563" y="2696662"/>
              <a:ext cx="0" cy="31294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428" name="Oval 101"/>
            <p:cNvSpPr>
              <a:spLocks noChangeArrowheads="1"/>
            </p:cNvSpPr>
            <p:nvPr/>
          </p:nvSpPr>
          <p:spPr bwMode="auto">
            <a:xfrm>
              <a:off x="8583047" y="3009607"/>
              <a:ext cx="397838" cy="363831"/>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3</a:t>
              </a:r>
              <a:endParaRPr lang="nl-NL" sz="1400"/>
            </a:p>
          </p:txBody>
        </p:sp>
        <p:sp>
          <p:nvSpPr>
            <p:cNvPr id="17429" name="Rectangle 102"/>
            <p:cNvSpPr>
              <a:spLocks noChangeArrowheads="1"/>
            </p:cNvSpPr>
            <p:nvPr/>
          </p:nvSpPr>
          <p:spPr bwMode="auto">
            <a:xfrm>
              <a:off x="9229384" y="2332831"/>
              <a:ext cx="448016" cy="363831"/>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y4</a:t>
              </a:r>
              <a:endParaRPr lang="nl-NL" sz="1400"/>
            </a:p>
          </p:txBody>
        </p:sp>
        <p:sp>
          <p:nvSpPr>
            <p:cNvPr id="17430" name="Line 103"/>
            <p:cNvSpPr>
              <a:spLocks noChangeShapeType="1"/>
            </p:cNvSpPr>
            <p:nvPr/>
          </p:nvSpPr>
          <p:spPr bwMode="auto">
            <a:xfrm flipV="1">
              <a:off x="9428901" y="2696662"/>
              <a:ext cx="0" cy="31294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431" name="Oval 104"/>
            <p:cNvSpPr>
              <a:spLocks noChangeArrowheads="1"/>
            </p:cNvSpPr>
            <p:nvPr/>
          </p:nvSpPr>
          <p:spPr bwMode="auto">
            <a:xfrm>
              <a:off x="9229384" y="3009607"/>
              <a:ext cx="397838" cy="363831"/>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4</a:t>
              </a:r>
              <a:endParaRPr lang="nl-NL" sz="1400"/>
            </a:p>
          </p:txBody>
        </p:sp>
        <p:sp>
          <p:nvSpPr>
            <p:cNvPr id="17432" name="Line 105"/>
            <p:cNvSpPr>
              <a:spLocks noChangeShapeType="1"/>
            </p:cNvSpPr>
            <p:nvPr/>
          </p:nvSpPr>
          <p:spPr bwMode="auto">
            <a:xfrm flipH="1">
              <a:off x="7438516" y="1344382"/>
              <a:ext cx="795676" cy="93629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433" name="Line 106"/>
            <p:cNvSpPr>
              <a:spLocks noChangeShapeType="1"/>
            </p:cNvSpPr>
            <p:nvPr/>
          </p:nvSpPr>
          <p:spPr bwMode="auto">
            <a:xfrm>
              <a:off x="8632030" y="1344382"/>
              <a:ext cx="796871" cy="93629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434" name="Line 107"/>
            <p:cNvSpPr>
              <a:spLocks noChangeShapeType="1"/>
            </p:cNvSpPr>
            <p:nvPr/>
          </p:nvSpPr>
          <p:spPr bwMode="auto">
            <a:xfrm flipH="1">
              <a:off x="8135031" y="1396539"/>
              <a:ext cx="248499" cy="88413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435" name="Line 108"/>
            <p:cNvSpPr>
              <a:spLocks noChangeShapeType="1"/>
            </p:cNvSpPr>
            <p:nvPr/>
          </p:nvSpPr>
          <p:spPr bwMode="auto">
            <a:xfrm>
              <a:off x="8532869" y="1396539"/>
              <a:ext cx="298677" cy="88413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436" name="Text Box 109"/>
            <p:cNvSpPr txBox="1">
              <a:spLocks noChangeArrowheads="1"/>
            </p:cNvSpPr>
            <p:nvPr/>
          </p:nvSpPr>
          <p:spPr bwMode="auto">
            <a:xfrm>
              <a:off x="7577102" y="1471595"/>
              <a:ext cx="28553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a:solidFill>
                    <a:srgbClr val="000000"/>
                  </a:solidFill>
                  <a:latin typeface="Symbol" panose="05050102010706020507" pitchFamily="18" charset="2"/>
                  <a:ea typeface="굴림" panose="020B0600000101010101" pitchFamily="34" charset="-127"/>
                </a:rPr>
                <a:t>l1</a:t>
              </a:r>
              <a:endParaRPr lang="nl-NL" sz="1400" dirty="0"/>
            </a:p>
          </p:txBody>
        </p:sp>
        <p:sp>
          <p:nvSpPr>
            <p:cNvPr id="17437" name="Text Box 110"/>
            <p:cNvSpPr txBox="1">
              <a:spLocks noChangeArrowheads="1"/>
            </p:cNvSpPr>
            <p:nvPr/>
          </p:nvSpPr>
          <p:spPr bwMode="auto">
            <a:xfrm>
              <a:off x="7985693" y="1708213"/>
              <a:ext cx="284341"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l2</a:t>
              </a:r>
              <a:endParaRPr lang="nl-NL" sz="1400"/>
            </a:p>
          </p:txBody>
        </p:sp>
        <p:sp>
          <p:nvSpPr>
            <p:cNvPr id="17438" name="Text Box 111"/>
            <p:cNvSpPr txBox="1">
              <a:spLocks noChangeArrowheads="1"/>
            </p:cNvSpPr>
            <p:nvPr/>
          </p:nvSpPr>
          <p:spPr bwMode="auto">
            <a:xfrm>
              <a:off x="8433708" y="1760370"/>
              <a:ext cx="284341"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l3</a:t>
              </a:r>
              <a:endParaRPr lang="nl-NL" sz="1400"/>
            </a:p>
          </p:txBody>
        </p:sp>
        <p:sp>
          <p:nvSpPr>
            <p:cNvPr id="17439" name="Text Box 112"/>
            <p:cNvSpPr txBox="1">
              <a:spLocks noChangeArrowheads="1"/>
            </p:cNvSpPr>
            <p:nvPr/>
          </p:nvSpPr>
          <p:spPr bwMode="auto">
            <a:xfrm>
              <a:off x="8980885" y="1605170"/>
              <a:ext cx="284341" cy="24933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l4</a:t>
              </a:r>
              <a:endParaRPr lang="nl-NL" sz="1400"/>
            </a:p>
          </p:txBody>
        </p:sp>
        <p:sp>
          <p:nvSpPr>
            <p:cNvPr id="32" name="Text Box 109"/>
            <p:cNvSpPr txBox="1">
              <a:spLocks noChangeArrowheads="1"/>
            </p:cNvSpPr>
            <p:nvPr/>
          </p:nvSpPr>
          <p:spPr bwMode="auto">
            <a:xfrm>
              <a:off x="7229630" y="2745659"/>
              <a:ext cx="28553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33" name="Text Box 109"/>
            <p:cNvSpPr txBox="1">
              <a:spLocks noChangeArrowheads="1"/>
            </p:cNvSpPr>
            <p:nvPr/>
          </p:nvSpPr>
          <p:spPr bwMode="auto">
            <a:xfrm>
              <a:off x="7942862" y="2739563"/>
              <a:ext cx="28553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34" name="Text Box 109"/>
            <p:cNvSpPr txBox="1">
              <a:spLocks noChangeArrowheads="1"/>
            </p:cNvSpPr>
            <p:nvPr/>
          </p:nvSpPr>
          <p:spPr bwMode="auto">
            <a:xfrm>
              <a:off x="8595134" y="2770043"/>
              <a:ext cx="28553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35" name="Text Box 109"/>
            <p:cNvSpPr txBox="1">
              <a:spLocks noChangeArrowheads="1"/>
            </p:cNvSpPr>
            <p:nvPr/>
          </p:nvSpPr>
          <p:spPr bwMode="auto">
            <a:xfrm>
              <a:off x="9271790" y="2727371"/>
              <a:ext cx="28553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grpSp>
      <p:sp>
        <p:nvSpPr>
          <p:cNvPr id="36" name="Footer Placeholder 35"/>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2277554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9592C1E-79FE-4A10-B9EE-4C15ED075C84}" type="slidenum">
              <a:rPr lang="nl-NL"/>
              <a:pPr eaLnBrk="1" hangingPunct="1"/>
              <a:t>12</a:t>
            </a:fld>
            <a:endParaRPr lang="nl-NL" dirty="0"/>
          </a:p>
        </p:txBody>
      </p:sp>
      <p:sp>
        <p:nvSpPr>
          <p:cNvPr id="19459" name="Rectangle 2"/>
          <p:cNvSpPr>
            <a:spLocks noChangeArrowheads="1"/>
          </p:cNvSpPr>
          <p:nvPr/>
        </p:nvSpPr>
        <p:spPr bwMode="auto">
          <a:xfrm>
            <a:off x="1524001" y="27537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1" name="Text Box 4"/>
          <p:cNvSpPr txBox="1">
            <a:spLocks noChangeArrowheads="1"/>
          </p:cNvSpPr>
          <p:nvPr/>
        </p:nvSpPr>
        <p:spPr bwMode="auto">
          <a:xfrm>
            <a:off x="287215" y="158262"/>
            <a:ext cx="8001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b="1" dirty="0"/>
              <a:t>A set of linear regression coefficients expressed </a:t>
            </a:r>
          </a:p>
          <a:p>
            <a:pPr eaLnBrk="1" hangingPunct="1"/>
            <a:r>
              <a:rPr lang="en-US" sz="2400" b="1" dirty="0"/>
              <a:t>as a single matrix equation: using matrix algebra</a:t>
            </a:r>
            <a:endParaRPr lang="nl-NL" sz="2400" b="1" dirty="0"/>
          </a:p>
        </p:txBody>
      </p:sp>
      <p:sp>
        <p:nvSpPr>
          <p:cNvPr id="19462" name="AutoShape 5"/>
          <p:cNvSpPr>
            <a:spLocks/>
          </p:cNvSpPr>
          <p:nvPr/>
        </p:nvSpPr>
        <p:spPr bwMode="auto">
          <a:xfrm>
            <a:off x="5224464" y="1498174"/>
            <a:ext cx="381000" cy="2209800"/>
          </a:xfrm>
          <a:prstGeom prst="rightBrace">
            <a:avLst>
              <a:gd name="adj1" fmla="val 483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3" name="Text Box 6"/>
          <p:cNvSpPr txBox="1">
            <a:spLocks noChangeArrowheads="1"/>
          </p:cNvSpPr>
          <p:nvPr/>
        </p:nvSpPr>
        <p:spPr bwMode="auto">
          <a:xfrm>
            <a:off x="6041137" y="2263855"/>
            <a:ext cx="305564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dirty="0"/>
              <a:t> </a:t>
            </a:r>
            <a:r>
              <a:rPr lang="en-US" sz="3200" b="1" dirty="0" err="1"/>
              <a:t>y</a:t>
            </a:r>
            <a:r>
              <a:rPr lang="en-US" sz="3200" b="1" baseline="-25000" dirty="0" err="1"/>
              <a:t>i</a:t>
            </a:r>
            <a:r>
              <a:rPr lang="en-US" sz="3200" b="1" dirty="0"/>
              <a:t> </a:t>
            </a:r>
            <a:r>
              <a:rPr lang="en-US" sz="3200" b="1" dirty="0" smtClean="0"/>
              <a:t>– t </a:t>
            </a:r>
            <a:r>
              <a:rPr lang="en-US" sz="3200" dirty="0" smtClean="0"/>
              <a:t>=</a:t>
            </a:r>
            <a:r>
              <a:rPr lang="en-US" sz="3200" b="1" dirty="0" smtClean="0"/>
              <a:t> </a:t>
            </a:r>
            <a:r>
              <a:rPr lang="en-US" sz="3200" b="1" dirty="0">
                <a:sym typeface="Symbol" panose="05050102010706020507" pitchFamily="18" charset="2"/>
              </a:rPr>
              <a:t></a:t>
            </a:r>
            <a:r>
              <a:rPr lang="en-US" sz="3200" b="1" baseline="-25000" dirty="0" err="1"/>
              <a:t>i</a:t>
            </a:r>
            <a:r>
              <a:rPr lang="en-US" sz="3200" dirty="0"/>
              <a:t> + </a:t>
            </a:r>
            <a:r>
              <a:rPr lang="en-US" sz="3200" b="1" dirty="0">
                <a:sym typeface="Symbol" panose="05050102010706020507" pitchFamily="18" charset="2"/>
              </a:rPr>
              <a:t></a:t>
            </a:r>
            <a:r>
              <a:rPr lang="en-US" sz="3200" b="1" baseline="-25000" dirty="0" err="1"/>
              <a:t>i</a:t>
            </a:r>
            <a:r>
              <a:rPr lang="nl-NL" dirty="0"/>
              <a:t> </a:t>
            </a:r>
          </a:p>
        </p:txBody>
      </p:sp>
      <p:sp>
        <p:nvSpPr>
          <p:cNvPr id="19464" name="Rectangle 7"/>
          <p:cNvSpPr>
            <a:spLocks noChangeArrowheads="1"/>
          </p:cNvSpPr>
          <p:nvPr/>
        </p:nvSpPr>
        <p:spPr bwMode="auto">
          <a:xfrm>
            <a:off x="1524001" y="27014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9465" name="Text Box 10"/>
          <p:cNvSpPr txBox="1">
            <a:spLocks noChangeArrowheads="1"/>
          </p:cNvSpPr>
          <p:nvPr/>
        </p:nvSpPr>
        <p:spPr bwMode="auto">
          <a:xfrm>
            <a:off x="673687" y="4423970"/>
            <a:ext cx="535755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dirty="0"/>
              <a:t>Matrix algebra is </a:t>
            </a:r>
          </a:p>
          <a:p>
            <a:pPr eaLnBrk="1" hangingPunct="1"/>
            <a:r>
              <a:rPr lang="en-US" sz="2800" dirty="0"/>
              <a:t>1) </a:t>
            </a:r>
            <a:r>
              <a:rPr lang="en-US" sz="2800" dirty="0" err="1"/>
              <a:t>Notationally</a:t>
            </a:r>
            <a:r>
              <a:rPr lang="en-US" sz="2800" dirty="0"/>
              <a:t> Efficient</a:t>
            </a:r>
          </a:p>
          <a:p>
            <a:pPr eaLnBrk="1" hangingPunct="1"/>
            <a:r>
              <a:rPr lang="en-US" sz="2800" dirty="0"/>
              <a:t>2) Basis of </a:t>
            </a:r>
            <a:r>
              <a:rPr lang="en-US" sz="2800"/>
              <a:t>Multivariate </a:t>
            </a:r>
            <a:r>
              <a:rPr lang="en-US" sz="2800" smtClean="0"/>
              <a:t>Statistics</a:t>
            </a:r>
            <a:endParaRPr lang="en-US" sz="2800" dirty="0"/>
          </a:p>
        </p:txBody>
      </p:sp>
      <p:graphicFrame>
        <p:nvGraphicFramePr>
          <p:cNvPr id="10" name="Object 3"/>
          <p:cNvGraphicFramePr>
            <a:graphicFrameLocks noChangeAspect="1"/>
          </p:cNvGraphicFramePr>
          <p:nvPr>
            <p:extLst>
              <p:ext uri="{D42A27DB-BD31-4B8C-83A1-F6EECF244321}">
                <p14:modId xmlns:p14="http://schemas.microsoft.com/office/powerpoint/2010/main" val="2002207168"/>
              </p:ext>
            </p:extLst>
          </p:nvPr>
        </p:nvGraphicFramePr>
        <p:xfrm>
          <a:off x="1062036" y="1081088"/>
          <a:ext cx="3890963" cy="2971800"/>
        </p:xfrm>
        <a:graphic>
          <a:graphicData uri="http://schemas.openxmlformats.org/presentationml/2006/ole">
            <mc:AlternateContent xmlns:mc="http://schemas.openxmlformats.org/markup-compatibility/2006">
              <mc:Choice xmlns:v="urn:schemas-microsoft-com:vml" Requires="v">
                <p:oleObj spid="_x0000_s2109" name="Equation" r:id="rId4" imgW="1206500" imgH="914400" progId="Equation.3">
                  <p:embed/>
                </p:oleObj>
              </mc:Choice>
              <mc:Fallback>
                <p:oleObj name="Equation" r:id="rId4" imgW="1206500" imgH="914400" progId="Equation.3">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2036" y="1081088"/>
                        <a:ext cx="3890963" cy="297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Footer Placeholder 10"/>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36909503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A3ED772-93EC-4833-8769-4B7283195149}" type="slidenum">
              <a:rPr lang="nl-NL"/>
              <a:pPr eaLnBrk="1" hangingPunct="1"/>
              <a:t>13</a:t>
            </a:fld>
            <a:endParaRPr lang="nl-NL"/>
          </a:p>
        </p:txBody>
      </p:sp>
      <p:sp>
        <p:nvSpPr>
          <p:cNvPr id="36867" name="Rectangle 2"/>
          <p:cNvSpPr>
            <a:spLocks noChangeArrowheads="1"/>
          </p:cNvSpPr>
          <p:nvPr/>
        </p:nvSpPr>
        <p:spPr bwMode="auto">
          <a:xfrm>
            <a:off x="1524001" y="2787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36868" name="Object 3"/>
          <p:cNvGraphicFramePr>
            <a:graphicFrameLocks noChangeAspect="1"/>
          </p:cNvGraphicFramePr>
          <p:nvPr>
            <p:extLst>
              <p:ext uri="{D42A27DB-BD31-4B8C-83A1-F6EECF244321}">
                <p14:modId xmlns:p14="http://schemas.microsoft.com/office/powerpoint/2010/main" val="647523487"/>
              </p:ext>
            </p:extLst>
          </p:nvPr>
        </p:nvGraphicFramePr>
        <p:xfrm>
          <a:off x="1292225" y="430213"/>
          <a:ext cx="3890963" cy="2971800"/>
        </p:xfrm>
        <a:graphic>
          <a:graphicData uri="http://schemas.openxmlformats.org/presentationml/2006/ole">
            <mc:AlternateContent xmlns:mc="http://schemas.openxmlformats.org/markup-compatibility/2006">
              <mc:Choice xmlns:v="urn:schemas-microsoft-com:vml" Requires="v">
                <p:oleObj spid="_x0000_s3133" name="Equation" r:id="rId4" imgW="1206500" imgH="914400" progId="Equation.3">
                  <p:embed/>
                </p:oleObj>
              </mc:Choice>
              <mc:Fallback>
                <p:oleObj name="Equation" r:id="rId4" imgW="1206500" imgH="914400" progId="Equation.3">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2225" y="430213"/>
                        <a:ext cx="3890963" cy="297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869" name="AutoShape 5"/>
          <p:cNvSpPr>
            <a:spLocks/>
          </p:cNvSpPr>
          <p:nvPr/>
        </p:nvSpPr>
        <p:spPr bwMode="auto">
          <a:xfrm>
            <a:off x="4953000" y="609600"/>
            <a:ext cx="381000" cy="2590800"/>
          </a:xfrm>
          <a:prstGeom prst="rightBrace">
            <a:avLst>
              <a:gd name="adj1" fmla="val 5666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36870" name="Text Box 6"/>
          <p:cNvSpPr txBox="1">
            <a:spLocks noChangeArrowheads="1"/>
          </p:cNvSpPr>
          <p:nvPr/>
        </p:nvSpPr>
        <p:spPr bwMode="auto">
          <a:xfrm>
            <a:off x="6092825" y="1600201"/>
            <a:ext cx="301236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dirty="0"/>
              <a:t> </a:t>
            </a:r>
            <a:r>
              <a:rPr lang="en-US" sz="3200" b="1" dirty="0" err="1"/>
              <a:t>y</a:t>
            </a:r>
            <a:r>
              <a:rPr lang="en-US" sz="3200" baseline="-25000" dirty="0" err="1"/>
              <a:t>i</a:t>
            </a:r>
            <a:r>
              <a:rPr lang="en-US" sz="3200" b="1" dirty="0"/>
              <a:t> </a:t>
            </a:r>
            <a:r>
              <a:rPr lang="en-US" sz="3200" b="1" dirty="0" smtClean="0"/>
              <a:t>– t </a:t>
            </a:r>
            <a:r>
              <a:rPr lang="en-US" sz="3200" dirty="0" smtClean="0"/>
              <a:t>=</a:t>
            </a:r>
            <a:r>
              <a:rPr lang="en-US" sz="3200" b="1" dirty="0" smtClean="0"/>
              <a:t> </a:t>
            </a:r>
            <a:r>
              <a:rPr lang="en-US" sz="3200" b="1" dirty="0">
                <a:sym typeface="Symbol" panose="05050102010706020507" pitchFamily="18" charset="2"/>
              </a:rPr>
              <a:t></a:t>
            </a:r>
            <a:r>
              <a:rPr lang="en-US" sz="3200" baseline="-25000" dirty="0" err="1"/>
              <a:t>i</a:t>
            </a:r>
            <a:r>
              <a:rPr lang="en-US" sz="3200" dirty="0"/>
              <a:t> + </a:t>
            </a:r>
            <a:r>
              <a:rPr lang="en-US" sz="3200" b="1" dirty="0">
                <a:sym typeface="Symbol" panose="05050102010706020507" pitchFamily="18" charset="2"/>
              </a:rPr>
              <a:t></a:t>
            </a:r>
            <a:r>
              <a:rPr lang="en-US" sz="3200" baseline="-25000" dirty="0" err="1"/>
              <a:t>i</a:t>
            </a:r>
            <a:r>
              <a:rPr lang="nl-NL" dirty="0"/>
              <a:t> </a:t>
            </a:r>
          </a:p>
        </p:txBody>
      </p:sp>
      <p:sp>
        <p:nvSpPr>
          <p:cNvPr id="36871" name="Rectangle 7"/>
          <p:cNvSpPr>
            <a:spLocks noChangeArrowheads="1"/>
          </p:cNvSpPr>
          <p:nvPr/>
        </p:nvSpPr>
        <p:spPr bwMode="auto">
          <a:xfrm>
            <a:off x="1524001" y="27014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36872" name="Text Box 9"/>
          <p:cNvSpPr txBox="1">
            <a:spLocks noChangeArrowheads="1"/>
          </p:cNvSpPr>
          <p:nvPr/>
        </p:nvSpPr>
        <p:spPr bwMode="auto">
          <a:xfrm>
            <a:off x="1812925" y="3825876"/>
            <a:ext cx="152638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b="1"/>
              <a:t>y</a:t>
            </a:r>
            <a:r>
              <a:rPr lang="en-US" sz="3200" b="1" baseline="-25000"/>
              <a:t>i</a:t>
            </a:r>
            <a:r>
              <a:rPr lang="en-US" sz="3200" b="1"/>
              <a:t> </a:t>
            </a:r>
            <a:r>
              <a:rPr lang="en-US" sz="3200"/>
              <a:t>= </a:t>
            </a:r>
            <a:r>
              <a:rPr lang="en-US" sz="3200" b="1"/>
              <a:t>	</a:t>
            </a:r>
            <a:r>
              <a:rPr lang="en-US" sz="3200"/>
              <a:t>y</a:t>
            </a:r>
            <a:r>
              <a:rPr lang="en-US" sz="3200" baseline="-25000"/>
              <a:t>i1</a:t>
            </a:r>
          </a:p>
          <a:p>
            <a:pPr eaLnBrk="1" hangingPunct="1"/>
            <a:r>
              <a:rPr lang="en-US" sz="3200" b="1"/>
              <a:t>	</a:t>
            </a:r>
            <a:r>
              <a:rPr lang="en-US" sz="3200"/>
              <a:t>y</a:t>
            </a:r>
            <a:r>
              <a:rPr lang="en-US" sz="3200" baseline="-25000"/>
              <a:t>i2</a:t>
            </a:r>
          </a:p>
          <a:p>
            <a:pPr eaLnBrk="1" hangingPunct="1"/>
            <a:r>
              <a:rPr lang="en-US" sz="3200"/>
              <a:t>	y</a:t>
            </a:r>
            <a:r>
              <a:rPr lang="en-US" sz="3200" baseline="-25000"/>
              <a:t>i3</a:t>
            </a:r>
          </a:p>
          <a:p>
            <a:pPr eaLnBrk="1" hangingPunct="1"/>
            <a:r>
              <a:rPr lang="en-US" sz="3200"/>
              <a:t>	y</a:t>
            </a:r>
            <a:r>
              <a:rPr lang="en-US" sz="3200" baseline="-25000"/>
              <a:t>i4</a:t>
            </a:r>
            <a:endParaRPr lang="nl-NL" baseline="-25000"/>
          </a:p>
        </p:txBody>
      </p:sp>
      <p:sp>
        <p:nvSpPr>
          <p:cNvPr id="36873" name="Text Box 10"/>
          <p:cNvSpPr txBox="1">
            <a:spLocks noChangeArrowheads="1"/>
          </p:cNvSpPr>
          <p:nvPr/>
        </p:nvSpPr>
        <p:spPr bwMode="auto">
          <a:xfrm>
            <a:off x="3621088" y="3821114"/>
            <a:ext cx="1502334"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b="1">
                <a:latin typeface="Symbol" panose="05050102010706020507" pitchFamily="18" charset="2"/>
              </a:rPr>
              <a:t>e</a:t>
            </a:r>
            <a:r>
              <a:rPr lang="en-US" sz="3200" b="1" baseline="-25000"/>
              <a:t>i</a:t>
            </a:r>
            <a:r>
              <a:rPr lang="en-US" sz="3200" b="1"/>
              <a:t> </a:t>
            </a:r>
            <a:r>
              <a:rPr lang="en-US" sz="3200"/>
              <a:t>= </a:t>
            </a:r>
            <a:r>
              <a:rPr lang="en-US" sz="3200" b="1"/>
              <a:t>	</a:t>
            </a:r>
            <a:r>
              <a:rPr lang="en-US" sz="3200" b="1">
                <a:latin typeface="Symbol" panose="05050102010706020507" pitchFamily="18" charset="2"/>
              </a:rPr>
              <a:t>e</a:t>
            </a:r>
            <a:r>
              <a:rPr lang="en-US" sz="3200" baseline="-25000"/>
              <a:t>i1</a:t>
            </a:r>
          </a:p>
          <a:p>
            <a:pPr eaLnBrk="1" hangingPunct="1"/>
            <a:r>
              <a:rPr lang="en-US" sz="3200" b="1"/>
              <a:t>	</a:t>
            </a:r>
            <a:r>
              <a:rPr lang="en-US" sz="3200" b="1">
                <a:latin typeface="Symbol" panose="05050102010706020507" pitchFamily="18" charset="2"/>
              </a:rPr>
              <a:t>e</a:t>
            </a:r>
            <a:r>
              <a:rPr lang="en-US" sz="3200" baseline="-25000"/>
              <a:t>i2</a:t>
            </a:r>
          </a:p>
          <a:p>
            <a:pPr eaLnBrk="1" hangingPunct="1"/>
            <a:r>
              <a:rPr lang="en-US" sz="3200"/>
              <a:t>	</a:t>
            </a:r>
            <a:r>
              <a:rPr lang="en-US" sz="3200" b="1">
                <a:latin typeface="Symbol" panose="05050102010706020507" pitchFamily="18" charset="2"/>
              </a:rPr>
              <a:t>e</a:t>
            </a:r>
            <a:r>
              <a:rPr lang="en-US" sz="3200" baseline="-25000"/>
              <a:t>i3</a:t>
            </a:r>
          </a:p>
          <a:p>
            <a:pPr eaLnBrk="1" hangingPunct="1"/>
            <a:r>
              <a:rPr lang="en-US" sz="3200"/>
              <a:t>	</a:t>
            </a:r>
            <a:r>
              <a:rPr lang="en-US" sz="3200" b="1">
                <a:latin typeface="Symbol" panose="05050102010706020507" pitchFamily="18" charset="2"/>
              </a:rPr>
              <a:t>e</a:t>
            </a:r>
            <a:r>
              <a:rPr lang="en-US" sz="3200" baseline="-25000"/>
              <a:t>i4</a:t>
            </a:r>
            <a:endParaRPr lang="nl-NL" sz="3200" baseline="-25000"/>
          </a:p>
        </p:txBody>
      </p:sp>
      <p:sp>
        <p:nvSpPr>
          <p:cNvPr id="36874" name="Text Box 12"/>
          <p:cNvSpPr txBox="1">
            <a:spLocks noChangeArrowheads="1"/>
          </p:cNvSpPr>
          <p:nvPr/>
        </p:nvSpPr>
        <p:spPr bwMode="auto">
          <a:xfrm>
            <a:off x="5373688" y="3825876"/>
            <a:ext cx="1486304"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b="1">
                <a:latin typeface="Symbol" panose="05050102010706020507" pitchFamily="18" charset="2"/>
              </a:rPr>
              <a:t>L</a:t>
            </a:r>
            <a:r>
              <a:rPr lang="en-US" sz="3200" b="1"/>
              <a:t> </a:t>
            </a:r>
            <a:r>
              <a:rPr lang="en-US" sz="3200"/>
              <a:t>= </a:t>
            </a:r>
            <a:r>
              <a:rPr lang="en-US" sz="3200" b="1"/>
              <a:t>	</a:t>
            </a:r>
            <a:r>
              <a:rPr lang="en-US" sz="3200" b="1">
                <a:latin typeface="Symbol" panose="05050102010706020507" pitchFamily="18" charset="2"/>
              </a:rPr>
              <a:t>l</a:t>
            </a:r>
            <a:r>
              <a:rPr lang="en-US" sz="3200" baseline="-25000"/>
              <a:t>1</a:t>
            </a:r>
          </a:p>
          <a:p>
            <a:pPr eaLnBrk="1" hangingPunct="1"/>
            <a:r>
              <a:rPr lang="en-US" sz="3200" b="1"/>
              <a:t>	</a:t>
            </a:r>
            <a:r>
              <a:rPr lang="en-US" sz="3200" b="1">
                <a:latin typeface="Symbol" panose="05050102010706020507" pitchFamily="18" charset="2"/>
              </a:rPr>
              <a:t>l</a:t>
            </a:r>
            <a:r>
              <a:rPr lang="en-US" sz="3200" baseline="-25000"/>
              <a:t>2</a:t>
            </a:r>
          </a:p>
          <a:p>
            <a:pPr eaLnBrk="1" hangingPunct="1"/>
            <a:r>
              <a:rPr lang="en-US" sz="3200"/>
              <a:t>	</a:t>
            </a:r>
            <a:r>
              <a:rPr lang="en-US" sz="3200" b="1">
                <a:latin typeface="Symbol" panose="05050102010706020507" pitchFamily="18" charset="2"/>
              </a:rPr>
              <a:t>l</a:t>
            </a:r>
            <a:r>
              <a:rPr lang="en-US" sz="3200" baseline="-25000"/>
              <a:t>3</a:t>
            </a:r>
          </a:p>
          <a:p>
            <a:pPr eaLnBrk="1" hangingPunct="1"/>
            <a:r>
              <a:rPr lang="en-US" sz="3200"/>
              <a:t>	</a:t>
            </a:r>
            <a:r>
              <a:rPr lang="en-US" sz="3200" b="1">
                <a:latin typeface="Symbol" panose="05050102010706020507" pitchFamily="18" charset="2"/>
              </a:rPr>
              <a:t>l</a:t>
            </a:r>
            <a:r>
              <a:rPr lang="en-US" sz="3200" baseline="-25000"/>
              <a:t>4</a:t>
            </a:r>
            <a:endParaRPr lang="nl-NL" sz="3200" baseline="-25000"/>
          </a:p>
        </p:txBody>
      </p:sp>
      <p:sp>
        <p:nvSpPr>
          <p:cNvPr id="36875" name="Text Box 13"/>
          <p:cNvSpPr txBox="1">
            <a:spLocks noChangeArrowheads="1"/>
          </p:cNvSpPr>
          <p:nvPr/>
        </p:nvSpPr>
        <p:spPr bwMode="auto">
          <a:xfrm>
            <a:off x="7583488" y="3825876"/>
            <a:ext cx="141737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b="1">
                <a:latin typeface="Symbol" panose="05050102010706020507" pitchFamily="18" charset="2"/>
              </a:rPr>
              <a:t>h</a:t>
            </a:r>
            <a:r>
              <a:rPr lang="en-US" sz="3200" baseline="-25000"/>
              <a:t>i</a:t>
            </a:r>
            <a:r>
              <a:rPr lang="en-US" sz="3200" b="1"/>
              <a:t> </a:t>
            </a:r>
            <a:r>
              <a:rPr lang="en-US" sz="3200"/>
              <a:t>= </a:t>
            </a:r>
            <a:r>
              <a:rPr lang="en-US" sz="3200" b="1"/>
              <a:t>	</a:t>
            </a:r>
            <a:r>
              <a:rPr lang="en-US" sz="3200" b="1">
                <a:latin typeface="Symbol" panose="05050102010706020507" pitchFamily="18" charset="2"/>
              </a:rPr>
              <a:t>h</a:t>
            </a:r>
            <a:r>
              <a:rPr lang="en-US" sz="3200" baseline="-25000"/>
              <a:t>i</a:t>
            </a:r>
            <a:endParaRPr lang="nl-NL" sz="3200" baseline="-25000"/>
          </a:p>
        </p:txBody>
      </p:sp>
      <p:sp>
        <p:nvSpPr>
          <p:cNvPr id="36877" name="Text Box 15"/>
          <p:cNvSpPr txBox="1">
            <a:spLocks noChangeArrowheads="1"/>
          </p:cNvSpPr>
          <p:nvPr/>
        </p:nvSpPr>
        <p:spPr bwMode="auto">
          <a:xfrm>
            <a:off x="3621088" y="6106544"/>
            <a:ext cx="996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err="1"/>
              <a:t>ny</a:t>
            </a:r>
            <a:r>
              <a:rPr lang="en-US" sz="2400" dirty="0"/>
              <a:t> x 1</a:t>
            </a:r>
            <a:endParaRPr lang="nl-NL" sz="2400" dirty="0"/>
          </a:p>
        </p:txBody>
      </p:sp>
      <p:sp>
        <p:nvSpPr>
          <p:cNvPr id="36879" name="Text Box 17"/>
          <p:cNvSpPr txBox="1">
            <a:spLocks noChangeArrowheads="1"/>
          </p:cNvSpPr>
          <p:nvPr/>
        </p:nvSpPr>
        <p:spPr bwMode="auto">
          <a:xfrm>
            <a:off x="8207735" y="4978099"/>
            <a:ext cx="85151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smtClean="0"/>
              <a:t>1 </a:t>
            </a:r>
            <a:r>
              <a:rPr lang="en-US" sz="2400" dirty="0"/>
              <a:t>x 1</a:t>
            </a:r>
            <a:endParaRPr lang="nl-NL" sz="2400" dirty="0"/>
          </a:p>
        </p:txBody>
      </p:sp>
      <p:sp>
        <p:nvSpPr>
          <p:cNvPr id="36880" name="Text Box 18"/>
          <p:cNvSpPr txBox="1">
            <a:spLocks noChangeArrowheads="1"/>
          </p:cNvSpPr>
          <p:nvPr/>
        </p:nvSpPr>
        <p:spPr bwMode="auto">
          <a:xfrm>
            <a:off x="5638800" y="2362200"/>
            <a:ext cx="996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1</a:t>
            </a:r>
            <a:endParaRPr lang="nl-NL" sz="2400"/>
          </a:p>
        </p:txBody>
      </p:sp>
      <p:sp>
        <p:nvSpPr>
          <p:cNvPr id="36881" name="Text Box 19"/>
          <p:cNvSpPr txBox="1">
            <a:spLocks noChangeArrowheads="1"/>
          </p:cNvSpPr>
          <p:nvPr/>
        </p:nvSpPr>
        <p:spPr bwMode="auto">
          <a:xfrm>
            <a:off x="6823002" y="2362200"/>
            <a:ext cx="1166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ne</a:t>
            </a:r>
            <a:endParaRPr lang="nl-NL" sz="2400"/>
          </a:p>
        </p:txBody>
      </p:sp>
      <p:sp>
        <p:nvSpPr>
          <p:cNvPr id="36882" name="Text Box 20"/>
          <p:cNvSpPr txBox="1">
            <a:spLocks noChangeArrowheads="1"/>
          </p:cNvSpPr>
          <p:nvPr/>
        </p:nvSpPr>
        <p:spPr bwMode="auto">
          <a:xfrm>
            <a:off x="7840082" y="2362200"/>
            <a:ext cx="1098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 ne x 1</a:t>
            </a:r>
            <a:endParaRPr lang="nl-NL" sz="2400"/>
          </a:p>
        </p:txBody>
      </p:sp>
      <p:sp>
        <p:nvSpPr>
          <p:cNvPr id="36883" name="Text Box 21"/>
          <p:cNvSpPr txBox="1">
            <a:spLocks noChangeArrowheads="1"/>
          </p:cNvSpPr>
          <p:nvPr/>
        </p:nvSpPr>
        <p:spPr bwMode="auto">
          <a:xfrm>
            <a:off x="9372184" y="2329934"/>
            <a:ext cx="1081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 ny x 1</a:t>
            </a:r>
            <a:endParaRPr lang="nl-NL" sz="2400"/>
          </a:p>
        </p:txBody>
      </p:sp>
      <p:sp>
        <p:nvSpPr>
          <p:cNvPr id="36884" name="Text Box 22"/>
          <p:cNvSpPr txBox="1">
            <a:spLocks noChangeArrowheads="1"/>
          </p:cNvSpPr>
          <p:nvPr/>
        </p:nvSpPr>
        <p:spPr bwMode="auto">
          <a:xfrm>
            <a:off x="5638801" y="533401"/>
            <a:ext cx="427392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number of variables </a:t>
            </a:r>
          </a:p>
          <a:p>
            <a:pPr eaLnBrk="1" hangingPunct="1"/>
            <a:r>
              <a:rPr lang="en-US" sz="2400"/>
              <a:t>ne number of common factors</a:t>
            </a:r>
            <a:endParaRPr lang="nl-NL" sz="2400"/>
          </a:p>
        </p:txBody>
      </p:sp>
      <p:sp>
        <p:nvSpPr>
          <p:cNvPr id="21" name="Text Box 9"/>
          <p:cNvSpPr txBox="1">
            <a:spLocks noChangeArrowheads="1"/>
          </p:cNvSpPr>
          <p:nvPr/>
        </p:nvSpPr>
        <p:spPr bwMode="auto">
          <a:xfrm>
            <a:off x="334638" y="3821114"/>
            <a:ext cx="1374094"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b="1" smtClean="0"/>
              <a:t>t </a:t>
            </a:r>
            <a:r>
              <a:rPr lang="en-US" sz="3200" dirty="0"/>
              <a:t>= </a:t>
            </a:r>
            <a:r>
              <a:rPr lang="en-US" sz="3200" b="1" dirty="0"/>
              <a:t>	</a:t>
            </a:r>
            <a:r>
              <a:rPr lang="en-US" sz="3200" dirty="0" smtClean="0"/>
              <a:t>t</a:t>
            </a:r>
            <a:r>
              <a:rPr lang="en-US" sz="3200" baseline="-25000" dirty="0" smtClean="0"/>
              <a:t>1</a:t>
            </a:r>
            <a:endParaRPr lang="en-US" sz="3200" baseline="-25000" dirty="0"/>
          </a:p>
          <a:p>
            <a:pPr eaLnBrk="1" hangingPunct="1"/>
            <a:r>
              <a:rPr lang="en-US" sz="3200" b="1" dirty="0"/>
              <a:t>	</a:t>
            </a:r>
            <a:r>
              <a:rPr lang="en-US" sz="3200" dirty="0" smtClean="0"/>
              <a:t>t</a:t>
            </a:r>
            <a:r>
              <a:rPr lang="en-US" sz="3200" baseline="-25000" dirty="0" smtClean="0"/>
              <a:t>2</a:t>
            </a:r>
            <a:endParaRPr lang="en-US" sz="3200" baseline="-25000" dirty="0"/>
          </a:p>
          <a:p>
            <a:pPr eaLnBrk="1" hangingPunct="1"/>
            <a:r>
              <a:rPr lang="en-US" sz="3200" dirty="0"/>
              <a:t>	</a:t>
            </a:r>
            <a:r>
              <a:rPr lang="en-US" sz="3200" dirty="0" smtClean="0"/>
              <a:t>t</a:t>
            </a:r>
            <a:r>
              <a:rPr lang="en-US" sz="3200" baseline="-25000" dirty="0" smtClean="0"/>
              <a:t>3</a:t>
            </a:r>
            <a:endParaRPr lang="en-US" sz="3200" baseline="-25000" dirty="0"/>
          </a:p>
          <a:p>
            <a:pPr eaLnBrk="1" hangingPunct="1"/>
            <a:r>
              <a:rPr lang="en-US" sz="3200" dirty="0"/>
              <a:t>	</a:t>
            </a:r>
            <a:r>
              <a:rPr lang="en-US" sz="3200" dirty="0" smtClean="0"/>
              <a:t>t</a:t>
            </a:r>
            <a:r>
              <a:rPr lang="en-US" sz="3200" baseline="-25000" dirty="0" smtClean="0"/>
              <a:t>4</a:t>
            </a:r>
            <a:endParaRPr lang="nl-NL" baseline="-25000" dirty="0"/>
          </a:p>
        </p:txBody>
      </p:sp>
      <p:sp>
        <p:nvSpPr>
          <p:cNvPr id="2" name="Double Bracket 1"/>
          <p:cNvSpPr/>
          <p:nvPr/>
        </p:nvSpPr>
        <p:spPr>
          <a:xfrm>
            <a:off x="1203158" y="3907857"/>
            <a:ext cx="609767" cy="197536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3" name="Double Bracket 22"/>
          <p:cNvSpPr/>
          <p:nvPr/>
        </p:nvSpPr>
        <p:spPr>
          <a:xfrm>
            <a:off x="2712722" y="3915879"/>
            <a:ext cx="609767" cy="197536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24" name="Double Bracket 23"/>
          <p:cNvSpPr/>
          <p:nvPr/>
        </p:nvSpPr>
        <p:spPr>
          <a:xfrm>
            <a:off x="4502066" y="3976149"/>
            <a:ext cx="609767" cy="197536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b="1" dirty="0"/>
          </a:p>
        </p:txBody>
      </p:sp>
      <p:sp>
        <p:nvSpPr>
          <p:cNvPr id="25" name="Double Bracket 24"/>
          <p:cNvSpPr/>
          <p:nvPr/>
        </p:nvSpPr>
        <p:spPr>
          <a:xfrm>
            <a:off x="6241986" y="3855784"/>
            <a:ext cx="609767" cy="197536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b="1" dirty="0"/>
          </a:p>
        </p:txBody>
      </p:sp>
      <p:sp>
        <p:nvSpPr>
          <p:cNvPr id="26" name="Double Bracket 25"/>
          <p:cNvSpPr/>
          <p:nvPr/>
        </p:nvSpPr>
        <p:spPr>
          <a:xfrm>
            <a:off x="8410058" y="3821114"/>
            <a:ext cx="609767" cy="693134"/>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b="1" dirty="0"/>
          </a:p>
        </p:txBody>
      </p:sp>
      <p:sp>
        <p:nvSpPr>
          <p:cNvPr id="27" name="Footer Placeholder 26"/>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910933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484F577-DF53-460B-8EDC-2483D8F623FD}" type="slidenum">
              <a:rPr lang="nl-NL"/>
              <a:pPr eaLnBrk="1" hangingPunct="1"/>
              <a:t>14</a:t>
            </a:fld>
            <a:endParaRPr lang="nl-NL"/>
          </a:p>
        </p:txBody>
      </p:sp>
      <p:sp>
        <p:nvSpPr>
          <p:cNvPr id="37891" name="Rectangle 2"/>
          <p:cNvSpPr>
            <a:spLocks noChangeArrowheads="1"/>
          </p:cNvSpPr>
          <p:nvPr/>
        </p:nvSpPr>
        <p:spPr bwMode="auto">
          <a:xfrm>
            <a:off x="1524001" y="2787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37892" name="Object 3"/>
          <p:cNvGraphicFramePr>
            <a:graphicFrameLocks noChangeAspect="1"/>
          </p:cNvGraphicFramePr>
          <p:nvPr/>
        </p:nvGraphicFramePr>
        <p:xfrm>
          <a:off x="1660526" y="430213"/>
          <a:ext cx="3154363" cy="2971800"/>
        </p:xfrm>
        <a:graphic>
          <a:graphicData uri="http://schemas.openxmlformats.org/presentationml/2006/ole">
            <mc:AlternateContent xmlns:mc="http://schemas.openxmlformats.org/markup-compatibility/2006">
              <mc:Choice xmlns:v="urn:schemas-microsoft-com:vml" Requires="v">
                <p:oleObj spid="_x0000_s4158" name="Equation" r:id="rId4" imgW="977900" imgH="914400" progId="Equation.3">
                  <p:embed/>
                </p:oleObj>
              </mc:Choice>
              <mc:Fallback>
                <p:oleObj name="Equation" r:id="rId4" imgW="977900" imgH="914400" progId="Equation.3">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0526" y="430213"/>
                        <a:ext cx="3154363" cy="297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893" name="AutoShape 4"/>
          <p:cNvSpPr>
            <a:spLocks/>
          </p:cNvSpPr>
          <p:nvPr/>
        </p:nvSpPr>
        <p:spPr bwMode="auto">
          <a:xfrm>
            <a:off x="4953000" y="609600"/>
            <a:ext cx="381000" cy="2590800"/>
          </a:xfrm>
          <a:prstGeom prst="rightBrace">
            <a:avLst>
              <a:gd name="adj1" fmla="val 5666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37894" name="Text Box 5"/>
          <p:cNvSpPr txBox="1">
            <a:spLocks noChangeArrowheads="1"/>
          </p:cNvSpPr>
          <p:nvPr/>
        </p:nvSpPr>
        <p:spPr bwMode="auto">
          <a:xfrm>
            <a:off x="6092825" y="1600201"/>
            <a:ext cx="244971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dirty="0"/>
              <a:t> </a:t>
            </a:r>
            <a:r>
              <a:rPr lang="en-US" sz="3200" b="1" dirty="0" err="1"/>
              <a:t>y</a:t>
            </a:r>
            <a:r>
              <a:rPr lang="en-US" sz="3200" baseline="-25000" dirty="0" err="1"/>
              <a:t>i</a:t>
            </a:r>
            <a:r>
              <a:rPr lang="en-US" sz="3200" b="1" dirty="0"/>
              <a:t> </a:t>
            </a:r>
            <a:r>
              <a:rPr lang="en-US" sz="3200" dirty="0"/>
              <a:t>=</a:t>
            </a:r>
            <a:r>
              <a:rPr lang="en-US" sz="3200" b="1" dirty="0"/>
              <a:t> </a:t>
            </a:r>
            <a:r>
              <a:rPr lang="en-US" sz="3200" b="1" dirty="0">
                <a:sym typeface="Symbol" panose="05050102010706020507" pitchFamily="18" charset="2"/>
              </a:rPr>
              <a:t></a:t>
            </a:r>
            <a:r>
              <a:rPr lang="en-US" sz="3200" b="1" baseline="-25000" dirty="0" err="1"/>
              <a:t>i</a:t>
            </a:r>
            <a:r>
              <a:rPr lang="en-US" sz="3200" dirty="0"/>
              <a:t> + </a:t>
            </a:r>
            <a:r>
              <a:rPr lang="en-US" sz="3200" b="1" dirty="0">
                <a:sym typeface="Symbol" panose="05050102010706020507" pitchFamily="18" charset="2"/>
              </a:rPr>
              <a:t></a:t>
            </a:r>
            <a:r>
              <a:rPr lang="en-US" sz="3200" b="1" baseline="-25000" dirty="0" err="1"/>
              <a:t>i</a:t>
            </a:r>
            <a:r>
              <a:rPr lang="nl-NL" dirty="0"/>
              <a:t> </a:t>
            </a:r>
          </a:p>
        </p:txBody>
      </p:sp>
      <p:sp>
        <p:nvSpPr>
          <p:cNvPr id="37895" name="Rectangle 6"/>
          <p:cNvSpPr>
            <a:spLocks noChangeArrowheads="1"/>
          </p:cNvSpPr>
          <p:nvPr/>
        </p:nvSpPr>
        <p:spPr bwMode="auto">
          <a:xfrm>
            <a:off x="1524001" y="27014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37896" name="Text Box 15"/>
          <p:cNvSpPr txBox="1">
            <a:spLocks noChangeArrowheads="1"/>
          </p:cNvSpPr>
          <p:nvPr/>
        </p:nvSpPr>
        <p:spPr bwMode="auto">
          <a:xfrm>
            <a:off x="5638800" y="2362200"/>
            <a:ext cx="996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1</a:t>
            </a:r>
            <a:endParaRPr lang="nl-NL" sz="2400"/>
          </a:p>
        </p:txBody>
      </p:sp>
      <p:sp>
        <p:nvSpPr>
          <p:cNvPr id="37897" name="Text Box 16"/>
          <p:cNvSpPr txBox="1">
            <a:spLocks noChangeArrowheads="1"/>
          </p:cNvSpPr>
          <p:nvPr/>
        </p:nvSpPr>
        <p:spPr bwMode="auto">
          <a:xfrm>
            <a:off x="6629401" y="2362200"/>
            <a:ext cx="1166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ne</a:t>
            </a:r>
            <a:endParaRPr lang="nl-NL" sz="2400"/>
          </a:p>
        </p:txBody>
      </p:sp>
      <p:sp>
        <p:nvSpPr>
          <p:cNvPr id="37898" name="Text Box 17"/>
          <p:cNvSpPr txBox="1">
            <a:spLocks noChangeArrowheads="1"/>
          </p:cNvSpPr>
          <p:nvPr/>
        </p:nvSpPr>
        <p:spPr bwMode="auto">
          <a:xfrm>
            <a:off x="7824788" y="2362200"/>
            <a:ext cx="1098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 ne x 1</a:t>
            </a:r>
            <a:endParaRPr lang="nl-NL" sz="2400"/>
          </a:p>
        </p:txBody>
      </p:sp>
      <p:sp>
        <p:nvSpPr>
          <p:cNvPr id="37899" name="Text Box 18"/>
          <p:cNvSpPr txBox="1">
            <a:spLocks noChangeArrowheads="1"/>
          </p:cNvSpPr>
          <p:nvPr/>
        </p:nvSpPr>
        <p:spPr bwMode="auto">
          <a:xfrm>
            <a:off x="9188450" y="2362200"/>
            <a:ext cx="1081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 ny x 1</a:t>
            </a:r>
            <a:endParaRPr lang="nl-NL" sz="2400"/>
          </a:p>
        </p:txBody>
      </p:sp>
      <p:sp>
        <p:nvSpPr>
          <p:cNvPr id="37900" name="Text Box 19"/>
          <p:cNvSpPr txBox="1">
            <a:spLocks noChangeArrowheads="1"/>
          </p:cNvSpPr>
          <p:nvPr/>
        </p:nvSpPr>
        <p:spPr bwMode="auto">
          <a:xfrm>
            <a:off x="5638801" y="533401"/>
            <a:ext cx="427392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number of variables </a:t>
            </a:r>
          </a:p>
          <a:p>
            <a:pPr eaLnBrk="1" hangingPunct="1"/>
            <a:r>
              <a:rPr lang="en-US" sz="2400"/>
              <a:t>ne number of common factors</a:t>
            </a:r>
            <a:endParaRPr lang="nl-NL" sz="2400"/>
          </a:p>
        </p:txBody>
      </p:sp>
      <p:sp>
        <p:nvSpPr>
          <p:cNvPr id="37901" name="Text Box 21"/>
          <p:cNvSpPr txBox="1">
            <a:spLocks noChangeArrowheads="1"/>
          </p:cNvSpPr>
          <p:nvPr/>
        </p:nvSpPr>
        <p:spPr bwMode="auto">
          <a:xfrm>
            <a:off x="343790" y="3635594"/>
            <a:ext cx="7102475"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a:solidFill>
                  <a:schemeClr val="accent2"/>
                </a:solidFill>
                <a:latin typeface="Symbol" panose="05050102010706020507" pitchFamily="18" charset="2"/>
              </a:rPr>
              <a:t>s</a:t>
            </a:r>
            <a:r>
              <a:rPr lang="en-US" sz="2400" baseline="30000" dirty="0">
                <a:solidFill>
                  <a:schemeClr val="accent2"/>
                </a:solidFill>
              </a:rPr>
              <a:t>2</a:t>
            </a:r>
            <a:r>
              <a:rPr lang="en-US" sz="2400" baseline="-25000" dirty="0">
                <a:solidFill>
                  <a:schemeClr val="accent2"/>
                </a:solidFill>
              </a:rPr>
              <a:t>y1</a:t>
            </a:r>
            <a:r>
              <a:rPr lang="en-US" sz="2400" dirty="0"/>
              <a:t> = E[y</a:t>
            </a:r>
            <a:r>
              <a:rPr lang="en-US" sz="2400" baseline="-25000" dirty="0"/>
              <a:t>1</a:t>
            </a:r>
            <a:r>
              <a:rPr lang="en-US" sz="2400" dirty="0"/>
              <a:t>y</a:t>
            </a:r>
            <a:r>
              <a:rPr lang="en-US" sz="2400" baseline="-25000" dirty="0"/>
              <a:t>1</a:t>
            </a:r>
            <a:r>
              <a:rPr lang="en-US" sz="2400" dirty="0"/>
              <a:t>] = E[</a:t>
            </a:r>
            <a:r>
              <a:rPr lang="nl-NL" sz="2400" dirty="0"/>
              <a:t>(</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sym typeface="Symbol" panose="05050102010706020507" pitchFamily="18" charset="2"/>
              </a:rPr>
              <a:t></a:t>
            </a:r>
            <a:r>
              <a:rPr lang="en-US" sz="3200" baseline="-25000" dirty="0"/>
              <a:t>i</a:t>
            </a:r>
            <a:r>
              <a:rPr lang="en-US" sz="3200" dirty="0"/>
              <a:t> + </a:t>
            </a:r>
            <a:r>
              <a:rPr lang="en-US" sz="3200" dirty="0">
                <a:sym typeface="Symbol" panose="05050102010706020507" pitchFamily="18" charset="2"/>
              </a:rPr>
              <a:t></a:t>
            </a:r>
            <a:r>
              <a:rPr lang="en-US" sz="3200" baseline="-25000" dirty="0" err="1"/>
              <a:t>i</a:t>
            </a:r>
            <a:r>
              <a:rPr lang="nl-NL" dirty="0"/>
              <a:t> </a:t>
            </a:r>
            <a:r>
              <a:rPr lang="nl-NL" sz="2400" dirty="0"/>
              <a:t>)(</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sym typeface="Symbol" panose="05050102010706020507" pitchFamily="18" charset="2"/>
              </a:rPr>
              <a:t></a:t>
            </a:r>
            <a:r>
              <a:rPr lang="en-US" sz="3200" baseline="-25000" dirty="0"/>
              <a:t>i</a:t>
            </a:r>
            <a:r>
              <a:rPr lang="en-US" sz="3200" dirty="0"/>
              <a:t> + </a:t>
            </a:r>
            <a:r>
              <a:rPr lang="en-US" sz="3200" dirty="0">
                <a:sym typeface="Symbol" panose="05050102010706020507" pitchFamily="18" charset="2"/>
              </a:rPr>
              <a:t></a:t>
            </a:r>
            <a:r>
              <a:rPr lang="en-US" sz="3200" baseline="-25000" dirty="0" err="1"/>
              <a:t>i</a:t>
            </a:r>
            <a:r>
              <a:rPr lang="nl-NL" dirty="0"/>
              <a:t> </a:t>
            </a:r>
            <a:r>
              <a:rPr lang="nl-NL" sz="2400" dirty="0"/>
              <a:t>)</a:t>
            </a:r>
            <a:r>
              <a:rPr lang="en-US" sz="2400" dirty="0"/>
              <a:t>] =</a:t>
            </a:r>
          </a:p>
          <a:p>
            <a:pPr eaLnBrk="1" hangingPunct="1"/>
            <a:r>
              <a:rPr lang="en-US" sz="2400" dirty="0"/>
              <a:t>E[</a:t>
            </a:r>
            <a:r>
              <a:rPr lang="nl-NL" sz="2400" dirty="0"/>
              <a:t>(</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sym typeface="Symbol" panose="05050102010706020507" pitchFamily="18" charset="2"/>
              </a:rPr>
              <a:t></a:t>
            </a:r>
            <a:r>
              <a:rPr lang="en-US" sz="3200" baseline="-25000" dirty="0"/>
              <a:t>i</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sym typeface="Symbol" panose="05050102010706020507" pitchFamily="18" charset="2"/>
              </a:rPr>
              <a:t></a:t>
            </a:r>
            <a:r>
              <a:rPr lang="en-US" sz="3200" baseline="-25000" dirty="0"/>
              <a:t>i</a:t>
            </a:r>
            <a:r>
              <a:rPr lang="en-US" sz="3200" dirty="0"/>
              <a:t> + </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sym typeface="Symbol" panose="05050102010706020507" pitchFamily="18" charset="2"/>
              </a:rPr>
              <a:t></a:t>
            </a:r>
            <a:r>
              <a:rPr lang="en-US" sz="3200" baseline="-25000" dirty="0"/>
              <a:t>i</a:t>
            </a:r>
            <a:r>
              <a:rPr lang="en-US" sz="3200" dirty="0">
                <a:sym typeface="Symbol" panose="05050102010706020507" pitchFamily="18" charset="2"/>
              </a:rPr>
              <a:t></a:t>
            </a:r>
            <a:r>
              <a:rPr lang="en-US" sz="3200" baseline="-25000" dirty="0"/>
              <a:t>i</a:t>
            </a:r>
            <a:r>
              <a:rPr lang="nl-NL" dirty="0"/>
              <a:t> </a:t>
            </a:r>
            <a:r>
              <a:rPr lang="nl-NL" sz="2400" dirty="0"/>
              <a:t>+ </a:t>
            </a:r>
            <a:r>
              <a:rPr lang="en-US" sz="3200" dirty="0">
                <a:sym typeface="Symbol" panose="05050102010706020507" pitchFamily="18" charset="2"/>
              </a:rPr>
              <a:t></a:t>
            </a:r>
            <a:r>
              <a:rPr lang="en-US" sz="3200" baseline="-25000" dirty="0"/>
              <a:t>i</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sym typeface="Symbol" panose="05050102010706020507" pitchFamily="18" charset="2"/>
              </a:rPr>
              <a:t></a:t>
            </a:r>
            <a:r>
              <a:rPr lang="en-US" sz="3200" baseline="-25000" dirty="0"/>
              <a:t>i</a:t>
            </a:r>
            <a:r>
              <a:rPr lang="en-US" sz="3200" dirty="0"/>
              <a:t> + </a:t>
            </a:r>
            <a:r>
              <a:rPr lang="en-US" sz="3200" dirty="0">
                <a:sym typeface="Symbol" panose="05050102010706020507" pitchFamily="18" charset="2"/>
              </a:rPr>
              <a:t></a:t>
            </a:r>
            <a:r>
              <a:rPr lang="en-US" sz="3200" baseline="-25000" dirty="0" err="1"/>
              <a:t>i</a:t>
            </a:r>
            <a:r>
              <a:rPr lang="en-US" sz="3200" dirty="0" err="1">
                <a:sym typeface="Symbol" panose="05050102010706020507" pitchFamily="18" charset="2"/>
              </a:rPr>
              <a:t></a:t>
            </a:r>
            <a:r>
              <a:rPr lang="en-US" sz="3200" baseline="-25000" dirty="0" err="1"/>
              <a:t>i</a:t>
            </a:r>
            <a:r>
              <a:rPr lang="nl-NL" dirty="0"/>
              <a:t> </a:t>
            </a:r>
            <a:r>
              <a:rPr lang="nl-NL" sz="2400" dirty="0"/>
              <a:t>)</a:t>
            </a:r>
            <a:r>
              <a:rPr lang="en-US" sz="2400" dirty="0"/>
              <a:t>] = </a:t>
            </a:r>
          </a:p>
          <a:p>
            <a:pPr eaLnBrk="1" hangingPunct="1"/>
            <a:r>
              <a:rPr lang="en-US" sz="2400" dirty="0"/>
              <a:t>E[</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sym typeface="Symbol" panose="05050102010706020507" pitchFamily="18" charset="2"/>
              </a:rPr>
              <a:t></a:t>
            </a:r>
            <a:r>
              <a:rPr lang="en-US" sz="3200" baseline="-25000" dirty="0"/>
              <a:t>i</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sym typeface="Symbol" panose="05050102010706020507" pitchFamily="18" charset="2"/>
              </a:rPr>
              <a:t></a:t>
            </a:r>
            <a:r>
              <a:rPr lang="en-US" sz="3200" baseline="-25000" dirty="0"/>
              <a:t>i</a:t>
            </a:r>
            <a:r>
              <a:rPr lang="en-US" sz="2400" dirty="0"/>
              <a:t>]</a:t>
            </a:r>
            <a:r>
              <a:rPr lang="en-US" sz="3200" dirty="0"/>
              <a:t> + </a:t>
            </a:r>
            <a:r>
              <a:rPr lang="en-US" sz="2400" strike="sngStrike" dirty="0"/>
              <a:t>E[</a:t>
            </a:r>
            <a:r>
              <a:rPr lang="en-US" sz="3200" strike="sngStrike" dirty="0">
                <a:latin typeface="Symbol" panose="05050102010706020507" pitchFamily="18" charset="2"/>
                <a:sym typeface="Symbol" panose="05050102010706020507" pitchFamily="18" charset="2"/>
              </a:rPr>
              <a:t>l</a:t>
            </a:r>
            <a:r>
              <a:rPr lang="en-US" sz="3200" strike="sngStrike" baseline="-25000" dirty="0">
                <a:latin typeface="Symbol" panose="05050102010706020507" pitchFamily="18" charset="2"/>
                <a:sym typeface="Symbol" panose="05050102010706020507" pitchFamily="18" charset="2"/>
              </a:rPr>
              <a:t>1</a:t>
            </a:r>
            <a:r>
              <a:rPr lang="en-US" sz="3200" strike="sngStrike" dirty="0">
                <a:sym typeface="Symbol" panose="05050102010706020507" pitchFamily="18" charset="2"/>
              </a:rPr>
              <a:t></a:t>
            </a:r>
            <a:r>
              <a:rPr lang="en-US" sz="3200" strike="sngStrike" baseline="-25000" dirty="0"/>
              <a:t>i</a:t>
            </a:r>
            <a:r>
              <a:rPr lang="en-US" sz="3200" strike="sngStrike" dirty="0">
                <a:sym typeface="Symbol" panose="05050102010706020507" pitchFamily="18" charset="2"/>
              </a:rPr>
              <a:t></a:t>
            </a:r>
            <a:r>
              <a:rPr lang="en-US" sz="3200" strike="sngStrike" baseline="-25000" dirty="0"/>
              <a:t>i</a:t>
            </a:r>
            <a:r>
              <a:rPr lang="en-US" sz="2400" strike="sngStrike" dirty="0"/>
              <a:t>]</a:t>
            </a:r>
            <a:r>
              <a:rPr lang="nl-NL" strike="sngStrike" dirty="0"/>
              <a:t> </a:t>
            </a:r>
            <a:r>
              <a:rPr lang="nl-NL" sz="2400" strike="sngStrike" dirty="0"/>
              <a:t>+ </a:t>
            </a:r>
            <a:r>
              <a:rPr lang="en-US" sz="2400" strike="sngStrike" dirty="0"/>
              <a:t>E[</a:t>
            </a:r>
            <a:r>
              <a:rPr lang="en-US" sz="3200" strike="sngStrike" dirty="0">
                <a:sym typeface="Symbol" panose="05050102010706020507" pitchFamily="18" charset="2"/>
              </a:rPr>
              <a:t></a:t>
            </a:r>
            <a:r>
              <a:rPr lang="en-US" sz="3200" strike="sngStrike" baseline="-25000" dirty="0"/>
              <a:t>i</a:t>
            </a:r>
            <a:r>
              <a:rPr lang="en-US" sz="3200" strike="sngStrike" dirty="0">
                <a:latin typeface="Symbol" panose="05050102010706020507" pitchFamily="18" charset="2"/>
                <a:sym typeface="Symbol" panose="05050102010706020507" pitchFamily="18" charset="2"/>
              </a:rPr>
              <a:t>l</a:t>
            </a:r>
            <a:r>
              <a:rPr lang="en-US" sz="3200" strike="sngStrike" baseline="-25000" dirty="0">
                <a:latin typeface="Symbol" panose="05050102010706020507" pitchFamily="18" charset="2"/>
                <a:sym typeface="Symbol" panose="05050102010706020507" pitchFamily="18" charset="2"/>
              </a:rPr>
              <a:t>1</a:t>
            </a:r>
            <a:r>
              <a:rPr lang="en-US" sz="3200" strike="sngStrike" dirty="0">
                <a:sym typeface="Symbol" panose="05050102010706020507" pitchFamily="18" charset="2"/>
              </a:rPr>
              <a:t></a:t>
            </a:r>
            <a:r>
              <a:rPr lang="en-US" sz="3200" strike="sngStrike" baseline="-25000" dirty="0"/>
              <a:t>i</a:t>
            </a:r>
            <a:r>
              <a:rPr lang="en-US" sz="2400" strike="sngStrike" dirty="0"/>
              <a:t>]</a:t>
            </a:r>
            <a:r>
              <a:rPr lang="en-US" sz="3200" strike="sngStrike" dirty="0"/>
              <a:t> </a:t>
            </a:r>
            <a:r>
              <a:rPr lang="en-US" sz="3200" dirty="0"/>
              <a:t>+ </a:t>
            </a:r>
            <a:r>
              <a:rPr lang="en-US" sz="2400" dirty="0"/>
              <a:t>E[</a:t>
            </a:r>
            <a:r>
              <a:rPr lang="en-US" sz="3200" dirty="0">
                <a:sym typeface="Symbol" panose="05050102010706020507" pitchFamily="18" charset="2"/>
              </a:rPr>
              <a:t></a:t>
            </a:r>
            <a:r>
              <a:rPr lang="en-US" sz="3200" baseline="-25000" dirty="0" err="1"/>
              <a:t>i</a:t>
            </a:r>
            <a:r>
              <a:rPr lang="en-US" sz="3200" dirty="0" err="1">
                <a:sym typeface="Symbol" panose="05050102010706020507" pitchFamily="18" charset="2"/>
              </a:rPr>
              <a:t></a:t>
            </a:r>
            <a:r>
              <a:rPr lang="en-US" sz="3200" baseline="-25000" dirty="0" err="1"/>
              <a:t>i</a:t>
            </a:r>
            <a:r>
              <a:rPr lang="nl-NL" dirty="0"/>
              <a:t> </a:t>
            </a:r>
            <a:r>
              <a:rPr lang="en-US" sz="2400" dirty="0"/>
              <a:t>] =</a:t>
            </a:r>
          </a:p>
          <a:p>
            <a:pPr eaLnBrk="1" hangingPunct="1"/>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2400" dirty="0"/>
              <a:t>E[</a:t>
            </a:r>
            <a:r>
              <a:rPr lang="en-US" sz="3200" dirty="0">
                <a:sym typeface="Symbol" panose="05050102010706020507" pitchFamily="18" charset="2"/>
              </a:rPr>
              <a:t></a:t>
            </a:r>
            <a:r>
              <a:rPr lang="en-US" sz="3200" baseline="-25000" dirty="0" err="1"/>
              <a:t>i</a:t>
            </a:r>
            <a:r>
              <a:rPr lang="en-US" sz="3200" dirty="0" err="1">
                <a:sym typeface="Symbol" panose="05050102010706020507" pitchFamily="18" charset="2"/>
              </a:rPr>
              <a:t></a:t>
            </a:r>
            <a:r>
              <a:rPr lang="en-US" sz="3200" baseline="-25000" dirty="0" err="1"/>
              <a:t>i</a:t>
            </a:r>
            <a:r>
              <a:rPr lang="en-US" sz="2400" dirty="0"/>
              <a:t>]</a:t>
            </a:r>
            <a:r>
              <a:rPr lang="en-US" sz="3200" dirty="0"/>
              <a:t> + </a:t>
            </a:r>
            <a:r>
              <a:rPr lang="en-US" sz="3200" strike="sngStrike" dirty="0">
                <a:latin typeface="Symbol" panose="05050102010706020507" pitchFamily="18" charset="2"/>
                <a:sym typeface="Symbol" panose="05050102010706020507" pitchFamily="18" charset="2"/>
              </a:rPr>
              <a:t>l</a:t>
            </a:r>
            <a:r>
              <a:rPr lang="en-US" sz="3200" strike="sngStrike" baseline="-25000" dirty="0">
                <a:latin typeface="Symbol" panose="05050102010706020507" pitchFamily="18" charset="2"/>
                <a:sym typeface="Symbol" panose="05050102010706020507" pitchFamily="18" charset="2"/>
              </a:rPr>
              <a:t>1</a:t>
            </a:r>
            <a:r>
              <a:rPr lang="en-US" sz="2400" strike="sngStrike" dirty="0"/>
              <a:t>E[</a:t>
            </a:r>
            <a:r>
              <a:rPr lang="en-US" sz="3200" strike="sngStrike" dirty="0">
                <a:sym typeface="Symbol" panose="05050102010706020507" pitchFamily="18" charset="2"/>
              </a:rPr>
              <a:t></a:t>
            </a:r>
            <a:r>
              <a:rPr lang="en-US" sz="3200" strike="sngStrike" baseline="-25000" dirty="0" err="1"/>
              <a:t>i</a:t>
            </a:r>
            <a:r>
              <a:rPr lang="en-US" sz="3200" strike="sngStrike" dirty="0" err="1">
                <a:sym typeface="Symbol" panose="05050102010706020507" pitchFamily="18" charset="2"/>
              </a:rPr>
              <a:t></a:t>
            </a:r>
            <a:r>
              <a:rPr lang="en-US" sz="3200" strike="sngStrike" baseline="-25000" dirty="0" err="1"/>
              <a:t>i</a:t>
            </a:r>
            <a:r>
              <a:rPr lang="en-US" sz="2400" strike="sngStrike" dirty="0"/>
              <a:t>]</a:t>
            </a:r>
            <a:r>
              <a:rPr lang="nl-NL" strike="sngStrike" dirty="0"/>
              <a:t> </a:t>
            </a:r>
            <a:r>
              <a:rPr lang="nl-NL" sz="2400" dirty="0"/>
              <a:t>+ </a:t>
            </a:r>
            <a:r>
              <a:rPr lang="en-US" sz="3200" strike="sngStrike" dirty="0">
                <a:latin typeface="Symbol" panose="05050102010706020507" pitchFamily="18" charset="2"/>
                <a:sym typeface="Symbol" panose="05050102010706020507" pitchFamily="18" charset="2"/>
              </a:rPr>
              <a:t>l</a:t>
            </a:r>
            <a:r>
              <a:rPr lang="en-US" sz="3200" strike="sngStrike" baseline="-25000" dirty="0">
                <a:latin typeface="Symbol" panose="05050102010706020507" pitchFamily="18" charset="2"/>
                <a:sym typeface="Symbol" panose="05050102010706020507" pitchFamily="18" charset="2"/>
              </a:rPr>
              <a:t>1</a:t>
            </a:r>
            <a:r>
              <a:rPr lang="en-US" sz="2400" strike="sngStrike" dirty="0"/>
              <a:t>E[</a:t>
            </a:r>
            <a:r>
              <a:rPr lang="en-US" sz="3200" strike="sngStrike" dirty="0">
                <a:sym typeface="Symbol" panose="05050102010706020507" pitchFamily="18" charset="2"/>
              </a:rPr>
              <a:t></a:t>
            </a:r>
            <a:r>
              <a:rPr lang="en-US" sz="3200" strike="sngStrike" baseline="-25000" dirty="0" err="1"/>
              <a:t>i</a:t>
            </a:r>
            <a:r>
              <a:rPr lang="en-US" sz="3200" strike="sngStrike" dirty="0" err="1">
                <a:sym typeface="Symbol" panose="05050102010706020507" pitchFamily="18" charset="2"/>
              </a:rPr>
              <a:t></a:t>
            </a:r>
            <a:r>
              <a:rPr lang="en-US" sz="3200" strike="sngStrike" baseline="-25000" dirty="0" err="1"/>
              <a:t>i</a:t>
            </a:r>
            <a:r>
              <a:rPr lang="en-US" sz="2400" strike="sngStrike" dirty="0"/>
              <a:t>]</a:t>
            </a:r>
            <a:r>
              <a:rPr lang="en-US" sz="3200" dirty="0"/>
              <a:t> + </a:t>
            </a:r>
            <a:r>
              <a:rPr lang="en-US" sz="2400" dirty="0"/>
              <a:t>E[</a:t>
            </a:r>
            <a:r>
              <a:rPr lang="en-US" sz="3200" dirty="0">
                <a:sym typeface="Symbol" panose="05050102010706020507" pitchFamily="18" charset="2"/>
              </a:rPr>
              <a:t></a:t>
            </a:r>
            <a:r>
              <a:rPr lang="en-US" sz="3200" baseline="-25000" dirty="0" err="1"/>
              <a:t>i</a:t>
            </a:r>
            <a:r>
              <a:rPr lang="en-US" sz="3200" dirty="0" err="1">
                <a:sym typeface="Symbol" panose="05050102010706020507" pitchFamily="18" charset="2"/>
              </a:rPr>
              <a:t></a:t>
            </a:r>
            <a:r>
              <a:rPr lang="en-US" sz="3200" baseline="-25000" dirty="0" err="1"/>
              <a:t>i</a:t>
            </a:r>
            <a:r>
              <a:rPr lang="nl-NL" dirty="0"/>
              <a:t> </a:t>
            </a:r>
            <a:r>
              <a:rPr lang="en-US" sz="2400" dirty="0"/>
              <a:t>] =</a:t>
            </a:r>
          </a:p>
          <a:p>
            <a:pPr eaLnBrk="1" hangingPunct="1"/>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3200" dirty="0">
                <a:latin typeface="Symbol" panose="05050102010706020507" pitchFamily="18" charset="2"/>
                <a:sym typeface="Symbol" panose="05050102010706020507" pitchFamily="18" charset="2"/>
              </a:rPr>
              <a:t>l</a:t>
            </a:r>
            <a:r>
              <a:rPr lang="en-US" sz="3200" baseline="-25000" dirty="0">
                <a:latin typeface="Symbol" panose="05050102010706020507" pitchFamily="18" charset="2"/>
                <a:sym typeface="Symbol" panose="05050102010706020507" pitchFamily="18" charset="2"/>
              </a:rPr>
              <a:t>1</a:t>
            </a:r>
            <a:r>
              <a:rPr lang="en-US" sz="2400" dirty="0"/>
              <a:t>E[</a:t>
            </a:r>
            <a:r>
              <a:rPr lang="en-US" sz="3200" dirty="0">
                <a:sym typeface="Symbol" panose="05050102010706020507" pitchFamily="18" charset="2"/>
              </a:rPr>
              <a:t></a:t>
            </a:r>
            <a:r>
              <a:rPr lang="en-US" sz="3200" baseline="-25000" dirty="0" err="1"/>
              <a:t>i</a:t>
            </a:r>
            <a:r>
              <a:rPr lang="en-US" sz="3200" dirty="0" err="1">
                <a:sym typeface="Symbol" panose="05050102010706020507" pitchFamily="18" charset="2"/>
              </a:rPr>
              <a:t></a:t>
            </a:r>
            <a:r>
              <a:rPr lang="en-US" sz="3200" baseline="-25000" dirty="0" err="1"/>
              <a:t>i</a:t>
            </a:r>
            <a:r>
              <a:rPr lang="en-US" sz="2400" dirty="0"/>
              <a:t>]</a:t>
            </a:r>
            <a:r>
              <a:rPr lang="en-US" sz="3200" dirty="0"/>
              <a:t> + </a:t>
            </a:r>
            <a:r>
              <a:rPr lang="en-US" sz="2400" dirty="0"/>
              <a:t>E[</a:t>
            </a:r>
            <a:r>
              <a:rPr lang="en-US" sz="3200" dirty="0">
                <a:sym typeface="Symbol" panose="05050102010706020507" pitchFamily="18" charset="2"/>
              </a:rPr>
              <a:t></a:t>
            </a:r>
            <a:r>
              <a:rPr lang="en-US" sz="3200" baseline="-25000" dirty="0" err="1"/>
              <a:t>i</a:t>
            </a:r>
            <a:r>
              <a:rPr lang="en-US" sz="3200" dirty="0" err="1">
                <a:sym typeface="Symbol" panose="05050102010706020507" pitchFamily="18" charset="2"/>
              </a:rPr>
              <a:t></a:t>
            </a:r>
            <a:r>
              <a:rPr lang="en-US" sz="3200" baseline="-25000" dirty="0" err="1"/>
              <a:t>i</a:t>
            </a:r>
            <a:r>
              <a:rPr lang="nl-NL" dirty="0"/>
              <a:t> </a:t>
            </a:r>
            <a:r>
              <a:rPr lang="en-US" sz="2400" dirty="0"/>
              <a:t>] =  </a:t>
            </a:r>
            <a:r>
              <a:rPr lang="en-US" sz="3200" dirty="0">
                <a:solidFill>
                  <a:schemeClr val="accent2"/>
                </a:solidFill>
                <a:latin typeface="Symbol" panose="05050102010706020507" pitchFamily="18" charset="2"/>
                <a:sym typeface="Symbol" panose="05050102010706020507" pitchFamily="18" charset="2"/>
              </a:rPr>
              <a:t>l</a:t>
            </a:r>
            <a:r>
              <a:rPr lang="en-US" sz="3200" baseline="-25000" dirty="0">
                <a:solidFill>
                  <a:schemeClr val="accent2"/>
                </a:solidFill>
                <a:latin typeface="Symbol" panose="05050102010706020507" pitchFamily="18" charset="2"/>
                <a:sym typeface="Symbol" panose="05050102010706020507" pitchFamily="18" charset="2"/>
              </a:rPr>
              <a:t>1</a:t>
            </a:r>
            <a:r>
              <a:rPr lang="en-US" sz="3200" b="1" baseline="30000" dirty="0">
                <a:solidFill>
                  <a:schemeClr val="accent2"/>
                </a:solidFill>
                <a:latin typeface="Symbol" panose="05050102010706020507" pitchFamily="18" charset="2"/>
                <a:sym typeface="Symbol" panose="05050102010706020507" pitchFamily="18" charset="2"/>
              </a:rPr>
              <a:t>2</a:t>
            </a:r>
            <a:r>
              <a:rPr lang="en-US" sz="2400" dirty="0">
                <a:solidFill>
                  <a:schemeClr val="accent2"/>
                </a:solidFill>
                <a:latin typeface="Symbol" panose="05050102010706020507" pitchFamily="18" charset="2"/>
              </a:rPr>
              <a:t>s</a:t>
            </a:r>
            <a:r>
              <a:rPr lang="en-US" sz="2400" baseline="30000" dirty="0">
                <a:solidFill>
                  <a:schemeClr val="accent2"/>
                </a:solidFill>
              </a:rPr>
              <a:t>2</a:t>
            </a:r>
            <a:r>
              <a:rPr lang="en-US" sz="3200" baseline="-25000" dirty="0">
                <a:solidFill>
                  <a:schemeClr val="accent2"/>
                </a:solidFill>
                <a:sym typeface="Symbol" panose="05050102010706020507" pitchFamily="18" charset="2"/>
              </a:rPr>
              <a:t></a:t>
            </a:r>
            <a:r>
              <a:rPr lang="en-US" sz="3200" dirty="0">
                <a:solidFill>
                  <a:schemeClr val="accent2"/>
                </a:solidFill>
              </a:rPr>
              <a:t> + </a:t>
            </a:r>
            <a:r>
              <a:rPr lang="en-US" sz="2400" dirty="0">
                <a:solidFill>
                  <a:schemeClr val="accent2"/>
                </a:solidFill>
                <a:latin typeface="Symbol" panose="05050102010706020507" pitchFamily="18" charset="2"/>
              </a:rPr>
              <a:t>s</a:t>
            </a:r>
            <a:r>
              <a:rPr lang="en-US" sz="2400" baseline="30000" dirty="0">
                <a:solidFill>
                  <a:schemeClr val="accent2"/>
                </a:solidFill>
              </a:rPr>
              <a:t>2</a:t>
            </a:r>
            <a:r>
              <a:rPr lang="en-US" sz="3200" baseline="-25000" dirty="0">
                <a:solidFill>
                  <a:schemeClr val="accent2"/>
                </a:solidFill>
                <a:latin typeface="Symbol" panose="05050102010706020507" pitchFamily="18" charset="2"/>
                <a:sym typeface="Symbol" panose="05050102010706020507" pitchFamily="18" charset="2"/>
              </a:rPr>
              <a:t>e</a:t>
            </a:r>
            <a:r>
              <a:rPr lang="en-US" sz="2400" dirty="0">
                <a:solidFill>
                  <a:schemeClr val="accent2"/>
                </a:solidFill>
              </a:rPr>
              <a:t> </a:t>
            </a:r>
            <a:endParaRPr lang="nl-NL" sz="2400" dirty="0">
              <a:solidFill>
                <a:schemeClr val="accent2"/>
              </a:solidFill>
            </a:endParaRPr>
          </a:p>
        </p:txBody>
      </p:sp>
      <p:sp>
        <p:nvSpPr>
          <p:cNvPr id="2" name="Rectangle 1"/>
          <p:cNvSpPr/>
          <p:nvPr/>
        </p:nvSpPr>
        <p:spPr>
          <a:xfrm>
            <a:off x="9301360" y="1598999"/>
            <a:ext cx="2705612" cy="584775"/>
          </a:xfrm>
          <a:prstGeom prst="rect">
            <a:avLst/>
          </a:prstGeom>
        </p:spPr>
        <p:txBody>
          <a:bodyPr wrap="none">
            <a:spAutoFit/>
          </a:bodyPr>
          <a:lstStyle/>
          <a:p>
            <a:r>
              <a:rPr lang="en-US" sz="3200" b="1" dirty="0" smtClean="0"/>
              <a:t>Centered t </a:t>
            </a:r>
            <a:r>
              <a:rPr lang="en-US" sz="3200" dirty="0"/>
              <a:t>= </a:t>
            </a:r>
            <a:r>
              <a:rPr lang="en-US" sz="3200" b="1" dirty="0" smtClean="0"/>
              <a:t>0!</a:t>
            </a:r>
            <a:endParaRPr lang="en-US" sz="3200" baseline="-25000" dirty="0"/>
          </a:p>
        </p:txBody>
      </p:sp>
      <p:sp>
        <p:nvSpPr>
          <p:cNvPr id="15" name="Footer Placeholder 14"/>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3047860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657457F-42D9-4B8F-8A49-2FF81816B3F6}" type="slidenum">
              <a:rPr lang="nl-NL"/>
              <a:pPr eaLnBrk="1" hangingPunct="1"/>
              <a:t>15</a:t>
            </a:fld>
            <a:endParaRPr lang="nl-NL"/>
          </a:p>
        </p:txBody>
      </p:sp>
      <p:sp>
        <p:nvSpPr>
          <p:cNvPr id="38915" name="Rectangle 2"/>
          <p:cNvSpPr>
            <a:spLocks noChangeArrowheads="1"/>
          </p:cNvSpPr>
          <p:nvPr/>
        </p:nvSpPr>
        <p:spPr bwMode="auto">
          <a:xfrm>
            <a:off x="711201" y="253704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38916" name="Object 3"/>
          <p:cNvGraphicFramePr>
            <a:graphicFrameLocks noChangeAspect="1"/>
          </p:cNvGraphicFramePr>
          <p:nvPr/>
        </p:nvGraphicFramePr>
        <p:xfrm>
          <a:off x="771526" y="180120"/>
          <a:ext cx="3154363" cy="2971800"/>
        </p:xfrm>
        <a:graphic>
          <a:graphicData uri="http://schemas.openxmlformats.org/presentationml/2006/ole">
            <mc:AlternateContent xmlns:mc="http://schemas.openxmlformats.org/markup-compatibility/2006">
              <mc:Choice xmlns:v="urn:schemas-microsoft-com:vml" Requires="v">
                <p:oleObj spid="_x0000_s5182" name="Equation" r:id="rId4" imgW="977900" imgH="914400" progId="Equation.3">
                  <p:embed/>
                </p:oleObj>
              </mc:Choice>
              <mc:Fallback>
                <p:oleObj name="Equation" r:id="rId4" imgW="977900" imgH="914400" progId="Equation.3">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1526" y="180120"/>
                        <a:ext cx="3154363" cy="297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917" name="AutoShape 4"/>
          <p:cNvSpPr>
            <a:spLocks/>
          </p:cNvSpPr>
          <p:nvPr/>
        </p:nvSpPr>
        <p:spPr bwMode="auto">
          <a:xfrm>
            <a:off x="4140200" y="359507"/>
            <a:ext cx="381000" cy="2590800"/>
          </a:xfrm>
          <a:prstGeom prst="rightBrace">
            <a:avLst>
              <a:gd name="adj1" fmla="val 5666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38918" name="Text Box 5"/>
          <p:cNvSpPr txBox="1">
            <a:spLocks noChangeArrowheads="1"/>
          </p:cNvSpPr>
          <p:nvPr/>
        </p:nvSpPr>
        <p:spPr bwMode="auto">
          <a:xfrm>
            <a:off x="5280026" y="1350107"/>
            <a:ext cx="261481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dirty="0"/>
              <a:t> </a:t>
            </a:r>
            <a:r>
              <a:rPr lang="en-US" sz="3200" b="1" dirty="0" err="1"/>
              <a:t>y</a:t>
            </a:r>
            <a:r>
              <a:rPr lang="en-US" sz="3200" b="1" baseline="-25000" dirty="0" err="1"/>
              <a:t>i</a:t>
            </a:r>
            <a:r>
              <a:rPr lang="en-US" sz="3200" b="1" dirty="0"/>
              <a:t> </a:t>
            </a:r>
            <a:r>
              <a:rPr lang="en-US" sz="3200" dirty="0"/>
              <a:t>=</a:t>
            </a:r>
            <a:r>
              <a:rPr lang="en-US" sz="3200" b="1" dirty="0"/>
              <a:t> </a:t>
            </a:r>
            <a:r>
              <a:rPr lang="en-US" sz="3200" b="1" dirty="0">
                <a:sym typeface="Symbol" panose="05050102010706020507" pitchFamily="18" charset="2"/>
              </a:rPr>
              <a:t></a:t>
            </a:r>
            <a:r>
              <a:rPr lang="en-US" sz="3200" b="1" baseline="-25000" dirty="0" err="1"/>
              <a:t>i</a:t>
            </a:r>
            <a:r>
              <a:rPr lang="en-US" sz="3200" dirty="0"/>
              <a:t> + </a:t>
            </a:r>
            <a:r>
              <a:rPr lang="en-US" sz="3200" b="1" dirty="0" smtClean="0">
                <a:sym typeface="Symbol" panose="05050102010706020507" pitchFamily="18" charset="2"/>
              </a:rPr>
              <a:t></a:t>
            </a:r>
            <a:r>
              <a:rPr lang="en-US" sz="3200" b="1" baseline="-25000" dirty="0" smtClean="0"/>
              <a:t>I  </a:t>
            </a:r>
            <a:r>
              <a:rPr lang="nl-NL" dirty="0" smtClean="0"/>
              <a:t> </a:t>
            </a:r>
            <a:endParaRPr lang="nl-NL" dirty="0"/>
          </a:p>
        </p:txBody>
      </p:sp>
      <p:sp>
        <p:nvSpPr>
          <p:cNvPr id="38919" name="Rectangle 6"/>
          <p:cNvSpPr>
            <a:spLocks noChangeArrowheads="1"/>
          </p:cNvSpPr>
          <p:nvPr/>
        </p:nvSpPr>
        <p:spPr bwMode="auto">
          <a:xfrm>
            <a:off x="711201" y="24513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38920" name="Text Box 7"/>
          <p:cNvSpPr txBox="1">
            <a:spLocks noChangeArrowheads="1"/>
          </p:cNvSpPr>
          <p:nvPr/>
        </p:nvSpPr>
        <p:spPr bwMode="auto">
          <a:xfrm>
            <a:off x="4826000" y="2112107"/>
            <a:ext cx="996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1</a:t>
            </a:r>
            <a:endParaRPr lang="nl-NL" sz="2400"/>
          </a:p>
        </p:txBody>
      </p:sp>
      <p:sp>
        <p:nvSpPr>
          <p:cNvPr id="38921" name="Text Box 8"/>
          <p:cNvSpPr txBox="1">
            <a:spLocks noChangeArrowheads="1"/>
          </p:cNvSpPr>
          <p:nvPr/>
        </p:nvSpPr>
        <p:spPr bwMode="auto">
          <a:xfrm>
            <a:off x="5816601" y="2112107"/>
            <a:ext cx="1166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ne</a:t>
            </a:r>
            <a:endParaRPr lang="nl-NL" sz="2400"/>
          </a:p>
        </p:txBody>
      </p:sp>
      <p:sp>
        <p:nvSpPr>
          <p:cNvPr id="38922" name="Text Box 9"/>
          <p:cNvSpPr txBox="1">
            <a:spLocks noChangeArrowheads="1"/>
          </p:cNvSpPr>
          <p:nvPr/>
        </p:nvSpPr>
        <p:spPr bwMode="auto">
          <a:xfrm>
            <a:off x="7011988" y="2112107"/>
            <a:ext cx="1098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 ne x 1</a:t>
            </a:r>
            <a:endParaRPr lang="nl-NL" sz="2400"/>
          </a:p>
        </p:txBody>
      </p:sp>
      <p:sp>
        <p:nvSpPr>
          <p:cNvPr id="38923" name="Text Box 10"/>
          <p:cNvSpPr txBox="1">
            <a:spLocks noChangeArrowheads="1"/>
          </p:cNvSpPr>
          <p:nvPr/>
        </p:nvSpPr>
        <p:spPr bwMode="auto">
          <a:xfrm>
            <a:off x="8375650" y="2112107"/>
            <a:ext cx="1081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 ny x 1</a:t>
            </a:r>
            <a:endParaRPr lang="nl-NL" sz="2400"/>
          </a:p>
        </p:txBody>
      </p:sp>
      <p:sp>
        <p:nvSpPr>
          <p:cNvPr id="38924" name="Text Box 11"/>
          <p:cNvSpPr txBox="1">
            <a:spLocks noChangeArrowheads="1"/>
          </p:cNvSpPr>
          <p:nvPr/>
        </p:nvSpPr>
        <p:spPr bwMode="auto">
          <a:xfrm>
            <a:off x="4826001" y="283308"/>
            <a:ext cx="427392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number of variables </a:t>
            </a:r>
          </a:p>
          <a:p>
            <a:pPr eaLnBrk="1" hangingPunct="1"/>
            <a:r>
              <a:rPr lang="en-US" sz="2400"/>
              <a:t>ne number of common factors</a:t>
            </a:r>
            <a:endParaRPr lang="nl-NL" sz="2400"/>
          </a:p>
        </p:txBody>
      </p:sp>
      <p:sp>
        <p:nvSpPr>
          <p:cNvPr id="38925" name="Text Box 12"/>
          <p:cNvSpPr txBox="1">
            <a:spLocks noChangeArrowheads="1"/>
          </p:cNvSpPr>
          <p:nvPr/>
        </p:nvSpPr>
        <p:spPr bwMode="auto">
          <a:xfrm>
            <a:off x="736357" y="3256452"/>
            <a:ext cx="8321675"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b="1" dirty="0" err="1">
                <a:solidFill>
                  <a:schemeClr val="accent2"/>
                </a:solidFill>
                <a:latin typeface="Symbol" panose="05050102010706020507" pitchFamily="18" charset="2"/>
              </a:rPr>
              <a:t>S</a:t>
            </a:r>
            <a:r>
              <a:rPr lang="en-US" sz="2800" b="1" baseline="-25000" dirty="0" err="1">
                <a:solidFill>
                  <a:schemeClr val="accent2"/>
                </a:solidFill>
              </a:rPr>
              <a:t>y</a:t>
            </a:r>
            <a:r>
              <a:rPr lang="en-US" sz="2800" dirty="0">
                <a:solidFill>
                  <a:schemeClr val="accent2"/>
                </a:solidFill>
              </a:rPr>
              <a:t> </a:t>
            </a:r>
            <a:r>
              <a:rPr lang="en-US" sz="2400" dirty="0"/>
              <a:t>= E[</a:t>
            </a:r>
            <a:r>
              <a:rPr lang="en-US" sz="2400" b="1" dirty="0"/>
              <a:t>y</a:t>
            </a:r>
            <a:r>
              <a:rPr lang="en-US" sz="2400" dirty="0"/>
              <a:t>*</a:t>
            </a:r>
            <a:r>
              <a:rPr lang="en-US" sz="2400" b="1" dirty="0" err="1"/>
              <a:t>y</a:t>
            </a:r>
            <a:r>
              <a:rPr lang="en-US" sz="2400" baseline="30000" dirty="0" err="1"/>
              <a:t>t</a:t>
            </a:r>
            <a:r>
              <a:rPr lang="en-US" sz="2400" dirty="0"/>
              <a:t>] = E[</a:t>
            </a:r>
            <a:r>
              <a:rPr lang="nl-NL" sz="2400" dirty="0"/>
              <a:t>(</a:t>
            </a:r>
            <a:r>
              <a:rPr lang="en-US" sz="3200" b="1" dirty="0">
                <a:sym typeface="Symbol" panose="05050102010706020507" pitchFamily="18" charset="2"/>
              </a:rPr>
              <a:t></a:t>
            </a:r>
            <a:r>
              <a:rPr lang="en-US" sz="3200" baseline="-25000" dirty="0" err="1"/>
              <a:t>i</a:t>
            </a:r>
            <a:r>
              <a:rPr lang="en-US" sz="3200" dirty="0"/>
              <a:t> + </a:t>
            </a:r>
            <a:r>
              <a:rPr lang="en-US" sz="3200" b="1" dirty="0">
                <a:sym typeface="Symbol" panose="05050102010706020507" pitchFamily="18" charset="2"/>
              </a:rPr>
              <a:t></a:t>
            </a:r>
            <a:r>
              <a:rPr lang="en-US" sz="3200" baseline="-25000" dirty="0" err="1"/>
              <a:t>i</a:t>
            </a:r>
            <a:r>
              <a:rPr lang="nl-NL" sz="2400" dirty="0"/>
              <a:t>)(</a:t>
            </a:r>
            <a:r>
              <a:rPr lang="en-US" sz="3200" b="1" dirty="0">
                <a:sym typeface="Symbol" panose="05050102010706020507" pitchFamily="18" charset="2"/>
              </a:rPr>
              <a:t></a:t>
            </a:r>
            <a:r>
              <a:rPr lang="en-US" sz="3200" baseline="-25000" dirty="0" err="1"/>
              <a:t>i</a:t>
            </a:r>
            <a:r>
              <a:rPr lang="en-US" sz="3200" dirty="0"/>
              <a:t> + </a:t>
            </a:r>
            <a:r>
              <a:rPr lang="en-US" sz="3200" b="1" dirty="0">
                <a:sym typeface="Symbol" panose="05050102010706020507" pitchFamily="18" charset="2"/>
              </a:rPr>
              <a:t></a:t>
            </a:r>
            <a:r>
              <a:rPr lang="en-US" sz="3200" baseline="-25000" dirty="0" err="1"/>
              <a:t>i</a:t>
            </a:r>
            <a:r>
              <a:rPr lang="nl-NL" sz="2400" dirty="0"/>
              <a:t>)</a:t>
            </a:r>
            <a:r>
              <a:rPr lang="nl-NL" sz="2400" baseline="30000" dirty="0"/>
              <a:t>t</a:t>
            </a:r>
            <a:r>
              <a:rPr lang="en-US" sz="2400" dirty="0"/>
              <a:t>] =		(1)</a:t>
            </a:r>
          </a:p>
          <a:p>
            <a:pPr eaLnBrk="1" hangingPunct="1"/>
            <a:r>
              <a:rPr lang="en-US" sz="2400" dirty="0"/>
              <a:t>E[</a:t>
            </a:r>
            <a:r>
              <a:rPr lang="nl-NL" sz="2400" dirty="0"/>
              <a:t>(</a:t>
            </a:r>
            <a:r>
              <a:rPr lang="en-US" sz="3200" b="1" dirty="0">
                <a:sym typeface="Symbol" panose="05050102010706020507" pitchFamily="18" charset="2"/>
              </a:rPr>
              <a:t></a:t>
            </a:r>
            <a:r>
              <a:rPr lang="en-US" sz="3200" baseline="-25000" dirty="0" err="1"/>
              <a:t>i</a:t>
            </a:r>
            <a:r>
              <a:rPr lang="en-US" sz="3200" dirty="0"/>
              <a:t> + </a:t>
            </a:r>
            <a:r>
              <a:rPr lang="en-US" sz="3200" b="1" dirty="0">
                <a:sym typeface="Symbol" panose="05050102010706020507" pitchFamily="18" charset="2"/>
              </a:rPr>
              <a:t></a:t>
            </a:r>
            <a:r>
              <a:rPr lang="en-US" sz="3200" baseline="-25000" dirty="0" err="1"/>
              <a:t>i</a:t>
            </a:r>
            <a:r>
              <a:rPr lang="nl-NL" sz="2400" dirty="0"/>
              <a:t>)(</a:t>
            </a:r>
            <a:r>
              <a:rPr lang="en-US" sz="3200" b="1" dirty="0">
                <a:sym typeface="Symbol" panose="05050102010706020507" pitchFamily="18" charset="2"/>
              </a:rPr>
              <a:t></a:t>
            </a:r>
            <a:r>
              <a:rPr lang="en-US" sz="3200" baseline="-25000" dirty="0" err="1"/>
              <a:t>i</a:t>
            </a:r>
            <a:r>
              <a:rPr lang="en-US" sz="2400" baseline="30000" dirty="0" err="1"/>
              <a:t>t</a:t>
            </a:r>
            <a:r>
              <a:rPr lang="en-US" sz="3200" b="1" dirty="0" err="1">
                <a:sym typeface="Symbol" panose="05050102010706020507" pitchFamily="18" charset="2"/>
              </a:rPr>
              <a:t></a:t>
            </a:r>
            <a:r>
              <a:rPr lang="en-US" sz="2400" baseline="30000" dirty="0" err="1"/>
              <a:t>t</a:t>
            </a:r>
            <a:r>
              <a:rPr lang="en-US" sz="3200" dirty="0"/>
              <a:t> + </a:t>
            </a:r>
            <a:r>
              <a:rPr lang="en-US" sz="3200" b="1" dirty="0">
                <a:sym typeface="Symbol" panose="05050102010706020507" pitchFamily="18" charset="2"/>
              </a:rPr>
              <a:t></a:t>
            </a:r>
            <a:r>
              <a:rPr lang="en-US" sz="3200" baseline="-25000" dirty="0" err="1"/>
              <a:t>i</a:t>
            </a:r>
            <a:r>
              <a:rPr lang="nl-NL" sz="2400" baseline="30000" dirty="0"/>
              <a:t>t</a:t>
            </a:r>
            <a:r>
              <a:rPr lang="nl-NL" sz="2400" dirty="0"/>
              <a:t>)</a:t>
            </a:r>
            <a:r>
              <a:rPr lang="en-US" sz="2400" dirty="0"/>
              <a:t>] =				(2)</a:t>
            </a:r>
          </a:p>
          <a:p>
            <a:pPr eaLnBrk="1" hangingPunct="1"/>
            <a:r>
              <a:rPr lang="en-US" sz="2400" dirty="0"/>
              <a:t>E[</a:t>
            </a:r>
            <a:r>
              <a:rPr lang="en-US" sz="3200" b="1" dirty="0">
                <a:sym typeface="Symbol" panose="05050102010706020507" pitchFamily="18" charset="2"/>
              </a:rPr>
              <a:t></a:t>
            </a:r>
            <a:r>
              <a:rPr lang="en-US" sz="3200" baseline="-25000" dirty="0" err="1"/>
              <a:t>i</a:t>
            </a:r>
            <a:r>
              <a:rPr lang="en-US" sz="2400" dirty="0"/>
              <a:t> </a:t>
            </a:r>
            <a:r>
              <a:rPr lang="en-US" sz="3200" b="1" dirty="0">
                <a:sym typeface="Symbol" panose="05050102010706020507" pitchFamily="18" charset="2"/>
              </a:rPr>
              <a:t></a:t>
            </a:r>
            <a:r>
              <a:rPr lang="en-US" sz="3200" baseline="-25000" dirty="0" err="1"/>
              <a:t>i</a:t>
            </a:r>
            <a:r>
              <a:rPr lang="en-US" sz="2400" baseline="30000" dirty="0" err="1"/>
              <a:t>t</a:t>
            </a:r>
            <a:r>
              <a:rPr lang="en-US" sz="3200" b="1" dirty="0" err="1">
                <a:sym typeface="Symbol" panose="05050102010706020507" pitchFamily="18" charset="2"/>
              </a:rPr>
              <a:t></a:t>
            </a:r>
            <a:r>
              <a:rPr lang="en-US" sz="2400" baseline="30000" dirty="0" err="1"/>
              <a:t>t</a:t>
            </a:r>
            <a:r>
              <a:rPr lang="en-US" sz="2400" baseline="30000" dirty="0"/>
              <a:t> </a:t>
            </a:r>
            <a:r>
              <a:rPr lang="en-US" sz="2400" dirty="0"/>
              <a:t>+</a:t>
            </a:r>
            <a:r>
              <a:rPr lang="en-US" sz="2400" baseline="30000" dirty="0"/>
              <a:t> </a:t>
            </a:r>
            <a:r>
              <a:rPr lang="en-US" sz="3200" b="1" dirty="0">
                <a:sym typeface="Symbol" panose="05050102010706020507" pitchFamily="18" charset="2"/>
              </a:rPr>
              <a:t></a:t>
            </a:r>
            <a:r>
              <a:rPr lang="en-US" sz="3200" baseline="-25000" dirty="0" err="1"/>
              <a:t>i</a:t>
            </a:r>
            <a:r>
              <a:rPr lang="en-US" sz="3200" b="1" dirty="0" err="1">
                <a:latin typeface="Symbol" panose="05050102010706020507" pitchFamily="18" charset="2"/>
                <a:sym typeface="Symbol" panose="05050102010706020507" pitchFamily="18" charset="2"/>
              </a:rPr>
              <a:t>e</a:t>
            </a:r>
            <a:r>
              <a:rPr lang="en-US" sz="3200" baseline="-25000" dirty="0" err="1"/>
              <a:t>i</a:t>
            </a:r>
            <a:r>
              <a:rPr lang="en-US" sz="2400" baseline="30000" dirty="0" err="1"/>
              <a:t>t</a:t>
            </a:r>
            <a:r>
              <a:rPr lang="en-US" sz="2400" baseline="30000" dirty="0"/>
              <a:t> </a:t>
            </a:r>
            <a:r>
              <a:rPr lang="en-US" sz="2400" dirty="0"/>
              <a:t>+ </a:t>
            </a:r>
            <a:r>
              <a:rPr lang="en-US" sz="3200" b="1" dirty="0" err="1">
                <a:latin typeface="Symbol" panose="05050102010706020507" pitchFamily="18" charset="2"/>
                <a:sym typeface="Symbol" panose="05050102010706020507" pitchFamily="18" charset="2"/>
              </a:rPr>
              <a:t>e</a:t>
            </a:r>
            <a:r>
              <a:rPr lang="en-US" sz="3200" baseline="-25000" dirty="0" err="1"/>
              <a:t>i</a:t>
            </a:r>
            <a:r>
              <a:rPr lang="en-US" sz="3200" b="1" dirty="0" err="1">
                <a:sym typeface="Symbol" panose="05050102010706020507" pitchFamily="18" charset="2"/>
              </a:rPr>
              <a:t></a:t>
            </a:r>
            <a:r>
              <a:rPr lang="en-US" sz="3200" baseline="-25000" dirty="0" err="1"/>
              <a:t>i</a:t>
            </a:r>
            <a:r>
              <a:rPr lang="en-US" sz="2400" baseline="30000" dirty="0" err="1"/>
              <a:t>t</a:t>
            </a:r>
            <a:r>
              <a:rPr lang="en-US" sz="3200" b="1" dirty="0" err="1">
                <a:sym typeface="Symbol" panose="05050102010706020507" pitchFamily="18" charset="2"/>
              </a:rPr>
              <a:t></a:t>
            </a:r>
            <a:r>
              <a:rPr lang="en-US" sz="2400" baseline="30000" dirty="0" err="1"/>
              <a:t>t</a:t>
            </a:r>
            <a:r>
              <a:rPr lang="en-US" sz="3200" dirty="0"/>
              <a:t> + </a:t>
            </a:r>
            <a:r>
              <a:rPr lang="en-US" sz="3200" b="1" dirty="0">
                <a:sym typeface="Symbol" panose="05050102010706020507" pitchFamily="18" charset="2"/>
              </a:rPr>
              <a:t></a:t>
            </a:r>
            <a:r>
              <a:rPr lang="en-US" sz="3200" baseline="-25000" dirty="0" err="1"/>
              <a:t>i</a:t>
            </a:r>
            <a:r>
              <a:rPr lang="en-US" sz="3200" b="1" dirty="0" err="1">
                <a:sym typeface="Symbol" panose="05050102010706020507" pitchFamily="18" charset="2"/>
              </a:rPr>
              <a:t></a:t>
            </a:r>
            <a:r>
              <a:rPr lang="en-US" sz="3200" baseline="-25000" dirty="0" err="1"/>
              <a:t>i</a:t>
            </a:r>
            <a:r>
              <a:rPr lang="en-US" sz="2400" baseline="30000" dirty="0" err="1"/>
              <a:t>t</a:t>
            </a:r>
            <a:r>
              <a:rPr lang="nl-NL" dirty="0"/>
              <a:t> </a:t>
            </a:r>
            <a:r>
              <a:rPr lang="en-US" sz="2400" dirty="0"/>
              <a:t>] = 		(3)</a:t>
            </a:r>
          </a:p>
          <a:p>
            <a:pPr eaLnBrk="1" hangingPunct="1"/>
            <a:r>
              <a:rPr lang="en-US" sz="2400" dirty="0"/>
              <a:t>E[</a:t>
            </a:r>
            <a:r>
              <a:rPr lang="en-US" sz="3200" b="1" dirty="0">
                <a:sym typeface="Symbol" panose="05050102010706020507" pitchFamily="18" charset="2"/>
              </a:rPr>
              <a:t></a:t>
            </a:r>
            <a:r>
              <a:rPr lang="en-US" sz="3200" baseline="-25000" dirty="0" err="1"/>
              <a:t>i</a:t>
            </a:r>
            <a:r>
              <a:rPr lang="en-US" sz="2400" dirty="0"/>
              <a:t> </a:t>
            </a:r>
            <a:r>
              <a:rPr lang="en-US" sz="3200" b="1" dirty="0">
                <a:sym typeface="Symbol" panose="05050102010706020507" pitchFamily="18" charset="2"/>
              </a:rPr>
              <a:t></a:t>
            </a:r>
            <a:r>
              <a:rPr lang="en-US" sz="3200" baseline="-25000" dirty="0" err="1"/>
              <a:t>i</a:t>
            </a:r>
            <a:r>
              <a:rPr lang="en-US" sz="2400" baseline="30000" dirty="0" err="1"/>
              <a:t>t</a:t>
            </a:r>
            <a:r>
              <a:rPr lang="en-US" sz="3200" b="1" dirty="0" err="1">
                <a:sym typeface="Symbol" panose="05050102010706020507" pitchFamily="18" charset="2"/>
              </a:rPr>
              <a:t></a:t>
            </a:r>
            <a:r>
              <a:rPr lang="en-US" sz="2400" baseline="30000" dirty="0" err="1"/>
              <a:t>t</a:t>
            </a:r>
            <a:r>
              <a:rPr lang="nl-NL" dirty="0"/>
              <a:t> </a:t>
            </a:r>
            <a:r>
              <a:rPr lang="en-US" sz="2400" dirty="0"/>
              <a:t>]</a:t>
            </a:r>
            <a:r>
              <a:rPr lang="en-US" sz="2400" baseline="30000" dirty="0"/>
              <a:t> </a:t>
            </a:r>
            <a:r>
              <a:rPr lang="en-US" sz="2400" dirty="0"/>
              <a:t>+</a:t>
            </a:r>
            <a:r>
              <a:rPr lang="en-US" sz="2400" baseline="30000" dirty="0"/>
              <a:t> </a:t>
            </a:r>
            <a:r>
              <a:rPr lang="en-US" sz="2400" dirty="0"/>
              <a:t>E[</a:t>
            </a:r>
            <a:r>
              <a:rPr lang="en-US" sz="3200" b="1" dirty="0">
                <a:sym typeface="Symbol" panose="05050102010706020507" pitchFamily="18" charset="2"/>
              </a:rPr>
              <a:t></a:t>
            </a:r>
            <a:r>
              <a:rPr lang="en-US" sz="3200" baseline="-25000" dirty="0" err="1"/>
              <a:t>i</a:t>
            </a:r>
            <a:r>
              <a:rPr lang="en-US" sz="3200" b="1" dirty="0" err="1">
                <a:latin typeface="Symbol" panose="05050102010706020507" pitchFamily="18" charset="2"/>
                <a:sym typeface="Symbol" panose="05050102010706020507" pitchFamily="18" charset="2"/>
              </a:rPr>
              <a:t>e</a:t>
            </a:r>
            <a:r>
              <a:rPr lang="en-US" sz="3200" baseline="-25000" dirty="0" err="1"/>
              <a:t>i</a:t>
            </a:r>
            <a:r>
              <a:rPr lang="en-US" sz="2400" baseline="30000" dirty="0" err="1"/>
              <a:t>t</a:t>
            </a:r>
            <a:r>
              <a:rPr lang="nl-NL" dirty="0"/>
              <a:t> </a:t>
            </a:r>
            <a:r>
              <a:rPr lang="en-US" sz="2400" dirty="0"/>
              <a:t>]</a:t>
            </a:r>
            <a:r>
              <a:rPr lang="en-US" sz="2400" baseline="30000" dirty="0"/>
              <a:t> </a:t>
            </a:r>
            <a:r>
              <a:rPr lang="en-US" sz="2400" dirty="0"/>
              <a:t>+ E[</a:t>
            </a:r>
            <a:r>
              <a:rPr lang="en-US" sz="3200" b="1" dirty="0" err="1">
                <a:latin typeface="Symbol" panose="05050102010706020507" pitchFamily="18" charset="2"/>
                <a:sym typeface="Symbol" panose="05050102010706020507" pitchFamily="18" charset="2"/>
              </a:rPr>
              <a:t>e</a:t>
            </a:r>
            <a:r>
              <a:rPr lang="en-US" sz="3200" baseline="-25000" dirty="0" err="1"/>
              <a:t>i</a:t>
            </a:r>
            <a:r>
              <a:rPr lang="en-US" sz="3200" b="1" dirty="0" err="1">
                <a:sym typeface="Symbol" panose="05050102010706020507" pitchFamily="18" charset="2"/>
              </a:rPr>
              <a:t></a:t>
            </a:r>
            <a:r>
              <a:rPr lang="en-US" sz="3200" baseline="-25000" dirty="0" err="1"/>
              <a:t>i</a:t>
            </a:r>
            <a:r>
              <a:rPr lang="en-US" sz="2400" baseline="30000" dirty="0" err="1"/>
              <a:t>t</a:t>
            </a:r>
            <a:r>
              <a:rPr lang="en-US" sz="3200" b="1" dirty="0" err="1">
                <a:sym typeface="Symbol" panose="05050102010706020507" pitchFamily="18" charset="2"/>
              </a:rPr>
              <a:t></a:t>
            </a:r>
            <a:r>
              <a:rPr lang="en-US" sz="2400" baseline="30000" dirty="0" err="1"/>
              <a:t>t</a:t>
            </a:r>
            <a:r>
              <a:rPr lang="en-US" sz="2400" dirty="0"/>
              <a:t>]</a:t>
            </a:r>
            <a:r>
              <a:rPr lang="en-US" sz="3200" dirty="0"/>
              <a:t> + </a:t>
            </a:r>
            <a:r>
              <a:rPr lang="en-US" sz="2400" dirty="0"/>
              <a:t>E[</a:t>
            </a:r>
            <a:r>
              <a:rPr lang="en-US" sz="3200" b="1" dirty="0">
                <a:sym typeface="Symbol" panose="05050102010706020507" pitchFamily="18" charset="2"/>
              </a:rPr>
              <a:t></a:t>
            </a:r>
            <a:r>
              <a:rPr lang="en-US" sz="3200" baseline="-25000" dirty="0" err="1"/>
              <a:t>i</a:t>
            </a:r>
            <a:r>
              <a:rPr lang="en-US" sz="3200" b="1" dirty="0" err="1">
                <a:sym typeface="Symbol" panose="05050102010706020507" pitchFamily="18" charset="2"/>
              </a:rPr>
              <a:t></a:t>
            </a:r>
            <a:r>
              <a:rPr lang="en-US" sz="3200" baseline="-25000" dirty="0" err="1"/>
              <a:t>i</a:t>
            </a:r>
            <a:r>
              <a:rPr lang="en-US" sz="2400" baseline="30000" dirty="0" err="1"/>
              <a:t>t</a:t>
            </a:r>
            <a:r>
              <a:rPr lang="nl-NL" dirty="0"/>
              <a:t> </a:t>
            </a:r>
            <a:r>
              <a:rPr lang="en-US" sz="2400" dirty="0"/>
              <a:t>] =	(4)</a:t>
            </a:r>
            <a:endParaRPr lang="en-US" sz="2400" b="1" dirty="0"/>
          </a:p>
          <a:p>
            <a:pPr eaLnBrk="1" hangingPunct="1"/>
            <a:r>
              <a:rPr lang="en-US" sz="3200" b="1" dirty="0">
                <a:sym typeface="Symbol" panose="05050102010706020507" pitchFamily="18" charset="2"/>
              </a:rPr>
              <a:t></a:t>
            </a:r>
            <a:r>
              <a:rPr lang="en-US" sz="2400" dirty="0"/>
              <a:t>E[</a:t>
            </a:r>
            <a:r>
              <a:rPr lang="en-US" sz="3200" b="1" dirty="0">
                <a:sym typeface="Symbol" panose="05050102010706020507" pitchFamily="18" charset="2"/>
              </a:rPr>
              <a:t></a:t>
            </a:r>
            <a:r>
              <a:rPr lang="en-US" sz="3200" baseline="-25000" dirty="0" err="1"/>
              <a:t>i</a:t>
            </a:r>
            <a:r>
              <a:rPr lang="en-US" sz="2400" dirty="0"/>
              <a:t> </a:t>
            </a:r>
            <a:r>
              <a:rPr lang="en-US" sz="3200" b="1" dirty="0">
                <a:sym typeface="Symbol" panose="05050102010706020507" pitchFamily="18" charset="2"/>
              </a:rPr>
              <a:t></a:t>
            </a:r>
            <a:r>
              <a:rPr lang="en-US" sz="3200" baseline="-25000" dirty="0"/>
              <a:t>i</a:t>
            </a:r>
            <a:r>
              <a:rPr lang="en-US" sz="2400" baseline="30000" dirty="0"/>
              <a:t>t</a:t>
            </a:r>
            <a:r>
              <a:rPr lang="en-US" sz="2400" dirty="0"/>
              <a:t>]</a:t>
            </a:r>
            <a:r>
              <a:rPr lang="en-US" sz="3200" b="1" dirty="0">
                <a:sym typeface="Symbol" panose="05050102010706020507" pitchFamily="18" charset="2"/>
              </a:rPr>
              <a:t></a:t>
            </a:r>
            <a:r>
              <a:rPr lang="en-US" sz="2400" baseline="30000" dirty="0"/>
              <a:t>t </a:t>
            </a:r>
            <a:r>
              <a:rPr lang="en-US" sz="2400" dirty="0"/>
              <a:t>+</a:t>
            </a:r>
            <a:r>
              <a:rPr lang="en-US" sz="2400" baseline="30000" dirty="0"/>
              <a:t> </a:t>
            </a:r>
            <a:r>
              <a:rPr lang="en-US" sz="3200" b="1" strike="sngStrike" dirty="0">
                <a:sym typeface="Symbol" panose="05050102010706020507" pitchFamily="18" charset="2"/>
              </a:rPr>
              <a:t></a:t>
            </a:r>
            <a:r>
              <a:rPr lang="en-US" sz="2400" strike="sngStrike" dirty="0">
                <a:solidFill>
                  <a:srgbClr val="FF0000"/>
                </a:solidFill>
              </a:rPr>
              <a:t>E[</a:t>
            </a:r>
            <a:r>
              <a:rPr lang="en-US" sz="3200" b="1" strike="sngStrike" dirty="0">
                <a:solidFill>
                  <a:srgbClr val="FF0000"/>
                </a:solidFill>
                <a:sym typeface="Symbol" panose="05050102010706020507" pitchFamily="18" charset="2"/>
              </a:rPr>
              <a:t></a:t>
            </a:r>
            <a:r>
              <a:rPr lang="en-US" sz="3200" strike="sngStrike" baseline="-25000" dirty="0" err="1">
                <a:solidFill>
                  <a:srgbClr val="FF0000"/>
                </a:solidFill>
              </a:rPr>
              <a:t>i</a:t>
            </a:r>
            <a:r>
              <a:rPr lang="en-US" sz="3200" b="1" strike="sngStrike" dirty="0" err="1">
                <a:solidFill>
                  <a:srgbClr val="FF0000"/>
                </a:solidFill>
                <a:latin typeface="Symbol" panose="05050102010706020507" pitchFamily="18" charset="2"/>
                <a:sym typeface="Symbol" panose="05050102010706020507" pitchFamily="18" charset="2"/>
              </a:rPr>
              <a:t>e</a:t>
            </a:r>
            <a:r>
              <a:rPr lang="en-US" sz="3200" strike="sngStrike" baseline="-25000" dirty="0" err="1">
                <a:solidFill>
                  <a:srgbClr val="FF0000"/>
                </a:solidFill>
              </a:rPr>
              <a:t>i</a:t>
            </a:r>
            <a:r>
              <a:rPr lang="en-US" sz="2400" strike="sngStrike" baseline="30000" dirty="0" err="1">
                <a:solidFill>
                  <a:srgbClr val="FF0000"/>
                </a:solidFill>
              </a:rPr>
              <a:t>t</a:t>
            </a:r>
            <a:r>
              <a:rPr lang="nl-NL" strike="sngStrike" dirty="0">
                <a:solidFill>
                  <a:srgbClr val="FF0000"/>
                </a:solidFill>
              </a:rPr>
              <a:t> </a:t>
            </a:r>
            <a:r>
              <a:rPr lang="en-US" sz="2400" strike="sngStrike" dirty="0">
                <a:solidFill>
                  <a:srgbClr val="FF0000"/>
                </a:solidFill>
              </a:rPr>
              <a:t>]</a:t>
            </a:r>
            <a:r>
              <a:rPr lang="en-US" sz="2400" strike="sngStrike" baseline="30000" dirty="0"/>
              <a:t> </a:t>
            </a:r>
            <a:r>
              <a:rPr lang="en-US" sz="2400" dirty="0"/>
              <a:t>+ </a:t>
            </a:r>
            <a:r>
              <a:rPr lang="en-US" sz="2400" strike="sngStrike" dirty="0">
                <a:solidFill>
                  <a:srgbClr val="FF0000"/>
                </a:solidFill>
              </a:rPr>
              <a:t>E[</a:t>
            </a:r>
            <a:r>
              <a:rPr lang="en-US" sz="3200" b="1" strike="sngStrike" dirty="0" err="1">
                <a:solidFill>
                  <a:srgbClr val="FF0000"/>
                </a:solidFill>
                <a:latin typeface="Symbol" panose="05050102010706020507" pitchFamily="18" charset="2"/>
                <a:sym typeface="Symbol" panose="05050102010706020507" pitchFamily="18" charset="2"/>
              </a:rPr>
              <a:t>e</a:t>
            </a:r>
            <a:r>
              <a:rPr lang="en-US" sz="3200" strike="sngStrike" baseline="-25000" dirty="0" err="1">
                <a:solidFill>
                  <a:srgbClr val="FF0000"/>
                </a:solidFill>
              </a:rPr>
              <a:t>i</a:t>
            </a:r>
            <a:r>
              <a:rPr lang="en-US" sz="3200" b="1" strike="sngStrike" dirty="0" err="1">
                <a:solidFill>
                  <a:srgbClr val="FF0000"/>
                </a:solidFill>
                <a:sym typeface="Symbol" panose="05050102010706020507" pitchFamily="18" charset="2"/>
              </a:rPr>
              <a:t></a:t>
            </a:r>
            <a:r>
              <a:rPr lang="en-US" sz="3200" strike="sngStrike" baseline="-25000" dirty="0" err="1">
                <a:solidFill>
                  <a:srgbClr val="FF0000"/>
                </a:solidFill>
              </a:rPr>
              <a:t>i</a:t>
            </a:r>
            <a:r>
              <a:rPr lang="en-US" sz="2400" strike="sngStrike" baseline="30000" dirty="0" err="1">
                <a:solidFill>
                  <a:srgbClr val="FF0000"/>
                </a:solidFill>
              </a:rPr>
              <a:t>t</a:t>
            </a:r>
            <a:r>
              <a:rPr lang="en-US" sz="2400" strike="sngStrike" dirty="0">
                <a:solidFill>
                  <a:srgbClr val="FF0000"/>
                </a:solidFill>
              </a:rPr>
              <a:t>]</a:t>
            </a:r>
            <a:r>
              <a:rPr lang="en-US" sz="3200" b="1" strike="sngStrike" dirty="0">
                <a:sym typeface="Symbol" panose="05050102010706020507" pitchFamily="18" charset="2"/>
              </a:rPr>
              <a:t></a:t>
            </a:r>
            <a:r>
              <a:rPr lang="en-US" sz="2400" strike="sngStrike" baseline="30000" dirty="0"/>
              <a:t>t</a:t>
            </a:r>
            <a:r>
              <a:rPr lang="en-US" sz="3200" strike="sngStrike" dirty="0"/>
              <a:t> </a:t>
            </a:r>
            <a:r>
              <a:rPr lang="en-US" sz="3200" dirty="0"/>
              <a:t>+ </a:t>
            </a:r>
            <a:r>
              <a:rPr lang="en-US" sz="2400" dirty="0"/>
              <a:t>E[</a:t>
            </a:r>
            <a:r>
              <a:rPr lang="en-US" sz="3200" b="1" dirty="0">
                <a:sym typeface="Symbol" panose="05050102010706020507" pitchFamily="18" charset="2"/>
              </a:rPr>
              <a:t></a:t>
            </a:r>
            <a:r>
              <a:rPr lang="en-US" sz="3200" baseline="-25000" dirty="0" err="1"/>
              <a:t>i</a:t>
            </a:r>
            <a:r>
              <a:rPr lang="en-US" sz="3200" b="1" dirty="0" err="1">
                <a:sym typeface="Symbol" panose="05050102010706020507" pitchFamily="18" charset="2"/>
              </a:rPr>
              <a:t></a:t>
            </a:r>
            <a:r>
              <a:rPr lang="en-US" sz="3200" baseline="-25000" dirty="0" err="1"/>
              <a:t>i</a:t>
            </a:r>
            <a:r>
              <a:rPr lang="en-US" sz="2400" baseline="30000" dirty="0" err="1"/>
              <a:t>t</a:t>
            </a:r>
            <a:r>
              <a:rPr lang="nl-NL" dirty="0"/>
              <a:t> </a:t>
            </a:r>
            <a:r>
              <a:rPr lang="en-US" sz="2400" dirty="0"/>
              <a:t>] =	(5)</a:t>
            </a:r>
          </a:p>
          <a:p>
            <a:pPr eaLnBrk="1" hangingPunct="1"/>
            <a:r>
              <a:rPr lang="en-US" sz="2400" b="1" dirty="0" err="1">
                <a:latin typeface="Symbol" panose="05050102010706020507" pitchFamily="18" charset="2"/>
              </a:rPr>
              <a:t>S</a:t>
            </a:r>
            <a:r>
              <a:rPr lang="en-US" sz="2400" b="1" baseline="-25000" dirty="0" err="1"/>
              <a:t>y</a:t>
            </a:r>
            <a:r>
              <a:rPr lang="en-US" sz="2400" dirty="0"/>
              <a:t> = </a:t>
            </a:r>
            <a:r>
              <a:rPr lang="en-US" sz="3200" b="1" dirty="0">
                <a:sym typeface="Symbol" panose="05050102010706020507" pitchFamily="18" charset="2"/>
              </a:rPr>
              <a:t></a:t>
            </a:r>
            <a:r>
              <a:rPr lang="en-US" sz="2400" dirty="0"/>
              <a:t>E[</a:t>
            </a:r>
            <a:r>
              <a:rPr lang="en-US" sz="3200" b="1" dirty="0">
                <a:sym typeface="Symbol" panose="05050102010706020507" pitchFamily="18" charset="2"/>
              </a:rPr>
              <a:t></a:t>
            </a:r>
            <a:r>
              <a:rPr lang="en-US" sz="3200" baseline="-25000" dirty="0" err="1"/>
              <a:t>i</a:t>
            </a:r>
            <a:r>
              <a:rPr lang="en-US" sz="2400" dirty="0"/>
              <a:t> </a:t>
            </a:r>
            <a:r>
              <a:rPr lang="en-US" sz="3200" b="1" dirty="0">
                <a:sym typeface="Symbol" panose="05050102010706020507" pitchFamily="18" charset="2"/>
              </a:rPr>
              <a:t></a:t>
            </a:r>
            <a:r>
              <a:rPr lang="en-US" sz="3200" baseline="-25000" dirty="0"/>
              <a:t>i</a:t>
            </a:r>
            <a:r>
              <a:rPr lang="en-US" sz="2400" baseline="30000" dirty="0"/>
              <a:t>t</a:t>
            </a:r>
            <a:r>
              <a:rPr lang="en-US" sz="2400" dirty="0"/>
              <a:t>]</a:t>
            </a:r>
            <a:r>
              <a:rPr lang="en-US" sz="3200" b="1" dirty="0">
                <a:sym typeface="Symbol" panose="05050102010706020507" pitchFamily="18" charset="2"/>
              </a:rPr>
              <a:t></a:t>
            </a:r>
            <a:r>
              <a:rPr lang="en-US" sz="2400" baseline="30000" dirty="0"/>
              <a:t>t </a:t>
            </a:r>
            <a:r>
              <a:rPr lang="en-US" sz="3200" dirty="0"/>
              <a:t>+ </a:t>
            </a:r>
            <a:r>
              <a:rPr lang="en-US" sz="2400" dirty="0"/>
              <a:t>E[</a:t>
            </a:r>
            <a:r>
              <a:rPr lang="en-US" sz="3200" b="1" dirty="0">
                <a:sym typeface="Symbol" panose="05050102010706020507" pitchFamily="18" charset="2"/>
              </a:rPr>
              <a:t></a:t>
            </a:r>
            <a:r>
              <a:rPr lang="en-US" sz="3200" baseline="-25000" dirty="0" err="1"/>
              <a:t>i</a:t>
            </a:r>
            <a:r>
              <a:rPr lang="en-US" sz="3200" b="1" dirty="0" err="1">
                <a:sym typeface="Symbol" panose="05050102010706020507" pitchFamily="18" charset="2"/>
              </a:rPr>
              <a:t></a:t>
            </a:r>
            <a:r>
              <a:rPr lang="en-US" sz="3200" baseline="-25000" dirty="0" err="1"/>
              <a:t>i</a:t>
            </a:r>
            <a:r>
              <a:rPr lang="en-US" sz="2400" baseline="30000" dirty="0" err="1"/>
              <a:t>t</a:t>
            </a:r>
            <a:r>
              <a:rPr lang="nl-NL" dirty="0"/>
              <a:t> </a:t>
            </a:r>
            <a:r>
              <a:rPr lang="en-US" sz="2400" dirty="0"/>
              <a:t>] = </a:t>
            </a:r>
            <a:r>
              <a:rPr lang="en-US" sz="3200" b="1" dirty="0">
                <a:solidFill>
                  <a:schemeClr val="accent2"/>
                </a:solidFill>
                <a:sym typeface="Symbol" panose="05050102010706020507" pitchFamily="18" charset="2"/>
              </a:rPr>
              <a:t></a:t>
            </a:r>
            <a:r>
              <a:rPr lang="en-US" sz="3200" b="1" dirty="0" err="1">
                <a:solidFill>
                  <a:schemeClr val="accent2"/>
                </a:solidFill>
                <a:latin typeface="Symbol" panose="05050102010706020507" pitchFamily="18" charset="2"/>
                <a:sym typeface="Symbol" panose="05050102010706020507" pitchFamily="18" charset="2"/>
              </a:rPr>
              <a:t>Y</a:t>
            </a:r>
            <a:r>
              <a:rPr lang="en-US" sz="3200" b="1" dirty="0" err="1">
                <a:solidFill>
                  <a:schemeClr val="accent2"/>
                </a:solidFill>
                <a:sym typeface="Symbol" panose="05050102010706020507" pitchFamily="18" charset="2"/>
              </a:rPr>
              <a:t></a:t>
            </a:r>
            <a:r>
              <a:rPr lang="en-US" sz="2400" baseline="30000" dirty="0" err="1">
                <a:solidFill>
                  <a:schemeClr val="accent2"/>
                </a:solidFill>
              </a:rPr>
              <a:t>t</a:t>
            </a:r>
            <a:r>
              <a:rPr lang="en-US" sz="2400" baseline="30000" dirty="0">
                <a:solidFill>
                  <a:schemeClr val="accent2"/>
                </a:solidFill>
              </a:rPr>
              <a:t> </a:t>
            </a:r>
            <a:r>
              <a:rPr lang="en-US" sz="3200" dirty="0">
                <a:solidFill>
                  <a:schemeClr val="accent2"/>
                </a:solidFill>
              </a:rPr>
              <a:t>+ </a:t>
            </a:r>
            <a:r>
              <a:rPr lang="en-US" sz="3200" b="1" dirty="0">
                <a:solidFill>
                  <a:schemeClr val="accent2"/>
                </a:solidFill>
                <a:latin typeface="Symbol" panose="05050102010706020507" pitchFamily="18" charset="2"/>
                <a:sym typeface="Symbol" panose="05050102010706020507" pitchFamily="18" charset="2"/>
              </a:rPr>
              <a:t>Q</a:t>
            </a:r>
            <a:r>
              <a:rPr lang="en-US" sz="2400" dirty="0"/>
              <a:t> 		(6)</a:t>
            </a:r>
          </a:p>
        </p:txBody>
      </p:sp>
      <p:sp>
        <p:nvSpPr>
          <p:cNvPr id="14" name="Rectangle 13"/>
          <p:cNvSpPr/>
          <p:nvPr/>
        </p:nvSpPr>
        <p:spPr>
          <a:xfrm>
            <a:off x="8488560" y="1348906"/>
            <a:ext cx="2705612" cy="584775"/>
          </a:xfrm>
          <a:prstGeom prst="rect">
            <a:avLst/>
          </a:prstGeom>
        </p:spPr>
        <p:txBody>
          <a:bodyPr wrap="none">
            <a:spAutoFit/>
          </a:bodyPr>
          <a:lstStyle/>
          <a:p>
            <a:r>
              <a:rPr lang="en-US" sz="3200" b="1" dirty="0" smtClean="0"/>
              <a:t>Centered t </a:t>
            </a:r>
            <a:r>
              <a:rPr lang="en-US" sz="3200" dirty="0"/>
              <a:t>= </a:t>
            </a:r>
            <a:r>
              <a:rPr lang="en-US" sz="3200" b="1" dirty="0" smtClean="0"/>
              <a:t>0!</a:t>
            </a:r>
            <a:endParaRPr lang="en-US" sz="3200" baseline="-25000" dirty="0"/>
          </a:p>
        </p:txBody>
      </p:sp>
      <p:sp>
        <p:nvSpPr>
          <p:cNvPr id="15" name="Footer Placeholder 14"/>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8175072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4E6C640-8DE6-4A8A-BED4-6EEE2BDD4C66}" type="slidenum">
              <a:rPr lang="nl-NL"/>
              <a:pPr eaLnBrk="1" hangingPunct="1"/>
              <a:t>16</a:t>
            </a:fld>
            <a:endParaRPr lang="nl-NL"/>
          </a:p>
        </p:txBody>
      </p:sp>
      <p:sp>
        <p:nvSpPr>
          <p:cNvPr id="39939" name="Rectangle 2"/>
          <p:cNvSpPr>
            <a:spLocks noChangeArrowheads="1"/>
          </p:cNvSpPr>
          <p:nvPr/>
        </p:nvSpPr>
        <p:spPr bwMode="auto">
          <a:xfrm>
            <a:off x="1524001" y="2787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39940" name="Object 3"/>
          <p:cNvGraphicFramePr>
            <a:graphicFrameLocks noChangeAspect="1"/>
          </p:cNvGraphicFramePr>
          <p:nvPr/>
        </p:nvGraphicFramePr>
        <p:xfrm>
          <a:off x="1660526" y="430213"/>
          <a:ext cx="3154363" cy="2971800"/>
        </p:xfrm>
        <a:graphic>
          <a:graphicData uri="http://schemas.openxmlformats.org/presentationml/2006/ole">
            <mc:AlternateContent xmlns:mc="http://schemas.openxmlformats.org/markup-compatibility/2006">
              <mc:Choice xmlns:v="urn:schemas-microsoft-com:vml" Requires="v">
                <p:oleObj spid="_x0000_s6205" name="Equation" r:id="rId4" imgW="977900" imgH="914400" progId="Equation.3">
                  <p:embed/>
                </p:oleObj>
              </mc:Choice>
              <mc:Fallback>
                <p:oleObj name="Equation" r:id="rId4" imgW="977900" imgH="914400" progId="Equation.3">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0526" y="430213"/>
                        <a:ext cx="3154363" cy="297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941" name="AutoShape 4"/>
          <p:cNvSpPr>
            <a:spLocks/>
          </p:cNvSpPr>
          <p:nvPr/>
        </p:nvSpPr>
        <p:spPr bwMode="auto">
          <a:xfrm>
            <a:off x="4953000" y="609600"/>
            <a:ext cx="381000" cy="2590800"/>
          </a:xfrm>
          <a:prstGeom prst="rightBrace">
            <a:avLst>
              <a:gd name="adj1" fmla="val 5666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39942" name="Text Box 5"/>
          <p:cNvSpPr txBox="1">
            <a:spLocks noChangeArrowheads="1"/>
          </p:cNvSpPr>
          <p:nvPr/>
        </p:nvSpPr>
        <p:spPr bwMode="auto">
          <a:xfrm>
            <a:off x="6092825" y="1600201"/>
            <a:ext cx="242085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a:t> </a:t>
            </a:r>
            <a:r>
              <a:rPr lang="en-US" sz="3200" b="1"/>
              <a:t>y</a:t>
            </a:r>
            <a:r>
              <a:rPr lang="en-US" sz="3200" baseline="-25000"/>
              <a:t>i</a:t>
            </a:r>
            <a:r>
              <a:rPr lang="en-US" sz="3200" b="1"/>
              <a:t> </a:t>
            </a:r>
            <a:r>
              <a:rPr lang="en-US" sz="3200"/>
              <a:t>=</a:t>
            </a:r>
            <a:r>
              <a:rPr lang="en-US" sz="3200" b="1"/>
              <a:t> </a:t>
            </a:r>
            <a:r>
              <a:rPr lang="en-US" sz="3200" b="1">
                <a:sym typeface="Symbol" panose="05050102010706020507" pitchFamily="18" charset="2"/>
              </a:rPr>
              <a:t></a:t>
            </a:r>
            <a:r>
              <a:rPr lang="en-US" sz="3200" baseline="-25000"/>
              <a:t>i</a:t>
            </a:r>
            <a:r>
              <a:rPr lang="en-US" sz="3200"/>
              <a:t> + </a:t>
            </a:r>
            <a:r>
              <a:rPr lang="en-US" sz="3200" b="1">
                <a:sym typeface="Symbol" panose="05050102010706020507" pitchFamily="18" charset="2"/>
              </a:rPr>
              <a:t></a:t>
            </a:r>
            <a:r>
              <a:rPr lang="en-US" sz="3200" baseline="-25000"/>
              <a:t>i</a:t>
            </a:r>
            <a:r>
              <a:rPr lang="nl-NL"/>
              <a:t> </a:t>
            </a:r>
          </a:p>
        </p:txBody>
      </p:sp>
      <p:sp>
        <p:nvSpPr>
          <p:cNvPr id="39943" name="Rectangle 6"/>
          <p:cNvSpPr>
            <a:spLocks noChangeArrowheads="1"/>
          </p:cNvSpPr>
          <p:nvPr/>
        </p:nvSpPr>
        <p:spPr bwMode="auto">
          <a:xfrm>
            <a:off x="1524001" y="27014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39944" name="Text Box 7"/>
          <p:cNvSpPr txBox="1">
            <a:spLocks noChangeArrowheads="1"/>
          </p:cNvSpPr>
          <p:nvPr/>
        </p:nvSpPr>
        <p:spPr bwMode="auto">
          <a:xfrm>
            <a:off x="5638800" y="2362200"/>
            <a:ext cx="996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1</a:t>
            </a:r>
            <a:endParaRPr lang="nl-NL" sz="2400"/>
          </a:p>
        </p:txBody>
      </p:sp>
      <p:sp>
        <p:nvSpPr>
          <p:cNvPr id="39945" name="Text Box 8"/>
          <p:cNvSpPr txBox="1">
            <a:spLocks noChangeArrowheads="1"/>
          </p:cNvSpPr>
          <p:nvPr/>
        </p:nvSpPr>
        <p:spPr bwMode="auto">
          <a:xfrm>
            <a:off x="6629401" y="2362200"/>
            <a:ext cx="1166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ne</a:t>
            </a:r>
            <a:endParaRPr lang="nl-NL" sz="2400"/>
          </a:p>
        </p:txBody>
      </p:sp>
      <p:sp>
        <p:nvSpPr>
          <p:cNvPr id="39946" name="Text Box 9"/>
          <p:cNvSpPr txBox="1">
            <a:spLocks noChangeArrowheads="1"/>
          </p:cNvSpPr>
          <p:nvPr/>
        </p:nvSpPr>
        <p:spPr bwMode="auto">
          <a:xfrm>
            <a:off x="7824788" y="2362200"/>
            <a:ext cx="1098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 ne x 1</a:t>
            </a:r>
            <a:endParaRPr lang="nl-NL" sz="2400"/>
          </a:p>
        </p:txBody>
      </p:sp>
      <p:sp>
        <p:nvSpPr>
          <p:cNvPr id="39947" name="Text Box 10"/>
          <p:cNvSpPr txBox="1">
            <a:spLocks noChangeArrowheads="1"/>
          </p:cNvSpPr>
          <p:nvPr/>
        </p:nvSpPr>
        <p:spPr bwMode="auto">
          <a:xfrm>
            <a:off x="9188450" y="2362200"/>
            <a:ext cx="1081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a:t> </a:t>
            </a:r>
            <a:r>
              <a:rPr lang="en-US" sz="2400" dirty="0" err="1"/>
              <a:t>ny</a:t>
            </a:r>
            <a:r>
              <a:rPr lang="en-US" sz="2400" dirty="0"/>
              <a:t> x 1</a:t>
            </a:r>
            <a:endParaRPr lang="nl-NL" sz="2400" dirty="0"/>
          </a:p>
        </p:txBody>
      </p:sp>
      <p:sp>
        <p:nvSpPr>
          <p:cNvPr id="39948" name="Text Box 11"/>
          <p:cNvSpPr txBox="1">
            <a:spLocks noChangeArrowheads="1"/>
          </p:cNvSpPr>
          <p:nvPr/>
        </p:nvSpPr>
        <p:spPr bwMode="auto">
          <a:xfrm>
            <a:off x="5638801" y="533401"/>
            <a:ext cx="427392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number of variables </a:t>
            </a:r>
          </a:p>
          <a:p>
            <a:pPr eaLnBrk="1" hangingPunct="1"/>
            <a:r>
              <a:rPr lang="en-US" sz="2400"/>
              <a:t>ne number of common factors</a:t>
            </a:r>
            <a:endParaRPr lang="nl-NL" sz="2400"/>
          </a:p>
        </p:txBody>
      </p:sp>
      <p:sp>
        <p:nvSpPr>
          <p:cNvPr id="39949" name="Text Box 12"/>
          <p:cNvSpPr txBox="1">
            <a:spLocks noChangeArrowheads="1"/>
          </p:cNvSpPr>
          <p:nvPr/>
        </p:nvSpPr>
        <p:spPr bwMode="auto">
          <a:xfrm>
            <a:off x="1736726" y="3592514"/>
            <a:ext cx="8321675" cy="2185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b="1" dirty="0" err="1">
                <a:latin typeface="Symbol" panose="05050102010706020507" pitchFamily="18" charset="2"/>
              </a:rPr>
              <a:t>S</a:t>
            </a:r>
            <a:r>
              <a:rPr lang="en-US" sz="3200" b="1" baseline="-25000" dirty="0" err="1"/>
              <a:t>y</a:t>
            </a:r>
            <a:r>
              <a:rPr lang="en-US" sz="2400" dirty="0"/>
              <a:t> = </a:t>
            </a:r>
            <a:r>
              <a:rPr lang="en-US" sz="2400" dirty="0" smtClean="0"/>
              <a:t>E[</a:t>
            </a:r>
            <a:r>
              <a:rPr lang="en-US" sz="2400" b="1" dirty="0" err="1" smtClean="0"/>
              <a:t>yy</a:t>
            </a:r>
            <a:r>
              <a:rPr lang="en-US" sz="2400" baseline="30000" dirty="0" err="1" smtClean="0"/>
              <a:t>t</a:t>
            </a:r>
            <a:r>
              <a:rPr lang="en-US" sz="2400" dirty="0"/>
              <a:t>] = E[</a:t>
            </a:r>
            <a:r>
              <a:rPr lang="nl-NL" sz="2400" dirty="0"/>
              <a:t>(</a:t>
            </a:r>
            <a:r>
              <a:rPr lang="en-US" sz="3200" b="1" dirty="0">
                <a:sym typeface="Symbol" panose="05050102010706020507" pitchFamily="18" charset="2"/>
              </a:rPr>
              <a:t></a:t>
            </a:r>
            <a:r>
              <a:rPr lang="en-US" sz="3200" baseline="-25000" dirty="0" err="1"/>
              <a:t>i</a:t>
            </a:r>
            <a:r>
              <a:rPr lang="en-US" sz="3200" dirty="0"/>
              <a:t> + </a:t>
            </a:r>
            <a:r>
              <a:rPr lang="en-US" sz="3200" b="1" dirty="0">
                <a:sym typeface="Symbol" panose="05050102010706020507" pitchFamily="18" charset="2"/>
              </a:rPr>
              <a:t></a:t>
            </a:r>
            <a:r>
              <a:rPr lang="en-US" sz="3200" baseline="-25000" dirty="0" err="1"/>
              <a:t>i</a:t>
            </a:r>
            <a:r>
              <a:rPr lang="nl-NL" sz="2400" dirty="0"/>
              <a:t>)(</a:t>
            </a:r>
            <a:r>
              <a:rPr lang="en-US" sz="3200" b="1" dirty="0">
                <a:sym typeface="Symbol" panose="05050102010706020507" pitchFamily="18" charset="2"/>
              </a:rPr>
              <a:t></a:t>
            </a:r>
            <a:r>
              <a:rPr lang="en-US" sz="3200" baseline="-25000" dirty="0" err="1"/>
              <a:t>i</a:t>
            </a:r>
            <a:r>
              <a:rPr lang="en-US" sz="3200" dirty="0"/>
              <a:t> + </a:t>
            </a:r>
            <a:r>
              <a:rPr lang="en-US" sz="3200" b="1" dirty="0">
                <a:sym typeface="Symbol" panose="05050102010706020507" pitchFamily="18" charset="2"/>
              </a:rPr>
              <a:t></a:t>
            </a:r>
            <a:r>
              <a:rPr lang="en-US" sz="3200" baseline="-25000" dirty="0" err="1"/>
              <a:t>i</a:t>
            </a:r>
            <a:r>
              <a:rPr lang="nl-NL" sz="2400" dirty="0"/>
              <a:t>)</a:t>
            </a:r>
            <a:r>
              <a:rPr lang="nl-NL" sz="2400" baseline="30000" dirty="0"/>
              <a:t>t</a:t>
            </a:r>
            <a:r>
              <a:rPr lang="en-US" sz="2400" dirty="0"/>
              <a:t>] = </a:t>
            </a:r>
            <a:r>
              <a:rPr lang="en-US" sz="3200" b="1" dirty="0">
                <a:sym typeface="Symbol" panose="05050102010706020507" pitchFamily="18" charset="2"/>
              </a:rPr>
              <a:t></a:t>
            </a:r>
            <a:r>
              <a:rPr lang="en-US" sz="3200" b="1" dirty="0" err="1">
                <a:latin typeface="Symbol" panose="05050102010706020507" pitchFamily="18" charset="2"/>
                <a:sym typeface="Symbol" panose="05050102010706020507" pitchFamily="18" charset="2"/>
              </a:rPr>
              <a:t>Y</a:t>
            </a:r>
            <a:r>
              <a:rPr lang="en-US" sz="3200" b="1" dirty="0" err="1">
                <a:sym typeface="Symbol" panose="05050102010706020507" pitchFamily="18" charset="2"/>
              </a:rPr>
              <a:t></a:t>
            </a:r>
            <a:r>
              <a:rPr lang="en-US" sz="2400" baseline="30000" dirty="0" err="1"/>
              <a:t>t</a:t>
            </a:r>
            <a:r>
              <a:rPr lang="en-US" sz="2400" baseline="30000" dirty="0"/>
              <a:t> </a:t>
            </a:r>
            <a:r>
              <a:rPr lang="en-US" sz="3200" dirty="0"/>
              <a:t>+ </a:t>
            </a:r>
            <a:r>
              <a:rPr lang="en-US" sz="3200" b="1" dirty="0">
                <a:latin typeface="Symbol" panose="05050102010706020507" pitchFamily="18" charset="2"/>
                <a:sym typeface="Symbol" panose="05050102010706020507" pitchFamily="18" charset="2"/>
              </a:rPr>
              <a:t>Q</a:t>
            </a:r>
          </a:p>
          <a:p>
            <a:pPr eaLnBrk="1" hangingPunct="1"/>
            <a:r>
              <a:rPr lang="en-US" sz="2400" dirty="0"/>
              <a:t>E[</a:t>
            </a:r>
            <a:r>
              <a:rPr lang="en-US" sz="3200" b="1" dirty="0">
                <a:sym typeface="Symbol" panose="05050102010706020507" pitchFamily="18" charset="2"/>
              </a:rPr>
              <a:t></a:t>
            </a:r>
            <a:r>
              <a:rPr lang="en-US" sz="3200" baseline="-25000" dirty="0" err="1"/>
              <a:t>i</a:t>
            </a:r>
            <a:r>
              <a:rPr lang="en-US" sz="2400" dirty="0"/>
              <a:t> </a:t>
            </a:r>
            <a:r>
              <a:rPr lang="en-US" sz="3200" b="1" dirty="0">
                <a:sym typeface="Symbol" panose="05050102010706020507" pitchFamily="18" charset="2"/>
              </a:rPr>
              <a:t></a:t>
            </a:r>
            <a:r>
              <a:rPr lang="en-US" sz="3200" baseline="-25000" dirty="0"/>
              <a:t>i</a:t>
            </a:r>
            <a:r>
              <a:rPr lang="en-US" sz="2400" baseline="30000" dirty="0"/>
              <a:t>t</a:t>
            </a:r>
            <a:r>
              <a:rPr lang="en-US" sz="2400" dirty="0"/>
              <a:t>] = </a:t>
            </a:r>
            <a:r>
              <a:rPr lang="en-US" sz="3200" b="1" dirty="0">
                <a:latin typeface="Symbol" panose="05050102010706020507" pitchFamily="18" charset="2"/>
              </a:rPr>
              <a:t>Y</a:t>
            </a:r>
            <a:r>
              <a:rPr lang="en-US" sz="2400" dirty="0"/>
              <a:t> and E[</a:t>
            </a:r>
            <a:r>
              <a:rPr lang="en-US" sz="3200" b="1" dirty="0" err="1">
                <a:latin typeface="Symbol" panose="05050102010706020507" pitchFamily="18" charset="2"/>
                <a:sym typeface="Symbol" panose="05050102010706020507" pitchFamily="18" charset="2"/>
              </a:rPr>
              <a:t>e</a:t>
            </a:r>
            <a:r>
              <a:rPr lang="en-US" sz="3200" baseline="-25000" dirty="0" err="1"/>
              <a:t>i</a:t>
            </a:r>
            <a:r>
              <a:rPr lang="en-US" sz="2400" dirty="0"/>
              <a:t> </a:t>
            </a:r>
            <a:r>
              <a:rPr lang="en-US" sz="3200" b="1" dirty="0" err="1">
                <a:latin typeface="Symbol" panose="05050102010706020507" pitchFamily="18" charset="2"/>
                <a:sym typeface="Symbol" panose="05050102010706020507" pitchFamily="18" charset="2"/>
              </a:rPr>
              <a:t>e</a:t>
            </a:r>
            <a:r>
              <a:rPr lang="en-US" sz="3200" baseline="-25000" dirty="0" err="1"/>
              <a:t>i</a:t>
            </a:r>
            <a:r>
              <a:rPr lang="en-US" sz="2400" baseline="30000" dirty="0" err="1"/>
              <a:t>t</a:t>
            </a:r>
            <a:r>
              <a:rPr lang="en-US" sz="2400" dirty="0"/>
              <a:t>] = </a:t>
            </a:r>
            <a:r>
              <a:rPr lang="en-US" sz="3200" b="1" dirty="0">
                <a:latin typeface="Symbol" panose="05050102010706020507" pitchFamily="18" charset="2"/>
              </a:rPr>
              <a:t>Q</a:t>
            </a:r>
            <a:r>
              <a:rPr lang="en-US" sz="2400" dirty="0"/>
              <a:t> </a:t>
            </a:r>
          </a:p>
          <a:p>
            <a:pPr eaLnBrk="1" hangingPunct="1"/>
            <a:endParaRPr lang="en-US" sz="2400" dirty="0" smtClean="0"/>
          </a:p>
          <a:p>
            <a:pPr eaLnBrk="1" hangingPunct="1"/>
            <a:r>
              <a:rPr lang="en-US" sz="2400" dirty="0" smtClean="0">
                <a:solidFill>
                  <a:srgbClr val="FF0000"/>
                </a:solidFill>
              </a:rPr>
              <a:t>You can represent this model in </a:t>
            </a:r>
            <a:r>
              <a:rPr lang="en-US" sz="2400" dirty="0" err="1" smtClean="0">
                <a:solidFill>
                  <a:srgbClr val="FF0000"/>
                </a:solidFill>
              </a:rPr>
              <a:t>OpenMx</a:t>
            </a:r>
            <a:r>
              <a:rPr lang="en-US" sz="2400" dirty="0" smtClean="0">
                <a:solidFill>
                  <a:srgbClr val="FF0000"/>
                </a:solidFill>
              </a:rPr>
              <a:t> using matrices</a:t>
            </a:r>
            <a:endParaRPr lang="en-US" sz="2400" dirty="0">
              <a:solidFill>
                <a:srgbClr val="FF0000"/>
              </a:solidFill>
            </a:endParaRPr>
          </a:p>
          <a:p>
            <a:pPr eaLnBrk="1" hangingPunct="1"/>
            <a:endParaRPr lang="en-US" sz="2400" dirty="0"/>
          </a:p>
        </p:txBody>
      </p:sp>
      <p:sp>
        <p:nvSpPr>
          <p:cNvPr id="39950" name="Line 13"/>
          <p:cNvSpPr>
            <a:spLocks noChangeShapeType="1"/>
          </p:cNvSpPr>
          <p:nvPr/>
        </p:nvSpPr>
        <p:spPr bwMode="auto">
          <a:xfrm flipH="1">
            <a:off x="6172200" y="2209800"/>
            <a:ext cx="76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9951" name="Line 14"/>
          <p:cNvSpPr>
            <a:spLocks noChangeShapeType="1"/>
          </p:cNvSpPr>
          <p:nvPr/>
        </p:nvSpPr>
        <p:spPr bwMode="auto">
          <a:xfrm flipH="1">
            <a:off x="7010400" y="2057400"/>
            <a:ext cx="2286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9952" name="Line 15"/>
          <p:cNvSpPr>
            <a:spLocks noChangeShapeType="1"/>
          </p:cNvSpPr>
          <p:nvPr/>
        </p:nvSpPr>
        <p:spPr bwMode="auto">
          <a:xfrm>
            <a:off x="7467600" y="2133600"/>
            <a:ext cx="533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39953" name="Line 16"/>
          <p:cNvSpPr>
            <a:spLocks noChangeShapeType="1"/>
          </p:cNvSpPr>
          <p:nvPr/>
        </p:nvSpPr>
        <p:spPr bwMode="auto">
          <a:xfrm>
            <a:off x="8229600" y="2133600"/>
            <a:ext cx="1066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18" name="Footer Placeholder 17"/>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34472171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58EDA9D-70BC-43AA-A39E-19E38C012AA4}" type="slidenum">
              <a:rPr lang="nl-NL"/>
              <a:pPr eaLnBrk="1" hangingPunct="1"/>
              <a:t>17</a:t>
            </a:fld>
            <a:endParaRPr lang="nl-NL"/>
          </a:p>
        </p:txBody>
      </p:sp>
      <p:graphicFrame>
        <p:nvGraphicFramePr>
          <p:cNvPr id="18" name="Object 10"/>
          <p:cNvGraphicFramePr>
            <a:graphicFrameLocks noChangeAspect="1"/>
          </p:cNvGraphicFramePr>
          <p:nvPr>
            <p:extLst>
              <p:ext uri="{D42A27DB-BD31-4B8C-83A1-F6EECF244321}">
                <p14:modId xmlns:p14="http://schemas.microsoft.com/office/powerpoint/2010/main" val="1227086387"/>
              </p:ext>
            </p:extLst>
          </p:nvPr>
        </p:nvGraphicFramePr>
        <p:xfrm>
          <a:off x="382524" y="3076363"/>
          <a:ext cx="8026400" cy="2297113"/>
        </p:xfrm>
        <a:graphic>
          <a:graphicData uri="http://schemas.openxmlformats.org/presentationml/2006/ole">
            <mc:AlternateContent xmlns:mc="http://schemas.openxmlformats.org/markup-compatibility/2006">
              <mc:Choice xmlns:v="urn:schemas-microsoft-com:vml" Requires="v">
                <p:oleObj spid="_x0000_s8254" name="Equation" r:id="rId4" imgW="3441700" imgH="990600" progId="Equation.3">
                  <p:embed/>
                </p:oleObj>
              </mc:Choice>
              <mc:Fallback>
                <p:oleObj name="Equation" r:id="rId4" imgW="3441700" imgH="990600" progId="Equation.3">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524" y="3076363"/>
                        <a:ext cx="8026400" cy="2297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p:cNvSpPr/>
          <p:nvPr/>
        </p:nvSpPr>
        <p:spPr>
          <a:xfrm>
            <a:off x="382524" y="325088"/>
            <a:ext cx="8217408" cy="2554545"/>
          </a:xfrm>
          <a:prstGeom prst="rect">
            <a:avLst/>
          </a:prstGeom>
        </p:spPr>
        <p:txBody>
          <a:bodyPr wrap="square">
            <a:spAutoFit/>
          </a:bodyPr>
          <a:lstStyle/>
          <a:p>
            <a:r>
              <a:rPr lang="nl-NL" sz="3200" dirty="0" smtClean="0"/>
              <a:t> 	n3     		n4     		n5     		n6</a:t>
            </a:r>
          </a:p>
          <a:p>
            <a:r>
              <a:rPr lang="nl-NL" sz="3200" dirty="0" smtClean="0"/>
              <a:t>n3 	35.376 	</a:t>
            </a:r>
            <a:r>
              <a:rPr lang="nl-NL" sz="3200" dirty="0" smtClean="0">
                <a:solidFill>
                  <a:srgbClr val="FF0000"/>
                </a:solidFill>
              </a:rPr>
              <a:t>0.624 	0.204 	0.685</a:t>
            </a:r>
          </a:p>
          <a:p>
            <a:r>
              <a:rPr lang="nl-NL" sz="3200" dirty="0" smtClean="0"/>
              <a:t>n4 	15.807 	18.159  	</a:t>
            </a:r>
            <a:r>
              <a:rPr lang="nl-NL" sz="3200" dirty="0" smtClean="0">
                <a:solidFill>
                  <a:srgbClr val="FF0000"/>
                </a:solidFill>
              </a:rPr>
              <a:t>0.154 	0.586</a:t>
            </a:r>
          </a:p>
          <a:p>
            <a:r>
              <a:rPr lang="nl-NL" sz="3200" dirty="0" smtClean="0"/>
              <a:t>n5  	4.956  	2.668 	16.640  	</a:t>
            </a:r>
            <a:r>
              <a:rPr lang="nl-NL" sz="3200" dirty="0" smtClean="0">
                <a:solidFill>
                  <a:srgbClr val="FF0000"/>
                </a:solidFill>
              </a:rPr>
              <a:t>0.225</a:t>
            </a:r>
          </a:p>
          <a:p>
            <a:r>
              <a:rPr lang="nl-NL" sz="3200" dirty="0" smtClean="0"/>
              <a:t>n6 	19.023 	11.654  	4.274 	21.769</a:t>
            </a:r>
            <a:endParaRPr lang="nl-NL" sz="3200" dirty="0"/>
          </a:p>
        </p:txBody>
      </p:sp>
      <p:sp>
        <p:nvSpPr>
          <p:cNvPr id="5" name="Curved Left Arrow 4"/>
          <p:cNvSpPr/>
          <p:nvPr/>
        </p:nvSpPr>
        <p:spPr>
          <a:xfrm>
            <a:off x="9022080" y="1602360"/>
            <a:ext cx="829056" cy="320128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sp>
        <p:nvSpPr>
          <p:cNvPr id="6" name="TextBox 5"/>
          <p:cNvSpPr txBox="1"/>
          <p:nvPr/>
        </p:nvSpPr>
        <p:spPr>
          <a:xfrm>
            <a:off x="9851136" y="2589140"/>
            <a:ext cx="505267" cy="923330"/>
          </a:xfrm>
          <a:prstGeom prst="rect">
            <a:avLst/>
          </a:prstGeom>
          <a:noFill/>
        </p:spPr>
        <p:txBody>
          <a:bodyPr wrap="none" rtlCol="0">
            <a:spAutoFit/>
          </a:bodyPr>
          <a:lstStyle/>
          <a:p>
            <a:r>
              <a:rPr lang="en-US" sz="5400" dirty="0" smtClean="0"/>
              <a:t>?</a:t>
            </a:r>
            <a:endParaRPr lang="nl-NL" sz="5400" dirty="0"/>
          </a:p>
        </p:txBody>
      </p:sp>
      <p:sp>
        <p:nvSpPr>
          <p:cNvPr id="7" name="TextBox 6"/>
          <p:cNvSpPr txBox="1"/>
          <p:nvPr/>
        </p:nvSpPr>
        <p:spPr>
          <a:xfrm>
            <a:off x="190513" y="5661580"/>
            <a:ext cx="8994065" cy="461665"/>
          </a:xfrm>
          <a:prstGeom prst="rect">
            <a:avLst/>
          </a:prstGeom>
          <a:noFill/>
        </p:spPr>
        <p:txBody>
          <a:bodyPr wrap="none" rtlCol="0">
            <a:spAutoFit/>
          </a:bodyPr>
          <a:lstStyle/>
          <a:p>
            <a:r>
              <a:rPr lang="en-US" sz="2400" dirty="0" smtClean="0"/>
              <a:t>N=361, Female 1</a:t>
            </a:r>
            <a:r>
              <a:rPr lang="en-US" sz="2400" baseline="30000" dirty="0" smtClean="0"/>
              <a:t>st</a:t>
            </a:r>
            <a:r>
              <a:rPr lang="en-US" sz="2400" dirty="0" smtClean="0"/>
              <a:t> year </a:t>
            </a:r>
            <a:r>
              <a:rPr lang="en-US" sz="2400" smtClean="0"/>
              <a:t>psychology students (University of Amsterdam)</a:t>
            </a:r>
            <a:endParaRPr lang="nl-NL" sz="2400" dirty="0"/>
          </a:p>
        </p:txBody>
      </p:sp>
      <p:sp>
        <p:nvSpPr>
          <p:cNvPr id="8" name="Footer Placeholder 7"/>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42497064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36562" y="409211"/>
            <a:ext cx="10161100" cy="830997"/>
          </a:xfrm>
          <a:prstGeom prst="rect">
            <a:avLst/>
          </a:prstGeom>
          <a:noFill/>
        </p:spPr>
        <p:txBody>
          <a:bodyPr wrap="square" rtlCol="0">
            <a:spAutoFit/>
          </a:bodyPr>
          <a:lstStyle/>
          <a:p>
            <a:r>
              <a:rPr lang="en-US" sz="2400" smtClean="0"/>
              <a:t>The chi2 goodness of fit test (</a:t>
            </a:r>
            <a:r>
              <a:rPr lang="en-US" sz="2400" smtClean="0">
                <a:latin typeface="Symbol" panose="05050102010706020507" pitchFamily="18" charset="2"/>
              </a:rPr>
              <a:t>c</a:t>
            </a:r>
            <a:r>
              <a:rPr lang="en-US" sz="2400" baseline="30000" smtClean="0"/>
              <a:t>2</a:t>
            </a:r>
            <a:r>
              <a:rPr lang="en-US" sz="2400" smtClean="0"/>
              <a:t>=1.36, df=2) suggest that the model fits well. The observed covariance structure is consistent with my theory.</a:t>
            </a:r>
          </a:p>
        </p:txBody>
      </p:sp>
      <p:sp>
        <p:nvSpPr>
          <p:cNvPr id="5" name="Slide Number Placeholder 4"/>
          <p:cNvSpPr>
            <a:spLocks noGrp="1"/>
          </p:cNvSpPr>
          <p:nvPr>
            <p:ph type="sldNum" sz="quarter" idx="12"/>
          </p:nvPr>
        </p:nvSpPr>
        <p:spPr/>
        <p:txBody>
          <a:bodyPr/>
          <a:lstStyle/>
          <a:p>
            <a:fld id="{E4A06661-2BEA-419D-95CE-082FC67DA5D1}" type="slidenum">
              <a:rPr lang="nl-NL" smtClean="0"/>
              <a:pPr/>
              <a:t>18</a:t>
            </a:fld>
            <a:endParaRPr lang="nl-NL"/>
          </a:p>
        </p:txBody>
      </p:sp>
      <p:sp>
        <p:nvSpPr>
          <p:cNvPr id="6" name="Footer Placeholder 5"/>
          <p:cNvSpPr>
            <a:spLocks noGrp="1"/>
          </p:cNvSpPr>
          <p:nvPr>
            <p:ph type="ftr" sz="quarter" idx="11"/>
          </p:nvPr>
        </p:nvSpPr>
        <p:spPr/>
        <p:txBody>
          <a:bodyPr/>
          <a:lstStyle/>
          <a:p>
            <a:r>
              <a:rPr lang="en-US" smtClean="0"/>
              <a:t>Dolan &amp; Abdellaoui Boulder workshop 2016</a:t>
            </a:r>
            <a:endParaRPr lang="nl-NL"/>
          </a:p>
        </p:txBody>
      </p:sp>
      <p:sp>
        <p:nvSpPr>
          <p:cNvPr id="8" name="Rectangle 7"/>
          <p:cNvSpPr/>
          <p:nvPr/>
        </p:nvSpPr>
        <p:spPr>
          <a:xfrm>
            <a:off x="578339" y="3012946"/>
            <a:ext cx="3664583" cy="1477328"/>
          </a:xfrm>
          <a:prstGeom prst="rect">
            <a:avLst/>
          </a:prstGeom>
        </p:spPr>
        <p:txBody>
          <a:bodyPr wrap="square">
            <a:spAutoFit/>
          </a:bodyPr>
          <a:lstStyle/>
          <a:p>
            <a:r>
              <a:rPr lang="en-US" smtClean="0"/>
              <a:t>Observed covariance matrix</a:t>
            </a:r>
          </a:p>
          <a:p>
            <a:r>
              <a:rPr lang="en-US" smtClean="0"/>
              <a:t>35.278</a:t>
            </a:r>
          </a:p>
          <a:p>
            <a:r>
              <a:rPr lang="en-US" smtClean="0"/>
              <a:t>15.763 	18.109</a:t>
            </a:r>
          </a:p>
          <a:p>
            <a:r>
              <a:rPr lang="en-US" smtClean="0"/>
              <a:t> 4.942  	2.661 	16.594</a:t>
            </a:r>
          </a:p>
          <a:p>
            <a:r>
              <a:rPr lang="en-US" smtClean="0"/>
              <a:t>18.970 	11.622  	4.262 	21.709</a:t>
            </a:r>
            <a:endParaRPr lang="en-US"/>
          </a:p>
        </p:txBody>
      </p:sp>
      <p:sp>
        <p:nvSpPr>
          <p:cNvPr id="9" name="Rectangle 8"/>
          <p:cNvSpPr/>
          <p:nvPr/>
        </p:nvSpPr>
        <p:spPr>
          <a:xfrm>
            <a:off x="570525" y="4571666"/>
            <a:ext cx="3899876" cy="1477328"/>
          </a:xfrm>
          <a:prstGeom prst="rect">
            <a:avLst/>
          </a:prstGeom>
        </p:spPr>
        <p:txBody>
          <a:bodyPr wrap="square">
            <a:spAutoFit/>
          </a:bodyPr>
          <a:lstStyle/>
          <a:p>
            <a:r>
              <a:rPr lang="en-US" smtClean="0"/>
              <a:t>Expected covariance matrix (</a:t>
            </a:r>
            <a:r>
              <a:rPr lang="en-US" b="1" smtClean="0">
                <a:latin typeface="Symbol" panose="05050102010706020507" pitchFamily="18" charset="2"/>
              </a:rPr>
              <a:t>S</a:t>
            </a:r>
            <a:r>
              <a:rPr lang="en-US" b="1" baseline="-25000" smtClean="0"/>
              <a:t>y</a:t>
            </a:r>
            <a:r>
              <a:rPr lang="en-US" smtClean="0"/>
              <a:t>)</a:t>
            </a:r>
          </a:p>
          <a:p>
            <a:r>
              <a:rPr lang="en-US" smtClean="0"/>
              <a:t>35.278  </a:t>
            </a:r>
          </a:p>
          <a:p>
            <a:r>
              <a:rPr lang="en-US" smtClean="0"/>
              <a:t>15.682 	18.109  	 </a:t>
            </a:r>
          </a:p>
          <a:p>
            <a:r>
              <a:rPr lang="en-US" smtClean="0"/>
              <a:t>5.085  	3.115 	16.594   </a:t>
            </a:r>
          </a:p>
          <a:p>
            <a:r>
              <a:rPr lang="en-US" smtClean="0"/>
              <a:t>19.011 	11.649  	3.777 	21.709</a:t>
            </a:r>
            <a:endParaRPr lang="en-US"/>
          </a:p>
        </p:txBody>
      </p:sp>
      <p:sp>
        <p:nvSpPr>
          <p:cNvPr id="11" name="Rectangle 10"/>
          <p:cNvSpPr/>
          <p:nvPr/>
        </p:nvSpPr>
        <p:spPr>
          <a:xfrm>
            <a:off x="527687" y="1447523"/>
            <a:ext cx="4368504" cy="461665"/>
          </a:xfrm>
          <a:prstGeom prst="rect">
            <a:avLst/>
          </a:prstGeom>
        </p:spPr>
        <p:txBody>
          <a:bodyPr wrap="none">
            <a:spAutoFit/>
          </a:bodyPr>
          <a:lstStyle/>
          <a:p>
            <a:r>
              <a:rPr lang="en-US" b="1" smtClean="0">
                <a:latin typeface="Symbol" panose="05050102010706020507" pitchFamily="18" charset="2"/>
              </a:rPr>
              <a:t>S</a:t>
            </a:r>
            <a:r>
              <a:rPr lang="en-US" b="1" baseline="-25000" smtClean="0"/>
              <a:t>y</a:t>
            </a:r>
            <a:r>
              <a:rPr lang="en-US" smtClean="0"/>
              <a:t> = </a:t>
            </a:r>
            <a:r>
              <a:rPr lang="en-US" sz="2400" b="1" smtClean="0">
                <a:sym typeface="Symbol" panose="05050102010706020507" pitchFamily="18" charset="2"/>
              </a:rPr>
              <a:t></a:t>
            </a:r>
            <a:r>
              <a:rPr lang="en-US" smtClean="0"/>
              <a:t>E[</a:t>
            </a:r>
            <a:r>
              <a:rPr lang="en-US" sz="2400" b="1" smtClean="0">
                <a:sym typeface="Symbol" panose="05050102010706020507" pitchFamily="18" charset="2"/>
              </a:rPr>
              <a:t></a:t>
            </a:r>
            <a:r>
              <a:rPr lang="en-US" sz="2400" baseline="-25000" smtClean="0"/>
              <a:t>i</a:t>
            </a:r>
            <a:r>
              <a:rPr lang="en-US" smtClean="0"/>
              <a:t> </a:t>
            </a:r>
            <a:r>
              <a:rPr lang="en-US" sz="2400" b="1" smtClean="0">
                <a:sym typeface="Symbol" panose="05050102010706020507" pitchFamily="18" charset="2"/>
              </a:rPr>
              <a:t></a:t>
            </a:r>
            <a:r>
              <a:rPr lang="en-US" sz="2400" baseline="-25000" smtClean="0"/>
              <a:t>i</a:t>
            </a:r>
            <a:r>
              <a:rPr lang="en-US" baseline="30000" smtClean="0"/>
              <a:t>t</a:t>
            </a:r>
            <a:r>
              <a:rPr lang="en-US" smtClean="0"/>
              <a:t>]</a:t>
            </a:r>
            <a:r>
              <a:rPr lang="en-US" sz="2400" b="1" smtClean="0">
                <a:sym typeface="Symbol" panose="05050102010706020507" pitchFamily="18" charset="2"/>
              </a:rPr>
              <a:t></a:t>
            </a:r>
            <a:r>
              <a:rPr lang="en-US" baseline="30000" smtClean="0"/>
              <a:t>t </a:t>
            </a:r>
            <a:r>
              <a:rPr lang="en-US" sz="2400" smtClean="0"/>
              <a:t>+ </a:t>
            </a:r>
            <a:r>
              <a:rPr lang="en-US" smtClean="0"/>
              <a:t>E[</a:t>
            </a:r>
            <a:r>
              <a:rPr lang="en-US" sz="2400" b="1" smtClean="0">
                <a:sym typeface="Symbol" panose="05050102010706020507" pitchFamily="18" charset="2"/>
              </a:rPr>
              <a:t></a:t>
            </a:r>
            <a:r>
              <a:rPr lang="en-US" sz="2400" baseline="-25000" smtClean="0"/>
              <a:t>i</a:t>
            </a:r>
            <a:r>
              <a:rPr lang="en-US" sz="2400" b="1" smtClean="0">
                <a:sym typeface="Symbol" panose="05050102010706020507" pitchFamily="18" charset="2"/>
              </a:rPr>
              <a:t></a:t>
            </a:r>
            <a:r>
              <a:rPr lang="en-US" sz="2400" baseline="-25000" smtClean="0"/>
              <a:t>i</a:t>
            </a:r>
            <a:r>
              <a:rPr lang="en-US" baseline="30000" smtClean="0"/>
              <a:t>t</a:t>
            </a:r>
            <a:r>
              <a:rPr lang="nl-NL" smtClean="0"/>
              <a:t> </a:t>
            </a:r>
            <a:r>
              <a:rPr lang="en-US" smtClean="0"/>
              <a:t>] = </a:t>
            </a:r>
            <a:r>
              <a:rPr lang="en-US" sz="2400" b="1" smtClean="0">
                <a:solidFill>
                  <a:schemeClr val="accent2"/>
                </a:solidFill>
                <a:sym typeface="Symbol" panose="05050102010706020507" pitchFamily="18" charset="2"/>
              </a:rPr>
              <a:t></a:t>
            </a:r>
            <a:r>
              <a:rPr lang="en-US" sz="2400" b="1" smtClean="0">
                <a:solidFill>
                  <a:schemeClr val="accent2"/>
                </a:solidFill>
                <a:latin typeface="Symbol" panose="05050102010706020507" pitchFamily="18" charset="2"/>
                <a:sym typeface="Symbol" panose="05050102010706020507" pitchFamily="18" charset="2"/>
              </a:rPr>
              <a:t>Y</a:t>
            </a:r>
            <a:r>
              <a:rPr lang="en-US" sz="2400" b="1" smtClean="0">
                <a:solidFill>
                  <a:schemeClr val="accent2"/>
                </a:solidFill>
                <a:sym typeface="Symbol" panose="05050102010706020507" pitchFamily="18" charset="2"/>
              </a:rPr>
              <a:t></a:t>
            </a:r>
            <a:r>
              <a:rPr lang="en-US" baseline="30000" smtClean="0">
                <a:solidFill>
                  <a:schemeClr val="accent2"/>
                </a:solidFill>
              </a:rPr>
              <a:t>t </a:t>
            </a:r>
            <a:r>
              <a:rPr lang="en-US" sz="2400" smtClean="0">
                <a:solidFill>
                  <a:schemeClr val="accent2"/>
                </a:solidFill>
              </a:rPr>
              <a:t>+ </a:t>
            </a:r>
            <a:r>
              <a:rPr lang="en-US" sz="2400" b="1" smtClean="0">
                <a:solidFill>
                  <a:schemeClr val="accent2"/>
                </a:solidFill>
                <a:latin typeface="Symbol" panose="05050102010706020507" pitchFamily="18" charset="2"/>
                <a:sym typeface="Symbol" panose="05050102010706020507" pitchFamily="18" charset="2"/>
              </a:rPr>
              <a:t>Q</a:t>
            </a:r>
            <a:r>
              <a:rPr lang="en-US" smtClean="0"/>
              <a:t> </a:t>
            </a:r>
            <a:endParaRPr lang="en-US"/>
          </a:p>
        </p:txBody>
      </p:sp>
      <p:sp>
        <p:nvSpPr>
          <p:cNvPr id="12" name="Rectangle 11"/>
          <p:cNvSpPr/>
          <p:nvPr/>
        </p:nvSpPr>
        <p:spPr>
          <a:xfrm>
            <a:off x="547334" y="2072026"/>
            <a:ext cx="3738524" cy="1200329"/>
          </a:xfrm>
          <a:prstGeom prst="rect">
            <a:avLst/>
          </a:prstGeom>
        </p:spPr>
        <p:txBody>
          <a:bodyPr wrap="none">
            <a:spAutoFit/>
          </a:bodyPr>
          <a:lstStyle/>
          <a:p>
            <a:r>
              <a:rPr lang="en-US" b="1" smtClean="0">
                <a:solidFill>
                  <a:schemeClr val="accent2"/>
                </a:solidFill>
                <a:sym typeface="Symbol" panose="05050102010706020507" pitchFamily="18" charset="2"/>
              </a:rPr>
              <a:t></a:t>
            </a:r>
            <a:r>
              <a:rPr lang="en-US" baseline="30000" smtClean="0"/>
              <a:t>t </a:t>
            </a:r>
            <a:r>
              <a:rPr lang="en-US" smtClean="0"/>
              <a:t>= [5.059  3.100 1.005 3.758]</a:t>
            </a:r>
          </a:p>
          <a:p>
            <a:r>
              <a:rPr lang="en-US" smtClean="0"/>
              <a:t>diag(</a:t>
            </a:r>
            <a:r>
              <a:rPr lang="en-US" b="1" smtClean="0">
                <a:solidFill>
                  <a:schemeClr val="accent2"/>
                </a:solidFill>
                <a:latin typeface="Symbol" panose="05050102010706020507" pitchFamily="18" charset="2"/>
                <a:sym typeface="Symbol" panose="05050102010706020507" pitchFamily="18" charset="2"/>
              </a:rPr>
              <a:t>Q</a:t>
            </a:r>
            <a:r>
              <a:rPr lang="en-US" smtClean="0"/>
              <a:t>) = [9.684  8.500 15.584  7.587]</a:t>
            </a:r>
          </a:p>
          <a:p>
            <a:r>
              <a:rPr lang="en-US" b="1" smtClean="0">
                <a:solidFill>
                  <a:schemeClr val="accent2"/>
                </a:solidFill>
                <a:latin typeface="Symbol" panose="05050102010706020507" pitchFamily="18" charset="2"/>
                <a:sym typeface="Symbol" panose="05050102010706020507" pitchFamily="18" charset="2"/>
              </a:rPr>
              <a:t>Y </a:t>
            </a:r>
            <a:r>
              <a:rPr lang="en-US" smtClean="0"/>
              <a:t>= [1] (fixed)</a:t>
            </a:r>
          </a:p>
          <a:p>
            <a:endParaRPr lang="en-US" b="1" smtClean="0">
              <a:solidFill>
                <a:schemeClr val="accent2"/>
              </a:solidFill>
              <a:latin typeface="Symbol" panose="05050102010706020507" pitchFamily="18" charset="2"/>
              <a:sym typeface="Symbol" panose="05050102010706020507" pitchFamily="18" charset="2"/>
            </a:endParaRPr>
          </a:p>
        </p:txBody>
      </p:sp>
      <p:grpSp>
        <p:nvGrpSpPr>
          <p:cNvPr id="13" name="Group 12"/>
          <p:cNvGrpSpPr/>
          <p:nvPr/>
        </p:nvGrpSpPr>
        <p:grpSpPr>
          <a:xfrm>
            <a:off x="4916277" y="2016369"/>
            <a:ext cx="3072610" cy="3035808"/>
            <a:chOff x="7229630" y="914400"/>
            <a:chExt cx="2447770" cy="2459038"/>
          </a:xfrm>
        </p:grpSpPr>
        <p:sp>
          <p:nvSpPr>
            <p:cNvPr id="14" name="Oval 92"/>
            <p:cNvSpPr>
              <a:spLocks noChangeArrowheads="1"/>
            </p:cNvSpPr>
            <p:nvPr/>
          </p:nvSpPr>
          <p:spPr bwMode="auto">
            <a:xfrm>
              <a:off x="8184014" y="914400"/>
              <a:ext cx="498193" cy="468146"/>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mtClean="0">
                  <a:solidFill>
                    <a:srgbClr val="000000"/>
                  </a:solidFill>
                  <a:latin typeface="Symbol" panose="05050102010706020507" pitchFamily="18" charset="2"/>
                  <a:ea typeface="굴림" panose="020B0600000101010101" pitchFamily="34" charset="-127"/>
                </a:rPr>
                <a:t>N</a:t>
              </a:r>
              <a:endParaRPr lang="nl-NL"/>
            </a:p>
          </p:txBody>
        </p:sp>
        <p:sp>
          <p:nvSpPr>
            <p:cNvPr id="15" name="Rectangle 93"/>
            <p:cNvSpPr>
              <a:spLocks noChangeArrowheads="1"/>
            </p:cNvSpPr>
            <p:nvPr/>
          </p:nvSpPr>
          <p:spPr bwMode="auto">
            <a:xfrm>
              <a:off x="7239000" y="2332831"/>
              <a:ext cx="448016" cy="363831"/>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y1</a:t>
              </a:r>
              <a:endParaRPr lang="nl-NL" sz="1400"/>
            </a:p>
          </p:txBody>
        </p:sp>
        <p:sp>
          <p:nvSpPr>
            <p:cNvPr id="16" name="Line 94"/>
            <p:cNvSpPr>
              <a:spLocks noChangeShapeType="1"/>
            </p:cNvSpPr>
            <p:nvPr/>
          </p:nvSpPr>
          <p:spPr bwMode="auto">
            <a:xfrm flipV="1">
              <a:off x="7438516" y="2696662"/>
              <a:ext cx="0" cy="31294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 name="Oval 95"/>
            <p:cNvSpPr>
              <a:spLocks noChangeArrowheads="1"/>
            </p:cNvSpPr>
            <p:nvPr/>
          </p:nvSpPr>
          <p:spPr bwMode="auto">
            <a:xfrm>
              <a:off x="7239000" y="3009607"/>
              <a:ext cx="397838" cy="363831"/>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1</a:t>
              </a:r>
              <a:endParaRPr lang="nl-NL" sz="1400"/>
            </a:p>
          </p:txBody>
        </p:sp>
        <p:sp>
          <p:nvSpPr>
            <p:cNvPr id="18" name="Rectangle 96"/>
            <p:cNvSpPr>
              <a:spLocks noChangeArrowheads="1"/>
            </p:cNvSpPr>
            <p:nvPr/>
          </p:nvSpPr>
          <p:spPr bwMode="auto">
            <a:xfrm>
              <a:off x="7885337" y="2332831"/>
              <a:ext cx="448016" cy="363831"/>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y2</a:t>
              </a:r>
              <a:endParaRPr lang="nl-NL" sz="1400"/>
            </a:p>
          </p:txBody>
        </p:sp>
        <p:sp>
          <p:nvSpPr>
            <p:cNvPr id="19" name="Line 97"/>
            <p:cNvSpPr>
              <a:spLocks noChangeShapeType="1"/>
            </p:cNvSpPr>
            <p:nvPr/>
          </p:nvSpPr>
          <p:spPr bwMode="auto">
            <a:xfrm flipV="1">
              <a:off x="8084854" y="2696662"/>
              <a:ext cx="0" cy="31294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0" name="Oval 98"/>
            <p:cNvSpPr>
              <a:spLocks noChangeArrowheads="1"/>
            </p:cNvSpPr>
            <p:nvPr/>
          </p:nvSpPr>
          <p:spPr bwMode="auto">
            <a:xfrm>
              <a:off x="7885337" y="3009607"/>
              <a:ext cx="397838" cy="363831"/>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2</a:t>
              </a:r>
              <a:endParaRPr lang="nl-NL" sz="1400"/>
            </a:p>
          </p:txBody>
        </p:sp>
        <p:sp>
          <p:nvSpPr>
            <p:cNvPr id="21" name="Rectangle 99"/>
            <p:cNvSpPr>
              <a:spLocks noChangeArrowheads="1"/>
            </p:cNvSpPr>
            <p:nvPr/>
          </p:nvSpPr>
          <p:spPr bwMode="auto">
            <a:xfrm>
              <a:off x="8583047" y="2332831"/>
              <a:ext cx="448016" cy="363831"/>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y3</a:t>
              </a:r>
              <a:endParaRPr lang="nl-NL" sz="1400"/>
            </a:p>
          </p:txBody>
        </p:sp>
        <p:sp>
          <p:nvSpPr>
            <p:cNvPr id="22" name="Line 100"/>
            <p:cNvSpPr>
              <a:spLocks noChangeShapeType="1"/>
            </p:cNvSpPr>
            <p:nvPr/>
          </p:nvSpPr>
          <p:spPr bwMode="auto">
            <a:xfrm flipV="1">
              <a:off x="8782563" y="2696662"/>
              <a:ext cx="0" cy="31294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3" name="Oval 101"/>
            <p:cNvSpPr>
              <a:spLocks noChangeArrowheads="1"/>
            </p:cNvSpPr>
            <p:nvPr/>
          </p:nvSpPr>
          <p:spPr bwMode="auto">
            <a:xfrm>
              <a:off x="8583047" y="3009607"/>
              <a:ext cx="397838" cy="363831"/>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3</a:t>
              </a:r>
              <a:endParaRPr lang="nl-NL" sz="1400"/>
            </a:p>
          </p:txBody>
        </p:sp>
        <p:sp>
          <p:nvSpPr>
            <p:cNvPr id="24" name="Rectangle 102"/>
            <p:cNvSpPr>
              <a:spLocks noChangeArrowheads="1"/>
            </p:cNvSpPr>
            <p:nvPr/>
          </p:nvSpPr>
          <p:spPr bwMode="auto">
            <a:xfrm>
              <a:off x="9229384" y="2332831"/>
              <a:ext cx="448016" cy="363831"/>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y4</a:t>
              </a:r>
              <a:endParaRPr lang="nl-NL" sz="1400"/>
            </a:p>
          </p:txBody>
        </p:sp>
        <p:sp>
          <p:nvSpPr>
            <p:cNvPr id="25" name="Line 103"/>
            <p:cNvSpPr>
              <a:spLocks noChangeShapeType="1"/>
            </p:cNvSpPr>
            <p:nvPr/>
          </p:nvSpPr>
          <p:spPr bwMode="auto">
            <a:xfrm flipV="1">
              <a:off x="9428901" y="2696662"/>
              <a:ext cx="0" cy="31294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6" name="Oval 104"/>
            <p:cNvSpPr>
              <a:spLocks noChangeArrowheads="1"/>
            </p:cNvSpPr>
            <p:nvPr/>
          </p:nvSpPr>
          <p:spPr bwMode="auto">
            <a:xfrm>
              <a:off x="9229384" y="3009607"/>
              <a:ext cx="397838" cy="363831"/>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4</a:t>
              </a:r>
              <a:endParaRPr lang="nl-NL" sz="1400"/>
            </a:p>
          </p:txBody>
        </p:sp>
        <p:sp>
          <p:nvSpPr>
            <p:cNvPr id="27" name="Line 105"/>
            <p:cNvSpPr>
              <a:spLocks noChangeShapeType="1"/>
            </p:cNvSpPr>
            <p:nvPr/>
          </p:nvSpPr>
          <p:spPr bwMode="auto">
            <a:xfrm flipH="1">
              <a:off x="7438516" y="1344382"/>
              <a:ext cx="795676" cy="93629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8" name="Line 106"/>
            <p:cNvSpPr>
              <a:spLocks noChangeShapeType="1"/>
            </p:cNvSpPr>
            <p:nvPr/>
          </p:nvSpPr>
          <p:spPr bwMode="auto">
            <a:xfrm>
              <a:off x="8632030" y="1344382"/>
              <a:ext cx="796871" cy="93629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9" name="Line 107"/>
            <p:cNvSpPr>
              <a:spLocks noChangeShapeType="1"/>
            </p:cNvSpPr>
            <p:nvPr/>
          </p:nvSpPr>
          <p:spPr bwMode="auto">
            <a:xfrm flipH="1">
              <a:off x="8135031" y="1396539"/>
              <a:ext cx="248499" cy="88413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30" name="Line 108"/>
            <p:cNvSpPr>
              <a:spLocks noChangeShapeType="1"/>
            </p:cNvSpPr>
            <p:nvPr/>
          </p:nvSpPr>
          <p:spPr bwMode="auto">
            <a:xfrm>
              <a:off x="8532869" y="1396539"/>
              <a:ext cx="298677" cy="88413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31" name="Text Box 109"/>
            <p:cNvSpPr txBox="1">
              <a:spLocks noChangeArrowheads="1"/>
            </p:cNvSpPr>
            <p:nvPr/>
          </p:nvSpPr>
          <p:spPr bwMode="auto">
            <a:xfrm>
              <a:off x="7577102" y="1471595"/>
              <a:ext cx="38688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smtClean="0">
                  <a:solidFill>
                    <a:srgbClr val="000000"/>
                  </a:solidFill>
                  <a:latin typeface="Symbol" panose="05050102010706020507" pitchFamily="18" charset="2"/>
                  <a:ea typeface="굴림" panose="020B0600000101010101" pitchFamily="34" charset="-127"/>
                </a:rPr>
                <a:t>5.06</a:t>
              </a:r>
              <a:endParaRPr lang="nl-NL" sz="1400" dirty="0"/>
            </a:p>
          </p:txBody>
        </p:sp>
        <p:sp>
          <p:nvSpPr>
            <p:cNvPr id="32" name="Text Box 110"/>
            <p:cNvSpPr txBox="1">
              <a:spLocks noChangeArrowheads="1"/>
            </p:cNvSpPr>
            <p:nvPr/>
          </p:nvSpPr>
          <p:spPr bwMode="auto">
            <a:xfrm>
              <a:off x="7920405" y="1771519"/>
              <a:ext cx="374533"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smtClean="0">
                  <a:solidFill>
                    <a:srgbClr val="000000"/>
                  </a:solidFill>
                  <a:latin typeface="Symbol" panose="05050102010706020507" pitchFamily="18" charset="2"/>
                  <a:ea typeface="굴림" panose="020B0600000101010101" pitchFamily="34" charset="-127"/>
                </a:rPr>
                <a:t>3.10</a:t>
              </a:r>
              <a:endParaRPr lang="nl-NL" sz="1400"/>
            </a:p>
          </p:txBody>
        </p:sp>
        <p:sp>
          <p:nvSpPr>
            <p:cNvPr id="33" name="Text Box 111"/>
            <p:cNvSpPr txBox="1">
              <a:spLocks noChangeArrowheads="1"/>
            </p:cNvSpPr>
            <p:nvPr/>
          </p:nvSpPr>
          <p:spPr bwMode="auto">
            <a:xfrm>
              <a:off x="8415029" y="1848998"/>
              <a:ext cx="364571"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smtClean="0">
                  <a:solidFill>
                    <a:srgbClr val="000000"/>
                  </a:solidFill>
                  <a:latin typeface="Symbol" panose="05050102010706020507" pitchFamily="18" charset="2"/>
                  <a:ea typeface="굴림" panose="020B0600000101010101" pitchFamily="34" charset="-127"/>
                </a:rPr>
                <a:t>1.00</a:t>
              </a:r>
              <a:endParaRPr lang="nl-NL" sz="1400"/>
            </a:p>
          </p:txBody>
        </p:sp>
        <p:sp>
          <p:nvSpPr>
            <p:cNvPr id="34" name="Text Box 112"/>
            <p:cNvSpPr txBox="1">
              <a:spLocks noChangeArrowheads="1"/>
            </p:cNvSpPr>
            <p:nvPr/>
          </p:nvSpPr>
          <p:spPr bwMode="auto">
            <a:xfrm>
              <a:off x="8980884" y="1605170"/>
              <a:ext cx="421322" cy="24933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smtClean="0">
                  <a:solidFill>
                    <a:srgbClr val="000000"/>
                  </a:solidFill>
                  <a:latin typeface="Symbol" panose="05050102010706020507" pitchFamily="18" charset="2"/>
                  <a:ea typeface="굴림" panose="020B0600000101010101" pitchFamily="34" charset="-127"/>
                </a:rPr>
                <a:t>3.76</a:t>
              </a:r>
              <a:endParaRPr lang="nl-NL" sz="1400"/>
            </a:p>
          </p:txBody>
        </p:sp>
        <p:sp>
          <p:nvSpPr>
            <p:cNvPr id="35" name="Text Box 109"/>
            <p:cNvSpPr txBox="1">
              <a:spLocks noChangeArrowheads="1"/>
            </p:cNvSpPr>
            <p:nvPr/>
          </p:nvSpPr>
          <p:spPr bwMode="auto">
            <a:xfrm>
              <a:off x="7229630" y="2745659"/>
              <a:ext cx="28553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36" name="Text Box 109"/>
            <p:cNvSpPr txBox="1">
              <a:spLocks noChangeArrowheads="1"/>
            </p:cNvSpPr>
            <p:nvPr/>
          </p:nvSpPr>
          <p:spPr bwMode="auto">
            <a:xfrm>
              <a:off x="7942862" y="2739563"/>
              <a:ext cx="28553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37" name="Text Box 109"/>
            <p:cNvSpPr txBox="1">
              <a:spLocks noChangeArrowheads="1"/>
            </p:cNvSpPr>
            <p:nvPr/>
          </p:nvSpPr>
          <p:spPr bwMode="auto">
            <a:xfrm>
              <a:off x="8595134" y="2770043"/>
              <a:ext cx="28553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38" name="Text Box 109"/>
            <p:cNvSpPr txBox="1">
              <a:spLocks noChangeArrowheads="1"/>
            </p:cNvSpPr>
            <p:nvPr/>
          </p:nvSpPr>
          <p:spPr bwMode="auto">
            <a:xfrm>
              <a:off x="9271790" y="2727371"/>
              <a:ext cx="285535" cy="25061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grpSp>
      <p:cxnSp>
        <p:nvCxnSpPr>
          <p:cNvPr id="40" name="Curved Connector 39"/>
          <p:cNvCxnSpPr>
            <a:stCxn id="14" idx="7"/>
            <a:endCxn id="14" idx="1"/>
          </p:cNvCxnSpPr>
          <p:nvPr/>
        </p:nvCxnSpPr>
        <p:spPr>
          <a:xfrm rot="16200000" flipV="1">
            <a:off x="6426969" y="1879908"/>
            <a:ext cx="12700" cy="442200"/>
          </a:xfrm>
          <a:prstGeom prst="curvedConnector3">
            <a:avLst>
              <a:gd name="adj1" fmla="val 2466449"/>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049107" y="1508369"/>
            <a:ext cx="949619" cy="369332"/>
          </a:xfrm>
          <a:prstGeom prst="rect">
            <a:avLst/>
          </a:prstGeom>
          <a:noFill/>
        </p:spPr>
        <p:txBody>
          <a:bodyPr wrap="none" rtlCol="0">
            <a:spAutoFit/>
          </a:bodyPr>
          <a:lstStyle/>
          <a:p>
            <a:r>
              <a:rPr lang="en-US" smtClean="0"/>
              <a:t>1 (fixed)</a:t>
            </a:r>
            <a:endParaRPr lang="en-US"/>
          </a:p>
        </p:txBody>
      </p:sp>
      <p:cxnSp>
        <p:nvCxnSpPr>
          <p:cNvPr id="43" name="Curved Connector 42"/>
          <p:cNvCxnSpPr>
            <a:stCxn id="17" idx="3"/>
            <a:endCxn id="17" idx="5"/>
          </p:cNvCxnSpPr>
          <p:nvPr/>
        </p:nvCxnSpPr>
        <p:spPr>
          <a:xfrm rot="16200000" flipH="1">
            <a:off x="5177736" y="4809836"/>
            <a:ext cx="12700" cy="353124"/>
          </a:xfrm>
          <a:prstGeom prst="curvedConnector3">
            <a:avLst>
              <a:gd name="adj1" fmla="val 2317945"/>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Curved Connector 43"/>
          <p:cNvCxnSpPr>
            <a:stCxn id="20" idx="3"/>
            <a:endCxn id="20" idx="5"/>
          </p:cNvCxnSpPr>
          <p:nvPr/>
        </p:nvCxnSpPr>
        <p:spPr>
          <a:xfrm rot="16200000" flipH="1">
            <a:off x="5989063" y="4809836"/>
            <a:ext cx="12700" cy="353124"/>
          </a:xfrm>
          <a:prstGeom prst="curvedConnector3">
            <a:avLst>
              <a:gd name="adj1" fmla="val 2317945"/>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Curved Connector 46"/>
          <p:cNvCxnSpPr>
            <a:stCxn id="23" idx="3"/>
            <a:endCxn id="23" idx="5"/>
          </p:cNvCxnSpPr>
          <p:nvPr/>
        </p:nvCxnSpPr>
        <p:spPr>
          <a:xfrm rot="16200000" flipH="1">
            <a:off x="6864877" y="4809836"/>
            <a:ext cx="12700" cy="353124"/>
          </a:xfrm>
          <a:prstGeom prst="curvedConnector3">
            <a:avLst>
              <a:gd name="adj1" fmla="val 2317945"/>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0" name="Curved Connector 49"/>
          <p:cNvCxnSpPr>
            <a:stCxn id="26" idx="3"/>
            <a:endCxn id="26" idx="5"/>
          </p:cNvCxnSpPr>
          <p:nvPr/>
        </p:nvCxnSpPr>
        <p:spPr>
          <a:xfrm rot="16200000" flipH="1">
            <a:off x="7676203" y="4809836"/>
            <a:ext cx="12700" cy="353124"/>
          </a:xfrm>
          <a:prstGeom prst="curvedConnector3">
            <a:avLst>
              <a:gd name="adj1" fmla="val 2317945"/>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3" name="Rectangle 52"/>
          <p:cNvSpPr/>
          <p:nvPr/>
        </p:nvSpPr>
        <p:spPr>
          <a:xfrm>
            <a:off x="4900515" y="5221627"/>
            <a:ext cx="593432" cy="369332"/>
          </a:xfrm>
          <a:prstGeom prst="rect">
            <a:avLst/>
          </a:prstGeom>
        </p:spPr>
        <p:txBody>
          <a:bodyPr wrap="none">
            <a:spAutoFit/>
          </a:bodyPr>
          <a:lstStyle/>
          <a:p>
            <a:r>
              <a:rPr lang="en-US" smtClean="0"/>
              <a:t>9.68</a:t>
            </a:r>
            <a:endParaRPr lang="en-US"/>
          </a:p>
        </p:txBody>
      </p:sp>
      <p:sp>
        <p:nvSpPr>
          <p:cNvPr id="54" name="Rectangle 53"/>
          <p:cNvSpPr/>
          <p:nvPr/>
        </p:nvSpPr>
        <p:spPr>
          <a:xfrm>
            <a:off x="5721131" y="5221624"/>
            <a:ext cx="593432" cy="369332"/>
          </a:xfrm>
          <a:prstGeom prst="rect">
            <a:avLst/>
          </a:prstGeom>
        </p:spPr>
        <p:txBody>
          <a:bodyPr wrap="none">
            <a:spAutoFit/>
          </a:bodyPr>
          <a:lstStyle/>
          <a:p>
            <a:r>
              <a:rPr lang="en-US" smtClean="0"/>
              <a:t>8.50</a:t>
            </a:r>
            <a:endParaRPr lang="en-US"/>
          </a:p>
        </p:txBody>
      </p:sp>
      <p:sp>
        <p:nvSpPr>
          <p:cNvPr id="55" name="Rectangle 54"/>
          <p:cNvSpPr/>
          <p:nvPr/>
        </p:nvSpPr>
        <p:spPr>
          <a:xfrm>
            <a:off x="6580823" y="5205996"/>
            <a:ext cx="593432" cy="369332"/>
          </a:xfrm>
          <a:prstGeom prst="rect">
            <a:avLst/>
          </a:prstGeom>
        </p:spPr>
        <p:txBody>
          <a:bodyPr wrap="none">
            <a:spAutoFit/>
          </a:bodyPr>
          <a:lstStyle/>
          <a:p>
            <a:r>
              <a:rPr lang="en-US" smtClean="0"/>
              <a:t>15.5</a:t>
            </a:r>
            <a:endParaRPr lang="en-US"/>
          </a:p>
        </p:txBody>
      </p:sp>
      <p:sp>
        <p:nvSpPr>
          <p:cNvPr id="56" name="Rectangle 55"/>
          <p:cNvSpPr/>
          <p:nvPr/>
        </p:nvSpPr>
        <p:spPr>
          <a:xfrm>
            <a:off x="7417068" y="5205996"/>
            <a:ext cx="593432" cy="369332"/>
          </a:xfrm>
          <a:prstGeom prst="rect">
            <a:avLst/>
          </a:prstGeom>
        </p:spPr>
        <p:txBody>
          <a:bodyPr wrap="none">
            <a:spAutoFit/>
          </a:bodyPr>
          <a:lstStyle/>
          <a:p>
            <a:r>
              <a:rPr lang="en-US" smtClean="0"/>
              <a:t>7.58</a:t>
            </a:r>
            <a:endParaRPr lang="en-US"/>
          </a:p>
        </p:txBody>
      </p:sp>
      <p:sp>
        <p:nvSpPr>
          <p:cNvPr id="57" name="TextBox 56"/>
          <p:cNvSpPr txBox="1"/>
          <p:nvPr/>
        </p:nvSpPr>
        <p:spPr>
          <a:xfrm>
            <a:off x="8346830" y="2602523"/>
            <a:ext cx="2888740" cy="1477328"/>
          </a:xfrm>
          <a:prstGeom prst="rect">
            <a:avLst/>
          </a:prstGeom>
          <a:noFill/>
        </p:spPr>
        <p:txBody>
          <a:bodyPr wrap="none" rtlCol="0">
            <a:spAutoFit/>
          </a:bodyPr>
          <a:lstStyle/>
          <a:p>
            <a:r>
              <a:rPr lang="en-US" smtClean="0"/>
              <a:t>var(n1) = 5.06</a:t>
            </a:r>
            <a:r>
              <a:rPr lang="en-US" baseline="30000" smtClean="0"/>
              <a:t>2</a:t>
            </a:r>
            <a:r>
              <a:rPr lang="en-US" smtClean="0"/>
              <a:t> + 9.68 =35.27</a:t>
            </a:r>
          </a:p>
          <a:p>
            <a:r>
              <a:rPr lang="en-US" smtClean="0"/>
              <a:t>rel(n1) = 5.06</a:t>
            </a:r>
            <a:r>
              <a:rPr lang="en-US" baseline="30000" smtClean="0"/>
              <a:t>2</a:t>
            </a:r>
            <a:r>
              <a:rPr lang="en-US" smtClean="0"/>
              <a:t> / 35.27 = .725</a:t>
            </a:r>
          </a:p>
          <a:p>
            <a:r>
              <a:rPr lang="en-US" smtClean="0"/>
              <a:t>(R</a:t>
            </a:r>
            <a:r>
              <a:rPr lang="en-US" baseline="30000" smtClean="0"/>
              <a:t>2</a:t>
            </a:r>
            <a:r>
              <a:rPr lang="en-US" smtClean="0"/>
              <a:t> in regression of y1 on N)</a:t>
            </a:r>
          </a:p>
          <a:p>
            <a:endParaRPr lang="en-US"/>
          </a:p>
          <a:p>
            <a:r>
              <a:rPr lang="en-US" smtClean="0"/>
              <a:t>What about y3?</a:t>
            </a:r>
            <a:endParaRPr lang="en-US"/>
          </a:p>
        </p:txBody>
      </p:sp>
      <p:sp>
        <p:nvSpPr>
          <p:cNvPr id="46" name="Text Box 7"/>
          <p:cNvSpPr txBox="1">
            <a:spLocks noChangeArrowheads="1"/>
          </p:cNvSpPr>
          <p:nvPr/>
        </p:nvSpPr>
        <p:spPr bwMode="auto">
          <a:xfrm>
            <a:off x="8241178" y="1949853"/>
            <a:ext cx="348204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dirty="0" smtClean="0"/>
              <a:t>R</a:t>
            </a:r>
            <a:r>
              <a:rPr lang="en-US" baseline="30000" dirty="0" smtClean="0"/>
              <a:t>2</a:t>
            </a:r>
            <a:r>
              <a:rPr lang="en-US" dirty="0" smtClean="0"/>
              <a:t> = (</a:t>
            </a:r>
            <a:r>
              <a:rPr lang="en-US" dirty="0" smtClean="0">
                <a:latin typeface="Symbol" panose="05050102010706020507" pitchFamily="18" charset="2"/>
              </a:rPr>
              <a:t>l</a:t>
            </a:r>
            <a:r>
              <a:rPr lang="en-US" baseline="-25000" dirty="0" smtClean="0"/>
              <a:t>1</a:t>
            </a:r>
            <a:r>
              <a:rPr lang="en-US" baseline="30000" dirty="0" smtClean="0"/>
              <a:t>2</a:t>
            </a:r>
            <a:r>
              <a:rPr lang="en-US" dirty="0" smtClean="0"/>
              <a:t> </a:t>
            </a:r>
            <a:r>
              <a:rPr lang="en-US" dirty="0"/>
              <a:t>* </a:t>
            </a:r>
            <a:r>
              <a:rPr lang="en-US" dirty="0">
                <a:latin typeface="Symbol" panose="05050102010706020507" pitchFamily="18" charset="2"/>
              </a:rPr>
              <a:t>s</a:t>
            </a:r>
            <a:r>
              <a:rPr lang="en-US" baseline="30000" dirty="0"/>
              <a:t>2</a:t>
            </a:r>
            <a:r>
              <a:rPr lang="en-US" baseline="-25000" dirty="0">
                <a:latin typeface="Symbol" panose="05050102010706020507" pitchFamily="18" charset="2"/>
              </a:rPr>
              <a:t>h</a:t>
            </a:r>
            <a:r>
              <a:rPr lang="en-US" dirty="0"/>
              <a:t> ) / (</a:t>
            </a:r>
            <a:r>
              <a:rPr lang="en-US" dirty="0">
                <a:latin typeface="Symbol" panose="05050102010706020507" pitchFamily="18" charset="2"/>
              </a:rPr>
              <a:t>l</a:t>
            </a:r>
            <a:r>
              <a:rPr lang="en-US" baseline="-25000" dirty="0"/>
              <a:t>1</a:t>
            </a:r>
            <a:r>
              <a:rPr lang="en-US" baseline="30000" dirty="0"/>
              <a:t>2</a:t>
            </a:r>
            <a:r>
              <a:rPr lang="en-US" dirty="0"/>
              <a:t> * </a:t>
            </a:r>
            <a:r>
              <a:rPr lang="en-US" dirty="0">
                <a:latin typeface="Symbol" panose="05050102010706020507" pitchFamily="18" charset="2"/>
              </a:rPr>
              <a:t>s</a:t>
            </a:r>
            <a:r>
              <a:rPr lang="en-US" baseline="30000" dirty="0"/>
              <a:t>2</a:t>
            </a:r>
            <a:r>
              <a:rPr lang="en-US" baseline="-25000" dirty="0">
                <a:latin typeface="Symbol" panose="05050102010706020507" pitchFamily="18" charset="2"/>
              </a:rPr>
              <a:t>h</a:t>
            </a:r>
            <a:r>
              <a:rPr lang="en-US" dirty="0"/>
              <a:t> + </a:t>
            </a:r>
            <a:r>
              <a:rPr lang="en-US" dirty="0">
                <a:latin typeface="Symbol" panose="05050102010706020507" pitchFamily="18" charset="2"/>
              </a:rPr>
              <a:t>s</a:t>
            </a:r>
            <a:r>
              <a:rPr lang="en-US" baseline="30000" dirty="0"/>
              <a:t>2</a:t>
            </a:r>
            <a:r>
              <a:rPr lang="en-US" baseline="-25000" dirty="0">
                <a:latin typeface="Symbol" panose="05050102010706020507" pitchFamily="18" charset="2"/>
              </a:rPr>
              <a:t>e</a:t>
            </a:r>
            <a:r>
              <a:rPr lang="en-US" dirty="0"/>
              <a:t>)</a:t>
            </a:r>
          </a:p>
        </p:txBody>
      </p:sp>
    </p:spTree>
    <p:extLst>
      <p:ext uri="{BB962C8B-B14F-4D97-AF65-F5344CB8AC3E}">
        <p14:creationId xmlns:p14="http://schemas.microsoft.com/office/powerpoint/2010/main" val="27592420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7450" y="542865"/>
            <a:ext cx="8508676" cy="523220"/>
          </a:xfrm>
          <a:prstGeom prst="rect">
            <a:avLst/>
          </a:prstGeom>
          <a:noFill/>
        </p:spPr>
        <p:txBody>
          <a:bodyPr wrap="none" rtlCol="0">
            <a:spAutoFit/>
          </a:bodyPr>
          <a:lstStyle/>
          <a:p>
            <a:r>
              <a:rPr lang="en-US" sz="2800" b="1" dirty="0" smtClean="0"/>
              <a:t>A technical aspect of the common factor model: scaling.</a:t>
            </a:r>
          </a:p>
        </p:txBody>
      </p:sp>
      <p:graphicFrame>
        <p:nvGraphicFramePr>
          <p:cNvPr id="3" name="Object 10"/>
          <p:cNvGraphicFramePr>
            <a:graphicFrameLocks noChangeAspect="1"/>
          </p:cNvGraphicFramePr>
          <p:nvPr>
            <p:extLst>
              <p:ext uri="{D42A27DB-BD31-4B8C-83A1-F6EECF244321}">
                <p14:modId xmlns:p14="http://schemas.microsoft.com/office/powerpoint/2010/main" val="2875749755"/>
              </p:ext>
            </p:extLst>
          </p:nvPr>
        </p:nvGraphicFramePr>
        <p:xfrm>
          <a:off x="1054367" y="1463041"/>
          <a:ext cx="9181544" cy="2627709"/>
        </p:xfrm>
        <a:graphic>
          <a:graphicData uri="http://schemas.openxmlformats.org/presentationml/2006/ole">
            <mc:AlternateContent xmlns:mc="http://schemas.openxmlformats.org/markup-compatibility/2006">
              <mc:Choice xmlns:v="urn:schemas-microsoft-com:vml" Requires="v">
                <p:oleObj spid="_x0000_s9293" name="Equation" r:id="rId3" imgW="3441600" imgH="990360" progId="Equation.3">
                  <p:embed/>
                </p:oleObj>
              </mc:Choice>
              <mc:Fallback>
                <p:oleObj name="Equation" r:id="rId3" imgW="3441600" imgH="990360" progId="Equation.3">
                  <p:embed/>
                  <p:pic>
                    <p:nvPicPr>
                      <p:cNvPr id="0" name="Picture 5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367" y="1463041"/>
                        <a:ext cx="9181544" cy="262770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1086964" y="4256595"/>
            <a:ext cx="10241843" cy="1569660"/>
          </a:xfrm>
          <a:prstGeom prst="rect">
            <a:avLst/>
          </a:prstGeom>
          <a:noFill/>
        </p:spPr>
        <p:txBody>
          <a:bodyPr wrap="none" rtlCol="0">
            <a:spAutoFit/>
          </a:bodyPr>
          <a:lstStyle/>
          <a:p>
            <a:r>
              <a:rPr lang="en-US" sz="2400" dirty="0" smtClean="0"/>
              <a:t>The mean and variance of the common factor? The common factor is latent!</a:t>
            </a:r>
          </a:p>
          <a:p>
            <a:r>
              <a:rPr lang="en-US" sz="2400" dirty="0" smtClean="0"/>
              <a:t>Scale by setting the mean to zero.</a:t>
            </a:r>
            <a:r>
              <a:rPr lang="en-US" sz="2400" dirty="0">
                <a:solidFill>
                  <a:srgbClr val="FF0000"/>
                </a:solidFill>
              </a:rPr>
              <a:t> </a:t>
            </a:r>
            <a:r>
              <a:rPr lang="en-US" sz="2400" dirty="0" smtClean="0">
                <a:solidFill>
                  <a:srgbClr val="FF0000"/>
                </a:solidFill>
              </a:rPr>
              <a:t>(</a:t>
            </a:r>
            <a:r>
              <a:rPr lang="en-US" sz="2400" dirty="0" err="1" smtClean="0">
                <a:solidFill>
                  <a:srgbClr val="FF0000"/>
                </a:solidFill>
                <a:latin typeface="Symbol" panose="05050102010706020507" pitchFamily="18" charset="2"/>
              </a:rPr>
              <a:t>m</a:t>
            </a:r>
            <a:r>
              <a:rPr lang="en-US" sz="2400" baseline="-25000" dirty="0" err="1" smtClean="0">
                <a:solidFill>
                  <a:srgbClr val="FF0000"/>
                </a:solidFill>
                <a:latin typeface="Symbol" panose="05050102010706020507" pitchFamily="18" charset="2"/>
              </a:rPr>
              <a:t>h</a:t>
            </a:r>
            <a:r>
              <a:rPr lang="en-US" sz="2400" dirty="0" smtClean="0">
                <a:solidFill>
                  <a:srgbClr val="FF0000"/>
                </a:solidFill>
              </a:rPr>
              <a:t> </a:t>
            </a:r>
            <a:r>
              <a:rPr lang="en-US" sz="2400" dirty="0">
                <a:solidFill>
                  <a:srgbClr val="FF0000"/>
                </a:solidFill>
              </a:rPr>
              <a:t>= </a:t>
            </a:r>
            <a:r>
              <a:rPr lang="en-US" sz="2400" dirty="0" smtClean="0">
                <a:solidFill>
                  <a:srgbClr val="FF0000"/>
                </a:solidFill>
              </a:rPr>
              <a:t>0)</a:t>
            </a:r>
            <a:endParaRPr lang="en-US" sz="2400" dirty="0" smtClean="0"/>
          </a:p>
          <a:p>
            <a:r>
              <a:rPr lang="en-US" sz="2400" dirty="0" smtClean="0"/>
              <a:t>Scale by fixing variance to “sensible value”  </a:t>
            </a:r>
            <a:r>
              <a:rPr lang="en-US" sz="2400" dirty="0" smtClean="0">
                <a:solidFill>
                  <a:srgbClr val="FF0000"/>
                </a:solidFill>
              </a:rPr>
              <a:t>(</a:t>
            </a:r>
            <a:r>
              <a:rPr lang="en-US" sz="2400" dirty="0" smtClean="0">
                <a:solidFill>
                  <a:srgbClr val="FF0000"/>
                </a:solidFill>
                <a:latin typeface="Symbol" panose="05050102010706020507" pitchFamily="18" charset="2"/>
              </a:rPr>
              <a:t>s</a:t>
            </a:r>
            <a:r>
              <a:rPr lang="en-US" sz="2400" baseline="-25000" dirty="0" smtClean="0">
                <a:solidFill>
                  <a:srgbClr val="FF0000"/>
                </a:solidFill>
                <a:latin typeface="Symbol" panose="05050102010706020507" pitchFamily="18" charset="2"/>
              </a:rPr>
              <a:t>h</a:t>
            </a:r>
            <a:r>
              <a:rPr lang="en-US" sz="2400" baseline="30000" dirty="0" smtClean="0">
                <a:solidFill>
                  <a:srgbClr val="FF0000"/>
                </a:solidFill>
              </a:rPr>
              <a:t>2</a:t>
            </a:r>
            <a:r>
              <a:rPr lang="en-US" sz="2400" dirty="0" smtClean="0">
                <a:solidFill>
                  <a:srgbClr val="FF0000"/>
                </a:solidFill>
              </a:rPr>
              <a:t> = 1)</a:t>
            </a:r>
          </a:p>
          <a:p>
            <a:r>
              <a:rPr lang="en-US" sz="2400" dirty="0" smtClean="0"/>
              <a:t>Scale by making it dependent on an indicator by fixing a factor loading to 1 </a:t>
            </a:r>
            <a:r>
              <a:rPr lang="en-US" sz="2400" dirty="0" smtClean="0">
                <a:solidFill>
                  <a:srgbClr val="FF0000"/>
                </a:solidFill>
              </a:rPr>
              <a:t>(</a:t>
            </a:r>
            <a:r>
              <a:rPr lang="en-US" sz="2400" dirty="0" smtClean="0">
                <a:solidFill>
                  <a:srgbClr val="FF0000"/>
                </a:solidFill>
                <a:latin typeface="Symbol" panose="05050102010706020507" pitchFamily="18" charset="2"/>
              </a:rPr>
              <a:t>l</a:t>
            </a:r>
            <a:r>
              <a:rPr lang="en-US" sz="2400" baseline="-25000" dirty="0" smtClean="0">
                <a:solidFill>
                  <a:srgbClr val="FF0000"/>
                </a:solidFill>
              </a:rPr>
              <a:t>1</a:t>
            </a:r>
            <a:r>
              <a:rPr lang="en-US" sz="2400" dirty="0" smtClean="0">
                <a:solidFill>
                  <a:srgbClr val="FF0000"/>
                </a:solidFill>
              </a:rPr>
              <a:t>=1)</a:t>
            </a:r>
            <a:endParaRPr lang="nl-NL" sz="2400" dirty="0">
              <a:solidFill>
                <a:srgbClr val="FF0000"/>
              </a:solidFill>
            </a:endParaRPr>
          </a:p>
        </p:txBody>
      </p:sp>
      <p:sp>
        <p:nvSpPr>
          <p:cNvPr id="5" name="Slide Number Placeholder 4"/>
          <p:cNvSpPr>
            <a:spLocks noGrp="1"/>
          </p:cNvSpPr>
          <p:nvPr>
            <p:ph type="sldNum" sz="quarter" idx="12"/>
          </p:nvPr>
        </p:nvSpPr>
        <p:spPr/>
        <p:txBody>
          <a:bodyPr/>
          <a:lstStyle/>
          <a:p>
            <a:fld id="{E4A06661-2BEA-419D-95CE-082FC67DA5D1}" type="slidenum">
              <a:rPr lang="nl-NL" smtClean="0"/>
              <a:pPr/>
              <a:t>19</a:t>
            </a:fld>
            <a:endParaRPr lang="nl-NL"/>
          </a:p>
        </p:txBody>
      </p:sp>
      <p:sp>
        <p:nvSpPr>
          <p:cNvPr id="6" name="Footer Placeholder 5"/>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481561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93268" y="674053"/>
            <a:ext cx="5059205" cy="646331"/>
          </a:xfrm>
          <a:prstGeom prst="rect">
            <a:avLst/>
          </a:prstGeom>
          <a:noFill/>
        </p:spPr>
        <p:txBody>
          <a:bodyPr wrap="none" rtlCol="0">
            <a:spAutoFit/>
          </a:bodyPr>
          <a:lstStyle/>
          <a:p>
            <a:r>
              <a:rPr lang="nl-NL" sz="3600" dirty="0" smtClean="0"/>
              <a:t>Phenotypic </a:t>
            </a:r>
            <a:r>
              <a:rPr lang="nl-NL" sz="3600" smtClean="0"/>
              <a:t>factor analysis</a:t>
            </a:r>
            <a:endParaRPr lang="nl-NL" sz="3600" dirty="0"/>
          </a:p>
        </p:txBody>
      </p:sp>
      <p:sp>
        <p:nvSpPr>
          <p:cNvPr id="2" name="TextBox 1"/>
          <p:cNvSpPr txBox="1"/>
          <p:nvPr/>
        </p:nvSpPr>
        <p:spPr>
          <a:xfrm>
            <a:off x="606803" y="1580024"/>
            <a:ext cx="10412889" cy="3539430"/>
          </a:xfrm>
          <a:prstGeom prst="rect">
            <a:avLst/>
          </a:prstGeom>
          <a:noFill/>
        </p:spPr>
        <p:txBody>
          <a:bodyPr wrap="square" rtlCol="0">
            <a:spAutoFit/>
          </a:bodyPr>
          <a:lstStyle/>
          <a:p>
            <a:r>
              <a:rPr lang="nl-NL" sz="3200" smtClean="0"/>
              <a:t>A </a:t>
            </a:r>
            <a:r>
              <a:rPr lang="nl-NL" sz="3200" u="sng" smtClean="0"/>
              <a:t>psychometric</a:t>
            </a:r>
            <a:r>
              <a:rPr lang="nl-NL" sz="3200" smtClean="0"/>
              <a:t> statistical </a:t>
            </a:r>
            <a:r>
              <a:rPr lang="nl-NL" sz="3200" dirty="0" smtClean="0"/>
              <a:t>technique to investigate the dimensionality of </a:t>
            </a:r>
            <a:r>
              <a:rPr lang="nl-NL" sz="3200" smtClean="0"/>
              <a:t>related variables in terms of common latent variables (a.k.a. common factors). </a:t>
            </a:r>
            <a:endParaRPr lang="nl-NL" sz="3200" dirty="0" smtClean="0"/>
          </a:p>
          <a:p>
            <a:endParaRPr lang="nl-NL" sz="3200" dirty="0" smtClean="0"/>
          </a:p>
          <a:p>
            <a:r>
              <a:rPr lang="nl-NL" sz="3200" smtClean="0"/>
              <a:t>A </a:t>
            </a:r>
            <a:r>
              <a:rPr lang="nl-NL" sz="3200" u="sng" smtClean="0"/>
              <a:t>data reduction </a:t>
            </a:r>
            <a:r>
              <a:rPr lang="nl-NL" sz="3200" smtClean="0"/>
              <a:t>statistical </a:t>
            </a:r>
            <a:r>
              <a:rPr lang="nl-NL" sz="3200" dirty="0"/>
              <a:t>technique to </a:t>
            </a:r>
            <a:r>
              <a:rPr lang="nl-NL" sz="3200" dirty="0" smtClean="0"/>
              <a:t>summarize </a:t>
            </a:r>
            <a:r>
              <a:rPr lang="nl-NL" sz="3200" smtClean="0"/>
              <a:t>or reduce a </a:t>
            </a:r>
            <a:r>
              <a:rPr lang="nl-NL" sz="3200" dirty="0" smtClean="0"/>
              <a:t>number </a:t>
            </a:r>
            <a:r>
              <a:rPr lang="nl-NL" sz="3200" smtClean="0"/>
              <a:t>related variables to one or a few summary variables. Not a causal model.</a:t>
            </a:r>
            <a:endParaRPr lang="nl-NL" sz="3200" dirty="0" smtClean="0"/>
          </a:p>
        </p:txBody>
      </p:sp>
      <p:sp>
        <p:nvSpPr>
          <p:cNvPr id="4" name="Slide Number Placeholder 3"/>
          <p:cNvSpPr>
            <a:spLocks noGrp="1"/>
          </p:cNvSpPr>
          <p:nvPr>
            <p:ph type="sldNum" sz="quarter" idx="12"/>
          </p:nvPr>
        </p:nvSpPr>
        <p:spPr/>
        <p:txBody>
          <a:bodyPr/>
          <a:lstStyle/>
          <a:p>
            <a:fld id="{E4A06661-2BEA-419D-95CE-082FC67DA5D1}" type="slidenum">
              <a:rPr lang="nl-NL" smtClean="0"/>
              <a:pPr/>
              <a:t>2</a:t>
            </a:fld>
            <a:endParaRPr lang="nl-NL"/>
          </a:p>
        </p:txBody>
      </p:sp>
      <p:sp>
        <p:nvSpPr>
          <p:cNvPr id="5" name="Footer Placeholder 4"/>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1968049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8"/>
          <p:cNvSpPr>
            <a:spLocks noChangeArrowheads="1"/>
          </p:cNvSpPr>
          <p:nvPr/>
        </p:nvSpPr>
        <p:spPr bwMode="auto">
          <a:xfrm>
            <a:off x="1524000" y="1"/>
            <a:ext cx="4237038" cy="695325"/>
          </a:xfrm>
          <a:prstGeom prst="rect">
            <a:avLst/>
          </a:prstGeom>
          <a:solidFill>
            <a:schemeClr val="bg1"/>
          </a:solidFill>
          <a:ln w="9525">
            <a:solidFill>
              <a:schemeClr val="bg1"/>
            </a:solidFill>
            <a:miter lim="800000"/>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endParaRPr lang="nl-NL">
              <a:solidFill>
                <a:srgbClr val="FFFFFF"/>
              </a:solidFill>
            </a:endParaRPr>
          </a:p>
        </p:txBody>
      </p:sp>
      <p:grpSp>
        <p:nvGrpSpPr>
          <p:cNvPr id="7175" name="Group 44"/>
          <p:cNvGrpSpPr>
            <a:grpSpLocks/>
          </p:cNvGrpSpPr>
          <p:nvPr/>
        </p:nvGrpSpPr>
        <p:grpSpPr bwMode="auto">
          <a:xfrm>
            <a:off x="1177506" y="1535070"/>
            <a:ext cx="8701088" cy="3714750"/>
            <a:chOff x="209550" y="2076450"/>
            <a:chExt cx="8701088" cy="3714750"/>
          </a:xfrm>
        </p:grpSpPr>
        <p:sp>
          <p:nvSpPr>
            <p:cNvPr id="7176" name="Oval 9"/>
            <p:cNvSpPr>
              <a:spLocks noChangeArrowheads="1"/>
            </p:cNvSpPr>
            <p:nvPr/>
          </p:nvSpPr>
          <p:spPr bwMode="auto">
            <a:xfrm>
              <a:off x="280988" y="2887663"/>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E</a:t>
              </a:r>
            </a:p>
          </p:txBody>
        </p:sp>
        <p:sp>
          <p:nvSpPr>
            <p:cNvPr id="7177" name="Oval 10"/>
            <p:cNvSpPr>
              <a:spLocks noChangeArrowheads="1"/>
            </p:cNvSpPr>
            <p:nvPr/>
          </p:nvSpPr>
          <p:spPr bwMode="auto">
            <a:xfrm>
              <a:off x="1360488" y="2897188"/>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C</a:t>
              </a:r>
            </a:p>
          </p:txBody>
        </p:sp>
        <p:sp>
          <p:nvSpPr>
            <p:cNvPr id="7178" name="Oval 11"/>
            <p:cNvSpPr>
              <a:spLocks noChangeArrowheads="1"/>
            </p:cNvSpPr>
            <p:nvPr/>
          </p:nvSpPr>
          <p:spPr bwMode="auto">
            <a:xfrm>
              <a:off x="2513013" y="2887663"/>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A</a:t>
              </a:r>
            </a:p>
          </p:txBody>
        </p:sp>
        <p:sp>
          <p:nvSpPr>
            <p:cNvPr id="7179" name="Rectangle 12"/>
            <p:cNvSpPr>
              <a:spLocks noChangeArrowheads="1"/>
            </p:cNvSpPr>
            <p:nvPr/>
          </p:nvSpPr>
          <p:spPr bwMode="auto">
            <a:xfrm>
              <a:off x="1366838" y="4876800"/>
              <a:ext cx="914400" cy="9144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000" b="1"/>
                <a:t>T1</a:t>
              </a:r>
            </a:p>
          </p:txBody>
        </p:sp>
        <p:cxnSp>
          <p:nvCxnSpPr>
            <p:cNvPr id="7180" name="AutoShape 13"/>
            <p:cNvCxnSpPr>
              <a:cxnSpLocks noChangeShapeType="1"/>
              <a:stCxn id="7177" idx="4"/>
              <a:endCxn id="7179" idx="0"/>
            </p:cNvCxnSpPr>
            <p:nvPr/>
          </p:nvCxnSpPr>
          <p:spPr bwMode="auto">
            <a:xfrm>
              <a:off x="1817688" y="3811588"/>
              <a:ext cx="6350" cy="106521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81" name="AutoShape 14"/>
            <p:cNvCxnSpPr>
              <a:cxnSpLocks noChangeShapeType="1"/>
              <a:stCxn id="7178" idx="4"/>
              <a:endCxn id="7179" idx="0"/>
            </p:cNvCxnSpPr>
            <p:nvPr/>
          </p:nvCxnSpPr>
          <p:spPr bwMode="auto">
            <a:xfrm flipH="1">
              <a:off x="1824038" y="3802063"/>
              <a:ext cx="1146175" cy="10747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82" name="AutoShape 15"/>
            <p:cNvCxnSpPr>
              <a:cxnSpLocks noChangeShapeType="1"/>
              <a:stCxn id="7176" idx="4"/>
              <a:endCxn id="7179" idx="0"/>
            </p:cNvCxnSpPr>
            <p:nvPr/>
          </p:nvCxnSpPr>
          <p:spPr bwMode="auto">
            <a:xfrm>
              <a:off x="738188" y="3802063"/>
              <a:ext cx="1085850" cy="10747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183" name="Text Box 17"/>
            <p:cNvSpPr txBox="1">
              <a:spLocks noChangeArrowheads="1"/>
            </p:cNvSpPr>
            <p:nvPr/>
          </p:nvSpPr>
          <p:spPr bwMode="auto">
            <a:xfrm>
              <a:off x="831850" y="4035425"/>
              <a:ext cx="298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e</a:t>
              </a:r>
              <a:endParaRPr lang="nl-NL" b="1">
                <a:solidFill>
                  <a:srgbClr val="F9353A"/>
                </a:solidFill>
              </a:endParaRPr>
            </a:p>
          </p:txBody>
        </p:sp>
        <p:sp>
          <p:nvSpPr>
            <p:cNvPr id="7184" name="Text Box 18"/>
            <p:cNvSpPr txBox="1">
              <a:spLocks noChangeArrowheads="1"/>
            </p:cNvSpPr>
            <p:nvPr/>
          </p:nvSpPr>
          <p:spPr bwMode="auto">
            <a:xfrm>
              <a:off x="2127250" y="4040188"/>
              <a:ext cx="296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a</a:t>
              </a:r>
              <a:endParaRPr lang="nl-NL" b="1">
                <a:solidFill>
                  <a:srgbClr val="F9353A"/>
                </a:solidFill>
              </a:endParaRPr>
            </a:p>
          </p:txBody>
        </p:sp>
        <p:sp>
          <p:nvSpPr>
            <p:cNvPr id="7185" name="Text Box 19"/>
            <p:cNvSpPr txBox="1">
              <a:spLocks noChangeArrowheads="1"/>
            </p:cNvSpPr>
            <p:nvPr/>
          </p:nvSpPr>
          <p:spPr bwMode="auto">
            <a:xfrm>
              <a:off x="1441450" y="3963988"/>
              <a:ext cx="27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c</a:t>
              </a:r>
            </a:p>
          </p:txBody>
        </p:sp>
        <p:sp>
          <p:nvSpPr>
            <p:cNvPr id="7186" name="Oval 20"/>
            <p:cNvSpPr>
              <a:spLocks noChangeArrowheads="1"/>
            </p:cNvSpPr>
            <p:nvPr/>
          </p:nvSpPr>
          <p:spPr bwMode="auto">
            <a:xfrm>
              <a:off x="5746750" y="2887663"/>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A</a:t>
              </a:r>
            </a:p>
          </p:txBody>
        </p:sp>
        <p:sp>
          <p:nvSpPr>
            <p:cNvPr id="7187" name="Oval 21"/>
            <p:cNvSpPr>
              <a:spLocks noChangeArrowheads="1"/>
            </p:cNvSpPr>
            <p:nvPr/>
          </p:nvSpPr>
          <p:spPr bwMode="auto">
            <a:xfrm>
              <a:off x="6826250" y="2897188"/>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C</a:t>
              </a:r>
            </a:p>
          </p:txBody>
        </p:sp>
        <p:sp>
          <p:nvSpPr>
            <p:cNvPr id="7188" name="Oval 22"/>
            <p:cNvSpPr>
              <a:spLocks noChangeArrowheads="1"/>
            </p:cNvSpPr>
            <p:nvPr/>
          </p:nvSpPr>
          <p:spPr bwMode="auto">
            <a:xfrm>
              <a:off x="7978775" y="2887663"/>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E</a:t>
              </a:r>
            </a:p>
          </p:txBody>
        </p:sp>
        <p:sp>
          <p:nvSpPr>
            <p:cNvPr id="7189" name="Rectangle 23"/>
            <p:cNvSpPr>
              <a:spLocks noChangeArrowheads="1"/>
            </p:cNvSpPr>
            <p:nvPr/>
          </p:nvSpPr>
          <p:spPr bwMode="auto">
            <a:xfrm>
              <a:off x="6832600" y="4876800"/>
              <a:ext cx="914400" cy="9144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000" b="1"/>
                <a:t>T2</a:t>
              </a:r>
            </a:p>
          </p:txBody>
        </p:sp>
        <p:cxnSp>
          <p:nvCxnSpPr>
            <p:cNvPr id="7190" name="AutoShape 24"/>
            <p:cNvCxnSpPr>
              <a:cxnSpLocks noChangeShapeType="1"/>
              <a:stCxn id="7187" idx="4"/>
              <a:endCxn id="7189" idx="0"/>
            </p:cNvCxnSpPr>
            <p:nvPr/>
          </p:nvCxnSpPr>
          <p:spPr bwMode="auto">
            <a:xfrm>
              <a:off x="7283450" y="3811588"/>
              <a:ext cx="6350" cy="106521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91" name="AutoShape 25"/>
            <p:cNvCxnSpPr>
              <a:cxnSpLocks noChangeShapeType="1"/>
              <a:stCxn id="7188" idx="4"/>
              <a:endCxn id="7189" idx="0"/>
            </p:cNvCxnSpPr>
            <p:nvPr/>
          </p:nvCxnSpPr>
          <p:spPr bwMode="auto">
            <a:xfrm flipH="1">
              <a:off x="7289800" y="3802063"/>
              <a:ext cx="1146175" cy="10747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92" name="AutoShape 26"/>
            <p:cNvCxnSpPr>
              <a:cxnSpLocks noChangeShapeType="1"/>
              <a:stCxn id="7186" idx="4"/>
              <a:endCxn id="7189" idx="0"/>
            </p:cNvCxnSpPr>
            <p:nvPr/>
          </p:nvCxnSpPr>
          <p:spPr bwMode="auto">
            <a:xfrm>
              <a:off x="6203950" y="3802063"/>
              <a:ext cx="1085850" cy="10747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193" name="Text Box 27"/>
            <p:cNvSpPr txBox="1">
              <a:spLocks noChangeArrowheads="1"/>
            </p:cNvSpPr>
            <p:nvPr/>
          </p:nvSpPr>
          <p:spPr bwMode="auto">
            <a:xfrm>
              <a:off x="6215063" y="4146550"/>
              <a:ext cx="296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a</a:t>
              </a:r>
              <a:endParaRPr lang="nl-NL" b="1">
                <a:solidFill>
                  <a:srgbClr val="F9353A"/>
                </a:solidFill>
              </a:endParaRPr>
            </a:p>
          </p:txBody>
        </p:sp>
        <p:sp>
          <p:nvSpPr>
            <p:cNvPr id="7194" name="Text Box 28"/>
            <p:cNvSpPr txBox="1">
              <a:spLocks noChangeArrowheads="1"/>
            </p:cNvSpPr>
            <p:nvPr/>
          </p:nvSpPr>
          <p:spPr bwMode="auto">
            <a:xfrm>
              <a:off x="7585075" y="4144963"/>
              <a:ext cx="298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e</a:t>
              </a:r>
              <a:endParaRPr lang="nl-NL" b="1">
                <a:solidFill>
                  <a:srgbClr val="F9353A"/>
                </a:solidFill>
              </a:endParaRPr>
            </a:p>
          </p:txBody>
        </p:sp>
        <p:sp>
          <p:nvSpPr>
            <p:cNvPr id="7195" name="Text Box 29"/>
            <p:cNvSpPr txBox="1">
              <a:spLocks noChangeArrowheads="1"/>
            </p:cNvSpPr>
            <p:nvPr/>
          </p:nvSpPr>
          <p:spPr bwMode="auto">
            <a:xfrm>
              <a:off x="6972300" y="3962400"/>
              <a:ext cx="27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c</a:t>
              </a:r>
            </a:p>
          </p:txBody>
        </p:sp>
        <p:cxnSp>
          <p:nvCxnSpPr>
            <p:cNvPr id="7196" name="AutoShape 30"/>
            <p:cNvCxnSpPr>
              <a:cxnSpLocks noChangeShapeType="1"/>
              <a:stCxn id="7178" idx="0"/>
              <a:endCxn id="7186" idx="0"/>
            </p:cNvCxnSpPr>
            <p:nvPr/>
          </p:nvCxnSpPr>
          <p:spPr bwMode="auto">
            <a:xfrm rot="5400000" flipV="1">
              <a:off x="4586288" y="1271587"/>
              <a:ext cx="1588" cy="3233738"/>
            </a:xfrm>
            <a:prstGeom prst="curvedConnector3">
              <a:avLst>
                <a:gd name="adj1" fmla="val -14400005"/>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197" name="AutoShape 31"/>
            <p:cNvCxnSpPr>
              <a:cxnSpLocks noChangeShapeType="1"/>
              <a:stCxn id="7177" idx="0"/>
              <a:endCxn id="7187" idx="0"/>
            </p:cNvCxnSpPr>
            <p:nvPr/>
          </p:nvCxnSpPr>
          <p:spPr bwMode="auto">
            <a:xfrm rot="5400000" flipV="1">
              <a:off x="4549775" y="165100"/>
              <a:ext cx="1588" cy="5465763"/>
            </a:xfrm>
            <a:prstGeom prst="curvedConnector3">
              <a:avLst>
                <a:gd name="adj1" fmla="val -49500014"/>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7198" name="Text Box 32"/>
            <p:cNvSpPr txBox="1">
              <a:spLocks noChangeArrowheads="1"/>
            </p:cNvSpPr>
            <p:nvPr/>
          </p:nvSpPr>
          <p:spPr bwMode="auto">
            <a:xfrm>
              <a:off x="3962400" y="2076450"/>
              <a:ext cx="12622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smtClean="0"/>
                <a:t>rMZ=rDZ=1</a:t>
              </a:r>
              <a:endParaRPr lang="nl-NL" b="1"/>
            </a:p>
          </p:txBody>
        </p:sp>
        <p:sp>
          <p:nvSpPr>
            <p:cNvPr id="7199" name="Text Box 33"/>
            <p:cNvSpPr txBox="1">
              <a:spLocks noChangeArrowheads="1"/>
            </p:cNvSpPr>
            <p:nvPr/>
          </p:nvSpPr>
          <p:spPr bwMode="auto">
            <a:xfrm>
              <a:off x="3776784" y="2693866"/>
              <a:ext cx="175118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smtClean="0"/>
                <a:t>rMZ=1 or rDZ</a:t>
              </a:r>
              <a:r>
                <a:rPr lang="nl-NL" b="1"/>
                <a:t>=.5</a:t>
              </a:r>
            </a:p>
          </p:txBody>
        </p:sp>
        <p:cxnSp>
          <p:nvCxnSpPr>
            <p:cNvPr id="7200" name="AutoShape 41"/>
            <p:cNvCxnSpPr>
              <a:cxnSpLocks noChangeShapeType="1"/>
              <a:stCxn id="7176" idx="0"/>
              <a:endCxn id="7176" idx="1"/>
            </p:cNvCxnSpPr>
            <p:nvPr/>
          </p:nvCxnSpPr>
          <p:spPr bwMode="auto">
            <a:xfrm rot="-5400000" flipH="1" flipV="1">
              <a:off x="509588" y="2792412"/>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1" name="AutoShape 42"/>
            <p:cNvCxnSpPr>
              <a:cxnSpLocks noChangeShapeType="1"/>
              <a:stCxn id="7177" idx="0"/>
              <a:endCxn id="7177" idx="1"/>
            </p:cNvCxnSpPr>
            <p:nvPr/>
          </p:nvCxnSpPr>
          <p:spPr bwMode="auto">
            <a:xfrm rot="-5400000" flipH="1" flipV="1">
              <a:off x="1589088" y="2801937"/>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2" name="AutoShape 43"/>
            <p:cNvCxnSpPr>
              <a:cxnSpLocks noChangeShapeType="1"/>
              <a:stCxn id="7178" idx="0"/>
              <a:endCxn id="7178" idx="1"/>
            </p:cNvCxnSpPr>
            <p:nvPr/>
          </p:nvCxnSpPr>
          <p:spPr bwMode="auto">
            <a:xfrm rot="-5400000" flipH="1" flipV="1">
              <a:off x="2741613" y="2792412"/>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3" name="AutoShape 44"/>
            <p:cNvCxnSpPr>
              <a:cxnSpLocks noChangeShapeType="1"/>
              <a:stCxn id="7186" idx="0"/>
              <a:endCxn id="7186" idx="7"/>
            </p:cNvCxnSpPr>
            <p:nvPr/>
          </p:nvCxnSpPr>
          <p:spPr bwMode="auto">
            <a:xfrm rot="5400000" flipV="1">
              <a:off x="6299200" y="2792412"/>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4" name="AutoShape 45"/>
            <p:cNvCxnSpPr>
              <a:cxnSpLocks noChangeShapeType="1"/>
              <a:stCxn id="7187" idx="0"/>
              <a:endCxn id="7187" idx="7"/>
            </p:cNvCxnSpPr>
            <p:nvPr/>
          </p:nvCxnSpPr>
          <p:spPr bwMode="auto">
            <a:xfrm rot="5400000" flipV="1">
              <a:off x="7378700" y="2801937"/>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5" name="AutoShape 46"/>
            <p:cNvCxnSpPr>
              <a:cxnSpLocks noChangeShapeType="1"/>
              <a:stCxn id="7188" idx="0"/>
              <a:endCxn id="7188" idx="7"/>
            </p:cNvCxnSpPr>
            <p:nvPr/>
          </p:nvCxnSpPr>
          <p:spPr bwMode="auto">
            <a:xfrm rot="5400000" flipV="1">
              <a:off x="8531225" y="2792412"/>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7206" name="Text Box 47"/>
            <p:cNvSpPr txBox="1">
              <a:spLocks noChangeArrowheads="1"/>
            </p:cNvSpPr>
            <p:nvPr/>
          </p:nvSpPr>
          <p:spPr bwMode="auto">
            <a:xfrm>
              <a:off x="209550" y="2501900"/>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07" name="Text Box 48"/>
            <p:cNvSpPr txBox="1">
              <a:spLocks noChangeArrowheads="1"/>
            </p:cNvSpPr>
            <p:nvPr/>
          </p:nvSpPr>
          <p:spPr bwMode="auto">
            <a:xfrm>
              <a:off x="1285875" y="2528888"/>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08" name="Text Box 49"/>
            <p:cNvSpPr txBox="1">
              <a:spLocks noChangeArrowheads="1"/>
            </p:cNvSpPr>
            <p:nvPr/>
          </p:nvSpPr>
          <p:spPr bwMode="auto">
            <a:xfrm>
              <a:off x="2490788" y="2540000"/>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09" name="Text Box 50"/>
            <p:cNvSpPr txBox="1">
              <a:spLocks noChangeArrowheads="1"/>
            </p:cNvSpPr>
            <p:nvPr/>
          </p:nvSpPr>
          <p:spPr bwMode="auto">
            <a:xfrm>
              <a:off x="6370638" y="2540000"/>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10" name="Text Box 51"/>
            <p:cNvSpPr txBox="1">
              <a:spLocks noChangeArrowheads="1"/>
            </p:cNvSpPr>
            <p:nvPr/>
          </p:nvSpPr>
          <p:spPr bwMode="auto">
            <a:xfrm>
              <a:off x="7451725" y="2540000"/>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11" name="Text Box 52"/>
            <p:cNvSpPr txBox="1">
              <a:spLocks noChangeArrowheads="1"/>
            </p:cNvSpPr>
            <p:nvPr/>
          </p:nvSpPr>
          <p:spPr bwMode="auto">
            <a:xfrm>
              <a:off x="8610600" y="2528888"/>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grpSp>
      <p:sp>
        <p:nvSpPr>
          <p:cNvPr id="3" name="TextBox 2"/>
          <p:cNvSpPr txBox="1"/>
          <p:nvPr/>
        </p:nvSpPr>
        <p:spPr>
          <a:xfrm>
            <a:off x="190695" y="290321"/>
            <a:ext cx="10384831" cy="954107"/>
          </a:xfrm>
          <a:prstGeom prst="rect">
            <a:avLst/>
          </a:prstGeom>
          <a:noFill/>
        </p:spPr>
        <p:txBody>
          <a:bodyPr wrap="none" rtlCol="0">
            <a:spAutoFit/>
          </a:bodyPr>
          <a:lstStyle/>
          <a:p>
            <a:r>
              <a:rPr lang="nl-NL" sz="2800" dirty="0" smtClean="0"/>
              <a:t>But we know about scaling, because this model uses the same scaling </a:t>
            </a:r>
          </a:p>
          <a:p>
            <a:r>
              <a:rPr lang="nl-NL" sz="2800" dirty="0" smtClean="0"/>
              <a:t>(var(E)=var(C)=var(A) = 1; mean(A)=mean(C)=mean(E)=0)</a:t>
            </a:r>
            <a:endParaRPr lang="nl-NL" sz="2800" dirty="0"/>
          </a:p>
        </p:txBody>
      </p:sp>
      <p:sp>
        <p:nvSpPr>
          <p:cNvPr id="41" name="Slide Number Placeholder 40"/>
          <p:cNvSpPr>
            <a:spLocks noGrp="1"/>
          </p:cNvSpPr>
          <p:nvPr>
            <p:ph type="sldNum" sz="quarter" idx="12"/>
          </p:nvPr>
        </p:nvSpPr>
        <p:spPr/>
        <p:txBody>
          <a:bodyPr/>
          <a:lstStyle/>
          <a:p>
            <a:fld id="{E4A06661-2BEA-419D-95CE-082FC67DA5D1}" type="slidenum">
              <a:rPr lang="nl-NL" smtClean="0"/>
              <a:pPr/>
              <a:t>20</a:t>
            </a:fld>
            <a:endParaRPr lang="nl-NL"/>
          </a:p>
        </p:txBody>
      </p:sp>
      <p:sp>
        <p:nvSpPr>
          <p:cNvPr id="42" name="Footer Placeholder 41"/>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8659412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43584" y="1024128"/>
            <a:ext cx="8336769" cy="523220"/>
          </a:xfrm>
          <a:prstGeom prst="rect">
            <a:avLst/>
          </a:prstGeom>
          <a:noFill/>
        </p:spPr>
        <p:txBody>
          <a:bodyPr wrap="none" rtlCol="0">
            <a:spAutoFit/>
          </a:bodyPr>
          <a:lstStyle/>
          <a:p>
            <a:r>
              <a:rPr lang="en-US" sz="2800" dirty="0" smtClean="0"/>
              <a:t>A technical aspect of the common factor model: scaling.</a:t>
            </a:r>
          </a:p>
        </p:txBody>
      </p:sp>
      <p:graphicFrame>
        <p:nvGraphicFramePr>
          <p:cNvPr id="3" name="Object 10"/>
          <p:cNvGraphicFramePr>
            <a:graphicFrameLocks noChangeAspect="1"/>
          </p:cNvGraphicFramePr>
          <p:nvPr>
            <p:extLst>
              <p:ext uri="{D42A27DB-BD31-4B8C-83A1-F6EECF244321}">
                <p14:modId xmlns:p14="http://schemas.microsoft.com/office/powerpoint/2010/main" val="718384513"/>
              </p:ext>
            </p:extLst>
          </p:nvPr>
        </p:nvGraphicFramePr>
        <p:xfrm>
          <a:off x="2638425" y="1843088"/>
          <a:ext cx="6515100" cy="2179637"/>
        </p:xfrm>
        <a:graphic>
          <a:graphicData uri="http://schemas.openxmlformats.org/presentationml/2006/ole">
            <mc:AlternateContent xmlns:mc="http://schemas.openxmlformats.org/markup-compatibility/2006">
              <mc:Choice xmlns:v="urn:schemas-microsoft-com:vml" Requires="v">
                <p:oleObj spid="_x0000_s10293" name="Equation" r:id="rId3" imgW="2793960" imgH="939600" progId="Equation.3">
                  <p:embed/>
                </p:oleObj>
              </mc:Choice>
              <mc:Fallback>
                <p:oleObj name="Equation" r:id="rId3" imgW="2793960" imgH="939600" progId="Equation.3">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38425" y="1843088"/>
                        <a:ext cx="6515100" cy="21796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1438656" y="4569211"/>
            <a:ext cx="8054064" cy="830997"/>
          </a:xfrm>
          <a:prstGeom prst="rect">
            <a:avLst/>
          </a:prstGeom>
          <a:noFill/>
        </p:spPr>
        <p:txBody>
          <a:bodyPr wrap="none" rtlCol="0">
            <a:spAutoFit/>
          </a:bodyPr>
          <a:lstStyle/>
          <a:p>
            <a:r>
              <a:rPr lang="en-US" sz="2400" dirty="0" smtClean="0"/>
              <a:t> Scale the common factor by fixing to “sensible value”  </a:t>
            </a:r>
            <a:r>
              <a:rPr lang="en-US" sz="2400" dirty="0" smtClean="0">
                <a:solidFill>
                  <a:srgbClr val="FF0000"/>
                </a:solidFill>
              </a:rPr>
              <a:t>(</a:t>
            </a:r>
            <a:r>
              <a:rPr lang="en-US" sz="2400" dirty="0" smtClean="0">
                <a:solidFill>
                  <a:srgbClr val="FF0000"/>
                </a:solidFill>
                <a:latin typeface="Symbol" panose="05050102010706020507" pitchFamily="18" charset="2"/>
              </a:rPr>
              <a:t>s</a:t>
            </a:r>
            <a:r>
              <a:rPr lang="en-US" sz="2400" baseline="-25000" dirty="0" smtClean="0">
                <a:solidFill>
                  <a:srgbClr val="FF0000"/>
                </a:solidFill>
                <a:latin typeface="Symbol" panose="05050102010706020507" pitchFamily="18" charset="2"/>
              </a:rPr>
              <a:t>h</a:t>
            </a:r>
            <a:r>
              <a:rPr lang="en-US" sz="2400" baseline="30000" dirty="0" smtClean="0">
                <a:solidFill>
                  <a:srgbClr val="FF0000"/>
                </a:solidFill>
              </a:rPr>
              <a:t>2</a:t>
            </a:r>
            <a:r>
              <a:rPr lang="en-US" sz="2400" dirty="0" smtClean="0">
                <a:solidFill>
                  <a:srgbClr val="FF0000"/>
                </a:solidFill>
              </a:rPr>
              <a:t> = 1)</a:t>
            </a:r>
          </a:p>
          <a:p>
            <a:r>
              <a:rPr lang="en-US" sz="2400" dirty="0" smtClean="0"/>
              <a:t> </a:t>
            </a:r>
            <a:endParaRPr lang="nl-NL" sz="2400" dirty="0">
              <a:solidFill>
                <a:srgbClr val="FF0000"/>
              </a:solidFill>
            </a:endParaRPr>
          </a:p>
        </p:txBody>
      </p:sp>
      <p:sp>
        <p:nvSpPr>
          <p:cNvPr id="5" name="Slide Number Placeholder 4"/>
          <p:cNvSpPr>
            <a:spLocks noGrp="1"/>
          </p:cNvSpPr>
          <p:nvPr>
            <p:ph type="sldNum" sz="quarter" idx="12"/>
          </p:nvPr>
        </p:nvSpPr>
        <p:spPr/>
        <p:txBody>
          <a:bodyPr/>
          <a:lstStyle/>
          <a:p>
            <a:fld id="{E4A06661-2BEA-419D-95CE-082FC67DA5D1}" type="slidenum">
              <a:rPr lang="nl-NL" smtClean="0"/>
              <a:pPr/>
              <a:t>21</a:t>
            </a:fld>
            <a:endParaRPr lang="nl-NL"/>
          </a:p>
        </p:txBody>
      </p:sp>
      <p:sp>
        <p:nvSpPr>
          <p:cNvPr id="6" name="Footer Placeholder 5"/>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5089976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43584" y="1024128"/>
            <a:ext cx="8336769" cy="523220"/>
          </a:xfrm>
          <a:prstGeom prst="rect">
            <a:avLst/>
          </a:prstGeom>
          <a:noFill/>
        </p:spPr>
        <p:txBody>
          <a:bodyPr wrap="none" rtlCol="0">
            <a:spAutoFit/>
          </a:bodyPr>
          <a:lstStyle/>
          <a:p>
            <a:r>
              <a:rPr lang="en-US" sz="2800" dirty="0" smtClean="0"/>
              <a:t>A technical aspect of the common factor model: scaling.</a:t>
            </a:r>
          </a:p>
        </p:txBody>
      </p:sp>
      <p:graphicFrame>
        <p:nvGraphicFramePr>
          <p:cNvPr id="3" name="Object 10"/>
          <p:cNvGraphicFramePr>
            <a:graphicFrameLocks noChangeAspect="1"/>
          </p:cNvGraphicFramePr>
          <p:nvPr>
            <p:extLst>
              <p:ext uri="{D42A27DB-BD31-4B8C-83A1-F6EECF244321}">
                <p14:modId xmlns:p14="http://schemas.microsoft.com/office/powerpoint/2010/main" val="3658885118"/>
              </p:ext>
            </p:extLst>
          </p:nvPr>
        </p:nvGraphicFramePr>
        <p:xfrm>
          <a:off x="2030413" y="1784350"/>
          <a:ext cx="7731125" cy="2297113"/>
        </p:xfrm>
        <a:graphic>
          <a:graphicData uri="http://schemas.openxmlformats.org/presentationml/2006/ole">
            <mc:AlternateContent xmlns:mc="http://schemas.openxmlformats.org/markup-compatibility/2006">
              <mc:Choice xmlns:v="urn:schemas-microsoft-com:vml" Requires="v">
                <p:oleObj spid="_x0000_s11317" name="Equation" r:id="rId3" imgW="3314520" imgH="990360" progId="Equation.3">
                  <p:embed/>
                </p:oleObj>
              </mc:Choice>
              <mc:Fallback>
                <p:oleObj name="Equation" r:id="rId3" imgW="3314520" imgH="990360" progId="Equation.3">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0413" y="1784350"/>
                        <a:ext cx="7731125" cy="2297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1438656" y="4569211"/>
            <a:ext cx="8767913" cy="830997"/>
          </a:xfrm>
          <a:prstGeom prst="rect">
            <a:avLst/>
          </a:prstGeom>
          <a:noFill/>
        </p:spPr>
        <p:txBody>
          <a:bodyPr wrap="none" rtlCol="0">
            <a:spAutoFit/>
          </a:bodyPr>
          <a:lstStyle/>
          <a:p>
            <a:r>
              <a:rPr lang="en-US" sz="2400" dirty="0" smtClean="0"/>
              <a:t>Or making it dependent on an indicator by fixing a factor </a:t>
            </a:r>
            <a:r>
              <a:rPr lang="en-US" sz="2400" smtClean="0"/>
              <a:t>loading to a</a:t>
            </a:r>
          </a:p>
          <a:p>
            <a:r>
              <a:rPr lang="en-US" sz="2400" smtClean="0"/>
              <a:t>“sensible value”, i.e., </a:t>
            </a:r>
            <a:r>
              <a:rPr lang="en-US" sz="2400" dirty="0" smtClean="0"/>
              <a:t>1 </a:t>
            </a:r>
            <a:r>
              <a:rPr lang="en-US" sz="2400" dirty="0" smtClean="0">
                <a:solidFill>
                  <a:srgbClr val="FF0000"/>
                </a:solidFill>
              </a:rPr>
              <a:t>(</a:t>
            </a:r>
            <a:r>
              <a:rPr lang="en-US" sz="2400" dirty="0" smtClean="0">
                <a:solidFill>
                  <a:srgbClr val="FF0000"/>
                </a:solidFill>
                <a:latin typeface="Symbol" panose="05050102010706020507" pitchFamily="18" charset="2"/>
              </a:rPr>
              <a:t>l</a:t>
            </a:r>
            <a:r>
              <a:rPr lang="en-US" sz="2400" baseline="-25000" dirty="0" smtClean="0">
                <a:solidFill>
                  <a:srgbClr val="FF0000"/>
                </a:solidFill>
              </a:rPr>
              <a:t>1</a:t>
            </a:r>
            <a:r>
              <a:rPr lang="en-US" sz="2400" dirty="0" smtClean="0">
                <a:solidFill>
                  <a:srgbClr val="FF0000"/>
                </a:solidFill>
              </a:rPr>
              <a:t>=1)</a:t>
            </a:r>
            <a:endParaRPr lang="nl-NL" sz="2400" dirty="0">
              <a:solidFill>
                <a:srgbClr val="FF0000"/>
              </a:solidFill>
            </a:endParaRPr>
          </a:p>
        </p:txBody>
      </p:sp>
      <p:sp>
        <p:nvSpPr>
          <p:cNvPr id="5" name="Slide Number Placeholder 4"/>
          <p:cNvSpPr>
            <a:spLocks noGrp="1"/>
          </p:cNvSpPr>
          <p:nvPr>
            <p:ph type="sldNum" sz="quarter" idx="12"/>
          </p:nvPr>
        </p:nvSpPr>
        <p:spPr/>
        <p:txBody>
          <a:bodyPr/>
          <a:lstStyle/>
          <a:p>
            <a:fld id="{E4A06661-2BEA-419D-95CE-082FC67DA5D1}" type="slidenum">
              <a:rPr lang="nl-NL" smtClean="0"/>
              <a:pPr/>
              <a:t>22</a:t>
            </a:fld>
            <a:endParaRPr lang="nl-NL"/>
          </a:p>
        </p:txBody>
      </p:sp>
      <p:sp>
        <p:nvSpPr>
          <p:cNvPr id="6" name="Footer Placeholder 5"/>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32274430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E4A06661-2BEA-419D-95CE-082FC67DA5D1}" type="slidenum">
              <a:rPr lang="nl-NL" smtClean="0"/>
              <a:pPr/>
              <a:t>23</a:t>
            </a:fld>
            <a:endParaRPr lang="nl-NL"/>
          </a:p>
        </p:txBody>
      </p:sp>
      <p:sp>
        <p:nvSpPr>
          <p:cNvPr id="4" name="TextBox 3"/>
          <p:cNvSpPr txBox="1"/>
          <p:nvPr/>
        </p:nvSpPr>
        <p:spPr>
          <a:xfrm>
            <a:off x="779646" y="548640"/>
            <a:ext cx="10828421" cy="5078313"/>
          </a:xfrm>
          <a:prstGeom prst="rect">
            <a:avLst/>
          </a:prstGeom>
          <a:noFill/>
        </p:spPr>
        <p:txBody>
          <a:bodyPr wrap="square" rtlCol="0">
            <a:spAutoFit/>
          </a:bodyPr>
          <a:lstStyle/>
          <a:p>
            <a:r>
              <a:rPr lang="nl-NL" sz="2400" smtClean="0"/>
              <a:t>In summary:</a:t>
            </a:r>
          </a:p>
          <a:p>
            <a:endParaRPr lang="nl-NL" sz="2400"/>
          </a:p>
          <a:p>
            <a:r>
              <a:rPr lang="nl-NL" sz="2400" smtClean="0"/>
              <a:t>The single common factor model can be used to test the hypothesis that the observed covariance or correlation matrix (say 4 neuroticism items) is consistent with a single common source of variance, the common factor (i.e., neuroticism).</a:t>
            </a:r>
          </a:p>
          <a:p>
            <a:endParaRPr lang="nl-NL" sz="2400"/>
          </a:p>
          <a:p>
            <a:r>
              <a:rPr lang="nl-NL" sz="2400" smtClean="0"/>
              <a:t>This is established by estimating the parameters of the singel factor model and testing whether the observed covariance matrix equals the covariance matrix based on the estimated parameters (the “implied” or “expected” covariance matrix)  </a:t>
            </a:r>
          </a:p>
          <a:p>
            <a:endParaRPr lang="nl-NL" sz="2400"/>
          </a:p>
          <a:p>
            <a:r>
              <a:rPr lang="nl-NL" sz="2400" smtClean="0"/>
              <a:t>The parameters can also be used to evaluated the quality of the items or indicators</a:t>
            </a:r>
          </a:p>
          <a:p>
            <a:r>
              <a:rPr lang="nl-NL" sz="2400" smtClean="0"/>
              <a:t>(R</a:t>
            </a:r>
            <a:r>
              <a:rPr lang="nl-NL" sz="2400" baseline="30000" smtClean="0"/>
              <a:t>2</a:t>
            </a:r>
            <a:r>
              <a:rPr lang="nl-NL" sz="2400" smtClean="0"/>
              <a:t>: now much of the indicator variance is explained by the common factor?)</a:t>
            </a:r>
          </a:p>
          <a:p>
            <a:endParaRPr lang="nl-NL"/>
          </a:p>
          <a:p>
            <a:endParaRPr lang="nl-NL"/>
          </a:p>
        </p:txBody>
      </p:sp>
      <p:sp>
        <p:nvSpPr>
          <p:cNvPr id="5" name="TextBox 4"/>
          <p:cNvSpPr txBox="1"/>
          <p:nvPr/>
        </p:nvSpPr>
        <p:spPr>
          <a:xfrm>
            <a:off x="86627" y="6352143"/>
            <a:ext cx="1791068" cy="369332"/>
          </a:xfrm>
          <a:prstGeom prst="rect">
            <a:avLst/>
          </a:prstGeom>
          <a:noFill/>
        </p:spPr>
        <p:txBody>
          <a:bodyPr wrap="none" rtlCol="0">
            <a:spAutoFit/>
          </a:bodyPr>
          <a:lstStyle/>
          <a:p>
            <a:r>
              <a:rPr lang="nl-NL" smtClean="0"/>
              <a:t>9 slides on interp</a:t>
            </a:r>
            <a:endParaRPr lang="nl-NL"/>
          </a:p>
        </p:txBody>
      </p:sp>
    </p:spTree>
    <p:extLst>
      <p:ext uri="{BB962C8B-B14F-4D97-AF65-F5344CB8AC3E}">
        <p14:creationId xmlns:p14="http://schemas.microsoft.com/office/powerpoint/2010/main" val="423581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p:cNvGrpSpPr/>
          <p:nvPr/>
        </p:nvGrpSpPr>
        <p:grpSpPr>
          <a:xfrm>
            <a:off x="597182" y="1365504"/>
            <a:ext cx="3072610" cy="3035808"/>
            <a:chOff x="1645694" y="1011936"/>
            <a:chExt cx="3072610" cy="3035808"/>
          </a:xfrm>
        </p:grpSpPr>
        <p:sp>
          <p:nvSpPr>
            <p:cNvPr id="3" name="Oval 92"/>
            <p:cNvSpPr>
              <a:spLocks noChangeArrowheads="1"/>
            </p:cNvSpPr>
            <p:nvPr/>
          </p:nvSpPr>
          <p:spPr bwMode="auto">
            <a:xfrm>
              <a:off x="2843703" y="1011936"/>
              <a:ext cx="625366" cy="577950"/>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dirty="0" smtClean="0">
                  <a:solidFill>
                    <a:srgbClr val="000000"/>
                  </a:solidFill>
                  <a:latin typeface="Symbol" panose="05050102010706020507" pitchFamily="18" charset="2"/>
                  <a:ea typeface="굴림" panose="020B0600000101010101" pitchFamily="34" charset="-127"/>
                </a:rPr>
                <a:t>N</a:t>
              </a:r>
              <a:endParaRPr lang="nl-NL" dirty="0"/>
            </a:p>
          </p:txBody>
        </p:sp>
        <p:sp>
          <p:nvSpPr>
            <p:cNvPr id="4" name="Rectangle 93"/>
            <p:cNvSpPr>
              <a:spLocks noChangeArrowheads="1"/>
            </p:cNvSpPr>
            <p:nvPr/>
          </p:nvSpPr>
          <p:spPr bwMode="auto">
            <a:xfrm>
              <a:off x="1657456"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n1</a:t>
              </a:r>
              <a:endParaRPr lang="nl-NL" sz="1400" dirty="0"/>
            </a:p>
          </p:txBody>
        </p:sp>
        <p:sp>
          <p:nvSpPr>
            <p:cNvPr id="5" name="Line 94"/>
            <p:cNvSpPr>
              <a:spLocks noChangeShapeType="1"/>
            </p:cNvSpPr>
            <p:nvPr/>
          </p:nvSpPr>
          <p:spPr bwMode="auto">
            <a:xfrm flipV="1">
              <a:off x="1907902"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6" name="Oval 95"/>
            <p:cNvSpPr>
              <a:spLocks noChangeArrowheads="1"/>
            </p:cNvSpPr>
            <p:nvPr/>
          </p:nvSpPr>
          <p:spPr bwMode="auto">
            <a:xfrm>
              <a:off x="1657456"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1</a:t>
              </a:r>
              <a:endParaRPr lang="nl-NL" sz="1400"/>
            </a:p>
          </p:txBody>
        </p:sp>
        <p:sp>
          <p:nvSpPr>
            <p:cNvPr id="7" name="Rectangle 96"/>
            <p:cNvSpPr>
              <a:spLocks noChangeArrowheads="1"/>
            </p:cNvSpPr>
            <p:nvPr/>
          </p:nvSpPr>
          <p:spPr bwMode="auto">
            <a:xfrm>
              <a:off x="2468783"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n2</a:t>
              </a:r>
              <a:endParaRPr lang="nl-NL" sz="1400" dirty="0"/>
            </a:p>
          </p:txBody>
        </p:sp>
        <p:sp>
          <p:nvSpPr>
            <p:cNvPr id="8" name="Line 97"/>
            <p:cNvSpPr>
              <a:spLocks noChangeShapeType="1"/>
            </p:cNvSpPr>
            <p:nvPr/>
          </p:nvSpPr>
          <p:spPr bwMode="auto">
            <a:xfrm flipV="1">
              <a:off x="2719230"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9" name="Oval 98"/>
            <p:cNvSpPr>
              <a:spLocks noChangeArrowheads="1"/>
            </p:cNvSpPr>
            <p:nvPr/>
          </p:nvSpPr>
          <p:spPr bwMode="auto">
            <a:xfrm>
              <a:off x="2468783"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2</a:t>
              </a:r>
              <a:endParaRPr lang="nl-NL" sz="1400"/>
            </a:p>
          </p:txBody>
        </p:sp>
        <p:sp>
          <p:nvSpPr>
            <p:cNvPr id="10" name="Rectangle 99"/>
            <p:cNvSpPr>
              <a:spLocks noChangeArrowheads="1"/>
            </p:cNvSpPr>
            <p:nvPr/>
          </p:nvSpPr>
          <p:spPr bwMode="auto">
            <a:xfrm>
              <a:off x="3344597"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n3</a:t>
              </a:r>
              <a:endParaRPr lang="nl-NL" sz="1400" dirty="0"/>
            </a:p>
          </p:txBody>
        </p:sp>
        <p:sp>
          <p:nvSpPr>
            <p:cNvPr id="11" name="Line 100"/>
            <p:cNvSpPr>
              <a:spLocks noChangeShapeType="1"/>
            </p:cNvSpPr>
            <p:nvPr/>
          </p:nvSpPr>
          <p:spPr bwMode="auto">
            <a:xfrm flipV="1">
              <a:off x="3595043"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2" name="Oval 101"/>
            <p:cNvSpPr>
              <a:spLocks noChangeArrowheads="1"/>
            </p:cNvSpPr>
            <p:nvPr/>
          </p:nvSpPr>
          <p:spPr bwMode="auto">
            <a:xfrm>
              <a:off x="3344597"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3</a:t>
              </a:r>
              <a:endParaRPr lang="nl-NL" sz="1400"/>
            </a:p>
          </p:txBody>
        </p:sp>
        <p:sp>
          <p:nvSpPr>
            <p:cNvPr id="13" name="Rectangle 102"/>
            <p:cNvSpPr>
              <a:spLocks noChangeArrowheads="1"/>
            </p:cNvSpPr>
            <p:nvPr/>
          </p:nvSpPr>
          <p:spPr bwMode="auto">
            <a:xfrm>
              <a:off x="4155923"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n4</a:t>
              </a:r>
              <a:endParaRPr lang="nl-NL" sz="1400" dirty="0"/>
            </a:p>
          </p:txBody>
        </p:sp>
        <p:sp>
          <p:nvSpPr>
            <p:cNvPr id="14" name="Line 103"/>
            <p:cNvSpPr>
              <a:spLocks noChangeShapeType="1"/>
            </p:cNvSpPr>
            <p:nvPr/>
          </p:nvSpPr>
          <p:spPr bwMode="auto">
            <a:xfrm flipV="1">
              <a:off x="4406371"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5" name="Oval 104"/>
            <p:cNvSpPr>
              <a:spLocks noChangeArrowheads="1"/>
            </p:cNvSpPr>
            <p:nvPr/>
          </p:nvSpPr>
          <p:spPr bwMode="auto">
            <a:xfrm>
              <a:off x="4155923"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4</a:t>
              </a:r>
              <a:endParaRPr lang="nl-NL" sz="1400"/>
            </a:p>
          </p:txBody>
        </p:sp>
        <p:sp>
          <p:nvSpPr>
            <p:cNvPr id="16" name="Line 105"/>
            <p:cNvSpPr>
              <a:spLocks noChangeShapeType="1"/>
            </p:cNvSpPr>
            <p:nvPr/>
          </p:nvSpPr>
          <p:spPr bwMode="auto">
            <a:xfrm flipH="1">
              <a:off x="1907902" y="1542771"/>
              <a:ext cx="998787" cy="1155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 name="Line 106"/>
            <p:cNvSpPr>
              <a:spLocks noChangeShapeType="1"/>
            </p:cNvSpPr>
            <p:nvPr/>
          </p:nvSpPr>
          <p:spPr bwMode="auto">
            <a:xfrm>
              <a:off x="3436077" y="1589885"/>
              <a:ext cx="970294" cy="110878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8" name="Line 107"/>
            <p:cNvSpPr>
              <a:spLocks noChangeShapeType="1"/>
            </p:cNvSpPr>
            <p:nvPr/>
          </p:nvSpPr>
          <p:spPr bwMode="auto">
            <a:xfrm flipH="1">
              <a:off x="2782216" y="1607161"/>
              <a:ext cx="311933" cy="10915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9" name="Line 108"/>
            <p:cNvSpPr>
              <a:spLocks noChangeShapeType="1"/>
            </p:cNvSpPr>
            <p:nvPr/>
          </p:nvSpPr>
          <p:spPr bwMode="auto">
            <a:xfrm>
              <a:off x="3281610" y="1607161"/>
              <a:ext cx="374920" cy="10915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0" name="Text Box 109"/>
            <p:cNvSpPr txBox="1">
              <a:spLocks noChangeArrowheads="1"/>
            </p:cNvSpPr>
            <p:nvPr/>
          </p:nvSpPr>
          <p:spPr bwMode="auto">
            <a:xfrm>
              <a:off x="2191280" y="1832684"/>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a:solidFill>
                    <a:srgbClr val="000000"/>
                  </a:solidFill>
                  <a:latin typeface="Symbol" panose="05050102010706020507" pitchFamily="18" charset="2"/>
                  <a:ea typeface="굴림" panose="020B0600000101010101" pitchFamily="34" charset="-127"/>
                </a:rPr>
                <a:t>l1</a:t>
              </a:r>
              <a:endParaRPr lang="nl-NL" sz="1400" dirty="0"/>
            </a:p>
          </p:txBody>
        </p:sp>
        <p:sp>
          <p:nvSpPr>
            <p:cNvPr id="21" name="Text Box 110"/>
            <p:cNvSpPr txBox="1">
              <a:spLocks noChangeArrowheads="1"/>
            </p:cNvSpPr>
            <p:nvPr/>
          </p:nvSpPr>
          <p:spPr bwMode="auto">
            <a:xfrm>
              <a:off x="2649465" y="2046647"/>
              <a:ext cx="356924"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l2</a:t>
              </a:r>
              <a:endParaRPr lang="nl-NL" sz="1400"/>
            </a:p>
          </p:txBody>
        </p:sp>
        <p:sp>
          <p:nvSpPr>
            <p:cNvPr id="22" name="Text Box 111"/>
            <p:cNvSpPr txBox="1">
              <a:spLocks noChangeArrowheads="1"/>
            </p:cNvSpPr>
            <p:nvPr/>
          </p:nvSpPr>
          <p:spPr bwMode="auto">
            <a:xfrm>
              <a:off x="3211844" y="2142299"/>
              <a:ext cx="356924"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l3</a:t>
              </a:r>
              <a:endParaRPr lang="nl-NL" sz="1400"/>
            </a:p>
          </p:txBody>
        </p:sp>
        <p:sp>
          <p:nvSpPr>
            <p:cNvPr id="23" name="Text Box 112"/>
            <p:cNvSpPr txBox="1">
              <a:spLocks noChangeArrowheads="1"/>
            </p:cNvSpPr>
            <p:nvPr/>
          </p:nvSpPr>
          <p:spPr bwMode="auto">
            <a:xfrm>
              <a:off x="3843990" y="1864727"/>
              <a:ext cx="356924" cy="30782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l4</a:t>
              </a:r>
              <a:endParaRPr lang="nl-NL" sz="1400"/>
            </a:p>
          </p:txBody>
        </p:sp>
        <p:sp>
          <p:nvSpPr>
            <p:cNvPr id="24" name="Text Box 109"/>
            <p:cNvSpPr txBox="1">
              <a:spLocks noChangeArrowheads="1"/>
            </p:cNvSpPr>
            <p:nvPr/>
          </p:nvSpPr>
          <p:spPr bwMode="auto">
            <a:xfrm>
              <a:off x="1645694" y="3272719"/>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5" name="Text Box 109"/>
            <p:cNvSpPr txBox="1">
              <a:spLocks noChangeArrowheads="1"/>
            </p:cNvSpPr>
            <p:nvPr/>
          </p:nvSpPr>
          <p:spPr bwMode="auto">
            <a:xfrm>
              <a:off x="2540992" y="3265193"/>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6" name="Text Box 109"/>
            <p:cNvSpPr txBox="1">
              <a:spLocks noChangeArrowheads="1"/>
            </p:cNvSpPr>
            <p:nvPr/>
          </p:nvSpPr>
          <p:spPr bwMode="auto">
            <a:xfrm>
              <a:off x="3359769" y="3302822"/>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7" name="Text Box 109"/>
            <p:cNvSpPr txBox="1">
              <a:spLocks noChangeArrowheads="1"/>
            </p:cNvSpPr>
            <p:nvPr/>
          </p:nvSpPr>
          <p:spPr bwMode="auto">
            <a:xfrm>
              <a:off x="4209154" y="3250141"/>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grpSp>
      <p:sp>
        <p:nvSpPr>
          <p:cNvPr id="29" name="TextBox 28"/>
          <p:cNvSpPr txBox="1"/>
          <p:nvPr/>
        </p:nvSpPr>
        <p:spPr>
          <a:xfrm>
            <a:off x="3966449" y="364281"/>
            <a:ext cx="7303008" cy="5724644"/>
          </a:xfrm>
          <a:prstGeom prst="rect">
            <a:avLst/>
          </a:prstGeom>
          <a:noFill/>
        </p:spPr>
        <p:txBody>
          <a:bodyPr wrap="square" rtlCol="0">
            <a:spAutoFit/>
          </a:bodyPr>
          <a:lstStyle/>
          <a:p>
            <a:r>
              <a:rPr lang="en-US" sz="2800" dirty="0" smtClean="0"/>
              <a:t>A substantive aspect of the common factor model: </a:t>
            </a:r>
            <a:r>
              <a:rPr lang="en-US" sz="2800" b="1" smtClean="0"/>
              <a:t>interpretation</a:t>
            </a:r>
            <a:r>
              <a:rPr lang="en-US" sz="2800" smtClean="0"/>
              <a:t> (that you </a:t>
            </a:r>
            <a:r>
              <a:rPr lang="en-US" sz="2800" dirty="0" smtClean="0"/>
              <a:t>bring to the model!)</a:t>
            </a:r>
          </a:p>
          <a:p>
            <a:endParaRPr lang="en-US" dirty="0"/>
          </a:p>
          <a:p>
            <a:r>
              <a:rPr lang="en-US" sz="2400" dirty="0" smtClean="0"/>
              <a:t>Strong realistic view of the latent variable N:</a:t>
            </a:r>
          </a:p>
          <a:p>
            <a:endParaRPr lang="en-US" sz="2400" dirty="0"/>
          </a:p>
          <a:p>
            <a:r>
              <a:rPr lang="en-US" sz="2400" dirty="0" smtClean="0"/>
              <a:t>N is </a:t>
            </a:r>
            <a:r>
              <a:rPr lang="en-US" sz="2400" b="1" dirty="0" smtClean="0"/>
              <a:t>a real, causal, </a:t>
            </a:r>
            <a:r>
              <a:rPr lang="en-US" sz="2400" b="1" dirty="0" err="1" smtClean="0"/>
              <a:t>unidimensional</a:t>
            </a:r>
            <a:r>
              <a:rPr lang="en-US" sz="2400" b="1" dirty="0" smtClean="0"/>
              <a:t> </a:t>
            </a:r>
            <a:r>
              <a:rPr lang="en-US" sz="2400" dirty="0" smtClean="0"/>
              <a:t>source of individual differences. It </a:t>
            </a:r>
            <a:r>
              <a:rPr lang="en-US" sz="2400" b="1" dirty="0" smtClean="0"/>
              <a:t>exists beyond the realm of the indicator set</a:t>
            </a:r>
            <a:r>
              <a:rPr lang="en-US" sz="2400" dirty="0" smtClean="0"/>
              <a:t>, and is not dependent on any given indicator set.</a:t>
            </a:r>
          </a:p>
          <a:p>
            <a:endParaRPr lang="en-US" sz="2400" dirty="0" smtClean="0"/>
          </a:p>
          <a:p>
            <a:r>
              <a:rPr lang="en-US" sz="2400" b="1" dirty="0" smtClean="0">
                <a:solidFill>
                  <a:srgbClr val="00B0F0"/>
                </a:solidFill>
              </a:rPr>
              <a:t>Causal - part I</a:t>
            </a:r>
            <a:r>
              <a:rPr lang="en-US" sz="2400" dirty="0" smtClean="0"/>
              <a:t>: </a:t>
            </a:r>
            <a:r>
              <a:rPr lang="en-US" sz="2400" b="1" dirty="0" smtClean="0"/>
              <a:t>The position of N determines causally the response to the items.</a:t>
            </a:r>
            <a:r>
              <a:rPr lang="en-US" sz="2400" dirty="0" smtClean="0"/>
              <a:t> </a:t>
            </a:r>
            <a:r>
              <a:rPr lang="en-US" sz="2400" b="1" dirty="0" smtClean="0"/>
              <a:t>N is the only direct cause of systematic variation in the items</a:t>
            </a:r>
            <a:r>
              <a:rPr lang="en-US" sz="2400" dirty="0" smtClean="0"/>
              <a:t>. I.e., if you condition on N, then the correlations among the items are zero: </a:t>
            </a:r>
            <a:r>
              <a:rPr lang="en-US" sz="2400" smtClean="0"/>
              <a:t>local independence (</a:t>
            </a:r>
            <a:r>
              <a:rPr lang="en-US" sz="2400" smtClean="0">
                <a:latin typeface="Symbol" pitchFamily="18" charset="2"/>
              </a:rPr>
              <a:t>e</a:t>
            </a:r>
            <a:r>
              <a:rPr lang="en-US" sz="2400" smtClean="0"/>
              <a:t>1,</a:t>
            </a:r>
            <a:r>
              <a:rPr lang="en-US" sz="2400" smtClean="0">
                <a:latin typeface="Symbol" pitchFamily="18" charset="2"/>
              </a:rPr>
              <a:t>e</a:t>
            </a:r>
            <a:r>
              <a:rPr lang="en-US" sz="2400" smtClean="0"/>
              <a:t>2,</a:t>
            </a:r>
            <a:r>
              <a:rPr lang="en-US" sz="2400" smtClean="0">
                <a:latin typeface="Symbol" pitchFamily="18" charset="2"/>
              </a:rPr>
              <a:t>e</a:t>
            </a:r>
            <a:r>
              <a:rPr lang="en-US" sz="2400" smtClean="0"/>
              <a:t>3,</a:t>
            </a:r>
            <a:r>
              <a:rPr lang="en-US" sz="2400" smtClean="0">
                <a:latin typeface="Symbol" pitchFamily="18" charset="2"/>
              </a:rPr>
              <a:t>e</a:t>
            </a:r>
            <a:r>
              <a:rPr lang="en-US" sz="2400" smtClean="0"/>
              <a:t>4 are uncorrelated).</a:t>
            </a:r>
            <a:endParaRPr lang="en-US" sz="2400" dirty="0" smtClean="0"/>
          </a:p>
        </p:txBody>
      </p:sp>
      <p:sp>
        <p:nvSpPr>
          <p:cNvPr id="30" name="TextBox 29"/>
          <p:cNvSpPr txBox="1"/>
          <p:nvPr/>
        </p:nvSpPr>
        <p:spPr>
          <a:xfrm>
            <a:off x="229176" y="4865997"/>
            <a:ext cx="3325905" cy="1015663"/>
          </a:xfrm>
          <a:prstGeom prst="rect">
            <a:avLst/>
          </a:prstGeom>
          <a:noFill/>
        </p:spPr>
        <p:txBody>
          <a:bodyPr wrap="square" rtlCol="0">
            <a:spAutoFit/>
          </a:bodyPr>
          <a:lstStyle/>
          <a:p>
            <a:r>
              <a:rPr lang="en-US" sz="2000" b="1" dirty="0" smtClean="0"/>
              <a:t>Reflective indicators</a:t>
            </a:r>
            <a:r>
              <a:rPr lang="en-US" sz="2000" dirty="0" smtClean="0"/>
              <a:t>:</a:t>
            </a:r>
          </a:p>
          <a:p>
            <a:r>
              <a:rPr lang="en-US" sz="2000" dirty="0" smtClean="0"/>
              <a:t>They reflect the causal action of the latent variable N</a:t>
            </a:r>
            <a:endParaRPr lang="en-US" sz="2000" dirty="0"/>
          </a:p>
        </p:txBody>
      </p:sp>
      <p:sp>
        <p:nvSpPr>
          <p:cNvPr id="31" name="Slide Number Placeholder 30"/>
          <p:cNvSpPr>
            <a:spLocks noGrp="1"/>
          </p:cNvSpPr>
          <p:nvPr>
            <p:ph type="sldNum" sz="quarter" idx="12"/>
          </p:nvPr>
        </p:nvSpPr>
        <p:spPr/>
        <p:txBody>
          <a:bodyPr/>
          <a:lstStyle/>
          <a:p>
            <a:fld id="{E4A06661-2BEA-419D-95CE-082FC67DA5D1}" type="slidenum">
              <a:rPr lang="nl-NL" smtClean="0"/>
              <a:pPr/>
              <a:t>24</a:t>
            </a:fld>
            <a:endParaRPr lang="nl-NL"/>
          </a:p>
        </p:txBody>
      </p:sp>
      <p:sp>
        <p:nvSpPr>
          <p:cNvPr id="32" name="Footer Placeholder 31"/>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4258464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p:cNvGrpSpPr/>
          <p:nvPr/>
        </p:nvGrpSpPr>
        <p:grpSpPr>
          <a:xfrm>
            <a:off x="597182" y="1365504"/>
            <a:ext cx="3072610" cy="3035808"/>
            <a:chOff x="1645694" y="1011936"/>
            <a:chExt cx="3072610" cy="3035808"/>
          </a:xfrm>
        </p:grpSpPr>
        <p:sp>
          <p:nvSpPr>
            <p:cNvPr id="3" name="Oval 92"/>
            <p:cNvSpPr>
              <a:spLocks noChangeArrowheads="1"/>
            </p:cNvSpPr>
            <p:nvPr/>
          </p:nvSpPr>
          <p:spPr bwMode="auto">
            <a:xfrm>
              <a:off x="2843703" y="1011936"/>
              <a:ext cx="625366" cy="577950"/>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dirty="0" smtClean="0">
                  <a:solidFill>
                    <a:srgbClr val="000000"/>
                  </a:solidFill>
                  <a:latin typeface="Symbol" panose="05050102010706020507" pitchFamily="18" charset="2"/>
                  <a:ea typeface="굴림" panose="020B0600000101010101" pitchFamily="34" charset="-127"/>
                </a:rPr>
                <a:t>N</a:t>
              </a:r>
              <a:endParaRPr lang="nl-NL" dirty="0"/>
            </a:p>
          </p:txBody>
        </p:sp>
        <p:sp>
          <p:nvSpPr>
            <p:cNvPr id="4" name="Rectangle 93"/>
            <p:cNvSpPr>
              <a:spLocks noChangeArrowheads="1"/>
            </p:cNvSpPr>
            <p:nvPr/>
          </p:nvSpPr>
          <p:spPr bwMode="auto">
            <a:xfrm>
              <a:off x="1657456"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n1</a:t>
              </a:r>
              <a:endParaRPr lang="nl-NL" sz="1400" dirty="0"/>
            </a:p>
          </p:txBody>
        </p:sp>
        <p:sp>
          <p:nvSpPr>
            <p:cNvPr id="5" name="Line 94"/>
            <p:cNvSpPr>
              <a:spLocks noChangeShapeType="1"/>
            </p:cNvSpPr>
            <p:nvPr/>
          </p:nvSpPr>
          <p:spPr bwMode="auto">
            <a:xfrm flipV="1">
              <a:off x="1907902"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6" name="Oval 95"/>
            <p:cNvSpPr>
              <a:spLocks noChangeArrowheads="1"/>
            </p:cNvSpPr>
            <p:nvPr/>
          </p:nvSpPr>
          <p:spPr bwMode="auto">
            <a:xfrm>
              <a:off x="1657456"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1</a:t>
              </a:r>
              <a:endParaRPr lang="nl-NL" sz="1400"/>
            </a:p>
          </p:txBody>
        </p:sp>
        <p:sp>
          <p:nvSpPr>
            <p:cNvPr id="7" name="Rectangle 96"/>
            <p:cNvSpPr>
              <a:spLocks noChangeArrowheads="1"/>
            </p:cNvSpPr>
            <p:nvPr/>
          </p:nvSpPr>
          <p:spPr bwMode="auto">
            <a:xfrm>
              <a:off x="2468783"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n2</a:t>
              </a:r>
              <a:endParaRPr lang="nl-NL" sz="1400" dirty="0"/>
            </a:p>
          </p:txBody>
        </p:sp>
        <p:sp>
          <p:nvSpPr>
            <p:cNvPr id="8" name="Line 97"/>
            <p:cNvSpPr>
              <a:spLocks noChangeShapeType="1"/>
            </p:cNvSpPr>
            <p:nvPr/>
          </p:nvSpPr>
          <p:spPr bwMode="auto">
            <a:xfrm flipV="1">
              <a:off x="2719230"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9" name="Oval 98"/>
            <p:cNvSpPr>
              <a:spLocks noChangeArrowheads="1"/>
            </p:cNvSpPr>
            <p:nvPr/>
          </p:nvSpPr>
          <p:spPr bwMode="auto">
            <a:xfrm>
              <a:off x="2468783"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2</a:t>
              </a:r>
              <a:endParaRPr lang="nl-NL" sz="1400"/>
            </a:p>
          </p:txBody>
        </p:sp>
        <p:sp>
          <p:nvSpPr>
            <p:cNvPr id="10" name="Rectangle 99"/>
            <p:cNvSpPr>
              <a:spLocks noChangeArrowheads="1"/>
            </p:cNvSpPr>
            <p:nvPr/>
          </p:nvSpPr>
          <p:spPr bwMode="auto">
            <a:xfrm>
              <a:off x="3344597"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n3</a:t>
              </a:r>
              <a:endParaRPr lang="nl-NL" sz="1400" dirty="0"/>
            </a:p>
          </p:txBody>
        </p:sp>
        <p:sp>
          <p:nvSpPr>
            <p:cNvPr id="11" name="Line 100"/>
            <p:cNvSpPr>
              <a:spLocks noChangeShapeType="1"/>
            </p:cNvSpPr>
            <p:nvPr/>
          </p:nvSpPr>
          <p:spPr bwMode="auto">
            <a:xfrm flipV="1">
              <a:off x="3595043"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2" name="Oval 101"/>
            <p:cNvSpPr>
              <a:spLocks noChangeArrowheads="1"/>
            </p:cNvSpPr>
            <p:nvPr/>
          </p:nvSpPr>
          <p:spPr bwMode="auto">
            <a:xfrm>
              <a:off x="3344597"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3</a:t>
              </a:r>
              <a:endParaRPr lang="nl-NL" sz="1400"/>
            </a:p>
          </p:txBody>
        </p:sp>
        <p:sp>
          <p:nvSpPr>
            <p:cNvPr id="13" name="Rectangle 102"/>
            <p:cNvSpPr>
              <a:spLocks noChangeArrowheads="1"/>
            </p:cNvSpPr>
            <p:nvPr/>
          </p:nvSpPr>
          <p:spPr bwMode="auto">
            <a:xfrm>
              <a:off x="4155923"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n4</a:t>
              </a:r>
              <a:endParaRPr lang="nl-NL" sz="1400" dirty="0"/>
            </a:p>
          </p:txBody>
        </p:sp>
        <p:sp>
          <p:nvSpPr>
            <p:cNvPr id="14" name="Line 103"/>
            <p:cNvSpPr>
              <a:spLocks noChangeShapeType="1"/>
            </p:cNvSpPr>
            <p:nvPr/>
          </p:nvSpPr>
          <p:spPr bwMode="auto">
            <a:xfrm flipV="1">
              <a:off x="4406371"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5" name="Oval 104"/>
            <p:cNvSpPr>
              <a:spLocks noChangeArrowheads="1"/>
            </p:cNvSpPr>
            <p:nvPr/>
          </p:nvSpPr>
          <p:spPr bwMode="auto">
            <a:xfrm>
              <a:off x="4155923"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4</a:t>
              </a:r>
              <a:endParaRPr lang="nl-NL" sz="1400"/>
            </a:p>
          </p:txBody>
        </p:sp>
        <p:sp>
          <p:nvSpPr>
            <p:cNvPr id="16" name="Line 105"/>
            <p:cNvSpPr>
              <a:spLocks noChangeShapeType="1"/>
            </p:cNvSpPr>
            <p:nvPr/>
          </p:nvSpPr>
          <p:spPr bwMode="auto">
            <a:xfrm flipH="1">
              <a:off x="1907902" y="1542771"/>
              <a:ext cx="998787" cy="1155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 name="Line 106"/>
            <p:cNvSpPr>
              <a:spLocks noChangeShapeType="1"/>
            </p:cNvSpPr>
            <p:nvPr/>
          </p:nvSpPr>
          <p:spPr bwMode="auto">
            <a:xfrm>
              <a:off x="3436077" y="1589885"/>
              <a:ext cx="970294" cy="110878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8" name="Line 107"/>
            <p:cNvSpPr>
              <a:spLocks noChangeShapeType="1"/>
            </p:cNvSpPr>
            <p:nvPr/>
          </p:nvSpPr>
          <p:spPr bwMode="auto">
            <a:xfrm flipH="1">
              <a:off x="2782216" y="1607161"/>
              <a:ext cx="311933" cy="10915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9" name="Line 108"/>
            <p:cNvSpPr>
              <a:spLocks noChangeShapeType="1"/>
            </p:cNvSpPr>
            <p:nvPr/>
          </p:nvSpPr>
          <p:spPr bwMode="auto">
            <a:xfrm>
              <a:off x="3281610" y="1607161"/>
              <a:ext cx="374920" cy="10915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0" name="Text Box 109"/>
            <p:cNvSpPr txBox="1">
              <a:spLocks noChangeArrowheads="1"/>
            </p:cNvSpPr>
            <p:nvPr/>
          </p:nvSpPr>
          <p:spPr bwMode="auto">
            <a:xfrm>
              <a:off x="2081865" y="1699822"/>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a:solidFill>
                    <a:srgbClr val="000000"/>
                  </a:solidFill>
                  <a:latin typeface="Symbol" panose="05050102010706020507" pitchFamily="18" charset="2"/>
                  <a:ea typeface="굴림" panose="020B0600000101010101" pitchFamily="34" charset="-127"/>
                </a:rPr>
                <a:t>l1</a:t>
              </a:r>
              <a:endParaRPr lang="nl-NL" sz="1400" dirty="0"/>
            </a:p>
          </p:txBody>
        </p:sp>
        <p:sp>
          <p:nvSpPr>
            <p:cNvPr id="21" name="Text Box 110"/>
            <p:cNvSpPr txBox="1">
              <a:spLocks noChangeArrowheads="1"/>
            </p:cNvSpPr>
            <p:nvPr/>
          </p:nvSpPr>
          <p:spPr bwMode="auto">
            <a:xfrm>
              <a:off x="2594757" y="1991939"/>
              <a:ext cx="356924"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l2</a:t>
              </a:r>
              <a:endParaRPr lang="nl-NL" sz="1400"/>
            </a:p>
          </p:txBody>
        </p:sp>
        <p:sp>
          <p:nvSpPr>
            <p:cNvPr id="22" name="Text Box 111"/>
            <p:cNvSpPr txBox="1">
              <a:spLocks noChangeArrowheads="1"/>
            </p:cNvSpPr>
            <p:nvPr/>
          </p:nvSpPr>
          <p:spPr bwMode="auto">
            <a:xfrm>
              <a:off x="3157136" y="2056329"/>
              <a:ext cx="356924"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l3</a:t>
              </a:r>
              <a:endParaRPr lang="nl-NL" sz="1400"/>
            </a:p>
          </p:txBody>
        </p:sp>
        <p:sp>
          <p:nvSpPr>
            <p:cNvPr id="23" name="Text Box 112"/>
            <p:cNvSpPr txBox="1">
              <a:spLocks noChangeArrowheads="1"/>
            </p:cNvSpPr>
            <p:nvPr/>
          </p:nvSpPr>
          <p:spPr bwMode="auto">
            <a:xfrm>
              <a:off x="3843990" y="1864727"/>
              <a:ext cx="356924" cy="30782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l4</a:t>
              </a:r>
              <a:endParaRPr lang="nl-NL" sz="1400"/>
            </a:p>
          </p:txBody>
        </p:sp>
        <p:sp>
          <p:nvSpPr>
            <p:cNvPr id="24" name="Text Box 109"/>
            <p:cNvSpPr txBox="1">
              <a:spLocks noChangeArrowheads="1"/>
            </p:cNvSpPr>
            <p:nvPr/>
          </p:nvSpPr>
          <p:spPr bwMode="auto">
            <a:xfrm>
              <a:off x="1645694" y="3272719"/>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5" name="Text Box 109"/>
            <p:cNvSpPr txBox="1">
              <a:spLocks noChangeArrowheads="1"/>
            </p:cNvSpPr>
            <p:nvPr/>
          </p:nvSpPr>
          <p:spPr bwMode="auto">
            <a:xfrm>
              <a:off x="2540992" y="3265193"/>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6" name="Text Box 109"/>
            <p:cNvSpPr txBox="1">
              <a:spLocks noChangeArrowheads="1"/>
            </p:cNvSpPr>
            <p:nvPr/>
          </p:nvSpPr>
          <p:spPr bwMode="auto">
            <a:xfrm>
              <a:off x="3359769" y="3302822"/>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7" name="Text Box 109"/>
            <p:cNvSpPr txBox="1">
              <a:spLocks noChangeArrowheads="1"/>
            </p:cNvSpPr>
            <p:nvPr/>
          </p:nvSpPr>
          <p:spPr bwMode="auto">
            <a:xfrm>
              <a:off x="4209154" y="3250141"/>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grpSp>
      <p:sp>
        <p:nvSpPr>
          <p:cNvPr id="29" name="TextBox 28"/>
          <p:cNvSpPr txBox="1"/>
          <p:nvPr/>
        </p:nvSpPr>
        <p:spPr>
          <a:xfrm>
            <a:off x="4232172" y="715973"/>
            <a:ext cx="7303008" cy="2677656"/>
          </a:xfrm>
          <a:prstGeom prst="rect">
            <a:avLst/>
          </a:prstGeom>
          <a:noFill/>
        </p:spPr>
        <p:txBody>
          <a:bodyPr wrap="square" rtlCol="0">
            <a:spAutoFit/>
          </a:bodyPr>
          <a:lstStyle/>
          <a:p>
            <a:r>
              <a:rPr lang="en-US" sz="2800" b="1" smtClean="0">
                <a:solidFill>
                  <a:srgbClr val="00B0F0"/>
                </a:solidFill>
              </a:rPr>
              <a:t>Causal </a:t>
            </a:r>
            <a:r>
              <a:rPr lang="en-US" sz="2800" b="1" dirty="0" smtClean="0">
                <a:solidFill>
                  <a:srgbClr val="00B0F0"/>
                </a:solidFill>
              </a:rPr>
              <a:t>- part I</a:t>
            </a:r>
            <a:r>
              <a:rPr lang="en-US" sz="2800" dirty="0" smtClean="0"/>
              <a:t>: </a:t>
            </a:r>
            <a:r>
              <a:rPr lang="en-US" sz="2800" b="1" dirty="0" smtClean="0"/>
              <a:t>The position of N determines causally the response to the items.</a:t>
            </a:r>
            <a:r>
              <a:rPr lang="en-US" sz="2800" dirty="0" smtClean="0"/>
              <a:t> </a:t>
            </a:r>
            <a:r>
              <a:rPr lang="en-US" sz="2800" b="1" dirty="0" smtClean="0"/>
              <a:t>N is the only direct cause of systematic variation in the items</a:t>
            </a:r>
            <a:r>
              <a:rPr lang="en-US" sz="2800" dirty="0" smtClean="0"/>
              <a:t>. I.e., if you condition on N, then the correlations among the items are zero: local independence (as it is called in </a:t>
            </a:r>
            <a:r>
              <a:rPr lang="en-US" sz="2800" smtClean="0"/>
              <a:t>psychometrics). </a:t>
            </a:r>
            <a:endParaRPr lang="en-US" sz="2800" dirty="0"/>
          </a:p>
        </p:txBody>
      </p:sp>
      <p:sp>
        <p:nvSpPr>
          <p:cNvPr id="30" name="TextBox 29"/>
          <p:cNvSpPr txBox="1"/>
          <p:nvPr/>
        </p:nvSpPr>
        <p:spPr>
          <a:xfrm>
            <a:off x="776393" y="5744034"/>
            <a:ext cx="9691098" cy="461665"/>
          </a:xfrm>
          <a:prstGeom prst="rect">
            <a:avLst/>
          </a:prstGeom>
          <a:noFill/>
        </p:spPr>
        <p:txBody>
          <a:bodyPr wrap="square" rtlCol="0">
            <a:spAutoFit/>
          </a:bodyPr>
          <a:lstStyle/>
          <a:p>
            <a:r>
              <a:rPr lang="en-US" sz="2400" b="1" smtClean="0"/>
              <a:t>Reflective indicators</a:t>
            </a:r>
            <a:r>
              <a:rPr lang="en-US" sz="2400" smtClean="0"/>
              <a:t>: They </a:t>
            </a:r>
            <a:r>
              <a:rPr lang="en-US" sz="2400" b="1" dirty="0" smtClean="0"/>
              <a:t>reflect</a:t>
            </a:r>
            <a:r>
              <a:rPr lang="en-US" sz="2400" dirty="0" smtClean="0"/>
              <a:t> the causal action of the latent variable N</a:t>
            </a:r>
            <a:endParaRPr lang="en-US" sz="2400" dirty="0"/>
          </a:p>
        </p:txBody>
      </p:sp>
      <p:cxnSp>
        <p:nvCxnSpPr>
          <p:cNvPr id="31" name="Curved Connector 30"/>
          <p:cNvCxnSpPr/>
          <p:nvPr/>
        </p:nvCxnSpPr>
        <p:spPr>
          <a:xfrm rot="16200000" flipH="1">
            <a:off x="1702211" y="3557741"/>
            <a:ext cx="12700" cy="1687141"/>
          </a:xfrm>
          <a:prstGeom prst="curvedConnector3">
            <a:avLst>
              <a:gd name="adj1" fmla="val 1800000"/>
            </a:avLst>
          </a:prstGeom>
          <a:ln>
            <a:solidFill>
              <a:srgbClr val="FF0000"/>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32" name="Slide Number Placeholder 31"/>
          <p:cNvSpPr>
            <a:spLocks noGrp="1"/>
          </p:cNvSpPr>
          <p:nvPr>
            <p:ph type="sldNum" sz="quarter" idx="12"/>
          </p:nvPr>
        </p:nvSpPr>
        <p:spPr/>
        <p:txBody>
          <a:bodyPr/>
          <a:lstStyle/>
          <a:p>
            <a:fld id="{E4A06661-2BEA-419D-95CE-082FC67DA5D1}" type="slidenum">
              <a:rPr lang="nl-NL" smtClean="0"/>
              <a:pPr/>
              <a:t>25</a:t>
            </a:fld>
            <a:endParaRPr lang="nl-NL"/>
          </a:p>
        </p:txBody>
      </p:sp>
      <p:sp>
        <p:nvSpPr>
          <p:cNvPr id="33" name="Footer Placeholder 32"/>
          <p:cNvSpPr>
            <a:spLocks noGrp="1"/>
          </p:cNvSpPr>
          <p:nvPr>
            <p:ph type="ftr" sz="quarter" idx="11"/>
          </p:nvPr>
        </p:nvSpPr>
        <p:spPr/>
        <p:txBody>
          <a:bodyPr/>
          <a:lstStyle/>
          <a:p>
            <a:r>
              <a:rPr lang="en-US" smtClean="0"/>
              <a:t>Dolan &amp; Abdellaoui Boulder workshop 2016</a:t>
            </a:r>
            <a:endParaRPr lang="nl-NL"/>
          </a:p>
        </p:txBody>
      </p:sp>
      <p:sp>
        <p:nvSpPr>
          <p:cNvPr id="34" name="TextBox 33"/>
          <p:cNvSpPr txBox="1"/>
          <p:nvPr/>
        </p:nvSpPr>
        <p:spPr>
          <a:xfrm>
            <a:off x="257916" y="4884619"/>
            <a:ext cx="7542578" cy="461665"/>
          </a:xfrm>
          <a:prstGeom prst="rect">
            <a:avLst/>
          </a:prstGeom>
          <a:noFill/>
        </p:spPr>
        <p:txBody>
          <a:bodyPr wrap="none" rtlCol="0">
            <a:spAutoFit/>
          </a:bodyPr>
          <a:lstStyle/>
          <a:p>
            <a:r>
              <a:rPr lang="en-US" sz="2400" smtClean="0"/>
              <a:t>violation of local independence (correlated residuals 1 &amp; 3)</a:t>
            </a:r>
            <a:endParaRPr lang="en-US" sz="2400"/>
          </a:p>
        </p:txBody>
      </p:sp>
      <p:cxnSp>
        <p:nvCxnSpPr>
          <p:cNvPr id="38" name="Straight Arrow Connector 37"/>
          <p:cNvCxnSpPr>
            <a:stCxn id="34" idx="0"/>
          </p:cNvCxnSpPr>
          <p:nvPr/>
        </p:nvCxnSpPr>
        <p:spPr>
          <a:xfrm flipH="1" flipV="1">
            <a:off x="1703775" y="4665789"/>
            <a:ext cx="2325430" cy="2188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86767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4266993" y="647431"/>
            <a:ext cx="7303008" cy="4832092"/>
          </a:xfrm>
          <a:prstGeom prst="rect">
            <a:avLst/>
          </a:prstGeom>
          <a:noFill/>
        </p:spPr>
        <p:txBody>
          <a:bodyPr wrap="square" rtlCol="0">
            <a:spAutoFit/>
          </a:bodyPr>
          <a:lstStyle/>
          <a:p>
            <a:r>
              <a:rPr lang="en-US" sz="2800" dirty="0" smtClean="0"/>
              <a:t>A substantive aspect of the common factor model: interpretation (you bring to the model).</a:t>
            </a:r>
          </a:p>
          <a:p>
            <a:endParaRPr lang="en-US" sz="2800" dirty="0" smtClean="0"/>
          </a:p>
          <a:p>
            <a:r>
              <a:rPr lang="en-US" sz="2800" b="1" dirty="0" smtClean="0">
                <a:solidFill>
                  <a:srgbClr val="00B0F0"/>
                </a:solidFill>
              </a:rPr>
              <a:t>Causal part II</a:t>
            </a:r>
            <a:r>
              <a:rPr lang="en-US" sz="2800" dirty="0" smtClean="0"/>
              <a:t>: The relationship between any external variable (latent or observed) and the indicators is </a:t>
            </a:r>
            <a:r>
              <a:rPr lang="en-US" sz="2800" b="1" dirty="0" smtClean="0"/>
              <a:t>mediated by the common factor N</a:t>
            </a:r>
            <a:r>
              <a:rPr lang="en-US" sz="2800" dirty="0" smtClean="0"/>
              <a:t>: essence of “measurement invariance”. </a:t>
            </a:r>
          </a:p>
          <a:p>
            <a:endParaRPr lang="en-US" sz="2800" dirty="0"/>
          </a:p>
          <a:p>
            <a:r>
              <a:rPr lang="en-US" sz="2800" dirty="0" smtClean="0"/>
              <a:t>If you </a:t>
            </a:r>
            <a:r>
              <a:rPr lang="en-US" sz="2800" b="1" dirty="0" smtClean="0"/>
              <a:t>condition on N</a:t>
            </a:r>
            <a:r>
              <a:rPr lang="en-US" sz="2800" dirty="0" smtClean="0"/>
              <a:t>, then the correlation between the external variables and the indicators is zero. </a:t>
            </a:r>
          </a:p>
        </p:txBody>
      </p:sp>
      <p:grpSp>
        <p:nvGrpSpPr>
          <p:cNvPr id="38" name="Group 37"/>
          <p:cNvGrpSpPr/>
          <p:nvPr/>
        </p:nvGrpSpPr>
        <p:grpSpPr>
          <a:xfrm>
            <a:off x="134230" y="810768"/>
            <a:ext cx="3633985" cy="5004816"/>
            <a:chOff x="134230" y="810768"/>
            <a:chExt cx="3633985" cy="5004816"/>
          </a:xfrm>
        </p:grpSpPr>
        <p:grpSp>
          <p:nvGrpSpPr>
            <p:cNvPr id="28" name="Group 27"/>
            <p:cNvGrpSpPr/>
            <p:nvPr/>
          </p:nvGrpSpPr>
          <p:grpSpPr>
            <a:xfrm>
              <a:off x="572798" y="2779776"/>
              <a:ext cx="3072610" cy="3035808"/>
              <a:chOff x="1645694" y="1011936"/>
              <a:chExt cx="3072610" cy="3035808"/>
            </a:xfrm>
          </p:grpSpPr>
          <p:sp>
            <p:nvSpPr>
              <p:cNvPr id="3" name="Oval 92"/>
              <p:cNvSpPr>
                <a:spLocks noChangeArrowheads="1"/>
              </p:cNvSpPr>
              <p:nvPr/>
            </p:nvSpPr>
            <p:spPr bwMode="auto">
              <a:xfrm>
                <a:off x="2843703" y="1011936"/>
                <a:ext cx="625366" cy="577950"/>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dirty="0" smtClean="0">
                    <a:solidFill>
                      <a:srgbClr val="000000"/>
                    </a:solidFill>
                    <a:latin typeface="Symbol" panose="05050102010706020507" pitchFamily="18" charset="2"/>
                    <a:ea typeface="굴림" panose="020B0600000101010101" pitchFamily="34" charset="-127"/>
                  </a:rPr>
                  <a:t>N</a:t>
                </a:r>
                <a:endParaRPr lang="nl-NL" dirty="0"/>
              </a:p>
            </p:txBody>
          </p:sp>
          <p:sp>
            <p:nvSpPr>
              <p:cNvPr id="4" name="Rectangle 93"/>
              <p:cNvSpPr>
                <a:spLocks noChangeArrowheads="1"/>
              </p:cNvSpPr>
              <p:nvPr/>
            </p:nvSpPr>
            <p:spPr bwMode="auto">
              <a:xfrm>
                <a:off x="1657456"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n1</a:t>
                </a:r>
                <a:endParaRPr lang="nl-NL" sz="1400" dirty="0"/>
              </a:p>
            </p:txBody>
          </p:sp>
          <p:sp>
            <p:nvSpPr>
              <p:cNvPr id="5" name="Line 94"/>
              <p:cNvSpPr>
                <a:spLocks noChangeShapeType="1"/>
              </p:cNvSpPr>
              <p:nvPr/>
            </p:nvSpPr>
            <p:spPr bwMode="auto">
              <a:xfrm flipV="1">
                <a:off x="1907902"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6" name="Oval 95"/>
              <p:cNvSpPr>
                <a:spLocks noChangeArrowheads="1"/>
              </p:cNvSpPr>
              <p:nvPr/>
            </p:nvSpPr>
            <p:spPr bwMode="auto">
              <a:xfrm>
                <a:off x="1657456"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1</a:t>
                </a:r>
                <a:endParaRPr lang="nl-NL" sz="1400"/>
              </a:p>
            </p:txBody>
          </p:sp>
          <p:sp>
            <p:nvSpPr>
              <p:cNvPr id="7" name="Rectangle 96"/>
              <p:cNvSpPr>
                <a:spLocks noChangeArrowheads="1"/>
              </p:cNvSpPr>
              <p:nvPr/>
            </p:nvSpPr>
            <p:spPr bwMode="auto">
              <a:xfrm>
                <a:off x="2468783"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n2</a:t>
                </a:r>
                <a:endParaRPr lang="nl-NL" sz="1400" dirty="0"/>
              </a:p>
            </p:txBody>
          </p:sp>
          <p:sp>
            <p:nvSpPr>
              <p:cNvPr id="8" name="Line 97"/>
              <p:cNvSpPr>
                <a:spLocks noChangeShapeType="1"/>
              </p:cNvSpPr>
              <p:nvPr/>
            </p:nvSpPr>
            <p:spPr bwMode="auto">
              <a:xfrm flipV="1">
                <a:off x="2719230"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9" name="Oval 98"/>
              <p:cNvSpPr>
                <a:spLocks noChangeArrowheads="1"/>
              </p:cNvSpPr>
              <p:nvPr/>
            </p:nvSpPr>
            <p:spPr bwMode="auto">
              <a:xfrm>
                <a:off x="2468783"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2</a:t>
                </a:r>
                <a:endParaRPr lang="nl-NL" sz="1400"/>
              </a:p>
            </p:txBody>
          </p:sp>
          <p:sp>
            <p:nvSpPr>
              <p:cNvPr id="10" name="Rectangle 99"/>
              <p:cNvSpPr>
                <a:spLocks noChangeArrowheads="1"/>
              </p:cNvSpPr>
              <p:nvPr/>
            </p:nvSpPr>
            <p:spPr bwMode="auto">
              <a:xfrm>
                <a:off x="3344597"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n3</a:t>
                </a:r>
                <a:endParaRPr lang="nl-NL" sz="1400" dirty="0"/>
              </a:p>
            </p:txBody>
          </p:sp>
          <p:sp>
            <p:nvSpPr>
              <p:cNvPr id="11" name="Line 100"/>
              <p:cNvSpPr>
                <a:spLocks noChangeShapeType="1"/>
              </p:cNvSpPr>
              <p:nvPr/>
            </p:nvSpPr>
            <p:spPr bwMode="auto">
              <a:xfrm flipV="1">
                <a:off x="3595043"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2" name="Oval 101"/>
              <p:cNvSpPr>
                <a:spLocks noChangeArrowheads="1"/>
              </p:cNvSpPr>
              <p:nvPr/>
            </p:nvSpPr>
            <p:spPr bwMode="auto">
              <a:xfrm>
                <a:off x="3344597"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3</a:t>
                </a:r>
                <a:endParaRPr lang="nl-NL" sz="1400"/>
              </a:p>
            </p:txBody>
          </p:sp>
          <p:sp>
            <p:nvSpPr>
              <p:cNvPr id="13" name="Rectangle 102"/>
              <p:cNvSpPr>
                <a:spLocks noChangeArrowheads="1"/>
              </p:cNvSpPr>
              <p:nvPr/>
            </p:nvSpPr>
            <p:spPr bwMode="auto">
              <a:xfrm>
                <a:off x="4155923"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n4</a:t>
                </a:r>
                <a:endParaRPr lang="nl-NL" sz="1400" dirty="0"/>
              </a:p>
            </p:txBody>
          </p:sp>
          <p:sp>
            <p:nvSpPr>
              <p:cNvPr id="14" name="Line 103"/>
              <p:cNvSpPr>
                <a:spLocks noChangeShapeType="1"/>
              </p:cNvSpPr>
              <p:nvPr/>
            </p:nvSpPr>
            <p:spPr bwMode="auto">
              <a:xfrm flipV="1">
                <a:off x="4406371"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5" name="Oval 104"/>
              <p:cNvSpPr>
                <a:spLocks noChangeArrowheads="1"/>
              </p:cNvSpPr>
              <p:nvPr/>
            </p:nvSpPr>
            <p:spPr bwMode="auto">
              <a:xfrm>
                <a:off x="4155923"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4</a:t>
                </a:r>
                <a:endParaRPr lang="nl-NL" sz="1400"/>
              </a:p>
            </p:txBody>
          </p:sp>
          <p:sp>
            <p:nvSpPr>
              <p:cNvPr id="16" name="Line 105"/>
              <p:cNvSpPr>
                <a:spLocks noChangeShapeType="1"/>
              </p:cNvSpPr>
              <p:nvPr/>
            </p:nvSpPr>
            <p:spPr bwMode="auto">
              <a:xfrm flipH="1">
                <a:off x="1907902" y="1542771"/>
                <a:ext cx="998787" cy="1155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 name="Line 106"/>
              <p:cNvSpPr>
                <a:spLocks noChangeShapeType="1"/>
              </p:cNvSpPr>
              <p:nvPr/>
            </p:nvSpPr>
            <p:spPr bwMode="auto">
              <a:xfrm>
                <a:off x="3436077" y="1589885"/>
                <a:ext cx="970294" cy="110878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8" name="Line 107"/>
              <p:cNvSpPr>
                <a:spLocks noChangeShapeType="1"/>
              </p:cNvSpPr>
              <p:nvPr/>
            </p:nvSpPr>
            <p:spPr bwMode="auto">
              <a:xfrm flipH="1">
                <a:off x="2782216" y="1607161"/>
                <a:ext cx="311933" cy="10915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9" name="Line 108"/>
              <p:cNvSpPr>
                <a:spLocks noChangeShapeType="1"/>
              </p:cNvSpPr>
              <p:nvPr/>
            </p:nvSpPr>
            <p:spPr bwMode="auto">
              <a:xfrm>
                <a:off x="3281610" y="1607161"/>
                <a:ext cx="374920" cy="10915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0" name="Text Box 109"/>
              <p:cNvSpPr txBox="1">
                <a:spLocks noChangeArrowheads="1"/>
              </p:cNvSpPr>
              <p:nvPr/>
            </p:nvSpPr>
            <p:spPr bwMode="auto">
              <a:xfrm>
                <a:off x="2081865" y="1699822"/>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a:solidFill>
                      <a:srgbClr val="000000"/>
                    </a:solidFill>
                    <a:latin typeface="Symbol" panose="05050102010706020507" pitchFamily="18" charset="2"/>
                    <a:ea typeface="굴림" panose="020B0600000101010101" pitchFamily="34" charset="-127"/>
                  </a:rPr>
                  <a:t>l1</a:t>
                </a:r>
                <a:endParaRPr lang="nl-NL" sz="1400" dirty="0"/>
              </a:p>
            </p:txBody>
          </p:sp>
          <p:sp>
            <p:nvSpPr>
              <p:cNvPr id="21" name="Text Box 110"/>
              <p:cNvSpPr txBox="1">
                <a:spLocks noChangeArrowheads="1"/>
              </p:cNvSpPr>
              <p:nvPr/>
            </p:nvSpPr>
            <p:spPr bwMode="auto">
              <a:xfrm>
                <a:off x="2594757" y="1991939"/>
                <a:ext cx="356924"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l2</a:t>
                </a:r>
                <a:endParaRPr lang="nl-NL" sz="1400"/>
              </a:p>
            </p:txBody>
          </p:sp>
          <p:sp>
            <p:nvSpPr>
              <p:cNvPr id="22" name="Text Box 111"/>
              <p:cNvSpPr txBox="1">
                <a:spLocks noChangeArrowheads="1"/>
              </p:cNvSpPr>
              <p:nvPr/>
            </p:nvSpPr>
            <p:spPr bwMode="auto">
              <a:xfrm>
                <a:off x="3157136" y="2056329"/>
                <a:ext cx="356924"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l3</a:t>
                </a:r>
                <a:endParaRPr lang="nl-NL" sz="1400"/>
              </a:p>
            </p:txBody>
          </p:sp>
          <p:sp>
            <p:nvSpPr>
              <p:cNvPr id="23" name="Text Box 112"/>
              <p:cNvSpPr txBox="1">
                <a:spLocks noChangeArrowheads="1"/>
              </p:cNvSpPr>
              <p:nvPr/>
            </p:nvSpPr>
            <p:spPr bwMode="auto">
              <a:xfrm>
                <a:off x="3843990" y="1864727"/>
                <a:ext cx="356924" cy="30782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l4</a:t>
                </a:r>
                <a:endParaRPr lang="nl-NL" sz="1400"/>
              </a:p>
            </p:txBody>
          </p:sp>
          <p:sp>
            <p:nvSpPr>
              <p:cNvPr id="24" name="Text Box 109"/>
              <p:cNvSpPr txBox="1">
                <a:spLocks noChangeArrowheads="1"/>
              </p:cNvSpPr>
              <p:nvPr/>
            </p:nvSpPr>
            <p:spPr bwMode="auto">
              <a:xfrm>
                <a:off x="1645694" y="3272719"/>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5" name="Text Box 109"/>
              <p:cNvSpPr txBox="1">
                <a:spLocks noChangeArrowheads="1"/>
              </p:cNvSpPr>
              <p:nvPr/>
            </p:nvSpPr>
            <p:spPr bwMode="auto">
              <a:xfrm>
                <a:off x="2540992" y="3265193"/>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6" name="Text Box 109"/>
              <p:cNvSpPr txBox="1">
                <a:spLocks noChangeArrowheads="1"/>
              </p:cNvSpPr>
              <p:nvPr/>
            </p:nvSpPr>
            <p:spPr bwMode="auto">
              <a:xfrm>
                <a:off x="3359769" y="3302822"/>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7" name="Text Box 109"/>
              <p:cNvSpPr txBox="1">
                <a:spLocks noChangeArrowheads="1"/>
              </p:cNvSpPr>
              <p:nvPr/>
            </p:nvSpPr>
            <p:spPr bwMode="auto">
              <a:xfrm>
                <a:off x="4209154" y="3250141"/>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grpSp>
        <p:sp>
          <p:nvSpPr>
            <p:cNvPr id="2" name="Rectangle 1"/>
            <p:cNvSpPr/>
            <p:nvPr/>
          </p:nvSpPr>
          <p:spPr>
            <a:xfrm>
              <a:off x="134230" y="1353312"/>
              <a:ext cx="602346" cy="5168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sex</a:t>
              </a:r>
              <a:endParaRPr lang="nl-NL" dirty="0"/>
            </a:p>
          </p:txBody>
        </p:sp>
        <p:sp>
          <p:nvSpPr>
            <p:cNvPr id="31" name="Oval 30"/>
            <p:cNvSpPr/>
            <p:nvPr/>
          </p:nvSpPr>
          <p:spPr>
            <a:xfrm>
              <a:off x="3044628" y="1640866"/>
              <a:ext cx="723587" cy="576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a:t>
              </a:r>
              <a:endParaRPr lang="nl-NL" dirty="0"/>
            </a:p>
          </p:txBody>
        </p:sp>
        <p:cxnSp>
          <p:nvCxnSpPr>
            <p:cNvPr id="33" name="Straight Arrow Connector 32"/>
            <p:cNvCxnSpPr>
              <a:stCxn id="31" idx="3"/>
              <a:endCxn id="3" idx="0"/>
            </p:cNvCxnSpPr>
            <p:nvPr/>
          </p:nvCxnSpPr>
          <p:spPr>
            <a:xfrm flipH="1">
              <a:off x="2083490" y="2133103"/>
              <a:ext cx="1067105" cy="64667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37" name="Straight Arrow Connector 36"/>
            <p:cNvCxnSpPr>
              <a:stCxn id="2" idx="2"/>
              <a:endCxn id="3" idx="0"/>
            </p:cNvCxnSpPr>
            <p:nvPr/>
          </p:nvCxnSpPr>
          <p:spPr>
            <a:xfrm>
              <a:off x="435403" y="1870135"/>
              <a:ext cx="1648087" cy="90964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5" name="Rectangle 34"/>
            <p:cNvSpPr/>
            <p:nvPr/>
          </p:nvSpPr>
          <p:spPr>
            <a:xfrm>
              <a:off x="1676518" y="810768"/>
              <a:ext cx="602346" cy="5168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GV</a:t>
              </a:r>
              <a:endParaRPr lang="nl-NL" dirty="0"/>
            </a:p>
          </p:txBody>
        </p:sp>
        <p:cxnSp>
          <p:nvCxnSpPr>
            <p:cNvPr id="36" name="Straight Arrow Connector 35"/>
            <p:cNvCxnSpPr>
              <a:stCxn id="35" idx="2"/>
              <a:endCxn id="3" idx="0"/>
            </p:cNvCxnSpPr>
            <p:nvPr/>
          </p:nvCxnSpPr>
          <p:spPr>
            <a:xfrm>
              <a:off x="1977691" y="1327591"/>
              <a:ext cx="105799" cy="145218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grpSp>
      <p:sp>
        <p:nvSpPr>
          <p:cNvPr id="39" name="Slide Number Placeholder 38"/>
          <p:cNvSpPr>
            <a:spLocks noGrp="1"/>
          </p:cNvSpPr>
          <p:nvPr>
            <p:ph type="sldNum" sz="quarter" idx="12"/>
          </p:nvPr>
        </p:nvSpPr>
        <p:spPr/>
        <p:txBody>
          <a:bodyPr/>
          <a:lstStyle/>
          <a:p>
            <a:fld id="{E4A06661-2BEA-419D-95CE-082FC67DA5D1}" type="slidenum">
              <a:rPr lang="nl-NL" smtClean="0"/>
              <a:pPr/>
              <a:t>26</a:t>
            </a:fld>
            <a:endParaRPr lang="nl-NL"/>
          </a:p>
        </p:txBody>
      </p:sp>
      <p:sp>
        <p:nvSpPr>
          <p:cNvPr id="40" name="Footer Placeholder 39"/>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1856412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3974174" y="612647"/>
            <a:ext cx="7303008" cy="2523768"/>
          </a:xfrm>
          <a:prstGeom prst="rect">
            <a:avLst/>
          </a:prstGeom>
          <a:noFill/>
        </p:spPr>
        <p:txBody>
          <a:bodyPr wrap="square" rtlCol="0">
            <a:spAutoFit/>
          </a:bodyPr>
          <a:lstStyle/>
          <a:p>
            <a:r>
              <a:rPr lang="en-US" sz="2800" smtClean="0"/>
              <a:t>Direct </a:t>
            </a:r>
            <a:r>
              <a:rPr lang="en-US" sz="2800" dirty="0" smtClean="0"/>
              <a:t>relationships are supposed to be absent. </a:t>
            </a:r>
          </a:p>
          <a:p>
            <a:r>
              <a:rPr lang="en-US" sz="2800" smtClean="0"/>
              <a:t>(</a:t>
            </a:r>
            <a:r>
              <a:rPr lang="en-US" sz="2800" dirty="0" smtClean="0"/>
              <a:t>these destroy </a:t>
            </a:r>
            <a:r>
              <a:rPr lang="en-US" sz="2800" dirty="0" err="1" smtClean="0"/>
              <a:t>unidimensionality</a:t>
            </a:r>
            <a:r>
              <a:rPr lang="en-US" sz="2800" dirty="0" smtClean="0"/>
              <a:t>….)</a:t>
            </a:r>
          </a:p>
          <a:p>
            <a:endParaRPr lang="en-US" sz="2800" dirty="0" smtClean="0"/>
          </a:p>
          <a:p>
            <a:r>
              <a:rPr lang="en-US" sz="2800" smtClean="0"/>
              <a:t>Interestingly, the classical twin </a:t>
            </a:r>
            <a:r>
              <a:rPr lang="en-US" sz="2800" dirty="0" smtClean="0"/>
              <a:t>design affords an omnibus test of the </a:t>
            </a:r>
            <a:r>
              <a:rPr lang="en-US" sz="2800" b="1" dirty="0" smtClean="0"/>
              <a:t>mediatory</a:t>
            </a:r>
            <a:r>
              <a:rPr lang="en-US" sz="2800" dirty="0" smtClean="0"/>
              <a:t> role of N</a:t>
            </a:r>
          </a:p>
          <a:p>
            <a:endParaRPr lang="en-US" dirty="0"/>
          </a:p>
        </p:txBody>
      </p:sp>
      <p:grpSp>
        <p:nvGrpSpPr>
          <p:cNvPr id="28" name="Group 27"/>
          <p:cNvGrpSpPr/>
          <p:nvPr/>
        </p:nvGrpSpPr>
        <p:grpSpPr>
          <a:xfrm>
            <a:off x="572798" y="2779776"/>
            <a:ext cx="3072610" cy="3035808"/>
            <a:chOff x="1645694" y="1011936"/>
            <a:chExt cx="3072610" cy="3035808"/>
          </a:xfrm>
        </p:grpSpPr>
        <p:sp>
          <p:nvSpPr>
            <p:cNvPr id="3" name="Oval 92"/>
            <p:cNvSpPr>
              <a:spLocks noChangeArrowheads="1"/>
            </p:cNvSpPr>
            <p:nvPr/>
          </p:nvSpPr>
          <p:spPr bwMode="auto">
            <a:xfrm>
              <a:off x="2843703" y="1011936"/>
              <a:ext cx="625366" cy="577950"/>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dirty="0" smtClean="0">
                  <a:solidFill>
                    <a:srgbClr val="000000"/>
                  </a:solidFill>
                  <a:latin typeface="Symbol" panose="05050102010706020507" pitchFamily="18" charset="2"/>
                  <a:ea typeface="굴림" panose="020B0600000101010101" pitchFamily="34" charset="-127"/>
                </a:rPr>
                <a:t>N</a:t>
              </a:r>
              <a:endParaRPr lang="nl-NL" dirty="0"/>
            </a:p>
          </p:txBody>
        </p:sp>
        <p:sp>
          <p:nvSpPr>
            <p:cNvPr id="4" name="Rectangle 93"/>
            <p:cNvSpPr>
              <a:spLocks noChangeArrowheads="1"/>
            </p:cNvSpPr>
            <p:nvPr/>
          </p:nvSpPr>
          <p:spPr bwMode="auto">
            <a:xfrm>
              <a:off x="1657456"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n1</a:t>
              </a:r>
              <a:endParaRPr lang="nl-NL" sz="1400" dirty="0"/>
            </a:p>
          </p:txBody>
        </p:sp>
        <p:sp>
          <p:nvSpPr>
            <p:cNvPr id="5" name="Line 94"/>
            <p:cNvSpPr>
              <a:spLocks noChangeShapeType="1"/>
            </p:cNvSpPr>
            <p:nvPr/>
          </p:nvSpPr>
          <p:spPr bwMode="auto">
            <a:xfrm flipV="1">
              <a:off x="1907902"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6" name="Oval 95"/>
            <p:cNvSpPr>
              <a:spLocks noChangeArrowheads="1"/>
            </p:cNvSpPr>
            <p:nvPr/>
          </p:nvSpPr>
          <p:spPr bwMode="auto">
            <a:xfrm>
              <a:off x="1657456"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1</a:t>
              </a:r>
              <a:endParaRPr lang="nl-NL" sz="1400"/>
            </a:p>
          </p:txBody>
        </p:sp>
        <p:sp>
          <p:nvSpPr>
            <p:cNvPr id="7" name="Rectangle 96"/>
            <p:cNvSpPr>
              <a:spLocks noChangeArrowheads="1"/>
            </p:cNvSpPr>
            <p:nvPr/>
          </p:nvSpPr>
          <p:spPr bwMode="auto">
            <a:xfrm>
              <a:off x="2468783"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n2</a:t>
              </a:r>
              <a:endParaRPr lang="nl-NL" sz="1400" dirty="0"/>
            </a:p>
          </p:txBody>
        </p:sp>
        <p:sp>
          <p:nvSpPr>
            <p:cNvPr id="8" name="Line 97"/>
            <p:cNvSpPr>
              <a:spLocks noChangeShapeType="1"/>
            </p:cNvSpPr>
            <p:nvPr/>
          </p:nvSpPr>
          <p:spPr bwMode="auto">
            <a:xfrm flipV="1">
              <a:off x="2719230"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9" name="Oval 98"/>
            <p:cNvSpPr>
              <a:spLocks noChangeArrowheads="1"/>
            </p:cNvSpPr>
            <p:nvPr/>
          </p:nvSpPr>
          <p:spPr bwMode="auto">
            <a:xfrm>
              <a:off x="2468783"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2</a:t>
              </a:r>
              <a:endParaRPr lang="nl-NL" sz="1400"/>
            </a:p>
          </p:txBody>
        </p:sp>
        <p:sp>
          <p:nvSpPr>
            <p:cNvPr id="10" name="Rectangle 99"/>
            <p:cNvSpPr>
              <a:spLocks noChangeArrowheads="1"/>
            </p:cNvSpPr>
            <p:nvPr/>
          </p:nvSpPr>
          <p:spPr bwMode="auto">
            <a:xfrm>
              <a:off x="3344597"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n3</a:t>
              </a:r>
              <a:endParaRPr lang="nl-NL" sz="1400" dirty="0"/>
            </a:p>
          </p:txBody>
        </p:sp>
        <p:sp>
          <p:nvSpPr>
            <p:cNvPr id="11" name="Line 100"/>
            <p:cNvSpPr>
              <a:spLocks noChangeShapeType="1"/>
            </p:cNvSpPr>
            <p:nvPr/>
          </p:nvSpPr>
          <p:spPr bwMode="auto">
            <a:xfrm flipV="1">
              <a:off x="3595043"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2" name="Oval 101"/>
            <p:cNvSpPr>
              <a:spLocks noChangeArrowheads="1"/>
            </p:cNvSpPr>
            <p:nvPr/>
          </p:nvSpPr>
          <p:spPr bwMode="auto">
            <a:xfrm>
              <a:off x="3344597"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3</a:t>
              </a:r>
              <a:endParaRPr lang="nl-NL" sz="1400"/>
            </a:p>
          </p:txBody>
        </p:sp>
        <p:sp>
          <p:nvSpPr>
            <p:cNvPr id="13" name="Rectangle 102"/>
            <p:cNvSpPr>
              <a:spLocks noChangeArrowheads="1"/>
            </p:cNvSpPr>
            <p:nvPr/>
          </p:nvSpPr>
          <p:spPr bwMode="auto">
            <a:xfrm>
              <a:off x="4155923" y="2763062"/>
              <a:ext cx="562381" cy="449168"/>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dirty="0" smtClean="0">
                  <a:solidFill>
                    <a:srgbClr val="000000"/>
                  </a:solidFill>
                  <a:ea typeface="굴림" panose="020B0600000101010101" pitchFamily="34" charset="-127"/>
                </a:rPr>
                <a:t>n4</a:t>
              </a:r>
              <a:endParaRPr lang="nl-NL" sz="1400" dirty="0"/>
            </a:p>
          </p:txBody>
        </p:sp>
        <p:sp>
          <p:nvSpPr>
            <p:cNvPr id="14" name="Line 103"/>
            <p:cNvSpPr>
              <a:spLocks noChangeShapeType="1"/>
            </p:cNvSpPr>
            <p:nvPr/>
          </p:nvSpPr>
          <p:spPr bwMode="auto">
            <a:xfrm flipV="1">
              <a:off x="4406371" y="3212229"/>
              <a:ext cx="0" cy="3863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5" name="Oval 104"/>
            <p:cNvSpPr>
              <a:spLocks noChangeArrowheads="1"/>
            </p:cNvSpPr>
            <p:nvPr/>
          </p:nvSpPr>
          <p:spPr bwMode="auto">
            <a:xfrm>
              <a:off x="4155923" y="3598576"/>
              <a:ext cx="499394" cy="449168"/>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4</a:t>
              </a:r>
              <a:endParaRPr lang="nl-NL" sz="1400"/>
            </a:p>
          </p:txBody>
        </p:sp>
        <p:sp>
          <p:nvSpPr>
            <p:cNvPr id="16" name="Line 105"/>
            <p:cNvSpPr>
              <a:spLocks noChangeShapeType="1"/>
            </p:cNvSpPr>
            <p:nvPr/>
          </p:nvSpPr>
          <p:spPr bwMode="auto">
            <a:xfrm flipH="1">
              <a:off x="1907902" y="1542771"/>
              <a:ext cx="998787" cy="1155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7" name="Line 106"/>
            <p:cNvSpPr>
              <a:spLocks noChangeShapeType="1"/>
            </p:cNvSpPr>
            <p:nvPr/>
          </p:nvSpPr>
          <p:spPr bwMode="auto">
            <a:xfrm>
              <a:off x="3436077" y="1589885"/>
              <a:ext cx="970294" cy="110878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8" name="Line 107"/>
            <p:cNvSpPr>
              <a:spLocks noChangeShapeType="1"/>
            </p:cNvSpPr>
            <p:nvPr/>
          </p:nvSpPr>
          <p:spPr bwMode="auto">
            <a:xfrm flipH="1">
              <a:off x="2782216" y="1607161"/>
              <a:ext cx="311933" cy="10915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9" name="Line 108"/>
            <p:cNvSpPr>
              <a:spLocks noChangeShapeType="1"/>
            </p:cNvSpPr>
            <p:nvPr/>
          </p:nvSpPr>
          <p:spPr bwMode="auto">
            <a:xfrm>
              <a:off x="3281610" y="1607161"/>
              <a:ext cx="374920" cy="10915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20" name="Text Box 109"/>
            <p:cNvSpPr txBox="1">
              <a:spLocks noChangeArrowheads="1"/>
            </p:cNvSpPr>
            <p:nvPr/>
          </p:nvSpPr>
          <p:spPr bwMode="auto">
            <a:xfrm>
              <a:off x="2081865" y="1699822"/>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a:solidFill>
                    <a:srgbClr val="000000"/>
                  </a:solidFill>
                  <a:latin typeface="Symbol" panose="05050102010706020507" pitchFamily="18" charset="2"/>
                  <a:ea typeface="굴림" panose="020B0600000101010101" pitchFamily="34" charset="-127"/>
                </a:rPr>
                <a:t>l1</a:t>
              </a:r>
              <a:endParaRPr lang="nl-NL" sz="1400" dirty="0"/>
            </a:p>
          </p:txBody>
        </p:sp>
        <p:sp>
          <p:nvSpPr>
            <p:cNvPr id="21" name="Text Box 110"/>
            <p:cNvSpPr txBox="1">
              <a:spLocks noChangeArrowheads="1"/>
            </p:cNvSpPr>
            <p:nvPr/>
          </p:nvSpPr>
          <p:spPr bwMode="auto">
            <a:xfrm>
              <a:off x="2594757" y="1991939"/>
              <a:ext cx="356924"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l2</a:t>
              </a:r>
              <a:endParaRPr lang="nl-NL" sz="1400"/>
            </a:p>
          </p:txBody>
        </p:sp>
        <p:sp>
          <p:nvSpPr>
            <p:cNvPr id="22" name="Text Box 111"/>
            <p:cNvSpPr txBox="1">
              <a:spLocks noChangeArrowheads="1"/>
            </p:cNvSpPr>
            <p:nvPr/>
          </p:nvSpPr>
          <p:spPr bwMode="auto">
            <a:xfrm>
              <a:off x="3157136" y="2056329"/>
              <a:ext cx="356924"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l3</a:t>
              </a:r>
              <a:endParaRPr lang="nl-NL" sz="1400"/>
            </a:p>
          </p:txBody>
        </p:sp>
        <p:sp>
          <p:nvSpPr>
            <p:cNvPr id="23" name="Text Box 112"/>
            <p:cNvSpPr txBox="1">
              <a:spLocks noChangeArrowheads="1"/>
            </p:cNvSpPr>
            <p:nvPr/>
          </p:nvSpPr>
          <p:spPr bwMode="auto">
            <a:xfrm>
              <a:off x="3843990" y="1864727"/>
              <a:ext cx="356924" cy="30782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l4</a:t>
              </a:r>
              <a:endParaRPr lang="nl-NL" sz="1400"/>
            </a:p>
          </p:txBody>
        </p:sp>
        <p:sp>
          <p:nvSpPr>
            <p:cNvPr id="24" name="Text Box 109"/>
            <p:cNvSpPr txBox="1">
              <a:spLocks noChangeArrowheads="1"/>
            </p:cNvSpPr>
            <p:nvPr/>
          </p:nvSpPr>
          <p:spPr bwMode="auto">
            <a:xfrm>
              <a:off x="1645694" y="3272719"/>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5" name="Text Box 109"/>
            <p:cNvSpPr txBox="1">
              <a:spLocks noChangeArrowheads="1"/>
            </p:cNvSpPr>
            <p:nvPr/>
          </p:nvSpPr>
          <p:spPr bwMode="auto">
            <a:xfrm>
              <a:off x="2540992" y="3265193"/>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6" name="Text Box 109"/>
            <p:cNvSpPr txBox="1">
              <a:spLocks noChangeArrowheads="1"/>
            </p:cNvSpPr>
            <p:nvPr/>
          </p:nvSpPr>
          <p:spPr bwMode="auto">
            <a:xfrm>
              <a:off x="3359769" y="3302822"/>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sp>
          <p:nvSpPr>
            <p:cNvPr id="27" name="Text Box 109"/>
            <p:cNvSpPr txBox="1">
              <a:spLocks noChangeArrowheads="1"/>
            </p:cNvSpPr>
            <p:nvPr/>
          </p:nvSpPr>
          <p:spPr bwMode="auto">
            <a:xfrm>
              <a:off x="4209154" y="3250141"/>
              <a:ext cx="358423" cy="30939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dirty="0" smtClean="0">
                  <a:solidFill>
                    <a:srgbClr val="000000"/>
                  </a:solidFill>
                  <a:latin typeface="Symbol" panose="05050102010706020507" pitchFamily="18" charset="2"/>
                  <a:ea typeface="굴림" panose="020B0600000101010101" pitchFamily="34" charset="-127"/>
                </a:rPr>
                <a:t>1</a:t>
              </a:r>
              <a:endParaRPr lang="nl-NL" sz="1400" dirty="0"/>
            </a:p>
          </p:txBody>
        </p:sp>
      </p:grpSp>
      <p:sp>
        <p:nvSpPr>
          <p:cNvPr id="2" name="Rectangle 1"/>
          <p:cNvSpPr/>
          <p:nvPr/>
        </p:nvSpPr>
        <p:spPr>
          <a:xfrm>
            <a:off x="134230" y="1353312"/>
            <a:ext cx="602346" cy="5168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sex</a:t>
            </a:r>
            <a:endParaRPr lang="nl-NL" dirty="0"/>
          </a:p>
        </p:txBody>
      </p:sp>
      <p:cxnSp>
        <p:nvCxnSpPr>
          <p:cNvPr id="40" name="Straight Arrow Connector 39"/>
          <p:cNvCxnSpPr>
            <a:stCxn id="2" idx="2"/>
          </p:cNvCxnSpPr>
          <p:nvPr/>
        </p:nvCxnSpPr>
        <p:spPr>
          <a:xfrm>
            <a:off x="435403" y="1870135"/>
            <a:ext cx="429524" cy="2570175"/>
          </a:xfrm>
          <a:prstGeom prst="straightConnector1">
            <a:avLst/>
          </a:prstGeom>
          <a:ln w="19050">
            <a:solidFill>
              <a:srgbClr val="FF0000"/>
            </a:solidFill>
            <a:prstDash val="sysDash"/>
            <a:tailEnd type="triangle"/>
          </a:ln>
        </p:spPr>
        <p:style>
          <a:lnRef idx="3">
            <a:schemeClr val="accent5"/>
          </a:lnRef>
          <a:fillRef idx="0">
            <a:schemeClr val="accent5"/>
          </a:fillRef>
          <a:effectRef idx="2">
            <a:schemeClr val="accent5"/>
          </a:effectRef>
          <a:fontRef idx="minor">
            <a:schemeClr val="tx1"/>
          </a:fontRef>
        </p:style>
      </p:cxnSp>
      <p:cxnSp>
        <p:nvCxnSpPr>
          <p:cNvPr id="32" name="Straight Arrow Connector 31"/>
          <p:cNvCxnSpPr>
            <a:stCxn id="2" idx="2"/>
            <a:endCxn id="7" idx="0"/>
          </p:cNvCxnSpPr>
          <p:nvPr/>
        </p:nvCxnSpPr>
        <p:spPr>
          <a:xfrm>
            <a:off x="435403" y="1870135"/>
            <a:ext cx="1241675" cy="2660767"/>
          </a:xfrm>
          <a:prstGeom prst="straightConnector1">
            <a:avLst/>
          </a:prstGeom>
          <a:ln w="1905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435403" y="1870135"/>
            <a:ext cx="1648087" cy="90964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3" name="Slide Number Placeholder 32"/>
          <p:cNvSpPr>
            <a:spLocks noGrp="1"/>
          </p:cNvSpPr>
          <p:nvPr>
            <p:ph type="sldNum" sz="quarter" idx="12"/>
          </p:nvPr>
        </p:nvSpPr>
        <p:spPr/>
        <p:txBody>
          <a:bodyPr/>
          <a:lstStyle/>
          <a:p>
            <a:fld id="{E4A06661-2BEA-419D-95CE-082FC67DA5D1}" type="slidenum">
              <a:rPr lang="nl-NL" smtClean="0"/>
              <a:pPr/>
              <a:t>27</a:t>
            </a:fld>
            <a:endParaRPr lang="nl-NL"/>
          </a:p>
        </p:txBody>
      </p:sp>
      <p:sp>
        <p:nvSpPr>
          <p:cNvPr id="34" name="Footer Placeholder 33"/>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32914764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Oval 41"/>
          <p:cNvSpPr/>
          <p:nvPr/>
        </p:nvSpPr>
        <p:spPr>
          <a:xfrm>
            <a:off x="2578714" y="1264516"/>
            <a:ext cx="432200" cy="522962"/>
          </a:xfrm>
          <a:prstGeom prst="ellipse">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 </a:t>
            </a:r>
            <a:endParaRPr lang="hr-HR" sz="1200" baseline="-25000" dirty="0">
              <a:solidFill>
                <a:schemeClr val="tx1">
                  <a:lumMod val="85000"/>
                  <a:lumOff val="15000"/>
                </a:schemeClr>
              </a:solidFill>
            </a:endParaRPr>
          </a:p>
        </p:txBody>
      </p:sp>
      <p:sp>
        <p:nvSpPr>
          <p:cNvPr id="43" name="Rectangle 42"/>
          <p:cNvSpPr/>
          <p:nvPr/>
        </p:nvSpPr>
        <p:spPr>
          <a:xfrm>
            <a:off x="2042929" y="2297803"/>
            <a:ext cx="432200" cy="313777"/>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4</a:t>
            </a:r>
            <a:endParaRPr lang="hr-HR" baseline="-25000" dirty="0">
              <a:solidFill>
                <a:schemeClr val="tx1">
                  <a:lumMod val="85000"/>
                  <a:lumOff val="15000"/>
                </a:schemeClr>
              </a:solidFill>
            </a:endParaRPr>
          </a:p>
        </p:txBody>
      </p:sp>
      <p:sp>
        <p:nvSpPr>
          <p:cNvPr id="44" name="Rectangle 43"/>
          <p:cNvSpPr/>
          <p:nvPr/>
        </p:nvSpPr>
        <p:spPr>
          <a:xfrm>
            <a:off x="2578714" y="2297803"/>
            <a:ext cx="432200" cy="313777"/>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5</a:t>
            </a:r>
            <a:endParaRPr lang="hr-HR" baseline="-25000" dirty="0">
              <a:solidFill>
                <a:schemeClr val="tx1">
                  <a:lumMod val="85000"/>
                  <a:lumOff val="15000"/>
                </a:schemeClr>
              </a:solidFill>
            </a:endParaRPr>
          </a:p>
        </p:txBody>
      </p:sp>
      <p:sp>
        <p:nvSpPr>
          <p:cNvPr id="45" name="Rectangle 44"/>
          <p:cNvSpPr/>
          <p:nvPr/>
        </p:nvSpPr>
        <p:spPr>
          <a:xfrm>
            <a:off x="3114499" y="2297803"/>
            <a:ext cx="432200" cy="313777"/>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6</a:t>
            </a:r>
            <a:endParaRPr lang="hr-HR" baseline="-25000" dirty="0">
              <a:solidFill>
                <a:schemeClr val="tx1">
                  <a:lumMod val="85000"/>
                  <a:lumOff val="15000"/>
                </a:schemeClr>
              </a:solidFill>
            </a:endParaRPr>
          </a:p>
        </p:txBody>
      </p:sp>
      <p:cxnSp>
        <p:nvCxnSpPr>
          <p:cNvPr id="46" name="Straight Arrow Connector 45"/>
          <p:cNvCxnSpPr>
            <a:stCxn id="42" idx="4"/>
            <a:endCxn id="43" idx="0"/>
          </p:cNvCxnSpPr>
          <p:nvPr/>
        </p:nvCxnSpPr>
        <p:spPr>
          <a:xfrm flipH="1">
            <a:off x="2259029" y="1787478"/>
            <a:ext cx="535785" cy="510325"/>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42" idx="4"/>
            <a:endCxn id="44" idx="0"/>
          </p:cNvCxnSpPr>
          <p:nvPr/>
        </p:nvCxnSpPr>
        <p:spPr>
          <a:xfrm>
            <a:off x="2794814" y="1787478"/>
            <a:ext cx="0" cy="510325"/>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42" idx="4"/>
            <a:endCxn id="45" idx="0"/>
          </p:cNvCxnSpPr>
          <p:nvPr/>
        </p:nvCxnSpPr>
        <p:spPr>
          <a:xfrm>
            <a:off x="2794814" y="1787478"/>
            <a:ext cx="535785" cy="510325"/>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4757573" y="413331"/>
            <a:ext cx="432200" cy="522962"/>
          </a:xfrm>
          <a:prstGeom prst="ellipse">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a:solidFill>
                  <a:schemeClr val="tx1">
                    <a:lumMod val="85000"/>
                    <a:lumOff val="15000"/>
                  </a:schemeClr>
                </a:solidFill>
              </a:rPr>
              <a:t>E</a:t>
            </a:r>
            <a:endParaRPr lang="hr-HR" sz="1200" baseline="-25000" dirty="0">
              <a:solidFill>
                <a:schemeClr val="tx1">
                  <a:lumMod val="85000"/>
                  <a:lumOff val="15000"/>
                </a:schemeClr>
              </a:solidFill>
            </a:endParaRPr>
          </a:p>
        </p:txBody>
      </p:sp>
      <p:sp>
        <p:nvSpPr>
          <p:cNvPr id="50" name="Oval 49"/>
          <p:cNvSpPr/>
          <p:nvPr/>
        </p:nvSpPr>
        <p:spPr>
          <a:xfrm>
            <a:off x="399855" y="413331"/>
            <a:ext cx="432200" cy="522962"/>
          </a:xfrm>
          <a:prstGeom prst="ellipse">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a:solidFill>
                  <a:schemeClr val="tx1">
                    <a:lumMod val="85000"/>
                    <a:lumOff val="15000"/>
                  </a:schemeClr>
                </a:solidFill>
              </a:rPr>
              <a:t>A</a:t>
            </a:r>
            <a:endParaRPr lang="hr-HR" sz="1200" baseline="-25000" dirty="0">
              <a:solidFill>
                <a:schemeClr val="tx1">
                  <a:lumMod val="85000"/>
                  <a:lumOff val="15000"/>
                </a:schemeClr>
              </a:solidFill>
            </a:endParaRPr>
          </a:p>
        </p:txBody>
      </p:sp>
      <p:sp>
        <p:nvSpPr>
          <p:cNvPr id="51" name="Rectangle 50"/>
          <p:cNvSpPr/>
          <p:nvPr/>
        </p:nvSpPr>
        <p:spPr>
          <a:xfrm>
            <a:off x="3686003" y="2291732"/>
            <a:ext cx="432200" cy="313777"/>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7</a:t>
            </a:r>
            <a:endParaRPr lang="hr-HR" baseline="-25000" dirty="0">
              <a:solidFill>
                <a:schemeClr val="tx1">
                  <a:lumMod val="85000"/>
                  <a:lumOff val="15000"/>
                </a:schemeClr>
              </a:solidFill>
            </a:endParaRPr>
          </a:p>
        </p:txBody>
      </p:sp>
      <p:sp>
        <p:nvSpPr>
          <p:cNvPr id="52" name="Rectangle 51"/>
          <p:cNvSpPr/>
          <p:nvPr/>
        </p:nvSpPr>
        <p:spPr>
          <a:xfrm>
            <a:off x="4186069" y="2291732"/>
            <a:ext cx="432200" cy="313777"/>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8</a:t>
            </a:r>
            <a:endParaRPr lang="hr-HR" baseline="-25000" dirty="0">
              <a:solidFill>
                <a:schemeClr val="tx1">
                  <a:lumMod val="85000"/>
                  <a:lumOff val="15000"/>
                </a:schemeClr>
              </a:solidFill>
            </a:endParaRPr>
          </a:p>
        </p:txBody>
      </p:sp>
      <p:sp>
        <p:nvSpPr>
          <p:cNvPr id="53" name="Rectangle 52"/>
          <p:cNvSpPr/>
          <p:nvPr/>
        </p:nvSpPr>
        <p:spPr>
          <a:xfrm>
            <a:off x="4757573" y="2291732"/>
            <a:ext cx="432200" cy="313777"/>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9</a:t>
            </a:r>
            <a:endParaRPr lang="hr-HR" baseline="-25000" dirty="0">
              <a:solidFill>
                <a:schemeClr val="tx1">
                  <a:lumMod val="85000"/>
                  <a:lumOff val="15000"/>
                </a:schemeClr>
              </a:solidFill>
            </a:endParaRPr>
          </a:p>
        </p:txBody>
      </p:sp>
      <p:sp>
        <p:nvSpPr>
          <p:cNvPr id="54" name="Rectangle 53"/>
          <p:cNvSpPr/>
          <p:nvPr/>
        </p:nvSpPr>
        <p:spPr>
          <a:xfrm>
            <a:off x="399855" y="2291732"/>
            <a:ext cx="432200" cy="313777"/>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1</a:t>
            </a:r>
            <a:endParaRPr lang="hr-HR" baseline="-25000" dirty="0">
              <a:solidFill>
                <a:schemeClr val="tx1">
                  <a:lumMod val="85000"/>
                  <a:lumOff val="15000"/>
                </a:schemeClr>
              </a:solidFill>
            </a:endParaRPr>
          </a:p>
        </p:txBody>
      </p:sp>
      <p:sp>
        <p:nvSpPr>
          <p:cNvPr id="55" name="Rectangle 54"/>
          <p:cNvSpPr/>
          <p:nvPr/>
        </p:nvSpPr>
        <p:spPr>
          <a:xfrm>
            <a:off x="971359" y="2291732"/>
            <a:ext cx="432200" cy="313777"/>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2</a:t>
            </a:r>
            <a:endParaRPr lang="hr-HR" baseline="-25000" dirty="0">
              <a:solidFill>
                <a:schemeClr val="tx1">
                  <a:lumMod val="85000"/>
                  <a:lumOff val="15000"/>
                </a:schemeClr>
              </a:solidFill>
            </a:endParaRPr>
          </a:p>
        </p:txBody>
      </p:sp>
      <p:sp>
        <p:nvSpPr>
          <p:cNvPr id="56" name="Rectangle 55"/>
          <p:cNvSpPr/>
          <p:nvPr/>
        </p:nvSpPr>
        <p:spPr>
          <a:xfrm>
            <a:off x="1542863" y="2291732"/>
            <a:ext cx="432200" cy="313777"/>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3</a:t>
            </a:r>
            <a:endParaRPr lang="hr-HR" baseline="-25000" dirty="0">
              <a:solidFill>
                <a:schemeClr val="tx1">
                  <a:lumMod val="85000"/>
                  <a:lumOff val="15000"/>
                </a:schemeClr>
              </a:solidFill>
            </a:endParaRPr>
          </a:p>
        </p:txBody>
      </p:sp>
      <p:cxnSp>
        <p:nvCxnSpPr>
          <p:cNvPr id="57" name="Straight Arrow Connector 56"/>
          <p:cNvCxnSpPr>
            <a:stCxn id="42" idx="5"/>
            <a:endCxn id="51" idx="0"/>
          </p:cNvCxnSpPr>
          <p:nvPr/>
        </p:nvCxnSpPr>
        <p:spPr>
          <a:xfrm>
            <a:off x="2947620" y="1710892"/>
            <a:ext cx="954483" cy="580840"/>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42" idx="5"/>
            <a:endCxn id="52" idx="0"/>
          </p:cNvCxnSpPr>
          <p:nvPr/>
        </p:nvCxnSpPr>
        <p:spPr>
          <a:xfrm>
            <a:off x="2947620" y="1710892"/>
            <a:ext cx="1454549" cy="580840"/>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42" idx="5"/>
            <a:endCxn id="53" idx="0"/>
          </p:cNvCxnSpPr>
          <p:nvPr/>
        </p:nvCxnSpPr>
        <p:spPr>
          <a:xfrm>
            <a:off x="2947620" y="1710892"/>
            <a:ext cx="2026053" cy="580840"/>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42" idx="4"/>
            <a:endCxn id="56" idx="0"/>
          </p:cNvCxnSpPr>
          <p:nvPr/>
        </p:nvCxnSpPr>
        <p:spPr>
          <a:xfrm flipH="1">
            <a:off x="1758963" y="1787478"/>
            <a:ext cx="1035851" cy="504254"/>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42" idx="3"/>
            <a:endCxn id="55" idx="0"/>
          </p:cNvCxnSpPr>
          <p:nvPr/>
        </p:nvCxnSpPr>
        <p:spPr>
          <a:xfrm flipH="1">
            <a:off x="1187459" y="1710892"/>
            <a:ext cx="1454549" cy="580840"/>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42" idx="3"/>
            <a:endCxn id="54" idx="0"/>
          </p:cNvCxnSpPr>
          <p:nvPr/>
        </p:nvCxnSpPr>
        <p:spPr>
          <a:xfrm flipH="1">
            <a:off x="615955" y="1710892"/>
            <a:ext cx="2026053" cy="580840"/>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sp>
        <p:nvSpPr>
          <p:cNvPr id="63" name="Oval 62"/>
          <p:cNvSpPr/>
          <p:nvPr/>
        </p:nvSpPr>
        <p:spPr>
          <a:xfrm>
            <a:off x="2578783" y="407260"/>
            <a:ext cx="432200" cy="522962"/>
          </a:xfrm>
          <a:prstGeom prst="ellipse">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a:solidFill>
                  <a:schemeClr val="tx1">
                    <a:lumMod val="85000"/>
                    <a:lumOff val="15000"/>
                  </a:schemeClr>
                </a:solidFill>
              </a:rPr>
              <a:t>C</a:t>
            </a:r>
            <a:endParaRPr lang="hr-HR" sz="1200" baseline="-25000" dirty="0">
              <a:solidFill>
                <a:schemeClr val="tx1">
                  <a:lumMod val="85000"/>
                  <a:lumOff val="15000"/>
                </a:schemeClr>
              </a:solidFill>
            </a:endParaRPr>
          </a:p>
        </p:txBody>
      </p:sp>
      <p:cxnSp>
        <p:nvCxnSpPr>
          <p:cNvPr id="64" name="Straight Arrow Connector 63"/>
          <p:cNvCxnSpPr>
            <a:stCxn id="49" idx="3"/>
            <a:endCxn id="42" idx="0"/>
          </p:cNvCxnSpPr>
          <p:nvPr/>
        </p:nvCxnSpPr>
        <p:spPr>
          <a:xfrm flipH="1">
            <a:off x="2794814" y="859707"/>
            <a:ext cx="2026053" cy="404809"/>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63" idx="4"/>
            <a:endCxn id="42" idx="0"/>
          </p:cNvCxnSpPr>
          <p:nvPr/>
        </p:nvCxnSpPr>
        <p:spPr>
          <a:xfrm flipH="1">
            <a:off x="2794810" y="930222"/>
            <a:ext cx="76" cy="334294"/>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50" idx="5"/>
            <a:endCxn id="42" idx="0"/>
          </p:cNvCxnSpPr>
          <p:nvPr/>
        </p:nvCxnSpPr>
        <p:spPr>
          <a:xfrm>
            <a:off x="768761" y="859707"/>
            <a:ext cx="2026053" cy="404809"/>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5400000" flipH="1" flipV="1">
            <a:off x="451454" y="2766357"/>
            <a:ext cx="258359" cy="116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flipH="1" flipV="1">
            <a:off x="1643469" y="2766357"/>
            <a:ext cx="258359" cy="116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flipH="1" flipV="1">
            <a:off x="1027454" y="2766357"/>
            <a:ext cx="258359" cy="116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5400000" flipH="1" flipV="1">
            <a:off x="2111469" y="2766357"/>
            <a:ext cx="258359" cy="116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flipH="1" flipV="1">
            <a:off x="3227469" y="2766357"/>
            <a:ext cx="258359" cy="116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flipH="1" flipV="1">
            <a:off x="2670528" y="2766357"/>
            <a:ext cx="258359" cy="116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5400000" flipH="1" flipV="1">
            <a:off x="3767469" y="2765563"/>
            <a:ext cx="258359" cy="116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flipH="1" flipV="1">
            <a:off x="4847469" y="2765563"/>
            <a:ext cx="258359" cy="116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rot="5400000" flipH="1" flipV="1">
            <a:off x="4271469" y="2765563"/>
            <a:ext cx="258359" cy="116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sp>
        <p:nvSpPr>
          <p:cNvPr id="113" name="Oval 112"/>
          <p:cNvSpPr/>
          <p:nvPr/>
        </p:nvSpPr>
        <p:spPr>
          <a:xfrm>
            <a:off x="2639674" y="3637527"/>
            <a:ext cx="432200" cy="475420"/>
          </a:xfrm>
          <a:prstGeom prst="ellipse">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a:solidFill>
                  <a:schemeClr val="tx1">
                    <a:lumMod val="85000"/>
                    <a:lumOff val="15000"/>
                  </a:schemeClr>
                </a:solidFill>
              </a:rPr>
              <a:t>C</a:t>
            </a:r>
            <a:endParaRPr lang="hr-HR" sz="1200" baseline="-25000" dirty="0">
              <a:solidFill>
                <a:schemeClr val="tx1">
                  <a:lumMod val="85000"/>
                  <a:lumOff val="15000"/>
                </a:schemeClr>
              </a:solidFill>
            </a:endParaRPr>
          </a:p>
        </p:txBody>
      </p:sp>
      <p:sp>
        <p:nvSpPr>
          <p:cNvPr id="114" name="Rectangle 113"/>
          <p:cNvSpPr/>
          <p:nvPr/>
        </p:nvSpPr>
        <p:spPr>
          <a:xfrm>
            <a:off x="2103889" y="5518561"/>
            <a:ext cx="432200" cy="285252"/>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4</a:t>
            </a:r>
            <a:endParaRPr lang="hr-HR" baseline="-25000" dirty="0">
              <a:solidFill>
                <a:schemeClr val="tx1">
                  <a:lumMod val="85000"/>
                  <a:lumOff val="15000"/>
                </a:schemeClr>
              </a:solidFill>
            </a:endParaRPr>
          </a:p>
        </p:txBody>
      </p:sp>
      <p:sp>
        <p:nvSpPr>
          <p:cNvPr id="115" name="Rectangle 114"/>
          <p:cNvSpPr/>
          <p:nvPr/>
        </p:nvSpPr>
        <p:spPr>
          <a:xfrm>
            <a:off x="2639674" y="5518561"/>
            <a:ext cx="432200" cy="285252"/>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5</a:t>
            </a:r>
            <a:endParaRPr lang="hr-HR" baseline="-25000" dirty="0">
              <a:solidFill>
                <a:schemeClr val="tx1">
                  <a:lumMod val="85000"/>
                  <a:lumOff val="15000"/>
                </a:schemeClr>
              </a:solidFill>
            </a:endParaRPr>
          </a:p>
        </p:txBody>
      </p:sp>
      <p:sp>
        <p:nvSpPr>
          <p:cNvPr id="116" name="Rectangle 115"/>
          <p:cNvSpPr/>
          <p:nvPr/>
        </p:nvSpPr>
        <p:spPr>
          <a:xfrm>
            <a:off x="3175459" y="5518561"/>
            <a:ext cx="432200" cy="285252"/>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6</a:t>
            </a:r>
            <a:endParaRPr lang="hr-HR" baseline="-25000" dirty="0">
              <a:solidFill>
                <a:schemeClr val="tx1">
                  <a:lumMod val="85000"/>
                  <a:lumOff val="15000"/>
                </a:schemeClr>
              </a:solidFill>
            </a:endParaRPr>
          </a:p>
        </p:txBody>
      </p:sp>
      <p:cxnSp>
        <p:nvCxnSpPr>
          <p:cNvPr id="117" name="Straight Arrow Connector 116"/>
          <p:cNvCxnSpPr>
            <a:stCxn id="113" idx="4"/>
            <a:endCxn id="114" idx="0"/>
          </p:cNvCxnSpPr>
          <p:nvPr/>
        </p:nvCxnSpPr>
        <p:spPr>
          <a:xfrm flipH="1">
            <a:off x="2344343" y="4112947"/>
            <a:ext cx="487077" cy="1405614"/>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a:stCxn id="113" idx="4"/>
            <a:endCxn id="115" idx="0"/>
          </p:cNvCxnSpPr>
          <p:nvPr/>
        </p:nvCxnSpPr>
        <p:spPr>
          <a:xfrm>
            <a:off x="2855774" y="4112947"/>
            <a:ext cx="0" cy="1405614"/>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9" name="Straight Arrow Connector 118"/>
          <p:cNvCxnSpPr>
            <a:stCxn id="113" idx="4"/>
            <a:endCxn id="116" idx="0"/>
          </p:cNvCxnSpPr>
          <p:nvPr/>
        </p:nvCxnSpPr>
        <p:spPr>
          <a:xfrm>
            <a:off x="2855774" y="4112947"/>
            <a:ext cx="535785" cy="1405614"/>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sp>
        <p:nvSpPr>
          <p:cNvPr id="120" name="Oval 119"/>
          <p:cNvSpPr/>
          <p:nvPr/>
        </p:nvSpPr>
        <p:spPr>
          <a:xfrm>
            <a:off x="4818533" y="3643598"/>
            <a:ext cx="432200" cy="475420"/>
          </a:xfrm>
          <a:prstGeom prst="ellipse">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a:solidFill>
                  <a:schemeClr val="tx1">
                    <a:lumMod val="85000"/>
                    <a:lumOff val="15000"/>
                  </a:schemeClr>
                </a:solidFill>
              </a:rPr>
              <a:t>E</a:t>
            </a:r>
            <a:endParaRPr lang="hr-HR" sz="1200" baseline="-25000" dirty="0">
              <a:solidFill>
                <a:schemeClr val="tx1">
                  <a:lumMod val="85000"/>
                  <a:lumOff val="15000"/>
                </a:schemeClr>
              </a:solidFill>
            </a:endParaRPr>
          </a:p>
        </p:txBody>
      </p:sp>
      <p:sp>
        <p:nvSpPr>
          <p:cNvPr id="121" name="Oval 120"/>
          <p:cNvSpPr/>
          <p:nvPr/>
        </p:nvSpPr>
        <p:spPr>
          <a:xfrm>
            <a:off x="460815" y="3643598"/>
            <a:ext cx="432200" cy="475420"/>
          </a:xfrm>
          <a:prstGeom prst="ellipse">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a:solidFill>
                  <a:schemeClr val="tx1">
                    <a:lumMod val="85000"/>
                    <a:lumOff val="15000"/>
                  </a:schemeClr>
                </a:solidFill>
              </a:rPr>
              <a:t>A</a:t>
            </a:r>
            <a:endParaRPr lang="hr-HR" sz="1200" baseline="-25000" dirty="0">
              <a:solidFill>
                <a:schemeClr val="tx1">
                  <a:lumMod val="85000"/>
                  <a:lumOff val="15000"/>
                </a:schemeClr>
              </a:solidFill>
            </a:endParaRPr>
          </a:p>
        </p:txBody>
      </p:sp>
      <p:sp>
        <p:nvSpPr>
          <p:cNvPr id="122" name="Rectangle 121"/>
          <p:cNvSpPr/>
          <p:nvPr/>
        </p:nvSpPr>
        <p:spPr>
          <a:xfrm>
            <a:off x="3746963" y="5512490"/>
            <a:ext cx="432200" cy="285252"/>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7</a:t>
            </a:r>
            <a:endParaRPr lang="hr-HR" baseline="-25000" dirty="0">
              <a:solidFill>
                <a:schemeClr val="tx1">
                  <a:lumMod val="85000"/>
                  <a:lumOff val="15000"/>
                </a:schemeClr>
              </a:solidFill>
            </a:endParaRPr>
          </a:p>
        </p:txBody>
      </p:sp>
      <p:sp>
        <p:nvSpPr>
          <p:cNvPr id="123" name="Rectangle 122"/>
          <p:cNvSpPr/>
          <p:nvPr/>
        </p:nvSpPr>
        <p:spPr>
          <a:xfrm>
            <a:off x="4247029" y="5512490"/>
            <a:ext cx="432200" cy="285252"/>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8</a:t>
            </a:r>
            <a:endParaRPr lang="hr-HR" baseline="-25000" dirty="0">
              <a:solidFill>
                <a:schemeClr val="tx1">
                  <a:lumMod val="85000"/>
                  <a:lumOff val="15000"/>
                </a:schemeClr>
              </a:solidFill>
            </a:endParaRPr>
          </a:p>
        </p:txBody>
      </p:sp>
      <p:sp>
        <p:nvSpPr>
          <p:cNvPr id="124" name="Rectangle 123"/>
          <p:cNvSpPr/>
          <p:nvPr/>
        </p:nvSpPr>
        <p:spPr>
          <a:xfrm>
            <a:off x="4818533" y="5512490"/>
            <a:ext cx="432200" cy="285252"/>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9</a:t>
            </a:r>
            <a:endParaRPr lang="hr-HR" baseline="-25000" dirty="0">
              <a:solidFill>
                <a:schemeClr val="tx1">
                  <a:lumMod val="85000"/>
                  <a:lumOff val="15000"/>
                </a:schemeClr>
              </a:solidFill>
            </a:endParaRPr>
          </a:p>
        </p:txBody>
      </p:sp>
      <p:sp>
        <p:nvSpPr>
          <p:cNvPr id="125" name="Rectangle 124"/>
          <p:cNvSpPr/>
          <p:nvPr/>
        </p:nvSpPr>
        <p:spPr>
          <a:xfrm>
            <a:off x="460815" y="5512490"/>
            <a:ext cx="432200" cy="285252"/>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1</a:t>
            </a:r>
            <a:endParaRPr lang="hr-HR" baseline="-25000" dirty="0">
              <a:solidFill>
                <a:schemeClr val="tx1">
                  <a:lumMod val="85000"/>
                  <a:lumOff val="15000"/>
                </a:schemeClr>
              </a:solidFill>
            </a:endParaRPr>
          </a:p>
        </p:txBody>
      </p:sp>
      <p:sp>
        <p:nvSpPr>
          <p:cNvPr id="126" name="Rectangle 125"/>
          <p:cNvSpPr/>
          <p:nvPr/>
        </p:nvSpPr>
        <p:spPr>
          <a:xfrm>
            <a:off x="1032319" y="5512490"/>
            <a:ext cx="432200" cy="285252"/>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2</a:t>
            </a:r>
            <a:endParaRPr lang="hr-HR" baseline="-25000" dirty="0">
              <a:solidFill>
                <a:schemeClr val="tx1">
                  <a:lumMod val="85000"/>
                  <a:lumOff val="15000"/>
                </a:schemeClr>
              </a:solidFill>
            </a:endParaRPr>
          </a:p>
        </p:txBody>
      </p:sp>
      <p:sp>
        <p:nvSpPr>
          <p:cNvPr id="127" name="Rectangle 126"/>
          <p:cNvSpPr/>
          <p:nvPr/>
        </p:nvSpPr>
        <p:spPr>
          <a:xfrm>
            <a:off x="1603823" y="5512490"/>
            <a:ext cx="432200" cy="285252"/>
          </a:xfrm>
          <a:prstGeom prst="rect">
            <a:avLst/>
          </a:prstGeom>
          <a:no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defPPr>
              <a:defRPr lang="sr-Latn-C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chemeClr val="tx1">
                    <a:lumMod val="85000"/>
                    <a:lumOff val="15000"/>
                  </a:schemeClr>
                </a:solidFill>
              </a:rPr>
              <a:t>n</a:t>
            </a:r>
            <a:r>
              <a:rPr lang="en-US" baseline="-25000" dirty="0" smtClean="0">
                <a:solidFill>
                  <a:schemeClr val="tx1">
                    <a:lumMod val="85000"/>
                    <a:lumOff val="15000"/>
                  </a:schemeClr>
                </a:solidFill>
              </a:rPr>
              <a:t>3</a:t>
            </a:r>
            <a:endParaRPr lang="hr-HR" baseline="-25000" dirty="0">
              <a:solidFill>
                <a:schemeClr val="tx1">
                  <a:lumMod val="85000"/>
                  <a:lumOff val="15000"/>
                </a:schemeClr>
              </a:solidFill>
            </a:endParaRPr>
          </a:p>
        </p:txBody>
      </p:sp>
      <p:cxnSp>
        <p:nvCxnSpPr>
          <p:cNvPr id="128" name="Straight Arrow Connector 127"/>
          <p:cNvCxnSpPr>
            <a:stCxn id="113" idx="4"/>
            <a:endCxn id="122" idx="0"/>
          </p:cNvCxnSpPr>
          <p:nvPr/>
        </p:nvCxnSpPr>
        <p:spPr>
          <a:xfrm>
            <a:off x="2855774" y="4112947"/>
            <a:ext cx="1107289"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3" idx="4"/>
            <a:endCxn id="123" idx="0"/>
          </p:cNvCxnSpPr>
          <p:nvPr/>
        </p:nvCxnSpPr>
        <p:spPr>
          <a:xfrm>
            <a:off x="2855774" y="4112947"/>
            <a:ext cx="1607355"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a:stCxn id="113" idx="4"/>
            <a:endCxn id="124" idx="0"/>
          </p:cNvCxnSpPr>
          <p:nvPr/>
        </p:nvCxnSpPr>
        <p:spPr>
          <a:xfrm>
            <a:off x="2855774" y="4112947"/>
            <a:ext cx="2178859"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13" idx="4"/>
            <a:endCxn id="127" idx="0"/>
          </p:cNvCxnSpPr>
          <p:nvPr/>
        </p:nvCxnSpPr>
        <p:spPr>
          <a:xfrm flipH="1">
            <a:off x="1819923" y="4112947"/>
            <a:ext cx="1035851"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2" name="Straight Arrow Connector 131"/>
          <p:cNvCxnSpPr>
            <a:stCxn id="113" idx="4"/>
            <a:endCxn id="126" idx="0"/>
          </p:cNvCxnSpPr>
          <p:nvPr/>
        </p:nvCxnSpPr>
        <p:spPr>
          <a:xfrm flipH="1">
            <a:off x="1248419" y="4112947"/>
            <a:ext cx="1607355"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a:stCxn id="113" idx="4"/>
            <a:endCxn id="125" idx="0"/>
          </p:cNvCxnSpPr>
          <p:nvPr/>
        </p:nvCxnSpPr>
        <p:spPr>
          <a:xfrm flipH="1">
            <a:off x="676915" y="4112947"/>
            <a:ext cx="2178859"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a:stCxn id="121" idx="4"/>
            <a:endCxn id="125" idx="0"/>
          </p:cNvCxnSpPr>
          <p:nvPr/>
        </p:nvCxnSpPr>
        <p:spPr>
          <a:xfrm>
            <a:off x="676915" y="4119018"/>
            <a:ext cx="0"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5" name="Straight Arrow Connector 134"/>
          <p:cNvCxnSpPr>
            <a:stCxn id="121" idx="4"/>
            <a:endCxn id="126" idx="0"/>
          </p:cNvCxnSpPr>
          <p:nvPr/>
        </p:nvCxnSpPr>
        <p:spPr>
          <a:xfrm>
            <a:off x="676915" y="4119018"/>
            <a:ext cx="571504"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a:stCxn id="121" idx="4"/>
            <a:endCxn id="127" idx="0"/>
          </p:cNvCxnSpPr>
          <p:nvPr/>
        </p:nvCxnSpPr>
        <p:spPr>
          <a:xfrm>
            <a:off x="676915" y="4119018"/>
            <a:ext cx="1143008"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a:stCxn id="121" idx="4"/>
            <a:endCxn id="114" idx="0"/>
          </p:cNvCxnSpPr>
          <p:nvPr/>
        </p:nvCxnSpPr>
        <p:spPr>
          <a:xfrm>
            <a:off x="676915" y="4119018"/>
            <a:ext cx="1643074"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8" name="Straight Arrow Connector 137"/>
          <p:cNvCxnSpPr>
            <a:stCxn id="121" idx="4"/>
            <a:endCxn id="115" idx="0"/>
          </p:cNvCxnSpPr>
          <p:nvPr/>
        </p:nvCxnSpPr>
        <p:spPr>
          <a:xfrm>
            <a:off x="676915" y="4119018"/>
            <a:ext cx="2178859"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a:stCxn id="121" idx="4"/>
            <a:endCxn id="116" idx="0"/>
          </p:cNvCxnSpPr>
          <p:nvPr/>
        </p:nvCxnSpPr>
        <p:spPr>
          <a:xfrm>
            <a:off x="676915" y="4119018"/>
            <a:ext cx="2714644"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stCxn id="121" idx="4"/>
            <a:endCxn id="122" idx="0"/>
          </p:cNvCxnSpPr>
          <p:nvPr/>
        </p:nvCxnSpPr>
        <p:spPr>
          <a:xfrm>
            <a:off x="676915" y="4119018"/>
            <a:ext cx="3286148"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1" name="Straight Arrow Connector 140"/>
          <p:cNvCxnSpPr>
            <a:stCxn id="121" idx="4"/>
            <a:endCxn id="123" idx="0"/>
          </p:cNvCxnSpPr>
          <p:nvPr/>
        </p:nvCxnSpPr>
        <p:spPr>
          <a:xfrm>
            <a:off x="676915" y="4119018"/>
            <a:ext cx="3786214"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a:stCxn id="121" idx="4"/>
            <a:endCxn id="124" idx="0"/>
          </p:cNvCxnSpPr>
          <p:nvPr/>
        </p:nvCxnSpPr>
        <p:spPr>
          <a:xfrm>
            <a:off x="676915" y="4119018"/>
            <a:ext cx="4357718"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3" name="Straight Arrow Connector 142"/>
          <p:cNvCxnSpPr>
            <a:stCxn id="120" idx="4"/>
            <a:endCxn id="124" idx="0"/>
          </p:cNvCxnSpPr>
          <p:nvPr/>
        </p:nvCxnSpPr>
        <p:spPr>
          <a:xfrm>
            <a:off x="5034633" y="4119018"/>
            <a:ext cx="0"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4" name="Straight Arrow Connector 143"/>
          <p:cNvCxnSpPr>
            <a:stCxn id="120" idx="4"/>
            <a:endCxn id="123" idx="0"/>
          </p:cNvCxnSpPr>
          <p:nvPr/>
        </p:nvCxnSpPr>
        <p:spPr>
          <a:xfrm flipH="1">
            <a:off x="4463129" y="4119018"/>
            <a:ext cx="571504"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5" name="Straight Arrow Connector 144"/>
          <p:cNvCxnSpPr>
            <a:stCxn id="120" idx="4"/>
            <a:endCxn id="122" idx="0"/>
          </p:cNvCxnSpPr>
          <p:nvPr/>
        </p:nvCxnSpPr>
        <p:spPr>
          <a:xfrm flipH="1">
            <a:off x="3963063" y="4119018"/>
            <a:ext cx="1071570"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a:stCxn id="120" idx="4"/>
            <a:endCxn id="116" idx="0"/>
          </p:cNvCxnSpPr>
          <p:nvPr/>
        </p:nvCxnSpPr>
        <p:spPr>
          <a:xfrm flipH="1">
            <a:off x="3391559" y="4119018"/>
            <a:ext cx="1643074"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a:stCxn id="120" idx="4"/>
            <a:endCxn id="115" idx="0"/>
          </p:cNvCxnSpPr>
          <p:nvPr/>
        </p:nvCxnSpPr>
        <p:spPr>
          <a:xfrm flipH="1">
            <a:off x="2855774" y="4119018"/>
            <a:ext cx="2178859" cy="1399543"/>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8" name="Straight Arrow Connector 147"/>
          <p:cNvCxnSpPr>
            <a:stCxn id="120" idx="4"/>
          </p:cNvCxnSpPr>
          <p:nvPr/>
        </p:nvCxnSpPr>
        <p:spPr>
          <a:xfrm flipH="1">
            <a:off x="2466828" y="4119018"/>
            <a:ext cx="2567805" cy="1391727"/>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9" name="Straight Arrow Connector 148"/>
          <p:cNvCxnSpPr>
            <a:stCxn id="120" idx="4"/>
            <a:endCxn id="127" idx="0"/>
          </p:cNvCxnSpPr>
          <p:nvPr/>
        </p:nvCxnSpPr>
        <p:spPr>
          <a:xfrm flipH="1">
            <a:off x="1819923" y="4119018"/>
            <a:ext cx="3214710"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0" name="Straight Arrow Connector 149"/>
          <p:cNvCxnSpPr>
            <a:stCxn id="120" idx="4"/>
            <a:endCxn id="126" idx="0"/>
          </p:cNvCxnSpPr>
          <p:nvPr/>
        </p:nvCxnSpPr>
        <p:spPr>
          <a:xfrm flipH="1">
            <a:off x="1248419" y="4119018"/>
            <a:ext cx="3786214"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1" name="Straight Arrow Connector 150"/>
          <p:cNvCxnSpPr>
            <a:stCxn id="120" idx="4"/>
            <a:endCxn id="125" idx="0"/>
          </p:cNvCxnSpPr>
          <p:nvPr/>
        </p:nvCxnSpPr>
        <p:spPr>
          <a:xfrm flipH="1">
            <a:off x="676915" y="4119018"/>
            <a:ext cx="4357718" cy="1393472"/>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2" name="Straight Arrow Connector 151"/>
          <p:cNvCxnSpPr/>
          <p:nvPr/>
        </p:nvCxnSpPr>
        <p:spPr>
          <a:xfrm rot="5400000" flipH="1" flipV="1">
            <a:off x="512414" y="5948522"/>
            <a:ext cx="258359" cy="1056"/>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3" name="Straight Arrow Connector 152"/>
          <p:cNvCxnSpPr/>
          <p:nvPr/>
        </p:nvCxnSpPr>
        <p:spPr>
          <a:xfrm rot="5400000" flipH="1" flipV="1">
            <a:off x="1704429" y="5948522"/>
            <a:ext cx="258359" cy="1056"/>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p:nvPr/>
        </p:nvCxnSpPr>
        <p:spPr>
          <a:xfrm rot="5400000" flipH="1" flipV="1">
            <a:off x="1088414" y="5948522"/>
            <a:ext cx="258359" cy="1056"/>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5" name="Straight Arrow Connector 154"/>
          <p:cNvCxnSpPr/>
          <p:nvPr/>
        </p:nvCxnSpPr>
        <p:spPr>
          <a:xfrm rot="5400000" flipH="1" flipV="1">
            <a:off x="2172429" y="5948522"/>
            <a:ext cx="258359" cy="1056"/>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6" name="Straight Arrow Connector 155"/>
          <p:cNvCxnSpPr/>
          <p:nvPr/>
        </p:nvCxnSpPr>
        <p:spPr>
          <a:xfrm rot="5400000" flipH="1" flipV="1">
            <a:off x="3288429" y="5948522"/>
            <a:ext cx="258359" cy="1056"/>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7" name="Straight Arrow Connector 156"/>
          <p:cNvCxnSpPr/>
          <p:nvPr/>
        </p:nvCxnSpPr>
        <p:spPr>
          <a:xfrm rot="5400000" flipH="1" flipV="1">
            <a:off x="2731488" y="5948522"/>
            <a:ext cx="258359" cy="1056"/>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p:nvPr/>
        </p:nvCxnSpPr>
        <p:spPr>
          <a:xfrm rot="5400000" flipH="1" flipV="1">
            <a:off x="3828429" y="5947728"/>
            <a:ext cx="258359" cy="1056"/>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9" name="Straight Arrow Connector 158"/>
          <p:cNvCxnSpPr/>
          <p:nvPr/>
        </p:nvCxnSpPr>
        <p:spPr>
          <a:xfrm rot="5400000" flipH="1" flipV="1">
            <a:off x="4908429" y="5947728"/>
            <a:ext cx="258359" cy="1056"/>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p:nvPr/>
        </p:nvCxnSpPr>
        <p:spPr>
          <a:xfrm rot="5400000" flipH="1" flipV="1">
            <a:off x="4332429" y="5947728"/>
            <a:ext cx="258359" cy="1056"/>
          </a:xfrm>
          <a:prstGeom prst="straightConnector1">
            <a:avLst/>
          </a:prstGeom>
          <a:ln>
            <a:solidFill>
              <a:schemeClr val="tx1">
                <a:lumMod val="65000"/>
                <a:lumOff val="35000"/>
              </a:schemeClr>
            </a:solidFill>
            <a:tailEnd type="arrow"/>
          </a:ln>
        </p:spPr>
        <p:style>
          <a:lnRef idx="1">
            <a:schemeClr val="accent1"/>
          </a:lnRef>
          <a:fillRef idx="0">
            <a:schemeClr val="accent1"/>
          </a:fillRef>
          <a:effectRef idx="0">
            <a:schemeClr val="accent1"/>
          </a:effectRef>
          <a:fontRef idx="minor">
            <a:schemeClr val="tx1"/>
          </a:fontRef>
        </p:style>
      </p:cxnSp>
      <p:sp>
        <p:nvSpPr>
          <p:cNvPr id="161" name="TextBox 160"/>
          <p:cNvSpPr txBox="1"/>
          <p:nvPr/>
        </p:nvSpPr>
        <p:spPr>
          <a:xfrm>
            <a:off x="6147480" y="3246667"/>
            <a:ext cx="5647498" cy="3046988"/>
          </a:xfrm>
          <a:prstGeom prst="rect">
            <a:avLst/>
          </a:prstGeom>
          <a:noFill/>
        </p:spPr>
        <p:txBody>
          <a:bodyPr wrap="square" rtlCol="0">
            <a:spAutoFit/>
          </a:bodyPr>
          <a:lstStyle/>
          <a:p>
            <a:r>
              <a:rPr lang="en-GB" sz="2400" b="1" dirty="0"/>
              <a:t>Independent </a:t>
            </a:r>
            <a:r>
              <a:rPr lang="en-GB" sz="2400" b="1"/>
              <a:t>pathway </a:t>
            </a:r>
            <a:r>
              <a:rPr lang="en-GB" sz="2400" smtClean="0"/>
              <a:t>model or</a:t>
            </a:r>
            <a:r>
              <a:rPr lang="en-GB" sz="2400" dirty="0" smtClean="0"/>
              <a:t> </a:t>
            </a:r>
            <a:r>
              <a:rPr lang="en-GB" sz="2400" smtClean="0"/>
              <a:t>Biometric model</a:t>
            </a:r>
          </a:p>
          <a:p>
            <a:endParaRPr lang="en-GB" sz="2400" dirty="0" smtClean="0"/>
          </a:p>
          <a:p>
            <a:r>
              <a:rPr lang="en-GB" sz="2400" smtClean="0"/>
              <a:t>Implies phenotypic </a:t>
            </a:r>
            <a:r>
              <a:rPr lang="en-GB" sz="2400" dirty="0" smtClean="0"/>
              <a:t>multidimensionality…..</a:t>
            </a:r>
          </a:p>
          <a:p>
            <a:endParaRPr lang="en-GB" sz="2400" smtClean="0"/>
          </a:p>
          <a:p>
            <a:r>
              <a:rPr lang="en-GB" sz="2400" smtClean="0"/>
              <a:t>What </a:t>
            </a:r>
            <a:r>
              <a:rPr lang="en-GB" sz="2400" dirty="0" smtClean="0"/>
              <a:t>about N in the phenotypic analysis? The </a:t>
            </a:r>
            <a:r>
              <a:rPr lang="en-GB" sz="2400" smtClean="0"/>
              <a:t>phenotypic (1 factor) model </a:t>
            </a:r>
            <a:r>
              <a:rPr lang="en-GB" sz="2400" dirty="0" smtClean="0"/>
              <a:t>was incorrect!</a:t>
            </a:r>
          </a:p>
        </p:txBody>
      </p:sp>
      <p:sp>
        <p:nvSpPr>
          <p:cNvPr id="162" name="TextBox 161"/>
          <p:cNvSpPr txBox="1"/>
          <p:nvPr/>
        </p:nvSpPr>
        <p:spPr>
          <a:xfrm>
            <a:off x="6080890" y="407260"/>
            <a:ext cx="5704710" cy="1938992"/>
          </a:xfrm>
          <a:prstGeom prst="rect">
            <a:avLst/>
          </a:prstGeom>
          <a:noFill/>
        </p:spPr>
        <p:txBody>
          <a:bodyPr wrap="square" rtlCol="0">
            <a:spAutoFit/>
          </a:bodyPr>
          <a:lstStyle/>
          <a:p>
            <a:r>
              <a:rPr lang="en-GB" sz="2400" dirty="0" smtClean="0"/>
              <a:t>Common </a:t>
            </a:r>
            <a:r>
              <a:rPr lang="en-GB" sz="2400"/>
              <a:t>pathway </a:t>
            </a:r>
            <a:r>
              <a:rPr lang="en-GB" sz="2400" smtClean="0"/>
              <a:t>model </a:t>
            </a:r>
          </a:p>
          <a:p>
            <a:r>
              <a:rPr lang="en-GB" sz="2400" b="1" smtClean="0"/>
              <a:t>Psychometric </a:t>
            </a:r>
            <a:r>
              <a:rPr lang="en-GB" sz="2400" b="1" dirty="0" smtClean="0"/>
              <a:t>model</a:t>
            </a:r>
          </a:p>
          <a:p>
            <a:endParaRPr lang="en-GB" sz="2400" dirty="0"/>
          </a:p>
          <a:p>
            <a:r>
              <a:rPr lang="en-GB" sz="2400" smtClean="0"/>
              <a:t>Phenotypic unidimensionality</a:t>
            </a:r>
            <a:r>
              <a:rPr lang="en-GB" sz="2400" dirty="0" smtClean="0"/>
              <a:t> </a:t>
            </a:r>
            <a:r>
              <a:rPr lang="en-GB" sz="2400" smtClean="0"/>
              <a:t>N </a:t>
            </a:r>
            <a:r>
              <a:rPr lang="en-GB" sz="2400" dirty="0" smtClean="0"/>
              <a:t>mediates all external sources of individual differences</a:t>
            </a:r>
            <a:endParaRPr lang="en-US" sz="2400" dirty="0"/>
          </a:p>
        </p:txBody>
      </p:sp>
      <p:sp>
        <p:nvSpPr>
          <p:cNvPr id="2" name="Right Brace 1"/>
          <p:cNvSpPr/>
          <p:nvPr/>
        </p:nvSpPr>
        <p:spPr>
          <a:xfrm>
            <a:off x="5644896" y="243840"/>
            <a:ext cx="243840" cy="2651484"/>
          </a:xfrm>
          <a:prstGeom prst="righ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87" name="Right Brace 86"/>
          <p:cNvSpPr/>
          <p:nvPr/>
        </p:nvSpPr>
        <p:spPr>
          <a:xfrm>
            <a:off x="5724144" y="3285744"/>
            <a:ext cx="243840" cy="2651484"/>
          </a:xfrm>
          <a:prstGeom prst="righ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88" name="Slide Number Placeholder 87"/>
          <p:cNvSpPr>
            <a:spLocks noGrp="1"/>
          </p:cNvSpPr>
          <p:nvPr>
            <p:ph type="sldNum" sz="quarter" idx="12"/>
          </p:nvPr>
        </p:nvSpPr>
        <p:spPr/>
        <p:txBody>
          <a:bodyPr/>
          <a:lstStyle/>
          <a:p>
            <a:fld id="{E4A06661-2BEA-419D-95CE-082FC67DA5D1}" type="slidenum">
              <a:rPr lang="nl-NL" smtClean="0"/>
              <a:pPr/>
              <a:t>28</a:t>
            </a:fld>
            <a:endParaRPr lang="nl-NL"/>
          </a:p>
        </p:txBody>
      </p:sp>
      <p:sp>
        <p:nvSpPr>
          <p:cNvPr id="89" name="Footer Placeholder 88"/>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0338037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E4A06661-2BEA-419D-95CE-082FC67DA5D1}" type="slidenum">
              <a:rPr lang="nl-NL" smtClean="0"/>
              <a:pPr/>
              <a:t>29</a:t>
            </a:fld>
            <a:endParaRPr lang="nl-NL"/>
          </a:p>
        </p:txBody>
      </p:sp>
      <p:pic>
        <p:nvPicPr>
          <p:cNvPr id="55298" name="Picture 2"/>
          <p:cNvPicPr>
            <a:picLocks noChangeAspect="1" noChangeArrowheads="1"/>
          </p:cNvPicPr>
          <p:nvPr/>
        </p:nvPicPr>
        <p:blipFill>
          <a:blip r:embed="rId2" cstate="print"/>
          <a:srcRect/>
          <a:stretch>
            <a:fillRect/>
          </a:stretch>
        </p:blipFill>
        <p:spPr bwMode="auto">
          <a:xfrm>
            <a:off x="600931" y="517403"/>
            <a:ext cx="7785961" cy="2649309"/>
          </a:xfrm>
          <a:prstGeom prst="rect">
            <a:avLst/>
          </a:prstGeom>
          <a:noFill/>
          <a:ln w="9525">
            <a:noFill/>
            <a:miter lim="800000"/>
            <a:headEnd/>
            <a:tailEnd/>
          </a:ln>
        </p:spPr>
      </p:pic>
      <p:pic>
        <p:nvPicPr>
          <p:cNvPr id="55299" name="Picture 3"/>
          <p:cNvPicPr>
            <a:picLocks noChangeAspect="1" noChangeArrowheads="1"/>
          </p:cNvPicPr>
          <p:nvPr/>
        </p:nvPicPr>
        <p:blipFill>
          <a:blip r:embed="rId3" cstate="print"/>
          <a:srcRect/>
          <a:stretch>
            <a:fillRect/>
          </a:stretch>
        </p:blipFill>
        <p:spPr bwMode="auto">
          <a:xfrm>
            <a:off x="600931" y="3318463"/>
            <a:ext cx="7693343" cy="2552948"/>
          </a:xfrm>
          <a:prstGeom prst="rect">
            <a:avLst/>
          </a:prstGeom>
          <a:noFill/>
          <a:ln w="9525">
            <a:noFill/>
            <a:miter lim="800000"/>
            <a:headEnd/>
            <a:tailEnd/>
          </a:ln>
        </p:spPr>
      </p:pic>
      <p:sp>
        <p:nvSpPr>
          <p:cNvPr id="4" name="Right Brace 3"/>
          <p:cNvSpPr/>
          <p:nvPr/>
        </p:nvSpPr>
        <p:spPr>
          <a:xfrm>
            <a:off x="8459268" y="517403"/>
            <a:ext cx="256032" cy="5354008"/>
          </a:xfrm>
          <a:prstGeom prst="righ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nl-NL"/>
          </a:p>
        </p:txBody>
      </p:sp>
      <p:sp>
        <p:nvSpPr>
          <p:cNvPr id="5" name="TextBox 4"/>
          <p:cNvSpPr txBox="1"/>
          <p:nvPr/>
        </p:nvSpPr>
        <p:spPr>
          <a:xfrm>
            <a:off x="8807918" y="2544750"/>
            <a:ext cx="3306867" cy="1384995"/>
          </a:xfrm>
          <a:prstGeom prst="rect">
            <a:avLst/>
          </a:prstGeom>
          <a:noFill/>
        </p:spPr>
        <p:txBody>
          <a:bodyPr wrap="none" rtlCol="0">
            <a:spAutoFit/>
          </a:bodyPr>
          <a:lstStyle/>
          <a:p>
            <a:r>
              <a:rPr lang="en-US" sz="2800" smtClean="0"/>
              <a:t>Common pathway vs </a:t>
            </a:r>
          </a:p>
          <a:p>
            <a:r>
              <a:rPr lang="en-US" sz="2800" smtClean="0"/>
              <a:t>Independent</a:t>
            </a:r>
          </a:p>
          <a:p>
            <a:r>
              <a:rPr lang="en-US" sz="2800" smtClean="0"/>
              <a:t>pathway model. </a:t>
            </a:r>
            <a:endParaRPr lang="nl-NL" sz="2800"/>
          </a:p>
        </p:txBody>
      </p:sp>
    </p:spTree>
    <p:extLst>
      <p:ext uri="{BB962C8B-B14F-4D97-AF65-F5344CB8AC3E}">
        <p14:creationId xmlns:p14="http://schemas.microsoft.com/office/powerpoint/2010/main" val="2288572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504646" y="297910"/>
            <a:ext cx="9084831" cy="6868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DejaVu Sans" charset="0"/>
                <a:cs typeface="DejaVu Sans" charset="0"/>
              </a:defRPr>
            </a:lvl9pPr>
          </a:lstStyle>
          <a:p>
            <a:pPr>
              <a:buClrTx/>
              <a:buFontTx/>
              <a:buNone/>
            </a:pPr>
            <a:r>
              <a:rPr lang="en-US" sz="2800" b="1" smtClean="0">
                <a:solidFill>
                  <a:srgbClr val="3333CC"/>
                </a:solidFill>
                <a:latin typeface="+mn-lt"/>
              </a:rPr>
              <a:t>16 depression items (with response categories 5) </a:t>
            </a:r>
            <a:endParaRPr lang="en-US" sz="2800" b="1" dirty="0">
              <a:solidFill>
                <a:srgbClr val="3333CC"/>
              </a:solidFill>
              <a:latin typeface="+mn-lt"/>
            </a:endParaRPr>
          </a:p>
        </p:txBody>
      </p:sp>
      <p:sp>
        <p:nvSpPr>
          <p:cNvPr id="5122" name="Text Box 2"/>
          <p:cNvSpPr txBox="1">
            <a:spLocks noChangeArrowheads="1"/>
          </p:cNvSpPr>
          <p:nvPr/>
        </p:nvSpPr>
        <p:spPr bwMode="auto">
          <a:xfrm>
            <a:off x="477294" y="1156677"/>
            <a:ext cx="5638800" cy="4495800"/>
          </a:xfrm>
          <a:prstGeom prst="rect">
            <a:avLst/>
          </a:prstGeom>
          <a:noFill/>
          <a:ln w="1908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Times New Roman" panose="02020603050405020304" pitchFamily="18" charset="0"/>
                <a:ea typeface="DejaVu Sans" charset="0"/>
                <a:cs typeface="DejaVu Sans" charset="0"/>
              </a:defRPr>
            </a:lvl1pPr>
            <a:lvl2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Times New Roman" panose="02020603050405020304" pitchFamily="18" charset="0"/>
                <a:ea typeface="DejaVu Sans" charset="0"/>
                <a:cs typeface="DejaVu Sans" charset="0"/>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Times New Roman" panose="02020603050405020304" pitchFamily="18" charset="0"/>
                <a:ea typeface="DejaVu Sans" charset="0"/>
                <a:cs typeface="DejaVu Sans" charset="0"/>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Times New Roman" panose="02020603050405020304" pitchFamily="18" charset="0"/>
                <a:ea typeface="DejaVu Sans" charset="0"/>
                <a:cs typeface="DejaVu Sans" charset="0"/>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Times New Roman" panose="02020603050405020304" pitchFamily="18"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anose="02020603050405020304"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Times New Roman" panose="02020603050405020304" pitchFamily="18"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anose="02020603050405020304"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Times New Roman" panose="02020603050405020304" pitchFamily="18"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anose="02020603050405020304"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Times New Roman" panose="02020603050405020304" pitchFamily="18"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anose="02020603050405020304"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Times New Roman" panose="02020603050405020304" pitchFamily="18" charset="0"/>
                <a:ea typeface="DejaVu Sans" charset="0"/>
                <a:cs typeface="DejaVu Sans" charset="0"/>
              </a:defRPr>
            </a:lvl9pPr>
          </a:lstStyle>
          <a:p>
            <a:pPr>
              <a:lnSpc>
                <a:spcPct val="80000"/>
              </a:lnSpc>
              <a:spcBef>
                <a:spcPts val="450"/>
              </a:spcBef>
              <a:buFont typeface="Arial" panose="020B0604020202020204" pitchFamily="34" charset="0"/>
              <a:buChar char="•"/>
            </a:pPr>
            <a:r>
              <a:rPr lang="en-US" sz="1800" smtClean="0">
                <a:latin typeface="Arial" panose="020B0604020202020204" pitchFamily="34" charset="0"/>
                <a:cs typeface="Arial" panose="020B0604020202020204" pitchFamily="34" charset="0"/>
              </a:rPr>
              <a:t>I feel lonely</a:t>
            </a:r>
            <a:endParaRPr lang="en-US" sz="1800" dirty="0">
              <a:latin typeface="Arial" panose="020B0604020202020204" pitchFamily="34" charset="0"/>
              <a:cs typeface="Arial" panose="020B0604020202020204" pitchFamily="34" charset="0"/>
            </a:endParaRPr>
          </a:p>
          <a:p>
            <a:pPr>
              <a:lnSpc>
                <a:spcPct val="80000"/>
              </a:lnSpc>
              <a:spcBef>
                <a:spcPts val="450"/>
              </a:spcBef>
              <a:buFont typeface="Arial" panose="020B0604020202020204" pitchFamily="34" charset="0"/>
              <a:buChar char="•"/>
            </a:pPr>
            <a:r>
              <a:rPr lang="en-US" sz="1800" smtClean="0">
                <a:latin typeface="Arial" panose="020B0604020202020204" pitchFamily="34" charset="0"/>
                <a:cs typeface="Arial" panose="020B0604020202020204" pitchFamily="34" charset="0"/>
              </a:rPr>
              <a:t>I feel confused or in a fog</a:t>
            </a:r>
            <a:endParaRPr lang="en-US" sz="1800" dirty="0">
              <a:latin typeface="Arial" panose="020B0604020202020204" pitchFamily="34" charset="0"/>
              <a:cs typeface="Arial" panose="020B0604020202020204" pitchFamily="34" charset="0"/>
            </a:endParaRPr>
          </a:p>
          <a:p>
            <a:pPr>
              <a:lnSpc>
                <a:spcPct val="80000"/>
              </a:lnSpc>
              <a:spcBef>
                <a:spcPts val="450"/>
              </a:spcBef>
              <a:buFont typeface="Arial" panose="020B0604020202020204" pitchFamily="34" charset="0"/>
              <a:buChar char="•"/>
            </a:pPr>
            <a:r>
              <a:rPr lang="en-US" sz="1800" smtClean="0">
                <a:latin typeface="Arial" panose="020B0604020202020204" pitchFamily="34" charset="0"/>
                <a:cs typeface="Arial" panose="020B0604020202020204" pitchFamily="34" charset="0"/>
              </a:rPr>
              <a:t>I cry a lot</a:t>
            </a:r>
            <a:endParaRPr lang="en-US" sz="1800" dirty="0">
              <a:latin typeface="Arial" panose="020B0604020202020204" pitchFamily="34" charset="0"/>
              <a:cs typeface="Arial" panose="020B0604020202020204" pitchFamily="34" charset="0"/>
            </a:endParaRPr>
          </a:p>
          <a:p>
            <a:pPr>
              <a:lnSpc>
                <a:spcPct val="80000"/>
              </a:lnSpc>
              <a:spcBef>
                <a:spcPts val="450"/>
              </a:spcBef>
              <a:buFont typeface="Arial" panose="020B0604020202020204" pitchFamily="34" charset="0"/>
              <a:buChar char="•"/>
            </a:pPr>
            <a:r>
              <a:rPr lang="en-US" sz="1800" smtClean="0">
                <a:latin typeface="Arial" panose="020B0604020202020204" pitchFamily="34" charset="0"/>
                <a:cs typeface="Arial" panose="020B0604020202020204" pitchFamily="34" charset="0"/>
              </a:rPr>
              <a:t>I worry about my future.</a:t>
            </a:r>
            <a:endParaRPr lang="en-US" sz="1800" dirty="0">
              <a:latin typeface="Arial" panose="020B0604020202020204" pitchFamily="34" charset="0"/>
              <a:cs typeface="Arial" panose="020B0604020202020204" pitchFamily="34" charset="0"/>
            </a:endParaRP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am afraid I might think or do something bad</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feel that I have to be perfect</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feel that no one loves me</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feel worthless or inferior</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am nervous or tense</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lack self confidence I am too fearful or anxious</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feel too guilty</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am self-conscious or easily embarrassed</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am unhappy, sad or depressed</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worry a lot</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am too concerned about how I look </a:t>
            </a:r>
          </a:p>
          <a:p>
            <a:pPr>
              <a:lnSpc>
                <a:spcPct val="80000"/>
              </a:lnSpc>
              <a:spcBef>
                <a:spcPts val="450"/>
              </a:spcBef>
              <a:buFont typeface="Arial" panose="020B0604020202020204" pitchFamily="34" charset="0"/>
              <a:buChar char="•"/>
            </a:pPr>
            <a:r>
              <a:rPr lang="en-US" sz="1800" dirty="0">
                <a:latin typeface="Arial" panose="020B0604020202020204" pitchFamily="34" charset="0"/>
                <a:cs typeface="Arial" panose="020B0604020202020204" pitchFamily="34" charset="0"/>
              </a:rPr>
              <a:t>I worry about my relations with the opposite sex</a:t>
            </a:r>
          </a:p>
        </p:txBody>
      </p:sp>
      <p:sp>
        <p:nvSpPr>
          <p:cNvPr id="6" name="Slide Number Placeholder 5"/>
          <p:cNvSpPr>
            <a:spLocks noGrp="1"/>
          </p:cNvSpPr>
          <p:nvPr>
            <p:ph type="sldNum" sz="quarter" idx="12"/>
          </p:nvPr>
        </p:nvSpPr>
        <p:spPr/>
        <p:txBody>
          <a:bodyPr/>
          <a:lstStyle/>
          <a:p>
            <a:fld id="{E4A06661-2BEA-419D-95CE-082FC67DA5D1}" type="slidenum">
              <a:rPr lang="nl-NL" smtClean="0"/>
              <a:pPr/>
              <a:t>3</a:t>
            </a:fld>
            <a:endParaRPr lang="nl-NL"/>
          </a:p>
        </p:txBody>
      </p:sp>
      <p:sp>
        <p:nvSpPr>
          <p:cNvPr id="7" name="Footer Placeholder 6"/>
          <p:cNvSpPr>
            <a:spLocks noGrp="1"/>
          </p:cNvSpPr>
          <p:nvPr>
            <p:ph type="ftr" sz="quarter" idx="11"/>
          </p:nvPr>
        </p:nvSpPr>
        <p:spPr/>
        <p:txBody>
          <a:bodyPr/>
          <a:lstStyle/>
          <a:p>
            <a:r>
              <a:rPr lang="en-US" smtClean="0"/>
              <a:t>Dolan &amp; Abdellaoui Boulder workshop 2016</a:t>
            </a:r>
            <a:endParaRPr lang="nl-NL"/>
          </a:p>
        </p:txBody>
      </p:sp>
      <p:sp>
        <p:nvSpPr>
          <p:cNvPr id="9" name="TextBox 8"/>
          <p:cNvSpPr txBox="1"/>
          <p:nvPr/>
        </p:nvSpPr>
        <p:spPr>
          <a:xfrm>
            <a:off x="6377355" y="1305169"/>
            <a:ext cx="5337908" cy="4339650"/>
          </a:xfrm>
          <a:prstGeom prst="rect">
            <a:avLst/>
          </a:prstGeom>
          <a:noFill/>
        </p:spPr>
        <p:txBody>
          <a:bodyPr wrap="square" rtlCol="0">
            <a:spAutoFit/>
          </a:bodyPr>
          <a:lstStyle/>
          <a:p>
            <a:r>
              <a:rPr lang="en-US" sz="2000" b="1" smtClean="0"/>
              <a:t>A psychometric analysis</a:t>
            </a:r>
            <a:r>
              <a:rPr lang="en-US" sz="2000" smtClean="0"/>
              <a:t>:</a:t>
            </a:r>
          </a:p>
          <a:p>
            <a:endParaRPr lang="en-US" sz="2000" smtClean="0"/>
          </a:p>
          <a:p>
            <a:r>
              <a:rPr lang="en-US" sz="2000" smtClean="0"/>
              <a:t>Investigate the dimenionality of the item responses in terms of substantive latent variables. A causal hypothesis: the latent variable (“depression”) causes the item response. </a:t>
            </a:r>
          </a:p>
          <a:p>
            <a:endParaRPr lang="en-US" smtClean="0"/>
          </a:p>
          <a:p>
            <a:r>
              <a:rPr lang="en-US" sz="2000" b="1" smtClean="0"/>
              <a:t>A data reduction analyses</a:t>
            </a:r>
            <a:r>
              <a:rPr lang="en-US" sz="2000" smtClean="0"/>
              <a:t>:</a:t>
            </a:r>
          </a:p>
          <a:p>
            <a:endParaRPr lang="en-US" sz="2000" smtClean="0"/>
          </a:p>
          <a:p>
            <a:r>
              <a:rPr lang="en-US" sz="2000" smtClean="0"/>
              <a:t>Reduce the dimensionality of the data from 16 variables to a 1 (or 2 or 3) variables, while retaining as much information as possible (principal component analysis; PCA).   </a:t>
            </a:r>
          </a:p>
          <a:p>
            <a:endParaRPr lang="en-US"/>
          </a:p>
        </p:txBody>
      </p:sp>
    </p:spTree>
    <p:extLst>
      <p:ext uri="{BB962C8B-B14F-4D97-AF65-F5344CB8AC3E}">
        <p14:creationId xmlns:p14="http://schemas.microsoft.com/office/powerpoint/2010/main" val="99146485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405" y="211257"/>
            <a:ext cx="11432410" cy="954107"/>
          </a:xfrm>
          <a:prstGeom prst="rect">
            <a:avLst/>
          </a:prstGeom>
          <a:noFill/>
        </p:spPr>
        <p:txBody>
          <a:bodyPr wrap="square" rtlCol="0">
            <a:spAutoFit/>
          </a:bodyPr>
          <a:lstStyle/>
          <a:p>
            <a:r>
              <a:rPr lang="en-US" sz="2800" dirty="0" smtClean="0"/>
              <a:t>A different interpretation: factor analysis as a </a:t>
            </a:r>
            <a:r>
              <a:rPr lang="en-US" sz="2800" smtClean="0"/>
              <a:t>data summary.</a:t>
            </a:r>
            <a:endParaRPr lang="en-US" sz="2800" dirty="0" smtClean="0"/>
          </a:p>
          <a:p>
            <a:r>
              <a:rPr lang="en-US" sz="2800" dirty="0" smtClean="0"/>
              <a:t>Just a way to reduce multiple phenotypes into a single </a:t>
            </a:r>
            <a:r>
              <a:rPr lang="en-US" sz="2800" smtClean="0"/>
              <a:t>index.</a:t>
            </a:r>
            <a:endParaRPr lang="en-US" sz="2800" dirty="0" smtClean="0"/>
          </a:p>
        </p:txBody>
      </p:sp>
      <p:grpSp>
        <p:nvGrpSpPr>
          <p:cNvPr id="30" name="Group 29"/>
          <p:cNvGrpSpPr/>
          <p:nvPr/>
        </p:nvGrpSpPr>
        <p:grpSpPr>
          <a:xfrm>
            <a:off x="2463639" y="1687271"/>
            <a:ext cx="5925581" cy="2599765"/>
            <a:chOff x="466254" y="2402541"/>
            <a:chExt cx="7817203" cy="2967319"/>
          </a:xfrm>
        </p:grpSpPr>
        <p:sp>
          <p:nvSpPr>
            <p:cNvPr id="3" name="Oval 2"/>
            <p:cNvSpPr/>
            <p:nvPr/>
          </p:nvSpPr>
          <p:spPr>
            <a:xfrm>
              <a:off x="3585881" y="2402541"/>
              <a:ext cx="1739153" cy="645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General</a:t>
              </a:r>
            </a:p>
            <a:p>
              <a:pPr algn="ctr"/>
              <a:r>
                <a:rPr lang="en-US" dirty="0" smtClean="0"/>
                <a:t>health</a:t>
              </a:r>
              <a:endParaRPr lang="en-US" dirty="0"/>
            </a:p>
          </p:txBody>
        </p:sp>
        <p:sp>
          <p:nvSpPr>
            <p:cNvPr id="4" name="Rectangle 3"/>
            <p:cNvSpPr/>
            <p:nvPr/>
          </p:nvSpPr>
          <p:spPr>
            <a:xfrm>
              <a:off x="2043922" y="4231341"/>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Cooper</a:t>
              </a:r>
            </a:p>
            <a:p>
              <a:pPr algn="ctr"/>
              <a:r>
                <a:rPr lang="en-US" dirty="0" smtClean="0"/>
                <a:t>Test score</a:t>
              </a:r>
              <a:endParaRPr lang="en-US" dirty="0"/>
            </a:p>
          </p:txBody>
        </p:sp>
        <p:sp>
          <p:nvSpPr>
            <p:cNvPr id="5" name="Rectangle 4"/>
            <p:cNvSpPr/>
            <p:nvPr/>
          </p:nvSpPr>
          <p:spPr>
            <a:xfrm>
              <a:off x="3630681" y="4231336"/>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Blood pressure </a:t>
              </a:r>
              <a:endParaRPr lang="en-US" dirty="0"/>
            </a:p>
          </p:txBody>
        </p:sp>
        <p:sp>
          <p:nvSpPr>
            <p:cNvPr id="7" name="Rectangle 6"/>
            <p:cNvSpPr/>
            <p:nvPr/>
          </p:nvSpPr>
          <p:spPr>
            <a:xfrm>
              <a:off x="5217481" y="4240296"/>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Life style smoke</a:t>
              </a:r>
              <a:endParaRPr lang="en-US" dirty="0"/>
            </a:p>
          </p:txBody>
        </p:sp>
        <p:sp>
          <p:nvSpPr>
            <p:cNvPr id="8" name="Rectangle 7"/>
            <p:cNvSpPr/>
            <p:nvPr/>
          </p:nvSpPr>
          <p:spPr>
            <a:xfrm>
              <a:off x="6786351" y="4249256"/>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BMI</a:t>
              </a:r>
              <a:endParaRPr lang="en-US" dirty="0"/>
            </a:p>
          </p:txBody>
        </p:sp>
        <p:sp>
          <p:nvSpPr>
            <p:cNvPr id="9" name="Rectangle 8"/>
            <p:cNvSpPr/>
            <p:nvPr/>
          </p:nvSpPr>
          <p:spPr>
            <a:xfrm>
              <a:off x="466254" y="4222363"/>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Life style</a:t>
              </a:r>
            </a:p>
            <a:p>
              <a:pPr algn="ctr"/>
              <a:r>
                <a:rPr lang="en-US" dirty="0" smtClean="0"/>
                <a:t>diet</a:t>
              </a:r>
              <a:endParaRPr lang="en-US" dirty="0"/>
            </a:p>
          </p:txBody>
        </p:sp>
        <p:cxnSp>
          <p:nvCxnSpPr>
            <p:cNvPr id="11" name="Straight Arrow Connector 10"/>
            <p:cNvCxnSpPr>
              <a:stCxn id="3" idx="4"/>
              <a:endCxn id="9" idx="0"/>
            </p:cNvCxnSpPr>
            <p:nvPr/>
          </p:nvCxnSpPr>
          <p:spPr>
            <a:xfrm flipH="1">
              <a:off x="1214807" y="3048000"/>
              <a:ext cx="3240651" cy="11743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3" idx="4"/>
              <a:endCxn id="4" idx="0"/>
            </p:cNvCxnSpPr>
            <p:nvPr/>
          </p:nvCxnSpPr>
          <p:spPr>
            <a:xfrm flipH="1">
              <a:off x="2792475" y="3048000"/>
              <a:ext cx="1662983" cy="11833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3" idx="4"/>
              <a:endCxn id="5" idx="0"/>
            </p:cNvCxnSpPr>
            <p:nvPr/>
          </p:nvCxnSpPr>
          <p:spPr>
            <a:xfrm flipH="1">
              <a:off x="4379234" y="3048000"/>
              <a:ext cx="76224" cy="11833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3" idx="4"/>
              <a:endCxn id="7" idx="0"/>
            </p:cNvCxnSpPr>
            <p:nvPr/>
          </p:nvCxnSpPr>
          <p:spPr>
            <a:xfrm>
              <a:off x="4455458" y="3048000"/>
              <a:ext cx="1510576" cy="11922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3" idx="4"/>
              <a:endCxn id="8" idx="0"/>
            </p:cNvCxnSpPr>
            <p:nvPr/>
          </p:nvCxnSpPr>
          <p:spPr>
            <a:xfrm>
              <a:off x="4455458" y="3048000"/>
              <a:ext cx="3079446" cy="1201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9" idx="2"/>
            </p:cNvCxnSpPr>
            <p:nvPr/>
          </p:nvCxnSpPr>
          <p:spPr>
            <a:xfrm flipH="1" flipV="1">
              <a:off x="1214807" y="5002293"/>
              <a:ext cx="22322" cy="3406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4" idx="2"/>
            </p:cNvCxnSpPr>
            <p:nvPr/>
          </p:nvCxnSpPr>
          <p:spPr>
            <a:xfrm flipH="1" flipV="1">
              <a:off x="2792475" y="5011271"/>
              <a:ext cx="58301" cy="3137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5" idx="2"/>
            </p:cNvCxnSpPr>
            <p:nvPr/>
          </p:nvCxnSpPr>
          <p:spPr>
            <a:xfrm flipH="1" flipV="1">
              <a:off x="4379234" y="5011266"/>
              <a:ext cx="121048" cy="3406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endCxn id="7" idx="2"/>
            </p:cNvCxnSpPr>
            <p:nvPr/>
          </p:nvCxnSpPr>
          <p:spPr>
            <a:xfrm flipH="1" flipV="1">
              <a:off x="5966034" y="5020226"/>
              <a:ext cx="112036" cy="3227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endCxn id="8" idx="2"/>
            </p:cNvCxnSpPr>
            <p:nvPr/>
          </p:nvCxnSpPr>
          <p:spPr>
            <a:xfrm flipH="1" flipV="1">
              <a:off x="7534904" y="5029186"/>
              <a:ext cx="120955" cy="340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31" name="TextBox 30"/>
          <p:cNvSpPr txBox="1"/>
          <p:nvPr/>
        </p:nvSpPr>
        <p:spPr>
          <a:xfrm>
            <a:off x="344091" y="4789870"/>
            <a:ext cx="11240185" cy="954107"/>
          </a:xfrm>
          <a:prstGeom prst="rect">
            <a:avLst/>
          </a:prstGeom>
          <a:noFill/>
        </p:spPr>
        <p:txBody>
          <a:bodyPr wrap="square" rtlCol="0">
            <a:spAutoFit/>
          </a:bodyPr>
          <a:lstStyle/>
          <a:p>
            <a:r>
              <a:rPr lang="en-US" sz="2800" smtClean="0"/>
              <a:t>Formative indicators. </a:t>
            </a:r>
            <a:r>
              <a:rPr lang="en-US" sz="2800" dirty="0" smtClean="0"/>
              <a:t>No causal interpretation: General Health does not cause smoking</a:t>
            </a:r>
            <a:r>
              <a:rPr lang="en-US" sz="2800" smtClean="0"/>
              <a:t>! </a:t>
            </a:r>
            <a:endParaRPr lang="en-US" sz="2800" dirty="0"/>
          </a:p>
        </p:txBody>
      </p:sp>
      <p:sp>
        <p:nvSpPr>
          <p:cNvPr id="22" name="Slide Number Placeholder 21"/>
          <p:cNvSpPr>
            <a:spLocks noGrp="1"/>
          </p:cNvSpPr>
          <p:nvPr>
            <p:ph type="sldNum" sz="quarter" idx="12"/>
          </p:nvPr>
        </p:nvSpPr>
        <p:spPr/>
        <p:txBody>
          <a:bodyPr/>
          <a:lstStyle/>
          <a:p>
            <a:fld id="{E4A06661-2BEA-419D-95CE-082FC67DA5D1}" type="slidenum">
              <a:rPr lang="nl-NL" smtClean="0"/>
              <a:pPr/>
              <a:t>30</a:t>
            </a:fld>
            <a:endParaRPr lang="nl-NL"/>
          </a:p>
        </p:txBody>
      </p:sp>
      <p:sp>
        <p:nvSpPr>
          <p:cNvPr id="24" name="Footer Placeholder 23"/>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33469017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8660983" y="3487271"/>
            <a:ext cx="1353671" cy="663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General health</a:t>
            </a:r>
            <a:endParaRPr lang="en-US" dirty="0"/>
          </a:p>
        </p:txBody>
      </p:sp>
      <p:sp>
        <p:nvSpPr>
          <p:cNvPr id="33" name="Oval 32"/>
          <p:cNvSpPr/>
          <p:nvPr/>
        </p:nvSpPr>
        <p:spPr>
          <a:xfrm>
            <a:off x="8964347" y="1882588"/>
            <a:ext cx="762000" cy="600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a:t>
            </a:r>
            <a:endParaRPr lang="en-US" dirty="0"/>
          </a:p>
        </p:txBody>
      </p:sp>
      <p:sp>
        <p:nvSpPr>
          <p:cNvPr id="35" name="Oval 34"/>
          <p:cNvSpPr/>
          <p:nvPr/>
        </p:nvSpPr>
        <p:spPr>
          <a:xfrm>
            <a:off x="9977387" y="1900513"/>
            <a:ext cx="762000" cy="600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a:t>
            </a:r>
            <a:endParaRPr lang="en-US" dirty="0"/>
          </a:p>
        </p:txBody>
      </p:sp>
      <p:sp>
        <p:nvSpPr>
          <p:cNvPr id="36" name="Oval 35"/>
          <p:cNvSpPr/>
          <p:nvPr/>
        </p:nvSpPr>
        <p:spPr>
          <a:xfrm>
            <a:off x="10999363" y="1909478"/>
            <a:ext cx="762000" cy="600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cxnSp>
        <p:nvCxnSpPr>
          <p:cNvPr id="38" name="Straight Arrow Connector 37"/>
          <p:cNvCxnSpPr>
            <a:stCxn id="33" idx="4"/>
            <a:endCxn id="32" idx="0"/>
          </p:cNvCxnSpPr>
          <p:nvPr/>
        </p:nvCxnSpPr>
        <p:spPr>
          <a:xfrm flipH="1">
            <a:off x="9337819" y="2483224"/>
            <a:ext cx="7528" cy="10040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35" idx="4"/>
            <a:endCxn id="32" idx="0"/>
          </p:cNvCxnSpPr>
          <p:nvPr/>
        </p:nvCxnSpPr>
        <p:spPr>
          <a:xfrm flipH="1">
            <a:off x="9337819" y="2501149"/>
            <a:ext cx="1020568" cy="9861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36" idx="4"/>
            <a:endCxn id="32" idx="0"/>
          </p:cNvCxnSpPr>
          <p:nvPr/>
        </p:nvCxnSpPr>
        <p:spPr>
          <a:xfrm flipH="1">
            <a:off x="9337819" y="2510114"/>
            <a:ext cx="2042544" cy="9771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7601712" y="1918447"/>
            <a:ext cx="1156447" cy="5199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Genetic  variant</a:t>
            </a:r>
            <a:endParaRPr lang="en-US" dirty="0"/>
          </a:p>
        </p:txBody>
      </p:sp>
      <p:cxnSp>
        <p:nvCxnSpPr>
          <p:cNvPr id="46" name="Straight Arrow Connector 45"/>
          <p:cNvCxnSpPr>
            <a:stCxn id="44" idx="2"/>
            <a:endCxn id="32" idx="0"/>
          </p:cNvCxnSpPr>
          <p:nvPr/>
        </p:nvCxnSpPr>
        <p:spPr>
          <a:xfrm>
            <a:off x="8179936" y="2438400"/>
            <a:ext cx="1157883" cy="10488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Left Brace 9"/>
          <p:cNvSpPr/>
          <p:nvPr/>
        </p:nvSpPr>
        <p:spPr>
          <a:xfrm rot="16200000">
            <a:off x="3316527" y="1899724"/>
            <a:ext cx="363932" cy="4882505"/>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12" name="TextBox 11"/>
          <p:cNvSpPr txBox="1"/>
          <p:nvPr/>
        </p:nvSpPr>
        <p:spPr>
          <a:xfrm>
            <a:off x="662446" y="4879067"/>
            <a:ext cx="5423408" cy="369332"/>
          </a:xfrm>
          <a:prstGeom prst="rect">
            <a:avLst/>
          </a:prstGeom>
          <a:noFill/>
        </p:spPr>
        <p:txBody>
          <a:bodyPr wrap="none" rtlCol="0">
            <a:spAutoFit/>
          </a:bodyPr>
          <a:lstStyle/>
          <a:p>
            <a:r>
              <a:rPr lang="en-US" dirty="0" smtClean="0"/>
              <a:t>Sum these and analyze the phenotype “General Health”</a:t>
            </a:r>
            <a:endParaRPr lang="nl-NL" dirty="0"/>
          </a:p>
        </p:txBody>
      </p:sp>
      <p:sp>
        <p:nvSpPr>
          <p:cNvPr id="14" name="Curved Right Arrow 13"/>
          <p:cNvSpPr/>
          <p:nvPr/>
        </p:nvSpPr>
        <p:spPr>
          <a:xfrm rot="15450975">
            <a:off x="6920313" y="3151074"/>
            <a:ext cx="883885" cy="468181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sp>
        <p:nvSpPr>
          <p:cNvPr id="47" name="TextBox 46"/>
          <p:cNvSpPr txBox="1"/>
          <p:nvPr/>
        </p:nvSpPr>
        <p:spPr>
          <a:xfrm>
            <a:off x="607471" y="335029"/>
            <a:ext cx="4015843" cy="523220"/>
          </a:xfrm>
          <a:prstGeom prst="rect">
            <a:avLst/>
          </a:prstGeom>
          <a:noFill/>
        </p:spPr>
        <p:txBody>
          <a:bodyPr wrap="none" rtlCol="0">
            <a:spAutoFit/>
          </a:bodyPr>
          <a:lstStyle/>
          <a:p>
            <a:r>
              <a:rPr lang="en-US" sz="2800" dirty="0" smtClean="0"/>
              <a:t>When to use a sum score?</a:t>
            </a:r>
            <a:endParaRPr lang="nl-NL" sz="2800" dirty="0"/>
          </a:p>
        </p:txBody>
      </p:sp>
      <p:grpSp>
        <p:nvGrpSpPr>
          <p:cNvPr id="34" name="Group 33"/>
          <p:cNvGrpSpPr/>
          <p:nvPr/>
        </p:nvGrpSpPr>
        <p:grpSpPr>
          <a:xfrm>
            <a:off x="661970" y="1385113"/>
            <a:ext cx="5925581" cy="2599765"/>
            <a:chOff x="466254" y="2402541"/>
            <a:chExt cx="7817203" cy="2967319"/>
          </a:xfrm>
        </p:grpSpPr>
        <p:sp>
          <p:nvSpPr>
            <p:cNvPr id="37" name="Oval 36"/>
            <p:cNvSpPr/>
            <p:nvPr/>
          </p:nvSpPr>
          <p:spPr>
            <a:xfrm>
              <a:off x="3585881" y="2402541"/>
              <a:ext cx="1739153" cy="645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General</a:t>
              </a:r>
            </a:p>
            <a:p>
              <a:pPr algn="ctr"/>
              <a:r>
                <a:rPr lang="en-US" dirty="0" smtClean="0"/>
                <a:t>health</a:t>
              </a:r>
              <a:endParaRPr lang="en-US" dirty="0"/>
            </a:p>
          </p:txBody>
        </p:sp>
        <p:sp>
          <p:nvSpPr>
            <p:cNvPr id="39" name="Rectangle 38"/>
            <p:cNvSpPr/>
            <p:nvPr/>
          </p:nvSpPr>
          <p:spPr>
            <a:xfrm>
              <a:off x="2043922" y="4231341"/>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Cooper</a:t>
              </a:r>
            </a:p>
            <a:p>
              <a:pPr algn="ctr"/>
              <a:r>
                <a:rPr lang="en-US" dirty="0" smtClean="0"/>
                <a:t>Test score</a:t>
              </a:r>
              <a:endParaRPr lang="en-US" dirty="0"/>
            </a:p>
          </p:txBody>
        </p:sp>
        <p:sp>
          <p:nvSpPr>
            <p:cNvPr id="41" name="Rectangle 40"/>
            <p:cNvSpPr/>
            <p:nvPr/>
          </p:nvSpPr>
          <p:spPr>
            <a:xfrm>
              <a:off x="3630681" y="4231336"/>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Blood pressure </a:t>
              </a:r>
              <a:endParaRPr lang="en-US" dirty="0"/>
            </a:p>
          </p:txBody>
        </p:sp>
        <p:sp>
          <p:nvSpPr>
            <p:cNvPr id="42" name="Rectangle 41"/>
            <p:cNvSpPr/>
            <p:nvPr/>
          </p:nvSpPr>
          <p:spPr>
            <a:xfrm>
              <a:off x="5217481" y="4240296"/>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Life style smoke</a:t>
              </a:r>
              <a:endParaRPr lang="en-US" dirty="0"/>
            </a:p>
          </p:txBody>
        </p:sp>
        <p:sp>
          <p:nvSpPr>
            <p:cNvPr id="45" name="Rectangle 44"/>
            <p:cNvSpPr/>
            <p:nvPr/>
          </p:nvSpPr>
          <p:spPr>
            <a:xfrm>
              <a:off x="6786351" y="4249256"/>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BMI</a:t>
              </a:r>
              <a:endParaRPr lang="en-US" dirty="0"/>
            </a:p>
          </p:txBody>
        </p:sp>
        <p:sp>
          <p:nvSpPr>
            <p:cNvPr id="48" name="Rectangle 47"/>
            <p:cNvSpPr/>
            <p:nvPr/>
          </p:nvSpPr>
          <p:spPr>
            <a:xfrm>
              <a:off x="466254" y="4222363"/>
              <a:ext cx="1497106" cy="779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Life style</a:t>
              </a:r>
            </a:p>
            <a:p>
              <a:pPr algn="ctr"/>
              <a:r>
                <a:rPr lang="en-US" dirty="0" smtClean="0"/>
                <a:t>diet</a:t>
              </a:r>
              <a:endParaRPr lang="en-US" dirty="0"/>
            </a:p>
          </p:txBody>
        </p:sp>
        <p:cxnSp>
          <p:nvCxnSpPr>
            <p:cNvPr id="49" name="Straight Arrow Connector 48"/>
            <p:cNvCxnSpPr>
              <a:stCxn id="37" idx="4"/>
              <a:endCxn id="48" idx="0"/>
            </p:cNvCxnSpPr>
            <p:nvPr/>
          </p:nvCxnSpPr>
          <p:spPr>
            <a:xfrm flipH="1">
              <a:off x="1214807" y="3048000"/>
              <a:ext cx="3240651" cy="11743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37" idx="4"/>
              <a:endCxn id="39" idx="0"/>
            </p:cNvCxnSpPr>
            <p:nvPr/>
          </p:nvCxnSpPr>
          <p:spPr>
            <a:xfrm flipH="1">
              <a:off x="2792475" y="3048000"/>
              <a:ext cx="1662983" cy="11833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37" idx="4"/>
              <a:endCxn id="41" idx="0"/>
            </p:cNvCxnSpPr>
            <p:nvPr/>
          </p:nvCxnSpPr>
          <p:spPr>
            <a:xfrm flipH="1">
              <a:off x="4379234" y="3048000"/>
              <a:ext cx="76224" cy="11833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37" idx="4"/>
              <a:endCxn id="42" idx="0"/>
            </p:cNvCxnSpPr>
            <p:nvPr/>
          </p:nvCxnSpPr>
          <p:spPr>
            <a:xfrm>
              <a:off x="4455458" y="3048000"/>
              <a:ext cx="1510576" cy="11922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37" idx="4"/>
              <a:endCxn id="45" idx="0"/>
            </p:cNvCxnSpPr>
            <p:nvPr/>
          </p:nvCxnSpPr>
          <p:spPr>
            <a:xfrm>
              <a:off x="4455458" y="3048000"/>
              <a:ext cx="3079446" cy="1201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endCxn id="48" idx="2"/>
            </p:cNvCxnSpPr>
            <p:nvPr/>
          </p:nvCxnSpPr>
          <p:spPr>
            <a:xfrm flipH="1" flipV="1">
              <a:off x="1214807" y="5002293"/>
              <a:ext cx="22322" cy="3406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endCxn id="39" idx="2"/>
            </p:cNvCxnSpPr>
            <p:nvPr/>
          </p:nvCxnSpPr>
          <p:spPr>
            <a:xfrm flipH="1" flipV="1">
              <a:off x="2792475" y="5011271"/>
              <a:ext cx="58301" cy="3137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41" idx="2"/>
            </p:cNvCxnSpPr>
            <p:nvPr/>
          </p:nvCxnSpPr>
          <p:spPr>
            <a:xfrm flipH="1" flipV="1">
              <a:off x="4379234" y="5011266"/>
              <a:ext cx="121048" cy="3406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endCxn id="42" idx="2"/>
            </p:cNvCxnSpPr>
            <p:nvPr/>
          </p:nvCxnSpPr>
          <p:spPr>
            <a:xfrm flipH="1" flipV="1">
              <a:off x="5966034" y="5020226"/>
              <a:ext cx="112036" cy="3227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45" idx="2"/>
            </p:cNvCxnSpPr>
            <p:nvPr/>
          </p:nvCxnSpPr>
          <p:spPr>
            <a:xfrm flipH="1" flipV="1">
              <a:off x="7534904" y="5029186"/>
              <a:ext cx="120955" cy="340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59" name="Slide Number Placeholder 58"/>
          <p:cNvSpPr>
            <a:spLocks noGrp="1"/>
          </p:cNvSpPr>
          <p:nvPr>
            <p:ph type="sldNum" sz="quarter" idx="12"/>
          </p:nvPr>
        </p:nvSpPr>
        <p:spPr>
          <a:xfrm>
            <a:off x="8606298" y="6328312"/>
            <a:ext cx="2743200" cy="365125"/>
          </a:xfrm>
        </p:spPr>
        <p:txBody>
          <a:bodyPr/>
          <a:lstStyle/>
          <a:p>
            <a:fld id="{E4A06661-2BEA-419D-95CE-082FC67DA5D1}" type="slidenum">
              <a:rPr lang="nl-NL" smtClean="0"/>
              <a:pPr/>
              <a:t>31</a:t>
            </a:fld>
            <a:endParaRPr lang="nl-NL"/>
          </a:p>
        </p:txBody>
      </p:sp>
      <p:sp>
        <p:nvSpPr>
          <p:cNvPr id="60" name="Footer Placeholder 59"/>
          <p:cNvSpPr>
            <a:spLocks noGrp="1"/>
          </p:cNvSpPr>
          <p:nvPr>
            <p:ph type="ftr" sz="quarter" idx="11"/>
          </p:nvPr>
        </p:nvSpPr>
        <p:spPr/>
        <p:txBody>
          <a:bodyPr/>
          <a:lstStyle/>
          <a:p>
            <a:r>
              <a:rPr lang="en-US" smtClean="0"/>
              <a:t>Dolan &amp; Abdellaoui Boulder workshop 2016</a:t>
            </a:r>
            <a:endParaRPr lang="nl-NL"/>
          </a:p>
        </p:txBody>
      </p:sp>
      <p:sp>
        <p:nvSpPr>
          <p:cNvPr id="2" name="TextBox 1"/>
          <p:cNvSpPr txBox="1"/>
          <p:nvPr/>
        </p:nvSpPr>
        <p:spPr>
          <a:xfrm>
            <a:off x="7371229" y="1196805"/>
            <a:ext cx="3955827" cy="461665"/>
          </a:xfrm>
          <a:prstGeom prst="rect">
            <a:avLst/>
          </a:prstGeom>
          <a:noFill/>
        </p:spPr>
        <p:txBody>
          <a:bodyPr wrap="none" rtlCol="0">
            <a:spAutoFit/>
          </a:bodyPr>
          <a:lstStyle/>
          <a:p>
            <a:r>
              <a:rPr lang="en-US" sz="2400" smtClean="0"/>
              <a:t>requires careful interpretation</a:t>
            </a:r>
            <a:endParaRPr lang="nl-NL" sz="2400"/>
          </a:p>
        </p:txBody>
      </p:sp>
    </p:spTree>
    <p:extLst>
      <p:ext uri="{BB962C8B-B14F-4D97-AF65-F5344CB8AC3E}">
        <p14:creationId xmlns:p14="http://schemas.microsoft.com/office/powerpoint/2010/main" val="33469017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0770" y="345831"/>
            <a:ext cx="1314784" cy="523220"/>
          </a:xfrm>
          <a:prstGeom prst="rect">
            <a:avLst/>
          </a:prstGeom>
          <a:noFill/>
        </p:spPr>
        <p:txBody>
          <a:bodyPr wrap="none" rtlCol="0">
            <a:spAutoFit/>
          </a:bodyPr>
          <a:lstStyle/>
          <a:p>
            <a:r>
              <a:rPr lang="en-US" sz="2800" smtClean="0"/>
              <a:t>APGAR</a:t>
            </a:r>
            <a:r>
              <a:rPr lang="en-US" smtClean="0"/>
              <a:t>  </a:t>
            </a:r>
            <a:endParaRPr lang="en-US"/>
          </a:p>
        </p:txBody>
      </p:sp>
      <p:sp>
        <p:nvSpPr>
          <p:cNvPr id="6" name="Rectangle 5"/>
          <p:cNvSpPr/>
          <p:nvPr/>
        </p:nvSpPr>
        <p:spPr>
          <a:xfrm>
            <a:off x="2258646" y="2588846"/>
            <a:ext cx="1117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t>item2</a:t>
            </a:r>
            <a:endParaRPr lang="en-US" sz="1600"/>
          </a:p>
        </p:txBody>
      </p:sp>
      <p:sp>
        <p:nvSpPr>
          <p:cNvPr id="7" name="Rectangle 6"/>
          <p:cNvSpPr/>
          <p:nvPr/>
        </p:nvSpPr>
        <p:spPr>
          <a:xfrm>
            <a:off x="937846" y="2588846"/>
            <a:ext cx="1117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t>item1</a:t>
            </a:r>
            <a:endParaRPr lang="en-US" sz="1600"/>
          </a:p>
        </p:txBody>
      </p:sp>
      <p:sp>
        <p:nvSpPr>
          <p:cNvPr id="21" name="Rectangle 20"/>
          <p:cNvSpPr/>
          <p:nvPr/>
        </p:nvSpPr>
        <p:spPr>
          <a:xfrm>
            <a:off x="2258646" y="2588846"/>
            <a:ext cx="1117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t>Pulse</a:t>
            </a:r>
            <a:endParaRPr lang="en-US" sz="1600"/>
          </a:p>
        </p:txBody>
      </p:sp>
      <p:sp>
        <p:nvSpPr>
          <p:cNvPr id="23" name="Rectangle 22"/>
          <p:cNvSpPr/>
          <p:nvPr/>
        </p:nvSpPr>
        <p:spPr>
          <a:xfrm>
            <a:off x="937846" y="2588846"/>
            <a:ext cx="1117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t>Appear-ance</a:t>
            </a:r>
            <a:endParaRPr lang="en-US" sz="1600"/>
          </a:p>
        </p:txBody>
      </p:sp>
      <p:sp>
        <p:nvSpPr>
          <p:cNvPr id="24" name="Rectangle 23"/>
          <p:cNvSpPr/>
          <p:nvPr/>
        </p:nvSpPr>
        <p:spPr>
          <a:xfrm>
            <a:off x="3579446" y="2588846"/>
            <a:ext cx="1117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t>Grimace</a:t>
            </a:r>
            <a:endParaRPr lang="en-US" sz="1600"/>
          </a:p>
        </p:txBody>
      </p:sp>
      <p:sp>
        <p:nvSpPr>
          <p:cNvPr id="32" name="Right Brace 31"/>
          <p:cNvSpPr/>
          <p:nvPr/>
        </p:nvSpPr>
        <p:spPr>
          <a:xfrm>
            <a:off x="6236676" y="625230"/>
            <a:ext cx="304800" cy="10668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Right Brace 35"/>
          <p:cNvSpPr/>
          <p:nvPr/>
        </p:nvSpPr>
        <p:spPr>
          <a:xfrm>
            <a:off x="7801151" y="2284046"/>
            <a:ext cx="304800" cy="10668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328872" y="4086428"/>
            <a:ext cx="8706338" cy="2308324"/>
          </a:xfrm>
          <a:prstGeom prst="rect">
            <a:avLst/>
          </a:prstGeom>
          <a:noFill/>
        </p:spPr>
        <p:txBody>
          <a:bodyPr wrap="square" rtlCol="0">
            <a:spAutoFit/>
          </a:bodyPr>
          <a:lstStyle/>
          <a:p>
            <a:r>
              <a:rPr lang="en-US" sz="2400" smtClean="0"/>
              <a:t>Items are </a:t>
            </a:r>
            <a:r>
              <a:rPr lang="en-US" sz="2400" b="1" smtClean="0">
                <a:solidFill>
                  <a:srgbClr val="FF0000"/>
                </a:solidFill>
              </a:rPr>
              <a:t>formative</a:t>
            </a:r>
            <a:r>
              <a:rPr lang="en-US" sz="2400" smtClean="0"/>
              <a:t>: itemscores form the APGAR score </a:t>
            </a:r>
          </a:p>
          <a:p>
            <a:r>
              <a:rPr lang="en-US" sz="2400" smtClean="0"/>
              <a:t>Index variable = defined by formative items.</a:t>
            </a:r>
          </a:p>
          <a:p>
            <a:r>
              <a:rPr lang="en-US" sz="2400" smtClean="0"/>
              <a:t>The APGAR is dependent on the formative items.</a:t>
            </a:r>
          </a:p>
          <a:p>
            <a:r>
              <a:rPr lang="en-US" sz="2400" smtClean="0"/>
              <a:t>APGAR does not determine or cause the scores on the APGAR items </a:t>
            </a:r>
          </a:p>
          <a:p>
            <a:r>
              <a:rPr lang="en-US" sz="2400" smtClean="0"/>
              <a:t>(e.g., APGAR does not cause poor respiration or blue appearance, obviously: poor respiration causes blue appearance).</a:t>
            </a:r>
            <a:endParaRPr lang="en-US" sz="2400"/>
          </a:p>
        </p:txBody>
      </p:sp>
      <p:sp>
        <p:nvSpPr>
          <p:cNvPr id="38" name="Rectangle 37"/>
          <p:cNvSpPr/>
          <p:nvPr/>
        </p:nvSpPr>
        <p:spPr>
          <a:xfrm>
            <a:off x="4900246" y="2588846"/>
            <a:ext cx="1117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t>Activity</a:t>
            </a:r>
            <a:endParaRPr lang="en-US" sz="1600"/>
          </a:p>
        </p:txBody>
      </p:sp>
      <p:sp>
        <p:nvSpPr>
          <p:cNvPr id="40" name="Rectangle 39"/>
          <p:cNvSpPr/>
          <p:nvPr/>
        </p:nvSpPr>
        <p:spPr>
          <a:xfrm>
            <a:off x="6221046" y="2588846"/>
            <a:ext cx="1117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t>Respiration</a:t>
            </a:r>
            <a:endParaRPr lang="en-US" sz="1600"/>
          </a:p>
        </p:txBody>
      </p:sp>
      <p:sp>
        <p:nvSpPr>
          <p:cNvPr id="44" name="Rounded Rectangle 43"/>
          <p:cNvSpPr/>
          <p:nvPr/>
        </p:nvSpPr>
        <p:spPr>
          <a:xfrm>
            <a:off x="3376246" y="912446"/>
            <a:ext cx="17272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APGAR</a:t>
            </a:r>
            <a:endParaRPr lang="en-US"/>
          </a:p>
        </p:txBody>
      </p:sp>
      <p:cxnSp>
        <p:nvCxnSpPr>
          <p:cNvPr id="51" name="Straight Arrow Connector 50"/>
          <p:cNvCxnSpPr>
            <a:stCxn id="23" idx="0"/>
            <a:endCxn id="44" idx="2"/>
          </p:cNvCxnSpPr>
          <p:nvPr/>
        </p:nvCxnSpPr>
        <p:spPr>
          <a:xfrm flipV="1">
            <a:off x="1496646" y="1522046"/>
            <a:ext cx="27432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21" idx="0"/>
            <a:endCxn id="44" idx="2"/>
          </p:cNvCxnSpPr>
          <p:nvPr/>
        </p:nvCxnSpPr>
        <p:spPr>
          <a:xfrm flipV="1">
            <a:off x="2817446" y="1522046"/>
            <a:ext cx="14224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24" idx="0"/>
            <a:endCxn id="44" idx="2"/>
          </p:cNvCxnSpPr>
          <p:nvPr/>
        </p:nvCxnSpPr>
        <p:spPr>
          <a:xfrm flipV="1">
            <a:off x="4138246" y="1522046"/>
            <a:ext cx="1016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38" idx="0"/>
            <a:endCxn id="44" idx="2"/>
          </p:cNvCxnSpPr>
          <p:nvPr/>
        </p:nvCxnSpPr>
        <p:spPr>
          <a:xfrm flipH="1" flipV="1">
            <a:off x="4239846" y="1522046"/>
            <a:ext cx="12192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40" idx="0"/>
            <a:endCxn id="44" idx="2"/>
          </p:cNvCxnSpPr>
          <p:nvPr/>
        </p:nvCxnSpPr>
        <p:spPr>
          <a:xfrm flipH="1" flipV="1">
            <a:off x="4239846" y="1522046"/>
            <a:ext cx="25400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705600" y="930031"/>
            <a:ext cx="3736600" cy="523220"/>
          </a:xfrm>
          <a:prstGeom prst="rect">
            <a:avLst/>
          </a:prstGeom>
          <a:noFill/>
        </p:spPr>
        <p:txBody>
          <a:bodyPr wrap="none" rtlCol="0">
            <a:spAutoFit/>
          </a:bodyPr>
          <a:lstStyle/>
          <a:p>
            <a:r>
              <a:rPr lang="en-US" sz="2800" smtClean="0"/>
              <a:t>Index of neonatal health</a:t>
            </a:r>
            <a:endParaRPr lang="en-US" sz="2800"/>
          </a:p>
        </p:txBody>
      </p:sp>
      <p:sp>
        <p:nvSpPr>
          <p:cNvPr id="61" name="TextBox 60"/>
          <p:cNvSpPr txBox="1"/>
          <p:nvPr/>
        </p:nvSpPr>
        <p:spPr>
          <a:xfrm>
            <a:off x="8201316" y="2338754"/>
            <a:ext cx="2978251" cy="830997"/>
          </a:xfrm>
          <a:prstGeom prst="rect">
            <a:avLst/>
          </a:prstGeom>
          <a:noFill/>
        </p:spPr>
        <p:txBody>
          <a:bodyPr wrap="none" rtlCol="0">
            <a:spAutoFit/>
          </a:bodyPr>
          <a:lstStyle/>
          <a:p>
            <a:r>
              <a:rPr lang="en-US" sz="2400" smtClean="0"/>
              <a:t>based on </a:t>
            </a:r>
          </a:p>
          <a:p>
            <a:r>
              <a:rPr lang="en-US" sz="2400" smtClean="0"/>
              <a:t>5 formative indicators </a:t>
            </a:r>
          </a:p>
        </p:txBody>
      </p:sp>
      <p:sp>
        <p:nvSpPr>
          <p:cNvPr id="25" name="Slide Number Placeholder 24"/>
          <p:cNvSpPr>
            <a:spLocks noGrp="1"/>
          </p:cNvSpPr>
          <p:nvPr>
            <p:ph type="sldNum" sz="quarter" idx="12"/>
          </p:nvPr>
        </p:nvSpPr>
        <p:spPr/>
        <p:txBody>
          <a:bodyPr/>
          <a:lstStyle/>
          <a:p>
            <a:fld id="{2BD88B91-6EF4-423B-A57E-21C95330EEA8}" type="slidenum">
              <a:rPr lang="en-US" smtClean="0"/>
              <a:pPr/>
              <a:t>32</a:t>
            </a:fld>
            <a:endParaRPr lang="en-US"/>
          </a:p>
        </p:txBody>
      </p:sp>
      <p:sp>
        <p:nvSpPr>
          <p:cNvPr id="26" name="Footer Placeholder 25"/>
          <p:cNvSpPr>
            <a:spLocks noGrp="1"/>
          </p:cNvSpPr>
          <p:nvPr>
            <p:ph type="ftr" sz="quarter" idx="11"/>
          </p:nvPr>
        </p:nvSpPr>
        <p:spPr/>
        <p:txBody>
          <a:bodyPr/>
          <a:lstStyle/>
          <a:p>
            <a:r>
              <a:rPr lang="en-US"/>
              <a:t>Dolan &amp; Abdellaoui Boulder workshop 2016</a:t>
            </a:r>
            <a:endParaRPr lang="nl-NL"/>
          </a:p>
        </p:txBody>
      </p:sp>
      <p:cxnSp>
        <p:nvCxnSpPr>
          <p:cNvPr id="28" name="Curved Connector 27"/>
          <p:cNvCxnSpPr>
            <a:stCxn id="23" idx="2"/>
            <a:endCxn id="21" idx="2"/>
          </p:cNvCxnSpPr>
          <p:nvPr/>
        </p:nvCxnSpPr>
        <p:spPr>
          <a:xfrm rot="16200000" flipH="1">
            <a:off x="2157046" y="2461846"/>
            <a:ext cx="12700" cy="1320800"/>
          </a:xfrm>
          <a:prstGeom prst="curvedConnector3">
            <a:avLst>
              <a:gd name="adj1" fmla="val 180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Curved Connector 29"/>
          <p:cNvCxnSpPr>
            <a:stCxn id="21" idx="2"/>
            <a:endCxn id="24" idx="2"/>
          </p:cNvCxnSpPr>
          <p:nvPr/>
        </p:nvCxnSpPr>
        <p:spPr>
          <a:xfrm rot="16200000" flipH="1">
            <a:off x="3477846" y="2461846"/>
            <a:ext cx="12700" cy="1320800"/>
          </a:xfrm>
          <a:prstGeom prst="curvedConnector3">
            <a:avLst>
              <a:gd name="adj1" fmla="val 180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Curved Connector 32"/>
          <p:cNvCxnSpPr>
            <a:stCxn id="24" idx="2"/>
            <a:endCxn id="38" idx="2"/>
          </p:cNvCxnSpPr>
          <p:nvPr/>
        </p:nvCxnSpPr>
        <p:spPr>
          <a:xfrm rot="16200000" flipH="1">
            <a:off x="4798646" y="2461846"/>
            <a:ext cx="12700" cy="1320800"/>
          </a:xfrm>
          <a:prstGeom prst="curvedConnector3">
            <a:avLst>
              <a:gd name="adj1" fmla="val 180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Curved Connector 34"/>
          <p:cNvCxnSpPr>
            <a:stCxn id="38" idx="2"/>
            <a:endCxn id="40" idx="2"/>
          </p:cNvCxnSpPr>
          <p:nvPr/>
        </p:nvCxnSpPr>
        <p:spPr>
          <a:xfrm rot="16200000" flipH="1">
            <a:off x="6119446" y="2461846"/>
            <a:ext cx="12700" cy="1320800"/>
          </a:xfrm>
          <a:prstGeom prst="curvedConnector3">
            <a:avLst>
              <a:gd name="adj1" fmla="val 180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1" name="Curved Connector 40"/>
          <p:cNvCxnSpPr>
            <a:stCxn id="23" idx="2"/>
            <a:endCxn id="24" idx="2"/>
          </p:cNvCxnSpPr>
          <p:nvPr/>
        </p:nvCxnSpPr>
        <p:spPr>
          <a:xfrm rot="16200000" flipH="1">
            <a:off x="2817446" y="1801446"/>
            <a:ext cx="12700" cy="2641600"/>
          </a:xfrm>
          <a:prstGeom prst="curvedConnector3">
            <a:avLst>
              <a:gd name="adj1" fmla="val 3092308"/>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5" name="Curved Connector 44"/>
          <p:cNvCxnSpPr>
            <a:stCxn id="21" idx="2"/>
            <a:endCxn id="38" idx="2"/>
          </p:cNvCxnSpPr>
          <p:nvPr/>
        </p:nvCxnSpPr>
        <p:spPr>
          <a:xfrm rot="16200000" flipH="1">
            <a:off x="4138246" y="1801446"/>
            <a:ext cx="12700" cy="2641600"/>
          </a:xfrm>
          <a:prstGeom prst="curvedConnector3">
            <a:avLst>
              <a:gd name="adj1" fmla="val 3953852"/>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Curved Connector 47"/>
          <p:cNvCxnSpPr>
            <a:stCxn id="24" idx="2"/>
            <a:endCxn id="40" idx="2"/>
          </p:cNvCxnSpPr>
          <p:nvPr/>
        </p:nvCxnSpPr>
        <p:spPr>
          <a:xfrm rot="16200000" flipH="1">
            <a:off x="5459046" y="1801446"/>
            <a:ext cx="12700" cy="2641600"/>
          </a:xfrm>
          <a:prstGeom prst="curvedConnector3">
            <a:avLst>
              <a:gd name="adj1" fmla="val 327693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2" name="Curved Connector 51"/>
          <p:cNvCxnSpPr>
            <a:stCxn id="23" idx="2"/>
            <a:endCxn id="38" idx="2"/>
          </p:cNvCxnSpPr>
          <p:nvPr/>
        </p:nvCxnSpPr>
        <p:spPr>
          <a:xfrm rot="16200000" flipH="1">
            <a:off x="3477846" y="1141046"/>
            <a:ext cx="12700" cy="3962400"/>
          </a:xfrm>
          <a:prstGeom prst="curvedConnector3">
            <a:avLst>
              <a:gd name="adj1" fmla="val 5061545"/>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8" name="Curved Connector 57"/>
          <p:cNvCxnSpPr>
            <a:stCxn id="21" idx="2"/>
            <a:endCxn id="40" idx="2"/>
          </p:cNvCxnSpPr>
          <p:nvPr/>
        </p:nvCxnSpPr>
        <p:spPr>
          <a:xfrm rot="16200000" flipH="1">
            <a:off x="4798646" y="1141046"/>
            <a:ext cx="12700" cy="3962400"/>
          </a:xfrm>
          <a:prstGeom prst="curvedConnector3">
            <a:avLst>
              <a:gd name="adj1" fmla="val 4876923"/>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4" name="Curved Connector 63"/>
          <p:cNvCxnSpPr>
            <a:stCxn id="23" idx="2"/>
            <a:endCxn id="40" idx="2"/>
          </p:cNvCxnSpPr>
          <p:nvPr/>
        </p:nvCxnSpPr>
        <p:spPr>
          <a:xfrm rot="16200000" flipH="1">
            <a:off x="4138246" y="480646"/>
            <a:ext cx="12700" cy="5283200"/>
          </a:xfrm>
          <a:prstGeom prst="curvedConnector3">
            <a:avLst>
              <a:gd name="adj1" fmla="val 6415388"/>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6122" y="547901"/>
            <a:ext cx="11219755" cy="5262979"/>
          </a:xfrm>
          <a:prstGeom prst="rect">
            <a:avLst/>
          </a:prstGeom>
          <a:noFill/>
        </p:spPr>
        <p:txBody>
          <a:bodyPr wrap="square" rtlCol="0">
            <a:spAutoFit/>
          </a:bodyPr>
          <a:lstStyle/>
          <a:p>
            <a:r>
              <a:rPr lang="en-US" sz="2400" dirty="0" smtClean="0"/>
              <a:t>Back to the common factor model ! </a:t>
            </a:r>
          </a:p>
          <a:p>
            <a:endParaRPr lang="en-US" sz="2400" dirty="0"/>
          </a:p>
          <a:p>
            <a:r>
              <a:rPr lang="en-US" sz="2400" dirty="0" smtClean="0"/>
              <a:t>Multiple common factors, CFA vs. EFA with rotation</a:t>
            </a:r>
          </a:p>
          <a:p>
            <a:endParaRPr lang="en-US" sz="2400" dirty="0" smtClean="0"/>
          </a:p>
          <a:p>
            <a:r>
              <a:rPr lang="en-US" sz="2400" dirty="0" smtClean="0"/>
              <a:t>EFA (always more than one common factor). </a:t>
            </a:r>
          </a:p>
          <a:p>
            <a:r>
              <a:rPr lang="en-US" sz="2400" b="1" smtClean="0"/>
              <a:t>Aim</a:t>
            </a:r>
            <a:r>
              <a:rPr lang="en-US" sz="2400" dirty="0" smtClean="0"/>
              <a:t>: determine dimensionality and derive meaning of factors </a:t>
            </a:r>
            <a:r>
              <a:rPr lang="en-US" sz="2400" smtClean="0"/>
              <a:t>from factor loadings</a:t>
            </a:r>
            <a:endParaRPr lang="en-US" sz="2400" dirty="0" smtClean="0"/>
          </a:p>
          <a:p>
            <a:endParaRPr lang="en-US" sz="2400" dirty="0" smtClean="0"/>
          </a:p>
          <a:p>
            <a:r>
              <a:rPr lang="en-US" sz="2400" dirty="0" smtClean="0"/>
              <a:t>Exploratory approach: </a:t>
            </a:r>
            <a:r>
              <a:rPr lang="en-US" sz="2400" dirty="0" smtClean="0">
                <a:solidFill>
                  <a:srgbClr val="FF0000"/>
                </a:solidFill>
              </a:rPr>
              <a:t>How many latent variables</a:t>
            </a:r>
            <a:r>
              <a:rPr lang="en-US" sz="2400" dirty="0" smtClean="0"/>
              <a:t>? </a:t>
            </a:r>
            <a:r>
              <a:rPr lang="en-US" sz="2400" dirty="0" smtClean="0">
                <a:solidFill>
                  <a:srgbClr val="0070C0"/>
                </a:solidFill>
              </a:rPr>
              <a:t>What is the pattern of factor loadings</a:t>
            </a:r>
            <a:r>
              <a:rPr lang="en-US" sz="2400" dirty="0" smtClean="0"/>
              <a:t>? Low on prior theory, but still involves choices.</a:t>
            </a:r>
          </a:p>
          <a:p>
            <a:endParaRPr lang="en-US" sz="2400" dirty="0" smtClean="0"/>
          </a:p>
          <a:p>
            <a:r>
              <a:rPr lang="en-US" sz="2400" dirty="0" smtClean="0">
                <a:solidFill>
                  <a:srgbClr val="FF0000"/>
                </a:solidFill>
              </a:rPr>
              <a:t>How many latent variables</a:t>
            </a:r>
            <a:r>
              <a:rPr lang="en-US" sz="2400" dirty="0" smtClean="0"/>
              <a:t>: </a:t>
            </a:r>
            <a:r>
              <a:rPr lang="en-US" sz="2400" dirty="0" err="1" smtClean="0"/>
              <a:t>Screeplot</a:t>
            </a:r>
            <a:r>
              <a:rPr lang="en-US" sz="2400" dirty="0" smtClean="0"/>
              <a:t>, Eigenvalue &gt; 1 rule, Goodness of fit measures (</a:t>
            </a:r>
            <a:r>
              <a:rPr lang="en-US" sz="2400" dirty="0" smtClean="0">
                <a:latin typeface="Symbol" panose="05050102010706020507" pitchFamily="18" charset="2"/>
              </a:rPr>
              <a:t>c</a:t>
            </a:r>
            <a:r>
              <a:rPr lang="en-US" sz="2400" baseline="30000" dirty="0" smtClean="0"/>
              <a:t>2</a:t>
            </a:r>
            <a:r>
              <a:rPr lang="en-US" sz="2400" dirty="0" smtClean="0"/>
              <a:t>, RMSEA, NNFI), info criteria (BIC, AIC).</a:t>
            </a:r>
          </a:p>
          <a:p>
            <a:endParaRPr lang="en-US" sz="2400" dirty="0" smtClean="0"/>
          </a:p>
          <a:p>
            <a:r>
              <a:rPr lang="en-US" sz="2400" dirty="0" smtClean="0">
                <a:solidFill>
                  <a:srgbClr val="0070C0"/>
                </a:solidFill>
              </a:rPr>
              <a:t>Pattern of factor loadings</a:t>
            </a:r>
            <a:r>
              <a:rPr lang="en-US" sz="2400" dirty="0" smtClean="0"/>
              <a:t>: Type of rotation (</a:t>
            </a:r>
            <a:r>
              <a:rPr lang="en-US" sz="2400" dirty="0" err="1" smtClean="0"/>
              <a:t>varimax</a:t>
            </a:r>
            <a:r>
              <a:rPr lang="en-US" sz="2400" dirty="0" smtClean="0"/>
              <a:t>, </a:t>
            </a:r>
            <a:r>
              <a:rPr lang="en-US" sz="2400" dirty="0" err="1" smtClean="0"/>
              <a:t>oblimin</a:t>
            </a:r>
            <a:r>
              <a:rPr lang="en-US" sz="2400" dirty="0" smtClean="0"/>
              <a:t>, many choices</a:t>
            </a:r>
            <a:r>
              <a:rPr lang="en-US" sz="2400" smtClean="0"/>
              <a:t>!). </a:t>
            </a:r>
            <a:endParaRPr lang="en-US" dirty="0" smtClean="0"/>
          </a:p>
        </p:txBody>
      </p:sp>
      <p:sp>
        <p:nvSpPr>
          <p:cNvPr id="3" name="Slide Number Placeholder 2"/>
          <p:cNvSpPr>
            <a:spLocks noGrp="1"/>
          </p:cNvSpPr>
          <p:nvPr>
            <p:ph type="sldNum" sz="quarter" idx="12"/>
          </p:nvPr>
        </p:nvSpPr>
        <p:spPr/>
        <p:txBody>
          <a:bodyPr/>
          <a:lstStyle/>
          <a:p>
            <a:fld id="{E4A06661-2BEA-419D-95CE-082FC67DA5D1}" type="slidenum">
              <a:rPr lang="nl-NL" smtClean="0"/>
              <a:pPr/>
              <a:t>33</a:t>
            </a:fld>
            <a:endParaRPr lang="nl-NL"/>
          </a:p>
        </p:txBody>
      </p:sp>
      <p:sp>
        <p:nvSpPr>
          <p:cNvPr id="4" name="Footer Placeholder 3"/>
          <p:cNvSpPr>
            <a:spLocks noGrp="1"/>
          </p:cNvSpPr>
          <p:nvPr>
            <p:ph type="ftr" sz="quarter" idx="11"/>
          </p:nvPr>
        </p:nvSpPr>
        <p:spPr/>
        <p:txBody>
          <a:bodyPr/>
          <a:lstStyle/>
          <a:p>
            <a:r>
              <a:rPr lang="en-US" smtClean="0"/>
              <a:t>Dolan &amp; Abdellaoui Boulder workshop 2016</a:t>
            </a:r>
            <a:endParaRPr lang="nl-NL"/>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87188" y="239620"/>
            <a:ext cx="10515600" cy="818216"/>
          </a:xfrm>
        </p:spPr>
        <p:txBody>
          <a:bodyPr>
            <a:normAutofit fontScale="90000"/>
          </a:bodyPr>
          <a:lstStyle/>
          <a:p>
            <a:pPr eaLnBrk="1" hangingPunct="1"/>
            <a:r>
              <a:rPr lang="en-US" sz="2800" b="1" dirty="0" smtClean="0"/>
              <a:t>EFA (two) factor model as it is fitted in </a:t>
            </a:r>
            <a:r>
              <a:rPr lang="en-US" sz="2800" b="1" smtClean="0"/>
              <a:t>standard programs:</a:t>
            </a:r>
            <a:br>
              <a:rPr lang="en-US" sz="2800" b="1" smtClean="0"/>
            </a:br>
            <a:r>
              <a:rPr lang="en-US" sz="2800" b="1" smtClean="0"/>
              <a:t>all indicators load on all common factors.... </a:t>
            </a:r>
            <a:endParaRPr lang="en-GB" sz="2800" b="1" dirty="0" smtClean="0"/>
          </a:p>
        </p:txBody>
      </p:sp>
      <p:sp>
        <p:nvSpPr>
          <p:cNvPr id="23558" name="Rectangle 4"/>
          <p:cNvSpPr>
            <a:spLocks noChangeArrowheads="1"/>
          </p:cNvSpPr>
          <p:nvPr/>
        </p:nvSpPr>
        <p:spPr bwMode="auto">
          <a:xfrm>
            <a:off x="2445666" y="3985161"/>
            <a:ext cx="925902" cy="752368"/>
          </a:xfrm>
          <a:prstGeom prst="rect">
            <a:avLst/>
          </a:prstGeom>
          <a:solidFill>
            <a:schemeClr val="bg1"/>
          </a:solidFill>
          <a:ln w="28575">
            <a:solidFill>
              <a:schemeClr val="tx1"/>
            </a:solidFill>
            <a:miter lim="800000"/>
            <a:headEnd/>
            <a:tailEnd/>
          </a:ln>
        </p:spPr>
        <p:txBody>
          <a:bodyPr wrap="none" anchor="ctr"/>
          <a:lstStyle/>
          <a:p>
            <a:pPr algn="ctr"/>
            <a:r>
              <a:rPr lang="en-US"/>
              <a:t>y1</a:t>
            </a:r>
            <a:endParaRPr lang="en-GB"/>
          </a:p>
        </p:txBody>
      </p:sp>
      <p:sp>
        <p:nvSpPr>
          <p:cNvPr id="23559" name="Rectangle 5"/>
          <p:cNvSpPr>
            <a:spLocks noChangeArrowheads="1"/>
          </p:cNvSpPr>
          <p:nvPr/>
        </p:nvSpPr>
        <p:spPr bwMode="auto">
          <a:xfrm>
            <a:off x="3768383" y="3985161"/>
            <a:ext cx="925902" cy="752368"/>
          </a:xfrm>
          <a:prstGeom prst="rect">
            <a:avLst/>
          </a:prstGeom>
          <a:solidFill>
            <a:schemeClr val="bg1"/>
          </a:solidFill>
          <a:ln w="28575">
            <a:solidFill>
              <a:schemeClr val="tx1"/>
            </a:solidFill>
            <a:miter lim="800000"/>
            <a:headEnd/>
            <a:tailEnd/>
          </a:ln>
        </p:spPr>
        <p:txBody>
          <a:bodyPr wrap="none" anchor="ctr"/>
          <a:lstStyle/>
          <a:p>
            <a:pPr algn="ctr"/>
            <a:r>
              <a:rPr lang="en-US"/>
              <a:t>y2</a:t>
            </a:r>
            <a:endParaRPr lang="en-GB"/>
          </a:p>
        </p:txBody>
      </p:sp>
      <p:sp>
        <p:nvSpPr>
          <p:cNvPr id="23560" name="Rectangle 6"/>
          <p:cNvSpPr>
            <a:spLocks noChangeArrowheads="1"/>
          </p:cNvSpPr>
          <p:nvPr/>
        </p:nvSpPr>
        <p:spPr bwMode="auto">
          <a:xfrm>
            <a:off x="4958828" y="3985161"/>
            <a:ext cx="925902" cy="752368"/>
          </a:xfrm>
          <a:prstGeom prst="rect">
            <a:avLst/>
          </a:prstGeom>
          <a:solidFill>
            <a:schemeClr val="bg1"/>
          </a:solidFill>
          <a:ln w="28575">
            <a:solidFill>
              <a:schemeClr val="tx1"/>
            </a:solidFill>
            <a:miter lim="800000"/>
            <a:headEnd/>
            <a:tailEnd/>
          </a:ln>
        </p:spPr>
        <p:txBody>
          <a:bodyPr wrap="none" anchor="ctr"/>
          <a:lstStyle/>
          <a:p>
            <a:pPr algn="ctr"/>
            <a:r>
              <a:rPr lang="en-US"/>
              <a:t>y3</a:t>
            </a:r>
            <a:endParaRPr lang="en-GB"/>
          </a:p>
        </p:txBody>
      </p:sp>
      <p:sp>
        <p:nvSpPr>
          <p:cNvPr id="23561" name="Rectangle 7"/>
          <p:cNvSpPr>
            <a:spLocks noChangeArrowheads="1"/>
          </p:cNvSpPr>
          <p:nvPr/>
        </p:nvSpPr>
        <p:spPr bwMode="auto">
          <a:xfrm>
            <a:off x="6149274" y="3985161"/>
            <a:ext cx="925902" cy="752368"/>
          </a:xfrm>
          <a:prstGeom prst="rect">
            <a:avLst/>
          </a:prstGeom>
          <a:solidFill>
            <a:schemeClr val="bg1"/>
          </a:solidFill>
          <a:ln w="28575">
            <a:solidFill>
              <a:schemeClr val="tx1"/>
            </a:solidFill>
            <a:miter lim="800000"/>
            <a:headEnd/>
            <a:tailEnd/>
          </a:ln>
        </p:spPr>
        <p:txBody>
          <a:bodyPr wrap="none" anchor="ctr"/>
          <a:lstStyle/>
          <a:p>
            <a:pPr algn="ctr"/>
            <a:r>
              <a:rPr lang="en-US"/>
              <a:t>y4</a:t>
            </a:r>
            <a:endParaRPr lang="en-GB"/>
          </a:p>
        </p:txBody>
      </p:sp>
      <p:sp>
        <p:nvSpPr>
          <p:cNvPr id="23562" name="Rectangle 8"/>
          <p:cNvSpPr>
            <a:spLocks noChangeArrowheads="1"/>
          </p:cNvSpPr>
          <p:nvPr/>
        </p:nvSpPr>
        <p:spPr bwMode="auto">
          <a:xfrm>
            <a:off x="7339719" y="3985161"/>
            <a:ext cx="925902" cy="752368"/>
          </a:xfrm>
          <a:prstGeom prst="rect">
            <a:avLst/>
          </a:prstGeom>
          <a:solidFill>
            <a:schemeClr val="bg1"/>
          </a:solidFill>
          <a:ln w="28575">
            <a:solidFill>
              <a:schemeClr val="tx1"/>
            </a:solidFill>
            <a:miter lim="800000"/>
            <a:headEnd/>
            <a:tailEnd/>
          </a:ln>
        </p:spPr>
        <p:txBody>
          <a:bodyPr wrap="none" anchor="ctr"/>
          <a:lstStyle/>
          <a:p>
            <a:pPr algn="ctr"/>
            <a:r>
              <a:rPr lang="en-US"/>
              <a:t>y5</a:t>
            </a:r>
            <a:endParaRPr lang="en-GB"/>
          </a:p>
        </p:txBody>
      </p:sp>
      <p:sp>
        <p:nvSpPr>
          <p:cNvPr id="23563" name="Rectangle 9"/>
          <p:cNvSpPr>
            <a:spLocks noChangeArrowheads="1"/>
          </p:cNvSpPr>
          <p:nvPr/>
        </p:nvSpPr>
        <p:spPr bwMode="auto">
          <a:xfrm>
            <a:off x="8530164" y="3985161"/>
            <a:ext cx="925902" cy="752368"/>
          </a:xfrm>
          <a:prstGeom prst="rect">
            <a:avLst/>
          </a:prstGeom>
          <a:solidFill>
            <a:schemeClr val="bg1"/>
          </a:solidFill>
          <a:ln w="28575">
            <a:solidFill>
              <a:schemeClr val="tx1"/>
            </a:solidFill>
            <a:miter lim="800000"/>
            <a:headEnd/>
            <a:tailEnd/>
          </a:ln>
        </p:spPr>
        <p:txBody>
          <a:bodyPr wrap="none" anchor="ctr"/>
          <a:lstStyle/>
          <a:p>
            <a:pPr algn="ctr"/>
            <a:r>
              <a:rPr lang="en-US"/>
              <a:t>y6</a:t>
            </a:r>
            <a:endParaRPr lang="en-GB"/>
          </a:p>
        </p:txBody>
      </p:sp>
      <p:sp>
        <p:nvSpPr>
          <p:cNvPr id="23564" name="Oval 10"/>
          <p:cNvSpPr>
            <a:spLocks noChangeArrowheads="1"/>
          </p:cNvSpPr>
          <p:nvPr/>
        </p:nvSpPr>
        <p:spPr bwMode="auto">
          <a:xfrm>
            <a:off x="3900655" y="1620574"/>
            <a:ext cx="925902" cy="752368"/>
          </a:xfrm>
          <a:prstGeom prst="ellipse">
            <a:avLst/>
          </a:prstGeom>
          <a:solidFill>
            <a:schemeClr val="bg1"/>
          </a:solidFill>
          <a:ln w="28575">
            <a:solidFill>
              <a:schemeClr val="tx1"/>
            </a:solidFill>
            <a:round/>
            <a:headEnd/>
            <a:tailEnd/>
          </a:ln>
        </p:spPr>
        <p:txBody>
          <a:bodyPr wrap="none" anchor="ctr"/>
          <a:lstStyle/>
          <a:p>
            <a:pPr algn="ctr"/>
            <a:r>
              <a:rPr lang="en-US" dirty="0">
                <a:latin typeface="Symbol" pitchFamily="18" charset="2"/>
              </a:rPr>
              <a:t>h</a:t>
            </a:r>
            <a:r>
              <a:rPr lang="en-US" dirty="0"/>
              <a:t>1</a:t>
            </a:r>
            <a:endParaRPr lang="en-GB" dirty="0"/>
          </a:p>
        </p:txBody>
      </p:sp>
      <p:sp>
        <p:nvSpPr>
          <p:cNvPr id="23565" name="Oval 11"/>
          <p:cNvSpPr>
            <a:spLocks noChangeArrowheads="1"/>
          </p:cNvSpPr>
          <p:nvPr/>
        </p:nvSpPr>
        <p:spPr bwMode="auto">
          <a:xfrm>
            <a:off x="6810632" y="1620574"/>
            <a:ext cx="925902" cy="752368"/>
          </a:xfrm>
          <a:prstGeom prst="ellipse">
            <a:avLst/>
          </a:prstGeom>
          <a:solidFill>
            <a:schemeClr val="bg1"/>
          </a:solidFill>
          <a:ln w="28575">
            <a:solidFill>
              <a:schemeClr val="tx1"/>
            </a:solidFill>
            <a:round/>
            <a:headEnd/>
            <a:tailEnd/>
          </a:ln>
        </p:spPr>
        <p:txBody>
          <a:bodyPr wrap="none" anchor="ctr"/>
          <a:lstStyle/>
          <a:p>
            <a:pPr algn="ctr"/>
            <a:r>
              <a:rPr lang="en-US" dirty="0">
                <a:latin typeface="Symbol" pitchFamily="18" charset="2"/>
              </a:rPr>
              <a:t>h</a:t>
            </a:r>
            <a:r>
              <a:rPr lang="en-US" dirty="0"/>
              <a:t>2</a:t>
            </a:r>
            <a:endParaRPr lang="en-GB" dirty="0"/>
          </a:p>
        </p:txBody>
      </p:sp>
      <p:sp>
        <p:nvSpPr>
          <p:cNvPr id="23566" name="Line 12"/>
          <p:cNvSpPr>
            <a:spLocks noChangeShapeType="1"/>
          </p:cNvSpPr>
          <p:nvPr/>
        </p:nvSpPr>
        <p:spPr bwMode="auto">
          <a:xfrm flipH="1">
            <a:off x="2974753" y="2372942"/>
            <a:ext cx="1322717" cy="1612218"/>
          </a:xfrm>
          <a:prstGeom prst="line">
            <a:avLst/>
          </a:prstGeom>
          <a:noFill/>
          <a:ln w="28575">
            <a:solidFill>
              <a:schemeClr val="tx1"/>
            </a:solidFill>
            <a:round/>
            <a:headEnd/>
            <a:tailEnd type="triangle" w="med" len="med"/>
          </a:ln>
        </p:spPr>
        <p:txBody>
          <a:bodyPr/>
          <a:lstStyle/>
          <a:p>
            <a:endParaRPr lang="en-US"/>
          </a:p>
        </p:txBody>
      </p:sp>
      <p:sp>
        <p:nvSpPr>
          <p:cNvPr id="23567" name="Line 13"/>
          <p:cNvSpPr>
            <a:spLocks noChangeShapeType="1"/>
          </p:cNvSpPr>
          <p:nvPr/>
        </p:nvSpPr>
        <p:spPr bwMode="auto">
          <a:xfrm>
            <a:off x="4297470" y="2372942"/>
            <a:ext cx="0" cy="1612218"/>
          </a:xfrm>
          <a:prstGeom prst="line">
            <a:avLst/>
          </a:prstGeom>
          <a:noFill/>
          <a:ln w="28575">
            <a:solidFill>
              <a:schemeClr val="tx1"/>
            </a:solidFill>
            <a:round/>
            <a:headEnd/>
            <a:tailEnd type="triangle" w="med" len="med"/>
          </a:ln>
        </p:spPr>
        <p:txBody>
          <a:bodyPr/>
          <a:lstStyle/>
          <a:p>
            <a:endParaRPr lang="en-US"/>
          </a:p>
        </p:txBody>
      </p:sp>
      <p:sp>
        <p:nvSpPr>
          <p:cNvPr id="23568" name="Line 14"/>
          <p:cNvSpPr>
            <a:spLocks noChangeShapeType="1"/>
          </p:cNvSpPr>
          <p:nvPr/>
        </p:nvSpPr>
        <p:spPr bwMode="auto">
          <a:xfrm>
            <a:off x="4297470" y="2372942"/>
            <a:ext cx="1058174" cy="1612218"/>
          </a:xfrm>
          <a:prstGeom prst="line">
            <a:avLst/>
          </a:prstGeom>
          <a:noFill/>
          <a:ln w="28575">
            <a:solidFill>
              <a:schemeClr val="tx1"/>
            </a:solidFill>
            <a:round/>
            <a:headEnd/>
            <a:tailEnd type="triangle" w="med" len="med"/>
          </a:ln>
        </p:spPr>
        <p:txBody>
          <a:bodyPr/>
          <a:lstStyle/>
          <a:p>
            <a:endParaRPr lang="en-US"/>
          </a:p>
        </p:txBody>
      </p:sp>
      <p:sp>
        <p:nvSpPr>
          <p:cNvPr id="23569" name="Line 15"/>
          <p:cNvSpPr>
            <a:spLocks noChangeShapeType="1"/>
          </p:cNvSpPr>
          <p:nvPr/>
        </p:nvSpPr>
        <p:spPr bwMode="auto">
          <a:xfrm>
            <a:off x="4297470" y="2372942"/>
            <a:ext cx="2380891" cy="1612218"/>
          </a:xfrm>
          <a:prstGeom prst="line">
            <a:avLst/>
          </a:prstGeom>
          <a:noFill/>
          <a:ln w="28575">
            <a:solidFill>
              <a:schemeClr val="tx1"/>
            </a:solidFill>
            <a:round/>
            <a:headEnd/>
            <a:tailEnd type="triangle" w="med" len="med"/>
          </a:ln>
        </p:spPr>
        <p:txBody>
          <a:bodyPr/>
          <a:lstStyle/>
          <a:p>
            <a:endParaRPr lang="en-US"/>
          </a:p>
        </p:txBody>
      </p:sp>
      <p:sp>
        <p:nvSpPr>
          <p:cNvPr id="23570" name="Line 16"/>
          <p:cNvSpPr>
            <a:spLocks noChangeShapeType="1"/>
          </p:cNvSpPr>
          <p:nvPr/>
        </p:nvSpPr>
        <p:spPr bwMode="auto">
          <a:xfrm>
            <a:off x="4297470" y="2372942"/>
            <a:ext cx="3571336" cy="1612218"/>
          </a:xfrm>
          <a:prstGeom prst="line">
            <a:avLst/>
          </a:prstGeom>
          <a:noFill/>
          <a:ln w="28575">
            <a:solidFill>
              <a:schemeClr val="tx1"/>
            </a:solidFill>
            <a:round/>
            <a:headEnd/>
            <a:tailEnd type="triangle" w="med" len="med"/>
          </a:ln>
        </p:spPr>
        <p:txBody>
          <a:bodyPr/>
          <a:lstStyle/>
          <a:p>
            <a:endParaRPr lang="en-US"/>
          </a:p>
        </p:txBody>
      </p:sp>
      <p:sp>
        <p:nvSpPr>
          <p:cNvPr id="23571" name="Line 17"/>
          <p:cNvSpPr>
            <a:spLocks noChangeShapeType="1"/>
          </p:cNvSpPr>
          <p:nvPr/>
        </p:nvSpPr>
        <p:spPr bwMode="auto">
          <a:xfrm>
            <a:off x="4317757" y="2372941"/>
            <a:ext cx="4609222" cy="1612219"/>
          </a:xfrm>
          <a:prstGeom prst="line">
            <a:avLst/>
          </a:prstGeom>
          <a:noFill/>
          <a:ln w="28575">
            <a:solidFill>
              <a:schemeClr val="tx1"/>
            </a:solidFill>
            <a:round/>
            <a:headEnd/>
            <a:tailEnd type="triangle" w="med" len="med"/>
          </a:ln>
        </p:spPr>
        <p:txBody>
          <a:bodyPr/>
          <a:lstStyle/>
          <a:p>
            <a:endParaRPr lang="en-US"/>
          </a:p>
        </p:txBody>
      </p:sp>
      <p:sp>
        <p:nvSpPr>
          <p:cNvPr id="23572" name="Line 18"/>
          <p:cNvSpPr>
            <a:spLocks noChangeShapeType="1"/>
          </p:cNvSpPr>
          <p:nvPr/>
        </p:nvSpPr>
        <p:spPr bwMode="auto">
          <a:xfrm flipH="1">
            <a:off x="3239296" y="2372942"/>
            <a:ext cx="3968151" cy="1612218"/>
          </a:xfrm>
          <a:prstGeom prst="line">
            <a:avLst/>
          </a:prstGeom>
          <a:noFill/>
          <a:ln w="28575">
            <a:solidFill>
              <a:schemeClr val="tx1"/>
            </a:solidFill>
            <a:round/>
            <a:headEnd/>
            <a:tailEnd type="triangle" w="med" len="med"/>
          </a:ln>
        </p:spPr>
        <p:txBody>
          <a:bodyPr/>
          <a:lstStyle/>
          <a:p>
            <a:endParaRPr lang="en-US"/>
          </a:p>
        </p:txBody>
      </p:sp>
      <p:sp>
        <p:nvSpPr>
          <p:cNvPr id="23573" name="Line 19"/>
          <p:cNvSpPr>
            <a:spLocks noChangeShapeType="1"/>
          </p:cNvSpPr>
          <p:nvPr/>
        </p:nvSpPr>
        <p:spPr bwMode="auto">
          <a:xfrm flipH="1">
            <a:off x="4297470" y="2372942"/>
            <a:ext cx="2909977" cy="1612218"/>
          </a:xfrm>
          <a:prstGeom prst="line">
            <a:avLst/>
          </a:prstGeom>
          <a:noFill/>
          <a:ln w="28575">
            <a:solidFill>
              <a:schemeClr val="tx1"/>
            </a:solidFill>
            <a:round/>
            <a:headEnd/>
            <a:tailEnd type="triangle" w="med" len="med"/>
          </a:ln>
        </p:spPr>
        <p:txBody>
          <a:bodyPr/>
          <a:lstStyle/>
          <a:p>
            <a:endParaRPr lang="en-US"/>
          </a:p>
        </p:txBody>
      </p:sp>
      <p:sp>
        <p:nvSpPr>
          <p:cNvPr id="23574" name="Line 20"/>
          <p:cNvSpPr>
            <a:spLocks noChangeShapeType="1"/>
          </p:cNvSpPr>
          <p:nvPr/>
        </p:nvSpPr>
        <p:spPr bwMode="auto">
          <a:xfrm flipH="1">
            <a:off x="5487915" y="2372942"/>
            <a:ext cx="1719532" cy="1612218"/>
          </a:xfrm>
          <a:prstGeom prst="line">
            <a:avLst/>
          </a:prstGeom>
          <a:noFill/>
          <a:ln w="28575">
            <a:solidFill>
              <a:schemeClr val="tx1"/>
            </a:solidFill>
            <a:round/>
            <a:headEnd/>
            <a:tailEnd type="triangle" w="med" len="med"/>
          </a:ln>
        </p:spPr>
        <p:txBody>
          <a:bodyPr/>
          <a:lstStyle/>
          <a:p>
            <a:endParaRPr lang="en-US"/>
          </a:p>
        </p:txBody>
      </p:sp>
      <p:sp>
        <p:nvSpPr>
          <p:cNvPr id="23575" name="Line 21"/>
          <p:cNvSpPr>
            <a:spLocks noChangeShapeType="1"/>
          </p:cNvSpPr>
          <p:nvPr/>
        </p:nvSpPr>
        <p:spPr bwMode="auto">
          <a:xfrm flipH="1">
            <a:off x="6678360" y="2372942"/>
            <a:ext cx="529087" cy="1612218"/>
          </a:xfrm>
          <a:prstGeom prst="line">
            <a:avLst/>
          </a:prstGeom>
          <a:noFill/>
          <a:ln w="28575">
            <a:solidFill>
              <a:schemeClr val="tx1"/>
            </a:solidFill>
            <a:round/>
            <a:headEnd/>
            <a:tailEnd type="triangle" w="med" len="med"/>
          </a:ln>
        </p:spPr>
        <p:txBody>
          <a:bodyPr/>
          <a:lstStyle/>
          <a:p>
            <a:endParaRPr lang="en-US"/>
          </a:p>
        </p:txBody>
      </p:sp>
      <p:sp>
        <p:nvSpPr>
          <p:cNvPr id="23576" name="Line 22"/>
          <p:cNvSpPr>
            <a:spLocks noChangeShapeType="1"/>
          </p:cNvSpPr>
          <p:nvPr/>
        </p:nvSpPr>
        <p:spPr bwMode="auto">
          <a:xfrm>
            <a:off x="7207447" y="2372942"/>
            <a:ext cx="793630" cy="1612218"/>
          </a:xfrm>
          <a:prstGeom prst="line">
            <a:avLst/>
          </a:prstGeom>
          <a:noFill/>
          <a:ln w="28575">
            <a:solidFill>
              <a:schemeClr val="tx1"/>
            </a:solidFill>
            <a:round/>
            <a:headEnd/>
            <a:tailEnd type="triangle" w="med" len="med"/>
          </a:ln>
        </p:spPr>
        <p:txBody>
          <a:bodyPr/>
          <a:lstStyle/>
          <a:p>
            <a:endParaRPr lang="en-US"/>
          </a:p>
        </p:txBody>
      </p:sp>
      <p:sp>
        <p:nvSpPr>
          <p:cNvPr id="23577" name="Line 23"/>
          <p:cNvSpPr>
            <a:spLocks noChangeShapeType="1"/>
          </p:cNvSpPr>
          <p:nvPr/>
        </p:nvSpPr>
        <p:spPr bwMode="auto">
          <a:xfrm>
            <a:off x="7207447" y="2372942"/>
            <a:ext cx="1851804" cy="1612218"/>
          </a:xfrm>
          <a:prstGeom prst="line">
            <a:avLst/>
          </a:prstGeom>
          <a:noFill/>
          <a:ln w="28575">
            <a:solidFill>
              <a:schemeClr val="tx1"/>
            </a:solidFill>
            <a:round/>
            <a:headEnd/>
            <a:tailEnd type="triangle" w="med" len="med"/>
          </a:ln>
        </p:spPr>
        <p:txBody>
          <a:bodyPr/>
          <a:lstStyle/>
          <a:p>
            <a:endParaRPr lang="en-US"/>
          </a:p>
        </p:txBody>
      </p:sp>
      <p:cxnSp>
        <p:nvCxnSpPr>
          <p:cNvPr id="4" name="Curved Connector 3"/>
          <p:cNvCxnSpPr>
            <a:stCxn id="23564" idx="0"/>
            <a:endCxn id="23565" idx="0"/>
          </p:cNvCxnSpPr>
          <p:nvPr/>
        </p:nvCxnSpPr>
        <p:spPr>
          <a:xfrm rot="5400000" flipH="1" flipV="1">
            <a:off x="5818594" y="165586"/>
            <a:ext cx="12700" cy="2909977"/>
          </a:xfrm>
          <a:prstGeom prst="curvedConnector3">
            <a:avLst>
              <a:gd name="adj1" fmla="val 1800000"/>
            </a:avLst>
          </a:prstGeom>
          <a:ln w="28575">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500018" y="972156"/>
            <a:ext cx="835485" cy="523220"/>
          </a:xfrm>
          <a:prstGeom prst="rect">
            <a:avLst/>
          </a:prstGeom>
          <a:noFill/>
        </p:spPr>
        <p:txBody>
          <a:bodyPr wrap="none" rtlCol="0">
            <a:spAutoFit/>
          </a:bodyPr>
          <a:lstStyle/>
          <a:p>
            <a:r>
              <a:rPr lang="nl-NL" sz="2800" dirty="0" smtClean="0"/>
              <a:t>r = 0</a:t>
            </a:r>
            <a:endParaRPr lang="nl-NL" sz="2800" dirty="0"/>
          </a:p>
        </p:txBody>
      </p:sp>
      <p:sp>
        <p:nvSpPr>
          <p:cNvPr id="49" name="Oval 48"/>
          <p:cNvSpPr/>
          <p:nvPr/>
        </p:nvSpPr>
        <p:spPr>
          <a:xfrm>
            <a:off x="8656226" y="4996614"/>
            <a:ext cx="673768" cy="591146"/>
          </a:xfrm>
          <a:prstGeom prst="ellipse">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e6</a:t>
            </a:r>
            <a:endParaRPr lang="nl-NL" dirty="0"/>
          </a:p>
        </p:txBody>
      </p:sp>
      <p:cxnSp>
        <p:nvCxnSpPr>
          <p:cNvPr id="50" name="Straight Arrow Connector 49"/>
          <p:cNvCxnSpPr>
            <a:stCxn id="49" idx="0"/>
          </p:cNvCxnSpPr>
          <p:nvPr/>
        </p:nvCxnSpPr>
        <p:spPr>
          <a:xfrm flipV="1">
            <a:off x="8993110" y="4756781"/>
            <a:ext cx="0" cy="23983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1" name="Oval 50"/>
          <p:cNvSpPr/>
          <p:nvPr/>
        </p:nvSpPr>
        <p:spPr>
          <a:xfrm>
            <a:off x="7461084" y="4995011"/>
            <a:ext cx="673768" cy="591146"/>
          </a:xfrm>
          <a:prstGeom prst="ellipse">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e5</a:t>
            </a:r>
            <a:endParaRPr lang="nl-NL" dirty="0"/>
          </a:p>
        </p:txBody>
      </p:sp>
      <p:cxnSp>
        <p:nvCxnSpPr>
          <p:cNvPr id="52" name="Straight Arrow Connector 51"/>
          <p:cNvCxnSpPr>
            <a:stCxn id="51" idx="0"/>
          </p:cNvCxnSpPr>
          <p:nvPr/>
        </p:nvCxnSpPr>
        <p:spPr>
          <a:xfrm flipV="1">
            <a:off x="7797968" y="4755178"/>
            <a:ext cx="0" cy="23983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6304448" y="4993411"/>
            <a:ext cx="673768" cy="591146"/>
          </a:xfrm>
          <a:prstGeom prst="ellipse">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e4</a:t>
            </a:r>
            <a:endParaRPr lang="nl-NL" dirty="0"/>
          </a:p>
        </p:txBody>
      </p:sp>
      <p:cxnSp>
        <p:nvCxnSpPr>
          <p:cNvPr id="54" name="Straight Arrow Connector 53"/>
          <p:cNvCxnSpPr>
            <a:stCxn id="53" idx="0"/>
          </p:cNvCxnSpPr>
          <p:nvPr/>
        </p:nvCxnSpPr>
        <p:spPr>
          <a:xfrm flipV="1">
            <a:off x="6641332" y="4753578"/>
            <a:ext cx="0" cy="23983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5061183" y="5001436"/>
            <a:ext cx="673768" cy="591146"/>
          </a:xfrm>
          <a:prstGeom prst="ellipse">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e3</a:t>
            </a:r>
            <a:endParaRPr lang="nl-NL" dirty="0"/>
          </a:p>
        </p:txBody>
      </p:sp>
      <p:cxnSp>
        <p:nvCxnSpPr>
          <p:cNvPr id="56" name="Straight Arrow Connector 55"/>
          <p:cNvCxnSpPr>
            <a:stCxn id="55" idx="0"/>
          </p:cNvCxnSpPr>
          <p:nvPr/>
        </p:nvCxnSpPr>
        <p:spPr>
          <a:xfrm flipV="1">
            <a:off x="5398067" y="4761603"/>
            <a:ext cx="0" cy="23983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3894920" y="4990209"/>
            <a:ext cx="673768" cy="591146"/>
          </a:xfrm>
          <a:prstGeom prst="ellipse">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e2</a:t>
            </a:r>
            <a:endParaRPr lang="nl-NL" dirty="0"/>
          </a:p>
        </p:txBody>
      </p:sp>
      <p:cxnSp>
        <p:nvCxnSpPr>
          <p:cNvPr id="58" name="Straight Arrow Connector 57"/>
          <p:cNvCxnSpPr>
            <a:stCxn id="57" idx="0"/>
          </p:cNvCxnSpPr>
          <p:nvPr/>
        </p:nvCxnSpPr>
        <p:spPr>
          <a:xfrm flipV="1">
            <a:off x="4231804" y="4750376"/>
            <a:ext cx="0" cy="23983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2603527" y="4998230"/>
            <a:ext cx="673768" cy="591146"/>
          </a:xfrm>
          <a:prstGeom prst="ellipse">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e1</a:t>
            </a:r>
            <a:endParaRPr lang="nl-NL" dirty="0"/>
          </a:p>
        </p:txBody>
      </p:sp>
      <p:cxnSp>
        <p:nvCxnSpPr>
          <p:cNvPr id="60" name="Straight Arrow Connector 59"/>
          <p:cNvCxnSpPr>
            <a:stCxn id="59" idx="0"/>
          </p:cNvCxnSpPr>
          <p:nvPr/>
        </p:nvCxnSpPr>
        <p:spPr>
          <a:xfrm flipV="1">
            <a:off x="2940411" y="4758397"/>
            <a:ext cx="0" cy="23983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Slide Number Placeholder 36"/>
          <p:cNvSpPr>
            <a:spLocks noGrp="1"/>
          </p:cNvSpPr>
          <p:nvPr>
            <p:ph type="sldNum" sz="quarter" idx="12"/>
          </p:nvPr>
        </p:nvSpPr>
        <p:spPr/>
        <p:txBody>
          <a:bodyPr/>
          <a:lstStyle/>
          <a:p>
            <a:fld id="{E4A06661-2BEA-419D-95CE-082FC67DA5D1}" type="slidenum">
              <a:rPr lang="nl-NL" smtClean="0"/>
              <a:pPr/>
              <a:t>34</a:t>
            </a:fld>
            <a:endParaRPr lang="nl-NL"/>
          </a:p>
        </p:txBody>
      </p:sp>
      <p:sp>
        <p:nvSpPr>
          <p:cNvPr id="38" name="Footer Placeholder 37"/>
          <p:cNvSpPr>
            <a:spLocks noGrp="1"/>
          </p:cNvSpPr>
          <p:nvPr>
            <p:ph type="ftr" sz="quarter" idx="11"/>
          </p:nvPr>
        </p:nvSpPr>
        <p:spPr/>
        <p:txBody>
          <a:bodyPr/>
          <a:lstStyle/>
          <a:p>
            <a:r>
              <a:rPr lang="en-US" smtClean="0"/>
              <a:t>Dolan &amp; Abdellaoui Boulder workshop 2016</a:t>
            </a:r>
            <a:endParaRPr lang="nl-NL"/>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840" y="0"/>
            <a:ext cx="12390264" cy="5262979"/>
          </a:xfrm>
          <a:prstGeom prst="rect">
            <a:avLst/>
          </a:prstGeom>
        </p:spPr>
        <p:txBody>
          <a:bodyPr wrap="square">
            <a:spAutoFit/>
          </a:bodyPr>
          <a:lstStyle/>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1</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11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12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1</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21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22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2</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3</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31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32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3</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4</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41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42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4</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5</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51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52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5</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6</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61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62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6</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endParaRPr lang="nl-NL" sz="2400" dirty="0">
              <a:latin typeface="Courier New" panose="02070309020205020404" pitchFamily="49" charset="0"/>
              <a:ea typeface="Times New Roman" panose="02020603050405020304" pitchFamily="18" charset="0"/>
            </a:endParaRPr>
          </a:p>
          <a:p>
            <a:pPr>
              <a:spcAft>
                <a:spcPts val="0"/>
              </a:spcAft>
            </a:pPr>
            <a:r>
              <a:rPr lang="en-US" sz="2400" b="1" dirty="0" err="1">
                <a:latin typeface="Symbol" panose="05050102010706020507" pitchFamily="18" charset="2"/>
                <a:ea typeface="Times New Roman" panose="02020603050405020304" pitchFamily="18" charset="0"/>
              </a:rPr>
              <a:t>h</a:t>
            </a:r>
            <a:r>
              <a:rPr lang="en-US" sz="2400" baseline="30000" dirty="0" err="1">
                <a:latin typeface="Courier New" panose="02070309020205020404" pitchFamily="49" charset="0"/>
                <a:ea typeface="Times New Roman" panose="02020603050405020304" pitchFamily="18" charset="0"/>
              </a:rPr>
              <a:t>t</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endParaRPr lang="nl-NL" sz="2400" dirty="0">
              <a:latin typeface="Courier New" panose="02070309020205020404" pitchFamily="49" charset="0"/>
              <a:ea typeface="Times New Roman" panose="02020603050405020304" pitchFamily="18" charset="0"/>
            </a:endParaRPr>
          </a:p>
          <a:p>
            <a:pPr>
              <a:spcAft>
                <a:spcPts val="0"/>
              </a:spcAft>
            </a:pPr>
            <a:r>
              <a:rPr lang="en-US" sz="2400" b="1" dirty="0">
                <a:latin typeface="Symbol" panose="05050102010706020507" pitchFamily="18" charset="2"/>
                <a:ea typeface="Times New Roman" panose="02020603050405020304" pitchFamily="18" charset="0"/>
              </a:rPr>
              <a:t>L</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11</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12</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21</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22</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smtClean="0">
                <a:latin typeface="Courier New" panose="02070309020205020404" pitchFamily="49" charset="0"/>
                <a:ea typeface="Times New Roman" panose="02020603050405020304" pitchFamily="18" charset="0"/>
              </a:rPr>
              <a:t>       …	…</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r>
              <a:rPr lang="en-US" sz="2400" dirty="0" smtClean="0">
                <a:latin typeface="Symbol" panose="05050102010706020507" pitchFamily="18" charset="2"/>
                <a:ea typeface="Times New Roman" panose="02020603050405020304" pitchFamily="18" charset="0"/>
              </a:rPr>
              <a:t>l</a:t>
            </a:r>
            <a:r>
              <a:rPr lang="en-US" sz="2400" baseline="-25000" dirty="0" smtClean="0">
                <a:latin typeface="Courier New" panose="02070309020205020404" pitchFamily="49" charset="0"/>
                <a:ea typeface="Times New Roman" panose="02020603050405020304" pitchFamily="18" charset="0"/>
              </a:rPr>
              <a:t>51</a:t>
            </a:r>
            <a:r>
              <a:rPr lang="en-US" sz="2400" dirty="0">
                <a:latin typeface="Courier New" panose="02070309020205020404" pitchFamily="49" charset="0"/>
                <a:ea typeface="Times New Roman" panose="02020603050405020304" pitchFamily="18" charset="0"/>
              </a:rPr>
              <a:t>	</a:t>
            </a:r>
            <a:r>
              <a:rPr lang="en-US" sz="2400" dirty="0" smtClean="0">
                <a:latin typeface="Symbol" panose="05050102010706020507" pitchFamily="18" charset="2"/>
                <a:ea typeface="Times New Roman" panose="02020603050405020304" pitchFamily="18" charset="0"/>
              </a:rPr>
              <a:t>l</a:t>
            </a:r>
            <a:r>
              <a:rPr lang="en-US" sz="2400" baseline="-25000" dirty="0" smtClean="0">
                <a:latin typeface="Courier New" panose="02070309020205020404" pitchFamily="49" charset="0"/>
                <a:ea typeface="Times New Roman" panose="02020603050405020304" pitchFamily="18" charset="0"/>
              </a:rPr>
              <a:t>52</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r>
              <a:rPr lang="en-US" sz="2400" dirty="0" smtClean="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6</a:t>
            </a:r>
            <a:r>
              <a:rPr lang="en-US" sz="2400" baseline="-25000" dirty="0" smtClean="0">
                <a:latin typeface="Courier New" panose="02070309020205020404" pitchFamily="49" charset="0"/>
                <a:ea typeface="Times New Roman" panose="02020603050405020304" pitchFamily="18" charset="0"/>
              </a:rPr>
              <a:t>1</a:t>
            </a:r>
            <a:r>
              <a:rPr lang="en-US" sz="2400" smtClean="0">
                <a:latin typeface="Courier New" panose="02070309020205020404" pitchFamily="49" charset="0"/>
                <a:ea typeface="Times New Roman" panose="02020603050405020304" pitchFamily="18" charset="0"/>
              </a:rPr>
              <a:t>	</a:t>
            </a:r>
            <a:r>
              <a:rPr lang="en-US" sz="2400" smtClean="0">
                <a:latin typeface="Symbol" panose="05050102010706020507" pitchFamily="18" charset="2"/>
                <a:ea typeface="Times New Roman" panose="02020603050405020304" pitchFamily="18" charset="0"/>
              </a:rPr>
              <a:t>l</a:t>
            </a:r>
            <a:r>
              <a:rPr lang="en-US" sz="2400" baseline="-25000" smtClean="0">
                <a:latin typeface="Courier New" panose="02070309020205020404" pitchFamily="49" charset="0"/>
                <a:ea typeface="Times New Roman" panose="02020603050405020304" pitchFamily="18" charset="0"/>
              </a:rPr>
              <a:t>62</a:t>
            </a:r>
            <a:endParaRPr lang="nl-NL" sz="2400" dirty="0">
              <a:latin typeface="Courier New" panose="02070309020205020404" pitchFamily="49" charset="0"/>
              <a:ea typeface="Times New Roman" panose="02020603050405020304" pitchFamily="18" charset="0"/>
            </a:endParaRPr>
          </a:p>
        </p:txBody>
      </p:sp>
      <p:sp>
        <p:nvSpPr>
          <p:cNvPr id="3" name="Right Brace 2"/>
          <p:cNvSpPr/>
          <p:nvPr/>
        </p:nvSpPr>
        <p:spPr>
          <a:xfrm>
            <a:off x="4535424" y="182880"/>
            <a:ext cx="329184" cy="20726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grpSp>
        <p:nvGrpSpPr>
          <p:cNvPr id="5" name="Group 4"/>
          <p:cNvGrpSpPr/>
          <p:nvPr/>
        </p:nvGrpSpPr>
        <p:grpSpPr>
          <a:xfrm>
            <a:off x="6025573" y="560003"/>
            <a:ext cx="4630738" cy="1318393"/>
            <a:chOff x="5638800" y="1505472"/>
            <a:chExt cx="4630738" cy="1318393"/>
          </a:xfrm>
        </p:grpSpPr>
        <p:sp>
          <p:nvSpPr>
            <p:cNvPr id="6" name="Text Box 5"/>
            <p:cNvSpPr txBox="1">
              <a:spLocks noChangeArrowheads="1"/>
            </p:cNvSpPr>
            <p:nvPr/>
          </p:nvSpPr>
          <p:spPr bwMode="auto">
            <a:xfrm>
              <a:off x="6137275" y="1505472"/>
              <a:ext cx="242085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dirty="0"/>
                <a:t> </a:t>
              </a:r>
              <a:r>
                <a:rPr lang="en-US" sz="3200" b="1" dirty="0" err="1"/>
                <a:t>y</a:t>
              </a:r>
              <a:r>
                <a:rPr lang="en-US" sz="3200" baseline="-25000" dirty="0" err="1"/>
                <a:t>i</a:t>
              </a:r>
              <a:r>
                <a:rPr lang="en-US" sz="3200" b="1" dirty="0"/>
                <a:t> </a:t>
              </a:r>
              <a:r>
                <a:rPr lang="en-US" sz="3200" dirty="0"/>
                <a:t>=</a:t>
              </a:r>
              <a:r>
                <a:rPr lang="en-US" sz="3200" b="1" dirty="0"/>
                <a:t> </a:t>
              </a:r>
              <a:r>
                <a:rPr lang="en-US" sz="3200" b="1" dirty="0">
                  <a:sym typeface="Symbol" panose="05050102010706020507" pitchFamily="18" charset="2"/>
                </a:rPr>
                <a:t></a:t>
              </a:r>
              <a:r>
                <a:rPr lang="en-US" sz="3200" baseline="-25000" dirty="0" err="1"/>
                <a:t>i</a:t>
              </a:r>
              <a:r>
                <a:rPr lang="en-US" sz="3200" dirty="0"/>
                <a:t> + </a:t>
              </a:r>
              <a:r>
                <a:rPr lang="en-US" sz="3200" b="1" dirty="0">
                  <a:sym typeface="Symbol" panose="05050102010706020507" pitchFamily="18" charset="2"/>
                </a:rPr>
                <a:t></a:t>
              </a:r>
              <a:r>
                <a:rPr lang="en-US" sz="3200" baseline="-25000" dirty="0" err="1"/>
                <a:t>i</a:t>
              </a:r>
              <a:r>
                <a:rPr lang="nl-NL" dirty="0"/>
                <a:t> </a:t>
              </a:r>
            </a:p>
          </p:txBody>
        </p:sp>
        <p:sp>
          <p:nvSpPr>
            <p:cNvPr id="7" name="Text Box 7"/>
            <p:cNvSpPr txBox="1">
              <a:spLocks noChangeArrowheads="1"/>
            </p:cNvSpPr>
            <p:nvPr/>
          </p:nvSpPr>
          <p:spPr bwMode="auto">
            <a:xfrm>
              <a:off x="5638800" y="2362200"/>
              <a:ext cx="100540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err="1"/>
                <a:t>ny</a:t>
              </a:r>
              <a:r>
                <a:rPr lang="en-US" sz="2400" dirty="0"/>
                <a:t> x 1</a:t>
              </a:r>
              <a:endParaRPr lang="nl-NL" sz="2400" dirty="0"/>
            </a:p>
          </p:txBody>
        </p:sp>
        <p:sp>
          <p:nvSpPr>
            <p:cNvPr id="8" name="Text Box 8"/>
            <p:cNvSpPr txBox="1">
              <a:spLocks noChangeArrowheads="1"/>
            </p:cNvSpPr>
            <p:nvPr/>
          </p:nvSpPr>
          <p:spPr bwMode="auto">
            <a:xfrm>
              <a:off x="6629401" y="2362200"/>
              <a:ext cx="1166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ne</a:t>
              </a:r>
              <a:endParaRPr lang="nl-NL" sz="2400"/>
            </a:p>
          </p:txBody>
        </p:sp>
        <p:sp>
          <p:nvSpPr>
            <p:cNvPr id="9" name="Text Box 9"/>
            <p:cNvSpPr txBox="1">
              <a:spLocks noChangeArrowheads="1"/>
            </p:cNvSpPr>
            <p:nvPr/>
          </p:nvSpPr>
          <p:spPr bwMode="auto">
            <a:xfrm>
              <a:off x="7824788" y="2362200"/>
              <a:ext cx="1098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a:t> ne x </a:t>
              </a:r>
              <a:r>
                <a:rPr lang="en-US" sz="2400" dirty="0" smtClean="0"/>
                <a:t>1</a:t>
              </a:r>
              <a:endParaRPr lang="nl-NL" sz="2400" dirty="0"/>
            </a:p>
          </p:txBody>
        </p:sp>
        <p:sp>
          <p:nvSpPr>
            <p:cNvPr id="10" name="Text Box 10"/>
            <p:cNvSpPr txBox="1">
              <a:spLocks noChangeArrowheads="1"/>
            </p:cNvSpPr>
            <p:nvPr/>
          </p:nvSpPr>
          <p:spPr bwMode="auto">
            <a:xfrm>
              <a:off x="9188450" y="2362200"/>
              <a:ext cx="1081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a:t> </a:t>
              </a:r>
              <a:r>
                <a:rPr lang="en-US" sz="2400" dirty="0" err="1"/>
                <a:t>ny</a:t>
              </a:r>
              <a:r>
                <a:rPr lang="en-US" sz="2400" dirty="0"/>
                <a:t> x 1</a:t>
              </a:r>
              <a:endParaRPr lang="nl-NL" sz="2400" dirty="0"/>
            </a:p>
          </p:txBody>
        </p:sp>
        <p:sp>
          <p:nvSpPr>
            <p:cNvPr id="11" name="Line 13"/>
            <p:cNvSpPr>
              <a:spLocks noChangeShapeType="1"/>
            </p:cNvSpPr>
            <p:nvPr/>
          </p:nvSpPr>
          <p:spPr bwMode="auto">
            <a:xfrm flipH="1">
              <a:off x="6172200" y="2209800"/>
              <a:ext cx="76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12" name="Line 14"/>
            <p:cNvSpPr>
              <a:spLocks noChangeShapeType="1"/>
            </p:cNvSpPr>
            <p:nvPr/>
          </p:nvSpPr>
          <p:spPr bwMode="auto">
            <a:xfrm flipH="1">
              <a:off x="7010400" y="2057400"/>
              <a:ext cx="2286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13" name="Line 15"/>
            <p:cNvSpPr>
              <a:spLocks noChangeShapeType="1"/>
            </p:cNvSpPr>
            <p:nvPr/>
          </p:nvSpPr>
          <p:spPr bwMode="auto">
            <a:xfrm>
              <a:off x="7467600" y="2133600"/>
              <a:ext cx="533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14" name="Line 16"/>
            <p:cNvSpPr>
              <a:spLocks noChangeShapeType="1"/>
            </p:cNvSpPr>
            <p:nvPr/>
          </p:nvSpPr>
          <p:spPr bwMode="auto">
            <a:xfrm>
              <a:off x="8229600" y="2133600"/>
              <a:ext cx="1066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grpSp>
      <p:sp>
        <p:nvSpPr>
          <p:cNvPr id="15" name="Text Box 12"/>
          <p:cNvSpPr txBox="1">
            <a:spLocks noChangeArrowheads="1"/>
          </p:cNvSpPr>
          <p:nvPr/>
        </p:nvSpPr>
        <p:spPr bwMode="auto">
          <a:xfrm>
            <a:off x="4763302" y="2384344"/>
            <a:ext cx="7287288"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b="1" dirty="0" err="1" smtClean="0">
                <a:latin typeface="Symbol" panose="05050102010706020507" pitchFamily="18" charset="2"/>
              </a:rPr>
              <a:t>S</a:t>
            </a:r>
            <a:r>
              <a:rPr lang="en-US" sz="3200" b="1" baseline="-25000" dirty="0" err="1" smtClean="0"/>
              <a:t>y</a:t>
            </a:r>
            <a:r>
              <a:rPr lang="en-US" sz="2400" dirty="0" smtClean="0"/>
              <a:t> </a:t>
            </a:r>
            <a:r>
              <a:rPr lang="en-US" sz="2400" dirty="0"/>
              <a:t>= 		</a:t>
            </a:r>
            <a:r>
              <a:rPr lang="en-US" sz="3200" b="1" dirty="0">
                <a:sym typeface="Symbol" panose="05050102010706020507" pitchFamily="18" charset="2"/>
              </a:rPr>
              <a:t>        </a:t>
            </a:r>
            <a:r>
              <a:rPr lang="en-US" sz="3200" b="1" dirty="0">
                <a:latin typeface="Symbol" panose="05050102010706020507" pitchFamily="18" charset="2"/>
                <a:sym typeface="Symbol" panose="05050102010706020507" pitchFamily="18" charset="2"/>
              </a:rPr>
              <a:t>Y            </a:t>
            </a:r>
            <a:r>
              <a:rPr lang="en-US" sz="3200" b="1" dirty="0">
                <a:sym typeface="Symbol" panose="05050102010706020507" pitchFamily="18" charset="2"/>
              </a:rPr>
              <a:t></a:t>
            </a:r>
            <a:r>
              <a:rPr lang="en-US" sz="2400" baseline="30000" dirty="0"/>
              <a:t>t         </a:t>
            </a:r>
            <a:r>
              <a:rPr lang="en-US" sz="3200" dirty="0"/>
              <a:t>+  </a:t>
            </a:r>
            <a:r>
              <a:rPr lang="en-US" sz="3200" b="1" dirty="0">
                <a:latin typeface="Symbol" panose="05050102010706020507" pitchFamily="18" charset="2"/>
                <a:sym typeface="Symbol" panose="05050102010706020507" pitchFamily="18" charset="2"/>
              </a:rPr>
              <a:t>Q </a:t>
            </a:r>
            <a:endParaRPr lang="en-US" sz="2400" dirty="0"/>
          </a:p>
          <a:p>
            <a:pPr eaLnBrk="1" hangingPunct="1"/>
            <a:r>
              <a:rPr lang="en-US" sz="2400" dirty="0"/>
              <a:t>(</a:t>
            </a:r>
            <a:r>
              <a:rPr lang="en-US" sz="2400" dirty="0" err="1"/>
              <a:t>ny</a:t>
            </a:r>
            <a:r>
              <a:rPr lang="en-US" sz="2400" dirty="0"/>
              <a:t> x </a:t>
            </a:r>
            <a:r>
              <a:rPr lang="en-US" sz="2400" dirty="0" err="1"/>
              <a:t>ny</a:t>
            </a:r>
            <a:r>
              <a:rPr lang="en-US" sz="2400" dirty="0"/>
              <a:t>)	(</a:t>
            </a:r>
            <a:r>
              <a:rPr lang="en-US" sz="2400" dirty="0" err="1"/>
              <a:t>ny</a:t>
            </a:r>
            <a:r>
              <a:rPr lang="en-US" sz="2400" dirty="0"/>
              <a:t> x ne)(ne x ne)(ne x </a:t>
            </a:r>
            <a:r>
              <a:rPr lang="en-US" sz="2400" dirty="0" err="1"/>
              <a:t>ny</a:t>
            </a:r>
            <a:r>
              <a:rPr lang="en-US" sz="2400" dirty="0"/>
              <a:t>) + (</a:t>
            </a:r>
            <a:r>
              <a:rPr lang="en-US" sz="2400" dirty="0" err="1"/>
              <a:t>ny</a:t>
            </a:r>
            <a:r>
              <a:rPr lang="en-US" sz="2400" dirty="0"/>
              <a:t> x </a:t>
            </a:r>
            <a:r>
              <a:rPr lang="en-US" sz="2400" dirty="0" err="1"/>
              <a:t>ny</a:t>
            </a:r>
            <a:r>
              <a:rPr lang="en-US" sz="2400" dirty="0" smtClean="0"/>
              <a:t>)</a:t>
            </a:r>
          </a:p>
        </p:txBody>
      </p:sp>
      <p:sp>
        <p:nvSpPr>
          <p:cNvPr id="16" name="Slide Number Placeholder 15"/>
          <p:cNvSpPr>
            <a:spLocks noGrp="1"/>
          </p:cNvSpPr>
          <p:nvPr>
            <p:ph type="sldNum" sz="quarter" idx="12"/>
          </p:nvPr>
        </p:nvSpPr>
        <p:spPr/>
        <p:txBody>
          <a:bodyPr/>
          <a:lstStyle/>
          <a:p>
            <a:fld id="{E4A06661-2BEA-419D-95CE-082FC67DA5D1}" type="slidenum">
              <a:rPr lang="nl-NL" smtClean="0"/>
              <a:pPr/>
              <a:t>35</a:t>
            </a:fld>
            <a:endParaRPr lang="nl-NL"/>
          </a:p>
        </p:txBody>
      </p:sp>
      <p:sp>
        <p:nvSpPr>
          <p:cNvPr id="17" name="Footer Placeholder 16"/>
          <p:cNvSpPr>
            <a:spLocks noGrp="1"/>
          </p:cNvSpPr>
          <p:nvPr>
            <p:ph type="ftr" sz="quarter" idx="11"/>
          </p:nvPr>
        </p:nvSpPr>
        <p:spPr/>
        <p:txBody>
          <a:bodyPr/>
          <a:lstStyle/>
          <a:p>
            <a:r>
              <a:rPr lang="en-US" smtClean="0"/>
              <a:t>Dolan &amp; Abdellaoui Boulder workshop 2016</a:t>
            </a:r>
            <a:endParaRPr lang="nl-NL"/>
          </a:p>
        </p:txBody>
      </p:sp>
      <p:sp>
        <p:nvSpPr>
          <p:cNvPr id="18" name="Rectangle 17"/>
          <p:cNvSpPr/>
          <p:nvPr/>
        </p:nvSpPr>
        <p:spPr>
          <a:xfrm>
            <a:off x="3855944" y="3993783"/>
            <a:ext cx="7539658" cy="1815882"/>
          </a:xfrm>
          <a:prstGeom prst="rect">
            <a:avLst/>
          </a:prstGeom>
        </p:spPr>
        <p:txBody>
          <a:bodyPr wrap="square">
            <a:spAutoFit/>
          </a:bodyPr>
          <a:lstStyle/>
          <a:p>
            <a:pPr>
              <a:spcAft>
                <a:spcPts val="0"/>
              </a:spcAft>
              <a:tabLst>
                <a:tab pos="449580" algn="l"/>
              </a:tabLst>
            </a:pPr>
            <a:r>
              <a:rPr lang="en-US" sz="2800" b="1" smtClean="0">
                <a:latin typeface="Symbol" panose="05050102010706020507" pitchFamily="18" charset="2"/>
                <a:ea typeface="Times New Roman" panose="02020603050405020304" pitchFamily="18" charset="0"/>
              </a:rPr>
              <a:t>Y</a:t>
            </a:r>
            <a:r>
              <a:rPr lang="en-US" sz="2800" smtClean="0">
                <a:latin typeface="Arial" pitchFamily="34" charset="0"/>
                <a:ea typeface="Times New Roman" panose="02020603050405020304" pitchFamily="18" charset="0"/>
                <a:cs typeface="Arial" pitchFamily="34" charset="0"/>
              </a:rPr>
              <a:t> = </a:t>
            </a:r>
            <a:r>
              <a:rPr lang="en-US" sz="2800" b="1" smtClean="0">
                <a:latin typeface="Arial" pitchFamily="34" charset="0"/>
                <a:ea typeface="Times New Roman" panose="02020603050405020304" pitchFamily="18" charset="0"/>
                <a:cs typeface="Arial" pitchFamily="34" charset="0"/>
              </a:rPr>
              <a:t>I</a:t>
            </a:r>
            <a:r>
              <a:rPr lang="en-US" sz="2800" smtClean="0">
                <a:latin typeface="Arial" pitchFamily="34" charset="0"/>
                <a:ea typeface="Times New Roman" panose="02020603050405020304" pitchFamily="18" charset="0"/>
                <a:cs typeface="Arial" pitchFamily="34" charset="0"/>
              </a:rPr>
              <a:t> = 	1 	0	</a:t>
            </a:r>
            <a:endParaRPr lang="nl-NL" sz="2800" smtClean="0">
              <a:latin typeface="Arial" pitchFamily="34" charset="0"/>
              <a:ea typeface="Times New Roman" panose="02020603050405020304" pitchFamily="18" charset="0"/>
              <a:cs typeface="Arial" pitchFamily="34" charset="0"/>
            </a:endParaRPr>
          </a:p>
          <a:p>
            <a:pPr>
              <a:spcAft>
                <a:spcPts val="0"/>
              </a:spcAft>
            </a:pPr>
            <a:r>
              <a:rPr lang="en-US" sz="2800" smtClean="0">
                <a:latin typeface="Arial" pitchFamily="34" charset="0"/>
                <a:ea typeface="Times New Roman" panose="02020603050405020304" pitchFamily="18" charset="0"/>
                <a:cs typeface="Arial" pitchFamily="34" charset="0"/>
              </a:rPr>
              <a:t>		0	1</a:t>
            </a:r>
            <a:r>
              <a:rPr lang="nl-NL" sz="2800" smtClean="0">
                <a:latin typeface="Arial" pitchFamily="34" charset="0"/>
                <a:ea typeface="Times New Roman" panose="02020603050405020304" pitchFamily="18" charset="0"/>
                <a:cs typeface="Arial" pitchFamily="34" charset="0"/>
              </a:rPr>
              <a:t> </a:t>
            </a:r>
          </a:p>
          <a:p>
            <a:pPr>
              <a:spcAft>
                <a:spcPts val="0"/>
              </a:spcAft>
            </a:pPr>
            <a:r>
              <a:rPr lang="nl-NL" sz="2800" smtClean="0">
                <a:latin typeface="Courier New" panose="02070309020205020404" pitchFamily="49" charset="0"/>
                <a:ea typeface="Times New Roman" panose="02020603050405020304" pitchFamily="18" charset="0"/>
              </a:rPr>
              <a:t>			</a:t>
            </a:r>
          </a:p>
          <a:p>
            <a:pPr>
              <a:spcAft>
                <a:spcPts val="0"/>
              </a:spcAft>
            </a:pPr>
            <a:r>
              <a:rPr lang="en-US" sz="2800" b="1" smtClean="0">
                <a:latin typeface="Symbol" panose="05050102010706020507" pitchFamily="18" charset="2"/>
                <a:ea typeface="Times New Roman" panose="02020603050405020304" pitchFamily="18" charset="0"/>
              </a:rPr>
              <a:t>Q</a:t>
            </a:r>
            <a:r>
              <a:rPr lang="en-US" sz="2800" baseline="-25000" smtClean="0">
                <a:latin typeface="Courier New" panose="02070309020205020404" pitchFamily="49" charset="0"/>
                <a:ea typeface="Times New Roman" panose="02020603050405020304" pitchFamily="18" charset="0"/>
              </a:rPr>
              <a:t> </a:t>
            </a:r>
            <a:r>
              <a:rPr lang="en-US" sz="2800" smtClean="0">
                <a:latin typeface="Courier New" panose="02070309020205020404" pitchFamily="49" charset="0"/>
                <a:ea typeface="Times New Roman" panose="02020603050405020304" pitchFamily="18" charset="0"/>
              </a:rPr>
              <a:t>= diag(</a:t>
            </a:r>
            <a:r>
              <a:rPr lang="en-US" sz="2800" smtClean="0">
                <a:latin typeface="Symbol" panose="05050102010706020507" pitchFamily="18" charset="2"/>
                <a:ea typeface="Times New Roman" panose="02020603050405020304" pitchFamily="18" charset="0"/>
              </a:rPr>
              <a:t>s</a:t>
            </a:r>
            <a:r>
              <a:rPr lang="en-US" sz="2800" baseline="30000" smtClean="0">
                <a:latin typeface="Symbol" panose="05050102010706020507" pitchFamily="18" charset="2"/>
                <a:ea typeface="Times New Roman" panose="02020603050405020304" pitchFamily="18" charset="0"/>
              </a:rPr>
              <a:t>2</a:t>
            </a:r>
            <a:r>
              <a:rPr lang="en-US" sz="2800" baseline="-25000" smtClean="0">
                <a:latin typeface="Symbol" panose="05050102010706020507" pitchFamily="18" charset="2"/>
                <a:ea typeface="Times New Roman" panose="02020603050405020304" pitchFamily="18" charset="0"/>
              </a:rPr>
              <a:t>e</a:t>
            </a:r>
            <a:r>
              <a:rPr lang="en-US" sz="2800" baseline="-25000" smtClean="0">
                <a:latin typeface="Courier New" panose="02070309020205020404" pitchFamily="49" charset="0"/>
                <a:ea typeface="Times New Roman" panose="02020603050405020304" pitchFamily="18" charset="0"/>
              </a:rPr>
              <a:t>1</a:t>
            </a:r>
            <a:r>
              <a:rPr lang="en-US" sz="2800" smtClean="0">
                <a:latin typeface="Courier New" panose="02070309020205020404" pitchFamily="49" charset="0"/>
                <a:ea typeface="Times New Roman" panose="02020603050405020304" pitchFamily="18" charset="0"/>
              </a:rPr>
              <a:t> </a:t>
            </a:r>
            <a:r>
              <a:rPr lang="en-US" sz="2800" smtClean="0">
                <a:latin typeface="Symbol" panose="05050102010706020507" pitchFamily="18" charset="2"/>
                <a:ea typeface="Times New Roman" panose="02020603050405020304" pitchFamily="18" charset="0"/>
              </a:rPr>
              <a:t>s</a:t>
            </a:r>
            <a:r>
              <a:rPr lang="en-US" sz="2800" baseline="30000" smtClean="0">
                <a:latin typeface="Symbol" panose="05050102010706020507" pitchFamily="18" charset="2"/>
                <a:ea typeface="Times New Roman" panose="02020603050405020304" pitchFamily="18" charset="0"/>
              </a:rPr>
              <a:t>2</a:t>
            </a:r>
            <a:r>
              <a:rPr lang="en-US" sz="2800" baseline="-25000" smtClean="0">
                <a:latin typeface="Symbol" panose="05050102010706020507" pitchFamily="18" charset="2"/>
                <a:ea typeface="Times New Roman" panose="02020603050405020304" pitchFamily="18" charset="0"/>
              </a:rPr>
              <a:t>e</a:t>
            </a:r>
            <a:r>
              <a:rPr lang="en-US" sz="2800" baseline="-25000" smtClean="0">
                <a:latin typeface="Courier New" panose="02070309020205020404" pitchFamily="49" charset="0"/>
                <a:ea typeface="Times New Roman" panose="02020603050405020304" pitchFamily="18" charset="0"/>
              </a:rPr>
              <a:t>2</a:t>
            </a:r>
            <a:r>
              <a:rPr lang="en-US" sz="2800" smtClean="0">
                <a:latin typeface="Courier New" panose="02070309020205020404" pitchFamily="49" charset="0"/>
                <a:ea typeface="Times New Roman" panose="02020603050405020304" pitchFamily="18" charset="0"/>
              </a:rPr>
              <a:t> </a:t>
            </a:r>
            <a:r>
              <a:rPr lang="en-US" sz="2800" smtClean="0">
                <a:latin typeface="Symbol" panose="05050102010706020507" pitchFamily="18" charset="2"/>
                <a:ea typeface="Times New Roman" panose="02020603050405020304" pitchFamily="18" charset="0"/>
              </a:rPr>
              <a:t>s</a:t>
            </a:r>
            <a:r>
              <a:rPr lang="en-US" sz="2800" baseline="30000" smtClean="0">
                <a:latin typeface="Symbol" panose="05050102010706020507" pitchFamily="18" charset="2"/>
                <a:ea typeface="Times New Roman" panose="02020603050405020304" pitchFamily="18" charset="0"/>
              </a:rPr>
              <a:t>2</a:t>
            </a:r>
            <a:r>
              <a:rPr lang="en-US" sz="2800" baseline="-25000" smtClean="0">
                <a:latin typeface="Symbol" panose="05050102010706020507" pitchFamily="18" charset="2"/>
                <a:ea typeface="Times New Roman" panose="02020603050405020304" pitchFamily="18" charset="0"/>
              </a:rPr>
              <a:t>e</a:t>
            </a:r>
            <a:r>
              <a:rPr lang="en-US" sz="2800" baseline="-25000" smtClean="0">
                <a:latin typeface="Courier New" panose="02070309020205020404" pitchFamily="49" charset="0"/>
                <a:ea typeface="Times New Roman" panose="02020603050405020304" pitchFamily="18" charset="0"/>
              </a:rPr>
              <a:t>3</a:t>
            </a:r>
            <a:r>
              <a:rPr lang="en-US" sz="2800" smtClean="0">
                <a:latin typeface="Courier New" panose="02070309020205020404" pitchFamily="49" charset="0"/>
                <a:ea typeface="Times New Roman" panose="02020603050405020304" pitchFamily="18" charset="0"/>
              </a:rPr>
              <a:t> </a:t>
            </a:r>
            <a:r>
              <a:rPr lang="en-US" sz="2800" smtClean="0">
                <a:latin typeface="Symbol" panose="05050102010706020507" pitchFamily="18" charset="2"/>
                <a:ea typeface="Times New Roman" panose="02020603050405020304" pitchFamily="18" charset="0"/>
              </a:rPr>
              <a:t>s</a:t>
            </a:r>
            <a:r>
              <a:rPr lang="en-US" sz="2800" baseline="30000" smtClean="0">
                <a:latin typeface="Symbol" panose="05050102010706020507" pitchFamily="18" charset="2"/>
                <a:ea typeface="Times New Roman" panose="02020603050405020304" pitchFamily="18" charset="0"/>
              </a:rPr>
              <a:t>2</a:t>
            </a:r>
            <a:r>
              <a:rPr lang="en-US" sz="2800" baseline="-25000" smtClean="0">
                <a:latin typeface="Symbol" panose="05050102010706020507" pitchFamily="18" charset="2"/>
                <a:ea typeface="Times New Roman" panose="02020603050405020304" pitchFamily="18" charset="0"/>
              </a:rPr>
              <a:t>e</a:t>
            </a:r>
            <a:r>
              <a:rPr lang="en-US" sz="2800" baseline="-25000" smtClean="0">
                <a:latin typeface="Courier New" panose="02070309020205020404" pitchFamily="49" charset="0"/>
                <a:ea typeface="Times New Roman" panose="02020603050405020304" pitchFamily="18" charset="0"/>
              </a:rPr>
              <a:t>4</a:t>
            </a:r>
            <a:r>
              <a:rPr lang="en-US" sz="2800" smtClean="0">
                <a:latin typeface="Courier New" panose="02070309020205020404" pitchFamily="49" charset="0"/>
                <a:ea typeface="Times New Roman" panose="02020603050405020304" pitchFamily="18" charset="0"/>
              </a:rPr>
              <a:t> </a:t>
            </a:r>
            <a:r>
              <a:rPr lang="en-US" sz="2800" smtClean="0">
                <a:latin typeface="Symbol" panose="05050102010706020507" pitchFamily="18" charset="2"/>
                <a:ea typeface="Times New Roman" panose="02020603050405020304" pitchFamily="18" charset="0"/>
              </a:rPr>
              <a:t>s</a:t>
            </a:r>
            <a:r>
              <a:rPr lang="en-US" sz="2800" baseline="30000" smtClean="0">
                <a:latin typeface="Symbol" panose="05050102010706020507" pitchFamily="18" charset="2"/>
                <a:ea typeface="Times New Roman" panose="02020603050405020304" pitchFamily="18" charset="0"/>
              </a:rPr>
              <a:t>2</a:t>
            </a:r>
            <a:r>
              <a:rPr lang="en-US" sz="2800" baseline="-25000" smtClean="0">
                <a:latin typeface="Symbol" panose="05050102010706020507" pitchFamily="18" charset="2"/>
                <a:ea typeface="Times New Roman" panose="02020603050405020304" pitchFamily="18" charset="0"/>
              </a:rPr>
              <a:t>e</a:t>
            </a:r>
            <a:r>
              <a:rPr lang="en-US" sz="2800" baseline="-25000" smtClean="0">
                <a:latin typeface="Courier New" panose="02070309020205020404" pitchFamily="49" charset="0"/>
                <a:ea typeface="Times New Roman" panose="02020603050405020304" pitchFamily="18" charset="0"/>
              </a:rPr>
              <a:t>5</a:t>
            </a:r>
            <a:r>
              <a:rPr lang="en-US" sz="2800" smtClean="0">
                <a:latin typeface="Courier New" panose="02070309020205020404" pitchFamily="49" charset="0"/>
                <a:ea typeface="Times New Roman" panose="02020603050405020304" pitchFamily="18" charset="0"/>
              </a:rPr>
              <a:t> </a:t>
            </a:r>
            <a:r>
              <a:rPr lang="en-US" sz="2800" smtClean="0">
                <a:latin typeface="Symbol" panose="05050102010706020507" pitchFamily="18" charset="2"/>
                <a:ea typeface="Times New Roman" panose="02020603050405020304" pitchFamily="18" charset="0"/>
              </a:rPr>
              <a:t>s</a:t>
            </a:r>
            <a:r>
              <a:rPr lang="en-US" sz="2800" baseline="30000" smtClean="0">
                <a:latin typeface="Symbol" panose="05050102010706020507" pitchFamily="18" charset="2"/>
                <a:ea typeface="Times New Roman" panose="02020603050405020304" pitchFamily="18" charset="0"/>
              </a:rPr>
              <a:t>2</a:t>
            </a:r>
            <a:r>
              <a:rPr lang="en-US" sz="2800" baseline="-25000" smtClean="0">
                <a:latin typeface="Symbol" panose="05050102010706020507" pitchFamily="18" charset="2"/>
                <a:ea typeface="Times New Roman" panose="02020603050405020304" pitchFamily="18" charset="0"/>
              </a:rPr>
              <a:t>e</a:t>
            </a:r>
            <a:r>
              <a:rPr lang="en-US" sz="2800" baseline="-25000" smtClean="0">
                <a:latin typeface="Courier New" panose="02070309020205020404" pitchFamily="49" charset="0"/>
                <a:ea typeface="Times New Roman" panose="02020603050405020304" pitchFamily="18" charset="0"/>
              </a:rPr>
              <a:t>6</a:t>
            </a:r>
            <a:r>
              <a:rPr lang="en-US" sz="2800" smtClean="0">
                <a:latin typeface="Courier New" panose="02070309020205020404" pitchFamily="49" charset="0"/>
                <a:ea typeface="Times New Roman" panose="02020603050405020304" pitchFamily="18" charset="0"/>
              </a:rPr>
              <a:t>)</a:t>
            </a:r>
            <a:endParaRPr lang="nl-NL" sz="2800" dirty="0">
              <a:latin typeface="Courier New" panose="02070309020205020404" pitchFamily="49" charset="0"/>
              <a:ea typeface="Times New Roman" panose="02020603050405020304" pitchFamily="18" charset="0"/>
            </a:endParaRPr>
          </a:p>
        </p:txBody>
      </p:sp>
    </p:spTree>
    <p:extLst>
      <p:ext uri="{BB962C8B-B14F-4D97-AF65-F5344CB8AC3E}">
        <p14:creationId xmlns:p14="http://schemas.microsoft.com/office/powerpoint/2010/main" val="29767287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13436" y="3555506"/>
            <a:ext cx="8837548" cy="2185214"/>
          </a:xfrm>
          <a:prstGeom prst="rect">
            <a:avLst/>
          </a:prstGeom>
        </p:spPr>
        <p:txBody>
          <a:bodyPr wrap="none">
            <a:spAutoFit/>
          </a:bodyPr>
          <a:lstStyle/>
          <a:p>
            <a:r>
              <a:rPr lang="en-US" sz="2800" smtClean="0">
                <a:latin typeface="Calibri" panose="020F0502020204030204" pitchFamily="34" charset="0"/>
              </a:rPr>
              <a:t>unique </a:t>
            </a:r>
            <a:r>
              <a:rPr lang="en-US" sz="2800" dirty="0" smtClean="0">
                <a:latin typeface="Calibri" panose="020F0502020204030204" pitchFamily="34" charset="0"/>
              </a:rPr>
              <a:t>values of </a:t>
            </a:r>
            <a:r>
              <a:rPr lang="en-US" sz="2800" b="1" dirty="0" smtClean="0">
                <a:latin typeface="Symbol" panose="05050102010706020507" pitchFamily="18" charset="2"/>
                <a:ea typeface="Times New Roman" panose="02020603050405020304" pitchFamily="18" charset="0"/>
                <a:cs typeface="Courier New" panose="02070309020205020404" pitchFamily="49" charset="0"/>
              </a:rPr>
              <a:t>L</a:t>
            </a:r>
            <a:r>
              <a:rPr lang="en-US" sz="2800" dirty="0" smtClean="0">
                <a:latin typeface="Calibri" panose="020F0502020204030204" pitchFamily="34" charset="0"/>
              </a:rPr>
              <a:t>, </a:t>
            </a:r>
            <a:r>
              <a:rPr lang="en-US" sz="2800" smtClean="0">
                <a:latin typeface="Calibri" panose="020F0502020204030204" pitchFamily="34" charset="0"/>
              </a:rPr>
              <a:t>but </a:t>
            </a:r>
            <a:r>
              <a:rPr lang="en-US" sz="2800" smtClean="0">
                <a:latin typeface="Calibri" panose="020F0502020204030204" pitchFamily="34" charset="0"/>
              </a:rPr>
              <a:t>rotatable</a:t>
            </a:r>
            <a:r>
              <a:rPr lang="en-US" sz="2800">
                <a:latin typeface="Calibri" panose="020F0502020204030204" pitchFamily="34" charset="0"/>
              </a:rPr>
              <a:t> </a:t>
            </a:r>
            <a:r>
              <a:rPr lang="en-US" sz="2800" smtClean="0">
                <a:latin typeface="Calibri" panose="020F0502020204030204" pitchFamily="34" charset="0"/>
              </a:rPr>
              <a:t>or transformable</a:t>
            </a:r>
            <a:r>
              <a:rPr lang="en-US" sz="2800" smtClean="0">
                <a:latin typeface="Calibri" panose="020F0502020204030204" pitchFamily="34" charset="0"/>
              </a:rPr>
              <a:t> </a:t>
            </a:r>
            <a:endParaRPr lang="en-US" sz="2800" dirty="0">
              <a:latin typeface="Calibri" panose="020F0502020204030204" pitchFamily="34" charset="0"/>
            </a:endParaRPr>
          </a:p>
          <a:p>
            <a:endParaRPr lang="en-US" sz="2800" dirty="0" smtClean="0">
              <a:latin typeface="Calibri" panose="020F0502020204030204" pitchFamily="34" charset="0"/>
            </a:endParaRPr>
          </a:p>
          <a:p>
            <a:r>
              <a:rPr lang="en-US" sz="2800" b="1" dirty="0" smtClean="0">
                <a:latin typeface="Symbol" panose="05050102010706020507" pitchFamily="18" charset="2"/>
                <a:ea typeface="Times New Roman" panose="02020603050405020304" pitchFamily="18" charset="0"/>
                <a:cs typeface="Courier New" panose="02070309020205020404" pitchFamily="49" charset="0"/>
              </a:rPr>
              <a:t>LM = L</a:t>
            </a:r>
            <a:r>
              <a:rPr lang="en-US" sz="2800" b="1" baseline="30000" dirty="0" smtClean="0">
                <a:latin typeface="Symbol" panose="05050102010706020507" pitchFamily="18" charset="2"/>
                <a:ea typeface="Times New Roman" panose="02020603050405020304" pitchFamily="18" charset="0"/>
                <a:cs typeface="Courier New" panose="02070309020205020404" pitchFamily="49" charset="0"/>
              </a:rPr>
              <a:t>*</a:t>
            </a:r>
            <a:r>
              <a:rPr lang="en-US" sz="2800" dirty="0" smtClean="0">
                <a:latin typeface="Calibri" panose="020F0502020204030204" pitchFamily="34" charset="0"/>
              </a:rPr>
              <a:t>, </a:t>
            </a:r>
            <a:r>
              <a:rPr lang="en-US" sz="2800" b="1" dirty="0" err="1" smtClean="0">
                <a:latin typeface="Symbol" panose="05050102010706020507" pitchFamily="18" charset="2"/>
              </a:rPr>
              <a:t>MM</a:t>
            </a:r>
            <a:r>
              <a:rPr lang="en-US" sz="2800" baseline="30000" dirty="0" err="1">
                <a:latin typeface="Courier New" panose="02070309020205020404" pitchFamily="49" charset="0"/>
                <a:ea typeface="Times New Roman" panose="02020603050405020304" pitchFamily="18" charset="0"/>
              </a:rPr>
              <a:t>t</a:t>
            </a:r>
            <a:r>
              <a:rPr lang="en-US" sz="2800" dirty="0" smtClean="0">
                <a:latin typeface="Calibri" panose="020F0502020204030204" pitchFamily="34" charset="0"/>
              </a:rPr>
              <a:t> = </a:t>
            </a:r>
            <a:r>
              <a:rPr lang="en-US" sz="2800" b="1" dirty="0" smtClean="0">
                <a:latin typeface="Calibri" panose="020F0502020204030204" pitchFamily="34" charset="0"/>
              </a:rPr>
              <a:t>I</a:t>
            </a:r>
            <a:r>
              <a:rPr lang="en-US" sz="2800" dirty="0" smtClean="0">
                <a:latin typeface="Calibri" panose="020F0502020204030204" pitchFamily="34" charset="0"/>
              </a:rPr>
              <a:t>, so that </a:t>
            </a:r>
            <a:r>
              <a:rPr lang="en-US" sz="2800" b="1" dirty="0" err="1">
                <a:latin typeface="Symbol" panose="05050102010706020507" pitchFamily="18" charset="2"/>
              </a:rPr>
              <a:t>S</a:t>
            </a:r>
            <a:r>
              <a:rPr lang="en-US" sz="2800" b="1" baseline="-25000" dirty="0" err="1"/>
              <a:t>y</a:t>
            </a:r>
            <a:r>
              <a:rPr lang="en-US" sz="2800" dirty="0"/>
              <a:t> = </a:t>
            </a:r>
            <a:r>
              <a:rPr lang="en-US" sz="2800" b="1" dirty="0" smtClean="0">
                <a:sym typeface="Symbol" panose="05050102010706020507" pitchFamily="18" charset="2"/>
              </a:rPr>
              <a:t></a:t>
            </a:r>
            <a:r>
              <a:rPr lang="en-US" sz="2800" b="1" dirty="0">
                <a:latin typeface="Symbol" panose="05050102010706020507" pitchFamily="18" charset="2"/>
              </a:rPr>
              <a:t> </a:t>
            </a:r>
            <a:r>
              <a:rPr lang="en-US" sz="2800" b="1" dirty="0" err="1" smtClean="0">
                <a:latin typeface="Symbol" panose="05050102010706020507" pitchFamily="18" charset="2"/>
              </a:rPr>
              <a:t>MM</a:t>
            </a:r>
            <a:r>
              <a:rPr lang="en-US" sz="2800" baseline="30000" dirty="0" err="1" smtClean="0">
                <a:latin typeface="Courier New" panose="02070309020205020404" pitchFamily="49" charset="0"/>
                <a:ea typeface="Times New Roman" panose="02020603050405020304" pitchFamily="18" charset="0"/>
              </a:rPr>
              <a:t>t</a:t>
            </a:r>
            <a:r>
              <a:rPr lang="en-US" sz="2800" b="1" dirty="0" err="1" smtClean="0">
                <a:sym typeface="Symbol" panose="05050102010706020507" pitchFamily="18" charset="2"/>
              </a:rPr>
              <a:t></a:t>
            </a:r>
            <a:r>
              <a:rPr lang="en-US" sz="2800" baseline="30000" dirty="0" err="1"/>
              <a:t>t</a:t>
            </a:r>
            <a:r>
              <a:rPr lang="en-US" sz="2800" baseline="30000" dirty="0"/>
              <a:t> </a:t>
            </a:r>
            <a:r>
              <a:rPr lang="en-US" sz="2800" baseline="30000" dirty="0" smtClean="0"/>
              <a:t> </a:t>
            </a:r>
            <a:r>
              <a:rPr lang="en-US" sz="2800" dirty="0"/>
              <a:t>+  </a:t>
            </a:r>
            <a:r>
              <a:rPr lang="en-US" sz="2800" b="1" dirty="0" smtClean="0">
                <a:latin typeface="Symbol" panose="05050102010706020507" pitchFamily="18" charset="2"/>
                <a:sym typeface="Symbol" panose="05050102010706020507" pitchFamily="18" charset="2"/>
              </a:rPr>
              <a:t>Q </a:t>
            </a:r>
            <a:r>
              <a:rPr lang="en-US" sz="2800" dirty="0"/>
              <a:t>= </a:t>
            </a:r>
            <a:r>
              <a:rPr lang="en-US" sz="2800" b="1" dirty="0" smtClean="0">
                <a:sym typeface="Symbol" panose="05050102010706020507" pitchFamily="18" charset="2"/>
              </a:rPr>
              <a:t></a:t>
            </a:r>
            <a:r>
              <a:rPr lang="en-US" sz="2800" b="1" dirty="0" err="1" smtClean="0">
                <a:latin typeface="Symbol" panose="05050102010706020507" pitchFamily="18" charset="2"/>
              </a:rPr>
              <a:t>I</a:t>
            </a:r>
            <a:r>
              <a:rPr lang="en-US" sz="2800" b="1" dirty="0" err="1" smtClean="0">
                <a:sym typeface="Symbol" panose="05050102010706020507" pitchFamily="18" charset="2"/>
              </a:rPr>
              <a:t></a:t>
            </a:r>
            <a:r>
              <a:rPr lang="en-US" sz="2800" baseline="30000" dirty="0" err="1"/>
              <a:t>t</a:t>
            </a:r>
            <a:r>
              <a:rPr lang="en-US" sz="2800" baseline="30000" dirty="0"/>
              <a:t>  </a:t>
            </a:r>
            <a:r>
              <a:rPr lang="en-US" sz="2800" dirty="0"/>
              <a:t>+  </a:t>
            </a:r>
            <a:r>
              <a:rPr lang="en-US" sz="2800" b="1" dirty="0">
                <a:latin typeface="Symbol" panose="05050102010706020507" pitchFamily="18" charset="2"/>
                <a:sym typeface="Symbol" panose="05050102010706020507" pitchFamily="18" charset="2"/>
              </a:rPr>
              <a:t>Q</a:t>
            </a:r>
            <a:r>
              <a:rPr lang="en-US" sz="2800" b="1" dirty="0" smtClean="0">
                <a:latin typeface="Symbol" panose="05050102010706020507" pitchFamily="18" charset="2"/>
                <a:sym typeface="Symbol" panose="05050102010706020507" pitchFamily="18" charset="2"/>
              </a:rPr>
              <a:t> </a:t>
            </a:r>
            <a:endParaRPr lang="en-US" sz="2800" dirty="0"/>
          </a:p>
          <a:p>
            <a:endParaRPr lang="en-US" sz="2400" smtClean="0">
              <a:latin typeface="Calibri" panose="020F0502020204030204" pitchFamily="34" charset="0"/>
            </a:endParaRPr>
          </a:p>
          <a:p>
            <a:r>
              <a:rPr lang="en-US" sz="2800" smtClean="0">
                <a:latin typeface="Calibri" panose="020F0502020204030204" pitchFamily="34" charset="0"/>
              </a:rPr>
              <a:t>M is called a rotation matrix …  to obtain interpretable </a:t>
            </a:r>
            <a:r>
              <a:rPr lang="en-US" sz="2800" b="1">
                <a:latin typeface="Symbol" panose="05050102010706020507" pitchFamily="18" charset="2"/>
                <a:ea typeface="Times New Roman" panose="02020603050405020304" pitchFamily="18" charset="0"/>
                <a:cs typeface="Courier New" panose="02070309020205020404" pitchFamily="49" charset="0"/>
              </a:rPr>
              <a:t>L</a:t>
            </a:r>
            <a:r>
              <a:rPr lang="en-US" sz="2800" b="1" baseline="30000">
                <a:latin typeface="Symbol" panose="05050102010706020507" pitchFamily="18" charset="2"/>
                <a:ea typeface="Times New Roman" panose="02020603050405020304" pitchFamily="18" charset="0"/>
                <a:cs typeface="Courier New" panose="02070309020205020404" pitchFamily="49" charset="0"/>
              </a:rPr>
              <a:t>*</a:t>
            </a:r>
            <a:endParaRPr lang="en-US" sz="2800" dirty="0">
              <a:latin typeface="Calibri" panose="020F0502020204030204" pitchFamily="34" charset="0"/>
            </a:endParaRPr>
          </a:p>
        </p:txBody>
      </p:sp>
      <p:sp>
        <p:nvSpPr>
          <p:cNvPr id="2" name="Rectangle 1"/>
          <p:cNvSpPr/>
          <p:nvPr/>
        </p:nvSpPr>
        <p:spPr>
          <a:xfrm>
            <a:off x="821252" y="611345"/>
            <a:ext cx="7368037" cy="2677656"/>
          </a:xfrm>
          <a:prstGeom prst="rect">
            <a:avLst/>
          </a:prstGeom>
        </p:spPr>
        <p:txBody>
          <a:bodyPr wrap="square">
            <a:spAutoFit/>
          </a:bodyPr>
          <a:lstStyle/>
          <a:p>
            <a:pPr>
              <a:spcAft>
                <a:spcPts val="0"/>
              </a:spcAft>
            </a:pPr>
            <a:r>
              <a:rPr lang="en-US" sz="2800" dirty="0">
                <a:latin typeface="Courier New" panose="02070309020205020404" pitchFamily="49" charset="0"/>
                <a:ea typeface="Times New Roman" panose="02020603050405020304" pitchFamily="18" charset="0"/>
              </a:rPr>
              <a:t>y</a:t>
            </a:r>
            <a:r>
              <a:rPr lang="en-US" sz="2800" baseline="-25000" dirty="0">
                <a:latin typeface="Courier New" panose="02070309020205020404" pitchFamily="49" charset="0"/>
                <a:ea typeface="Times New Roman" panose="02020603050405020304" pitchFamily="18" charset="0"/>
              </a:rPr>
              <a:t>1</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11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1</a:t>
            </a:r>
            <a:r>
              <a:rPr lang="en-US" sz="2800" baseline="-25000" dirty="0">
                <a:latin typeface="Courier New" panose="02070309020205020404" pitchFamily="49" charset="0"/>
                <a:ea typeface="Times New Roman" panose="02020603050405020304" pitchFamily="18" charset="0"/>
              </a:rPr>
              <a:t> </a:t>
            </a:r>
            <a:r>
              <a:rPr lang="en-US" sz="2800" dirty="0">
                <a:latin typeface="Courier New" panose="02070309020205020404" pitchFamily="49" charset="0"/>
                <a:ea typeface="Times New Roman" panose="02020603050405020304" pitchFamily="18" charset="0"/>
              </a:rPr>
              <a:t>+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12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2</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e</a:t>
            </a:r>
            <a:r>
              <a:rPr lang="en-US" sz="2800" baseline="-25000" dirty="0">
                <a:latin typeface="Courier New" panose="02070309020205020404" pitchFamily="49" charset="0"/>
                <a:ea typeface="Times New Roman" panose="02020603050405020304" pitchFamily="18" charset="0"/>
              </a:rPr>
              <a:t>1</a:t>
            </a:r>
            <a:endParaRPr lang="nl-NL" sz="2800" dirty="0">
              <a:latin typeface="Courier New" panose="02070309020205020404" pitchFamily="49" charset="0"/>
              <a:ea typeface="Times New Roman" panose="02020603050405020304" pitchFamily="18" charset="0"/>
            </a:endParaRPr>
          </a:p>
          <a:p>
            <a:pPr>
              <a:spcAft>
                <a:spcPts val="0"/>
              </a:spcAft>
            </a:pPr>
            <a:r>
              <a:rPr lang="en-US" sz="2800" dirty="0">
                <a:latin typeface="Courier New" panose="02070309020205020404" pitchFamily="49" charset="0"/>
                <a:ea typeface="Times New Roman" panose="02020603050405020304" pitchFamily="18" charset="0"/>
              </a:rPr>
              <a:t>y</a:t>
            </a:r>
            <a:r>
              <a:rPr lang="en-US" sz="2800" baseline="-25000" dirty="0">
                <a:latin typeface="Courier New" panose="02070309020205020404" pitchFamily="49" charset="0"/>
                <a:ea typeface="Times New Roman" panose="02020603050405020304" pitchFamily="18" charset="0"/>
              </a:rPr>
              <a:t>2</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21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1</a:t>
            </a:r>
            <a:r>
              <a:rPr lang="en-US" sz="2800" baseline="-25000" dirty="0">
                <a:latin typeface="Courier New" panose="02070309020205020404" pitchFamily="49" charset="0"/>
                <a:ea typeface="Times New Roman" panose="02020603050405020304" pitchFamily="18" charset="0"/>
              </a:rPr>
              <a:t> </a:t>
            </a:r>
            <a:r>
              <a:rPr lang="en-US" sz="2800" dirty="0">
                <a:latin typeface="Courier New" panose="02070309020205020404" pitchFamily="49" charset="0"/>
                <a:ea typeface="Times New Roman" panose="02020603050405020304" pitchFamily="18" charset="0"/>
              </a:rPr>
              <a:t>+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22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2</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e</a:t>
            </a:r>
            <a:r>
              <a:rPr lang="en-US" sz="2800" baseline="-25000" dirty="0">
                <a:latin typeface="Courier New" panose="02070309020205020404" pitchFamily="49" charset="0"/>
                <a:ea typeface="Times New Roman" panose="02020603050405020304" pitchFamily="18" charset="0"/>
              </a:rPr>
              <a:t>2</a:t>
            </a:r>
            <a:endParaRPr lang="nl-NL" sz="2800" dirty="0">
              <a:latin typeface="Courier New" panose="02070309020205020404" pitchFamily="49" charset="0"/>
              <a:ea typeface="Times New Roman" panose="02020603050405020304" pitchFamily="18" charset="0"/>
            </a:endParaRPr>
          </a:p>
          <a:p>
            <a:pPr>
              <a:spcAft>
                <a:spcPts val="0"/>
              </a:spcAft>
            </a:pPr>
            <a:r>
              <a:rPr lang="en-US" sz="2800" dirty="0">
                <a:latin typeface="Courier New" panose="02070309020205020404" pitchFamily="49" charset="0"/>
                <a:ea typeface="Times New Roman" panose="02020603050405020304" pitchFamily="18" charset="0"/>
              </a:rPr>
              <a:t>y</a:t>
            </a:r>
            <a:r>
              <a:rPr lang="en-US" sz="2800" baseline="-25000" dirty="0">
                <a:latin typeface="Courier New" panose="02070309020205020404" pitchFamily="49" charset="0"/>
                <a:ea typeface="Times New Roman" panose="02020603050405020304" pitchFamily="18" charset="0"/>
              </a:rPr>
              <a:t>3</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31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1</a:t>
            </a:r>
            <a:r>
              <a:rPr lang="en-US" sz="2800" baseline="-25000" dirty="0">
                <a:latin typeface="Courier New" panose="02070309020205020404" pitchFamily="49" charset="0"/>
                <a:ea typeface="Times New Roman" panose="02020603050405020304" pitchFamily="18" charset="0"/>
              </a:rPr>
              <a:t> </a:t>
            </a:r>
            <a:r>
              <a:rPr lang="en-US" sz="2800" dirty="0">
                <a:latin typeface="Courier New" panose="02070309020205020404" pitchFamily="49" charset="0"/>
                <a:ea typeface="Times New Roman" panose="02020603050405020304" pitchFamily="18" charset="0"/>
              </a:rPr>
              <a:t>+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32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2</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e</a:t>
            </a:r>
            <a:r>
              <a:rPr lang="en-US" sz="2800" baseline="-25000" dirty="0">
                <a:latin typeface="Courier New" panose="02070309020205020404" pitchFamily="49" charset="0"/>
                <a:ea typeface="Times New Roman" panose="02020603050405020304" pitchFamily="18" charset="0"/>
              </a:rPr>
              <a:t>3</a:t>
            </a:r>
            <a:endParaRPr lang="nl-NL" sz="2800" dirty="0">
              <a:latin typeface="Courier New" panose="02070309020205020404" pitchFamily="49" charset="0"/>
              <a:ea typeface="Times New Roman" panose="02020603050405020304" pitchFamily="18" charset="0"/>
            </a:endParaRPr>
          </a:p>
          <a:p>
            <a:pPr>
              <a:spcAft>
                <a:spcPts val="0"/>
              </a:spcAft>
            </a:pPr>
            <a:r>
              <a:rPr lang="en-US" sz="2800" dirty="0">
                <a:latin typeface="Courier New" panose="02070309020205020404" pitchFamily="49" charset="0"/>
                <a:ea typeface="Times New Roman" panose="02020603050405020304" pitchFamily="18" charset="0"/>
              </a:rPr>
              <a:t>y</a:t>
            </a:r>
            <a:r>
              <a:rPr lang="en-US" sz="2800" baseline="-25000" dirty="0">
                <a:latin typeface="Courier New" panose="02070309020205020404" pitchFamily="49" charset="0"/>
                <a:ea typeface="Times New Roman" panose="02020603050405020304" pitchFamily="18" charset="0"/>
              </a:rPr>
              <a:t>4</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41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1</a:t>
            </a:r>
            <a:r>
              <a:rPr lang="en-US" sz="2800" baseline="-25000" dirty="0">
                <a:latin typeface="Courier New" panose="02070309020205020404" pitchFamily="49" charset="0"/>
                <a:ea typeface="Times New Roman" panose="02020603050405020304" pitchFamily="18" charset="0"/>
              </a:rPr>
              <a:t> </a:t>
            </a:r>
            <a:r>
              <a:rPr lang="en-US" sz="2800" dirty="0">
                <a:latin typeface="Courier New" panose="02070309020205020404" pitchFamily="49" charset="0"/>
                <a:ea typeface="Times New Roman" panose="02020603050405020304" pitchFamily="18" charset="0"/>
              </a:rPr>
              <a:t>+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42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2</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e</a:t>
            </a:r>
            <a:r>
              <a:rPr lang="en-US" sz="2800" baseline="-25000" dirty="0">
                <a:latin typeface="Courier New" panose="02070309020205020404" pitchFamily="49" charset="0"/>
                <a:ea typeface="Times New Roman" panose="02020603050405020304" pitchFamily="18" charset="0"/>
              </a:rPr>
              <a:t>4</a:t>
            </a:r>
            <a:endParaRPr lang="nl-NL" sz="2800" dirty="0">
              <a:latin typeface="Courier New" panose="02070309020205020404" pitchFamily="49" charset="0"/>
              <a:ea typeface="Times New Roman" panose="02020603050405020304" pitchFamily="18" charset="0"/>
            </a:endParaRPr>
          </a:p>
          <a:p>
            <a:pPr>
              <a:spcAft>
                <a:spcPts val="0"/>
              </a:spcAft>
            </a:pPr>
            <a:r>
              <a:rPr lang="en-US" sz="2800" dirty="0">
                <a:latin typeface="Courier New" panose="02070309020205020404" pitchFamily="49" charset="0"/>
                <a:ea typeface="Times New Roman" panose="02020603050405020304" pitchFamily="18" charset="0"/>
              </a:rPr>
              <a:t>y</a:t>
            </a:r>
            <a:r>
              <a:rPr lang="en-US" sz="2800" baseline="-25000" dirty="0">
                <a:latin typeface="Courier New" panose="02070309020205020404" pitchFamily="49" charset="0"/>
                <a:ea typeface="Times New Roman" panose="02020603050405020304" pitchFamily="18" charset="0"/>
              </a:rPr>
              <a:t>5</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51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1</a:t>
            </a:r>
            <a:r>
              <a:rPr lang="en-US" sz="2800" baseline="-25000" dirty="0">
                <a:latin typeface="Courier New" panose="02070309020205020404" pitchFamily="49" charset="0"/>
                <a:ea typeface="Times New Roman" panose="02020603050405020304" pitchFamily="18" charset="0"/>
              </a:rPr>
              <a:t> </a:t>
            </a:r>
            <a:r>
              <a:rPr lang="en-US" sz="2800" dirty="0">
                <a:latin typeface="Courier New" panose="02070309020205020404" pitchFamily="49" charset="0"/>
                <a:ea typeface="Times New Roman" panose="02020603050405020304" pitchFamily="18" charset="0"/>
              </a:rPr>
              <a:t>+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52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2</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e</a:t>
            </a:r>
            <a:r>
              <a:rPr lang="en-US" sz="2800" baseline="-25000" dirty="0">
                <a:latin typeface="Courier New" panose="02070309020205020404" pitchFamily="49" charset="0"/>
                <a:ea typeface="Times New Roman" panose="02020603050405020304" pitchFamily="18" charset="0"/>
              </a:rPr>
              <a:t>5</a:t>
            </a:r>
            <a:endParaRPr lang="nl-NL" sz="2800" dirty="0">
              <a:latin typeface="Courier New" panose="02070309020205020404" pitchFamily="49" charset="0"/>
              <a:ea typeface="Times New Roman" panose="02020603050405020304" pitchFamily="18" charset="0"/>
            </a:endParaRPr>
          </a:p>
          <a:p>
            <a:pPr>
              <a:spcAft>
                <a:spcPts val="0"/>
              </a:spcAft>
            </a:pPr>
            <a:r>
              <a:rPr lang="en-US" sz="2800" dirty="0">
                <a:latin typeface="Courier New" panose="02070309020205020404" pitchFamily="49" charset="0"/>
                <a:ea typeface="Times New Roman" panose="02020603050405020304" pitchFamily="18" charset="0"/>
              </a:rPr>
              <a:t>y</a:t>
            </a:r>
            <a:r>
              <a:rPr lang="en-US" sz="2800" baseline="-25000" dirty="0">
                <a:latin typeface="Courier New" panose="02070309020205020404" pitchFamily="49" charset="0"/>
                <a:ea typeface="Times New Roman" panose="02020603050405020304" pitchFamily="18" charset="0"/>
              </a:rPr>
              <a:t>6</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61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1</a:t>
            </a:r>
            <a:r>
              <a:rPr lang="en-US" sz="2800" baseline="-25000" dirty="0">
                <a:latin typeface="Courier New" panose="02070309020205020404" pitchFamily="49" charset="0"/>
                <a:ea typeface="Times New Roman" panose="02020603050405020304" pitchFamily="18" charset="0"/>
              </a:rPr>
              <a:t> </a:t>
            </a:r>
            <a:r>
              <a:rPr lang="en-US" sz="2800" dirty="0">
                <a:latin typeface="Courier New" panose="02070309020205020404" pitchFamily="49" charset="0"/>
                <a:ea typeface="Times New Roman" panose="02020603050405020304" pitchFamily="18" charset="0"/>
              </a:rPr>
              <a:t>+ </a:t>
            </a:r>
            <a:r>
              <a:rPr lang="en-US" sz="2800" dirty="0">
                <a:latin typeface="Symbol" panose="05050102010706020507" pitchFamily="18" charset="2"/>
                <a:ea typeface="Times New Roman" panose="02020603050405020304" pitchFamily="18" charset="0"/>
              </a:rPr>
              <a:t>l</a:t>
            </a:r>
            <a:r>
              <a:rPr lang="en-US" sz="2800" baseline="-25000" dirty="0">
                <a:latin typeface="Courier New" panose="02070309020205020404" pitchFamily="49" charset="0"/>
                <a:ea typeface="Times New Roman" panose="02020603050405020304" pitchFamily="18" charset="0"/>
              </a:rPr>
              <a:t>62 </a:t>
            </a:r>
            <a:r>
              <a:rPr lang="en-US" sz="2800" dirty="0">
                <a:latin typeface="Symbol" panose="05050102010706020507" pitchFamily="18" charset="2"/>
                <a:ea typeface="Times New Roman" panose="02020603050405020304" pitchFamily="18" charset="0"/>
              </a:rPr>
              <a:t>h</a:t>
            </a:r>
            <a:r>
              <a:rPr lang="en-US" sz="2800" baseline="-25000" dirty="0">
                <a:latin typeface="Symbol" panose="05050102010706020507" pitchFamily="18" charset="2"/>
                <a:ea typeface="Times New Roman" panose="02020603050405020304" pitchFamily="18" charset="0"/>
              </a:rPr>
              <a:t>2</a:t>
            </a:r>
            <a:r>
              <a:rPr lang="en-US" sz="2800" dirty="0">
                <a:latin typeface="Courier New" panose="02070309020205020404" pitchFamily="49" charset="0"/>
                <a:ea typeface="Times New Roman" panose="02020603050405020304" pitchFamily="18" charset="0"/>
              </a:rPr>
              <a:t> + </a:t>
            </a:r>
            <a:r>
              <a:rPr lang="en-US" sz="2800" dirty="0">
                <a:latin typeface="Symbol" panose="05050102010706020507" pitchFamily="18" charset="2"/>
                <a:ea typeface="Times New Roman" panose="02020603050405020304" pitchFamily="18" charset="0"/>
              </a:rPr>
              <a:t>e</a:t>
            </a:r>
            <a:r>
              <a:rPr lang="en-US" sz="2800" baseline="-25000" dirty="0">
                <a:latin typeface="Courier New" panose="02070309020205020404" pitchFamily="49" charset="0"/>
                <a:ea typeface="Times New Roman" panose="02020603050405020304" pitchFamily="18" charset="0"/>
              </a:rPr>
              <a:t>6</a:t>
            </a:r>
            <a:endParaRPr lang="nl-NL" sz="2800" dirty="0">
              <a:latin typeface="Courier New" panose="02070309020205020404" pitchFamily="49" charset="0"/>
              <a:ea typeface="Times New Roman" panose="02020603050405020304" pitchFamily="18" charset="0"/>
            </a:endParaRPr>
          </a:p>
        </p:txBody>
      </p:sp>
      <p:sp>
        <p:nvSpPr>
          <p:cNvPr id="3" name="Right Brace 2"/>
          <p:cNvSpPr/>
          <p:nvPr/>
        </p:nvSpPr>
        <p:spPr>
          <a:xfrm>
            <a:off x="5609721" y="611345"/>
            <a:ext cx="413886" cy="2751739"/>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4" name="TextBox 3"/>
          <p:cNvSpPr txBox="1"/>
          <p:nvPr/>
        </p:nvSpPr>
        <p:spPr>
          <a:xfrm>
            <a:off x="6259464" y="1495627"/>
            <a:ext cx="5747792" cy="954107"/>
          </a:xfrm>
          <a:prstGeom prst="rect">
            <a:avLst/>
          </a:prstGeom>
          <a:noFill/>
        </p:spPr>
        <p:txBody>
          <a:bodyPr wrap="none" rtlCol="0">
            <a:spAutoFit/>
          </a:bodyPr>
          <a:lstStyle/>
          <a:p>
            <a:r>
              <a:rPr lang="nl-NL" sz="2800" dirty="0" smtClean="0"/>
              <a:t>Meaning of the common factors? </a:t>
            </a:r>
          </a:p>
          <a:p>
            <a:r>
              <a:rPr lang="nl-NL" sz="2800" dirty="0" smtClean="0"/>
              <a:t>Based on these factor loadings</a:t>
            </a:r>
            <a:r>
              <a:rPr lang="nl-NL" sz="2800" smtClean="0"/>
              <a:t>? No...  </a:t>
            </a:r>
            <a:endParaRPr lang="nl-NL" sz="2800" dirty="0"/>
          </a:p>
        </p:txBody>
      </p:sp>
      <p:sp>
        <p:nvSpPr>
          <p:cNvPr id="6" name="Slide Number Placeholder 5"/>
          <p:cNvSpPr>
            <a:spLocks noGrp="1"/>
          </p:cNvSpPr>
          <p:nvPr>
            <p:ph type="sldNum" sz="quarter" idx="12"/>
          </p:nvPr>
        </p:nvSpPr>
        <p:spPr/>
        <p:txBody>
          <a:bodyPr/>
          <a:lstStyle/>
          <a:p>
            <a:fld id="{E4A06661-2BEA-419D-95CE-082FC67DA5D1}" type="slidenum">
              <a:rPr lang="nl-NL" smtClean="0"/>
              <a:pPr/>
              <a:t>36</a:t>
            </a:fld>
            <a:endParaRPr lang="nl-NL"/>
          </a:p>
        </p:txBody>
      </p:sp>
      <p:sp>
        <p:nvSpPr>
          <p:cNvPr id="7" name="Footer Placeholder 6"/>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46142914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7623" y="476750"/>
            <a:ext cx="9822153" cy="4801314"/>
          </a:xfrm>
          <a:prstGeom prst="rect">
            <a:avLst/>
          </a:prstGeom>
        </p:spPr>
        <p:txBody>
          <a:bodyPr wrap="square">
            <a:spAutoFit/>
          </a:bodyPr>
          <a:lstStyle/>
          <a:p>
            <a:r>
              <a:rPr lang="en-US" sz="3200" b="1" dirty="0">
                <a:latin typeface="Symbol" panose="05050102010706020507" pitchFamily="18" charset="2"/>
                <a:ea typeface="Times New Roman" panose="02020603050405020304" pitchFamily="18" charset="0"/>
                <a:cs typeface="Courier New" panose="02070309020205020404" pitchFamily="49" charset="0"/>
              </a:rPr>
              <a:t>LM = L</a:t>
            </a:r>
            <a:r>
              <a:rPr lang="en-US" sz="3200" b="1" baseline="30000" dirty="0" smtClean="0">
                <a:latin typeface="Symbol" panose="05050102010706020507" pitchFamily="18" charset="2"/>
                <a:ea typeface="Times New Roman" panose="02020603050405020304" pitchFamily="18" charset="0"/>
                <a:cs typeface="Courier New" panose="02070309020205020404" pitchFamily="49" charset="0"/>
              </a:rPr>
              <a:t>*</a:t>
            </a:r>
            <a:r>
              <a:rPr lang="en-US" dirty="0" smtClean="0">
                <a:latin typeface="Calibri" panose="020F0502020204030204" pitchFamily="34" charset="0"/>
              </a:rPr>
              <a:t> </a:t>
            </a:r>
          </a:p>
          <a:p>
            <a:endParaRPr lang="en-US" dirty="0">
              <a:latin typeface="Calibri" panose="020F0502020204030204" pitchFamily="34" charset="0"/>
            </a:endParaRPr>
          </a:p>
          <a:p>
            <a:r>
              <a:rPr lang="en-US" sz="3200" b="1" dirty="0" smtClean="0">
                <a:latin typeface="Symbol" panose="05050102010706020507" pitchFamily="18" charset="2"/>
                <a:ea typeface="Times New Roman" panose="02020603050405020304" pitchFamily="18" charset="0"/>
                <a:cs typeface="Courier New" panose="02070309020205020404" pitchFamily="49" charset="0"/>
              </a:rPr>
              <a:t>M</a:t>
            </a:r>
            <a:r>
              <a:rPr lang="en-US" sz="3200" dirty="0" smtClean="0">
                <a:latin typeface="Symbol" panose="05050102010706020507" pitchFamily="18" charset="2"/>
                <a:ea typeface="Times New Roman" panose="02020603050405020304" pitchFamily="18" charset="0"/>
                <a:cs typeface="Courier New" panose="02070309020205020404" pitchFamily="49" charset="0"/>
              </a:rPr>
              <a:t>: </a:t>
            </a:r>
            <a:r>
              <a:rPr lang="en-US" sz="3200" dirty="0" smtClean="0">
                <a:solidFill>
                  <a:prstClr val="black"/>
                </a:solidFill>
                <a:ea typeface="Times New Roman" panose="02020603050405020304" pitchFamily="18" charset="0"/>
                <a:cs typeface="Courier New" panose="02070309020205020404" pitchFamily="49" charset="0"/>
              </a:rPr>
              <a:t>Rotation matrix is calculated by maximizing a rotation criterion. These </a:t>
            </a:r>
            <a:r>
              <a:rPr lang="en-US" sz="3200" smtClean="0">
                <a:solidFill>
                  <a:prstClr val="black"/>
                </a:solidFill>
                <a:ea typeface="Times New Roman" panose="02020603050405020304" pitchFamily="18" charset="0"/>
                <a:cs typeface="Courier New" panose="02070309020205020404" pitchFamily="49" charset="0"/>
              </a:rPr>
              <a:t>minimize or </a:t>
            </a:r>
            <a:r>
              <a:rPr lang="en-US" sz="3200" dirty="0" smtClean="0">
                <a:solidFill>
                  <a:prstClr val="black"/>
                </a:solidFill>
                <a:ea typeface="Times New Roman" panose="02020603050405020304" pitchFamily="18" charset="0"/>
                <a:cs typeface="Courier New" panose="02070309020205020404" pitchFamily="49" charset="0"/>
              </a:rPr>
              <a:t>maximize loadings to improve interpretability. </a:t>
            </a:r>
          </a:p>
          <a:p>
            <a:pPr marL="457200" indent="-457200">
              <a:buFont typeface="Symbol" panose="05050102010706020507" pitchFamily="18" charset="2"/>
              <a:buChar char="M"/>
            </a:pPr>
            <a:endParaRPr lang="en-US" sz="3200" dirty="0">
              <a:solidFill>
                <a:prstClr val="black"/>
              </a:solidFill>
              <a:ea typeface="Times New Roman" panose="02020603050405020304" pitchFamily="18" charset="0"/>
              <a:cs typeface="Courier New" panose="02070309020205020404" pitchFamily="49" charset="0"/>
            </a:endParaRPr>
          </a:p>
          <a:p>
            <a:r>
              <a:rPr lang="en-US" sz="3200" dirty="0" smtClean="0">
                <a:solidFill>
                  <a:prstClr val="black"/>
                </a:solidFill>
                <a:ea typeface="Times New Roman" panose="02020603050405020304" pitchFamily="18" charset="0"/>
                <a:cs typeface="Courier New" panose="02070309020205020404" pitchFamily="49" charset="0"/>
              </a:rPr>
              <a:t>Orthogonal rotation leaves common factors uncorrelated</a:t>
            </a:r>
          </a:p>
          <a:p>
            <a:r>
              <a:rPr lang="en-US" sz="3200" dirty="0" smtClean="0">
                <a:solidFill>
                  <a:prstClr val="black"/>
                </a:solidFill>
                <a:ea typeface="Times New Roman" panose="02020603050405020304" pitchFamily="18" charset="0"/>
                <a:cs typeface="Courier New" panose="02070309020205020404" pitchFamily="49" charset="0"/>
              </a:rPr>
              <a:t>Oblique rotation allows for correlation. </a:t>
            </a:r>
          </a:p>
          <a:p>
            <a:endParaRPr lang="en-US" sz="3200" dirty="0" smtClean="0">
              <a:solidFill>
                <a:prstClr val="black"/>
              </a:solidFill>
              <a:ea typeface="Times New Roman" panose="02020603050405020304" pitchFamily="18" charset="0"/>
              <a:cs typeface="Courier New" panose="02070309020205020404" pitchFamily="49" charset="0"/>
            </a:endParaRPr>
          </a:p>
          <a:p>
            <a:r>
              <a:rPr lang="en-US" sz="3200" dirty="0" smtClean="0">
                <a:solidFill>
                  <a:prstClr val="black"/>
                </a:solidFill>
                <a:ea typeface="Times New Roman" panose="02020603050405020304" pitchFamily="18" charset="0"/>
                <a:cs typeface="Courier New" panose="02070309020205020404" pitchFamily="49" charset="0"/>
              </a:rPr>
              <a:t>Rotation is just a transformation of results (no </a:t>
            </a:r>
            <a:r>
              <a:rPr lang="en-US" sz="3200" smtClean="0">
                <a:solidFill>
                  <a:prstClr val="black"/>
                </a:solidFill>
                <a:ea typeface="Times New Roman" panose="02020603050405020304" pitchFamily="18" charset="0"/>
                <a:cs typeface="Courier New" panose="02070309020205020404" pitchFamily="49" charset="0"/>
              </a:rPr>
              <a:t>testing!).</a:t>
            </a:r>
            <a:endParaRPr lang="en-US" sz="3200" dirty="0" smtClean="0">
              <a:solidFill>
                <a:prstClr val="black"/>
              </a:solidFill>
              <a:ea typeface="Times New Roman" panose="02020603050405020304" pitchFamily="18" charset="0"/>
              <a:cs typeface="Courier New" panose="02070309020205020404" pitchFamily="49" charset="0"/>
            </a:endParaRPr>
          </a:p>
        </p:txBody>
      </p:sp>
      <p:sp>
        <p:nvSpPr>
          <p:cNvPr id="3" name="Slide Number Placeholder 2"/>
          <p:cNvSpPr>
            <a:spLocks noGrp="1"/>
          </p:cNvSpPr>
          <p:nvPr>
            <p:ph type="sldNum" sz="quarter" idx="12"/>
          </p:nvPr>
        </p:nvSpPr>
        <p:spPr/>
        <p:txBody>
          <a:bodyPr/>
          <a:lstStyle/>
          <a:p>
            <a:fld id="{E4A06661-2BEA-419D-95CE-082FC67DA5D1}" type="slidenum">
              <a:rPr lang="nl-NL" smtClean="0"/>
              <a:pPr/>
              <a:t>37</a:t>
            </a:fld>
            <a:endParaRPr lang="nl-NL"/>
          </a:p>
        </p:txBody>
      </p:sp>
      <p:sp>
        <p:nvSpPr>
          <p:cNvPr id="4" name="Footer Placeholder 3"/>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36717321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644992" y="177315"/>
            <a:ext cx="6044565" cy="6032805"/>
          </a:xfrm>
          <a:prstGeom prst="rect">
            <a:avLst/>
          </a:prstGeom>
        </p:spPr>
      </p:pic>
      <p:sp>
        <p:nvSpPr>
          <p:cNvPr id="5" name="TextBox 4"/>
          <p:cNvSpPr txBox="1"/>
          <p:nvPr/>
        </p:nvSpPr>
        <p:spPr>
          <a:xfrm>
            <a:off x="6381549" y="1126158"/>
            <a:ext cx="5593198" cy="2523768"/>
          </a:xfrm>
          <a:prstGeom prst="rect">
            <a:avLst/>
          </a:prstGeom>
          <a:noFill/>
        </p:spPr>
        <p:txBody>
          <a:bodyPr wrap="none" rtlCol="0">
            <a:spAutoFit/>
          </a:bodyPr>
          <a:lstStyle/>
          <a:p>
            <a:r>
              <a:rPr lang="nl-NL" sz="2800" dirty="0" smtClean="0"/>
              <a:t>BIG 5 data 361 </a:t>
            </a:r>
            <a:r>
              <a:rPr lang="nl-NL" sz="2800" smtClean="0"/>
              <a:t>females students</a:t>
            </a:r>
          </a:p>
          <a:p>
            <a:r>
              <a:rPr lang="nl-NL" sz="2800" smtClean="0"/>
              <a:t>30 indicators: expected 5 factors</a:t>
            </a:r>
            <a:endParaRPr lang="nl-NL" sz="2800" dirty="0" smtClean="0"/>
          </a:p>
          <a:p>
            <a:endParaRPr lang="nl-NL" sz="2800" dirty="0" smtClean="0"/>
          </a:p>
          <a:p>
            <a:r>
              <a:rPr lang="nl-NL" sz="2800" dirty="0" smtClean="0"/>
              <a:t>Screeplot locate the “elbow joint” (5)</a:t>
            </a:r>
          </a:p>
          <a:p>
            <a:r>
              <a:rPr lang="nl-NL" sz="2800" dirty="0" smtClean="0"/>
              <a:t>Eigenvalues &gt; 1 rule (6?)</a:t>
            </a:r>
          </a:p>
          <a:p>
            <a:endParaRPr lang="nl-NL" dirty="0"/>
          </a:p>
        </p:txBody>
      </p:sp>
      <p:cxnSp>
        <p:nvCxnSpPr>
          <p:cNvPr id="7" name="Straight Connector 6"/>
          <p:cNvCxnSpPr/>
          <p:nvPr/>
        </p:nvCxnSpPr>
        <p:spPr>
          <a:xfrm>
            <a:off x="2300438" y="4225490"/>
            <a:ext cx="3734602" cy="69301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713297" y="1193533"/>
            <a:ext cx="798897" cy="330146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E4A06661-2BEA-419D-95CE-082FC67DA5D1}" type="slidenum">
              <a:rPr lang="nl-NL" smtClean="0"/>
              <a:pPr/>
              <a:t>38</a:t>
            </a:fld>
            <a:endParaRPr lang="nl-NL"/>
          </a:p>
        </p:txBody>
      </p:sp>
      <p:sp>
        <p:nvSpPr>
          <p:cNvPr id="9" name="Footer Placeholder 8"/>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786864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58365" y="244692"/>
            <a:ext cx="6063815" cy="6052018"/>
          </a:xfrm>
          <a:prstGeom prst="rect">
            <a:avLst/>
          </a:prstGeom>
        </p:spPr>
      </p:pic>
      <p:sp>
        <p:nvSpPr>
          <p:cNvPr id="6" name="TextBox 5"/>
          <p:cNvSpPr txBox="1"/>
          <p:nvPr/>
        </p:nvSpPr>
        <p:spPr>
          <a:xfrm>
            <a:off x="6381549" y="1126158"/>
            <a:ext cx="5593198" cy="4093428"/>
          </a:xfrm>
          <a:prstGeom prst="rect">
            <a:avLst/>
          </a:prstGeom>
          <a:noFill/>
        </p:spPr>
        <p:txBody>
          <a:bodyPr wrap="none" rtlCol="0">
            <a:spAutoFit/>
          </a:bodyPr>
          <a:lstStyle/>
          <a:p>
            <a:r>
              <a:rPr lang="nl-NL" sz="2800" smtClean="0"/>
              <a:t>WAIS-III 1868 US adults: 13 subtests </a:t>
            </a:r>
          </a:p>
          <a:p>
            <a:r>
              <a:rPr lang="nl-NL" sz="2800" smtClean="0"/>
              <a:t>expected 3 factors.</a:t>
            </a:r>
            <a:endParaRPr lang="nl-NL" sz="2800" dirty="0" smtClean="0"/>
          </a:p>
          <a:p>
            <a:endParaRPr lang="nl-NL" sz="2800" dirty="0" smtClean="0"/>
          </a:p>
          <a:p>
            <a:r>
              <a:rPr lang="nl-NL" sz="2800" dirty="0" smtClean="0"/>
              <a:t>Screeplot locate the “elbow joint” (1)</a:t>
            </a:r>
          </a:p>
          <a:p>
            <a:r>
              <a:rPr lang="nl-NL" sz="2800" dirty="0" smtClean="0"/>
              <a:t>Eigenvalues &gt; 1 rule (3)</a:t>
            </a:r>
          </a:p>
          <a:p>
            <a:endParaRPr lang="nl-NL" sz="2800" dirty="0"/>
          </a:p>
          <a:p>
            <a:endParaRPr lang="nl-NL" sz="2800" dirty="0" smtClean="0"/>
          </a:p>
          <a:p>
            <a:r>
              <a:rPr lang="nl-NL" sz="2800" dirty="0" smtClean="0"/>
              <a:t>3 EFA factor model: Chi2(42) = 111.9</a:t>
            </a:r>
          </a:p>
          <a:p>
            <a:endParaRPr lang="nl-NL" dirty="0"/>
          </a:p>
          <a:p>
            <a:endParaRPr lang="nl-NL" dirty="0"/>
          </a:p>
        </p:txBody>
      </p:sp>
      <p:cxnSp>
        <p:nvCxnSpPr>
          <p:cNvPr id="8" name="Straight Connector 7"/>
          <p:cNvCxnSpPr/>
          <p:nvPr/>
        </p:nvCxnSpPr>
        <p:spPr>
          <a:xfrm>
            <a:off x="1617044" y="1366787"/>
            <a:ext cx="365760" cy="322446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28800" y="4321743"/>
            <a:ext cx="4119613" cy="625642"/>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E4A06661-2BEA-419D-95CE-082FC67DA5D1}" type="slidenum">
              <a:rPr lang="nl-NL" smtClean="0"/>
              <a:pPr/>
              <a:t>39</a:t>
            </a:fld>
            <a:endParaRPr lang="nl-NL"/>
          </a:p>
        </p:txBody>
      </p:sp>
      <p:sp>
        <p:nvSpPr>
          <p:cNvPr id="9" name="Footer Placeholder 8"/>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9406424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002" y="435512"/>
            <a:ext cx="11737571" cy="5232202"/>
          </a:xfrm>
          <a:prstGeom prst="rect">
            <a:avLst/>
          </a:prstGeom>
          <a:noFill/>
        </p:spPr>
        <p:txBody>
          <a:bodyPr wrap="square" rtlCol="0">
            <a:spAutoFit/>
          </a:bodyPr>
          <a:lstStyle/>
          <a:p>
            <a:r>
              <a:rPr lang="en-US" sz="2800" smtClean="0"/>
              <a:t>The linear common factor </a:t>
            </a:r>
            <a:r>
              <a:rPr lang="en-US" sz="2800" dirty="0" smtClean="0"/>
              <a:t>model 	</a:t>
            </a:r>
          </a:p>
          <a:p>
            <a:endParaRPr lang="en-US" sz="2800" dirty="0"/>
          </a:p>
          <a:p>
            <a:r>
              <a:rPr lang="en-US" sz="2800" smtClean="0"/>
              <a:t>as </a:t>
            </a:r>
            <a:r>
              <a:rPr lang="en-US" sz="2800" dirty="0" smtClean="0"/>
              <a:t>a statistical (regression) model - formal representation	</a:t>
            </a:r>
          </a:p>
          <a:p>
            <a:r>
              <a:rPr lang="en-US" sz="2800" smtClean="0"/>
              <a:t>as </a:t>
            </a:r>
            <a:r>
              <a:rPr lang="en-US" sz="2800" dirty="0" smtClean="0"/>
              <a:t>a causal – psychometric - </a:t>
            </a:r>
            <a:r>
              <a:rPr lang="en-US" sz="2800" smtClean="0"/>
              <a:t>model 	</a:t>
            </a:r>
          </a:p>
          <a:p>
            <a:endParaRPr lang="en-US" sz="2800" smtClean="0"/>
          </a:p>
          <a:p>
            <a:r>
              <a:rPr lang="en-US" sz="2800" smtClean="0"/>
              <a:t>- </a:t>
            </a:r>
            <a:r>
              <a:rPr lang="en-US" sz="2800" dirty="0" smtClean="0"/>
              <a:t>what is a common factor substantively? </a:t>
            </a:r>
          </a:p>
          <a:p>
            <a:r>
              <a:rPr lang="en-US" sz="2800" smtClean="0"/>
              <a:t>- </a:t>
            </a:r>
            <a:r>
              <a:rPr lang="en-US" sz="2800" dirty="0" smtClean="0"/>
              <a:t>implication in terms of data summary and causal modeling</a:t>
            </a:r>
          </a:p>
          <a:p>
            <a:r>
              <a:rPr lang="en-US" sz="2800" b="1" smtClean="0"/>
              <a:t>- </a:t>
            </a:r>
            <a:r>
              <a:rPr lang="en-US" sz="2800" b="1" dirty="0" smtClean="0"/>
              <a:t>why is </a:t>
            </a:r>
            <a:r>
              <a:rPr lang="en-US" sz="2800" b="1" smtClean="0"/>
              <a:t>the factor </a:t>
            </a:r>
            <a:r>
              <a:rPr lang="en-US" sz="2800" b="1" dirty="0" smtClean="0"/>
              <a:t>model relevant to genetic modeling?</a:t>
            </a:r>
          </a:p>
          <a:p>
            <a:r>
              <a:rPr lang="en-US" sz="2800" b="1" smtClean="0"/>
              <a:t>- </a:t>
            </a:r>
            <a:r>
              <a:rPr lang="en-US" sz="2800" b="1" dirty="0" smtClean="0"/>
              <a:t>what can we learn about the phenotypic common factors from </a:t>
            </a:r>
            <a:r>
              <a:rPr lang="en-US" sz="2800" b="1" smtClean="0"/>
              <a:t>twin data</a:t>
            </a:r>
            <a:r>
              <a:rPr lang="en-US" sz="2800" b="1" dirty="0" smtClean="0"/>
              <a:t>?</a:t>
            </a:r>
          </a:p>
          <a:p>
            <a:r>
              <a:rPr lang="en-US" sz="2800" dirty="0" smtClean="0"/>
              <a:t> </a:t>
            </a:r>
          </a:p>
          <a:p>
            <a:r>
              <a:rPr lang="en-US" dirty="0" smtClean="0"/>
              <a:t>		 </a:t>
            </a:r>
          </a:p>
          <a:p>
            <a:r>
              <a:rPr lang="en-US" dirty="0"/>
              <a:t>	</a:t>
            </a:r>
            <a:r>
              <a:rPr lang="en-US" dirty="0" smtClean="0"/>
              <a:t>		</a:t>
            </a:r>
          </a:p>
          <a:p>
            <a:r>
              <a:rPr lang="en-US" dirty="0"/>
              <a:t>	</a:t>
            </a:r>
            <a:r>
              <a:rPr lang="en-US" dirty="0" smtClean="0"/>
              <a:t>		</a:t>
            </a:r>
          </a:p>
        </p:txBody>
      </p:sp>
      <p:sp>
        <p:nvSpPr>
          <p:cNvPr id="3" name="Slide Number Placeholder 2"/>
          <p:cNvSpPr>
            <a:spLocks noGrp="1"/>
          </p:cNvSpPr>
          <p:nvPr>
            <p:ph type="sldNum" sz="quarter" idx="12"/>
          </p:nvPr>
        </p:nvSpPr>
        <p:spPr/>
        <p:txBody>
          <a:bodyPr/>
          <a:lstStyle/>
          <a:p>
            <a:fld id="{E4A06661-2BEA-419D-95CE-082FC67DA5D1}" type="slidenum">
              <a:rPr lang="nl-NL" smtClean="0"/>
              <a:pPr/>
              <a:t>4</a:t>
            </a:fld>
            <a:endParaRPr lang="nl-NL"/>
          </a:p>
        </p:txBody>
      </p:sp>
      <p:sp>
        <p:nvSpPr>
          <p:cNvPr id="4" name="Footer Placeholder 3"/>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38843670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stretch>
            <a:fillRect/>
          </a:stretch>
        </p:blipFill>
        <p:spPr>
          <a:xfrm>
            <a:off x="500614" y="129187"/>
            <a:ext cx="4895850" cy="4886325"/>
          </a:xfrm>
          <a:prstGeom prst="rect">
            <a:avLst/>
          </a:prstGeom>
        </p:spPr>
      </p:pic>
      <p:pic>
        <p:nvPicPr>
          <p:cNvPr id="4" name="Picture 3"/>
          <p:cNvPicPr>
            <a:picLocks noChangeAspect="1"/>
          </p:cNvPicPr>
          <p:nvPr/>
        </p:nvPicPr>
        <p:blipFill>
          <a:blip r:embed="rId3" cstate="print"/>
          <a:stretch>
            <a:fillRect/>
          </a:stretch>
        </p:blipFill>
        <p:spPr>
          <a:xfrm>
            <a:off x="6400900" y="129187"/>
            <a:ext cx="4895850" cy="4886325"/>
          </a:xfrm>
          <a:prstGeom prst="rect">
            <a:avLst/>
          </a:prstGeom>
        </p:spPr>
      </p:pic>
      <p:sp>
        <p:nvSpPr>
          <p:cNvPr id="5" name="TextBox 4"/>
          <p:cNvSpPr txBox="1"/>
          <p:nvPr/>
        </p:nvSpPr>
        <p:spPr>
          <a:xfrm>
            <a:off x="6400900" y="5024179"/>
            <a:ext cx="5138779" cy="954107"/>
          </a:xfrm>
          <a:prstGeom prst="rect">
            <a:avLst/>
          </a:prstGeom>
          <a:noFill/>
        </p:spPr>
        <p:txBody>
          <a:bodyPr wrap="none" rtlCol="0">
            <a:spAutoFit/>
          </a:bodyPr>
          <a:lstStyle/>
          <a:p>
            <a:r>
              <a:rPr lang="nl-NL" sz="2800" smtClean="0"/>
              <a:t>Promax rotated loadings </a:t>
            </a:r>
            <a:r>
              <a:rPr lang="nl-NL" sz="2800" dirty="0" smtClean="0"/>
              <a:t>(oblique)</a:t>
            </a:r>
          </a:p>
          <a:p>
            <a:r>
              <a:rPr lang="nl-NL" sz="2800" dirty="0"/>
              <a:t>Chi2(42) = </a:t>
            </a:r>
            <a:r>
              <a:rPr lang="nl-NL" sz="2800" dirty="0" smtClean="0"/>
              <a:t>111.9</a:t>
            </a:r>
            <a:endParaRPr lang="nl-NL" sz="2800" dirty="0"/>
          </a:p>
        </p:txBody>
      </p:sp>
      <p:sp>
        <p:nvSpPr>
          <p:cNvPr id="6" name="TextBox 5"/>
          <p:cNvSpPr txBox="1"/>
          <p:nvPr/>
        </p:nvSpPr>
        <p:spPr>
          <a:xfrm>
            <a:off x="500614" y="4971344"/>
            <a:ext cx="5033173" cy="954107"/>
          </a:xfrm>
          <a:prstGeom prst="rect">
            <a:avLst/>
          </a:prstGeom>
          <a:noFill/>
        </p:spPr>
        <p:txBody>
          <a:bodyPr wrap="none" rtlCol="0">
            <a:spAutoFit/>
          </a:bodyPr>
          <a:lstStyle/>
          <a:p>
            <a:r>
              <a:rPr lang="nl-NL" sz="2800" smtClean="0"/>
              <a:t>Plot of unrotated factor loadings </a:t>
            </a:r>
            <a:endParaRPr lang="nl-NL" sz="2800" dirty="0" smtClean="0"/>
          </a:p>
          <a:p>
            <a:r>
              <a:rPr lang="nl-NL" sz="2800" dirty="0"/>
              <a:t>Chi2(42) = </a:t>
            </a:r>
            <a:r>
              <a:rPr lang="nl-NL" sz="2800" dirty="0" smtClean="0"/>
              <a:t>111.9 </a:t>
            </a:r>
            <a:endParaRPr lang="nl-NL" sz="2800" dirty="0"/>
          </a:p>
        </p:txBody>
      </p:sp>
      <p:sp>
        <p:nvSpPr>
          <p:cNvPr id="10" name="TextBox 9"/>
          <p:cNvSpPr txBox="1"/>
          <p:nvPr/>
        </p:nvSpPr>
        <p:spPr>
          <a:xfrm>
            <a:off x="7449953" y="500514"/>
            <a:ext cx="808523" cy="369332"/>
          </a:xfrm>
          <a:prstGeom prst="rect">
            <a:avLst/>
          </a:prstGeom>
          <a:noFill/>
        </p:spPr>
        <p:txBody>
          <a:bodyPr wrap="square" rtlCol="0">
            <a:spAutoFit/>
          </a:bodyPr>
          <a:lstStyle/>
          <a:p>
            <a:r>
              <a:rPr lang="nl-NL" dirty="0" smtClean="0">
                <a:solidFill>
                  <a:schemeClr val="accent5">
                    <a:lumMod val="75000"/>
                  </a:schemeClr>
                </a:solidFill>
              </a:rPr>
              <a:t>verbal</a:t>
            </a:r>
            <a:endParaRPr lang="nl-NL" dirty="0">
              <a:solidFill>
                <a:schemeClr val="accent5">
                  <a:lumMod val="75000"/>
                </a:schemeClr>
              </a:solidFill>
            </a:endParaRPr>
          </a:p>
        </p:txBody>
      </p:sp>
      <p:sp>
        <p:nvSpPr>
          <p:cNvPr id="11" name="TextBox 10"/>
          <p:cNvSpPr txBox="1"/>
          <p:nvPr/>
        </p:nvSpPr>
        <p:spPr>
          <a:xfrm>
            <a:off x="9440782" y="500514"/>
            <a:ext cx="1349138" cy="369332"/>
          </a:xfrm>
          <a:prstGeom prst="rect">
            <a:avLst/>
          </a:prstGeom>
          <a:noFill/>
        </p:spPr>
        <p:txBody>
          <a:bodyPr wrap="square" rtlCol="0">
            <a:spAutoFit/>
          </a:bodyPr>
          <a:lstStyle/>
          <a:p>
            <a:r>
              <a:rPr lang="nl-NL" dirty="0" smtClean="0">
                <a:solidFill>
                  <a:srgbClr val="00B0F0"/>
                </a:solidFill>
              </a:rPr>
              <a:t>Non-verbal</a:t>
            </a:r>
            <a:endParaRPr lang="nl-NL" dirty="0">
              <a:solidFill>
                <a:srgbClr val="00B0F0"/>
              </a:solidFill>
            </a:endParaRPr>
          </a:p>
        </p:txBody>
      </p:sp>
      <p:sp>
        <p:nvSpPr>
          <p:cNvPr id="8" name="Slide Number Placeholder 7"/>
          <p:cNvSpPr>
            <a:spLocks noGrp="1"/>
          </p:cNvSpPr>
          <p:nvPr>
            <p:ph type="sldNum" sz="quarter" idx="12"/>
          </p:nvPr>
        </p:nvSpPr>
        <p:spPr/>
        <p:txBody>
          <a:bodyPr/>
          <a:lstStyle/>
          <a:p>
            <a:fld id="{E4A06661-2BEA-419D-95CE-082FC67DA5D1}" type="slidenum">
              <a:rPr lang="nl-NL" smtClean="0"/>
              <a:pPr/>
              <a:t>40</a:t>
            </a:fld>
            <a:endParaRPr lang="nl-NL"/>
          </a:p>
        </p:txBody>
      </p:sp>
      <p:sp>
        <p:nvSpPr>
          <p:cNvPr id="9" name="Footer Placeholder 8"/>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42184645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F7CA57C7-F6FD-43C7-BC36-77CAE613309F}" type="slidenum">
              <a:rPr lang="nl-NL" smtClean="0"/>
              <a:pPr/>
              <a:t>41</a:t>
            </a:fld>
            <a:endParaRPr lang="nl-NL"/>
          </a:p>
        </p:txBody>
      </p:sp>
      <p:sp>
        <p:nvSpPr>
          <p:cNvPr id="6" name="Rectangle 5"/>
          <p:cNvSpPr/>
          <p:nvPr/>
        </p:nvSpPr>
        <p:spPr>
          <a:xfrm>
            <a:off x="420808" y="4408562"/>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voca-bulary</a:t>
            </a:r>
            <a:endParaRPr lang="en-US" sz="1100"/>
          </a:p>
        </p:txBody>
      </p:sp>
      <p:sp>
        <p:nvSpPr>
          <p:cNvPr id="7" name="Rectangle 6"/>
          <p:cNvSpPr/>
          <p:nvPr/>
        </p:nvSpPr>
        <p:spPr>
          <a:xfrm>
            <a:off x="1206900" y="4398007"/>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simil-arities</a:t>
            </a:r>
            <a:endParaRPr lang="en-US" sz="1100"/>
          </a:p>
        </p:txBody>
      </p:sp>
      <p:sp>
        <p:nvSpPr>
          <p:cNvPr id="8" name="Rectangle 7"/>
          <p:cNvSpPr/>
          <p:nvPr/>
        </p:nvSpPr>
        <p:spPr>
          <a:xfrm>
            <a:off x="3523079" y="4405552"/>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digit span</a:t>
            </a:r>
            <a:endParaRPr lang="en-US" sz="1100"/>
          </a:p>
        </p:txBody>
      </p:sp>
      <p:sp>
        <p:nvSpPr>
          <p:cNvPr id="9" name="Rectangle 8"/>
          <p:cNvSpPr/>
          <p:nvPr/>
        </p:nvSpPr>
        <p:spPr>
          <a:xfrm>
            <a:off x="1973427" y="4413096"/>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inform</a:t>
            </a:r>
            <a:endParaRPr lang="en-US" sz="1100"/>
          </a:p>
        </p:txBody>
      </p:sp>
      <p:sp>
        <p:nvSpPr>
          <p:cNvPr id="10" name="Rectangle 9"/>
          <p:cNvSpPr/>
          <p:nvPr/>
        </p:nvSpPr>
        <p:spPr>
          <a:xfrm>
            <a:off x="2750517" y="4402533"/>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compre</a:t>
            </a:r>
            <a:endParaRPr lang="en-US" sz="1100"/>
          </a:p>
        </p:txBody>
      </p:sp>
      <p:sp>
        <p:nvSpPr>
          <p:cNvPr id="11" name="Rectangle 10"/>
          <p:cNvSpPr/>
          <p:nvPr/>
        </p:nvSpPr>
        <p:spPr>
          <a:xfrm>
            <a:off x="4295026" y="4391140"/>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let_num</a:t>
            </a:r>
            <a:endParaRPr lang="en-US" sz="1100"/>
          </a:p>
        </p:txBody>
      </p:sp>
      <p:sp>
        <p:nvSpPr>
          <p:cNvPr id="13" name="Rectangle 12"/>
          <p:cNvSpPr/>
          <p:nvPr/>
        </p:nvSpPr>
        <p:spPr>
          <a:xfrm>
            <a:off x="5054901" y="4393203"/>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pic-</a:t>
            </a:r>
          </a:p>
          <a:p>
            <a:pPr algn="ctr"/>
            <a:r>
              <a:rPr lang="en-US" sz="1100" smtClean="0"/>
              <a:t>comp</a:t>
            </a:r>
            <a:endParaRPr lang="en-US" sz="1100"/>
          </a:p>
        </p:txBody>
      </p:sp>
      <p:sp>
        <p:nvSpPr>
          <p:cNvPr id="14" name="Rectangle 13"/>
          <p:cNvSpPr/>
          <p:nvPr/>
        </p:nvSpPr>
        <p:spPr>
          <a:xfrm>
            <a:off x="5832544" y="4396036"/>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coding</a:t>
            </a:r>
            <a:endParaRPr lang="en-US" sz="1100"/>
          </a:p>
        </p:txBody>
      </p:sp>
      <p:sp>
        <p:nvSpPr>
          <p:cNvPr id="15" name="Rectangle 14"/>
          <p:cNvSpPr/>
          <p:nvPr/>
        </p:nvSpPr>
        <p:spPr>
          <a:xfrm>
            <a:off x="6628294" y="4380763"/>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block</a:t>
            </a:r>
          </a:p>
          <a:p>
            <a:pPr algn="ctr"/>
            <a:r>
              <a:rPr lang="en-US" sz="1100" smtClean="0"/>
              <a:t>design</a:t>
            </a:r>
            <a:endParaRPr lang="en-US" sz="1100"/>
          </a:p>
        </p:txBody>
      </p:sp>
      <p:sp>
        <p:nvSpPr>
          <p:cNvPr id="16" name="Rectangle 15"/>
          <p:cNvSpPr/>
          <p:nvPr/>
        </p:nvSpPr>
        <p:spPr>
          <a:xfrm>
            <a:off x="7396608" y="4374819"/>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matrices</a:t>
            </a:r>
            <a:endParaRPr lang="en-US" sz="1100"/>
          </a:p>
        </p:txBody>
      </p:sp>
      <p:sp>
        <p:nvSpPr>
          <p:cNvPr id="17" name="Rectangle 16"/>
          <p:cNvSpPr/>
          <p:nvPr/>
        </p:nvSpPr>
        <p:spPr>
          <a:xfrm>
            <a:off x="8199472" y="4386984"/>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symb search</a:t>
            </a:r>
            <a:endParaRPr lang="en-US" sz="1100"/>
          </a:p>
        </p:txBody>
      </p:sp>
      <p:sp>
        <p:nvSpPr>
          <p:cNvPr id="18" name="Rectangle 17"/>
          <p:cNvSpPr/>
          <p:nvPr/>
        </p:nvSpPr>
        <p:spPr>
          <a:xfrm>
            <a:off x="8967507" y="4385475"/>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object</a:t>
            </a:r>
            <a:endParaRPr lang="en-US" sz="1100"/>
          </a:p>
        </p:txBody>
      </p:sp>
      <p:sp>
        <p:nvSpPr>
          <p:cNvPr id="19" name="Oval 18"/>
          <p:cNvSpPr/>
          <p:nvPr/>
        </p:nvSpPr>
        <p:spPr>
          <a:xfrm>
            <a:off x="1686723" y="2537242"/>
            <a:ext cx="1113576" cy="6246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verbal</a:t>
            </a:r>
            <a:endParaRPr lang="en-US"/>
          </a:p>
        </p:txBody>
      </p:sp>
      <p:cxnSp>
        <p:nvCxnSpPr>
          <p:cNvPr id="21" name="Straight Arrow Connector 20"/>
          <p:cNvCxnSpPr>
            <a:stCxn id="19" idx="4"/>
            <a:endCxn id="6" idx="0"/>
          </p:cNvCxnSpPr>
          <p:nvPr/>
        </p:nvCxnSpPr>
        <p:spPr>
          <a:xfrm flipH="1">
            <a:off x="767713" y="3161931"/>
            <a:ext cx="1475798" cy="12466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9" idx="4"/>
            <a:endCxn id="7" idx="0"/>
          </p:cNvCxnSpPr>
          <p:nvPr/>
        </p:nvCxnSpPr>
        <p:spPr>
          <a:xfrm flipH="1">
            <a:off x="1553805" y="3161931"/>
            <a:ext cx="689706" cy="1236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9" idx="4"/>
            <a:endCxn id="9" idx="0"/>
          </p:cNvCxnSpPr>
          <p:nvPr/>
        </p:nvCxnSpPr>
        <p:spPr>
          <a:xfrm>
            <a:off x="2243511" y="3161931"/>
            <a:ext cx="76821" cy="12511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9" idx="4"/>
            <a:endCxn id="10" idx="0"/>
          </p:cNvCxnSpPr>
          <p:nvPr/>
        </p:nvCxnSpPr>
        <p:spPr>
          <a:xfrm>
            <a:off x="2243511" y="3161931"/>
            <a:ext cx="853911" cy="12406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3880941" y="2544784"/>
            <a:ext cx="1513437" cy="6246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memory</a:t>
            </a:r>
            <a:endParaRPr lang="en-US"/>
          </a:p>
        </p:txBody>
      </p:sp>
      <p:sp>
        <p:nvSpPr>
          <p:cNvPr id="29" name="Oval 28"/>
          <p:cNvSpPr/>
          <p:nvPr/>
        </p:nvSpPr>
        <p:spPr>
          <a:xfrm>
            <a:off x="6337172" y="2570435"/>
            <a:ext cx="1513437" cy="6246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visual</a:t>
            </a:r>
            <a:endParaRPr lang="en-US"/>
          </a:p>
        </p:txBody>
      </p:sp>
      <p:cxnSp>
        <p:nvCxnSpPr>
          <p:cNvPr id="31" name="Straight Arrow Connector 30"/>
          <p:cNvCxnSpPr>
            <a:stCxn id="28" idx="4"/>
            <a:endCxn id="8" idx="0"/>
          </p:cNvCxnSpPr>
          <p:nvPr/>
        </p:nvCxnSpPr>
        <p:spPr>
          <a:xfrm flipH="1">
            <a:off x="3869984" y="3169473"/>
            <a:ext cx="767676" cy="12360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8" idx="4"/>
            <a:endCxn id="11" idx="0"/>
          </p:cNvCxnSpPr>
          <p:nvPr/>
        </p:nvCxnSpPr>
        <p:spPr>
          <a:xfrm>
            <a:off x="4637660" y="3169473"/>
            <a:ext cx="4271" cy="12216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9" idx="4"/>
            <a:endCxn id="13" idx="0"/>
          </p:cNvCxnSpPr>
          <p:nvPr/>
        </p:nvCxnSpPr>
        <p:spPr>
          <a:xfrm flipH="1">
            <a:off x="5401806" y="3195124"/>
            <a:ext cx="1692085" cy="11980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9" idx="4"/>
            <a:endCxn id="14" idx="0"/>
          </p:cNvCxnSpPr>
          <p:nvPr/>
        </p:nvCxnSpPr>
        <p:spPr>
          <a:xfrm flipH="1">
            <a:off x="6179449" y="3195124"/>
            <a:ext cx="914442" cy="12009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29" idx="4"/>
            <a:endCxn id="15" idx="0"/>
          </p:cNvCxnSpPr>
          <p:nvPr/>
        </p:nvCxnSpPr>
        <p:spPr>
          <a:xfrm flipH="1">
            <a:off x="6975199" y="3195124"/>
            <a:ext cx="118692" cy="118563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9" idx="4"/>
            <a:endCxn id="16" idx="0"/>
          </p:cNvCxnSpPr>
          <p:nvPr/>
        </p:nvCxnSpPr>
        <p:spPr>
          <a:xfrm>
            <a:off x="7093891" y="3195124"/>
            <a:ext cx="649622" cy="11796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29" idx="4"/>
            <a:endCxn id="17" idx="0"/>
          </p:cNvCxnSpPr>
          <p:nvPr/>
        </p:nvCxnSpPr>
        <p:spPr>
          <a:xfrm>
            <a:off x="7093891" y="3195124"/>
            <a:ext cx="1452486" cy="11918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29" idx="4"/>
            <a:endCxn id="18" idx="0"/>
          </p:cNvCxnSpPr>
          <p:nvPr/>
        </p:nvCxnSpPr>
        <p:spPr>
          <a:xfrm>
            <a:off x="7093891" y="3195124"/>
            <a:ext cx="2220521" cy="11903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Curved Connector 46"/>
          <p:cNvCxnSpPr>
            <a:stCxn id="19" idx="0"/>
            <a:endCxn id="28" idx="0"/>
          </p:cNvCxnSpPr>
          <p:nvPr/>
        </p:nvCxnSpPr>
        <p:spPr>
          <a:xfrm rot="16200000" flipH="1">
            <a:off x="3436814" y="1343939"/>
            <a:ext cx="7542" cy="2394149"/>
          </a:xfrm>
          <a:prstGeom prst="curvedConnector3">
            <a:avLst>
              <a:gd name="adj1" fmla="val -3031026"/>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Curved Connector 48"/>
          <p:cNvCxnSpPr>
            <a:stCxn id="28" idx="0"/>
            <a:endCxn id="29" idx="0"/>
          </p:cNvCxnSpPr>
          <p:nvPr/>
        </p:nvCxnSpPr>
        <p:spPr>
          <a:xfrm rot="16200000" flipH="1">
            <a:off x="5852949" y="1329494"/>
            <a:ext cx="25651" cy="2456231"/>
          </a:xfrm>
          <a:prstGeom prst="curvedConnector3">
            <a:avLst>
              <a:gd name="adj1" fmla="val -891193"/>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1" name="Curved Connector 50"/>
          <p:cNvCxnSpPr>
            <a:stCxn id="19" idx="0"/>
            <a:endCxn id="29" idx="0"/>
          </p:cNvCxnSpPr>
          <p:nvPr/>
        </p:nvCxnSpPr>
        <p:spPr>
          <a:xfrm rot="16200000" flipH="1">
            <a:off x="4652104" y="128648"/>
            <a:ext cx="33193" cy="4850380"/>
          </a:xfrm>
          <a:prstGeom prst="curvedConnector3">
            <a:avLst>
              <a:gd name="adj1" fmla="val -1806984"/>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491665" y="5162771"/>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Arrow Connector 54"/>
          <p:cNvCxnSpPr>
            <a:stCxn id="53" idx="0"/>
            <a:endCxn id="6" idx="2"/>
          </p:cNvCxnSpPr>
          <p:nvPr/>
        </p:nvCxnSpPr>
        <p:spPr>
          <a:xfrm flipH="1" flipV="1">
            <a:off x="767713" y="4834075"/>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Oval 55"/>
          <p:cNvSpPr/>
          <p:nvPr/>
        </p:nvSpPr>
        <p:spPr>
          <a:xfrm>
            <a:off x="1268722" y="5161270"/>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Arrow Connector 56"/>
          <p:cNvCxnSpPr>
            <a:stCxn id="56" idx="0"/>
          </p:cNvCxnSpPr>
          <p:nvPr/>
        </p:nvCxnSpPr>
        <p:spPr>
          <a:xfrm flipH="1" flipV="1">
            <a:off x="1544770" y="4832574"/>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Oval 57"/>
          <p:cNvSpPr/>
          <p:nvPr/>
        </p:nvSpPr>
        <p:spPr>
          <a:xfrm>
            <a:off x="2018620" y="5168822"/>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Arrow Connector 58"/>
          <p:cNvCxnSpPr>
            <a:stCxn id="58" idx="0"/>
          </p:cNvCxnSpPr>
          <p:nvPr/>
        </p:nvCxnSpPr>
        <p:spPr>
          <a:xfrm flipH="1" flipV="1">
            <a:off x="2294668" y="4840126"/>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a:off x="2831923" y="5149207"/>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Arrow Connector 60"/>
          <p:cNvCxnSpPr>
            <a:stCxn id="60" idx="0"/>
          </p:cNvCxnSpPr>
          <p:nvPr/>
        </p:nvCxnSpPr>
        <p:spPr>
          <a:xfrm flipH="1" flipV="1">
            <a:off x="3107971" y="4820511"/>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581852" y="5156751"/>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Arrow Connector 62"/>
          <p:cNvCxnSpPr>
            <a:stCxn id="62" idx="0"/>
          </p:cNvCxnSpPr>
          <p:nvPr/>
        </p:nvCxnSpPr>
        <p:spPr>
          <a:xfrm flipH="1" flipV="1">
            <a:off x="3857900" y="4828055"/>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4367995" y="5137135"/>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Arrow Connector 64"/>
          <p:cNvCxnSpPr>
            <a:stCxn id="64" idx="0"/>
          </p:cNvCxnSpPr>
          <p:nvPr/>
        </p:nvCxnSpPr>
        <p:spPr>
          <a:xfrm flipH="1" flipV="1">
            <a:off x="4644043" y="4808439"/>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Oval 65"/>
          <p:cNvSpPr/>
          <p:nvPr/>
        </p:nvSpPr>
        <p:spPr>
          <a:xfrm>
            <a:off x="5099817" y="5126572"/>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Arrow Connector 66"/>
          <p:cNvCxnSpPr>
            <a:stCxn id="66" idx="0"/>
          </p:cNvCxnSpPr>
          <p:nvPr/>
        </p:nvCxnSpPr>
        <p:spPr>
          <a:xfrm flipH="1" flipV="1">
            <a:off x="5375865" y="4797876"/>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5904066" y="5143170"/>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Arrow Connector 68"/>
          <p:cNvCxnSpPr>
            <a:stCxn id="68" idx="0"/>
          </p:cNvCxnSpPr>
          <p:nvPr/>
        </p:nvCxnSpPr>
        <p:spPr>
          <a:xfrm flipH="1" flipV="1">
            <a:off x="6180114" y="4814474"/>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Oval 69"/>
          <p:cNvSpPr/>
          <p:nvPr/>
        </p:nvSpPr>
        <p:spPr>
          <a:xfrm>
            <a:off x="6681155" y="5141661"/>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Arrow Connector 70"/>
          <p:cNvCxnSpPr>
            <a:stCxn id="70" idx="0"/>
          </p:cNvCxnSpPr>
          <p:nvPr/>
        </p:nvCxnSpPr>
        <p:spPr>
          <a:xfrm flipH="1" flipV="1">
            <a:off x="6957203" y="4812965"/>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Oval 71"/>
          <p:cNvSpPr/>
          <p:nvPr/>
        </p:nvSpPr>
        <p:spPr>
          <a:xfrm>
            <a:off x="7458244" y="5122045"/>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Arrow Connector 72"/>
          <p:cNvCxnSpPr>
            <a:stCxn id="72" idx="0"/>
          </p:cNvCxnSpPr>
          <p:nvPr/>
        </p:nvCxnSpPr>
        <p:spPr>
          <a:xfrm flipH="1" flipV="1">
            <a:off x="7734292" y="4793349"/>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4" name="Oval 73"/>
          <p:cNvSpPr/>
          <p:nvPr/>
        </p:nvSpPr>
        <p:spPr>
          <a:xfrm>
            <a:off x="8244387" y="5120536"/>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Arrow Connector 74"/>
          <p:cNvCxnSpPr>
            <a:stCxn id="74" idx="0"/>
          </p:cNvCxnSpPr>
          <p:nvPr/>
        </p:nvCxnSpPr>
        <p:spPr>
          <a:xfrm flipH="1" flipV="1">
            <a:off x="8520435" y="4791840"/>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6" name="Oval 75"/>
          <p:cNvSpPr/>
          <p:nvPr/>
        </p:nvSpPr>
        <p:spPr>
          <a:xfrm>
            <a:off x="9021476" y="5119027"/>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Arrow Connector 76"/>
          <p:cNvCxnSpPr>
            <a:stCxn id="76" idx="0"/>
          </p:cNvCxnSpPr>
          <p:nvPr/>
        </p:nvCxnSpPr>
        <p:spPr>
          <a:xfrm flipH="1" flipV="1">
            <a:off x="9297524" y="4790331"/>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Right Brace 77"/>
          <p:cNvSpPr/>
          <p:nvPr/>
        </p:nvSpPr>
        <p:spPr>
          <a:xfrm>
            <a:off x="8015095" y="1894470"/>
            <a:ext cx="389300" cy="102304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TextBox 78"/>
          <p:cNvSpPr txBox="1"/>
          <p:nvPr/>
        </p:nvSpPr>
        <p:spPr>
          <a:xfrm>
            <a:off x="8513035" y="2120806"/>
            <a:ext cx="3559757" cy="461665"/>
          </a:xfrm>
          <a:prstGeom prst="rect">
            <a:avLst/>
          </a:prstGeom>
          <a:noFill/>
        </p:spPr>
        <p:txBody>
          <a:bodyPr wrap="none" rtlCol="0">
            <a:spAutoFit/>
          </a:bodyPr>
          <a:lstStyle/>
          <a:p>
            <a:r>
              <a:rPr lang="en-US" sz="2400" smtClean="0"/>
              <a:t>correlated common factors</a:t>
            </a:r>
            <a:endParaRPr lang="en-US" sz="2400"/>
          </a:p>
        </p:txBody>
      </p:sp>
      <p:sp>
        <p:nvSpPr>
          <p:cNvPr id="80" name="Right Brace 79"/>
          <p:cNvSpPr/>
          <p:nvPr/>
        </p:nvSpPr>
        <p:spPr>
          <a:xfrm>
            <a:off x="9075859" y="2880119"/>
            <a:ext cx="325925" cy="128559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TextBox 80"/>
          <p:cNvSpPr txBox="1"/>
          <p:nvPr/>
        </p:nvSpPr>
        <p:spPr>
          <a:xfrm>
            <a:off x="9478898" y="2879761"/>
            <a:ext cx="2027093" cy="461665"/>
          </a:xfrm>
          <a:prstGeom prst="rect">
            <a:avLst/>
          </a:prstGeom>
          <a:noFill/>
        </p:spPr>
        <p:txBody>
          <a:bodyPr wrap="none" rtlCol="0">
            <a:spAutoFit/>
          </a:bodyPr>
          <a:lstStyle/>
          <a:p>
            <a:r>
              <a:rPr lang="en-US" sz="2400" smtClean="0"/>
              <a:t>factor loadings</a:t>
            </a:r>
            <a:endParaRPr lang="en-US" sz="2400"/>
          </a:p>
        </p:txBody>
      </p:sp>
      <p:sp>
        <p:nvSpPr>
          <p:cNvPr id="82" name="Right Brace 81"/>
          <p:cNvSpPr/>
          <p:nvPr/>
        </p:nvSpPr>
        <p:spPr>
          <a:xfrm>
            <a:off x="9843895" y="4655777"/>
            <a:ext cx="253497" cy="93250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3" name="TextBox 82"/>
          <p:cNvSpPr txBox="1"/>
          <p:nvPr/>
        </p:nvSpPr>
        <p:spPr>
          <a:xfrm>
            <a:off x="10242248" y="4981702"/>
            <a:ext cx="1294713" cy="461665"/>
          </a:xfrm>
          <a:prstGeom prst="rect">
            <a:avLst/>
          </a:prstGeom>
          <a:noFill/>
        </p:spPr>
        <p:txBody>
          <a:bodyPr wrap="none" rtlCol="0">
            <a:spAutoFit/>
          </a:bodyPr>
          <a:lstStyle/>
          <a:p>
            <a:r>
              <a:rPr lang="en-US" sz="2400" smtClean="0"/>
              <a:t>residuals</a:t>
            </a:r>
            <a:endParaRPr lang="en-US" sz="2400"/>
          </a:p>
        </p:txBody>
      </p:sp>
      <p:sp>
        <p:nvSpPr>
          <p:cNvPr id="4" name="TextBox 3"/>
          <p:cNvSpPr txBox="1"/>
          <p:nvPr/>
        </p:nvSpPr>
        <p:spPr>
          <a:xfrm>
            <a:off x="606392" y="721895"/>
            <a:ext cx="8045921" cy="523220"/>
          </a:xfrm>
          <a:prstGeom prst="rect">
            <a:avLst/>
          </a:prstGeom>
          <a:noFill/>
        </p:spPr>
        <p:txBody>
          <a:bodyPr wrap="none" rtlCol="0">
            <a:spAutoFit/>
          </a:bodyPr>
          <a:lstStyle/>
          <a:p>
            <a:r>
              <a:rPr lang="nl-NL" sz="2800" smtClean="0"/>
              <a:t>Expected model....but if we expect this, why use EFA? </a:t>
            </a:r>
            <a:endParaRPr lang="nl-NL" sz="2800"/>
          </a:p>
        </p:txBody>
      </p:sp>
    </p:spTree>
    <p:extLst>
      <p:ext uri="{BB962C8B-B14F-4D97-AF65-F5344CB8AC3E}">
        <p14:creationId xmlns:p14="http://schemas.microsoft.com/office/powerpoint/2010/main" val="39945174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02691" y="159057"/>
            <a:ext cx="10515600" cy="818216"/>
          </a:xfrm>
        </p:spPr>
        <p:txBody>
          <a:bodyPr>
            <a:normAutofit fontScale="90000"/>
          </a:bodyPr>
          <a:lstStyle/>
          <a:p>
            <a:pPr eaLnBrk="1" hangingPunct="1"/>
            <a:r>
              <a:rPr lang="en-US" sz="2800" b="1" dirty="0" smtClean="0"/>
              <a:t>CFA (two) factor model: impose a pattern of loadings based on theory ,</a:t>
            </a:r>
            <a:br>
              <a:rPr lang="en-US" sz="2800" b="1" dirty="0" smtClean="0"/>
            </a:br>
            <a:r>
              <a:rPr lang="en-US" sz="2800" b="1" dirty="0" smtClean="0"/>
              <a:t>define the common factors based on prior knowledge. </a:t>
            </a:r>
            <a:endParaRPr lang="en-GB" sz="2800" b="1" dirty="0" smtClean="0"/>
          </a:p>
        </p:txBody>
      </p:sp>
      <p:sp>
        <p:nvSpPr>
          <p:cNvPr id="23558" name="Rectangle 4"/>
          <p:cNvSpPr>
            <a:spLocks noChangeArrowheads="1"/>
          </p:cNvSpPr>
          <p:nvPr/>
        </p:nvSpPr>
        <p:spPr bwMode="auto">
          <a:xfrm>
            <a:off x="2339788" y="4370172"/>
            <a:ext cx="925902" cy="752368"/>
          </a:xfrm>
          <a:prstGeom prst="rect">
            <a:avLst/>
          </a:prstGeom>
          <a:solidFill>
            <a:schemeClr val="bg1"/>
          </a:solidFill>
          <a:ln w="9525">
            <a:solidFill>
              <a:schemeClr val="tx1"/>
            </a:solidFill>
            <a:miter lim="800000"/>
            <a:headEnd/>
            <a:tailEnd/>
          </a:ln>
        </p:spPr>
        <p:txBody>
          <a:bodyPr wrap="none" anchor="ctr"/>
          <a:lstStyle/>
          <a:p>
            <a:pPr algn="ctr"/>
            <a:r>
              <a:rPr lang="en-US" dirty="0" smtClean="0"/>
              <a:t>y1</a:t>
            </a:r>
            <a:endParaRPr lang="en-GB" dirty="0"/>
          </a:p>
        </p:txBody>
      </p:sp>
      <p:sp>
        <p:nvSpPr>
          <p:cNvPr id="23559" name="Rectangle 5"/>
          <p:cNvSpPr>
            <a:spLocks noChangeArrowheads="1"/>
          </p:cNvSpPr>
          <p:nvPr/>
        </p:nvSpPr>
        <p:spPr bwMode="auto">
          <a:xfrm>
            <a:off x="3662505" y="4370172"/>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y2</a:t>
            </a:r>
            <a:endParaRPr lang="en-GB"/>
          </a:p>
        </p:txBody>
      </p:sp>
      <p:sp>
        <p:nvSpPr>
          <p:cNvPr id="23560" name="Rectangle 6"/>
          <p:cNvSpPr>
            <a:spLocks noChangeArrowheads="1"/>
          </p:cNvSpPr>
          <p:nvPr/>
        </p:nvSpPr>
        <p:spPr bwMode="auto">
          <a:xfrm>
            <a:off x="4852950" y="4370172"/>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y3</a:t>
            </a:r>
            <a:endParaRPr lang="en-GB"/>
          </a:p>
        </p:txBody>
      </p:sp>
      <p:sp>
        <p:nvSpPr>
          <p:cNvPr id="23561" name="Rectangle 7"/>
          <p:cNvSpPr>
            <a:spLocks noChangeArrowheads="1"/>
          </p:cNvSpPr>
          <p:nvPr/>
        </p:nvSpPr>
        <p:spPr bwMode="auto">
          <a:xfrm>
            <a:off x="6043396" y="4370172"/>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y4</a:t>
            </a:r>
            <a:endParaRPr lang="en-GB"/>
          </a:p>
        </p:txBody>
      </p:sp>
      <p:sp>
        <p:nvSpPr>
          <p:cNvPr id="23562" name="Rectangle 8"/>
          <p:cNvSpPr>
            <a:spLocks noChangeArrowheads="1"/>
          </p:cNvSpPr>
          <p:nvPr/>
        </p:nvSpPr>
        <p:spPr bwMode="auto">
          <a:xfrm>
            <a:off x="7233841" y="4370172"/>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y5</a:t>
            </a:r>
            <a:endParaRPr lang="en-GB"/>
          </a:p>
        </p:txBody>
      </p:sp>
      <p:sp>
        <p:nvSpPr>
          <p:cNvPr id="23563" name="Rectangle 9"/>
          <p:cNvSpPr>
            <a:spLocks noChangeArrowheads="1"/>
          </p:cNvSpPr>
          <p:nvPr/>
        </p:nvSpPr>
        <p:spPr bwMode="auto">
          <a:xfrm>
            <a:off x="8424286" y="4370172"/>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y6</a:t>
            </a:r>
            <a:endParaRPr lang="en-GB"/>
          </a:p>
        </p:txBody>
      </p:sp>
      <p:sp>
        <p:nvSpPr>
          <p:cNvPr id="23564" name="Oval 10"/>
          <p:cNvSpPr>
            <a:spLocks noChangeArrowheads="1"/>
          </p:cNvSpPr>
          <p:nvPr/>
        </p:nvSpPr>
        <p:spPr bwMode="auto">
          <a:xfrm>
            <a:off x="3794777" y="2005585"/>
            <a:ext cx="925902" cy="752368"/>
          </a:xfrm>
          <a:prstGeom prst="ellipse">
            <a:avLst/>
          </a:prstGeom>
          <a:solidFill>
            <a:schemeClr val="bg1"/>
          </a:solidFill>
          <a:ln w="9525">
            <a:solidFill>
              <a:schemeClr val="tx1"/>
            </a:solidFill>
            <a:round/>
            <a:headEnd/>
            <a:tailEnd/>
          </a:ln>
        </p:spPr>
        <p:txBody>
          <a:bodyPr wrap="none" anchor="ctr"/>
          <a:lstStyle/>
          <a:p>
            <a:pPr algn="ctr"/>
            <a:r>
              <a:rPr lang="en-US" dirty="0">
                <a:latin typeface="Symbol" pitchFamily="18" charset="2"/>
              </a:rPr>
              <a:t>h</a:t>
            </a:r>
            <a:r>
              <a:rPr lang="en-US" dirty="0"/>
              <a:t>1</a:t>
            </a:r>
            <a:endParaRPr lang="en-GB" dirty="0"/>
          </a:p>
        </p:txBody>
      </p:sp>
      <p:sp>
        <p:nvSpPr>
          <p:cNvPr id="23565" name="Oval 11"/>
          <p:cNvSpPr>
            <a:spLocks noChangeArrowheads="1"/>
          </p:cNvSpPr>
          <p:nvPr/>
        </p:nvSpPr>
        <p:spPr bwMode="auto">
          <a:xfrm>
            <a:off x="6704754" y="2005585"/>
            <a:ext cx="925902" cy="752368"/>
          </a:xfrm>
          <a:prstGeom prst="ellipse">
            <a:avLst/>
          </a:prstGeom>
          <a:solidFill>
            <a:schemeClr val="bg1"/>
          </a:solidFill>
          <a:ln w="9525">
            <a:solidFill>
              <a:schemeClr val="tx1"/>
            </a:solidFill>
            <a:round/>
            <a:headEnd/>
            <a:tailEnd/>
          </a:ln>
        </p:spPr>
        <p:txBody>
          <a:bodyPr wrap="none" anchor="ctr"/>
          <a:lstStyle/>
          <a:p>
            <a:pPr algn="ctr"/>
            <a:r>
              <a:rPr lang="en-US" dirty="0">
                <a:latin typeface="Symbol" pitchFamily="18" charset="2"/>
              </a:rPr>
              <a:t>h</a:t>
            </a:r>
            <a:r>
              <a:rPr lang="en-US" dirty="0"/>
              <a:t>2</a:t>
            </a:r>
            <a:endParaRPr lang="en-GB" dirty="0"/>
          </a:p>
        </p:txBody>
      </p:sp>
      <p:sp>
        <p:nvSpPr>
          <p:cNvPr id="23566" name="Line 12"/>
          <p:cNvSpPr>
            <a:spLocks noChangeShapeType="1"/>
          </p:cNvSpPr>
          <p:nvPr/>
        </p:nvSpPr>
        <p:spPr bwMode="auto">
          <a:xfrm flipH="1">
            <a:off x="2868875" y="2757953"/>
            <a:ext cx="1322717" cy="1612218"/>
          </a:xfrm>
          <a:prstGeom prst="line">
            <a:avLst/>
          </a:prstGeom>
          <a:noFill/>
          <a:ln w="9525">
            <a:solidFill>
              <a:schemeClr val="tx1"/>
            </a:solidFill>
            <a:round/>
            <a:headEnd/>
            <a:tailEnd type="triangle" w="med" len="med"/>
          </a:ln>
        </p:spPr>
        <p:txBody>
          <a:bodyPr/>
          <a:lstStyle/>
          <a:p>
            <a:endParaRPr lang="en-US"/>
          </a:p>
        </p:txBody>
      </p:sp>
      <p:sp>
        <p:nvSpPr>
          <p:cNvPr id="23567" name="Line 13"/>
          <p:cNvSpPr>
            <a:spLocks noChangeShapeType="1"/>
          </p:cNvSpPr>
          <p:nvPr/>
        </p:nvSpPr>
        <p:spPr bwMode="auto">
          <a:xfrm>
            <a:off x="4191592" y="2757953"/>
            <a:ext cx="0" cy="1612218"/>
          </a:xfrm>
          <a:prstGeom prst="line">
            <a:avLst/>
          </a:prstGeom>
          <a:noFill/>
          <a:ln w="9525">
            <a:solidFill>
              <a:schemeClr val="tx1"/>
            </a:solidFill>
            <a:round/>
            <a:headEnd/>
            <a:tailEnd type="triangle" w="med" len="med"/>
          </a:ln>
        </p:spPr>
        <p:txBody>
          <a:bodyPr/>
          <a:lstStyle/>
          <a:p>
            <a:endParaRPr lang="en-US"/>
          </a:p>
        </p:txBody>
      </p:sp>
      <p:sp>
        <p:nvSpPr>
          <p:cNvPr id="23568" name="Line 14"/>
          <p:cNvSpPr>
            <a:spLocks noChangeShapeType="1"/>
          </p:cNvSpPr>
          <p:nvPr/>
        </p:nvSpPr>
        <p:spPr bwMode="auto">
          <a:xfrm>
            <a:off x="4191592" y="2757953"/>
            <a:ext cx="1058174" cy="1612218"/>
          </a:xfrm>
          <a:prstGeom prst="line">
            <a:avLst/>
          </a:prstGeom>
          <a:noFill/>
          <a:ln w="9525">
            <a:solidFill>
              <a:schemeClr val="tx1"/>
            </a:solidFill>
            <a:round/>
            <a:headEnd/>
            <a:tailEnd type="triangle" w="med" len="med"/>
          </a:ln>
        </p:spPr>
        <p:txBody>
          <a:bodyPr/>
          <a:lstStyle/>
          <a:p>
            <a:endParaRPr lang="en-US"/>
          </a:p>
        </p:txBody>
      </p:sp>
      <p:sp>
        <p:nvSpPr>
          <p:cNvPr id="23575" name="Line 21"/>
          <p:cNvSpPr>
            <a:spLocks noChangeShapeType="1"/>
          </p:cNvSpPr>
          <p:nvPr/>
        </p:nvSpPr>
        <p:spPr bwMode="auto">
          <a:xfrm flipH="1">
            <a:off x="6572482" y="2757953"/>
            <a:ext cx="529087" cy="1612218"/>
          </a:xfrm>
          <a:prstGeom prst="line">
            <a:avLst/>
          </a:prstGeom>
          <a:noFill/>
          <a:ln w="9525">
            <a:solidFill>
              <a:schemeClr val="tx1"/>
            </a:solidFill>
            <a:round/>
            <a:headEnd/>
            <a:tailEnd type="triangle" w="med" len="med"/>
          </a:ln>
        </p:spPr>
        <p:txBody>
          <a:bodyPr/>
          <a:lstStyle/>
          <a:p>
            <a:endParaRPr lang="en-US"/>
          </a:p>
        </p:txBody>
      </p:sp>
      <p:sp>
        <p:nvSpPr>
          <p:cNvPr id="23576" name="Line 22"/>
          <p:cNvSpPr>
            <a:spLocks noChangeShapeType="1"/>
          </p:cNvSpPr>
          <p:nvPr/>
        </p:nvSpPr>
        <p:spPr bwMode="auto">
          <a:xfrm>
            <a:off x="7101569" y="2757953"/>
            <a:ext cx="793630" cy="1612218"/>
          </a:xfrm>
          <a:prstGeom prst="line">
            <a:avLst/>
          </a:prstGeom>
          <a:noFill/>
          <a:ln w="9525">
            <a:solidFill>
              <a:schemeClr val="tx1"/>
            </a:solidFill>
            <a:round/>
            <a:headEnd/>
            <a:tailEnd type="triangle" w="med" len="med"/>
          </a:ln>
        </p:spPr>
        <p:txBody>
          <a:bodyPr/>
          <a:lstStyle/>
          <a:p>
            <a:endParaRPr lang="en-US"/>
          </a:p>
        </p:txBody>
      </p:sp>
      <p:sp>
        <p:nvSpPr>
          <p:cNvPr id="23577" name="Line 23"/>
          <p:cNvSpPr>
            <a:spLocks noChangeShapeType="1"/>
          </p:cNvSpPr>
          <p:nvPr/>
        </p:nvSpPr>
        <p:spPr bwMode="auto">
          <a:xfrm>
            <a:off x="7101569" y="2757953"/>
            <a:ext cx="1851804" cy="1612218"/>
          </a:xfrm>
          <a:prstGeom prst="line">
            <a:avLst/>
          </a:prstGeom>
          <a:noFill/>
          <a:ln w="9525">
            <a:solidFill>
              <a:schemeClr val="tx1"/>
            </a:solidFill>
            <a:round/>
            <a:headEnd/>
            <a:tailEnd type="triangle" w="med" len="med"/>
          </a:ln>
        </p:spPr>
        <p:txBody>
          <a:bodyPr/>
          <a:lstStyle/>
          <a:p>
            <a:endParaRPr lang="en-US"/>
          </a:p>
        </p:txBody>
      </p:sp>
      <p:cxnSp>
        <p:nvCxnSpPr>
          <p:cNvPr id="8" name="Curved Connector 7"/>
          <p:cNvCxnSpPr>
            <a:stCxn id="23564" idx="0"/>
            <a:endCxn id="23565" idx="0"/>
          </p:cNvCxnSpPr>
          <p:nvPr/>
        </p:nvCxnSpPr>
        <p:spPr>
          <a:xfrm rot="5400000" flipH="1" flipV="1">
            <a:off x="5712716" y="550597"/>
            <a:ext cx="12700" cy="2909977"/>
          </a:xfrm>
          <a:prstGeom prst="curvedConnector3">
            <a:avLst>
              <a:gd name="adj1" fmla="val 3528000"/>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608320" y="1194816"/>
            <a:ext cx="264816" cy="369332"/>
          </a:xfrm>
          <a:prstGeom prst="rect">
            <a:avLst/>
          </a:prstGeom>
          <a:noFill/>
        </p:spPr>
        <p:txBody>
          <a:bodyPr wrap="none" rtlCol="0">
            <a:spAutoFit/>
          </a:bodyPr>
          <a:lstStyle/>
          <a:p>
            <a:r>
              <a:rPr lang="en-US" dirty="0"/>
              <a:t>r</a:t>
            </a:r>
            <a:endParaRPr lang="nl-NL" dirty="0"/>
          </a:p>
        </p:txBody>
      </p:sp>
      <p:sp>
        <p:nvSpPr>
          <p:cNvPr id="2" name="Oval 1"/>
          <p:cNvSpPr/>
          <p:nvPr/>
        </p:nvSpPr>
        <p:spPr>
          <a:xfrm>
            <a:off x="8550353" y="5362373"/>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e6</a:t>
            </a:r>
            <a:endParaRPr lang="nl-NL" dirty="0"/>
          </a:p>
        </p:txBody>
      </p:sp>
      <p:cxnSp>
        <p:nvCxnSpPr>
          <p:cNvPr id="4" name="Straight Arrow Connector 3"/>
          <p:cNvCxnSpPr>
            <a:stCxn id="2" idx="0"/>
            <a:endCxn id="23563" idx="2"/>
          </p:cNvCxnSpPr>
          <p:nvPr/>
        </p:nvCxnSpPr>
        <p:spPr>
          <a:xfrm flipV="1">
            <a:off x="8887237" y="5122540"/>
            <a:ext cx="0" cy="2398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7355211" y="5360770"/>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e5</a:t>
            </a:r>
            <a:endParaRPr lang="nl-NL" dirty="0"/>
          </a:p>
        </p:txBody>
      </p:sp>
      <p:cxnSp>
        <p:nvCxnSpPr>
          <p:cNvPr id="35" name="Straight Arrow Connector 34"/>
          <p:cNvCxnSpPr>
            <a:stCxn id="34" idx="0"/>
          </p:cNvCxnSpPr>
          <p:nvPr/>
        </p:nvCxnSpPr>
        <p:spPr>
          <a:xfrm flipV="1">
            <a:off x="7692095" y="5120937"/>
            <a:ext cx="0" cy="2398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Oval 35"/>
          <p:cNvSpPr/>
          <p:nvPr/>
        </p:nvSpPr>
        <p:spPr>
          <a:xfrm>
            <a:off x="6198575" y="5359170"/>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e4</a:t>
            </a:r>
            <a:endParaRPr lang="nl-NL" dirty="0"/>
          </a:p>
        </p:txBody>
      </p:sp>
      <p:cxnSp>
        <p:nvCxnSpPr>
          <p:cNvPr id="37" name="Straight Arrow Connector 36"/>
          <p:cNvCxnSpPr>
            <a:stCxn id="36" idx="0"/>
          </p:cNvCxnSpPr>
          <p:nvPr/>
        </p:nvCxnSpPr>
        <p:spPr>
          <a:xfrm flipV="1">
            <a:off x="6535459" y="5119337"/>
            <a:ext cx="0" cy="2398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Oval 37"/>
          <p:cNvSpPr/>
          <p:nvPr/>
        </p:nvSpPr>
        <p:spPr>
          <a:xfrm>
            <a:off x="4955310" y="5367195"/>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e3</a:t>
            </a:r>
            <a:endParaRPr lang="nl-NL" dirty="0"/>
          </a:p>
        </p:txBody>
      </p:sp>
      <p:cxnSp>
        <p:nvCxnSpPr>
          <p:cNvPr id="39" name="Straight Arrow Connector 38"/>
          <p:cNvCxnSpPr>
            <a:stCxn id="38" idx="0"/>
          </p:cNvCxnSpPr>
          <p:nvPr/>
        </p:nvCxnSpPr>
        <p:spPr>
          <a:xfrm flipV="1">
            <a:off x="5292194" y="5127362"/>
            <a:ext cx="0" cy="2398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3789047" y="5355968"/>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e2</a:t>
            </a:r>
            <a:endParaRPr lang="nl-NL" dirty="0"/>
          </a:p>
        </p:txBody>
      </p:sp>
      <p:cxnSp>
        <p:nvCxnSpPr>
          <p:cNvPr id="41" name="Straight Arrow Connector 40"/>
          <p:cNvCxnSpPr>
            <a:stCxn id="40" idx="0"/>
          </p:cNvCxnSpPr>
          <p:nvPr/>
        </p:nvCxnSpPr>
        <p:spPr>
          <a:xfrm flipV="1">
            <a:off x="4125931" y="5116135"/>
            <a:ext cx="0" cy="2398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Oval 41"/>
          <p:cNvSpPr/>
          <p:nvPr/>
        </p:nvSpPr>
        <p:spPr>
          <a:xfrm>
            <a:off x="2497654" y="5363989"/>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e1</a:t>
            </a:r>
            <a:endParaRPr lang="nl-NL" dirty="0"/>
          </a:p>
        </p:txBody>
      </p:sp>
      <p:cxnSp>
        <p:nvCxnSpPr>
          <p:cNvPr id="43" name="Straight Arrow Connector 42"/>
          <p:cNvCxnSpPr>
            <a:stCxn id="42" idx="0"/>
          </p:cNvCxnSpPr>
          <p:nvPr/>
        </p:nvCxnSpPr>
        <p:spPr>
          <a:xfrm flipV="1">
            <a:off x="2834538" y="5124156"/>
            <a:ext cx="0" cy="2398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Slide Number Placeholder 30"/>
          <p:cNvSpPr>
            <a:spLocks noGrp="1"/>
          </p:cNvSpPr>
          <p:nvPr>
            <p:ph type="sldNum" sz="quarter" idx="12"/>
          </p:nvPr>
        </p:nvSpPr>
        <p:spPr/>
        <p:txBody>
          <a:bodyPr/>
          <a:lstStyle/>
          <a:p>
            <a:fld id="{E4A06661-2BEA-419D-95CE-082FC67DA5D1}" type="slidenum">
              <a:rPr lang="nl-NL" smtClean="0"/>
              <a:pPr/>
              <a:t>42</a:t>
            </a:fld>
            <a:endParaRPr lang="nl-NL"/>
          </a:p>
        </p:txBody>
      </p:sp>
      <p:sp>
        <p:nvSpPr>
          <p:cNvPr id="32" name="Footer Placeholder 31"/>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6250848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840" y="0"/>
            <a:ext cx="12390264" cy="6432530"/>
          </a:xfrm>
          <a:prstGeom prst="rect">
            <a:avLst/>
          </a:prstGeom>
        </p:spPr>
        <p:txBody>
          <a:bodyPr wrap="square">
            <a:spAutoFit/>
          </a:bodyPr>
          <a:lstStyle/>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1</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11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smtClean="0">
                <a:solidFill>
                  <a:srgbClr val="FF0000"/>
                </a:solidFill>
                <a:latin typeface="Symbol" panose="05050102010706020507" pitchFamily="18" charset="2"/>
                <a:ea typeface="Times New Roman" panose="02020603050405020304" pitchFamily="18" charset="0"/>
              </a:rPr>
              <a:t>0</a:t>
            </a:r>
            <a:r>
              <a:rPr lang="en-US" sz="2400" baseline="-25000" dirty="0" smtClean="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1</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21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b="1" dirty="0" smtClean="0">
                <a:solidFill>
                  <a:srgbClr val="FF0000"/>
                </a:solidFill>
                <a:latin typeface="Symbol" panose="05050102010706020507" pitchFamily="18" charset="2"/>
                <a:ea typeface="Times New Roman" panose="02020603050405020304" pitchFamily="18" charset="0"/>
              </a:rPr>
              <a:t>0</a:t>
            </a:r>
            <a:r>
              <a:rPr lang="en-US" sz="2400" baseline="-25000" dirty="0" smtClean="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2</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3</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31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smtClean="0">
                <a:solidFill>
                  <a:srgbClr val="FF0000"/>
                </a:solidFill>
                <a:latin typeface="Symbol" panose="05050102010706020507" pitchFamily="18" charset="2"/>
                <a:ea typeface="Times New Roman" panose="02020603050405020304" pitchFamily="18" charset="0"/>
              </a:rPr>
              <a:t>0</a:t>
            </a:r>
            <a:r>
              <a:rPr lang="en-US" sz="2400" baseline="-25000" dirty="0" smtClean="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3</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4</a:t>
            </a:r>
            <a:r>
              <a:rPr lang="en-US" sz="2400" dirty="0">
                <a:latin typeface="Courier New" panose="02070309020205020404" pitchFamily="49" charset="0"/>
                <a:ea typeface="Times New Roman" panose="02020603050405020304" pitchFamily="18" charset="0"/>
              </a:rPr>
              <a:t> = </a:t>
            </a:r>
            <a:r>
              <a:rPr lang="en-US" sz="2400" dirty="0" smtClean="0">
                <a:solidFill>
                  <a:srgbClr val="FF0000"/>
                </a:solidFill>
                <a:latin typeface="Symbol" panose="05050102010706020507" pitchFamily="18" charset="2"/>
                <a:ea typeface="Times New Roman" panose="02020603050405020304" pitchFamily="18" charset="0"/>
              </a:rPr>
              <a:t>0</a:t>
            </a:r>
            <a:r>
              <a:rPr lang="en-US" sz="2400" baseline="-25000" dirty="0" smtClean="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smtClean="0">
                <a:latin typeface="Symbol" panose="05050102010706020507" pitchFamily="18" charset="2"/>
                <a:ea typeface="Times New Roman" panose="02020603050405020304" pitchFamily="18" charset="0"/>
              </a:rPr>
              <a:t>l</a:t>
            </a:r>
            <a:r>
              <a:rPr lang="en-US" sz="2400" baseline="-25000" dirty="0" smtClean="0">
                <a:latin typeface="Courier New" panose="02070309020205020404" pitchFamily="49" charset="0"/>
                <a:ea typeface="Times New Roman" panose="02020603050405020304" pitchFamily="18" charset="0"/>
              </a:rPr>
              <a:t>42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4</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5</a:t>
            </a:r>
            <a:r>
              <a:rPr lang="en-US" sz="2400" dirty="0">
                <a:latin typeface="Courier New" panose="02070309020205020404" pitchFamily="49" charset="0"/>
                <a:ea typeface="Times New Roman" panose="02020603050405020304" pitchFamily="18" charset="0"/>
              </a:rPr>
              <a:t> = </a:t>
            </a:r>
            <a:r>
              <a:rPr lang="en-US" sz="2400" dirty="0" smtClean="0">
                <a:solidFill>
                  <a:srgbClr val="FF0000"/>
                </a:solidFill>
                <a:latin typeface="Symbol" panose="05050102010706020507" pitchFamily="18" charset="2"/>
                <a:ea typeface="Times New Roman" panose="02020603050405020304" pitchFamily="18" charset="0"/>
              </a:rPr>
              <a:t>0</a:t>
            </a:r>
            <a:r>
              <a:rPr lang="en-US" sz="2400" baseline="-25000" dirty="0" smtClean="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52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5</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y</a:t>
            </a:r>
            <a:r>
              <a:rPr lang="en-US" sz="2400" baseline="-25000" dirty="0">
                <a:latin typeface="Courier New" panose="02070309020205020404" pitchFamily="49" charset="0"/>
                <a:ea typeface="Times New Roman" panose="02020603050405020304" pitchFamily="18" charset="0"/>
              </a:rPr>
              <a:t>6</a:t>
            </a:r>
            <a:r>
              <a:rPr lang="en-US" sz="2400" dirty="0">
                <a:latin typeface="Courier New" panose="02070309020205020404" pitchFamily="49" charset="0"/>
                <a:ea typeface="Times New Roman" panose="02020603050405020304" pitchFamily="18" charset="0"/>
              </a:rPr>
              <a:t> = </a:t>
            </a:r>
            <a:r>
              <a:rPr lang="en-US" sz="2400" dirty="0" smtClean="0">
                <a:solidFill>
                  <a:srgbClr val="FF0000"/>
                </a:solidFill>
                <a:latin typeface="Symbol" panose="05050102010706020507" pitchFamily="18" charset="2"/>
                <a:ea typeface="Times New Roman" panose="02020603050405020304" pitchFamily="18" charset="0"/>
              </a:rPr>
              <a:t>0</a:t>
            </a:r>
            <a:r>
              <a:rPr lang="en-US" sz="2400" baseline="-25000" dirty="0" smtClean="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a:t>
            </a:r>
            <a:r>
              <a:rPr lang="en-US" sz="2400" baseline="-25000" dirty="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62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6</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endParaRPr lang="nl-NL" sz="2400" dirty="0">
              <a:latin typeface="Courier New" panose="02070309020205020404" pitchFamily="49" charset="0"/>
              <a:ea typeface="Times New Roman" panose="02020603050405020304" pitchFamily="18" charset="0"/>
            </a:endParaRPr>
          </a:p>
          <a:p>
            <a:pPr>
              <a:spcAft>
                <a:spcPts val="0"/>
              </a:spcAft>
            </a:pPr>
            <a:r>
              <a:rPr lang="en-US" sz="2400" b="1" dirty="0" err="1">
                <a:latin typeface="Symbol" panose="05050102010706020507" pitchFamily="18" charset="2"/>
                <a:ea typeface="Times New Roman" panose="02020603050405020304" pitchFamily="18" charset="0"/>
              </a:rPr>
              <a:t>h</a:t>
            </a:r>
            <a:r>
              <a:rPr lang="en-US" sz="2400" baseline="30000" dirty="0" err="1">
                <a:latin typeface="Courier New" panose="02070309020205020404" pitchFamily="49" charset="0"/>
                <a:ea typeface="Times New Roman" panose="02020603050405020304" pitchFamily="18" charset="0"/>
              </a:rPr>
              <a:t>t</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1   </a:t>
            </a:r>
            <a:r>
              <a:rPr lang="en-US" sz="2400" dirty="0">
                <a:latin typeface="Symbol" panose="05050102010706020507" pitchFamily="18" charset="2"/>
                <a:ea typeface="Times New Roman" panose="02020603050405020304" pitchFamily="18" charset="0"/>
              </a:rPr>
              <a:t>h</a:t>
            </a:r>
            <a:r>
              <a:rPr lang="en-US" sz="2400" baseline="-25000" dirty="0">
                <a:latin typeface="Symbol" panose="05050102010706020507" pitchFamily="18" charset="2"/>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endParaRPr lang="nl-NL" sz="2400" dirty="0">
              <a:latin typeface="Courier New" panose="02070309020205020404" pitchFamily="49" charset="0"/>
              <a:ea typeface="Times New Roman" panose="02020603050405020304" pitchFamily="18" charset="0"/>
            </a:endParaRPr>
          </a:p>
          <a:p>
            <a:pPr>
              <a:spcAft>
                <a:spcPts val="0"/>
              </a:spcAft>
            </a:pPr>
            <a:r>
              <a:rPr lang="en-US" sz="2400" b="1" dirty="0">
                <a:latin typeface="Symbol" panose="05050102010706020507" pitchFamily="18" charset="2"/>
                <a:ea typeface="Times New Roman" panose="02020603050405020304" pitchFamily="18" charset="0"/>
              </a:rPr>
              <a:t>L</a:t>
            </a:r>
            <a:r>
              <a:rPr lang="en-US" sz="2400" dirty="0">
                <a:latin typeface="Courier New" panose="02070309020205020404" pitchFamily="49" charset="0"/>
                <a:ea typeface="Times New Roman" panose="02020603050405020304" pitchFamily="18" charset="0"/>
              </a:rPr>
              <a:t> =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11</a:t>
            </a:r>
            <a:r>
              <a:rPr lang="en-US" sz="2400" dirty="0">
                <a:latin typeface="Courier New" panose="02070309020205020404" pitchFamily="49" charset="0"/>
                <a:ea typeface="Times New Roman" panose="02020603050405020304" pitchFamily="18" charset="0"/>
              </a:rPr>
              <a:t>	</a:t>
            </a:r>
            <a:r>
              <a:rPr lang="en-US" sz="2400" dirty="0" smtClean="0">
                <a:solidFill>
                  <a:srgbClr val="FF0000"/>
                </a:solidFill>
                <a:latin typeface="Symbol" panose="05050102010706020507" pitchFamily="18" charset="2"/>
                <a:ea typeface="Times New Roman" panose="02020603050405020304" pitchFamily="18" charset="0"/>
              </a:rPr>
              <a:t>0</a:t>
            </a:r>
            <a:endParaRPr lang="nl-NL" sz="2400" dirty="0">
              <a:solidFill>
                <a:srgbClr val="FF0000"/>
              </a:solidFill>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l</a:t>
            </a:r>
            <a:r>
              <a:rPr lang="en-US" sz="2400" baseline="-25000" dirty="0">
                <a:latin typeface="Courier New" panose="02070309020205020404" pitchFamily="49" charset="0"/>
                <a:ea typeface="Times New Roman" panose="02020603050405020304" pitchFamily="18" charset="0"/>
              </a:rPr>
              <a:t>21</a:t>
            </a:r>
            <a:r>
              <a:rPr lang="en-US" sz="2400" dirty="0">
                <a:latin typeface="Courier New" panose="02070309020205020404" pitchFamily="49" charset="0"/>
                <a:ea typeface="Times New Roman" panose="02020603050405020304" pitchFamily="18" charset="0"/>
              </a:rPr>
              <a:t>	</a:t>
            </a:r>
            <a:r>
              <a:rPr lang="en-US" sz="2400" dirty="0" smtClean="0">
                <a:solidFill>
                  <a:srgbClr val="FF0000"/>
                </a:solidFill>
                <a:latin typeface="Symbol" panose="05050102010706020507" pitchFamily="18" charset="2"/>
                <a:ea typeface="Times New Roman" panose="02020603050405020304" pitchFamily="18" charset="0"/>
              </a:rPr>
              <a:t>0</a:t>
            </a:r>
            <a:endParaRPr lang="nl-NL" sz="2400" dirty="0">
              <a:solidFill>
                <a:srgbClr val="FF0000"/>
              </a:solidFill>
              <a:latin typeface="Courier New" panose="02070309020205020404" pitchFamily="49" charset="0"/>
              <a:ea typeface="Times New Roman" panose="02020603050405020304" pitchFamily="18" charset="0"/>
            </a:endParaRPr>
          </a:p>
          <a:p>
            <a:pPr>
              <a:spcAft>
                <a:spcPts val="0"/>
              </a:spcAft>
            </a:pPr>
            <a:r>
              <a:rPr lang="en-US" sz="2400" dirty="0" smtClean="0">
                <a:latin typeface="Courier New" panose="02070309020205020404" pitchFamily="49" charset="0"/>
                <a:ea typeface="Times New Roman" panose="02020603050405020304" pitchFamily="18" charset="0"/>
              </a:rPr>
              <a:t>       …	…</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 </a:t>
            </a:r>
            <a:r>
              <a:rPr lang="en-US" sz="2400" dirty="0">
                <a:solidFill>
                  <a:srgbClr val="FF0000"/>
                </a:solidFill>
                <a:latin typeface="Symbol" panose="05050102010706020507" pitchFamily="18" charset="2"/>
                <a:ea typeface="Times New Roman" panose="02020603050405020304" pitchFamily="18" charset="0"/>
              </a:rPr>
              <a:t>0</a:t>
            </a:r>
            <a:r>
              <a:rPr lang="en-US" sz="2400" dirty="0">
                <a:latin typeface="Symbol" panose="05050102010706020507" pitchFamily="18" charset="2"/>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smtClean="0">
                <a:latin typeface="Symbol" panose="05050102010706020507" pitchFamily="18" charset="2"/>
                <a:ea typeface="Times New Roman" panose="02020603050405020304" pitchFamily="18" charset="0"/>
              </a:rPr>
              <a:t>l</a:t>
            </a:r>
            <a:r>
              <a:rPr lang="en-US" sz="2400" baseline="-25000" dirty="0" smtClean="0">
                <a:latin typeface="Courier New" panose="02070309020205020404" pitchFamily="49" charset="0"/>
                <a:ea typeface="Times New Roman" panose="02020603050405020304" pitchFamily="18" charset="0"/>
              </a:rPr>
              <a:t>52</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 </a:t>
            </a:r>
            <a:r>
              <a:rPr lang="en-US" sz="2400" dirty="0">
                <a:solidFill>
                  <a:srgbClr val="FF0000"/>
                </a:solidFill>
                <a:latin typeface="Symbol" panose="05050102010706020507" pitchFamily="18" charset="2"/>
                <a:ea typeface="Times New Roman" panose="02020603050405020304" pitchFamily="18" charset="0"/>
              </a:rPr>
              <a:t>0</a:t>
            </a:r>
            <a:r>
              <a:rPr lang="en-US" sz="2400" dirty="0">
                <a:latin typeface="Symbol" panose="05050102010706020507" pitchFamily="18" charset="2"/>
                <a:ea typeface="Times New Roman" panose="02020603050405020304" pitchFamily="18" charset="0"/>
              </a:rPr>
              <a:t> </a:t>
            </a:r>
            <a:r>
              <a:rPr lang="en-US" sz="2400" dirty="0" smtClean="0">
                <a:latin typeface="Courier New" panose="02070309020205020404" pitchFamily="49" charset="0"/>
                <a:ea typeface="Times New Roman" panose="02020603050405020304" pitchFamily="18" charset="0"/>
              </a:rPr>
              <a:t>	</a:t>
            </a:r>
            <a:r>
              <a:rPr lang="en-US" sz="2400" dirty="0" smtClean="0">
                <a:latin typeface="Symbol" panose="05050102010706020507" pitchFamily="18" charset="2"/>
                <a:ea typeface="Times New Roman" panose="02020603050405020304" pitchFamily="18" charset="0"/>
              </a:rPr>
              <a:t>l</a:t>
            </a:r>
            <a:r>
              <a:rPr lang="en-US" sz="2400" baseline="-25000" dirty="0" smtClean="0">
                <a:latin typeface="Courier New" panose="02070309020205020404" pitchFamily="49" charset="0"/>
                <a:ea typeface="Times New Roman" panose="02020603050405020304" pitchFamily="18" charset="0"/>
              </a:rPr>
              <a:t>62</a:t>
            </a:r>
            <a:endParaRPr lang="nl-NL" sz="2400" dirty="0" smtClean="0">
              <a:latin typeface="Courier New" panose="02070309020205020404" pitchFamily="49" charset="0"/>
              <a:ea typeface="Times New Roman" panose="02020603050405020304" pitchFamily="18" charset="0"/>
            </a:endParaRPr>
          </a:p>
          <a:p>
            <a:pPr>
              <a:spcAft>
                <a:spcPts val="0"/>
              </a:spcAft>
            </a:pPr>
            <a:endParaRPr lang="nl-NL" sz="2800" dirty="0" smtClean="0">
              <a:latin typeface="Times New Roman" panose="02020603050405020304" pitchFamily="18" charset="0"/>
              <a:ea typeface="Times New Roman" panose="02020603050405020304" pitchFamily="18" charset="0"/>
            </a:endParaRPr>
          </a:p>
          <a:p>
            <a:pPr>
              <a:spcAft>
                <a:spcPts val="0"/>
              </a:spcAft>
              <a:tabLst>
                <a:tab pos="449580" algn="l"/>
              </a:tabLst>
            </a:pPr>
            <a:r>
              <a:rPr lang="en-US" dirty="0">
                <a:latin typeface="Courier New" panose="02070309020205020404" pitchFamily="49" charset="0"/>
                <a:ea typeface="Times New Roman" panose="02020603050405020304" pitchFamily="18" charset="0"/>
              </a:rPr>
              <a:t> </a:t>
            </a:r>
            <a:r>
              <a:rPr lang="en-US" sz="2400" b="1" dirty="0" smtClean="0">
                <a:latin typeface="Symbol" panose="05050102010706020507" pitchFamily="18" charset="2"/>
                <a:ea typeface="Times New Roman" panose="02020603050405020304" pitchFamily="18" charset="0"/>
              </a:rPr>
              <a:t>Y</a:t>
            </a:r>
            <a:r>
              <a:rPr lang="en-US" sz="2400" dirty="0" smtClean="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smtClean="0">
                <a:latin typeface="Courier New" panose="02070309020205020404" pitchFamily="49" charset="0"/>
                <a:ea typeface="Times New Roman" panose="02020603050405020304" pitchFamily="18" charset="0"/>
              </a:rPr>
              <a:t>1 </a:t>
            </a:r>
            <a:r>
              <a:rPr lang="en-US" sz="2400" dirty="0">
                <a:latin typeface="Courier New" panose="02070309020205020404" pitchFamily="49" charset="0"/>
                <a:ea typeface="Times New Roman" panose="02020603050405020304" pitchFamily="18" charset="0"/>
              </a:rPr>
              <a:t>	</a:t>
            </a:r>
            <a:endParaRPr lang="nl-NL" sz="2400" dirty="0">
              <a:latin typeface="Courier New" panose="02070309020205020404" pitchFamily="49" charset="0"/>
              <a:ea typeface="Times New Roman" panose="02020603050405020304" pitchFamily="18" charset="0"/>
            </a:endParaRPr>
          </a:p>
          <a:p>
            <a:pPr>
              <a:spcAft>
                <a:spcPts val="0"/>
              </a:spcAft>
            </a:pPr>
            <a:r>
              <a:rPr lang="en-US" sz="2400" dirty="0">
                <a:latin typeface="Courier New" panose="02070309020205020404" pitchFamily="49" charset="0"/>
                <a:ea typeface="Times New Roman" panose="02020603050405020304" pitchFamily="18" charset="0"/>
              </a:rPr>
              <a:t>	</a:t>
            </a:r>
            <a:r>
              <a:rPr lang="en-US" sz="2400" dirty="0" smtClean="0">
                <a:latin typeface="Symbol" panose="05050102010706020507" pitchFamily="18" charset="2"/>
                <a:ea typeface="Times New Roman" panose="02020603050405020304" pitchFamily="18" charset="0"/>
              </a:rPr>
              <a:t>r</a:t>
            </a:r>
            <a:r>
              <a:rPr lang="en-US" sz="2400" dirty="0">
                <a:latin typeface="Courier New" panose="02070309020205020404" pitchFamily="49" charset="0"/>
                <a:ea typeface="Times New Roman" panose="02020603050405020304" pitchFamily="18" charset="0"/>
              </a:rPr>
              <a:t>	</a:t>
            </a:r>
            <a:r>
              <a:rPr lang="en-US" sz="2400" dirty="0" smtClean="0">
                <a:latin typeface="Courier New" panose="02070309020205020404" pitchFamily="49" charset="0"/>
                <a:ea typeface="Times New Roman" panose="02020603050405020304" pitchFamily="18" charset="0"/>
              </a:rPr>
              <a:t>1</a:t>
            </a:r>
            <a:r>
              <a:rPr lang="nl-NL" sz="2400" dirty="0" smtClean="0">
                <a:latin typeface="Courier New" panose="02070309020205020404" pitchFamily="49" charset="0"/>
                <a:ea typeface="Times New Roman" panose="02020603050405020304" pitchFamily="18" charset="0"/>
              </a:rPr>
              <a:t> 	</a:t>
            </a:r>
            <a:r>
              <a:rPr lang="nl-NL" sz="2400" dirty="0">
                <a:latin typeface="Courier New" panose="02070309020205020404" pitchFamily="49" charset="0"/>
                <a:ea typeface="Times New Roman" panose="02020603050405020304" pitchFamily="18" charset="0"/>
              </a:rPr>
              <a:t> </a:t>
            </a:r>
            <a:r>
              <a:rPr lang="en-US" sz="2400" b="1" dirty="0" smtClean="0">
                <a:latin typeface="Symbol" panose="05050102010706020507" pitchFamily="18" charset="2"/>
                <a:ea typeface="Times New Roman" panose="02020603050405020304" pitchFamily="18" charset="0"/>
              </a:rPr>
              <a:t>Q</a:t>
            </a:r>
            <a:r>
              <a:rPr lang="en-US" sz="2400" baseline="-25000" dirty="0" smtClean="0">
                <a:latin typeface="Courier New" panose="02070309020205020404" pitchFamily="49" charset="0"/>
                <a:ea typeface="Times New Roman" panose="02020603050405020304" pitchFamily="18" charset="0"/>
              </a:rPr>
              <a:t> </a:t>
            </a:r>
            <a:r>
              <a:rPr lang="en-US" sz="2400" dirty="0">
                <a:latin typeface="Courier New" panose="02070309020205020404" pitchFamily="49" charset="0"/>
                <a:ea typeface="Times New Roman" panose="02020603050405020304" pitchFamily="18" charset="0"/>
              </a:rPr>
              <a:t>= </a:t>
            </a:r>
            <a:r>
              <a:rPr lang="en-US" sz="2400" dirty="0" err="1">
                <a:latin typeface="Courier New" panose="02070309020205020404" pitchFamily="49" charset="0"/>
                <a:ea typeface="Times New Roman" panose="02020603050405020304" pitchFamily="18" charset="0"/>
              </a:rPr>
              <a:t>diag</a:t>
            </a:r>
            <a:r>
              <a:rPr lang="en-US" sz="2400" dirty="0">
                <a:latin typeface="Courier New" panose="02070309020205020404" pitchFamily="49" charset="0"/>
                <a:ea typeface="Times New Roman" panose="02020603050405020304" pitchFamily="18" charset="0"/>
              </a:rPr>
              <a:t>(</a:t>
            </a:r>
            <a:r>
              <a:rPr lang="en-US" sz="2400" dirty="0">
                <a:latin typeface="Symbol" panose="05050102010706020507" pitchFamily="18" charset="2"/>
                <a:ea typeface="Times New Roman" panose="02020603050405020304" pitchFamily="18" charset="0"/>
              </a:rPr>
              <a:t>s</a:t>
            </a:r>
            <a:r>
              <a:rPr lang="en-US" sz="2400" baseline="30000" dirty="0">
                <a:latin typeface="Symbol" panose="05050102010706020507" pitchFamily="18" charset="2"/>
                <a:ea typeface="Times New Roman" panose="02020603050405020304" pitchFamily="18" charset="0"/>
              </a:rPr>
              <a:t>2</a:t>
            </a:r>
            <a:r>
              <a:rPr lang="en-US" sz="2400" baseline="-250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1</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s</a:t>
            </a:r>
            <a:r>
              <a:rPr lang="en-US" sz="2400" baseline="30000" dirty="0">
                <a:latin typeface="Symbol" panose="05050102010706020507" pitchFamily="18" charset="2"/>
                <a:ea typeface="Times New Roman" panose="02020603050405020304" pitchFamily="18" charset="0"/>
              </a:rPr>
              <a:t>2</a:t>
            </a:r>
            <a:r>
              <a:rPr lang="en-US" sz="2400" baseline="-250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2</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s</a:t>
            </a:r>
            <a:r>
              <a:rPr lang="en-US" sz="2400" baseline="30000" dirty="0">
                <a:latin typeface="Symbol" panose="05050102010706020507" pitchFamily="18" charset="2"/>
                <a:ea typeface="Times New Roman" panose="02020603050405020304" pitchFamily="18" charset="0"/>
              </a:rPr>
              <a:t>2</a:t>
            </a:r>
            <a:r>
              <a:rPr lang="en-US" sz="2400" baseline="-250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3</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s</a:t>
            </a:r>
            <a:r>
              <a:rPr lang="en-US" sz="2400" baseline="30000" dirty="0">
                <a:latin typeface="Symbol" panose="05050102010706020507" pitchFamily="18" charset="2"/>
                <a:ea typeface="Times New Roman" panose="02020603050405020304" pitchFamily="18" charset="0"/>
              </a:rPr>
              <a:t>2</a:t>
            </a:r>
            <a:r>
              <a:rPr lang="en-US" sz="2400" baseline="-250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4</a:t>
            </a:r>
            <a:r>
              <a:rPr lang="en-US" sz="2400" dirty="0">
                <a:latin typeface="Courier New" panose="02070309020205020404" pitchFamily="49" charset="0"/>
                <a:ea typeface="Times New Roman" panose="02020603050405020304" pitchFamily="18" charset="0"/>
              </a:rPr>
              <a:t> </a:t>
            </a:r>
            <a:r>
              <a:rPr lang="en-US" sz="2400" dirty="0">
                <a:latin typeface="Symbol" panose="05050102010706020507" pitchFamily="18" charset="2"/>
                <a:ea typeface="Times New Roman" panose="02020603050405020304" pitchFamily="18" charset="0"/>
              </a:rPr>
              <a:t>s</a:t>
            </a:r>
            <a:r>
              <a:rPr lang="en-US" sz="2400" baseline="30000" dirty="0">
                <a:latin typeface="Symbol" panose="05050102010706020507" pitchFamily="18" charset="2"/>
                <a:ea typeface="Times New Roman" panose="02020603050405020304" pitchFamily="18" charset="0"/>
              </a:rPr>
              <a:t>2</a:t>
            </a:r>
            <a:r>
              <a:rPr lang="en-US" sz="2400" baseline="-25000" dirty="0">
                <a:latin typeface="Symbol" panose="05050102010706020507" pitchFamily="18" charset="2"/>
                <a:ea typeface="Times New Roman" panose="02020603050405020304" pitchFamily="18" charset="0"/>
              </a:rPr>
              <a:t>e</a:t>
            </a:r>
            <a:r>
              <a:rPr lang="en-US" sz="2400" baseline="-25000" dirty="0">
                <a:latin typeface="Courier New" panose="02070309020205020404" pitchFamily="49" charset="0"/>
                <a:ea typeface="Times New Roman" panose="02020603050405020304" pitchFamily="18" charset="0"/>
              </a:rPr>
              <a:t>5</a:t>
            </a:r>
            <a:r>
              <a:rPr lang="en-US" sz="2400" dirty="0">
                <a:latin typeface="Courier New" panose="02070309020205020404" pitchFamily="49" charset="0"/>
                <a:ea typeface="Times New Roman" panose="02020603050405020304" pitchFamily="18" charset="0"/>
              </a:rPr>
              <a:t> </a:t>
            </a:r>
            <a:r>
              <a:rPr lang="en-US" sz="2400" dirty="0" smtClean="0">
                <a:latin typeface="Symbol" panose="05050102010706020507" pitchFamily="18" charset="2"/>
                <a:ea typeface="Times New Roman" panose="02020603050405020304" pitchFamily="18" charset="0"/>
              </a:rPr>
              <a:t>s</a:t>
            </a:r>
            <a:r>
              <a:rPr lang="en-US" sz="2400" baseline="30000" dirty="0" smtClean="0">
                <a:latin typeface="Symbol" panose="05050102010706020507" pitchFamily="18" charset="2"/>
                <a:ea typeface="Times New Roman" panose="02020603050405020304" pitchFamily="18" charset="0"/>
              </a:rPr>
              <a:t>2</a:t>
            </a:r>
            <a:r>
              <a:rPr lang="en-US" sz="2400" baseline="-25000" dirty="0" smtClean="0">
                <a:latin typeface="Symbol" panose="05050102010706020507" pitchFamily="18" charset="2"/>
                <a:ea typeface="Times New Roman" panose="02020603050405020304" pitchFamily="18" charset="0"/>
              </a:rPr>
              <a:t>e</a:t>
            </a:r>
            <a:r>
              <a:rPr lang="en-US" sz="2400" baseline="-25000" dirty="0" smtClean="0">
                <a:latin typeface="Courier New" panose="02070309020205020404" pitchFamily="49" charset="0"/>
                <a:ea typeface="Times New Roman" panose="02020603050405020304" pitchFamily="18" charset="0"/>
              </a:rPr>
              <a:t>6</a:t>
            </a:r>
            <a:r>
              <a:rPr lang="en-US" sz="2400" dirty="0" smtClean="0">
                <a:latin typeface="Courier New" panose="02070309020205020404" pitchFamily="49" charset="0"/>
                <a:ea typeface="Times New Roman" panose="02020603050405020304" pitchFamily="18" charset="0"/>
              </a:rPr>
              <a:t>)</a:t>
            </a:r>
            <a:endParaRPr lang="nl-NL" sz="2400" dirty="0">
              <a:effectLst/>
              <a:latin typeface="Courier New" panose="02070309020205020404" pitchFamily="49" charset="0"/>
              <a:ea typeface="Times New Roman" panose="02020603050405020304" pitchFamily="18" charset="0"/>
            </a:endParaRPr>
          </a:p>
        </p:txBody>
      </p:sp>
      <p:sp>
        <p:nvSpPr>
          <p:cNvPr id="3" name="Right Brace 2"/>
          <p:cNvSpPr/>
          <p:nvPr/>
        </p:nvSpPr>
        <p:spPr>
          <a:xfrm>
            <a:off x="4535424" y="182880"/>
            <a:ext cx="329184" cy="20726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grpSp>
        <p:nvGrpSpPr>
          <p:cNvPr id="5" name="Group 4"/>
          <p:cNvGrpSpPr/>
          <p:nvPr/>
        </p:nvGrpSpPr>
        <p:grpSpPr>
          <a:xfrm>
            <a:off x="5553936" y="937127"/>
            <a:ext cx="4630738" cy="1318393"/>
            <a:chOff x="5638800" y="1505472"/>
            <a:chExt cx="4630738" cy="1318393"/>
          </a:xfrm>
        </p:grpSpPr>
        <p:sp>
          <p:nvSpPr>
            <p:cNvPr id="6" name="Text Box 5"/>
            <p:cNvSpPr txBox="1">
              <a:spLocks noChangeArrowheads="1"/>
            </p:cNvSpPr>
            <p:nvPr/>
          </p:nvSpPr>
          <p:spPr bwMode="auto">
            <a:xfrm>
              <a:off x="6137275" y="1505472"/>
              <a:ext cx="242085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dirty="0"/>
                <a:t> </a:t>
              </a:r>
              <a:r>
                <a:rPr lang="en-US" sz="3200" b="1" dirty="0" err="1"/>
                <a:t>y</a:t>
              </a:r>
              <a:r>
                <a:rPr lang="en-US" sz="3200" baseline="-25000" dirty="0" err="1"/>
                <a:t>i</a:t>
              </a:r>
              <a:r>
                <a:rPr lang="en-US" sz="3200" b="1" dirty="0"/>
                <a:t> </a:t>
              </a:r>
              <a:r>
                <a:rPr lang="en-US" sz="3200" dirty="0"/>
                <a:t>=</a:t>
              </a:r>
              <a:r>
                <a:rPr lang="en-US" sz="3200" b="1" dirty="0"/>
                <a:t> </a:t>
              </a:r>
              <a:r>
                <a:rPr lang="en-US" sz="3200" b="1" dirty="0">
                  <a:sym typeface="Symbol" panose="05050102010706020507" pitchFamily="18" charset="2"/>
                </a:rPr>
                <a:t></a:t>
              </a:r>
              <a:r>
                <a:rPr lang="en-US" sz="3200" baseline="-25000" dirty="0" err="1"/>
                <a:t>i</a:t>
              </a:r>
              <a:r>
                <a:rPr lang="en-US" sz="3200" dirty="0"/>
                <a:t> + </a:t>
              </a:r>
              <a:r>
                <a:rPr lang="en-US" sz="3200" b="1" dirty="0">
                  <a:sym typeface="Symbol" panose="05050102010706020507" pitchFamily="18" charset="2"/>
                </a:rPr>
                <a:t></a:t>
              </a:r>
              <a:r>
                <a:rPr lang="en-US" sz="3200" baseline="-25000" dirty="0" err="1"/>
                <a:t>i</a:t>
              </a:r>
              <a:r>
                <a:rPr lang="nl-NL" dirty="0"/>
                <a:t> </a:t>
              </a:r>
            </a:p>
          </p:txBody>
        </p:sp>
        <p:sp>
          <p:nvSpPr>
            <p:cNvPr id="7" name="Text Box 7"/>
            <p:cNvSpPr txBox="1">
              <a:spLocks noChangeArrowheads="1"/>
            </p:cNvSpPr>
            <p:nvPr/>
          </p:nvSpPr>
          <p:spPr bwMode="auto">
            <a:xfrm>
              <a:off x="5638800" y="2362200"/>
              <a:ext cx="100540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err="1"/>
                <a:t>ny</a:t>
              </a:r>
              <a:r>
                <a:rPr lang="en-US" sz="2400" dirty="0"/>
                <a:t> x 1</a:t>
              </a:r>
              <a:endParaRPr lang="nl-NL" sz="2400" dirty="0"/>
            </a:p>
          </p:txBody>
        </p:sp>
        <p:sp>
          <p:nvSpPr>
            <p:cNvPr id="8" name="Text Box 8"/>
            <p:cNvSpPr txBox="1">
              <a:spLocks noChangeArrowheads="1"/>
            </p:cNvSpPr>
            <p:nvPr/>
          </p:nvSpPr>
          <p:spPr bwMode="auto">
            <a:xfrm>
              <a:off x="6629401" y="2362200"/>
              <a:ext cx="1166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ny x ne</a:t>
              </a:r>
              <a:endParaRPr lang="nl-NL" sz="2400"/>
            </a:p>
          </p:txBody>
        </p:sp>
        <p:sp>
          <p:nvSpPr>
            <p:cNvPr id="9" name="Text Box 9"/>
            <p:cNvSpPr txBox="1">
              <a:spLocks noChangeArrowheads="1"/>
            </p:cNvSpPr>
            <p:nvPr/>
          </p:nvSpPr>
          <p:spPr bwMode="auto">
            <a:xfrm>
              <a:off x="7824788" y="2362200"/>
              <a:ext cx="1098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a:t> ne x </a:t>
              </a:r>
              <a:r>
                <a:rPr lang="en-US" sz="2400" dirty="0" smtClean="0"/>
                <a:t>1</a:t>
              </a:r>
              <a:endParaRPr lang="nl-NL" sz="2400" dirty="0"/>
            </a:p>
          </p:txBody>
        </p:sp>
        <p:sp>
          <p:nvSpPr>
            <p:cNvPr id="10" name="Text Box 10"/>
            <p:cNvSpPr txBox="1">
              <a:spLocks noChangeArrowheads="1"/>
            </p:cNvSpPr>
            <p:nvPr/>
          </p:nvSpPr>
          <p:spPr bwMode="auto">
            <a:xfrm>
              <a:off x="9188450" y="2362200"/>
              <a:ext cx="1081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dirty="0"/>
                <a:t> </a:t>
              </a:r>
              <a:r>
                <a:rPr lang="en-US" sz="2400" dirty="0" err="1"/>
                <a:t>ny</a:t>
              </a:r>
              <a:r>
                <a:rPr lang="en-US" sz="2400" dirty="0"/>
                <a:t> x 1</a:t>
              </a:r>
              <a:endParaRPr lang="nl-NL" sz="2400" dirty="0"/>
            </a:p>
          </p:txBody>
        </p:sp>
        <p:sp>
          <p:nvSpPr>
            <p:cNvPr id="11" name="Line 13"/>
            <p:cNvSpPr>
              <a:spLocks noChangeShapeType="1"/>
            </p:cNvSpPr>
            <p:nvPr/>
          </p:nvSpPr>
          <p:spPr bwMode="auto">
            <a:xfrm flipH="1">
              <a:off x="6172200" y="2209800"/>
              <a:ext cx="76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12" name="Line 14"/>
            <p:cNvSpPr>
              <a:spLocks noChangeShapeType="1"/>
            </p:cNvSpPr>
            <p:nvPr/>
          </p:nvSpPr>
          <p:spPr bwMode="auto">
            <a:xfrm flipH="1">
              <a:off x="7010400" y="2057400"/>
              <a:ext cx="2286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13" name="Line 15"/>
            <p:cNvSpPr>
              <a:spLocks noChangeShapeType="1"/>
            </p:cNvSpPr>
            <p:nvPr/>
          </p:nvSpPr>
          <p:spPr bwMode="auto">
            <a:xfrm>
              <a:off x="7467600" y="2133600"/>
              <a:ext cx="533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14" name="Line 16"/>
            <p:cNvSpPr>
              <a:spLocks noChangeShapeType="1"/>
            </p:cNvSpPr>
            <p:nvPr/>
          </p:nvSpPr>
          <p:spPr bwMode="auto">
            <a:xfrm>
              <a:off x="8229600" y="2133600"/>
              <a:ext cx="1066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grpSp>
      <p:sp>
        <p:nvSpPr>
          <p:cNvPr id="15" name="Text Box 12"/>
          <p:cNvSpPr txBox="1">
            <a:spLocks noChangeArrowheads="1"/>
          </p:cNvSpPr>
          <p:nvPr/>
        </p:nvSpPr>
        <p:spPr bwMode="auto">
          <a:xfrm>
            <a:off x="5034492" y="3567856"/>
            <a:ext cx="7287288"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b="1" dirty="0" err="1" smtClean="0">
                <a:latin typeface="Symbol" panose="05050102010706020507" pitchFamily="18" charset="2"/>
              </a:rPr>
              <a:t>S</a:t>
            </a:r>
            <a:r>
              <a:rPr lang="en-US" sz="3200" b="1" baseline="-25000" dirty="0" err="1" smtClean="0"/>
              <a:t>y</a:t>
            </a:r>
            <a:r>
              <a:rPr lang="en-US" sz="2400" dirty="0" smtClean="0"/>
              <a:t> </a:t>
            </a:r>
            <a:r>
              <a:rPr lang="en-US" sz="2400" dirty="0"/>
              <a:t>= 		</a:t>
            </a:r>
            <a:r>
              <a:rPr lang="en-US" sz="3200" b="1" dirty="0">
                <a:sym typeface="Symbol" panose="05050102010706020507" pitchFamily="18" charset="2"/>
              </a:rPr>
              <a:t>        </a:t>
            </a:r>
            <a:r>
              <a:rPr lang="en-US" sz="3200" b="1" dirty="0">
                <a:latin typeface="Symbol" panose="05050102010706020507" pitchFamily="18" charset="2"/>
                <a:sym typeface="Symbol" panose="05050102010706020507" pitchFamily="18" charset="2"/>
              </a:rPr>
              <a:t>Y            </a:t>
            </a:r>
            <a:r>
              <a:rPr lang="en-US" sz="3200" b="1" dirty="0">
                <a:sym typeface="Symbol" panose="05050102010706020507" pitchFamily="18" charset="2"/>
              </a:rPr>
              <a:t></a:t>
            </a:r>
            <a:r>
              <a:rPr lang="en-US" sz="2400" baseline="30000" dirty="0"/>
              <a:t>t         </a:t>
            </a:r>
            <a:r>
              <a:rPr lang="en-US" sz="3200" dirty="0"/>
              <a:t>+  </a:t>
            </a:r>
            <a:r>
              <a:rPr lang="en-US" sz="3200" b="1" dirty="0">
                <a:latin typeface="Symbol" panose="05050102010706020507" pitchFamily="18" charset="2"/>
                <a:sym typeface="Symbol" panose="05050102010706020507" pitchFamily="18" charset="2"/>
              </a:rPr>
              <a:t>Q </a:t>
            </a:r>
            <a:endParaRPr lang="en-US" sz="2400" dirty="0"/>
          </a:p>
          <a:p>
            <a:pPr eaLnBrk="1" hangingPunct="1"/>
            <a:r>
              <a:rPr lang="en-US" sz="2400" dirty="0"/>
              <a:t>(</a:t>
            </a:r>
            <a:r>
              <a:rPr lang="en-US" sz="2400" dirty="0" err="1"/>
              <a:t>ny</a:t>
            </a:r>
            <a:r>
              <a:rPr lang="en-US" sz="2400" dirty="0"/>
              <a:t> x </a:t>
            </a:r>
            <a:r>
              <a:rPr lang="en-US" sz="2400" dirty="0" err="1"/>
              <a:t>ny</a:t>
            </a:r>
            <a:r>
              <a:rPr lang="en-US" sz="2400" dirty="0"/>
              <a:t>)	(</a:t>
            </a:r>
            <a:r>
              <a:rPr lang="en-US" sz="2400" dirty="0" err="1"/>
              <a:t>ny</a:t>
            </a:r>
            <a:r>
              <a:rPr lang="en-US" sz="2400" dirty="0"/>
              <a:t> x ne)(ne x ne)(ne x </a:t>
            </a:r>
            <a:r>
              <a:rPr lang="en-US" sz="2400" dirty="0" err="1"/>
              <a:t>ny</a:t>
            </a:r>
            <a:r>
              <a:rPr lang="en-US" sz="2400" dirty="0"/>
              <a:t>) + (</a:t>
            </a:r>
            <a:r>
              <a:rPr lang="en-US" sz="2400" dirty="0" err="1"/>
              <a:t>ny</a:t>
            </a:r>
            <a:r>
              <a:rPr lang="en-US" sz="2400" dirty="0"/>
              <a:t> x </a:t>
            </a:r>
            <a:r>
              <a:rPr lang="en-US" sz="2400" dirty="0" err="1"/>
              <a:t>ny</a:t>
            </a:r>
            <a:r>
              <a:rPr lang="en-US" sz="2400" dirty="0" smtClean="0"/>
              <a:t>)</a:t>
            </a:r>
          </a:p>
        </p:txBody>
      </p:sp>
      <p:sp>
        <p:nvSpPr>
          <p:cNvPr id="16" name="Slide Number Placeholder 15"/>
          <p:cNvSpPr>
            <a:spLocks noGrp="1"/>
          </p:cNvSpPr>
          <p:nvPr>
            <p:ph type="sldNum" sz="quarter" idx="12"/>
          </p:nvPr>
        </p:nvSpPr>
        <p:spPr/>
        <p:txBody>
          <a:bodyPr/>
          <a:lstStyle/>
          <a:p>
            <a:fld id="{E4A06661-2BEA-419D-95CE-082FC67DA5D1}" type="slidenum">
              <a:rPr lang="nl-NL" smtClean="0"/>
              <a:pPr/>
              <a:t>43</a:t>
            </a:fld>
            <a:endParaRPr lang="nl-NL"/>
          </a:p>
        </p:txBody>
      </p:sp>
      <p:sp>
        <p:nvSpPr>
          <p:cNvPr id="17" name="Footer Placeholder 16"/>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51360321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2"/>
          <p:cNvSpPr txBox="1">
            <a:spLocks noChangeArrowheads="1"/>
          </p:cNvSpPr>
          <p:nvPr/>
        </p:nvSpPr>
        <p:spPr bwMode="auto">
          <a:xfrm>
            <a:off x="2195039" y="526272"/>
            <a:ext cx="7287288"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3200" b="1" dirty="0" err="1" smtClean="0">
                <a:latin typeface="Symbol" panose="05050102010706020507" pitchFamily="18" charset="2"/>
              </a:rPr>
              <a:t>S</a:t>
            </a:r>
            <a:r>
              <a:rPr lang="en-US" sz="3200" b="1" baseline="-25000" dirty="0" err="1" smtClean="0"/>
              <a:t>y</a:t>
            </a:r>
            <a:r>
              <a:rPr lang="en-US" sz="2400" dirty="0" smtClean="0"/>
              <a:t> </a:t>
            </a:r>
            <a:r>
              <a:rPr lang="en-US" sz="2400" dirty="0"/>
              <a:t>= 		</a:t>
            </a:r>
            <a:r>
              <a:rPr lang="en-US" sz="3200" b="1" dirty="0">
                <a:sym typeface="Symbol" panose="05050102010706020507" pitchFamily="18" charset="2"/>
              </a:rPr>
              <a:t>        </a:t>
            </a:r>
            <a:r>
              <a:rPr lang="en-US" sz="3200" b="1" dirty="0">
                <a:latin typeface="Symbol" panose="05050102010706020507" pitchFamily="18" charset="2"/>
                <a:sym typeface="Symbol" panose="05050102010706020507" pitchFamily="18" charset="2"/>
              </a:rPr>
              <a:t>Y            </a:t>
            </a:r>
            <a:r>
              <a:rPr lang="en-US" sz="3200" b="1" dirty="0">
                <a:sym typeface="Symbol" panose="05050102010706020507" pitchFamily="18" charset="2"/>
              </a:rPr>
              <a:t></a:t>
            </a:r>
            <a:r>
              <a:rPr lang="en-US" sz="2400" baseline="30000" dirty="0"/>
              <a:t>t         </a:t>
            </a:r>
            <a:r>
              <a:rPr lang="en-US" sz="3200" dirty="0"/>
              <a:t>+  </a:t>
            </a:r>
            <a:r>
              <a:rPr lang="en-US" sz="3200" b="1" dirty="0">
                <a:latin typeface="Symbol" panose="05050102010706020507" pitchFamily="18" charset="2"/>
                <a:sym typeface="Symbol" panose="05050102010706020507" pitchFamily="18" charset="2"/>
              </a:rPr>
              <a:t>Q </a:t>
            </a:r>
            <a:endParaRPr lang="en-US" sz="2400" dirty="0"/>
          </a:p>
          <a:p>
            <a:pPr eaLnBrk="1" hangingPunct="1"/>
            <a:r>
              <a:rPr lang="en-US" sz="2400" dirty="0"/>
              <a:t>(</a:t>
            </a:r>
            <a:r>
              <a:rPr lang="en-US" sz="2400" dirty="0" err="1"/>
              <a:t>ny</a:t>
            </a:r>
            <a:r>
              <a:rPr lang="en-US" sz="2400" dirty="0"/>
              <a:t> x </a:t>
            </a:r>
            <a:r>
              <a:rPr lang="en-US" sz="2400" dirty="0" err="1"/>
              <a:t>ny</a:t>
            </a:r>
            <a:r>
              <a:rPr lang="en-US" sz="2400" dirty="0"/>
              <a:t>)	(</a:t>
            </a:r>
            <a:r>
              <a:rPr lang="en-US" sz="2400" dirty="0" err="1"/>
              <a:t>ny</a:t>
            </a:r>
            <a:r>
              <a:rPr lang="en-US" sz="2400" dirty="0"/>
              <a:t> x ne)(ne x ne)(ne x </a:t>
            </a:r>
            <a:r>
              <a:rPr lang="en-US" sz="2400" dirty="0" err="1"/>
              <a:t>ny</a:t>
            </a:r>
            <a:r>
              <a:rPr lang="en-US" sz="2400" dirty="0"/>
              <a:t>) + (</a:t>
            </a:r>
            <a:r>
              <a:rPr lang="en-US" sz="2400" dirty="0" err="1"/>
              <a:t>ny</a:t>
            </a:r>
            <a:r>
              <a:rPr lang="en-US" sz="2400" dirty="0"/>
              <a:t> x </a:t>
            </a:r>
            <a:r>
              <a:rPr lang="en-US" sz="2400" dirty="0" err="1"/>
              <a:t>ny</a:t>
            </a:r>
            <a:r>
              <a:rPr lang="en-US" sz="2400" dirty="0" smtClean="0"/>
              <a:t>)</a:t>
            </a:r>
          </a:p>
        </p:txBody>
      </p:sp>
      <p:sp>
        <p:nvSpPr>
          <p:cNvPr id="3" name="TextBox 2"/>
          <p:cNvSpPr txBox="1"/>
          <p:nvPr/>
        </p:nvSpPr>
        <p:spPr>
          <a:xfrm>
            <a:off x="1581857" y="3133985"/>
            <a:ext cx="8513651" cy="3108543"/>
          </a:xfrm>
          <a:prstGeom prst="rect">
            <a:avLst/>
          </a:prstGeom>
          <a:noFill/>
        </p:spPr>
        <p:txBody>
          <a:bodyPr wrap="square" rtlCol="0">
            <a:spAutoFit/>
          </a:bodyPr>
          <a:lstStyle/>
          <a:p>
            <a:r>
              <a:rPr lang="nl-NL" sz="2800" dirty="0" smtClean="0"/>
              <a:t>In CFA, in contrast to EFA, you can impose all kinds of constraints on the parameters </a:t>
            </a:r>
          </a:p>
          <a:p>
            <a:endParaRPr lang="nl-NL" sz="2800" dirty="0" smtClean="0"/>
          </a:p>
          <a:p>
            <a:r>
              <a:rPr lang="nl-NL" sz="2800" dirty="0" smtClean="0"/>
              <a:t>In CFA, in constrast to EFA, you can estimate off-diagonal elements in the cov matrix of the </a:t>
            </a:r>
            <a:r>
              <a:rPr lang="nl-NL" sz="2800" smtClean="0"/>
              <a:t>residuals</a:t>
            </a:r>
            <a:r>
              <a:rPr lang="nl-NL" sz="2800" smtClean="0">
                <a:latin typeface="Symbol" panose="05050102010706020507" pitchFamily="18" charset="2"/>
              </a:rPr>
              <a:t> Q</a:t>
            </a:r>
          </a:p>
          <a:p>
            <a:r>
              <a:rPr lang="en-US" sz="2800" smtClean="0"/>
              <a:t>(e.g. to accommodate violations of local independence)</a:t>
            </a:r>
            <a:endParaRPr lang="nl-NL" sz="2800" dirty="0" smtClean="0">
              <a:latin typeface="Symbol" panose="05050102010706020507" pitchFamily="18" charset="2"/>
            </a:endParaRPr>
          </a:p>
          <a:p>
            <a:endParaRPr lang="nl-NL" sz="2800" dirty="0" smtClean="0"/>
          </a:p>
        </p:txBody>
      </p:sp>
      <p:sp>
        <p:nvSpPr>
          <p:cNvPr id="4" name="Slide Number Placeholder 3"/>
          <p:cNvSpPr>
            <a:spLocks noGrp="1"/>
          </p:cNvSpPr>
          <p:nvPr>
            <p:ph type="sldNum" sz="quarter" idx="12"/>
          </p:nvPr>
        </p:nvSpPr>
        <p:spPr/>
        <p:txBody>
          <a:bodyPr/>
          <a:lstStyle/>
          <a:p>
            <a:fld id="{E4A06661-2BEA-419D-95CE-082FC67DA5D1}" type="slidenum">
              <a:rPr lang="nl-NL" smtClean="0"/>
              <a:pPr/>
              <a:t>44</a:t>
            </a:fld>
            <a:endParaRPr lang="nl-NL"/>
          </a:p>
        </p:txBody>
      </p:sp>
      <p:sp>
        <p:nvSpPr>
          <p:cNvPr id="5" name="Footer Placeholder 4"/>
          <p:cNvSpPr>
            <a:spLocks noGrp="1"/>
          </p:cNvSpPr>
          <p:nvPr>
            <p:ph type="ftr" sz="quarter" idx="11"/>
          </p:nvPr>
        </p:nvSpPr>
        <p:spPr/>
        <p:txBody>
          <a:bodyPr/>
          <a:lstStyle/>
          <a:p>
            <a:r>
              <a:rPr lang="en-US" smtClean="0"/>
              <a:t>Dolan &amp; Abdellaoui Boulder workshop 2016</a:t>
            </a:r>
            <a:endParaRPr lang="nl-NL"/>
          </a:p>
        </p:txBody>
      </p:sp>
      <p:sp>
        <p:nvSpPr>
          <p:cNvPr id="6" name="TextBox 5"/>
          <p:cNvSpPr txBox="1"/>
          <p:nvPr/>
        </p:nvSpPr>
        <p:spPr>
          <a:xfrm>
            <a:off x="2971256" y="2122516"/>
            <a:ext cx="2487348" cy="369332"/>
          </a:xfrm>
          <a:prstGeom prst="rect">
            <a:avLst/>
          </a:prstGeom>
          <a:noFill/>
        </p:spPr>
        <p:txBody>
          <a:bodyPr wrap="none" rtlCol="0">
            <a:spAutoFit/>
          </a:bodyPr>
          <a:lstStyle/>
          <a:p>
            <a:r>
              <a:rPr lang="en-US" smtClean="0"/>
              <a:t>factor loading matrix (</a:t>
            </a:r>
            <a:r>
              <a:rPr lang="en-US" b="1" smtClean="0">
                <a:latin typeface="Symbol" panose="05050102010706020507" pitchFamily="18" charset="2"/>
              </a:rPr>
              <a:t>L</a:t>
            </a:r>
            <a:r>
              <a:rPr lang="en-US" smtClean="0"/>
              <a:t>)</a:t>
            </a:r>
            <a:endParaRPr lang="nl-NL"/>
          </a:p>
        </p:txBody>
      </p:sp>
      <p:sp>
        <p:nvSpPr>
          <p:cNvPr id="7" name="TextBox 6"/>
          <p:cNvSpPr txBox="1"/>
          <p:nvPr/>
        </p:nvSpPr>
        <p:spPr>
          <a:xfrm>
            <a:off x="4604145" y="1753184"/>
            <a:ext cx="2845779" cy="369332"/>
          </a:xfrm>
          <a:prstGeom prst="rect">
            <a:avLst/>
          </a:prstGeom>
          <a:noFill/>
        </p:spPr>
        <p:txBody>
          <a:bodyPr wrap="none" rtlCol="0">
            <a:spAutoFit/>
          </a:bodyPr>
          <a:lstStyle/>
          <a:p>
            <a:r>
              <a:rPr lang="en-US" smtClean="0"/>
              <a:t>factor correlation matrix (</a:t>
            </a:r>
            <a:r>
              <a:rPr lang="en-US" b="1" smtClean="0">
                <a:latin typeface="Symbol" panose="05050102010706020507" pitchFamily="18" charset="2"/>
              </a:rPr>
              <a:t>Y</a:t>
            </a:r>
            <a:r>
              <a:rPr lang="en-US" smtClean="0"/>
              <a:t>)</a:t>
            </a:r>
            <a:endParaRPr lang="nl-NL"/>
          </a:p>
        </p:txBody>
      </p:sp>
      <p:sp>
        <p:nvSpPr>
          <p:cNvPr id="8" name="TextBox 7"/>
          <p:cNvSpPr txBox="1"/>
          <p:nvPr/>
        </p:nvSpPr>
        <p:spPr>
          <a:xfrm>
            <a:off x="7193280" y="2074253"/>
            <a:ext cx="2994666" cy="369332"/>
          </a:xfrm>
          <a:prstGeom prst="rect">
            <a:avLst/>
          </a:prstGeom>
          <a:noFill/>
        </p:spPr>
        <p:txBody>
          <a:bodyPr wrap="none" rtlCol="0">
            <a:spAutoFit/>
          </a:bodyPr>
          <a:lstStyle/>
          <a:p>
            <a:r>
              <a:rPr lang="en-US" smtClean="0"/>
              <a:t>residual covariance matrix (</a:t>
            </a:r>
            <a:r>
              <a:rPr lang="en-US" b="1" smtClean="0">
                <a:latin typeface="Symbol" panose="05050102010706020507" pitchFamily="18" charset="2"/>
              </a:rPr>
              <a:t>Q</a:t>
            </a:r>
            <a:r>
              <a:rPr lang="en-US" smtClean="0"/>
              <a:t>)</a:t>
            </a:r>
            <a:endParaRPr lang="nl-NL"/>
          </a:p>
        </p:txBody>
      </p:sp>
      <p:cxnSp>
        <p:nvCxnSpPr>
          <p:cNvPr id="10" name="Straight Arrow Connector 9"/>
          <p:cNvCxnSpPr>
            <a:stCxn id="6" idx="0"/>
          </p:cNvCxnSpPr>
          <p:nvPr/>
        </p:nvCxnSpPr>
        <p:spPr>
          <a:xfrm flipH="1" flipV="1">
            <a:off x="4157473" y="1480380"/>
            <a:ext cx="57457" cy="6421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77203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8" name="Rectangle 4"/>
          <p:cNvSpPr>
            <a:spLocks noChangeArrowheads="1"/>
          </p:cNvSpPr>
          <p:nvPr/>
        </p:nvSpPr>
        <p:spPr bwMode="auto">
          <a:xfrm>
            <a:off x="2339788"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dirty="0" smtClean="0"/>
              <a:t>y1</a:t>
            </a:r>
            <a:endParaRPr lang="en-GB" dirty="0"/>
          </a:p>
        </p:txBody>
      </p:sp>
      <p:sp>
        <p:nvSpPr>
          <p:cNvPr id="23559" name="Rectangle 5"/>
          <p:cNvSpPr>
            <a:spLocks noChangeArrowheads="1"/>
          </p:cNvSpPr>
          <p:nvPr/>
        </p:nvSpPr>
        <p:spPr bwMode="auto">
          <a:xfrm>
            <a:off x="3662505"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y2</a:t>
            </a:r>
            <a:endParaRPr lang="en-GB"/>
          </a:p>
        </p:txBody>
      </p:sp>
      <p:sp>
        <p:nvSpPr>
          <p:cNvPr id="23560" name="Rectangle 6"/>
          <p:cNvSpPr>
            <a:spLocks noChangeArrowheads="1"/>
          </p:cNvSpPr>
          <p:nvPr/>
        </p:nvSpPr>
        <p:spPr bwMode="auto">
          <a:xfrm>
            <a:off x="4852950"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y3</a:t>
            </a:r>
            <a:endParaRPr lang="en-GB"/>
          </a:p>
        </p:txBody>
      </p:sp>
      <p:sp>
        <p:nvSpPr>
          <p:cNvPr id="23561" name="Rectangle 7"/>
          <p:cNvSpPr>
            <a:spLocks noChangeArrowheads="1"/>
          </p:cNvSpPr>
          <p:nvPr/>
        </p:nvSpPr>
        <p:spPr bwMode="auto">
          <a:xfrm>
            <a:off x="6043396"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y4</a:t>
            </a:r>
            <a:endParaRPr lang="en-GB"/>
          </a:p>
        </p:txBody>
      </p:sp>
      <p:sp>
        <p:nvSpPr>
          <p:cNvPr id="23562" name="Rectangle 8"/>
          <p:cNvSpPr>
            <a:spLocks noChangeArrowheads="1"/>
          </p:cNvSpPr>
          <p:nvPr/>
        </p:nvSpPr>
        <p:spPr bwMode="auto">
          <a:xfrm>
            <a:off x="7233841"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y5</a:t>
            </a:r>
            <a:endParaRPr lang="en-GB"/>
          </a:p>
        </p:txBody>
      </p:sp>
      <p:sp>
        <p:nvSpPr>
          <p:cNvPr id="23563" name="Rectangle 9"/>
          <p:cNvSpPr>
            <a:spLocks noChangeArrowheads="1"/>
          </p:cNvSpPr>
          <p:nvPr/>
        </p:nvSpPr>
        <p:spPr bwMode="auto">
          <a:xfrm>
            <a:off x="8424286"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y6</a:t>
            </a:r>
            <a:endParaRPr lang="en-GB"/>
          </a:p>
        </p:txBody>
      </p:sp>
      <p:sp>
        <p:nvSpPr>
          <p:cNvPr id="23564" name="Oval 10"/>
          <p:cNvSpPr>
            <a:spLocks noChangeArrowheads="1"/>
          </p:cNvSpPr>
          <p:nvPr/>
        </p:nvSpPr>
        <p:spPr bwMode="auto">
          <a:xfrm>
            <a:off x="3794777" y="1466571"/>
            <a:ext cx="925902" cy="752368"/>
          </a:xfrm>
          <a:prstGeom prst="ellipse">
            <a:avLst/>
          </a:prstGeom>
          <a:solidFill>
            <a:schemeClr val="bg1"/>
          </a:solidFill>
          <a:ln w="9525">
            <a:solidFill>
              <a:schemeClr val="tx1"/>
            </a:solidFill>
            <a:round/>
            <a:headEnd/>
            <a:tailEnd/>
          </a:ln>
        </p:spPr>
        <p:txBody>
          <a:bodyPr wrap="none" anchor="ctr"/>
          <a:lstStyle/>
          <a:p>
            <a:pPr algn="ctr"/>
            <a:r>
              <a:rPr lang="en-US" dirty="0" smtClean="0"/>
              <a:t>f1</a:t>
            </a:r>
            <a:endParaRPr lang="en-GB" dirty="0"/>
          </a:p>
        </p:txBody>
      </p:sp>
      <p:sp>
        <p:nvSpPr>
          <p:cNvPr id="23565" name="Oval 11"/>
          <p:cNvSpPr>
            <a:spLocks noChangeArrowheads="1"/>
          </p:cNvSpPr>
          <p:nvPr/>
        </p:nvSpPr>
        <p:spPr bwMode="auto">
          <a:xfrm>
            <a:off x="6704754" y="1466571"/>
            <a:ext cx="925902" cy="752368"/>
          </a:xfrm>
          <a:prstGeom prst="ellipse">
            <a:avLst/>
          </a:prstGeom>
          <a:solidFill>
            <a:schemeClr val="bg1"/>
          </a:solidFill>
          <a:ln w="9525">
            <a:solidFill>
              <a:schemeClr val="tx1"/>
            </a:solidFill>
            <a:round/>
            <a:headEnd/>
            <a:tailEnd/>
          </a:ln>
        </p:spPr>
        <p:txBody>
          <a:bodyPr wrap="none" anchor="ctr"/>
          <a:lstStyle/>
          <a:p>
            <a:pPr algn="ctr"/>
            <a:r>
              <a:rPr lang="en-US" dirty="0" smtClean="0"/>
              <a:t>f2</a:t>
            </a:r>
            <a:endParaRPr lang="en-GB" dirty="0"/>
          </a:p>
        </p:txBody>
      </p:sp>
      <p:sp>
        <p:nvSpPr>
          <p:cNvPr id="23566" name="Line 12"/>
          <p:cNvSpPr>
            <a:spLocks noChangeShapeType="1"/>
          </p:cNvSpPr>
          <p:nvPr/>
        </p:nvSpPr>
        <p:spPr bwMode="auto">
          <a:xfrm flipH="1">
            <a:off x="2868875" y="2218939"/>
            <a:ext cx="1322717" cy="1612218"/>
          </a:xfrm>
          <a:prstGeom prst="line">
            <a:avLst/>
          </a:prstGeom>
          <a:noFill/>
          <a:ln w="9525">
            <a:solidFill>
              <a:schemeClr val="tx1"/>
            </a:solidFill>
            <a:round/>
            <a:headEnd/>
            <a:tailEnd type="triangle" w="med" len="med"/>
          </a:ln>
        </p:spPr>
        <p:txBody>
          <a:bodyPr/>
          <a:lstStyle/>
          <a:p>
            <a:endParaRPr lang="en-US"/>
          </a:p>
        </p:txBody>
      </p:sp>
      <p:sp>
        <p:nvSpPr>
          <p:cNvPr id="23567" name="Line 13"/>
          <p:cNvSpPr>
            <a:spLocks noChangeShapeType="1"/>
          </p:cNvSpPr>
          <p:nvPr/>
        </p:nvSpPr>
        <p:spPr bwMode="auto">
          <a:xfrm>
            <a:off x="4191592" y="2218939"/>
            <a:ext cx="0" cy="1612218"/>
          </a:xfrm>
          <a:prstGeom prst="line">
            <a:avLst/>
          </a:prstGeom>
          <a:noFill/>
          <a:ln w="9525">
            <a:solidFill>
              <a:schemeClr val="tx1"/>
            </a:solidFill>
            <a:round/>
            <a:headEnd/>
            <a:tailEnd type="triangle" w="med" len="med"/>
          </a:ln>
        </p:spPr>
        <p:txBody>
          <a:bodyPr/>
          <a:lstStyle/>
          <a:p>
            <a:endParaRPr lang="en-US"/>
          </a:p>
        </p:txBody>
      </p:sp>
      <p:sp>
        <p:nvSpPr>
          <p:cNvPr id="23568" name="Line 14"/>
          <p:cNvSpPr>
            <a:spLocks noChangeShapeType="1"/>
          </p:cNvSpPr>
          <p:nvPr/>
        </p:nvSpPr>
        <p:spPr bwMode="auto">
          <a:xfrm>
            <a:off x="4191592" y="2218939"/>
            <a:ext cx="1058174" cy="1612218"/>
          </a:xfrm>
          <a:prstGeom prst="line">
            <a:avLst/>
          </a:prstGeom>
          <a:noFill/>
          <a:ln w="9525">
            <a:solidFill>
              <a:schemeClr val="tx1"/>
            </a:solidFill>
            <a:round/>
            <a:headEnd/>
            <a:tailEnd type="triangle" w="med" len="med"/>
          </a:ln>
        </p:spPr>
        <p:txBody>
          <a:bodyPr/>
          <a:lstStyle/>
          <a:p>
            <a:endParaRPr lang="en-US"/>
          </a:p>
        </p:txBody>
      </p:sp>
      <p:sp>
        <p:nvSpPr>
          <p:cNvPr id="23575" name="Line 21"/>
          <p:cNvSpPr>
            <a:spLocks noChangeShapeType="1"/>
          </p:cNvSpPr>
          <p:nvPr/>
        </p:nvSpPr>
        <p:spPr bwMode="auto">
          <a:xfrm flipH="1">
            <a:off x="6572482" y="2218939"/>
            <a:ext cx="529087" cy="1612218"/>
          </a:xfrm>
          <a:prstGeom prst="line">
            <a:avLst/>
          </a:prstGeom>
          <a:noFill/>
          <a:ln w="9525">
            <a:solidFill>
              <a:schemeClr val="tx1"/>
            </a:solidFill>
            <a:round/>
            <a:headEnd/>
            <a:tailEnd type="triangle" w="med" len="med"/>
          </a:ln>
        </p:spPr>
        <p:txBody>
          <a:bodyPr/>
          <a:lstStyle/>
          <a:p>
            <a:endParaRPr lang="en-US"/>
          </a:p>
        </p:txBody>
      </p:sp>
      <p:sp>
        <p:nvSpPr>
          <p:cNvPr id="23576" name="Line 22"/>
          <p:cNvSpPr>
            <a:spLocks noChangeShapeType="1"/>
          </p:cNvSpPr>
          <p:nvPr/>
        </p:nvSpPr>
        <p:spPr bwMode="auto">
          <a:xfrm>
            <a:off x="7101569" y="2218939"/>
            <a:ext cx="793630" cy="1612218"/>
          </a:xfrm>
          <a:prstGeom prst="line">
            <a:avLst/>
          </a:prstGeom>
          <a:noFill/>
          <a:ln w="9525">
            <a:solidFill>
              <a:schemeClr val="tx1"/>
            </a:solidFill>
            <a:round/>
            <a:headEnd/>
            <a:tailEnd type="triangle" w="med" len="med"/>
          </a:ln>
        </p:spPr>
        <p:txBody>
          <a:bodyPr/>
          <a:lstStyle/>
          <a:p>
            <a:endParaRPr lang="en-US"/>
          </a:p>
        </p:txBody>
      </p:sp>
      <p:sp>
        <p:nvSpPr>
          <p:cNvPr id="23577" name="Line 23"/>
          <p:cNvSpPr>
            <a:spLocks noChangeShapeType="1"/>
          </p:cNvSpPr>
          <p:nvPr/>
        </p:nvSpPr>
        <p:spPr bwMode="auto">
          <a:xfrm>
            <a:off x="7101569" y="2218939"/>
            <a:ext cx="1851804" cy="1612218"/>
          </a:xfrm>
          <a:prstGeom prst="line">
            <a:avLst/>
          </a:prstGeom>
          <a:noFill/>
          <a:ln w="9525">
            <a:solidFill>
              <a:schemeClr val="tx1"/>
            </a:solidFill>
            <a:round/>
            <a:headEnd/>
            <a:tailEnd type="triangle" w="med" len="med"/>
          </a:ln>
        </p:spPr>
        <p:txBody>
          <a:bodyPr/>
          <a:lstStyle/>
          <a:p>
            <a:endParaRPr lang="en-US"/>
          </a:p>
        </p:txBody>
      </p:sp>
      <p:cxnSp>
        <p:nvCxnSpPr>
          <p:cNvPr id="8" name="Curved Connector 7"/>
          <p:cNvCxnSpPr>
            <a:stCxn id="23564" idx="0"/>
            <a:endCxn id="23565" idx="0"/>
          </p:cNvCxnSpPr>
          <p:nvPr/>
        </p:nvCxnSpPr>
        <p:spPr>
          <a:xfrm rot="5400000" flipH="1" flipV="1">
            <a:off x="5712716" y="11583"/>
            <a:ext cx="12700" cy="2909977"/>
          </a:xfrm>
          <a:prstGeom prst="curvedConnector3">
            <a:avLst>
              <a:gd name="adj1" fmla="val 3528000"/>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608320" y="655802"/>
            <a:ext cx="264816" cy="369332"/>
          </a:xfrm>
          <a:prstGeom prst="rect">
            <a:avLst/>
          </a:prstGeom>
          <a:noFill/>
        </p:spPr>
        <p:txBody>
          <a:bodyPr wrap="none" rtlCol="0">
            <a:spAutoFit/>
          </a:bodyPr>
          <a:lstStyle/>
          <a:p>
            <a:r>
              <a:rPr lang="en-US" dirty="0"/>
              <a:t>r</a:t>
            </a:r>
            <a:endParaRPr lang="nl-NL" dirty="0"/>
          </a:p>
        </p:txBody>
      </p:sp>
      <p:sp>
        <p:nvSpPr>
          <p:cNvPr id="42" name="Oval 41"/>
          <p:cNvSpPr/>
          <p:nvPr/>
        </p:nvSpPr>
        <p:spPr>
          <a:xfrm>
            <a:off x="2459154" y="4978976"/>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e1</a:t>
            </a:r>
            <a:endParaRPr lang="nl-NL" dirty="0"/>
          </a:p>
        </p:txBody>
      </p:sp>
      <p:cxnSp>
        <p:nvCxnSpPr>
          <p:cNvPr id="43" name="Straight Arrow Connector 42"/>
          <p:cNvCxnSpPr>
            <a:stCxn id="42" idx="0"/>
            <a:endCxn id="23558" idx="2"/>
          </p:cNvCxnSpPr>
          <p:nvPr/>
        </p:nvCxnSpPr>
        <p:spPr>
          <a:xfrm flipV="1">
            <a:off x="2796038" y="4583526"/>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Rectangle 2"/>
          <p:cNvSpPr txBox="1">
            <a:spLocks noChangeArrowheads="1"/>
          </p:cNvSpPr>
          <p:nvPr/>
        </p:nvSpPr>
        <p:spPr>
          <a:xfrm>
            <a:off x="371278" y="39691"/>
            <a:ext cx="10515600" cy="81821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smtClean="0"/>
              <a:t>Suppose 3 indicators at 2 time points</a:t>
            </a:r>
          </a:p>
        </p:txBody>
      </p:sp>
      <p:sp>
        <p:nvSpPr>
          <p:cNvPr id="6" name="TextBox 5"/>
          <p:cNvSpPr txBox="1"/>
          <p:nvPr/>
        </p:nvSpPr>
        <p:spPr>
          <a:xfrm>
            <a:off x="3171422" y="2707412"/>
            <a:ext cx="301686" cy="369332"/>
          </a:xfrm>
          <a:prstGeom prst="rect">
            <a:avLst/>
          </a:prstGeom>
          <a:noFill/>
        </p:spPr>
        <p:txBody>
          <a:bodyPr wrap="none" rtlCol="0">
            <a:spAutoFit/>
          </a:bodyPr>
          <a:lstStyle/>
          <a:p>
            <a:r>
              <a:rPr lang="nl-NL" dirty="0" smtClean="0"/>
              <a:t>1</a:t>
            </a:r>
            <a:endParaRPr lang="nl-NL" dirty="0"/>
          </a:p>
        </p:txBody>
      </p:sp>
      <p:sp>
        <p:nvSpPr>
          <p:cNvPr id="47" name="TextBox 46"/>
          <p:cNvSpPr txBox="1"/>
          <p:nvPr/>
        </p:nvSpPr>
        <p:spPr>
          <a:xfrm>
            <a:off x="6557918" y="2705812"/>
            <a:ext cx="301686" cy="369332"/>
          </a:xfrm>
          <a:prstGeom prst="rect">
            <a:avLst/>
          </a:prstGeom>
          <a:noFill/>
        </p:spPr>
        <p:txBody>
          <a:bodyPr wrap="none" rtlCol="0">
            <a:spAutoFit/>
          </a:bodyPr>
          <a:lstStyle/>
          <a:p>
            <a:r>
              <a:rPr lang="nl-NL" dirty="0" smtClean="0"/>
              <a:t>1</a:t>
            </a:r>
            <a:endParaRPr lang="nl-NL" dirty="0"/>
          </a:p>
        </p:txBody>
      </p:sp>
      <p:sp>
        <p:nvSpPr>
          <p:cNvPr id="7" name="TextBox 6"/>
          <p:cNvSpPr txBox="1"/>
          <p:nvPr/>
        </p:nvSpPr>
        <p:spPr>
          <a:xfrm>
            <a:off x="4323863" y="3216143"/>
            <a:ext cx="295274" cy="369332"/>
          </a:xfrm>
          <a:prstGeom prst="rect">
            <a:avLst/>
          </a:prstGeom>
          <a:noFill/>
        </p:spPr>
        <p:txBody>
          <a:bodyPr wrap="none" rtlCol="0">
            <a:spAutoFit/>
          </a:bodyPr>
          <a:lstStyle/>
          <a:p>
            <a:r>
              <a:rPr lang="nl-NL" dirty="0" smtClean="0"/>
              <a:t>a</a:t>
            </a:r>
            <a:endParaRPr lang="nl-NL" dirty="0"/>
          </a:p>
        </p:txBody>
      </p:sp>
      <p:sp>
        <p:nvSpPr>
          <p:cNvPr id="9" name="TextBox 8"/>
          <p:cNvSpPr txBox="1"/>
          <p:nvPr/>
        </p:nvSpPr>
        <p:spPr>
          <a:xfrm>
            <a:off x="4852950" y="2890478"/>
            <a:ext cx="306494" cy="369332"/>
          </a:xfrm>
          <a:prstGeom prst="rect">
            <a:avLst/>
          </a:prstGeom>
          <a:noFill/>
        </p:spPr>
        <p:txBody>
          <a:bodyPr wrap="none" rtlCol="0">
            <a:spAutoFit/>
          </a:bodyPr>
          <a:lstStyle/>
          <a:p>
            <a:r>
              <a:rPr lang="nl-NL" dirty="0" smtClean="0"/>
              <a:t>b</a:t>
            </a:r>
            <a:endParaRPr lang="nl-NL" dirty="0"/>
          </a:p>
        </p:txBody>
      </p:sp>
      <p:sp>
        <p:nvSpPr>
          <p:cNvPr id="11" name="TextBox 10"/>
          <p:cNvSpPr txBox="1"/>
          <p:nvPr/>
        </p:nvSpPr>
        <p:spPr>
          <a:xfrm>
            <a:off x="7388690" y="3400809"/>
            <a:ext cx="282450" cy="369332"/>
          </a:xfrm>
          <a:prstGeom prst="rect">
            <a:avLst/>
          </a:prstGeom>
          <a:noFill/>
        </p:spPr>
        <p:txBody>
          <a:bodyPr wrap="none" rtlCol="0">
            <a:spAutoFit/>
          </a:bodyPr>
          <a:lstStyle/>
          <a:p>
            <a:r>
              <a:rPr lang="nl-NL" dirty="0" smtClean="0"/>
              <a:t>c</a:t>
            </a:r>
            <a:endParaRPr lang="nl-NL" dirty="0"/>
          </a:p>
        </p:txBody>
      </p:sp>
      <p:sp>
        <p:nvSpPr>
          <p:cNvPr id="12" name="TextBox 11"/>
          <p:cNvSpPr txBox="1"/>
          <p:nvPr/>
        </p:nvSpPr>
        <p:spPr>
          <a:xfrm>
            <a:off x="8027470" y="2840382"/>
            <a:ext cx="306494" cy="369332"/>
          </a:xfrm>
          <a:prstGeom prst="rect">
            <a:avLst/>
          </a:prstGeom>
          <a:noFill/>
        </p:spPr>
        <p:txBody>
          <a:bodyPr wrap="none" rtlCol="0">
            <a:spAutoFit/>
          </a:bodyPr>
          <a:lstStyle/>
          <a:p>
            <a:r>
              <a:rPr lang="nl-NL" dirty="0" smtClean="0"/>
              <a:t>d</a:t>
            </a:r>
            <a:endParaRPr lang="nl-NL" dirty="0"/>
          </a:p>
        </p:txBody>
      </p:sp>
      <p:cxnSp>
        <p:nvCxnSpPr>
          <p:cNvPr id="14" name="Curved Connector 13"/>
          <p:cNvCxnSpPr>
            <a:stCxn id="23564" idx="1"/>
            <a:endCxn id="23564" idx="2"/>
          </p:cNvCxnSpPr>
          <p:nvPr/>
        </p:nvCxnSpPr>
        <p:spPr>
          <a:xfrm rot="16200000" flipH="1" flipV="1">
            <a:off x="3729574" y="1641956"/>
            <a:ext cx="266002" cy="135595"/>
          </a:xfrm>
          <a:prstGeom prst="curvedConnector4">
            <a:avLst>
              <a:gd name="adj1" fmla="val -127361"/>
              <a:gd name="adj2" fmla="val 268590"/>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23565" idx="7"/>
            <a:endCxn id="23565" idx="6"/>
          </p:cNvCxnSpPr>
          <p:nvPr/>
        </p:nvCxnSpPr>
        <p:spPr>
          <a:xfrm rot="16200000" flipH="1">
            <a:off x="7429857" y="1641957"/>
            <a:ext cx="266002" cy="135595"/>
          </a:xfrm>
          <a:prstGeom prst="curvedConnector4">
            <a:avLst>
              <a:gd name="adj1" fmla="val -127361"/>
              <a:gd name="adj2" fmla="val 268590"/>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265690" y="1289785"/>
            <a:ext cx="367408" cy="369332"/>
          </a:xfrm>
          <a:prstGeom prst="rect">
            <a:avLst/>
          </a:prstGeom>
          <a:noFill/>
        </p:spPr>
        <p:txBody>
          <a:bodyPr wrap="none" rtlCol="0">
            <a:spAutoFit/>
          </a:bodyPr>
          <a:lstStyle/>
          <a:p>
            <a:r>
              <a:rPr lang="nl-NL" dirty="0" smtClean="0"/>
              <a:t>v</a:t>
            </a:r>
            <a:r>
              <a:rPr lang="nl-NL" baseline="-25000" dirty="0" smtClean="0"/>
              <a:t>1</a:t>
            </a:r>
            <a:endParaRPr lang="nl-NL" baseline="-25000" dirty="0"/>
          </a:p>
        </p:txBody>
      </p:sp>
      <p:sp>
        <p:nvSpPr>
          <p:cNvPr id="18" name="TextBox 17"/>
          <p:cNvSpPr txBox="1"/>
          <p:nvPr/>
        </p:nvSpPr>
        <p:spPr>
          <a:xfrm>
            <a:off x="7964361" y="1353757"/>
            <a:ext cx="367408" cy="369332"/>
          </a:xfrm>
          <a:prstGeom prst="rect">
            <a:avLst/>
          </a:prstGeom>
          <a:noFill/>
        </p:spPr>
        <p:txBody>
          <a:bodyPr wrap="none" rtlCol="0">
            <a:spAutoFit/>
          </a:bodyPr>
          <a:lstStyle/>
          <a:p>
            <a:r>
              <a:rPr lang="nl-NL" dirty="0" smtClean="0"/>
              <a:t>v</a:t>
            </a:r>
            <a:r>
              <a:rPr lang="nl-NL" baseline="-25000" dirty="0" smtClean="0"/>
              <a:t>2</a:t>
            </a:r>
            <a:endParaRPr lang="nl-NL" baseline="-25000" dirty="0"/>
          </a:p>
        </p:txBody>
      </p:sp>
      <p:cxnSp>
        <p:nvCxnSpPr>
          <p:cNvPr id="22" name="Curved Connector 21"/>
          <p:cNvCxnSpPr>
            <a:stCxn id="42" idx="1"/>
            <a:endCxn id="42" idx="2"/>
          </p:cNvCxnSpPr>
          <p:nvPr/>
        </p:nvCxnSpPr>
        <p:spPr>
          <a:xfrm rot="16200000" flipH="1" flipV="1">
            <a:off x="2403989" y="5120712"/>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3843589" y="4977369"/>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e2</a:t>
            </a:r>
            <a:endParaRPr lang="nl-NL" dirty="0"/>
          </a:p>
        </p:txBody>
      </p:sp>
      <p:cxnSp>
        <p:nvCxnSpPr>
          <p:cNvPr id="65" name="Straight Arrow Connector 64"/>
          <p:cNvCxnSpPr>
            <a:stCxn id="64" idx="0"/>
          </p:cNvCxnSpPr>
          <p:nvPr/>
        </p:nvCxnSpPr>
        <p:spPr>
          <a:xfrm flipV="1">
            <a:off x="4180473" y="4581919"/>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Curved Connector 65"/>
          <p:cNvCxnSpPr>
            <a:stCxn id="64" idx="1"/>
            <a:endCxn id="64" idx="2"/>
          </p:cNvCxnSpPr>
          <p:nvPr/>
        </p:nvCxnSpPr>
        <p:spPr>
          <a:xfrm rot="16200000" flipH="1" flipV="1">
            <a:off x="3788424" y="5119105"/>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7" name="Oval 66"/>
          <p:cNvSpPr/>
          <p:nvPr/>
        </p:nvSpPr>
        <p:spPr>
          <a:xfrm>
            <a:off x="5006646" y="5004642"/>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e3</a:t>
            </a:r>
            <a:endParaRPr lang="nl-NL" dirty="0"/>
          </a:p>
        </p:txBody>
      </p:sp>
      <p:cxnSp>
        <p:nvCxnSpPr>
          <p:cNvPr id="68" name="Straight Arrow Connector 67"/>
          <p:cNvCxnSpPr>
            <a:stCxn id="67" idx="0"/>
          </p:cNvCxnSpPr>
          <p:nvPr/>
        </p:nvCxnSpPr>
        <p:spPr>
          <a:xfrm flipV="1">
            <a:off x="5343530" y="4609192"/>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Curved Connector 68"/>
          <p:cNvCxnSpPr>
            <a:stCxn id="67" idx="1"/>
            <a:endCxn id="67" idx="2"/>
          </p:cNvCxnSpPr>
          <p:nvPr/>
        </p:nvCxnSpPr>
        <p:spPr>
          <a:xfrm rot="16200000" flipH="1" flipV="1">
            <a:off x="4951481" y="5146378"/>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Oval 69"/>
          <p:cNvSpPr/>
          <p:nvPr/>
        </p:nvSpPr>
        <p:spPr>
          <a:xfrm>
            <a:off x="6169699" y="4983790"/>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e4</a:t>
            </a:r>
            <a:endParaRPr lang="nl-NL" dirty="0"/>
          </a:p>
        </p:txBody>
      </p:sp>
      <p:cxnSp>
        <p:nvCxnSpPr>
          <p:cNvPr id="71" name="Straight Arrow Connector 70"/>
          <p:cNvCxnSpPr>
            <a:stCxn id="70" idx="0"/>
          </p:cNvCxnSpPr>
          <p:nvPr/>
        </p:nvCxnSpPr>
        <p:spPr>
          <a:xfrm flipV="1">
            <a:off x="6506583" y="4588340"/>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Curved Connector 71"/>
          <p:cNvCxnSpPr>
            <a:stCxn id="70" idx="1"/>
            <a:endCxn id="70" idx="2"/>
          </p:cNvCxnSpPr>
          <p:nvPr/>
        </p:nvCxnSpPr>
        <p:spPr>
          <a:xfrm rot="16200000" flipH="1" flipV="1">
            <a:off x="6114534" y="5125526"/>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Oval 72"/>
          <p:cNvSpPr/>
          <p:nvPr/>
        </p:nvSpPr>
        <p:spPr>
          <a:xfrm>
            <a:off x="7420987" y="4993411"/>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e5</a:t>
            </a:r>
            <a:endParaRPr lang="nl-NL" dirty="0"/>
          </a:p>
        </p:txBody>
      </p:sp>
      <p:cxnSp>
        <p:nvCxnSpPr>
          <p:cNvPr id="74" name="Straight Arrow Connector 73"/>
          <p:cNvCxnSpPr>
            <a:stCxn id="73" idx="0"/>
          </p:cNvCxnSpPr>
          <p:nvPr/>
        </p:nvCxnSpPr>
        <p:spPr>
          <a:xfrm flipV="1">
            <a:off x="7757871" y="4597961"/>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Curved Connector 74"/>
          <p:cNvCxnSpPr>
            <a:stCxn id="73" idx="1"/>
            <a:endCxn id="73" idx="2"/>
          </p:cNvCxnSpPr>
          <p:nvPr/>
        </p:nvCxnSpPr>
        <p:spPr>
          <a:xfrm rot="16200000" flipH="1" flipV="1">
            <a:off x="7365822" y="5135147"/>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6" name="Oval 75"/>
          <p:cNvSpPr/>
          <p:nvPr/>
        </p:nvSpPr>
        <p:spPr>
          <a:xfrm>
            <a:off x="8526284" y="4982186"/>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mtClean="0"/>
              <a:t>e6</a:t>
            </a:r>
            <a:endParaRPr lang="nl-NL" dirty="0"/>
          </a:p>
        </p:txBody>
      </p:sp>
      <p:cxnSp>
        <p:nvCxnSpPr>
          <p:cNvPr id="77" name="Straight Arrow Connector 76"/>
          <p:cNvCxnSpPr>
            <a:stCxn id="76" idx="0"/>
          </p:cNvCxnSpPr>
          <p:nvPr/>
        </p:nvCxnSpPr>
        <p:spPr>
          <a:xfrm flipV="1">
            <a:off x="8863168" y="4586736"/>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Curved Connector 77"/>
          <p:cNvCxnSpPr>
            <a:stCxn id="76" idx="1"/>
            <a:endCxn id="76" idx="2"/>
          </p:cNvCxnSpPr>
          <p:nvPr/>
        </p:nvCxnSpPr>
        <p:spPr>
          <a:xfrm rot="16200000" flipH="1" flipV="1">
            <a:off x="8471119" y="5123922"/>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1780674" y="4765559"/>
            <a:ext cx="442109" cy="369332"/>
          </a:xfrm>
          <a:prstGeom prst="rect">
            <a:avLst/>
          </a:prstGeom>
          <a:noFill/>
        </p:spPr>
        <p:txBody>
          <a:bodyPr wrap="none" rtlCol="0">
            <a:spAutoFit/>
          </a:bodyPr>
          <a:lstStyle/>
          <a:p>
            <a:r>
              <a:rPr lang="nl-NL" dirty="0" smtClean="0"/>
              <a:t>v</a:t>
            </a:r>
            <a:r>
              <a:rPr lang="nl-NL" baseline="-25000" dirty="0" smtClean="0"/>
              <a:t>e1</a:t>
            </a:r>
            <a:endParaRPr lang="nl-NL" baseline="-25000" dirty="0"/>
          </a:p>
        </p:txBody>
      </p:sp>
      <p:sp>
        <p:nvSpPr>
          <p:cNvPr id="50" name="TextBox 49"/>
          <p:cNvSpPr txBox="1"/>
          <p:nvPr/>
        </p:nvSpPr>
        <p:spPr>
          <a:xfrm>
            <a:off x="3251738" y="4773584"/>
            <a:ext cx="442109" cy="369332"/>
          </a:xfrm>
          <a:prstGeom prst="rect">
            <a:avLst/>
          </a:prstGeom>
          <a:noFill/>
        </p:spPr>
        <p:txBody>
          <a:bodyPr wrap="none" rtlCol="0">
            <a:spAutoFit/>
          </a:bodyPr>
          <a:lstStyle/>
          <a:p>
            <a:r>
              <a:rPr lang="nl-NL" dirty="0" smtClean="0"/>
              <a:t>v</a:t>
            </a:r>
            <a:r>
              <a:rPr lang="nl-NL" baseline="-25000" dirty="0" smtClean="0"/>
              <a:t>e2</a:t>
            </a:r>
            <a:endParaRPr lang="nl-NL" baseline="-25000" dirty="0"/>
          </a:p>
        </p:txBody>
      </p:sp>
      <p:sp>
        <p:nvSpPr>
          <p:cNvPr id="51" name="TextBox 50"/>
          <p:cNvSpPr txBox="1"/>
          <p:nvPr/>
        </p:nvSpPr>
        <p:spPr>
          <a:xfrm>
            <a:off x="4424418" y="4762359"/>
            <a:ext cx="442109" cy="369332"/>
          </a:xfrm>
          <a:prstGeom prst="rect">
            <a:avLst/>
          </a:prstGeom>
          <a:noFill/>
        </p:spPr>
        <p:txBody>
          <a:bodyPr wrap="none" rtlCol="0">
            <a:spAutoFit/>
          </a:bodyPr>
          <a:lstStyle/>
          <a:p>
            <a:r>
              <a:rPr lang="nl-NL" dirty="0" smtClean="0"/>
              <a:t>v</a:t>
            </a:r>
            <a:r>
              <a:rPr lang="nl-NL" baseline="-25000" dirty="0" smtClean="0"/>
              <a:t>e3</a:t>
            </a:r>
            <a:endParaRPr lang="nl-NL" baseline="-25000" dirty="0"/>
          </a:p>
        </p:txBody>
      </p:sp>
      <p:sp>
        <p:nvSpPr>
          <p:cNvPr id="52" name="TextBox 51"/>
          <p:cNvSpPr txBox="1"/>
          <p:nvPr/>
        </p:nvSpPr>
        <p:spPr>
          <a:xfrm>
            <a:off x="5558596" y="4683751"/>
            <a:ext cx="520655" cy="369332"/>
          </a:xfrm>
          <a:prstGeom prst="rect">
            <a:avLst/>
          </a:prstGeom>
          <a:noFill/>
        </p:spPr>
        <p:txBody>
          <a:bodyPr wrap="none" rtlCol="0">
            <a:spAutoFit/>
          </a:bodyPr>
          <a:lstStyle/>
          <a:p>
            <a:r>
              <a:rPr lang="nl-NL" dirty="0" smtClean="0"/>
              <a:t>v</a:t>
            </a:r>
            <a:r>
              <a:rPr lang="nl-NL" baseline="-25000" dirty="0" smtClean="0"/>
              <a:t>e14</a:t>
            </a:r>
            <a:endParaRPr lang="nl-NL" baseline="-25000" dirty="0"/>
          </a:p>
        </p:txBody>
      </p:sp>
      <p:sp>
        <p:nvSpPr>
          <p:cNvPr id="53" name="TextBox 52"/>
          <p:cNvSpPr txBox="1"/>
          <p:nvPr/>
        </p:nvSpPr>
        <p:spPr>
          <a:xfrm>
            <a:off x="6846782" y="4701396"/>
            <a:ext cx="442109" cy="369332"/>
          </a:xfrm>
          <a:prstGeom prst="rect">
            <a:avLst/>
          </a:prstGeom>
          <a:noFill/>
        </p:spPr>
        <p:txBody>
          <a:bodyPr wrap="none" rtlCol="0">
            <a:spAutoFit/>
          </a:bodyPr>
          <a:lstStyle/>
          <a:p>
            <a:r>
              <a:rPr lang="nl-NL" dirty="0" smtClean="0"/>
              <a:t>v</a:t>
            </a:r>
            <a:r>
              <a:rPr lang="nl-NL" baseline="-25000" dirty="0" smtClean="0"/>
              <a:t>e5</a:t>
            </a:r>
            <a:endParaRPr lang="nl-NL" baseline="-25000" dirty="0"/>
          </a:p>
        </p:txBody>
      </p:sp>
      <p:sp>
        <p:nvSpPr>
          <p:cNvPr id="54" name="TextBox 53"/>
          <p:cNvSpPr txBox="1"/>
          <p:nvPr/>
        </p:nvSpPr>
        <p:spPr>
          <a:xfrm>
            <a:off x="7923208" y="4699796"/>
            <a:ext cx="442109" cy="369332"/>
          </a:xfrm>
          <a:prstGeom prst="rect">
            <a:avLst/>
          </a:prstGeom>
          <a:noFill/>
        </p:spPr>
        <p:txBody>
          <a:bodyPr wrap="none" rtlCol="0">
            <a:spAutoFit/>
          </a:bodyPr>
          <a:lstStyle/>
          <a:p>
            <a:r>
              <a:rPr lang="nl-NL" dirty="0" smtClean="0"/>
              <a:t>v</a:t>
            </a:r>
            <a:r>
              <a:rPr lang="nl-NL" baseline="-25000" dirty="0" smtClean="0"/>
              <a:t>e6</a:t>
            </a:r>
            <a:endParaRPr lang="nl-NL" baseline="-25000" dirty="0"/>
          </a:p>
        </p:txBody>
      </p:sp>
      <p:sp>
        <p:nvSpPr>
          <p:cNvPr id="55" name="Slide Number Placeholder 54"/>
          <p:cNvSpPr>
            <a:spLocks noGrp="1"/>
          </p:cNvSpPr>
          <p:nvPr>
            <p:ph type="sldNum" sz="quarter" idx="12"/>
          </p:nvPr>
        </p:nvSpPr>
        <p:spPr/>
        <p:txBody>
          <a:bodyPr/>
          <a:lstStyle/>
          <a:p>
            <a:fld id="{E4A06661-2BEA-419D-95CE-082FC67DA5D1}" type="slidenum">
              <a:rPr lang="nl-NL" smtClean="0"/>
              <a:pPr/>
              <a:t>45</a:t>
            </a:fld>
            <a:endParaRPr lang="nl-NL"/>
          </a:p>
        </p:txBody>
      </p:sp>
      <p:sp>
        <p:nvSpPr>
          <p:cNvPr id="56" name="Footer Placeholder 55"/>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41259807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8" name="Rectangle 4"/>
          <p:cNvSpPr>
            <a:spLocks noChangeArrowheads="1"/>
          </p:cNvSpPr>
          <p:nvPr/>
        </p:nvSpPr>
        <p:spPr bwMode="auto">
          <a:xfrm>
            <a:off x="2339788"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dirty="0" smtClean="0"/>
              <a:t>y1</a:t>
            </a:r>
            <a:endParaRPr lang="en-GB" dirty="0"/>
          </a:p>
        </p:txBody>
      </p:sp>
      <p:sp>
        <p:nvSpPr>
          <p:cNvPr id="23559" name="Rectangle 5"/>
          <p:cNvSpPr>
            <a:spLocks noChangeArrowheads="1"/>
          </p:cNvSpPr>
          <p:nvPr/>
        </p:nvSpPr>
        <p:spPr bwMode="auto">
          <a:xfrm>
            <a:off x="3662505"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y2</a:t>
            </a:r>
            <a:endParaRPr lang="en-GB"/>
          </a:p>
        </p:txBody>
      </p:sp>
      <p:sp>
        <p:nvSpPr>
          <p:cNvPr id="23560" name="Rectangle 6"/>
          <p:cNvSpPr>
            <a:spLocks noChangeArrowheads="1"/>
          </p:cNvSpPr>
          <p:nvPr/>
        </p:nvSpPr>
        <p:spPr bwMode="auto">
          <a:xfrm>
            <a:off x="4852950"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y3</a:t>
            </a:r>
            <a:endParaRPr lang="en-GB"/>
          </a:p>
        </p:txBody>
      </p:sp>
      <p:sp>
        <p:nvSpPr>
          <p:cNvPr id="23561" name="Rectangle 7"/>
          <p:cNvSpPr>
            <a:spLocks noChangeArrowheads="1"/>
          </p:cNvSpPr>
          <p:nvPr/>
        </p:nvSpPr>
        <p:spPr bwMode="auto">
          <a:xfrm>
            <a:off x="6043396"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y4</a:t>
            </a:r>
            <a:endParaRPr lang="en-GB"/>
          </a:p>
        </p:txBody>
      </p:sp>
      <p:sp>
        <p:nvSpPr>
          <p:cNvPr id="23562" name="Rectangle 8"/>
          <p:cNvSpPr>
            <a:spLocks noChangeArrowheads="1"/>
          </p:cNvSpPr>
          <p:nvPr/>
        </p:nvSpPr>
        <p:spPr bwMode="auto">
          <a:xfrm>
            <a:off x="7233841"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y5</a:t>
            </a:r>
            <a:endParaRPr lang="en-GB"/>
          </a:p>
        </p:txBody>
      </p:sp>
      <p:sp>
        <p:nvSpPr>
          <p:cNvPr id="23563" name="Rectangle 9"/>
          <p:cNvSpPr>
            <a:spLocks noChangeArrowheads="1"/>
          </p:cNvSpPr>
          <p:nvPr/>
        </p:nvSpPr>
        <p:spPr bwMode="auto">
          <a:xfrm>
            <a:off x="8424286"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y6</a:t>
            </a:r>
            <a:endParaRPr lang="en-GB"/>
          </a:p>
        </p:txBody>
      </p:sp>
      <p:sp>
        <p:nvSpPr>
          <p:cNvPr id="23564" name="Oval 10"/>
          <p:cNvSpPr>
            <a:spLocks noChangeArrowheads="1"/>
          </p:cNvSpPr>
          <p:nvPr/>
        </p:nvSpPr>
        <p:spPr bwMode="auto">
          <a:xfrm>
            <a:off x="3794777" y="1466571"/>
            <a:ext cx="925902" cy="752368"/>
          </a:xfrm>
          <a:prstGeom prst="ellipse">
            <a:avLst/>
          </a:prstGeom>
          <a:solidFill>
            <a:schemeClr val="bg1"/>
          </a:solidFill>
          <a:ln w="9525">
            <a:solidFill>
              <a:schemeClr val="tx1"/>
            </a:solidFill>
            <a:round/>
            <a:headEnd/>
            <a:tailEnd/>
          </a:ln>
        </p:spPr>
        <p:txBody>
          <a:bodyPr wrap="none" anchor="ctr"/>
          <a:lstStyle/>
          <a:p>
            <a:pPr algn="ctr"/>
            <a:r>
              <a:rPr lang="en-US" dirty="0" smtClean="0"/>
              <a:t>f1</a:t>
            </a:r>
            <a:endParaRPr lang="en-GB" dirty="0"/>
          </a:p>
        </p:txBody>
      </p:sp>
      <p:sp>
        <p:nvSpPr>
          <p:cNvPr id="23565" name="Oval 11"/>
          <p:cNvSpPr>
            <a:spLocks noChangeArrowheads="1"/>
          </p:cNvSpPr>
          <p:nvPr/>
        </p:nvSpPr>
        <p:spPr bwMode="auto">
          <a:xfrm>
            <a:off x="6704754" y="1466571"/>
            <a:ext cx="925902" cy="752368"/>
          </a:xfrm>
          <a:prstGeom prst="ellipse">
            <a:avLst/>
          </a:prstGeom>
          <a:solidFill>
            <a:schemeClr val="bg1"/>
          </a:solidFill>
          <a:ln w="9525">
            <a:solidFill>
              <a:schemeClr val="tx1"/>
            </a:solidFill>
            <a:round/>
            <a:headEnd/>
            <a:tailEnd/>
          </a:ln>
        </p:spPr>
        <p:txBody>
          <a:bodyPr wrap="none" anchor="ctr"/>
          <a:lstStyle/>
          <a:p>
            <a:pPr algn="ctr"/>
            <a:r>
              <a:rPr lang="en-US" dirty="0" smtClean="0"/>
              <a:t>f2</a:t>
            </a:r>
            <a:endParaRPr lang="en-GB" dirty="0"/>
          </a:p>
        </p:txBody>
      </p:sp>
      <p:sp>
        <p:nvSpPr>
          <p:cNvPr id="23566" name="Line 12"/>
          <p:cNvSpPr>
            <a:spLocks noChangeShapeType="1"/>
          </p:cNvSpPr>
          <p:nvPr/>
        </p:nvSpPr>
        <p:spPr bwMode="auto">
          <a:xfrm flipH="1">
            <a:off x="2868875" y="2218939"/>
            <a:ext cx="1322717" cy="1612218"/>
          </a:xfrm>
          <a:prstGeom prst="line">
            <a:avLst/>
          </a:prstGeom>
          <a:noFill/>
          <a:ln w="9525">
            <a:solidFill>
              <a:schemeClr val="tx1"/>
            </a:solidFill>
            <a:round/>
            <a:headEnd/>
            <a:tailEnd type="triangle" w="med" len="med"/>
          </a:ln>
        </p:spPr>
        <p:txBody>
          <a:bodyPr/>
          <a:lstStyle/>
          <a:p>
            <a:endParaRPr lang="en-US"/>
          </a:p>
        </p:txBody>
      </p:sp>
      <p:sp>
        <p:nvSpPr>
          <p:cNvPr id="23567" name="Line 13"/>
          <p:cNvSpPr>
            <a:spLocks noChangeShapeType="1"/>
          </p:cNvSpPr>
          <p:nvPr/>
        </p:nvSpPr>
        <p:spPr bwMode="auto">
          <a:xfrm>
            <a:off x="4191592" y="2218939"/>
            <a:ext cx="0" cy="1612218"/>
          </a:xfrm>
          <a:prstGeom prst="line">
            <a:avLst/>
          </a:prstGeom>
          <a:noFill/>
          <a:ln w="9525">
            <a:solidFill>
              <a:schemeClr val="tx1"/>
            </a:solidFill>
            <a:round/>
            <a:headEnd/>
            <a:tailEnd type="triangle" w="med" len="med"/>
          </a:ln>
        </p:spPr>
        <p:txBody>
          <a:bodyPr/>
          <a:lstStyle/>
          <a:p>
            <a:endParaRPr lang="en-US"/>
          </a:p>
        </p:txBody>
      </p:sp>
      <p:sp>
        <p:nvSpPr>
          <p:cNvPr id="23568" name="Line 14"/>
          <p:cNvSpPr>
            <a:spLocks noChangeShapeType="1"/>
          </p:cNvSpPr>
          <p:nvPr/>
        </p:nvSpPr>
        <p:spPr bwMode="auto">
          <a:xfrm>
            <a:off x="4191592" y="2218939"/>
            <a:ext cx="1058174" cy="1612218"/>
          </a:xfrm>
          <a:prstGeom prst="line">
            <a:avLst/>
          </a:prstGeom>
          <a:noFill/>
          <a:ln w="9525">
            <a:solidFill>
              <a:schemeClr val="tx1"/>
            </a:solidFill>
            <a:round/>
            <a:headEnd/>
            <a:tailEnd type="triangle" w="med" len="med"/>
          </a:ln>
        </p:spPr>
        <p:txBody>
          <a:bodyPr/>
          <a:lstStyle/>
          <a:p>
            <a:endParaRPr lang="en-US"/>
          </a:p>
        </p:txBody>
      </p:sp>
      <p:sp>
        <p:nvSpPr>
          <p:cNvPr id="23575" name="Line 21"/>
          <p:cNvSpPr>
            <a:spLocks noChangeShapeType="1"/>
          </p:cNvSpPr>
          <p:nvPr/>
        </p:nvSpPr>
        <p:spPr bwMode="auto">
          <a:xfrm flipH="1">
            <a:off x="6572482" y="2218939"/>
            <a:ext cx="529087" cy="1612218"/>
          </a:xfrm>
          <a:prstGeom prst="line">
            <a:avLst/>
          </a:prstGeom>
          <a:noFill/>
          <a:ln w="9525">
            <a:solidFill>
              <a:schemeClr val="tx1"/>
            </a:solidFill>
            <a:round/>
            <a:headEnd/>
            <a:tailEnd type="triangle" w="med" len="med"/>
          </a:ln>
        </p:spPr>
        <p:txBody>
          <a:bodyPr/>
          <a:lstStyle/>
          <a:p>
            <a:endParaRPr lang="en-US"/>
          </a:p>
        </p:txBody>
      </p:sp>
      <p:sp>
        <p:nvSpPr>
          <p:cNvPr id="23576" name="Line 22"/>
          <p:cNvSpPr>
            <a:spLocks noChangeShapeType="1"/>
          </p:cNvSpPr>
          <p:nvPr/>
        </p:nvSpPr>
        <p:spPr bwMode="auto">
          <a:xfrm>
            <a:off x="7101569" y="2218939"/>
            <a:ext cx="793630" cy="1612218"/>
          </a:xfrm>
          <a:prstGeom prst="line">
            <a:avLst/>
          </a:prstGeom>
          <a:noFill/>
          <a:ln w="9525">
            <a:solidFill>
              <a:schemeClr val="tx1"/>
            </a:solidFill>
            <a:round/>
            <a:headEnd/>
            <a:tailEnd type="triangle" w="med" len="med"/>
          </a:ln>
        </p:spPr>
        <p:txBody>
          <a:bodyPr/>
          <a:lstStyle/>
          <a:p>
            <a:endParaRPr lang="en-US"/>
          </a:p>
        </p:txBody>
      </p:sp>
      <p:sp>
        <p:nvSpPr>
          <p:cNvPr id="23577" name="Line 23"/>
          <p:cNvSpPr>
            <a:spLocks noChangeShapeType="1"/>
          </p:cNvSpPr>
          <p:nvPr/>
        </p:nvSpPr>
        <p:spPr bwMode="auto">
          <a:xfrm>
            <a:off x="7101569" y="2218939"/>
            <a:ext cx="1851804" cy="1612218"/>
          </a:xfrm>
          <a:prstGeom prst="line">
            <a:avLst/>
          </a:prstGeom>
          <a:noFill/>
          <a:ln w="9525">
            <a:solidFill>
              <a:schemeClr val="tx1"/>
            </a:solidFill>
            <a:round/>
            <a:headEnd/>
            <a:tailEnd type="triangle" w="med" len="med"/>
          </a:ln>
        </p:spPr>
        <p:txBody>
          <a:bodyPr/>
          <a:lstStyle/>
          <a:p>
            <a:endParaRPr lang="en-US"/>
          </a:p>
        </p:txBody>
      </p:sp>
      <p:cxnSp>
        <p:nvCxnSpPr>
          <p:cNvPr id="8" name="Curved Connector 7"/>
          <p:cNvCxnSpPr>
            <a:stCxn id="23564" idx="0"/>
            <a:endCxn id="23565" idx="0"/>
          </p:cNvCxnSpPr>
          <p:nvPr/>
        </p:nvCxnSpPr>
        <p:spPr>
          <a:xfrm rot="5400000" flipH="1" flipV="1">
            <a:off x="5712716" y="11583"/>
            <a:ext cx="12700" cy="2909977"/>
          </a:xfrm>
          <a:prstGeom prst="curvedConnector3">
            <a:avLst>
              <a:gd name="adj1" fmla="val 3528000"/>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608320" y="655802"/>
            <a:ext cx="264816" cy="369332"/>
          </a:xfrm>
          <a:prstGeom prst="rect">
            <a:avLst/>
          </a:prstGeom>
          <a:noFill/>
        </p:spPr>
        <p:txBody>
          <a:bodyPr wrap="none" rtlCol="0">
            <a:spAutoFit/>
          </a:bodyPr>
          <a:lstStyle/>
          <a:p>
            <a:r>
              <a:rPr lang="en-US" dirty="0"/>
              <a:t>r</a:t>
            </a:r>
            <a:endParaRPr lang="nl-NL" dirty="0"/>
          </a:p>
        </p:txBody>
      </p:sp>
      <p:sp>
        <p:nvSpPr>
          <p:cNvPr id="42" name="Oval 41"/>
          <p:cNvSpPr/>
          <p:nvPr/>
        </p:nvSpPr>
        <p:spPr>
          <a:xfrm>
            <a:off x="2459154" y="4978976"/>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e1</a:t>
            </a:r>
            <a:endParaRPr lang="nl-NL" dirty="0"/>
          </a:p>
        </p:txBody>
      </p:sp>
      <p:cxnSp>
        <p:nvCxnSpPr>
          <p:cNvPr id="43" name="Straight Arrow Connector 42"/>
          <p:cNvCxnSpPr>
            <a:stCxn id="42" idx="0"/>
            <a:endCxn id="23558" idx="2"/>
          </p:cNvCxnSpPr>
          <p:nvPr/>
        </p:nvCxnSpPr>
        <p:spPr>
          <a:xfrm flipV="1">
            <a:off x="2796038" y="4583526"/>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Rectangle 2"/>
          <p:cNvSpPr txBox="1">
            <a:spLocks noChangeArrowheads="1"/>
          </p:cNvSpPr>
          <p:nvPr/>
        </p:nvSpPr>
        <p:spPr>
          <a:xfrm>
            <a:off x="371278" y="39691"/>
            <a:ext cx="10515600" cy="81821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smtClean="0"/>
              <a:t>Suppose 3 indicators at 2 time points</a:t>
            </a:r>
          </a:p>
        </p:txBody>
      </p:sp>
      <p:sp>
        <p:nvSpPr>
          <p:cNvPr id="6" name="TextBox 5"/>
          <p:cNvSpPr txBox="1"/>
          <p:nvPr/>
        </p:nvSpPr>
        <p:spPr>
          <a:xfrm>
            <a:off x="3493091" y="2512563"/>
            <a:ext cx="301686" cy="369332"/>
          </a:xfrm>
          <a:prstGeom prst="rect">
            <a:avLst/>
          </a:prstGeom>
          <a:noFill/>
        </p:spPr>
        <p:txBody>
          <a:bodyPr wrap="none" rtlCol="0">
            <a:spAutoFit/>
          </a:bodyPr>
          <a:lstStyle/>
          <a:p>
            <a:r>
              <a:rPr lang="nl-NL" dirty="0" smtClean="0"/>
              <a:t>1</a:t>
            </a:r>
            <a:endParaRPr lang="nl-NL" dirty="0"/>
          </a:p>
        </p:txBody>
      </p:sp>
      <p:sp>
        <p:nvSpPr>
          <p:cNvPr id="47" name="TextBox 46"/>
          <p:cNvSpPr txBox="1"/>
          <p:nvPr/>
        </p:nvSpPr>
        <p:spPr>
          <a:xfrm>
            <a:off x="6506346" y="2697229"/>
            <a:ext cx="301686" cy="369332"/>
          </a:xfrm>
          <a:prstGeom prst="rect">
            <a:avLst/>
          </a:prstGeom>
          <a:noFill/>
        </p:spPr>
        <p:txBody>
          <a:bodyPr wrap="none" rtlCol="0">
            <a:spAutoFit/>
          </a:bodyPr>
          <a:lstStyle/>
          <a:p>
            <a:r>
              <a:rPr lang="nl-NL" dirty="0" smtClean="0"/>
              <a:t>1</a:t>
            </a:r>
            <a:endParaRPr lang="nl-NL" dirty="0"/>
          </a:p>
        </p:txBody>
      </p:sp>
      <p:sp>
        <p:nvSpPr>
          <p:cNvPr id="7" name="TextBox 6"/>
          <p:cNvSpPr txBox="1"/>
          <p:nvPr/>
        </p:nvSpPr>
        <p:spPr>
          <a:xfrm>
            <a:off x="3573097" y="3177642"/>
            <a:ext cx="688009" cy="523220"/>
          </a:xfrm>
          <a:prstGeom prst="rect">
            <a:avLst/>
          </a:prstGeom>
          <a:noFill/>
        </p:spPr>
        <p:txBody>
          <a:bodyPr wrap="none" rtlCol="0">
            <a:spAutoFit/>
          </a:bodyPr>
          <a:lstStyle/>
          <a:p>
            <a:r>
              <a:rPr lang="nl-NL" sz="2800" dirty="0" smtClean="0">
                <a:solidFill>
                  <a:srgbClr val="FF0000"/>
                </a:solidFill>
              </a:rPr>
              <a:t>a=c</a:t>
            </a:r>
            <a:endParaRPr lang="nl-NL" sz="2800" dirty="0">
              <a:solidFill>
                <a:srgbClr val="FF0000"/>
              </a:solidFill>
            </a:endParaRPr>
          </a:p>
        </p:txBody>
      </p:sp>
      <p:sp>
        <p:nvSpPr>
          <p:cNvPr id="9" name="TextBox 8"/>
          <p:cNvSpPr txBox="1"/>
          <p:nvPr/>
        </p:nvSpPr>
        <p:spPr>
          <a:xfrm>
            <a:off x="4852950" y="2890478"/>
            <a:ext cx="742511" cy="523220"/>
          </a:xfrm>
          <a:prstGeom prst="rect">
            <a:avLst/>
          </a:prstGeom>
          <a:noFill/>
        </p:spPr>
        <p:txBody>
          <a:bodyPr wrap="none" rtlCol="0">
            <a:spAutoFit/>
          </a:bodyPr>
          <a:lstStyle/>
          <a:p>
            <a:r>
              <a:rPr lang="nl-NL" sz="2800" dirty="0" smtClean="0">
                <a:solidFill>
                  <a:srgbClr val="FF0000"/>
                </a:solidFill>
              </a:rPr>
              <a:t>b=d</a:t>
            </a:r>
            <a:endParaRPr lang="nl-NL" sz="2800" dirty="0">
              <a:solidFill>
                <a:srgbClr val="FF0000"/>
              </a:solidFill>
            </a:endParaRPr>
          </a:p>
        </p:txBody>
      </p:sp>
      <p:sp>
        <p:nvSpPr>
          <p:cNvPr id="11" name="TextBox 10"/>
          <p:cNvSpPr txBox="1"/>
          <p:nvPr/>
        </p:nvSpPr>
        <p:spPr>
          <a:xfrm>
            <a:off x="7167705" y="3341900"/>
            <a:ext cx="707245" cy="523220"/>
          </a:xfrm>
          <a:prstGeom prst="rect">
            <a:avLst/>
          </a:prstGeom>
          <a:noFill/>
        </p:spPr>
        <p:txBody>
          <a:bodyPr wrap="none" rtlCol="0">
            <a:spAutoFit/>
          </a:bodyPr>
          <a:lstStyle/>
          <a:p>
            <a:r>
              <a:rPr lang="nl-NL" sz="2800" dirty="0" smtClean="0">
                <a:solidFill>
                  <a:srgbClr val="FF0000"/>
                </a:solidFill>
              </a:rPr>
              <a:t>a=c</a:t>
            </a:r>
            <a:endParaRPr lang="nl-NL" sz="2800" dirty="0">
              <a:solidFill>
                <a:srgbClr val="FF0000"/>
              </a:solidFill>
            </a:endParaRPr>
          </a:p>
        </p:txBody>
      </p:sp>
      <p:sp>
        <p:nvSpPr>
          <p:cNvPr id="12" name="TextBox 11"/>
          <p:cNvSpPr txBox="1"/>
          <p:nvPr/>
        </p:nvSpPr>
        <p:spPr>
          <a:xfrm>
            <a:off x="8159743" y="2763438"/>
            <a:ext cx="742511" cy="523220"/>
          </a:xfrm>
          <a:prstGeom prst="rect">
            <a:avLst/>
          </a:prstGeom>
          <a:noFill/>
        </p:spPr>
        <p:txBody>
          <a:bodyPr wrap="none" rtlCol="0">
            <a:spAutoFit/>
          </a:bodyPr>
          <a:lstStyle/>
          <a:p>
            <a:r>
              <a:rPr lang="nl-NL" sz="2800" dirty="0" smtClean="0">
                <a:solidFill>
                  <a:srgbClr val="FF0000"/>
                </a:solidFill>
              </a:rPr>
              <a:t>b=d</a:t>
            </a:r>
            <a:endParaRPr lang="nl-NL" sz="2800" dirty="0">
              <a:solidFill>
                <a:srgbClr val="FF0000"/>
              </a:solidFill>
            </a:endParaRPr>
          </a:p>
        </p:txBody>
      </p:sp>
      <p:cxnSp>
        <p:nvCxnSpPr>
          <p:cNvPr id="14" name="Curved Connector 13"/>
          <p:cNvCxnSpPr>
            <a:stCxn id="23564" idx="1"/>
            <a:endCxn id="23564" idx="2"/>
          </p:cNvCxnSpPr>
          <p:nvPr/>
        </p:nvCxnSpPr>
        <p:spPr>
          <a:xfrm rot="16200000" flipH="1" flipV="1">
            <a:off x="3729574" y="1641956"/>
            <a:ext cx="266002" cy="135595"/>
          </a:xfrm>
          <a:prstGeom prst="curvedConnector4">
            <a:avLst>
              <a:gd name="adj1" fmla="val -127361"/>
              <a:gd name="adj2" fmla="val 268590"/>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23565" idx="7"/>
            <a:endCxn id="23565" idx="6"/>
          </p:cNvCxnSpPr>
          <p:nvPr/>
        </p:nvCxnSpPr>
        <p:spPr>
          <a:xfrm rot="16200000" flipH="1">
            <a:off x="7429857" y="1641957"/>
            <a:ext cx="266002" cy="135595"/>
          </a:xfrm>
          <a:prstGeom prst="curvedConnector4">
            <a:avLst>
              <a:gd name="adj1" fmla="val -127361"/>
              <a:gd name="adj2" fmla="val 268590"/>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265690" y="1289785"/>
            <a:ext cx="367408" cy="369332"/>
          </a:xfrm>
          <a:prstGeom prst="rect">
            <a:avLst/>
          </a:prstGeom>
          <a:noFill/>
        </p:spPr>
        <p:txBody>
          <a:bodyPr wrap="none" rtlCol="0">
            <a:spAutoFit/>
          </a:bodyPr>
          <a:lstStyle/>
          <a:p>
            <a:r>
              <a:rPr lang="nl-NL" dirty="0" smtClean="0"/>
              <a:t>v</a:t>
            </a:r>
            <a:r>
              <a:rPr lang="nl-NL" baseline="-25000" dirty="0" smtClean="0"/>
              <a:t>1</a:t>
            </a:r>
            <a:endParaRPr lang="nl-NL" baseline="-25000" dirty="0"/>
          </a:p>
        </p:txBody>
      </p:sp>
      <p:sp>
        <p:nvSpPr>
          <p:cNvPr id="18" name="TextBox 17"/>
          <p:cNvSpPr txBox="1"/>
          <p:nvPr/>
        </p:nvSpPr>
        <p:spPr>
          <a:xfrm>
            <a:off x="7964361" y="1353757"/>
            <a:ext cx="367408" cy="369332"/>
          </a:xfrm>
          <a:prstGeom prst="rect">
            <a:avLst/>
          </a:prstGeom>
          <a:noFill/>
        </p:spPr>
        <p:txBody>
          <a:bodyPr wrap="none" rtlCol="0">
            <a:spAutoFit/>
          </a:bodyPr>
          <a:lstStyle/>
          <a:p>
            <a:r>
              <a:rPr lang="nl-NL" dirty="0" smtClean="0"/>
              <a:t>v</a:t>
            </a:r>
            <a:r>
              <a:rPr lang="nl-NL" baseline="-25000" dirty="0" smtClean="0"/>
              <a:t>2</a:t>
            </a:r>
            <a:endParaRPr lang="nl-NL" baseline="-25000" dirty="0"/>
          </a:p>
        </p:txBody>
      </p:sp>
      <p:cxnSp>
        <p:nvCxnSpPr>
          <p:cNvPr id="22" name="Curved Connector 21"/>
          <p:cNvCxnSpPr>
            <a:stCxn id="42" idx="1"/>
            <a:endCxn id="42" idx="2"/>
          </p:cNvCxnSpPr>
          <p:nvPr/>
        </p:nvCxnSpPr>
        <p:spPr>
          <a:xfrm rot="16200000" flipH="1" flipV="1">
            <a:off x="2403989" y="5120712"/>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3843589" y="4977369"/>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e2</a:t>
            </a:r>
            <a:endParaRPr lang="nl-NL" dirty="0"/>
          </a:p>
        </p:txBody>
      </p:sp>
      <p:cxnSp>
        <p:nvCxnSpPr>
          <p:cNvPr id="65" name="Straight Arrow Connector 64"/>
          <p:cNvCxnSpPr>
            <a:stCxn id="64" idx="0"/>
          </p:cNvCxnSpPr>
          <p:nvPr/>
        </p:nvCxnSpPr>
        <p:spPr>
          <a:xfrm flipV="1">
            <a:off x="4180473" y="4581919"/>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Curved Connector 65"/>
          <p:cNvCxnSpPr>
            <a:stCxn id="64" idx="1"/>
            <a:endCxn id="64" idx="2"/>
          </p:cNvCxnSpPr>
          <p:nvPr/>
        </p:nvCxnSpPr>
        <p:spPr>
          <a:xfrm rot="16200000" flipH="1" flipV="1">
            <a:off x="3788424" y="5119105"/>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7" name="Oval 66"/>
          <p:cNvSpPr/>
          <p:nvPr/>
        </p:nvSpPr>
        <p:spPr>
          <a:xfrm>
            <a:off x="5006646" y="5004642"/>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e3</a:t>
            </a:r>
            <a:endParaRPr lang="nl-NL" dirty="0"/>
          </a:p>
        </p:txBody>
      </p:sp>
      <p:cxnSp>
        <p:nvCxnSpPr>
          <p:cNvPr id="68" name="Straight Arrow Connector 67"/>
          <p:cNvCxnSpPr>
            <a:stCxn id="67" idx="0"/>
          </p:cNvCxnSpPr>
          <p:nvPr/>
        </p:nvCxnSpPr>
        <p:spPr>
          <a:xfrm flipV="1">
            <a:off x="5343530" y="4609192"/>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Curved Connector 68"/>
          <p:cNvCxnSpPr>
            <a:stCxn id="67" idx="1"/>
            <a:endCxn id="67" idx="2"/>
          </p:cNvCxnSpPr>
          <p:nvPr/>
        </p:nvCxnSpPr>
        <p:spPr>
          <a:xfrm rot="16200000" flipH="1" flipV="1">
            <a:off x="4951481" y="5146378"/>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Oval 69"/>
          <p:cNvSpPr/>
          <p:nvPr/>
        </p:nvSpPr>
        <p:spPr>
          <a:xfrm>
            <a:off x="6169699" y="4983790"/>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e4</a:t>
            </a:r>
            <a:endParaRPr lang="nl-NL" dirty="0"/>
          </a:p>
        </p:txBody>
      </p:sp>
      <p:cxnSp>
        <p:nvCxnSpPr>
          <p:cNvPr id="71" name="Straight Arrow Connector 70"/>
          <p:cNvCxnSpPr>
            <a:stCxn id="70" idx="0"/>
          </p:cNvCxnSpPr>
          <p:nvPr/>
        </p:nvCxnSpPr>
        <p:spPr>
          <a:xfrm flipV="1">
            <a:off x="6506583" y="4588340"/>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Curved Connector 71"/>
          <p:cNvCxnSpPr>
            <a:stCxn id="70" idx="1"/>
            <a:endCxn id="70" idx="2"/>
          </p:cNvCxnSpPr>
          <p:nvPr/>
        </p:nvCxnSpPr>
        <p:spPr>
          <a:xfrm rot="16200000" flipH="1" flipV="1">
            <a:off x="6114534" y="5125526"/>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Oval 72"/>
          <p:cNvSpPr/>
          <p:nvPr/>
        </p:nvSpPr>
        <p:spPr>
          <a:xfrm>
            <a:off x="7420987" y="4993411"/>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b="1" dirty="0" smtClean="0"/>
              <a:t>e5</a:t>
            </a:r>
            <a:endParaRPr lang="nl-NL" b="1" dirty="0"/>
          </a:p>
        </p:txBody>
      </p:sp>
      <p:cxnSp>
        <p:nvCxnSpPr>
          <p:cNvPr id="74" name="Straight Arrow Connector 73"/>
          <p:cNvCxnSpPr>
            <a:stCxn id="73" idx="0"/>
          </p:cNvCxnSpPr>
          <p:nvPr/>
        </p:nvCxnSpPr>
        <p:spPr>
          <a:xfrm flipV="1">
            <a:off x="7757871" y="4597961"/>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Curved Connector 74"/>
          <p:cNvCxnSpPr>
            <a:stCxn id="73" idx="1"/>
            <a:endCxn id="73" idx="2"/>
          </p:cNvCxnSpPr>
          <p:nvPr/>
        </p:nvCxnSpPr>
        <p:spPr>
          <a:xfrm rot="16200000" flipH="1" flipV="1">
            <a:off x="7365822" y="5135147"/>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6" name="Oval 75"/>
          <p:cNvSpPr/>
          <p:nvPr/>
        </p:nvSpPr>
        <p:spPr>
          <a:xfrm>
            <a:off x="8526284" y="4982186"/>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b="1" smtClean="0"/>
              <a:t>e6</a:t>
            </a:r>
            <a:endParaRPr lang="nl-NL" b="1" dirty="0"/>
          </a:p>
        </p:txBody>
      </p:sp>
      <p:cxnSp>
        <p:nvCxnSpPr>
          <p:cNvPr id="77" name="Straight Arrow Connector 76"/>
          <p:cNvCxnSpPr>
            <a:stCxn id="76" idx="0"/>
          </p:cNvCxnSpPr>
          <p:nvPr/>
        </p:nvCxnSpPr>
        <p:spPr>
          <a:xfrm flipV="1">
            <a:off x="8863168" y="4586736"/>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Curved Connector 77"/>
          <p:cNvCxnSpPr>
            <a:stCxn id="76" idx="1"/>
            <a:endCxn id="76" idx="2"/>
          </p:cNvCxnSpPr>
          <p:nvPr/>
        </p:nvCxnSpPr>
        <p:spPr>
          <a:xfrm rot="16200000" flipH="1" flipV="1">
            <a:off x="8471119" y="5123922"/>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1780674" y="4765559"/>
            <a:ext cx="442109" cy="369332"/>
          </a:xfrm>
          <a:prstGeom prst="rect">
            <a:avLst/>
          </a:prstGeom>
          <a:noFill/>
        </p:spPr>
        <p:txBody>
          <a:bodyPr wrap="none" rtlCol="0">
            <a:spAutoFit/>
          </a:bodyPr>
          <a:lstStyle/>
          <a:p>
            <a:r>
              <a:rPr lang="nl-NL" dirty="0" smtClean="0"/>
              <a:t>v</a:t>
            </a:r>
            <a:r>
              <a:rPr lang="nl-NL" baseline="-25000" dirty="0" smtClean="0"/>
              <a:t>e1</a:t>
            </a:r>
            <a:endParaRPr lang="nl-NL" baseline="-25000" dirty="0"/>
          </a:p>
        </p:txBody>
      </p:sp>
      <p:sp>
        <p:nvSpPr>
          <p:cNvPr id="50" name="TextBox 49"/>
          <p:cNvSpPr txBox="1"/>
          <p:nvPr/>
        </p:nvSpPr>
        <p:spPr>
          <a:xfrm>
            <a:off x="3251738" y="4773584"/>
            <a:ext cx="442109" cy="369332"/>
          </a:xfrm>
          <a:prstGeom prst="rect">
            <a:avLst/>
          </a:prstGeom>
          <a:noFill/>
        </p:spPr>
        <p:txBody>
          <a:bodyPr wrap="none" rtlCol="0">
            <a:spAutoFit/>
          </a:bodyPr>
          <a:lstStyle/>
          <a:p>
            <a:r>
              <a:rPr lang="nl-NL" dirty="0" smtClean="0"/>
              <a:t>v</a:t>
            </a:r>
            <a:r>
              <a:rPr lang="nl-NL" baseline="-25000" dirty="0" smtClean="0"/>
              <a:t>e2</a:t>
            </a:r>
            <a:endParaRPr lang="nl-NL" baseline="-25000" dirty="0"/>
          </a:p>
        </p:txBody>
      </p:sp>
      <p:sp>
        <p:nvSpPr>
          <p:cNvPr id="51" name="TextBox 50"/>
          <p:cNvSpPr txBox="1"/>
          <p:nvPr/>
        </p:nvSpPr>
        <p:spPr>
          <a:xfrm>
            <a:off x="4424418" y="4762359"/>
            <a:ext cx="442109" cy="369332"/>
          </a:xfrm>
          <a:prstGeom prst="rect">
            <a:avLst/>
          </a:prstGeom>
          <a:noFill/>
        </p:spPr>
        <p:txBody>
          <a:bodyPr wrap="none" rtlCol="0">
            <a:spAutoFit/>
          </a:bodyPr>
          <a:lstStyle/>
          <a:p>
            <a:r>
              <a:rPr lang="nl-NL" dirty="0" smtClean="0"/>
              <a:t>v</a:t>
            </a:r>
            <a:r>
              <a:rPr lang="nl-NL" baseline="-25000" dirty="0" smtClean="0"/>
              <a:t>e3</a:t>
            </a:r>
            <a:endParaRPr lang="nl-NL" baseline="-25000" dirty="0"/>
          </a:p>
        </p:txBody>
      </p:sp>
      <p:sp>
        <p:nvSpPr>
          <p:cNvPr id="52" name="TextBox 51"/>
          <p:cNvSpPr txBox="1"/>
          <p:nvPr/>
        </p:nvSpPr>
        <p:spPr>
          <a:xfrm>
            <a:off x="5558596" y="4683751"/>
            <a:ext cx="520655" cy="369332"/>
          </a:xfrm>
          <a:prstGeom prst="rect">
            <a:avLst/>
          </a:prstGeom>
          <a:noFill/>
        </p:spPr>
        <p:txBody>
          <a:bodyPr wrap="none" rtlCol="0">
            <a:spAutoFit/>
          </a:bodyPr>
          <a:lstStyle/>
          <a:p>
            <a:r>
              <a:rPr lang="nl-NL" dirty="0" smtClean="0"/>
              <a:t>v</a:t>
            </a:r>
            <a:r>
              <a:rPr lang="nl-NL" baseline="-25000" dirty="0" smtClean="0"/>
              <a:t>e14</a:t>
            </a:r>
            <a:endParaRPr lang="nl-NL" baseline="-25000" dirty="0"/>
          </a:p>
        </p:txBody>
      </p:sp>
      <p:sp>
        <p:nvSpPr>
          <p:cNvPr id="53" name="TextBox 52"/>
          <p:cNvSpPr txBox="1"/>
          <p:nvPr/>
        </p:nvSpPr>
        <p:spPr>
          <a:xfrm>
            <a:off x="6846782" y="4701396"/>
            <a:ext cx="442109" cy="369332"/>
          </a:xfrm>
          <a:prstGeom prst="rect">
            <a:avLst/>
          </a:prstGeom>
          <a:noFill/>
        </p:spPr>
        <p:txBody>
          <a:bodyPr wrap="none" rtlCol="0">
            <a:spAutoFit/>
          </a:bodyPr>
          <a:lstStyle/>
          <a:p>
            <a:r>
              <a:rPr lang="nl-NL" dirty="0" smtClean="0"/>
              <a:t>v</a:t>
            </a:r>
            <a:r>
              <a:rPr lang="nl-NL" baseline="-25000" dirty="0" smtClean="0"/>
              <a:t>e5</a:t>
            </a:r>
            <a:endParaRPr lang="nl-NL" baseline="-25000" dirty="0"/>
          </a:p>
        </p:txBody>
      </p:sp>
      <p:sp>
        <p:nvSpPr>
          <p:cNvPr id="54" name="TextBox 53"/>
          <p:cNvSpPr txBox="1"/>
          <p:nvPr/>
        </p:nvSpPr>
        <p:spPr>
          <a:xfrm>
            <a:off x="7923208" y="4699796"/>
            <a:ext cx="442109" cy="369332"/>
          </a:xfrm>
          <a:prstGeom prst="rect">
            <a:avLst/>
          </a:prstGeom>
          <a:noFill/>
        </p:spPr>
        <p:txBody>
          <a:bodyPr wrap="none" rtlCol="0">
            <a:spAutoFit/>
          </a:bodyPr>
          <a:lstStyle/>
          <a:p>
            <a:r>
              <a:rPr lang="nl-NL" dirty="0" smtClean="0"/>
              <a:t>v</a:t>
            </a:r>
            <a:r>
              <a:rPr lang="nl-NL" baseline="-25000" dirty="0" smtClean="0"/>
              <a:t>e6</a:t>
            </a:r>
            <a:endParaRPr lang="nl-NL" baseline="-25000" dirty="0"/>
          </a:p>
        </p:txBody>
      </p:sp>
      <p:sp>
        <p:nvSpPr>
          <p:cNvPr id="55" name="Slide Number Placeholder 54"/>
          <p:cNvSpPr>
            <a:spLocks noGrp="1"/>
          </p:cNvSpPr>
          <p:nvPr>
            <p:ph type="sldNum" sz="quarter" idx="12"/>
          </p:nvPr>
        </p:nvSpPr>
        <p:spPr/>
        <p:txBody>
          <a:bodyPr/>
          <a:lstStyle/>
          <a:p>
            <a:fld id="{E4A06661-2BEA-419D-95CE-082FC67DA5D1}" type="slidenum">
              <a:rPr lang="nl-NL" smtClean="0"/>
              <a:pPr/>
              <a:t>46</a:t>
            </a:fld>
            <a:endParaRPr lang="nl-NL"/>
          </a:p>
        </p:txBody>
      </p:sp>
      <p:sp>
        <p:nvSpPr>
          <p:cNvPr id="56" name="Footer Placeholder 55"/>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43431127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8" name="Rectangle 4"/>
          <p:cNvSpPr>
            <a:spLocks noChangeArrowheads="1"/>
          </p:cNvSpPr>
          <p:nvPr/>
        </p:nvSpPr>
        <p:spPr bwMode="auto">
          <a:xfrm>
            <a:off x="2339788"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dirty="0" smtClean="0"/>
              <a:t>y1</a:t>
            </a:r>
            <a:endParaRPr lang="en-GB" dirty="0"/>
          </a:p>
        </p:txBody>
      </p:sp>
      <p:sp>
        <p:nvSpPr>
          <p:cNvPr id="23559" name="Rectangle 5"/>
          <p:cNvSpPr>
            <a:spLocks noChangeArrowheads="1"/>
          </p:cNvSpPr>
          <p:nvPr/>
        </p:nvSpPr>
        <p:spPr bwMode="auto">
          <a:xfrm>
            <a:off x="3662505"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y2</a:t>
            </a:r>
            <a:endParaRPr lang="en-GB"/>
          </a:p>
        </p:txBody>
      </p:sp>
      <p:sp>
        <p:nvSpPr>
          <p:cNvPr id="23560" name="Rectangle 6"/>
          <p:cNvSpPr>
            <a:spLocks noChangeArrowheads="1"/>
          </p:cNvSpPr>
          <p:nvPr/>
        </p:nvSpPr>
        <p:spPr bwMode="auto">
          <a:xfrm>
            <a:off x="4852950"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y3</a:t>
            </a:r>
            <a:endParaRPr lang="en-GB"/>
          </a:p>
        </p:txBody>
      </p:sp>
      <p:sp>
        <p:nvSpPr>
          <p:cNvPr id="23561" name="Rectangle 7"/>
          <p:cNvSpPr>
            <a:spLocks noChangeArrowheads="1"/>
          </p:cNvSpPr>
          <p:nvPr/>
        </p:nvSpPr>
        <p:spPr bwMode="auto">
          <a:xfrm>
            <a:off x="6043396"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y4</a:t>
            </a:r>
            <a:endParaRPr lang="en-GB"/>
          </a:p>
        </p:txBody>
      </p:sp>
      <p:sp>
        <p:nvSpPr>
          <p:cNvPr id="23562" name="Rectangle 8"/>
          <p:cNvSpPr>
            <a:spLocks noChangeArrowheads="1"/>
          </p:cNvSpPr>
          <p:nvPr/>
        </p:nvSpPr>
        <p:spPr bwMode="auto">
          <a:xfrm>
            <a:off x="7233841"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y5</a:t>
            </a:r>
            <a:endParaRPr lang="en-GB"/>
          </a:p>
        </p:txBody>
      </p:sp>
      <p:sp>
        <p:nvSpPr>
          <p:cNvPr id="23563" name="Rectangle 9"/>
          <p:cNvSpPr>
            <a:spLocks noChangeArrowheads="1"/>
          </p:cNvSpPr>
          <p:nvPr/>
        </p:nvSpPr>
        <p:spPr bwMode="auto">
          <a:xfrm>
            <a:off x="8424286" y="3831158"/>
            <a:ext cx="925902" cy="752368"/>
          </a:xfrm>
          <a:prstGeom prst="rect">
            <a:avLst/>
          </a:prstGeom>
          <a:solidFill>
            <a:schemeClr val="bg1"/>
          </a:solidFill>
          <a:ln w="9525">
            <a:solidFill>
              <a:schemeClr val="tx1"/>
            </a:solidFill>
            <a:miter lim="800000"/>
            <a:headEnd/>
            <a:tailEnd/>
          </a:ln>
        </p:spPr>
        <p:txBody>
          <a:bodyPr wrap="none" anchor="ctr"/>
          <a:lstStyle/>
          <a:p>
            <a:pPr algn="ctr"/>
            <a:r>
              <a:rPr lang="en-US"/>
              <a:t>y6</a:t>
            </a:r>
            <a:endParaRPr lang="en-GB"/>
          </a:p>
        </p:txBody>
      </p:sp>
      <p:sp>
        <p:nvSpPr>
          <p:cNvPr id="23564" name="Oval 10"/>
          <p:cNvSpPr>
            <a:spLocks noChangeArrowheads="1"/>
          </p:cNvSpPr>
          <p:nvPr/>
        </p:nvSpPr>
        <p:spPr bwMode="auto">
          <a:xfrm>
            <a:off x="3794777" y="1466571"/>
            <a:ext cx="925902" cy="752368"/>
          </a:xfrm>
          <a:prstGeom prst="ellipse">
            <a:avLst/>
          </a:prstGeom>
          <a:solidFill>
            <a:schemeClr val="bg1"/>
          </a:solidFill>
          <a:ln w="9525">
            <a:solidFill>
              <a:schemeClr val="tx1"/>
            </a:solidFill>
            <a:round/>
            <a:headEnd/>
            <a:tailEnd/>
          </a:ln>
        </p:spPr>
        <p:txBody>
          <a:bodyPr wrap="none" anchor="ctr"/>
          <a:lstStyle/>
          <a:p>
            <a:pPr algn="ctr"/>
            <a:r>
              <a:rPr lang="en-US" dirty="0" smtClean="0"/>
              <a:t>f1</a:t>
            </a:r>
            <a:endParaRPr lang="en-GB" dirty="0"/>
          </a:p>
        </p:txBody>
      </p:sp>
      <p:sp>
        <p:nvSpPr>
          <p:cNvPr id="23565" name="Oval 11"/>
          <p:cNvSpPr>
            <a:spLocks noChangeArrowheads="1"/>
          </p:cNvSpPr>
          <p:nvPr/>
        </p:nvSpPr>
        <p:spPr bwMode="auto">
          <a:xfrm>
            <a:off x="6704754" y="1466571"/>
            <a:ext cx="925902" cy="752368"/>
          </a:xfrm>
          <a:prstGeom prst="ellipse">
            <a:avLst/>
          </a:prstGeom>
          <a:solidFill>
            <a:schemeClr val="bg1"/>
          </a:solidFill>
          <a:ln w="9525">
            <a:solidFill>
              <a:schemeClr val="tx1"/>
            </a:solidFill>
            <a:round/>
            <a:headEnd/>
            <a:tailEnd/>
          </a:ln>
        </p:spPr>
        <p:txBody>
          <a:bodyPr wrap="none" anchor="ctr"/>
          <a:lstStyle/>
          <a:p>
            <a:pPr algn="ctr"/>
            <a:r>
              <a:rPr lang="en-US" dirty="0" smtClean="0"/>
              <a:t>f2</a:t>
            </a:r>
            <a:endParaRPr lang="en-GB" dirty="0"/>
          </a:p>
        </p:txBody>
      </p:sp>
      <p:sp>
        <p:nvSpPr>
          <p:cNvPr id="23566" name="Line 12"/>
          <p:cNvSpPr>
            <a:spLocks noChangeShapeType="1"/>
          </p:cNvSpPr>
          <p:nvPr/>
        </p:nvSpPr>
        <p:spPr bwMode="auto">
          <a:xfrm flipH="1">
            <a:off x="2868875" y="2218939"/>
            <a:ext cx="1322717" cy="1612218"/>
          </a:xfrm>
          <a:prstGeom prst="line">
            <a:avLst/>
          </a:prstGeom>
          <a:noFill/>
          <a:ln w="9525">
            <a:solidFill>
              <a:schemeClr val="tx1"/>
            </a:solidFill>
            <a:round/>
            <a:headEnd/>
            <a:tailEnd type="triangle" w="med" len="med"/>
          </a:ln>
        </p:spPr>
        <p:txBody>
          <a:bodyPr/>
          <a:lstStyle/>
          <a:p>
            <a:endParaRPr lang="en-US"/>
          </a:p>
        </p:txBody>
      </p:sp>
      <p:sp>
        <p:nvSpPr>
          <p:cNvPr id="23567" name="Line 13"/>
          <p:cNvSpPr>
            <a:spLocks noChangeShapeType="1"/>
          </p:cNvSpPr>
          <p:nvPr/>
        </p:nvSpPr>
        <p:spPr bwMode="auto">
          <a:xfrm>
            <a:off x="4191592" y="2218939"/>
            <a:ext cx="0" cy="1612218"/>
          </a:xfrm>
          <a:prstGeom prst="line">
            <a:avLst/>
          </a:prstGeom>
          <a:noFill/>
          <a:ln w="9525">
            <a:solidFill>
              <a:schemeClr val="tx1"/>
            </a:solidFill>
            <a:round/>
            <a:headEnd/>
            <a:tailEnd type="triangle" w="med" len="med"/>
          </a:ln>
        </p:spPr>
        <p:txBody>
          <a:bodyPr/>
          <a:lstStyle/>
          <a:p>
            <a:endParaRPr lang="en-US"/>
          </a:p>
        </p:txBody>
      </p:sp>
      <p:sp>
        <p:nvSpPr>
          <p:cNvPr id="23568" name="Line 14"/>
          <p:cNvSpPr>
            <a:spLocks noChangeShapeType="1"/>
          </p:cNvSpPr>
          <p:nvPr/>
        </p:nvSpPr>
        <p:spPr bwMode="auto">
          <a:xfrm>
            <a:off x="4191592" y="2218939"/>
            <a:ext cx="1058174" cy="1612218"/>
          </a:xfrm>
          <a:prstGeom prst="line">
            <a:avLst/>
          </a:prstGeom>
          <a:noFill/>
          <a:ln w="9525">
            <a:solidFill>
              <a:schemeClr val="tx1"/>
            </a:solidFill>
            <a:round/>
            <a:headEnd/>
            <a:tailEnd type="triangle" w="med" len="med"/>
          </a:ln>
        </p:spPr>
        <p:txBody>
          <a:bodyPr/>
          <a:lstStyle/>
          <a:p>
            <a:endParaRPr lang="en-US"/>
          </a:p>
        </p:txBody>
      </p:sp>
      <p:sp>
        <p:nvSpPr>
          <p:cNvPr id="23575" name="Line 21"/>
          <p:cNvSpPr>
            <a:spLocks noChangeShapeType="1"/>
          </p:cNvSpPr>
          <p:nvPr/>
        </p:nvSpPr>
        <p:spPr bwMode="auto">
          <a:xfrm flipH="1">
            <a:off x="6572482" y="2218939"/>
            <a:ext cx="529087" cy="1612218"/>
          </a:xfrm>
          <a:prstGeom prst="line">
            <a:avLst/>
          </a:prstGeom>
          <a:noFill/>
          <a:ln w="9525">
            <a:solidFill>
              <a:schemeClr val="tx1"/>
            </a:solidFill>
            <a:round/>
            <a:headEnd/>
            <a:tailEnd type="triangle" w="med" len="med"/>
          </a:ln>
        </p:spPr>
        <p:txBody>
          <a:bodyPr/>
          <a:lstStyle/>
          <a:p>
            <a:endParaRPr lang="en-US"/>
          </a:p>
        </p:txBody>
      </p:sp>
      <p:sp>
        <p:nvSpPr>
          <p:cNvPr id="23576" name="Line 22"/>
          <p:cNvSpPr>
            <a:spLocks noChangeShapeType="1"/>
          </p:cNvSpPr>
          <p:nvPr/>
        </p:nvSpPr>
        <p:spPr bwMode="auto">
          <a:xfrm>
            <a:off x="7101569" y="2218939"/>
            <a:ext cx="793630" cy="1612218"/>
          </a:xfrm>
          <a:prstGeom prst="line">
            <a:avLst/>
          </a:prstGeom>
          <a:noFill/>
          <a:ln w="9525">
            <a:solidFill>
              <a:schemeClr val="tx1"/>
            </a:solidFill>
            <a:round/>
            <a:headEnd/>
            <a:tailEnd type="triangle" w="med" len="med"/>
          </a:ln>
        </p:spPr>
        <p:txBody>
          <a:bodyPr/>
          <a:lstStyle/>
          <a:p>
            <a:endParaRPr lang="en-US"/>
          </a:p>
        </p:txBody>
      </p:sp>
      <p:sp>
        <p:nvSpPr>
          <p:cNvPr id="23577" name="Line 23"/>
          <p:cNvSpPr>
            <a:spLocks noChangeShapeType="1"/>
          </p:cNvSpPr>
          <p:nvPr/>
        </p:nvSpPr>
        <p:spPr bwMode="auto">
          <a:xfrm>
            <a:off x="7101569" y="2218939"/>
            <a:ext cx="1851804" cy="1612218"/>
          </a:xfrm>
          <a:prstGeom prst="line">
            <a:avLst/>
          </a:prstGeom>
          <a:noFill/>
          <a:ln w="9525">
            <a:solidFill>
              <a:schemeClr val="tx1"/>
            </a:solidFill>
            <a:round/>
            <a:headEnd/>
            <a:tailEnd type="triangle" w="med" len="med"/>
          </a:ln>
        </p:spPr>
        <p:txBody>
          <a:bodyPr/>
          <a:lstStyle/>
          <a:p>
            <a:endParaRPr lang="en-US"/>
          </a:p>
        </p:txBody>
      </p:sp>
      <p:cxnSp>
        <p:nvCxnSpPr>
          <p:cNvPr id="8" name="Curved Connector 7"/>
          <p:cNvCxnSpPr>
            <a:stCxn id="23564" idx="0"/>
            <a:endCxn id="23565" idx="0"/>
          </p:cNvCxnSpPr>
          <p:nvPr/>
        </p:nvCxnSpPr>
        <p:spPr>
          <a:xfrm rot="5400000" flipH="1" flipV="1">
            <a:off x="5712716" y="11583"/>
            <a:ext cx="12700" cy="2909977"/>
          </a:xfrm>
          <a:prstGeom prst="curvedConnector3">
            <a:avLst>
              <a:gd name="adj1" fmla="val 3528000"/>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608320" y="655802"/>
            <a:ext cx="264816" cy="369332"/>
          </a:xfrm>
          <a:prstGeom prst="rect">
            <a:avLst/>
          </a:prstGeom>
          <a:noFill/>
        </p:spPr>
        <p:txBody>
          <a:bodyPr wrap="none" rtlCol="0">
            <a:spAutoFit/>
          </a:bodyPr>
          <a:lstStyle/>
          <a:p>
            <a:r>
              <a:rPr lang="en-US" dirty="0"/>
              <a:t>r</a:t>
            </a:r>
            <a:endParaRPr lang="nl-NL" dirty="0"/>
          </a:p>
        </p:txBody>
      </p:sp>
      <p:sp>
        <p:nvSpPr>
          <p:cNvPr id="42" name="Oval 41"/>
          <p:cNvSpPr/>
          <p:nvPr/>
        </p:nvSpPr>
        <p:spPr>
          <a:xfrm>
            <a:off x="2459154" y="4978976"/>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e1</a:t>
            </a:r>
            <a:endParaRPr lang="nl-NL" dirty="0"/>
          </a:p>
        </p:txBody>
      </p:sp>
      <p:cxnSp>
        <p:nvCxnSpPr>
          <p:cNvPr id="43" name="Straight Arrow Connector 42"/>
          <p:cNvCxnSpPr>
            <a:stCxn id="42" idx="0"/>
            <a:endCxn id="23558" idx="2"/>
          </p:cNvCxnSpPr>
          <p:nvPr/>
        </p:nvCxnSpPr>
        <p:spPr>
          <a:xfrm flipV="1">
            <a:off x="2796038" y="4583526"/>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Rectangle 2"/>
          <p:cNvSpPr txBox="1">
            <a:spLocks noChangeArrowheads="1"/>
          </p:cNvSpPr>
          <p:nvPr/>
        </p:nvSpPr>
        <p:spPr>
          <a:xfrm>
            <a:off x="371278" y="39691"/>
            <a:ext cx="10515600" cy="81821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smtClean="0"/>
              <a:t>Suppose 3 indicators at 2 time points</a:t>
            </a:r>
          </a:p>
        </p:txBody>
      </p:sp>
      <p:sp>
        <p:nvSpPr>
          <p:cNvPr id="6" name="TextBox 5"/>
          <p:cNvSpPr txBox="1"/>
          <p:nvPr/>
        </p:nvSpPr>
        <p:spPr>
          <a:xfrm>
            <a:off x="3493091" y="2512563"/>
            <a:ext cx="301686" cy="369332"/>
          </a:xfrm>
          <a:prstGeom prst="rect">
            <a:avLst/>
          </a:prstGeom>
          <a:noFill/>
        </p:spPr>
        <p:txBody>
          <a:bodyPr wrap="none" rtlCol="0">
            <a:spAutoFit/>
          </a:bodyPr>
          <a:lstStyle/>
          <a:p>
            <a:r>
              <a:rPr lang="nl-NL" dirty="0" smtClean="0"/>
              <a:t>1</a:t>
            </a:r>
            <a:endParaRPr lang="nl-NL" dirty="0"/>
          </a:p>
        </p:txBody>
      </p:sp>
      <p:sp>
        <p:nvSpPr>
          <p:cNvPr id="47" name="TextBox 46"/>
          <p:cNvSpPr txBox="1"/>
          <p:nvPr/>
        </p:nvSpPr>
        <p:spPr>
          <a:xfrm>
            <a:off x="6505786" y="2766395"/>
            <a:ext cx="301686" cy="369332"/>
          </a:xfrm>
          <a:prstGeom prst="rect">
            <a:avLst/>
          </a:prstGeom>
          <a:noFill/>
        </p:spPr>
        <p:txBody>
          <a:bodyPr wrap="none" rtlCol="0">
            <a:spAutoFit/>
          </a:bodyPr>
          <a:lstStyle/>
          <a:p>
            <a:r>
              <a:rPr lang="nl-NL" dirty="0" smtClean="0"/>
              <a:t>1</a:t>
            </a:r>
            <a:endParaRPr lang="nl-NL" dirty="0"/>
          </a:p>
        </p:txBody>
      </p:sp>
      <p:sp>
        <p:nvSpPr>
          <p:cNvPr id="7" name="TextBox 6"/>
          <p:cNvSpPr txBox="1"/>
          <p:nvPr/>
        </p:nvSpPr>
        <p:spPr>
          <a:xfrm>
            <a:off x="3573097" y="3177642"/>
            <a:ext cx="688009" cy="523220"/>
          </a:xfrm>
          <a:prstGeom prst="rect">
            <a:avLst/>
          </a:prstGeom>
          <a:noFill/>
        </p:spPr>
        <p:txBody>
          <a:bodyPr wrap="none" rtlCol="0">
            <a:spAutoFit/>
          </a:bodyPr>
          <a:lstStyle/>
          <a:p>
            <a:r>
              <a:rPr lang="nl-NL" sz="2800" dirty="0" smtClean="0">
                <a:solidFill>
                  <a:srgbClr val="FF0000"/>
                </a:solidFill>
              </a:rPr>
              <a:t>a=c</a:t>
            </a:r>
            <a:endParaRPr lang="nl-NL" sz="2800" dirty="0">
              <a:solidFill>
                <a:srgbClr val="FF0000"/>
              </a:solidFill>
            </a:endParaRPr>
          </a:p>
        </p:txBody>
      </p:sp>
      <p:sp>
        <p:nvSpPr>
          <p:cNvPr id="9" name="TextBox 8"/>
          <p:cNvSpPr txBox="1"/>
          <p:nvPr/>
        </p:nvSpPr>
        <p:spPr>
          <a:xfrm>
            <a:off x="4852950" y="2890478"/>
            <a:ext cx="742511" cy="523220"/>
          </a:xfrm>
          <a:prstGeom prst="rect">
            <a:avLst/>
          </a:prstGeom>
          <a:noFill/>
        </p:spPr>
        <p:txBody>
          <a:bodyPr wrap="none" rtlCol="0">
            <a:spAutoFit/>
          </a:bodyPr>
          <a:lstStyle/>
          <a:p>
            <a:r>
              <a:rPr lang="nl-NL" sz="2800" dirty="0" smtClean="0">
                <a:solidFill>
                  <a:srgbClr val="FF0000"/>
                </a:solidFill>
              </a:rPr>
              <a:t>b=d</a:t>
            </a:r>
            <a:endParaRPr lang="nl-NL" sz="2800" dirty="0">
              <a:solidFill>
                <a:srgbClr val="FF0000"/>
              </a:solidFill>
            </a:endParaRPr>
          </a:p>
        </p:txBody>
      </p:sp>
      <p:sp>
        <p:nvSpPr>
          <p:cNvPr id="11" name="TextBox 10"/>
          <p:cNvSpPr txBox="1"/>
          <p:nvPr/>
        </p:nvSpPr>
        <p:spPr>
          <a:xfrm>
            <a:off x="7167705" y="3341900"/>
            <a:ext cx="707245" cy="523220"/>
          </a:xfrm>
          <a:prstGeom prst="rect">
            <a:avLst/>
          </a:prstGeom>
          <a:noFill/>
        </p:spPr>
        <p:txBody>
          <a:bodyPr wrap="none" rtlCol="0">
            <a:spAutoFit/>
          </a:bodyPr>
          <a:lstStyle/>
          <a:p>
            <a:r>
              <a:rPr lang="nl-NL" sz="2800" dirty="0" smtClean="0">
                <a:solidFill>
                  <a:srgbClr val="FF0000"/>
                </a:solidFill>
              </a:rPr>
              <a:t>a=c</a:t>
            </a:r>
            <a:endParaRPr lang="nl-NL" sz="2800" dirty="0">
              <a:solidFill>
                <a:srgbClr val="FF0000"/>
              </a:solidFill>
            </a:endParaRPr>
          </a:p>
        </p:txBody>
      </p:sp>
      <p:sp>
        <p:nvSpPr>
          <p:cNvPr id="12" name="TextBox 11"/>
          <p:cNvSpPr txBox="1"/>
          <p:nvPr/>
        </p:nvSpPr>
        <p:spPr>
          <a:xfrm>
            <a:off x="8159743" y="2763438"/>
            <a:ext cx="742511" cy="523220"/>
          </a:xfrm>
          <a:prstGeom prst="rect">
            <a:avLst/>
          </a:prstGeom>
          <a:noFill/>
        </p:spPr>
        <p:txBody>
          <a:bodyPr wrap="none" rtlCol="0">
            <a:spAutoFit/>
          </a:bodyPr>
          <a:lstStyle/>
          <a:p>
            <a:r>
              <a:rPr lang="nl-NL" sz="2800" dirty="0" smtClean="0">
                <a:solidFill>
                  <a:srgbClr val="FF0000"/>
                </a:solidFill>
              </a:rPr>
              <a:t>b=d</a:t>
            </a:r>
            <a:endParaRPr lang="nl-NL" sz="2800" dirty="0">
              <a:solidFill>
                <a:srgbClr val="FF0000"/>
              </a:solidFill>
            </a:endParaRPr>
          </a:p>
        </p:txBody>
      </p:sp>
      <p:cxnSp>
        <p:nvCxnSpPr>
          <p:cNvPr id="14" name="Curved Connector 13"/>
          <p:cNvCxnSpPr>
            <a:stCxn id="23564" idx="1"/>
            <a:endCxn id="23564" idx="2"/>
          </p:cNvCxnSpPr>
          <p:nvPr/>
        </p:nvCxnSpPr>
        <p:spPr>
          <a:xfrm rot="16200000" flipH="1" flipV="1">
            <a:off x="3729574" y="1641956"/>
            <a:ext cx="266002" cy="135595"/>
          </a:xfrm>
          <a:prstGeom prst="curvedConnector4">
            <a:avLst>
              <a:gd name="adj1" fmla="val -127361"/>
              <a:gd name="adj2" fmla="val 268590"/>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23565" idx="7"/>
            <a:endCxn id="23565" idx="6"/>
          </p:cNvCxnSpPr>
          <p:nvPr/>
        </p:nvCxnSpPr>
        <p:spPr>
          <a:xfrm rot="16200000" flipH="1">
            <a:off x="7429857" y="1641957"/>
            <a:ext cx="266002" cy="135595"/>
          </a:xfrm>
          <a:prstGeom prst="curvedConnector4">
            <a:avLst>
              <a:gd name="adj1" fmla="val -127361"/>
              <a:gd name="adj2" fmla="val 268590"/>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265690" y="1289785"/>
            <a:ext cx="367408" cy="369332"/>
          </a:xfrm>
          <a:prstGeom prst="rect">
            <a:avLst/>
          </a:prstGeom>
          <a:noFill/>
        </p:spPr>
        <p:txBody>
          <a:bodyPr wrap="none" rtlCol="0">
            <a:spAutoFit/>
          </a:bodyPr>
          <a:lstStyle/>
          <a:p>
            <a:r>
              <a:rPr lang="nl-NL" dirty="0" smtClean="0"/>
              <a:t>v</a:t>
            </a:r>
            <a:r>
              <a:rPr lang="nl-NL" baseline="-25000" dirty="0" smtClean="0"/>
              <a:t>1</a:t>
            </a:r>
            <a:endParaRPr lang="nl-NL" baseline="-25000" dirty="0"/>
          </a:p>
        </p:txBody>
      </p:sp>
      <p:sp>
        <p:nvSpPr>
          <p:cNvPr id="18" name="TextBox 17"/>
          <p:cNvSpPr txBox="1"/>
          <p:nvPr/>
        </p:nvSpPr>
        <p:spPr>
          <a:xfrm>
            <a:off x="7964361" y="1353757"/>
            <a:ext cx="367408" cy="369332"/>
          </a:xfrm>
          <a:prstGeom prst="rect">
            <a:avLst/>
          </a:prstGeom>
          <a:noFill/>
        </p:spPr>
        <p:txBody>
          <a:bodyPr wrap="none" rtlCol="0">
            <a:spAutoFit/>
          </a:bodyPr>
          <a:lstStyle/>
          <a:p>
            <a:r>
              <a:rPr lang="nl-NL" dirty="0" smtClean="0"/>
              <a:t>v</a:t>
            </a:r>
            <a:r>
              <a:rPr lang="nl-NL" baseline="-25000" dirty="0" smtClean="0"/>
              <a:t>2</a:t>
            </a:r>
            <a:endParaRPr lang="nl-NL" baseline="-25000" dirty="0"/>
          </a:p>
        </p:txBody>
      </p:sp>
      <p:cxnSp>
        <p:nvCxnSpPr>
          <p:cNvPr id="22" name="Curved Connector 21"/>
          <p:cNvCxnSpPr>
            <a:stCxn id="42" idx="1"/>
            <a:endCxn id="42" idx="2"/>
          </p:cNvCxnSpPr>
          <p:nvPr/>
        </p:nvCxnSpPr>
        <p:spPr>
          <a:xfrm rot="16200000" flipH="1" flipV="1">
            <a:off x="2403989" y="5120712"/>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3843589" y="4977369"/>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e2</a:t>
            </a:r>
            <a:endParaRPr lang="nl-NL" dirty="0"/>
          </a:p>
        </p:txBody>
      </p:sp>
      <p:cxnSp>
        <p:nvCxnSpPr>
          <p:cNvPr id="65" name="Straight Arrow Connector 64"/>
          <p:cNvCxnSpPr>
            <a:stCxn id="64" idx="0"/>
          </p:cNvCxnSpPr>
          <p:nvPr/>
        </p:nvCxnSpPr>
        <p:spPr>
          <a:xfrm flipV="1">
            <a:off x="4180473" y="4581919"/>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Curved Connector 65"/>
          <p:cNvCxnSpPr>
            <a:stCxn id="64" idx="1"/>
            <a:endCxn id="64" idx="2"/>
          </p:cNvCxnSpPr>
          <p:nvPr/>
        </p:nvCxnSpPr>
        <p:spPr>
          <a:xfrm rot="16200000" flipH="1" flipV="1">
            <a:off x="3788424" y="5119105"/>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7" name="Oval 66"/>
          <p:cNvSpPr/>
          <p:nvPr/>
        </p:nvSpPr>
        <p:spPr>
          <a:xfrm>
            <a:off x="5006646" y="5004642"/>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e3</a:t>
            </a:r>
            <a:endParaRPr lang="nl-NL" dirty="0"/>
          </a:p>
        </p:txBody>
      </p:sp>
      <p:cxnSp>
        <p:nvCxnSpPr>
          <p:cNvPr id="68" name="Straight Arrow Connector 67"/>
          <p:cNvCxnSpPr>
            <a:stCxn id="67" idx="0"/>
          </p:cNvCxnSpPr>
          <p:nvPr/>
        </p:nvCxnSpPr>
        <p:spPr>
          <a:xfrm flipV="1">
            <a:off x="5343530" y="4609192"/>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Curved Connector 68"/>
          <p:cNvCxnSpPr>
            <a:stCxn id="67" idx="1"/>
            <a:endCxn id="67" idx="2"/>
          </p:cNvCxnSpPr>
          <p:nvPr/>
        </p:nvCxnSpPr>
        <p:spPr>
          <a:xfrm rot="16200000" flipH="1" flipV="1">
            <a:off x="4951481" y="5146378"/>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Oval 69"/>
          <p:cNvSpPr/>
          <p:nvPr/>
        </p:nvSpPr>
        <p:spPr>
          <a:xfrm>
            <a:off x="6169699" y="4983790"/>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dirty="0" smtClean="0"/>
              <a:t>e4</a:t>
            </a:r>
            <a:endParaRPr lang="nl-NL" dirty="0"/>
          </a:p>
        </p:txBody>
      </p:sp>
      <p:cxnSp>
        <p:nvCxnSpPr>
          <p:cNvPr id="71" name="Straight Arrow Connector 70"/>
          <p:cNvCxnSpPr>
            <a:stCxn id="70" idx="0"/>
          </p:cNvCxnSpPr>
          <p:nvPr/>
        </p:nvCxnSpPr>
        <p:spPr>
          <a:xfrm flipV="1">
            <a:off x="6506583" y="4588340"/>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Curved Connector 71"/>
          <p:cNvCxnSpPr>
            <a:stCxn id="70" idx="1"/>
            <a:endCxn id="70" idx="2"/>
          </p:cNvCxnSpPr>
          <p:nvPr/>
        </p:nvCxnSpPr>
        <p:spPr>
          <a:xfrm rot="16200000" flipH="1" flipV="1">
            <a:off x="6114534" y="5125526"/>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Oval 72"/>
          <p:cNvSpPr/>
          <p:nvPr/>
        </p:nvSpPr>
        <p:spPr>
          <a:xfrm>
            <a:off x="7420987" y="4993411"/>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b="1" dirty="0" smtClean="0"/>
              <a:t>e5</a:t>
            </a:r>
            <a:endParaRPr lang="nl-NL" b="1" dirty="0"/>
          </a:p>
        </p:txBody>
      </p:sp>
      <p:cxnSp>
        <p:nvCxnSpPr>
          <p:cNvPr id="74" name="Straight Arrow Connector 73"/>
          <p:cNvCxnSpPr>
            <a:stCxn id="73" idx="0"/>
          </p:cNvCxnSpPr>
          <p:nvPr/>
        </p:nvCxnSpPr>
        <p:spPr>
          <a:xfrm flipV="1">
            <a:off x="7757871" y="4597961"/>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Curved Connector 74"/>
          <p:cNvCxnSpPr>
            <a:stCxn id="73" idx="1"/>
            <a:endCxn id="73" idx="2"/>
          </p:cNvCxnSpPr>
          <p:nvPr/>
        </p:nvCxnSpPr>
        <p:spPr>
          <a:xfrm rot="16200000" flipH="1" flipV="1">
            <a:off x="7365822" y="5135147"/>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6" name="Oval 75"/>
          <p:cNvSpPr/>
          <p:nvPr/>
        </p:nvSpPr>
        <p:spPr>
          <a:xfrm>
            <a:off x="8526284" y="4982186"/>
            <a:ext cx="673768" cy="5911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b="1" smtClean="0"/>
              <a:t>e6</a:t>
            </a:r>
            <a:endParaRPr lang="nl-NL" b="1" dirty="0"/>
          </a:p>
        </p:txBody>
      </p:sp>
      <p:cxnSp>
        <p:nvCxnSpPr>
          <p:cNvPr id="77" name="Straight Arrow Connector 76"/>
          <p:cNvCxnSpPr>
            <a:stCxn id="76" idx="0"/>
          </p:cNvCxnSpPr>
          <p:nvPr/>
        </p:nvCxnSpPr>
        <p:spPr>
          <a:xfrm flipV="1">
            <a:off x="8863168" y="4586736"/>
            <a:ext cx="6701" cy="395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Curved Connector 77"/>
          <p:cNvCxnSpPr>
            <a:stCxn id="76" idx="1"/>
            <a:endCxn id="76" idx="2"/>
          </p:cNvCxnSpPr>
          <p:nvPr/>
        </p:nvCxnSpPr>
        <p:spPr>
          <a:xfrm rot="16200000" flipH="1" flipV="1">
            <a:off x="8471119" y="5123922"/>
            <a:ext cx="209002" cy="98671"/>
          </a:xfrm>
          <a:prstGeom prst="curvedConnector4">
            <a:avLst>
              <a:gd name="adj1" fmla="val -150798"/>
              <a:gd name="adj2" fmla="val 331679"/>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1952477" y="5969395"/>
            <a:ext cx="1161857" cy="707886"/>
          </a:xfrm>
          <a:prstGeom prst="rect">
            <a:avLst/>
          </a:prstGeom>
          <a:noFill/>
        </p:spPr>
        <p:txBody>
          <a:bodyPr wrap="none" rtlCol="0">
            <a:spAutoFit/>
          </a:bodyPr>
          <a:lstStyle/>
          <a:p>
            <a:r>
              <a:rPr lang="nl-NL" sz="2800" dirty="0" smtClean="0">
                <a:solidFill>
                  <a:srgbClr val="FF0000"/>
                </a:solidFill>
              </a:rPr>
              <a:t>v</a:t>
            </a:r>
            <a:r>
              <a:rPr lang="nl-NL" sz="2800" baseline="-25000" dirty="0" smtClean="0">
                <a:solidFill>
                  <a:srgbClr val="FF0000"/>
                </a:solidFill>
              </a:rPr>
              <a:t>e1</a:t>
            </a:r>
            <a:r>
              <a:rPr lang="nl-NL" sz="2800" dirty="0" smtClean="0">
                <a:solidFill>
                  <a:srgbClr val="FF0000"/>
                </a:solidFill>
              </a:rPr>
              <a:t>=v</a:t>
            </a:r>
            <a:r>
              <a:rPr lang="nl-NL" sz="2800" baseline="-25000" dirty="0" smtClean="0">
                <a:solidFill>
                  <a:srgbClr val="FF0000"/>
                </a:solidFill>
              </a:rPr>
              <a:t>e4</a:t>
            </a:r>
            <a:endParaRPr lang="nl-NL" sz="2800" baseline="-25000" dirty="0">
              <a:solidFill>
                <a:srgbClr val="FF0000"/>
              </a:solidFill>
            </a:endParaRPr>
          </a:p>
          <a:p>
            <a:endParaRPr lang="nl-NL" baseline="-25000" dirty="0"/>
          </a:p>
        </p:txBody>
      </p:sp>
      <p:sp>
        <p:nvSpPr>
          <p:cNvPr id="50" name="TextBox 49"/>
          <p:cNvSpPr txBox="1"/>
          <p:nvPr/>
        </p:nvSpPr>
        <p:spPr>
          <a:xfrm>
            <a:off x="3369614" y="5969395"/>
            <a:ext cx="1305101" cy="584775"/>
          </a:xfrm>
          <a:prstGeom prst="rect">
            <a:avLst/>
          </a:prstGeom>
          <a:noFill/>
        </p:spPr>
        <p:txBody>
          <a:bodyPr wrap="none" rtlCol="0">
            <a:spAutoFit/>
          </a:bodyPr>
          <a:lstStyle/>
          <a:p>
            <a:r>
              <a:rPr lang="nl-NL" sz="3200" dirty="0" smtClean="0">
                <a:solidFill>
                  <a:srgbClr val="FF0000"/>
                </a:solidFill>
              </a:rPr>
              <a:t>v</a:t>
            </a:r>
            <a:r>
              <a:rPr lang="nl-NL" sz="3200" baseline="-25000" dirty="0" smtClean="0">
                <a:solidFill>
                  <a:srgbClr val="FF0000"/>
                </a:solidFill>
              </a:rPr>
              <a:t>e2</a:t>
            </a:r>
            <a:r>
              <a:rPr lang="nl-NL" sz="3200" dirty="0" smtClean="0">
                <a:solidFill>
                  <a:srgbClr val="FF0000"/>
                </a:solidFill>
              </a:rPr>
              <a:t>=v</a:t>
            </a:r>
            <a:r>
              <a:rPr lang="nl-NL" sz="3200" baseline="-25000" dirty="0" smtClean="0">
                <a:solidFill>
                  <a:srgbClr val="FF0000"/>
                </a:solidFill>
              </a:rPr>
              <a:t>e5</a:t>
            </a:r>
            <a:endParaRPr lang="nl-NL" sz="3200" baseline="-25000" dirty="0">
              <a:solidFill>
                <a:srgbClr val="FF0000"/>
              </a:solidFill>
            </a:endParaRPr>
          </a:p>
        </p:txBody>
      </p:sp>
      <p:sp>
        <p:nvSpPr>
          <p:cNvPr id="51" name="TextBox 50"/>
          <p:cNvSpPr txBox="1"/>
          <p:nvPr/>
        </p:nvSpPr>
        <p:spPr>
          <a:xfrm>
            <a:off x="4703624" y="6035801"/>
            <a:ext cx="1407147" cy="584775"/>
          </a:xfrm>
          <a:prstGeom prst="rect">
            <a:avLst/>
          </a:prstGeom>
          <a:noFill/>
        </p:spPr>
        <p:txBody>
          <a:bodyPr wrap="square" rtlCol="0">
            <a:spAutoFit/>
          </a:bodyPr>
          <a:lstStyle/>
          <a:p>
            <a:r>
              <a:rPr lang="nl-NL" sz="3200" dirty="0" smtClean="0">
                <a:solidFill>
                  <a:srgbClr val="FF0000"/>
                </a:solidFill>
              </a:rPr>
              <a:t>v</a:t>
            </a:r>
            <a:r>
              <a:rPr lang="nl-NL" sz="3200" baseline="-25000" dirty="0" smtClean="0">
                <a:solidFill>
                  <a:srgbClr val="FF0000"/>
                </a:solidFill>
              </a:rPr>
              <a:t>e3</a:t>
            </a:r>
            <a:r>
              <a:rPr lang="nl-NL" sz="3200" dirty="0" smtClean="0">
                <a:solidFill>
                  <a:srgbClr val="FF0000"/>
                </a:solidFill>
              </a:rPr>
              <a:t>=v</a:t>
            </a:r>
            <a:r>
              <a:rPr lang="nl-NL" sz="3200" baseline="-25000" dirty="0" smtClean="0">
                <a:solidFill>
                  <a:srgbClr val="FF0000"/>
                </a:solidFill>
              </a:rPr>
              <a:t>e6</a:t>
            </a:r>
            <a:endParaRPr lang="nl-NL" sz="3200" baseline="-25000" dirty="0">
              <a:solidFill>
                <a:srgbClr val="FF0000"/>
              </a:solidFill>
            </a:endParaRPr>
          </a:p>
        </p:txBody>
      </p:sp>
      <p:sp>
        <p:nvSpPr>
          <p:cNvPr id="55" name="TextBox 54"/>
          <p:cNvSpPr txBox="1"/>
          <p:nvPr/>
        </p:nvSpPr>
        <p:spPr>
          <a:xfrm>
            <a:off x="5993488" y="5977420"/>
            <a:ext cx="1161857" cy="707886"/>
          </a:xfrm>
          <a:prstGeom prst="rect">
            <a:avLst/>
          </a:prstGeom>
          <a:noFill/>
        </p:spPr>
        <p:txBody>
          <a:bodyPr wrap="none" rtlCol="0">
            <a:spAutoFit/>
          </a:bodyPr>
          <a:lstStyle/>
          <a:p>
            <a:r>
              <a:rPr lang="nl-NL" sz="2800" dirty="0" smtClean="0">
                <a:solidFill>
                  <a:srgbClr val="FF0000"/>
                </a:solidFill>
              </a:rPr>
              <a:t>v</a:t>
            </a:r>
            <a:r>
              <a:rPr lang="nl-NL" sz="2800" baseline="-25000" dirty="0" smtClean="0">
                <a:solidFill>
                  <a:srgbClr val="FF0000"/>
                </a:solidFill>
              </a:rPr>
              <a:t>e1</a:t>
            </a:r>
            <a:r>
              <a:rPr lang="nl-NL" sz="2800" dirty="0" smtClean="0">
                <a:solidFill>
                  <a:srgbClr val="FF0000"/>
                </a:solidFill>
              </a:rPr>
              <a:t>=v</a:t>
            </a:r>
            <a:r>
              <a:rPr lang="nl-NL" sz="2800" baseline="-25000" dirty="0" smtClean="0">
                <a:solidFill>
                  <a:srgbClr val="FF0000"/>
                </a:solidFill>
              </a:rPr>
              <a:t>e4</a:t>
            </a:r>
            <a:endParaRPr lang="nl-NL" sz="2800" baseline="-25000" dirty="0">
              <a:solidFill>
                <a:srgbClr val="FF0000"/>
              </a:solidFill>
            </a:endParaRPr>
          </a:p>
          <a:p>
            <a:endParaRPr lang="nl-NL" baseline="-25000" dirty="0"/>
          </a:p>
        </p:txBody>
      </p:sp>
      <p:sp>
        <p:nvSpPr>
          <p:cNvPr id="56" name="TextBox 55"/>
          <p:cNvSpPr txBox="1"/>
          <p:nvPr/>
        </p:nvSpPr>
        <p:spPr>
          <a:xfrm>
            <a:off x="7410625" y="5977420"/>
            <a:ext cx="1305101" cy="584775"/>
          </a:xfrm>
          <a:prstGeom prst="rect">
            <a:avLst/>
          </a:prstGeom>
          <a:noFill/>
        </p:spPr>
        <p:txBody>
          <a:bodyPr wrap="none" rtlCol="0">
            <a:spAutoFit/>
          </a:bodyPr>
          <a:lstStyle/>
          <a:p>
            <a:r>
              <a:rPr lang="nl-NL" sz="3200" dirty="0" smtClean="0">
                <a:solidFill>
                  <a:srgbClr val="FF0000"/>
                </a:solidFill>
              </a:rPr>
              <a:t>v</a:t>
            </a:r>
            <a:r>
              <a:rPr lang="nl-NL" sz="3200" baseline="-25000" dirty="0" smtClean="0">
                <a:solidFill>
                  <a:srgbClr val="FF0000"/>
                </a:solidFill>
              </a:rPr>
              <a:t>e2</a:t>
            </a:r>
            <a:r>
              <a:rPr lang="nl-NL" sz="3200" dirty="0" smtClean="0">
                <a:solidFill>
                  <a:srgbClr val="FF0000"/>
                </a:solidFill>
              </a:rPr>
              <a:t>=v</a:t>
            </a:r>
            <a:r>
              <a:rPr lang="nl-NL" sz="3200" baseline="-25000" dirty="0" smtClean="0">
                <a:solidFill>
                  <a:srgbClr val="FF0000"/>
                </a:solidFill>
              </a:rPr>
              <a:t>e5</a:t>
            </a:r>
            <a:endParaRPr lang="nl-NL" sz="3200" baseline="-25000" dirty="0">
              <a:solidFill>
                <a:srgbClr val="FF0000"/>
              </a:solidFill>
            </a:endParaRPr>
          </a:p>
        </p:txBody>
      </p:sp>
      <p:sp>
        <p:nvSpPr>
          <p:cNvPr id="57" name="TextBox 56"/>
          <p:cNvSpPr txBox="1"/>
          <p:nvPr/>
        </p:nvSpPr>
        <p:spPr>
          <a:xfrm>
            <a:off x="8744635" y="6043826"/>
            <a:ext cx="1407147" cy="584775"/>
          </a:xfrm>
          <a:prstGeom prst="rect">
            <a:avLst/>
          </a:prstGeom>
          <a:noFill/>
        </p:spPr>
        <p:txBody>
          <a:bodyPr wrap="square" rtlCol="0">
            <a:spAutoFit/>
          </a:bodyPr>
          <a:lstStyle/>
          <a:p>
            <a:r>
              <a:rPr lang="nl-NL" sz="3200" dirty="0" smtClean="0">
                <a:solidFill>
                  <a:srgbClr val="FF0000"/>
                </a:solidFill>
              </a:rPr>
              <a:t>v</a:t>
            </a:r>
            <a:r>
              <a:rPr lang="nl-NL" sz="3200" baseline="-25000" dirty="0" smtClean="0">
                <a:solidFill>
                  <a:srgbClr val="FF0000"/>
                </a:solidFill>
              </a:rPr>
              <a:t>e3</a:t>
            </a:r>
            <a:r>
              <a:rPr lang="nl-NL" sz="3200" dirty="0" smtClean="0">
                <a:solidFill>
                  <a:srgbClr val="FF0000"/>
                </a:solidFill>
              </a:rPr>
              <a:t>=v</a:t>
            </a:r>
            <a:r>
              <a:rPr lang="nl-NL" sz="3200" baseline="-25000" dirty="0" smtClean="0">
                <a:solidFill>
                  <a:srgbClr val="FF0000"/>
                </a:solidFill>
              </a:rPr>
              <a:t>e6</a:t>
            </a:r>
            <a:endParaRPr lang="nl-NL" sz="3200" baseline="-25000" dirty="0">
              <a:solidFill>
                <a:srgbClr val="FF0000"/>
              </a:solidFill>
            </a:endParaRPr>
          </a:p>
        </p:txBody>
      </p:sp>
      <p:cxnSp>
        <p:nvCxnSpPr>
          <p:cNvPr id="23" name="Curved Connector 22"/>
          <p:cNvCxnSpPr>
            <a:stCxn id="42" idx="4"/>
            <a:endCxn id="70" idx="4"/>
          </p:cNvCxnSpPr>
          <p:nvPr/>
        </p:nvCxnSpPr>
        <p:spPr>
          <a:xfrm rot="16200000" flipH="1">
            <a:off x="4648903" y="3717256"/>
            <a:ext cx="4814" cy="3710545"/>
          </a:xfrm>
          <a:prstGeom prst="curvedConnector3">
            <a:avLst>
              <a:gd name="adj1" fmla="val 4848650"/>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Curved Connector 24"/>
          <p:cNvCxnSpPr>
            <a:stCxn id="64" idx="4"/>
            <a:endCxn id="73" idx="4"/>
          </p:cNvCxnSpPr>
          <p:nvPr/>
        </p:nvCxnSpPr>
        <p:spPr>
          <a:xfrm rot="16200000" flipH="1">
            <a:off x="5961151" y="3787837"/>
            <a:ext cx="16042" cy="3577398"/>
          </a:xfrm>
          <a:prstGeom prst="curvedConnector3">
            <a:avLst>
              <a:gd name="adj1" fmla="val 1525009"/>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Curved Connector 26"/>
          <p:cNvCxnSpPr>
            <a:stCxn id="67" idx="4"/>
            <a:endCxn id="76" idx="4"/>
          </p:cNvCxnSpPr>
          <p:nvPr/>
        </p:nvCxnSpPr>
        <p:spPr>
          <a:xfrm rot="5400000" flipH="1" flipV="1">
            <a:off x="7092121" y="3824741"/>
            <a:ext cx="22456" cy="3519638"/>
          </a:xfrm>
          <a:prstGeom prst="curvedConnector3">
            <a:avLst>
              <a:gd name="adj1" fmla="val -101799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58" name="Slide Number Placeholder 57"/>
          <p:cNvSpPr>
            <a:spLocks noGrp="1"/>
          </p:cNvSpPr>
          <p:nvPr>
            <p:ph type="sldNum" sz="quarter" idx="12"/>
          </p:nvPr>
        </p:nvSpPr>
        <p:spPr/>
        <p:txBody>
          <a:bodyPr/>
          <a:lstStyle/>
          <a:p>
            <a:fld id="{E4A06661-2BEA-419D-95CE-082FC67DA5D1}" type="slidenum">
              <a:rPr lang="nl-NL" smtClean="0"/>
              <a:pPr/>
              <a:t>47</a:t>
            </a:fld>
            <a:endParaRPr lang="nl-NL"/>
          </a:p>
        </p:txBody>
      </p:sp>
      <p:sp>
        <p:nvSpPr>
          <p:cNvPr id="59" name="Footer Placeholder 58"/>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24912524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8"/>
          <p:cNvSpPr>
            <a:spLocks noChangeArrowheads="1"/>
          </p:cNvSpPr>
          <p:nvPr/>
        </p:nvSpPr>
        <p:spPr bwMode="auto">
          <a:xfrm>
            <a:off x="1524000" y="1"/>
            <a:ext cx="4237038" cy="695325"/>
          </a:xfrm>
          <a:prstGeom prst="rect">
            <a:avLst/>
          </a:prstGeom>
          <a:solidFill>
            <a:schemeClr val="bg1"/>
          </a:solidFill>
          <a:ln w="9525">
            <a:solidFill>
              <a:schemeClr val="bg1"/>
            </a:solidFill>
            <a:miter lim="800000"/>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endParaRPr lang="nl-NL">
              <a:solidFill>
                <a:srgbClr val="FFFFFF"/>
              </a:solidFill>
            </a:endParaRPr>
          </a:p>
        </p:txBody>
      </p:sp>
      <p:grpSp>
        <p:nvGrpSpPr>
          <p:cNvPr id="7175" name="Group 44"/>
          <p:cNvGrpSpPr>
            <a:grpSpLocks/>
          </p:cNvGrpSpPr>
          <p:nvPr/>
        </p:nvGrpSpPr>
        <p:grpSpPr bwMode="auto">
          <a:xfrm>
            <a:off x="1945306" y="695326"/>
            <a:ext cx="8701088" cy="3714750"/>
            <a:chOff x="209550" y="2076450"/>
            <a:chExt cx="8701088" cy="3714750"/>
          </a:xfrm>
        </p:grpSpPr>
        <p:sp>
          <p:nvSpPr>
            <p:cNvPr id="7176" name="Oval 9"/>
            <p:cNvSpPr>
              <a:spLocks noChangeArrowheads="1"/>
            </p:cNvSpPr>
            <p:nvPr/>
          </p:nvSpPr>
          <p:spPr bwMode="auto">
            <a:xfrm>
              <a:off x="280988" y="2887663"/>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E</a:t>
              </a:r>
            </a:p>
          </p:txBody>
        </p:sp>
        <p:sp>
          <p:nvSpPr>
            <p:cNvPr id="7177" name="Oval 10"/>
            <p:cNvSpPr>
              <a:spLocks noChangeArrowheads="1"/>
            </p:cNvSpPr>
            <p:nvPr/>
          </p:nvSpPr>
          <p:spPr bwMode="auto">
            <a:xfrm>
              <a:off x="1360488" y="2897188"/>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C</a:t>
              </a:r>
            </a:p>
          </p:txBody>
        </p:sp>
        <p:sp>
          <p:nvSpPr>
            <p:cNvPr id="7178" name="Oval 11"/>
            <p:cNvSpPr>
              <a:spLocks noChangeArrowheads="1"/>
            </p:cNvSpPr>
            <p:nvPr/>
          </p:nvSpPr>
          <p:spPr bwMode="auto">
            <a:xfrm>
              <a:off x="2513013" y="2887663"/>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A</a:t>
              </a:r>
            </a:p>
          </p:txBody>
        </p:sp>
        <p:sp>
          <p:nvSpPr>
            <p:cNvPr id="7179" name="Rectangle 12"/>
            <p:cNvSpPr>
              <a:spLocks noChangeArrowheads="1"/>
            </p:cNvSpPr>
            <p:nvPr/>
          </p:nvSpPr>
          <p:spPr bwMode="auto">
            <a:xfrm>
              <a:off x="1366838" y="4876800"/>
              <a:ext cx="914400" cy="9144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000" b="1"/>
                <a:t>T1</a:t>
              </a:r>
            </a:p>
          </p:txBody>
        </p:sp>
        <p:cxnSp>
          <p:nvCxnSpPr>
            <p:cNvPr id="7180" name="AutoShape 13"/>
            <p:cNvCxnSpPr>
              <a:cxnSpLocks noChangeShapeType="1"/>
              <a:stCxn id="7177" idx="4"/>
              <a:endCxn id="7179" idx="0"/>
            </p:cNvCxnSpPr>
            <p:nvPr/>
          </p:nvCxnSpPr>
          <p:spPr bwMode="auto">
            <a:xfrm>
              <a:off x="1817688" y="3811588"/>
              <a:ext cx="6350" cy="106521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81" name="AutoShape 14"/>
            <p:cNvCxnSpPr>
              <a:cxnSpLocks noChangeShapeType="1"/>
              <a:stCxn id="7178" idx="4"/>
              <a:endCxn id="7179" idx="0"/>
            </p:cNvCxnSpPr>
            <p:nvPr/>
          </p:nvCxnSpPr>
          <p:spPr bwMode="auto">
            <a:xfrm flipH="1">
              <a:off x="1824038" y="3802063"/>
              <a:ext cx="1146175" cy="10747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82" name="AutoShape 15"/>
            <p:cNvCxnSpPr>
              <a:cxnSpLocks noChangeShapeType="1"/>
              <a:stCxn id="7176" idx="4"/>
              <a:endCxn id="7179" idx="0"/>
            </p:cNvCxnSpPr>
            <p:nvPr/>
          </p:nvCxnSpPr>
          <p:spPr bwMode="auto">
            <a:xfrm>
              <a:off x="738188" y="3802063"/>
              <a:ext cx="1085850" cy="10747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183" name="Text Box 17"/>
            <p:cNvSpPr txBox="1">
              <a:spLocks noChangeArrowheads="1"/>
            </p:cNvSpPr>
            <p:nvPr/>
          </p:nvSpPr>
          <p:spPr bwMode="auto">
            <a:xfrm>
              <a:off x="831850" y="4035425"/>
              <a:ext cx="298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e</a:t>
              </a:r>
              <a:endParaRPr lang="nl-NL" b="1">
                <a:solidFill>
                  <a:srgbClr val="F9353A"/>
                </a:solidFill>
              </a:endParaRPr>
            </a:p>
          </p:txBody>
        </p:sp>
        <p:sp>
          <p:nvSpPr>
            <p:cNvPr id="7184" name="Text Box 18"/>
            <p:cNvSpPr txBox="1">
              <a:spLocks noChangeArrowheads="1"/>
            </p:cNvSpPr>
            <p:nvPr/>
          </p:nvSpPr>
          <p:spPr bwMode="auto">
            <a:xfrm>
              <a:off x="2127250" y="4040188"/>
              <a:ext cx="296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a</a:t>
              </a:r>
              <a:endParaRPr lang="nl-NL" b="1">
                <a:solidFill>
                  <a:srgbClr val="F9353A"/>
                </a:solidFill>
              </a:endParaRPr>
            </a:p>
          </p:txBody>
        </p:sp>
        <p:sp>
          <p:nvSpPr>
            <p:cNvPr id="7185" name="Text Box 19"/>
            <p:cNvSpPr txBox="1">
              <a:spLocks noChangeArrowheads="1"/>
            </p:cNvSpPr>
            <p:nvPr/>
          </p:nvSpPr>
          <p:spPr bwMode="auto">
            <a:xfrm>
              <a:off x="1441450" y="3963988"/>
              <a:ext cx="27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c</a:t>
              </a:r>
            </a:p>
          </p:txBody>
        </p:sp>
        <p:sp>
          <p:nvSpPr>
            <p:cNvPr id="7186" name="Oval 20"/>
            <p:cNvSpPr>
              <a:spLocks noChangeArrowheads="1"/>
            </p:cNvSpPr>
            <p:nvPr/>
          </p:nvSpPr>
          <p:spPr bwMode="auto">
            <a:xfrm>
              <a:off x="5746750" y="2887663"/>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A</a:t>
              </a:r>
            </a:p>
          </p:txBody>
        </p:sp>
        <p:sp>
          <p:nvSpPr>
            <p:cNvPr id="7187" name="Oval 21"/>
            <p:cNvSpPr>
              <a:spLocks noChangeArrowheads="1"/>
            </p:cNvSpPr>
            <p:nvPr/>
          </p:nvSpPr>
          <p:spPr bwMode="auto">
            <a:xfrm>
              <a:off x="6826250" y="2897188"/>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C</a:t>
              </a:r>
            </a:p>
          </p:txBody>
        </p:sp>
        <p:sp>
          <p:nvSpPr>
            <p:cNvPr id="7188" name="Oval 22"/>
            <p:cNvSpPr>
              <a:spLocks noChangeArrowheads="1"/>
            </p:cNvSpPr>
            <p:nvPr/>
          </p:nvSpPr>
          <p:spPr bwMode="auto">
            <a:xfrm>
              <a:off x="7978775" y="2887663"/>
              <a:ext cx="914400" cy="9144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400" b="1"/>
                <a:t>E</a:t>
              </a:r>
            </a:p>
          </p:txBody>
        </p:sp>
        <p:sp>
          <p:nvSpPr>
            <p:cNvPr id="7189" name="Rectangle 23"/>
            <p:cNvSpPr>
              <a:spLocks noChangeArrowheads="1"/>
            </p:cNvSpPr>
            <p:nvPr/>
          </p:nvSpPr>
          <p:spPr bwMode="auto">
            <a:xfrm>
              <a:off x="6832600" y="4876800"/>
              <a:ext cx="914400" cy="9144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r>
                <a:rPr lang="nl-NL" sz="2000" b="1"/>
                <a:t>T2</a:t>
              </a:r>
            </a:p>
          </p:txBody>
        </p:sp>
        <p:cxnSp>
          <p:nvCxnSpPr>
            <p:cNvPr id="7190" name="AutoShape 24"/>
            <p:cNvCxnSpPr>
              <a:cxnSpLocks noChangeShapeType="1"/>
              <a:stCxn id="7187" idx="4"/>
              <a:endCxn id="7189" idx="0"/>
            </p:cNvCxnSpPr>
            <p:nvPr/>
          </p:nvCxnSpPr>
          <p:spPr bwMode="auto">
            <a:xfrm>
              <a:off x="7283450" y="3811588"/>
              <a:ext cx="6350" cy="106521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91" name="AutoShape 25"/>
            <p:cNvCxnSpPr>
              <a:cxnSpLocks noChangeShapeType="1"/>
              <a:stCxn id="7188" idx="4"/>
              <a:endCxn id="7189" idx="0"/>
            </p:cNvCxnSpPr>
            <p:nvPr/>
          </p:nvCxnSpPr>
          <p:spPr bwMode="auto">
            <a:xfrm flipH="1">
              <a:off x="7289800" y="3802063"/>
              <a:ext cx="1146175" cy="10747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92" name="AutoShape 26"/>
            <p:cNvCxnSpPr>
              <a:cxnSpLocks noChangeShapeType="1"/>
              <a:stCxn id="7186" idx="4"/>
              <a:endCxn id="7189" idx="0"/>
            </p:cNvCxnSpPr>
            <p:nvPr/>
          </p:nvCxnSpPr>
          <p:spPr bwMode="auto">
            <a:xfrm>
              <a:off x="6203950" y="3802063"/>
              <a:ext cx="1085850" cy="10747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7193" name="Text Box 27"/>
            <p:cNvSpPr txBox="1">
              <a:spLocks noChangeArrowheads="1"/>
            </p:cNvSpPr>
            <p:nvPr/>
          </p:nvSpPr>
          <p:spPr bwMode="auto">
            <a:xfrm>
              <a:off x="6215063" y="4146550"/>
              <a:ext cx="296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a</a:t>
              </a:r>
              <a:endParaRPr lang="nl-NL" b="1">
                <a:solidFill>
                  <a:srgbClr val="F9353A"/>
                </a:solidFill>
              </a:endParaRPr>
            </a:p>
          </p:txBody>
        </p:sp>
        <p:sp>
          <p:nvSpPr>
            <p:cNvPr id="7194" name="Text Box 28"/>
            <p:cNvSpPr txBox="1">
              <a:spLocks noChangeArrowheads="1"/>
            </p:cNvSpPr>
            <p:nvPr/>
          </p:nvSpPr>
          <p:spPr bwMode="auto">
            <a:xfrm>
              <a:off x="7585075" y="4144963"/>
              <a:ext cx="298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e</a:t>
              </a:r>
              <a:endParaRPr lang="nl-NL" b="1">
                <a:solidFill>
                  <a:srgbClr val="F9353A"/>
                </a:solidFill>
              </a:endParaRPr>
            </a:p>
          </p:txBody>
        </p:sp>
        <p:sp>
          <p:nvSpPr>
            <p:cNvPr id="7195" name="Text Box 29"/>
            <p:cNvSpPr txBox="1">
              <a:spLocks noChangeArrowheads="1"/>
            </p:cNvSpPr>
            <p:nvPr/>
          </p:nvSpPr>
          <p:spPr bwMode="auto">
            <a:xfrm>
              <a:off x="6972300" y="3962400"/>
              <a:ext cx="27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c</a:t>
              </a:r>
            </a:p>
          </p:txBody>
        </p:sp>
        <p:cxnSp>
          <p:nvCxnSpPr>
            <p:cNvPr id="7196" name="AutoShape 30"/>
            <p:cNvCxnSpPr>
              <a:cxnSpLocks noChangeShapeType="1"/>
              <a:stCxn id="7178" idx="0"/>
              <a:endCxn id="7186" idx="0"/>
            </p:cNvCxnSpPr>
            <p:nvPr/>
          </p:nvCxnSpPr>
          <p:spPr bwMode="auto">
            <a:xfrm rot="5400000" flipV="1">
              <a:off x="4586288" y="1271587"/>
              <a:ext cx="1588" cy="3233738"/>
            </a:xfrm>
            <a:prstGeom prst="curvedConnector3">
              <a:avLst>
                <a:gd name="adj1" fmla="val -14400005"/>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197" name="AutoShape 31"/>
            <p:cNvCxnSpPr>
              <a:cxnSpLocks noChangeShapeType="1"/>
              <a:stCxn id="7177" idx="0"/>
              <a:endCxn id="7187" idx="0"/>
            </p:cNvCxnSpPr>
            <p:nvPr/>
          </p:nvCxnSpPr>
          <p:spPr bwMode="auto">
            <a:xfrm rot="5400000" flipV="1">
              <a:off x="4549775" y="165100"/>
              <a:ext cx="1588" cy="5465763"/>
            </a:xfrm>
            <a:prstGeom prst="curvedConnector3">
              <a:avLst>
                <a:gd name="adj1" fmla="val -49500014"/>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7198" name="Text Box 32"/>
            <p:cNvSpPr txBox="1">
              <a:spLocks noChangeArrowheads="1"/>
            </p:cNvSpPr>
            <p:nvPr/>
          </p:nvSpPr>
          <p:spPr bwMode="auto">
            <a:xfrm>
              <a:off x="3962400" y="2076450"/>
              <a:ext cx="1092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MZ=DZ=1</a:t>
              </a:r>
            </a:p>
          </p:txBody>
        </p:sp>
        <p:sp>
          <p:nvSpPr>
            <p:cNvPr id="7199" name="Text Box 33"/>
            <p:cNvSpPr txBox="1">
              <a:spLocks noChangeArrowheads="1"/>
            </p:cNvSpPr>
            <p:nvPr/>
          </p:nvSpPr>
          <p:spPr bwMode="auto">
            <a:xfrm>
              <a:off x="3886200" y="2686050"/>
              <a:ext cx="14716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nl-NL" b="1"/>
                <a:t>MZ=1 / DZ=.5</a:t>
              </a:r>
            </a:p>
          </p:txBody>
        </p:sp>
        <p:cxnSp>
          <p:nvCxnSpPr>
            <p:cNvPr id="7200" name="AutoShape 41"/>
            <p:cNvCxnSpPr>
              <a:cxnSpLocks noChangeShapeType="1"/>
              <a:stCxn id="7176" idx="0"/>
              <a:endCxn id="7176" idx="1"/>
            </p:cNvCxnSpPr>
            <p:nvPr/>
          </p:nvCxnSpPr>
          <p:spPr bwMode="auto">
            <a:xfrm rot="-5400000" flipH="1" flipV="1">
              <a:off x="509588" y="2792412"/>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1" name="AutoShape 42"/>
            <p:cNvCxnSpPr>
              <a:cxnSpLocks noChangeShapeType="1"/>
              <a:stCxn id="7177" idx="0"/>
              <a:endCxn id="7177" idx="1"/>
            </p:cNvCxnSpPr>
            <p:nvPr/>
          </p:nvCxnSpPr>
          <p:spPr bwMode="auto">
            <a:xfrm rot="-5400000" flipH="1" flipV="1">
              <a:off x="1589088" y="2801937"/>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2" name="AutoShape 43"/>
            <p:cNvCxnSpPr>
              <a:cxnSpLocks noChangeShapeType="1"/>
              <a:stCxn id="7178" idx="0"/>
              <a:endCxn id="7178" idx="1"/>
            </p:cNvCxnSpPr>
            <p:nvPr/>
          </p:nvCxnSpPr>
          <p:spPr bwMode="auto">
            <a:xfrm rot="-5400000" flipH="1" flipV="1">
              <a:off x="2741613" y="2792412"/>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3" name="AutoShape 44"/>
            <p:cNvCxnSpPr>
              <a:cxnSpLocks noChangeShapeType="1"/>
              <a:stCxn id="7186" idx="0"/>
              <a:endCxn id="7186" idx="7"/>
            </p:cNvCxnSpPr>
            <p:nvPr/>
          </p:nvCxnSpPr>
          <p:spPr bwMode="auto">
            <a:xfrm rot="5400000" flipV="1">
              <a:off x="6299200" y="2792412"/>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4" name="AutoShape 45"/>
            <p:cNvCxnSpPr>
              <a:cxnSpLocks noChangeShapeType="1"/>
              <a:stCxn id="7187" idx="0"/>
              <a:endCxn id="7187" idx="7"/>
            </p:cNvCxnSpPr>
            <p:nvPr/>
          </p:nvCxnSpPr>
          <p:spPr bwMode="auto">
            <a:xfrm rot="5400000" flipV="1">
              <a:off x="7378700" y="2801937"/>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7205" name="AutoShape 46"/>
            <p:cNvCxnSpPr>
              <a:cxnSpLocks noChangeShapeType="1"/>
              <a:stCxn id="7188" idx="0"/>
              <a:endCxn id="7188" idx="7"/>
            </p:cNvCxnSpPr>
            <p:nvPr/>
          </p:nvCxnSpPr>
          <p:spPr bwMode="auto">
            <a:xfrm rot="5400000" flipV="1">
              <a:off x="8531225" y="2792412"/>
              <a:ext cx="133350" cy="323850"/>
            </a:xfrm>
            <a:prstGeom prst="curvedConnector3">
              <a:avLst>
                <a:gd name="adj1" fmla="val -171431"/>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7206" name="Text Box 47"/>
            <p:cNvSpPr txBox="1">
              <a:spLocks noChangeArrowheads="1"/>
            </p:cNvSpPr>
            <p:nvPr/>
          </p:nvSpPr>
          <p:spPr bwMode="auto">
            <a:xfrm>
              <a:off x="209550" y="2501900"/>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07" name="Text Box 48"/>
            <p:cNvSpPr txBox="1">
              <a:spLocks noChangeArrowheads="1"/>
            </p:cNvSpPr>
            <p:nvPr/>
          </p:nvSpPr>
          <p:spPr bwMode="auto">
            <a:xfrm>
              <a:off x="1285875" y="2528888"/>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08" name="Text Box 49"/>
            <p:cNvSpPr txBox="1">
              <a:spLocks noChangeArrowheads="1"/>
            </p:cNvSpPr>
            <p:nvPr/>
          </p:nvSpPr>
          <p:spPr bwMode="auto">
            <a:xfrm>
              <a:off x="2490788" y="2540000"/>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09" name="Text Box 50"/>
            <p:cNvSpPr txBox="1">
              <a:spLocks noChangeArrowheads="1"/>
            </p:cNvSpPr>
            <p:nvPr/>
          </p:nvSpPr>
          <p:spPr bwMode="auto">
            <a:xfrm>
              <a:off x="6370638" y="2540000"/>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10" name="Text Box 51"/>
            <p:cNvSpPr txBox="1">
              <a:spLocks noChangeArrowheads="1"/>
            </p:cNvSpPr>
            <p:nvPr/>
          </p:nvSpPr>
          <p:spPr bwMode="auto">
            <a:xfrm>
              <a:off x="7451725" y="2540000"/>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sp>
          <p:nvSpPr>
            <p:cNvPr id="7211" name="Text Box 52"/>
            <p:cNvSpPr txBox="1">
              <a:spLocks noChangeArrowheads="1"/>
            </p:cNvSpPr>
            <p:nvPr/>
          </p:nvSpPr>
          <p:spPr bwMode="auto">
            <a:xfrm>
              <a:off x="8610600" y="2528888"/>
              <a:ext cx="300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t>1</a:t>
              </a:r>
              <a:endParaRPr lang="nl-NL"/>
            </a:p>
          </p:txBody>
        </p:sp>
      </p:grpSp>
      <p:sp>
        <p:nvSpPr>
          <p:cNvPr id="3" name="TextBox 2"/>
          <p:cNvSpPr txBox="1"/>
          <p:nvPr/>
        </p:nvSpPr>
        <p:spPr>
          <a:xfrm>
            <a:off x="3640304" y="5013623"/>
            <a:ext cx="5680527" cy="461665"/>
          </a:xfrm>
          <a:prstGeom prst="rect">
            <a:avLst/>
          </a:prstGeom>
          <a:noFill/>
        </p:spPr>
        <p:txBody>
          <a:bodyPr wrap="square" rtlCol="0">
            <a:spAutoFit/>
          </a:bodyPr>
          <a:lstStyle/>
          <a:p>
            <a:r>
              <a:rPr lang="nl-NL" sz="2400" dirty="0" smtClean="0"/>
              <a:t>Equality constraints are nothing new!</a:t>
            </a:r>
            <a:endParaRPr lang="nl-NL" sz="2400" dirty="0"/>
          </a:p>
        </p:txBody>
      </p:sp>
      <p:sp>
        <p:nvSpPr>
          <p:cNvPr id="41" name="Slide Number Placeholder 40"/>
          <p:cNvSpPr>
            <a:spLocks noGrp="1"/>
          </p:cNvSpPr>
          <p:nvPr>
            <p:ph type="sldNum" sz="quarter" idx="12"/>
          </p:nvPr>
        </p:nvSpPr>
        <p:spPr/>
        <p:txBody>
          <a:bodyPr/>
          <a:lstStyle/>
          <a:p>
            <a:fld id="{E4A06661-2BEA-419D-95CE-082FC67DA5D1}" type="slidenum">
              <a:rPr lang="nl-NL" smtClean="0"/>
              <a:pPr/>
              <a:t>48</a:t>
            </a:fld>
            <a:endParaRPr lang="nl-NL"/>
          </a:p>
        </p:txBody>
      </p:sp>
      <p:sp>
        <p:nvSpPr>
          <p:cNvPr id="42" name="Footer Placeholder 41"/>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424903959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E4A06661-2BEA-419D-95CE-082FC67DA5D1}" type="slidenum">
              <a:rPr lang="nl-NL" smtClean="0"/>
              <a:pPr/>
              <a:t>49</a:t>
            </a:fld>
            <a:endParaRPr lang="nl-NL"/>
          </a:p>
        </p:txBody>
      </p:sp>
      <p:sp>
        <p:nvSpPr>
          <p:cNvPr id="4" name="TextBox 3"/>
          <p:cNvSpPr txBox="1"/>
          <p:nvPr/>
        </p:nvSpPr>
        <p:spPr>
          <a:xfrm>
            <a:off x="423513" y="154004"/>
            <a:ext cx="11656193" cy="6801862"/>
          </a:xfrm>
          <a:prstGeom prst="rect">
            <a:avLst/>
          </a:prstGeom>
          <a:noFill/>
        </p:spPr>
        <p:txBody>
          <a:bodyPr wrap="square" rtlCol="0">
            <a:spAutoFit/>
          </a:bodyPr>
          <a:lstStyle/>
          <a:p>
            <a:r>
              <a:rPr lang="nl-NL" sz="2800" smtClean="0"/>
              <a:t>What if I want to carry out a phenotypic factor analysis given twin data</a:t>
            </a:r>
            <a:r>
              <a:rPr lang="nl-NL" sz="2800" smtClean="0"/>
              <a:t>?</a:t>
            </a:r>
          </a:p>
          <a:p>
            <a:r>
              <a:rPr lang="nl-NL" sz="2800" smtClean="0"/>
              <a:t>N pairs, but N*2 individual... </a:t>
            </a:r>
            <a:endParaRPr lang="nl-NL" sz="2800" smtClean="0"/>
          </a:p>
          <a:p>
            <a:endParaRPr lang="nl-NL" sz="2400" smtClean="0"/>
          </a:p>
          <a:p>
            <a:pPr marL="342900" indent="-342900">
              <a:buAutoNum type="arabicParenR"/>
            </a:pPr>
            <a:r>
              <a:rPr lang="nl-NL" sz="2400" smtClean="0"/>
              <a:t>Ignore family relatedness treat N twin pairs as 2*N individuals </a:t>
            </a:r>
            <a:r>
              <a:rPr lang="nl-NL" sz="2400" smtClean="0"/>
              <a:t>?</a:t>
            </a:r>
            <a:r>
              <a:rPr lang="nl-NL" sz="2400"/>
              <a:t> </a:t>
            </a:r>
            <a:r>
              <a:rPr lang="nl-NL" sz="2400" smtClean="0"/>
              <a:t>OK </a:t>
            </a:r>
            <a:r>
              <a:rPr lang="nl-NL" sz="2400" smtClean="0"/>
              <a:t>does not effect estimate of the covariance matrix, but renders statistical tests invalid</a:t>
            </a:r>
          </a:p>
          <a:p>
            <a:r>
              <a:rPr lang="nl-NL" sz="2400" smtClean="0"/>
              <a:t>(</a:t>
            </a:r>
            <a:r>
              <a:rPr lang="nl-NL" sz="2400" smtClean="0"/>
              <a:t>eigenvalues and scree plots are ok)</a:t>
            </a:r>
          </a:p>
          <a:p>
            <a:endParaRPr lang="nl-NL" sz="2400"/>
          </a:p>
          <a:p>
            <a:r>
              <a:rPr lang="nl-NL" sz="2400" smtClean="0"/>
              <a:t>2) </a:t>
            </a:r>
            <a:r>
              <a:rPr lang="nl-NL" sz="2400"/>
              <a:t>Ignore family relatedness treat </a:t>
            </a:r>
            <a:r>
              <a:rPr lang="nl-NL" sz="2400" smtClean="0"/>
              <a:t>N </a:t>
            </a:r>
            <a:r>
              <a:rPr lang="nl-NL" sz="2400"/>
              <a:t>twin pairs as </a:t>
            </a:r>
            <a:r>
              <a:rPr lang="nl-NL" sz="2400" smtClean="0"/>
              <a:t>2*N </a:t>
            </a:r>
            <a:r>
              <a:rPr lang="nl-NL" sz="2400"/>
              <a:t>individuals </a:t>
            </a:r>
            <a:r>
              <a:rPr lang="nl-NL" sz="2400" smtClean="0"/>
              <a:t>use a correction for family </a:t>
            </a:r>
            <a:r>
              <a:rPr lang="nl-NL" sz="2400" smtClean="0"/>
              <a:t>clustering? OK </a:t>
            </a:r>
            <a:r>
              <a:rPr lang="nl-NL" sz="2400" smtClean="0"/>
              <a:t>convenient, the correction is built in in the Mplus program, can be programmed in OpenMx</a:t>
            </a:r>
          </a:p>
          <a:p>
            <a:endParaRPr lang="nl-NL" sz="2400"/>
          </a:p>
          <a:p>
            <a:r>
              <a:rPr lang="nl-NL" sz="2400" smtClean="0"/>
              <a:t>3) Do the factor analysis in N twins and replicate the model in the other N </a:t>
            </a:r>
            <a:r>
              <a:rPr lang="nl-NL" sz="2400" smtClean="0"/>
              <a:t>twins? Ok</a:t>
            </a:r>
            <a:r>
              <a:rPr lang="nl-NL" sz="2400" smtClean="0"/>
              <a:t>, but not true replication (call it pseudo replication)</a:t>
            </a:r>
          </a:p>
          <a:p>
            <a:endParaRPr lang="nl-NL" sz="2400"/>
          </a:p>
          <a:p>
            <a:r>
              <a:rPr lang="nl-NL" sz="2400" smtClean="0"/>
              <a:t>4) Do the factor analysis in twins separately and simultaneously, </a:t>
            </a:r>
            <a:r>
              <a:rPr lang="nl-NL" sz="2400" smtClean="0"/>
              <a:t>but </a:t>
            </a:r>
            <a:r>
              <a:rPr lang="nl-NL" sz="2400" smtClean="0"/>
              <a:t>include the twin 1 – twin 2 phenotypic </a:t>
            </a:r>
            <a:r>
              <a:rPr lang="nl-NL" sz="2400" smtClean="0"/>
              <a:t>covariances</a:t>
            </a:r>
            <a:r>
              <a:rPr lang="nl-NL" sz="2400" smtClean="0"/>
              <a:t>. </a:t>
            </a:r>
            <a:r>
              <a:rPr lang="nl-NL" sz="2400" smtClean="0"/>
              <a:t>Ok</a:t>
            </a:r>
            <a:r>
              <a:rPr lang="nl-NL" sz="2400" smtClean="0"/>
              <a:t>, but possibly unwieldy (especially is you have extended pedigrees).</a:t>
            </a:r>
            <a:endParaRPr lang="nl-NL" sz="2400"/>
          </a:p>
          <a:p>
            <a:endParaRPr lang="nl-NL" sz="2000" smtClean="0"/>
          </a:p>
        </p:txBody>
      </p:sp>
    </p:spTree>
    <p:extLst>
      <p:ext uri="{BB962C8B-B14F-4D97-AF65-F5344CB8AC3E}">
        <p14:creationId xmlns:p14="http://schemas.microsoft.com/office/powerpoint/2010/main" val="1231880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44996" y="1066479"/>
            <a:ext cx="8671028" cy="2616101"/>
          </a:xfrm>
          <a:prstGeom prst="rect">
            <a:avLst/>
          </a:prstGeom>
          <a:noFill/>
        </p:spPr>
        <p:txBody>
          <a:bodyPr wrap="none" rtlCol="0">
            <a:spAutoFit/>
          </a:bodyPr>
          <a:lstStyle/>
          <a:p>
            <a:r>
              <a:rPr lang="en-US" sz="2800" dirty="0" smtClean="0"/>
              <a:t>If you understand linear regression, </a:t>
            </a:r>
          </a:p>
          <a:p>
            <a:r>
              <a:rPr lang="en-US" sz="2800" smtClean="0"/>
              <a:t>you </a:t>
            </a:r>
            <a:r>
              <a:rPr lang="en-US" sz="2800" dirty="0" smtClean="0"/>
              <a:t>understand a key ingredient of the linear </a:t>
            </a:r>
            <a:r>
              <a:rPr lang="en-US" sz="2800" smtClean="0"/>
              <a:t>factor </a:t>
            </a:r>
            <a:r>
              <a:rPr lang="en-US" sz="2800" smtClean="0"/>
              <a:t>model</a:t>
            </a:r>
          </a:p>
          <a:p>
            <a:endParaRPr lang="en-US" sz="2800" smtClean="0"/>
          </a:p>
          <a:p>
            <a:r>
              <a:rPr lang="en-US" sz="2800" smtClean="0"/>
              <a:t>…and of many statistical models including </a:t>
            </a:r>
          </a:p>
          <a:p>
            <a:r>
              <a:rPr lang="en-US" sz="2800" smtClean="0"/>
              <a:t>genetic covariance structure modeling</a:t>
            </a:r>
            <a:endParaRPr lang="en-US" sz="2800" dirty="0" smtClean="0"/>
          </a:p>
          <a:p>
            <a:endParaRPr lang="en-US" sz="2400" dirty="0" smtClean="0"/>
          </a:p>
        </p:txBody>
      </p:sp>
      <p:sp>
        <p:nvSpPr>
          <p:cNvPr id="4" name="Slide Number Placeholder 3"/>
          <p:cNvSpPr>
            <a:spLocks noGrp="1"/>
          </p:cNvSpPr>
          <p:nvPr>
            <p:ph type="sldNum" sz="quarter" idx="12"/>
          </p:nvPr>
        </p:nvSpPr>
        <p:spPr/>
        <p:txBody>
          <a:bodyPr/>
          <a:lstStyle/>
          <a:p>
            <a:fld id="{E4A06661-2BEA-419D-95CE-082FC67DA5D1}" type="slidenum">
              <a:rPr lang="nl-NL" smtClean="0"/>
              <a:pPr/>
              <a:t>5</a:t>
            </a:fld>
            <a:endParaRPr lang="nl-NL"/>
          </a:p>
        </p:txBody>
      </p:sp>
      <p:sp>
        <p:nvSpPr>
          <p:cNvPr id="6" name="Footer Placeholder 5"/>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312205449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E4A06661-2BEA-419D-95CE-082FC67DA5D1}" type="slidenum">
              <a:rPr lang="nl-NL" smtClean="0"/>
              <a:pPr/>
              <a:t>50</a:t>
            </a:fld>
            <a:endParaRPr lang="nl-NL"/>
          </a:p>
        </p:txBody>
      </p:sp>
      <p:sp>
        <p:nvSpPr>
          <p:cNvPr id="4" name="TextBox 3"/>
          <p:cNvSpPr txBox="1"/>
          <p:nvPr/>
        </p:nvSpPr>
        <p:spPr>
          <a:xfrm>
            <a:off x="365759" y="475488"/>
            <a:ext cx="11896825" cy="5262979"/>
          </a:xfrm>
          <a:prstGeom prst="rect">
            <a:avLst/>
          </a:prstGeom>
          <a:noFill/>
        </p:spPr>
        <p:txBody>
          <a:bodyPr wrap="square" rtlCol="0">
            <a:spAutoFit/>
          </a:bodyPr>
          <a:lstStyle/>
          <a:p>
            <a:r>
              <a:rPr lang="en-US" sz="2800" b="1" smtClean="0"/>
              <a:t>Summary I</a:t>
            </a:r>
            <a:r>
              <a:rPr lang="en-US" sz="2800" smtClean="0"/>
              <a:t>:</a:t>
            </a:r>
            <a:r>
              <a:rPr lang="en-US" sz="2800"/>
              <a:t> </a:t>
            </a:r>
            <a:r>
              <a:rPr lang="en-US" sz="2800" smtClean="0"/>
              <a:t>Exploratory factor  analysis</a:t>
            </a:r>
          </a:p>
          <a:p>
            <a:endParaRPr lang="en-US" sz="2800" smtClean="0"/>
          </a:p>
          <a:p>
            <a:pPr marL="514350" indent="-514350">
              <a:buAutoNum type="alphaLcParenR"/>
            </a:pPr>
            <a:r>
              <a:rPr lang="en-US" sz="2800" smtClean="0"/>
              <a:t>how many common factors “underlie” the test scores....?</a:t>
            </a:r>
          </a:p>
          <a:p>
            <a:endParaRPr lang="en-US" sz="2800" smtClean="0"/>
          </a:p>
          <a:p>
            <a:r>
              <a:rPr lang="en-US" sz="2800" smtClean="0"/>
              <a:t>b) can we interpret the common factors by inspecting the rotated factor loadings...to understand the meaning of the common factors?</a:t>
            </a:r>
          </a:p>
          <a:p>
            <a:endParaRPr lang="en-US" sz="2800" smtClean="0"/>
          </a:p>
          <a:p>
            <a:r>
              <a:rPr lang="en-US" sz="2800" smtClean="0"/>
              <a:t>c) does it help interpretation to allow for correlated factors (oblique rotation)?</a:t>
            </a:r>
          </a:p>
          <a:p>
            <a:endParaRPr lang="en-US" sz="2800" smtClean="0"/>
          </a:p>
          <a:p>
            <a:r>
              <a:rPr lang="en-US" sz="2800" smtClean="0"/>
              <a:t>d) evaluate the reliability of the indicators. </a:t>
            </a:r>
          </a:p>
          <a:p>
            <a:endParaRPr lang="en-US" sz="2800"/>
          </a:p>
          <a:p>
            <a:r>
              <a:rPr lang="en-US" sz="2800" smtClean="0"/>
              <a:t> </a:t>
            </a:r>
            <a:endParaRPr lang="nl-NL" sz="2800"/>
          </a:p>
        </p:txBody>
      </p:sp>
    </p:spTree>
    <p:extLst>
      <p:ext uri="{BB962C8B-B14F-4D97-AF65-F5344CB8AC3E}">
        <p14:creationId xmlns:p14="http://schemas.microsoft.com/office/powerpoint/2010/main" val="1111947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E4A06661-2BEA-419D-95CE-082FC67DA5D1}" type="slidenum">
              <a:rPr lang="nl-NL" smtClean="0"/>
              <a:pPr/>
              <a:t>51</a:t>
            </a:fld>
            <a:endParaRPr lang="nl-NL"/>
          </a:p>
        </p:txBody>
      </p:sp>
      <p:sp>
        <p:nvSpPr>
          <p:cNvPr id="4" name="TextBox 3"/>
          <p:cNvSpPr txBox="1"/>
          <p:nvPr/>
        </p:nvSpPr>
        <p:spPr>
          <a:xfrm>
            <a:off x="365760" y="475488"/>
            <a:ext cx="11569566" cy="5262979"/>
          </a:xfrm>
          <a:prstGeom prst="rect">
            <a:avLst/>
          </a:prstGeom>
          <a:noFill/>
        </p:spPr>
        <p:txBody>
          <a:bodyPr wrap="square" rtlCol="0">
            <a:spAutoFit/>
          </a:bodyPr>
          <a:lstStyle/>
          <a:p>
            <a:r>
              <a:rPr lang="en-US" sz="2800" b="1" smtClean="0"/>
              <a:t>Summary II</a:t>
            </a:r>
            <a:r>
              <a:rPr lang="en-US" sz="2800" smtClean="0"/>
              <a:t>: Confirmatory factor analysis.</a:t>
            </a:r>
          </a:p>
          <a:p>
            <a:endParaRPr lang="en-US" sz="2800" smtClean="0"/>
          </a:p>
          <a:p>
            <a:r>
              <a:rPr lang="en-US" sz="2800" smtClean="0"/>
              <a:t>a) test preconceived model in which the number of common factors and the pattern of factor loadings are given</a:t>
            </a:r>
          </a:p>
          <a:p>
            <a:endParaRPr lang="en-US" sz="2800" smtClean="0"/>
          </a:p>
          <a:p>
            <a:r>
              <a:rPr lang="en-US" sz="2800" smtClean="0"/>
              <a:t>b) evaluate the overall goodness of fit</a:t>
            </a:r>
          </a:p>
          <a:p>
            <a:r>
              <a:rPr lang="en-US" sz="2800"/>
              <a:t>	</a:t>
            </a:r>
            <a:endParaRPr lang="en-US" sz="2800" smtClean="0"/>
          </a:p>
          <a:p>
            <a:r>
              <a:rPr lang="en-US" sz="2800" smtClean="0"/>
              <a:t>c) evaluate the significance of the factor loadings, the values of the common factor correlations</a:t>
            </a:r>
          </a:p>
          <a:p>
            <a:r>
              <a:rPr lang="en-US" sz="2800" smtClean="0"/>
              <a:t>	</a:t>
            </a:r>
          </a:p>
          <a:p>
            <a:r>
              <a:rPr lang="en-US" sz="2800" smtClean="0"/>
              <a:t>d) evaluate measurement invariance w.r.t. a given external variable X: is the relationship between X and the indicators mediated by the common factor(s)?</a:t>
            </a:r>
            <a:endParaRPr lang="nl-NL" sz="2800"/>
          </a:p>
        </p:txBody>
      </p:sp>
    </p:spTree>
    <p:extLst>
      <p:ext uri="{BB962C8B-B14F-4D97-AF65-F5344CB8AC3E}">
        <p14:creationId xmlns:p14="http://schemas.microsoft.com/office/powerpoint/2010/main" val="26918752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E4A06661-2BEA-419D-95CE-082FC67DA5D1}" type="slidenum">
              <a:rPr lang="nl-NL" smtClean="0"/>
              <a:pPr/>
              <a:t>52</a:t>
            </a:fld>
            <a:endParaRPr lang="nl-NL"/>
          </a:p>
        </p:txBody>
      </p:sp>
      <p:sp>
        <p:nvSpPr>
          <p:cNvPr id="4" name="Rectangle 3"/>
          <p:cNvSpPr/>
          <p:nvPr/>
        </p:nvSpPr>
        <p:spPr>
          <a:xfrm>
            <a:off x="329184" y="374827"/>
            <a:ext cx="11346260" cy="5539978"/>
          </a:xfrm>
          <a:prstGeom prst="rect">
            <a:avLst/>
          </a:prstGeom>
        </p:spPr>
        <p:txBody>
          <a:bodyPr wrap="square">
            <a:spAutoFit/>
          </a:bodyPr>
          <a:lstStyle/>
          <a:p>
            <a:r>
              <a:rPr lang="en-US" sz="2800" b="1" smtClean="0"/>
              <a:t>Summary III</a:t>
            </a:r>
            <a:r>
              <a:rPr lang="en-US" sz="2800" smtClean="0"/>
              <a:t>: relevance of factor analysis to twin studies</a:t>
            </a:r>
          </a:p>
          <a:p>
            <a:endParaRPr lang="en-US" sz="2800"/>
          </a:p>
          <a:p>
            <a:r>
              <a:rPr lang="en-US" sz="2800" smtClean="0"/>
              <a:t>a) It may be of interest to determine the dimensionality of items if the items are use to create a sum score (sum of items or symptom endorsement)</a:t>
            </a:r>
          </a:p>
          <a:p>
            <a:endParaRPr lang="en-US" sz="2800" smtClean="0"/>
          </a:p>
          <a:p>
            <a:r>
              <a:rPr lang="en-US" sz="2800" smtClean="0"/>
              <a:t>b) The decomposition of </a:t>
            </a:r>
            <a:r>
              <a:rPr lang="en-US" sz="2800" b="1" smtClean="0"/>
              <a:t>S</a:t>
            </a:r>
            <a:r>
              <a:rPr lang="en-US" sz="2800" baseline="-25000" smtClean="0"/>
              <a:t>ph</a:t>
            </a:r>
            <a:r>
              <a:rPr lang="en-US" sz="2800" smtClean="0"/>
              <a:t> = </a:t>
            </a:r>
            <a:r>
              <a:rPr lang="en-US" sz="2800" b="1" smtClean="0"/>
              <a:t>S</a:t>
            </a:r>
            <a:r>
              <a:rPr lang="en-US" sz="2800" baseline="-25000" smtClean="0"/>
              <a:t>A</a:t>
            </a:r>
            <a:r>
              <a:rPr lang="en-US" sz="2800" smtClean="0"/>
              <a:t> +</a:t>
            </a:r>
            <a:r>
              <a:rPr lang="en-US" sz="2800" b="1" smtClean="0"/>
              <a:t>S</a:t>
            </a:r>
            <a:r>
              <a:rPr lang="en-US" sz="2800" baseline="-25000" smtClean="0"/>
              <a:t>C </a:t>
            </a:r>
            <a:r>
              <a:rPr lang="en-US" sz="2800" smtClean="0"/>
              <a:t>+ </a:t>
            </a:r>
            <a:r>
              <a:rPr lang="en-US" sz="2800" b="1" smtClean="0"/>
              <a:t>S</a:t>
            </a:r>
            <a:r>
              <a:rPr lang="en-US" sz="2800" baseline="-25000" smtClean="0"/>
              <a:t>E</a:t>
            </a:r>
            <a:r>
              <a:rPr lang="en-US" sz="2800" smtClean="0"/>
              <a:t> is based on a cholesky decomposition. Each covariance matrix SA, SC and SE may be subjected to factor analysis.</a:t>
            </a:r>
          </a:p>
          <a:p>
            <a:pPr marL="342900" indent="-342900">
              <a:buAutoNum type="arabicParenR"/>
            </a:pPr>
            <a:endParaRPr lang="en-US" sz="2800"/>
          </a:p>
          <a:p>
            <a:r>
              <a:rPr lang="en-US" sz="2800" b="1" smtClean="0"/>
              <a:t>Summary IV</a:t>
            </a:r>
            <a:r>
              <a:rPr lang="en-US" sz="2800" smtClean="0"/>
              <a:t>: </a:t>
            </a:r>
            <a:r>
              <a:rPr lang="en-US" sz="2800"/>
              <a:t>Relevance </a:t>
            </a:r>
            <a:r>
              <a:rPr lang="en-US" sz="2800" smtClean="0"/>
              <a:t>of twin studies to phenotypic factor analysis:</a:t>
            </a:r>
          </a:p>
          <a:p>
            <a:endParaRPr lang="en-US" sz="2800" smtClean="0"/>
          </a:p>
          <a:p>
            <a:r>
              <a:rPr lang="en-US" sz="2800" smtClean="0"/>
              <a:t>1) Common pathway model vs Independent pathway model. </a:t>
            </a:r>
          </a:p>
          <a:p>
            <a:pPr marL="342900" indent="-342900">
              <a:buAutoNum type="arabicParenR"/>
            </a:pPr>
            <a:endParaRPr lang="en-US"/>
          </a:p>
        </p:txBody>
      </p:sp>
    </p:spTree>
    <p:extLst>
      <p:ext uri="{BB962C8B-B14F-4D97-AF65-F5344CB8AC3E}">
        <p14:creationId xmlns:p14="http://schemas.microsoft.com/office/powerpoint/2010/main" val="13968662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E4A06661-2BEA-419D-95CE-082FC67DA5D1}" type="slidenum">
              <a:rPr lang="nl-NL" smtClean="0"/>
              <a:pPr/>
              <a:t>53</a:t>
            </a:fld>
            <a:endParaRPr lang="nl-NL"/>
          </a:p>
        </p:txBody>
      </p:sp>
      <p:sp>
        <p:nvSpPr>
          <p:cNvPr id="4" name="TextBox 3"/>
          <p:cNvSpPr txBox="1"/>
          <p:nvPr/>
        </p:nvSpPr>
        <p:spPr>
          <a:xfrm>
            <a:off x="360133" y="432660"/>
            <a:ext cx="10345589" cy="3416320"/>
          </a:xfrm>
          <a:prstGeom prst="rect">
            <a:avLst/>
          </a:prstGeom>
          <a:noFill/>
        </p:spPr>
        <p:txBody>
          <a:bodyPr wrap="none" rtlCol="0">
            <a:spAutoFit/>
          </a:bodyPr>
          <a:lstStyle/>
          <a:p>
            <a:r>
              <a:rPr lang="en-US" sz="2400" smtClean="0"/>
              <a:t>Phenotypic Factor Analysis practical</a:t>
            </a:r>
          </a:p>
          <a:p>
            <a:endParaRPr lang="en-US" sz="2400" smtClean="0"/>
          </a:p>
          <a:p>
            <a:r>
              <a:rPr lang="en-US" sz="2400" smtClean="0"/>
              <a:t>1) EFA using the R routine </a:t>
            </a:r>
            <a:r>
              <a:rPr lang="en-US" sz="2400" b="1" u="sng" smtClean="0"/>
              <a:t>factanal (a routine in R, not part of OpenMx)</a:t>
            </a:r>
            <a:r>
              <a:rPr lang="en-US" sz="2400" smtClean="0"/>
              <a:t>: </a:t>
            </a:r>
          </a:p>
          <a:p>
            <a:endParaRPr lang="en-US" sz="2400" smtClean="0"/>
          </a:p>
          <a:p>
            <a:r>
              <a:rPr lang="en-US" sz="2400"/>
              <a:t>	</a:t>
            </a:r>
            <a:r>
              <a:rPr lang="en-US" sz="2400" smtClean="0"/>
              <a:t>13 WAIS subtests, unrotated and rotated 3 factor model </a:t>
            </a:r>
          </a:p>
          <a:p>
            <a:endParaRPr lang="en-US" sz="2400" smtClean="0"/>
          </a:p>
          <a:p>
            <a:r>
              <a:rPr lang="en-US" sz="2400" smtClean="0"/>
              <a:t>2) CFA using OpenMx. </a:t>
            </a:r>
          </a:p>
          <a:p>
            <a:endParaRPr lang="en-US" sz="2400"/>
          </a:p>
          <a:p>
            <a:r>
              <a:rPr lang="en-US" sz="2400" smtClean="0"/>
              <a:t>	Big 5 Neuroticism and Extroversion, 12 subtest: correlated 2 factor model</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8897" y="683394"/>
            <a:ext cx="10342868" cy="5570756"/>
          </a:xfrm>
          <a:prstGeom prst="rect">
            <a:avLst/>
          </a:prstGeom>
          <a:noFill/>
        </p:spPr>
        <p:txBody>
          <a:bodyPr wrap="square" rtlCol="0">
            <a:spAutoFit/>
          </a:bodyPr>
          <a:lstStyle/>
          <a:p>
            <a:r>
              <a:rPr lang="nl-NL" sz="3200" dirty="0" smtClean="0"/>
              <a:t>The linear common factor model: “continuous” indicators (7 point Likert scale is “continuous”)</a:t>
            </a:r>
          </a:p>
          <a:p>
            <a:endParaRPr lang="nl-NL" sz="3200" dirty="0"/>
          </a:p>
          <a:p>
            <a:r>
              <a:rPr lang="nl-NL" sz="3200" dirty="0" smtClean="0"/>
              <a:t>What about ordinal or binary indicators? </a:t>
            </a:r>
          </a:p>
          <a:p>
            <a:endParaRPr lang="nl-NL" sz="3200" dirty="0"/>
          </a:p>
          <a:p>
            <a:r>
              <a:rPr lang="nl-NL" sz="3200" dirty="0" smtClean="0"/>
              <a:t>Linear regression model is key ingredient in the linear factor model</a:t>
            </a:r>
          </a:p>
          <a:p>
            <a:endParaRPr lang="nl-NL" sz="3200" dirty="0"/>
          </a:p>
          <a:p>
            <a:r>
              <a:rPr lang="nl-NL" sz="3200" dirty="0" smtClean="0"/>
              <a:t>Logistic or probit regression is a key ingredient in ordinal or discrete factor analysis.</a:t>
            </a:r>
          </a:p>
          <a:p>
            <a:endParaRPr lang="nl-NL" dirty="0"/>
          </a:p>
          <a:p>
            <a:r>
              <a:rPr lang="nl-NL" dirty="0" smtClean="0"/>
              <a:t> </a:t>
            </a:r>
          </a:p>
        </p:txBody>
      </p:sp>
      <p:sp>
        <p:nvSpPr>
          <p:cNvPr id="3" name="Slide Number Placeholder 2"/>
          <p:cNvSpPr>
            <a:spLocks noGrp="1"/>
          </p:cNvSpPr>
          <p:nvPr>
            <p:ph type="sldNum" sz="quarter" idx="12"/>
          </p:nvPr>
        </p:nvSpPr>
        <p:spPr/>
        <p:txBody>
          <a:bodyPr/>
          <a:lstStyle/>
          <a:p>
            <a:fld id="{E4A06661-2BEA-419D-95CE-082FC67DA5D1}" type="slidenum">
              <a:rPr lang="nl-NL" smtClean="0"/>
              <a:pPr/>
              <a:t>54</a:t>
            </a:fld>
            <a:endParaRPr lang="nl-NL"/>
          </a:p>
        </p:txBody>
      </p:sp>
      <p:sp>
        <p:nvSpPr>
          <p:cNvPr id="4" name="Footer Placeholder 3"/>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311471323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00933" y="640111"/>
            <a:ext cx="10685240" cy="4893647"/>
            <a:chOff x="-101929" y="1990215"/>
            <a:chExt cx="10685240" cy="4893647"/>
          </a:xfrm>
        </p:grpSpPr>
        <p:sp>
          <p:nvSpPr>
            <p:cNvPr id="117774" name="Text Box 14"/>
            <p:cNvSpPr txBox="1">
              <a:spLocks noChangeArrowheads="1"/>
            </p:cNvSpPr>
            <p:nvPr/>
          </p:nvSpPr>
          <p:spPr bwMode="auto">
            <a:xfrm>
              <a:off x="-101929" y="1990215"/>
              <a:ext cx="10685240" cy="4893647"/>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p>
              <a:r>
                <a:rPr lang="en-US" sz="2400" dirty="0"/>
                <a:t>The model for the Y</a:t>
              </a:r>
              <a:r>
                <a:rPr lang="en-US" sz="2400" baseline="-25000" dirty="0"/>
                <a:t>i</a:t>
              </a:r>
              <a:r>
                <a:rPr lang="en-US" sz="2400" dirty="0"/>
                <a:t> = </a:t>
              </a:r>
              <a:r>
                <a:rPr lang="en-US" sz="2400" dirty="0">
                  <a:solidFill>
                    <a:srgbClr val="FF0000"/>
                  </a:solidFill>
                </a:rPr>
                <a:t>b0</a:t>
              </a:r>
              <a:r>
                <a:rPr lang="en-US" sz="2400" dirty="0"/>
                <a:t> + </a:t>
              </a:r>
              <a:r>
                <a:rPr lang="en-US" sz="2400" dirty="0">
                  <a:solidFill>
                    <a:srgbClr val="FF0000"/>
                  </a:solidFill>
                </a:rPr>
                <a:t>b1</a:t>
              </a:r>
              <a:r>
                <a:rPr lang="en-US" sz="2400" dirty="0"/>
                <a:t>*X</a:t>
              </a:r>
              <a:r>
                <a:rPr lang="en-US" sz="2400" baseline="-25000" dirty="0"/>
                <a:t>i</a:t>
              </a:r>
              <a:r>
                <a:rPr lang="en-US" sz="2400" dirty="0"/>
                <a:t> + </a:t>
              </a:r>
              <a:r>
                <a:rPr lang="en-US" sz="2400" dirty="0" err="1"/>
                <a:t>e</a:t>
              </a:r>
              <a:r>
                <a:rPr lang="en-US" sz="2400" baseline="-25000" dirty="0" err="1"/>
                <a:t>i</a:t>
              </a:r>
              <a:r>
                <a:rPr lang="en-US" sz="2400" baseline="-25000" dirty="0"/>
                <a:t> </a:t>
              </a:r>
            </a:p>
            <a:p>
              <a:r>
                <a:rPr lang="en-US" sz="2400" dirty="0" smtClean="0"/>
                <a:t> </a:t>
              </a:r>
            </a:p>
            <a:p>
              <a:r>
                <a:rPr lang="en-US" sz="2400" dirty="0" smtClean="0"/>
                <a:t>E[Y|X=x˚]  = </a:t>
              </a:r>
              <a:r>
                <a:rPr lang="en-US" sz="2400" dirty="0">
                  <a:solidFill>
                    <a:srgbClr val="FF0000"/>
                  </a:solidFill>
                </a:rPr>
                <a:t>b0</a:t>
              </a:r>
              <a:r>
                <a:rPr lang="en-US" sz="2400" dirty="0"/>
                <a:t> + </a:t>
              </a:r>
              <a:r>
                <a:rPr lang="en-US" sz="2400" dirty="0" smtClean="0">
                  <a:solidFill>
                    <a:srgbClr val="FF0000"/>
                  </a:solidFill>
                </a:rPr>
                <a:t>b1</a:t>
              </a:r>
              <a:r>
                <a:rPr lang="en-US" sz="2400" dirty="0" smtClean="0"/>
                <a:t>*</a:t>
              </a:r>
              <a:r>
                <a:rPr lang="en-US" sz="2400" dirty="0"/>
                <a:t>x˚ </a:t>
              </a:r>
              <a:endParaRPr lang="en-US" sz="2400" dirty="0" smtClean="0"/>
            </a:p>
            <a:p>
              <a:endParaRPr lang="en-US" sz="2400" dirty="0" smtClean="0"/>
            </a:p>
            <a:p>
              <a:r>
                <a:rPr lang="en-US" sz="2400" dirty="0" err="1" smtClean="0"/>
                <a:t>Logit</a:t>
              </a:r>
              <a:r>
                <a:rPr lang="en-US" sz="2400" dirty="0" smtClean="0"/>
                <a:t>:</a:t>
              </a:r>
              <a:endParaRPr lang="en-US" sz="2400" dirty="0"/>
            </a:p>
            <a:p>
              <a:r>
                <a:rPr lang="en-US" sz="2400" dirty="0" smtClean="0"/>
                <a:t>E[Z|X=x˚] = </a:t>
              </a:r>
              <a:r>
                <a:rPr lang="en-US" sz="2400" dirty="0" err="1" smtClean="0"/>
                <a:t>Prob</a:t>
              </a:r>
              <a:r>
                <a:rPr lang="en-US" sz="2400" dirty="0" smtClean="0"/>
                <a:t>(Z=0|</a:t>
              </a:r>
              <a:r>
                <a:rPr lang="en-US" sz="2400" dirty="0"/>
                <a:t>X=x˚</a:t>
              </a:r>
              <a:r>
                <a:rPr lang="en-US" sz="2400" dirty="0" smtClean="0"/>
                <a:t>) = </a:t>
              </a:r>
              <a:r>
                <a:rPr lang="en-US" sz="2400" dirty="0" err="1" smtClean="0"/>
                <a:t>exp</a:t>
              </a:r>
              <a:r>
                <a:rPr lang="en-US" sz="2400" dirty="0" smtClean="0"/>
                <a:t>(b0 + b1*x˚) / {1 + </a:t>
              </a:r>
              <a:r>
                <a:rPr lang="en-US" sz="2400" dirty="0" err="1" smtClean="0"/>
                <a:t>exp</a:t>
              </a:r>
              <a:r>
                <a:rPr lang="en-US" sz="2400" dirty="0" smtClean="0"/>
                <a:t>(b0 </a:t>
              </a:r>
              <a:r>
                <a:rPr lang="en-US" sz="2400" dirty="0"/>
                <a:t>+ b1*x</a:t>
              </a:r>
              <a:r>
                <a:rPr lang="en-US" sz="2400" dirty="0" smtClean="0"/>
                <a:t>˚)}</a:t>
              </a:r>
              <a:endParaRPr lang="nl-NL" sz="2400" dirty="0"/>
            </a:p>
            <a:p>
              <a:endParaRPr lang="nl-NL" sz="2400" dirty="0" smtClean="0"/>
            </a:p>
            <a:p>
              <a:r>
                <a:rPr lang="nl-NL" sz="2400" dirty="0" smtClean="0"/>
                <a:t>Probit: </a:t>
              </a:r>
            </a:p>
            <a:p>
              <a:r>
                <a:rPr lang="en-US" sz="2400" dirty="0"/>
                <a:t>E[Z|X=x˚] = </a:t>
              </a:r>
              <a:r>
                <a:rPr lang="en-US" sz="2400" dirty="0" err="1"/>
                <a:t>Prob</a:t>
              </a:r>
              <a:r>
                <a:rPr lang="en-US" sz="2400" dirty="0"/>
                <a:t>(Z=0|X=x˚) </a:t>
              </a:r>
              <a:r>
                <a:rPr lang="en-US" sz="2400" dirty="0" smtClean="0"/>
                <a:t>= </a:t>
              </a:r>
              <a:r>
                <a:rPr lang="en-US" sz="2400" dirty="0" smtClean="0">
                  <a:latin typeface="Symbol" panose="05050102010706020507" pitchFamily="18" charset="2"/>
                </a:rPr>
                <a:t>F</a:t>
              </a:r>
              <a:r>
                <a:rPr lang="en-US" sz="2400" dirty="0" smtClean="0"/>
                <a:t>(b0 </a:t>
              </a:r>
              <a:r>
                <a:rPr lang="en-US" sz="2400" dirty="0"/>
                <a:t>+ b1*x˚</a:t>
              </a:r>
              <a:r>
                <a:rPr lang="en-US" sz="2400" dirty="0" smtClean="0"/>
                <a:t>),    </a:t>
              </a:r>
              <a:r>
                <a:rPr lang="en-US" sz="2400" dirty="0" smtClean="0">
                  <a:latin typeface="Symbol" panose="05050102010706020507" pitchFamily="18" charset="2"/>
                </a:rPr>
                <a:t>F</a:t>
              </a:r>
              <a:r>
                <a:rPr lang="en-US" sz="2400" dirty="0" smtClean="0"/>
                <a:t>(.) cumulative </a:t>
              </a:r>
              <a:r>
                <a:rPr lang="en-US" sz="2400" dirty="0" err="1" smtClean="0"/>
                <a:t>st.</a:t>
              </a:r>
              <a:r>
                <a:rPr lang="en-US" sz="2400" dirty="0" smtClean="0"/>
                <a:t> normal distribution </a:t>
              </a:r>
              <a:r>
                <a:rPr lang="nl-NL" sz="2400" dirty="0" smtClean="0"/>
                <a:t> </a:t>
              </a:r>
              <a:endParaRPr lang="nl-NL" sz="2400" dirty="0"/>
            </a:p>
            <a:p>
              <a:endParaRPr lang="nl-NL" sz="2400" dirty="0" smtClean="0"/>
            </a:p>
            <a:p>
              <a:r>
                <a:rPr lang="nl-NL" sz="2400" dirty="0" smtClean="0"/>
                <a:t>Replace X, observed predictor, but </a:t>
              </a:r>
              <a:r>
                <a:rPr lang="nl-NL" sz="2400" dirty="0" smtClean="0">
                  <a:latin typeface="Symbol" panose="05050102010706020507" pitchFamily="18" charset="2"/>
                </a:rPr>
                <a:t>h</a:t>
              </a:r>
              <a:r>
                <a:rPr lang="nl-NL" sz="2400" dirty="0" smtClean="0"/>
                <a:t>, the common factor.</a:t>
              </a:r>
              <a:endParaRPr lang="nl-NL" sz="2400" dirty="0"/>
            </a:p>
            <a:p>
              <a:endParaRPr lang="nl-NL" sz="2400" dirty="0"/>
            </a:p>
            <a:p>
              <a:endParaRPr lang="nl-NL" sz="2400" dirty="0"/>
            </a:p>
          </p:txBody>
        </p:sp>
        <p:sp>
          <p:nvSpPr>
            <p:cNvPr id="2" name="Oval 1"/>
            <p:cNvSpPr/>
            <p:nvPr/>
          </p:nvSpPr>
          <p:spPr>
            <a:xfrm>
              <a:off x="5295900" y="5474208"/>
              <a:ext cx="1738884" cy="59740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6" name="Slide Number Placeholder 5"/>
          <p:cNvSpPr>
            <a:spLocks noGrp="1"/>
          </p:cNvSpPr>
          <p:nvPr>
            <p:ph type="sldNum" sz="quarter" idx="12"/>
          </p:nvPr>
        </p:nvSpPr>
        <p:spPr/>
        <p:txBody>
          <a:bodyPr/>
          <a:lstStyle/>
          <a:p>
            <a:fld id="{E4A06661-2BEA-419D-95CE-082FC67DA5D1}" type="slidenum">
              <a:rPr lang="nl-NL" smtClean="0"/>
              <a:pPr/>
              <a:t>55</a:t>
            </a:fld>
            <a:endParaRPr lang="nl-NL"/>
          </a:p>
        </p:txBody>
      </p:sp>
      <p:sp>
        <p:nvSpPr>
          <p:cNvPr id="7" name="Footer Placeholder 6"/>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71596806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stretch>
            <a:fillRect/>
          </a:stretch>
        </p:blipFill>
        <p:spPr>
          <a:xfrm>
            <a:off x="3965709" y="774081"/>
            <a:ext cx="4895850" cy="4886325"/>
          </a:xfrm>
          <a:prstGeom prst="rect">
            <a:avLst/>
          </a:prstGeom>
        </p:spPr>
      </p:pic>
      <p:sp>
        <p:nvSpPr>
          <p:cNvPr id="3" name="TextBox 2"/>
          <p:cNvSpPr txBox="1"/>
          <p:nvPr/>
        </p:nvSpPr>
        <p:spPr>
          <a:xfrm>
            <a:off x="5174390" y="5291074"/>
            <a:ext cx="3225242" cy="369332"/>
          </a:xfrm>
          <a:prstGeom prst="rect">
            <a:avLst/>
          </a:prstGeom>
          <a:noFill/>
        </p:spPr>
        <p:txBody>
          <a:bodyPr wrap="none" rtlCol="0">
            <a:spAutoFit/>
          </a:bodyPr>
          <a:lstStyle/>
          <a:p>
            <a:r>
              <a:rPr lang="nl-NL" dirty="0" smtClean="0"/>
              <a:t>The common factor Extraversion</a:t>
            </a:r>
            <a:endParaRPr lang="nl-NL" dirty="0"/>
          </a:p>
        </p:txBody>
      </p:sp>
      <p:sp>
        <p:nvSpPr>
          <p:cNvPr id="4" name="TextBox 3"/>
          <p:cNvSpPr txBox="1"/>
          <p:nvPr/>
        </p:nvSpPr>
        <p:spPr>
          <a:xfrm rot="16200000">
            <a:off x="1971494" y="2820203"/>
            <a:ext cx="3619099" cy="369332"/>
          </a:xfrm>
          <a:prstGeom prst="rect">
            <a:avLst/>
          </a:prstGeom>
          <a:noFill/>
        </p:spPr>
        <p:txBody>
          <a:bodyPr wrap="square" rtlCol="0">
            <a:spAutoFit/>
          </a:bodyPr>
          <a:lstStyle/>
          <a:p>
            <a:r>
              <a:rPr lang="nl-NL" dirty="0" smtClean="0"/>
              <a:t>The probability of</a:t>
            </a:r>
            <a:r>
              <a:rPr lang="nl-NL" dirty="0"/>
              <a:t> </a:t>
            </a:r>
            <a:r>
              <a:rPr lang="nl-NL" dirty="0" smtClean="0"/>
              <a:t>endorsement </a:t>
            </a:r>
            <a:endParaRPr lang="nl-NL" dirty="0"/>
          </a:p>
        </p:txBody>
      </p:sp>
      <p:sp>
        <p:nvSpPr>
          <p:cNvPr id="5" name="Rectangle 4"/>
          <p:cNvSpPr/>
          <p:nvPr/>
        </p:nvSpPr>
        <p:spPr>
          <a:xfrm>
            <a:off x="1836727" y="1876927"/>
            <a:ext cx="1585562" cy="369332"/>
          </a:xfrm>
          <a:prstGeom prst="rect">
            <a:avLst/>
          </a:prstGeom>
        </p:spPr>
        <p:txBody>
          <a:bodyPr wrap="none">
            <a:spAutoFit/>
          </a:bodyPr>
          <a:lstStyle/>
          <a:p>
            <a:r>
              <a:rPr lang="en-US" dirty="0" err="1" smtClean="0"/>
              <a:t>Prob</a:t>
            </a:r>
            <a:r>
              <a:rPr lang="en-US" dirty="0" smtClean="0"/>
              <a:t>(</a:t>
            </a:r>
            <a:r>
              <a:rPr lang="en-US" dirty="0" err="1" smtClean="0"/>
              <a:t>yes|X</a:t>
            </a:r>
            <a:r>
              <a:rPr lang="en-US" dirty="0" smtClean="0"/>
              <a:t>=x</a:t>
            </a:r>
            <a:r>
              <a:rPr lang="en-US" dirty="0"/>
              <a:t>˚)</a:t>
            </a:r>
            <a:endParaRPr lang="nl-NL" dirty="0"/>
          </a:p>
        </p:txBody>
      </p:sp>
      <p:sp>
        <p:nvSpPr>
          <p:cNvPr id="6" name="TextBox 5"/>
          <p:cNvSpPr txBox="1"/>
          <p:nvPr/>
        </p:nvSpPr>
        <p:spPr>
          <a:xfrm>
            <a:off x="4803006" y="856648"/>
            <a:ext cx="3316742" cy="369332"/>
          </a:xfrm>
          <a:prstGeom prst="rect">
            <a:avLst/>
          </a:prstGeom>
          <a:noFill/>
        </p:spPr>
        <p:txBody>
          <a:bodyPr wrap="none" rtlCol="0">
            <a:spAutoFit/>
          </a:bodyPr>
          <a:lstStyle/>
          <a:p>
            <a:r>
              <a:rPr lang="nl-NL" dirty="0" smtClean="0"/>
              <a:t>Do you like to go to parties? (y/n)</a:t>
            </a:r>
            <a:endParaRPr lang="nl-NL" dirty="0"/>
          </a:p>
        </p:txBody>
      </p:sp>
      <p:sp>
        <p:nvSpPr>
          <p:cNvPr id="7" name="Slide Number Placeholder 6"/>
          <p:cNvSpPr>
            <a:spLocks noGrp="1"/>
          </p:cNvSpPr>
          <p:nvPr>
            <p:ph type="sldNum" sz="quarter" idx="12"/>
          </p:nvPr>
        </p:nvSpPr>
        <p:spPr/>
        <p:txBody>
          <a:bodyPr/>
          <a:lstStyle/>
          <a:p>
            <a:fld id="{E4A06661-2BEA-419D-95CE-082FC67DA5D1}" type="slidenum">
              <a:rPr lang="nl-NL" smtClean="0"/>
              <a:pPr/>
              <a:t>56</a:t>
            </a:fld>
            <a:endParaRPr lang="nl-NL"/>
          </a:p>
        </p:txBody>
      </p:sp>
      <p:sp>
        <p:nvSpPr>
          <p:cNvPr id="8" name="Footer Placeholder 7"/>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324224207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F7CA57C7-F6FD-43C7-BC36-77CAE613309F}" type="slidenum">
              <a:rPr lang="nl-NL" smtClean="0"/>
              <a:pPr/>
              <a:t>57</a:t>
            </a:fld>
            <a:endParaRPr lang="nl-NL"/>
          </a:p>
        </p:txBody>
      </p:sp>
      <p:sp>
        <p:nvSpPr>
          <p:cNvPr id="6" name="Rectangle 5"/>
          <p:cNvSpPr/>
          <p:nvPr/>
        </p:nvSpPr>
        <p:spPr>
          <a:xfrm>
            <a:off x="324555" y="3378659"/>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voca-bulary</a:t>
            </a:r>
            <a:endParaRPr lang="en-US" sz="1100"/>
          </a:p>
        </p:txBody>
      </p:sp>
      <p:sp>
        <p:nvSpPr>
          <p:cNvPr id="7" name="Rectangle 6"/>
          <p:cNvSpPr/>
          <p:nvPr/>
        </p:nvSpPr>
        <p:spPr>
          <a:xfrm>
            <a:off x="1110647" y="3368104"/>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simil-arities</a:t>
            </a:r>
            <a:endParaRPr lang="en-US" sz="1100"/>
          </a:p>
        </p:txBody>
      </p:sp>
      <p:sp>
        <p:nvSpPr>
          <p:cNvPr id="8" name="Rectangle 7"/>
          <p:cNvSpPr/>
          <p:nvPr/>
        </p:nvSpPr>
        <p:spPr>
          <a:xfrm>
            <a:off x="3426826" y="3375649"/>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digit span</a:t>
            </a:r>
            <a:endParaRPr lang="en-US" sz="1100"/>
          </a:p>
        </p:txBody>
      </p:sp>
      <p:sp>
        <p:nvSpPr>
          <p:cNvPr id="9" name="Rectangle 8"/>
          <p:cNvSpPr/>
          <p:nvPr/>
        </p:nvSpPr>
        <p:spPr>
          <a:xfrm>
            <a:off x="1877174" y="3383193"/>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inform</a:t>
            </a:r>
            <a:endParaRPr lang="en-US" sz="1100"/>
          </a:p>
        </p:txBody>
      </p:sp>
      <p:sp>
        <p:nvSpPr>
          <p:cNvPr id="10" name="Rectangle 9"/>
          <p:cNvSpPr/>
          <p:nvPr/>
        </p:nvSpPr>
        <p:spPr>
          <a:xfrm>
            <a:off x="2654264" y="3372630"/>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compre</a:t>
            </a:r>
            <a:endParaRPr lang="en-US" sz="1100"/>
          </a:p>
        </p:txBody>
      </p:sp>
      <p:sp>
        <p:nvSpPr>
          <p:cNvPr id="11" name="Rectangle 10"/>
          <p:cNvSpPr/>
          <p:nvPr/>
        </p:nvSpPr>
        <p:spPr>
          <a:xfrm>
            <a:off x="4198773" y="3361237"/>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let_num</a:t>
            </a:r>
            <a:endParaRPr lang="en-US" sz="1100"/>
          </a:p>
        </p:txBody>
      </p:sp>
      <p:sp>
        <p:nvSpPr>
          <p:cNvPr id="13" name="Rectangle 12"/>
          <p:cNvSpPr/>
          <p:nvPr/>
        </p:nvSpPr>
        <p:spPr>
          <a:xfrm>
            <a:off x="4958648" y="3363300"/>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pic-</a:t>
            </a:r>
          </a:p>
          <a:p>
            <a:pPr algn="ctr"/>
            <a:r>
              <a:rPr lang="en-US" sz="1100" smtClean="0"/>
              <a:t>comp</a:t>
            </a:r>
            <a:endParaRPr lang="en-US" sz="1100"/>
          </a:p>
        </p:txBody>
      </p:sp>
      <p:sp>
        <p:nvSpPr>
          <p:cNvPr id="14" name="Rectangle 13"/>
          <p:cNvSpPr/>
          <p:nvPr/>
        </p:nvSpPr>
        <p:spPr>
          <a:xfrm>
            <a:off x="5736291" y="3366133"/>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coding</a:t>
            </a:r>
            <a:endParaRPr lang="en-US" sz="1100"/>
          </a:p>
        </p:txBody>
      </p:sp>
      <p:sp>
        <p:nvSpPr>
          <p:cNvPr id="15" name="Rectangle 14"/>
          <p:cNvSpPr/>
          <p:nvPr/>
        </p:nvSpPr>
        <p:spPr>
          <a:xfrm>
            <a:off x="6532041" y="3350860"/>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block</a:t>
            </a:r>
          </a:p>
          <a:p>
            <a:pPr algn="ctr"/>
            <a:r>
              <a:rPr lang="en-US" sz="1100" smtClean="0"/>
              <a:t>design</a:t>
            </a:r>
            <a:endParaRPr lang="en-US" sz="1100"/>
          </a:p>
        </p:txBody>
      </p:sp>
      <p:sp>
        <p:nvSpPr>
          <p:cNvPr id="16" name="Rectangle 15"/>
          <p:cNvSpPr/>
          <p:nvPr/>
        </p:nvSpPr>
        <p:spPr>
          <a:xfrm>
            <a:off x="7300355" y="3344916"/>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matrices</a:t>
            </a:r>
            <a:endParaRPr lang="en-US" sz="1100"/>
          </a:p>
        </p:txBody>
      </p:sp>
      <p:sp>
        <p:nvSpPr>
          <p:cNvPr id="17" name="Rectangle 16"/>
          <p:cNvSpPr/>
          <p:nvPr/>
        </p:nvSpPr>
        <p:spPr>
          <a:xfrm>
            <a:off x="8103219" y="3357081"/>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symb search</a:t>
            </a:r>
            <a:endParaRPr lang="en-US" sz="1100"/>
          </a:p>
        </p:txBody>
      </p:sp>
      <p:sp>
        <p:nvSpPr>
          <p:cNvPr id="18" name="Rectangle 17"/>
          <p:cNvSpPr/>
          <p:nvPr/>
        </p:nvSpPr>
        <p:spPr>
          <a:xfrm>
            <a:off x="8871254" y="3355572"/>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object</a:t>
            </a:r>
            <a:endParaRPr lang="en-US" sz="1100"/>
          </a:p>
        </p:txBody>
      </p:sp>
      <p:sp>
        <p:nvSpPr>
          <p:cNvPr id="19" name="Oval 18"/>
          <p:cNvSpPr/>
          <p:nvPr/>
        </p:nvSpPr>
        <p:spPr>
          <a:xfrm>
            <a:off x="1590470" y="1507339"/>
            <a:ext cx="1113576" cy="6246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verbal</a:t>
            </a:r>
            <a:endParaRPr lang="en-US"/>
          </a:p>
        </p:txBody>
      </p:sp>
      <p:cxnSp>
        <p:nvCxnSpPr>
          <p:cNvPr id="21" name="Straight Arrow Connector 20"/>
          <p:cNvCxnSpPr>
            <a:stCxn id="19" idx="4"/>
            <a:endCxn id="6" idx="0"/>
          </p:cNvCxnSpPr>
          <p:nvPr/>
        </p:nvCxnSpPr>
        <p:spPr>
          <a:xfrm flipH="1">
            <a:off x="671460" y="2132028"/>
            <a:ext cx="1475798" cy="12466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9" idx="4"/>
            <a:endCxn id="7" idx="0"/>
          </p:cNvCxnSpPr>
          <p:nvPr/>
        </p:nvCxnSpPr>
        <p:spPr>
          <a:xfrm flipH="1">
            <a:off x="1457552" y="2132028"/>
            <a:ext cx="689706" cy="1236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9" idx="4"/>
            <a:endCxn id="9" idx="0"/>
          </p:cNvCxnSpPr>
          <p:nvPr/>
        </p:nvCxnSpPr>
        <p:spPr>
          <a:xfrm>
            <a:off x="2147258" y="2132028"/>
            <a:ext cx="76821" cy="12511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9" idx="4"/>
            <a:endCxn id="10" idx="0"/>
          </p:cNvCxnSpPr>
          <p:nvPr/>
        </p:nvCxnSpPr>
        <p:spPr>
          <a:xfrm>
            <a:off x="2147258" y="2132028"/>
            <a:ext cx="853911" cy="12406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3784688" y="1514881"/>
            <a:ext cx="1513437" cy="6246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memory</a:t>
            </a:r>
            <a:endParaRPr lang="en-US"/>
          </a:p>
        </p:txBody>
      </p:sp>
      <p:sp>
        <p:nvSpPr>
          <p:cNvPr id="29" name="Oval 28"/>
          <p:cNvSpPr/>
          <p:nvPr/>
        </p:nvSpPr>
        <p:spPr>
          <a:xfrm>
            <a:off x="6240919" y="1540532"/>
            <a:ext cx="1513437" cy="6246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visual</a:t>
            </a:r>
            <a:endParaRPr lang="en-US"/>
          </a:p>
        </p:txBody>
      </p:sp>
      <p:cxnSp>
        <p:nvCxnSpPr>
          <p:cNvPr id="31" name="Straight Arrow Connector 30"/>
          <p:cNvCxnSpPr>
            <a:stCxn id="28" idx="4"/>
            <a:endCxn id="8" idx="0"/>
          </p:cNvCxnSpPr>
          <p:nvPr/>
        </p:nvCxnSpPr>
        <p:spPr>
          <a:xfrm flipH="1">
            <a:off x="3773731" y="2139570"/>
            <a:ext cx="767676" cy="12360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8" idx="4"/>
            <a:endCxn id="11" idx="0"/>
          </p:cNvCxnSpPr>
          <p:nvPr/>
        </p:nvCxnSpPr>
        <p:spPr>
          <a:xfrm>
            <a:off x="4541407" y="2139570"/>
            <a:ext cx="4271" cy="12216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9" idx="4"/>
            <a:endCxn id="13" idx="0"/>
          </p:cNvCxnSpPr>
          <p:nvPr/>
        </p:nvCxnSpPr>
        <p:spPr>
          <a:xfrm flipH="1">
            <a:off x="5305553" y="2165221"/>
            <a:ext cx="1692085" cy="11980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9" idx="4"/>
            <a:endCxn id="14" idx="0"/>
          </p:cNvCxnSpPr>
          <p:nvPr/>
        </p:nvCxnSpPr>
        <p:spPr>
          <a:xfrm flipH="1">
            <a:off x="6083196" y="2165221"/>
            <a:ext cx="914442" cy="12009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29" idx="4"/>
            <a:endCxn id="15" idx="0"/>
          </p:cNvCxnSpPr>
          <p:nvPr/>
        </p:nvCxnSpPr>
        <p:spPr>
          <a:xfrm flipH="1">
            <a:off x="6878946" y="2165221"/>
            <a:ext cx="118692" cy="118563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9" idx="4"/>
            <a:endCxn id="16" idx="0"/>
          </p:cNvCxnSpPr>
          <p:nvPr/>
        </p:nvCxnSpPr>
        <p:spPr>
          <a:xfrm>
            <a:off x="6997638" y="2165221"/>
            <a:ext cx="649622" cy="11796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29" idx="4"/>
            <a:endCxn id="17" idx="0"/>
          </p:cNvCxnSpPr>
          <p:nvPr/>
        </p:nvCxnSpPr>
        <p:spPr>
          <a:xfrm>
            <a:off x="6997638" y="2165221"/>
            <a:ext cx="1452486" cy="11918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29" idx="4"/>
            <a:endCxn id="18" idx="0"/>
          </p:cNvCxnSpPr>
          <p:nvPr/>
        </p:nvCxnSpPr>
        <p:spPr>
          <a:xfrm>
            <a:off x="6997638" y="2165221"/>
            <a:ext cx="2220521" cy="11903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Curved Connector 46"/>
          <p:cNvCxnSpPr>
            <a:stCxn id="19" idx="0"/>
            <a:endCxn id="28" idx="0"/>
          </p:cNvCxnSpPr>
          <p:nvPr/>
        </p:nvCxnSpPr>
        <p:spPr>
          <a:xfrm rot="16200000" flipH="1">
            <a:off x="3340561" y="314036"/>
            <a:ext cx="7542" cy="2394149"/>
          </a:xfrm>
          <a:prstGeom prst="curvedConnector3">
            <a:avLst>
              <a:gd name="adj1" fmla="val -3031026"/>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Curved Connector 48"/>
          <p:cNvCxnSpPr>
            <a:stCxn id="28" idx="0"/>
            <a:endCxn id="29" idx="0"/>
          </p:cNvCxnSpPr>
          <p:nvPr/>
        </p:nvCxnSpPr>
        <p:spPr>
          <a:xfrm rot="16200000" flipH="1">
            <a:off x="5756696" y="299591"/>
            <a:ext cx="25651" cy="2456231"/>
          </a:xfrm>
          <a:prstGeom prst="curvedConnector3">
            <a:avLst>
              <a:gd name="adj1" fmla="val -891193"/>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1" name="Curved Connector 50"/>
          <p:cNvCxnSpPr>
            <a:stCxn id="19" idx="0"/>
            <a:endCxn id="29" idx="0"/>
          </p:cNvCxnSpPr>
          <p:nvPr/>
        </p:nvCxnSpPr>
        <p:spPr>
          <a:xfrm rot="16200000" flipH="1">
            <a:off x="4555851" y="-901255"/>
            <a:ext cx="33193" cy="4850380"/>
          </a:xfrm>
          <a:prstGeom prst="curvedConnector3">
            <a:avLst>
              <a:gd name="adj1" fmla="val -1806984"/>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395412" y="4132868"/>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Arrow Connector 54"/>
          <p:cNvCxnSpPr>
            <a:stCxn id="53" idx="0"/>
            <a:endCxn id="6" idx="2"/>
          </p:cNvCxnSpPr>
          <p:nvPr/>
        </p:nvCxnSpPr>
        <p:spPr>
          <a:xfrm flipH="1" flipV="1">
            <a:off x="671460" y="3804172"/>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Oval 55"/>
          <p:cNvSpPr/>
          <p:nvPr/>
        </p:nvSpPr>
        <p:spPr>
          <a:xfrm>
            <a:off x="1172469" y="4131367"/>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Arrow Connector 56"/>
          <p:cNvCxnSpPr>
            <a:stCxn id="56" idx="0"/>
          </p:cNvCxnSpPr>
          <p:nvPr/>
        </p:nvCxnSpPr>
        <p:spPr>
          <a:xfrm flipH="1" flipV="1">
            <a:off x="1448517" y="3802671"/>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Oval 57"/>
          <p:cNvSpPr/>
          <p:nvPr/>
        </p:nvSpPr>
        <p:spPr>
          <a:xfrm>
            <a:off x="1922367" y="4138919"/>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Arrow Connector 58"/>
          <p:cNvCxnSpPr>
            <a:stCxn id="58" idx="0"/>
          </p:cNvCxnSpPr>
          <p:nvPr/>
        </p:nvCxnSpPr>
        <p:spPr>
          <a:xfrm flipH="1" flipV="1">
            <a:off x="2198415" y="3810223"/>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a:off x="2735670" y="4119304"/>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Arrow Connector 60"/>
          <p:cNvCxnSpPr>
            <a:stCxn id="60" idx="0"/>
          </p:cNvCxnSpPr>
          <p:nvPr/>
        </p:nvCxnSpPr>
        <p:spPr>
          <a:xfrm flipH="1" flipV="1">
            <a:off x="3011718" y="3790608"/>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485599" y="4126848"/>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Arrow Connector 62"/>
          <p:cNvCxnSpPr>
            <a:stCxn id="62" idx="0"/>
          </p:cNvCxnSpPr>
          <p:nvPr/>
        </p:nvCxnSpPr>
        <p:spPr>
          <a:xfrm flipH="1" flipV="1">
            <a:off x="3761647" y="3798152"/>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4271742" y="4107232"/>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Arrow Connector 64"/>
          <p:cNvCxnSpPr>
            <a:stCxn id="64" idx="0"/>
          </p:cNvCxnSpPr>
          <p:nvPr/>
        </p:nvCxnSpPr>
        <p:spPr>
          <a:xfrm flipH="1" flipV="1">
            <a:off x="4547790" y="3778536"/>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Oval 65"/>
          <p:cNvSpPr/>
          <p:nvPr/>
        </p:nvSpPr>
        <p:spPr>
          <a:xfrm>
            <a:off x="5003564" y="4096669"/>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Arrow Connector 66"/>
          <p:cNvCxnSpPr>
            <a:stCxn id="66" idx="0"/>
          </p:cNvCxnSpPr>
          <p:nvPr/>
        </p:nvCxnSpPr>
        <p:spPr>
          <a:xfrm flipH="1" flipV="1">
            <a:off x="5279612" y="3767973"/>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5807813" y="4113267"/>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Arrow Connector 68"/>
          <p:cNvCxnSpPr>
            <a:stCxn id="68" idx="0"/>
          </p:cNvCxnSpPr>
          <p:nvPr/>
        </p:nvCxnSpPr>
        <p:spPr>
          <a:xfrm flipH="1" flipV="1">
            <a:off x="6083861" y="3784571"/>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Oval 69"/>
          <p:cNvSpPr/>
          <p:nvPr/>
        </p:nvSpPr>
        <p:spPr>
          <a:xfrm>
            <a:off x="6584902" y="4111758"/>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Arrow Connector 70"/>
          <p:cNvCxnSpPr>
            <a:stCxn id="70" idx="0"/>
          </p:cNvCxnSpPr>
          <p:nvPr/>
        </p:nvCxnSpPr>
        <p:spPr>
          <a:xfrm flipH="1" flipV="1">
            <a:off x="6860950" y="3783062"/>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Oval 71"/>
          <p:cNvSpPr/>
          <p:nvPr/>
        </p:nvSpPr>
        <p:spPr>
          <a:xfrm>
            <a:off x="7361991" y="4092142"/>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Arrow Connector 72"/>
          <p:cNvCxnSpPr>
            <a:stCxn id="72" idx="0"/>
          </p:cNvCxnSpPr>
          <p:nvPr/>
        </p:nvCxnSpPr>
        <p:spPr>
          <a:xfrm flipH="1" flipV="1">
            <a:off x="7638039" y="3763446"/>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4" name="Oval 73"/>
          <p:cNvSpPr/>
          <p:nvPr/>
        </p:nvSpPr>
        <p:spPr>
          <a:xfrm>
            <a:off x="8148134" y="4090633"/>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Arrow Connector 74"/>
          <p:cNvCxnSpPr>
            <a:stCxn id="74" idx="0"/>
          </p:cNvCxnSpPr>
          <p:nvPr/>
        </p:nvCxnSpPr>
        <p:spPr>
          <a:xfrm flipH="1" flipV="1">
            <a:off x="8424182" y="3761937"/>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6" name="Oval 75"/>
          <p:cNvSpPr/>
          <p:nvPr/>
        </p:nvSpPr>
        <p:spPr>
          <a:xfrm>
            <a:off x="8925223" y="4089124"/>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Arrow Connector 76"/>
          <p:cNvCxnSpPr>
            <a:stCxn id="76" idx="0"/>
          </p:cNvCxnSpPr>
          <p:nvPr/>
        </p:nvCxnSpPr>
        <p:spPr>
          <a:xfrm flipH="1" flipV="1">
            <a:off x="9201271" y="3760428"/>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Right Brace 77"/>
          <p:cNvSpPr/>
          <p:nvPr/>
        </p:nvSpPr>
        <p:spPr>
          <a:xfrm>
            <a:off x="7918842" y="864567"/>
            <a:ext cx="389300" cy="102304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TextBox 78"/>
          <p:cNvSpPr txBox="1"/>
          <p:nvPr/>
        </p:nvSpPr>
        <p:spPr>
          <a:xfrm>
            <a:off x="8416782" y="1090903"/>
            <a:ext cx="3559757" cy="461665"/>
          </a:xfrm>
          <a:prstGeom prst="rect">
            <a:avLst/>
          </a:prstGeom>
          <a:noFill/>
        </p:spPr>
        <p:txBody>
          <a:bodyPr wrap="none" rtlCol="0">
            <a:spAutoFit/>
          </a:bodyPr>
          <a:lstStyle/>
          <a:p>
            <a:r>
              <a:rPr lang="en-US" sz="2400" smtClean="0"/>
              <a:t>correlated common factors</a:t>
            </a:r>
            <a:endParaRPr lang="en-US" sz="2400"/>
          </a:p>
        </p:txBody>
      </p:sp>
      <p:sp>
        <p:nvSpPr>
          <p:cNvPr id="80" name="Right Brace 79"/>
          <p:cNvSpPr/>
          <p:nvPr/>
        </p:nvSpPr>
        <p:spPr>
          <a:xfrm>
            <a:off x="8979606" y="1850216"/>
            <a:ext cx="325925" cy="128559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TextBox 80"/>
          <p:cNvSpPr txBox="1"/>
          <p:nvPr/>
        </p:nvSpPr>
        <p:spPr>
          <a:xfrm>
            <a:off x="9382645" y="1849858"/>
            <a:ext cx="2027093" cy="461665"/>
          </a:xfrm>
          <a:prstGeom prst="rect">
            <a:avLst/>
          </a:prstGeom>
          <a:noFill/>
        </p:spPr>
        <p:txBody>
          <a:bodyPr wrap="none" rtlCol="0">
            <a:spAutoFit/>
          </a:bodyPr>
          <a:lstStyle/>
          <a:p>
            <a:r>
              <a:rPr lang="en-US" sz="2400" smtClean="0"/>
              <a:t>factor loadings</a:t>
            </a:r>
            <a:endParaRPr lang="en-US" sz="2400"/>
          </a:p>
        </p:txBody>
      </p:sp>
      <p:sp>
        <p:nvSpPr>
          <p:cNvPr id="82" name="Right Brace 81"/>
          <p:cNvSpPr/>
          <p:nvPr/>
        </p:nvSpPr>
        <p:spPr>
          <a:xfrm>
            <a:off x="9747642" y="3625874"/>
            <a:ext cx="253497" cy="93250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3" name="TextBox 82"/>
          <p:cNvSpPr txBox="1"/>
          <p:nvPr/>
        </p:nvSpPr>
        <p:spPr>
          <a:xfrm>
            <a:off x="10145995" y="3951799"/>
            <a:ext cx="1294713" cy="461665"/>
          </a:xfrm>
          <a:prstGeom prst="rect">
            <a:avLst/>
          </a:prstGeom>
          <a:noFill/>
        </p:spPr>
        <p:txBody>
          <a:bodyPr wrap="none" rtlCol="0">
            <a:spAutoFit/>
          </a:bodyPr>
          <a:lstStyle/>
          <a:p>
            <a:r>
              <a:rPr lang="en-US" sz="2400" smtClean="0"/>
              <a:t>residuals</a:t>
            </a:r>
            <a:endParaRPr lang="en-US" sz="24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Dolan &amp; Abdellaoui Boulder workshop 2016</a:t>
            </a:r>
            <a:endParaRPr lang="nl-NL"/>
          </a:p>
        </p:txBody>
      </p:sp>
      <p:sp>
        <p:nvSpPr>
          <p:cNvPr id="3" name="Slide Number Placeholder 2"/>
          <p:cNvSpPr>
            <a:spLocks noGrp="1"/>
          </p:cNvSpPr>
          <p:nvPr>
            <p:ph type="sldNum" sz="quarter" idx="12"/>
          </p:nvPr>
        </p:nvSpPr>
        <p:spPr/>
        <p:txBody>
          <a:bodyPr/>
          <a:lstStyle/>
          <a:p>
            <a:fld id="{F7CA57C7-F6FD-43C7-BC36-77CAE613309F}" type="slidenum">
              <a:rPr lang="nl-NL" smtClean="0"/>
              <a:pPr/>
              <a:t>58</a:t>
            </a:fld>
            <a:endParaRPr lang="nl-NL"/>
          </a:p>
        </p:txBody>
      </p:sp>
      <p:sp>
        <p:nvSpPr>
          <p:cNvPr id="6" name="Rectangle 5"/>
          <p:cNvSpPr/>
          <p:nvPr/>
        </p:nvSpPr>
        <p:spPr>
          <a:xfrm>
            <a:off x="518928" y="4652997"/>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voca-bulary</a:t>
            </a:r>
            <a:endParaRPr lang="en-US" sz="1100"/>
          </a:p>
        </p:txBody>
      </p:sp>
      <p:sp>
        <p:nvSpPr>
          <p:cNvPr id="7" name="Rectangle 6"/>
          <p:cNvSpPr/>
          <p:nvPr/>
        </p:nvSpPr>
        <p:spPr>
          <a:xfrm>
            <a:off x="1305020" y="4642442"/>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simil-arities</a:t>
            </a:r>
            <a:endParaRPr lang="en-US" sz="1100"/>
          </a:p>
        </p:txBody>
      </p:sp>
      <p:sp>
        <p:nvSpPr>
          <p:cNvPr id="8" name="Rectangle 7"/>
          <p:cNvSpPr/>
          <p:nvPr/>
        </p:nvSpPr>
        <p:spPr>
          <a:xfrm>
            <a:off x="3621199" y="4649987"/>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digit span</a:t>
            </a:r>
            <a:endParaRPr lang="en-US" sz="1100"/>
          </a:p>
        </p:txBody>
      </p:sp>
      <p:sp>
        <p:nvSpPr>
          <p:cNvPr id="9" name="Rectangle 8"/>
          <p:cNvSpPr/>
          <p:nvPr/>
        </p:nvSpPr>
        <p:spPr>
          <a:xfrm>
            <a:off x="2071547" y="4657531"/>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inform</a:t>
            </a:r>
            <a:endParaRPr lang="en-US" sz="1100"/>
          </a:p>
        </p:txBody>
      </p:sp>
      <p:sp>
        <p:nvSpPr>
          <p:cNvPr id="10" name="Rectangle 9"/>
          <p:cNvSpPr/>
          <p:nvPr/>
        </p:nvSpPr>
        <p:spPr>
          <a:xfrm>
            <a:off x="2848637" y="4646968"/>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compre</a:t>
            </a:r>
            <a:endParaRPr lang="en-US" sz="1100"/>
          </a:p>
        </p:txBody>
      </p:sp>
      <p:sp>
        <p:nvSpPr>
          <p:cNvPr id="11" name="Rectangle 10"/>
          <p:cNvSpPr/>
          <p:nvPr/>
        </p:nvSpPr>
        <p:spPr>
          <a:xfrm>
            <a:off x="4393146" y="4635575"/>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let_num</a:t>
            </a:r>
            <a:endParaRPr lang="en-US" sz="1100"/>
          </a:p>
        </p:txBody>
      </p:sp>
      <p:sp>
        <p:nvSpPr>
          <p:cNvPr id="13" name="Rectangle 12"/>
          <p:cNvSpPr/>
          <p:nvPr/>
        </p:nvSpPr>
        <p:spPr>
          <a:xfrm>
            <a:off x="5153021" y="4637638"/>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pic-</a:t>
            </a:r>
          </a:p>
          <a:p>
            <a:pPr algn="ctr"/>
            <a:r>
              <a:rPr lang="en-US" sz="1100" smtClean="0"/>
              <a:t>comp</a:t>
            </a:r>
            <a:endParaRPr lang="en-US" sz="1100"/>
          </a:p>
        </p:txBody>
      </p:sp>
      <p:sp>
        <p:nvSpPr>
          <p:cNvPr id="14" name="Rectangle 13"/>
          <p:cNvSpPr/>
          <p:nvPr/>
        </p:nvSpPr>
        <p:spPr>
          <a:xfrm>
            <a:off x="5930664" y="4640471"/>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coding</a:t>
            </a:r>
            <a:endParaRPr lang="en-US" sz="1100"/>
          </a:p>
        </p:txBody>
      </p:sp>
      <p:sp>
        <p:nvSpPr>
          <p:cNvPr id="15" name="Rectangle 14"/>
          <p:cNvSpPr/>
          <p:nvPr/>
        </p:nvSpPr>
        <p:spPr>
          <a:xfrm>
            <a:off x="6726414" y="4625198"/>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block</a:t>
            </a:r>
          </a:p>
          <a:p>
            <a:pPr algn="ctr"/>
            <a:r>
              <a:rPr lang="en-US" sz="1100" smtClean="0"/>
              <a:t>design</a:t>
            </a:r>
            <a:endParaRPr lang="en-US" sz="1100"/>
          </a:p>
        </p:txBody>
      </p:sp>
      <p:sp>
        <p:nvSpPr>
          <p:cNvPr id="16" name="Rectangle 15"/>
          <p:cNvSpPr/>
          <p:nvPr/>
        </p:nvSpPr>
        <p:spPr>
          <a:xfrm>
            <a:off x="7494728" y="4619254"/>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matrices</a:t>
            </a:r>
            <a:endParaRPr lang="en-US" sz="1100"/>
          </a:p>
        </p:txBody>
      </p:sp>
      <p:sp>
        <p:nvSpPr>
          <p:cNvPr id="17" name="Rectangle 16"/>
          <p:cNvSpPr/>
          <p:nvPr/>
        </p:nvSpPr>
        <p:spPr>
          <a:xfrm>
            <a:off x="8297592" y="4631419"/>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symb search</a:t>
            </a:r>
            <a:endParaRPr lang="en-US" sz="1100"/>
          </a:p>
        </p:txBody>
      </p:sp>
      <p:sp>
        <p:nvSpPr>
          <p:cNvPr id="18" name="Rectangle 17"/>
          <p:cNvSpPr/>
          <p:nvPr/>
        </p:nvSpPr>
        <p:spPr>
          <a:xfrm>
            <a:off x="9065627" y="4629910"/>
            <a:ext cx="693809" cy="425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smtClean="0"/>
              <a:t>object</a:t>
            </a:r>
            <a:endParaRPr lang="en-US" sz="1100"/>
          </a:p>
        </p:txBody>
      </p:sp>
      <p:sp>
        <p:nvSpPr>
          <p:cNvPr id="19" name="Oval 18"/>
          <p:cNvSpPr/>
          <p:nvPr/>
        </p:nvSpPr>
        <p:spPr>
          <a:xfrm>
            <a:off x="1784843" y="2781677"/>
            <a:ext cx="1113576" cy="6246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verbal</a:t>
            </a:r>
            <a:endParaRPr lang="en-US"/>
          </a:p>
        </p:txBody>
      </p:sp>
      <p:cxnSp>
        <p:nvCxnSpPr>
          <p:cNvPr id="21" name="Straight Arrow Connector 20"/>
          <p:cNvCxnSpPr>
            <a:stCxn id="19" idx="4"/>
            <a:endCxn id="6" idx="0"/>
          </p:cNvCxnSpPr>
          <p:nvPr/>
        </p:nvCxnSpPr>
        <p:spPr>
          <a:xfrm flipH="1">
            <a:off x="865833" y="3406366"/>
            <a:ext cx="1475798" cy="12466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9" idx="4"/>
            <a:endCxn id="7" idx="0"/>
          </p:cNvCxnSpPr>
          <p:nvPr/>
        </p:nvCxnSpPr>
        <p:spPr>
          <a:xfrm flipH="1">
            <a:off x="1651925" y="3406366"/>
            <a:ext cx="689706" cy="1236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9" idx="4"/>
            <a:endCxn id="9" idx="0"/>
          </p:cNvCxnSpPr>
          <p:nvPr/>
        </p:nvCxnSpPr>
        <p:spPr>
          <a:xfrm>
            <a:off x="2341631" y="3406366"/>
            <a:ext cx="76821" cy="12511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9" idx="4"/>
            <a:endCxn id="10" idx="0"/>
          </p:cNvCxnSpPr>
          <p:nvPr/>
        </p:nvCxnSpPr>
        <p:spPr>
          <a:xfrm>
            <a:off x="2341631" y="3406366"/>
            <a:ext cx="853911" cy="12406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3775871" y="2789219"/>
            <a:ext cx="1513437" cy="6246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memory</a:t>
            </a:r>
            <a:endParaRPr lang="en-US"/>
          </a:p>
        </p:txBody>
      </p:sp>
      <p:sp>
        <p:nvSpPr>
          <p:cNvPr id="29" name="Oval 28"/>
          <p:cNvSpPr/>
          <p:nvPr/>
        </p:nvSpPr>
        <p:spPr>
          <a:xfrm>
            <a:off x="6435292" y="2814870"/>
            <a:ext cx="1513437" cy="6246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visueel</a:t>
            </a:r>
            <a:endParaRPr lang="en-US"/>
          </a:p>
        </p:txBody>
      </p:sp>
      <p:cxnSp>
        <p:nvCxnSpPr>
          <p:cNvPr id="31" name="Straight Arrow Connector 30"/>
          <p:cNvCxnSpPr>
            <a:stCxn id="28" idx="4"/>
            <a:endCxn id="8" idx="0"/>
          </p:cNvCxnSpPr>
          <p:nvPr/>
        </p:nvCxnSpPr>
        <p:spPr>
          <a:xfrm flipH="1">
            <a:off x="3968104" y="3413908"/>
            <a:ext cx="564486" cy="12360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8" idx="4"/>
            <a:endCxn id="11" idx="0"/>
          </p:cNvCxnSpPr>
          <p:nvPr/>
        </p:nvCxnSpPr>
        <p:spPr>
          <a:xfrm>
            <a:off x="4532590" y="3413908"/>
            <a:ext cx="207461" cy="12216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9" idx="4"/>
            <a:endCxn id="13" idx="0"/>
          </p:cNvCxnSpPr>
          <p:nvPr/>
        </p:nvCxnSpPr>
        <p:spPr>
          <a:xfrm flipH="1">
            <a:off x="5499926" y="3439559"/>
            <a:ext cx="1692085" cy="11980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9" idx="4"/>
            <a:endCxn id="14" idx="0"/>
          </p:cNvCxnSpPr>
          <p:nvPr/>
        </p:nvCxnSpPr>
        <p:spPr>
          <a:xfrm flipH="1">
            <a:off x="6277569" y="3439559"/>
            <a:ext cx="914442" cy="12009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29" idx="4"/>
            <a:endCxn id="15" idx="0"/>
          </p:cNvCxnSpPr>
          <p:nvPr/>
        </p:nvCxnSpPr>
        <p:spPr>
          <a:xfrm flipH="1">
            <a:off x="7073319" y="3439559"/>
            <a:ext cx="118692" cy="118563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9" idx="4"/>
            <a:endCxn id="16" idx="0"/>
          </p:cNvCxnSpPr>
          <p:nvPr/>
        </p:nvCxnSpPr>
        <p:spPr>
          <a:xfrm>
            <a:off x="7192011" y="3439559"/>
            <a:ext cx="649622" cy="11796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29" idx="4"/>
            <a:endCxn id="17" idx="0"/>
          </p:cNvCxnSpPr>
          <p:nvPr/>
        </p:nvCxnSpPr>
        <p:spPr>
          <a:xfrm>
            <a:off x="7192011" y="3439559"/>
            <a:ext cx="1452486" cy="11918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29" idx="4"/>
            <a:endCxn id="18" idx="0"/>
          </p:cNvCxnSpPr>
          <p:nvPr/>
        </p:nvCxnSpPr>
        <p:spPr>
          <a:xfrm>
            <a:off x="7192011" y="3439559"/>
            <a:ext cx="2220521" cy="11903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589785" y="5407206"/>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Arrow Connector 54"/>
          <p:cNvCxnSpPr>
            <a:stCxn id="53" idx="0"/>
            <a:endCxn id="6" idx="2"/>
          </p:cNvCxnSpPr>
          <p:nvPr/>
        </p:nvCxnSpPr>
        <p:spPr>
          <a:xfrm flipH="1" flipV="1">
            <a:off x="865833" y="5078510"/>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Oval 55"/>
          <p:cNvSpPr/>
          <p:nvPr/>
        </p:nvSpPr>
        <p:spPr>
          <a:xfrm>
            <a:off x="1366842" y="5405705"/>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Arrow Connector 56"/>
          <p:cNvCxnSpPr>
            <a:stCxn id="56" idx="0"/>
          </p:cNvCxnSpPr>
          <p:nvPr/>
        </p:nvCxnSpPr>
        <p:spPr>
          <a:xfrm flipH="1" flipV="1">
            <a:off x="1642890" y="5077009"/>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Oval 57"/>
          <p:cNvSpPr/>
          <p:nvPr/>
        </p:nvSpPr>
        <p:spPr>
          <a:xfrm>
            <a:off x="2116740" y="5413257"/>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Arrow Connector 58"/>
          <p:cNvCxnSpPr>
            <a:stCxn id="58" idx="0"/>
          </p:cNvCxnSpPr>
          <p:nvPr/>
        </p:nvCxnSpPr>
        <p:spPr>
          <a:xfrm flipH="1" flipV="1">
            <a:off x="2392788" y="5084561"/>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a:off x="2930043" y="5393642"/>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Arrow Connector 60"/>
          <p:cNvCxnSpPr>
            <a:stCxn id="60" idx="0"/>
          </p:cNvCxnSpPr>
          <p:nvPr/>
        </p:nvCxnSpPr>
        <p:spPr>
          <a:xfrm flipH="1" flipV="1">
            <a:off x="3206091" y="5064946"/>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679972" y="5401186"/>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Arrow Connector 62"/>
          <p:cNvCxnSpPr>
            <a:stCxn id="62" idx="0"/>
          </p:cNvCxnSpPr>
          <p:nvPr/>
        </p:nvCxnSpPr>
        <p:spPr>
          <a:xfrm flipH="1" flipV="1">
            <a:off x="3956020" y="5072490"/>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4466115" y="5381570"/>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Arrow Connector 64"/>
          <p:cNvCxnSpPr>
            <a:stCxn id="64" idx="0"/>
          </p:cNvCxnSpPr>
          <p:nvPr/>
        </p:nvCxnSpPr>
        <p:spPr>
          <a:xfrm flipH="1" flipV="1">
            <a:off x="4742163" y="5052874"/>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Oval 65"/>
          <p:cNvSpPr/>
          <p:nvPr/>
        </p:nvSpPr>
        <p:spPr>
          <a:xfrm>
            <a:off x="5197937" y="5371007"/>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Arrow Connector 66"/>
          <p:cNvCxnSpPr>
            <a:stCxn id="66" idx="0"/>
          </p:cNvCxnSpPr>
          <p:nvPr/>
        </p:nvCxnSpPr>
        <p:spPr>
          <a:xfrm flipH="1" flipV="1">
            <a:off x="5473985" y="5042311"/>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6002186" y="5387605"/>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Arrow Connector 68"/>
          <p:cNvCxnSpPr>
            <a:stCxn id="68" idx="0"/>
          </p:cNvCxnSpPr>
          <p:nvPr/>
        </p:nvCxnSpPr>
        <p:spPr>
          <a:xfrm flipH="1" flipV="1">
            <a:off x="6278234" y="5058909"/>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Oval 69"/>
          <p:cNvSpPr/>
          <p:nvPr/>
        </p:nvSpPr>
        <p:spPr>
          <a:xfrm>
            <a:off x="6779275" y="5386096"/>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Arrow Connector 70"/>
          <p:cNvCxnSpPr>
            <a:stCxn id="70" idx="0"/>
          </p:cNvCxnSpPr>
          <p:nvPr/>
        </p:nvCxnSpPr>
        <p:spPr>
          <a:xfrm flipH="1" flipV="1">
            <a:off x="7055323" y="5057400"/>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Oval 71"/>
          <p:cNvSpPr/>
          <p:nvPr/>
        </p:nvSpPr>
        <p:spPr>
          <a:xfrm>
            <a:off x="7556364" y="5366480"/>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Straight Arrow Connector 72"/>
          <p:cNvCxnSpPr>
            <a:stCxn id="72" idx="0"/>
          </p:cNvCxnSpPr>
          <p:nvPr/>
        </p:nvCxnSpPr>
        <p:spPr>
          <a:xfrm flipH="1" flipV="1">
            <a:off x="7832412" y="5037784"/>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4" name="Oval 73"/>
          <p:cNvSpPr/>
          <p:nvPr/>
        </p:nvSpPr>
        <p:spPr>
          <a:xfrm>
            <a:off x="8342507" y="5364971"/>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Arrow Connector 74"/>
          <p:cNvCxnSpPr>
            <a:stCxn id="74" idx="0"/>
          </p:cNvCxnSpPr>
          <p:nvPr/>
        </p:nvCxnSpPr>
        <p:spPr>
          <a:xfrm flipH="1" flipV="1">
            <a:off x="8618555" y="5036275"/>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6" name="Oval 75"/>
          <p:cNvSpPr/>
          <p:nvPr/>
        </p:nvSpPr>
        <p:spPr>
          <a:xfrm>
            <a:off x="9119596" y="5363462"/>
            <a:ext cx="552261" cy="416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Arrow Connector 76"/>
          <p:cNvCxnSpPr>
            <a:stCxn id="76" idx="0"/>
          </p:cNvCxnSpPr>
          <p:nvPr/>
        </p:nvCxnSpPr>
        <p:spPr>
          <a:xfrm flipH="1" flipV="1">
            <a:off x="9395644" y="5034766"/>
            <a:ext cx="83" cy="328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Right Brace 77"/>
          <p:cNvSpPr/>
          <p:nvPr/>
        </p:nvSpPr>
        <p:spPr>
          <a:xfrm>
            <a:off x="5900783" y="594295"/>
            <a:ext cx="389300" cy="102304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TextBox 78"/>
          <p:cNvSpPr txBox="1"/>
          <p:nvPr/>
        </p:nvSpPr>
        <p:spPr>
          <a:xfrm>
            <a:off x="6398723" y="820631"/>
            <a:ext cx="2993063" cy="369332"/>
          </a:xfrm>
          <a:prstGeom prst="rect">
            <a:avLst/>
          </a:prstGeom>
          <a:noFill/>
        </p:spPr>
        <p:txBody>
          <a:bodyPr wrap="none" rtlCol="0">
            <a:spAutoFit/>
          </a:bodyPr>
          <a:lstStyle/>
          <a:p>
            <a:r>
              <a:rPr lang="en-US" smtClean="0"/>
              <a:t>second order common factor</a:t>
            </a:r>
            <a:endParaRPr lang="en-US"/>
          </a:p>
        </p:txBody>
      </p:sp>
      <p:sp>
        <p:nvSpPr>
          <p:cNvPr id="80" name="Right Brace 79"/>
          <p:cNvSpPr/>
          <p:nvPr/>
        </p:nvSpPr>
        <p:spPr>
          <a:xfrm>
            <a:off x="9724732" y="3225321"/>
            <a:ext cx="325925" cy="128559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TextBox 80"/>
          <p:cNvSpPr txBox="1"/>
          <p:nvPr/>
        </p:nvSpPr>
        <p:spPr>
          <a:xfrm>
            <a:off x="9995562" y="4029610"/>
            <a:ext cx="2132379" cy="646331"/>
          </a:xfrm>
          <a:prstGeom prst="rect">
            <a:avLst/>
          </a:prstGeom>
          <a:noFill/>
        </p:spPr>
        <p:txBody>
          <a:bodyPr wrap="none" rtlCol="0">
            <a:spAutoFit/>
          </a:bodyPr>
          <a:lstStyle/>
          <a:p>
            <a:r>
              <a:rPr lang="en-US" smtClean="0"/>
              <a:t>factor loadings</a:t>
            </a:r>
          </a:p>
          <a:p>
            <a:r>
              <a:rPr lang="en-US" smtClean="0"/>
              <a:t>regression coeffients</a:t>
            </a:r>
            <a:endParaRPr lang="en-US"/>
          </a:p>
        </p:txBody>
      </p:sp>
      <p:sp>
        <p:nvSpPr>
          <p:cNvPr id="82" name="Right Brace 81"/>
          <p:cNvSpPr/>
          <p:nvPr/>
        </p:nvSpPr>
        <p:spPr>
          <a:xfrm>
            <a:off x="9942015" y="4900212"/>
            <a:ext cx="253497" cy="93250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3" name="TextBox 82"/>
          <p:cNvSpPr txBox="1"/>
          <p:nvPr/>
        </p:nvSpPr>
        <p:spPr>
          <a:xfrm>
            <a:off x="10340368" y="5226137"/>
            <a:ext cx="1016817" cy="369332"/>
          </a:xfrm>
          <a:prstGeom prst="rect">
            <a:avLst/>
          </a:prstGeom>
          <a:noFill/>
        </p:spPr>
        <p:txBody>
          <a:bodyPr wrap="none" rtlCol="0">
            <a:spAutoFit/>
          </a:bodyPr>
          <a:lstStyle/>
          <a:p>
            <a:r>
              <a:rPr lang="en-US" smtClean="0"/>
              <a:t>residuals</a:t>
            </a:r>
            <a:endParaRPr lang="en-US"/>
          </a:p>
        </p:txBody>
      </p:sp>
      <p:sp>
        <p:nvSpPr>
          <p:cNvPr id="5" name="Oval 4"/>
          <p:cNvSpPr/>
          <p:nvPr/>
        </p:nvSpPr>
        <p:spPr>
          <a:xfrm>
            <a:off x="3602522" y="893459"/>
            <a:ext cx="1794178" cy="8113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general intelligence</a:t>
            </a:r>
            <a:endParaRPr lang="nl-NL"/>
          </a:p>
        </p:txBody>
      </p:sp>
      <p:cxnSp>
        <p:nvCxnSpPr>
          <p:cNvPr id="20" name="Straight Arrow Connector 19"/>
          <p:cNvCxnSpPr>
            <a:stCxn id="5" idx="4"/>
            <a:endCxn id="19" idx="0"/>
          </p:cNvCxnSpPr>
          <p:nvPr/>
        </p:nvCxnSpPr>
        <p:spPr>
          <a:xfrm flipH="1">
            <a:off x="2341631" y="1704828"/>
            <a:ext cx="2157980" cy="1076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5" idx="4"/>
            <a:endCxn id="28" idx="0"/>
          </p:cNvCxnSpPr>
          <p:nvPr/>
        </p:nvCxnSpPr>
        <p:spPr>
          <a:xfrm>
            <a:off x="4499611" y="1704828"/>
            <a:ext cx="32979" cy="1084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5" idx="4"/>
            <a:endCxn id="29" idx="0"/>
          </p:cNvCxnSpPr>
          <p:nvPr/>
        </p:nvCxnSpPr>
        <p:spPr>
          <a:xfrm>
            <a:off x="4499611" y="1704828"/>
            <a:ext cx="2692400" cy="11100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1212737" y="2086155"/>
            <a:ext cx="784041" cy="5106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ve_</a:t>
            </a:r>
          </a:p>
          <a:p>
            <a:pPr algn="ctr"/>
            <a:r>
              <a:rPr lang="en-US" smtClean="0"/>
              <a:t>res</a:t>
            </a:r>
            <a:endParaRPr lang="nl-NL"/>
          </a:p>
        </p:txBody>
      </p:sp>
      <p:cxnSp>
        <p:nvCxnSpPr>
          <p:cNvPr id="36" name="Straight Arrow Connector 35"/>
          <p:cNvCxnSpPr>
            <a:stCxn id="32" idx="5"/>
            <a:endCxn id="19" idx="0"/>
          </p:cNvCxnSpPr>
          <p:nvPr/>
        </p:nvCxnSpPr>
        <p:spPr>
          <a:xfrm>
            <a:off x="1881958" y="2522015"/>
            <a:ext cx="459673" cy="259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4" name="Oval 83"/>
          <p:cNvSpPr/>
          <p:nvPr/>
        </p:nvSpPr>
        <p:spPr>
          <a:xfrm>
            <a:off x="7162101" y="1999618"/>
            <a:ext cx="784041" cy="5106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vi_</a:t>
            </a:r>
          </a:p>
          <a:p>
            <a:pPr algn="ctr"/>
            <a:r>
              <a:rPr lang="en-US" smtClean="0"/>
              <a:t>res</a:t>
            </a:r>
            <a:endParaRPr lang="nl-NL"/>
          </a:p>
        </p:txBody>
      </p:sp>
      <p:cxnSp>
        <p:nvCxnSpPr>
          <p:cNvPr id="85" name="Straight Arrow Connector 84"/>
          <p:cNvCxnSpPr>
            <a:stCxn id="84" idx="4"/>
            <a:endCxn id="29" idx="0"/>
          </p:cNvCxnSpPr>
          <p:nvPr/>
        </p:nvCxnSpPr>
        <p:spPr>
          <a:xfrm flipH="1">
            <a:off x="7192011" y="2510260"/>
            <a:ext cx="362111" cy="3046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Oval 85"/>
          <p:cNvSpPr/>
          <p:nvPr/>
        </p:nvSpPr>
        <p:spPr>
          <a:xfrm>
            <a:off x="4626355" y="2086950"/>
            <a:ext cx="784041" cy="5106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m_res</a:t>
            </a:r>
            <a:endParaRPr lang="nl-NL"/>
          </a:p>
        </p:txBody>
      </p:sp>
      <p:cxnSp>
        <p:nvCxnSpPr>
          <p:cNvPr id="87" name="Straight Arrow Connector 86"/>
          <p:cNvCxnSpPr>
            <a:stCxn id="86" idx="4"/>
            <a:endCxn id="28" idx="0"/>
          </p:cNvCxnSpPr>
          <p:nvPr/>
        </p:nvCxnSpPr>
        <p:spPr>
          <a:xfrm flipH="1">
            <a:off x="4532590" y="2597592"/>
            <a:ext cx="485786" cy="1916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8147438" y="2494557"/>
            <a:ext cx="2604496" cy="369332"/>
          </a:xfrm>
          <a:prstGeom prst="rect">
            <a:avLst/>
          </a:prstGeom>
          <a:noFill/>
        </p:spPr>
        <p:txBody>
          <a:bodyPr wrap="none" rtlCol="0">
            <a:spAutoFit/>
          </a:bodyPr>
          <a:lstStyle/>
          <a:p>
            <a:r>
              <a:rPr lang="en-US" smtClean="0"/>
              <a:t>first order common factor</a:t>
            </a:r>
            <a:endParaRPr lang="en-US"/>
          </a:p>
        </p:txBody>
      </p:sp>
    </p:spTree>
    <p:extLst>
      <p:ext uri="{BB962C8B-B14F-4D97-AF65-F5344CB8AC3E}">
        <p14:creationId xmlns:p14="http://schemas.microsoft.com/office/powerpoint/2010/main" val="1409355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4" name="Text Box 4"/>
          <p:cNvSpPr txBox="1">
            <a:spLocks noChangeArrowheads="1"/>
          </p:cNvSpPr>
          <p:nvPr/>
        </p:nvSpPr>
        <p:spPr bwMode="auto">
          <a:xfrm>
            <a:off x="341209" y="124920"/>
            <a:ext cx="923951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dirty="0"/>
              <a:t> </a:t>
            </a:r>
            <a:r>
              <a:rPr lang="en-US" sz="3200" dirty="0"/>
              <a:t>Path diagram regression model </a:t>
            </a:r>
            <a:r>
              <a:rPr lang="en-US" sz="3200" dirty="0" smtClean="0"/>
              <a:t>“regression of Y </a:t>
            </a:r>
            <a:r>
              <a:rPr lang="en-US" sz="3200" dirty="0"/>
              <a:t>on X”:</a:t>
            </a:r>
            <a:endParaRPr lang="nl-NL" sz="3200" dirty="0"/>
          </a:p>
        </p:txBody>
      </p:sp>
      <p:sp>
        <p:nvSpPr>
          <p:cNvPr id="117765" name="Rectangle 5"/>
          <p:cNvSpPr>
            <a:spLocks noChangeArrowheads="1"/>
          </p:cNvSpPr>
          <p:nvPr/>
        </p:nvSpPr>
        <p:spPr bwMode="auto">
          <a:xfrm>
            <a:off x="8884565" y="1619306"/>
            <a:ext cx="685800" cy="533400"/>
          </a:xfrm>
          <a:prstGeom prst="rect">
            <a:avLst/>
          </a:prstGeom>
          <a:no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X</a:t>
            </a:r>
            <a:endParaRPr lang="nl-NL"/>
          </a:p>
        </p:txBody>
      </p:sp>
      <p:sp>
        <p:nvSpPr>
          <p:cNvPr id="117766" name="Rectangle 6"/>
          <p:cNvSpPr>
            <a:spLocks noChangeArrowheads="1"/>
          </p:cNvSpPr>
          <p:nvPr/>
        </p:nvSpPr>
        <p:spPr bwMode="auto">
          <a:xfrm>
            <a:off x="8880653" y="3026074"/>
            <a:ext cx="685800" cy="533400"/>
          </a:xfrm>
          <a:prstGeom prst="rect">
            <a:avLst/>
          </a:prstGeom>
          <a:no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Y</a:t>
            </a:r>
            <a:endParaRPr lang="nl-NL"/>
          </a:p>
        </p:txBody>
      </p:sp>
      <p:sp>
        <p:nvSpPr>
          <p:cNvPr id="117768" name="Oval 8"/>
          <p:cNvSpPr>
            <a:spLocks noChangeArrowheads="1"/>
          </p:cNvSpPr>
          <p:nvPr/>
        </p:nvSpPr>
        <p:spPr bwMode="auto">
          <a:xfrm>
            <a:off x="8947082" y="4315614"/>
            <a:ext cx="533400" cy="533400"/>
          </a:xfrm>
          <a:prstGeom prst="ellips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e</a:t>
            </a:r>
            <a:endParaRPr lang="nl-NL"/>
          </a:p>
        </p:txBody>
      </p:sp>
      <p:cxnSp>
        <p:nvCxnSpPr>
          <p:cNvPr id="117770" name="AutoShape 10"/>
          <p:cNvCxnSpPr>
            <a:cxnSpLocks noChangeShapeType="1"/>
            <a:stCxn id="117765" idx="2"/>
            <a:endCxn id="117766" idx="0"/>
          </p:cNvCxnSpPr>
          <p:nvPr/>
        </p:nvCxnSpPr>
        <p:spPr bwMode="auto">
          <a:xfrm flipH="1">
            <a:off x="9223553" y="2152706"/>
            <a:ext cx="3912" cy="87336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7771" name="AutoShape 11"/>
          <p:cNvCxnSpPr>
            <a:cxnSpLocks noChangeShapeType="1"/>
            <a:stCxn id="117768" idx="0"/>
            <a:endCxn id="117766" idx="2"/>
          </p:cNvCxnSpPr>
          <p:nvPr/>
        </p:nvCxnSpPr>
        <p:spPr bwMode="auto">
          <a:xfrm flipV="1">
            <a:off x="9213782" y="3559474"/>
            <a:ext cx="9771" cy="75614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7772" name="Text Box 12"/>
          <p:cNvSpPr txBox="1">
            <a:spLocks noChangeArrowheads="1"/>
          </p:cNvSpPr>
          <p:nvPr/>
        </p:nvSpPr>
        <p:spPr bwMode="auto">
          <a:xfrm>
            <a:off x="9161519" y="2370194"/>
            <a:ext cx="42351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dirty="0">
                <a:solidFill>
                  <a:srgbClr val="FF0000"/>
                </a:solidFill>
              </a:rPr>
              <a:t>b1</a:t>
            </a:r>
            <a:endParaRPr lang="nl-NL" dirty="0">
              <a:solidFill>
                <a:srgbClr val="FF0000"/>
              </a:solidFill>
            </a:endParaRPr>
          </a:p>
        </p:txBody>
      </p:sp>
      <p:sp>
        <p:nvSpPr>
          <p:cNvPr id="10" name="Text Box 12"/>
          <p:cNvSpPr txBox="1">
            <a:spLocks noChangeArrowheads="1"/>
          </p:cNvSpPr>
          <p:nvPr/>
        </p:nvSpPr>
        <p:spPr bwMode="auto">
          <a:xfrm>
            <a:off x="9156569" y="3809567"/>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dirty="0"/>
              <a:t>1</a:t>
            </a:r>
            <a:endParaRPr lang="nl-NL" dirty="0"/>
          </a:p>
        </p:txBody>
      </p:sp>
      <p:sp>
        <p:nvSpPr>
          <p:cNvPr id="2" name="Oval 1"/>
          <p:cNvSpPr/>
          <p:nvPr/>
        </p:nvSpPr>
        <p:spPr>
          <a:xfrm>
            <a:off x="5675764" y="5644896"/>
            <a:ext cx="1738884" cy="59740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Slide Number Placeholder 14"/>
          <p:cNvSpPr>
            <a:spLocks noGrp="1"/>
          </p:cNvSpPr>
          <p:nvPr>
            <p:ph type="sldNum" sz="quarter" idx="12"/>
          </p:nvPr>
        </p:nvSpPr>
        <p:spPr/>
        <p:txBody>
          <a:bodyPr/>
          <a:lstStyle/>
          <a:p>
            <a:fld id="{E4A06661-2BEA-419D-95CE-082FC67DA5D1}" type="slidenum">
              <a:rPr lang="nl-NL" smtClean="0"/>
              <a:pPr/>
              <a:t>6</a:t>
            </a:fld>
            <a:endParaRPr lang="nl-NL"/>
          </a:p>
        </p:txBody>
      </p:sp>
      <p:sp>
        <p:nvSpPr>
          <p:cNvPr id="16" name="Footer Placeholder 15"/>
          <p:cNvSpPr>
            <a:spLocks noGrp="1"/>
          </p:cNvSpPr>
          <p:nvPr>
            <p:ph type="ftr" sz="quarter" idx="11"/>
          </p:nvPr>
        </p:nvSpPr>
        <p:spPr/>
        <p:txBody>
          <a:bodyPr/>
          <a:lstStyle/>
          <a:p>
            <a:r>
              <a:rPr lang="en-US" smtClean="0"/>
              <a:t>Dolan &amp; Abdellaoui Boulder workshop 2016</a:t>
            </a:r>
            <a:endParaRPr lang="nl-NL"/>
          </a:p>
        </p:txBody>
      </p:sp>
      <p:sp>
        <p:nvSpPr>
          <p:cNvPr id="117774" name="Text Box 14"/>
          <p:cNvSpPr txBox="1">
            <a:spLocks noChangeArrowheads="1"/>
          </p:cNvSpPr>
          <p:nvPr/>
        </p:nvSpPr>
        <p:spPr bwMode="auto">
          <a:xfrm>
            <a:off x="405367" y="955025"/>
            <a:ext cx="7644480" cy="4401205"/>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p>
            <a:r>
              <a:rPr lang="en-US" sz="2400"/>
              <a:t>The </a:t>
            </a:r>
            <a:r>
              <a:rPr lang="en-US" sz="2400" smtClean="0"/>
              <a:t>model: Y</a:t>
            </a:r>
            <a:r>
              <a:rPr lang="en-US" sz="2400" baseline="-25000" smtClean="0"/>
              <a:t>i</a:t>
            </a:r>
            <a:r>
              <a:rPr lang="en-US" sz="2400" smtClean="0"/>
              <a:t> </a:t>
            </a:r>
            <a:r>
              <a:rPr lang="en-US" sz="2400" dirty="0"/>
              <a:t>= </a:t>
            </a:r>
            <a:r>
              <a:rPr lang="en-US" sz="2400" dirty="0">
                <a:solidFill>
                  <a:srgbClr val="FF0000"/>
                </a:solidFill>
              </a:rPr>
              <a:t>b0</a:t>
            </a:r>
            <a:r>
              <a:rPr lang="en-US" sz="2400" dirty="0"/>
              <a:t> + </a:t>
            </a:r>
            <a:r>
              <a:rPr lang="en-US" sz="2400" dirty="0">
                <a:solidFill>
                  <a:srgbClr val="FF0000"/>
                </a:solidFill>
              </a:rPr>
              <a:t>b1</a:t>
            </a:r>
            <a:r>
              <a:rPr lang="en-US" sz="2400" dirty="0"/>
              <a:t>*X</a:t>
            </a:r>
            <a:r>
              <a:rPr lang="en-US" sz="2400" baseline="-25000" dirty="0"/>
              <a:t>i</a:t>
            </a:r>
            <a:r>
              <a:rPr lang="en-US" sz="2400" dirty="0"/>
              <a:t> + </a:t>
            </a:r>
            <a:r>
              <a:rPr lang="en-US" sz="2400" dirty="0" err="1"/>
              <a:t>e</a:t>
            </a:r>
            <a:r>
              <a:rPr lang="en-US" sz="2400" baseline="-25000" dirty="0" err="1"/>
              <a:t>i</a:t>
            </a:r>
            <a:r>
              <a:rPr lang="en-US" sz="2400" baseline="-25000" dirty="0"/>
              <a:t> </a:t>
            </a:r>
          </a:p>
          <a:p>
            <a:endParaRPr lang="en-US" sz="2400" baseline="-25000" dirty="0"/>
          </a:p>
          <a:p>
            <a:r>
              <a:rPr lang="en-US" sz="2400" dirty="0"/>
              <a:t>The implied model for the mean: </a:t>
            </a:r>
          </a:p>
          <a:p>
            <a:r>
              <a:rPr lang="en-US" sz="2400" dirty="0" smtClean="0"/>
              <a:t>mean(Y) </a:t>
            </a:r>
            <a:r>
              <a:rPr lang="en-US" sz="2400" dirty="0"/>
              <a:t>=</a:t>
            </a:r>
            <a:r>
              <a:rPr lang="en-US" sz="2400" dirty="0">
                <a:solidFill>
                  <a:srgbClr val="FF0000"/>
                </a:solidFill>
              </a:rPr>
              <a:t> b0 </a:t>
            </a:r>
            <a:r>
              <a:rPr lang="en-US" sz="2400" dirty="0"/>
              <a:t>+ </a:t>
            </a:r>
            <a:r>
              <a:rPr lang="en-US" sz="2400" dirty="0" smtClean="0">
                <a:solidFill>
                  <a:srgbClr val="FF0000"/>
                </a:solidFill>
              </a:rPr>
              <a:t>b1</a:t>
            </a:r>
            <a:r>
              <a:rPr lang="en-US" sz="2400" dirty="0" smtClean="0"/>
              <a:t>*mean(X) </a:t>
            </a:r>
          </a:p>
          <a:p>
            <a:r>
              <a:rPr lang="en-US" sz="2400" dirty="0"/>
              <a:t>m</a:t>
            </a:r>
            <a:r>
              <a:rPr lang="en-US" sz="2400" dirty="0" smtClean="0"/>
              <a:t>ean(Y) = </a:t>
            </a:r>
            <a:r>
              <a:rPr lang="en-US" sz="2400" dirty="0">
                <a:solidFill>
                  <a:srgbClr val="FF0000"/>
                </a:solidFill>
              </a:rPr>
              <a:t>b0</a:t>
            </a:r>
            <a:r>
              <a:rPr lang="en-US" sz="2400" dirty="0"/>
              <a:t> </a:t>
            </a:r>
            <a:r>
              <a:rPr lang="en-US" sz="2400" dirty="0" smtClean="0"/>
              <a:t>(</a:t>
            </a:r>
            <a:r>
              <a:rPr lang="en-US" sz="2400" smtClean="0"/>
              <a:t>if mean(X) </a:t>
            </a:r>
            <a:r>
              <a:rPr lang="en-US" sz="2400" dirty="0" smtClean="0"/>
              <a:t>= 0) </a:t>
            </a:r>
          </a:p>
          <a:p>
            <a:r>
              <a:rPr lang="en-US" sz="2400" dirty="0" smtClean="0"/>
              <a:t> </a:t>
            </a:r>
            <a:endParaRPr lang="en-US" sz="2400" dirty="0"/>
          </a:p>
          <a:p>
            <a:r>
              <a:rPr lang="en-US" sz="2400" dirty="0"/>
              <a:t>The implied model for the covariance matrix</a:t>
            </a:r>
            <a:r>
              <a:rPr lang="en-US" sz="2400" dirty="0" smtClean="0"/>
              <a:t>:</a:t>
            </a:r>
          </a:p>
          <a:p>
            <a:endParaRPr lang="en-US" sz="2400" dirty="0"/>
          </a:p>
          <a:p>
            <a:r>
              <a:rPr lang="en-US" sz="2400" dirty="0" smtClean="0"/>
              <a:t>	x	y		x		y</a:t>
            </a:r>
            <a:endParaRPr lang="en-US" sz="2400" dirty="0"/>
          </a:p>
          <a:p>
            <a:r>
              <a:rPr lang="en-US" sz="2400" dirty="0" smtClean="0"/>
              <a:t>x</a:t>
            </a:r>
            <a:r>
              <a:rPr lang="en-US" sz="2400" dirty="0"/>
              <a:t>	s</a:t>
            </a:r>
            <a:r>
              <a:rPr lang="en-US" sz="2400" baseline="30000" dirty="0"/>
              <a:t>2</a:t>
            </a:r>
            <a:r>
              <a:rPr lang="en-US" sz="2400" baseline="-25000" dirty="0"/>
              <a:t>x</a:t>
            </a:r>
            <a:r>
              <a:rPr lang="en-US" sz="2400" dirty="0"/>
              <a:t>	</a:t>
            </a:r>
            <a:r>
              <a:rPr lang="en-US" sz="2400" dirty="0" err="1"/>
              <a:t>s</a:t>
            </a:r>
            <a:r>
              <a:rPr lang="en-US" sz="2400" baseline="-25000" dirty="0" err="1"/>
              <a:t>xy</a:t>
            </a:r>
            <a:r>
              <a:rPr lang="en-US" sz="2400" dirty="0"/>
              <a:t>	= 	s</a:t>
            </a:r>
            <a:r>
              <a:rPr lang="en-US" sz="2400" baseline="30000" dirty="0"/>
              <a:t>2</a:t>
            </a:r>
            <a:r>
              <a:rPr lang="en-US" sz="2400" baseline="-25000" dirty="0"/>
              <a:t>x</a:t>
            </a:r>
            <a:r>
              <a:rPr lang="en-US" sz="2400" dirty="0"/>
              <a:t>	</a:t>
            </a:r>
            <a:r>
              <a:rPr lang="en-US" sz="2400" dirty="0" smtClean="0"/>
              <a:t>	</a:t>
            </a:r>
            <a:r>
              <a:rPr lang="en-US" sz="2400" dirty="0" smtClean="0">
                <a:solidFill>
                  <a:srgbClr val="FF0000"/>
                </a:solidFill>
              </a:rPr>
              <a:t>b1*</a:t>
            </a:r>
            <a:r>
              <a:rPr lang="en-US" sz="2400" dirty="0" smtClean="0"/>
              <a:t>s</a:t>
            </a:r>
            <a:r>
              <a:rPr lang="en-US" sz="2400" baseline="30000" dirty="0" smtClean="0"/>
              <a:t>2</a:t>
            </a:r>
            <a:r>
              <a:rPr lang="en-US" sz="2400" baseline="-25000" dirty="0" smtClean="0"/>
              <a:t>x</a:t>
            </a:r>
            <a:r>
              <a:rPr lang="en-US" sz="2400" dirty="0"/>
              <a:t>	</a:t>
            </a:r>
            <a:endParaRPr lang="en-US" sz="2400" dirty="0" smtClean="0"/>
          </a:p>
          <a:p>
            <a:endParaRPr lang="en-US" sz="2400" dirty="0"/>
          </a:p>
          <a:p>
            <a:r>
              <a:rPr lang="en-US" sz="2400" dirty="0" smtClean="0"/>
              <a:t>y</a:t>
            </a:r>
            <a:r>
              <a:rPr lang="en-US" sz="2400" dirty="0"/>
              <a:t>	</a:t>
            </a:r>
            <a:r>
              <a:rPr lang="en-US" sz="2400" dirty="0" err="1"/>
              <a:t>s</a:t>
            </a:r>
            <a:r>
              <a:rPr lang="en-US" sz="2400" baseline="-25000" dirty="0" err="1"/>
              <a:t>xy</a:t>
            </a:r>
            <a:r>
              <a:rPr lang="en-US" sz="2400" dirty="0"/>
              <a:t>	s</a:t>
            </a:r>
            <a:r>
              <a:rPr lang="en-US" sz="2400" baseline="30000" dirty="0"/>
              <a:t>2</a:t>
            </a:r>
            <a:r>
              <a:rPr lang="en-US" sz="2400" baseline="-25000" dirty="0"/>
              <a:t>y</a:t>
            </a:r>
            <a:r>
              <a:rPr lang="en-US" sz="2400" dirty="0"/>
              <a:t>		</a:t>
            </a:r>
            <a:r>
              <a:rPr lang="en-US" sz="2400" dirty="0">
                <a:solidFill>
                  <a:srgbClr val="FF0000"/>
                </a:solidFill>
              </a:rPr>
              <a:t>b1*</a:t>
            </a:r>
            <a:r>
              <a:rPr lang="en-US" sz="2400" dirty="0"/>
              <a:t>s</a:t>
            </a:r>
            <a:r>
              <a:rPr lang="en-US" sz="2400" baseline="30000" dirty="0"/>
              <a:t>2</a:t>
            </a:r>
            <a:r>
              <a:rPr lang="en-US" sz="2400" baseline="-25000" dirty="0"/>
              <a:t>x</a:t>
            </a:r>
            <a:r>
              <a:rPr lang="en-US" sz="2400" dirty="0"/>
              <a:t>	</a:t>
            </a:r>
            <a:r>
              <a:rPr lang="en-US" sz="2400" dirty="0" smtClean="0"/>
              <a:t>	</a:t>
            </a:r>
            <a:r>
              <a:rPr lang="en-US" sz="2400" dirty="0" smtClean="0">
                <a:solidFill>
                  <a:srgbClr val="FF0000"/>
                </a:solidFill>
              </a:rPr>
              <a:t>b1</a:t>
            </a:r>
            <a:r>
              <a:rPr lang="en-US" sz="2400" baseline="30000" dirty="0" smtClean="0">
                <a:solidFill>
                  <a:srgbClr val="FF0000"/>
                </a:solidFill>
              </a:rPr>
              <a:t>2</a:t>
            </a:r>
            <a:r>
              <a:rPr lang="en-US" sz="2400" dirty="0" smtClean="0">
                <a:solidFill>
                  <a:srgbClr val="FF0000"/>
                </a:solidFill>
              </a:rPr>
              <a:t>*</a:t>
            </a:r>
            <a:r>
              <a:rPr lang="en-US" sz="2400" dirty="0" smtClean="0"/>
              <a:t>s</a:t>
            </a:r>
            <a:r>
              <a:rPr lang="en-US" sz="2400" baseline="30000" dirty="0" smtClean="0"/>
              <a:t>2</a:t>
            </a:r>
            <a:r>
              <a:rPr lang="en-US" sz="2400" baseline="-25000" dirty="0" smtClean="0"/>
              <a:t>x</a:t>
            </a:r>
            <a:r>
              <a:rPr lang="en-US" sz="2400" dirty="0" smtClean="0"/>
              <a:t> </a:t>
            </a:r>
            <a:r>
              <a:rPr lang="en-US" sz="2400" dirty="0"/>
              <a:t>+ s</a:t>
            </a:r>
            <a:r>
              <a:rPr lang="en-US" sz="2400" baseline="30000" dirty="0"/>
              <a:t>2</a:t>
            </a:r>
            <a:r>
              <a:rPr lang="en-US" sz="2400" baseline="-25000" dirty="0"/>
              <a:t>e</a:t>
            </a:r>
            <a:endParaRPr lang="nl-NL" sz="2400" baseline="-25000" dirty="0"/>
          </a:p>
        </p:txBody>
      </p:sp>
      <p:sp>
        <p:nvSpPr>
          <p:cNvPr id="18" name="Double Bracket 17"/>
          <p:cNvSpPr/>
          <p:nvPr/>
        </p:nvSpPr>
        <p:spPr>
          <a:xfrm>
            <a:off x="1180123" y="4204677"/>
            <a:ext cx="1711569" cy="1109784"/>
          </a:xfrm>
          <a:prstGeom prst="bracketPair">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Double Bracket 18"/>
          <p:cNvSpPr/>
          <p:nvPr/>
        </p:nvSpPr>
        <p:spPr>
          <a:xfrm>
            <a:off x="3880339" y="4216399"/>
            <a:ext cx="3841261" cy="1109784"/>
          </a:xfrm>
          <a:prstGeom prst="bracketPair">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Isosceles Triangle 30"/>
          <p:cNvSpPr/>
          <p:nvPr/>
        </p:nvSpPr>
        <p:spPr>
          <a:xfrm>
            <a:off x="10175631" y="3001108"/>
            <a:ext cx="687754" cy="586154"/>
          </a:xfrm>
          <a:prstGeom prst="triangle">
            <a:avLst/>
          </a:prstGeom>
          <a:noFill/>
        </p:spPr>
        <p:style>
          <a:lnRef idx="2">
            <a:schemeClr val="dk1">
              <a:shade val="50000"/>
            </a:schemeClr>
          </a:lnRef>
          <a:fillRef idx="1">
            <a:schemeClr val="dk1"/>
          </a:fillRef>
          <a:effectRef idx="0">
            <a:schemeClr val="dk1"/>
          </a:effectRef>
          <a:fontRef idx="minor">
            <a:schemeClr val="lt1"/>
          </a:fontRef>
        </p:style>
        <p:txBody>
          <a:bodyPr rtlCol="0" anchor="ctr"/>
          <a:lstStyle/>
          <a:p>
            <a:r>
              <a:rPr lang="en-US" smtClean="0">
                <a:solidFill>
                  <a:schemeClr val="tx1"/>
                </a:solidFill>
              </a:rPr>
              <a:t>1</a:t>
            </a:r>
            <a:endParaRPr lang="nl-NL" dirty="0">
              <a:solidFill>
                <a:schemeClr val="tx1"/>
              </a:solidFill>
            </a:endParaRPr>
          </a:p>
        </p:txBody>
      </p:sp>
      <p:cxnSp>
        <p:nvCxnSpPr>
          <p:cNvPr id="33" name="Straight Arrow Connector 32"/>
          <p:cNvCxnSpPr>
            <a:stCxn id="31" idx="1"/>
            <a:endCxn id="117766" idx="3"/>
          </p:cNvCxnSpPr>
          <p:nvPr/>
        </p:nvCxnSpPr>
        <p:spPr>
          <a:xfrm flipH="1" flipV="1">
            <a:off x="9566453" y="3292774"/>
            <a:ext cx="781117" cy="14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Text Box 12"/>
          <p:cNvSpPr txBox="1">
            <a:spLocks noChangeArrowheads="1"/>
          </p:cNvSpPr>
          <p:nvPr/>
        </p:nvSpPr>
        <p:spPr bwMode="auto">
          <a:xfrm>
            <a:off x="9759396" y="2928994"/>
            <a:ext cx="42351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mtClean="0">
                <a:solidFill>
                  <a:srgbClr val="FF0000"/>
                </a:solidFill>
              </a:rPr>
              <a:t>b0</a:t>
            </a:r>
            <a:endParaRPr lang="nl-NL" dirty="0">
              <a:solidFill>
                <a:srgbClr val="FF0000"/>
              </a:solidFill>
            </a:endParaRPr>
          </a:p>
        </p:txBody>
      </p:sp>
      <p:cxnSp>
        <p:nvCxnSpPr>
          <p:cNvPr id="4" name="Curved Connector 3"/>
          <p:cNvCxnSpPr>
            <a:stCxn id="117765" idx="0"/>
            <a:endCxn id="117765" idx="3"/>
          </p:cNvCxnSpPr>
          <p:nvPr/>
        </p:nvCxnSpPr>
        <p:spPr>
          <a:xfrm rot="16200000" flipH="1">
            <a:off x="9265565" y="1581206"/>
            <a:ext cx="266700" cy="342900"/>
          </a:xfrm>
          <a:prstGeom prst="curvedConnector4">
            <a:avLst>
              <a:gd name="adj1" fmla="val -85714"/>
              <a:gd name="adj2" fmla="val 166667"/>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9580726" y="1170612"/>
            <a:ext cx="420308" cy="369332"/>
          </a:xfrm>
          <a:prstGeom prst="rect">
            <a:avLst/>
          </a:prstGeom>
        </p:spPr>
        <p:txBody>
          <a:bodyPr wrap="none">
            <a:spAutoFit/>
          </a:bodyPr>
          <a:lstStyle/>
          <a:p>
            <a:r>
              <a:rPr lang="en-US"/>
              <a:t>s</a:t>
            </a:r>
            <a:r>
              <a:rPr lang="en-US" baseline="30000"/>
              <a:t>2</a:t>
            </a:r>
            <a:r>
              <a:rPr lang="en-US" baseline="-25000"/>
              <a:t>x</a:t>
            </a:r>
            <a:endParaRPr lang="nl-NL"/>
          </a:p>
        </p:txBody>
      </p:sp>
      <p:sp>
        <p:nvSpPr>
          <p:cNvPr id="6" name="Rectangle 5"/>
          <p:cNvSpPr/>
          <p:nvPr/>
        </p:nvSpPr>
        <p:spPr>
          <a:xfrm>
            <a:off x="9595791" y="4878144"/>
            <a:ext cx="429926" cy="369332"/>
          </a:xfrm>
          <a:prstGeom prst="rect">
            <a:avLst/>
          </a:prstGeom>
        </p:spPr>
        <p:txBody>
          <a:bodyPr wrap="none">
            <a:spAutoFit/>
          </a:bodyPr>
          <a:lstStyle/>
          <a:p>
            <a:r>
              <a:rPr lang="en-US"/>
              <a:t>s</a:t>
            </a:r>
            <a:r>
              <a:rPr lang="en-US" baseline="30000"/>
              <a:t>2</a:t>
            </a:r>
            <a:r>
              <a:rPr lang="en-US" baseline="-25000"/>
              <a:t>e</a:t>
            </a:r>
            <a:endParaRPr lang="nl-NL" baseline="-25000" dirty="0"/>
          </a:p>
        </p:txBody>
      </p:sp>
      <p:cxnSp>
        <p:nvCxnSpPr>
          <p:cNvPr id="8" name="Curved Connector 7"/>
          <p:cNvCxnSpPr>
            <a:stCxn id="117768" idx="6"/>
            <a:endCxn id="117768" idx="4"/>
          </p:cNvCxnSpPr>
          <p:nvPr/>
        </p:nvCxnSpPr>
        <p:spPr>
          <a:xfrm flipH="1">
            <a:off x="9213782" y="4582314"/>
            <a:ext cx="266700" cy="266700"/>
          </a:xfrm>
          <a:prstGeom prst="curvedConnector4">
            <a:avLst>
              <a:gd name="adj1" fmla="val -85714"/>
              <a:gd name="adj2" fmla="val 185714"/>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5907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jdelijke aanduiding voor dianummer 3"/>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B403306-D882-429A-8C2E-3B2B4164A55C}" type="slidenum">
              <a:rPr lang="nl-NL"/>
              <a:pPr eaLnBrk="1" hangingPunct="1"/>
              <a:t>7</a:t>
            </a:fld>
            <a:endParaRPr lang="nl-NL"/>
          </a:p>
        </p:txBody>
      </p:sp>
      <p:pic>
        <p:nvPicPr>
          <p:cNvPr id="15363"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5276322" cy="5267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65" name="Text Box 9"/>
          <p:cNvSpPr txBox="1">
            <a:spLocks noChangeArrowheads="1"/>
          </p:cNvSpPr>
          <p:nvPr/>
        </p:nvSpPr>
        <p:spPr bwMode="auto">
          <a:xfrm>
            <a:off x="623546" y="4896088"/>
            <a:ext cx="10130423"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sz="2800" dirty="0"/>
              <a:t>Distributional assumption in linear </a:t>
            </a:r>
            <a:r>
              <a:rPr lang="nl-NL" sz="2800"/>
              <a:t>regression </a:t>
            </a:r>
            <a:r>
              <a:rPr lang="nl-NL" sz="2800" smtClean="0"/>
              <a:t>concerns</a:t>
            </a:r>
            <a:r>
              <a:rPr lang="nl-NL" sz="2800" dirty="0"/>
              <a:t> </a:t>
            </a:r>
            <a:r>
              <a:rPr lang="nl-NL" sz="2800" smtClean="0"/>
              <a:t>the </a:t>
            </a:r>
            <a:r>
              <a:rPr lang="nl-NL" sz="2800" b="1" smtClean="0"/>
              <a:t>y</a:t>
            </a:r>
            <a:r>
              <a:rPr lang="nl-NL" sz="2800" smtClean="0"/>
              <a:t> </a:t>
            </a:r>
            <a:r>
              <a:rPr lang="nl-NL" sz="2800" u="sng" dirty="0"/>
              <a:t>given (conditional on)</a:t>
            </a:r>
            <a:r>
              <a:rPr lang="nl-NL" sz="2800" dirty="0"/>
              <a:t> a fixed value </a:t>
            </a:r>
            <a:r>
              <a:rPr lang="nl-NL" sz="2800"/>
              <a:t>of </a:t>
            </a:r>
            <a:r>
              <a:rPr lang="nl-NL" sz="2800" b="1" smtClean="0"/>
              <a:t>x</a:t>
            </a:r>
            <a:endParaRPr lang="nl-NL" sz="2800" smtClean="0"/>
          </a:p>
          <a:p>
            <a:pPr eaLnBrk="1" hangingPunct="1"/>
            <a:r>
              <a:rPr lang="en-US" sz="2800" smtClean="0"/>
              <a:t>Two </a:t>
            </a:r>
            <a:r>
              <a:rPr lang="en-US" sz="2800" dirty="0" smtClean="0"/>
              <a:t>important aspects: Linearity, </a:t>
            </a:r>
            <a:r>
              <a:rPr lang="en-US" sz="2800" dirty="0" err="1" smtClean="0"/>
              <a:t>Homoskasticity</a:t>
            </a:r>
            <a:endParaRPr lang="nl-NL" sz="2800" dirty="0"/>
          </a:p>
          <a:p>
            <a:pPr eaLnBrk="1" hangingPunct="1"/>
            <a:r>
              <a:rPr lang="nl-NL" dirty="0" smtClean="0"/>
              <a:t> </a:t>
            </a:r>
            <a:endParaRPr lang="en-US" dirty="0"/>
          </a:p>
        </p:txBody>
      </p:sp>
      <p:sp>
        <p:nvSpPr>
          <p:cNvPr id="6" name="Footer Placeholder 5"/>
          <p:cNvSpPr>
            <a:spLocks noGrp="1"/>
          </p:cNvSpPr>
          <p:nvPr>
            <p:ph type="ftr" sz="quarter" idx="11"/>
          </p:nvPr>
        </p:nvSpPr>
        <p:spPr/>
        <p:txBody>
          <a:bodyPr/>
          <a:lstStyle/>
          <a:p>
            <a:r>
              <a:rPr lang="en-US" smtClean="0"/>
              <a:t>Dolan &amp; Abdellaoui Boulder workshop 2016</a:t>
            </a:r>
            <a:endParaRPr lang="nl-NL"/>
          </a:p>
        </p:txBody>
      </p:sp>
      <p:sp>
        <p:nvSpPr>
          <p:cNvPr id="7" name="TextBox 6"/>
          <p:cNvSpPr txBox="1"/>
          <p:nvPr/>
        </p:nvSpPr>
        <p:spPr>
          <a:xfrm>
            <a:off x="5244123" y="687753"/>
            <a:ext cx="5622758" cy="1200329"/>
          </a:xfrm>
          <a:prstGeom prst="rect">
            <a:avLst/>
          </a:prstGeom>
          <a:noFill/>
        </p:spPr>
        <p:txBody>
          <a:bodyPr wrap="none" rtlCol="0">
            <a:spAutoFit/>
          </a:bodyPr>
          <a:lstStyle/>
          <a:p>
            <a:r>
              <a:rPr lang="en-US" sz="2400" b="1" smtClean="0">
                <a:solidFill>
                  <a:srgbClr val="FF0000"/>
                </a:solidFill>
              </a:rPr>
              <a:t>red</a:t>
            </a:r>
            <a:r>
              <a:rPr lang="en-US" sz="2400" smtClean="0"/>
              <a:t>: the data points of cases with x=-1 </a:t>
            </a:r>
          </a:p>
          <a:p>
            <a:r>
              <a:rPr lang="en-US" sz="2400" b="1" smtClean="0">
                <a:solidFill>
                  <a:srgbClr val="00B050"/>
                </a:solidFill>
              </a:rPr>
              <a:t>green</a:t>
            </a:r>
            <a:r>
              <a:rPr lang="en-US" sz="2400" smtClean="0"/>
              <a:t>: the data points of cases with x=0</a:t>
            </a:r>
          </a:p>
          <a:p>
            <a:r>
              <a:rPr lang="en-US" sz="2400" b="1" smtClean="0">
                <a:solidFill>
                  <a:srgbClr val="0070C0"/>
                </a:solidFill>
              </a:rPr>
              <a:t>dark blue</a:t>
            </a:r>
            <a:r>
              <a:rPr lang="en-US" sz="2400" smtClean="0"/>
              <a:t>: the data points of cases with x=1</a:t>
            </a:r>
            <a:endParaRPr lang="en-US" sz="2400"/>
          </a:p>
        </p:txBody>
      </p:sp>
    </p:spTree>
    <p:extLst>
      <p:ext uri="{BB962C8B-B14F-4D97-AF65-F5344CB8AC3E}">
        <p14:creationId xmlns:p14="http://schemas.microsoft.com/office/powerpoint/2010/main" val="2378801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776917E-DF5E-4095-BD25-C7E17943625D}" type="slidenum">
              <a:rPr lang="nl-NL"/>
              <a:pPr eaLnBrk="1" hangingPunct="1"/>
              <a:t>8</a:t>
            </a:fld>
            <a:endParaRPr lang="nl-NL"/>
          </a:p>
        </p:txBody>
      </p:sp>
      <p:sp>
        <p:nvSpPr>
          <p:cNvPr id="14340" name="Text Box 4"/>
          <p:cNvSpPr txBox="1">
            <a:spLocks noChangeArrowheads="1"/>
          </p:cNvSpPr>
          <p:nvPr/>
        </p:nvSpPr>
        <p:spPr bwMode="auto">
          <a:xfrm>
            <a:off x="109415" y="0"/>
            <a:ext cx="929249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a:t>Single common factor model: </a:t>
            </a:r>
            <a:r>
              <a:rPr lang="en-US" sz="2400" smtClean="0"/>
              <a:t>A </a:t>
            </a:r>
            <a:r>
              <a:rPr lang="en-US" sz="2400"/>
              <a:t>set of linear regression equations</a:t>
            </a:r>
            <a:endParaRPr lang="nl-NL" sz="2400"/>
          </a:p>
        </p:txBody>
      </p:sp>
      <p:sp>
        <p:nvSpPr>
          <p:cNvPr id="14339" name="Rectangle 2"/>
          <p:cNvSpPr>
            <a:spLocks noChangeArrowheads="1"/>
          </p:cNvSpPr>
          <p:nvPr/>
        </p:nvSpPr>
        <p:spPr bwMode="auto">
          <a:xfrm>
            <a:off x="2213027" y="539940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4341" name="Rectangle 5"/>
          <p:cNvSpPr>
            <a:spLocks noChangeArrowheads="1"/>
          </p:cNvSpPr>
          <p:nvPr/>
        </p:nvSpPr>
        <p:spPr bwMode="auto">
          <a:xfrm>
            <a:off x="2213027" y="534702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4342" name="AutoShape 7"/>
          <p:cNvSpPr>
            <a:spLocks/>
          </p:cNvSpPr>
          <p:nvPr/>
        </p:nvSpPr>
        <p:spPr bwMode="auto">
          <a:xfrm>
            <a:off x="4560205" y="3451452"/>
            <a:ext cx="304800" cy="2362200"/>
          </a:xfrm>
          <a:prstGeom prst="rightBrace">
            <a:avLst>
              <a:gd name="adj1" fmla="val 6458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pSp>
        <p:nvGrpSpPr>
          <p:cNvPr id="37" name="Group 36"/>
          <p:cNvGrpSpPr/>
          <p:nvPr/>
        </p:nvGrpSpPr>
        <p:grpSpPr>
          <a:xfrm>
            <a:off x="5674108" y="3022598"/>
            <a:ext cx="3240087" cy="3068639"/>
            <a:chOff x="6513513" y="762000"/>
            <a:chExt cx="3240087" cy="3068639"/>
          </a:xfrm>
        </p:grpSpPr>
        <p:sp>
          <p:nvSpPr>
            <p:cNvPr id="14343" name="Oval 11"/>
            <p:cNvSpPr>
              <a:spLocks noChangeArrowheads="1"/>
            </p:cNvSpPr>
            <p:nvPr/>
          </p:nvSpPr>
          <p:spPr bwMode="auto">
            <a:xfrm>
              <a:off x="7769225" y="762000"/>
              <a:ext cx="661988" cy="584200"/>
            </a:xfrm>
            <a:prstGeom prst="ellipse">
              <a:avLst/>
            </a:prstGeom>
            <a:solidFill>
              <a:srgbClr val="FFFFFF"/>
            </a:solidFill>
            <a:ln w="38100">
              <a:solidFill>
                <a:srgbClr val="FF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a:solidFill>
                    <a:srgbClr val="000000"/>
                  </a:solidFill>
                  <a:latin typeface="Symbol" panose="05050102010706020507" pitchFamily="18" charset="2"/>
                  <a:ea typeface="굴림" panose="020B0600000101010101" pitchFamily="34" charset="-127"/>
                </a:rPr>
                <a:t>h</a:t>
              </a:r>
              <a:endParaRPr lang="nl-NL"/>
            </a:p>
          </p:txBody>
        </p:sp>
        <p:sp>
          <p:nvSpPr>
            <p:cNvPr id="14344" name="Rectangle 13"/>
            <p:cNvSpPr>
              <a:spLocks noChangeArrowheads="1"/>
            </p:cNvSpPr>
            <p:nvPr/>
          </p:nvSpPr>
          <p:spPr bwMode="auto">
            <a:xfrm>
              <a:off x="6513513" y="2532064"/>
              <a:ext cx="595312" cy="454025"/>
            </a:xfrm>
            <a:prstGeom prst="rect">
              <a:avLst/>
            </a:prstGeom>
            <a:solidFill>
              <a:srgbClr val="FFFFFF"/>
            </a:solidFill>
            <a:ln w="38100">
              <a:solidFill>
                <a:srgbClr val="FF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y1</a:t>
              </a:r>
              <a:endParaRPr lang="nl-NL" sz="1400"/>
            </a:p>
          </p:txBody>
        </p:sp>
        <p:sp>
          <p:nvSpPr>
            <p:cNvPr id="14345" name="Line 14"/>
            <p:cNvSpPr>
              <a:spLocks noChangeShapeType="1"/>
            </p:cNvSpPr>
            <p:nvPr/>
          </p:nvSpPr>
          <p:spPr bwMode="auto">
            <a:xfrm flipV="1">
              <a:off x="6778625" y="2986089"/>
              <a:ext cx="0" cy="390525"/>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46" name="Oval 15"/>
            <p:cNvSpPr>
              <a:spLocks noChangeArrowheads="1"/>
            </p:cNvSpPr>
            <p:nvPr/>
          </p:nvSpPr>
          <p:spPr bwMode="auto">
            <a:xfrm>
              <a:off x="6513514" y="3376614"/>
              <a:ext cx="528637" cy="454025"/>
            </a:xfrm>
            <a:prstGeom prst="ellipse">
              <a:avLst/>
            </a:prstGeom>
            <a:solidFill>
              <a:srgbClr val="FFFFFF"/>
            </a:solidFill>
            <a:ln w="38100">
              <a:solidFill>
                <a:srgbClr val="FF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1</a:t>
              </a:r>
              <a:endParaRPr lang="nl-NL" sz="1400"/>
            </a:p>
          </p:txBody>
        </p:sp>
        <p:sp>
          <p:nvSpPr>
            <p:cNvPr id="14347" name="Rectangle 17"/>
            <p:cNvSpPr>
              <a:spLocks noChangeArrowheads="1"/>
            </p:cNvSpPr>
            <p:nvPr/>
          </p:nvSpPr>
          <p:spPr bwMode="auto">
            <a:xfrm>
              <a:off x="7372351" y="2532064"/>
              <a:ext cx="595313" cy="454025"/>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y2</a:t>
              </a:r>
              <a:endParaRPr lang="nl-NL" sz="1400"/>
            </a:p>
          </p:txBody>
        </p:sp>
        <p:sp>
          <p:nvSpPr>
            <p:cNvPr id="14348" name="Line 18"/>
            <p:cNvSpPr>
              <a:spLocks noChangeShapeType="1"/>
            </p:cNvSpPr>
            <p:nvPr/>
          </p:nvSpPr>
          <p:spPr bwMode="auto">
            <a:xfrm flipV="1">
              <a:off x="7637463" y="2986089"/>
              <a:ext cx="0" cy="3905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49" name="Oval 19"/>
            <p:cNvSpPr>
              <a:spLocks noChangeArrowheads="1"/>
            </p:cNvSpPr>
            <p:nvPr/>
          </p:nvSpPr>
          <p:spPr bwMode="auto">
            <a:xfrm>
              <a:off x="7372350" y="3376614"/>
              <a:ext cx="528638" cy="454025"/>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2</a:t>
              </a:r>
              <a:endParaRPr lang="nl-NL" sz="1400"/>
            </a:p>
          </p:txBody>
        </p:sp>
        <p:sp>
          <p:nvSpPr>
            <p:cNvPr id="14350" name="Rectangle 21"/>
            <p:cNvSpPr>
              <a:spLocks noChangeArrowheads="1"/>
            </p:cNvSpPr>
            <p:nvPr/>
          </p:nvSpPr>
          <p:spPr bwMode="auto">
            <a:xfrm>
              <a:off x="8299451" y="2532064"/>
              <a:ext cx="595313" cy="454025"/>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y3</a:t>
              </a:r>
              <a:endParaRPr lang="nl-NL" sz="1400"/>
            </a:p>
          </p:txBody>
        </p:sp>
        <p:sp>
          <p:nvSpPr>
            <p:cNvPr id="14351" name="Line 22"/>
            <p:cNvSpPr>
              <a:spLocks noChangeShapeType="1"/>
            </p:cNvSpPr>
            <p:nvPr/>
          </p:nvSpPr>
          <p:spPr bwMode="auto">
            <a:xfrm flipV="1">
              <a:off x="8564563" y="2986089"/>
              <a:ext cx="0" cy="3905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52" name="Oval 23"/>
            <p:cNvSpPr>
              <a:spLocks noChangeArrowheads="1"/>
            </p:cNvSpPr>
            <p:nvPr/>
          </p:nvSpPr>
          <p:spPr bwMode="auto">
            <a:xfrm>
              <a:off x="8299450" y="3376614"/>
              <a:ext cx="528638" cy="454025"/>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3</a:t>
              </a:r>
              <a:endParaRPr lang="nl-NL" sz="1400"/>
            </a:p>
          </p:txBody>
        </p:sp>
        <p:sp>
          <p:nvSpPr>
            <p:cNvPr id="14353" name="Rectangle 25"/>
            <p:cNvSpPr>
              <a:spLocks noChangeArrowheads="1"/>
            </p:cNvSpPr>
            <p:nvPr/>
          </p:nvSpPr>
          <p:spPr bwMode="auto">
            <a:xfrm>
              <a:off x="9158288" y="2532064"/>
              <a:ext cx="595312" cy="454025"/>
            </a:xfrm>
            <a:prstGeom prst="rect">
              <a:avLst/>
            </a:prstGeom>
            <a:solidFill>
              <a:srgbClr val="FFFFFF"/>
            </a:solidFill>
            <a:ln w="9525">
              <a:solidFill>
                <a:srgbClr val="00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y4</a:t>
              </a:r>
              <a:endParaRPr lang="nl-NL" sz="1400"/>
            </a:p>
          </p:txBody>
        </p:sp>
        <p:sp>
          <p:nvSpPr>
            <p:cNvPr id="14354" name="Line 26"/>
            <p:cNvSpPr>
              <a:spLocks noChangeShapeType="1"/>
            </p:cNvSpPr>
            <p:nvPr/>
          </p:nvSpPr>
          <p:spPr bwMode="auto">
            <a:xfrm flipV="1">
              <a:off x="9423400" y="2986089"/>
              <a:ext cx="0" cy="3905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55" name="Oval 27"/>
            <p:cNvSpPr>
              <a:spLocks noChangeArrowheads="1"/>
            </p:cNvSpPr>
            <p:nvPr/>
          </p:nvSpPr>
          <p:spPr bwMode="auto">
            <a:xfrm>
              <a:off x="9158289" y="3376614"/>
              <a:ext cx="528637" cy="454025"/>
            </a:xfrm>
            <a:prstGeom prst="ellipse">
              <a:avLst/>
            </a:prstGeom>
            <a:solidFill>
              <a:srgbClr val="FFFFFF"/>
            </a:solidFill>
            <a:ln w="9525">
              <a:solidFill>
                <a:srgbClr val="00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4</a:t>
              </a:r>
              <a:endParaRPr lang="nl-NL" sz="1400"/>
            </a:p>
          </p:txBody>
        </p:sp>
        <p:sp>
          <p:nvSpPr>
            <p:cNvPr id="14356" name="Line 28"/>
            <p:cNvSpPr>
              <a:spLocks noChangeShapeType="1"/>
            </p:cNvSpPr>
            <p:nvPr/>
          </p:nvSpPr>
          <p:spPr bwMode="auto">
            <a:xfrm flipH="1">
              <a:off x="6778625" y="1298575"/>
              <a:ext cx="1104900" cy="11684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57" name="Line 29"/>
            <p:cNvSpPr>
              <a:spLocks noChangeShapeType="1"/>
            </p:cNvSpPr>
            <p:nvPr/>
          </p:nvSpPr>
          <p:spPr bwMode="auto">
            <a:xfrm>
              <a:off x="8364538" y="1298575"/>
              <a:ext cx="1058862" cy="1168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58" name="Line 30"/>
            <p:cNvSpPr>
              <a:spLocks noChangeShapeType="1"/>
            </p:cNvSpPr>
            <p:nvPr/>
          </p:nvSpPr>
          <p:spPr bwMode="auto">
            <a:xfrm flipH="1">
              <a:off x="7704138" y="1363663"/>
              <a:ext cx="330200" cy="110331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59" name="Line 31"/>
            <p:cNvSpPr>
              <a:spLocks noChangeShapeType="1"/>
            </p:cNvSpPr>
            <p:nvPr/>
          </p:nvSpPr>
          <p:spPr bwMode="auto">
            <a:xfrm>
              <a:off x="8232776" y="1363663"/>
              <a:ext cx="396875" cy="110331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60" name="Text Box 32"/>
            <p:cNvSpPr txBox="1">
              <a:spLocks noChangeArrowheads="1"/>
            </p:cNvSpPr>
            <p:nvPr/>
          </p:nvSpPr>
          <p:spPr bwMode="auto">
            <a:xfrm>
              <a:off x="7051675" y="1570528"/>
              <a:ext cx="379413" cy="312738"/>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600">
                  <a:solidFill>
                    <a:srgbClr val="FF0000"/>
                  </a:solidFill>
                  <a:latin typeface="Symbol" panose="05050102010706020507" pitchFamily="18" charset="2"/>
                  <a:ea typeface="굴림" panose="020B0600000101010101" pitchFamily="34" charset="-127"/>
                </a:rPr>
                <a:t>l1</a:t>
              </a:r>
              <a:endParaRPr lang="nl-NL" sz="1600">
                <a:solidFill>
                  <a:srgbClr val="FF0000"/>
                </a:solidFill>
              </a:endParaRPr>
            </a:p>
          </p:txBody>
        </p:sp>
        <p:sp>
          <p:nvSpPr>
            <p:cNvPr id="14361" name="Text Box 33"/>
            <p:cNvSpPr txBox="1">
              <a:spLocks noChangeArrowheads="1"/>
            </p:cNvSpPr>
            <p:nvPr/>
          </p:nvSpPr>
          <p:spPr bwMode="auto">
            <a:xfrm>
              <a:off x="7515225" y="1862618"/>
              <a:ext cx="377825" cy="312738"/>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l2</a:t>
              </a:r>
              <a:endParaRPr lang="nl-NL" sz="1400"/>
            </a:p>
          </p:txBody>
        </p:sp>
        <p:sp>
          <p:nvSpPr>
            <p:cNvPr id="14362" name="Text Box 34"/>
            <p:cNvSpPr txBox="1">
              <a:spLocks noChangeArrowheads="1"/>
            </p:cNvSpPr>
            <p:nvPr/>
          </p:nvSpPr>
          <p:spPr bwMode="auto">
            <a:xfrm>
              <a:off x="8101014" y="1817689"/>
              <a:ext cx="377825" cy="312737"/>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l3</a:t>
              </a:r>
              <a:endParaRPr lang="nl-NL" sz="1400"/>
            </a:p>
          </p:txBody>
        </p:sp>
        <p:sp>
          <p:nvSpPr>
            <p:cNvPr id="14363" name="Text Box 35"/>
            <p:cNvSpPr txBox="1">
              <a:spLocks noChangeArrowheads="1"/>
            </p:cNvSpPr>
            <p:nvPr/>
          </p:nvSpPr>
          <p:spPr bwMode="auto">
            <a:xfrm>
              <a:off x="8828089" y="1624013"/>
              <a:ext cx="377825" cy="3111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46259" tIns="23130" rIns="46259" bIns="2313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nl-NL" altLang="ko-KR" sz="1400">
                  <a:solidFill>
                    <a:srgbClr val="000000"/>
                  </a:solidFill>
                  <a:latin typeface="Symbol" panose="05050102010706020507" pitchFamily="18" charset="2"/>
                  <a:ea typeface="굴림" panose="020B0600000101010101" pitchFamily="34" charset="-127"/>
                </a:rPr>
                <a:t>l4</a:t>
              </a:r>
              <a:endParaRPr lang="nl-NL" sz="1400"/>
            </a:p>
          </p:txBody>
        </p:sp>
      </p:grpSp>
      <p:graphicFrame>
        <p:nvGraphicFramePr>
          <p:cNvPr id="89" name="Object 5"/>
          <p:cNvGraphicFramePr>
            <a:graphicFrameLocks noChangeAspect="1"/>
          </p:cNvGraphicFramePr>
          <p:nvPr>
            <p:extLst>
              <p:ext uri="{D42A27DB-BD31-4B8C-83A1-F6EECF244321}">
                <p14:modId xmlns:p14="http://schemas.microsoft.com/office/powerpoint/2010/main" val="2892383904"/>
              </p:ext>
            </p:extLst>
          </p:nvPr>
        </p:nvGraphicFramePr>
        <p:xfrm>
          <a:off x="1101229" y="3328331"/>
          <a:ext cx="3167062" cy="2419350"/>
        </p:xfrm>
        <a:graphic>
          <a:graphicData uri="http://schemas.openxmlformats.org/presentationml/2006/ole">
            <mc:AlternateContent xmlns:mc="http://schemas.openxmlformats.org/markup-compatibility/2006">
              <mc:Choice xmlns:v="urn:schemas-microsoft-com:vml" Requires="v">
                <p:oleObj spid="_x0000_s7227" name="Equation" r:id="rId4" imgW="1206500" imgH="914400" progId="Equation.3">
                  <p:embed/>
                </p:oleObj>
              </mc:Choice>
              <mc:Fallback>
                <p:oleObj name="Equation" r:id="rId4" imgW="1206500" imgH="914400" progId="Equation.3">
                  <p:embed/>
                  <p:pic>
                    <p:nvPicPr>
                      <p:cNvPr id="0" name="Picture 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1229" y="3328331"/>
                        <a:ext cx="3167062" cy="2419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Footer Placeholder 35"/>
          <p:cNvSpPr>
            <a:spLocks noGrp="1"/>
          </p:cNvSpPr>
          <p:nvPr>
            <p:ph type="ftr" sz="quarter" idx="11"/>
          </p:nvPr>
        </p:nvSpPr>
        <p:spPr/>
        <p:txBody>
          <a:bodyPr/>
          <a:lstStyle/>
          <a:p>
            <a:r>
              <a:rPr lang="en-US" smtClean="0"/>
              <a:t>Dolan &amp; Abdellaoui Boulder workshop 2016</a:t>
            </a:r>
            <a:endParaRPr lang="nl-NL"/>
          </a:p>
        </p:txBody>
      </p:sp>
      <p:grpSp>
        <p:nvGrpSpPr>
          <p:cNvPr id="3" name="Group 2"/>
          <p:cNvGrpSpPr/>
          <p:nvPr/>
        </p:nvGrpSpPr>
        <p:grpSpPr>
          <a:xfrm>
            <a:off x="2982438" y="644212"/>
            <a:ext cx="8913431" cy="2336801"/>
            <a:chOff x="1097997" y="3980201"/>
            <a:chExt cx="8913431" cy="2336801"/>
          </a:xfrm>
        </p:grpSpPr>
        <p:grpSp>
          <p:nvGrpSpPr>
            <p:cNvPr id="38" name="Group 37"/>
            <p:cNvGrpSpPr/>
            <p:nvPr/>
          </p:nvGrpSpPr>
          <p:grpSpPr>
            <a:xfrm>
              <a:off x="4101611" y="3980201"/>
              <a:ext cx="1308100" cy="2336801"/>
              <a:chOff x="8314592" y="3913554"/>
              <a:chExt cx="1308100" cy="2336801"/>
            </a:xfrm>
          </p:grpSpPr>
          <p:sp>
            <p:nvSpPr>
              <p:cNvPr id="14367" name="Rectangle 102"/>
              <p:cNvSpPr>
                <a:spLocks noChangeArrowheads="1"/>
              </p:cNvSpPr>
              <p:nvPr/>
            </p:nvSpPr>
            <p:spPr bwMode="auto">
              <a:xfrm>
                <a:off x="8314593" y="4951780"/>
                <a:ext cx="595313" cy="454025"/>
              </a:xfrm>
              <a:prstGeom prst="rect">
                <a:avLst/>
              </a:prstGeom>
              <a:solidFill>
                <a:srgbClr val="FFFFFF"/>
              </a:solidFill>
              <a:ln w="38100">
                <a:solidFill>
                  <a:srgbClr val="FF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y1</a:t>
                </a:r>
                <a:endParaRPr lang="nl-NL" sz="1400"/>
              </a:p>
            </p:txBody>
          </p:sp>
          <p:sp>
            <p:nvSpPr>
              <p:cNvPr id="14368" name="Oval 103"/>
              <p:cNvSpPr>
                <a:spLocks noChangeArrowheads="1"/>
              </p:cNvSpPr>
              <p:nvPr/>
            </p:nvSpPr>
            <p:spPr bwMode="auto">
              <a:xfrm>
                <a:off x="8314592" y="5796330"/>
                <a:ext cx="528638" cy="454025"/>
              </a:xfrm>
              <a:prstGeom prst="ellipse">
                <a:avLst/>
              </a:prstGeom>
              <a:solidFill>
                <a:srgbClr val="FFFFFF"/>
              </a:solidFill>
              <a:ln w="38100">
                <a:solidFill>
                  <a:srgbClr val="FF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1</a:t>
                </a:r>
                <a:endParaRPr lang="nl-NL" sz="1400"/>
              </a:p>
            </p:txBody>
          </p:sp>
          <p:sp>
            <p:nvSpPr>
              <p:cNvPr id="14369" name="Line 104"/>
              <p:cNvSpPr>
                <a:spLocks noChangeShapeType="1"/>
              </p:cNvSpPr>
              <p:nvPr/>
            </p:nvSpPr>
            <p:spPr bwMode="auto">
              <a:xfrm flipH="1">
                <a:off x="8579706" y="4345354"/>
                <a:ext cx="509587" cy="541338"/>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70" name="Line 105"/>
              <p:cNvSpPr>
                <a:spLocks noChangeShapeType="1"/>
              </p:cNvSpPr>
              <p:nvPr/>
            </p:nvSpPr>
            <p:spPr bwMode="auto">
              <a:xfrm flipV="1">
                <a:off x="8555892" y="5402630"/>
                <a:ext cx="0" cy="390525"/>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4371" name="Rectangle 106"/>
              <p:cNvSpPr>
                <a:spLocks noChangeArrowheads="1"/>
              </p:cNvSpPr>
              <p:nvPr/>
            </p:nvSpPr>
            <p:spPr bwMode="auto">
              <a:xfrm>
                <a:off x="9089292" y="3913554"/>
                <a:ext cx="533400" cy="533400"/>
              </a:xfrm>
              <a:prstGeom prst="rect">
                <a:avLst/>
              </a:prstGeom>
              <a:noFill/>
              <a:ln w="254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t>x</a:t>
                </a:r>
              </a:p>
            </p:txBody>
          </p:sp>
          <p:sp>
            <p:nvSpPr>
              <p:cNvPr id="14426" name="Text Box 90"/>
              <p:cNvSpPr txBox="1">
                <a:spLocks noChangeArrowheads="1"/>
              </p:cNvSpPr>
              <p:nvPr/>
            </p:nvSpPr>
            <p:spPr bwMode="auto">
              <a:xfrm>
                <a:off x="8387617" y="4254867"/>
                <a:ext cx="438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solidFill>
                      <a:srgbClr val="FF0000"/>
                    </a:solidFill>
                  </a:rPr>
                  <a:t>b1</a:t>
                </a:r>
                <a:endParaRPr lang="nl-NL">
                  <a:solidFill>
                    <a:srgbClr val="FF0000"/>
                  </a:solidFill>
                </a:endParaRPr>
              </a:p>
            </p:txBody>
          </p:sp>
        </p:grpSp>
        <p:sp>
          <p:nvSpPr>
            <p:cNvPr id="39" name="TextBox 38"/>
            <p:cNvSpPr txBox="1"/>
            <p:nvPr/>
          </p:nvSpPr>
          <p:spPr>
            <a:xfrm>
              <a:off x="5447245" y="4914259"/>
              <a:ext cx="4564183" cy="369332"/>
            </a:xfrm>
            <a:prstGeom prst="rect">
              <a:avLst/>
            </a:prstGeom>
            <a:noFill/>
          </p:spPr>
          <p:txBody>
            <a:bodyPr wrap="square" rtlCol="0">
              <a:spAutoFit/>
            </a:bodyPr>
            <a:lstStyle/>
            <a:p>
              <a:r>
                <a:rPr lang="en-US" smtClean="0">
                  <a:solidFill>
                    <a:srgbClr val="FF0000"/>
                  </a:solidFill>
                </a:rPr>
                <a:t>b1</a:t>
              </a:r>
              <a:r>
                <a:rPr lang="en-US" smtClean="0"/>
                <a:t> is a regression coefficient (slope parameter)</a:t>
              </a:r>
            </a:p>
          </p:txBody>
        </p:sp>
        <p:sp>
          <p:nvSpPr>
            <p:cNvPr id="2" name="Rectangle 1"/>
            <p:cNvSpPr/>
            <p:nvPr/>
          </p:nvSpPr>
          <p:spPr>
            <a:xfrm>
              <a:off x="1097997" y="5240728"/>
              <a:ext cx="2494594" cy="461665"/>
            </a:xfrm>
            <a:prstGeom prst="rect">
              <a:avLst/>
            </a:prstGeom>
          </p:spPr>
          <p:txBody>
            <a:bodyPr wrap="none">
              <a:spAutoFit/>
            </a:bodyPr>
            <a:lstStyle/>
            <a:p>
              <a:r>
                <a:rPr lang="en-US" sz="2400"/>
                <a:t>Y</a:t>
              </a:r>
              <a:r>
                <a:rPr lang="en-US" sz="2400" baseline="-25000"/>
                <a:t>i</a:t>
              </a:r>
              <a:r>
                <a:rPr lang="en-US" sz="2400"/>
                <a:t> = </a:t>
              </a:r>
              <a:r>
                <a:rPr lang="en-US" sz="2400">
                  <a:solidFill>
                    <a:srgbClr val="FF0000"/>
                  </a:solidFill>
                </a:rPr>
                <a:t>b0</a:t>
              </a:r>
              <a:r>
                <a:rPr lang="en-US" sz="2400"/>
                <a:t> + </a:t>
              </a:r>
              <a:r>
                <a:rPr lang="en-US" sz="2400">
                  <a:solidFill>
                    <a:srgbClr val="FF0000"/>
                  </a:solidFill>
                </a:rPr>
                <a:t>b1</a:t>
              </a:r>
              <a:r>
                <a:rPr lang="en-US" sz="2400"/>
                <a:t>*X</a:t>
              </a:r>
              <a:r>
                <a:rPr lang="en-US" sz="2400" baseline="-25000"/>
                <a:t>i</a:t>
              </a:r>
              <a:r>
                <a:rPr lang="en-US" sz="2400"/>
                <a:t> + e</a:t>
              </a:r>
              <a:r>
                <a:rPr lang="en-US" sz="2400" baseline="-25000"/>
                <a:t>i </a:t>
              </a:r>
              <a:endParaRPr lang="en-US" sz="2400" baseline="-25000" dirty="0"/>
            </a:p>
          </p:txBody>
        </p:sp>
      </p:grpSp>
      <p:sp>
        <p:nvSpPr>
          <p:cNvPr id="5" name="Rectangle 4"/>
          <p:cNvSpPr/>
          <p:nvPr/>
        </p:nvSpPr>
        <p:spPr>
          <a:xfrm>
            <a:off x="8715757" y="3301095"/>
            <a:ext cx="3550983" cy="646331"/>
          </a:xfrm>
          <a:prstGeom prst="rect">
            <a:avLst/>
          </a:prstGeom>
        </p:spPr>
        <p:txBody>
          <a:bodyPr wrap="square">
            <a:spAutoFit/>
          </a:bodyPr>
          <a:lstStyle/>
          <a:p>
            <a:r>
              <a:rPr lang="en-US">
                <a:solidFill>
                  <a:srgbClr val="FF0000"/>
                </a:solidFill>
                <a:latin typeface="Symbol" pitchFamily="18" charset="2"/>
              </a:rPr>
              <a:t>l</a:t>
            </a:r>
            <a:r>
              <a:rPr lang="en-US">
                <a:solidFill>
                  <a:srgbClr val="FF0000"/>
                </a:solidFill>
              </a:rPr>
              <a:t>1 </a:t>
            </a:r>
            <a:r>
              <a:rPr lang="en-US"/>
              <a:t>is a factor loading (a regression coefficient by a different name!)</a:t>
            </a:r>
          </a:p>
        </p:txBody>
      </p:sp>
    </p:spTree>
    <p:extLst>
      <p:ext uri="{BB962C8B-B14F-4D97-AF65-F5344CB8AC3E}">
        <p14:creationId xmlns:p14="http://schemas.microsoft.com/office/powerpoint/2010/main" val="4187510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Number Placeholder 5"/>
          <p:cNvSpPr txBox="1">
            <a:spLocks noGrp="1"/>
          </p:cNvSpPr>
          <p:nvPr/>
        </p:nvSpPr>
        <p:spPr bwMode="auto">
          <a:xfrm>
            <a:off x="8136193" y="624261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9E57AD7D-5AD6-406D-8A53-4F8EB3F7FDBA}" type="slidenum">
              <a:rPr lang="nl-NL" sz="1400"/>
              <a:pPr algn="r" eaLnBrk="1" hangingPunct="1"/>
              <a:t>9</a:t>
            </a:fld>
            <a:endParaRPr lang="nl-NL" sz="1400"/>
          </a:p>
        </p:txBody>
      </p:sp>
      <p:sp>
        <p:nvSpPr>
          <p:cNvPr id="118787" name="Rectangle 4"/>
          <p:cNvSpPr>
            <a:spLocks noChangeArrowheads="1"/>
          </p:cNvSpPr>
          <p:nvPr/>
        </p:nvSpPr>
        <p:spPr bwMode="auto">
          <a:xfrm>
            <a:off x="1122861" y="138963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118788" name="Text Box 82"/>
          <p:cNvSpPr txBox="1">
            <a:spLocks noChangeArrowheads="1"/>
          </p:cNvSpPr>
          <p:nvPr/>
        </p:nvSpPr>
        <p:spPr bwMode="auto">
          <a:xfrm>
            <a:off x="1813560" y="393710"/>
            <a:ext cx="336804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dirty="0"/>
              <a:t>y</a:t>
            </a:r>
            <a:r>
              <a:rPr lang="en-US" sz="2800" baseline="-25000" dirty="0"/>
              <a:t>i1</a:t>
            </a:r>
            <a:r>
              <a:rPr lang="en-US" sz="2800" dirty="0"/>
              <a:t> </a:t>
            </a:r>
            <a:r>
              <a:rPr lang="en-US" sz="2800" dirty="0" smtClean="0"/>
              <a:t>=</a:t>
            </a:r>
            <a:r>
              <a:rPr lang="en-US" sz="2800" dirty="0" smtClean="0">
                <a:latin typeface="Symbol" panose="05050102010706020507" pitchFamily="18" charset="2"/>
              </a:rPr>
              <a:t>t</a:t>
            </a:r>
            <a:r>
              <a:rPr lang="en-US" sz="2800" baseline="-25000" dirty="0" smtClean="0"/>
              <a:t>1</a:t>
            </a:r>
            <a:r>
              <a:rPr lang="en-US" sz="2800" dirty="0" smtClean="0"/>
              <a:t> + </a:t>
            </a:r>
            <a:r>
              <a:rPr lang="en-US" sz="2800" dirty="0" smtClean="0">
                <a:latin typeface="Symbol" panose="05050102010706020507" pitchFamily="18" charset="2"/>
              </a:rPr>
              <a:t>l</a:t>
            </a:r>
            <a:r>
              <a:rPr lang="en-US" sz="2800" baseline="-25000" dirty="0" smtClean="0"/>
              <a:t>1</a:t>
            </a:r>
            <a:r>
              <a:rPr lang="en-US" sz="2800" dirty="0" smtClean="0">
                <a:latin typeface="Symbol" panose="05050102010706020507" pitchFamily="18" charset="2"/>
              </a:rPr>
              <a:t>h</a:t>
            </a:r>
            <a:r>
              <a:rPr lang="en-US" sz="2800" baseline="-25000" dirty="0" smtClean="0"/>
              <a:t>i</a:t>
            </a:r>
            <a:r>
              <a:rPr lang="en-US" sz="2800" dirty="0" smtClean="0"/>
              <a:t> </a:t>
            </a:r>
            <a:r>
              <a:rPr lang="en-US" sz="2800" dirty="0"/>
              <a:t>+ </a:t>
            </a:r>
            <a:r>
              <a:rPr lang="en-US" sz="2800" dirty="0" err="1"/>
              <a:t>e</a:t>
            </a:r>
            <a:r>
              <a:rPr lang="en-US" sz="2800" baseline="-25000" dirty="0" err="1"/>
              <a:t>i</a:t>
            </a:r>
            <a:endParaRPr lang="en-US" sz="2800" baseline="-25000" dirty="0"/>
          </a:p>
        </p:txBody>
      </p:sp>
      <p:sp>
        <p:nvSpPr>
          <p:cNvPr id="118789" name="Rectangle 83"/>
          <p:cNvSpPr>
            <a:spLocks noChangeArrowheads="1"/>
          </p:cNvSpPr>
          <p:nvPr/>
        </p:nvSpPr>
        <p:spPr bwMode="auto">
          <a:xfrm>
            <a:off x="9823705" y="1319785"/>
            <a:ext cx="595313" cy="454025"/>
          </a:xfrm>
          <a:prstGeom prst="rect">
            <a:avLst/>
          </a:prstGeom>
          <a:solidFill>
            <a:srgbClr val="FFFFFF"/>
          </a:solidFill>
          <a:ln w="38100">
            <a:solidFill>
              <a:srgbClr val="FF0000"/>
            </a:solidFill>
            <a:miter lim="800000"/>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ea typeface="굴림" panose="020B0600000101010101" pitchFamily="34" charset="-127"/>
              </a:rPr>
              <a:t>y1</a:t>
            </a:r>
            <a:endParaRPr lang="nl-NL" sz="1400"/>
          </a:p>
        </p:txBody>
      </p:sp>
      <p:sp>
        <p:nvSpPr>
          <p:cNvPr id="118790" name="Oval 84"/>
          <p:cNvSpPr>
            <a:spLocks noChangeArrowheads="1"/>
          </p:cNvSpPr>
          <p:nvPr/>
        </p:nvSpPr>
        <p:spPr bwMode="auto">
          <a:xfrm>
            <a:off x="9811004" y="2135760"/>
            <a:ext cx="528638" cy="454025"/>
          </a:xfrm>
          <a:prstGeom prst="ellipse">
            <a:avLst/>
          </a:prstGeom>
          <a:solidFill>
            <a:srgbClr val="FFFFFF"/>
          </a:solidFill>
          <a:ln w="38100">
            <a:solidFill>
              <a:srgbClr val="FF0000"/>
            </a:solidFill>
            <a:round/>
            <a:headEnd/>
            <a:tailEnd/>
          </a:ln>
        </p:spPr>
        <p:txBody>
          <a:bodyPr lIns="46259" tIns="23130" rIns="46259" bIns="2313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nl-NL" altLang="ko-KR" sz="1400">
                <a:solidFill>
                  <a:srgbClr val="000000"/>
                </a:solidFill>
                <a:latin typeface="Symbol" panose="05050102010706020507" pitchFamily="18" charset="2"/>
                <a:ea typeface="굴림" panose="020B0600000101010101" pitchFamily="34" charset="-127"/>
              </a:rPr>
              <a:t>e</a:t>
            </a:r>
            <a:r>
              <a:rPr lang="nl-NL" altLang="ko-KR" sz="1400">
                <a:solidFill>
                  <a:srgbClr val="000000"/>
                </a:solidFill>
                <a:ea typeface="굴림" panose="020B0600000101010101" pitchFamily="34" charset="-127"/>
              </a:rPr>
              <a:t>1</a:t>
            </a:r>
            <a:endParaRPr lang="nl-NL" sz="1400"/>
          </a:p>
        </p:txBody>
      </p:sp>
      <p:sp>
        <p:nvSpPr>
          <p:cNvPr id="118791" name="Line 85"/>
          <p:cNvSpPr>
            <a:spLocks noChangeShapeType="1"/>
          </p:cNvSpPr>
          <p:nvPr/>
        </p:nvSpPr>
        <p:spPr bwMode="auto">
          <a:xfrm flipH="1">
            <a:off x="10052304" y="710184"/>
            <a:ext cx="509588" cy="541338"/>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18792" name="Line 86"/>
          <p:cNvSpPr>
            <a:spLocks noChangeShapeType="1"/>
          </p:cNvSpPr>
          <p:nvPr/>
        </p:nvSpPr>
        <p:spPr bwMode="auto">
          <a:xfrm flipV="1">
            <a:off x="10052304" y="1742060"/>
            <a:ext cx="0" cy="390525"/>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118794" name="Text Box 88"/>
          <p:cNvSpPr txBox="1">
            <a:spLocks noChangeArrowheads="1"/>
          </p:cNvSpPr>
          <p:nvPr/>
        </p:nvSpPr>
        <p:spPr bwMode="auto">
          <a:xfrm>
            <a:off x="2593213" y="2635305"/>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graphicFrame>
        <p:nvGraphicFramePr>
          <p:cNvPr id="118815" name="Group 31"/>
          <p:cNvGraphicFramePr>
            <a:graphicFrameLocks noGrp="1"/>
          </p:cNvGraphicFramePr>
          <p:nvPr>
            <p:extLst>
              <p:ext uri="{D42A27DB-BD31-4B8C-83A1-F6EECF244321}">
                <p14:modId xmlns:p14="http://schemas.microsoft.com/office/powerpoint/2010/main" val="2163021314"/>
              </p:ext>
            </p:extLst>
          </p:nvPr>
        </p:nvGraphicFramePr>
        <p:xfrm>
          <a:off x="1600200" y="2201536"/>
          <a:ext cx="6641592" cy="1980321"/>
        </p:xfrm>
        <a:graphic>
          <a:graphicData uri="http://schemas.openxmlformats.org/drawingml/2006/table">
            <a:tbl>
              <a:tblPr/>
              <a:tblGrid>
                <a:gridCol w="2239607"/>
                <a:gridCol w="2188121"/>
                <a:gridCol w="2213864"/>
              </a:tblGrid>
              <a:tr h="53827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Symbol" panose="05050102010706020507" pitchFamily="18" charset="2"/>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anose="020B0604020202020204" pitchFamily="34" charset="0"/>
                        </a:rPr>
                        <a: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1816">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Symbol" panose="05050102010706020507" pitchFamily="18" charset="2"/>
                        </a:rPr>
                        <a: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Symbol" panose="05050102010706020507" pitchFamily="18" charset="2"/>
                        </a:rPr>
                        <a:t>s</a:t>
                      </a:r>
                      <a:r>
                        <a:rPr kumimoji="0" lang="en-US" sz="2800" b="0" i="0" u="none" strike="noStrike" cap="none" normalizeH="0" baseline="30000" smtClean="0">
                          <a:ln>
                            <a:noFill/>
                          </a:ln>
                          <a:solidFill>
                            <a:schemeClr val="tx1"/>
                          </a:solidFill>
                          <a:effectLst/>
                          <a:latin typeface="Arial" panose="020B0604020202020204" pitchFamily="34" charset="0"/>
                        </a:rPr>
                        <a:t>2</a:t>
                      </a:r>
                      <a:r>
                        <a:rPr kumimoji="0" lang="en-US" sz="2800" b="0" i="0" u="none" strike="noStrike" cap="none" normalizeH="0" baseline="-25000" smtClean="0">
                          <a:ln>
                            <a:noFill/>
                          </a:ln>
                          <a:solidFill>
                            <a:schemeClr val="tx1"/>
                          </a:solidFill>
                          <a:effectLst/>
                          <a:latin typeface="Symbol" panose="05050102010706020507" pitchFamily="18" charset="2"/>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Symbol" panose="05050102010706020507" pitchFamily="18" charset="2"/>
                        </a:rPr>
                        <a:t>l</a:t>
                      </a:r>
                      <a:r>
                        <a:rPr kumimoji="0" lang="en-US" sz="2800" b="0" i="0" u="none" strike="noStrike" cap="none" normalizeH="0" baseline="-25000" smtClean="0">
                          <a:ln>
                            <a:noFill/>
                          </a:ln>
                          <a:solidFill>
                            <a:schemeClr val="tx1"/>
                          </a:solidFill>
                          <a:effectLst/>
                          <a:latin typeface="Arial" panose="020B0604020202020204" pitchFamily="34" charset="0"/>
                        </a:rPr>
                        <a:t>1</a:t>
                      </a:r>
                      <a:r>
                        <a:rPr kumimoji="0" lang="en-US" sz="2800" b="0" i="0" u="none" strike="noStrike" cap="none" normalizeH="0" baseline="0" smtClean="0">
                          <a:ln>
                            <a:noFill/>
                          </a:ln>
                          <a:solidFill>
                            <a:schemeClr val="tx1"/>
                          </a:solidFill>
                          <a:effectLst/>
                          <a:latin typeface="Symbol" panose="05050102010706020507" pitchFamily="18" charset="2"/>
                        </a:rPr>
                        <a:t>s</a:t>
                      </a:r>
                      <a:r>
                        <a:rPr kumimoji="0" lang="en-US" sz="2800" b="0" i="0" u="none" strike="noStrike" cap="none" normalizeH="0" baseline="30000" smtClean="0">
                          <a:ln>
                            <a:noFill/>
                          </a:ln>
                          <a:solidFill>
                            <a:schemeClr val="tx1"/>
                          </a:solidFill>
                          <a:effectLst/>
                          <a:latin typeface="Arial" panose="020B0604020202020204" pitchFamily="34" charset="0"/>
                        </a:rPr>
                        <a:t>2</a:t>
                      </a:r>
                      <a:r>
                        <a:rPr kumimoji="0" lang="en-US" sz="2800" b="0" i="0" u="none" strike="noStrike" cap="none" normalizeH="0" baseline="-25000" smtClean="0">
                          <a:ln>
                            <a:noFill/>
                          </a:ln>
                          <a:solidFill>
                            <a:schemeClr val="tx1"/>
                          </a:solidFill>
                          <a:effectLst/>
                          <a:latin typeface="Symbol" panose="05050102010706020507" pitchFamily="18" charset="2"/>
                        </a:rPr>
                        <a:t>h</a:t>
                      </a:r>
                      <a:endParaRPr kumimoji="0" lang="en-US" sz="2800" b="0" i="0" u="none" strike="noStrike" cap="none" normalizeH="0" baseline="0" smtClean="0">
                        <a:ln>
                          <a:noFill/>
                        </a:ln>
                        <a:solidFill>
                          <a:schemeClr val="tx1"/>
                        </a:solidFill>
                        <a:effectLst/>
                        <a:latin typeface="Symbol" panose="05050102010706020507" pitchFamily="18"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0227">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anose="020B0604020202020204" pitchFamily="34" charset="0"/>
                        </a:rPr>
                        <a: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Symbol" panose="05050102010706020507" pitchFamily="18" charset="2"/>
                        </a:rPr>
                        <a:t>l</a:t>
                      </a:r>
                      <a:r>
                        <a:rPr kumimoji="0" lang="en-US" sz="2800" b="0" i="0" u="none" strike="noStrike" cap="none" normalizeH="0" baseline="-25000" smtClean="0">
                          <a:ln>
                            <a:noFill/>
                          </a:ln>
                          <a:solidFill>
                            <a:schemeClr val="tx1"/>
                          </a:solidFill>
                          <a:effectLst/>
                          <a:latin typeface="Arial" panose="020B0604020202020204" pitchFamily="34" charset="0"/>
                        </a:rPr>
                        <a:t>1</a:t>
                      </a:r>
                      <a:r>
                        <a:rPr kumimoji="0" lang="en-US" sz="2800" b="0" i="0" u="none" strike="noStrike" cap="none" normalizeH="0" baseline="0" smtClean="0">
                          <a:ln>
                            <a:noFill/>
                          </a:ln>
                          <a:solidFill>
                            <a:schemeClr val="tx1"/>
                          </a:solidFill>
                          <a:effectLst/>
                          <a:latin typeface="Symbol" panose="05050102010706020507" pitchFamily="18" charset="2"/>
                        </a:rPr>
                        <a:t>s</a:t>
                      </a:r>
                      <a:r>
                        <a:rPr kumimoji="0" lang="en-US" sz="2800" b="0" i="0" u="none" strike="noStrike" cap="none" normalizeH="0" baseline="30000" smtClean="0">
                          <a:ln>
                            <a:noFill/>
                          </a:ln>
                          <a:solidFill>
                            <a:schemeClr val="tx1"/>
                          </a:solidFill>
                          <a:effectLst/>
                          <a:latin typeface="Arial" panose="020B0604020202020204" pitchFamily="34" charset="0"/>
                        </a:rPr>
                        <a:t>2</a:t>
                      </a:r>
                      <a:r>
                        <a:rPr kumimoji="0" lang="en-US" sz="2800" b="0" i="0" u="none" strike="noStrike" cap="none" normalizeH="0" baseline="-25000" smtClean="0">
                          <a:ln>
                            <a:noFill/>
                          </a:ln>
                          <a:solidFill>
                            <a:schemeClr val="tx1"/>
                          </a:solidFill>
                          <a:effectLst/>
                          <a:latin typeface="Symbol" panose="05050102010706020507" pitchFamily="18" charset="2"/>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Symbol" panose="05050102010706020507" pitchFamily="18" charset="2"/>
                        </a:rPr>
                        <a:t>l</a:t>
                      </a:r>
                      <a:r>
                        <a:rPr kumimoji="0" lang="en-US" sz="2800" b="0" i="0" u="none" strike="noStrike" cap="none" normalizeH="0" baseline="-25000" dirty="0" smtClean="0">
                          <a:ln>
                            <a:noFill/>
                          </a:ln>
                          <a:solidFill>
                            <a:schemeClr val="tx1"/>
                          </a:solidFill>
                          <a:effectLst/>
                          <a:latin typeface="Arial" panose="020B0604020202020204" pitchFamily="34" charset="0"/>
                        </a:rPr>
                        <a:t>1</a:t>
                      </a:r>
                      <a:r>
                        <a:rPr kumimoji="0" lang="en-US" sz="2800" b="0" i="0" u="none" strike="noStrike" cap="none" normalizeH="0" baseline="30000" dirty="0" smtClean="0">
                          <a:ln>
                            <a:noFill/>
                          </a:ln>
                          <a:solidFill>
                            <a:schemeClr val="tx1"/>
                          </a:solidFill>
                          <a:effectLst/>
                          <a:latin typeface="Arial" panose="020B0604020202020204" pitchFamily="34" charset="0"/>
                        </a:rPr>
                        <a:t>2</a:t>
                      </a:r>
                      <a:r>
                        <a:rPr kumimoji="0" lang="en-US" sz="2800" b="0" i="0" u="none" strike="noStrike" cap="none" normalizeH="0" baseline="0" dirty="0" smtClean="0">
                          <a:ln>
                            <a:noFill/>
                          </a:ln>
                          <a:solidFill>
                            <a:schemeClr val="tx1"/>
                          </a:solidFill>
                          <a:effectLst/>
                          <a:latin typeface="Symbol" panose="05050102010706020507" pitchFamily="18" charset="2"/>
                        </a:rPr>
                        <a:t>s</a:t>
                      </a:r>
                      <a:r>
                        <a:rPr kumimoji="0" lang="en-US" sz="2800" b="0" i="0" u="none" strike="noStrike" cap="none" normalizeH="0" baseline="30000" dirty="0" smtClean="0">
                          <a:ln>
                            <a:noFill/>
                          </a:ln>
                          <a:solidFill>
                            <a:schemeClr val="tx1"/>
                          </a:solidFill>
                          <a:effectLst/>
                          <a:latin typeface="Arial" panose="020B0604020202020204" pitchFamily="34" charset="0"/>
                        </a:rPr>
                        <a:t>2</a:t>
                      </a:r>
                      <a:r>
                        <a:rPr kumimoji="0" lang="en-US" sz="2800" b="0" i="0" u="none" strike="noStrike" cap="none" normalizeH="0" baseline="-25000" dirty="0" smtClean="0">
                          <a:ln>
                            <a:noFill/>
                          </a:ln>
                          <a:solidFill>
                            <a:schemeClr val="tx1"/>
                          </a:solidFill>
                          <a:effectLst/>
                          <a:latin typeface="Symbol" panose="05050102010706020507" pitchFamily="18" charset="2"/>
                        </a:rPr>
                        <a:t>h</a:t>
                      </a:r>
                      <a:r>
                        <a:rPr kumimoji="0" lang="en-US" sz="2800" b="0" i="0" u="none" strike="noStrike" cap="none" normalizeH="0" baseline="0" dirty="0" smtClean="0">
                          <a:ln>
                            <a:noFill/>
                          </a:ln>
                          <a:solidFill>
                            <a:schemeClr val="tx1"/>
                          </a:solidFill>
                          <a:effectLst/>
                          <a:latin typeface="Arial" panose="020B0604020202020204" pitchFamily="34" charset="0"/>
                        </a:rPr>
                        <a:t> + </a:t>
                      </a:r>
                      <a:r>
                        <a:rPr kumimoji="0" lang="en-US" sz="2800" b="0" i="0" u="none" strike="noStrike" cap="none" normalizeH="0" baseline="0" dirty="0" smtClean="0">
                          <a:ln>
                            <a:noFill/>
                          </a:ln>
                          <a:solidFill>
                            <a:schemeClr val="tx1"/>
                          </a:solidFill>
                          <a:effectLst/>
                          <a:latin typeface="Symbol" panose="05050102010706020507" pitchFamily="18" charset="2"/>
                        </a:rPr>
                        <a:t>s</a:t>
                      </a:r>
                      <a:r>
                        <a:rPr kumimoji="0" lang="en-US" sz="2800" b="0" i="0" u="none" strike="noStrike" cap="none" normalizeH="0" baseline="30000" dirty="0" smtClean="0">
                          <a:ln>
                            <a:noFill/>
                          </a:ln>
                          <a:solidFill>
                            <a:schemeClr val="tx1"/>
                          </a:solidFill>
                          <a:effectLst/>
                          <a:latin typeface="Arial" panose="020B0604020202020204" pitchFamily="34" charset="0"/>
                        </a:rPr>
                        <a:t>2</a:t>
                      </a:r>
                      <a:r>
                        <a:rPr kumimoji="0" lang="en-US" sz="2800" b="0" i="0" u="none" strike="noStrike" cap="none" normalizeH="0" baseline="-25000" dirty="0" smtClean="0">
                          <a:ln>
                            <a:noFill/>
                          </a:ln>
                          <a:solidFill>
                            <a:schemeClr val="tx1"/>
                          </a:solidFill>
                          <a:effectLst/>
                          <a:latin typeface="Symbol" panose="05050102010706020507" pitchFamily="18" charset="2"/>
                        </a:rPr>
                        <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8813" name="Rectangle 220"/>
          <p:cNvSpPr>
            <a:spLocks noChangeArrowheads="1"/>
          </p:cNvSpPr>
          <p:nvPr/>
        </p:nvSpPr>
        <p:spPr bwMode="auto">
          <a:xfrm>
            <a:off x="1307592" y="1497352"/>
            <a:ext cx="75498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800" dirty="0" smtClean="0"/>
              <a:t>The implied model for the covariance matrix:</a:t>
            </a:r>
            <a:endParaRPr lang="en-US" sz="2800" dirty="0"/>
          </a:p>
        </p:txBody>
      </p:sp>
      <p:sp>
        <p:nvSpPr>
          <p:cNvPr id="118814" name="Oval 30"/>
          <p:cNvSpPr>
            <a:spLocks noChangeArrowheads="1"/>
          </p:cNvSpPr>
          <p:nvPr/>
        </p:nvSpPr>
        <p:spPr bwMode="auto">
          <a:xfrm>
            <a:off x="10509504" y="252984"/>
            <a:ext cx="609600" cy="533400"/>
          </a:xfrm>
          <a:prstGeom prst="ellipse">
            <a:avLst/>
          </a:prstGeom>
          <a:noFill/>
          <a:ln w="190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atin typeface="Symbol" panose="05050102010706020507" pitchFamily="18" charset="2"/>
              </a:rPr>
              <a:t>h</a:t>
            </a:r>
            <a:endParaRPr lang="nl-NL">
              <a:latin typeface="Symbol" panose="05050102010706020507" pitchFamily="18" charset="2"/>
            </a:endParaRPr>
          </a:p>
        </p:txBody>
      </p:sp>
      <p:sp>
        <p:nvSpPr>
          <p:cNvPr id="118816" name="Text Box 32"/>
          <p:cNvSpPr txBox="1">
            <a:spLocks noChangeArrowheads="1"/>
          </p:cNvSpPr>
          <p:nvPr/>
        </p:nvSpPr>
        <p:spPr bwMode="auto">
          <a:xfrm>
            <a:off x="9960230" y="591122"/>
            <a:ext cx="4283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mtClean="0">
                <a:latin typeface="Symbol" panose="05050102010706020507" pitchFamily="18" charset="2"/>
              </a:rPr>
              <a:t>l</a:t>
            </a:r>
            <a:r>
              <a:rPr lang="nl-NL" altLang="ko-KR" smtClean="0">
                <a:solidFill>
                  <a:srgbClr val="000000"/>
                </a:solidFill>
                <a:ea typeface="굴림" panose="020B0600000101010101" pitchFamily="34" charset="-127"/>
              </a:rPr>
              <a:t>1</a:t>
            </a:r>
            <a:endParaRPr lang="nl-NL">
              <a:latin typeface="Symbol" panose="05050102010706020507" pitchFamily="18" charset="2"/>
            </a:endParaRPr>
          </a:p>
        </p:txBody>
      </p:sp>
      <p:sp>
        <p:nvSpPr>
          <p:cNvPr id="15" name="Text Box 82"/>
          <p:cNvSpPr txBox="1">
            <a:spLocks noChangeArrowheads="1"/>
          </p:cNvSpPr>
          <p:nvPr/>
        </p:nvSpPr>
        <p:spPr bwMode="auto">
          <a:xfrm>
            <a:off x="1422453" y="4476426"/>
            <a:ext cx="655624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dirty="0" smtClean="0"/>
              <a:t>Mean(y</a:t>
            </a:r>
            <a:r>
              <a:rPr lang="en-US" sz="2800" baseline="-25000" dirty="0" smtClean="0"/>
              <a:t>1</a:t>
            </a:r>
            <a:r>
              <a:rPr lang="en-US" sz="2800" dirty="0" smtClean="0"/>
              <a:t>)= </a:t>
            </a:r>
            <a:r>
              <a:rPr lang="en-US" sz="2800" dirty="0" smtClean="0">
                <a:latin typeface="Symbol" panose="05050102010706020507" pitchFamily="18" charset="2"/>
              </a:rPr>
              <a:t>t</a:t>
            </a:r>
            <a:r>
              <a:rPr lang="en-US" sz="2800" baseline="-25000" dirty="0" smtClean="0"/>
              <a:t>1</a:t>
            </a:r>
            <a:r>
              <a:rPr lang="en-US" sz="2800" dirty="0" smtClean="0"/>
              <a:t> + </a:t>
            </a:r>
            <a:r>
              <a:rPr lang="en-US" sz="2800" dirty="0" smtClean="0">
                <a:latin typeface="Symbol" panose="05050102010706020507" pitchFamily="18" charset="2"/>
              </a:rPr>
              <a:t>l</a:t>
            </a:r>
            <a:r>
              <a:rPr lang="en-US" sz="2800" baseline="-25000" dirty="0" smtClean="0"/>
              <a:t>1</a:t>
            </a:r>
            <a:r>
              <a:rPr lang="en-US" sz="2800" dirty="0" smtClean="0"/>
              <a:t>Mean(</a:t>
            </a:r>
            <a:r>
              <a:rPr lang="en-US" sz="2800" dirty="0" smtClean="0">
                <a:latin typeface="Symbol" panose="05050102010706020507" pitchFamily="18" charset="2"/>
              </a:rPr>
              <a:t>h</a:t>
            </a:r>
            <a:r>
              <a:rPr lang="en-US" sz="2800" dirty="0" smtClean="0"/>
              <a:t>) = </a:t>
            </a:r>
            <a:r>
              <a:rPr lang="en-US" sz="2800" dirty="0" smtClean="0">
                <a:latin typeface="Symbol" panose="05050102010706020507" pitchFamily="18" charset="2"/>
              </a:rPr>
              <a:t>t</a:t>
            </a:r>
            <a:r>
              <a:rPr lang="en-US" sz="2800" baseline="-25000" dirty="0" smtClean="0"/>
              <a:t>1 </a:t>
            </a:r>
            <a:endParaRPr lang="en-US" sz="2800" baseline="-25000" dirty="0"/>
          </a:p>
        </p:txBody>
      </p:sp>
      <p:sp>
        <p:nvSpPr>
          <p:cNvPr id="16" name="Text Box 7"/>
          <p:cNvSpPr txBox="1">
            <a:spLocks noChangeArrowheads="1"/>
          </p:cNvSpPr>
          <p:nvPr/>
        </p:nvSpPr>
        <p:spPr bwMode="auto">
          <a:xfrm>
            <a:off x="2685288" y="5457871"/>
            <a:ext cx="538641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800" dirty="0" smtClean="0"/>
              <a:t>R</a:t>
            </a:r>
            <a:r>
              <a:rPr lang="en-US" sz="2800" baseline="30000" dirty="0" smtClean="0"/>
              <a:t>2</a:t>
            </a:r>
            <a:r>
              <a:rPr lang="en-US" sz="2800" dirty="0" smtClean="0"/>
              <a:t> = (</a:t>
            </a:r>
            <a:r>
              <a:rPr lang="en-US" sz="2800" dirty="0" smtClean="0">
                <a:latin typeface="Symbol" panose="05050102010706020507" pitchFamily="18" charset="2"/>
              </a:rPr>
              <a:t>l</a:t>
            </a:r>
            <a:r>
              <a:rPr lang="en-US" sz="2800" baseline="-25000" dirty="0" smtClean="0"/>
              <a:t>1</a:t>
            </a:r>
            <a:r>
              <a:rPr lang="en-US" sz="2800" baseline="30000" dirty="0" smtClean="0"/>
              <a:t>2</a:t>
            </a:r>
            <a:r>
              <a:rPr lang="en-US" sz="2800" dirty="0" smtClean="0"/>
              <a:t> </a:t>
            </a:r>
            <a:r>
              <a:rPr lang="en-US" sz="2800" dirty="0"/>
              <a:t>* </a:t>
            </a:r>
            <a:r>
              <a:rPr lang="en-US" sz="2800" dirty="0">
                <a:latin typeface="Symbol" panose="05050102010706020507" pitchFamily="18" charset="2"/>
              </a:rPr>
              <a:t>s</a:t>
            </a:r>
            <a:r>
              <a:rPr lang="en-US" sz="2800" baseline="30000" dirty="0"/>
              <a:t>2</a:t>
            </a:r>
            <a:r>
              <a:rPr lang="en-US" sz="2800" baseline="-25000" dirty="0">
                <a:latin typeface="Symbol" panose="05050102010706020507" pitchFamily="18" charset="2"/>
              </a:rPr>
              <a:t>h</a:t>
            </a:r>
            <a:r>
              <a:rPr lang="en-US" sz="2800" dirty="0"/>
              <a:t> ) / (</a:t>
            </a:r>
            <a:r>
              <a:rPr lang="en-US" sz="2800" dirty="0">
                <a:latin typeface="Symbol" panose="05050102010706020507" pitchFamily="18" charset="2"/>
              </a:rPr>
              <a:t>l</a:t>
            </a:r>
            <a:r>
              <a:rPr lang="en-US" sz="2800" baseline="-25000" dirty="0"/>
              <a:t>1</a:t>
            </a:r>
            <a:r>
              <a:rPr lang="en-US" sz="2800" baseline="30000" dirty="0"/>
              <a:t>2</a:t>
            </a:r>
            <a:r>
              <a:rPr lang="en-US" sz="2800" dirty="0"/>
              <a:t> * </a:t>
            </a:r>
            <a:r>
              <a:rPr lang="en-US" sz="2800" dirty="0">
                <a:latin typeface="Symbol" panose="05050102010706020507" pitchFamily="18" charset="2"/>
              </a:rPr>
              <a:t>s</a:t>
            </a:r>
            <a:r>
              <a:rPr lang="en-US" sz="2800" baseline="30000" dirty="0"/>
              <a:t>2</a:t>
            </a:r>
            <a:r>
              <a:rPr lang="en-US" sz="2800" baseline="-25000" dirty="0">
                <a:latin typeface="Symbol" panose="05050102010706020507" pitchFamily="18" charset="2"/>
              </a:rPr>
              <a:t>h</a:t>
            </a:r>
            <a:r>
              <a:rPr lang="en-US" sz="2800" dirty="0"/>
              <a:t> + </a:t>
            </a:r>
            <a:r>
              <a:rPr lang="en-US" sz="2800" dirty="0">
                <a:latin typeface="Symbol" panose="05050102010706020507" pitchFamily="18" charset="2"/>
              </a:rPr>
              <a:t>s</a:t>
            </a:r>
            <a:r>
              <a:rPr lang="en-US" sz="2800" baseline="30000" dirty="0"/>
              <a:t>2</a:t>
            </a:r>
            <a:r>
              <a:rPr lang="en-US" sz="2800" baseline="-25000" dirty="0">
                <a:latin typeface="Symbol" panose="05050102010706020507" pitchFamily="18" charset="2"/>
              </a:rPr>
              <a:t>e</a:t>
            </a:r>
            <a:r>
              <a:rPr lang="en-US" sz="2800" dirty="0"/>
              <a:t>)</a:t>
            </a:r>
          </a:p>
        </p:txBody>
      </p:sp>
      <p:sp>
        <p:nvSpPr>
          <p:cNvPr id="17" name="Slide Number Placeholder 16"/>
          <p:cNvSpPr>
            <a:spLocks noGrp="1"/>
          </p:cNvSpPr>
          <p:nvPr>
            <p:ph type="sldNum" sz="quarter" idx="12"/>
          </p:nvPr>
        </p:nvSpPr>
        <p:spPr/>
        <p:txBody>
          <a:bodyPr/>
          <a:lstStyle/>
          <a:p>
            <a:fld id="{E4A06661-2BEA-419D-95CE-082FC67DA5D1}" type="slidenum">
              <a:rPr lang="nl-NL" smtClean="0"/>
              <a:pPr/>
              <a:t>9</a:t>
            </a:fld>
            <a:endParaRPr lang="nl-NL"/>
          </a:p>
        </p:txBody>
      </p:sp>
      <p:sp>
        <p:nvSpPr>
          <p:cNvPr id="18" name="Footer Placeholder 17"/>
          <p:cNvSpPr>
            <a:spLocks noGrp="1"/>
          </p:cNvSpPr>
          <p:nvPr>
            <p:ph type="ftr" sz="quarter" idx="11"/>
          </p:nvPr>
        </p:nvSpPr>
        <p:spPr/>
        <p:txBody>
          <a:bodyPr/>
          <a:lstStyle/>
          <a:p>
            <a:r>
              <a:rPr lang="en-US" smtClean="0"/>
              <a:t>Dolan &amp; Abdellaoui Boulder workshop 2016</a:t>
            </a:r>
            <a:endParaRPr lang="nl-NL"/>
          </a:p>
        </p:txBody>
      </p:sp>
    </p:spTree>
    <p:extLst>
      <p:ext uri="{BB962C8B-B14F-4D97-AF65-F5344CB8AC3E}">
        <p14:creationId xmlns:p14="http://schemas.microsoft.com/office/powerpoint/2010/main" val="14067510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2710</TotalTime>
  <Words>5261</Words>
  <Application>Microsoft Office PowerPoint</Application>
  <PresentationFormat>Widescreen</PresentationFormat>
  <Paragraphs>1072</Paragraphs>
  <Slides>58</Slides>
  <Notes>27</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58</vt:i4>
      </vt:variant>
    </vt:vector>
  </HeadingPairs>
  <TitlesOfParts>
    <vt:vector size="69" baseType="lpstr">
      <vt:lpstr>ＭＳ Ｐゴシック</vt:lpstr>
      <vt:lpstr>Arial</vt:lpstr>
      <vt:lpstr>Calibri</vt:lpstr>
      <vt:lpstr>Calibri Light</vt:lpstr>
      <vt:lpstr>Courier New</vt:lpstr>
      <vt:lpstr>DejaVu Sans</vt:lpstr>
      <vt:lpstr>굴림</vt:lpstr>
      <vt:lpstr>Symbol</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EFA (two) factor model as it is fitted in standard programs: all indicators load on all common factors....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CFA (two) factor model: impose a pattern of loadings based on theory , define the common factors based on prior knowledge.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conor</dc:creator>
  <cp:lastModifiedBy>conor dolan</cp:lastModifiedBy>
  <cp:revision>145</cp:revision>
  <dcterms:created xsi:type="dcterms:W3CDTF">2014-02-27T15:59:28Z</dcterms:created>
  <dcterms:modified xsi:type="dcterms:W3CDTF">2016-03-09T14:18:24Z</dcterms:modified>
</cp:coreProperties>
</file>