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8"/>
  </p:notesMasterIdLst>
  <p:handoutMasterIdLst>
    <p:handoutMasterId r:id="rId39"/>
  </p:handoutMasterIdLst>
  <p:sldIdLst>
    <p:sldId id="719" r:id="rId2"/>
    <p:sldId id="660" r:id="rId3"/>
    <p:sldId id="628" r:id="rId4"/>
    <p:sldId id="629" r:id="rId5"/>
    <p:sldId id="630" r:id="rId6"/>
    <p:sldId id="631" r:id="rId7"/>
    <p:sldId id="728" r:id="rId8"/>
    <p:sldId id="729" r:id="rId9"/>
    <p:sldId id="730" r:id="rId10"/>
    <p:sldId id="637" r:id="rId11"/>
    <p:sldId id="638" r:id="rId12"/>
    <p:sldId id="721" r:id="rId13"/>
    <p:sldId id="722" r:id="rId14"/>
    <p:sldId id="723" r:id="rId15"/>
    <p:sldId id="724" r:id="rId16"/>
    <p:sldId id="725" r:id="rId17"/>
    <p:sldId id="643" r:id="rId18"/>
    <p:sldId id="651" r:id="rId19"/>
    <p:sldId id="726" r:id="rId20"/>
    <p:sldId id="715" r:id="rId21"/>
    <p:sldId id="661" r:id="rId22"/>
    <p:sldId id="662" r:id="rId23"/>
    <p:sldId id="663" r:id="rId24"/>
    <p:sldId id="664" r:id="rId25"/>
    <p:sldId id="702" r:id="rId26"/>
    <p:sldId id="703" r:id="rId27"/>
    <p:sldId id="704" r:id="rId28"/>
    <p:sldId id="710" r:id="rId29"/>
    <p:sldId id="713" r:id="rId30"/>
    <p:sldId id="714" r:id="rId31"/>
    <p:sldId id="707" r:id="rId32"/>
    <p:sldId id="708" r:id="rId33"/>
    <p:sldId id="717" r:id="rId34"/>
    <p:sldId id="669" r:id="rId35"/>
    <p:sldId id="679" r:id="rId36"/>
    <p:sldId id="731" r:id="rId37"/>
  </p:sldIdLst>
  <p:sldSz cx="9144000" cy="6858000" type="screen4x3"/>
  <p:notesSz cx="7315200" cy="9601200"/>
  <p:kinsoku lang="ja-JP" invalStChars="、。，．・：；？！゛゜ヽヾゝゞ々ー’”）〕］｝〉》」』】°‰′″℃￠％ぁぃぅぇぉっゃゅょゎァィゥェォッャュョヮヵヶ!%),.:;?]}｡｣､･ｧｨｩｪｫｬｭｮｯｰﾞﾟ" invalEndChars="‘“（〔［｛〈《「『【￥＄$([\{｢￡"/>
  <p:defaultTextStyle>
    <a:defPPr>
      <a:defRPr lang="en-GB"/>
    </a:defPPr>
    <a:lvl1pPr algn="ctr" rtl="0" eaLnBrk="0" fontAlgn="base" hangingPunct="0">
      <a:spcBef>
        <a:spcPct val="0"/>
      </a:spcBef>
      <a:spcAft>
        <a:spcPct val="0"/>
      </a:spcAft>
      <a:defRPr sz="4000" kern="1200">
        <a:solidFill>
          <a:schemeClr val="tx1"/>
        </a:solidFill>
        <a:latin typeface="Arial" charset="0"/>
        <a:ea typeface="+mn-ea"/>
        <a:cs typeface="+mn-cs"/>
      </a:defRPr>
    </a:lvl1pPr>
    <a:lvl2pPr marL="457200" algn="ctr" rtl="0" eaLnBrk="0" fontAlgn="base" hangingPunct="0">
      <a:spcBef>
        <a:spcPct val="0"/>
      </a:spcBef>
      <a:spcAft>
        <a:spcPct val="0"/>
      </a:spcAft>
      <a:defRPr sz="4000" kern="1200">
        <a:solidFill>
          <a:schemeClr val="tx1"/>
        </a:solidFill>
        <a:latin typeface="Arial" charset="0"/>
        <a:ea typeface="+mn-ea"/>
        <a:cs typeface="+mn-cs"/>
      </a:defRPr>
    </a:lvl2pPr>
    <a:lvl3pPr marL="914400" algn="ctr" rtl="0" eaLnBrk="0" fontAlgn="base" hangingPunct="0">
      <a:spcBef>
        <a:spcPct val="0"/>
      </a:spcBef>
      <a:spcAft>
        <a:spcPct val="0"/>
      </a:spcAft>
      <a:defRPr sz="4000" kern="1200">
        <a:solidFill>
          <a:schemeClr val="tx1"/>
        </a:solidFill>
        <a:latin typeface="Arial" charset="0"/>
        <a:ea typeface="+mn-ea"/>
        <a:cs typeface="+mn-cs"/>
      </a:defRPr>
    </a:lvl3pPr>
    <a:lvl4pPr marL="1371600" algn="ctr" rtl="0" eaLnBrk="0" fontAlgn="base" hangingPunct="0">
      <a:spcBef>
        <a:spcPct val="0"/>
      </a:spcBef>
      <a:spcAft>
        <a:spcPct val="0"/>
      </a:spcAft>
      <a:defRPr sz="4000" kern="1200">
        <a:solidFill>
          <a:schemeClr val="tx1"/>
        </a:solidFill>
        <a:latin typeface="Arial" charset="0"/>
        <a:ea typeface="+mn-ea"/>
        <a:cs typeface="+mn-cs"/>
      </a:defRPr>
    </a:lvl4pPr>
    <a:lvl5pPr marL="1828800" algn="ctr" rtl="0" eaLnBrk="0" fontAlgn="base" hangingPunct="0">
      <a:spcBef>
        <a:spcPct val="0"/>
      </a:spcBef>
      <a:spcAft>
        <a:spcPct val="0"/>
      </a:spcAft>
      <a:defRPr sz="4000" kern="1200">
        <a:solidFill>
          <a:schemeClr val="tx1"/>
        </a:solidFill>
        <a:latin typeface="Arial" charset="0"/>
        <a:ea typeface="+mn-ea"/>
        <a:cs typeface="+mn-cs"/>
      </a:defRPr>
    </a:lvl5pPr>
    <a:lvl6pPr marL="2286000" algn="l" defTabSz="914400" rtl="0" eaLnBrk="1" latinLnBrk="0" hangingPunct="1">
      <a:defRPr sz="4000" kern="1200">
        <a:solidFill>
          <a:schemeClr val="tx1"/>
        </a:solidFill>
        <a:latin typeface="Arial" charset="0"/>
        <a:ea typeface="+mn-ea"/>
        <a:cs typeface="+mn-cs"/>
      </a:defRPr>
    </a:lvl6pPr>
    <a:lvl7pPr marL="2743200" algn="l" defTabSz="914400" rtl="0" eaLnBrk="1" latinLnBrk="0" hangingPunct="1">
      <a:defRPr sz="4000" kern="1200">
        <a:solidFill>
          <a:schemeClr val="tx1"/>
        </a:solidFill>
        <a:latin typeface="Arial" charset="0"/>
        <a:ea typeface="+mn-ea"/>
        <a:cs typeface="+mn-cs"/>
      </a:defRPr>
    </a:lvl7pPr>
    <a:lvl8pPr marL="3200400" algn="l" defTabSz="914400" rtl="0" eaLnBrk="1" latinLnBrk="0" hangingPunct="1">
      <a:defRPr sz="4000" kern="1200">
        <a:solidFill>
          <a:schemeClr val="tx1"/>
        </a:solidFill>
        <a:latin typeface="Arial" charset="0"/>
        <a:ea typeface="+mn-ea"/>
        <a:cs typeface="+mn-cs"/>
      </a:defRPr>
    </a:lvl8pPr>
    <a:lvl9pPr marL="3657600" algn="l" defTabSz="914400" rtl="0" eaLnBrk="1" latinLnBrk="0" hangingPunct="1">
      <a:defRPr sz="4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FF9966"/>
    <a:srgbClr val="FFFFFF"/>
    <a:srgbClr val="000000"/>
    <a:srgbClr val="FFFFCC"/>
    <a:srgbClr val="9999FF"/>
    <a:srgbClr val="00FF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0" autoAdjust="0"/>
    <p:restoredTop sz="84334" autoAdjust="0"/>
  </p:normalViewPr>
  <p:slideViewPr>
    <p:cSldViewPr>
      <p:cViewPr varScale="1">
        <p:scale>
          <a:sx n="83" d="100"/>
          <a:sy n="83" d="100"/>
        </p:scale>
        <p:origin x="-78" y="-18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816"/>
    </p:cViewPr>
  </p:sorterViewPr>
  <p:notesViewPr>
    <p:cSldViewPr>
      <p:cViewPr>
        <p:scale>
          <a:sx n="100" d="100"/>
          <a:sy n="100" d="100"/>
        </p:scale>
        <p:origin x="-192" y="186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186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74725" y="4575175"/>
            <a:ext cx="5365750" cy="4340225"/>
          </a:xfrm>
          <a:prstGeom prst="rect">
            <a:avLst/>
          </a:prstGeom>
          <a:noFill/>
          <a:ln w="12700">
            <a:noFill/>
            <a:miter lim="800000"/>
            <a:headEnd/>
            <a:tailEnd/>
          </a:ln>
          <a:effectLst/>
        </p:spPr>
        <p:txBody>
          <a:bodyPr vert="horz" wrap="square" lIns="95655" tIns="46988" rIns="95655" bIns="4698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5059" name="Rectangle 3"/>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513593052"/>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Rot="1" noChangeAspect="1" noChangeArrowheads="1" noTextEdit="1"/>
          </p:cNvSpPr>
          <p:nvPr>
            <p:ph type="sldImg"/>
          </p:nvPr>
        </p:nvSpPr>
        <p:spPr>
          <a:ln/>
        </p:spPr>
      </p:sp>
      <p:sp>
        <p:nvSpPr>
          <p:cNvPr id="46083" name="Rectangle 1027"/>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257300" y="720725"/>
            <a:ext cx="4800600" cy="3600450"/>
          </a:xfrm>
          <a:ln/>
        </p:spPr>
      </p:sp>
      <p:sp>
        <p:nvSpPr>
          <p:cNvPr id="56323"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sz="1400" smtClean="0"/>
              <a:t>When we have twin pair data, the assumption now is that the joint distribution of liabilities of twin pairs follows a </a:t>
            </a:r>
            <a:r>
              <a:rPr lang="en-US" altLang="en-US" sz="1400" b="1" i="1" smtClean="0"/>
              <a:t>bivariate normal distribution</a:t>
            </a:r>
            <a:r>
              <a:rPr lang="en-US" altLang="en-US" sz="1400" smtClean="0"/>
              <a:t>, </a:t>
            </a:r>
          </a:p>
          <a:p>
            <a:endParaRPr lang="en-US" altLang="en-US" sz="1400" smtClean="0"/>
          </a:p>
          <a:p>
            <a:r>
              <a:rPr lang="en-US" altLang="en-US" sz="1400" smtClean="0"/>
              <a:t>where both traits have a mean of 0 and standard deviation 1, but the correlation between them is unknown. </a:t>
            </a:r>
          </a:p>
          <a:p>
            <a:endParaRPr lang="en-US" altLang="en-US" sz="1400" smtClean="0"/>
          </a:p>
          <a:p>
            <a:r>
              <a:rPr lang="en-US" altLang="en-US" sz="1400" smtClean="0">
                <a:solidFill>
                  <a:srgbClr val="000000"/>
                </a:solidFill>
              </a:rPr>
              <a:t>The shape of such a bivariate normal distribution is determined by the correlation.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257300" y="720725"/>
            <a:ext cx="4800600" cy="3600450"/>
          </a:xfrm>
          <a:ln/>
        </p:spPr>
      </p:sp>
      <p:sp>
        <p:nvSpPr>
          <p:cNvPr id="57347"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i="1"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257300" y="720725"/>
            <a:ext cx="4800600" cy="3600450"/>
          </a:xfrm>
          <a:ln/>
        </p:spPr>
      </p:sp>
      <p:sp>
        <p:nvSpPr>
          <p:cNvPr id="58371"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z="1400" smtClean="0">
              <a:solidFill>
                <a:srgbClr val="000000"/>
              </a:solidFill>
            </a:endParaRPr>
          </a:p>
          <a:p>
            <a:r>
              <a:rPr lang="en-US" altLang="en-US" sz="1400" smtClean="0">
                <a:solidFill>
                  <a:srgbClr val="000000"/>
                </a:solidFill>
              </a:rPr>
              <a:t>Like</a:t>
            </a:r>
            <a:r>
              <a:rPr lang="en-US" altLang="en-US" sz="1400" smtClean="0"/>
              <a:t> the SND the expected proportion under the curve between any ranges of values of the two traits can be calculated by means of numerical integration. </a:t>
            </a:r>
          </a:p>
          <a:p>
            <a:r>
              <a:rPr lang="en-US" altLang="en-US" sz="1400" smtClean="0"/>
              <a:t>How is numerical integration performed? There are programmed mathematical subroutines that can do these calculations. OpenMx uses one of them.</a:t>
            </a:r>
          </a:p>
          <a:p>
            <a:endParaRPr lang="en-GB" altLang="en-US" sz="1400" smtClean="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257300" y="720725"/>
            <a:ext cx="4800600" cy="3600450"/>
          </a:xfrm>
          <a:ln/>
        </p:spPr>
      </p:sp>
      <p:sp>
        <p:nvSpPr>
          <p:cNvPr id="59395"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z="1400" smtClean="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257300" y="720725"/>
            <a:ext cx="4800600" cy="3600450"/>
          </a:xfrm>
          <a:ln/>
        </p:spPr>
      </p:sp>
      <p:sp>
        <p:nvSpPr>
          <p:cNvPr id="60419"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i="1"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257300" y="720725"/>
            <a:ext cx="4800600" cy="3600450"/>
          </a:xfrm>
          <a:ln/>
        </p:spPr>
      </p:sp>
      <p:sp>
        <p:nvSpPr>
          <p:cNvPr id="61443"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sz="1400" smtClean="0"/>
              <a:t>When data on MZ and DZ twin pairs are available, then of course we can estimate a correlation in </a:t>
            </a:r>
            <a:r>
              <a:rPr lang="en-US" altLang="en-US" sz="1400" b="1" smtClean="0"/>
              <a:t>liability</a:t>
            </a:r>
            <a:r>
              <a:rPr lang="en-US" altLang="en-US" sz="1400" smtClean="0"/>
              <a:t> for each type of twins.</a:t>
            </a:r>
          </a:p>
          <a:p>
            <a:endParaRPr lang="en-US" altLang="en-US" sz="1400" smtClean="0"/>
          </a:p>
          <a:p>
            <a:r>
              <a:rPr lang="en-US" altLang="en-US" sz="1400" smtClean="0"/>
              <a:t>However, we can also go further by fitting a model for the liability that would explain these MZ and DZ correlations. We can decompose the liability correlation into A, C and E, as we do for continuous traits, where correlations in liability are determined by path model.</a:t>
            </a:r>
          </a:p>
          <a:p>
            <a:endParaRPr lang="en-US" altLang="en-US" sz="1400" smtClean="0"/>
          </a:p>
          <a:p>
            <a:r>
              <a:rPr lang="en-US" altLang="en-US" sz="1400" smtClean="0"/>
              <a:t>This leads to an estimate of the heritability of the liability.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257300" y="720725"/>
            <a:ext cx="4800600" cy="3600450"/>
          </a:xfrm>
          <a:ln/>
        </p:spPr>
      </p:sp>
      <p:sp>
        <p:nvSpPr>
          <p:cNvPr id="62467"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en-US" smtClean="0"/>
              <a:t>This is not a proper path diagram, in that the path tracing rules do not apply for the arrows below the latent liability circles.</a:t>
            </a:r>
          </a:p>
          <a:p>
            <a:r>
              <a:rPr lang="en-GB" altLang="en-US" smtClean="0"/>
              <a:t>It shows the </a:t>
            </a:r>
            <a:r>
              <a:rPr lang="en-US" altLang="en-US" smtClean="0"/>
              <a:t>underlying assumptions of liability, thresholds etc. And shows that what we start from is just counts for pairs of twins.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257300" y="720725"/>
            <a:ext cx="4800600" cy="3600450"/>
          </a:xfrm>
          <a:ln/>
        </p:spPr>
      </p:sp>
      <p:sp>
        <p:nvSpPr>
          <p:cNvPr id="63491"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So that’s the theory behind how ordinal analysis works,</a:t>
            </a:r>
          </a:p>
          <a:p>
            <a:r>
              <a:rPr lang="en-GB" altLang="en-US" smtClean="0"/>
              <a:t>Questions??</a:t>
            </a:r>
          </a:p>
          <a:p>
            <a:r>
              <a:rPr lang="en-GB" altLang="en-US" smtClean="0"/>
              <a:t> now I’ll describe some tips on how to do it for different types of data.</a:t>
            </a:r>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257300" y="720725"/>
            <a:ext cx="4800600" cy="3600450"/>
          </a:xfrm>
          <a:ln/>
        </p:spPr>
      </p:sp>
      <p:sp>
        <p:nvSpPr>
          <p:cNvPr id="64515"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228600" indent="-228600" defTabSz="914400"/>
            <a:r>
              <a:rPr lang="en-GB" altLang="en-US" smtClean="0"/>
              <a:t>Sometimes it is necessary to convert v skewed data into an ordinal scale, but if possible its better to analyse continuous data since using the LTM has lower power than analysing the same phenotype if you have continuous data. This means you’ll be less certain of your parameter estimates (because they will have larger confidence intervals).</a:t>
            </a:r>
          </a:p>
          <a:p>
            <a:pPr marL="228600" indent="-228600" defTabSz="914400"/>
            <a:endParaRPr lang="en-GB" altLang="en-US" smtClean="0"/>
          </a:p>
          <a:p>
            <a:pPr marL="228600" indent="-228600" defTabSz="914400"/>
            <a:r>
              <a:rPr lang="en-GB" altLang="en-US" smtClean="0"/>
              <a:t>But there are some things you can do to get some of this power back. </a:t>
            </a:r>
          </a:p>
          <a:p>
            <a:pPr marL="228600" indent="-228600" defTabSz="914400">
              <a:buFontTx/>
              <a:buAutoNum type="arabicPeriod"/>
            </a:pPr>
            <a:r>
              <a:rPr lang="en-GB" altLang="en-US" smtClean="0"/>
              <a:t>Firstly, you can get more people, but this can be expensive and you may have finished data collection by the time you realise your variable needs to be categorical.</a:t>
            </a:r>
          </a:p>
          <a:p>
            <a:pPr marL="228600" indent="-228600" defTabSz="914400">
              <a:buFontTx/>
              <a:buAutoNum type="arabicPeriod"/>
            </a:pPr>
            <a:r>
              <a:rPr lang="en-GB" altLang="en-US" smtClean="0"/>
              <a:t>Rather than binary data, try using several categories, such as fine-graining your cases into those severely affected and those mildly affected (e.g. model 2 thresholds, which might separate people with no disease, moderate disease and severe disease)</a:t>
            </a:r>
          </a:p>
          <a:p>
            <a:pPr marL="228600" indent="-228600" defTabSz="914400">
              <a:buFontTx/>
              <a:buAutoNum type="arabicPeriod"/>
            </a:pPr>
            <a:endParaRPr lang="en-GB" altLang="en-US" smtClean="0"/>
          </a:p>
          <a:p>
            <a:pPr marL="228600" indent="-228600" defTabSz="914400"/>
            <a:endParaRPr lang="en-US" altLang="en-US" smtClean="0"/>
          </a:p>
          <a:p>
            <a:pPr marL="228600" indent="-228600" defTabSz="914400"/>
            <a:r>
              <a:rPr lang="en-US" altLang="en-US" smtClean="0"/>
              <a:t>Neale, Eaves &amp; Kendler 1994, The power of the classical twin study to resolve variation in threshold traits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257300" y="720725"/>
            <a:ext cx="4800600" cy="3600450"/>
          </a:xfrm>
          <a:ln/>
        </p:spPr>
      </p:sp>
      <p:sp>
        <p:nvSpPr>
          <p:cNvPr id="65539"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z="1400"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257300" y="720725"/>
            <a:ext cx="4800600" cy="3600450"/>
          </a:xfrm>
          <a:ln/>
        </p:spPr>
      </p:sp>
      <p:sp>
        <p:nvSpPr>
          <p:cNvPr id="48131"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en-US" b="1" smtClean="0"/>
              <a:t>But its hard to see how we can go from count data to generating these tetrachoric correlations, when we are assessing complex disorders that </a:t>
            </a:r>
            <a:r>
              <a:rPr lang="en-US" altLang="en-US" b="1" smtClean="0"/>
              <a:t>are assessed as diagnoses (categorical variables) rather than quantitative dimension.</a:t>
            </a:r>
          </a:p>
          <a:p>
            <a:endParaRPr lang="en-GB" altLang="en-US" b="1" smtClean="0"/>
          </a:p>
          <a:p>
            <a:r>
              <a:rPr lang="en-GB" altLang="en-US" b="1" smtClean="0"/>
              <a:t>The answer is to use LTM</a:t>
            </a:r>
            <a:endParaRPr lang="en-US" altLang="en-US" b="1"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257300" y="720725"/>
            <a:ext cx="4800600" cy="3600450"/>
          </a:xfrm>
          <a:ln/>
        </p:spPr>
      </p:sp>
      <p:sp>
        <p:nvSpPr>
          <p:cNvPr id="66563"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1257300" y="720725"/>
            <a:ext cx="4800600" cy="3600450"/>
          </a:xfrm>
          <a:ln/>
        </p:spPr>
      </p:sp>
      <p:sp>
        <p:nvSpPr>
          <p:cNvPr id="67587"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smtClean="0"/>
              <a:t>ordered_result logical: should the result be an ordered factor?</a:t>
            </a:r>
          </a:p>
          <a:p>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257300" y="720725"/>
            <a:ext cx="4800600" cy="3600450"/>
          </a:xfrm>
          <a:ln/>
        </p:spPr>
      </p:sp>
      <p:sp>
        <p:nvSpPr>
          <p:cNvPr id="69635"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gn="just"/>
            <a:r>
              <a:rPr lang="en-GB" altLang="en-US" sz="1400" smtClean="0"/>
              <a:t>So if our trait of interest is categorical, it is useful to make some assumptions to help us analyse it.</a:t>
            </a:r>
          </a:p>
          <a:p>
            <a:pPr algn="just"/>
            <a:r>
              <a:rPr lang="en-GB" altLang="en-US" sz="1400" smtClean="0"/>
              <a:t>Firstly, that </a:t>
            </a:r>
            <a:r>
              <a:rPr lang="en-US" altLang="en-US" sz="1400" smtClean="0"/>
              <a:t>the ordered categories reflect an imprecise measurement of an underlying </a:t>
            </a:r>
            <a:r>
              <a:rPr lang="en-US" altLang="en-US" sz="1400" i="1" smtClean="0"/>
              <a:t>normal</a:t>
            </a:r>
            <a:r>
              <a:rPr lang="en-US" altLang="en-US" sz="1400" smtClean="0"/>
              <a:t> distribution of liability.</a:t>
            </a:r>
          </a:p>
          <a:p>
            <a:pPr algn="just"/>
            <a:r>
              <a:rPr lang="en-US" altLang="en-US" sz="1400" smtClean="0">
                <a:solidFill>
                  <a:srgbClr val="000000"/>
                </a:solidFill>
              </a:rPr>
              <a:t>Secondly, the liability distribution is assumed to have one or more </a:t>
            </a:r>
            <a:r>
              <a:rPr lang="en-US" altLang="en-US" sz="1400" i="1" smtClean="0">
                <a:solidFill>
                  <a:srgbClr val="000000"/>
                </a:solidFill>
              </a:rPr>
              <a:t>thresholds</a:t>
            </a:r>
            <a:r>
              <a:rPr lang="en-US" altLang="en-US" sz="1400" smtClean="0">
                <a:solidFill>
                  <a:srgbClr val="000000"/>
                </a:solidFill>
              </a:rPr>
              <a:t> (cut-offs) to discriminate between the categories. </a:t>
            </a:r>
          </a:p>
          <a:p>
            <a:pPr algn="just"/>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gn="just"/>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257300" y="720725"/>
            <a:ext cx="4800600" cy="3600450"/>
          </a:xfrm>
          <a:ln/>
        </p:spPr>
      </p:sp>
      <p:sp>
        <p:nvSpPr>
          <p:cNvPr id="51203"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sz="1400" smtClean="0">
                <a:solidFill>
                  <a:srgbClr val="000000"/>
                </a:solidFill>
              </a:rPr>
              <a:t>Since the liability is theoretical construct, a </a:t>
            </a:r>
            <a:r>
              <a:rPr lang="en-US" altLang="en-US" sz="1400" i="1" smtClean="0">
                <a:solidFill>
                  <a:srgbClr val="000000"/>
                </a:solidFill>
              </a:rPr>
              <a:t>latent</a:t>
            </a:r>
            <a:r>
              <a:rPr lang="en-US" altLang="en-US" sz="1400" smtClean="0">
                <a:solidFill>
                  <a:srgbClr val="000000"/>
                </a:solidFill>
              </a:rPr>
              <a:t> (unmeasured) variable, its scale is arbitrary, and it is customary to assume that the liability has a</a:t>
            </a:r>
            <a:r>
              <a:rPr lang="en-US" altLang="en-US" sz="1400" smtClean="0"/>
              <a:t> </a:t>
            </a:r>
            <a:r>
              <a:rPr lang="en-US" altLang="en-US" sz="1400" b="1" i="1" smtClean="0"/>
              <a:t>standard normal distribution</a:t>
            </a:r>
            <a:r>
              <a:rPr lang="en-US" altLang="en-US" sz="1400" b="1" smtClean="0"/>
              <a:t> (SND)</a:t>
            </a:r>
            <a:r>
              <a:rPr lang="en-US" altLang="en-US" sz="1400" smtClean="0"/>
              <a:t> or </a:t>
            </a:r>
            <a:r>
              <a:rPr lang="en-US" altLang="en-US" sz="1400" b="1" smtClean="0"/>
              <a:t>z-distribution</a:t>
            </a:r>
            <a:r>
              <a:rPr lang="en-US" altLang="en-US" sz="1400" smtClean="0"/>
              <a:t> which has a Mean of 0, and a Standard Deviation (SD) of 1.</a:t>
            </a:r>
          </a:p>
          <a:p>
            <a:endParaRPr lang="en-US" altLang="en-US" sz="1400" smtClean="0"/>
          </a:p>
          <a:p>
            <a:r>
              <a:rPr lang="en-US" altLang="en-US" sz="1400" smtClean="0"/>
              <a:t>The z-distribution is described mathematically by the </a:t>
            </a:r>
            <a:r>
              <a:rPr lang="en-US" altLang="en-US" sz="1400" i="1" smtClean="0"/>
              <a:t>standard normal probability density function </a:t>
            </a:r>
            <a:r>
              <a:rPr lang="en-US" altLang="en-US" sz="1400" smtClean="0"/>
              <a:t>(</a:t>
            </a:r>
            <a:r>
              <a:rPr lang="en-US" altLang="en-US" sz="1400" smtClean="0">
                <a:solidFill>
                  <a:srgbClr val="000000"/>
                </a:solidFill>
                <a:sym typeface="Symbol" pitchFamily="18" charset="2"/>
              </a:rPr>
              <a:t></a:t>
            </a:r>
            <a:r>
              <a:rPr lang="en-US" altLang="en-US" sz="1400" smtClean="0"/>
              <a:t> = phi), which is a bell-shaped curve. </a:t>
            </a:r>
          </a:p>
          <a:p>
            <a:r>
              <a:rPr lang="en-US" altLang="en-US" sz="1400" smtClean="0"/>
              <a:t>The z-values are the number of SDs away from the mean; </a:t>
            </a:r>
          </a:p>
          <a:p>
            <a:endParaRPr lang="en-GB" altLang="en-US" sz="1400" smtClean="0"/>
          </a:p>
          <a:p>
            <a:r>
              <a:rPr lang="en-GB" altLang="en-US" sz="1400" smtClean="0"/>
              <a:t>The z-distribution is used because of its convenience: we can interpret the area under a curve between two z-values as a probability:</a:t>
            </a:r>
            <a:endParaRPr lang="en-US" altLang="en-US" sz="1400" smtClean="0"/>
          </a:p>
          <a:p>
            <a:endParaRPr lang="en-US" altLang="en-US" sz="1400" smtClean="0"/>
          </a:p>
          <a:p>
            <a:r>
              <a:rPr lang="en-US" altLang="en-US" sz="1400" smtClean="0"/>
              <a:t>e.g. the area between </a:t>
            </a:r>
            <a:r>
              <a:rPr lang="en-US" altLang="en-US" sz="1400" smtClean="0">
                <a:sym typeface="Symbol" pitchFamily="18" charset="2"/>
              </a:rPr>
              <a:t></a:t>
            </a:r>
            <a:r>
              <a:rPr lang="en-US" altLang="en-US" sz="1400" smtClean="0"/>
              <a:t>1 and +1 SD around the mean corresponds to 68%; between </a:t>
            </a:r>
            <a:r>
              <a:rPr lang="en-US" altLang="en-US" sz="1400" smtClean="0">
                <a:sym typeface="Symbol" pitchFamily="18" charset="2"/>
              </a:rPr>
              <a:t></a:t>
            </a:r>
            <a:r>
              <a:rPr lang="en-US" altLang="en-US" sz="1400" smtClean="0"/>
              <a:t>2 and +2 with 95%.</a:t>
            </a:r>
            <a:endParaRPr lang="en-US" altLang="en-US" sz="1400" b="1"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257300" y="720725"/>
            <a:ext cx="4800600" cy="3600450"/>
          </a:xfrm>
          <a:ln/>
        </p:spPr>
      </p:sp>
      <p:sp>
        <p:nvSpPr>
          <p:cNvPr id="52227"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gn="just"/>
            <a:r>
              <a:rPr lang="en-US" altLang="en-US" sz="1400" smtClean="0"/>
              <a:t>Mathematically, the area under a curve can be worked out using </a:t>
            </a:r>
            <a:r>
              <a:rPr lang="en-US" altLang="en-US" sz="1400" b="1" smtClean="0"/>
              <a:t>integral calculus</a:t>
            </a:r>
            <a:r>
              <a:rPr lang="en-US" altLang="en-US" sz="1400" smtClean="0"/>
              <a:t>. This is the mathematical notation for integration.</a:t>
            </a:r>
          </a:p>
          <a:p>
            <a:pPr algn="just"/>
            <a:r>
              <a:rPr lang="en-US" altLang="en-US" sz="1400" smtClean="0"/>
              <a:t>First: the integral symbol with the thresholds enclosing the area we are after (so to work out from Zt to infinity, i.e. all this shaded bit to the right of zt);</a:t>
            </a:r>
          </a:p>
          <a:p>
            <a:pPr algn="just"/>
            <a:r>
              <a:rPr lang="en-US" altLang="en-US" sz="1400" smtClean="0"/>
              <a:t>Secondly, the function of the liability distribution, the PDF </a:t>
            </a:r>
            <a:r>
              <a:rPr lang="en-US" altLang="en-US" sz="1400" i="1" smtClean="0"/>
              <a:t>(probability density function),</a:t>
            </a:r>
            <a:r>
              <a:rPr lang="en-US" altLang="en-US" sz="1400" smtClean="0"/>
              <a:t> indicated by the phi symbol. Between brackets we indicate some distributional characteristics , mean=0, variance=1.</a:t>
            </a:r>
          </a:p>
          <a:p>
            <a:pPr algn="just"/>
            <a:endParaRPr lang="en-GB" altLang="en-US" sz="1400" smtClean="0"/>
          </a:p>
          <a:p>
            <a:pPr algn="just"/>
            <a:r>
              <a:rPr lang="en-GB" altLang="en-US" sz="1400" smtClean="0"/>
              <a:t>Because we’re thinking of the area under the curve as probabilities, the total area under the curve will equal 1, and the probability of being to the right of the mean (zero) will be 0.5 (point to chart – the z-score of the threshold is zero, the area to the right of it is half of the total area under the curve, so the probability of being to the right of zero is 0.5)</a:t>
            </a:r>
            <a:endParaRPr lang="en-US" altLang="en-US" sz="1400" smtClean="0"/>
          </a:p>
          <a:p>
            <a:pPr algn="just"/>
            <a:r>
              <a:rPr lang="en-US" altLang="en-US" sz="1400" smtClean="0"/>
              <a:t>  </a:t>
            </a:r>
          </a:p>
          <a:p>
            <a:pPr algn="just"/>
            <a:r>
              <a:rPr lang="en-US" altLang="en-US" sz="1400" smtClean="0"/>
              <a:t>Given any threshold (z-value), it’s possible to determine the </a:t>
            </a:r>
            <a:r>
              <a:rPr lang="en-US" altLang="en-US" sz="1400" b="1" smtClean="0"/>
              <a:t>probability</a:t>
            </a:r>
            <a:r>
              <a:rPr lang="en-US" altLang="en-US" sz="1400" smtClean="0"/>
              <a:t> between the threshold and</a:t>
            </a:r>
            <a:r>
              <a:rPr lang="en-US" altLang="en-US" sz="1400" b="1" smtClean="0"/>
              <a:t> </a:t>
            </a:r>
            <a:r>
              <a:rPr lang="en-US" altLang="en-US" sz="1400" smtClean="0"/>
              <a:t>infinity, or the threshold and minus infinity</a:t>
            </a:r>
          </a:p>
          <a:p>
            <a:pPr algn="just"/>
            <a:r>
              <a:rPr lang="en-US" altLang="en-US" sz="1400" smtClean="0"/>
              <a:t>(which is the mirror image of threshold to infinity, so calculated by working out that and taking it away from 1).</a:t>
            </a:r>
          </a:p>
          <a:p>
            <a:pPr algn="just"/>
            <a:endParaRPr lang="en-US" altLang="en-US" sz="1400" smtClean="0"/>
          </a:p>
          <a:p>
            <a:pPr algn="just"/>
            <a:r>
              <a:rPr lang="en-US" altLang="en-US" sz="1400" smtClean="0"/>
              <a:t>However, we </a:t>
            </a:r>
            <a:r>
              <a:rPr lang="en-US" altLang="en-US" sz="1400" b="1" smtClean="0"/>
              <a:t>don’t need to worry about integration of the SND</a:t>
            </a:r>
            <a:r>
              <a:rPr lang="en-US" altLang="en-US" sz="1400" smtClean="0"/>
              <a:t>, it has already been done by statisticians and we can </a:t>
            </a:r>
            <a:r>
              <a:rPr lang="en-US" altLang="en-US" sz="1400" b="1" smtClean="0"/>
              <a:t>look up these values in standard statistical tables</a:t>
            </a:r>
            <a:r>
              <a:rPr lang="en-US" altLang="en-US" sz="1400" smtClean="0"/>
              <a:t>. Here is a table with areas for a couple of z-values. Values for negative z-values are found by symmetry.</a:t>
            </a:r>
          </a:p>
          <a:p>
            <a:endParaRPr lang="en-GB"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257300" y="720725"/>
            <a:ext cx="4800600" cy="3600450"/>
          </a:xfrm>
          <a:ln/>
        </p:spPr>
      </p:sp>
      <p:sp>
        <p:nvSpPr>
          <p:cNvPr id="53251"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257300" y="720725"/>
            <a:ext cx="4800600" cy="3600450"/>
          </a:xfrm>
          <a:ln/>
        </p:spPr>
      </p:sp>
      <p:sp>
        <p:nvSpPr>
          <p:cNvPr id="54275"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257300" y="720725"/>
            <a:ext cx="4800600" cy="3600450"/>
          </a:xfrm>
          <a:ln/>
        </p:spPr>
      </p:sp>
      <p:sp>
        <p:nvSpPr>
          <p:cNvPr id="55299" name="Rectangle 3"/>
          <p:cNvSpPr>
            <a:spLocks noGrp="1" noChangeArrowheads="1"/>
          </p:cNvSpPr>
          <p:nvPr>
            <p:ph type="body" idx="1"/>
          </p:nvPr>
        </p:nvSpPr>
        <p:spPr>
          <a:xfrm>
            <a:off x="974725" y="4560888"/>
            <a:ext cx="5365750" cy="431958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lvl="1" algn="just"/>
            <a:r>
              <a:rPr lang="en-US" altLang="en-US" sz="1400" b="1" u="sng" smtClean="0"/>
              <a:t>What happens when we have Categorical Data for Twins ? </a:t>
            </a:r>
          </a:p>
          <a:p>
            <a:pPr algn="just"/>
            <a:endParaRPr lang="en-US" altLang="en-US" sz="1400" smtClean="0"/>
          </a:p>
          <a:p>
            <a:pPr algn="just"/>
            <a:r>
              <a:rPr lang="en-US" altLang="en-US" sz="1400" smtClean="0"/>
              <a:t>When the measured trait is dichotomous i.e. a disorder is either present or not, we can partition our observations into pairs concordant for not having the disorder (a), pairs concordant for the disorder (d) and discordant pairs in which one is affected and one is unaffected (b and c). These frequencies are summarized in a 2x2 contingency table:</a:t>
            </a:r>
          </a:p>
          <a:p>
            <a:endParaRPr lang="en-US" altLang="en-US" sz="14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559075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523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4168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54810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Tree>
    <p:extLst>
      <p:ext uri="{BB962C8B-B14F-4D97-AF65-F5344CB8AC3E}">
        <p14:creationId xmlns:p14="http://schemas.microsoft.com/office/powerpoint/2010/main" val="3688516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5534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91477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711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3554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2397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992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19151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49543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6023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762000" rtl="0" eaLnBrk="0" fontAlgn="base" hangingPunct="0">
        <a:spcBef>
          <a:spcPct val="0"/>
        </a:spcBef>
        <a:spcAft>
          <a:spcPct val="0"/>
        </a:spcAft>
        <a:defRPr sz="4400">
          <a:solidFill>
            <a:schemeClr val="tx2"/>
          </a:solidFill>
          <a:latin typeface="+mj-lt"/>
          <a:ea typeface="+mj-ea"/>
          <a:cs typeface="+mj-cs"/>
        </a:defRPr>
      </a:lvl1pPr>
      <a:lvl2pPr algn="ctr" defTabSz="762000" rtl="0" eaLnBrk="0" fontAlgn="base" hangingPunct="0">
        <a:spcBef>
          <a:spcPct val="0"/>
        </a:spcBef>
        <a:spcAft>
          <a:spcPct val="0"/>
        </a:spcAft>
        <a:defRPr sz="4400">
          <a:solidFill>
            <a:schemeClr val="tx2"/>
          </a:solidFill>
          <a:latin typeface="Times New Roman" pitchFamily="18" charset="0"/>
        </a:defRPr>
      </a:lvl2pPr>
      <a:lvl3pPr algn="ctr" defTabSz="762000" rtl="0" eaLnBrk="0" fontAlgn="base" hangingPunct="0">
        <a:spcBef>
          <a:spcPct val="0"/>
        </a:spcBef>
        <a:spcAft>
          <a:spcPct val="0"/>
        </a:spcAft>
        <a:defRPr sz="4400">
          <a:solidFill>
            <a:schemeClr val="tx2"/>
          </a:solidFill>
          <a:latin typeface="Times New Roman" pitchFamily="18" charset="0"/>
        </a:defRPr>
      </a:lvl3pPr>
      <a:lvl4pPr algn="ctr" defTabSz="762000" rtl="0" eaLnBrk="0" fontAlgn="base" hangingPunct="0">
        <a:spcBef>
          <a:spcPct val="0"/>
        </a:spcBef>
        <a:spcAft>
          <a:spcPct val="0"/>
        </a:spcAft>
        <a:defRPr sz="4400">
          <a:solidFill>
            <a:schemeClr val="tx2"/>
          </a:solidFill>
          <a:latin typeface="Times New Roman" pitchFamily="18" charset="0"/>
        </a:defRPr>
      </a:lvl4pPr>
      <a:lvl5pPr algn="ctr" defTabSz="762000" rtl="0" eaLnBrk="0" fontAlgn="base" hangingPunct="0">
        <a:spcBef>
          <a:spcPct val="0"/>
        </a:spcBef>
        <a:spcAft>
          <a:spcPct val="0"/>
        </a:spcAft>
        <a:defRPr sz="4400">
          <a:solidFill>
            <a:schemeClr val="tx2"/>
          </a:solidFill>
          <a:latin typeface="Times New Roman" pitchFamily="18" charset="0"/>
        </a:defRPr>
      </a:lvl5pPr>
      <a:lvl6pPr marL="457200" algn="ctr" defTabSz="762000" rtl="0" eaLnBrk="0" fontAlgn="base" hangingPunct="0">
        <a:spcBef>
          <a:spcPct val="0"/>
        </a:spcBef>
        <a:spcAft>
          <a:spcPct val="0"/>
        </a:spcAft>
        <a:defRPr sz="4400">
          <a:solidFill>
            <a:schemeClr val="tx2"/>
          </a:solidFill>
          <a:latin typeface="Times New Roman" pitchFamily="18" charset="0"/>
        </a:defRPr>
      </a:lvl6pPr>
      <a:lvl7pPr marL="914400" algn="ctr" defTabSz="762000" rtl="0" eaLnBrk="0" fontAlgn="base" hangingPunct="0">
        <a:spcBef>
          <a:spcPct val="0"/>
        </a:spcBef>
        <a:spcAft>
          <a:spcPct val="0"/>
        </a:spcAft>
        <a:defRPr sz="4400">
          <a:solidFill>
            <a:schemeClr val="tx2"/>
          </a:solidFill>
          <a:latin typeface="Times New Roman" pitchFamily="18" charset="0"/>
        </a:defRPr>
      </a:lvl7pPr>
      <a:lvl8pPr marL="1371600" algn="ctr" defTabSz="762000" rtl="0" eaLnBrk="0" fontAlgn="base" hangingPunct="0">
        <a:spcBef>
          <a:spcPct val="0"/>
        </a:spcBef>
        <a:spcAft>
          <a:spcPct val="0"/>
        </a:spcAft>
        <a:defRPr sz="4400">
          <a:solidFill>
            <a:schemeClr val="tx2"/>
          </a:solidFill>
          <a:latin typeface="Times New Roman" pitchFamily="18" charset="0"/>
        </a:defRPr>
      </a:lvl8pPr>
      <a:lvl9pPr marL="1828800" algn="ctr" defTabSz="762000"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defTabSz="762000"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defTabSz="762000" rtl="0" eaLnBrk="0" fontAlgn="base" hangingPunct="0">
        <a:spcBef>
          <a:spcPct val="20000"/>
        </a:spcBef>
        <a:spcAft>
          <a:spcPct val="0"/>
        </a:spcAft>
        <a:buSzPct val="100000"/>
        <a:buChar char="–"/>
        <a:defRPr sz="2800">
          <a:solidFill>
            <a:schemeClr val="tx1"/>
          </a:solidFill>
          <a:latin typeface="+mn-lt"/>
        </a:defRPr>
      </a:lvl2pPr>
      <a:lvl3pPr marL="1143000" indent="-228600" algn="l" defTabSz="762000" rtl="0" eaLnBrk="0" fontAlgn="base" hangingPunct="0">
        <a:spcBef>
          <a:spcPct val="20000"/>
        </a:spcBef>
        <a:spcAft>
          <a:spcPct val="0"/>
        </a:spcAft>
        <a:buSzPct val="100000"/>
        <a:buChar char="•"/>
        <a:defRPr sz="2400">
          <a:solidFill>
            <a:schemeClr val="tx1"/>
          </a:solidFill>
          <a:latin typeface="+mn-lt"/>
        </a:defRPr>
      </a:lvl3pPr>
      <a:lvl4pPr marL="1600200" indent="-228600" algn="l" defTabSz="762000" rtl="0" eaLnBrk="0" fontAlgn="base" hangingPunct="0">
        <a:spcBef>
          <a:spcPct val="20000"/>
        </a:spcBef>
        <a:spcAft>
          <a:spcPct val="0"/>
        </a:spcAft>
        <a:buSzPct val="100000"/>
        <a:buChar char="–"/>
        <a:defRPr sz="2000">
          <a:solidFill>
            <a:schemeClr val="tx1"/>
          </a:solidFill>
          <a:latin typeface="+mn-lt"/>
        </a:defRPr>
      </a:lvl4pPr>
      <a:lvl5pPr marL="2057400" indent="-228600" algn="l" defTabSz="762000" rtl="0" eaLnBrk="0" fontAlgn="base" hangingPunct="0">
        <a:spcBef>
          <a:spcPct val="20000"/>
        </a:spcBef>
        <a:spcAft>
          <a:spcPct val="0"/>
        </a:spcAft>
        <a:buSzPct val="100000"/>
        <a:buChar char="•"/>
        <a:defRPr sz="2000">
          <a:solidFill>
            <a:schemeClr val="tx1"/>
          </a:solidFill>
          <a:latin typeface="+mn-lt"/>
        </a:defRPr>
      </a:lvl5pPr>
      <a:lvl6pPr marL="2514600" indent="-228600" algn="l" defTabSz="762000" rtl="0" eaLnBrk="0" fontAlgn="base" hangingPunct="0">
        <a:spcBef>
          <a:spcPct val="20000"/>
        </a:spcBef>
        <a:spcAft>
          <a:spcPct val="0"/>
        </a:spcAft>
        <a:buSzPct val="100000"/>
        <a:buChar char="•"/>
        <a:defRPr sz="2000">
          <a:solidFill>
            <a:schemeClr val="tx1"/>
          </a:solidFill>
          <a:latin typeface="+mn-lt"/>
        </a:defRPr>
      </a:lvl6pPr>
      <a:lvl7pPr marL="2971800" indent="-228600" algn="l" defTabSz="762000" rtl="0" eaLnBrk="0" fontAlgn="base" hangingPunct="0">
        <a:spcBef>
          <a:spcPct val="20000"/>
        </a:spcBef>
        <a:spcAft>
          <a:spcPct val="0"/>
        </a:spcAft>
        <a:buSzPct val="100000"/>
        <a:buChar char="•"/>
        <a:defRPr sz="2000">
          <a:solidFill>
            <a:schemeClr val="tx1"/>
          </a:solidFill>
          <a:latin typeface="+mn-lt"/>
        </a:defRPr>
      </a:lvl7pPr>
      <a:lvl8pPr marL="3429000" indent="-228600" algn="l" defTabSz="762000" rtl="0" eaLnBrk="0" fontAlgn="base" hangingPunct="0">
        <a:spcBef>
          <a:spcPct val="20000"/>
        </a:spcBef>
        <a:spcAft>
          <a:spcPct val="0"/>
        </a:spcAft>
        <a:buSzPct val="100000"/>
        <a:buChar char="•"/>
        <a:defRPr sz="2000">
          <a:solidFill>
            <a:schemeClr val="tx1"/>
          </a:solidFill>
          <a:latin typeface="+mn-lt"/>
        </a:defRPr>
      </a:lvl8pPr>
      <a:lvl9pPr marL="3886200" indent="-228600" algn="l" defTabSz="762000" rtl="0" eaLnBrk="0" fontAlgn="base" hangingPunct="0">
        <a:spcBef>
          <a:spcPct val="20000"/>
        </a:spcBef>
        <a:spcAft>
          <a:spcPct val="0"/>
        </a:spcAft>
        <a:buSzPct val="10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1.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4.bin"/><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3.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0.wmf"/><Relationship Id="rId11" Type="http://schemas.openxmlformats.org/officeDocument/2006/relationships/image" Target="../media/image12.wmf"/><Relationship Id="rId5" Type="http://schemas.openxmlformats.org/officeDocument/2006/relationships/oleObject" Target="../embeddings/oleObject5.bin"/><Relationship Id="rId10" Type="http://schemas.openxmlformats.org/officeDocument/2006/relationships/oleObject" Target="../embeddings/oleObject7.bin"/><Relationship Id="rId4" Type="http://schemas.openxmlformats.org/officeDocument/2006/relationships/image" Target="../media/image7.png"/><Relationship Id="rId9" Type="http://schemas.openxmlformats.org/officeDocument/2006/relationships/image" Target="../media/image1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52400" y="1143000"/>
            <a:ext cx="8610600" cy="1143000"/>
          </a:xfrm>
        </p:spPr>
        <p:txBody>
          <a:bodyPr/>
          <a:lstStyle/>
          <a:p>
            <a:r>
              <a:rPr lang="en-GB" altLang="en-US" sz="6000" b="1" smtClean="0">
                <a:latin typeface="Arial" charset="0"/>
              </a:rPr>
              <a:t>Threshold Liability Models</a:t>
            </a:r>
            <a:br>
              <a:rPr lang="en-GB" altLang="en-US" sz="6000" b="1" smtClean="0">
                <a:latin typeface="Arial" charset="0"/>
              </a:rPr>
            </a:br>
            <a:r>
              <a:rPr lang="en-GB" altLang="en-US" sz="4800" b="1" smtClean="0">
                <a:latin typeface="Arial" charset="0"/>
              </a:rPr>
              <a:t>(Ordinal Data Analysis)</a:t>
            </a:r>
            <a:endParaRPr lang="en-US" altLang="en-US" sz="4800" b="1" smtClean="0">
              <a:latin typeface="Arial" charset="0"/>
            </a:endParaRPr>
          </a:p>
        </p:txBody>
      </p:sp>
      <p:sp>
        <p:nvSpPr>
          <p:cNvPr id="2051" name="Text Box 3"/>
          <p:cNvSpPr txBox="1">
            <a:spLocks noChangeArrowheads="1"/>
          </p:cNvSpPr>
          <p:nvPr/>
        </p:nvSpPr>
        <p:spPr bwMode="auto">
          <a:xfrm>
            <a:off x="346573" y="3716338"/>
            <a:ext cx="8504828"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sz="4000" b="1" dirty="0" err="1">
                <a:solidFill>
                  <a:srgbClr val="FFFFFF"/>
                </a:solidFill>
                <a:latin typeface="Arial" charset="0"/>
              </a:rPr>
              <a:t>Frühling</a:t>
            </a:r>
            <a:r>
              <a:rPr lang="en-US" altLang="en-US" sz="4000" b="1" dirty="0">
                <a:solidFill>
                  <a:srgbClr val="FFFFFF"/>
                </a:solidFill>
                <a:latin typeface="Arial" charset="0"/>
              </a:rPr>
              <a:t> </a:t>
            </a:r>
            <a:r>
              <a:rPr lang="en-US" altLang="en-US" sz="4000" b="1" dirty="0" err="1">
                <a:solidFill>
                  <a:srgbClr val="FFFFFF"/>
                </a:solidFill>
                <a:latin typeface="Arial" charset="0"/>
              </a:rPr>
              <a:t>Rijsdijk</a:t>
            </a:r>
            <a:r>
              <a:rPr lang="en-US" altLang="en-US" sz="4000" b="1" dirty="0">
                <a:solidFill>
                  <a:srgbClr val="FFFFFF"/>
                </a:solidFill>
                <a:latin typeface="Arial" charset="0"/>
              </a:rPr>
              <a:t> </a:t>
            </a:r>
          </a:p>
          <a:p>
            <a:pPr algn="ctr">
              <a:spcBef>
                <a:spcPct val="0"/>
              </a:spcBef>
              <a:buSzTx/>
              <a:buFontTx/>
              <a:buNone/>
            </a:pPr>
            <a:endParaRPr lang="en-US" altLang="en-US" sz="4400" b="1" dirty="0">
              <a:solidFill>
                <a:srgbClr val="FFFFFF"/>
              </a:solidFill>
              <a:latin typeface="Arial" charset="0"/>
            </a:endParaRPr>
          </a:p>
          <a:p>
            <a:pPr algn="ctr">
              <a:spcBef>
                <a:spcPct val="0"/>
              </a:spcBef>
              <a:buSzTx/>
              <a:buFontTx/>
              <a:buNone/>
            </a:pPr>
            <a:r>
              <a:rPr lang="en-GB" altLang="en-US" b="1" dirty="0">
                <a:solidFill>
                  <a:srgbClr val="FF9933"/>
                </a:solidFill>
                <a:latin typeface="Arial" charset="0"/>
              </a:rPr>
              <a:t>MRC SGDP Centre, Institute of Psychiatry, </a:t>
            </a:r>
          </a:p>
          <a:p>
            <a:pPr algn="ctr">
              <a:spcBef>
                <a:spcPct val="0"/>
              </a:spcBef>
              <a:buSzTx/>
              <a:buFontTx/>
              <a:buNone/>
            </a:pPr>
            <a:r>
              <a:rPr lang="en-GB" altLang="en-US" b="1" dirty="0">
                <a:solidFill>
                  <a:srgbClr val="FF9933"/>
                </a:solidFill>
                <a:latin typeface="Arial" charset="0"/>
              </a:rPr>
              <a:t>King’s College </a:t>
            </a:r>
            <a:r>
              <a:rPr lang="en-GB" altLang="en-US" b="1" dirty="0" smtClean="0">
                <a:solidFill>
                  <a:srgbClr val="FF9933"/>
                </a:solidFill>
                <a:latin typeface="Arial" charset="0"/>
              </a:rPr>
              <a:t>London</a:t>
            </a:r>
            <a:endParaRPr lang="en-GB" altLang="en-US" b="1" dirty="0">
              <a:solidFill>
                <a:srgbClr val="FF9933"/>
              </a:solidFill>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79388" y="260350"/>
            <a:ext cx="8640762" cy="762000"/>
          </a:xfrm>
        </p:spPr>
        <p:txBody>
          <a:bodyPr/>
          <a:lstStyle/>
          <a:p>
            <a:r>
              <a:rPr lang="en-US" altLang="en-US" sz="3600" b="1" smtClean="0">
                <a:solidFill>
                  <a:schemeClr val="tx1"/>
                </a:solidFill>
                <a:latin typeface="Arial" charset="0"/>
              </a:rPr>
              <a:t>Two ordinal traits: Data from twins</a:t>
            </a:r>
          </a:p>
        </p:txBody>
      </p:sp>
      <p:sp>
        <p:nvSpPr>
          <p:cNvPr id="13315" name="Rectangle 3"/>
          <p:cNvSpPr>
            <a:spLocks noGrp="1" noChangeArrowheads="1"/>
          </p:cNvSpPr>
          <p:nvPr>
            <p:ph type="body" idx="1"/>
          </p:nvPr>
        </p:nvSpPr>
        <p:spPr>
          <a:xfrm>
            <a:off x="395288" y="1401763"/>
            <a:ext cx="8458200" cy="2819400"/>
          </a:xfrm>
        </p:spPr>
        <p:txBody>
          <a:bodyPr/>
          <a:lstStyle/>
          <a:p>
            <a:pPr>
              <a:lnSpc>
                <a:spcPct val="80000"/>
              </a:lnSpc>
              <a:buFontTx/>
              <a:buNone/>
            </a:pPr>
            <a:r>
              <a:rPr lang="en-US" altLang="en-US" sz="2800" smtClean="0">
                <a:solidFill>
                  <a:srgbClr val="FFFFFF"/>
                </a:solidFill>
                <a:latin typeface="Arial" charset="0"/>
              </a:rPr>
              <a:t>&gt; Contingency Table with 4 observed cells:</a:t>
            </a:r>
          </a:p>
          <a:p>
            <a:pPr>
              <a:lnSpc>
                <a:spcPct val="80000"/>
              </a:lnSpc>
              <a:buFontTx/>
              <a:buNone/>
            </a:pPr>
            <a:endParaRPr lang="en-US" altLang="en-US" sz="2800" smtClean="0">
              <a:solidFill>
                <a:srgbClr val="FFFFFF"/>
              </a:solidFill>
              <a:latin typeface="Arial" charset="0"/>
            </a:endParaRPr>
          </a:p>
          <a:p>
            <a:pPr>
              <a:lnSpc>
                <a:spcPct val="70000"/>
              </a:lnSpc>
              <a:buFontTx/>
              <a:buNone/>
            </a:pPr>
            <a:r>
              <a:rPr lang="en-US" altLang="en-US" sz="2800" smtClean="0">
                <a:solidFill>
                  <a:srgbClr val="FFFFFF"/>
                </a:solidFill>
                <a:latin typeface="Arial" charset="0"/>
              </a:rPr>
              <a:t>cell a: pairs concordant for unaffected</a:t>
            </a:r>
          </a:p>
          <a:p>
            <a:pPr>
              <a:lnSpc>
                <a:spcPct val="70000"/>
              </a:lnSpc>
              <a:buFontTx/>
              <a:buNone/>
            </a:pPr>
            <a:r>
              <a:rPr lang="en-US" altLang="en-US" sz="2800" smtClean="0">
                <a:solidFill>
                  <a:srgbClr val="FFFFFF"/>
                </a:solidFill>
                <a:latin typeface="Arial" charset="0"/>
              </a:rPr>
              <a:t>cell d: pairs concordant for affected</a:t>
            </a:r>
          </a:p>
          <a:p>
            <a:pPr>
              <a:lnSpc>
                <a:spcPct val="70000"/>
              </a:lnSpc>
              <a:buFontTx/>
              <a:buNone/>
            </a:pPr>
            <a:r>
              <a:rPr lang="en-US" altLang="en-US" sz="2800" smtClean="0">
                <a:solidFill>
                  <a:srgbClr val="FFFFFF"/>
                </a:solidFill>
                <a:latin typeface="Arial" charset="0"/>
              </a:rPr>
              <a:t>cell b/c: pairs discordant for the disorder</a:t>
            </a:r>
          </a:p>
        </p:txBody>
      </p:sp>
      <p:sp>
        <p:nvSpPr>
          <p:cNvPr id="13316" name="Rectangle 174"/>
          <p:cNvSpPr>
            <a:spLocks noChangeArrowheads="1"/>
          </p:cNvSpPr>
          <p:nvPr/>
        </p:nvSpPr>
        <p:spPr bwMode="auto">
          <a:xfrm>
            <a:off x="5508625" y="4594225"/>
            <a:ext cx="2492375" cy="850900"/>
          </a:xfrm>
          <a:prstGeom prst="rect">
            <a:avLst/>
          </a:prstGeom>
          <a:noFill/>
          <a:ln w="28575">
            <a:solidFill>
              <a:srgbClr val="6300C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b="1">
                <a:latin typeface="Tahoma" pitchFamily="34" charset="0"/>
              </a:rPr>
              <a:t>0 = unaffected</a:t>
            </a:r>
          </a:p>
          <a:p>
            <a:pPr>
              <a:spcBef>
                <a:spcPct val="0"/>
              </a:spcBef>
              <a:buSzTx/>
              <a:buFontTx/>
              <a:buNone/>
            </a:pPr>
            <a:r>
              <a:rPr lang="en-US" altLang="en-US" sz="2400" b="1">
                <a:latin typeface="Tahoma" pitchFamily="34" charset="0"/>
              </a:rPr>
              <a:t>1 = affected</a:t>
            </a:r>
          </a:p>
        </p:txBody>
      </p:sp>
      <p:graphicFrame>
        <p:nvGraphicFramePr>
          <p:cNvPr id="175" name="Table 174"/>
          <p:cNvGraphicFramePr>
            <a:graphicFrameLocks noGrp="1"/>
          </p:cNvGraphicFramePr>
          <p:nvPr/>
        </p:nvGraphicFramePr>
        <p:xfrm>
          <a:off x="1187450" y="4005263"/>
          <a:ext cx="3455988" cy="2205038"/>
        </p:xfrm>
        <a:graphic>
          <a:graphicData uri="http://schemas.openxmlformats.org/drawingml/2006/table">
            <a:tbl>
              <a:tblPr firstRow="1" bandRow="1">
                <a:tableStyleId>{F5AB1C69-6EDB-4FF4-983F-18BD219EF322}</a:tableStyleId>
              </a:tblPr>
              <a:tblGrid>
                <a:gridCol w="1452517"/>
                <a:gridCol w="951649"/>
                <a:gridCol w="1051822"/>
              </a:tblGrid>
              <a:tr h="1046938">
                <a:tc>
                  <a:txBody>
                    <a:bodyPr/>
                    <a:lstStyle/>
                    <a:p>
                      <a:r>
                        <a:rPr lang="en-GB" sz="2400" dirty="0" smtClean="0"/>
                        <a:t>      Twin1</a:t>
                      </a:r>
                    </a:p>
                    <a:p>
                      <a:r>
                        <a:rPr lang="en-GB" sz="2400" dirty="0" smtClean="0"/>
                        <a:t>Twin2</a:t>
                      </a:r>
                      <a:endParaRPr lang="en-US" sz="2400" dirty="0"/>
                    </a:p>
                  </a:txBody>
                  <a:tcPr marL="91436" marR="91436" marT="45685" marB="45685"/>
                </a:tc>
                <a:tc>
                  <a:txBody>
                    <a:bodyPr/>
                    <a:lstStyle/>
                    <a:p>
                      <a:pPr algn="ctr"/>
                      <a:r>
                        <a:rPr lang="en-GB" sz="2400" dirty="0" smtClean="0"/>
                        <a:t>0</a:t>
                      </a:r>
                      <a:endParaRPr lang="en-US" sz="2400" dirty="0"/>
                    </a:p>
                  </a:txBody>
                  <a:tcPr marL="91436" marR="91436" marT="45685" marB="45685"/>
                </a:tc>
                <a:tc>
                  <a:txBody>
                    <a:bodyPr/>
                    <a:lstStyle/>
                    <a:p>
                      <a:pPr algn="ctr"/>
                      <a:r>
                        <a:rPr lang="en-GB" sz="2400" dirty="0" smtClean="0"/>
                        <a:t>1</a:t>
                      </a:r>
                      <a:endParaRPr lang="en-US" sz="2400" dirty="0"/>
                    </a:p>
                  </a:txBody>
                  <a:tcPr marL="91436" marR="91436" marT="45685" marB="45685"/>
                </a:tc>
              </a:tr>
              <a:tr h="579050">
                <a:tc>
                  <a:txBody>
                    <a:bodyPr/>
                    <a:lstStyle/>
                    <a:p>
                      <a:pPr algn="ctr"/>
                      <a:r>
                        <a:rPr lang="en-GB" sz="3200" b="1" dirty="0" smtClean="0">
                          <a:solidFill>
                            <a:srgbClr val="000000"/>
                          </a:solidFill>
                        </a:rPr>
                        <a:t>0</a:t>
                      </a:r>
                      <a:endParaRPr lang="en-US" sz="3200" b="1" dirty="0">
                        <a:solidFill>
                          <a:srgbClr val="000000"/>
                        </a:solidFill>
                      </a:endParaRPr>
                    </a:p>
                  </a:txBody>
                  <a:tcPr marL="91436" marR="91436" marT="45685" marB="45685"/>
                </a:tc>
                <a:tc>
                  <a:txBody>
                    <a:bodyPr/>
                    <a:lstStyle/>
                    <a:p>
                      <a:pPr algn="ctr"/>
                      <a:r>
                        <a:rPr lang="en-GB" sz="3200" b="1" dirty="0" smtClean="0">
                          <a:solidFill>
                            <a:srgbClr val="000000"/>
                          </a:solidFill>
                        </a:rPr>
                        <a:t>a</a:t>
                      </a:r>
                      <a:endParaRPr lang="en-US" sz="3200" b="1" dirty="0">
                        <a:solidFill>
                          <a:srgbClr val="000000"/>
                        </a:solidFill>
                      </a:endParaRPr>
                    </a:p>
                  </a:txBody>
                  <a:tcPr marL="91436" marR="91436" marT="45685" marB="45685"/>
                </a:tc>
                <a:tc>
                  <a:txBody>
                    <a:bodyPr/>
                    <a:lstStyle/>
                    <a:p>
                      <a:pPr algn="ctr"/>
                      <a:r>
                        <a:rPr lang="en-GB" sz="3200" b="1" dirty="0" smtClean="0">
                          <a:solidFill>
                            <a:srgbClr val="000000"/>
                          </a:solidFill>
                        </a:rPr>
                        <a:t>b</a:t>
                      </a:r>
                      <a:endParaRPr lang="en-US" sz="3200" b="1" dirty="0">
                        <a:solidFill>
                          <a:srgbClr val="000000"/>
                        </a:solidFill>
                      </a:endParaRPr>
                    </a:p>
                  </a:txBody>
                  <a:tcPr marL="91436" marR="91436" marT="45685" marB="45685"/>
                </a:tc>
              </a:tr>
              <a:tr h="579050">
                <a:tc>
                  <a:txBody>
                    <a:bodyPr/>
                    <a:lstStyle/>
                    <a:p>
                      <a:pPr algn="ctr"/>
                      <a:r>
                        <a:rPr lang="en-GB" sz="3200" b="1" dirty="0" smtClean="0">
                          <a:solidFill>
                            <a:srgbClr val="000000"/>
                          </a:solidFill>
                        </a:rPr>
                        <a:t>1</a:t>
                      </a:r>
                      <a:endParaRPr lang="en-US" sz="3200" b="1" dirty="0">
                        <a:solidFill>
                          <a:srgbClr val="000000"/>
                        </a:solidFill>
                      </a:endParaRPr>
                    </a:p>
                  </a:txBody>
                  <a:tcPr marL="91436" marR="91436" marT="45685" marB="45685"/>
                </a:tc>
                <a:tc>
                  <a:txBody>
                    <a:bodyPr/>
                    <a:lstStyle/>
                    <a:p>
                      <a:pPr algn="ctr"/>
                      <a:r>
                        <a:rPr lang="en-GB" sz="3200" b="1" dirty="0" smtClean="0">
                          <a:solidFill>
                            <a:srgbClr val="000000"/>
                          </a:solidFill>
                        </a:rPr>
                        <a:t>c</a:t>
                      </a:r>
                      <a:endParaRPr lang="en-US" sz="3200" b="1" dirty="0">
                        <a:solidFill>
                          <a:srgbClr val="000000"/>
                        </a:solidFill>
                      </a:endParaRPr>
                    </a:p>
                  </a:txBody>
                  <a:tcPr marL="91436" marR="91436" marT="45685" marB="45685"/>
                </a:tc>
                <a:tc>
                  <a:txBody>
                    <a:bodyPr/>
                    <a:lstStyle/>
                    <a:p>
                      <a:pPr algn="ctr"/>
                      <a:r>
                        <a:rPr lang="en-GB" sz="3200" b="1" dirty="0" smtClean="0">
                          <a:solidFill>
                            <a:srgbClr val="000000"/>
                          </a:solidFill>
                        </a:rPr>
                        <a:t>d</a:t>
                      </a:r>
                      <a:endParaRPr lang="en-US" sz="3200" b="1" dirty="0">
                        <a:solidFill>
                          <a:srgbClr val="000000"/>
                        </a:solidFill>
                      </a:endParaRPr>
                    </a:p>
                  </a:txBody>
                  <a:tcPr marL="91436" marR="91436" marT="45685" marB="45685"/>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76200"/>
            <a:ext cx="9144000" cy="1143000"/>
          </a:xfrm>
        </p:spPr>
        <p:txBody>
          <a:bodyPr/>
          <a:lstStyle/>
          <a:p>
            <a:r>
              <a:rPr lang="en-US" altLang="en-US" sz="3200" b="1" smtClean="0">
                <a:solidFill>
                  <a:schemeClr val="tx1"/>
                </a:solidFill>
                <a:latin typeface="Arial" charset="0"/>
              </a:rPr>
              <a:t>Joint Liability Model for twin pairs </a:t>
            </a:r>
          </a:p>
        </p:txBody>
      </p:sp>
      <p:sp>
        <p:nvSpPr>
          <p:cNvPr id="14339" name="Rectangle 3"/>
          <p:cNvSpPr>
            <a:spLocks noGrp="1" noChangeArrowheads="1"/>
          </p:cNvSpPr>
          <p:nvPr>
            <p:ph type="body" idx="1"/>
          </p:nvPr>
        </p:nvSpPr>
        <p:spPr>
          <a:xfrm>
            <a:off x="107950" y="1196975"/>
            <a:ext cx="8839200" cy="2736850"/>
          </a:xfrm>
        </p:spPr>
        <p:txBody>
          <a:bodyPr/>
          <a:lstStyle/>
          <a:p>
            <a:pPr algn="just"/>
            <a:r>
              <a:rPr lang="en-US" altLang="en-US" sz="2400" smtClean="0">
                <a:solidFill>
                  <a:srgbClr val="FFFFFF"/>
                </a:solidFill>
                <a:latin typeface="Arial" charset="0"/>
              </a:rPr>
              <a:t>Assumed to follow a </a:t>
            </a:r>
            <a:r>
              <a:rPr lang="en-US" altLang="en-US" sz="2400" b="1" smtClean="0">
                <a:solidFill>
                  <a:srgbClr val="FF9933"/>
                </a:solidFill>
                <a:latin typeface="Arial" charset="0"/>
              </a:rPr>
              <a:t>bivariate normal</a:t>
            </a:r>
            <a:r>
              <a:rPr lang="en-US" altLang="en-US" sz="2400" smtClean="0">
                <a:solidFill>
                  <a:srgbClr val="FF9933"/>
                </a:solidFill>
                <a:latin typeface="Arial" charset="0"/>
              </a:rPr>
              <a:t> distribution</a:t>
            </a:r>
            <a:r>
              <a:rPr lang="en-US" altLang="en-US" sz="2400" smtClean="0">
                <a:solidFill>
                  <a:srgbClr val="FFFFFF"/>
                </a:solidFill>
                <a:latin typeface="Arial" charset="0"/>
              </a:rPr>
              <a:t>, where both traits have a mean of 0 and standard deviation of 1, but the </a:t>
            </a:r>
            <a:r>
              <a:rPr lang="en-US" altLang="en-US" sz="2400" b="1" smtClean="0">
                <a:solidFill>
                  <a:srgbClr val="FF9933"/>
                </a:solidFill>
                <a:latin typeface="Arial" charset="0"/>
              </a:rPr>
              <a:t>correlation</a:t>
            </a:r>
            <a:r>
              <a:rPr lang="en-US" altLang="en-US" sz="2400" smtClean="0">
                <a:solidFill>
                  <a:srgbClr val="FFFFFF"/>
                </a:solidFill>
                <a:latin typeface="Arial" charset="0"/>
              </a:rPr>
              <a:t> between them is variable. </a:t>
            </a:r>
          </a:p>
          <a:p>
            <a:pPr algn="just">
              <a:lnSpc>
                <a:spcPct val="50000"/>
              </a:lnSpc>
              <a:buFontTx/>
              <a:buNone/>
            </a:pPr>
            <a:endParaRPr lang="en-US" altLang="en-US" sz="2400" smtClean="0">
              <a:solidFill>
                <a:srgbClr val="FFFFFF"/>
              </a:solidFill>
              <a:latin typeface="Arial" charset="0"/>
            </a:endParaRPr>
          </a:p>
          <a:p>
            <a:pPr algn="just">
              <a:lnSpc>
                <a:spcPct val="90000"/>
              </a:lnSpc>
            </a:pPr>
            <a:r>
              <a:rPr lang="en-US" altLang="en-US" sz="2400" smtClean="0">
                <a:solidFill>
                  <a:srgbClr val="FFFFFF"/>
                </a:solidFill>
                <a:latin typeface="Arial" charset="0"/>
              </a:rPr>
              <a:t>The </a:t>
            </a:r>
            <a:r>
              <a:rPr lang="en-US" altLang="en-US" sz="2400" b="1" smtClean="0">
                <a:solidFill>
                  <a:srgbClr val="FFFFFF"/>
                </a:solidFill>
                <a:latin typeface="Arial" charset="0"/>
              </a:rPr>
              <a:t>shape</a:t>
            </a:r>
            <a:r>
              <a:rPr lang="en-US" altLang="en-US" sz="2400" smtClean="0">
                <a:solidFill>
                  <a:srgbClr val="FFFFFF"/>
                </a:solidFill>
                <a:latin typeface="Arial" charset="0"/>
              </a:rPr>
              <a:t> of a bivariate normal distribution is determined by the </a:t>
            </a:r>
            <a:r>
              <a:rPr lang="en-US" altLang="en-US" sz="2400" b="1" smtClean="0">
                <a:solidFill>
                  <a:srgbClr val="FF9933"/>
                </a:solidFill>
                <a:latin typeface="Arial" charset="0"/>
              </a:rPr>
              <a:t>correlation</a:t>
            </a:r>
            <a:r>
              <a:rPr lang="en-US" altLang="en-US" sz="2400" smtClean="0">
                <a:solidFill>
                  <a:srgbClr val="FFFFFF"/>
                </a:solidFill>
                <a:latin typeface="Arial" charset="0"/>
              </a:rPr>
              <a:t> between the traits</a:t>
            </a:r>
          </a:p>
          <a:p>
            <a:pPr algn="just">
              <a:buFontTx/>
              <a:buNone/>
            </a:pPr>
            <a:endParaRPr lang="en-US" altLang="en-US" sz="2400" smtClean="0">
              <a:solidFill>
                <a:srgbClr val="FFFFFF"/>
              </a:solidFill>
              <a:latin typeface="Arial" charset="0"/>
            </a:endParaRPr>
          </a:p>
        </p:txBody>
      </p:sp>
      <p:pic>
        <p:nvPicPr>
          <p:cNvPr id="14340" name="Picture 4" descr="BNR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4097338"/>
            <a:ext cx="3160713" cy="2498725"/>
          </a:xfrm>
          <a:prstGeom prst="rect">
            <a:avLst/>
          </a:prstGeom>
          <a:solidFill>
            <a:srgbClr val="9966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341" name="Picture 5" descr="BNR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2125" y="4057650"/>
            <a:ext cx="3103563" cy="261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6"/>
          <p:cNvSpPr txBox="1">
            <a:spLocks noChangeArrowheads="1"/>
          </p:cNvSpPr>
          <p:nvPr/>
        </p:nvSpPr>
        <p:spPr bwMode="auto">
          <a:xfrm>
            <a:off x="1465263" y="3638550"/>
            <a:ext cx="1123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i="1">
                <a:latin typeface="Arial" charset="0"/>
              </a:rPr>
              <a:t>r</a:t>
            </a:r>
            <a:r>
              <a:rPr lang="en-US" altLang="en-US" sz="2800" b="1">
                <a:latin typeface="Arial" charset="0"/>
              </a:rPr>
              <a:t> =.00</a:t>
            </a:r>
          </a:p>
        </p:txBody>
      </p:sp>
      <p:sp>
        <p:nvSpPr>
          <p:cNvPr id="14343" name="Text Box 7"/>
          <p:cNvSpPr txBox="1">
            <a:spLocks noChangeArrowheads="1"/>
          </p:cNvSpPr>
          <p:nvPr/>
        </p:nvSpPr>
        <p:spPr bwMode="auto">
          <a:xfrm>
            <a:off x="6442075" y="3587750"/>
            <a:ext cx="1123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i="1">
                <a:latin typeface="Arial" charset="0"/>
              </a:rPr>
              <a:t>r</a:t>
            </a:r>
            <a:r>
              <a:rPr lang="en-US" altLang="en-US" sz="2800" b="1">
                <a:latin typeface="Arial" charset="0"/>
              </a:rPr>
              <a:t> =.90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p:cNvGraphicFramePr>
            <a:graphicFrameLocks noChangeAspect="1"/>
          </p:cNvGraphicFramePr>
          <p:nvPr/>
        </p:nvGraphicFramePr>
        <p:xfrm>
          <a:off x="1455738" y="1397000"/>
          <a:ext cx="6234112" cy="4064000"/>
        </p:xfrm>
        <a:graphic>
          <a:graphicData uri="http://schemas.openxmlformats.org/presentationml/2006/ole">
            <mc:AlternateContent xmlns:mc="http://schemas.openxmlformats.org/markup-compatibility/2006">
              <mc:Choice xmlns:v="urn:schemas-microsoft-com:vml" Requires="v">
                <p:oleObj spid="_x0000_s15407" name="Document" r:id="rId4" imgW="6233160" imgH="4064508" progId="Word.Document.8">
                  <p:embed/>
                </p:oleObj>
              </mc:Choice>
              <mc:Fallback>
                <p:oleObj name="Document" r:id="rId4" imgW="6233160" imgH="4064508" progId="Word.Documen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738" y="1397000"/>
                        <a:ext cx="6234112" cy="406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5363" name="Picture 156" descr="BNconAf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2638" y="4394200"/>
            <a:ext cx="16764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157" descr="BNconUna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825" y="3935413"/>
            <a:ext cx="1954213"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58" descr="BNdisc"/>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6375" y="2781300"/>
            <a:ext cx="145256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4" name="Table 163"/>
          <p:cNvGraphicFramePr>
            <a:graphicFrameLocks noGrp="1"/>
          </p:cNvGraphicFramePr>
          <p:nvPr/>
        </p:nvGraphicFramePr>
        <p:xfrm>
          <a:off x="2955925" y="3933825"/>
          <a:ext cx="3132138" cy="1838325"/>
        </p:xfrm>
        <a:graphic>
          <a:graphicData uri="http://schemas.openxmlformats.org/drawingml/2006/table">
            <a:tbl>
              <a:tblPr firstRow="1" bandRow="1">
                <a:tableStyleId>{F5AB1C69-6EDB-4FF4-983F-18BD219EF322}</a:tableStyleId>
              </a:tblPr>
              <a:tblGrid>
                <a:gridCol w="1161354"/>
                <a:gridCol w="985392"/>
                <a:gridCol w="985392"/>
              </a:tblGrid>
              <a:tr h="857291">
                <a:tc>
                  <a:txBody>
                    <a:bodyPr/>
                    <a:lstStyle/>
                    <a:p>
                      <a:r>
                        <a:rPr lang="en-GB" sz="2000" dirty="0" smtClean="0"/>
                        <a:t>         </a:t>
                      </a:r>
                      <a:r>
                        <a:rPr lang="en-GB" sz="2000" i="1" dirty="0" smtClean="0"/>
                        <a:t>y</a:t>
                      </a:r>
                      <a:r>
                        <a:rPr lang="en-GB" sz="2000" dirty="0" smtClean="0"/>
                        <a:t>2</a:t>
                      </a:r>
                    </a:p>
                    <a:p>
                      <a:r>
                        <a:rPr lang="en-GB" sz="2000" i="1" dirty="0" smtClean="0"/>
                        <a:t>y</a:t>
                      </a:r>
                      <a:r>
                        <a:rPr lang="en-GB" sz="2000" dirty="0" smtClean="0"/>
                        <a:t>1</a:t>
                      </a:r>
                      <a:endParaRPr lang="en-US" sz="2000" dirty="0"/>
                    </a:p>
                  </a:txBody>
                  <a:tcPr marL="91448" marR="91448" marT="45742" marB="45742"/>
                </a:tc>
                <a:tc>
                  <a:txBody>
                    <a:bodyPr/>
                    <a:lstStyle/>
                    <a:p>
                      <a:pPr algn="ctr"/>
                      <a:r>
                        <a:rPr lang="en-GB" sz="2000" dirty="0" smtClean="0"/>
                        <a:t>0</a:t>
                      </a:r>
                      <a:endParaRPr lang="en-US" sz="2000" dirty="0"/>
                    </a:p>
                  </a:txBody>
                  <a:tcPr marL="91448" marR="91448" marT="45742" marB="45742"/>
                </a:tc>
                <a:tc>
                  <a:txBody>
                    <a:bodyPr/>
                    <a:lstStyle/>
                    <a:p>
                      <a:pPr algn="ctr"/>
                      <a:r>
                        <a:rPr lang="en-GB" sz="2000" dirty="0" smtClean="0"/>
                        <a:t>1</a:t>
                      </a:r>
                      <a:endParaRPr lang="en-US" sz="2000" dirty="0"/>
                    </a:p>
                  </a:txBody>
                  <a:tcPr marL="91448" marR="91448" marT="45742" marB="45742"/>
                </a:tc>
              </a:tr>
              <a:tr h="490517">
                <a:tc>
                  <a:txBody>
                    <a:bodyPr/>
                    <a:lstStyle/>
                    <a:p>
                      <a:pPr algn="ctr"/>
                      <a:r>
                        <a:rPr lang="en-GB" sz="2000" b="1" dirty="0" smtClean="0">
                          <a:solidFill>
                            <a:srgbClr val="000000"/>
                          </a:solidFill>
                        </a:rPr>
                        <a:t>0</a:t>
                      </a:r>
                      <a:endParaRPr lang="en-US" sz="2000" b="1" dirty="0">
                        <a:solidFill>
                          <a:srgbClr val="000000"/>
                        </a:solidFill>
                      </a:endParaRPr>
                    </a:p>
                  </a:txBody>
                  <a:tcPr marL="91448" marR="91448" marT="45742" marB="45742"/>
                </a:tc>
                <a:tc>
                  <a:txBody>
                    <a:bodyPr/>
                    <a:lstStyle/>
                    <a:p>
                      <a:pPr algn="ctr"/>
                      <a:r>
                        <a:rPr lang="en-GB" sz="2000" b="1" dirty="0" smtClean="0">
                          <a:solidFill>
                            <a:srgbClr val="000000"/>
                          </a:solidFill>
                        </a:rPr>
                        <a:t>00</a:t>
                      </a:r>
                      <a:endParaRPr lang="en-US" sz="2000" b="1" dirty="0">
                        <a:solidFill>
                          <a:srgbClr val="000000"/>
                        </a:solidFill>
                      </a:endParaRPr>
                    </a:p>
                  </a:txBody>
                  <a:tcPr marL="91448" marR="91448" marT="45742" marB="45742"/>
                </a:tc>
                <a:tc>
                  <a:txBody>
                    <a:bodyPr/>
                    <a:lstStyle/>
                    <a:p>
                      <a:pPr algn="ctr"/>
                      <a:r>
                        <a:rPr lang="en-GB" sz="2000" b="1" dirty="0" smtClean="0">
                          <a:solidFill>
                            <a:srgbClr val="000000"/>
                          </a:solidFill>
                        </a:rPr>
                        <a:t>01</a:t>
                      </a:r>
                      <a:endParaRPr lang="en-US" sz="2000" b="1" dirty="0">
                        <a:solidFill>
                          <a:srgbClr val="000000"/>
                        </a:solidFill>
                      </a:endParaRPr>
                    </a:p>
                  </a:txBody>
                  <a:tcPr marL="91448" marR="91448" marT="45742" marB="45742"/>
                </a:tc>
              </a:tr>
              <a:tr h="490517">
                <a:tc>
                  <a:txBody>
                    <a:bodyPr/>
                    <a:lstStyle/>
                    <a:p>
                      <a:pPr algn="ctr"/>
                      <a:r>
                        <a:rPr lang="en-GB" sz="2000" b="1" dirty="0" smtClean="0">
                          <a:solidFill>
                            <a:srgbClr val="000000"/>
                          </a:solidFill>
                        </a:rPr>
                        <a:t>1</a:t>
                      </a:r>
                      <a:endParaRPr lang="en-US" sz="2000" b="1" dirty="0">
                        <a:solidFill>
                          <a:srgbClr val="000000"/>
                        </a:solidFill>
                      </a:endParaRPr>
                    </a:p>
                  </a:txBody>
                  <a:tcPr marL="91448" marR="91448" marT="45742" marB="45742"/>
                </a:tc>
                <a:tc>
                  <a:txBody>
                    <a:bodyPr/>
                    <a:lstStyle/>
                    <a:p>
                      <a:pPr algn="ctr"/>
                      <a:r>
                        <a:rPr lang="en-GB" sz="2000" b="1" dirty="0" smtClean="0">
                          <a:solidFill>
                            <a:srgbClr val="000000"/>
                          </a:solidFill>
                        </a:rPr>
                        <a:t>10</a:t>
                      </a:r>
                      <a:endParaRPr lang="en-US" sz="2000" b="1" dirty="0">
                        <a:solidFill>
                          <a:srgbClr val="000000"/>
                        </a:solidFill>
                      </a:endParaRPr>
                    </a:p>
                  </a:txBody>
                  <a:tcPr marL="91448" marR="91448" marT="45742" marB="45742"/>
                </a:tc>
                <a:tc>
                  <a:txBody>
                    <a:bodyPr/>
                    <a:lstStyle/>
                    <a:p>
                      <a:pPr algn="ctr"/>
                      <a:r>
                        <a:rPr lang="en-GB" sz="2000" b="1" dirty="0" smtClean="0">
                          <a:solidFill>
                            <a:srgbClr val="000000"/>
                          </a:solidFill>
                        </a:rPr>
                        <a:t>11</a:t>
                      </a:r>
                      <a:endParaRPr lang="en-US" sz="2000" b="1" dirty="0">
                        <a:solidFill>
                          <a:srgbClr val="000000"/>
                        </a:solidFill>
                      </a:endParaRPr>
                    </a:p>
                  </a:txBody>
                  <a:tcPr marL="91448" marR="91448" marT="45742" marB="45742"/>
                </a:tc>
              </a:tr>
            </a:tbl>
          </a:graphicData>
        </a:graphic>
      </p:graphicFrame>
      <p:sp>
        <p:nvSpPr>
          <p:cNvPr id="15384" name="Line 159"/>
          <p:cNvSpPr>
            <a:spLocks noChangeShapeType="1"/>
          </p:cNvSpPr>
          <p:nvPr/>
        </p:nvSpPr>
        <p:spPr bwMode="auto">
          <a:xfrm flipH="1">
            <a:off x="1227138" y="5121275"/>
            <a:ext cx="3260725" cy="252413"/>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385" name="Line 162"/>
          <p:cNvSpPr>
            <a:spLocks noChangeShapeType="1"/>
          </p:cNvSpPr>
          <p:nvPr/>
        </p:nvSpPr>
        <p:spPr bwMode="auto">
          <a:xfrm flipV="1">
            <a:off x="4972050" y="3933825"/>
            <a:ext cx="2592388" cy="1619250"/>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86" name="Line 163"/>
          <p:cNvSpPr>
            <a:spLocks noChangeShapeType="1"/>
          </p:cNvSpPr>
          <p:nvPr/>
        </p:nvSpPr>
        <p:spPr bwMode="auto">
          <a:xfrm flipV="1">
            <a:off x="5332413" y="3717925"/>
            <a:ext cx="2016125" cy="1152525"/>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87" name="Line 160"/>
          <p:cNvSpPr>
            <a:spLocks noChangeShapeType="1"/>
          </p:cNvSpPr>
          <p:nvPr/>
        </p:nvSpPr>
        <p:spPr bwMode="auto">
          <a:xfrm>
            <a:off x="5908675" y="5553075"/>
            <a:ext cx="2447925" cy="180975"/>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3"/>
          <p:cNvSpPr txBox="1">
            <a:spLocks noChangeArrowheads="1"/>
          </p:cNvSpPr>
          <p:nvPr/>
        </p:nvSpPr>
        <p:spPr>
          <a:xfrm>
            <a:off x="0" y="260350"/>
            <a:ext cx="8839200" cy="2017713"/>
          </a:xfrm>
          <a:prstGeom prst="rect">
            <a:avLst/>
          </a:prstGeom>
        </p:spPr>
        <p:txBody>
          <a:bodyPr/>
          <a:lstStyle>
            <a:lvl1pPr marL="342900" indent="-342900" algn="l" defTabSz="762000"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defTabSz="762000" rtl="0" eaLnBrk="0" fontAlgn="base" hangingPunct="0">
              <a:spcBef>
                <a:spcPct val="20000"/>
              </a:spcBef>
              <a:spcAft>
                <a:spcPct val="0"/>
              </a:spcAft>
              <a:buSzPct val="100000"/>
              <a:buChar char="–"/>
              <a:defRPr sz="2800">
                <a:solidFill>
                  <a:schemeClr val="tx1"/>
                </a:solidFill>
                <a:latin typeface="+mn-lt"/>
              </a:defRPr>
            </a:lvl2pPr>
            <a:lvl3pPr marL="1143000" indent="-228600" algn="l" defTabSz="762000" rtl="0" eaLnBrk="0" fontAlgn="base" hangingPunct="0">
              <a:spcBef>
                <a:spcPct val="20000"/>
              </a:spcBef>
              <a:spcAft>
                <a:spcPct val="0"/>
              </a:spcAft>
              <a:buSzPct val="100000"/>
              <a:buChar char="•"/>
              <a:defRPr sz="2400">
                <a:solidFill>
                  <a:schemeClr val="tx1"/>
                </a:solidFill>
                <a:latin typeface="+mn-lt"/>
              </a:defRPr>
            </a:lvl3pPr>
            <a:lvl4pPr marL="1600200" indent="-228600" algn="l" defTabSz="762000" rtl="0" eaLnBrk="0" fontAlgn="base" hangingPunct="0">
              <a:spcBef>
                <a:spcPct val="20000"/>
              </a:spcBef>
              <a:spcAft>
                <a:spcPct val="0"/>
              </a:spcAft>
              <a:buSzPct val="100000"/>
              <a:buChar char="–"/>
              <a:defRPr sz="2000">
                <a:solidFill>
                  <a:schemeClr val="tx1"/>
                </a:solidFill>
                <a:latin typeface="+mn-lt"/>
              </a:defRPr>
            </a:lvl4pPr>
            <a:lvl5pPr marL="2057400" indent="-228600" algn="l" defTabSz="762000" rtl="0" eaLnBrk="0" fontAlgn="base" hangingPunct="0">
              <a:spcBef>
                <a:spcPct val="20000"/>
              </a:spcBef>
              <a:spcAft>
                <a:spcPct val="0"/>
              </a:spcAft>
              <a:buSzPct val="100000"/>
              <a:buChar char="•"/>
              <a:defRPr sz="2000">
                <a:solidFill>
                  <a:schemeClr val="tx1"/>
                </a:solidFill>
                <a:latin typeface="+mn-lt"/>
              </a:defRPr>
            </a:lvl5pPr>
            <a:lvl6pPr marL="2514600" indent="-228600" algn="l" defTabSz="762000" rtl="0" eaLnBrk="0" fontAlgn="base" hangingPunct="0">
              <a:spcBef>
                <a:spcPct val="20000"/>
              </a:spcBef>
              <a:spcAft>
                <a:spcPct val="0"/>
              </a:spcAft>
              <a:buSzPct val="100000"/>
              <a:buChar char="•"/>
              <a:defRPr sz="2000">
                <a:solidFill>
                  <a:schemeClr val="tx1"/>
                </a:solidFill>
                <a:latin typeface="+mn-lt"/>
              </a:defRPr>
            </a:lvl6pPr>
            <a:lvl7pPr marL="2971800" indent="-228600" algn="l" defTabSz="762000" rtl="0" eaLnBrk="0" fontAlgn="base" hangingPunct="0">
              <a:spcBef>
                <a:spcPct val="20000"/>
              </a:spcBef>
              <a:spcAft>
                <a:spcPct val="0"/>
              </a:spcAft>
              <a:buSzPct val="100000"/>
              <a:buChar char="•"/>
              <a:defRPr sz="2000">
                <a:solidFill>
                  <a:schemeClr val="tx1"/>
                </a:solidFill>
                <a:latin typeface="+mn-lt"/>
              </a:defRPr>
            </a:lvl7pPr>
            <a:lvl8pPr marL="3429000" indent="-228600" algn="l" defTabSz="762000" rtl="0" eaLnBrk="0" fontAlgn="base" hangingPunct="0">
              <a:spcBef>
                <a:spcPct val="20000"/>
              </a:spcBef>
              <a:spcAft>
                <a:spcPct val="0"/>
              </a:spcAft>
              <a:buSzPct val="100000"/>
              <a:buChar char="•"/>
              <a:defRPr sz="2000">
                <a:solidFill>
                  <a:schemeClr val="tx1"/>
                </a:solidFill>
                <a:latin typeface="+mn-lt"/>
              </a:defRPr>
            </a:lvl8pPr>
            <a:lvl9pPr marL="3886200" indent="-228600" algn="l" defTabSz="762000" rtl="0" eaLnBrk="0" fontAlgn="base" hangingPunct="0">
              <a:spcBef>
                <a:spcPct val="20000"/>
              </a:spcBef>
              <a:spcAft>
                <a:spcPct val="0"/>
              </a:spcAft>
              <a:buSzPct val="100000"/>
              <a:buChar char="•"/>
              <a:defRPr sz="2000">
                <a:solidFill>
                  <a:schemeClr val="tx1"/>
                </a:solidFill>
                <a:latin typeface="+mn-lt"/>
              </a:defRPr>
            </a:lvl9pPr>
          </a:lstStyle>
          <a:p>
            <a:pPr algn="just">
              <a:defRPr/>
            </a:pPr>
            <a:r>
              <a:rPr lang="en-US" altLang="en-US" sz="2400" kern="0" dirty="0" smtClean="0">
                <a:solidFill>
                  <a:srgbClr val="FFFFFF"/>
                </a:solidFill>
                <a:latin typeface="Arial" charset="0"/>
              </a:rPr>
              <a:t>The observed cell proportions relate to the proportions of the BND with a certain correlation between the latent variables (</a:t>
            </a:r>
            <a:r>
              <a:rPr lang="en-US" altLang="en-US" sz="2400" i="1" kern="0" dirty="0" smtClean="0">
                <a:solidFill>
                  <a:srgbClr val="FFFFFF"/>
                </a:solidFill>
                <a:latin typeface="Arial" charset="0"/>
              </a:rPr>
              <a:t>y</a:t>
            </a:r>
            <a:r>
              <a:rPr lang="en-US" altLang="en-US" sz="2400" i="1" kern="0" baseline="-25000" dirty="0" smtClean="0">
                <a:solidFill>
                  <a:srgbClr val="FFFFFF"/>
                </a:solidFill>
                <a:latin typeface="Arial" charset="0"/>
              </a:rPr>
              <a:t>1</a:t>
            </a:r>
            <a:r>
              <a:rPr lang="en-US" altLang="en-US" sz="2400" kern="0" dirty="0" smtClean="0">
                <a:solidFill>
                  <a:srgbClr val="FFFFFF"/>
                </a:solidFill>
                <a:latin typeface="Arial" charset="0"/>
              </a:rPr>
              <a:t> and </a:t>
            </a:r>
            <a:r>
              <a:rPr lang="en-US" altLang="en-US" sz="2400" i="1" kern="0" dirty="0" smtClean="0">
                <a:solidFill>
                  <a:srgbClr val="FFFFFF"/>
                </a:solidFill>
                <a:latin typeface="Arial" charset="0"/>
              </a:rPr>
              <a:t>y</a:t>
            </a:r>
            <a:r>
              <a:rPr lang="en-US" altLang="en-US" sz="2400" i="1" kern="0" baseline="-25000" dirty="0" smtClean="0">
                <a:solidFill>
                  <a:srgbClr val="FFFFFF"/>
                </a:solidFill>
                <a:latin typeface="Arial" charset="0"/>
              </a:rPr>
              <a:t>2</a:t>
            </a:r>
            <a:r>
              <a:rPr lang="en-US" altLang="en-US" sz="2400" kern="0" dirty="0" smtClean="0">
                <a:solidFill>
                  <a:srgbClr val="FFFFFF"/>
                </a:solidFill>
                <a:latin typeface="Arial" charset="0"/>
              </a:rPr>
              <a:t>), each cut at a certain threshold </a:t>
            </a:r>
          </a:p>
          <a:p>
            <a:pPr algn="just">
              <a:defRPr/>
            </a:pPr>
            <a:endParaRPr lang="en-US" altLang="en-US" sz="2400" kern="0" dirty="0" smtClean="0">
              <a:solidFill>
                <a:srgbClr val="FFFFFF"/>
              </a:solidFill>
              <a:latin typeface="Arial" charset="0"/>
            </a:endParaRPr>
          </a:p>
          <a:p>
            <a:pPr>
              <a:defRPr/>
            </a:pPr>
            <a:r>
              <a:rPr lang="en-GB" sz="2400" dirty="0" smtClean="0">
                <a:solidFill>
                  <a:srgbClr val="FFFFFF"/>
                </a:solidFill>
                <a:latin typeface="Arial" panose="020B0604020202020204" pitchFamily="34" charset="0"/>
                <a:cs typeface="Arial" panose="020B0604020202020204" pitchFamily="34" charset="0"/>
              </a:rPr>
              <a:t>i.e. the joint probability of a certain response combination</a:t>
            </a:r>
            <a:r>
              <a:rPr lang="en-US" sz="2400" dirty="0" smtClean="0">
                <a:solidFill>
                  <a:srgbClr val="FFFFFF"/>
                </a:solidFill>
                <a:latin typeface="Arial" panose="020B0604020202020204" pitchFamily="34" charset="0"/>
                <a:cs typeface="Arial" panose="020B0604020202020204" pitchFamily="34" charset="0"/>
              </a:rPr>
              <a:t> is the volume under the BND surface bounded by appropriate thresholds on each liability</a:t>
            </a:r>
          </a:p>
          <a:p>
            <a:pPr algn="just">
              <a:defRPr/>
            </a:pPr>
            <a:endParaRPr lang="en-US" altLang="en-US" sz="2400" kern="0" dirty="0" smtClean="0">
              <a:solidFill>
                <a:srgbClr val="FFFFFF"/>
              </a:solidFill>
              <a:latin typeface="Arial" charset="0"/>
            </a:endParaRPr>
          </a:p>
          <a:p>
            <a:pPr algn="just">
              <a:lnSpc>
                <a:spcPct val="50000"/>
              </a:lnSpc>
              <a:buFontTx/>
              <a:buNone/>
              <a:defRPr/>
            </a:pPr>
            <a:endParaRPr lang="en-US" altLang="en-US" sz="2400" kern="0" dirty="0" smtClean="0">
              <a:solidFill>
                <a:srgbClr val="FFFFFF"/>
              </a:solidFill>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50825" y="44450"/>
            <a:ext cx="8458200" cy="1143000"/>
          </a:xfrm>
          <a:noFill/>
        </p:spPr>
        <p:txBody>
          <a:bodyPr/>
          <a:lstStyle/>
          <a:p>
            <a:r>
              <a:rPr lang="en-US" altLang="en-US" sz="4000" b="1" smtClean="0">
                <a:solidFill>
                  <a:schemeClr val="tx1"/>
                </a:solidFill>
                <a:latin typeface="Arial" charset="0"/>
              </a:rPr>
              <a:t>Expected cell  proportions </a:t>
            </a:r>
            <a:endParaRPr lang="en-US" altLang="en-US" sz="4000" smtClean="0">
              <a:solidFill>
                <a:schemeClr val="tx1"/>
              </a:solidFill>
              <a:latin typeface="Arial" charset="0"/>
            </a:endParaRPr>
          </a:p>
        </p:txBody>
      </p:sp>
      <p:sp>
        <p:nvSpPr>
          <p:cNvPr id="16387" name="Text Box 3"/>
          <p:cNvSpPr txBox="1">
            <a:spLocks noChangeArrowheads="1"/>
          </p:cNvSpPr>
          <p:nvPr/>
        </p:nvSpPr>
        <p:spPr bwMode="auto">
          <a:xfrm>
            <a:off x="34925" y="1260475"/>
            <a:ext cx="8548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b="1">
                <a:solidFill>
                  <a:srgbClr val="FF9933"/>
                </a:solidFill>
                <a:latin typeface="Tahoma" pitchFamily="34" charset="0"/>
              </a:rPr>
              <a:t>Numerical integration</a:t>
            </a:r>
            <a:r>
              <a:rPr lang="en-US" altLang="en-US" sz="2400">
                <a:solidFill>
                  <a:srgbClr val="FFFFFF"/>
                </a:solidFill>
                <a:latin typeface="Tahoma" pitchFamily="34" charset="0"/>
              </a:rPr>
              <a:t> of the BND over the two</a:t>
            </a:r>
            <a:r>
              <a:rPr lang="en-GB" altLang="en-US" sz="2400">
                <a:solidFill>
                  <a:srgbClr val="FFFFFF"/>
                </a:solidFill>
                <a:latin typeface="Tahoma" pitchFamily="34" charset="0"/>
              </a:rPr>
              <a:t> liabilities</a:t>
            </a:r>
          </a:p>
          <a:p>
            <a:pPr>
              <a:spcBef>
                <a:spcPct val="0"/>
              </a:spcBef>
              <a:buSzTx/>
              <a:buFontTx/>
              <a:buNone/>
            </a:pPr>
            <a:r>
              <a:rPr lang="en-GB" altLang="en-US" sz="2400">
                <a:solidFill>
                  <a:srgbClr val="FFFFFF"/>
                </a:solidFill>
                <a:latin typeface="Tahoma" pitchFamily="34" charset="0"/>
              </a:rPr>
              <a:t>e.g. the probability that both twins are above T</a:t>
            </a:r>
            <a:r>
              <a:rPr lang="en-GB" altLang="en-US" sz="2400" i="1">
                <a:solidFill>
                  <a:srgbClr val="FFFFFF"/>
                </a:solidFill>
                <a:latin typeface="Tahoma" pitchFamily="34" charset="0"/>
              </a:rPr>
              <a:t>c</a:t>
            </a:r>
            <a:r>
              <a:rPr lang="en-GB" altLang="en-US" sz="2400">
                <a:solidFill>
                  <a:srgbClr val="FFFFFF"/>
                </a:solidFill>
                <a:latin typeface="Tahoma" pitchFamily="34" charset="0"/>
              </a:rPr>
              <a:t> : </a:t>
            </a:r>
            <a:endParaRPr lang="en-US" altLang="en-US" sz="2400" b="1">
              <a:solidFill>
                <a:srgbClr val="FFFFFF"/>
              </a:solidFill>
              <a:latin typeface="Tahoma" pitchFamily="34" charset="0"/>
            </a:endParaRPr>
          </a:p>
        </p:txBody>
      </p:sp>
      <p:sp>
        <p:nvSpPr>
          <p:cNvPr id="16388" name="Text Box 4"/>
          <p:cNvSpPr txBox="1">
            <a:spLocks noChangeArrowheads="1"/>
          </p:cNvSpPr>
          <p:nvPr/>
        </p:nvSpPr>
        <p:spPr bwMode="auto">
          <a:xfrm>
            <a:off x="112713" y="5519738"/>
            <a:ext cx="90678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600" b="1">
                <a:solidFill>
                  <a:srgbClr val="FF9933"/>
                </a:solidFill>
                <a:latin typeface="Arial" charset="0"/>
              </a:rPr>
              <a:t>Φ</a:t>
            </a:r>
            <a:r>
              <a:rPr lang="en-US" altLang="en-US" sz="1600" b="1">
                <a:latin typeface="Arial" charset="0"/>
              </a:rPr>
              <a:t> </a:t>
            </a:r>
            <a:r>
              <a:rPr lang="en-US" altLang="en-US" sz="1600" b="1">
                <a:solidFill>
                  <a:srgbClr val="FFFFFF"/>
                </a:solidFill>
                <a:latin typeface="Arial" charset="0"/>
              </a:rPr>
              <a:t>is the bivariate normal probability density function,</a:t>
            </a:r>
            <a:r>
              <a:rPr lang="en-US" altLang="en-US" sz="1600" b="1">
                <a:latin typeface="Arial" charset="0"/>
              </a:rPr>
              <a:t> </a:t>
            </a:r>
          </a:p>
          <a:p>
            <a:pPr>
              <a:spcBef>
                <a:spcPct val="0"/>
              </a:spcBef>
              <a:buSzTx/>
              <a:buFontTx/>
              <a:buNone/>
            </a:pPr>
            <a:r>
              <a:rPr lang="en-US" altLang="en-US" sz="1600" b="1" i="1">
                <a:solidFill>
                  <a:srgbClr val="FF9933"/>
                </a:solidFill>
                <a:latin typeface="Arial" charset="0"/>
              </a:rPr>
              <a:t>y</a:t>
            </a:r>
            <a:r>
              <a:rPr lang="en-US" altLang="en-US" sz="1600" b="1" baseline="-25000">
                <a:solidFill>
                  <a:srgbClr val="FF9933"/>
                </a:solidFill>
                <a:latin typeface="Arial" charset="0"/>
              </a:rPr>
              <a:t>1</a:t>
            </a:r>
            <a:r>
              <a:rPr lang="en-US" altLang="en-US" sz="1600" b="1" baseline="-25000">
                <a:latin typeface="Arial" charset="0"/>
              </a:rPr>
              <a:t> </a:t>
            </a:r>
            <a:r>
              <a:rPr lang="en-US" altLang="en-US" sz="1600" b="1">
                <a:solidFill>
                  <a:srgbClr val="FFFFFF"/>
                </a:solidFill>
                <a:latin typeface="Arial" charset="0"/>
              </a:rPr>
              <a:t>and</a:t>
            </a:r>
            <a:r>
              <a:rPr lang="en-US" altLang="en-US" sz="1600" b="1">
                <a:latin typeface="Arial" charset="0"/>
              </a:rPr>
              <a:t> </a:t>
            </a:r>
            <a:r>
              <a:rPr lang="en-US" altLang="en-US" sz="1600" b="1" i="1">
                <a:solidFill>
                  <a:srgbClr val="FF9933"/>
                </a:solidFill>
                <a:latin typeface="Arial" charset="0"/>
              </a:rPr>
              <a:t>y</a:t>
            </a:r>
            <a:r>
              <a:rPr lang="en-US" altLang="en-US" sz="1600" b="1" baseline="-25000">
                <a:solidFill>
                  <a:srgbClr val="FF9933"/>
                </a:solidFill>
                <a:latin typeface="Arial" charset="0"/>
              </a:rPr>
              <a:t>2 </a:t>
            </a:r>
            <a:r>
              <a:rPr lang="en-US" altLang="en-US" sz="1600" b="1">
                <a:latin typeface="Arial" charset="0"/>
              </a:rPr>
              <a:t> </a:t>
            </a:r>
            <a:r>
              <a:rPr lang="en-US" altLang="en-US" sz="1600" b="1">
                <a:solidFill>
                  <a:srgbClr val="FFFFFF"/>
                </a:solidFill>
                <a:latin typeface="Arial" charset="0"/>
              </a:rPr>
              <a:t>are the liabilities of twin1 and twin2, </a:t>
            </a:r>
          </a:p>
          <a:p>
            <a:pPr>
              <a:spcBef>
                <a:spcPct val="0"/>
              </a:spcBef>
              <a:buSzTx/>
              <a:buFontTx/>
              <a:buNone/>
            </a:pPr>
            <a:r>
              <a:rPr lang="en-US" altLang="en-US" sz="1600" b="1">
                <a:solidFill>
                  <a:srgbClr val="FFFFFF"/>
                </a:solidFill>
                <a:latin typeface="Arial" charset="0"/>
              </a:rPr>
              <a:t>with means of</a:t>
            </a:r>
            <a:r>
              <a:rPr lang="en-US" altLang="en-US" sz="1600" b="1">
                <a:latin typeface="Arial" charset="0"/>
              </a:rPr>
              <a:t> </a:t>
            </a:r>
            <a:r>
              <a:rPr lang="en-US" altLang="en-US" sz="1600" b="1">
                <a:solidFill>
                  <a:srgbClr val="FF9933"/>
                </a:solidFill>
                <a:latin typeface="Arial" charset="0"/>
              </a:rPr>
              <a:t>0</a:t>
            </a:r>
            <a:r>
              <a:rPr lang="en-US" altLang="en-US" sz="1600" b="1">
                <a:solidFill>
                  <a:srgbClr val="FFFFFF"/>
                </a:solidFill>
                <a:latin typeface="Arial" charset="0"/>
              </a:rPr>
              <a:t>,</a:t>
            </a:r>
            <a:r>
              <a:rPr lang="en-US" altLang="en-US" sz="1600" b="1">
                <a:latin typeface="Arial" charset="0"/>
              </a:rPr>
              <a:t> </a:t>
            </a:r>
            <a:r>
              <a:rPr lang="en-US" altLang="en-US" sz="1600" b="1">
                <a:solidFill>
                  <a:srgbClr val="FFFFFF"/>
                </a:solidFill>
                <a:latin typeface="Arial" charset="0"/>
              </a:rPr>
              <a:t>and</a:t>
            </a:r>
            <a:r>
              <a:rPr lang="en-US" altLang="en-US" sz="1600" b="1">
                <a:latin typeface="Arial" charset="0"/>
              </a:rPr>
              <a:t> </a:t>
            </a:r>
            <a:r>
              <a:rPr lang="en-US" altLang="en-US" sz="1600" b="1">
                <a:solidFill>
                  <a:srgbClr val="FF9933"/>
                </a:solidFill>
                <a:latin typeface="Arial" charset="0"/>
                <a:sym typeface="Symbol" pitchFamily="18" charset="2"/>
              </a:rPr>
              <a:t></a:t>
            </a:r>
            <a:r>
              <a:rPr lang="en-US" altLang="en-US" sz="1600" b="1">
                <a:latin typeface="Arial" charset="0"/>
              </a:rPr>
              <a:t> </a:t>
            </a:r>
            <a:r>
              <a:rPr lang="en-US" altLang="en-US" sz="1600" b="1">
                <a:solidFill>
                  <a:srgbClr val="FFFFFF"/>
                </a:solidFill>
                <a:latin typeface="Arial" charset="0"/>
              </a:rPr>
              <a:t> the correlation between the two liabilities</a:t>
            </a:r>
          </a:p>
          <a:p>
            <a:pPr>
              <a:spcBef>
                <a:spcPct val="0"/>
              </a:spcBef>
              <a:buSzTx/>
              <a:buFontTx/>
              <a:buNone/>
            </a:pPr>
            <a:r>
              <a:rPr lang="en-US" altLang="en-US" sz="1600" b="1">
                <a:solidFill>
                  <a:srgbClr val="FF9933"/>
                </a:solidFill>
                <a:latin typeface="Arial" charset="0"/>
              </a:rPr>
              <a:t>T</a:t>
            </a:r>
            <a:r>
              <a:rPr lang="en-US" altLang="en-US" sz="1600" b="1" baseline="-25000">
                <a:solidFill>
                  <a:srgbClr val="FF9933"/>
                </a:solidFill>
                <a:latin typeface="Arial" charset="0"/>
              </a:rPr>
              <a:t>c1</a:t>
            </a:r>
            <a:r>
              <a:rPr lang="en-US" altLang="en-US" sz="1600" b="1">
                <a:latin typeface="Arial" charset="0"/>
              </a:rPr>
              <a:t> </a:t>
            </a:r>
            <a:r>
              <a:rPr lang="en-US" altLang="en-US" sz="1600" b="1">
                <a:solidFill>
                  <a:srgbClr val="FFFFFF"/>
                </a:solidFill>
                <a:latin typeface="Arial" charset="0"/>
              </a:rPr>
              <a:t>is threshold (z-value) on</a:t>
            </a:r>
            <a:r>
              <a:rPr lang="en-US" altLang="en-US" sz="1600" b="1">
                <a:latin typeface="Arial" charset="0"/>
              </a:rPr>
              <a:t> </a:t>
            </a:r>
            <a:r>
              <a:rPr lang="en-US" altLang="en-US" sz="1600" b="1" i="1">
                <a:solidFill>
                  <a:srgbClr val="FF9933"/>
                </a:solidFill>
                <a:latin typeface="Arial" charset="0"/>
              </a:rPr>
              <a:t>y</a:t>
            </a:r>
            <a:r>
              <a:rPr lang="en-US" altLang="en-US" sz="1600" b="1" baseline="-25000">
                <a:solidFill>
                  <a:srgbClr val="FF9933"/>
                </a:solidFill>
                <a:latin typeface="Arial" charset="0"/>
              </a:rPr>
              <a:t>1</a:t>
            </a:r>
            <a:r>
              <a:rPr lang="en-US" altLang="en-US" sz="1600" b="1">
                <a:solidFill>
                  <a:srgbClr val="FFFFFF"/>
                </a:solidFill>
                <a:latin typeface="Arial" charset="0"/>
              </a:rPr>
              <a:t>,</a:t>
            </a:r>
            <a:r>
              <a:rPr lang="en-US" altLang="en-US" sz="1600" b="1">
                <a:latin typeface="Arial" charset="0"/>
              </a:rPr>
              <a:t> </a:t>
            </a:r>
            <a:r>
              <a:rPr lang="en-US" altLang="en-US" sz="1600" b="1">
                <a:solidFill>
                  <a:srgbClr val="FF9933"/>
                </a:solidFill>
                <a:latin typeface="Arial" charset="0"/>
              </a:rPr>
              <a:t>T</a:t>
            </a:r>
            <a:r>
              <a:rPr lang="en-US" altLang="en-US" sz="1600" b="1" baseline="-25000">
                <a:solidFill>
                  <a:srgbClr val="FF9933"/>
                </a:solidFill>
                <a:latin typeface="Arial" charset="0"/>
              </a:rPr>
              <a:t>c2</a:t>
            </a:r>
            <a:r>
              <a:rPr lang="en-US" altLang="en-US" sz="1600" b="1">
                <a:latin typeface="Arial" charset="0"/>
              </a:rPr>
              <a:t> </a:t>
            </a:r>
            <a:r>
              <a:rPr lang="en-US" altLang="en-US" sz="1600" b="1">
                <a:solidFill>
                  <a:srgbClr val="FFFFFF"/>
                </a:solidFill>
                <a:latin typeface="Arial" charset="0"/>
              </a:rPr>
              <a:t>is threshold (z-value) on</a:t>
            </a:r>
            <a:r>
              <a:rPr lang="en-US" altLang="en-US" sz="1600" b="1">
                <a:latin typeface="Arial" charset="0"/>
              </a:rPr>
              <a:t> </a:t>
            </a:r>
            <a:r>
              <a:rPr lang="en-US" altLang="en-US" sz="1600" b="1" i="1">
                <a:solidFill>
                  <a:srgbClr val="FF9933"/>
                </a:solidFill>
                <a:latin typeface="Arial" charset="0"/>
              </a:rPr>
              <a:t>y</a:t>
            </a:r>
            <a:r>
              <a:rPr lang="en-US" altLang="en-US" sz="1600" b="1" baseline="-25000">
                <a:solidFill>
                  <a:srgbClr val="FF9933"/>
                </a:solidFill>
                <a:latin typeface="Arial" charset="0"/>
              </a:rPr>
              <a:t>2</a:t>
            </a:r>
            <a:r>
              <a:rPr lang="en-US" altLang="en-US" sz="1600" b="1">
                <a:solidFill>
                  <a:srgbClr val="FF9933"/>
                </a:solidFill>
                <a:latin typeface="Arial" charset="0"/>
              </a:rPr>
              <a:t> </a:t>
            </a:r>
          </a:p>
        </p:txBody>
      </p:sp>
      <p:pic>
        <p:nvPicPr>
          <p:cNvPr id="16389" name="Picture 159" descr="BNconAf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188" y="2089150"/>
            <a:ext cx="131286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390" name="Object 2"/>
          <p:cNvGraphicFramePr>
            <a:graphicFrameLocks noChangeAspect="1"/>
          </p:cNvGraphicFramePr>
          <p:nvPr/>
        </p:nvGraphicFramePr>
        <p:xfrm>
          <a:off x="971550" y="2792413"/>
          <a:ext cx="5711825" cy="1616075"/>
        </p:xfrm>
        <a:graphic>
          <a:graphicData uri="http://schemas.openxmlformats.org/presentationml/2006/ole">
            <mc:AlternateContent xmlns:mc="http://schemas.openxmlformats.org/markup-compatibility/2006">
              <mc:Choice xmlns:v="urn:schemas-microsoft-com:vml" Requires="v">
                <p:oleObj spid="_x0000_s16409" name="Equation" r:id="rId5" imgW="1752600" imgH="495300" progId="Equation.3">
                  <p:embed/>
                </p:oleObj>
              </mc:Choice>
              <mc:Fallback>
                <p:oleObj name="Equation" r:id="rId5" imgW="1752600" imgH="495300" progId="Equation.3">
                  <p:embed/>
                  <p:pic>
                    <p:nvPicPr>
                      <p:cNvPr id="0" name="Object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971550" y="2792413"/>
                        <a:ext cx="5711825" cy="161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50825" y="-26988"/>
            <a:ext cx="8458200" cy="1143001"/>
          </a:xfrm>
          <a:noFill/>
        </p:spPr>
        <p:txBody>
          <a:bodyPr/>
          <a:lstStyle/>
          <a:p>
            <a:r>
              <a:rPr lang="en-US" altLang="en-US" sz="4000" b="1" smtClean="0">
                <a:solidFill>
                  <a:schemeClr val="tx1"/>
                </a:solidFill>
                <a:latin typeface="Arial" charset="0"/>
              </a:rPr>
              <a:t>Expected cell  proportions </a:t>
            </a:r>
            <a:endParaRPr lang="en-US" altLang="en-US" sz="4000" smtClean="0">
              <a:solidFill>
                <a:schemeClr val="tx1"/>
              </a:solidFill>
              <a:latin typeface="Arial" charset="0"/>
            </a:endParaRPr>
          </a:p>
        </p:txBody>
      </p:sp>
      <p:grpSp>
        <p:nvGrpSpPr>
          <p:cNvPr id="17411" name="Group 13"/>
          <p:cNvGrpSpPr>
            <a:grpSpLocks/>
          </p:cNvGrpSpPr>
          <p:nvPr/>
        </p:nvGrpSpPr>
        <p:grpSpPr bwMode="auto">
          <a:xfrm>
            <a:off x="909638" y="1012825"/>
            <a:ext cx="8054975" cy="1743075"/>
            <a:chOff x="909638" y="1012825"/>
            <a:chExt cx="8054975" cy="1743075"/>
          </a:xfrm>
        </p:grpSpPr>
        <p:pic>
          <p:nvPicPr>
            <p:cNvPr id="17416" name="Picture 157" descr="BNconUna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79" y="1012825"/>
              <a:ext cx="1512234"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417" name="Object 10"/>
            <p:cNvGraphicFramePr>
              <a:graphicFrameLocks noChangeAspect="1"/>
            </p:cNvGraphicFramePr>
            <p:nvPr/>
          </p:nvGraphicFramePr>
          <p:xfrm>
            <a:off x="909638" y="1141413"/>
            <a:ext cx="5835650" cy="1614487"/>
          </p:xfrm>
          <a:graphic>
            <a:graphicData uri="http://schemas.openxmlformats.org/presentationml/2006/ole">
              <mc:AlternateContent xmlns:mc="http://schemas.openxmlformats.org/markup-compatibility/2006">
                <mc:Choice xmlns:v="urn:schemas-microsoft-com:vml" Requires="v">
                  <p:oleObj spid="_x0000_s17472" name="Equation" r:id="rId5" imgW="1790700" imgH="495300" progId="Equation.3">
                    <p:embed/>
                  </p:oleObj>
                </mc:Choice>
                <mc:Fallback>
                  <p:oleObj name="Equation" r:id="rId5" imgW="1790700" imgH="495300" progId="Equation.3">
                    <p:embed/>
                    <p:pic>
                      <p:nvPicPr>
                        <p:cNvPr id="0" name="Object 10"/>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909638" y="1141413"/>
                          <a:ext cx="5835650" cy="161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7412" name="Group 12"/>
          <p:cNvGrpSpPr>
            <a:grpSpLocks/>
          </p:cNvGrpSpPr>
          <p:nvPr/>
        </p:nvGrpSpPr>
        <p:grpSpPr bwMode="auto">
          <a:xfrm>
            <a:off x="930275" y="3295650"/>
            <a:ext cx="7962900" cy="3373438"/>
            <a:chOff x="930275" y="3295650"/>
            <a:chExt cx="7962900" cy="3373438"/>
          </a:xfrm>
        </p:grpSpPr>
        <p:pic>
          <p:nvPicPr>
            <p:cNvPr id="17413" name="Picture 158" descr="BNdis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40572" y="4313258"/>
              <a:ext cx="1452603" cy="156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414" name="Object 11"/>
            <p:cNvGraphicFramePr>
              <a:graphicFrameLocks noChangeAspect="1"/>
            </p:cNvGraphicFramePr>
            <p:nvPr/>
          </p:nvGraphicFramePr>
          <p:xfrm>
            <a:off x="938213" y="3295650"/>
            <a:ext cx="5835650" cy="1614488"/>
          </p:xfrm>
          <a:graphic>
            <a:graphicData uri="http://schemas.openxmlformats.org/presentationml/2006/ole">
              <mc:AlternateContent xmlns:mc="http://schemas.openxmlformats.org/markup-compatibility/2006">
                <mc:Choice xmlns:v="urn:schemas-microsoft-com:vml" Requires="v">
                  <p:oleObj spid="_x0000_s17473" name="Equation" r:id="rId8" imgW="1790700" imgH="495300" progId="Equation.3">
                    <p:embed/>
                  </p:oleObj>
                </mc:Choice>
                <mc:Fallback>
                  <p:oleObj name="Equation" r:id="rId8" imgW="1790700" imgH="495300" progId="Equation.3">
                    <p:embed/>
                    <p:pic>
                      <p:nvPicPr>
                        <p:cNvPr id="0" name="Object 11"/>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38213" y="3295650"/>
                          <a:ext cx="5835650" cy="161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5" name="Object 12"/>
            <p:cNvGraphicFramePr>
              <a:graphicFrameLocks noChangeAspect="1"/>
            </p:cNvGraphicFramePr>
            <p:nvPr/>
          </p:nvGraphicFramePr>
          <p:xfrm>
            <a:off x="930275" y="5054600"/>
            <a:ext cx="5835650" cy="1614488"/>
          </p:xfrm>
          <a:graphic>
            <a:graphicData uri="http://schemas.openxmlformats.org/presentationml/2006/ole">
              <mc:AlternateContent xmlns:mc="http://schemas.openxmlformats.org/markup-compatibility/2006">
                <mc:Choice xmlns:v="urn:schemas-microsoft-com:vml" Requires="v">
                  <p:oleObj spid="_x0000_s17474" name="Equation" r:id="rId10" imgW="1790700" imgH="495300" progId="Equation.3">
                    <p:embed/>
                  </p:oleObj>
                </mc:Choice>
                <mc:Fallback>
                  <p:oleObj name="Equation" r:id="rId10" imgW="1790700" imgH="495300" progId="Equation.3">
                    <p:embed/>
                    <p:pic>
                      <p:nvPicPr>
                        <p:cNvPr id="0" name="Object 12"/>
                        <p:cNvPicPr>
                          <a:picLocks noChangeAspect="1" noChangeArrowheads="1"/>
                        </p:cNvPicPr>
                        <p:nvPr/>
                      </p:nvPicPr>
                      <p:blipFill>
                        <a:blip r:embed="rId11">
                          <a:lum bright="70000" contrast="-70000"/>
                          <a:extLst>
                            <a:ext uri="{28A0092B-C50C-407E-A947-70E740481C1C}">
                              <a14:useLocalDpi xmlns:a14="http://schemas.microsoft.com/office/drawing/2010/main" val="0"/>
                            </a:ext>
                          </a:extLst>
                        </a:blip>
                        <a:srcRect/>
                        <a:stretch>
                          <a:fillRect/>
                        </a:stretch>
                      </p:blipFill>
                      <p:spPr bwMode="auto">
                        <a:xfrm>
                          <a:off x="930275" y="5054600"/>
                          <a:ext cx="5835650" cy="161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58"/>
          <p:cNvSpPr txBox="1">
            <a:spLocks noChangeArrowheads="1"/>
          </p:cNvSpPr>
          <p:nvPr/>
        </p:nvSpPr>
        <p:spPr bwMode="auto">
          <a:xfrm>
            <a:off x="412750" y="158750"/>
            <a:ext cx="85169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b="1">
                <a:latin typeface="Arial" charset="0"/>
              </a:rPr>
              <a:t>Estimation of Correlations and Thresholds </a:t>
            </a:r>
          </a:p>
          <a:p>
            <a:pPr algn="ctr">
              <a:spcBef>
                <a:spcPct val="0"/>
              </a:spcBef>
              <a:buSzTx/>
              <a:buFontTx/>
              <a:buNone/>
            </a:pPr>
            <a:r>
              <a:rPr lang="en-US" altLang="en-US" b="1">
                <a:latin typeface="Arial" charset="0"/>
              </a:rPr>
              <a:t> </a:t>
            </a:r>
          </a:p>
        </p:txBody>
      </p:sp>
      <p:graphicFrame>
        <p:nvGraphicFramePr>
          <p:cNvPr id="2" name="Table 1"/>
          <p:cNvGraphicFramePr>
            <a:graphicFrameLocks noGrp="1"/>
          </p:cNvGraphicFramePr>
          <p:nvPr/>
        </p:nvGraphicFramePr>
        <p:xfrm>
          <a:off x="611188" y="3824288"/>
          <a:ext cx="3413125" cy="1981218"/>
        </p:xfrm>
        <a:graphic>
          <a:graphicData uri="http://schemas.openxmlformats.org/drawingml/2006/table">
            <a:tbl>
              <a:tblPr firstRow="1" bandRow="1">
                <a:tableStyleId>{F5AB1C69-6EDB-4FF4-983F-18BD219EF322}</a:tableStyleId>
              </a:tblPr>
              <a:tblGrid>
                <a:gridCol w="1265541"/>
                <a:gridCol w="1073792"/>
                <a:gridCol w="1073792"/>
              </a:tblGrid>
              <a:tr h="822959">
                <a:tc>
                  <a:txBody>
                    <a:bodyPr/>
                    <a:lstStyle/>
                    <a:p>
                      <a:r>
                        <a:rPr lang="en-GB" sz="2400" dirty="0" smtClean="0"/>
                        <a:t>         y2                           </a:t>
                      </a:r>
                    </a:p>
                    <a:p>
                      <a:r>
                        <a:rPr lang="en-GB" sz="2400" dirty="0" smtClean="0"/>
                        <a:t>y1</a:t>
                      </a:r>
                      <a:endParaRPr lang="en-US" sz="2400" dirty="0"/>
                    </a:p>
                  </a:txBody>
                  <a:tcPr marL="91461" marR="91461" marT="45723" marB="45723"/>
                </a:tc>
                <a:tc>
                  <a:txBody>
                    <a:bodyPr/>
                    <a:lstStyle/>
                    <a:p>
                      <a:pPr algn="ctr"/>
                      <a:r>
                        <a:rPr lang="en-GB" sz="3200" dirty="0" smtClean="0"/>
                        <a:t>0</a:t>
                      </a:r>
                      <a:endParaRPr lang="en-US" sz="3200" dirty="0"/>
                    </a:p>
                  </a:txBody>
                  <a:tcPr marL="91461" marR="91461" marT="45723" marB="45723"/>
                </a:tc>
                <a:tc>
                  <a:txBody>
                    <a:bodyPr/>
                    <a:lstStyle/>
                    <a:p>
                      <a:pPr algn="ctr"/>
                      <a:r>
                        <a:rPr lang="en-GB" sz="3200" dirty="0" smtClean="0"/>
                        <a:t>1</a:t>
                      </a:r>
                      <a:endParaRPr lang="en-US" sz="3200" dirty="0"/>
                    </a:p>
                  </a:txBody>
                  <a:tcPr marL="91461" marR="91461" marT="45723" marB="45723"/>
                </a:tc>
              </a:tr>
              <a:tr h="579121">
                <a:tc>
                  <a:txBody>
                    <a:bodyPr/>
                    <a:lstStyle/>
                    <a:p>
                      <a:pPr algn="ctr"/>
                      <a:r>
                        <a:rPr lang="en-GB" sz="3200" b="1" dirty="0" smtClean="0">
                          <a:solidFill>
                            <a:srgbClr val="000000"/>
                          </a:solidFill>
                        </a:rPr>
                        <a:t>0</a:t>
                      </a:r>
                      <a:endParaRPr lang="en-US" sz="3200" b="1" dirty="0">
                        <a:solidFill>
                          <a:srgbClr val="000000"/>
                        </a:solidFill>
                      </a:endParaRPr>
                    </a:p>
                  </a:txBody>
                  <a:tcPr marL="91461" marR="91461" marT="45723" marB="45723"/>
                </a:tc>
                <a:tc>
                  <a:txBody>
                    <a:bodyPr/>
                    <a:lstStyle/>
                    <a:p>
                      <a:pPr algn="ctr"/>
                      <a:r>
                        <a:rPr lang="en-GB" sz="3200" b="1" dirty="0" smtClean="0">
                          <a:solidFill>
                            <a:srgbClr val="000000"/>
                          </a:solidFill>
                        </a:rPr>
                        <a:t>.87</a:t>
                      </a:r>
                      <a:endParaRPr lang="en-US" sz="3200" b="1" dirty="0">
                        <a:solidFill>
                          <a:srgbClr val="000000"/>
                        </a:solidFill>
                      </a:endParaRPr>
                    </a:p>
                  </a:txBody>
                  <a:tcPr marL="91461" marR="91461" marT="45723" marB="45723"/>
                </a:tc>
                <a:tc>
                  <a:txBody>
                    <a:bodyPr/>
                    <a:lstStyle/>
                    <a:p>
                      <a:pPr algn="ctr"/>
                      <a:r>
                        <a:rPr lang="en-GB" sz="3200" b="1" dirty="0" smtClean="0">
                          <a:solidFill>
                            <a:srgbClr val="000000"/>
                          </a:solidFill>
                        </a:rPr>
                        <a:t>.05</a:t>
                      </a:r>
                      <a:endParaRPr lang="en-US" sz="3200" b="1" dirty="0">
                        <a:solidFill>
                          <a:srgbClr val="000000"/>
                        </a:solidFill>
                      </a:endParaRPr>
                    </a:p>
                  </a:txBody>
                  <a:tcPr marL="91461" marR="91461" marT="45723" marB="45723"/>
                </a:tc>
              </a:tr>
              <a:tr h="579121">
                <a:tc>
                  <a:txBody>
                    <a:bodyPr/>
                    <a:lstStyle/>
                    <a:p>
                      <a:pPr algn="ctr"/>
                      <a:r>
                        <a:rPr lang="en-GB" sz="3200" b="1" dirty="0" smtClean="0">
                          <a:solidFill>
                            <a:srgbClr val="000000"/>
                          </a:solidFill>
                        </a:rPr>
                        <a:t>1</a:t>
                      </a:r>
                      <a:endParaRPr lang="en-US" sz="3200" b="1" dirty="0">
                        <a:solidFill>
                          <a:srgbClr val="000000"/>
                        </a:solidFill>
                      </a:endParaRPr>
                    </a:p>
                  </a:txBody>
                  <a:tcPr marL="91461" marR="91461" marT="45723" marB="45723"/>
                </a:tc>
                <a:tc>
                  <a:txBody>
                    <a:bodyPr/>
                    <a:lstStyle/>
                    <a:p>
                      <a:pPr algn="ctr"/>
                      <a:r>
                        <a:rPr lang="en-GB" sz="3200" b="1" dirty="0" smtClean="0">
                          <a:solidFill>
                            <a:srgbClr val="000000"/>
                          </a:solidFill>
                        </a:rPr>
                        <a:t>.05</a:t>
                      </a:r>
                      <a:endParaRPr lang="en-US" sz="3200" b="1" dirty="0">
                        <a:solidFill>
                          <a:srgbClr val="000000"/>
                        </a:solidFill>
                      </a:endParaRPr>
                    </a:p>
                  </a:txBody>
                  <a:tcPr marL="91461" marR="91461" marT="45723" marB="45723"/>
                </a:tc>
                <a:tc>
                  <a:txBody>
                    <a:bodyPr/>
                    <a:lstStyle/>
                    <a:p>
                      <a:pPr algn="ctr"/>
                      <a:r>
                        <a:rPr lang="en-GB" sz="3200" b="1" dirty="0" smtClean="0">
                          <a:solidFill>
                            <a:srgbClr val="000000"/>
                          </a:solidFill>
                        </a:rPr>
                        <a:t>.03</a:t>
                      </a:r>
                      <a:endParaRPr lang="en-US" sz="3200" b="1" dirty="0">
                        <a:solidFill>
                          <a:srgbClr val="000000"/>
                        </a:solidFill>
                      </a:endParaRPr>
                    </a:p>
                  </a:txBody>
                  <a:tcPr marL="91461" marR="91461" marT="45723" marB="45723"/>
                </a:tc>
              </a:tr>
            </a:tbl>
          </a:graphicData>
        </a:graphic>
      </p:graphicFrame>
      <p:sp>
        <p:nvSpPr>
          <p:cNvPr id="13" name="Rectangle 3"/>
          <p:cNvSpPr txBox="1">
            <a:spLocks noChangeArrowheads="1"/>
          </p:cNvSpPr>
          <p:nvPr/>
        </p:nvSpPr>
        <p:spPr>
          <a:xfrm>
            <a:off x="0" y="908050"/>
            <a:ext cx="8839200" cy="2016125"/>
          </a:xfrm>
          <a:prstGeom prst="rect">
            <a:avLst/>
          </a:prstGeom>
        </p:spPr>
        <p:txBody>
          <a:bodyPr/>
          <a:lstStyle>
            <a:lvl1pPr marL="342900" indent="-342900" algn="l" defTabSz="762000"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defTabSz="762000" rtl="0" eaLnBrk="0" fontAlgn="base" hangingPunct="0">
              <a:spcBef>
                <a:spcPct val="20000"/>
              </a:spcBef>
              <a:spcAft>
                <a:spcPct val="0"/>
              </a:spcAft>
              <a:buSzPct val="100000"/>
              <a:buChar char="–"/>
              <a:defRPr sz="2800">
                <a:solidFill>
                  <a:schemeClr val="tx1"/>
                </a:solidFill>
                <a:latin typeface="+mn-lt"/>
              </a:defRPr>
            </a:lvl2pPr>
            <a:lvl3pPr marL="1143000" indent="-228600" algn="l" defTabSz="762000" rtl="0" eaLnBrk="0" fontAlgn="base" hangingPunct="0">
              <a:spcBef>
                <a:spcPct val="20000"/>
              </a:spcBef>
              <a:spcAft>
                <a:spcPct val="0"/>
              </a:spcAft>
              <a:buSzPct val="100000"/>
              <a:buChar char="•"/>
              <a:defRPr sz="2400">
                <a:solidFill>
                  <a:schemeClr val="tx1"/>
                </a:solidFill>
                <a:latin typeface="+mn-lt"/>
              </a:defRPr>
            </a:lvl3pPr>
            <a:lvl4pPr marL="1600200" indent="-228600" algn="l" defTabSz="762000" rtl="0" eaLnBrk="0" fontAlgn="base" hangingPunct="0">
              <a:spcBef>
                <a:spcPct val="20000"/>
              </a:spcBef>
              <a:spcAft>
                <a:spcPct val="0"/>
              </a:spcAft>
              <a:buSzPct val="100000"/>
              <a:buChar char="–"/>
              <a:defRPr sz="2000">
                <a:solidFill>
                  <a:schemeClr val="tx1"/>
                </a:solidFill>
                <a:latin typeface="+mn-lt"/>
              </a:defRPr>
            </a:lvl4pPr>
            <a:lvl5pPr marL="2057400" indent="-228600" algn="l" defTabSz="762000" rtl="0" eaLnBrk="0" fontAlgn="base" hangingPunct="0">
              <a:spcBef>
                <a:spcPct val="20000"/>
              </a:spcBef>
              <a:spcAft>
                <a:spcPct val="0"/>
              </a:spcAft>
              <a:buSzPct val="100000"/>
              <a:buChar char="•"/>
              <a:defRPr sz="2000">
                <a:solidFill>
                  <a:schemeClr val="tx1"/>
                </a:solidFill>
                <a:latin typeface="+mn-lt"/>
              </a:defRPr>
            </a:lvl5pPr>
            <a:lvl6pPr marL="2514600" indent="-228600" algn="l" defTabSz="762000" rtl="0" eaLnBrk="0" fontAlgn="base" hangingPunct="0">
              <a:spcBef>
                <a:spcPct val="20000"/>
              </a:spcBef>
              <a:spcAft>
                <a:spcPct val="0"/>
              </a:spcAft>
              <a:buSzPct val="100000"/>
              <a:buChar char="•"/>
              <a:defRPr sz="2000">
                <a:solidFill>
                  <a:schemeClr val="tx1"/>
                </a:solidFill>
                <a:latin typeface="+mn-lt"/>
              </a:defRPr>
            </a:lvl6pPr>
            <a:lvl7pPr marL="2971800" indent="-228600" algn="l" defTabSz="762000" rtl="0" eaLnBrk="0" fontAlgn="base" hangingPunct="0">
              <a:spcBef>
                <a:spcPct val="20000"/>
              </a:spcBef>
              <a:spcAft>
                <a:spcPct val="0"/>
              </a:spcAft>
              <a:buSzPct val="100000"/>
              <a:buChar char="•"/>
              <a:defRPr sz="2000">
                <a:solidFill>
                  <a:schemeClr val="tx1"/>
                </a:solidFill>
                <a:latin typeface="+mn-lt"/>
              </a:defRPr>
            </a:lvl7pPr>
            <a:lvl8pPr marL="3429000" indent="-228600" algn="l" defTabSz="762000" rtl="0" eaLnBrk="0" fontAlgn="base" hangingPunct="0">
              <a:spcBef>
                <a:spcPct val="20000"/>
              </a:spcBef>
              <a:spcAft>
                <a:spcPct val="0"/>
              </a:spcAft>
              <a:buSzPct val="100000"/>
              <a:buChar char="•"/>
              <a:defRPr sz="2000">
                <a:solidFill>
                  <a:schemeClr val="tx1"/>
                </a:solidFill>
                <a:latin typeface="+mn-lt"/>
              </a:defRPr>
            </a:lvl8pPr>
            <a:lvl9pPr marL="3886200" indent="-228600" algn="l" defTabSz="762000" rtl="0" eaLnBrk="0" fontAlgn="base" hangingPunct="0">
              <a:spcBef>
                <a:spcPct val="20000"/>
              </a:spcBef>
              <a:spcAft>
                <a:spcPct val="0"/>
              </a:spcAft>
              <a:buSzPct val="100000"/>
              <a:buChar char="•"/>
              <a:defRPr sz="2000">
                <a:solidFill>
                  <a:schemeClr val="tx1"/>
                </a:solidFill>
                <a:latin typeface="+mn-lt"/>
              </a:defRPr>
            </a:lvl9pPr>
          </a:lstStyle>
          <a:p>
            <a:pPr algn="just">
              <a:defRPr/>
            </a:pPr>
            <a:r>
              <a:rPr lang="en-GB" altLang="en-US" sz="2400" dirty="0" smtClean="0">
                <a:solidFill>
                  <a:srgbClr val="FFFFFF"/>
                </a:solidFill>
                <a:latin typeface="Arial" panose="020B0604020202020204" pitchFamily="34" charset="0"/>
                <a:cs typeface="Arial" panose="020B0604020202020204" pitchFamily="34" charset="0"/>
              </a:rPr>
              <a:t>Since the BN distribution is a known mathematical distribution, for each correlation (∑) and any set of thresholds on the liabilities we know what the expected proportions are in each cell. </a:t>
            </a:r>
            <a:endParaRPr lang="en-US" altLang="en-US" sz="2400" kern="0" dirty="0" smtClean="0">
              <a:solidFill>
                <a:srgbClr val="FFFFFF"/>
              </a:solidFill>
              <a:latin typeface="Arial" panose="020B0604020202020204" pitchFamily="34" charset="0"/>
              <a:cs typeface="Arial" panose="020B0604020202020204" pitchFamily="34" charset="0"/>
            </a:endParaRPr>
          </a:p>
          <a:p>
            <a:pPr>
              <a:defRPr/>
            </a:pPr>
            <a:r>
              <a:rPr lang="en-GB" sz="2400" dirty="0" smtClean="0">
                <a:solidFill>
                  <a:srgbClr val="FFFFFF"/>
                </a:solidFill>
                <a:latin typeface="Arial" panose="020B0604020202020204" pitchFamily="34" charset="0"/>
                <a:cs typeface="Arial" panose="020B0604020202020204" pitchFamily="34" charset="0"/>
              </a:rPr>
              <a:t>Therefore, observed cell proportions of our data will inform on the most likely correlation and </a:t>
            </a:r>
            <a:r>
              <a:rPr lang="en-US" sz="2400" dirty="0" smtClean="0">
                <a:solidFill>
                  <a:srgbClr val="FFFFFF"/>
                </a:solidFill>
                <a:latin typeface="Arial" panose="020B0604020202020204" pitchFamily="34" charset="0"/>
                <a:cs typeface="Arial" panose="020B0604020202020204" pitchFamily="34" charset="0"/>
              </a:rPr>
              <a:t>threshold on each liability.</a:t>
            </a:r>
          </a:p>
          <a:p>
            <a:pPr algn="just">
              <a:defRPr/>
            </a:pPr>
            <a:endParaRPr lang="en-US" altLang="en-US" sz="2400" kern="0" dirty="0" smtClean="0">
              <a:solidFill>
                <a:srgbClr val="FFFFFF"/>
              </a:solidFill>
              <a:latin typeface="Arial" panose="020B0604020202020204" pitchFamily="34" charset="0"/>
              <a:cs typeface="Arial" panose="020B0604020202020204" pitchFamily="34" charset="0"/>
            </a:endParaRPr>
          </a:p>
          <a:p>
            <a:pPr algn="just">
              <a:lnSpc>
                <a:spcPct val="50000"/>
              </a:lnSpc>
              <a:buFontTx/>
              <a:buNone/>
              <a:defRPr/>
            </a:pPr>
            <a:endParaRPr lang="en-US" altLang="en-US" sz="2400" kern="0" dirty="0" smtClean="0">
              <a:solidFill>
                <a:srgbClr val="FFFFFF"/>
              </a:solidFill>
              <a:latin typeface="Arial" panose="020B0604020202020204" pitchFamily="34" charset="0"/>
              <a:cs typeface="Arial" panose="020B0604020202020204" pitchFamily="34" charset="0"/>
            </a:endParaRPr>
          </a:p>
        </p:txBody>
      </p:sp>
      <p:sp>
        <p:nvSpPr>
          <p:cNvPr id="18454" name="TextBox 13"/>
          <p:cNvSpPr txBox="1">
            <a:spLocks noChangeArrowheads="1"/>
          </p:cNvSpPr>
          <p:nvPr/>
        </p:nvSpPr>
        <p:spPr bwMode="auto">
          <a:xfrm>
            <a:off x="4341813" y="3989388"/>
            <a:ext cx="36703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800">
                <a:latin typeface="Arial" charset="0"/>
              </a:rPr>
              <a:t>r = 0.60</a:t>
            </a:r>
          </a:p>
          <a:p>
            <a:pPr algn="ctr">
              <a:spcBef>
                <a:spcPct val="0"/>
              </a:spcBef>
              <a:buSzTx/>
              <a:buFontTx/>
              <a:buNone/>
            </a:pPr>
            <a:r>
              <a:rPr lang="en-GB" altLang="en-US" sz="2800">
                <a:latin typeface="Arial" charset="0"/>
              </a:rPr>
              <a:t>T</a:t>
            </a:r>
            <a:r>
              <a:rPr lang="en-GB" altLang="en-US" sz="2800" baseline="-25000">
                <a:latin typeface="Arial" charset="0"/>
              </a:rPr>
              <a:t>c1</a:t>
            </a:r>
            <a:r>
              <a:rPr lang="en-GB" altLang="en-US" sz="2800">
                <a:latin typeface="Arial" charset="0"/>
              </a:rPr>
              <a:t>=T</a:t>
            </a:r>
            <a:r>
              <a:rPr lang="en-GB" altLang="en-US" sz="2800" baseline="-25000">
                <a:latin typeface="Arial" charset="0"/>
              </a:rPr>
              <a:t>c2</a:t>
            </a:r>
            <a:r>
              <a:rPr lang="en-GB" altLang="en-US" sz="2800">
                <a:latin typeface="Arial" charset="0"/>
              </a:rPr>
              <a:t> = 1.4 (z-value)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323850" y="1052513"/>
            <a:ext cx="8351838" cy="2520950"/>
          </a:xfrm>
        </p:spPr>
        <p:txBody>
          <a:bodyPr/>
          <a:lstStyle/>
          <a:p>
            <a:pPr>
              <a:lnSpc>
                <a:spcPct val="110000"/>
              </a:lnSpc>
            </a:pPr>
            <a:r>
              <a:rPr lang="en-GB" altLang="en-US" sz="2400" smtClean="0">
                <a:solidFill>
                  <a:srgbClr val="FFFFFF"/>
                </a:solidFill>
                <a:latin typeface="Arial" charset="0"/>
              </a:rPr>
              <a:t>The likelihood for each observed ordinal response pattern is computed by the expected proportion in the corresponding cell of the BN distribution</a:t>
            </a:r>
          </a:p>
          <a:p>
            <a:pPr>
              <a:lnSpc>
                <a:spcPct val="110000"/>
              </a:lnSpc>
            </a:pPr>
            <a:r>
              <a:rPr lang="en-GB" altLang="en-US" sz="2400" smtClean="0">
                <a:solidFill>
                  <a:srgbClr val="FFFFFF"/>
                </a:solidFill>
                <a:latin typeface="Arial" charset="0"/>
              </a:rPr>
              <a:t>The maximum-likelihood equation for the whole sample is -2* log of </a:t>
            </a:r>
            <a:r>
              <a:rPr lang="en-US" altLang="en-US" sz="2400" smtClean="0">
                <a:solidFill>
                  <a:srgbClr val="FFFFFF"/>
                </a:solidFill>
                <a:latin typeface="Arial" charset="0"/>
              </a:rPr>
              <a:t>of the likelihood of each vector of observation, and summing across all observations (pairs)</a:t>
            </a:r>
          </a:p>
          <a:p>
            <a:pPr>
              <a:lnSpc>
                <a:spcPct val="110000"/>
              </a:lnSpc>
            </a:pPr>
            <a:r>
              <a:rPr lang="en-GB" altLang="en-US" sz="2400" smtClean="0">
                <a:solidFill>
                  <a:srgbClr val="FFFFFF"/>
                </a:solidFill>
                <a:latin typeface="Arial" charset="0"/>
              </a:rPr>
              <a:t>This -2LL is minimized to obtain the maximum likelihood estimates of the correlation and thresholds</a:t>
            </a:r>
          </a:p>
          <a:p>
            <a:pPr>
              <a:lnSpc>
                <a:spcPct val="110000"/>
              </a:lnSpc>
            </a:pPr>
            <a:r>
              <a:rPr lang="en-GB" altLang="en-US" sz="2400" smtClean="0">
                <a:solidFill>
                  <a:srgbClr val="FFFFFF"/>
                </a:solidFill>
                <a:latin typeface="Arial" charset="0"/>
              </a:rPr>
              <a:t>Tetra-choric correlation if </a:t>
            </a:r>
            <a:r>
              <a:rPr lang="en-GB" altLang="en-US" sz="2400" i="1" smtClean="0">
                <a:solidFill>
                  <a:srgbClr val="FFFFFF"/>
                </a:solidFill>
                <a:latin typeface="Arial" charset="0"/>
              </a:rPr>
              <a:t>y</a:t>
            </a:r>
            <a:r>
              <a:rPr lang="en-GB" altLang="en-US" sz="2400" smtClean="0">
                <a:solidFill>
                  <a:srgbClr val="FFFFFF"/>
                </a:solidFill>
                <a:latin typeface="Arial" charset="0"/>
              </a:rPr>
              <a:t>1 and </a:t>
            </a:r>
            <a:r>
              <a:rPr lang="en-GB" altLang="en-US" sz="2400" i="1" smtClean="0">
                <a:solidFill>
                  <a:srgbClr val="FFFFFF"/>
                </a:solidFill>
                <a:latin typeface="Arial" charset="0"/>
              </a:rPr>
              <a:t>y</a:t>
            </a:r>
            <a:r>
              <a:rPr lang="en-GB" altLang="en-US" sz="2400" smtClean="0">
                <a:solidFill>
                  <a:srgbClr val="FFFFFF"/>
                </a:solidFill>
                <a:latin typeface="Arial" charset="0"/>
              </a:rPr>
              <a:t>2 reflect 2 categories (1 Threshold); Poly-choric when &gt;2 categories per liability </a:t>
            </a:r>
            <a:endParaRPr lang="en-US" altLang="en-US" sz="2400" smtClean="0">
              <a:solidFill>
                <a:srgbClr val="FFFFFF"/>
              </a:solidFill>
              <a:latin typeface="Arial" charset="0"/>
            </a:endParaRPr>
          </a:p>
          <a:p>
            <a:pPr>
              <a:lnSpc>
                <a:spcPct val="110000"/>
              </a:lnSpc>
            </a:pPr>
            <a:endParaRPr lang="en-US" altLang="en-US" sz="2400" smtClean="0">
              <a:solidFill>
                <a:srgbClr val="FFFFFF"/>
              </a:solidFill>
              <a:latin typeface="Arial" charset="0"/>
            </a:endParaRPr>
          </a:p>
          <a:p>
            <a:pPr>
              <a:lnSpc>
                <a:spcPct val="110000"/>
              </a:lnSpc>
            </a:pPr>
            <a:endParaRPr lang="en-US" altLang="en-US" sz="2400" smtClean="0">
              <a:solidFill>
                <a:srgbClr val="FFFFFF"/>
              </a:solidFill>
              <a:latin typeface="Arial" charset="0"/>
            </a:endParaRPr>
          </a:p>
        </p:txBody>
      </p:sp>
      <p:sp>
        <p:nvSpPr>
          <p:cNvPr id="19459" name="Rectangle 3"/>
          <p:cNvSpPr>
            <a:spLocks noGrp="1" noChangeArrowheads="1"/>
          </p:cNvSpPr>
          <p:nvPr>
            <p:ph type="title"/>
          </p:nvPr>
        </p:nvSpPr>
        <p:spPr>
          <a:xfrm>
            <a:off x="539750" y="-26988"/>
            <a:ext cx="7772400" cy="1143001"/>
          </a:xfrm>
          <a:noFill/>
        </p:spPr>
        <p:txBody>
          <a:bodyPr lIns="91440" tIns="45720" rIns="91440" bIns="45720"/>
          <a:lstStyle/>
          <a:p>
            <a:r>
              <a:rPr lang="en-US" altLang="en-US" sz="3600" b="1" smtClean="0">
                <a:solidFill>
                  <a:schemeClr val="tx1"/>
                </a:solidFill>
                <a:latin typeface="Arial" charset="0"/>
              </a:rPr>
              <a:t>Bivariate Ordinal Likelihood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250825" y="1341438"/>
            <a:ext cx="8207375" cy="3276600"/>
          </a:xfrm>
        </p:spPr>
        <p:txBody>
          <a:bodyPr/>
          <a:lstStyle/>
          <a:p>
            <a:pPr algn="just">
              <a:lnSpc>
                <a:spcPct val="130000"/>
              </a:lnSpc>
            </a:pPr>
            <a:r>
              <a:rPr lang="en-GB" altLang="en-US" sz="2800" smtClean="0">
                <a:solidFill>
                  <a:srgbClr val="FFFFFF"/>
                </a:solidFill>
                <a:latin typeface="Arial" charset="0"/>
              </a:rPr>
              <a:t>Estimate correlation in liabilities separately for MZ and DZ pairs from their Count data</a:t>
            </a:r>
          </a:p>
          <a:p>
            <a:pPr algn="just">
              <a:lnSpc>
                <a:spcPct val="130000"/>
              </a:lnSpc>
            </a:pPr>
            <a:r>
              <a:rPr lang="en-GB" altLang="en-US" sz="2800" smtClean="0">
                <a:solidFill>
                  <a:srgbClr val="FFFFFF"/>
                </a:solidFill>
                <a:latin typeface="Arial" charset="0"/>
              </a:rPr>
              <a:t>Variance decomposition (A, C, E) can be applied to the </a:t>
            </a:r>
            <a:r>
              <a:rPr lang="en-GB" altLang="en-US" sz="2800" i="1" smtClean="0">
                <a:solidFill>
                  <a:srgbClr val="FFFFFF"/>
                </a:solidFill>
                <a:latin typeface="Arial" charset="0"/>
              </a:rPr>
              <a:t>liability </a:t>
            </a:r>
            <a:r>
              <a:rPr lang="en-GB" altLang="en-US" sz="2800" smtClean="0">
                <a:solidFill>
                  <a:srgbClr val="FFFFFF"/>
                </a:solidFill>
                <a:latin typeface="Arial" charset="0"/>
              </a:rPr>
              <a:t>of the trait</a:t>
            </a:r>
          </a:p>
          <a:p>
            <a:pPr algn="just">
              <a:lnSpc>
                <a:spcPct val="130000"/>
              </a:lnSpc>
            </a:pPr>
            <a:r>
              <a:rPr lang="en-GB" altLang="en-US" sz="2800" smtClean="0">
                <a:solidFill>
                  <a:srgbClr val="FFFFFF"/>
                </a:solidFill>
                <a:latin typeface="Arial" charset="0"/>
              </a:rPr>
              <a:t>Correlations in liability are determined by path model</a:t>
            </a:r>
          </a:p>
          <a:p>
            <a:pPr algn="just">
              <a:lnSpc>
                <a:spcPct val="130000"/>
              </a:lnSpc>
            </a:pPr>
            <a:r>
              <a:rPr lang="en-GB" altLang="en-US" sz="2800" smtClean="0">
                <a:solidFill>
                  <a:srgbClr val="FFFFFF"/>
                </a:solidFill>
                <a:latin typeface="Arial" charset="0"/>
              </a:rPr>
              <a:t>Estimate of the heritability of the </a:t>
            </a:r>
            <a:r>
              <a:rPr lang="en-GB" altLang="en-US" sz="2800" b="1" i="1" smtClean="0">
                <a:solidFill>
                  <a:srgbClr val="FF9933"/>
                </a:solidFill>
                <a:latin typeface="Arial" charset="0"/>
              </a:rPr>
              <a:t>liability</a:t>
            </a:r>
          </a:p>
        </p:txBody>
      </p:sp>
      <p:sp>
        <p:nvSpPr>
          <p:cNvPr id="20483" name="Rectangle 3"/>
          <p:cNvSpPr>
            <a:spLocks noGrp="1" noChangeArrowheads="1"/>
          </p:cNvSpPr>
          <p:nvPr>
            <p:ph type="title"/>
          </p:nvPr>
        </p:nvSpPr>
        <p:spPr>
          <a:xfrm>
            <a:off x="685800" y="76200"/>
            <a:ext cx="7772400" cy="1143000"/>
          </a:xfrm>
        </p:spPr>
        <p:txBody>
          <a:bodyPr/>
          <a:lstStyle/>
          <a:p>
            <a:r>
              <a:rPr lang="en-US" altLang="en-US" sz="4000" b="1" smtClean="0">
                <a:solidFill>
                  <a:schemeClr val="tx1"/>
                </a:solidFill>
                <a:latin typeface="Arial" charset="0"/>
              </a:rPr>
              <a:t>Twin Models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62000" y="76200"/>
            <a:ext cx="7772400" cy="1143000"/>
          </a:xfrm>
        </p:spPr>
        <p:txBody>
          <a:bodyPr/>
          <a:lstStyle/>
          <a:p>
            <a:r>
              <a:rPr lang="en-US" altLang="en-US" b="1" smtClean="0">
                <a:solidFill>
                  <a:schemeClr val="tx1"/>
                </a:solidFill>
                <a:latin typeface="Arial" charset="0"/>
              </a:rPr>
              <a:t>ACE Liability Model</a:t>
            </a:r>
          </a:p>
        </p:txBody>
      </p:sp>
      <p:sp>
        <p:nvSpPr>
          <p:cNvPr id="21507" name="Text Box 3"/>
          <p:cNvSpPr txBox="1">
            <a:spLocks noChangeArrowheads="1"/>
          </p:cNvSpPr>
          <p:nvPr/>
        </p:nvSpPr>
        <p:spPr bwMode="auto">
          <a:xfrm>
            <a:off x="5497513" y="3992563"/>
            <a:ext cx="2809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200" b="1">
                <a:latin typeface="Tahoma" pitchFamily="34" charset="0"/>
              </a:rPr>
              <a:t>1</a:t>
            </a:r>
            <a:endParaRPr lang="en-US" altLang="en-US" sz="1600" b="1">
              <a:latin typeface="Tahoma" pitchFamily="34" charset="0"/>
            </a:endParaRPr>
          </a:p>
        </p:txBody>
      </p:sp>
      <p:grpSp>
        <p:nvGrpSpPr>
          <p:cNvPr id="21508" name="Group 4"/>
          <p:cNvGrpSpPr>
            <a:grpSpLocks/>
          </p:cNvGrpSpPr>
          <p:nvPr/>
        </p:nvGrpSpPr>
        <p:grpSpPr bwMode="auto">
          <a:xfrm>
            <a:off x="5722938" y="3838575"/>
            <a:ext cx="109537" cy="523875"/>
            <a:chOff x="2631" y="2207"/>
            <a:chExt cx="63" cy="712"/>
          </a:xfrm>
        </p:grpSpPr>
        <p:sp>
          <p:nvSpPr>
            <p:cNvPr id="21573" name="Line 5"/>
            <p:cNvSpPr>
              <a:spLocks noChangeShapeType="1"/>
            </p:cNvSpPr>
            <p:nvPr/>
          </p:nvSpPr>
          <p:spPr bwMode="auto">
            <a:xfrm>
              <a:off x="2663" y="2207"/>
              <a:ext cx="1" cy="65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74" name="Freeform 6"/>
            <p:cNvSpPr>
              <a:spLocks/>
            </p:cNvSpPr>
            <p:nvPr/>
          </p:nvSpPr>
          <p:spPr bwMode="auto">
            <a:xfrm>
              <a:off x="2631" y="2857"/>
              <a:ext cx="63" cy="62"/>
            </a:xfrm>
            <a:custGeom>
              <a:avLst/>
              <a:gdLst>
                <a:gd name="T0" fmla="*/ 0 w 124"/>
                <a:gd name="T1" fmla="*/ 0 h 125"/>
                <a:gd name="T2" fmla="*/ 1 w 124"/>
                <a:gd name="T3" fmla="*/ 0 h 125"/>
                <a:gd name="T4" fmla="*/ 1 w 124"/>
                <a:gd name="T5" fmla="*/ 0 h 125"/>
                <a:gd name="T6" fmla="*/ 0 w 124"/>
                <a:gd name="T7" fmla="*/ 0 h 125"/>
                <a:gd name="T8" fmla="*/ 0 60000 65536"/>
                <a:gd name="T9" fmla="*/ 0 60000 65536"/>
                <a:gd name="T10" fmla="*/ 0 60000 65536"/>
                <a:gd name="T11" fmla="*/ 0 60000 65536"/>
                <a:gd name="T12" fmla="*/ 0 w 124"/>
                <a:gd name="T13" fmla="*/ 0 h 125"/>
                <a:gd name="T14" fmla="*/ 124 w 124"/>
                <a:gd name="T15" fmla="*/ 125 h 125"/>
              </a:gdLst>
              <a:ahLst/>
              <a:cxnLst>
                <a:cxn ang="T8">
                  <a:pos x="T0" y="T1"/>
                </a:cxn>
                <a:cxn ang="T9">
                  <a:pos x="T2" y="T3"/>
                </a:cxn>
                <a:cxn ang="T10">
                  <a:pos x="T4" y="T5"/>
                </a:cxn>
                <a:cxn ang="T11">
                  <a:pos x="T6" y="T7"/>
                </a:cxn>
              </a:cxnLst>
              <a:rect l="T12" t="T13" r="T14" b="T15"/>
              <a:pathLst>
                <a:path w="124" h="125">
                  <a:moveTo>
                    <a:pt x="0" y="0"/>
                  </a:moveTo>
                  <a:lnTo>
                    <a:pt x="63" y="125"/>
                  </a:lnTo>
                  <a:lnTo>
                    <a:pt x="124" y="0"/>
                  </a:lnTo>
                  <a:lnTo>
                    <a:pt x="0" y="0"/>
                  </a:lnTo>
                  <a:close/>
                </a:path>
              </a:pathLst>
            </a:custGeom>
            <a:solidFill>
              <a:srgbClr val="000000"/>
            </a:solidFill>
            <a:ln w="28575" cmpd="sng">
              <a:solidFill>
                <a:schemeClr val="tx1"/>
              </a:solidFill>
              <a:round/>
              <a:headEnd/>
              <a:tailEnd/>
            </a:ln>
          </p:spPr>
          <p:txBody>
            <a:bodyPr/>
            <a:lstStyle/>
            <a:p>
              <a:endParaRPr lang="en-US"/>
            </a:p>
          </p:txBody>
        </p:sp>
      </p:grpSp>
      <p:sp>
        <p:nvSpPr>
          <p:cNvPr id="21509" name="Text Box 7"/>
          <p:cNvSpPr txBox="1">
            <a:spLocks noChangeArrowheads="1"/>
          </p:cNvSpPr>
          <p:nvPr/>
        </p:nvSpPr>
        <p:spPr bwMode="auto">
          <a:xfrm>
            <a:off x="2949575" y="3967163"/>
            <a:ext cx="2809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200" b="1">
                <a:latin typeface="Tahoma" pitchFamily="34" charset="0"/>
              </a:rPr>
              <a:t>1</a:t>
            </a:r>
            <a:endParaRPr lang="en-US" altLang="en-US" sz="1600" b="1">
              <a:latin typeface="Tahoma" pitchFamily="34" charset="0"/>
            </a:endParaRPr>
          </a:p>
        </p:txBody>
      </p:sp>
      <p:grpSp>
        <p:nvGrpSpPr>
          <p:cNvPr id="21510" name="Group 8"/>
          <p:cNvGrpSpPr>
            <a:grpSpLocks/>
          </p:cNvGrpSpPr>
          <p:nvPr/>
        </p:nvGrpSpPr>
        <p:grpSpPr bwMode="auto">
          <a:xfrm>
            <a:off x="3159125" y="3810000"/>
            <a:ext cx="134938" cy="519113"/>
            <a:chOff x="2631" y="2207"/>
            <a:chExt cx="63" cy="712"/>
          </a:xfrm>
        </p:grpSpPr>
        <p:sp>
          <p:nvSpPr>
            <p:cNvPr id="21571" name="Line 9"/>
            <p:cNvSpPr>
              <a:spLocks noChangeShapeType="1"/>
            </p:cNvSpPr>
            <p:nvPr/>
          </p:nvSpPr>
          <p:spPr bwMode="auto">
            <a:xfrm>
              <a:off x="2663" y="2207"/>
              <a:ext cx="1" cy="65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72" name="Freeform 10"/>
            <p:cNvSpPr>
              <a:spLocks/>
            </p:cNvSpPr>
            <p:nvPr/>
          </p:nvSpPr>
          <p:spPr bwMode="auto">
            <a:xfrm>
              <a:off x="2631" y="2857"/>
              <a:ext cx="63" cy="62"/>
            </a:xfrm>
            <a:custGeom>
              <a:avLst/>
              <a:gdLst>
                <a:gd name="T0" fmla="*/ 0 w 124"/>
                <a:gd name="T1" fmla="*/ 0 h 125"/>
                <a:gd name="T2" fmla="*/ 1 w 124"/>
                <a:gd name="T3" fmla="*/ 0 h 125"/>
                <a:gd name="T4" fmla="*/ 1 w 124"/>
                <a:gd name="T5" fmla="*/ 0 h 125"/>
                <a:gd name="T6" fmla="*/ 0 w 124"/>
                <a:gd name="T7" fmla="*/ 0 h 125"/>
                <a:gd name="T8" fmla="*/ 0 60000 65536"/>
                <a:gd name="T9" fmla="*/ 0 60000 65536"/>
                <a:gd name="T10" fmla="*/ 0 60000 65536"/>
                <a:gd name="T11" fmla="*/ 0 60000 65536"/>
                <a:gd name="T12" fmla="*/ 0 w 124"/>
                <a:gd name="T13" fmla="*/ 0 h 125"/>
                <a:gd name="T14" fmla="*/ 124 w 124"/>
                <a:gd name="T15" fmla="*/ 125 h 125"/>
              </a:gdLst>
              <a:ahLst/>
              <a:cxnLst>
                <a:cxn ang="T8">
                  <a:pos x="T0" y="T1"/>
                </a:cxn>
                <a:cxn ang="T9">
                  <a:pos x="T2" y="T3"/>
                </a:cxn>
                <a:cxn ang="T10">
                  <a:pos x="T4" y="T5"/>
                </a:cxn>
                <a:cxn ang="T11">
                  <a:pos x="T6" y="T7"/>
                </a:cxn>
              </a:cxnLst>
              <a:rect l="T12" t="T13" r="T14" b="T15"/>
              <a:pathLst>
                <a:path w="124" h="125">
                  <a:moveTo>
                    <a:pt x="0" y="0"/>
                  </a:moveTo>
                  <a:lnTo>
                    <a:pt x="63" y="125"/>
                  </a:lnTo>
                  <a:lnTo>
                    <a:pt x="124" y="0"/>
                  </a:lnTo>
                  <a:lnTo>
                    <a:pt x="0" y="0"/>
                  </a:lnTo>
                  <a:close/>
                </a:path>
              </a:pathLst>
            </a:custGeom>
            <a:solidFill>
              <a:srgbClr val="000000"/>
            </a:solidFill>
            <a:ln w="28575" cmpd="sng">
              <a:solidFill>
                <a:schemeClr val="tx1"/>
              </a:solidFill>
              <a:round/>
              <a:headEnd/>
              <a:tailEnd/>
            </a:ln>
          </p:spPr>
          <p:txBody>
            <a:bodyPr/>
            <a:lstStyle/>
            <a:p>
              <a:endParaRPr lang="en-US"/>
            </a:p>
          </p:txBody>
        </p:sp>
      </p:grpSp>
      <p:sp>
        <p:nvSpPr>
          <p:cNvPr id="21511" name="Text Box 11"/>
          <p:cNvSpPr txBox="1">
            <a:spLocks noChangeArrowheads="1"/>
          </p:cNvSpPr>
          <p:nvPr/>
        </p:nvSpPr>
        <p:spPr bwMode="auto">
          <a:xfrm>
            <a:off x="2781300" y="5921375"/>
            <a:ext cx="14525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US" altLang="en-US" sz="1600" b="1">
                <a:solidFill>
                  <a:srgbClr val="FFFFFF"/>
                </a:solidFill>
                <a:latin typeface="Tahoma" pitchFamily="34" charset="0"/>
              </a:rPr>
              <a:t>Twin 1</a:t>
            </a:r>
          </a:p>
        </p:txBody>
      </p:sp>
      <p:sp>
        <p:nvSpPr>
          <p:cNvPr id="21512" name="Oval 12"/>
          <p:cNvSpPr>
            <a:spLocks noChangeArrowheads="1"/>
          </p:cNvSpPr>
          <p:nvPr/>
        </p:nvSpPr>
        <p:spPr bwMode="auto">
          <a:xfrm>
            <a:off x="5532438" y="2343150"/>
            <a:ext cx="534987" cy="496888"/>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13" name="Rectangle 13"/>
          <p:cNvSpPr>
            <a:spLocks noChangeArrowheads="1"/>
          </p:cNvSpPr>
          <p:nvPr/>
        </p:nvSpPr>
        <p:spPr bwMode="auto">
          <a:xfrm>
            <a:off x="5659438" y="2435225"/>
            <a:ext cx="244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C</a:t>
            </a:r>
            <a:endParaRPr lang="en-US" altLang="en-US" sz="2000" b="1">
              <a:latin typeface="Tahoma" pitchFamily="34" charset="0"/>
            </a:endParaRPr>
          </a:p>
        </p:txBody>
      </p:sp>
      <p:sp>
        <p:nvSpPr>
          <p:cNvPr id="21514" name="Oval 14"/>
          <p:cNvSpPr>
            <a:spLocks noChangeArrowheads="1"/>
          </p:cNvSpPr>
          <p:nvPr/>
        </p:nvSpPr>
        <p:spPr bwMode="auto">
          <a:xfrm>
            <a:off x="6413500" y="2355850"/>
            <a:ext cx="533400" cy="484188"/>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15" name="Rectangle 15"/>
          <p:cNvSpPr>
            <a:spLocks noChangeArrowheads="1"/>
          </p:cNvSpPr>
          <p:nvPr/>
        </p:nvSpPr>
        <p:spPr bwMode="auto">
          <a:xfrm>
            <a:off x="6526213" y="2441575"/>
            <a:ext cx="230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E</a:t>
            </a:r>
            <a:endParaRPr lang="en-US" altLang="en-US" sz="2000" b="1">
              <a:latin typeface="Tahoma" pitchFamily="34" charset="0"/>
            </a:endParaRPr>
          </a:p>
        </p:txBody>
      </p:sp>
      <p:sp>
        <p:nvSpPr>
          <p:cNvPr id="21516" name="Oval 16"/>
          <p:cNvSpPr>
            <a:spLocks noChangeArrowheads="1"/>
          </p:cNvSpPr>
          <p:nvPr/>
        </p:nvSpPr>
        <p:spPr bwMode="auto">
          <a:xfrm>
            <a:off x="4648200" y="2328863"/>
            <a:ext cx="533400" cy="511175"/>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17" name="Rectangle 17"/>
          <p:cNvSpPr>
            <a:spLocks noChangeArrowheads="1"/>
          </p:cNvSpPr>
          <p:nvPr/>
        </p:nvSpPr>
        <p:spPr bwMode="auto">
          <a:xfrm>
            <a:off x="4843463" y="2422525"/>
            <a:ext cx="174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A</a:t>
            </a:r>
            <a:endParaRPr lang="en-US" altLang="en-US" sz="2000" b="1">
              <a:latin typeface="Tahoma" pitchFamily="34" charset="0"/>
            </a:endParaRPr>
          </a:p>
        </p:txBody>
      </p:sp>
      <p:sp>
        <p:nvSpPr>
          <p:cNvPr id="21518" name="Oval 18"/>
          <p:cNvSpPr>
            <a:spLocks noChangeArrowheads="1"/>
          </p:cNvSpPr>
          <p:nvPr/>
        </p:nvSpPr>
        <p:spPr bwMode="auto">
          <a:xfrm>
            <a:off x="5484813" y="3303588"/>
            <a:ext cx="585787" cy="533400"/>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19" name="Rectangle 19"/>
          <p:cNvSpPr>
            <a:spLocks noChangeArrowheads="1"/>
          </p:cNvSpPr>
          <p:nvPr/>
        </p:nvSpPr>
        <p:spPr bwMode="auto">
          <a:xfrm>
            <a:off x="5576888" y="3414713"/>
            <a:ext cx="403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L</a:t>
            </a:r>
            <a:endParaRPr lang="en-US" altLang="en-US" sz="2000" b="1">
              <a:latin typeface="Tahoma" pitchFamily="34" charset="0"/>
            </a:endParaRPr>
          </a:p>
        </p:txBody>
      </p:sp>
      <p:sp>
        <p:nvSpPr>
          <p:cNvPr id="21520" name="Line 20"/>
          <p:cNvSpPr>
            <a:spLocks noChangeShapeType="1"/>
          </p:cNvSpPr>
          <p:nvPr/>
        </p:nvSpPr>
        <p:spPr bwMode="auto">
          <a:xfrm>
            <a:off x="5807075" y="2843213"/>
            <a:ext cx="1588" cy="4651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21" name="Line 21"/>
          <p:cNvSpPr>
            <a:spLocks noChangeShapeType="1"/>
          </p:cNvSpPr>
          <p:nvPr/>
        </p:nvSpPr>
        <p:spPr bwMode="auto">
          <a:xfrm flipH="1">
            <a:off x="5997575" y="2843213"/>
            <a:ext cx="682625" cy="55721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22" name="Oval 22"/>
          <p:cNvSpPr>
            <a:spLocks noChangeArrowheads="1"/>
          </p:cNvSpPr>
          <p:nvPr/>
        </p:nvSpPr>
        <p:spPr bwMode="auto">
          <a:xfrm>
            <a:off x="2968625" y="2300288"/>
            <a:ext cx="530225" cy="496887"/>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23" name="Rectangle 23"/>
          <p:cNvSpPr>
            <a:spLocks noChangeArrowheads="1"/>
          </p:cNvSpPr>
          <p:nvPr/>
        </p:nvSpPr>
        <p:spPr bwMode="auto">
          <a:xfrm>
            <a:off x="3073400" y="2390775"/>
            <a:ext cx="244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C</a:t>
            </a:r>
            <a:endParaRPr lang="en-US" altLang="en-US" sz="2000" b="1">
              <a:latin typeface="Tahoma" pitchFamily="34" charset="0"/>
            </a:endParaRPr>
          </a:p>
        </p:txBody>
      </p:sp>
      <p:sp>
        <p:nvSpPr>
          <p:cNvPr id="21524" name="Oval 24"/>
          <p:cNvSpPr>
            <a:spLocks noChangeArrowheads="1"/>
          </p:cNvSpPr>
          <p:nvPr/>
        </p:nvSpPr>
        <p:spPr bwMode="auto">
          <a:xfrm>
            <a:off x="3848100" y="2314575"/>
            <a:ext cx="531813" cy="482600"/>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25" name="Rectangle 25"/>
          <p:cNvSpPr>
            <a:spLocks noChangeArrowheads="1"/>
          </p:cNvSpPr>
          <p:nvPr/>
        </p:nvSpPr>
        <p:spPr bwMode="auto">
          <a:xfrm>
            <a:off x="3962400" y="2401888"/>
            <a:ext cx="249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A</a:t>
            </a:r>
            <a:endParaRPr lang="en-US" altLang="en-US" sz="2000" b="1">
              <a:latin typeface="Tahoma" pitchFamily="34" charset="0"/>
            </a:endParaRPr>
          </a:p>
        </p:txBody>
      </p:sp>
      <p:sp>
        <p:nvSpPr>
          <p:cNvPr id="21526" name="Oval 26"/>
          <p:cNvSpPr>
            <a:spLocks noChangeArrowheads="1"/>
          </p:cNvSpPr>
          <p:nvPr/>
        </p:nvSpPr>
        <p:spPr bwMode="auto">
          <a:xfrm>
            <a:off x="2082800" y="2286000"/>
            <a:ext cx="531813" cy="511175"/>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27" name="Rectangle 27"/>
          <p:cNvSpPr>
            <a:spLocks noChangeArrowheads="1"/>
          </p:cNvSpPr>
          <p:nvPr/>
        </p:nvSpPr>
        <p:spPr bwMode="auto">
          <a:xfrm>
            <a:off x="2266950" y="2373313"/>
            <a:ext cx="155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E</a:t>
            </a:r>
            <a:endParaRPr lang="en-US" altLang="en-US" sz="2000" b="1">
              <a:latin typeface="Tahoma" pitchFamily="34" charset="0"/>
            </a:endParaRPr>
          </a:p>
        </p:txBody>
      </p:sp>
      <p:sp>
        <p:nvSpPr>
          <p:cNvPr id="21528" name="Oval 28"/>
          <p:cNvSpPr>
            <a:spLocks noChangeArrowheads="1"/>
          </p:cNvSpPr>
          <p:nvPr/>
        </p:nvSpPr>
        <p:spPr bwMode="auto">
          <a:xfrm>
            <a:off x="2917825" y="3260725"/>
            <a:ext cx="588963" cy="533400"/>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sp>
        <p:nvSpPr>
          <p:cNvPr id="21529" name="Rectangle 29"/>
          <p:cNvSpPr>
            <a:spLocks noChangeArrowheads="1"/>
          </p:cNvSpPr>
          <p:nvPr/>
        </p:nvSpPr>
        <p:spPr bwMode="auto">
          <a:xfrm>
            <a:off x="3017838" y="3359150"/>
            <a:ext cx="403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L</a:t>
            </a:r>
            <a:endParaRPr lang="en-US" altLang="en-US" sz="2000" b="1">
              <a:latin typeface="Tahoma" pitchFamily="34" charset="0"/>
            </a:endParaRPr>
          </a:p>
        </p:txBody>
      </p:sp>
      <p:sp>
        <p:nvSpPr>
          <p:cNvPr id="21530" name="Line 30"/>
          <p:cNvSpPr>
            <a:spLocks noChangeShapeType="1"/>
          </p:cNvSpPr>
          <p:nvPr/>
        </p:nvSpPr>
        <p:spPr bwMode="auto">
          <a:xfrm>
            <a:off x="3241675" y="2800350"/>
            <a:ext cx="1588" cy="465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1" name="Line 31"/>
          <p:cNvSpPr>
            <a:spLocks noChangeShapeType="1"/>
          </p:cNvSpPr>
          <p:nvPr/>
        </p:nvSpPr>
        <p:spPr bwMode="auto">
          <a:xfrm flipH="1">
            <a:off x="3430588" y="2800350"/>
            <a:ext cx="682625" cy="5572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2" name="Line 32"/>
          <p:cNvSpPr>
            <a:spLocks noChangeShapeType="1"/>
          </p:cNvSpPr>
          <p:nvPr/>
        </p:nvSpPr>
        <p:spPr bwMode="auto">
          <a:xfrm>
            <a:off x="2341563" y="2800350"/>
            <a:ext cx="654050" cy="5715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3" name="Line 33"/>
          <p:cNvSpPr>
            <a:spLocks noChangeShapeType="1"/>
          </p:cNvSpPr>
          <p:nvPr/>
        </p:nvSpPr>
        <p:spPr bwMode="auto">
          <a:xfrm>
            <a:off x="4910138" y="2846388"/>
            <a:ext cx="696912" cy="5159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4" name="Text Box 34"/>
          <p:cNvSpPr txBox="1">
            <a:spLocks noChangeArrowheads="1"/>
          </p:cNvSpPr>
          <p:nvPr/>
        </p:nvSpPr>
        <p:spPr bwMode="auto">
          <a:xfrm>
            <a:off x="5384800" y="5940425"/>
            <a:ext cx="155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US" altLang="en-US" sz="1600" b="1">
                <a:solidFill>
                  <a:srgbClr val="FFFFFF"/>
                </a:solidFill>
                <a:latin typeface="Tahoma" pitchFamily="34" charset="0"/>
              </a:rPr>
              <a:t>Twin 2</a:t>
            </a:r>
          </a:p>
        </p:txBody>
      </p:sp>
      <p:sp>
        <p:nvSpPr>
          <p:cNvPr id="21535" name="Rectangle 35"/>
          <p:cNvSpPr>
            <a:spLocks noChangeArrowheads="1"/>
          </p:cNvSpPr>
          <p:nvPr/>
        </p:nvSpPr>
        <p:spPr bwMode="auto">
          <a:xfrm>
            <a:off x="2178050" y="5351463"/>
            <a:ext cx="574675" cy="32702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1600" b="1">
              <a:latin typeface="Tahoma" pitchFamily="34" charset="0"/>
            </a:endParaRPr>
          </a:p>
          <a:p>
            <a:pPr algn="ctr">
              <a:spcBef>
                <a:spcPct val="0"/>
              </a:spcBef>
              <a:buSzTx/>
              <a:buFontTx/>
              <a:buNone/>
            </a:pPr>
            <a:r>
              <a:rPr lang="en-US" altLang="en-US" sz="1600" b="1">
                <a:latin typeface="Tahoma" pitchFamily="34" charset="0"/>
              </a:rPr>
              <a:t>Unaf</a:t>
            </a:r>
          </a:p>
          <a:p>
            <a:pPr algn="ctr">
              <a:spcBef>
                <a:spcPct val="0"/>
              </a:spcBef>
              <a:buSzTx/>
              <a:buFontTx/>
              <a:buNone/>
            </a:pPr>
            <a:endParaRPr lang="en-US" altLang="en-US" sz="1600" b="1">
              <a:latin typeface="Tahoma" pitchFamily="34" charset="0"/>
            </a:endParaRPr>
          </a:p>
        </p:txBody>
      </p:sp>
      <p:grpSp>
        <p:nvGrpSpPr>
          <p:cNvPr id="21536" name="Group 36"/>
          <p:cNvGrpSpPr>
            <a:grpSpLocks/>
          </p:cNvGrpSpPr>
          <p:nvPr/>
        </p:nvGrpSpPr>
        <p:grpSpPr bwMode="auto">
          <a:xfrm>
            <a:off x="2436813" y="4387850"/>
            <a:ext cx="1612900" cy="381000"/>
            <a:chOff x="3115" y="2736"/>
            <a:chExt cx="1016" cy="240"/>
          </a:xfrm>
        </p:grpSpPr>
        <p:sp>
          <p:nvSpPr>
            <p:cNvPr id="21568" name="Rectangle 37"/>
            <p:cNvSpPr>
              <a:spLocks noChangeArrowheads="1"/>
            </p:cNvSpPr>
            <p:nvPr/>
          </p:nvSpPr>
          <p:spPr bwMode="auto">
            <a:xfrm>
              <a:off x="3115" y="2736"/>
              <a:ext cx="1016" cy="24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69" name="Freeform 38"/>
            <p:cNvSpPr>
              <a:spLocks/>
            </p:cNvSpPr>
            <p:nvPr/>
          </p:nvSpPr>
          <p:spPr bwMode="auto">
            <a:xfrm>
              <a:off x="3115" y="2736"/>
              <a:ext cx="1014" cy="240"/>
            </a:xfrm>
            <a:custGeom>
              <a:avLst/>
              <a:gdLst>
                <a:gd name="T0" fmla="*/ 1 w 1844"/>
                <a:gd name="T1" fmla="*/ 0 h 922"/>
                <a:gd name="T2" fmla="*/ 1 w 1844"/>
                <a:gd name="T3" fmla="*/ 0 h 922"/>
                <a:gd name="T4" fmla="*/ 1 w 1844"/>
                <a:gd name="T5" fmla="*/ 0 h 922"/>
                <a:gd name="T6" fmla="*/ 1 w 1844"/>
                <a:gd name="T7" fmla="*/ 0 h 922"/>
                <a:gd name="T8" fmla="*/ 1 w 1844"/>
                <a:gd name="T9" fmla="*/ 0 h 922"/>
                <a:gd name="T10" fmla="*/ 1 w 1844"/>
                <a:gd name="T11" fmla="*/ 0 h 922"/>
                <a:gd name="T12" fmla="*/ 1 w 1844"/>
                <a:gd name="T13" fmla="*/ 0 h 922"/>
                <a:gd name="T14" fmla="*/ 1 w 1844"/>
                <a:gd name="T15" fmla="*/ 0 h 922"/>
                <a:gd name="T16" fmla="*/ 1 w 1844"/>
                <a:gd name="T17" fmla="*/ 0 h 922"/>
                <a:gd name="T18" fmla="*/ 1 w 1844"/>
                <a:gd name="T19" fmla="*/ 0 h 922"/>
                <a:gd name="T20" fmla="*/ 1 w 1844"/>
                <a:gd name="T21" fmla="*/ 0 h 922"/>
                <a:gd name="T22" fmla="*/ 1 w 1844"/>
                <a:gd name="T23" fmla="*/ 0 h 922"/>
                <a:gd name="T24" fmla="*/ 1 w 1844"/>
                <a:gd name="T25" fmla="*/ 0 h 922"/>
                <a:gd name="T26" fmla="*/ 1 w 1844"/>
                <a:gd name="T27" fmla="*/ 0 h 922"/>
                <a:gd name="T28" fmla="*/ 1 w 1844"/>
                <a:gd name="T29" fmla="*/ 0 h 922"/>
                <a:gd name="T30" fmla="*/ 1 w 1844"/>
                <a:gd name="T31" fmla="*/ 0 h 922"/>
                <a:gd name="T32" fmla="*/ 1 w 1844"/>
                <a:gd name="T33" fmla="*/ 0 h 922"/>
                <a:gd name="T34" fmla="*/ 1 w 1844"/>
                <a:gd name="T35" fmla="*/ 0 h 922"/>
                <a:gd name="T36" fmla="*/ 1 w 1844"/>
                <a:gd name="T37" fmla="*/ 0 h 922"/>
                <a:gd name="T38" fmla="*/ 1 w 1844"/>
                <a:gd name="T39" fmla="*/ 0 h 922"/>
                <a:gd name="T40" fmla="*/ 1 w 1844"/>
                <a:gd name="T41" fmla="*/ 0 h 922"/>
                <a:gd name="T42" fmla="*/ 1 w 1844"/>
                <a:gd name="T43" fmla="*/ 0 h 922"/>
                <a:gd name="T44" fmla="*/ 1 w 1844"/>
                <a:gd name="T45" fmla="*/ 0 h 922"/>
                <a:gd name="T46" fmla="*/ 1 w 1844"/>
                <a:gd name="T47" fmla="*/ 0 h 922"/>
                <a:gd name="T48" fmla="*/ 1 w 1844"/>
                <a:gd name="T49" fmla="*/ 0 h 922"/>
                <a:gd name="T50" fmla="*/ 1 w 1844"/>
                <a:gd name="T51" fmla="*/ 0 h 922"/>
                <a:gd name="T52" fmla="*/ 1 w 1844"/>
                <a:gd name="T53" fmla="*/ 0 h 922"/>
                <a:gd name="T54" fmla="*/ 1 w 1844"/>
                <a:gd name="T55" fmla="*/ 0 h 922"/>
                <a:gd name="T56" fmla="*/ 1 w 1844"/>
                <a:gd name="T57" fmla="*/ 0 h 922"/>
                <a:gd name="T58" fmla="*/ 1 w 1844"/>
                <a:gd name="T59" fmla="*/ 0 h 922"/>
                <a:gd name="T60" fmla="*/ 1 w 1844"/>
                <a:gd name="T61" fmla="*/ 0 h 922"/>
                <a:gd name="T62" fmla="*/ 0 w 1844"/>
                <a:gd name="T63" fmla="*/ 0 h 9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44"/>
                <a:gd name="T97" fmla="*/ 0 h 922"/>
                <a:gd name="T98" fmla="*/ 1844 w 1844"/>
                <a:gd name="T99" fmla="*/ 922 h 9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44" h="922">
                  <a:moveTo>
                    <a:pt x="0" y="922"/>
                  </a:moveTo>
                  <a:lnTo>
                    <a:pt x="58" y="907"/>
                  </a:lnTo>
                  <a:lnTo>
                    <a:pt x="115" y="891"/>
                  </a:lnTo>
                  <a:lnTo>
                    <a:pt x="173" y="872"/>
                  </a:lnTo>
                  <a:lnTo>
                    <a:pt x="231" y="851"/>
                  </a:lnTo>
                  <a:lnTo>
                    <a:pt x="288" y="822"/>
                  </a:lnTo>
                  <a:lnTo>
                    <a:pt x="317" y="805"/>
                  </a:lnTo>
                  <a:lnTo>
                    <a:pt x="346" y="788"/>
                  </a:lnTo>
                  <a:lnTo>
                    <a:pt x="375" y="766"/>
                  </a:lnTo>
                  <a:lnTo>
                    <a:pt x="404" y="743"/>
                  </a:lnTo>
                  <a:lnTo>
                    <a:pt x="432" y="718"/>
                  </a:lnTo>
                  <a:lnTo>
                    <a:pt x="461" y="692"/>
                  </a:lnTo>
                  <a:lnTo>
                    <a:pt x="476" y="676"/>
                  </a:lnTo>
                  <a:lnTo>
                    <a:pt x="490" y="659"/>
                  </a:lnTo>
                  <a:lnTo>
                    <a:pt x="519" y="619"/>
                  </a:lnTo>
                  <a:lnTo>
                    <a:pt x="548" y="571"/>
                  </a:lnTo>
                  <a:lnTo>
                    <a:pt x="576" y="519"/>
                  </a:lnTo>
                  <a:lnTo>
                    <a:pt x="605" y="463"/>
                  </a:lnTo>
                  <a:lnTo>
                    <a:pt x="634" y="405"/>
                  </a:lnTo>
                  <a:lnTo>
                    <a:pt x="692" y="288"/>
                  </a:lnTo>
                  <a:lnTo>
                    <a:pt x="720" y="233"/>
                  </a:lnTo>
                  <a:lnTo>
                    <a:pt x="749" y="179"/>
                  </a:lnTo>
                  <a:lnTo>
                    <a:pt x="778" y="129"/>
                  </a:lnTo>
                  <a:lnTo>
                    <a:pt x="807" y="87"/>
                  </a:lnTo>
                  <a:lnTo>
                    <a:pt x="822" y="67"/>
                  </a:lnTo>
                  <a:lnTo>
                    <a:pt x="836" y="50"/>
                  </a:lnTo>
                  <a:lnTo>
                    <a:pt x="851" y="37"/>
                  </a:lnTo>
                  <a:lnTo>
                    <a:pt x="864" y="23"/>
                  </a:lnTo>
                  <a:lnTo>
                    <a:pt x="880" y="14"/>
                  </a:lnTo>
                  <a:lnTo>
                    <a:pt x="893" y="6"/>
                  </a:lnTo>
                  <a:lnTo>
                    <a:pt x="909" y="2"/>
                  </a:lnTo>
                  <a:lnTo>
                    <a:pt x="922" y="0"/>
                  </a:lnTo>
                  <a:lnTo>
                    <a:pt x="937" y="2"/>
                  </a:lnTo>
                  <a:lnTo>
                    <a:pt x="951" y="6"/>
                  </a:lnTo>
                  <a:lnTo>
                    <a:pt x="966" y="14"/>
                  </a:lnTo>
                  <a:lnTo>
                    <a:pt x="980" y="23"/>
                  </a:lnTo>
                  <a:lnTo>
                    <a:pt x="995" y="37"/>
                  </a:lnTo>
                  <a:lnTo>
                    <a:pt x="1008" y="50"/>
                  </a:lnTo>
                  <a:lnTo>
                    <a:pt x="1024" y="67"/>
                  </a:lnTo>
                  <a:lnTo>
                    <a:pt x="1037" y="87"/>
                  </a:lnTo>
                  <a:lnTo>
                    <a:pt x="1066" y="129"/>
                  </a:lnTo>
                  <a:lnTo>
                    <a:pt x="1095" y="179"/>
                  </a:lnTo>
                  <a:lnTo>
                    <a:pt x="1124" y="233"/>
                  </a:lnTo>
                  <a:lnTo>
                    <a:pt x="1152" y="288"/>
                  </a:lnTo>
                  <a:lnTo>
                    <a:pt x="1210" y="405"/>
                  </a:lnTo>
                  <a:lnTo>
                    <a:pt x="1239" y="463"/>
                  </a:lnTo>
                  <a:lnTo>
                    <a:pt x="1268" y="519"/>
                  </a:lnTo>
                  <a:lnTo>
                    <a:pt x="1296" y="571"/>
                  </a:lnTo>
                  <a:lnTo>
                    <a:pt x="1325" y="619"/>
                  </a:lnTo>
                  <a:lnTo>
                    <a:pt x="1354" y="659"/>
                  </a:lnTo>
                  <a:lnTo>
                    <a:pt x="1369" y="676"/>
                  </a:lnTo>
                  <a:lnTo>
                    <a:pt x="1383" y="692"/>
                  </a:lnTo>
                  <a:lnTo>
                    <a:pt x="1412" y="718"/>
                  </a:lnTo>
                  <a:lnTo>
                    <a:pt x="1440" y="743"/>
                  </a:lnTo>
                  <a:lnTo>
                    <a:pt x="1469" y="766"/>
                  </a:lnTo>
                  <a:lnTo>
                    <a:pt x="1498" y="788"/>
                  </a:lnTo>
                  <a:lnTo>
                    <a:pt x="1527" y="805"/>
                  </a:lnTo>
                  <a:lnTo>
                    <a:pt x="1556" y="822"/>
                  </a:lnTo>
                  <a:lnTo>
                    <a:pt x="1613" y="851"/>
                  </a:lnTo>
                  <a:lnTo>
                    <a:pt x="1671" y="872"/>
                  </a:lnTo>
                  <a:lnTo>
                    <a:pt x="1728" y="891"/>
                  </a:lnTo>
                  <a:lnTo>
                    <a:pt x="1786" y="907"/>
                  </a:lnTo>
                  <a:lnTo>
                    <a:pt x="1844" y="922"/>
                  </a:lnTo>
                  <a:lnTo>
                    <a:pt x="0" y="922"/>
                  </a:lnTo>
                  <a:close/>
                </a:path>
              </a:pathLst>
            </a:custGeom>
            <a:noFill/>
            <a:ln w="2857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70" name="Line 39"/>
            <p:cNvSpPr>
              <a:spLocks noChangeShapeType="1"/>
            </p:cNvSpPr>
            <p:nvPr/>
          </p:nvSpPr>
          <p:spPr bwMode="auto">
            <a:xfrm>
              <a:off x="3875" y="2916"/>
              <a:ext cx="1" cy="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7" name="Group 40"/>
          <p:cNvGrpSpPr>
            <a:grpSpLocks/>
          </p:cNvGrpSpPr>
          <p:nvPr/>
        </p:nvGrpSpPr>
        <p:grpSpPr bwMode="auto">
          <a:xfrm>
            <a:off x="3744913" y="5391150"/>
            <a:ext cx="584200" cy="349250"/>
            <a:chOff x="2359" y="3256"/>
            <a:chExt cx="368" cy="220"/>
          </a:xfrm>
        </p:grpSpPr>
        <p:grpSp>
          <p:nvGrpSpPr>
            <p:cNvPr id="21563" name="Group 41"/>
            <p:cNvGrpSpPr>
              <a:grpSpLocks/>
            </p:cNvGrpSpPr>
            <p:nvPr/>
          </p:nvGrpSpPr>
          <p:grpSpPr bwMode="auto">
            <a:xfrm>
              <a:off x="2359" y="3256"/>
              <a:ext cx="356" cy="213"/>
              <a:chOff x="2359" y="3239"/>
              <a:chExt cx="356" cy="213"/>
            </a:xfrm>
          </p:grpSpPr>
          <p:sp>
            <p:nvSpPr>
              <p:cNvPr id="21565" name="Text Box 42"/>
              <p:cNvSpPr txBox="1">
                <a:spLocks noChangeArrowheads="1"/>
              </p:cNvSpPr>
              <p:nvPr/>
            </p:nvSpPr>
            <p:spPr bwMode="auto">
              <a:xfrm>
                <a:off x="2419" y="3239"/>
                <a:ext cx="16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900" b="1">
                    <a:latin typeface="Tahoma" pitchFamily="34" charset="0"/>
                  </a:rPr>
                  <a:t>¯</a:t>
                </a:r>
              </a:p>
            </p:txBody>
          </p:sp>
          <p:sp>
            <p:nvSpPr>
              <p:cNvPr id="21566" name="Rectangle 43"/>
              <p:cNvSpPr>
                <a:spLocks noChangeArrowheads="1"/>
              </p:cNvSpPr>
              <p:nvPr/>
            </p:nvSpPr>
            <p:spPr bwMode="auto">
              <a:xfrm>
                <a:off x="2363" y="3254"/>
                <a:ext cx="352" cy="19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1600" b="1">
                  <a:latin typeface="Tahoma" pitchFamily="34" charset="0"/>
                </a:endParaRPr>
              </a:p>
            </p:txBody>
          </p:sp>
          <p:sp>
            <p:nvSpPr>
              <p:cNvPr id="21567" name="Text Box 44"/>
              <p:cNvSpPr txBox="1">
                <a:spLocks noChangeArrowheads="1"/>
              </p:cNvSpPr>
              <p:nvPr/>
            </p:nvSpPr>
            <p:spPr bwMode="auto">
              <a:xfrm>
                <a:off x="2359" y="3281"/>
                <a:ext cx="11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900" b="1">
                  <a:latin typeface="Tahoma" pitchFamily="34" charset="0"/>
                </a:endParaRPr>
              </a:p>
            </p:txBody>
          </p:sp>
        </p:grpSp>
        <p:sp>
          <p:nvSpPr>
            <p:cNvPr id="21564" name="Text Box 45"/>
            <p:cNvSpPr txBox="1">
              <a:spLocks noChangeArrowheads="1"/>
            </p:cNvSpPr>
            <p:nvPr/>
          </p:nvSpPr>
          <p:spPr bwMode="auto">
            <a:xfrm>
              <a:off x="2425" y="3264"/>
              <a:ext cx="30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600" b="1">
                  <a:latin typeface="Tahoma" pitchFamily="34" charset="0"/>
                </a:rPr>
                <a:t>Aff</a:t>
              </a:r>
              <a:endParaRPr lang="en-US" altLang="en-US" sz="2800" b="1">
                <a:latin typeface="Tahoma" pitchFamily="34" charset="0"/>
              </a:endParaRPr>
            </a:p>
          </p:txBody>
        </p:sp>
      </p:grpSp>
      <p:sp>
        <p:nvSpPr>
          <p:cNvPr id="21538" name="Line 46"/>
          <p:cNvSpPr>
            <a:spLocks noChangeShapeType="1"/>
          </p:cNvSpPr>
          <p:nvPr/>
        </p:nvSpPr>
        <p:spPr bwMode="auto">
          <a:xfrm>
            <a:off x="3733800" y="4800600"/>
            <a:ext cx="304800" cy="609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9" name="Line 47"/>
          <p:cNvSpPr>
            <a:spLocks noChangeShapeType="1"/>
          </p:cNvSpPr>
          <p:nvPr/>
        </p:nvSpPr>
        <p:spPr bwMode="auto">
          <a:xfrm flipH="1">
            <a:off x="2438400" y="4800600"/>
            <a:ext cx="533400" cy="533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21540" name="Group 48"/>
          <p:cNvGrpSpPr>
            <a:grpSpLocks/>
          </p:cNvGrpSpPr>
          <p:nvPr/>
        </p:nvGrpSpPr>
        <p:grpSpPr bwMode="auto">
          <a:xfrm>
            <a:off x="4987925" y="4395788"/>
            <a:ext cx="1612900" cy="381000"/>
            <a:chOff x="3115" y="2736"/>
            <a:chExt cx="1016" cy="240"/>
          </a:xfrm>
        </p:grpSpPr>
        <p:sp>
          <p:nvSpPr>
            <p:cNvPr id="21560" name="Rectangle 49"/>
            <p:cNvSpPr>
              <a:spLocks noChangeArrowheads="1"/>
            </p:cNvSpPr>
            <p:nvPr/>
          </p:nvSpPr>
          <p:spPr bwMode="auto">
            <a:xfrm>
              <a:off x="3115" y="2736"/>
              <a:ext cx="1016" cy="24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61" name="Freeform 50"/>
            <p:cNvSpPr>
              <a:spLocks/>
            </p:cNvSpPr>
            <p:nvPr/>
          </p:nvSpPr>
          <p:spPr bwMode="auto">
            <a:xfrm>
              <a:off x="3115" y="2736"/>
              <a:ext cx="1014" cy="240"/>
            </a:xfrm>
            <a:custGeom>
              <a:avLst/>
              <a:gdLst>
                <a:gd name="T0" fmla="*/ 1 w 1844"/>
                <a:gd name="T1" fmla="*/ 0 h 922"/>
                <a:gd name="T2" fmla="*/ 1 w 1844"/>
                <a:gd name="T3" fmla="*/ 0 h 922"/>
                <a:gd name="T4" fmla="*/ 1 w 1844"/>
                <a:gd name="T5" fmla="*/ 0 h 922"/>
                <a:gd name="T6" fmla="*/ 1 w 1844"/>
                <a:gd name="T7" fmla="*/ 0 h 922"/>
                <a:gd name="T8" fmla="*/ 1 w 1844"/>
                <a:gd name="T9" fmla="*/ 0 h 922"/>
                <a:gd name="T10" fmla="*/ 1 w 1844"/>
                <a:gd name="T11" fmla="*/ 0 h 922"/>
                <a:gd name="T12" fmla="*/ 1 w 1844"/>
                <a:gd name="T13" fmla="*/ 0 h 922"/>
                <a:gd name="T14" fmla="*/ 1 w 1844"/>
                <a:gd name="T15" fmla="*/ 0 h 922"/>
                <a:gd name="T16" fmla="*/ 1 w 1844"/>
                <a:gd name="T17" fmla="*/ 0 h 922"/>
                <a:gd name="T18" fmla="*/ 1 w 1844"/>
                <a:gd name="T19" fmla="*/ 0 h 922"/>
                <a:gd name="T20" fmla="*/ 1 w 1844"/>
                <a:gd name="T21" fmla="*/ 0 h 922"/>
                <a:gd name="T22" fmla="*/ 1 w 1844"/>
                <a:gd name="T23" fmla="*/ 0 h 922"/>
                <a:gd name="T24" fmla="*/ 1 w 1844"/>
                <a:gd name="T25" fmla="*/ 0 h 922"/>
                <a:gd name="T26" fmla="*/ 1 w 1844"/>
                <a:gd name="T27" fmla="*/ 0 h 922"/>
                <a:gd name="T28" fmla="*/ 1 w 1844"/>
                <a:gd name="T29" fmla="*/ 0 h 922"/>
                <a:gd name="T30" fmla="*/ 1 w 1844"/>
                <a:gd name="T31" fmla="*/ 0 h 922"/>
                <a:gd name="T32" fmla="*/ 1 w 1844"/>
                <a:gd name="T33" fmla="*/ 0 h 922"/>
                <a:gd name="T34" fmla="*/ 1 w 1844"/>
                <a:gd name="T35" fmla="*/ 0 h 922"/>
                <a:gd name="T36" fmla="*/ 1 w 1844"/>
                <a:gd name="T37" fmla="*/ 0 h 922"/>
                <a:gd name="T38" fmla="*/ 1 w 1844"/>
                <a:gd name="T39" fmla="*/ 0 h 922"/>
                <a:gd name="T40" fmla="*/ 1 w 1844"/>
                <a:gd name="T41" fmla="*/ 0 h 922"/>
                <a:gd name="T42" fmla="*/ 1 w 1844"/>
                <a:gd name="T43" fmla="*/ 0 h 922"/>
                <a:gd name="T44" fmla="*/ 1 w 1844"/>
                <a:gd name="T45" fmla="*/ 0 h 922"/>
                <a:gd name="T46" fmla="*/ 1 w 1844"/>
                <a:gd name="T47" fmla="*/ 0 h 922"/>
                <a:gd name="T48" fmla="*/ 1 w 1844"/>
                <a:gd name="T49" fmla="*/ 0 h 922"/>
                <a:gd name="T50" fmla="*/ 1 w 1844"/>
                <a:gd name="T51" fmla="*/ 0 h 922"/>
                <a:gd name="T52" fmla="*/ 1 w 1844"/>
                <a:gd name="T53" fmla="*/ 0 h 922"/>
                <a:gd name="T54" fmla="*/ 1 w 1844"/>
                <a:gd name="T55" fmla="*/ 0 h 922"/>
                <a:gd name="T56" fmla="*/ 1 w 1844"/>
                <a:gd name="T57" fmla="*/ 0 h 922"/>
                <a:gd name="T58" fmla="*/ 1 w 1844"/>
                <a:gd name="T59" fmla="*/ 0 h 922"/>
                <a:gd name="T60" fmla="*/ 1 w 1844"/>
                <a:gd name="T61" fmla="*/ 0 h 922"/>
                <a:gd name="T62" fmla="*/ 0 w 1844"/>
                <a:gd name="T63" fmla="*/ 0 h 9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44"/>
                <a:gd name="T97" fmla="*/ 0 h 922"/>
                <a:gd name="T98" fmla="*/ 1844 w 1844"/>
                <a:gd name="T99" fmla="*/ 922 h 9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44" h="922">
                  <a:moveTo>
                    <a:pt x="0" y="922"/>
                  </a:moveTo>
                  <a:lnTo>
                    <a:pt x="58" y="907"/>
                  </a:lnTo>
                  <a:lnTo>
                    <a:pt x="115" y="891"/>
                  </a:lnTo>
                  <a:lnTo>
                    <a:pt x="173" y="872"/>
                  </a:lnTo>
                  <a:lnTo>
                    <a:pt x="231" y="851"/>
                  </a:lnTo>
                  <a:lnTo>
                    <a:pt x="288" y="822"/>
                  </a:lnTo>
                  <a:lnTo>
                    <a:pt x="317" y="805"/>
                  </a:lnTo>
                  <a:lnTo>
                    <a:pt x="346" y="788"/>
                  </a:lnTo>
                  <a:lnTo>
                    <a:pt x="375" y="766"/>
                  </a:lnTo>
                  <a:lnTo>
                    <a:pt x="404" y="743"/>
                  </a:lnTo>
                  <a:lnTo>
                    <a:pt x="432" y="718"/>
                  </a:lnTo>
                  <a:lnTo>
                    <a:pt x="461" y="692"/>
                  </a:lnTo>
                  <a:lnTo>
                    <a:pt x="476" y="676"/>
                  </a:lnTo>
                  <a:lnTo>
                    <a:pt x="490" y="659"/>
                  </a:lnTo>
                  <a:lnTo>
                    <a:pt x="519" y="619"/>
                  </a:lnTo>
                  <a:lnTo>
                    <a:pt x="548" y="571"/>
                  </a:lnTo>
                  <a:lnTo>
                    <a:pt x="576" y="519"/>
                  </a:lnTo>
                  <a:lnTo>
                    <a:pt x="605" y="463"/>
                  </a:lnTo>
                  <a:lnTo>
                    <a:pt x="634" y="405"/>
                  </a:lnTo>
                  <a:lnTo>
                    <a:pt x="692" y="288"/>
                  </a:lnTo>
                  <a:lnTo>
                    <a:pt x="720" y="233"/>
                  </a:lnTo>
                  <a:lnTo>
                    <a:pt x="749" y="179"/>
                  </a:lnTo>
                  <a:lnTo>
                    <a:pt x="778" y="129"/>
                  </a:lnTo>
                  <a:lnTo>
                    <a:pt x="807" y="87"/>
                  </a:lnTo>
                  <a:lnTo>
                    <a:pt x="822" y="67"/>
                  </a:lnTo>
                  <a:lnTo>
                    <a:pt x="836" y="50"/>
                  </a:lnTo>
                  <a:lnTo>
                    <a:pt x="851" y="37"/>
                  </a:lnTo>
                  <a:lnTo>
                    <a:pt x="864" y="23"/>
                  </a:lnTo>
                  <a:lnTo>
                    <a:pt x="880" y="14"/>
                  </a:lnTo>
                  <a:lnTo>
                    <a:pt x="893" y="6"/>
                  </a:lnTo>
                  <a:lnTo>
                    <a:pt x="909" y="2"/>
                  </a:lnTo>
                  <a:lnTo>
                    <a:pt x="922" y="0"/>
                  </a:lnTo>
                  <a:lnTo>
                    <a:pt x="937" y="2"/>
                  </a:lnTo>
                  <a:lnTo>
                    <a:pt x="951" y="6"/>
                  </a:lnTo>
                  <a:lnTo>
                    <a:pt x="966" y="14"/>
                  </a:lnTo>
                  <a:lnTo>
                    <a:pt x="980" y="23"/>
                  </a:lnTo>
                  <a:lnTo>
                    <a:pt x="995" y="37"/>
                  </a:lnTo>
                  <a:lnTo>
                    <a:pt x="1008" y="50"/>
                  </a:lnTo>
                  <a:lnTo>
                    <a:pt x="1024" y="67"/>
                  </a:lnTo>
                  <a:lnTo>
                    <a:pt x="1037" y="87"/>
                  </a:lnTo>
                  <a:lnTo>
                    <a:pt x="1066" y="129"/>
                  </a:lnTo>
                  <a:lnTo>
                    <a:pt x="1095" y="179"/>
                  </a:lnTo>
                  <a:lnTo>
                    <a:pt x="1124" y="233"/>
                  </a:lnTo>
                  <a:lnTo>
                    <a:pt x="1152" y="288"/>
                  </a:lnTo>
                  <a:lnTo>
                    <a:pt x="1210" y="405"/>
                  </a:lnTo>
                  <a:lnTo>
                    <a:pt x="1239" y="463"/>
                  </a:lnTo>
                  <a:lnTo>
                    <a:pt x="1268" y="519"/>
                  </a:lnTo>
                  <a:lnTo>
                    <a:pt x="1296" y="571"/>
                  </a:lnTo>
                  <a:lnTo>
                    <a:pt x="1325" y="619"/>
                  </a:lnTo>
                  <a:lnTo>
                    <a:pt x="1354" y="659"/>
                  </a:lnTo>
                  <a:lnTo>
                    <a:pt x="1369" y="676"/>
                  </a:lnTo>
                  <a:lnTo>
                    <a:pt x="1383" y="692"/>
                  </a:lnTo>
                  <a:lnTo>
                    <a:pt x="1412" y="718"/>
                  </a:lnTo>
                  <a:lnTo>
                    <a:pt x="1440" y="743"/>
                  </a:lnTo>
                  <a:lnTo>
                    <a:pt x="1469" y="766"/>
                  </a:lnTo>
                  <a:lnTo>
                    <a:pt x="1498" y="788"/>
                  </a:lnTo>
                  <a:lnTo>
                    <a:pt x="1527" y="805"/>
                  </a:lnTo>
                  <a:lnTo>
                    <a:pt x="1556" y="822"/>
                  </a:lnTo>
                  <a:lnTo>
                    <a:pt x="1613" y="851"/>
                  </a:lnTo>
                  <a:lnTo>
                    <a:pt x="1671" y="872"/>
                  </a:lnTo>
                  <a:lnTo>
                    <a:pt x="1728" y="891"/>
                  </a:lnTo>
                  <a:lnTo>
                    <a:pt x="1786" y="907"/>
                  </a:lnTo>
                  <a:lnTo>
                    <a:pt x="1844" y="922"/>
                  </a:lnTo>
                  <a:lnTo>
                    <a:pt x="0" y="922"/>
                  </a:lnTo>
                  <a:close/>
                </a:path>
              </a:pathLst>
            </a:custGeom>
            <a:noFill/>
            <a:ln w="2857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62" name="Line 51"/>
            <p:cNvSpPr>
              <a:spLocks noChangeShapeType="1"/>
            </p:cNvSpPr>
            <p:nvPr/>
          </p:nvSpPr>
          <p:spPr bwMode="auto">
            <a:xfrm>
              <a:off x="3875" y="2916"/>
              <a:ext cx="1" cy="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541" name="Line 52"/>
          <p:cNvSpPr>
            <a:spLocks noChangeShapeType="1"/>
          </p:cNvSpPr>
          <p:nvPr/>
        </p:nvSpPr>
        <p:spPr bwMode="auto">
          <a:xfrm>
            <a:off x="6284913" y="4808538"/>
            <a:ext cx="304800" cy="609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42" name="Line 53"/>
          <p:cNvSpPr>
            <a:spLocks noChangeShapeType="1"/>
          </p:cNvSpPr>
          <p:nvPr/>
        </p:nvSpPr>
        <p:spPr bwMode="auto">
          <a:xfrm flipH="1">
            <a:off x="4989513" y="4808538"/>
            <a:ext cx="533400" cy="533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43" name="Rectangle 54"/>
          <p:cNvSpPr>
            <a:spLocks noChangeArrowheads="1"/>
          </p:cNvSpPr>
          <p:nvPr/>
        </p:nvSpPr>
        <p:spPr bwMode="auto">
          <a:xfrm>
            <a:off x="4724400" y="5376863"/>
            <a:ext cx="574675" cy="32702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1600" b="1">
              <a:latin typeface="Tahoma" pitchFamily="34" charset="0"/>
            </a:endParaRPr>
          </a:p>
          <a:p>
            <a:pPr algn="ctr">
              <a:spcBef>
                <a:spcPct val="0"/>
              </a:spcBef>
              <a:buSzTx/>
              <a:buFontTx/>
              <a:buNone/>
            </a:pPr>
            <a:r>
              <a:rPr lang="en-US" altLang="en-US" sz="1600" b="1">
                <a:latin typeface="Tahoma" pitchFamily="34" charset="0"/>
              </a:rPr>
              <a:t>Unaf</a:t>
            </a:r>
          </a:p>
          <a:p>
            <a:pPr algn="ctr">
              <a:spcBef>
                <a:spcPct val="0"/>
              </a:spcBef>
              <a:buSzTx/>
              <a:buFontTx/>
              <a:buNone/>
            </a:pPr>
            <a:endParaRPr lang="en-US" altLang="en-US" sz="1600" b="1">
              <a:latin typeface="Tahoma" pitchFamily="34" charset="0"/>
            </a:endParaRPr>
          </a:p>
        </p:txBody>
      </p:sp>
      <p:grpSp>
        <p:nvGrpSpPr>
          <p:cNvPr id="21544" name="Group 55"/>
          <p:cNvGrpSpPr>
            <a:grpSpLocks/>
          </p:cNvGrpSpPr>
          <p:nvPr/>
        </p:nvGrpSpPr>
        <p:grpSpPr bwMode="auto">
          <a:xfrm>
            <a:off x="6291263" y="5410200"/>
            <a:ext cx="584200" cy="349250"/>
            <a:chOff x="2359" y="3256"/>
            <a:chExt cx="368" cy="220"/>
          </a:xfrm>
        </p:grpSpPr>
        <p:grpSp>
          <p:nvGrpSpPr>
            <p:cNvPr id="21555" name="Group 56"/>
            <p:cNvGrpSpPr>
              <a:grpSpLocks/>
            </p:cNvGrpSpPr>
            <p:nvPr/>
          </p:nvGrpSpPr>
          <p:grpSpPr bwMode="auto">
            <a:xfrm>
              <a:off x="2359" y="3256"/>
              <a:ext cx="356" cy="213"/>
              <a:chOff x="2359" y="3239"/>
              <a:chExt cx="356" cy="213"/>
            </a:xfrm>
          </p:grpSpPr>
          <p:sp>
            <p:nvSpPr>
              <p:cNvPr id="21557" name="Text Box 57"/>
              <p:cNvSpPr txBox="1">
                <a:spLocks noChangeArrowheads="1"/>
              </p:cNvSpPr>
              <p:nvPr/>
            </p:nvSpPr>
            <p:spPr bwMode="auto">
              <a:xfrm>
                <a:off x="2419" y="3239"/>
                <a:ext cx="16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900" b="1">
                    <a:latin typeface="Tahoma" pitchFamily="34" charset="0"/>
                  </a:rPr>
                  <a:t>¯</a:t>
                </a:r>
              </a:p>
            </p:txBody>
          </p:sp>
          <p:sp>
            <p:nvSpPr>
              <p:cNvPr id="21558" name="Rectangle 58"/>
              <p:cNvSpPr>
                <a:spLocks noChangeArrowheads="1"/>
              </p:cNvSpPr>
              <p:nvPr/>
            </p:nvSpPr>
            <p:spPr bwMode="auto">
              <a:xfrm>
                <a:off x="2363" y="3254"/>
                <a:ext cx="352" cy="19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1600" b="1">
                  <a:latin typeface="Tahoma" pitchFamily="34" charset="0"/>
                </a:endParaRPr>
              </a:p>
            </p:txBody>
          </p:sp>
          <p:sp>
            <p:nvSpPr>
              <p:cNvPr id="21559" name="Text Box 59"/>
              <p:cNvSpPr txBox="1">
                <a:spLocks noChangeArrowheads="1"/>
              </p:cNvSpPr>
              <p:nvPr/>
            </p:nvSpPr>
            <p:spPr bwMode="auto">
              <a:xfrm>
                <a:off x="2359" y="3281"/>
                <a:ext cx="11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900" b="1">
                  <a:latin typeface="Tahoma" pitchFamily="34" charset="0"/>
                </a:endParaRPr>
              </a:p>
            </p:txBody>
          </p:sp>
        </p:grpSp>
        <p:sp>
          <p:nvSpPr>
            <p:cNvPr id="21556" name="Text Box 60"/>
            <p:cNvSpPr txBox="1">
              <a:spLocks noChangeArrowheads="1"/>
            </p:cNvSpPr>
            <p:nvPr/>
          </p:nvSpPr>
          <p:spPr bwMode="auto">
            <a:xfrm>
              <a:off x="2425" y="3264"/>
              <a:ext cx="30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600" b="1">
                  <a:latin typeface="Tahoma" pitchFamily="34" charset="0"/>
                </a:rPr>
                <a:t>Aff</a:t>
              </a:r>
              <a:endParaRPr lang="en-US" altLang="en-US" sz="2800" b="1">
                <a:latin typeface="Tahoma" pitchFamily="34" charset="0"/>
              </a:endParaRPr>
            </a:p>
          </p:txBody>
        </p:sp>
      </p:grpSp>
      <p:cxnSp>
        <p:nvCxnSpPr>
          <p:cNvPr id="21545" name="AutoShape 61"/>
          <p:cNvCxnSpPr>
            <a:cxnSpLocks noChangeShapeType="1"/>
            <a:stCxn id="21524" idx="0"/>
            <a:endCxn id="21516" idx="0"/>
          </p:cNvCxnSpPr>
          <p:nvPr/>
        </p:nvCxnSpPr>
        <p:spPr bwMode="auto">
          <a:xfrm rot="5400000" flipV="1">
            <a:off x="4507706" y="1907382"/>
            <a:ext cx="14287" cy="800100"/>
          </a:xfrm>
          <a:prstGeom prst="curvedConnector3">
            <a:avLst>
              <a:gd name="adj1" fmla="val -1500000"/>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1546" name="AutoShape 62"/>
          <p:cNvCxnSpPr>
            <a:cxnSpLocks noChangeShapeType="1"/>
            <a:stCxn id="21522" idx="0"/>
            <a:endCxn id="21512" idx="0"/>
          </p:cNvCxnSpPr>
          <p:nvPr/>
        </p:nvCxnSpPr>
        <p:spPr bwMode="auto">
          <a:xfrm rot="5400000" flipV="1">
            <a:off x="4495800" y="1023938"/>
            <a:ext cx="42863" cy="2566987"/>
          </a:xfrm>
          <a:prstGeom prst="curvedConnector3">
            <a:avLst>
              <a:gd name="adj1" fmla="val -1474079"/>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1547" name="Text Box 63"/>
          <p:cNvSpPr txBox="1">
            <a:spLocks noChangeArrowheads="1"/>
          </p:cNvSpPr>
          <p:nvPr/>
        </p:nvSpPr>
        <p:spPr bwMode="auto">
          <a:xfrm>
            <a:off x="4327525" y="1295400"/>
            <a:ext cx="346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latin typeface="Tahoma" pitchFamily="34" charset="0"/>
              </a:rPr>
              <a:t>1</a:t>
            </a:r>
          </a:p>
        </p:txBody>
      </p:sp>
      <p:sp>
        <p:nvSpPr>
          <p:cNvPr id="21548" name="Text Box 64"/>
          <p:cNvSpPr txBox="1">
            <a:spLocks noChangeArrowheads="1"/>
          </p:cNvSpPr>
          <p:nvPr/>
        </p:nvSpPr>
        <p:spPr bwMode="auto">
          <a:xfrm>
            <a:off x="4114800" y="1758950"/>
            <a:ext cx="7334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latin typeface="Tahoma" pitchFamily="34" charset="0"/>
              </a:rPr>
              <a:t>1/.5</a:t>
            </a:r>
          </a:p>
        </p:txBody>
      </p:sp>
      <p:grpSp>
        <p:nvGrpSpPr>
          <p:cNvPr id="10" name="Group 65"/>
          <p:cNvGrpSpPr>
            <a:grpSpLocks/>
          </p:cNvGrpSpPr>
          <p:nvPr/>
        </p:nvGrpSpPr>
        <p:grpSpPr bwMode="auto">
          <a:xfrm>
            <a:off x="7119938" y="4600575"/>
            <a:ext cx="1795462" cy="830263"/>
            <a:chOff x="4485" y="2898"/>
            <a:chExt cx="1131" cy="523"/>
          </a:xfrm>
        </p:grpSpPr>
        <p:sp>
          <p:nvSpPr>
            <p:cNvPr id="21553" name="AutoShape 66"/>
            <p:cNvSpPr>
              <a:spLocks/>
            </p:cNvSpPr>
            <p:nvPr/>
          </p:nvSpPr>
          <p:spPr bwMode="auto">
            <a:xfrm>
              <a:off x="4485" y="2977"/>
              <a:ext cx="45" cy="408"/>
            </a:xfrm>
            <a:prstGeom prst="rightBrace">
              <a:avLst>
                <a:gd name="adj1" fmla="val 75556"/>
                <a:gd name="adj2" fmla="val 50000"/>
              </a:avLst>
            </a:prstGeom>
            <a:noFill/>
            <a:ln w="28575">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54" name="Text Box 67"/>
            <p:cNvSpPr txBox="1">
              <a:spLocks noChangeArrowheads="1"/>
            </p:cNvSpPr>
            <p:nvPr/>
          </p:nvSpPr>
          <p:spPr bwMode="auto">
            <a:xfrm>
              <a:off x="4636" y="2898"/>
              <a:ext cx="98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FFFF"/>
                  </a:solidFill>
                  <a:latin typeface="Arial" charset="0"/>
                </a:rPr>
                <a:t>Threshold</a:t>
              </a:r>
            </a:p>
            <a:p>
              <a:pPr>
                <a:spcBef>
                  <a:spcPct val="0"/>
                </a:spcBef>
                <a:buSzTx/>
                <a:buFontTx/>
                <a:buNone/>
              </a:pPr>
              <a:r>
                <a:rPr lang="en-GB" altLang="en-US" sz="2400">
                  <a:solidFill>
                    <a:srgbClr val="FFFFFF"/>
                  </a:solidFill>
                  <a:latin typeface="Arial" charset="0"/>
                </a:rPr>
                <a:t>model</a:t>
              </a:r>
              <a:endParaRPr lang="en-US" altLang="en-US" sz="2400">
                <a:solidFill>
                  <a:srgbClr val="FFFFFF"/>
                </a:solidFill>
                <a:latin typeface="Arial" charset="0"/>
              </a:endParaRPr>
            </a:p>
          </p:txBody>
        </p:sp>
      </p:grpSp>
      <p:grpSp>
        <p:nvGrpSpPr>
          <p:cNvPr id="11" name="Group 68"/>
          <p:cNvGrpSpPr>
            <a:grpSpLocks/>
          </p:cNvGrpSpPr>
          <p:nvPr/>
        </p:nvGrpSpPr>
        <p:grpSpPr bwMode="auto">
          <a:xfrm>
            <a:off x="7092950" y="3141663"/>
            <a:ext cx="1662113" cy="830262"/>
            <a:chOff x="4468" y="1979"/>
            <a:chExt cx="1047" cy="523"/>
          </a:xfrm>
        </p:grpSpPr>
        <p:sp>
          <p:nvSpPr>
            <p:cNvPr id="21551" name="AutoShape 69"/>
            <p:cNvSpPr>
              <a:spLocks/>
            </p:cNvSpPr>
            <p:nvPr/>
          </p:nvSpPr>
          <p:spPr bwMode="auto">
            <a:xfrm>
              <a:off x="4468" y="2024"/>
              <a:ext cx="45" cy="408"/>
            </a:xfrm>
            <a:prstGeom prst="rightBrace">
              <a:avLst>
                <a:gd name="adj1" fmla="val 75556"/>
                <a:gd name="adj2" fmla="val 50000"/>
              </a:avLst>
            </a:prstGeom>
            <a:noFill/>
            <a:ln w="28575">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1552" name="Text Box 70"/>
            <p:cNvSpPr txBox="1">
              <a:spLocks noChangeArrowheads="1"/>
            </p:cNvSpPr>
            <p:nvPr/>
          </p:nvSpPr>
          <p:spPr bwMode="auto">
            <a:xfrm>
              <a:off x="4558" y="1979"/>
              <a:ext cx="95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FFFF"/>
                  </a:solidFill>
                  <a:latin typeface="Arial" charset="0"/>
                </a:rPr>
                <a:t>Variance</a:t>
              </a:r>
            </a:p>
            <a:p>
              <a:pPr>
                <a:spcBef>
                  <a:spcPct val="0"/>
                </a:spcBef>
                <a:buSzTx/>
                <a:buFontTx/>
                <a:buNone/>
              </a:pPr>
              <a:r>
                <a:rPr lang="en-GB" altLang="en-US" sz="2400">
                  <a:solidFill>
                    <a:srgbClr val="FFFFFF"/>
                  </a:solidFill>
                  <a:latin typeface="Arial" charset="0"/>
                </a:rPr>
                <a:t>constraint</a:t>
              </a:r>
              <a:endParaRPr lang="en-US" altLang="en-US" sz="2400">
                <a:solidFill>
                  <a:srgbClr val="FFFFFF"/>
                </a:solidFill>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90488"/>
            <a:ext cx="7772400" cy="1143001"/>
          </a:xfrm>
        </p:spPr>
        <p:txBody>
          <a:bodyPr/>
          <a:lstStyle/>
          <a:p>
            <a:r>
              <a:rPr lang="en-US" altLang="en-US" b="1" smtClean="0">
                <a:solidFill>
                  <a:schemeClr val="tx1"/>
                </a:solidFill>
                <a:latin typeface="Arial" charset="0"/>
              </a:rPr>
              <a:t>Summary</a:t>
            </a:r>
          </a:p>
        </p:txBody>
      </p:sp>
      <p:sp>
        <p:nvSpPr>
          <p:cNvPr id="22531" name="Rectangle 3"/>
          <p:cNvSpPr>
            <a:spLocks noGrp="1" noChangeArrowheads="1"/>
          </p:cNvSpPr>
          <p:nvPr>
            <p:ph type="body" idx="1"/>
          </p:nvPr>
        </p:nvSpPr>
        <p:spPr>
          <a:xfrm>
            <a:off x="323850" y="1196975"/>
            <a:ext cx="8569325" cy="4899025"/>
          </a:xfrm>
        </p:spPr>
        <p:txBody>
          <a:bodyPr/>
          <a:lstStyle/>
          <a:p>
            <a:pPr marL="609600" indent="-609600" defTabSz="914400">
              <a:lnSpc>
                <a:spcPct val="90000"/>
              </a:lnSpc>
            </a:pPr>
            <a:r>
              <a:rPr lang="en-GB" altLang="en-US" sz="2800" smtClean="0">
                <a:solidFill>
                  <a:srgbClr val="FFFFFF"/>
                </a:solidFill>
                <a:latin typeface="Arial" charset="0"/>
              </a:rPr>
              <a:t>OpenMx models ordinal data under a threshold model</a:t>
            </a:r>
          </a:p>
          <a:p>
            <a:pPr marL="609600" indent="-609600" defTabSz="914400">
              <a:lnSpc>
                <a:spcPct val="90000"/>
              </a:lnSpc>
            </a:pPr>
            <a:r>
              <a:rPr lang="en-GB" altLang="en-US" sz="2800" smtClean="0">
                <a:solidFill>
                  <a:srgbClr val="FFFFFF"/>
                </a:solidFill>
                <a:latin typeface="Arial" charset="0"/>
              </a:rPr>
              <a:t>Assumptions about the (joint) distribution of the data (Standard Bivariate Normal)</a:t>
            </a:r>
          </a:p>
          <a:p>
            <a:pPr marL="609600" indent="-609600" defTabSz="914400">
              <a:lnSpc>
                <a:spcPct val="90000"/>
              </a:lnSpc>
            </a:pPr>
            <a:r>
              <a:rPr lang="en-GB" altLang="en-US" sz="2800" smtClean="0">
                <a:solidFill>
                  <a:srgbClr val="FFFFFF"/>
                </a:solidFill>
                <a:latin typeface="Arial" charset="0"/>
              </a:rPr>
              <a:t>The relative proportions of observations in the cells of the Contingency Table are translated into proportions under the SBN</a:t>
            </a:r>
          </a:p>
          <a:p>
            <a:pPr marL="609600" indent="-609600" defTabSz="914400">
              <a:lnSpc>
                <a:spcPct val="90000"/>
              </a:lnSpc>
            </a:pPr>
            <a:r>
              <a:rPr lang="en-GB" altLang="en-US" sz="2800" smtClean="0">
                <a:solidFill>
                  <a:srgbClr val="FFFFFF"/>
                </a:solidFill>
                <a:latin typeface="Arial" charset="0"/>
              </a:rPr>
              <a:t>The most likely thresholds and correlations are estimated</a:t>
            </a:r>
          </a:p>
          <a:p>
            <a:pPr marL="609600" indent="-609600" defTabSz="914400">
              <a:lnSpc>
                <a:spcPct val="90000"/>
              </a:lnSpc>
            </a:pPr>
            <a:r>
              <a:rPr lang="en-GB" altLang="en-US" sz="2800" smtClean="0">
                <a:solidFill>
                  <a:srgbClr val="FFFFFF"/>
                </a:solidFill>
                <a:latin typeface="Arial" charset="0"/>
              </a:rPr>
              <a:t>Genetic/Environmental variance components are estimated based on these correlations derived from MZ and DZ data</a:t>
            </a:r>
          </a:p>
          <a:p>
            <a:pPr marL="609600" indent="-609600" defTabSz="914400">
              <a:lnSpc>
                <a:spcPct val="90000"/>
              </a:lnSpc>
            </a:pPr>
            <a:endParaRPr lang="en-US" altLang="en-US" sz="2800" smtClean="0">
              <a:solidFill>
                <a:srgbClr val="FFFFFF"/>
              </a:solidFill>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260350"/>
            <a:ext cx="7772400" cy="1143000"/>
          </a:xfrm>
        </p:spPr>
        <p:txBody>
          <a:bodyPr/>
          <a:lstStyle/>
          <a:p>
            <a:r>
              <a:rPr lang="en-US" altLang="en-US" sz="6000" b="1" smtClean="0">
                <a:solidFill>
                  <a:schemeClr val="tx1"/>
                </a:solidFill>
                <a:latin typeface="Arial" charset="0"/>
              </a:rPr>
              <a:t>Ordinal data</a:t>
            </a:r>
            <a:endParaRPr lang="en-GB" altLang="en-US" sz="6000" b="1" smtClean="0">
              <a:solidFill>
                <a:schemeClr val="tx1"/>
              </a:solidFill>
              <a:latin typeface="Arial" charset="0"/>
            </a:endParaRPr>
          </a:p>
        </p:txBody>
      </p:sp>
      <p:sp>
        <p:nvSpPr>
          <p:cNvPr id="4099" name="Rectangle 3"/>
          <p:cNvSpPr>
            <a:spLocks noGrp="1" noChangeArrowheads="1"/>
          </p:cNvSpPr>
          <p:nvPr>
            <p:ph type="body" idx="1"/>
          </p:nvPr>
        </p:nvSpPr>
        <p:spPr/>
        <p:txBody>
          <a:bodyPr/>
          <a:lstStyle/>
          <a:p>
            <a:pPr>
              <a:lnSpc>
                <a:spcPct val="90000"/>
              </a:lnSpc>
            </a:pPr>
            <a:r>
              <a:rPr lang="en-US" altLang="en-US" sz="2800" b="1" smtClean="0">
                <a:solidFill>
                  <a:srgbClr val="FFFFFF"/>
                </a:solidFill>
                <a:latin typeface="Arial" charset="0"/>
              </a:rPr>
              <a:t>Measuring instrument discriminates between two or a few </a:t>
            </a:r>
            <a:r>
              <a:rPr lang="en-US" altLang="en-US" sz="2800" b="1" u="sng" smtClean="0">
                <a:solidFill>
                  <a:srgbClr val="FFFFFF"/>
                </a:solidFill>
                <a:latin typeface="Arial" charset="0"/>
              </a:rPr>
              <a:t>ordered</a:t>
            </a:r>
            <a:r>
              <a:rPr lang="en-US" altLang="en-US" sz="2800" b="1" smtClean="0">
                <a:solidFill>
                  <a:srgbClr val="FFFFFF"/>
                </a:solidFill>
                <a:latin typeface="Arial" charset="0"/>
              </a:rPr>
              <a:t> categories e.g.:</a:t>
            </a:r>
          </a:p>
          <a:p>
            <a:pPr lvl="1">
              <a:lnSpc>
                <a:spcPct val="90000"/>
              </a:lnSpc>
            </a:pPr>
            <a:r>
              <a:rPr lang="en-US" altLang="en-US" smtClean="0">
                <a:solidFill>
                  <a:srgbClr val="FFFFFF"/>
                </a:solidFill>
                <a:latin typeface="Arial" charset="0"/>
              </a:rPr>
              <a:t>Absence (0) or presence (1) of a disorder</a:t>
            </a:r>
          </a:p>
          <a:p>
            <a:pPr lvl="1">
              <a:lnSpc>
                <a:spcPct val="90000"/>
              </a:lnSpc>
            </a:pPr>
            <a:r>
              <a:rPr lang="en-GB" altLang="en-US" smtClean="0">
                <a:solidFill>
                  <a:srgbClr val="FFFFFF"/>
                </a:solidFill>
                <a:latin typeface="Arial" charset="0"/>
              </a:rPr>
              <a:t>Score on a single Q item e.g. : 0 - 1, 0 - 4</a:t>
            </a:r>
            <a:endParaRPr lang="en-US" altLang="en-US" smtClean="0">
              <a:solidFill>
                <a:srgbClr val="FFFFFF"/>
              </a:solidFill>
              <a:latin typeface="Arial" charset="0"/>
            </a:endParaRPr>
          </a:p>
          <a:p>
            <a:pPr algn="just">
              <a:lnSpc>
                <a:spcPct val="90000"/>
              </a:lnSpc>
            </a:pPr>
            <a:endParaRPr lang="en-US" altLang="en-US" sz="2800" smtClean="0">
              <a:solidFill>
                <a:srgbClr val="FFFFFF"/>
              </a:solidFill>
              <a:latin typeface="Arial" charset="0"/>
            </a:endParaRPr>
          </a:p>
          <a:p>
            <a:pPr algn="just">
              <a:lnSpc>
                <a:spcPct val="90000"/>
              </a:lnSpc>
            </a:pPr>
            <a:r>
              <a:rPr lang="en-US" altLang="en-US" sz="2800" smtClean="0">
                <a:solidFill>
                  <a:srgbClr val="FFFFFF"/>
                </a:solidFill>
                <a:latin typeface="Arial" charset="0"/>
              </a:rPr>
              <a:t>In such cases the data take the form of counts, i.e. the number of individuals within each category of response</a:t>
            </a:r>
            <a:endParaRPr lang="en-US" altLang="en-US" sz="2800" b="1" smtClean="0">
              <a:solidFill>
                <a:srgbClr val="FFFFFF"/>
              </a:solidFill>
              <a:latin typeface="Arial" charset="0"/>
            </a:endParaRPr>
          </a:p>
          <a:p>
            <a:pPr lvl="1">
              <a:lnSpc>
                <a:spcPct val="90000"/>
              </a:lnSpc>
            </a:pPr>
            <a:endParaRPr lang="en-GB" altLang="en-US" b="1" smtClean="0">
              <a:solidFill>
                <a:srgbClr val="FFFFFF"/>
              </a:solidFill>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4213" y="188913"/>
            <a:ext cx="7772400" cy="1143000"/>
          </a:xfrm>
        </p:spPr>
        <p:txBody>
          <a:bodyPr/>
          <a:lstStyle/>
          <a:p>
            <a:r>
              <a:rPr lang="en-US" altLang="en-US" b="1" smtClean="0">
                <a:latin typeface="Arial" charset="0"/>
              </a:rPr>
              <a:t>Power issues</a:t>
            </a:r>
            <a:endParaRPr lang="en-US" altLang="en-US" smtClean="0">
              <a:latin typeface="Arial" charset="0"/>
            </a:endParaRPr>
          </a:p>
        </p:txBody>
      </p:sp>
      <p:sp>
        <p:nvSpPr>
          <p:cNvPr id="23555" name="Line 4"/>
          <p:cNvSpPr>
            <a:spLocks noChangeShapeType="1"/>
          </p:cNvSpPr>
          <p:nvPr/>
        </p:nvSpPr>
        <p:spPr bwMode="auto">
          <a:xfrm>
            <a:off x="3995738" y="5300663"/>
            <a:ext cx="1081087"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56" name="Text Box 5"/>
          <p:cNvSpPr txBox="1">
            <a:spLocks noChangeArrowheads="1"/>
          </p:cNvSpPr>
          <p:nvPr/>
        </p:nvSpPr>
        <p:spPr bwMode="auto">
          <a:xfrm>
            <a:off x="5632450" y="6254750"/>
            <a:ext cx="17573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GB" altLang="en-US" sz="2000" b="1">
                <a:latin typeface="Arial" charset="0"/>
              </a:rPr>
              <a:t>sub-clinical</a:t>
            </a:r>
            <a:endParaRPr lang="en-US" altLang="en-US" sz="2000" b="1">
              <a:latin typeface="Arial" charset="0"/>
            </a:endParaRPr>
          </a:p>
        </p:txBody>
      </p:sp>
      <p:sp>
        <p:nvSpPr>
          <p:cNvPr id="23557" name="Text Box 131"/>
          <p:cNvSpPr txBox="1">
            <a:spLocks noChangeArrowheads="1"/>
          </p:cNvSpPr>
          <p:nvPr/>
        </p:nvSpPr>
        <p:spPr bwMode="auto">
          <a:xfrm>
            <a:off x="2195513" y="6199188"/>
            <a:ext cx="93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GB" altLang="en-US" sz="2000" b="1">
                <a:latin typeface="Arial" charset="0"/>
              </a:rPr>
              <a:t>cases</a:t>
            </a:r>
            <a:endParaRPr lang="en-US" altLang="en-US" sz="2000" b="1">
              <a:latin typeface="Arial" charset="0"/>
            </a:endParaRPr>
          </a:p>
        </p:txBody>
      </p:sp>
      <p:grpSp>
        <p:nvGrpSpPr>
          <p:cNvPr id="23558" name="Group 258"/>
          <p:cNvGrpSpPr>
            <a:grpSpLocks/>
          </p:cNvGrpSpPr>
          <p:nvPr/>
        </p:nvGrpSpPr>
        <p:grpSpPr bwMode="auto">
          <a:xfrm>
            <a:off x="298450" y="4221163"/>
            <a:ext cx="3467100" cy="2087562"/>
            <a:chOff x="4838700" y="2636838"/>
            <a:chExt cx="3467100" cy="2519839"/>
          </a:xfrm>
        </p:grpSpPr>
        <p:sp>
          <p:nvSpPr>
            <p:cNvPr id="23688" name="Rectangle 4"/>
            <p:cNvSpPr>
              <a:spLocks noChangeArrowheads="1"/>
            </p:cNvSpPr>
            <p:nvPr/>
          </p:nvSpPr>
          <p:spPr bwMode="auto">
            <a:xfrm>
              <a:off x="6359525" y="2911475"/>
              <a:ext cx="0" cy="427038"/>
            </a:xfrm>
            <a:prstGeom prst="rect">
              <a:avLst/>
            </a:prstGeom>
            <a:solidFill>
              <a:srgbClr val="A08EBE"/>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sp>
          <p:nvSpPr>
            <p:cNvPr id="23689" name="Rectangle 6"/>
            <p:cNvSpPr>
              <a:spLocks noChangeArrowheads="1"/>
            </p:cNvSpPr>
            <p:nvPr/>
          </p:nvSpPr>
          <p:spPr bwMode="auto">
            <a:xfrm>
              <a:off x="4838700" y="2636838"/>
              <a:ext cx="3467100" cy="2392362"/>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nvGrpSpPr>
            <p:cNvPr id="23690" name="Group 9"/>
            <p:cNvGrpSpPr>
              <a:grpSpLocks/>
            </p:cNvGrpSpPr>
            <p:nvPr/>
          </p:nvGrpSpPr>
          <p:grpSpPr bwMode="auto">
            <a:xfrm>
              <a:off x="5627688" y="4595813"/>
              <a:ext cx="1587" cy="6350"/>
              <a:chOff x="2064" y="3881"/>
              <a:chExt cx="1" cy="4"/>
            </a:xfrm>
          </p:grpSpPr>
          <p:sp>
            <p:nvSpPr>
              <p:cNvPr id="23808" name="Freeform 10"/>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A08EBE"/>
              </a:solidFill>
              <a:ln w="28575" cmpd="sng">
                <a:solidFill>
                  <a:srgbClr val="000000"/>
                </a:solidFill>
                <a:round/>
                <a:headEnd/>
                <a:tailEnd/>
              </a:ln>
            </p:spPr>
            <p:txBody>
              <a:bodyPr/>
              <a:lstStyle/>
              <a:p>
                <a:endParaRPr lang="en-US"/>
              </a:p>
            </p:txBody>
          </p:sp>
          <p:sp>
            <p:nvSpPr>
              <p:cNvPr id="23809" name="Line 11"/>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3691" name="Group 12"/>
            <p:cNvGrpSpPr>
              <a:grpSpLocks/>
            </p:cNvGrpSpPr>
            <p:nvPr/>
          </p:nvGrpSpPr>
          <p:grpSpPr bwMode="auto">
            <a:xfrm>
              <a:off x="7418388" y="4589463"/>
              <a:ext cx="6350" cy="12700"/>
              <a:chOff x="4132" y="3878"/>
              <a:chExt cx="8" cy="7"/>
            </a:xfrm>
          </p:grpSpPr>
          <p:sp>
            <p:nvSpPr>
              <p:cNvPr id="23806" name="Freeform 13"/>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A08EBE"/>
              </a:solidFill>
              <a:ln w="28575" cmpd="sng">
                <a:solidFill>
                  <a:srgbClr val="000000"/>
                </a:solidFill>
                <a:round/>
                <a:headEnd/>
                <a:tailEnd/>
              </a:ln>
            </p:spPr>
            <p:txBody>
              <a:bodyPr/>
              <a:lstStyle/>
              <a:p>
                <a:endParaRPr lang="en-US"/>
              </a:p>
            </p:txBody>
          </p:sp>
          <p:sp>
            <p:nvSpPr>
              <p:cNvPr id="23807" name="Line 14"/>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3692" name="Line 15"/>
            <p:cNvSpPr>
              <a:spLocks noChangeShapeType="1"/>
            </p:cNvSpPr>
            <p:nvPr/>
          </p:nvSpPr>
          <p:spPr bwMode="auto">
            <a:xfrm flipH="1">
              <a:off x="5254625" y="4602163"/>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3" name="Line 16"/>
            <p:cNvSpPr>
              <a:spLocks noChangeShapeType="1"/>
            </p:cNvSpPr>
            <p:nvPr/>
          </p:nvSpPr>
          <p:spPr bwMode="auto">
            <a:xfrm flipH="1">
              <a:off x="5254625" y="3176588"/>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4" name="Line 17"/>
            <p:cNvSpPr>
              <a:spLocks noChangeShapeType="1"/>
            </p:cNvSpPr>
            <p:nvPr/>
          </p:nvSpPr>
          <p:spPr bwMode="auto">
            <a:xfrm flipH="1">
              <a:off x="5254625" y="3886200"/>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5" name="Line 18"/>
            <p:cNvSpPr>
              <a:spLocks noChangeShapeType="1"/>
            </p:cNvSpPr>
            <p:nvPr/>
          </p:nvSpPr>
          <p:spPr bwMode="auto">
            <a:xfrm flipH="1">
              <a:off x="5254625" y="4246563"/>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6" name="Line 19"/>
            <p:cNvSpPr>
              <a:spLocks noChangeShapeType="1"/>
            </p:cNvSpPr>
            <p:nvPr/>
          </p:nvSpPr>
          <p:spPr bwMode="auto">
            <a:xfrm flipH="1">
              <a:off x="5254625" y="3530600"/>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7" name="Line 20"/>
            <p:cNvSpPr>
              <a:spLocks noChangeShapeType="1"/>
            </p:cNvSpPr>
            <p:nvPr/>
          </p:nvSpPr>
          <p:spPr bwMode="auto">
            <a:xfrm flipH="1">
              <a:off x="5291138" y="4602163"/>
              <a:ext cx="25400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8" name="Line 21"/>
            <p:cNvSpPr>
              <a:spLocks noChangeShapeType="1"/>
            </p:cNvSpPr>
            <p:nvPr/>
          </p:nvSpPr>
          <p:spPr bwMode="auto">
            <a:xfrm flipV="1">
              <a:off x="5291138" y="3128963"/>
              <a:ext cx="3175" cy="15208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9" name="Rectangle 22"/>
            <p:cNvSpPr>
              <a:spLocks noChangeArrowheads="1"/>
            </p:cNvSpPr>
            <p:nvPr/>
          </p:nvSpPr>
          <p:spPr bwMode="auto">
            <a:xfrm>
              <a:off x="5351463" y="4598988"/>
              <a:ext cx="122237" cy="3175"/>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700" name="Rectangle 23"/>
            <p:cNvSpPr>
              <a:spLocks noChangeArrowheads="1"/>
            </p:cNvSpPr>
            <p:nvPr/>
          </p:nvSpPr>
          <p:spPr bwMode="auto">
            <a:xfrm>
              <a:off x="5473700" y="4595813"/>
              <a:ext cx="120650" cy="6350"/>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701" name="Rectangle 24"/>
            <p:cNvSpPr>
              <a:spLocks noChangeArrowheads="1"/>
            </p:cNvSpPr>
            <p:nvPr/>
          </p:nvSpPr>
          <p:spPr bwMode="auto">
            <a:xfrm>
              <a:off x="7405688" y="4594225"/>
              <a:ext cx="122237" cy="793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702" name="Rectangle 25"/>
            <p:cNvSpPr>
              <a:spLocks noChangeArrowheads="1"/>
            </p:cNvSpPr>
            <p:nvPr/>
          </p:nvSpPr>
          <p:spPr bwMode="auto">
            <a:xfrm>
              <a:off x="7527925" y="4600575"/>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703" name="Rectangle 26"/>
            <p:cNvSpPr>
              <a:spLocks noChangeArrowheads="1"/>
            </p:cNvSpPr>
            <p:nvPr/>
          </p:nvSpPr>
          <p:spPr bwMode="auto">
            <a:xfrm>
              <a:off x="7648575" y="4600575"/>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704" name="Line 27"/>
            <p:cNvSpPr>
              <a:spLocks noChangeShapeType="1"/>
            </p:cNvSpPr>
            <p:nvPr/>
          </p:nvSpPr>
          <p:spPr bwMode="auto">
            <a:xfrm>
              <a:off x="5351463"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5" name="Line 28"/>
            <p:cNvSpPr>
              <a:spLocks noChangeShapeType="1"/>
            </p:cNvSpPr>
            <p:nvPr/>
          </p:nvSpPr>
          <p:spPr bwMode="auto">
            <a:xfrm>
              <a:off x="5376863"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6" name="Line 29"/>
            <p:cNvSpPr>
              <a:spLocks noChangeShapeType="1"/>
            </p:cNvSpPr>
            <p:nvPr/>
          </p:nvSpPr>
          <p:spPr bwMode="auto">
            <a:xfrm>
              <a:off x="5402263" y="46005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7" name="Line 30"/>
            <p:cNvSpPr>
              <a:spLocks noChangeShapeType="1"/>
            </p:cNvSpPr>
            <p:nvPr/>
          </p:nvSpPr>
          <p:spPr bwMode="auto">
            <a:xfrm flipV="1">
              <a:off x="5426075" y="4598988"/>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8" name="Line 31"/>
            <p:cNvSpPr>
              <a:spLocks noChangeShapeType="1"/>
            </p:cNvSpPr>
            <p:nvPr/>
          </p:nvSpPr>
          <p:spPr bwMode="auto">
            <a:xfrm>
              <a:off x="5448300" y="4598988"/>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9" name="Line 32"/>
            <p:cNvSpPr>
              <a:spLocks noChangeShapeType="1"/>
            </p:cNvSpPr>
            <p:nvPr/>
          </p:nvSpPr>
          <p:spPr bwMode="auto">
            <a:xfrm flipV="1">
              <a:off x="5473700" y="4597400"/>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0" name="Line 33"/>
            <p:cNvSpPr>
              <a:spLocks noChangeShapeType="1"/>
            </p:cNvSpPr>
            <p:nvPr/>
          </p:nvSpPr>
          <p:spPr bwMode="auto">
            <a:xfrm flipV="1">
              <a:off x="5521325" y="459422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1" name="Line 34"/>
            <p:cNvSpPr>
              <a:spLocks noChangeShapeType="1"/>
            </p:cNvSpPr>
            <p:nvPr/>
          </p:nvSpPr>
          <p:spPr bwMode="auto">
            <a:xfrm flipV="1">
              <a:off x="5546725" y="4594225"/>
              <a:ext cx="22225"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2" name="Line 35"/>
            <p:cNvSpPr>
              <a:spLocks noChangeShapeType="1"/>
            </p:cNvSpPr>
            <p:nvPr/>
          </p:nvSpPr>
          <p:spPr bwMode="auto">
            <a:xfrm flipV="1">
              <a:off x="5568950" y="4587875"/>
              <a:ext cx="23813"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3" name="Line 36"/>
            <p:cNvSpPr>
              <a:spLocks noChangeShapeType="1"/>
            </p:cNvSpPr>
            <p:nvPr/>
          </p:nvSpPr>
          <p:spPr bwMode="auto">
            <a:xfrm flipV="1">
              <a:off x="5592763" y="4586288"/>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4" name="Line 37"/>
            <p:cNvSpPr>
              <a:spLocks noChangeShapeType="1"/>
            </p:cNvSpPr>
            <p:nvPr/>
          </p:nvSpPr>
          <p:spPr bwMode="auto">
            <a:xfrm flipV="1">
              <a:off x="5618163" y="4583113"/>
              <a:ext cx="23812"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5" name="Line 38"/>
            <p:cNvSpPr>
              <a:spLocks noChangeShapeType="1"/>
            </p:cNvSpPr>
            <p:nvPr/>
          </p:nvSpPr>
          <p:spPr bwMode="auto">
            <a:xfrm flipV="1">
              <a:off x="5641975" y="4579938"/>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6" name="Line 39"/>
            <p:cNvSpPr>
              <a:spLocks noChangeShapeType="1"/>
            </p:cNvSpPr>
            <p:nvPr/>
          </p:nvSpPr>
          <p:spPr bwMode="auto">
            <a:xfrm flipV="1">
              <a:off x="5665788" y="4572000"/>
              <a:ext cx="25400"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7" name="Line 40"/>
            <p:cNvSpPr>
              <a:spLocks noChangeShapeType="1"/>
            </p:cNvSpPr>
            <p:nvPr/>
          </p:nvSpPr>
          <p:spPr bwMode="auto">
            <a:xfrm flipV="1">
              <a:off x="5691188" y="4565650"/>
              <a:ext cx="22225"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8" name="Line 41"/>
            <p:cNvSpPr>
              <a:spLocks noChangeShapeType="1"/>
            </p:cNvSpPr>
            <p:nvPr/>
          </p:nvSpPr>
          <p:spPr bwMode="auto">
            <a:xfrm flipV="1">
              <a:off x="5713413" y="4556125"/>
              <a:ext cx="25400"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9" name="Line 42"/>
            <p:cNvSpPr>
              <a:spLocks noChangeShapeType="1"/>
            </p:cNvSpPr>
            <p:nvPr/>
          </p:nvSpPr>
          <p:spPr bwMode="auto">
            <a:xfrm flipV="1">
              <a:off x="5738813" y="4545013"/>
              <a:ext cx="25400"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0" name="Line 43"/>
            <p:cNvSpPr>
              <a:spLocks noChangeShapeType="1"/>
            </p:cNvSpPr>
            <p:nvPr/>
          </p:nvSpPr>
          <p:spPr bwMode="auto">
            <a:xfrm flipV="1">
              <a:off x="5764213" y="4532313"/>
              <a:ext cx="22225"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1" name="Line 44"/>
            <p:cNvSpPr>
              <a:spLocks noChangeShapeType="1"/>
            </p:cNvSpPr>
            <p:nvPr/>
          </p:nvSpPr>
          <p:spPr bwMode="auto">
            <a:xfrm flipV="1">
              <a:off x="5786438" y="4516438"/>
              <a:ext cx="25400"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2" name="Line 45"/>
            <p:cNvSpPr>
              <a:spLocks noChangeShapeType="1"/>
            </p:cNvSpPr>
            <p:nvPr/>
          </p:nvSpPr>
          <p:spPr bwMode="auto">
            <a:xfrm flipV="1">
              <a:off x="5811838" y="4498975"/>
              <a:ext cx="23812" cy="174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3" name="Line 46"/>
            <p:cNvSpPr>
              <a:spLocks noChangeShapeType="1"/>
            </p:cNvSpPr>
            <p:nvPr/>
          </p:nvSpPr>
          <p:spPr bwMode="auto">
            <a:xfrm flipV="1">
              <a:off x="5835650" y="4479925"/>
              <a:ext cx="25400" cy="190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4" name="Line 47"/>
            <p:cNvSpPr>
              <a:spLocks noChangeShapeType="1"/>
            </p:cNvSpPr>
            <p:nvPr/>
          </p:nvSpPr>
          <p:spPr bwMode="auto">
            <a:xfrm flipV="1">
              <a:off x="5861050" y="4454525"/>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5" name="Line 48"/>
            <p:cNvSpPr>
              <a:spLocks noChangeShapeType="1"/>
            </p:cNvSpPr>
            <p:nvPr/>
          </p:nvSpPr>
          <p:spPr bwMode="auto">
            <a:xfrm flipV="1">
              <a:off x="5883275" y="4427538"/>
              <a:ext cx="25400"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6" name="Line 49"/>
            <p:cNvSpPr>
              <a:spLocks noChangeShapeType="1"/>
            </p:cNvSpPr>
            <p:nvPr/>
          </p:nvSpPr>
          <p:spPr bwMode="auto">
            <a:xfrm flipV="1">
              <a:off x="5908675" y="4395788"/>
              <a:ext cx="23813" cy="317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7" name="Line 50"/>
            <p:cNvSpPr>
              <a:spLocks noChangeShapeType="1"/>
            </p:cNvSpPr>
            <p:nvPr/>
          </p:nvSpPr>
          <p:spPr bwMode="auto">
            <a:xfrm flipV="1">
              <a:off x="5932488" y="4362450"/>
              <a:ext cx="23812" cy="333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8" name="Line 51"/>
            <p:cNvSpPr>
              <a:spLocks noChangeShapeType="1"/>
            </p:cNvSpPr>
            <p:nvPr/>
          </p:nvSpPr>
          <p:spPr bwMode="auto">
            <a:xfrm flipV="1">
              <a:off x="5956300" y="4322763"/>
              <a:ext cx="25400"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9" name="Line 52"/>
            <p:cNvSpPr>
              <a:spLocks noChangeShapeType="1"/>
            </p:cNvSpPr>
            <p:nvPr/>
          </p:nvSpPr>
          <p:spPr bwMode="auto">
            <a:xfrm flipV="1">
              <a:off x="5981700" y="4279900"/>
              <a:ext cx="22225" cy="428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0" name="Line 53"/>
            <p:cNvSpPr>
              <a:spLocks noChangeShapeType="1"/>
            </p:cNvSpPr>
            <p:nvPr/>
          </p:nvSpPr>
          <p:spPr bwMode="auto">
            <a:xfrm flipV="1">
              <a:off x="6003925" y="4232275"/>
              <a:ext cx="25400" cy="476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1" name="Line 54"/>
            <p:cNvSpPr>
              <a:spLocks noChangeShapeType="1"/>
            </p:cNvSpPr>
            <p:nvPr/>
          </p:nvSpPr>
          <p:spPr bwMode="auto">
            <a:xfrm flipV="1">
              <a:off x="6029325" y="4179888"/>
              <a:ext cx="23813" cy="523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2" name="Line 55"/>
            <p:cNvSpPr>
              <a:spLocks noChangeShapeType="1"/>
            </p:cNvSpPr>
            <p:nvPr/>
          </p:nvSpPr>
          <p:spPr bwMode="auto">
            <a:xfrm flipV="1">
              <a:off x="6053138" y="4125913"/>
              <a:ext cx="23812" cy="539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3" name="Line 56"/>
            <p:cNvSpPr>
              <a:spLocks noChangeShapeType="1"/>
            </p:cNvSpPr>
            <p:nvPr/>
          </p:nvSpPr>
          <p:spPr bwMode="auto">
            <a:xfrm flipV="1">
              <a:off x="6076950" y="4067175"/>
              <a:ext cx="25400" cy="587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4" name="Line 57"/>
            <p:cNvSpPr>
              <a:spLocks noChangeShapeType="1"/>
            </p:cNvSpPr>
            <p:nvPr/>
          </p:nvSpPr>
          <p:spPr bwMode="auto">
            <a:xfrm flipV="1">
              <a:off x="6102350" y="4002088"/>
              <a:ext cx="23813"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5" name="Line 58"/>
            <p:cNvSpPr>
              <a:spLocks noChangeShapeType="1"/>
            </p:cNvSpPr>
            <p:nvPr/>
          </p:nvSpPr>
          <p:spPr bwMode="auto">
            <a:xfrm flipV="1">
              <a:off x="6126163" y="3937000"/>
              <a:ext cx="22225" cy="650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6" name="Line 59"/>
            <p:cNvSpPr>
              <a:spLocks noChangeShapeType="1"/>
            </p:cNvSpPr>
            <p:nvPr/>
          </p:nvSpPr>
          <p:spPr bwMode="auto">
            <a:xfrm flipV="1">
              <a:off x="6148388" y="3867150"/>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7" name="Line 60"/>
            <p:cNvSpPr>
              <a:spLocks noChangeShapeType="1"/>
            </p:cNvSpPr>
            <p:nvPr/>
          </p:nvSpPr>
          <p:spPr bwMode="auto">
            <a:xfrm flipV="1">
              <a:off x="6173788" y="3795713"/>
              <a:ext cx="23812" cy="71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8" name="Line 61"/>
            <p:cNvSpPr>
              <a:spLocks noChangeShapeType="1"/>
            </p:cNvSpPr>
            <p:nvPr/>
          </p:nvSpPr>
          <p:spPr bwMode="auto">
            <a:xfrm flipV="1">
              <a:off x="6197600" y="3725863"/>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9" name="Line 62"/>
            <p:cNvSpPr>
              <a:spLocks noChangeShapeType="1"/>
            </p:cNvSpPr>
            <p:nvPr/>
          </p:nvSpPr>
          <p:spPr bwMode="auto">
            <a:xfrm flipV="1">
              <a:off x="6221413" y="3656013"/>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0" name="Line 63"/>
            <p:cNvSpPr>
              <a:spLocks noChangeShapeType="1"/>
            </p:cNvSpPr>
            <p:nvPr/>
          </p:nvSpPr>
          <p:spPr bwMode="auto">
            <a:xfrm flipV="1">
              <a:off x="6246813" y="3582988"/>
              <a:ext cx="23812"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1" name="Line 64"/>
            <p:cNvSpPr>
              <a:spLocks noChangeShapeType="1"/>
            </p:cNvSpPr>
            <p:nvPr/>
          </p:nvSpPr>
          <p:spPr bwMode="auto">
            <a:xfrm flipV="1">
              <a:off x="6270625" y="3514725"/>
              <a:ext cx="22225" cy="682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2" name="Line 65"/>
            <p:cNvSpPr>
              <a:spLocks noChangeShapeType="1"/>
            </p:cNvSpPr>
            <p:nvPr/>
          </p:nvSpPr>
          <p:spPr bwMode="auto">
            <a:xfrm flipV="1">
              <a:off x="6292850" y="3446463"/>
              <a:ext cx="25400"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3" name="Line 66"/>
            <p:cNvSpPr>
              <a:spLocks noChangeShapeType="1"/>
            </p:cNvSpPr>
            <p:nvPr/>
          </p:nvSpPr>
          <p:spPr bwMode="auto">
            <a:xfrm flipV="1">
              <a:off x="6318250" y="3386138"/>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4" name="Line 67"/>
            <p:cNvSpPr>
              <a:spLocks noChangeShapeType="1"/>
            </p:cNvSpPr>
            <p:nvPr/>
          </p:nvSpPr>
          <p:spPr bwMode="auto">
            <a:xfrm flipV="1">
              <a:off x="6342063" y="3330575"/>
              <a:ext cx="25400" cy="555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5" name="Line 68"/>
            <p:cNvSpPr>
              <a:spLocks noChangeShapeType="1"/>
            </p:cNvSpPr>
            <p:nvPr/>
          </p:nvSpPr>
          <p:spPr bwMode="auto">
            <a:xfrm flipV="1">
              <a:off x="6367463" y="3279775"/>
              <a:ext cx="25400"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6" name="Line 69"/>
            <p:cNvSpPr>
              <a:spLocks noChangeShapeType="1"/>
            </p:cNvSpPr>
            <p:nvPr/>
          </p:nvSpPr>
          <p:spPr bwMode="auto">
            <a:xfrm flipV="1">
              <a:off x="6392863" y="3235325"/>
              <a:ext cx="23812" cy="444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7" name="Line 70"/>
            <p:cNvSpPr>
              <a:spLocks noChangeShapeType="1"/>
            </p:cNvSpPr>
            <p:nvPr/>
          </p:nvSpPr>
          <p:spPr bwMode="auto">
            <a:xfrm flipV="1">
              <a:off x="6416675" y="3198813"/>
              <a:ext cx="23813" cy="365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8" name="Line 71"/>
            <p:cNvSpPr>
              <a:spLocks noChangeShapeType="1"/>
            </p:cNvSpPr>
            <p:nvPr/>
          </p:nvSpPr>
          <p:spPr bwMode="auto">
            <a:xfrm flipV="1">
              <a:off x="6440488" y="3173413"/>
              <a:ext cx="23812"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9" name="Line 72"/>
            <p:cNvSpPr>
              <a:spLocks noChangeShapeType="1"/>
            </p:cNvSpPr>
            <p:nvPr/>
          </p:nvSpPr>
          <p:spPr bwMode="auto">
            <a:xfrm flipV="1">
              <a:off x="6464300" y="3152775"/>
              <a:ext cx="22225" cy="206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0" name="Line 73"/>
            <p:cNvSpPr>
              <a:spLocks noChangeShapeType="1"/>
            </p:cNvSpPr>
            <p:nvPr/>
          </p:nvSpPr>
          <p:spPr bwMode="auto">
            <a:xfrm flipV="1">
              <a:off x="6486525" y="3144838"/>
              <a:ext cx="26988" cy="79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1" name="Line 74"/>
            <p:cNvSpPr>
              <a:spLocks noChangeShapeType="1"/>
            </p:cNvSpPr>
            <p:nvPr/>
          </p:nvSpPr>
          <p:spPr bwMode="auto">
            <a:xfrm>
              <a:off x="6513513" y="31527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2" name="Line 75"/>
            <p:cNvSpPr>
              <a:spLocks noChangeShapeType="1"/>
            </p:cNvSpPr>
            <p:nvPr/>
          </p:nvSpPr>
          <p:spPr bwMode="auto">
            <a:xfrm>
              <a:off x="6537325" y="3146425"/>
              <a:ext cx="23813"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3" name="Line 76"/>
            <p:cNvSpPr>
              <a:spLocks noChangeShapeType="1"/>
            </p:cNvSpPr>
            <p:nvPr/>
          </p:nvSpPr>
          <p:spPr bwMode="auto">
            <a:xfrm>
              <a:off x="6561138" y="3154363"/>
              <a:ext cx="25400" cy="222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4" name="Line 77"/>
            <p:cNvSpPr>
              <a:spLocks noChangeShapeType="1"/>
            </p:cNvSpPr>
            <p:nvPr/>
          </p:nvSpPr>
          <p:spPr bwMode="auto">
            <a:xfrm>
              <a:off x="6586538" y="3176588"/>
              <a:ext cx="22225"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5" name="Line 78"/>
            <p:cNvSpPr>
              <a:spLocks noChangeShapeType="1"/>
            </p:cNvSpPr>
            <p:nvPr/>
          </p:nvSpPr>
          <p:spPr bwMode="auto">
            <a:xfrm>
              <a:off x="6608763" y="3203575"/>
              <a:ext cx="23812"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6" name="Line 79"/>
            <p:cNvSpPr>
              <a:spLocks noChangeShapeType="1"/>
            </p:cNvSpPr>
            <p:nvPr/>
          </p:nvSpPr>
          <p:spPr bwMode="auto">
            <a:xfrm>
              <a:off x="6632575" y="3238500"/>
              <a:ext cx="25400" cy="460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7" name="Line 80"/>
            <p:cNvSpPr>
              <a:spLocks noChangeShapeType="1"/>
            </p:cNvSpPr>
            <p:nvPr/>
          </p:nvSpPr>
          <p:spPr bwMode="auto">
            <a:xfrm>
              <a:off x="6657975" y="3284538"/>
              <a:ext cx="23813"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8" name="Line 81"/>
            <p:cNvSpPr>
              <a:spLocks noChangeShapeType="1"/>
            </p:cNvSpPr>
            <p:nvPr/>
          </p:nvSpPr>
          <p:spPr bwMode="auto">
            <a:xfrm>
              <a:off x="6681788" y="3335338"/>
              <a:ext cx="23812" cy="587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9" name="Line 82"/>
            <p:cNvSpPr>
              <a:spLocks noChangeShapeType="1"/>
            </p:cNvSpPr>
            <p:nvPr/>
          </p:nvSpPr>
          <p:spPr bwMode="auto">
            <a:xfrm>
              <a:off x="6705600" y="3394075"/>
              <a:ext cx="25400" cy="619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0" name="Line 83"/>
            <p:cNvSpPr>
              <a:spLocks noChangeShapeType="1"/>
            </p:cNvSpPr>
            <p:nvPr/>
          </p:nvSpPr>
          <p:spPr bwMode="auto">
            <a:xfrm>
              <a:off x="6731000" y="3455988"/>
              <a:ext cx="22225"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1" name="Line 84"/>
            <p:cNvSpPr>
              <a:spLocks noChangeShapeType="1"/>
            </p:cNvSpPr>
            <p:nvPr/>
          </p:nvSpPr>
          <p:spPr bwMode="auto">
            <a:xfrm>
              <a:off x="6753225" y="3521075"/>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2" name="Line 85"/>
            <p:cNvSpPr>
              <a:spLocks noChangeShapeType="1"/>
            </p:cNvSpPr>
            <p:nvPr/>
          </p:nvSpPr>
          <p:spPr bwMode="auto">
            <a:xfrm>
              <a:off x="6777038" y="3590925"/>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3" name="Line 86"/>
            <p:cNvSpPr>
              <a:spLocks noChangeShapeType="1"/>
            </p:cNvSpPr>
            <p:nvPr/>
          </p:nvSpPr>
          <p:spPr bwMode="auto">
            <a:xfrm>
              <a:off x="6802438" y="3660775"/>
              <a:ext cx="23812" cy="714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4" name="Line 87"/>
            <p:cNvSpPr>
              <a:spLocks noChangeShapeType="1"/>
            </p:cNvSpPr>
            <p:nvPr/>
          </p:nvSpPr>
          <p:spPr bwMode="auto">
            <a:xfrm>
              <a:off x="6826250" y="3732213"/>
              <a:ext cx="23813"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5" name="Line 88"/>
            <p:cNvSpPr>
              <a:spLocks noChangeShapeType="1"/>
            </p:cNvSpPr>
            <p:nvPr/>
          </p:nvSpPr>
          <p:spPr bwMode="auto">
            <a:xfrm>
              <a:off x="6850063" y="3805238"/>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6" name="Line 89"/>
            <p:cNvSpPr>
              <a:spLocks noChangeShapeType="1"/>
            </p:cNvSpPr>
            <p:nvPr/>
          </p:nvSpPr>
          <p:spPr bwMode="auto">
            <a:xfrm>
              <a:off x="6875463" y="3875088"/>
              <a:ext cx="23812" cy="666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7" name="Line 90"/>
            <p:cNvSpPr>
              <a:spLocks noChangeShapeType="1"/>
            </p:cNvSpPr>
            <p:nvPr/>
          </p:nvSpPr>
          <p:spPr bwMode="auto">
            <a:xfrm>
              <a:off x="6899275" y="3941763"/>
              <a:ext cx="23813"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8" name="Line 91"/>
            <p:cNvSpPr>
              <a:spLocks noChangeShapeType="1"/>
            </p:cNvSpPr>
            <p:nvPr/>
          </p:nvSpPr>
          <p:spPr bwMode="auto">
            <a:xfrm>
              <a:off x="6923088" y="4010025"/>
              <a:ext cx="23812"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9" name="Line 92"/>
            <p:cNvSpPr>
              <a:spLocks noChangeShapeType="1"/>
            </p:cNvSpPr>
            <p:nvPr/>
          </p:nvSpPr>
          <p:spPr bwMode="auto">
            <a:xfrm>
              <a:off x="6946900" y="4070350"/>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0" name="Line 93"/>
            <p:cNvSpPr>
              <a:spLocks noChangeShapeType="1"/>
            </p:cNvSpPr>
            <p:nvPr/>
          </p:nvSpPr>
          <p:spPr bwMode="auto">
            <a:xfrm>
              <a:off x="6970713" y="4130675"/>
              <a:ext cx="26987" cy="571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1" name="Line 94"/>
            <p:cNvSpPr>
              <a:spLocks noChangeShapeType="1"/>
            </p:cNvSpPr>
            <p:nvPr/>
          </p:nvSpPr>
          <p:spPr bwMode="auto">
            <a:xfrm>
              <a:off x="6997700" y="4187825"/>
              <a:ext cx="23813" cy="492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2" name="Line 95"/>
            <p:cNvSpPr>
              <a:spLocks noChangeShapeType="1"/>
            </p:cNvSpPr>
            <p:nvPr/>
          </p:nvSpPr>
          <p:spPr bwMode="auto">
            <a:xfrm>
              <a:off x="7021513" y="4237038"/>
              <a:ext cx="22225" cy="492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3" name="Line 96"/>
            <p:cNvSpPr>
              <a:spLocks noChangeShapeType="1"/>
            </p:cNvSpPr>
            <p:nvPr/>
          </p:nvSpPr>
          <p:spPr bwMode="auto">
            <a:xfrm>
              <a:off x="7043738" y="4286250"/>
              <a:ext cx="25400" cy="396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4" name="Line 97"/>
            <p:cNvSpPr>
              <a:spLocks noChangeShapeType="1"/>
            </p:cNvSpPr>
            <p:nvPr/>
          </p:nvSpPr>
          <p:spPr bwMode="auto">
            <a:xfrm>
              <a:off x="7069138" y="4325938"/>
              <a:ext cx="22225"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5" name="Line 98"/>
            <p:cNvSpPr>
              <a:spLocks noChangeShapeType="1"/>
            </p:cNvSpPr>
            <p:nvPr/>
          </p:nvSpPr>
          <p:spPr bwMode="auto">
            <a:xfrm>
              <a:off x="7091363" y="4365625"/>
              <a:ext cx="25400"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6" name="Line 99"/>
            <p:cNvSpPr>
              <a:spLocks noChangeShapeType="1"/>
            </p:cNvSpPr>
            <p:nvPr/>
          </p:nvSpPr>
          <p:spPr bwMode="auto">
            <a:xfrm>
              <a:off x="7116763" y="4400550"/>
              <a:ext cx="25400" cy="285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7" name="Line 100"/>
            <p:cNvSpPr>
              <a:spLocks noChangeShapeType="1"/>
            </p:cNvSpPr>
            <p:nvPr/>
          </p:nvSpPr>
          <p:spPr bwMode="auto">
            <a:xfrm>
              <a:off x="7142163" y="4429125"/>
              <a:ext cx="23812" cy="269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8" name="Line 101"/>
            <p:cNvSpPr>
              <a:spLocks noChangeShapeType="1"/>
            </p:cNvSpPr>
            <p:nvPr/>
          </p:nvSpPr>
          <p:spPr bwMode="auto">
            <a:xfrm>
              <a:off x="7165975" y="4456113"/>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9" name="Line 102"/>
            <p:cNvSpPr>
              <a:spLocks noChangeShapeType="1"/>
            </p:cNvSpPr>
            <p:nvPr/>
          </p:nvSpPr>
          <p:spPr bwMode="auto">
            <a:xfrm>
              <a:off x="7188200" y="4481513"/>
              <a:ext cx="25400" cy="206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0" name="Line 103"/>
            <p:cNvSpPr>
              <a:spLocks noChangeShapeType="1"/>
            </p:cNvSpPr>
            <p:nvPr/>
          </p:nvSpPr>
          <p:spPr bwMode="auto">
            <a:xfrm>
              <a:off x="7213600" y="4502150"/>
              <a:ext cx="23813" cy="142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1" name="Line 104"/>
            <p:cNvSpPr>
              <a:spLocks noChangeShapeType="1"/>
            </p:cNvSpPr>
            <p:nvPr/>
          </p:nvSpPr>
          <p:spPr bwMode="auto">
            <a:xfrm>
              <a:off x="7237413" y="4516438"/>
              <a:ext cx="23812"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2" name="Line 105"/>
            <p:cNvSpPr>
              <a:spLocks noChangeShapeType="1"/>
            </p:cNvSpPr>
            <p:nvPr/>
          </p:nvSpPr>
          <p:spPr bwMode="auto">
            <a:xfrm>
              <a:off x="7261225" y="4532313"/>
              <a:ext cx="25400"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3" name="Line 106"/>
            <p:cNvSpPr>
              <a:spLocks noChangeShapeType="1"/>
            </p:cNvSpPr>
            <p:nvPr/>
          </p:nvSpPr>
          <p:spPr bwMode="auto">
            <a:xfrm>
              <a:off x="7286625" y="4545013"/>
              <a:ext cx="23813"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4" name="Line 107"/>
            <p:cNvSpPr>
              <a:spLocks noChangeShapeType="1"/>
            </p:cNvSpPr>
            <p:nvPr/>
          </p:nvSpPr>
          <p:spPr bwMode="auto">
            <a:xfrm>
              <a:off x="7310438" y="4556125"/>
              <a:ext cx="22225"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5" name="Line 108"/>
            <p:cNvSpPr>
              <a:spLocks noChangeShapeType="1"/>
            </p:cNvSpPr>
            <p:nvPr/>
          </p:nvSpPr>
          <p:spPr bwMode="auto">
            <a:xfrm>
              <a:off x="7332663" y="4565650"/>
              <a:ext cx="25400"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6" name="Line 109"/>
            <p:cNvSpPr>
              <a:spLocks noChangeShapeType="1"/>
            </p:cNvSpPr>
            <p:nvPr/>
          </p:nvSpPr>
          <p:spPr bwMode="auto">
            <a:xfrm>
              <a:off x="7358063" y="4572000"/>
              <a:ext cx="23812"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7" name="Line 110"/>
            <p:cNvSpPr>
              <a:spLocks noChangeShapeType="1"/>
            </p:cNvSpPr>
            <p:nvPr/>
          </p:nvSpPr>
          <p:spPr bwMode="auto">
            <a:xfrm>
              <a:off x="7381875" y="4579938"/>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8" name="Line 111"/>
            <p:cNvSpPr>
              <a:spLocks noChangeShapeType="1"/>
            </p:cNvSpPr>
            <p:nvPr/>
          </p:nvSpPr>
          <p:spPr bwMode="auto">
            <a:xfrm>
              <a:off x="7405688" y="4583113"/>
              <a:ext cx="25400"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9" name="Line 112"/>
            <p:cNvSpPr>
              <a:spLocks noChangeShapeType="1"/>
            </p:cNvSpPr>
            <p:nvPr/>
          </p:nvSpPr>
          <p:spPr bwMode="auto">
            <a:xfrm>
              <a:off x="7310438" y="4583113"/>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0" name="Line 113"/>
            <p:cNvSpPr>
              <a:spLocks noChangeShapeType="1"/>
            </p:cNvSpPr>
            <p:nvPr/>
          </p:nvSpPr>
          <p:spPr bwMode="auto">
            <a:xfrm>
              <a:off x="7453313" y="4587875"/>
              <a:ext cx="23812"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1" name="Line 114"/>
            <p:cNvSpPr>
              <a:spLocks noChangeShapeType="1"/>
            </p:cNvSpPr>
            <p:nvPr/>
          </p:nvSpPr>
          <p:spPr bwMode="auto">
            <a:xfrm>
              <a:off x="7477125" y="4594225"/>
              <a:ext cx="26988"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2" name="Line 115"/>
            <p:cNvSpPr>
              <a:spLocks noChangeShapeType="1"/>
            </p:cNvSpPr>
            <p:nvPr/>
          </p:nvSpPr>
          <p:spPr bwMode="auto">
            <a:xfrm>
              <a:off x="7527925" y="4595813"/>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3" name="Line 116"/>
            <p:cNvSpPr>
              <a:spLocks noChangeShapeType="1"/>
            </p:cNvSpPr>
            <p:nvPr/>
          </p:nvSpPr>
          <p:spPr bwMode="auto">
            <a:xfrm>
              <a:off x="7553325" y="4597400"/>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4" name="Line 117"/>
            <p:cNvSpPr>
              <a:spLocks noChangeShapeType="1"/>
            </p:cNvSpPr>
            <p:nvPr/>
          </p:nvSpPr>
          <p:spPr bwMode="auto">
            <a:xfrm>
              <a:off x="7577138" y="4598988"/>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5" name="Line 118"/>
            <p:cNvSpPr>
              <a:spLocks noChangeShapeType="1"/>
            </p:cNvSpPr>
            <p:nvPr/>
          </p:nvSpPr>
          <p:spPr bwMode="auto">
            <a:xfrm>
              <a:off x="7600950" y="4598988"/>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6" name="Line 119"/>
            <p:cNvSpPr>
              <a:spLocks noChangeShapeType="1"/>
            </p:cNvSpPr>
            <p:nvPr/>
          </p:nvSpPr>
          <p:spPr bwMode="auto">
            <a:xfrm>
              <a:off x="7623175"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7" name="Line 120"/>
            <p:cNvSpPr>
              <a:spLocks noChangeShapeType="1"/>
            </p:cNvSpPr>
            <p:nvPr/>
          </p:nvSpPr>
          <p:spPr bwMode="auto">
            <a:xfrm>
              <a:off x="7648575" y="4600575"/>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8" name="Line 121"/>
            <p:cNvSpPr>
              <a:spLocks noChangeShapeType="1"/>
            </p:cNvSpPr>
            <p:nvPr/>
          </p:nvSpPr>
          <p:spPr bwMode="auto">
            <a:xfrm>
              <a:off x="7672388"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9" name="Line 122"/>
            <p:cNvSpPr>
              <a:spLocks noChangeShapeType="1"/>
            </p:cNvSpPr>
            <p:nvPr/>
          </p:nvSpPr>
          <p:spPr bwMode="auto">
            <a:xfrm>
              <a:off x="7697788" y="46005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00" name="Line 123"/>
            <p:cNvSpPr>
              <a:spLocks noChangeShapeType="1"/>
            </p:cNvSpPr>
            <p:nvPr/>
          </p:nvSpPr>
          <p:spPr bwMode="auto">
            <a:xfrm>
              <a:off x="7721600" y="4600575"/>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01" name="Line 124"/>
            <p:cNvSpPr>
              <a:spLocks noChangeShapeType="1"/>
            </p:cNvSpPr>
            <p:nvPr/>
          </p:nvSpPr>
          <p:spPr bwMode="auto">
            <a:xfrm>
              <a:off x="7745413" y="4602163"/>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02" name="Rectangle 125"/>
            <p:cNvSpPr>
              <a:spLocks noChangeArrowheads="1"/>
            </p:cNvSpPr>
            <p:nvPr/>
          </p:nvSpPr>
          <p:spPr bwMode="auto">
            <a:xfrm>
              <a:off x="6731000" y="4643438"/>
              <a:ext cx="4572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803" name="Freeform 126"/>
            <p:cNvSpPr>
              <a:spLocks/>
            </p:cNvSpPr>
            <p:nvPr/>
          </p:nvSpPr>
          <p:spPr bwMode="auto">
            <a:xfrm>
              <a:off x="7510463" y="4595813"/>
              <a:ext cx="15875" cy="4762"/>
            </a:xfrm>
            <a:custGeom>
              <a:avLst/>
              <a:gdLst>
                <a:gd name="T0" fmla="*/ 2147483647 w 37"/>
                <a:gd name="T1" fmla="*/ 2147483647 h 8"/>
                <a:gd name="T2" fmla="*/ 2147483647 w 37"/>
                <a:gd name="T3" fmla="*/ 2147483647 h 8"/>
                <a:gd name="T4" fmla="*/ 2147483647 w 37"/>
                <a:gd name="T5" fmla="*/ 2147483647 h 8"/>
                <a:gd name="T6" fmla="*/ 2147483647 w 37"/>
                <a:gd name="T7" fmla="*/ 2147483647 h 8"/>
                <a:gd name="T8" fmla="*/ 2147483647 w 37"/>
                <a:gd name="T9" fmla="*/ 0 h 8"/>
                <a:gd name="T10" fmla="*/ 0 w 37"/>
                <a:gd name="T11" fmla="*/ 0 h 8"/>
                <a:gd name="T12" fmla="*/ 2147483647 w 37"/>
                <a:gd name="T13" fmla="*/ 0 h 8"/>
                <a:gd name="T14" fmla="*/ 2147483647 w 37"/>
                <a:gd name="T15" fmla="*/ 2147483647 h 8"/>
                <a:gd name="T16" fmla="*/ 2147483647 w 37"/>
                <a:gd name="T17" fmla="*/ 2147483647 h 8"/>
                <a:gd name="T18" fmla="*/ 2147483647 w 37"/>
                <a:gd name="T19" fmla="*/ 2147483647 h 8"/>
                <a:gd name="T20" fmla="*/ 2147483647 w 37"/>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A08EBE"/>
            </a:solidFill>
            <a:ln w="28575" cmpd="sng">
              <a:solidFill>
                <a:srgbClr val="000000"/>
              </a:solidFill>
              <a:prstDash val="solid"/>
              <a:round/>
              <a:headEnd/>
              <a:tailEnd/>
            </a:ln>
          </p:spPr>
          <p:txBody>
            <a:bodyPr/>
            <a:lstStyle/>
            <a:p>
              <a:endParaRPr lang="en-US"/>
            </a:p>
          </p:txBody>
        </p:sp>
        <p:sp>
          <p:nvSpPr>
            <p:cNvPr id="23804" name="Line 128"/>
            <p:cNvSpPr>
              <a:spLocks noChangeShapeType="1"/>
            </p:cNvSpPr>
            <p:nvPr/>
          </p:nvSpPr>
          <p:spPr bwMode="auto">
            <a:xfrm flipV="1">
              <a:off x="7168455" y="4568400"/>
              <a:ext cx="0" cy="58827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805" name="Line 137"/>
            <p:cNvSpPr>
              <a:spLocks noChangeShapeType="1"/>
            </p:cNvSpPr>
            <p:nvPr/>
          </p:nvSpPr>
          <p:spPr bwMode="auto">
            <a:xfrm>
              <a:off x="7007225" y="4221163"/>
              <a:ext cx="0" cy="3603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3559" name="Text Box 131"/>
          <p:cNvSpPr txBox="1">
            <a:spLocks noChangeArrowheads="1"/>
          </p:cNvSpPr>
          <p:nvPr/>
        </p:nvSpPr>
        <p:spPr bwMode="auto">
          <a:xfrm>
            <a:off x="1003300" y="5045075"/>
            <a:ext cx="1336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GB" altLang="en-US" sz="2000" b="1">
                <a:latin typeface="Arial" charset="0"/>
              </a:rPr>
              <a:t>controls</a:t>
            </a:r>
            <a:endParaRPr lang="en-US" altLang="en-US" sz="2000" b="1">
              <a:latin typeface="Arial" charset="0"/>
            </a:endParaRPr>
          </a:p>
        </p:txBody>
      </p:sp>
      <p:grpSp>
        <p:nvGrpSpPr>
          <p:cNvPr id="23560" name="Group 389"/>
          <p:cNvGrpSpPr>
            <a:grpSpLocks/>
          </p:cNvGrpSpPr>
          <p:nvPr/>
        </p:nvGrpSpPr>
        <p:grpSpPr bwMode="auto">
          <a:xfrm>
            <a:off x="5414963" y="4192588"/>
            <a:ext cx="3467100" cy="2201862"/>
            <a:chOff x="4838700" y="2636838"/>
            <a:chExt cx="3467100" cy="2656488"/>
          </a:xfrm>
        </p:grpSpPr>
        <p:sp>
          <p:nvSpPr>
            <p:cNvPr id="23566" name="Rectangle 4"/>
            <p:cNvSpPr>
              <a:spLocks noChangeArrowheads="1"/>
            </p:cNvSpPr>
            <p:nvPr/>
          </p:nvSpPr>
          <p:spPr bwMode="auto">
            <a:xfrm>
              <a:off x="6359525" y="2911475"/>
              <a:ext cx="0" cy="427038"/>
            </a:xfrm>
            <a:prstGeom prst="rect">
              <a:avLst/>
            </a:prstGeom>
            <a:solidFill>
              <a:srgbClr val="A08EBE"/>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sp>
          <p:nvSpPr>
            <p:cNvPr id="23567" name="Rectangle 6"/>
            <p:cNvSpPr>
              <a:spLocks noChangeArrowheads="1"/>
            </p:cNvSpPr>
            <p:nvPr/>
          </p:nvSpPr>
          <p:spPr bwMode="auto">
            <a:xfrm>
              <a:off x="4838700" y="2636838"/>
              <a:ext cx="3467100" cy="2392362"/>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nvGrpSpPr>
            <p:cNvPr id="23568" name="Group 9"/>
            <p:cNvGrpSpPr>
              <a:grpSpLocks/>
            </p:cNvGrpSpPr>
            <p:nvPr/>
          </p:nvGrpSpPr>
          <p:grpSpPr bwMode="auto">
            <a:xfrm>
              <a:off x="5627688" y="4595813"/>
              <a:ext cx="1587" cy="6350"/>
              <a:chOff x="2064" y="3881"/>
              <a:chExt cx="1" cy="4"/>
            </a:xfrm>
          </p:grpSpPr>
          <p:sp>
            <p:nvSpPr>
              <p:cNvPr id="23686" name="Freeform 10"/>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A08EBE"/>
              </a:solidFill>
              <a:ln w="28575" cmpd="sng">
                <a:solidFill>
                  <a:srgbClr val="000000"/>
                </a:solidFill>
                <a:round/>
                <a:headEnd/>
                <a:tailEnd/>
              </a:ln>
            </p:spPr>
            <p:txBody>
              <a:bodyPr/>
              <a:lstStyle/>
              <a:p>
                <a:endParaRPr lang="en-US"/>
              </a:p>
            </p:txBody>
          </p:sp>
          <p:sp>
            <p:nvSpPr>
              <p:cNvPr id="23687" name="Line 11"/>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3569" name="Group 12"/>
            <p:cNvGrpSpPr>
              <a:grpSpLocks/>
            </p:cNvGrpSpPr>
            <p:nvPr/>
          </p:nvGrpSpPr>
          <p:grpSpPr bwMode="auto">
            <a:xfrm>
              <a:off x="7418388" y="4589463"/>
              <a:ext cx="6350" cy="12700"/>
              <a:chOff x="4132" y="3878"/>
              <a:chExt cx="8" cy="7"/>
            </a:xfrm>
          </p:grpSpPr>
          <p:sp>
            <p:nvSpPr>
              <p:cNvPr id="23684" name="Freeform 13"/>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A08EBE"/>
              </a:solidFill>
              <a:ln w="28575" cmpd="sng">
                <a:solidFill>
                  <a:srgbClr val="000000"/>
                </a:solidFill>
                <a:round/>
                <a:headEnd/>
                <a:tailEnd/>
              </a:ln>
            </p:spPr>
            <p:txBody>
              <a:bodyPr/>
              <a:lstStyle/>
              <a:p>
                <a:endParaRPr lang="en-US"/>
              </a:p>
            </p:txBody>
          </p:sp>
          <p:sp>
            <p:nvSpPr>
              <p:cNvPr id="23685" name="Line 14"/>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3570" name="Line 15"/>
            <p:cNvSpPr>
              <a:spLocks noChangeShapeType="1"/>
            </p:cNvSpPr>
            <p:nvPr/>
          </p:nvSpPr>
          <p:spPr bwMode="auto">
            <a:xfrm flipH="1">
              <a:off x="5254625" y="4602163"/>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1" name="Line 16"/>
            <p:cNvSpPr>
              <a:spLocks noChangeShapeType="1"/>
            </p:cNvSpPr>
            <p:nvPr/>
          </p:nvSpPr>
          <p:spPr bwMode="auto">
            <a:xfrm flipH="1">
              <a:off x="5254625" y="3176588"/>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2" name="Line 17"/>
            <p:cNvSpPr>
              <a:spLocks noChangeShapeType="1"/>
            </p:cNvSpPr>
            <p:nvPr/>
          </p:nvSpPr>
          <p:spPr bwMode="auto">
            <a:xfrm flipH="1">
              <a:off x="5254625" y="3886200"/>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3" name="Line 18"/>
            <p:cNvSpPr>
              <a:spLocks noChangeShapeType="1"/>
            </p:cNvSpPr>
            <p:nvPr/>
          </p:nvSpPr>
          <p:spPr bwMode="auto">
            <a:xfrm flipH="1">
              <a:off x="5254625" y="4246563"/>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4" name="Line 19"/>
            <p:cNvSpPr>
              <a:spLocks noChangeShapeType="1"/>
            </p:cNvSpPr>
            <p:nvPr/>
          </p:nvSpPr>
          <p:spPr bwMode="auto">
            <a:xfrm flipH="1">
              <a:off x="5254625" y="3530600"/>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5" name="Line 20"/>
            <p:cNvSpPr>
              <a:spLocks noChangeShapeType="1"/>
            </p:cNvSpPr>
            <p:nvPr/>
          </p:nvSpPr>
          <p:spPr bwMode="auto">
            <a:xfrm flipH="1">
              <a:off x="5291138" y="4602163"/>
              <a:ext cx="25400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6" name="Line 21"/>
            <p:cNvSpPr>
              <a:spLocks noChangeShapeType="1"/>
            </p:cNvSpPr>
            <p:nvPr/>
          </p:nvSpPr>
          <p:spPr bwMode="auto">
            <a:xfrm flipV="1">
              <a:off x="5291138" y="3128963"/>
              <a:ext cx="3175" cy="15208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7" name="Rectangle 22"/>
            <p:cNvSpPr>
              <a:spLocks noChangeArrowheads="1"/>
            </p:cNvSpPr>
            <p:nvPr/>
          </p:nvSpPr>
          <p:spPr bwMode="auto">
            <a:xfrm>
              <a:off x="5351463" y="4598988"/>
              <a:ext cx="122237" cy="3175"/>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578" name="Rectangle 23"/>
            <p:cNvSpPr>
              <a:spLocks noChangeArrowheads="1"/>
            </p:cNvSpPr>
            <p:nvPr/>
          </p:nvSpPr>
          <p:spPr bwMode="auto">
            <a:xfrm>
              <a:off x="5473700" y="4595813"/>
              <a:ext cx="120650" cy="6350"/>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579" name="Rectangle 24"/>
            <p:cNvSpPr>
              <a:spLocks noChangeArrowheads="1"/>
            </p:cNvSpPr>
            <p:nvPr/>
          </p:nvSpPr>
          <p:spPr bwMode="auto">
            <a:xfrm>
              <a:off x="7405688" y="4594225"/>
              <a:ext cx="122237" cy="793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580" name="Rectangle 25"/>
            <p:cNvSpPr>
              <a:spLocks noChangeArrowheads="1"/>
            </p:cNvSpPr>
            <p:nvPr/>
          </p:nvSpPr>
          <p:spPr bwMode="auto">
            <a:xfrm>
              <a:off x="7527925" y="4600575"/>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581" name="Rectangle 26"/>
            <p:cNvSpPr>
              <a:spLocks noChangeArrowheads="1"/>
            </p:cNvSpPr>
            <p:nvPr/>
          </p:nvSpPr>
          <p:spPr bwMode="auto">
            <a:xfrm>
              <a:off x="7648575" y="4600575"/>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582" name="Line 27"/>
            <p:cNvSpPr>
              <a:spLocks noChangeShapeType="1"/>
            </p:cNvSpPr>
            <p:nvPr/>
          </p:nvSpPr>
          <p:spPr bwMode="auto">
            <a:xfrm>
              <a:off x="5351463"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3" name="Line 28"/>
            <p:cNvSpPr>
              <a:spLocks noChangeShapeType="1"/>
            </p:cNvSpPr>
            <p:nvPr/>
          </p:nvSpPr>
          <p:spPr bwMode="auto">
            <a:xfrm>
              <a:off x="5376863"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4" name="Line 29"/>
            <p:cNvSpPr>
              <a:spLocks noChangeShapeType="1"/>
            </p:cNvSpPr>
            <p:nvPr/>
          </p:nvSpPr>
          <p:spPr bwMode="auto">
            <a:xfrm>
              <a:off x="5402263" y="46005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5" name="Line 30"/>
            <p:cNvSpPr>
              <a:spLocks noChangeShapeType="1"/>
            </p:cNvSpPr>
            <p:nvPr/>
          </p:nvSpPr>
          <p:spPr bwMode="auto">
            <a:xfrm flipV="1">
              <a:off x="5426075" y="4598988"/>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6" name="Line 31"/>
            <p:cNvSpPr>
              <a:spLocks noChangeShapeType="1"/>
            </p:cNvSpPr>
            <p:nvPr/>
          </p:nvSpPr>
          <p:spPr bwMode="auto">
            <a:xfrm>
              <a:off x="5448300" y="4598988"/>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7" name="Line 32"/>
            <p:cNvSpPr>
              <a:spLocks noChangeShapeType="1"/>
            </p:cNvSpPr>
            <p:nvPr/>
          </p:nvSpPr>
          <p:spPr bwMode="auto">
            <a:xfrm flipV="1">
              <a:off x="5473700" y="4597400"/>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8" name="Line 33"/>
            <p:cNvSpPr>
              <a:spLocks noChangeShapeType="1"/>
            </p:cNvSpPr>
            <p:nvPr/>
          </p:nvSpPr>
          <p:spPr bwMode="auto">
            <a:xfrm flipV="1">
              <a:off x="5521325" y="459422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9" name="Line 34"/>
            <p:cNvSpPr>
              <a:spLocks noChangeShapeType="1"/>
            </p:cNvSpPr>
            <p:nvPr/>
          </p:nvSpPr>
          <p:spPr bwMode="auto">
            <a:xfrm flipV="1">
              <a:off x="5546725" y="4594225"/>
              <a:ext cx="22225"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0" name="Line 35"/>
            <p:cNvSpPr>
              <a:spLocks noChangeShapeType="1"/>
            </p:cNvSpPr>
            <p:nvPr/>
          </p:nvSpPr>
          <p:spPr bwMode="auto">
            <a:xfrm flipV="1">
              <a:off x="5568950" y="4587875"/>
              <a:ext cx="23813"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1" name="Line 36"/>
            <p:cNvSpPr>
              <a:spLocks noChangeShapeType="1"/>
            </p:cNvSpPr>
            <p:nvPr/>
          </p:nvSpPr>
          <p:spPr bwMode="auto">
            <a:xfrm flipV="1">
              <a:off x="5592763" y="4586288"/>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2" name="Line 37"/>
            <p:cNvSpPr>
              <a:spLocks noChangeShapeType="1"/>
            </p:cNvSpPr>
            <p:nvPr/>
          </p:nvSpPr>
          <p:spPr bwMode="auto">
            <a:xfrm flipV="1">
              <a:off x="5618163" y="4583113"/>
              <a:ext cx="23812"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3" name="Line 38"/>
            <p:cNvSpPr>
              <a:spLocks noChangeShapeType="1"/>
            </p:cNvSpPr>
            <p:nvPr/>
          </p:nvSpPr>
          <p:spPr bwMode="auto">
            <a:xfrm flipV="1">
              <a:off x="5641975" y="4579938"/>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4" name="Line 39"/>
            <p:cNvSpPr>
              <a:spLocks noChangeShapeType="1"/>
            </p:cNvSpPr>
            <p:nvPr/>
          </p:nvSpPr>
          <p:spPr bwMode="auto">
            <a:xfrm flipV="1">
              <a:off x="5665788" y="4572000"/>
              <a:ext cx="25400"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5" name="Line 40"/>
            <p:cNvSpPr>
              <a:spLocks noChangeShapeType="1"/>
            </p:cNvSpPr>
            <p:nvPr/>
          </p:nvSpPr>
          <p:spPr bwMode="auto">
            <a:xfrm flipV="1">
              <a:off x="5691188" y="4565650"/>
              <a:ext cx="22225"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6" name="Line 41"/>
            <p:cNvSpPr>
              <a:spLocks noChangeShapeType="1"/>
            </p:cNvSpPr>
            <p:nvPr/>
          </p:nvSpPr>
          <p:spPr bwMode="auto">
            <a:xfrm flipV="1">
              <a:off x="5713413" y="4556125"/>
              <a:ext cx="25400"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7" name="Line 42"/>
            <p:cNvSpPr>
              <a:spLocks noChangeShapeType="1"/>
            </p:cNvSpPr>
            <p:nvPr/>
          </p:nvSpPr>
          <p:spPr bwMode="auto">
            <a:xfrm flipV="1">
              <a:off x="5738813" y="4545013"/>
              <a:ext cx="25400"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8" name="Line 43"/>
            <p:cNvSpPr>
              <a:spLocks noChangeShapeType="1"/>
            </p:cNvSpPr>
            <p:nvPr/>
          </p:nvSpPr>
          <p:spPr bwMode="auto">
            <a:xfrm flipV="1">
              <a:off x="5764213" y="4532313"/>
              <a:ext cx="22225"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9" name="Line 44"/>
            <p:cNvSpPr>
              <a:spLocks noChangeShapeType="1"/>
            </p:cNvSpPr>
            <p:nvPr/>
          </p:nvSpPr>
          <p:spPr bwMode="auto">
            <a:xfrm flipV="1">
              <a:off x="5786438" y="4516438"/>
              <a:ext cx="25400"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0" name="Line 45"/>
            <p:cNvSpPr>
              <a:spLocks noChangeShapeType="1"/>
            </p:cNvSpPr>
            <p:nvPr/>
          </p:nvSpPr>
          <p:spPr bwMode="auto">
            <a:xfrm flipV="1">
              <a:off x="5811838" y="4498975"/>
              <a:ext cx="23812" cy="174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1" name="Line 46"/>
            <p:cNvSpPr>
              <a:spLocks noChangeShapeType="1"/>
            </p:cNvSpPr>
            <p:nvPr/>
          </p:nvSpPr>
          <p:spPr bwMode="auto">
            <a:xfrm flipV="1">
              <a:off x="5835650" y="4479925"/>
              <a:ext cx="25400" cy="190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2" name="Line 47"/>
            <p:cNvSpPr>
              <a:spLocks noChangeShapeType="1"/>
            </p:cNvSpPr>
            <p:nvPr/>
          </p:nvSpPr>
          <p:spPr bwMode="auto">
            <a:xfrm flipV="1">
              <a:off x="5861050" y="4454525"/>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3" name="Line 48"/>
            <p:cNvSpPr>
              <a:spLocks noChangeShapeType="1"/>
            </p:cNvSpPr>
            <p:nvPr/>
          </p:nvSpPr>
          <p:spPr bwMode="auto">
            <a:xfrm flipV="1">
              <a:off x="5883275" y="4427538"/>
              <a:ext cx="25400"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4" name="Line 49"/>
            <p:cNvSpPr>
              <a:spLocks noChangeShapeType="1"/>
            </p:cNvSpPr>
            <p:nvPr/>
          </p:nvSpPr>
          <p:spPr bwMode="auto">
            <a:xfrm flipV="1">
              <a:off x="5908675" y="4395788"/>
              <a:ext cx="23813" cy="317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5" name="Line 50"/>
            <p:cNvSpPr>
              <a:spLocks noChangeShapeType="1"/>
            </p:cNvSpPr>
            <p:nvPr/>
          </p:nvSpPr>
          <p:spPr bwMode="auto">
            <a:xfrm flipV="1">
              <a:off x="5932488" y="4362450"/>
              <a:ext cx="23812" cy="333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6" name="Line 51"/>
            <p:cNvSpPr>
              <a:spLocks noChangeShapeType="1"/>
            </p:cNvSpPr>
            <p:nvPr/>
          </p:nvSpPr>
          <p:spPr bwMode="auto">
            <a:xfrm flipV="1">
              <a:off x="5956300" y="4322763"/>
              <a:ext cx="25400"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7" name="Line 52"/>
            <p:cNvSpPr>
              <a:spLocks noChangeShapeType="1"/>
            </p:cNvSpPr>
            <p:nvPr/>
          </p:nvSpPr>
          <p:spPr bwMode="auto">
            <a:xfrm flipV="1">
              <a:off x="5981700" y="4279900"/>
              <a:ext cx="22225" cy="428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8" name="Line 53"/>
            <p:cNvSpPr>
              <a:spLocks noChangeShapeType="1"/>
            </p:cNvSpPr>
            <p:nvPr/>
          </p:nvSpPr>
          <p:spPr bwMode="auto">
            <a:xfrm flipV="1">
              <a:off x="6003925" y="4232275"/>
              <a:ext cx="25400" cy="476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9" name="Line 54"/>
            <p:cNvSpPr>
              <a:spLocks noChangeShapeType="1"/>
            </p:cNvSpPr>
            <p:nvPr/>
          </p:nvSpPr>
          <p:spPr bwMode="auto">
            <a:xfrm flipV="1">
              <a:off x="6029325" y="4179888"/>
              <a:ext cx="23813" cy="523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0" name="Line 55"/>
            <p:cNvSpPr>
              <a:spLocks noChangeShapeType="1"/>
            </p:cNvSpPr>
            <p:nvPr/>
          </p:nvSpPr>
          <p:spPr bwMode="auto">
            <a:xfrm flipV="1">
              <a:off x="6053138" y="4125913"/>
              <a:ext cx="23812" cy="539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1" name="Line 56"/>
            <p:cNvSpPr>
              <a:spLocks noChangeShapeType="1"/>
            </p:cNvSpPr>
            <p:nvPr/>
          </p:nvSpPr>
          <p:spPr bwMode="auto">
            <a:xfrm flipV="1">
              <a:off x="6076950" y="4067175"/>
              <a:ext cx="25400" cy="587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2" name="Line 57"/>
            <p:cNvSpPr>
              <a:spLocks noChangeShapeType="1"/>
            </p:cNvSpPr>
            <p:nvPr/>
          </p:nvSpPr>
          <p:spPr bwMode="auto">
            <a:xfrm flipV="1">
              <a:off x="6102350" y="4002088"/>
              <a:ext cx="23813"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3" name="Line 58"/>
            <p:cNvSpPr>
              <a:spLocks noChangeShapeType="1"/>
            </p:cNvSpPr>
            <p:nvPr/>
          </p:nvSpPr>
          <p:spPr bwMode="auto">
            <a:xfrm flipV="1">
              <a:off x="6126163" y="3937000"/>
              <a:ext cx="22225" cy="650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4" name="Line 59"/>
            <p:cNvSpPr>
              <a:spLocks noChangeShapeType="1"/>
            </p:cNvSpPr>
            <p:nvPr/>
          </p:nvSpPr>
          <p:spPr bwMode="auto">
            <a:xfrm flipV="1">
              <a:off x="6148388" y="3867150"/>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5" name="Line 60"/>
            <p:cNvSpPr>
              <a:spLocks noChangeShapeType="1"/>
            </p:cNvSpPr>
            <p:nvPr/>
          </p:nvSpPr>
          <p:spPr bwMode="auto">
            <a:xfrm flipV="1">
              <a:off x="6173788" y="3795713"/>
              <a:ext cx="23812" cy="71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6" name="Line 61"/>
            <p:cNvSpPr>
              <a:spLocks noChangeShapeType="1"/>
            </p:cNvSpPr>
            <p:nvPr/>
          </p:nvSpPr>
          <p:spPr bwMode="auto">
            <a:xfrm flipV="1">
              <a:off x="6197600" y="3725863"/>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7" name="Line 62"/>
            <p:cNvSpPr>
              <a:spLocks noChangeShapeType="1"/>
            </p:cNvSpPr>
            <p:nvPr/>
          </p:nvSpPr>
          <p:spPr bwMode="auto">
            <a:xfrm flipV="1">
              <a:off x="6221413" y="3656013"/>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8" name="Line 63"/>
            <p:cNvSpPr>
              <a:spLocks noChangeShapeType="1"/>
            </p:cNvSpPr>
            <p:nvPr/>
          </p:nvSpPr>
          <p:spPr bwMode="auto">
            <a:xfrm flipV="1">
              <a:off x="6246813" y="3582988"/>
              <a:ext cx="23812"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9" name="Line 64"/>
            <p:cNvSpPr>
              <a:spLocks noChangeShapeType="1"/>
            </p:cNvSpPr>
            <p:nvPr/>
          </p:nvSpPr>
          <p:spPr bwMode="auto">
            <a:xfrm flipV="1">
              <a:off x="6270625" y="3514725"/>
              <a:ext cx="22225" cy="682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0" name="Line 65"/>
            <p:cNvSpPr>
              <a:spLocks noChangeShapeType="1"/>
            </p:cNvSpPr>
            <p:nvPr/>
          </p:nvSpPr>
          <p:spPr bwMode="auto">
            <a:xfrm flipV="1">
              <a:off x="6292850" y="3446463"/>
              <a:ext cx="25400"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1" name="Line 66"/>
            <p:cNvSpPr>
              <a:spLocks noChangeShapeType="1"/>
            </p:cNvSpPr>
            <p:nvPr/>
          </p:nvSpPr>
          <p:spPr bwMode="auto">
            <a:xfrm flipV="1">
              <a:off x="6318250" y="3386138"/>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2" name="Line 67"/>
            <p:cNvSpPr>
              <a:spLocks noChangeShapeType="1"/>
            </p:cNvSpPr>
            <p:nvPr/>
          </p:nvSpPr>
          <p:spPr bwMode="auto">
            <a:xfrm flipV="1">
              <a:off x="6342063" y="3330575"/>
              <a:ext cx="25400" cy="555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3" name="Line 68"/>
            <p:cNvSpPr>
              <a:spLocks noChangeShapeType="1"/>
            </p:cNvSpPr>
            <p:nvPr/>
          </p:nvSpPr>
          <p:spPr bwMode="auto">
            <a:xfrm flipV="1">
              <a:off x="6367463" y="3279775"/>
              <a:ext cx="25400"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4" name="Line 69"/>
            <p:cNvSpPr>
              <a:spLocks noChangeShapeType="1"/>
            </p:cNvSpPr>
            <p:nvPr/>
          </p:nvSpPr>
          <p:spPr bwMode="auto">
            <a:xfrm flipV="1">
              <a:off x="6392863" y="3235325"/>
              <a:ext cx="23812" cy="444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5" name="Line 70"/>
            <p:cNvSpPr>
              <a:spLocks noChangeShapeType="1"/>
            </p:cNvSpPr>
            <p:nvPr/>
          </p:nvSpPr>
          <p:spPr bwMode="auto">
            <a:xfrm flipV="1">
              <a:off x="6416675" y="3198813"/>
              <a:ext cx="23813" cy="365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6" name="Line 71"/>
            <p:cNvSpPr>
              <a:spLocks noChangeShapeType="1"/>
            </p:cNvSpPr>
            <p:nvPr/>
          </p:nvSpPr>
          <p:spPr bwMode="auto">
            <a:xfrm flipV="1">
              <a:off x="6440488" y="3173413"/>
              <a:ext cx="23812"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7" name="Line 72"/>
            <p:cNvSpPr>
              <a:spLocks noChangeShapeType="1"/>
            </p:cNvSpPr>
            <p:nvPr/>
          </p:nvSpPr>
          <p:spPr bwMode="auto">
            <a:xfrm flipV="1">
              <a:off x="6464300" y="3152775"/>
              <a:ext cx="22225" cy="206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8" name="Line 73"/>
            <p:cNvSpPr>
              <a:spLocks noChangeShapeType="1"/>
            </p:cNvSpPr>
            <p:nvPr/>
          </p:nvSpPr>
          <p:spPr bwMode="auto">
            <a:xfrm flipV="1">
              <a:off x="6486525" y="3144838"/>
              <a:ext cx="26988" cy="79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9" name="Line 74"/>
            <p:cNvSpPr>
              <a:spLocks noChangeShapeType="1"/>
            </p:cNvSpPr>
            <p:nvPr/>
          </p:nvSpPr>
          <p:spPr bwMode="auto">
            <a:xfrm>
              <a:off x="6513513" y="31527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0" name="Line 75"/>
            <p:cNvSpPr>
              <a:spLocks noChangeShapeType="1"/>
            </p:cNvSpPr>
            <p:nvPr/>
          </p:nvSpPr>
          <p:spPr bwMode="auto">
            <a:xfrm>
              <a:off x="6537325" y="3146425"/>
              <a:ext cx="23813"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1" name="Line 76"/>
            <p:cNvSpPr>
              <a:spLocks noChangeShapeType="1"/>
            </p:cNvSpPr>
            <p:nvPr/>
          </p:nvSpPr>
          <p:spPr bwMode="auto">
            <a:xfrm>
              <a:off x="6561138" y="3154363"/>
              <a:ext cx="25400" cy="222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2" name="Line 77"/>
            <p:cNvSpPr>
              <a:spLocks noChangeShapeType="1"/>
            </p:cNvSpPr>
            <p:nvPr/>
          </p:nvSpPr>
          <p:spPr bwMode="auto">
            <a:xfrm>
              <a:off x="6586538" y="3176588"/>
              <a:ext cx="22225"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3" name="Line 78"/>
            <p:cNvSpPr>
              <a:spLocks noChangeShapeType="1"/>
            </p:cNvSpPr>
            <p:nvPr/>
          </p:nvSpPr>
          <p:spPr bwMode="auto">
            <a:xfrm>
              <a:off x="6608763" y="3203575"/>
              <a:ext cx="23812"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4" name="Line 79"/>
            <p:cNvSpPr>
              <a:spLocks noChangeShapeType="1"/>
            </p:cNvSpPr>
            <p:nvPr/>
          </p:nvSpPr>
          <p:spPr bwMode="auto">
            <a:xfrm>
              <a:off x="6632575" y="3238500"/>
              <a:ext cx="25400" cy="460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5" name="Line 80"/>
            <p:cNvSpPr>
              <a:spLocks noChangeShapeType="1"/>
            </p:cNvSpPr>
            <p:nvPr/>
          </p:nvSpPr>
          <p:spPr bwMode="auto">
            <a:xfrm>
              <a:off x="6657975" y="3284538"/>
              <a:ext cx="23813"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6" name="Line 81"/>
            <p:cNvSpPr>
              <a:spLocks noChangeShapeType="1"/>
            </p:cNvSpPr>
            <p:nvPr/>
          </p:nvSpPr>
          <p:spPr bwMode="auto">
            <a:xfrm>
              <a:off x="6681788" y="3335338"/>
              <a:ext cx="23812" cy="587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7" name="Line 82"/>
            <p:cNvSpPr>
              <a:spLocks noChangeShapeType="1"/>
            </p:cNvSpPr>
            <p:nvPr/>
          </p:nvSpPr>
          <p:spPr bwMode="auto">
            <a:xfrm>
              <a:off x="6705600" y="3394075"/>
              <a:ext cx="25400" cy="619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8" name="Line 83"/>
            <p:cNvSpPr>
              <a:spLocks noChangeShapeType="1"/>
            </p:cNvSpPr>
            <p:nvPr/>
          </p:nvSpPr>
          <p:spPr bwMode="auto">
            <a:xfrm>
              <a:off x="6731000" y="3455988"/>
              <a:ext cx="22225"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9" name="Line 84"/>
            <p:cNvSpPr>
              <a:spLocks noChangeShapeType="1"/>
            </p:cNvSpPr>
            <p:nvPr/>
          </p:nvSpPr>
          <p:spPr bwMode="auto">
            <a:xfrm>
              <a:off x="6753225" y="3521075"/>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0" name="Line 85"/>
            <p:cNvSpPr>
              <a:spLocks noChangeShapeType="1"/>
            </p:cNvSpPr>
            <p:nvPr/>
          </p:nvSpPr>
          <p:spPr bwMode="auto">
            <a:xfrm>
              <a:off x="6777038" y="3590925"/>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1" name="Line 86"/>
            <p:cNvSpPr>
              <a:spLocks noChangeShapeType="1"/>
            </p:cNvSpPr>
            <p:nvPr/>
          </p:nvSpPr>
          <p:spPr bwMode="auto">
            <a:xfrm>
              <a:off x="6802438" y="3660775"/>
              <a:ext cx="23812" cy="714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2" name="Line 87"/>
            <p:cNvSpPr>
              <a:spLocks noChangeShapeType="1"/>
            </p:cNvSpPr>
            <p:nvPr/>
          </p:nvSpPr>
          <p:spPr bwMode="auto">
            <a:xfrm>
              <a:off x="6826250" y="3732213"/>
              <a:ext cx="23813"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3" name="Line 88"/>
            <p:cNvSpPr>
              <a:spLocks noChangeShapeType="1"/>
            </p:cNvSpPr>
            <p:nvPr/>
          </p:nvSpPr>
          <p:spPr bwMode="auto">
            <a:xfrm>
              <a:off x="6850063" y="3805238"/>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4" name="Line 89"/>
            <p:cNvSpPr>
              <a:spLocks noChangeShapeType="1"/>
            </p:cNvSpPr>
            <p:nvPr/>
          </p:nvSpPr>
          <p:spPr bwMode="auto">
            <a:xfrm>
              <a:off x="6875463" y="3875088"/>
              <a:ext cx="23812" cy="666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5" name="Line 90"/>
            <p:cNvSpPr>
              <a:spLocks noChangeShapeType="1"/>
            </p:cNvSpPr>
            <p:nvPr/>
          </p:nvSpPr>
          <p:spPr bwMode="auto">
            <a:xfrm>
              <a:off x="6899275" y="3941763"/>
              <a:ext cx="23813"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6" name="Line 91"/>
            <p:cNvSpPr>
              <a:spLocks noChangeShapeType="1"/>
            </p:cNvSpPr>
            <p:nvPr/>
          </p:nvSpPr>
          <p:spPr bwMode="auto">
            <a:xfrm>
              <a:off x="6923088" y="4010025"/>
              <a:ext cx="23812"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7" name="Line 92"/>
            <p:cNvSpPr>
              <a:spLocks noChangeShapeType="1"/>
            </p:cNvSpPr>
            <p:nvPr/>
          </p:nvSpPr>
          <p:spPr bwMode="auto">
            <a:xfrm>
              <a:off x="6946900" y="4070350"/>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8" name="Line 93"/>
            <p:cNvSpPr>
              <a:spLocks noChangeShapeType="1"/>
            </p:cNvSpPr>
            <p:nvPr/>
          </p:nvSpPr>
          <p:spPr bwMode="auto">
            <a:xfrm>
              <a:off x="6970713" y="4130675"/>
              <a:ext cx="26987" cy="571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9" name="Line 94"/>
            <p:cNvSpPr>
              <a:spLocks noChangeShapeType="1"/>
            </p:cNvSpPr>
            <p:nvPr/>
          </p:nvSpPr>
          <p:spPr bwMode="auto">
            <a:xfrm>
              <a:off x="6997700" y="4187825"/>
              <a:ext cx="23813" cy="492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0" name="Line 95"/>
            <p:cNvSpPr>
              <a:spLocks noChangeShapeType="1"/>
            </p:cNvSpPr>
            <p:nvPr/>
          </p:nvSpPr>
          <p:spPr bwMode="auto">
            <a:xfrm>
              <a:off x="7021513" y="4237038"/>
              <a:ext cx="22225" cy="492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1" name="Line 96"/>
            <p:cNvSpPr>
              <a:spLocks noChangeShapeType="1"/>
            </p:cNvSpPr>
            <p:nvPr/>
          </p:nvSpPr>
          <p:spPr bwMode="auto">
            <a:xfrm>
              <a:off x="7043738" y="4286250"/>
              <a:ext cx="25400" cy="396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2" name="Line 97"/>
            <p:cNvSpPr>
              <a:spLocks noChangeShapeType="1"/>
            </p:cNvSpPr>
            <p:nvPr/>
          </p:nvSpPr>
          <p:spPr bwMode="auto">
            <a:xfrm>
              <a:off x="7069138" y="4325938"/>
              <a:ext cx="22225"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3" name="Line 98"/>
            <p:cNvSpPr>
              <a:spLocks noChangeShapeType="1"/>
            </p:cNvSpPr>
            <p:nvPr/>
          </p:nvSpPr>
          <p:spPr bwMode="auto">
            <a:xfrm>
              <a:off x="7091363" y="4365625"/>
              <a:ext cx="25400"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4" name="Line 99"/>
            <p:cNvSpPr>
              <a:spLocks noChangeShapeType="1"/>
            </p:cNvSpPr>
            <p:nvPr/>
          </p:nvSpPr>
          <p:spPr bwMode="auto">
            <a:xfrm>
              <a:off x="7116763" y="4400550"/>
              <a:ext cx="25400" cy="285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5" name="Line 100"/>
            <p:cNvSpPr>
              <a:spLocks noChangeShapeType="1"/>
            </p:cNvSpPr>
            <p:nvPr/>
          </p:nvSpPr>
          <p:spPr bwMode="auto">
            <a:xfrm>
              <a:off x="7142163" y="4429125"/>
              <a:ext cx="23812" cy="269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6" name="Line 101"/>
            <p:cNvSpPr>
              <a:spLocks noChangeShapeType="1"/>
            </p:cNvSpPr>
            <p:nvPr/>
          </p:nvSpPr>
          <p:spPr bwMode="auto">
            <a:xfrm>
              <a:off x="7165975" y="4456113"/>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7" name="Line 102"/>
            <p:cNvSpPr>
              <a:spLocks noChangeShapeType="1"/>
            </p:cNvSpPr>
            <p:nvPr/>
          </p:nvSpPr>
          <p:spPr bwMode="auto">
            <a:xfrm>
              <a:off x="7188200" y="4481513"/>
              <a:ext cx="25400" cy="206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8" name="Line 103"/>
            <p:cNvSpPr>
              <a:spLocks noChangeShapeType="1"/>
            </p:cNvSpPr>
            <p:nvPr/>
          </p:nvSpPr>
          <p:spPr bwMode="auto">
            <a:xfrm>
              <a:off x="7213600" y="4502150"/>
              <a:ext cx="23813" cy="142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9" name="Line 104"/>
            <p:cNvSpPr>
              <a:spLocks noChangeShapeType="1"/>
            </p:cNvSpPr>
            <p:nvPr/>
          </p:nvSpPr>
          <p:spPr bwMode="auto">
            <a:xfrm>
              <a:off x="7237413" y="4516438"/>
              <a:ext cx="23812"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0" name="Line 105"/>
            <p:cNvSpPr>
              <a:spLocks noChangeShapeType="1"/>
            </p:cNvSpPr>
            <p:nvPr/>
          </p:nvSpPr>
          <p:spPr bwMode="auto">
            <a:xfrm>
              <a:off x="7261225" y="4532313"/>
              <a:ext cx="25400"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1" name="Line 106"/>
            <p:cNvSpPr>
              <a:spLocks noChangeShapeType="1"/>
            </p:cNvSpPr>
            <p:nvPr/>
          </p:nvSpPr>
          <p:spPr bwMode="auto">
            <a:xfrm>
              <a:off x="7286625" y="4545013"/>
              <a:ext cx="23813"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2" name="Line 107"/>
            <p:cNvSpPr>
              <a:spLocks noChangeShapeType="1"/>
            </p:cNvSpPr>
            <p:nvPr/>
          </p:nvSpPr>
          <p:spPr bwMode="auto">
            <a:xfrm>
              <a:off x="7310438" y="4556125"/>
              <a:ext cx="22225"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3" name="Line 108"/>
            <p:cNvSpPr>
              <a:spLocks noChangeShapeType="1"/>
            </p:cNvSpPr>
            <p:nvPr/>
          </p:nvSpPr>
          <p:spPr bwMode="auto">
            <a:xfrm>
              <a:off x="7332663" y="4565650"/>
              <a:ext cx="25400"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4" name="Line 109"/>
            <p:cNvSpPr>
              <a:spLocks noChangeShapeType="1"/>
            </p:cNvSpPr>
            <p:nvPr/>
          </p:nvSpPr>
          <p:spPr bwMode="auto">
            <a:xfrm>
              <a:off x="7358063" y="4572000"/>
              <a:ext cx="23812"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5" name="Line 110"/>
            <p:cNvSpPr>
              <a:spLocks noChangeShapeType="1"/>
            </p:cNvSpPr>
            <p:nvPr/>
          </p:nvSpPr>
          <p:spPr bwMode="auto">
            <a:xfrm>
              <a:off x="7381875" y="4579938"/>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6" name="Line 111"/>
            <p:cNvSpPr>
              <a:spLocks noChangeShapeType="1"/>
            </p:cNvSpPr>
            <p:nvPr/>
          </p:nvSpPr>
          <p:spPr bwMode="auto">
            <a:xfrm>
              <a:off x="7405688" y="4583113"/>
              <a:ext cx="25400"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7" name="Line 112"/>
            <p:cNvSpPr>
              <a:spLocks noChangeShapeType="1"/>
            </p:cNvSpPr>
            <p:nvPr/>
          </p:nvSpPr>
          <p:spPr bwMode="auto">
            <a:xfrm>
              <a:off x="7310438" y="4583113"/>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8" name="Line 113"/>
            <p:cNvSpPr>
              <a:spLocks noChangeShapeType="1"/>
            </p:cNvSpPr>
            <p:nvPr/>
          </p:nvSpPr>
          <p:spPr bwMode="auto">
            <a:xfrm>
              <a:off x="7453313" y="4587875"/>
              <a:ext cx="23812"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9" name="Line 114"/>
            <p:cNvSpPr>
              <a:spLocks noChangeShapeType="1"/>
            </p:cNvSpPr>
            <p:nvPr/>
          </p:nvSpPr>
          <p:spPr bwMode="auto">
            <a:xfrm>
              <a:off x="7477125" y="4594225"/>
              <a:ext cx="26988"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0" name="Line 115"/>
            <p:cNvSpPr>
              <a:spLocks noChangeShapeType="1"/>
            </p:cNvSpPr>
            <p:nvPr/>
          </p:nvSpPr>
          <p:spPr bwMode="auto">
            <a:xfrm>
              <a:off x="7527925" y="4595813"/>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1" name="Line 116"/>
            <p:cNvSpPr>
              <a:spLocks noChangeShapeType="1"/>
            </p:cNvSpPr>
            <p:nvPr/>
          </p:nvSpPr>
          <p:spPr bwMode="auto">
            <a:xfrm>
              <a:off x="7553325" y="4597400"/>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2" name="Line 117"/>
            <p:cNvSpPr>
              <a:spLocks noChangeShapeType="1"/>
            </p:cNvSpPr>
            <p:nvPr/>
          </p:nvSpPr>
          <p:spPr bwMode="auto">
            <a:xfrm>
              <a:off x="7577138" y="4598988"/>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3" name="Line 118"/>
            <p:cNvSpPr>
              <a:spLocks noChangeShapeType="1"/>
            </p:cNvSpPr>
            <p:nvPr/>
          </p:nvSpPr>
          <p:spPr bwMode="auto">
            <a:xfrm>
              <a:off x="7600950" y="4598988"/>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4" name="Line 119"/>
            <p:cNvSpPr>
              <a:spLocks noChangeShapeType="1"/>
            </p:cNvSpPr>
            <p:nvPr/>
          </p:nvSpPr>
          <p:spPr bwMode="auto">
            <a:xfrm>
              <a:off x="7623175"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5" name="Line 120"/>
            <p:cNvSpPr>
              <a:spLocks noChangeShapeType="1"/>
            </p:cNvSpPr>
            <p:nvPr/>
          </p:nvSpPr>
          <p:spPr bwMode="auto">
            <a:xfrm>
              <a:off x="7648575" y="4600575"/>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6" name="Line 121"/>
            <p:cNvSpPr>
              <a:spLocks noChangeShapeType="1"/>
            </p:cNvSpPr>
            <p:nvPr/>
          </p:nvSpPr>
          <p:spPr bwMode="auto">
            <a:xfrm>
              <a:off x="7672388" y="4600575"/>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7" name="Line 122"/>
            <p:cNvSpPr>
              <a:spLocks noChangeShapeType="1"/>
            </p:cNvSpPr>
            <p:nvPr/>
          </p:nvSpPr>
          <p:spPr bwMode="auto">
            <a:xfrm>
              <a:off x="7697788" y="4600575"/>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8" name="Line 123"/>
            <p:cNvSpPr>
              <a:spLocks noChangeShapeType="1"/>
            </p:cNvSpPr>
            <p:nvPr/>
          </p:nvSpPr>
          <p:spPr bwMode="auto">
            <a:xfrm>
              <a:off x="7721600" y="4600575"/>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9" name="Line 124"/>
            <p:cNvSpPr>
              <a:spLocks noChangeShapeType="1"/>
            </p:cNvSpPr>
            <p:nvPr/>
          </p:nvSpPr>
          <p:spPr bwMode="auto">
            <a:xfrm>
              <a:off x="7745413" y="4602163"/>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80" name="Rectangle 125"/>
            <p:cNvSpPr>
              <a:spLocks noChangeArrowheads="1"/>
            </p:cNvSpPr>
            <p:nvPr/>
          </p:nvSpPr>
          <p:spPr bwMode="auto">
            <a:xfrm>
              <a:off x="6731000" y="4643438"/>
              <a:ext cx="4572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3681" name="Freeform 126"/>
            <p:cNvSpPr>
              <a:spLocks/>
            </p:cNvSpPr>
            <p:nvPr/>
          </p:nvSpPr>
          <p:spPr bwMode="auto">
            <a:xfrm>
              <a:off x="7510463" y="4595813"/>
              <a:ext cx="15875" cy="4762"/>
            </a:xfrm>
            <a:custGeom>
              <a:avLst/>
              <a:gdLst>
                <a:gd name="T0" fmla="*/ 2147483647 w 37"/>
                <a:gd name="T1" fmla="*/ 2147483647 h 8"/>
                <a:gd name="T2" fmla="*/ 2147483647 w 37"/>
                <a:gd name="T3" fmla="*/ 2147483647 h 8"/>
                <a:gd name="T4" fmla="*/ 2147483647 w 37"/>
                <a:gd name="T5" fmla="*/ 2147483647 h 8"/>
                <a:gd name="T6" fmla="*/ 2147483647 w 37"/>
                <a:gd name="T7" fmla="*/ 2147483647 h 8"/>
                <a:gd name="T8" fmla="*/ 2147483647 w 37"/>
                <a:gd name="T9" fmla="*/ 0 h 8"/>
                <a:gd name="T10" fmla="*/ 0 w 37"/>
                <a:gd name="T11" fmla="*/ 0 h 8"/>
                <a:gd name="T12" fmla="*/ 2147483647 w 37"/>
                <a:gd name="T13" fmla="*/ 0 h 8"/>
                <a:gd name="T14" fmla="*/ 2147483647 w 37"/>
                <a:gd name="T15" fmla="*/ 2147483647 h 8"/>
                <a:gd name="T16" fmla="*/ 2147483647 w 37"/>
                <a:gd name="T17" fmla="*/ 2147483647 h 8"/>
                <a:gd name="T18" fmla="*/ 2147483647 w 37"/>
                <a:gd name="T19" fmla="*/ 2147483647 h 8"/>
                <a:gd name="T20" fmla="*/ 2147483647 w 37"/>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A08EBE"/>
            </a:solidFill>
            <a:ln w="28575" cmpd="sng">
              <a:solidFill>
                <a:srgbClr val="000000"/>
              </a:solidFill>
              <a:prstDash val="solid"/>
              <a:round/>
              <a:headEnd/>
              <a:tailEnd/>
            </a:ln>
          </p:spPr>
          <p:txBody>
            <a:bodyPr/>
            <a:lstStyle/>
            <a:p>
              <a:endParaRPr lang="en-US"/>
            </a:p>
          </p:txBody>
        </p:sp>
        <p:sp>
          <p:nvSpPr>
            <p:cNvPr id="23682" name="Line 137"/>
            <p:cNvSpPr>
              <a:spLocks noChangeShapeType="1"/>
            </p:cNvSpPr>
            <p:nvPr/>
          </p:nvSpPr>
          <p:spPr bwMode="auto">
            <a:xfrm>
              <a:off x="7007225" y="4221163"/>
              <a:ext cx="0" cy="3603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83" name="Line 136"/>
            <p:cNvSpPr>
              <a:spLocks noChangeShapeType="1"/>
            </p:cNvSpPr>
            <p:nvPr/>
          </p:nvSpPr>
          <p:spPr bwMode="auto">
            <a:xfrm flipV="1">
              <a:off x="6637338" y="4612657"/>
              <a:ext cx="322262" cy="68066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23561" name="Line 137"/>
          <p:cNvSpPr>
            <a:spLocks noChangeShapeType="1"/>
          </p:cNvSpPr>
          <p:nvPr/>
        </p:nvSpPr>
        <p:spPr bwMode="auto">
          <a:xfrm>
            <a:off x="7451725" y="5240338"/>
            <a:ext cx="0" cy="576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2" name="Text Box 131"/>
          <p:cNvSpPr txBox="1">
            <a:spLocks noChangeArrowheads="1"/>
          </p:cNvSpPr>
          <p:nvPr/>
        </p:nvSpPr>
        <p:spPr bwMode="auto">
          <a:xfrm>
            <a:off x="7740650" y="6200775"/>
            <a:ext cx="93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GB" altLang="en-US" sz="2000" b="1">
                <a:latin typeface="Arial" charset="0"/>
              </a:rPr>
              <a:t>cases</a:t>
            </a:r>
            <a:endParaRPr lang="en-US" altLang="en-US" sz="2000" b="1">
              <a:latin typeface="Arial" charset="0"/>
            </a:endParaRPr>
          </a:p>
        </p:txBody>
      </p:sp>
      <p:sp>
        <p:nvSpPr>
          <p:cNvPr id="23563" name="Line 128"/>
          <p:cNvSpPr>
            <a:spLocks noChangeShapeType="1"/>
          </p:cNvSpPr>
          <p:nvPr/>
        </p:nvSpPr>
        <p:spPr bwMode="auto">
          <a:xfrm flipV="1">
            <a:off x="7740650" y="5805488"/>
            <a:ext cx="0" cy="4873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20" name="Rectangle 3"/>
          <p:cNvSpPr txBox="1">
            <a:spLocks noChangeArrowheads="1"/>
          </p:cNvSpPr>
          <p:nvPr/>
        </p:nvSpPr>
        <p:spPr bwMode="auto">
          <a:xfrm>
            <a:off x="611188" y="1268413"/>
            <a:ext cx="7772400"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algn="l" defTabSz="762000"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defTabSz="762000" rtl="0" eaLnBrk="0" fontAlgn="base" hangingPunct="0">
              <a:spcBef>
                <a:spcPct val="20000"/>
              </a:spcBef>
              <a:spcAft>
                <a:spcPct val="0"/>
              </a:spcAft>
              <a:buSzPct val="100000"/>
              <a:buChar char="–"/>
              <a:defRPr sz="2800">
                <a:solidFill>
                  <a:schemeClr val="tx1"/>
                </a:solidFill>
                <a:latin typeface="+mn-lt"/>
              </a:defRPr>
            </a:lvl2pPr>
            <a:lvl3pPr marL="1143000" indent="-228600" algn="l" defTabSz="762000" rtl="0" eaLnBrk="0" fontAlgn="base" hangingPunct="0">
              <a:spcBef>
                <a:spcPct val="20000"/>
              </a:spcBef>
              <a:spcAft>
                <a:spcPct val="0"/>
              </a:spcAft>
              <a:buSzPct val="100000"/>
              <a:buChar char="•"/>
              <a:defRPr sz="2400">
                <a:solidFill>
                  <a:schemeClr val="tx1"/>
                </a:solidFill>
                <a:latin typeface="+mn-lt"/>
              </a:defRPr>
            </a:lvl3pPr>
            <a:lvl4pPr marL="1600200" indent="-228600" algn="l" defTabSz="762000" rtl="0" eaLnBrk="0" fontAlgn="base" hangingPunct="0">
              <a:spcBef>
                <a:spcPct val="20000"/>
              </a:spcBef>
              <a:spcAft>
                <a:spcPct val="0"/>
              </a:spcAft>
              <a:buSzPct val="100000"/>
              <a:buChar char="–"/>
              <a:defRPr sz="2000">
                <a:solidFill>
                  <a:schemeClr val="tx1"/>
                </a:solidFill>
                <a:latin typeface="+mn-lt"/>
              </a:defRPr>
            </a:lvl4pPr>
            <a:lvl5pPr marL="2057400" indent="-228600" algn="l" defTabSz="762000" rtl="0" eaLnBrk="0" fontAlgn="base" hangingPunct="0">
              <a:spcBef>
                <a:spcPct val="20000"/>
              </a:spcBef>
              <a:spcAft>
                <a:spcPct val="0"/>
              </a:spcAft>
              <a:buSzPct val="100000"/>
              <a:buChar char="•"/>
              <a:defRPr sz="2000">
                <a:solidFill>
                  <a:schemeClr val="tx1"/>
                </a:solidFill>
                <a:latin typeface="+mn-lt"/>
              </a:defRPr>
            </a:lvl5pPr>
            <a:lvl6pPr marL="2514600" indent="-228600" algn="l" defTabSz="762000" rtl="0" eaLnBrk="0" fontAlgn="base" hangingPunct="0">
              <a:spcBef>
                <a:spcPct val="20000"/>
              </a:spcBef>
              <a:spcAft>
                <a:spcPct val="0"/>
              </a:spcAft>
              <a:buSzPct val="100000"/>
              <a:buChar char="•"/>
              <a:defRPr sz="2000">
                <a:solidFill>
                  <a:schemeClr val="tx1"/>
                </a:solidFill>
                <a:latin typeface="+mn-lt"/>
              </a:defRPr>
            </a:lvl6pPr>
            <a:lvl7pPr marL="2971800" indent="-228600" algn="l" defTabSz="762000" rtl="0" eaLnBrk="0" fontAlgn="base" hangingPunct="0">
              <a:spcBef>
                <a:spcPct val="20000"/>
              </a:spcBef>
              <a:spcAft>
                <a:spcPct val="0"/>
              </a:spcAft>
              <a:buSzPct val="100000"/>
              <a:buChar char="•"/>
              <a:defRPr sz="2000">
                <a:solidFill>
                  <a:schemeClr val="tx1"/>
                </a:solidFill>
                <a:latin typeface="+mn-lt"/>
              </a:defRPr>
            </a:lvl7pPr>
            <a:lvl8pPr marL="3429000" indent="-228600" algn="l" defTabSz="762000" rtl="0" eaLnBrk="0" fontAlgn="base" hangingPunct="0">
              <a:spcBef>
                <a:spcPct val="20000"/>
              </a:spcBef>
              <a:spcAft>
                <a:spcPct val="0"/>
              </a:spcAft>
              <a:buSzPct val="100000"/>
              <a:buChar char="•"/>
              <a:defRPr sz="2000">
                <a:solidFill>
                  <a:schemeClr val="tx1"/>
                </a:solidFill>
                <a:latin typeface="+mn-lt"/>
              </a:defRPr>
            </a:lvl8pPr>
            <a:lvl9pPr marL="3886200" indent="-228600" algn="l" defTabSz="762000" rtl="0" eaLnBrk="0" fontAlgn="base" hangingPunct="0">
              <a:spcBef>
                <a:spcPct val="20000"/>
              </a:spcBef>
              <a:spcAft>
                <a:spcPct val="0"/>
              </a:spcAft>
              <a:buSzPct val="100000"/>
              <a:buChar char="•"/>
              <a:defRPr sz="2000">
                <a:solidFill>
                  <a:schemeClr val="tx1"/>
                </a:solidFill>
                <a:latin typeface="+mn-lt"/>
              </a:defRPr>
            </a:lvl9pPr>
          </a:lstStyle>
          <a:p>
            <a:pPr>
              <a:lnSpc>
                <a:spcPct val="90000"/>
              </a:lnSpc>
              <a:defRPr/>
            </a:pPr>
            <a:r>
              <a:rPr lang="en-GB" sz="2800" kern="0" smtClean="0">
                <a:solidFill>
                  <a:srgbClr val="FFFFFF"/>
                </a:solidFill>
                <a:latin typeface="Arial" charset="0"/>
              </a:rPr>
              <a:t>Ordinal data / Liability Threshold Model: less power than analyses on continuous data</a:t>
            </a:r>
          </a:p>
          <a:p>
            <a:pPr algn="r">
              <a:lnSpc>
                <a:spcPct val="90000"/>
              </a:lnSpc>
              <a:buFontTx/>
              <a:buNone/>
              <a:defRPr/>
            </a:pPr>
            <a:r>
              <a:rPr lang="en-GB" sz="2000" kern="0" smtClean="0">
                <a:solidFill>
                  <a:srgbClr val="FF9900"/>
                </a:solidFill>
                <a:latin typeface="Arial" charset="0"/>
              </a:rPr>
              <a:t>Neale, Eaves &amp; Kendler 1994</a:t>
            </a:r>
          </a:p>
          <a:p>
            <a:pPr>
              <a:lnSpc>
                <a:spcPct val="90000"/>
              </a:lnSpc>
              <a:defRPr/>
            </a:pPr>
            <a:r>
              <a:rPr lang="en-GB" sz="2800" kern="0" smtClean="0">
                <a:solidFill>
                  <a:srgbClr val="FFFFFF"/>
                </a:solidFill>
                <a:latin typeface="Arial" charset="0"/>
              </a:rPr>
              <a:t>Solutions:	</a:t>
            </a:r>
          </a:p>
          <a:p>
            <a:pPr>
              <a:lnSpc>
                <a:spcPct val="90000"/>
              </a:lnSpc>
              <a:buFontTx/>
              <a:buNone/>
              <a:defRPr/>
            </a:pPr>
            <a:r>
              <a:rPr lang="en-GB" sz="2800" kern="0" smtClean="0">
                <a:solidFill>
                  <a:srgbClr val="FFFFFF"/>
                </a:solidFill>
                <a:latin typeface="Arial" charset="0"/>
              </a:rPr>
              <a:t>1. Bigger samples</a:t>
            </a:r>
          </a:p>
          <a:p>
            <a:pPr>
              <a:lnSpc>
                <a:spcPct val="90000"/>
              </a:lnSpc>
              <a:buFontTx/>
              <a:buNone/>
              <a:defRPr/>
            </a:pPr>
            <a:r>
              <a:rPr lang="en-GB" sz="2800" kern="0" smtClean="0">
                <a:solidFill>
                  <a:srgbClr val="FFFFFF"/>
                </a:solidFill>
                <a:latin typeface="Arial" charset="0"/>
              </a:rPr>
              <a:t>2. Use more categories</a:t>
            </a:r>
            <a:endParaRPr lang="en-GB" sz="2800" kern="0" dirty="0" smtClean="0">
              <a:solidFill>
                <a:srgbClr val="FFFFFF"/>
              </a:solidFill>
              <a:latin typeface="Arial" charset="0"/>
            </a:endParaRPr>
          </a:p>
        </p:txBody>
      </p:sp>
      <p:sp>
        <p:nvSpPr>
          <p:cNvPr id="23565" name="Text Box 131"/>
          <p:cNvSpPr txBox="1">
            <a:spLocks noChangeArrowheads="1"/>
          </p:cNvSpPr>
          <p:nvPr/>
        </p:nvSpPr>
        <p:spPr bwMode="auto">
          <a:xfrm>
            <a:off x="6115050" y="5157788"/>
            <a:ext cx="1336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50000"/>
              </a:spcBef>
              <a:buSzTx/>
              <a:buFontTx/>
              <a:buNone/>
            </a:pPr>
            <a:r>
              <a:rPr lang="en-GB" altLang="en-US" sz="2000" b="1">
                <a:latin typeface="Arial" charset="0"/>
              </a:rPr>
              <a:t>controls</a:t>
            </a:r>
            <a:endParaRPr lang="en-US" altLang="en-US" sz="2000" b="1">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00" y="1998663"/>
            <a:ext cx="7772400" cy="1143000"/>
          </a:xfrm>
          <a:noFill/>
        </p:spPr>
        <p:txBody>
          <a:bodyPr/>
          <a:lstStyle/>
          <a:p>
            <a:r>
              <a:rPr lang="en-US" altLang="en-US" sz="7200" b="1" smtClean="0">
                <a:solidFill>
                  <a:schemeClr val="tx1"/>
                </a:solidFill>
                <a:latin typeface="Arial" charset="0"/>
              </a:rPr>
              <a:t>Practical</a:t>
            </a:r>
          </a:p>
        </p:txBody>
      </p:sp>
      <p:sp>
        <p:nvSpPr>
          <p:cNvPr id="24579" name="TextBox 1"/>
          <p:cNvSpPr txBox="1">
            <a:spLocks noChangeArrowheads="1"/>
          </p:cNvSpPr>
          <p:nvPr/>
        </p:nvSpPr>
        <p:spPr bwMode="auto">
          <a:xfrm>
            <a:off x="2771775" y="3500438"/>
            <a:ext cx="40020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latin typeface="Tahoma" pitchFamily="34" charset="0"/>
              </a:rPr>
              <a:t>R Script: 	</a:t>
            </a:r>
            <a:r>
              <a:rPr lang="en-US" altLang="en-US" sz="2400">
                <a:solidFill>
                  <a:srgbClr val="FFFFFF"/>
                </a:solidFill>
                <a:latin typeface="Arial" charset="0"/>
              </a:rPr>
              <a:t>ThreshLiab.R</a:t>
            </a:r>
          </a:p>
          <a:p>
            <a:pPr>
              <a:spcBef>
                <a:spcPct val="0"/>
              </a:spcBef>
              <a:buSzTx/>
              <a:buFontTx/>
              <a:buNone/>
            </a:pPr>
            <a:r>
              <a:rPr lang="en-US" altLang="en-US" sz="2400">
                <a:latin typeface="Tahoma" pitchFamily="34" charset="0"/>
              </a:rPr>
              <a:t>Data File:	</a:t>
            </a:r>
            <a:r>
              <a:rPr lang="en-US" altLang="en-US" sz="2400">
                <a:solidFill>
                  <a:srgbClr val="FFFFFF"/>
                </a:solidFill>
                <a:latin typeface="Tahoma" pitchFamily="34" charset="0"/>
              </a:rPr>
              <a:t>CASTage8.csv</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760413" y="-26988"/>
            <a:ext cx="7772400" cy="1143001"/>
          </a:xfrm>
        </p:spPr>
        <p:txBody>
          <a:bodyPr/>
          <a:lstStyle/>
          <a:p>
            <a:r>
              <a:rPr lang="en-GB" altLang="en-US" b="1" smtClean="0">
                <a:solidFill>
                  <a:schemeClr val="tx1"/>
                </a:solidFill>
                <a:latin typeface="Arial" charset="0"/>
              </a:rPr>
              <a:t>Sample &amp; Measures</a:t>
            </a:r>
          </a:p>
        </p:txBody>
      </p:sp>
      <p:sp>
        <p:nvSpPr>
          <p:cNvPr id="25603" name="Rectangle 3"/>
          <p:cNvSpPr>
            <a:spLocks noGrp="1" noChangeArrowheads="1"/>
          </p:cNvSpPr>
          <p:nvPr>
            <p:ph type="body" idx="1"/>
          </p:nvPr>
        </p:nvSpPr>
        <p:spPr>
          <a:xfrm>
            <a:off x="107950" y="1546448"/>
            <a:ext cx="8496300" cy="4114800"/>
          </a:xfrm>
        </p:spPr>
        <p:txBody>
          <a:bodyPr/>
          <a:lstStyle/>
          <a:p>
            <a:pPr>
              <a:lnSpc>
                <a:spcPct val="120000"/>
              </a:lnSpc>
            </a:pPr>
            <a:r>
              <a:rPr lang="en-GB" altLang="en-US" sz="2800" dirty="0" smtClean="0">
                <a:solidFill>
                  <a:srgbClr val="FFFFFF"/>
                </a:solidFill>
                <a:latin typeface="Arial" charset="0"/>
              </a:rPr>
              <a:t>Simulated data based on CAST data collected at age 8 in the TEDS sample</a:t>
            </a:r>
          </a:p>
          <a:p>
            <a:pPr>
              <a:lnSpc>
                <a:spcPct val="120000"/>
              </a:lnSpc>
            </a:pPr>
            <a:r>
              <a:rPr lang="en-GB" altLang="en-US" sz="2800" dirty="0" smtClean="0">
                <a:solidFill>
                  <a:srgbClr val="FFFFFF"/>
                </a:solidFill>
                <a:latin typeface="Arial" charset="0"/>
              </a:rPr>
              <a:t>Parent report of CAST: Childhood </a:t>
            </a:r>
            <a:r>
              <a:rPr lang="en-GB" altLang="en-US" sz="2800" dirty="0" smtClean="0">
                <a:solidFill>
                  <a:srgbClr val="FFFFFF"/>
                </a:solidFill>
                <a:latin typeface="Arial" charset="0"/>
              </a:rPr>
              <a:t>Autism Spectrum </a:t>
            </a:r>
            <a:r>
              <a:rPr lang="en-GB" altLang="en-US" sz="2800" dirty="0" smtClean="0">
                <a:solidFill>
                  <a:srgbClr val="FFFFFF"/>
                </a:solidFill>
                <a:latin typeface="Arial" charset="0"/>
              </a:rPr>
              <a:t>Test (Scott et al., 2002)</a:t>
            </a:r>
          </a:p>
          <a:p>
            <a:pPr>
              <a:lnSpc>
                <a:spcPct val="120000"/>
              </a:lnSpc>
            </a:pPr>
            <a:r>
              <a:rPr lang="en-GB" altLang="en-US" sz="2800" dirty="0" smtClean="0">
                <a:solidFill>
                  <a:srgbClr val="FFFFFF"/>
                </a:solidFill>
                <a:latin typeface="Arial" charset="0"/>
              </a:rPr>
              <a:t>Twin pairs: 501 MZ  &amp; 503 DZ males</a:t>
            </a:r>
          </a:p>
          <a:p>
            <a:pPr>
              <a:lnSpc>
                <a:spcPct val="120000"/>
              </a:lnSpc>
            </a:pPr>
            <a:endParaRPr lang="en-GB" altLang="en-US" sz="2800" dirty="0" smtClean="0">
              <a:solidFill>
                <a:srgbClr val="FFFFFF"/>
              </a:solidFill>
              <a:latin typeface="Arial" charset="0"/>
            </a:endParaRPr>
          </a:p>
        </p:txBody>
      </p:sp>
      <p:pic>
        <p:nvPicPr>
          <p:cNvPr id="25604" name="Picture 4" descr="Geli 8yr twi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6113" y="3429000"/>
            <a:ext cx="2030412"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23850" y="1136650"/>
            <a:ext cx="835183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nSpc>
                <a:spcPct val="120000"/>
              </a:lnSpc>
              <a:spcBef>
                <a:spcPct val="0"/>
              </a:spcBef>
              <a:buSzTx/>
              <a:buFontTx/>
              <a:buNone/>
            </a:pPr>
            <a:r>
              <a:rPr lang="en-US" altLang="en-US" sz="2400" dirty="0">
                <a:solidFill>
                  <a:srgbClr val="FFFFFF"/>
                </a:solidFill>
                <a:latin typeface="Arial" charset="0"/>
              </a:rPr>
              <a:t>The CAST score dichotomized at around </a:t>
            </a:r>
            <a:r>
              <a:rPr lang="en-US" altLang="en-US" sz="2400" dirty="0">
                <a:solidFill>
                  <a:srgbClr val="FF9900"/>
                </a:solidFill>
                <a:latin typeface="Arial" charset="0"/>
              </a:rPr>
              <a:t>98%</a:t>
            </a:r>
            <a:r>
              <a:rPr lang="en-US" altLang="en-US" sz="2400" dirty="0">
                <a:solidFill>
                  <a:srgbClr val="FFFFFF"/>
                </a:solidFill>
                <a:latin typeface="Arial" charset="0"/>
              </a:rPr>
              <a:t> (i.e. scores of</a:t>
            </a:r>
          </a:p>
          <a:p>
            <a:pPr>
              <a:lnSpc>
                <a:spcPct val="120000"/>
              </a:lnSpc>
              <a:spcBef>
                <a:spcPct val="0"/>
              </a:spcBef>
              <a:buSzTx/>
              <a:buFontTx/>
              <a:buNone/>
            </a:pPr>
            <a:r>
              <a:rPr lang="en-US" altLang="en-US" sz="2400" dirty="0">
                <a:solidFill>
                  <a:srgbClr val="FFFFFF"/>
                </a:solidFill>
                <a:latin typeface="Arial" charset="0"/>
              </a:rPr>
              <a:t>&gt;15), is the clinical cut-off </a:t>
            </a:r>
            <a:r>
              <a:rPr lang="en-GB" altLang="en-US" sz="2400" dirty="0">
                <a:solidFill>
                  <a:srgbClr val="FFFFFF"/>
                </a:solidFill>
                <a:latin typeface="Arial" charset="0"/>
              </a:rPr>
              <a:t>point for  children at risk for</a:t>
            </a:r>
          </a:p>
          <a:p>
            <a:pPr>
              <a:lnSpc>
                <a:spcPct val="120000"/>
              </a:lnSpc>
              <a:spcBef>
                <a:spcPct val="0"/>
              </a:spcBef>
              <a:buSzTx/>
              <a:buFontTx/>
              <a:buNone/>
            </a:pPr>
            <a:r>
              <a:rPr lang="en-GB" altLang="en-US" sz="2400" u="sng" dirty="0">
                <a:latin typeface="Arial" charset="0"/>
              </a:rPr>
              <a:t>Autism Spectrum Disorder</a:t>
            </a:r>
            <a:r>
              <a:rPr lang="en-GB" altLang="en-US" sz="2400" dirty="0">
                <a:solidFill>
                  <a:srgbClr val="FFFFFF"/>
                </a:solidFill>
                <a:latin typeface="Arial" charset="0"/>
              </a:rPr>
              <a:t> </a:t>
            </a:r>
          </a:p>
          <a:p>
            <a:pPr>
              <a:lnSpc>
                <a:spcPct val="120000"/>
              </a:lnSpc>
              <a:spcBef>
                <a:spcPct val="0"/>
              </a:spcBef>
              <a:buSzTx/>
              <a:buFontTx/>
              <a:buNone/>
            </a:pPr>
            <a:endParaRPr lang="en-GB" altLang="en-US" sz="2400" dirty="0">
              <a:solidFill>
                <a:srgbClr val="FFFFFF"/>
              </a:solidFill>
              <a:latin typeface="Arial" charset="0"/>
            </a:endParaRPr>
          </a:p>
          <a:p>
            <a:pPr>
              <a:lnSpc>
                <a:spcPct val="120000"/>
              </a:lnSpc>
              <a:spcBef>
                <a:spcPct val="0"/>
              </a:spcBef>
              <a:buSzTx/>
              <a:buFontTx/>
              <a:buNone/>
            </a:pPr>
            <a:r>
              <a:rPr lang="en-GB" altLang="en-US" sz="2400" dirty="0">
                <a:solidFill>
                  <a:srgbClr val="FFFFFF"/>
                </a:solidFill>
                <a:latin typeface="Arial" charset="0"/>
              </a:rPr>
              <a:t>However, for the purpose of this exercise, we </a:t>
            </a:r>
            <a:r>
              <a:rPr lang="en-GB" altLang="en-US" sz="2400" dirty="0" smtClean="0">
                <a:solidFill>
                  <a:srgbClr val="FFFFFF"/>
                </a:solidFill>
                <a:latin typeface="Arial" charset="0"/>
              </a:rPr>
              <a:t>use </a:t>
            </a:r>
            <a:r>
              <a:rPr lang="en-GB" altLang="en-US" sz="2400" dirty="0">
                <a:solidFill>
                  <a:srgbClr val="FFFFFF"/>
                </a:solidFill>
                <a:latin typeface="Arial" charset="0"/>
              </a:rPr>
              <a:t>2 cut</a:t>
            </a:r>
          </a:p>
          <a:p>
            <a:pPr>
              <a:lnSpc>
                <a:spcPct val="120000"/>
              </a:lnSpc>
              <a:spcBef>
                <a:spcPct val="0"/>
              </a:spcBef>
              <a:buSzTx/>
              <a:buFontTx/>
              <a:buNone/>
            </a:pPr>
            <a:r>
              <a:rPr lang="en-GB" altLang="en-US" sz="2400" dirty="0">
                <a:solidFill>
                  <a:srgbClr val="FFFFFF"/>
                </a:solidFill>
                <a:latin typeface="Arial" charset="0"/>
              </a:rPr>
              <a:t>offs to create 3 categories:</a:t>
            </a:r>
          </a:p>
          <a:p>
            <a:pPr>
              <a:lnSpc>
                <a:spcPct val="120000"/>
              </a:lnSpc>
              <a:spcBef>
                <a:spcPct val="0"/>
              </a:spcBef>
              <a:buSzTx/>
              <a:buFontTx/>
              <a:buNone/>
            </a:pPr>
            <a:r>
              <a:rPr lang="en-GB" altLang="en-US" sz="2400" dirty="0">
                <a:solidFill>
                  <a:srgbClr val="FFFFFF"/>
                </a:solidFill>
                <a:latin typeface="Arial" charset="0"/>
              </a:rPr>
              <a:t> </a:t>
            </a:r>
          </a:p>
          <a:p>
            <a:pPr>
              <a:lnSpc>
                <a:spcPct val="120000"/>
              </a:lnSpc>
              <a:spcBef>
                <a:spcPct val="0"/>
              </a:spcBef>
              <a:buSzTx/>
              <a:buFontTx/>
              <a:buNone/>
            </a:pPr>
            <a:r>
              <a:rPr lang="en-GB" altLang="en-US" sz="2400" dirty="0">
                <a:solidFill>
                  <a:srgbClr val="FF9900"/>
                </a:solidFill>
                <a:latin typeface="Arial" charset="0"/>
              </a:rPr>
              <a:t>&lt;9 </a:t>
            </a:r>
            <a:r>
              <a:rPr lang="en-GB" altLang="en-US" sz="2400" dirty="0">
                <a:solidFill>
                  <a:srgbClr val="FFFFFF"/>
                </a:solidFill>
                <a:latin typeface="Arial" charset="0"/>
              </a:rPr>
              <a:t>			</a:t>
            </a:r>
            <a:r>
              <a:rPr lang="en-GB" altLang="en-US" sz="2400" dirty="0" err="1">
                <a:solidFill>
                  <a:srgbClr val="FFFFFF"/>
                </a:solidFill>
                <a:latin typeface="Arial" charset="0"/>
              </a:rPr>
              <a:t>unaffacted</a:t>
            </a:r>
            <a:r>
              <a:rPr lang="en-GB" altLang="en-US" sz="2400" dirty="0">
                <a:solidFill>
                  <a:srgbClr val="FFFFFF"/>
                </a:solidFill>
                <a:latin typeface="Arial" charset="0"/>
              </a:rPr>
              <a:t>	(0)</a:t>
            </a:r>
          </a:p>
          <a:p>
            <a:pPr>
              <a:lnSpc>
                <a:spcPct val="120000"/>
              </a:lnSpc>
              <a:spcBef>
                <a:spcPct val="0"/>
              </a:spcBef>
              <a:buSzTx/>
              <a:buFontTx/>
              <a:buNone/>
            </a:pPr>
            <a:r>
              <a:rPr lang="en-GB" altLang="en-US" sz="2400" dirty="0">
                <a:solidFill>
                  <a:srgbClr val="FF9900"/>
                </a:solidFill>
                <a:latin typeface="Arial" charset="0"/>
              </a:rPr>
              <a:t>9-15</a:t>
            </a:r>
            <a:r>
              <a:rPr lang="en-GB" altLang="en-US" sz="2400" dirty="0">
                <a:solidFill>
                  <a:srgbClr val="FFFFFF"/>
                </a:solidFill>
                <a:latin typeface="Arial" charset="0"/>
              </a:rPr>
              <a:t>		sub-clinical	(1)</a:t>
            </a:r>
          </a:p>
          <a:p>
            <a:pPr>
              <a:lnSpc>
                <a:spcPct val="120000"/>
              </a:lnSpc>
              <a:spcBef>
                <a:spcPct val="0"/>
              </a:spcBef>
              <a:buSzTx/>
              <a:buFontTx/>
              <a:buNone/>
            </a:pPr>
            <a:r>
              <a:rPr lang="en-GB" altLang="en-US" sz="2400" dirty="0">
                <a:solidFill>
                  <a:srgbClr val="FF9900"/>
                </a:solidFill>
                <a:latin typeface="Arial" charset="0"/>
              </a:rPr>
              <a:t>&gt;15</a:t>
            </a:r>
            <a:r>
              <a:rPr lang="en-GB" altLang="en-US" sz="2400" dirty="0">
                <a:solidFill>
                  <a:srgbClr val="FFFFFF"/>
                </a:solidFill>
                <a:latin typeface="Arial" charset="0"/>
              </a:rPr>
              <a:t>		ASD		(2)	</a:t>
            </a:r>
          </a:p>
        </p:txBody>
      </p:sp>
      <p:pic>
        <p:nvPicPr>
          <p:cNvPr id="266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5700" y="3789363"/>
            <a:ext cx="3854450"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8" name="Rectangle 2"/>
          <p:cNvSpPr>
            <a:spLocks noGrp="1" noChangeArrowheads="1"/>
          </p:cNvSpPr>
          <p:nvPr>
            <p:ph type="title"/>
          </p:nvPr>
        </p:nvSpPr>
        <p:spPr>
          <a:xfrm>
            <a:off x="760413" y="-26988"/>
            <a:ext cx="7772400" cy="1143001"/>
          </a:xfrm>
        </p:spPr>
        <p:txBody>
          <a:bodyPr/>
          <a:lstStyle/>
          <a:p>
            <a:r>
              <a:rPr lang="en-GB" altLang="en-US" sz="4000" b="1" smtClean="0">
                <a:solidFill>
                  <a:schemeClr val="tx1"/>
                </a:solidFill>
                <a:latin typeface="Arial" charset="0"/>
              </a:rPr>
              <a:t>Clinical Aspects of the CAST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800" y="-152400"/>
            <a:ext cx="7772400" cy="1143000"/>
          </a:xfrm>
        </p:spPr>
        <p:txBody>
          <a:bodyPr/>
          <a:lstStyle/>
          <a:p>
            <a:r>
              <a:rPr lang="en-US" altLang="en-US" b="1" smtClean="0">
                <a:solidFill>
                  <a:schemeClr val="tx1"/>
                </a:solidFill>
                <a:latin typeface="Arial" charset="0"/>
              </a:rPr>
              <a:t>Inspection of the data</a:t>
            </a:r>
          </a:p>
        </p:txBody>
      </p:sp>
      <p:sp>
        <p:nvSpPr>
          <p:cNvPr id="27651" name="Text Box 3"/>
          <p:cNvSpPr txBox="1">
            <a:spLocks noChangeArrowheads="1"/>
          </p:cNvSpPr>
          <p:nvPr/>
        </p:nvSpPr>
        <p:spPr bwMode="auto">
          <a:xfrm>
            <a:off x="401638" y="1052513"/>
            <a:ext cx="7554912" cy="295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solidFill>
                  <a:srgbClr val="FFFFFF"/>
                </a:solidFill>
                <a:latin typeface="Tahoma" pitchFamily="34" charset="0"/>
              </a:rPr>
              <a:t>CAST score categorized (0,1,2), the proportions: </a:t>
            </a:r>
          </a:p>
          <a:p>
            <a:pPr>
              <a:spcBef>
                <a:spcPct val="0"/>
              </a:spcBef>
              <a:buSzTx/>
              <a:buFontTx/>
              <a:buNone/>
            </a:pPr>
            <a:endParaRPr lang="en-US" altLang="en-US" sz="1800">
              <a:solidFill>
                <a:srgbClr val="FFFFFF"/>
              </a:solidFill>
              <a:latin typeface="Arial" charset="0"/>
              <a:cs typeface="Arial" charset="0"/>
            </a:endParaRPr>
          </a:p>
          <a:p>
            <a:pPr>
              <a:spcBef>
                <a:spcPct val="0"/>
              </a:spcBef>
              <a:buSzTx/>
              <a:buFontTx/>
              <a:buNone/>
            </a:pPr>
            <a:endParaRPr lang="en-US" altLang="en-US" sz="1800">
              <a:solidFill>
                <a:srgbClr val="FFFFFF"/>
              </a:solidFill>
              <a:latin typeface="Arial" charset="0"/>
              <a:cs typeface="Arial" charset="0"/>
            </a:endParaRPr>
          </a:p>
          <a:p>
            <a:pPr>
              <a:spcBef>
                <a:spcPct val="0"/>
              </a:spcBef>
              <a:buSzTx/>
              <a:buFontTx/>
              <a:buNone/>
            </a:pPr>
            <a:r>
              <a:rPr lang="en-US" altLang="en-US" sz="1800">
                <a:solidFill>
                  <a:srgbClr val="FFFFFF"/>
                </a:solidFill>
                <a:latin typeface="Arial" charset="0"/>
                <a:cs typeface="Arial" charset="0"/>
              </a:rPr>
              <a:t> CAST  |      Freq.     Percent    </a:t>
            </a:r>
          </a:p>
          <a:p>
            <a:pPr>
              <a:spcBef>
                <a:spcPct val="0"/>
              </a:spcBef>
              <a:buSzTx/>
              <a:buFontTx/>
              <a:buNone/>
            </a:pPr>
            <a:r>
              <a:rPr lang="en-US" altLang="en-US" sz="1800">
                <a:solidFill>
                  <a:srgbClr val="FFFFFF"/>
                </a:solidFill>
                <a:latin typeface="Arial" charset="0"/>
                <a:cs typeface="Arial" charset="0"/>
              </a:rPr>
              <a:t>------------+--------------------------</a:t>
            </a:r>
          </a:p>
          <a:p>
            <a:pPr>
              <a:spcBef>
                <a:spcPct val="0"/>
              </a:spcBef>
              <a:buSzTx/>
              <a:buFontTx/>
              <a:buNone/>
            </a:pPr>
            <a:r>
              <a:rPr lang="en-US" altLang="en-US" sz="1800">
                <a:solidFill>
                  <a:srgbClr val="FFFFFF"/>
                </a:solidFill>
                <a:latin typeface="Arial" charset="0"/>
                <a:cs typeface="Arial" charset="0"/>
              </a:rPr>
              <a:t>          0 |        804       80.08     </a:t>
            </a:r>
          </a:p>
          <a:p>
            <a:pPr>
              <a:spcBef>
                <a:spcPct val="0"/>
              </a:spcBef>
              <a:buSzTx/>
              <a:buFontTx/>
              <a:buNone/>
            </a:pPr>
            <a:r>
              <a:rPr lang="en-US" altLang="en-US" sz="1800">
                <a:solidFill>
                  <a:srgbClr val="FFFFFF"/>
                </a:solidFill>
                <a:latin typeface="Arial" charset="0"/>
                <a:cs typeface="Arial" charset="0"/>
              </a:rPr>
              <a:t>          1 |        158       15.74     </a:t>
            </a:r>
          </a:p>
          <a:p>
            <a:pPr>
              <a:spcBef>
                <a:spcPct val="0"/>
              </a:spcBef>
              <a:buSzTx/>
              <a:buFontTx/>
              <a:buNone/>
            </a:pPr>
            <a:r>
              <a:rPr lang="en-US" altLang="en-US" sz="1800">
                <a:solidFill>
                  <a:srgbClr val="FFFFFF"/>
                </a:solidFill>
                <a:latin typeface="Arial" charset="0"/>
                <a:cs typeface="Arial" charset="0"/>
              </a:rPr>
              <a:t>          2 |         42          4.18      </a:t>
            </a:r>
          </a:p>
          <a:p>
            <a:pPr>
              <a:spcBef>
                <a:spcPct val="0"/>
              </a:spcBef>
              <a:buSzTx/>
              <a:buFontTx/>
              <a:buNone/>
            </a:pPr>
            <a:r>
              <a:rPr lang="en-US" altLang="en-US" sz="1800">
                <a:solidFill>
                  <a:srgbClr val="FFFFFF"/>
                </a:solidFill>
                <a:latin typeface="Arial" charset="0"/>
                <a:cs typeface="Arial" charset="0"/>
              </a:rPr>
              <a:t>------------+---------------------------</a:t>
            </a:r>
          </a:p>
          <a:p>
            <a:pPr>
              <a:spcBef>
                <a:spcPct val="0"/>
              </a:spcBef>
              <a:buSzTx/>
              <a:buFontTx/>
              <a:buNone/>
            </a:pPr>
            <a:r>
              <a:rPr lang="en-US" altLang="en-US" sz="1800">
                <a:solidFill>
                  <a:srgbClr val="FFFFFF"/>
                </a:solidFill>
                <a:latin typeface="Arial" charset="0"/>
                <a:cs typeface="Arial" charset="0"/>
              </a:rPr>
              <a:t>    Total |      1,004      100.00</a:t>
            </a:r>
          </a:p>
        </p:txBody>
      </p:sp>
      <p:grpSp>
        <p:nvGrpSpPr>
          <p:cNvPr id="27652" name="Group 3"/>
          <p:cNvGrpSpPr>
            <a:grpSpLocks/>
          </p:cNvGrpSpPr>
          <p:nvPr/>
        </p:nvGrpSpPr>
        <p:grpSpPr bwMode="auto">
          <a:xfrm>
            <a:off x="5364163" y="1916113"/>
            <a:ext cx="3467100" cy="2465387"/>
            <a:chOff x="5364088" y="1916832"/>
            <a:chExt cx="3467100" cy="2464370"/>
          </a:xfrm>
        </p:grpSpPr>
        <p:sp>
          <p:nvSpPr>
            <p:cNvPr id="27655" name="Rectangle 56"/>
            <p:cNvSpPr>
              <a:spLocks noChangeArrowheads="1"/>
            </p:cNvSpPr>
            <p:nvPr/>
          </p:nvSpPr>
          <p:spPr bwMode="auto">
            <a:xfrm>
              <a:off x="6884913" y="2119461"/>
              <a:ext cx="0" cy="427038"/>
            </a:xfrm>
            <a:prstGeom prst="rect">
              <a:avLst/>
            </a:prstGeom>
            <a:solidFill>
              <a:srgbClr val="A08EBE"/>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sp>
          <p:nvSpPr>
            <p:cNvPr id="27656" name="Rectangle 57"/>
            <p:cNvSpPr>
              <a:spLocks noChangeArrowheads="1"/>
            </p:cNvSpPr>
            <p:nvPr/>
          </p:nvSpPr>
          <p:spPr bwMode="auto">
            <a:xfrm>
              <a:off x="5364088" y="1916832"/>
              <a:ext cx="3467100" cy="2464370"/>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57" name="Rectangle 58"/>
            <p:cNvSpPr>
              <a:spLocks noChangeArrowheads="1"/>
            </p:cNvSpPr>
            <p:nvPr/>
          </p:nvSpPr>
          <p:spPr bwMode="auto">
            <a:xfrm>
              <a:off x="5957813" y="3876824"/>
              <a:ext cx="203200" cy="274637"/>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a:solidFill>
                    <a:srgbClr val="000000"/>
                  </a:solidFill>
                  <a:latin typeface="Arial" charset="0"/>
                </a:rPr>
                <a:t>-3</a:t>
              </a:r>
              <a:endParaRPr lang="en-US" altLang="en-US" sz="1800">
                <a:latin typeface="Tahoma" pitchFamily="34" charset="0"/>
              </a:endParaRPr>
            </a:p>
          </p:txBody>
        </p:sp>
        <p:sp>
          <p:nvSpPr>
            <p:cNvPr id="27658" name="Rectangle 59"/>
            <p:cNvSpPr>
              <a:spLocks noChangeArrowheads="1"/>
            </p:cNvSpPr>
            <p:nvPr/>
          </p:nvSpPr>
          <p:spPr bwMode="auto">
            <a:xfrm>
              <a:off x="8004101" y="3860949"/>
              <a:ext cx="127000" cy="274637"/>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a:solidFill>
                    <a:srgbClr val="000000"/>
                  </a:solidFill>
                  <a:latin typeface="Arial" charset="0"/>
                </a:rPr>
                <a:t>3</a:t>
              </a:r>
              <a:endParaRPr lang="en-US" altLang="en-US" sz="1800">
                <a:latin typeface="Tahoma" pitchFamily="34" charset="0"/>
              </a:endParaRPr>
            </a:p>
          </p:txBody>
        </p:sp>
        <p:grpSp>
          <p:nvGrpSpPr>
            <p:cNvPr id="27659" name="Group 60"/>
            <p:cNvGrpSpPr>
              <a:grpSpLocks/>
            </p:cNvGrpSpPr>
            <p:nvPr/>
          </p:nvGrpSpPr>
          <p:grpSpPr bwMode="auto">
            <a:xfrm>
              <a:off x="6153076" y="3803799"/>
              <a:ext cx="1587" cy="6350"/>
              <a:chOff x="2064" y="3881"/>
              <a:chExt cx="1" cy="4"/>
            </a:xfrm>
          </p:grpSpPr>
          <p:sp>
            <p:nvSpPr>
              <p:cNvPr id="27784" name="Freeform 61"/>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A08EBE"/>
              </a:solidFill>
              <a:ln w="28575" cmpd="sng">
                <a:solidFill>
                  <a:srgbClr val="000000"/>
                </a:solidFill>
                <a:round/>
                <a:headEnd/>
                <a:tailEnd/>
              </a:ln>
            </p:spPr>
            <p:txBody>
              <a:bodyPr/>
              <a:lstStyle/>
              <a:p>
                <a:endParaRPr lang="en-US"/>
              </a:p>
            </p:txBody>
          </p:sp>
          <p:sp>
            <p:nvSpPr>
              <p:cNvPr id="27785" name="Line 62"/>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7660" name="Group 63"/>
            <p:cNvGrpSpPr>
              <a:grpSpLocks/>
            </p:cNvGrpSpPr>
            <p:nvPr/>
          </p:nvGrpSpPr>
          <p:grpSpPr bwMode="auto">
            <a:xfrm>
              <a:off x="7943776" y="3797449"/>
              <a:ext cx="6350" cy="12700"/>
              <a:chOff x="4132" y="3878"/>
              <a:chExt cx="8" cy="7"/>
            </a:xfrm>
          </p:grpSpPr>
          <p:sp>
            <p:nvSpPr>
              <p:cNvPr id="27782" name="Freeform 64"/>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A08EBE"/>
              </a:solidFill>
              <a:ln w="28575" cmpd="sng">
                <a:solidFill>
                  <a:srgbClr val="000000"/>
                </a:solidFill>
                <a:round/>
                <a:headEnd/>
                <a:tailEnd/>
              </a:ln>
            </p:spPr>
            <p:txBody>
              <a:bodyPr/>
              <a:lstStyle/>
              <a:p>
                <a:endParaRPr lang="en-US"/>
              </a:p>
            </p:txBody>
          </p:sp>
          <p:sp>
            <p:nvSpPr>
              <p:cNvPr id="27783" name="Line 65"/>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7661" name="Line 66"/>
            <p:cNvSpPr>
              <a:spLocks noChangeShapeType="1"/>
            </p:cNvSpPr>
            <p:nvPr/>
          </p:nvSpPr>
          <p:spPr bwMode="auto">
            <a:xfrm flipH="1">
              <a:off x="5780013" y="3810149"/>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2" name="Line 67"/>
            <p:cNvSpPr>
              <a:spLocks noChangeShapeType="1"/>
            </p:cNvSpPr>
            <p:nvPr/>
          </p:nvSpPr>
          <p:spPr bwMode="auto">
            <a:xfrm flipH="1">
              <a:off x="5780013" y="2384574"/>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3" name="Line 68"/>
            <p:cNvSpPr>
              <a:spLocks noChangeShapeType="1"/>
            </p:cNvSpPr>
            <p:nvPr/>
          </p:nvSpPr>
          <p:spPr bwMode="auto">
            <a:xfrm flipH="1">
              <a:off x="5780013" y="3094186"/>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4" name="Line 69"/>
            <p:cNvSpPr>
              <a:spLocks noChangeShapeType="1"/>
            </p:cNvSpPr>
            <p:nvPr/>
          </p:nvSpPr>
          <p:spPr bwMode="auto">
            <a:xfrm flipH="1">
              <a:off x="5780013" y="3454549"/>
              <a:ext cx="36513"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5" name="Line 70"/>
            <p:cNvSpPr>
              <a:spLocks noChangeShapeType="1"/>
            </p:cNvSpPr>
            <p:nvPr/>
          </p:nvSpPr>
          <p:spPr bwMode="auto">
            <a:xfrm flipH="1">
              <a:off x="5780013" y="2738586"/>
              <a:ext cx="365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6" name="Line 71"/>
            <p:cNvSpPr>
              <a:spLocks noChangeShapeType="1"/>
            </p:cNvSpPr>
            <p:nvPr/>
          </p:nvSpPr>
          <p:spPr bwMode="auto">
            <a:xfrm flipH="1">
              <a:off x="5816526" y="3810149"/>
              <a:ext cx="25400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7" name="Line 72"/>
            <p:cNvSpPr>
              <a:spLocks noChangeShapeType="1"/>
            </p:cNvSpPr>
            <p:nvPr/>
          </p:nvSpPr>
          <p:spPr bwMode="auto">
            <a:xfrm flipV="1">
              <a:off x="5816526" y="2336949"/>
              <a:ext cx="3175" cy="15208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8" name="Rectangle 73"/>
            <p:cNvSpPr>
              <a:spLocks noChangeArrowheads="1"/>
            </p:cNvSpPr>
            <p:nvPr/>
          </p:nvSpPr>
          <p:spPr bwMode="auto">
            <a:xfrm>
              <a:off x="5876851" y="3806974"/>
              <a:ext cx="122237" cy="3175"/>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69" name="Rectangle 74"/>
            <p:cNvSpPr>
              <a:spLocks noChangeArrowheads="1"/>
            </p:cNvSpPr>
            <p:nvPr/>
          </p:nvSpPr>
          <p:spPr bwMode="auto">
            <a:xfrm>
              <a:off x="5999088" y="3803799"/>
              <a:ext cx="120650" cy="6350"/>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70" name="Rectangle 75"/>
            <p:cNvSpPr>
              <a:spLocks noChangeArrowheads="1"/>
            </p:cNvSpPr>
            <p:nvPr/>
          </p:nvSpPr>
          <p:spPr bwMode="auto">
            <a:xfrm>
              <a:off x="7931076" y="3802211"/>
              <a:ext cx="122237" cy="793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71" name="Rectangle 76"/>
            <p:cNvSpPr>
              <a:spLocks noChangeArrowheads="1"/>
            </p:cNvSpPr>
            <p:nvPr/>
          </p:nvSpPr>
          <p:spPr bwMode="auto">
            <a:xfrm>
              <a:off x="8053313" y="3808561"/>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72" name="Rectangle 77"/>
            <p:cNvSpPr>
              <a:spLocks noChangeArrowheads="1"/>
            </p:cNvSpPr>
            <p:nvPr/>
          </p:nvSpPr>
          <p:spPr bwMode="auto">
            <a:xfrm>
              <a:off x="8173963" y="3808561"/>
              <a:ext cx="120650" cy="1588"/>
            </a:xfrm>
            <a:prstGeom prst="rect">
              <a:avLst/>
            </a:prstGeom>
            <a:solidFill>
              <a:srgbClr val="A08EBE"/>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673" name="Line 78"/>
            <p:cNvSpPr>
              <a:spLocks noChangeShapeType="1"/>
            </p:cNvSpPr>
            <p:nvPr/>
          </p:nvSpPr>
          <p:spPr bwMode="auto">
            <a:xfrm>
              <a:off x="5876851" y="3808561"/>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4" name="Line 79"/>
            <p:cNvSpPr>
              <a:spLocks noChangeShapeType="1"/>
            </p:cNvSpPr>
            <p:nvPr/>
          </p:nvSpPr>
          <p:spPr bwMode="auto">
            <a:xfrm>
              <a:off x="5902251" y="3808561"/>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5" name="Line 80"/>
            <p:cNvSpPr>
              <a:spLocks noChangeShapeType="1"/>
            </p:cNvSpPr>
            <p:nvPr/>
          </p:nvSpPr>
          <p:spPr bwMode="auto">
            <a:xfrm>
              <a:off x="5927651" y="3808561"/>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6" name="Line 81"/>
            <p:cNvSpPr>
              <a:spLocks noChangeShapeType="1"/>
            </p:cNvSpPr>
            <p:nvPr/>
          </p:nvSpPr>
          <p:spPr bwMode="auto">
            <a:xfrm flipV="1">
              <a:off x="5951463" y="3806974"/>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7" name="Line 82"/>
            <p:cNvSpPr>
              <a:spLocks noChangeShapeType="1"/>
            </p:cNvSpPr>
            <p:nvPr/>
          </p:nvSpPr>
          <p:spPr bwMode="auto">
            <a:xfrm>
              <a:off x="5973688" y="3806974"/>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8" name="Line 83"/>
            <p:cNvSpPr>
              <a:spLocks noChangeShapeType="1"/>
            </p:cNvSpPr>
            <p:nvPr/>
          </p:nvSpPr>
          <p:spPr bwMode="auto">
            <a:xfrm flipV="1">
              <a:off x="5999088" y="3805386"/>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9" name="Line 84"/>
            <p:cNvSpPr>
              <a:spLocks noChangeShapeType="1"/>
            </p:cNvSpPr>
            <p:nvPr/>
          </p:nvSpPr>
          <p:spPr bwMode="auto">
            <a:xfrm flipV="1">
              <a:off x="6046713" y="3802211"/>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0" name="Line 85"/>
            <p:cNvSpPr>
              <a:spLocks noChangeShapeType="1"/>
            </p:cNvSpPr>
            <p:nvPr/>
          </p:nvSpPr>
          <p:spPr bwMode="auto">
            <a:xfrm flipV="1">
              <a:off x="6072113" y="3802211"/>
              <a:ext cx="22225"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1" name="Line 86"/>
            <p:cNvSpPr>
              <a:spLocks noChangeShapeType="1"/>
            </p:cNvSpPr>
            <p:nvPr/>
          </p:nvSpPr>
          <p:spPr bwMode="auto">
            <a:xfrm flipV="1">
              <a:off x="6094338" y="3795861"/>
              <a:ext cx="23813"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2" name="Line 87"/>
            <p:cNvSpPr>
              <a:spLocks noChangeShapeType="1"/>
            </p:cNvSpPr>
            <p:nvPr/>
          </p:nvSpPr>
          <p:spPr bwMode="auto">
            <a:xfrm flipV="1">
              <a:off x="6118151" y="3794274"/>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3" name="Line 88"/>
            <p:cNvSpPr>
              <a:spLocks noChangeShapeType="1"/>
            </p:cNvSpPr>
            <p:nvPr/>
          </p:nvSpPr>
          <p:spPr bwMode="auto">
            <a:xfrm flipV="1">
              <a:off x="6143551" y="3791099"/>
              <a:ext cx="23812"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4" name="Line 89"/>
            <p:cNvSpPr>
              <a:spLocks noChangeShapeType="1"/>
            </p:cNvSpPr>
            <p:nvPr/>
          </p:nvSpPr>
          <p:spPr bwMode="auto">
            <a:xfrm flipV="1">
              <a:off x="6167363" y="3787924"/>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5" name="Line 90"/>
            <p:cNvSpPr>
              <a:spLocks noChangeShapeType="1"/>
            </p:cNvSpPr>
            <p:nvPr/>
          </p:nvSpPr>
          <p:spPr bwMode="auto">
            <a:xfrm flipV="1">
              <a:off x="6191176" y="3779986"/>
              <a:ext cx="25400"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6" name="Line 91"/>
            <p:cNvSpPr>
              <a:spLocks noChangeShapeType="1"/>
            </p:cNvSpPr>
            <p:nvPr/>
          </p:nvSpPr>
          <p:spPr bwMode="auto">
            <a:xfrm flipV="1">
              <a:off x="6216576" y="3773636"/>
              <a:ext cx="22225"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7" name="Line 92"/>
            <p:cNvSpPr>
              <a:spLocks noChangeShapeType="1"/>
            </p:cNvSpPr>
            <p:nvPr/>
          </p:nvSpPr>
          <p:spPr bwMode="auto">
            <a:xfrm flipV="1">
              <a:off x="6238801" y="3764111"/>
              <a:ext cx="25400"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8" name="Line 93"/>
            <p:cNvSpPr>
              <a:spLocks noChangeShapeType="1"/>
            </p:cNvSpPr>
            <p:nvPr/>
          </p:nvSpPr>
          <p:spPr bwMode="auto">
            <a:xfrm flipV="1">
              <a:off x="6264201" y="3752999"/>
              <a:ext cx="25400"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9" name="Line 94"/>
            <p:cNvSpPr>
              <a:spLocks noChangeShapeType="1"/>
            </p:cNvSpPr>
            <p:nvPr/>
          </p:nvSpPr>
          <p:spPr bwMode="auto">
            <a:xfrm flipV="1">
              <a:off x="6289601" y="3740299"/>
              <a:ext cx="22225"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0" name="Line 95"/>
            <p:cNvSpPr>
              <a:spLocks noChangeShapeType="1"/>
            </p:cNvSpPr>
            <p:nvPr/>
          </p:nvSpPr>
          <p:spPr bwMode="auto">
            <a:xfrm flipV="1">
              <a:off x="6311826" y="3724424"/>
              <a:ext cx="25400"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1" name="Line 96"/>
            <p:cNvSpPr>
              <a:spLocks noChangeShapeType="1"/>
            </p:cNvSpPr>
            <p:nvPr/>
          </p:nvSpPr>
          <p:spPr bwMode="auto">
            <a:xfrm flipV="1">
              <a:off x="6337226" y="3706961"/>
              <a:ext cx="23812" cy="174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2" name="Line 97"/>
            <p:cNvSpPr>
              <a:spLocks noChangeShapeType="1"/>
            </p:cNvSpPr>
            <p:nvPr/>
          </p:nvSpPr>
          <p:spPr bwMode="auto">
            <a:xfrm flipV="1">
              <a:off x="6361038" y="3687911"/>
              <a:ext cx="25400" cy="190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3" name="Line 98"/>
            <p:cNvSpPr>
              <a:spLocks noChangeShapeType="1"/>
            </p:cNvSpPr>
            <p:nvPr/>
          </p:nvSpPr>
          <p:spPr bwMode="auto">
            <a:xfrm flipV="1">
              <a:off x="6386438" y="3662511"/>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4" name="Line 99"/>
            <p:cNvSpPr>
              <a:spLocks noChangeShapeType="1"/>
            </p:cNvSpPr>
            <p:nvPr/>
          </p:nvSpPr>
          <p:spPr bwMode="auto">
            <a:xfrm flipV="1">
              <a:off x="6408663" y="3635524"/>
              <a:ext cx="25400"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5" name="Line 100"/>
            <p:cNvSpPr>
              <a:spLocks noChangeShapeType="1"/>
            </p:cNvSpPr>
            <p:nvPr/>
          </p:nvSpPr>
          <p:spPr bwMode="auto">
            <a:xfrm flipV="1">
              <a:off x="6434063" y="3603774"/>
              <a:ext cx="23813" cy="317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6" name="Line 101"/>
            <p:cNvSpPr>
              <a:spLocks noChangeShapeType="1"/>
            </p:cNvSpPr>
            <p:nvPr/>
          </p:nvSpPr>
          <p:spPr bwMode="auto">
            <a:xfrm flipV="1">
              <a:off x="6457876" y="3570436"/>
              <a:ext cx="23812" cy="333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7" name="Line 102"/>
            <p:cNvSpPr>
              <a:spLocks noChangeShapeType="1"/>
            </p:cNvSpPr>
            <p:nvPr/>
          </p:nvSpPr>
          <p:spPr bwMode="auto">
            <a:xfrm flipV="1">
              <a:off x="6481688" y="3530749"/>
              <a:ext cx="25400"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8" name="Line 103"/>
            <p:cNvSpPr>
              <a:spLocks noChangeShapeType="1"/>
            </p:cNvSpPr>
            <p:nvPr/>
          </p:nvSpPr>
          <p:spPr bwMode="auto">
            <a:xfrm flipV="1">
              <a:off x="6507088" y="3487886"/>
              <a:ext cx="22225" cy="428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9" name="Line 104"/>
            <p:cNvSpPr>
              <a:spLocks noChangeShapeType="1"/>
            </p:cNvSpPr>
            <p:nvPr/>
          </p:nvSpPr>
          <p:spPr bwMode="auto">
            <a:xfrm flipV="1">
              <a:off x="6529313" y="3440261"/>
              <a:ext cx="25400" cy="476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0" name="Line 105"/>
            <p:cNvSpPr>
              <a:spLocks noChangeShapeType="1"/>
            </p:cNvSpPr>
            <p:nvPr/>
          </p:nvSpPr>
          <p:spPr bwMode="auto">
            <a:xfrm flipV="1">
              <a:off x="6554713" y="3387874"/>
              <a:ext cx="23813" cy="523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1" name="Line 106"/>
            <p:cNvSpPr>
              <a:spLocks noChangeShapeType="1"/>
            </p:cNvSpPr>
            <p:nvPr/>
          </p:nvSpPr>
          <p:spPr bwMode="auto">
            <a:xfrm flipV="1">
              <a:off x="6578526" y="3333899"/>
              <a:ext cx="23812" cy="539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2" name="Line 107"/>
            <p:cNvSpPr>
              <a:spLocks noChangeShapeType="1"/>
            </p:cNvSpPr>
            <p:nvPr/>
          </p:nvSpPr>
          <p:spPr bwMode="auto">
            <a:xfrm flipV="1">
              <a:off x="6602338" y="3275161"/>
              <a:ext cx="25400" cy="587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3" name="Line 108"/>
            <p:cNvSpPr>
              <a:spLocks noChangeShapeType="1"/>
            </p:cNvSpPr>
            <p:nvPr/>
          </p:nvSpPr>
          <p:spPr bwMode="auto">
            <a:xfrm flipV="1">
              <a:off x="6627738" y="3210074"/>
              <a:ext cx="23813"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4" name="Line 109"/>
            <p:cNvSpPr>
              <a:spLocks noChangeShapeType="1"/>
            </p:cNvSpPr>
            <p:nvPr/>
          </p:nvSpPr>
          <p:spPr bwMode="auto">
            <a:xfrm flipV="1">
              <a:off x="6651551" y="3144986"/>
              <a:ext cx="22225" cy="650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5" name="Line 110"/>
            <p:cNvSpPr>
              <a:spLocks noChangeShapeType="1"/>
            </p:cNvSpPr>
            <p:nvPr/>
          </p:nvSpPr>
          <p:spPr bwMode="auto">
            <a:xfrm flipV="1">
              <a:off x="6673776" y="3075136"/>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6" name="Line 111"/>
            <p:cNvSpPr>
              <a:spLocks noChangeShapeType="1"/>
            </p:cNvSpPr>
            <p:nvPr/>
          </p:nvSpPr>
          <p:spPr bwMode="auto">
            <a:xfrm flipV="1">
              <a:off x="6699176" y="3003699"/>
              <a:ext cx="23812" cy="71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7" name="Line 112"/>
            <p:cNvSpPr>
              <a:spLocks noChangeShapeType="1"/>
            </p:cNvSpPr>
            <p:nvPr/>
          </p:nvSpPr>
          <p:spPr bwMode="auto">
            <a:xfrm flipV="1">
              <a:off x="6722988" y="2933849"/>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8" name="Line 113"/>
            <p:cNvSpPr>
              <a:spLocks noChangeShapeType="1"/>
            </p:cNvSpPr>
            <p:nvPr/>
          </p:nvSpPr>
          <p:spPr bwMode="auto">
            <a:xfrm flipV="1">
              <a:off x="6746801" y="2863999"/>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9" name="Line 114"/>
            <p:cNvSpPr>
              <a:spLocks noChangeShapeType="1"/>
            </p:cNvSpPr>
            <p:nvPr/>
          </p:nvSpPr>
          <p:spPr bwMode="auto">
            <a:xfrm flipV="1">
              <a:off x="6772201" y="2790974"/>
              <a:ext cx="23812"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0" name="Line 115"/>
            <p:cNvSpPr>
              <a:spLocks noChangeShapeType="1"/>
            </p:cNvSpPr>
            <p:nvPr/>
          </p:nvSpPr>
          <p:spPr bwMode="auto">
            <a:xfrm flipV="1">
              <a:off x="6796013" y="2722711"/>
              <a:ext cx="22225" cy="682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1" name="Line 116"/>
            <p:cNvSpPr>
              <a:spLocks noChangeShapeType="1"/>
            </p:cNvSpPr>
            <p:nvPr/>
          </p:nvSpPr>
          <p:spPr bwMode="auto">
            <a:xfrm flipV="1">
              <a:off x="6818238" y="2654449"/>
              <a:ext cx="25400"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2" name="Line 117"/>
            <p:cNvSpPr>
              <a:spLocks noChangeShapeType="1"/>
            </p:cNvSpPr>
            <p:nvPr/>
          </p:nvSpPr>
          <p:spPr bwMode="auto">
            <a:xfrm flipV="1">
              <a:off x="6843638" y="2594124"/>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3" name="Line 118"/>
            <p:cNvSpPr>
              <a:spLocks noChangeShapeType="1"/>
            </p:cNvSpPr>
            <p:nvPr/>
          </p:nvSpPr>
          <p:spPr bwMode="auto">
            <a:xfrm flipV="1">
              <a:off x="6867451" y="2538561"/>
              <a:ext cx="25400" cy="555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4" name="Line 119"/>
            <p:cNvSpPr>
              <a:spLocks noChangeShapeType="1"/>
            </p:cNvSpPr>
            <p:nvPr/>
          </p:nvSpPr>
          <p:spPr bwMode="auto">
            <a:xfrm flipV="1">
              <a:off x="6892851" y="2487761"/>
              <a:ext cx="25400"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5" name="Line 120"/>
            <p:cNvSpPr>
              <a:spLocks noChangeShapeType="1"/>
            </p:cNvSpPr>
            <p:nvPr/>
          </p:nvSpPr>
          <p:spPr bwMode="auto">
            <a:xfrm flipV="1">
              <a:off x="6918251" y="2443311"/>
              <a:ext cx="23812" cy="444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6" name="Line 121"/>
            <p:cNvSpPr>
              <a:spLocks noChangeShapeType="1"/>
            </p:cNvSpPr>
            <p:nvPr/>
          </p:nvSpPr>
          <p:spPr bwMode="auto">
            <a:xfrm flipV="1">
              <a:off x="6942063" y="2406799"/>
              <a:ext cx="23813" cy="365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7" name="Line 122"/>
            <p:cNvSpPr>
              <a:spLocks noChangeShapeType="1"/>
            </p:cNvSpPr>
            <p:nvPr/>
          </p:nvSpPr>
          <p:spPr bwMode="auto">
            <a:xfrm flipV="1">
              <a:off x="6965876" y="2381399"/>
              <a:ext cx="23812"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8" name="Line 123"/>
            <p:cNvSpPr>
              <a:spLocks noChangeShapeType="1"/>
            </p:cNvSpPr>
            <p:nvPr/>
          </p:nvSpPr>
          <p:spPr bwMode="auto">
            <a:xfrm flipV="1">
              <a:off x="6989688" y="2360761"/>
              <a:ext cx="22225" cy="206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9" name="Line 124"/>
            <p:cNvSpPr>
              <a:spLocks noChangeShapeType="1"/>
            </p:cNvSpPr>
            <p:nvPr/>
          </p:nvSpPr>
          <p:spPr bwMode="auto">
            <a:xfrm flipV="1">
              <a:off x="7011913" y="2352824"/>
              <a:ext cx="26988" cy="79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0" name="Line 125"/>
            <p:cNvSpPr>
              <a:spLocks noChangeShapeType="1"/>
            </p:cNvSpPr>
            <p:nvPr/>
          </p:nvSpPr>
          <p:spPr bwMode="auto">
            <a:xfrm>
              <a:off x="7038901" y="2360761"/>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1" name="Line 126"/>
            <p:cNvSpPr>
              <a:spLocks noChangeShapeType="1"/>
            </p:cNvSpPr>
            <p:nvPr/>
          </p:nvSpPr>
          <p:spPr bwMode="auto">
            <a:xfrm>
              <a:off x="7062713" y="2354411"/>
              <a:ext cx="23813"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2" name="Line 127"/>
            <p:cNvSpPr>
              <a:spLocks noChangeShapeType="1"/>
            </p:cNvSpPr>
            <p:nvPr/>
          </p:nvSpPr>
          <p:spPr bwMode="auto">
            <a:xfrm>
              <a:off x="7086526" y="2362349"/>
              <a:ext cx="25400" cy="222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3" name="Line 128"/>
            <p:cNvSpPr>
              <a:spLocks noChangeShapeType="1"/>
            </p:cNvSpPr>
            <p:nvPr/>
          </p:nvSpPr>
          <p:spPr bwMode="auto">
            <a:xfrm>
              <a:off x="7111926" y="2384574"/>
              <a:ext cx="22225" cy="269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4" name="Line 129"/>
            <p:cNvSpPr>
              <a:spLocks noChangeShapeType="1"/>
            </p:cNvSpPr>
            <p:nvPr/>
          </p:nvSpPr>
          <p:spPr bwMode="auto">
            <a:xfrm>
              <a:off x="7134151" y="2411561"/>
              <a:ext cx="23812"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5" name="Line 130"/>
            <p:cNvSpPr>
              <a:spLocks noChangeShapeType="1"/>
            </p:cNvSpPr>
            <p:nvPr/>
          </p:nvSpPr>
          <p:spPr bwMode="auto">
            <a:xfrm>
              <a:off x="7157963" y="2446486"/>
              <a:ext cx="25400" cy="460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6" name="Line 131"/>
            <p:cNvSpPr>
              <a:spLocks noChangeShapeType="1"/>
            </p:cNvSpPr>
            <p:nvPr/>
          </p:nvSpPr>
          <p:spPr bwMode="auto">
            <a:xfrm>
              <a:off x="7183363" y="2492524"/>
              <a:ext cx="23813" cy="508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7" name="Line 132"/>
            <p:cNvSpPr>
              <a:spLocks noChangeShapeType="1"/>
            </p:cNvSpPr>
            <p:nvPr/>
          </p:nvSpPr>
          <p:spPr bwMode="auto">
            <a:xfrm>
              <a:off x="7207176" y="2543324"/>
              <a:ext cx="23812" cy="587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8" name="Line 133"/>
            <p:cNvSpPr>
              <a:spLocks noChangeShapeType="1"/>
            </p:cNvSpPr>
            <p:nvPr/>
          </p:nvSpPr>
          <p:spPr bwMode="auto">
            <a:xfrm>
              <a:off x="7230988" y="2602061"/>
              <a:ext cx="25400" cy="619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9" name="Line 134"/>
            <p:cNvSpPr>
              <a:spLocks noChangeShapeType="1"/>
            </p:cNvSpPr>
            <p:nvPr/>
          </p:nvSpPr>
          <p:spPr bwMode="auto">
            <a:xfrm>
              <a:off x="7256388" y="2663974"/>
              <a:ext cx="22225" cy="650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0" name="Line 135"/>
            <p:cNvSpPr>
              <a:spLocks noChangeShapeType="1"/>
            </p:cNvSpPr>
            <p:nvPr/>
          </p:nvSpPr>
          <p:spPr bwMode="auto">
            <a:xfrm>
              <a:off x="7278613" y="2729061"/>
              <a:ext cx="23813"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1" name="Line 136"/>
            <p:cNvSpPr>
              <a:spLocks noChangeShapeType="1"/>
            </p:cNvSpPr>
            <p:nvPr/>
          </p:nvSpPr>
          <p:spPr bwMode="auto">
            <a:xfrm>
              <a:off x="7302426" y="2798911"/>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2" name="Line 137"/>
            <p:cNvSpPr>
              <a:spLocks noChangeShapeType="1"/>
            </p:cNvSpPr>
            <p:nvPr/>
          </p:nvSpPr>
          <p:spPr bwMode="auto">
            <a:xfrm>
              <a:off x="7327826" y="2868761"/>
              <a:ext cx="23812" cy="714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3" name="Line 138"/>
            <p:cNvSpPr>
              <a:spLocks noChangeShapeType="1"/>
            </p:cNvSpPr>
            <p:nvPr/>
          </p:nvSpPr>
          <p:spPr bwMode="auto">
            <a:xfrm>
              <a:off x="7351638" y="2940199"/>
              <a:ext cx="23813" cy="730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4" name="Line 139"/>
            <p:cNvSpPr>
              <a:spLocks noChangeShapeType="1"/>
            </p:cNvSpPr>
            <p:nvPr/>
          </p:nvSpPr>
          <p:spPr bwMode="auto">
            <a:xfrm>
              <a:off x="7375451" y="3013224"/>
              <a:ext cx="25400" cy="69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5" name="Line 140"/>
            <p:cNvSpPr>
              <a:spLocks noChangeShapeType="1"/>
            </p:cNvSpPr>
            <p:nvPr/>
          </p:nvSpPr>
          <p:spPr bwMode="auto">
            <a:xfrm>
              <a:off x="7400851" y="3083074"/>
              <a:ext cx="23812" cy="666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6" name="Line 141"/>
            <p:cNvSpPr>
              <a:spLocks noChangeShapeType="1"/>
            </p:cNvSpPr>
            <p:nvPr/>
          </p:nvSpPr>
          <p:spPr bwMode="auto">
            <a:xfrm>
              <a:off x="7424663" y="3149749"/>
              <a:ext cx="23813" cy="68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7" name="Line 142"/>
            <p:cNvSpPr>
              <a:spLocks noChangeShapeType="1"/>
            </p:cNvSpPr>
            <p:nvPr/>
          </p:nvSpPr>
          <p:spPr bwMode="auto">
            <a:xfrm>
              <a:off x="7448476" y="3218011"/>
              <a:ext cx="23812"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8" name="Line 143"/>
            <p:cNvSpPr>
              <a:spLocks noChangeShapeType="1"/>
            </p:cNvSpPr>
            <p:nvPr/>
          </p:nvSpPr>
          <p:spPr bwMode="auto">
            <a:xfrm>
              <a:off x="7472288" y="3278336"/>
              <a:ext cx="23813" cy="603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9" name="Line 144"/>
            <p:cNvSpPr>
              <a:spLocks noChangeShapeType="1"/>
            </p:cNvSpPr>
            <p:nvPr/>
          </p:nvSpPr>
          <p:spPr bwMode="auto">
            <a:xfrm>
              <a:off x="7496101" y="3338661"/>
              <a:ext cx="26987" cy="571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0" name="Line 145"/>
            <p:cNvSpPr>
              <a:spLocks noChangeShapeType="1"/>
            </p:cNvSpPr>
            <p:nvPr/>
          </p:nvSpPr>
          <p:spPr bwMode="auto">
            <a:xfrm>
              <a:off x="7523088" y="3395811"/>
              <a:ext cx="23813" cy="492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1" name="Line 146"/>
            <p:cNvSpPr>
              <a:spLocks noChangeShapeType="1"/>
            </p:cNvSpPr>
            <p:nvPr/>
          </p:nvSpPr>
          <p:spPr bwMode="auto">
            <a:xfrm>
              <a:off x="7546901" y="3445024"/>
              <a:ext cx="22225" cy="492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2" name="Line 147"/>
            <p:cNvSpPr>
              <a:spLocks noChangeShapeType="1"/>
            </p:cNvSpPr>
            <p:nvPr/>
          </p:nvSpPr>
          <p:spPr bwMode="auto">
            <a:xfrm>
              <a:off x="7569126" y="3494236"/>
              <a:ext cx="25400" cy="396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3" name="Line 148"/>
            <p:cNvSpPr>
              <a:spLocks noChangeShapeType="1"/>
            </p:cNvSpPr>
            <p:nvPr/>
          </p:nvSpPr>
          <p:spPr bwMode="auto">
            <a:xfrm>
              <a:off x="7594526" y="3533924"/>
              <a:ext cx="22225" cy="396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4" name="Line 149"/>
            <p:cNvSpPr>
              <a:spLocks noChangeShapeType="1"/>
            </p:cNvSpPr>
            <p:nvPr/>
          </p:nvSpPr>
          <p:spPr bwMode="auto">
            <a:xfrm>
              <a:off x="7616751" y="3573611"/>
              <a:ext cx="25400" cy="34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5" name="Line 150"/>
            <p:cNvSpPr>
              <a:spLocks noChangeShapeType="1"/>
            </p:cNvSpPr>
            <p:nvPr/>
          </p:nvSpPr>
          <p:spPr bwMode="auto">
            <a:xfrm>
              <a:off x="7642151" y="3608536"/>
              <a:ext cx="25400" cy="285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6" name="Line 151"/>
            <p:cNvSpPr>
              <a:spLocks noChangeShapeType="1"/>
            </p:cNvSpPr>
            <p:nvPr/>
          </p:nvSpPr>
          <p:spPr bwMode="auto">
            <a:xfrm>
              <a:off x="7667551" y="3637111"/>
              <a:ext cx="23812" cy="269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7" name="Line 152"/>
            <p:cNvSpPr>
              <a:spLocks noChangeShapeType="1"/>
            </p:cNvSpPr>
            <p:nvPr/>
          </p:nvSpPr>
          <p:spPr bwMode="auto">
            <a:xfrm>
              <a:off x="7691363" y="3664099"/>
              <a:ext cx="22225" cy="254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8" name="Line 153"/>
            <p:cNvSpPr>
              <a:spLocks noChangeShapeType="1"/>
            </p:cNvSpPr>
            <p:nvPr/>
          </p:nvSpPr>
          <p:spPr bwMode="auto">
            <a:xfrm>
              <a:off x="7713588" y="3689499"/>
              <a:ext cx="25400" cy="206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9" name="Line 154"/>
            <p:cNvSpPr>
              <a:spLocks noChangeShapeType="1"/>
            </p:cNvSpPr>
            <p:nvPr/>
          </p:nvSpPr>
          <p:spPr bwMode="auto">
            <a:xfrm>
              <a:off x="7738988" y="3710136"/>
              <a:ext cx="23813" cy="142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0" name="Line 155"/>
            <p:cNvSpPr>
              <a:spLocks noChangeShapeType="1"/>
            </p:cNvSpPr>
            <p:nvPr/>
          </p:nvSpPr>
          <p:spPr bwMode="auto">
            <a:xfrm>
              <a:off x="7762801" y="3724424"/>
              <a:ext cx="23812" cy="158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1" name="Line 156"/>
            <p:cNvSpPr>
              <a:spLocks noChangeShapeType="1"/>
            </p:cNvSpPr>
            <p:nvPr/>
          </p:nvSpPr>
          <p:spPr bwMode="auto">
            <a:xfrm>
              <a:off x="7786613" y="3740299"/>
              <a:ext cx="25400" cy="127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2" name="Line 157"/>
            <p:cNvSpPr>
              <a:spLocks noChangeShapeType="1"/>
            </p:cNvSpPr>
            <p:nvPr/>
          </p:nvSpPr>
          <p:spPr bwMode="auto">
            <a:xfrm>
              <a:off x="7812013" y="3752999"/>
              <a:ext cx="23813" cy="111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3" name="Line 158"/>
            <p:cNvSpPr>
              <a:spLocks noChangeShapeType="1"/>
            </p:cNvSpPr>
            <p:nvPr/>
          </p:nvSpPr>
          <p:spPr bwMode="auto">
            <a:xfrm>
              <a:off x="7835826" y="3764111"/>
              <a:ext cx="22225" cy="95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4" name="Line 159"/>
            <p:cNvSpPr>
              <a:spLocks noChangeShapeType="1"/>
            </p:cNvSpPr>
            <p:nvPr/>
          </p:nvSpPr>
          <p:spPr bwMode="auto">
            <a:xfrm>
              <a:off x="7858051" y="3773636"/>
              <a:ext cx="25400"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5" name="Line 160"/>
            <p:cNvSpPr>
              <a:spLocks noChangeShapeType="1"/>
            </p:cNvSpPr>
            <p:nvPr/>
          </p:nvSpPr>
          <p:spPr bwMode="auto">
            <a:xfrm>
              <a:off x="7883451" y="3779986"/>
              <a:ext cx="23812" cy="79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6" name="Line 161"/>
            <p:cNvSpPr>
              <a:spLocks noChangeShapeType="1"/>
            </p:cNvSpPr>
            <p:nvPr/>
          </p:nvSpPr>
          <p:spPr bwMode="auto">
            <a:xfrm>
              <a:off x="7907263" y="3787924"/>
              <a:ext cx="23813"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7" name="Line 162"/>
            <p:cNvSpPr>
              <a:spLocks noChangeShapeType="1"/>
            </p:cNvSpPr>
            <p:nvPr/>
          </p:nvSpPr>
          <p:spPr bwMode="auto">
            <a:xfrm>
              <a:off x="7931076" y="3791099"/>
              <a:ext cx="25400" cy="31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8" name="Line 163"/>
            <p:cNvSpPr>
              <a:spLocks noChangeShapeType="1"/>
            </p:cNvSpPr>
            <p:nvPr/>
          </p:nvSpPr>
          <p:spPr bwMode="auto">
            <a:xfrm>
              <a:off x="7835826" y="3791099"/>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9" name="Line 164"/>
            <p:cNvSpPr>
              <a:spLocks noChangeShapeType="1"/>
            </p:cNvSpPr>
            <p:nvPr/>
          </p:nvSpPr>
          <p:spPr bwMode="auto">
            <a:xfrm>
              <a:off x="7978701" y="3795861"/>
              <a:ext cx="23812" cy="63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0" name="Line 165"/>
            <p:cNvSpPr>
              <a:spLocks noChangeShapeType="1"/>
            </p:cNvSpPr>
            <p:nvPr/>
          </p:nvSpPr>
          <p:spPr bwMode="auto">
            <a:xfrm>
              <a:off x="8002513" y="3802211"/>
              <a:ext cx="26988"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1" name="Line 166"/>
            <p:cNvSpPr>
              <a:spLocks noChangeShapeType="1"/>
            </p:cNvSpPr>
            <p:nvPr/>
          </p:nvSpPr>
          <p:spPr bwMode="auto">
            <a:xfrm>
              <a:off x="8053313" y="3803799"/>
              <a:ext cx="25400"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2" name="Line 167"/>
            <p:cNvSpPr>
              <a:spLocks noChangeShapeType="1"/>
            </p:cNvSpPr>
            <p:nvPr/>
          </p:nvSpPr>
          <p:spPr bwMode="auto">
            <a:xfrm>
              <a:off x="8078713" y="3805386"/>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3" name="Line 168"/>
            <p:cNvSpPr>
              <a:spLocks noChangeShapeType="1"/>
            </p:cNvSpPr>
            <p:nvPr/>
          </p:nvSpPr>
          <p:spPr bwMode="auto">
            <a:xfrm>
              <a:off x="8102526" y="3806974"/>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4" name="Line 169"/>
            <p:cNvSpPr>
              <a:spLocks noChangeShapeType="1"/>
            </p:cNvSpPr>
            <p:nvPr/>
          </p:nvSpPr>
          <p:spPr bwMode="auto">
            <a:xfrm>
              <a:off x="8126338" y="3806974"/>
              <a:ext cx="22225"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5" name="Line 170"/>
            <p:cNvSpPr>
              <a:spLocks noChangeShapeType="1"/>
            </p:cNvSpPr>
            <p:nvPr/>
          </p:nvSpPr>
          <p:spPr bwMode="auto">
            <a:xfrm>
              <a:off x="8148563" y="3808561"/>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6" name="Line 171"/>
            <p:cNvSpPr>
              <a:spLocks noChangeShapeType="1"/>
            </p:cNvSpPr>
            <p:nvPr/>
          </p:nvSpPr>
          <p:spPr bwMode="auto">
            <a:xfrm>
              <a:off x="8173963" y="3808561"/>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7" name="Line 172"/>
            <p:cNvSpPr>
              <a:spLocks noChangeShapeType="1"/>
            </p:cNvSpPr>
            <p:nvPr/>
          </p:nvSpPr>
          <p:spPr bwMode="auto">
            <a:xfrm>
              <a:off x="8197776" y="3808561"/>
              <a:ext cx="25400"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8" name="Line 173"/>
            <p:cNvSpPr>
              <a:spLocks noChangeShapeType="1"/>
            </p:cNvSpPr>
            <p:nvPr/>
          </p:nvSpPr>
          <p:spPr bwMode="auto">
            <a:xfrm>
              <a:off x="8223176" y="3808561"/>
              <a:ext cx="23812"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9" name="Line 174"/>
            <p:cNvSpPr>
              <a:spLocks noChangeShapeType="1"/>
            </p:cNvSpPr>
            <p:nvPr/>
          </p:nvSpPr>
          <p:spPr bwMode="auto">
            <a:xfrm>
              <a:off x="8246988" y="3808561"/>
              <a:ext cx="23813" cy="15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70" name="Line 175"/>
            <p:cNvSpPr>
              <a:spLocks noChangeShapeType="1"/>
            </p:cNvSpPr>
            <p:nvPr/>
          </p:nvSpPr>
          <p:spPr bwMode="auto">
            <a:xfrm>
              <a:off x="8270801" y="3810149"/>
              <a:ext cx="23812" cy="158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71" name="Rectangle 176"/>
            <p:cNvSpPr>
              <a:spLocks noChangeArrowheads="1"/>
            </p:cNvSpPr>
            <p:nvPr/>
          </p:nvSpPr>
          <p:spPr bwMode="auto">
            <a:xfrm>
              <a:off x="7256388" y="3851424"/>
              <a:ext cx="4572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27772" name="Freeform 177"/>
            <p:cNvSpPr>
              <a:spLocks/>
            </p:cNvSpPr>
            <p:nvPr/>
          </p:nvSpPr>
          <p:spPr bwMode="auto">
            <a:xfrm>
              <a:off x="8035851" y="3803799"/>
              <a:ext cx="15875" cy="4762"/>
            </a:xfrm>
            <a:custGeom>
              <a:avLst/>
              <a:gdLst>
                <a:gd name="T0" fmla="*/ 2147483647 w 37"/>
                <a:gd name="T1" fmla="*/ 2147483647 h 8"/>
                <a:gd name="T2" fmla="*/ 2147483647 w 37"/>
                <a:gd name="T3" fmla="*/ 2147483647 h 8"/>
                <a:gd name="T4" fmla="*/ 2147483647 w 37"/>
                <a:gd name="T5" fmla="*/ 2147483647 h 8"/>
                <a:gd name="T6" fmla="*/ 2147483647 w 37"/>
                <a:gd name="T7" fmla="*/ 2147483647 h 8"/>
                <a:gd name="T8" fmla="*/ 2147483647 w 37"/>
                <a:gd name="T9" fmla="*/ 0 h 8"/>
                <a:gd name="T10" fmla="*/ 0 w 37"/>
                <a:gd name="T11" fmla="*/ 0 h 8"/>
                <a:gd name="T12" fmla="*/ 2147483647 w 37"/>
                <a:gd name="T13" fmla="*/ 0 h 8"/>
                <a:gd name="T14" fmla="*/ 2147483647 w 37"/>
                <a:gd name="T15" fmla="*/ 2147483647 h 8"/>
                <a:gd name="T16" fmla="*/ 2147483647 w 37"/>
                <a:gd name="T17" fmla="*/ 2147483647 h 8"/>
                <a:gd name="T18" fmla="*/ 2147483647 w 37"/>
                <a:gd name="T19" fmla="*/ 2147483647 h 8"/>
                <a:gd name="T20" fmla="*/ 2147483647 w 37"/>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A08EBE"/>
            </a:solidFill>
            <a:ln w="28575" cmpd="sng">
              <a:solidFill>
                <a:srgbClr val="000000"/>
              </a:solidFill>
              <a:prstDash val="solid"/>
              <a:round/>
              <a:headEnd/>
              <a:tailEnd/>
            </a:ln>
          </p:spPr>
          <p:txBody>
            <a:bodyPr/>
            <a:lstStyle/>
            <a:p>
              <a:endParaRPr lang="en-US"/>
            </a:p>
          </p:txBody>
        </p:sp>
        <p:sp>
          <p:nvSpPr>
            <p:cNvPr id="27773" name="Text Box 178"/>
            <p:cNvSpPr txBox="1">
              <a:spLocks noChangeArrowheads="1"/>
            </p:cNvSpPr>
            <p:nvPr/>
          </p:nvSpPr>
          <p:spPr bwMode="auto">
            <a:xfrm>
              <a:off x="7417643" y="3945086"/>
              <a:ext cx="5838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600" b="1">
                  <a:solidFill>
                    <a:srgbClr val="000000"/>
                  </a:solidFill>
                  <a:latin typeface="Arial" charset="0"/>
                </a:rPr>
                <a:t>1.75</a:t>
              </a:r>
              <a:endParaRPr lang="en-US" altLang="en-US" sz="1600" b="1">
                <a:solidFill>
                  <a:srgbClr val="000000"/>
                </a:solidFill>
                <a:latin typeface="Arial" charset="0"/>
              </a:endParaRPr>
            </a:p>
          </p:txBody>
        </p:sp>
        <p:sp>
          <p:nvSpPr>
            <p:cNvPr id="27774" name="Line 179"/>
            <p:cNvSpPr>
              <a:spLocks noChangeShapeType="1"/>
            </p:cNvSpPr>
            <p:nvPr/>
          </p:nvSpPr>
          <p:spPr bwMode="auto">
            <a:xfrm flipV="1">
              <a:off x="7524329" y="3428999"/>
              <a:ext cx="590104"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775" name="Line 181"/>
            <p:cNvSpPr>
              <a:spLocks noChangeShapeType="1"/>
            </p:cNvSpPr>
            <p:nvPr/>
          </p:nvSpPr>
          <p:spPr bwMode="auto">
            <a:xfrm>
              <a:off x="7048426" y="2325836"/>
              <a:ext cx="0" cy="145256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7776" name="Line 188"/>
            <p:cNvSpPr>
              <a:spLocks noChangeShapeType="1"/>
            </p:cNvSpPr>
            <p:nvPr/>
          </p:nvSpPr>
          <p:spPr bwMode="auto">
            <a:xfrm>
              <a:off x="7523088" y="3429149"/>
              <a:ext cx="0" cy="3603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77" name="Line 189"/>
            <p:cNvSpPr>
              <a:spLocks noChangeShapeType="1"/>
            </p:cNvSpPr>
            <p:nvPr/>
          </p:nvSpPr>
          <p:spPr bwMode="auto">
            <a:xfrm>
              <a:off x="7289328" y="2756842"/>
              <a:ext cx="18976" cy="103266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78" name="Text Box 190"/>
            <p:cNvSpPr txBox="1">
              <a:spLocks noChangeArrowheads="1"/>
            </p:cNvSpPr>
            <p:nvPr/>
          </p:nvSpPr>
          <p:spPr bwMode="auto">
            <a:xfrm>
              <a:off x="7054328" y="3941911"/>
              <a:ext cx="470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600" b="1">
                  <a:solidFill>
                    <a:srgbClr val="000000"/>
                  </a:solidFill>
                  <a:latin typeface="Arial" charset="0"/>
                </a:rPr>
                <a:t>.84</a:t>
              </a:r>
              <a:endParaRPr lang="en-US" altLang="en-US" sz="1600" b="1">
                <a:solidFill>
                  <a:srgbClr val="000000"/>
                </a:solidFill>
                <a:latin typeface="Arial" charset="0"/>
              </a:endParaRPr>
            </a:p>
          </p:txBody>
        </p:sp>
        <p:sp>
          <p:nvSpPr>
            <p:cNvPr id="27779" name="Text Box 193"/>
            <p:cNvSpPr txBox="1">
              <a:spLocks noChangeArrowheads="1"/>
            </p:cNvSpPr>
            <p:nvPr/>
          </p:nvSpPr>
          <p:spPr bwMode="auto">
            <a:xfrm>
              <a:off x="8244408" y="3211601"/>
              <a:ext cx="5549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000">
                  <a:latin typeface="Arial" charset="0"/>
                </a:rPr>
                <a:t>4%</a:t>
              </a:r>
              <a:endParaRPr lang="en-US" altLang="en-US" sz="2000">
                <a:latin typeface="Arial" charset="0"/>
              </a:endParaRPr>
            </a:p>
          </p:txBody>
        </p:sp>
        <p:sp>
          <p:nvSpPr>
            <p:cNvPr id="27780" name="Text Box 194"/>
            <p:cNvSpPr txBox="1">
              <a:spLocks noChangeArrowheads="1"/>
            </p:cNvSpPr>
            <p:nvPr/>
          </p:nvSpPr>
          <p:spPr bwMode="auto">
            <a:xfrm>
              <a:off x="8100392" y="2564904"/>
              <a:ext cx="697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000">
                  <a:latin typeface="Arial" charset="0"/>
                </a:rPr>
                <a:t>20%</a:t>
              </a:r>
              <a:endParaRPr lang="en-US" altLang="en-US" sz="2000">
                <a:latin typeface="Arial" charset="0"/>
              </a:endParaRPr>
            </a:p>
          </p:txBody>
        </p:sp>
        <p:sp>
          <p:nvSpPr>
            <p:cNvPr id="27781" name="Line 179"/>
            <p:cNvSpPr>
              <a:spLocks noChangeShapeType="1"/>
            </p:cNvSpPr>
            <p:nvPr/>
          </p:nvSpPr>
          <p:spPr bwMode="auto">
            <a:xfrm>
              <a:off x="7308303" y="2780928"/>
              <a:ext cx="82914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27653" name="TextBox 2"/>
          <p:cNvSpPr txBox="1">
            <a:spLocks noChangeArrowheads="1"/>
          </p:cNvSpPr>
          <p:nvPr/>
        </p:nvSpPr>
        <p:spPr bwMode="auto">
          <a:xfrm>
            <a:off x="6296025" y="1887538"/>
            <a:ext cx="1365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400">
                <a:latin typeface="Arial" charset="0"/>
              </a:rPr>
              <a:t>Z-values</a:t>
            </a:r>
            <a:endParaRPr lang="en-US" altLang="en-US" sz="2400">
              <a:latin typeface="Arial" charset="0"/>
            </a:endParaRPr>
          </a:p>
        </p:txBody>
      </p:sp>
      <p:sp>
        <p:nvSpPr>
          <p:cNvPr id="140" name="TextBox 1"/>
          <p:cNvSpPr txBox="1">
            <a:spLocks noChangeArrowheads="1"/>
          </p:cNvSpPr>
          <p:nvPr/>
        </p:nvSpPr>
        <p:spPr bwMode="auto">
          <a:xfrm>
            <a:off x="5805488" y="4581525"/>
            <a:ext cx="25828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a:solidFill>
                  <a:schemeClr val="tx1"/>
                </a:solidFill>
                <a:latin typeface="Arial" charset="0"/>
              </a:defRPr>
            </a:lvl1pPr>
            <a:lvl2pPr marL="742950" indent="-285750">
              <a:defRPr sz="4000">
                <a:solidFill>
                  <a:schemeClr val="tx1"/>
                </a:solidFill>
                <a:latin typeface="Arial" charset="0"/>
              </a:defRPr>
            </a:lvl2pPr>
            <a:lvl3pPr marL="1143000" indent="-228600">
              <a:defRPr sz="4000">
                <a:solidFill>
                  <a:schemeClr val="tx1"/>
                </a:solidFill>
                <a:latin typeface="Arial" charset="0"/>
              </a:defRPr>
            </a:lvl3pPr>
            <a:lvl4pPr marL="1600200" indent="-228600">
              <a:defRPr sz="4000">
                <a:solidFill>
                  <a:schemeClr val="tx1"/>
                </a:solidFill>
                <a:latin typeface="Arial" charset="0"/>
              </a:defRPr>
            </a:lvl4pPr>
            <a:lvl5pPr marL="2057400" indent="-228600">
              <a:defRPr sz="4000">
                <a:solidFill>
                  <a:schemeClr val="tx1"/>
                </a:solidFill>
                <a:latin typeface="Arial" charset="0"/>
              </a:defRPr>
            </a:lvl5pPr>
            <a:lvl6pPr marL="2514600" indent="-228600" algn="ctr" eaLnBrk="0" fontAlgn="base" hangingPunct="0">
              <a:spcBef>
                <a:spcPct val="0"/>
              </a:spcBef>
              <a:spcAft>
                <a:spcPct val="0"/>
              </a:spcAft>
              <a:defRPr sz="4000">
                <a:solidFill>
                  <a:schemeClr val="tx1"/>
                </a:solidFill>
                <a:latin typeface="Arial" charset="0"/>
              </a:defRPr>
            </a:lvl6pPr>
            <a:lvl7pPr marL="2971800" indent="-228600" algn="ctr" eaLnBrk="0" fontAlgn="base" hangingPunct="0">
              <a:spcBef>
                <a:spcPct val="0"/>
              </a:spcBef>
              <a:spcAft>
                <a:spcPct val="0"/>
              </a:spcAft>
              <a:defRPr sz="4000">
                <a:solidFill>
                  <a:schemeClr val="tx1"/>
                </a:solidFill>
                <a:latin typeface="Arial" charset="0"/>
              </a:defRPr>
            </a:lvl7pPr>
            <a:lvl8pPr marL="3429000" indent="-228600" algn="ctr" eaLnBrk="0" fontAlgn="base" hangingPunct="0">
              <a:spcBef>
                <a:spcPct val="0"/>
              </a:spcBef>
              <a:spcAft>
                <a:spcPct val="0"/>
              </a:spcAft>
              <a:defRPr sz="4000">
                <a:solidFill>
                  <a:schemeClr val="tx1"/>
                </a:solidFill>
                <a:latin typeface="Arial" charset="0"/>
              </a:defRPr>
            </a:lvl8pPr>
            <a:lvl9pPr marL="3886200" indent="-228600" algn="ctr" eaLnBrk="0" fontAlgn="base" hangingPunct="0">
              <a:spcBef>
                <a:spcPct val="0"/>
              </a:spcBef>
              <a:spcAft>
                <a:spcPct val="0"/>
              </a:spcAft>
              <a:defRPr sz="4000">
                <a:solidFill>
                  <a:schemeClr val="tx1"/>
                </a:solidFill>
                <a:latin typeface="Arial" charset="0"/>
              </a:defRPr>
            </a:lvl9pPr>
          </a:lstStyle>
          <a:p>
            <a:pPr algn="l">
              <a:defRPr/>
            </a:pPr>
            <a:r>
              <a:rPr lang="en-GB" sz="2000" dirty="0" smtClean="0">
                <a:solidFill>
                  <a:schemeClr val="tx1">
                    <a:lumMod val="60000"/>
                    <a:lumOff val="40000"/>
                  </a:schemeClr>
                </a:solidFill>
              </a:rPr>
              <a:t>Z-value Th1 = .84</a:t>
            </a:r>
          </a:p>
          <a:p>
            <a:pPr algn="l">
              <a:defRPr/>
            </a:pPr>
            <a:r>
              <a:rPr lang="en-GB" sz="2000" dirty="0" smtClean="0">
                <a:solidFill>
                  <a:schemeClr val="tx1">
                    <a:lumMod val="60000"/>
                    <a:lumOff val="40000"/>
                  </a:schemeClr>
                </a:solidFill>
              </a:rPr>
              <a:t>Z-value Th2 = 1.75</a:t>
            </a:r>
            <a:endParaRPr lang="en-US" sz="2000" dirty="0" smtClean="0">
              <a:solidFill>
                <a:schemeClr val="tx1">
                  <a:lumMod val="60000"/>
                  <a:lumOff val="40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85800" y="-171450"/>
            <a:ext cx="7772400" cy="1143000"/>
          </a:xfrm>
        </p:spPr>
        <p:txBody>
          <a:bodyPr/>
          <a:lstStyle/>
          <a:p>
            <a:r>
              <a:rPr lang="en-GB" altLang="en-US" sz="4000" b="1" smtClean="0">
                <a:latin typeface="Arial" charset="0"/>
                <a:cs typeface="Arial" charset="0"/>
              </a:rPr>
              <a:t>CTs of the MZ and DZ group</a:t>
            </a:r>
            <a:endParaRPr lang="en-US" altLang="en-US" sz="4000" b="1" smtClean="0">
              <a:latin typeface="Arial" charset="0"/>
              <a:cs typeface="Arial" charset="0"/>
            </a:endParaRPr>
          </a:p>
        </p:txBody>
      </p:sp>
      <p:graphicFrame>
        <p:nvGraphicFramePr>
          <p:cNvPr id="4" name="Table 3"/>
          <p:cNvGraphicFramePr>
            <a:graphicFrameLocks noGrp="1"/>
          </p:cNvGraphicFramePr>
          <p:nvPr/>
        </p:nvGraphicFramePr>
        <p:xfrm>
          <a:off x="179388" y="981075"/>
          <a:ext cx="4537076" cy="2749551"/>
        </p:xfrm>
        <a:graphic>
          <a:graphicData uri="http://schemas.openxmlformats.org/drawingml/2006/table">
            <a:tbl>
              <a:tblPr firstRow="1" bandRow="1">
                <a:tableStyleId>{F5AB1C69-6EDB-4FF4-983F-18BD219EF322}</a:tableStyleId>
              </a:tblPr>
              <a:tblGrid>
                <a:gridCol w="1032576"/>
                <a:gridCol w="876125"/>
                <a:gridCol w="876125"/>
                <a:gridCol w="876125"/>
                <a:gridCol w="876125"/>
              </a:tblGrid>
              <a:tr h="674891">
                <a:tc>
                  <a:txBody>
                    <a:bodyPr/>
                    <a:lstStyle/>
                    <a:p>
                      <a:r>
                        <a:rPr lang="en-GB" sz="2400" dirty="0" smtClean="0"/>
                        <a:t>   MZ</a:t>
                      </a:r>
                    </a:p>
                  </a:txBody>
                  <a:tcPr marL="91452" marR="91452" marT="45726" marB="45726"/>
                </a:tc>
                <a:tc>
                  <a:txBody>
                    <a:bodyPr/>
                    <a:lstStyle/>
                    <a:p>
                      <a:pPr algn="ctr"/>
                      <a:r>
                        <a:rPr lang="en-GB" sz="2400" dirty="0" smtClean="0"/>
                        <a:t>0</a:t>
                      </a:r>
                      <a:endParaRPr lang="en-US" sz="2400" dirty="0"/>
                    </a:p>
                  </a:txBody>
                  <a:tcPr marL="91452" marR="91452" marT="45726" marB="45726"/>
                </a:tc>
                <a:tc>
                  <a:txBody>
                    <a:bodyPr/>
                    <a:lstStyle/>
                    <a:p>
                      <a:pPr algn="ctr"/>
                      <a:r>
                        <a:rPr lang="en-GB" sz="2400" dirty="0" smtClean="0"/>
                        <a:t>1</a:t>
                      </a:r>
                      <a:endParaRPr lang="en-US" sz="2400" dirty="0"/>
                    </a:p>
                  </a:txBody>
                  <a:tcPr marL="91452" marR="91452" marT="45726" marB="45726"/>
                </a:tc>
                <a:tc>
                  <a:txBody>
                    <a:bodyPr/>
                    <a:lstStyle/>
                    <a:p>
                      <a:pPr algn="ctr"/>
                      <a:r>
                        <a:rPr lang="en-GB" sz="2400" dirty="0" smtClean="0"/>
                        <a:t>2</a:t>
                      </a:r>
                      <a:endParaRPr lang="en-US" sz="2400" dirty="0"/>
                    </a:p>
                  </a:txBody>
                  <a:tcPr marL="91452" marR="91452" marT="45726" marB="45726"/>
                </a:tc>
                <a:tc>
                  <a:txBody>
                    <a:bodyPr/>
                    <a:lstStyle/>
                    <a:p>
                      <a:pPr algn="ctr"/>
                      <a:r>
                        <a:rPr lang="en-GB" sz="2000" dirty="0" smtClean="0"/>
                        <a:t>Tot</a:t>
                      </a:r>
                      <a:endParaRPr lang="en-US" sz="2000" dirty="0"/>
                    </a:p>
                  </a:txBody>
                  <a:tcPr marL="91452" marR="91452" marT="45726" marB="45726"/>
                </a:tc>
              </a:tr>
              <a:tr h="501035">
                <a:tc>
                  <a:txBody>
                    <a:bodyPr/>
                    <a:lstStyle/>
                    <a:p>
                      <a:pPr algn="ctr"/>
                      <a:r>
                        <a:rPr lang="en-GB" sz="2400" b="1" dirty="0" smtClean="0">
                          <a:solidFill>
                            <a:srgbClr val="000000"/>
                          </a:solidFill>
                        </a:rPr>
                        <a:t>0</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385</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23</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6</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414</a:t>
                      </a:r>
                      <a:endParaRPr lang="en-US" sz="2400" b="1" dirty="0">
                        <a:solidFill>
                          <a:srgbClr val="000000"/>
                        </a:solidFill>
                      </a:endParaRPr>
                    </a:p>
                  </a:txBody>
                  <a:tcPr marL="91452" marR="91452" marT="45726" marB="45726"/>
                </a:tc>
              </a:tr>
              <a:tr h="457257">
                <a:tc>
                  <a:txBody>
                    <a:bodyPr/>
                    <a:lstStyle/>
                    <a:p>
                      <a:pPr algn="ctr"/>
                      <a:r>
                        <a:rPr lang="en-GB" sz="2400" b="1" dirty="0" smtClean="0">
                          <a:solidFill>
                            <a:srgbClr val="000000"/>
                          </a:solidFill>
                        </a:rPr>
                        <a:t>1</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28</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37</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4</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69</a:t>
                      </a:r>
                      <a:endParaRPr lang="en-US" sz="2400" b="1" dirty="0">
                        <a:solidFill>
                          <a:srgbClr val="000000"/>
                        </a:solidFill>
                      </a:endParaRPr>
                    </a:p>
                  </a:txBody>
                  <a:tcPr marL="91452" marR="91452" marT="45726" marB="45726"/>
                </a:tc>
              </a:tr>
              <a:tr h="457257">
                <a:tc>
                  <a:txBody>
                    <a:bodyPr/>
                    <a:lstStyle/>
                    <a:p>
                      <a:pPr algn="ctr"/>
                      <a:r>
                        <a:rPr lang="en-GB" sz="2400" b="1" dirty="0" smtClean="0">
                          <a:solidFill>
                            <a:srgbClr val="000000"/>
                          </a:solidFill>
                        </a:rPr>
                        <a:t>2</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3</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3</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12</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18</a:t>
                      </a:r>
                      <a:endParaRPr lang="en-US" sz="2400" b="1" dirty="0">
                        <a:solidFill>
                          <a:srgbClr val="000000"/>
                        </a:solidFill>
                      </a:endParaRPr>
                    </a:p>
                  </a:txBody>
                  <a:tcPr marL="91452" marR="91452" marT="45726" marB="45726"/>
                </a:tc>
              </a:tr>
              <a:tr h="659111">
                <a:tc>
                  <a:txBody>
                    <a:bodyPr/>
                    <a:lstStyle/>
                    <a:p>
                      <a:pPr algn="ctr"/>
                      <a:r>
                        <a:rPr lang="en-GB" sz="2000" b="1" dirty="0" smtClean="0">
                          <a:solidFill>
                            <a:srgbClr val="000000"/>
                          </a:solidFill>
                        </a:rPr>
                        <a:t>Tot</a:t>
                      </a:r>
                      <a:endParaRPr lang="en-US" sz="2000" b="1" dirty="0">
                        <a:solidFill>
                          <a:srgbClr val="000000"/>
                        </a:solidFill>
                      </a:endParaRPr>
                    </a:p>
                  </a:txBody>
                  <a:tcPr marL="91452" marR="91452" marT="45726" marB="45726"/>
                </a:tc>
                <a:tc>
                  <a:txBody>
                    <a:bodyPr/>
                    <a:lstStyle/>
                    <a:p>
                      <a:pPr algn="ctr"/>
                      <a:r>
                        <a:rPr lang="en-GB" sz="2400" b="1" dirty="0" smtClean="0">
                          <a:solidFill>
                            <a:srgbClr val="000000"/>
                          </a:solidFill>
                        </a:rPr>
                        <a:t>416</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63</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22</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501</a:t>
                      </a:r>
                      <a:endParaRPr lang="en-US" sz="2400" b="1" dirty="0">
                        <a:solidFill>
                          <a:srgbClr val="000000"/>
                        </a:solidFill>
                      </a:endParaRPr>
                    </a:p>
                  </a:txBody>
                  <a:tcPr marL="91452" marR="91452" marT="45726" marB="45726"/>
                </a:tc>
              </a:tr>
            </a:tbl>
          </a:graphicData>
        </a:graphic>
      </p:graphicFrame>
      <p:graphicFrame>
        <p:nvGraphicFramePr>
          <p:cNvPr id="5" name="Table 4"/>
          <p:cNvGraphicFramePr>
            <a:graphicFrameLocks noGrp="1"/>
          </p:cNvGraphicFramePr>
          <p:nvPr/>
        </p:nvGraphicFramePr>
        <p:xfrm>
          <a:off x="4356100" y="3848100"/>
          <a:ext cx="4537076" cy="2749551"/>
        </p:xfrm>
        <a:graphic>
          <a:graphicData uri="http://schemas.openxmlformats.org/drawingml/2006/table">
            <a:tbl>
              <a:tblPr firstRow="1" bandRow="1">
                <a:tableStyleId>{F5AB1C69-6EDB-4FF4-983F-18BD219EF322}</a:tableStyleId>
              </a:tblPr>
              <a:tblGrid>
                <a:gridCol w="1032576"/>
                <a:gridCol w="876125"/>
                <a:gridCol w="876125"/>
                <a:gridCol w="876125"/>
                <a:gridCol w="876125"/>
              </a:tblGrid>
              <a:tr h="674891">
                <a:tc>
                  <a:txBody>
                    <a:bodyPr/>
                    <a:lstStyle/>
                    <a:p>
                      <a:r>
                        <a:rPr lang="en-GB" sz="2400" dirty="0" smtClean="0"/>
                        <a:t>   DZ</a:t>
                      </a:r>
                    </a:p>
                  </a:txBody>
                  <a:tcPr marL="91452" marR="91452" marT="45726" marB="45726"/>
                </a:tc>
                <a:tc>
                  <a:txBody>
                    <a:bodyPr/>
                    <a:lstStyle/>
                    <a:p>
                      <a:pPr algn="ctr"/>
                      <a:r>
                        <a:rPr lang="en-GB" sz="2400" dirty="0" smtClean="0"/>
                        <a:t>0</a:t>
                      </a:r>
                      <a:endParaRPr lang="en-US" sz="2400" dirty="0"/>
                    </a:p>
                  </a:txBody>
                  <a:tcPr marL="91452" marR="91452" marT="45726" marB="45726"/>
                </a:tc>
                <a:tc>
                  <a:txBody>
                    <a:bodyPr/>
                    <a:lstStyle/>
                    <a:p>
                      <a:pPr algn="ctr"/>
                      <a:r>
                        <a:rPr lang="en-GB" sz="2400" dirty="0" smtClean="0"/>
                        <a:t>1</a:t>
                      </a:r>
                      <a:endParaRPr lang="en-US" sz="2400" dirty="0"/>
                    </a:p>
                  </a:txBody>
                  <a:tcPr marL="91452" marR="91452" marT="45726" marB="45726"/>
                </a:tc>
                <a:tc>
                  <a:txBody>
                    <a:bodyPr/>
                    <a:lstStyle/>
                    <a:p>
                      <a:pPr algn="ctr"/>
                      <a:r>
                        <a:rPr lang="en-GB" sz="2400" dirty="0" smtClean="0"/>
                        <a:t>2</a:t>
                      </a:r>
                      <a:endParaRPr lang="en-US" sz="2400" dirty="0"/>
                    </a:p>
                  </a:txBody>
                  <a:tcPr marL="91452" marR="91452" marT="45726" marB="45726"/>
                </a:tc>
                <a:tc>
                  <a:txBody>
                    <a:bodyPr/>
                    <a:lstStyle/>
                    <a:p>
                      <a:pPr algn="ctr"/>
                      <a:r>
                        <a:rPr lang="en-GB" sz="2000" dirty="0" smtClean="0"/>
                        <a:t>Tot</a:t>
                      </a:r>
                      <a:endParaRPr lang="en-US" sz="2000" dirty="0"/>
                    </a:p>
                  </a:txBody>
                  <a:tcPr marL="91452" marR="91452" marT="45726" marB="45726"/>
                </a:tc>
              </a:tr>
              <a:tr h="501035">
                <a:tc>
                  <a:txBody>
                    <a:bodyPr/>
                    <a:lstStyle/>
                    <a:p>
                      <a:pPr algn="ctr"/>
                      <a:r>
                        <a:rPr lang="en-GB" sz="2400" b="1" dirty="0" smtClean="0">
                          <a:solidFill>
                            <a:srgbClr val="000000"/>
                          </a:solidFill>
                        </a:rPr>
                        <a:t>0</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334</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37</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19</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390</a:t>
                      </a:r>
                      <a:endParaRPr lang="en-US" sz="2400" b="1" dirty="0">
                        <a:solidFill>
                          <a:srgbClr val="000000"/>
                        </a:solidFill>
                      </a:endParaRPr>
                    </a:p>
                  </a:txBody>
                  <a:tcPr marL="91452" marR="91452" marT="45726" marB="45726"/>
                </a:tc>
              </a:tr>
              <a:tr h="457257">
                <a:tc>
                  <a:txBody>
                    <a:bodyPr/>
                    <a:lstStyle/>
                    <a:p>
                      <a:pPr algn="ctr"/>
                      <a:r>
                        <a:rPr lang="en-GB" sz="2400" b="1" dirty="0" smtClean="0">
                          <a:solidFill>
                            <a:srgbClr val="000000"/>
                          </a:solidFill>
                        </a:rPr>
                        <a:t>1</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 56</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32</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1</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89</a:t>
                      </a:r>
                      <a:endParaRPr lang="en-US" sz="2400" b="1" dirty="0">
                        <a:solidFill>
                          <a:srgbClr val="000000"/>
                        </a:solidFill>
                      </a:endParaRPr>
                    </a:p>
                  </a:txBody>
                  <a:tcPr marL="91452" marR="91452" marT="45726" marB="45726"/>
                </a:tc>
              </a:tr>
              <a:tr h="457257">
                <a:tc>
                  <a:txBody>
                    <a:bodyPr/>
                    <a:lstStyle/>
                    <a:p>
                      <a:pPr algn="ctr"/>
                      <a:r>
                        <a:rPr lang="en-GB" sz="2400" b="1" dirty="0" smtClean="0">
                          <a:solidFill>
                            <a:srgbClr val="000000"/>
                          </a:solidFill>
                        </a:rPr>
                        <a:t>2</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12</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2</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10</a:t>
                      </a:r>
                      <a:endParaRPr lang="en-US" sz="2400" b="1" dirty="0">
                        <a:solidFill>
                          <a:srgbClr val="000000"/>
                        </a:solidFill>
                      </a:endParaRPr>
                    </a:p>
                  </a:txBody>
                  <a:tcPr marL="91452" marR="91452" marT="45726" marB="45726">
                    <a:solidFill>
                      <a:srgbClr val="FFFFCC"/>
                    </a:solidFill>
                  </a:tcPr>
                </a:tc>
                <a:tc>
                  <a:txBody>
                    <a:bodyPr/>
                    <a:lstStyle/>
                    <a:p>
                      <a:pPr algn="ctr"/>
                      <a:r>
                        <a:rPr lang="en-GB" sz="2400" b="1" dirty="0" smtClean="0">
                          <a:solidFill>
                            <a:srgbClr val="000000"/>
                          </a:solidFill>
                        </a:rPr>
                        <a:t>24</a:t>
                      </a:r>
                      <a:endParaRPr lang="en-US" sz="2400" b="1" dirty="0">
                        <a:solidFill>
                          <a:srgbClr val="000000"/>
                        </a:solidFill>
                      </a:endParaRPr>
                    </a:p>
                  </a:txBody>
                  <a:tcPr marL="91452" marR="91452" marT="45726" marB="45726"/>
                </a:tc>
              </a:tr>
              <a:tr h="659111">
                <a:tc>
                  <a:txBody>
                    <a:bodyPr/>
                    <a:lstStyle/>
                    <a:p>
                      <a:pPr algn="ctr"/>
                      <a:r>
                        <a:rPr lang="en-GB" sz="2000" b="1" dirty="0" smtClean="0">
                          <a:solidFill>
                            <a:srgbClr val="000000"/>
                          </a:solidFill>
                        </a:rPr>
                        <a:t>Tot</a:t>
                      </a:r>
                      <a:endParaRPr lang="en-US" sz="2000" b="1" dirty="0">
                        <a:solidFill>
                          <a:srgbClr val="000000"/>
                        </a:solidFill>
                      </a:endParaRPr>
                    </a:p>
                  </a:txBody>
                  <a:tcPr marL="91452" marR="91452" marT="45726" marB="45726"/>
                </a:tc>
                <a:tc>
                  <a:txBody>
                    <a:bodyPr/>
                    <a:lstStyle/>
                    <a:p>
                      <a:pPr algn="ctr"/>
                      <a:r>
                        <a:rPr lang="en-GB" sz="2400" b="1" dirty="0" smtClean="0">
                          <a:solidFill>
                            <a:srgbClr val="000000"/>
                          </a:solidFill>
                        </a:rPr>
                        <a:t>402</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81</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30</a:t>
                      </a:r>
                      <a:endParaRPr lang="en-US" sz="2400" b="1" dirty="0">
                        <a:solidFill>
                          <a:srgbClr val="000000"/>
                        </a:solidFill>
                      </a:endParaRPr>
                    </a:p>
                  </a:txBody>
                  <a:tcPr marL="91452" marR="91452" marT="45726" marB="45726"/>
                </a:tc>
                <a:tc>
                  <a:txBody>
                    <a:bodyPr/>
                    <a:lstStyle/>
                    <a:p>
                      <a:pPr algn="ctr"/>
                      <a:r>
                        <a:rPr lang="en-GB" sz="2400" b="1" dirty="0" smtClean="0">
                          <a:solidFill>
                            <a:srgbClr val="000000"/>
                          </a:solidFill>
                        </a:rPr>
                        <a:t>503</a:t>
                      </a:r>
                      <a:endParaRPr lang="en-US" sz="2400" b="1" dirty="0">
                        <a:solidFill>
                          <a:srgbClr val="000000"/>
                        </a:solidFill>
                      </a:endParaRPr>
                    </a:p>
                  </a:txBody>
                  <a:tcPr marL="91452" marR="91452" marT="45726" marB="45726"/>
                </a:tc>
              </a:tr>
            </a:tbl>
          </a:graphicData>
        </a:graphic>
      </p:graphicFrame>
      <p:sp>
        <p:nvSpPr>
          <p:cNvPr id="28751" name="Rectangle 1"/>
          <p:cNvSpPr>
            <a:spLocks noChangeArrowheads="1"/>
          </p:cNvSpPr>
          <p:nvPr/>
        </p:nvSpPr>
        <p:spPr bwMode="auto">
          <a:xfrm>
            <a:off x="5148263" y="1341438"/>
            <a:ext cx="32035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a:solidFill>
                  <a:srgbClr val="FFFFFF"/>
                </a:solidFill>
                <a:latin typeface="Arial" charset="0"/>
              </a:rPr>
              <a:t>table(mzData$Ocast1, </a:t>
            </a:r>
          </a:p>
          <a:p>
            <a:pPr>
              <a:spcBef>
                <a:spcPct val="0"/>
              </a:spcBef>
              <a:buSzTx/>
              <a:buFontTx/>
              <a:buNone/>
            </a:pPr>
            <a:r>
              <a:rPr lang="en-US" altLang="en-US" sz="2000">
                <a:solidFill>
                  <a:srgbClr val="FFFFFF"/>
                </a:solidFill>
                <a:latin typeface="Arial" charset="0"/>
              </a:rPr>
              <a:t>mzDataF$Ocast2 )</a:t>
            </a:r>
          </a:p>
        </p:txBody>
      </p:sp>
      <p:sp>
        <p:nvSpPr>
          <p:cNvPr id="28752" name="Rectangle 5"/>
          <p:cNvSpPr>
            <a:spLocks noChangeArrowheads="1"/>
          </p:cNvSpPr>
          <p:nvPr/>
        </p:nvSpPr>
        <p:spPr bwMode="auto">
          <a:xfrm>
            <a:off x="468313" y="4941888"/>
            <a:ext cx="32035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a:solidFill>
                  <a:srgbClr val="FFFFFF"/>
                </a:solidFill>
                <a:latin typeface="Arial" charset="0"/>
              </a:rPr>
              <a:t>table(dzData$Ocast1, </a:t>
            </a:r>
          </a:p>
          <a:p>
            <a:pPr>
              <a:spcBef>
                <a:spcPct val="0"/>
              </a:spcBef>
              <a:buSzTx/>
              <a:buFontTx/>
              <a:buNone/>
            </a:pPr>
            <a:r>
              <a:rPr lang="en-US" altLang="en-US" sz="2000">
                <a:solidFill>
                  <a:srgbClr val="FFFFFF"/>
                </a:solidFill>
                <a:latin typeface="Arial" charset="0"/>
              </a:rPr>
              <a:t>dzData$Ocast2 )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ChangeArrowheads="1"/>
          </p:cNvSpPr>
          <p:nvPr/>
        </p:nvSpPr>
        <p:spPr bwMode="auto">
          <a:xfrm>
            <a:off x="393700" y="1131888"/>
            <a:ext cx="772318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800" dirty="0" err="1">
                <a:solidFill>
                  <a:srgbClr val="FFFFFF"/>
                </a:solidFill>
                <a:latin typeface="Arial" charset="0"/>
              </a:rPr>
              <a:t>Castdata</a:t>
            </a:r>
            <a:r>
              <a:rPr lang="en-GB" altLang="en-US" sz="1800" dirty="0">
                <a:solidFill>
                  <a:srgbClr val="FFFFFF"/>
                </a:solidFill>
                <a:latin typeface="Arial" charset="0"/>
              </a:rPr>
              <a:t> &lt;- </a:t>
            </a:r>
            <a:r>
              <a:rPr lang="en-GB" altLang="en-US" sz="1800" dirty="0" err="1">
                <a:solidFill>
                  <a:srgbClr val="FFFFFF"/>
                </a:solidFill>
                <a:latin typeface="Arial" charset="0"/>
              </a:rPr>
              <a:t>read.table</a:t>
            </a:r>
            <a:r>
              <a:rPr lang="en-GB" altLang="en-US" sz="1800" dirty="0">
                <a:solidFill>
                  <a:srgbClr val="FFFFFF"/>
                </a:solidFill>
                <a:latin typeface="Arial" charset="0"/>
              </a:rPr>
              <a:t> ('CASTage8.csv', header=T, </a:t>
            </a:r>
            <a:r>
              <a:rPr lang="en-GB" altLang="en-US" sz="1800" dirty="0" err="1">
                <a:solidFill>
                  <a:srgbClr val="FFFFFF"/>
                </a:solidFill>
                <a:latin typeface="Arial" charset="0"/>
              </a:rPr>
              <a:t>sep</a:t>
            </a:r>
            <a:r>
              <a:rPr lang="en-GB" altLang="en-US" sz="1800" dirty="0">
                <a:solidFill>
                  <a:srgbClr val="FFFFFF"/>
                </a:solidFill>
                <a:latin typeface="Arial" charset="0"/>
              </a:rPr>
              <a:t>=“,", </a:t>
            </a:r>
            <a:r>
              <a:rPr lang="en-GB" altLang="en-US" sz="1800" dirty="0" err="1">
                <a:solidFill>
                  <a:srgbClr val="FFFFFF"/>
                </a:solidFill>
                <a:latin typeface="Arial" charset="0"/>
              </a:rPr>
              <a:t>na.strings</a:t>
            </a:r>
            <a:r>
              <a:rPr lang="en-GB" altLang="en-US" sz="1800" dirty="0">
                <a:solidFill>
                  <a:srgbClr val="FFFFFF"/>
                </a:solidFill>
                <a:latin typeface="Arial" charset="0"/>
              </a:rPr>
              <a:t>=".",</a:t>
            </a:r>
          </a:p>
          <a:p>
            <a:pPr>
              <a:spcBef>
                <a:spcPct val="0"/>
              </a:spcBef>
              <a:buSzTx/>
              <a:buFontTx/>
              <a:buNone/>
            </a:pPr>
            <a:endParaRPr lang="en-GB" altLang="en-US" sz="1800" dirty="0">
              <a:solidFill>
                <a:srgbClr val="FFFFFF"/>
              </a:solidFill>
              <a:latin typeface="Arial" charset="0"/>
            </a:endParaRPr>
          </a:p>
          <a:p>
            <a:pPr>
              <a:spcBef>
                <a:spcPct val="0"/>
              </a:spcBef>
              <a:buSzTx/>
              <a:buFontTx/>
              <a:buNone/>
            </a:pPr>
            <a:r>
              <a:rPr lang="en-GB" altLang="en-US" sz="1800" dirty="0" err="1">
                <a:solidFill>
                  <a:srgbClr val="FFFFFF"/>
                </a:solidFill>
                <a:latin typeface="Arial" charset="0"/>
              </a:rPr>
              <a:t>selVars</a:t>
            </a:r>
            <a:r>
              <a:rPr lang="en-GB" altLang="en-US" sz="1800" dirty="0">
                <a:solidFill>
                  <a:srgbClr val="FFFFFF"/>
                </a:solidFill>
                <a:latin typeface="Arial" charset="0"/>
              </a:rPr>
              <a:t> &lt;- c(‘Ocast1' , ‘Ocast2')</a:t>
            </a:r>
          </a:p>
          <a:p>
            <a:pPr>
              <a:spcBef>
                <a:spcPct val="0"/>
              </a:spcBef>
              <a:buSzTx/>
              <a:buFontTx/>
              <a:buNone/>
            </a:pPr>
            <a:endParaRPr lang="en-GB" altLang="en-US" sz="1800" dirty="0">
              <a:solidFill>
                <a:srgbClr val="FFFFFF"/>
              </a:solidFill>
              <a:latin typeface="Arial" charset="0"/>
            </a:endParaRPr>
          </a:p>
          <a:p>
            <a:pPr>
              <a:spcBef>
                <a:spcPct val="0"/>
              </a:spcBef>
              <a:buSzTx/>
              <a:buFontTx/>
              <a:buNone/>
            </a:pPr>
            <a:r>
              <a:rPr lang="en-GB" altLang="en-US" sz="1800" dirty="0">
                <a:solidFill>
                  <a:srgbClr val="FFFF00"/>
                </a:solidFill>
                <a:latin typeface="Arial" charset="0"/>
              </a:rPr>
              <a:t># Declare variables to be ordered Factors for </a:t>
            </a:r>
            <a:r>
              <a:rPr lang="en-GB" altLang="en-US" sz="1800" dirty="0" err="1">
                <a:solidFill>
                  <a:srgbClr val="FFFF00"/>
                </a:solidFill>
                <a:latin typeface="Arial" charset="0"/>
              </a:rPr>
              <a:t>OpenMx</a:t>
            </a:r>
            <a:endParaRPr lang="en-US" altLang="en-US" sz="1800" dirty="0">
              <a:solidFill>
                <a:srgbClr val="FFFF00"/>
              </a:solidFill>
              <a:latin typeface="Arial" charset="0"/>
            </a:endParaRPr>
          </a:p>
          <a:p>
            <a:pPr>
              <a:spcBef>
                <a:spcPct val="0"/>
              </a:spcBef>
              <a:buSzTx/>
              <a:buFontTx/>
              <a:buNone/>
            </a:pPr>
            <a:r>
              <a:rPr lang="en-GB" altLang="en-US" sz="1800" dirty="0">
                <a:solidFill>
                  <a:srgbClr val="FFFFFF"/>
                </a:solidFill>
                <a:latin typeface="Arial" charset="0"/>
              </a:rPr>
              <a:t>Castdata$Ocast1  &lt;-</a:t>
            </a:r>
            <a:r>
              <a:rPr lang="en-GB" altLang="en-US" sz="1800" dirty="0" err="1">
                <a:solidFill>
                  <a:srgbClr val="FFFFFF"/>
                </a:solidFill>
                <a:latin typeface="Arial" charset="0"/>
              </a:rPr>
              <a:t>mxFactor</a:t>
            </a:r>
            <a:r>
              <a:rPr lang="en-GB" altLang="en-US" sz="1800" dirty="0">
                <a:solidFill>
                  <a:srgbClr val="FFFFFF"/>
                </a:solidFill>
                <a:latin typeface="Arial" charset="0"/>
              </a:rPr>
              <a:t>(Castdata$Ocast1, levels=c(0:2) )</a:t>
            </a:r>
          </a:p>
          <a:p>
            <a:pPr>
              <a:spcBef>
                <a:spcPct val="0"/>
              </a:spcBef>
              <a:buSzTx/>
              <a:buFontTx/>
              <a:buNone/>
            </a:pPr>
            <a:r>
              <a:rPr lang="en-GB" altLang="en-US" sz="1800" dirty="0">
                <a:solidFill>
                  <a:srgbClr val="FFFFFF"/>
                </a:solidFill>
                <a:latin typeface="Arial" charset="0"/>
              </a:rPr>
              <a:t>Castdata$Ocast2  &lt;-</a:t>
            </a:r>
            <a:r>
              <a:rPr lang="en-GB" altLang="en-US" sz="1800" dirty="0" err="1">
                <a:solidFill>
                  <a:srgbClr val="FFFFFF"/>
                </a:solidFill>
                <a:latin typeface="Arial" charset="0"/>
              </a:rPr>
              <a:t>mxFactor</a:t>
            </a:r>
            <a:r>
              <a:rPr lang="en-GB" altLang="en-US" sz="1800" dirty="0">
                <a:solidFill>
                  <a:srgbClr val="FFFFFF"/>
                </a:solidFill>
                <a:latin typeface="Arial" charset="0"/>
              </a:rPr>
              <a:t>(Castdata$Ocast2, levels=c(0:2) )</a:t>
            </a:r>
          </a:p>
          <a:p>
            <a:pPr>
              <a:spcBef>
                <a:spcPct val="0"/>
              </a:spcBef>
              <a:buSzTx/>
              <a:buFontTx/>
              <a:buNone/>
            </a:pPr>
            <a:endParaRPr lang="en-GB" altLang="en-US" sz="1800" dirty="0">
              <a:solidFill>
                <a:srgbClr val="FFFFFF"/>
              </a:solidFill>
              <a:latin typeface="Arial" charset="0"/>
            </a:endParaRPr>
          </a:p>
          <a:p>
            <a:pPr>
              <a:spcBef>
                <a:spcPct val="0"/>
              </a:spcBef>
              <a:buSzTx/>
              <a:buFontTx/>
              <a:buNone/>
            </a:pPr>
            <a:r>
              <a:rPr lang="en-GB" altLang="en-US" sz="1800" dirty="0">
                <a:solidFill>
                  <a:srgbClr val="FFFF00"/>
                </a:solidFill>
                <a:latin typeface="Arial" charset="0"/>
              </a:rPr>
              <a:t># Select Data for Analysis</a:t>
            </a:r>
          </a:p>
          <a:p>
            <a:pPr>
              <a:spcBef>
                <a:spcPct val="0"/>
              </a:spcBef>
              <a:buSzTx/>
              <a:buFontTx/>
              <a:buNone/>
            </a:pPr>
            <a:r>
              <a:rPr lang="en-GB" altLang="en-US" sz="1800" dirty="0" err="1">
                <a:solidFill>
                  <a:srgbClr val="FFFFFF"/>
                </a:solidFill>
                <a:latin typeface="Arial" charset="0"/>
              </a:rPr>
              <a:t>mzData</a:t>
            </a:r>
            <a:r>
              <a:rPr lang="en-GB" altLang="en-US" sz="1800" dirty="0">
                <a:solidFill>
                  <a:srgbClr val="FFFFFF"/>
                </a:solidFill>
                <a:latin typeface="Arial" charset="0"/>
              </a:rPr>
              <a:t> &lt;- subset(</a:t>
            </a:r>
            <a:r>
              <a:rPr lang="en-GB" altLang="en-US" sz="1800" dirty="0" err="1">
                <a:solidFill>
                  <a:srgbClr val="FFFFFF"/>
                </a:solidFill>
                <a:latin typeface="Arial" charset="0"/>
              </a:rPr>
              <a:t>Castdata</a:t>
            </a:r>
            <a:r>
              <a:rPr lang="en-GB" altLang="en-US" sz="1800" dirty="0">
                <a:solidFill>
                  <a:srgbClr val="FFFFFF"/>
                </a:solidFill>
                <a:latin typeface="Arial" charset="0"/>
              </a:rPr>
              <a:t>, </a:t>
            </a:r>
            <a:r>
              <a:rPr lang="en-GB" altLang="en-US" sz="1800" dirty="0" err="1">
                <a:solidFill>
                  <a:srgbClr val="FFFFFF"/>
                </a:solidFill>
                <a:latin typeface="Arial" charset="0"/>
              </a:rPr>
              <a:t>zyg</a:t>
            </a:r>
            <a:r>
              <a:rPr lang="en-GB" altLang="en-US" sz="1800" dirty="0">
                <a:solidFill>
                  <a:srgbClr val="FFFFFF"/>
                </a:solidFill>
                <a:latin typeface="Arial" charset="0"/>
              </a:rPr>
              <a:t>==1, </a:t>
            </a:r>
            <a:r>
              <a:rPr lang="en-GB" altLang="en-US" sz="1800" dirty="0" err="1">
                <a:solidFill>
                  <a:srgbClr val="FFFFFF"/>
                </a:solidFill>
                <a:latin typeface="Arial" charset="0"/>
              </a:rPr>
              <a:t>selVars</a:t>
            </a:r>
            <a:r>
              <a:rPr lang="en-GB" altLang="en-US" sz="1800" dirty="0">
                <a:solidFill>
                  <a:srgbClr val="FFFFFF"/>
                </a:solidFill>
                <a:latin typeface="Arial" charset="0"/>
              </a:rPr>
              <a:t>)</a:t>
            </a:r>
          </a:p>
          <a:p>
            <a:pPr>
              <a:spcBef>
                <a:spcPct val="0"/>
              </a:spcBef>
              <a:buSzTx/>
              <a:buFontTx/>
              <a:buNone/>
            </a:pPr>
            <a:r>
              <a:rPr lang="en-GB" altLang="en-US" sz="1800" dirty="0" err="1">
                <a:solidFill>
                  <a:srgbClr val="FFFFFF"/>
                </a:solidFill>
                <a:latin typeface="Arial" charset="0"/>
              </a:rPr>
              <a:t>dzData</a:t>
            </a:r>
            <a:r>
              <a:rPr lang="en-GB" altLang="en-US" sz="1800" dirty="0">
                <a:solidFill>
                  <a:srgbClr val="FFFFFF"/>
                </a:solidFill>
                <a:latin typeface="Arial" charset="0"/>
              </a:rPr>
              <a:t> &lt;- subset(</a:t>
            </a:r>
            <a:r>
              <a:rPr lang="en-GB" altLang="en-US" sz="1800" dirty="0" err="1">
                <a:solidFill>
                  <a:srgbClr val="FFFFFF"/>
                </a:solidFill>
                <a:latin typeface="Arial" charset="0"/>
              </a:rPr>
              <a:t>Castdata</a:t>
            </a:r>
            <a:r>
              <a:rPr lang="en-GB" altLang="en-US" sz="1800" dirty="0">
                <a:solidFill>
                  <a:srgbClr val="FFFFFF"/>
                </a:solidFill>
                <a:latin typeface="Arial" charset="0"/>
              </a:rPr>
              <a:t>, </a:t>
            </a:r>
            <a:r>
              <a:rPr lang="en-GB" altLang="en-US" sz="1800" dirty="0" err="1">
                <a:solidFill>
                  <a:srgbClr val="FFFFFF"/>
                </a:solidFill>
                <a:latin typeface="Arial" charset="0"/>
              </a:rPr>
              <a:t>zyg</a:t>
            </a:r>
            <a:r>
              <a:rPr lang="en-GB" altLang="en-US" sz="1800" dirty="0">
                <a:solidFill>
                  <a:srgbClr val="FFFFFF"/>
                </a:solidFill>
                <a:latin typeface="Arial" charset="0"/>
              </a:rPr>
              <a:t>==2, </a:t>
            </a:r>
            <a:r>
              <a:rPr lang="en-GB" altLang="en-US" sz="1800" dirty="0" err="1">
                <a:solidFill>
                  <a:srgbClr val="FFFFFF"/>
                </a:solidFill>
                <a:latin typeface="Arial" charset="0"/>
              </a:rPr>
              <a:t>selVars</a:t>
            </a:r>
            <a:r>
              <a:rPr lang="en-GB" altLang="en-US" sz="1800" dirty="0">
                <a:solidFill>
                  <a:srgbClr val="FFFFFF"/>
                </a:solidFill>
                <a:latin typeface="Arial" charset="0"/>
              </a:rPr>
              <a:t>)</a:t>
            </a:r>
          </a:p>
          <a:p>
            <a:pPr>
              <a:spcBef>
                <a:spcPct val="0"/>
              </a:spcBef>
              <a:buSzTx/>
              <a:buFontTx/>
              <a:buNone/>
            </a:pPr>
            <a:endParaRPr lang="en-GB" altLang="en-US" sz="1800" dirty="0">
              <a:solidFill>
                <a:srgbClr val="FFFFFF"/>
              </a:solidFill>
              <a:latin typeface="Arial" charset="0"/>
            </a:endParaRPr>
          </a:p>
          <a:p>
            <a:pPr>
              <a:spcBef>
                <a:spcPct val="0"/>
              </a:spcBef>
              <a:buSzTx/>
              <a:buFontTx/>
              <a:buNone/>
            </a:pPr>
            <a:r>
              <a:rPr lang="en-GB" altLang="en-US" sz="1800" dirty="0">
                <a:solidFill>
                  <a:srgbClr val="FFFF00"/>
                </a:solidFill>
                <a:latin typeface="Arial" charset="0"/>
              </a:rPr>
              <a:t># get CT for Ordinal variable</a:t>
            </a:r>
          </a:p>
          <a:p>
            <a:pPr>
              <a:spcBef>
                <a:spcPct val="0"/>
              </a:spcBef>
              <a:buSzTx/>
              <a:buFontTx/>
              <a:buNone/>
            </a:pPr>
            <a:r>
              <a:rPr lang="en-GB" altLang="en-US" sz="1800" dirty="0">
                <a:solidFill>
                  <a:srgbClr val="FFFFFF"/>
                </a:solidFill>
                <a:latin typeface="Arial" charset="0"/>
              </a:rPr>
              <a:t>table(mzData$Ocast1, mzData$Ocast2)</a:t>
            </a:r>
          </a:p>
          <a:p>
            <a:pPr>
              <a:spcBef>
                <a:spcPct val="0"/>
              </a:spcBef>
              <a:buSzTx/>
              <a:buFontTx/>
              <a:buNone/>
            </a:pPr>
            <a:r>
              <a:rPr lang="en-GB" altLang="en-US" sz="1800" dirty="0">
                <a:solidFill>
                  <a:srgbClr val="FFFFFF"/>
                </a:solidFill>
                <a:latin typeface="Arial" charset="0"/>
              </a:rPr>
              <a:t>table(dzData$Ocast1, dzData$Ocast2)</a:t>
            </a:r>
          </a:p>
          <a:p>
            <a:pPr>
              <a:spcBef>
                <a:spcPct val="0"/>
              </a:spcBef>
              <a:buSzTx/>
              <a:buFontTx/>
              <a:buNone/>
            </a:pPr>
            <a:endParaRPr lang="en-GB" altLang="en-US" sz="1800" dirty="0">
              <a:solidFill>
                <a:srgbClr val="FFFFFF"/>
              </a:solidFill>
              <a:latin typeface="Arial" charset="0"/>
            </a:endParaRPr>
          </a:p>
        </p:txBody>
      </p:sp>
      <p:sp>
        <p:nvSpPr>
          <p:cNvPr id="3" name="Title 1"/>
          <p:cNvSpPr txBox="1">
            <a:spLocks/>
          </p:cNvSpPr>
          <p:nvPr/>
        </p:nvSpPr>
        <p:spPr>
          <a:xfrm>
            <a:off x="107950" y="44450"/>
            <a:ext cx="6923088" cy="571500"/>
          </a:xfrm>
          <a:prstGeom prst="rect">
            <a:avLst/>
          </a:prstGeom>
        </p:spPr>
        <p:txBody>
          <a:bodyPr/>
          <a:lstStyle>
            <a:lvl1pPr algn="ctr" defTabSz="762000" rtl="0" eaLnBrk="0" fontAlgn="base" hangingPunct="0">
              <a:spcBef>
                <a:spcPct val="0"/>
              </a:spcBef>
              <a:spcAft>
                <a:spcPct val="0"/>
              </a:spcAft>
              <a:defRPr sz="4400">
                <a:solidFill>
                  <a:schemeClr val="tx2"/>
                </a:solidFill>
                <a:latin typeface="+mj-lt"/>
                <a:ea typeface="+mj-ea"/>
                <a:cs typeface="+mj-cs"/>
              </a:defRPr>
            </a:lvl1pPr>
            <a:lvl2pPr algn="ctr" defTabSz="762000" rtl="0" eaLnBrk="0" fontAlgn="base" hangingPunct="0">
              <a:spcBef>
                <a:spcPct val="0"/>
              </a:spcBef>
              <a:spcAft>
                <a:spcPct val="0"/>
              </a:spcAft>
              <a:defRPr sz="4400">
                <a:solidFill>
                  <a:schemeClr val="tx2"/>
                </a:solidFill>
                <a:latin typeface="Times New Roman" pitchFamily="18" charset="0"/>
              </a:defRPr>
            </a:lvl2pPr>
            <a:lvl3pPr algn="ctr" defTabSz="762000" rtl="0" eaLnBrk="0" fontAlgn="base" hangingPunct="0">
              <a:spcBef>
                <a:spcPct val="0"/>
              </a:spcBef>
              <a:spcAft>
                <a:spcPct val="0"/>
              </a:spcAft>
              <a:defRPr sz="4400">
                <a:solidFill>
                  <a:schemeClr val="tx2"/>
                </a:solidFill>
                <a:latin typeface="Times New Roman" pitchFamily="18" charset="0"/>
              </a:defRPr>
            </a:lvl3pPr>
            <a:lvl4pPr algn="ctr" defTabSz="762000" rtl="0" eaLnBrk="0" fontAlgn="base" hangingPunct="0">
              <a:spcBef>
                <a:spcPct val="0"/>
              </a:spcBef>
              <a:spcAft>
                <a:spcPct val="0"/>
              </a:spcAft>
              <a:defRPr sz="4400">
                <a:solidFill>
                  <a:schemeClr val="tx2"/>
                </a:solidFill>
                <a:latin typeface="Times New Roman" pitchFamily="18" charset="0"/>
              </a:defRPr>
            </a:lvl4pPr>
            <a:lvl5pPr algn="ctr" defTabSz="762000" rtl="0" eaLnBrk="0" fontAlgn="base" hangingPunct="0">
              <a:spcBef>
                <a:spcPct val="0"/>
              </a:spcBef>
              <a:spcAft>
                <a:spcPct val="0"/>
              </a:spcAft>
              <a:defRPr sz="4400">
                <a:solidFill>
                  <a:schemeClr val="tx2"/>
                </a:solidFill>
                <a:latin typeface="Times New Roman" pitchFamily="18" charset="0"/>
              </a:defRPr>
            </a:lvl5pPr>
            <a:lvl6pPr marL="457200" algn="ctr" defTabSz="762000" rtl="0" eaLnBrk="0" fontAlgn="base" hangingPunct="0">
              <a:spcBef>
                <a:spcPct val="0"/>
              </a:spcBef>
              <a:spcAft>
                <a:spcPct val="0"/>
              </a:spcAft>
              <a:defRPr sz="4400">
                <a:solidFill>
                  <a:schemeClr val="tx2"/>
                </a:solidFill>
                <a:latin typeface="Times New Roman" pitchFamily="18" charset="0"/>
              </a:defRPr>
            </a:lvl6pPr>
            <a:lvl7pPr marL="914400" algn="ctr" defTabSz="762000" rtl="0" eaLnBrk="0" fontAlgn="base" hangingPunct="0">
              <a:spcBef>
                <a:spcPct val="0"/>
              </a:spcBef>
              <a:spcAft>
                <a:spcPct val="0"/>
              </a:spcAft>
              <a:defRPr sz="4400">
                <a:solidFill>
                  <a:schemeClr val="tx2"/>
                </a:solidFill>
                <a:latin typeface="Times New Roman" pitchFamily="18" charset="0"/>
              </a:defRPr>
            </a:lvl7pPr>
            <a:lvl8pPr marL="1371600" algn="ctr" defTabSz="762000" rtl="0" eaLnBrk="0" fontAlgn="base" hangingPunct="0">
              <a:spcBef>
                <a:spcPct val="0"/>
              </a:spcBef>
              <a:spcAft>
                <a:spcPct val="0"/>
              </a:spcAft>
              <a:defRPr sz="4400">
                <a:solidFill>
                  <a:schemeClr val="tx2"/>
                </a:solidFill>
                <a:latin typeface="Times New Roman" pitchFamily="18" charset="0"/>
              </a:defRPr>
            </a:lvl8pPr>
            <a:lvl9pPr marL="1828800" algn="ctr" defTabSz="762000" rtl="0" eaLnBrk="0" fontAlgn="base" hangingPunct="0">
              <a:spcBef>
                <a:spcPct val="0"/>
              </a:spcBef>
              <a:spcAft>
                <a:spcPct val="0"/>
              </a:spcAft>
              <a:defRPr sz="4400">
                <a:solidFill>
                  <a:schemeClr val="tx2"/>
                </a:solidFill>
                <a:latin typeface="Times New Roman" pitchFamily="18" charset="0"/>
              </a:defRPr>
            </a:lvl9pPr>
          </a:lstStyle>
          <a:p>
            <a:pPr algn="l">
              <a:defRPr/>
            </a:pPr>
            <a:r>
              <a:rPr lang="en-GB" sz="2000" b="1" kern="0" dirty="0" smtClean="0">
                <a:latin typeface="Arial" pitchFamily="34" charset="0"/>
                <a:cs typeface="Arial" pitchFamily="34" charset="0"/>
              </a:rPr>
              <a:t> </a:t>
            </a:r>
            <a:r>
              <a:rPr lang="en-US" sz="2000" dirty="0" smtClean="0">
                <a:latin typeface="Arial" pitchFamily="34" charset="0"/>
                <a:cs typeface="Arial" pitchFamily="34" charset="0"/>
              </a:rPr>
              <a:t>R Script: 	</a:t>
            </a:r>
            <a:r>
              <a:rPr lang="en-US" sz="2000" dirty="0" err="1" smtClean="0">
                <a:solidFill>
                  <a:srgbClr val="FFFFFF"/>
                </a:solidFill>
                <a:latin typeface="Arial" pitchFamily="34" charset="0"/>
                <a:cs typeface="Arial" pitchFamily="34" charset="0"/>
              </a:rPr>
              <a:t>ThreshLiab.R</a:t>
            </a:r>
            <a:r>
              <a:rPr lang="en-US" sz="2000" dirty="0" smtClean="0">
                <a:solidFill>
                  <a:srgbClr val="FFFFFF"/>
                </a:solidFill>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225425" y="601663"/>
            <a:ext cx="8450263" cy="4402137"/>
          </a:xfrm>
          <a:prstGeom prst="rect">
            <a:avLst/>
          </a:prstGeom>
          <a:noFill/>
          <a:ln w="12700">
            <a:noFill/>
            <a:miter lim="800000"/>
            <a:headEnd/>
            <a:tailEnd/>
          </a:ln>
        </p:spPr>
        <p:txBody>
          <a:bodyPr wrap="none" anchor="ctr">
            <a:spAutoFit/>
          </a:bodyPr>
          <a:lstStyle/>
          <a:p>
            <a:pPr algn="l">
              <a:defRPr/>
            </a:pPr>
            <a:r>
              <a:rPr lang="en-GB" sz="2000" dirty="0">
                <a:solidFill>
                  <a:srgbClr val="FFFF00"/>
                </a:solidFill>
              </a:rPr>
              <a:t># 1) Specify Saturated Model (max number of parameters: 2 </a:t>
            </a:r>
            <a:r>
              <a:rPr lang="en-GB" sz="2000" dirty="0" err="1">
                <a:solidFill>
                  <a:srgbClr val="FFFF00"/>
                </a:solidFill>
              </a:rPr>
              <a:t>cor</a:t>
            </a:r>
            <a:r>
              <a:rPr lang="en-GB" sz="2000" dirty="0">
                <a:solidFill>
                  <a:srgbClr val="FFFF00"/>
                </a:solidFill>
              </a:rPr>
              <a:t>, 8 TH)</a:t>
            </a:r>
          </a:p>
          <a:p>
            <a:pPr algn="l">
              <a:defRPr/>
            </a:pPr>
            <a:r>
              <a:rPr lang="en-GB" sz="2000" dirty="0">
                <a:solidFill>
                  <a:srgbClr val="FFFF00"/>
                </a:solidFill>
              </a:rPr>
              <a:t>#     Matrices for expected Means (SND) &amp; </a:t>
            </a:r>
            <a:r>
              <a:rPr lang="en-GB" sz="2000" dirty="0" err="1">
                <a:solidFill>
                  <a:srgbClr val="FFFF00"/>
                </a:solidFill>
              </a:rPr>
              <a:t>Tetrachoric</a:t>
            </a:r>
            <a:r>
              <a:rPr lang="en-GB" sz="2000" dirty="0">
                <a:solidFill>
                  <a:srgbClr val="FFFF00"/>
                </a:solidFill>
              </a:rPr>
              <a:t> correlations</a:t>
            </a:r>
          </a:p>
          <a:p>
            <a:pPr algn="l">
              <a:defRPr/>
            </a:pPr>
            <a:endParaRPr lang="en-GB" sz="2000" dirty="0">
              <a:solidFill>
                <a:srgbClr val="FFFFFF"/>
              </a:solidFill>
            </a:endParaRPr>
          </a:p>
          <a:p>
            <a:pPr algn="l">
              <a:defRPr/>
            </a:pPr>
            <a:r>
              <a:rPr lang="en-GB" sz="2000" dirty="0" err="1">
                <a:solidFill>
                  <a:srgbClr val="FFFFFF"/>
                </a:solidFill>
              </a:rPr>
              <a:t>meanL</a:t>
            </a:r>
            <a:r>
              <a:rPr lang="en-GB" sz="2000" dirty="0">
                <a:solidFill>
                  <a:srgbClr val="FFFFFF"/>
                </a:solidFill>
              </a:rPr>
              <a:t>	&lt;-</a:t>
            </a:r>
            <a:r>
              <a:rPr lang="en-GB" sz="2000" dirty="0" err="1">
                <a:solidFill>
                  <a:srgbClr val="FFFFFF"/>
                </a:solidFill>
              </a:rPr>
              <a:t>mxMatrix</a:t>
            </a:r>
            <a:r>
              <a:rPr lang="en-GB" sz="2000" dirty="0">
                <a:solidFill>
                  <a:srgbClr val="FFFFFF"/>
                </a:solidFill>
              </a:rPr>
              <a:t>( type="Zero", </a:t>
            </a:r>
            <a:r>
              <a:rPr lang="en-GB" sz="2000" dirty="0" err="1">
                <a:solidFill>
                  <a:srgbClr val="FFFFFF"/>
                </a:solidFill>
              </a:rPr>
              <a:t>nrow</a:t>
            </a:r>
            <a:r>
              <a:rPr lang="en-GB" sz="2000" dirty="0">
                <a:solidFill>
                  <a:srgbClr val="FFFFFF"/>
                </a:solidFill>
              </a:rPr>
              <a:t>=1, </a:t>
            </a:r>
            <a:r>
              <a:rPr lang="en-GB" sz="2000" dirty="0" err="1">
                <a:solidFill>
                  <a:srgbClr val="FFFFFF"/>
                </a:solidFill>
              </a:rPr>
              <a:t>ncol</a:t>
            </a:r>
            <a:r>
              <a:rPr lang="en-GB" sz="2000" dirty="0">
                <a:solidFill>
                  <a:srgbClr val="FFFFFF"/>
                </a:solidFill>
              </a:rPr>
              <a:t>=</a:t>
            </a:r>
            <a:r>
              <a:rPr lang="en-GB" sz="2000" dirty="0" err="1">
                <a:solidFill>
                  <a:srgbClr val="FFFFFF"/>
                </a:solidFill>
              </a:rPr>
              <a:t>ntv</a:t>
            </a:r>
            <a:r>
              <a:rPr lang="en-GB" sz="2000" dirty="0">
                <a:solidFill>
                  <a:srgbClr val="FFFFFF"/>
                </a:solidFill>
              </a:rPr>
              <a:t>, name=</a:t>
            </a:r>
            <a:r>
              <a:rPr lang="en-GB" sz="2000" dirty="0">
                <a:solidFill>
                  <a:schemeClr val="accent6">
                    <a:lumMod val="60000"/>
                    <a:lumOff val="40000"/>
                  </a:schemeClr>
                </a:solidFill>
              </a:rPr>
              <a:t>"M"</a:t>
            </a:r>
            <a:r>
              <a:rPr lang="en-GB" sz="2000" dirty="0">
                <a:solidFill>
                  <a:srgbClr val="FFFFFF"/>
                </a:solidFill>
              </a:rPr>
              <a:t> ) </a:t>
            </a:r>
          </a:p>
          <a:p>
            <a:pPr algn="l">
              <a:defRPr/>
            </a:pPr>
            <a:endParaRPr lang="en-GB" sz="2000" dirty="0">
              <a:solidFill>
                <a:srgbClr val="FFFFFF"/>
              </a:solidFill>
            </a:endParaRPr>
          </a:p>
          <a:p>
            <a:pPr algn="l">
              <a:defRPr/>
            </a:pPr>
            <a:endParaRPr lang="en-GB" sz="2000" dirty="0">
              <a:solidFill>
                <a:srgbClr val="FFFFFF"/>
              </a:solidFill>
            </a:endParaRPr>
          </a:p>
          <a:p>
            <a:pPr algn="l">
              <a:defRPr/>
            </a:pPr>
            <a:r>
              <a:rPr lang="en-GB" sz="2000" dirty="0" err="1">
                <a:solidFill>
                  <a:srgbClr val="FFFFFF"/>
                </a:solidFill>
              </a:rPr>
              <a:t>corMZ</a:t>
            </a:r>
            <a:r>
              <a:rPr lang="en-GB" sz="2000" dirty="0">
                <a:solidFill>
                  <a:srgbClr val="FFFFFF"/>
                </a:solidFill>
              </a:rPr>
              <a:t>	&lt;-</a:t>
            </a:r>
            <a:r>
              <a:rPr lang="en-GB" sz="2000" dirty="0" err="1">
                <a:solidFill>
                  <a:srgbClr val="FFFFFF"/>
                </a:solidFill>
              </a:rPr>
              <a:t>mxMatrix</a:t>
            </a:r>
            <a:r>
              <a:rPr lang="en-GB" sz="2000" dirty="0">
                <a:solidFill>
                  <a:srgbClr val="FFFFFF"/>
                </a:solidFill>
              </a:rPr>
              <a:t>(type="Stand", </a:t>
            </a:r>
            <a:r>
              <a:rPr lang="en-GB" sz="2000" dirty="0" err="1">
                <a:solidFill>
                  <a:srgbClr val="FFFFFF"/>
                </a:solidFill>
              </a:rPr>
              <a:t>nrow</a:t>
            </a:r>
            <a:r>
              <a:rPr lang="en-GB" sz="2000" dirty="0">
                <a:solidFill>
                  <a:srgbClr val="FFFFFF"/>
                </a:solidFill>
              </a:rPr>
              <a:t>=</a:t>
            </a:r>
            <a:r>
              <a:rPr lang="en-GB" sz="2000" dirty="0" err="1">
                <a:solidFill>
                  <a:srgbClr val="FFFFFF"/>
                </a:solidFill>
              </a:rPr>
              <a:t>ntv</a:t>
            </a:r>
            <a:r>
              <a:rPr lang="en-GB" sz="2000" dirty="0">
                <a:solidFill>
                  <a:srgbClr val="FFFFFF"/>
                </a:solidFill>
              </a:rPr>
              <a:t>, </a:t>
            </a:r>
            <a:r>
              <a:rPr lang="en-GB" sz="2000" dirty="0" err="1">
                <a:solidFill>
                  <a:srgbClr val="FFFFFF"/>
                </a:solidFill>
              </a:rPr>
              <a:t>ncol</a:t>
            </a:r>
            <a:r>
              <a:rPr lang="en-GB" sz="2000" dirty="0">
                <a:solidFill>
                  <a:srgbClr val="FFFFFF"/>
                </a:solidFill>
              </a:rPr>
              <a:t>=</a:t>
            </a:r>
            <a:r>
              <a:rPr lang="en-GB" sz="2000" dirty="0" err="1">
                <a:solidFill>
                  <a:srgbClr val="FFFFFF"/>
                </a:solidFill>
              </a:rPr>
              <a:t>ntv</a:t>
            </a:r>
            <a:r>
              <a:rPr lang="en-GB" sz="2000" dirty="0">
                <a:solidFill>
                  <a:srgbClr val="FFFFFF"/>
                </a:solidFill>
              </a:rPr>
              <a:t>, free=T, values=.8, </a:t>
            </a:r>
          </a:p>
          <a:p>
            <a:pPr algn="l">
              <a:defRPr/>
            </a:pPr>
            <a:r>
              <a:rPr lang="en-GB" sz="2000" dirty="0" err="1">
                <a:solidFill>
                  <a:srgbClr val="FFFFFF"/>
                </a:solidFill>
              </a:rPr>
              <a:t>lbound</a:t>
            </a:r>
            <a:r>
              <a:rPr lang="en-GB" sz="2000" dirty="0">
                <a:solidFill>
                  <a:srgbClr val="FFFFFF"/>
                </a:solidFill>
              </a:rPr>
              <a:t>=-.99, </a:t>
            </a:r>
            <a:r>
              <a:rPr lang="en-GB" sz="2000" dirty="0" err="1">
                <a:solidFill>
                  <a:srgbClr val="FFFFFF"/>
                </a:solidFill>
              </a:rPr>
              <a:t>ubound</a:t>
            </a:r>
            <a:r>
              <a:rPr lang="en-GB" sz="2000" dirty="0">
                <a:solidFill>
                  <a:srgbClr val="FFFFFF"/>
                </a:solidFill>
              </a:rPr>
              <a:t>=.99, name=</a:t>
            </a:r>
            <a:r>
              <a:rPr lang="en-GB" sz="2000" dirty="0">
                <a:solidFill>
                  <a:schemeClr val="accent6">
                    <a:lumMod val="60000"/>
                    <a:lumOff val="40000"/>
                  </a:schemeClr>
                </a:solidFill>
              </a:rPr>
              <a:t>"</a:t>
            </a:r>
            <a:r>
              <a:rPr lang="en-GB" sz="2000" dirty="0" err="1">
                <a:solidFill>
                  <a:schemeClr val="accent6">
                    <a:lumMod val="60000"/>
                    <a:lumOff val="40000"/>
                  </a:schemeClr>
                </a:solidFill>
              </a:rPr>
              <a:t>expCorMZ</a:t>
            </a:r>
            <a:r>
              <a:rPr lang="en-GB" sz="2000" dirty="0">
                <a:solidFill>
                  <a:schemeClr val="accent6">
                    <a:lumMod val="60000"/>
                    <a:lumOff val="40000"/>
                  </a:schemeClr>
                </a:solidFill>
              </a:rPr>
              <a:t>"</a:t>
            </a:r>
            <a:r>
              <a:rPr lang="en-GB" sz="2000" dirty="0">
                <a:solidFill>
                  <a:srgbClr val="FFFFFF"/>
                </a:solidFill>
              </a:rPr>
              <a:t>) </a:t>
            </a:r>
          </a:p>
          <a:p>
            <a:pPr algn="l">
              <a:defRPr/>
            </a:pPr>
            <a:endParaRPr lang="en-GB" sz="2000" dirty="0">
              <a:solidFill>
                <a:srgbClr val="FFFFFF"/>
              </a:solidFill>
            </a:endParaRPr>
          </a:p>
          <a:p>
            <a:pPr algn="l">
              <a:defRPr/>
            </a:pPr>
            <a:r>
              <a:rPr lang="en-GB" sz="2000" dirty="0" err="1">
                <a:solidFill>
                  <a:srgbClr val="FFFFFF"/>
                </a:solidFill>
              </a:rPr>
              <a:t>CorDZ</a:t>
            </a:r>
            <a:r>
              <a:rPr lang="en-GB" sz="2000" dirty="0">
                <a:solidFill>
                  <a:srgbClr val="FFFFFF"/>
                </a:solidFill>
              </a:rPr>
              <a:t>	&lt;-</a:t>
            </a:r>
            <a:r>
              <a:rPr lang="en-GB" sz="2000" dirty="0" err="1">
                <a:solidFill>
                  <a:srgbClr val="FFFFFF"/>
                </a:solidFill>
              </a:rPr>
              <a:t>mxMatrix</a:t>
            </a:r>
            <a:r>
              <a:rPr lang="en-GB" sz="2000" dirty="0">
                <a:solidFill>
                  <a:srgbClr val="FFFFFF"/>
                </a:solidFill>
              </a:rPr>
              <a:t>(type="Stand", </a:t>
            </a:r>
            <a:r>
              <a:rPr lang="en-GB" sz="2000" dirty="0" err="1">
                <a:solidFill>
                  <a:srgbClr val="FFFFFF"/>
                </a:solidFill>
              </a:rPr>
              <a:t>nrow</a:t>
            </a:r>
            <a:r>
              <a:rPr lang="en-GB" sz="2000" dirty="0">
                <a:solidFill>
                  <a:srgbClr val="FFFFFF"/>
                </a:solidFill>
              </a:rPr>
              <a:t>=</a:t>
            </a:r>
            <a:r>
              <a:rPr lang="en-GB" sz="2000" dirty="0" err="1">
                <a:solidFill>
                  <a:srgbClr val="FFFFFF"/>
                </a:solidFill>
              </a:rPr>
              <a:t>ntv</a:t>
            </a:r>
            <a:r>
              <a:rPr lang="en-GB" sz="2000" dirty="0">
                <a:solidFill>
                  <a:srgbClr val="FFFFFF"/>
                </a:solidFill>
              </a:rPr>
              <a:t>, </a:t>
            </a:r>
            <a:r>
              <a:rPr lang="en-GB" sz="2000" dirty="0" err="1">
                <a:solidFill>
                  <a:srgbClr val="FFFFFF"/>
                </a:solidFill>
              </a:rPr>
              <a:t>ncol</a:t>
            </a:r>
            <a:r>
              <a:rPr lang="en-GB" sz="2000" dirty="0">
                <a:solidFill>
                  <a:srgbClr val="FFFFFF"/>
                </a:solidFill>
              </a:rPr>
              <a:t>=</a:t>
            </a:r>
            <a:r>
              <a:rPr lang="en-GB" sz="2000" dirty="0" err="1">
                <a:solidFill>
                  <a:srgbClr val="FFFFFF"/>
                </a:solidFill>
              </a:rPr>
              <a:t>ntv</a:t>
            </a:r>
            <a:r>
              <a:rPr lang="en-GB" sz="2000" dirty="0">
                <a:solidFill>
                  <a:srgbClr val="FFFFFF"/>
                </a:solidFill>
              </a:rPr>
              <a:t>, free=T, values=.8, </a:t>
            </a:r>
          </a:p>
          <a:p>
            <a:pPr algn="l">
              <a:defRPr/>
            </a:pPr>
            <a:r>
              <a:rPr lang="en-GB" sz="2000" dirty="0" err="1">
                <a:solidFill>
                  <a:srgbClr val="FFFFFF"/>
                </a:solidFill>
              </a:rPr>
              <a:t>lbound</a:t>
            </a:r>
            <a:r>
              <a:rPr lang="en-GB" sz="2000" dirty="0">
                <a:solidFill>
                  <a:srgbClr val="FFFFFF"/>
                </a:solidFill>
              </a:rPr>
              <a:t>=-.99, </a:t>
            </a:r>
            <a:r>
              <a:rPr lang="en-GB" sz="2000" dirty="0" err="1">
                <a:solidFill>
                  <a:srgbClr val="FFFFFF"/>
                </a:solidFill>
              </a:rPr>
              <a:t>ubound</a:t>
            </a:r>
            <a:r>
              <a:rPr lang="en-GB" sz="2000" dirty="0">
                <a:solidFill>
                  <a:srgbClr val="FFFFFF"/>
                </a:solidFill>
              </a:rPr>
              <a:t>=.99, name=</a:t>
            </a:r>
            <a:r>
              <a:rPr lang="en-GB" sz="2000" dirty="0">
                <a:solidFill>
                  <a:schemeClr val="accent6">
                    <a:lumMod val="60000"/>
                    <a:lumOff val="40000"/>
                  </a:schemeClr>
                </a:solidFill>
              </a:rPr>
              <a:t>"</a:t>
            </a:r>
            <a:r>
              <a:rPr lang="en-GB" sz="2000" dirty="0" err="1">
                <a:solidFill>
                  <a:schemeClr val="accent6">
                    <a:lumMod val="60000"/>
                    <a:lumOff val="40000"/>
                  </a:schemeClr>
                </a:solidFill>
              </a:rPr>
              <a:t>expCorDZ</a:t>
            </a:r>
            <a:r>
              <a:rPr lang="en-GB" sz="2000" dirty="0">
                <a:solidFill>
                  <a:schemeClr val="accent6">
                    <a:lumMod val="60000"/>
                    <a:lumOff val="40000"/>
                  </a:schemeClr>
                </a:solidFill>
              </a:rPr>
              <a:t>"</a:t>
            </a:r>
            <a:r>
              <a:rPr lang="en-GB" sz="2000" dirty="0">
                <a:solidFill>
                  <a:srgbClr val="FFFFFF"/>
                </a:solidFill>
              </a:rPr>
              <a:t>) </a:t>
            </a:r>
          </a:p>
          <a:p>
            <a:pPr algn="l">
              <a:defRPr/>
            </a:pPr>
            <a:endParaRPr lang="en-GB" sz="2000" dirty="0">
              <a:solidFill>
                <a:srgbClr val="FFFFFF"/>
              </a:solidFill>
            </a:endParaRPr>
          </a:p>
          <a:p>
            <a:pPr algn="l">
              <a:defRPr/>
            </a:pPr>
            <a:endParaRPr lang="en-GB" sz="2000" dirty="0">
              <a:solidFill>
                <a:srgbClr val="FFFFFF"/>
              </a:solidFill>
            </a:endParaRPr>
          </a:p>
          <a:p>
            <a:pPr algn="l">
              <a:defRPr/>
            </a:pPr>
            <a:endParaRPr lang="en-GB" sz="2000" dirty="0">
              <a:solidFill>
                <a:srgbClr val="FFFFFF"/>
              </a:solidFill>
            </a:endParaRPr>
          </a:p>
        </p:txBody>
      </p:sp>
      <p:sp>
        <p:nvSpPr>
          <p:cNvPr id="30723" name="AutoShape 5"/>
          <p:cNvSpPr>
            <a:spLocks noChangeArrowheads="1"/>
          </p:cNvSpPr>
          <p:nvPr/>
        </p:nvSpPr>
        <p:spPr bwMode="auto">
          <a:xfrm>
            <a:off x="8243888" y="1773238"/>
            <a:ext cx="720725" cy="287337"/>
          </a:xfrm>
          <a:prstGeom prst="bracketPair">
            <a:avLst>
              <a:gd name="adj" fmla="val 16667"/>
            </a:avLst>
          </a:pr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400">
                <a:solidFill>
                  <a:srgbClr val="FF9900"/>
                </a:solidFill>
                <a:latin typeface="Arial" charset="0"/>
              </a:rPr>
              <a:t>0,0</a:t>
            </a:r>
          </a:p>
        </p:txBody>
      </p:sp>
      <p:grpSp>
        <p:nvGrpSpPr>
          <p:cNvPr id="30724" name="Group 23"/>
          <p:cNvGrpSpPr>
            <a:grpSpLocks/>
          </p:cNvGrpSpPr>
          <p:nvPr/>
        </p:nvGrpSpPr>
        <p:grpSpPr bwMode="auto">
          <a:xfrm>
            <a:off x="341313" y="5232400"/>
            <a:ext cx="2143125" cy="1273175"/>
            <a:chOff x="5003801" y="4292599"/>
            <a:chExt cx="2448520" cy="1383934"/>
          </a:xfrm>
        </p:grpSpPr>
        <p:sp>
          <p:nvSpPr>
            <p:cNvPr id="30752" name="Text Box 44"/>
            <p:cNvSpPr txBox="1">
              <a:spLocks noChangeArrowheads="1"/>
            </p:cNvSpPr>
            <p:nvPr/>
          </p:nvSpPr>
          <p:spPr bwMode="auto">
            <a:xfrm>
              <a:off x="6659563" y="5157192"/>
              <a:ext cx="720749" cy="40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latin typeface="Arial" charset="0"/>
                  <a:cs typeface="Arial" charset="0"/>
                </a:rPr>
                <a:t>1</a:t>
              </a:r>
              <a:r>
                <a:rPr lang="en-GB" altLang="en-US" sz="1800" baseline="-25000">
                  <a:latin typeface="Arial" charset="0"/>
                  <a:cs typeface="Arial" charset="0"/>
                </a:rPr>
                <a:t> </a:t>
              </a:r>
              <a:endParaRPr lang="en-US" altLang="en-US" sz="1800" baseline="-25000">
                <a:latin typeface="Arial" charset="0"/>
                <a:cs typeface="Arial" charset="0"/>
              </a:endParaRPr>
            </a:p>
          </p:txBody>
        </p:sp>
        <p:grpSp>
          <p:nvGrpSpPr>
            <p:cNvPr id="30753" name="Group 23"/>
            <p:cNvGrpSpPr>
              <a:grpSpLocks/>
            </p:cNvGrpSpPr>
            <p:nvPr/>
          </p:nvGrpSpPr>
          <p:grpSpPr bwMode="auto">
            <a:xfrm>
              <a:off x="5003801" y="4292599"/>
              <a:ext cx="2448520" cy="1383934"/>
              <a:chOff x="5003800" y="4292600"/>
              <a:chExt cx="2881313" cy="1380516"/>
            </a:xfrm>
          </p:grpSpPr>
          <p:sp>
            <p:nvSpPr>
              <p:cNvPr id="30754" name="Text Box 39"/>
              <p:cNvSpPr txBox="1">
                <a:spLocks noChangeArrowheads="1"/>
              </p:cNvSpPr>
              <p:nvPr/>
            </p:nvSpPr>
            <p:spPr bwMode="auto">
              <a:xfrm>
                <a:off x="5580063" y="4292600"/>
                <a:ext cx="1944687"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L1        L2</a:t>
                </a:r>
                <a:endParaRPr lang="en-US" altLang="en-US" sz="1800">
                  <a:solidFill>
                    <a:srgbClr val="FFFFFF"/>
                  </a:solidFill>
                  <a:latin typeface="Arial" charset="0"/>
                </a:endParaRPr>
              </a:p>
            </p:txBody>
          </p:sp>
          <p:sp>
            <p:nvSpPr>
              <p:cNvPr id="30755" name="Text Box 40"/>
              <p:cNvSpPr txBox="1">
                <a:spLocks noChangeArrowheads="1"/>
              </p:cNvSpPr>
              <p:nvPr/>
            </p:nvSpPr>
            <p:spPr bwMode="auto">
              <a:xfrm>
                <a:off x="5005387" y="4841517"/>
                <a:ext cx="1079500"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L1</a:t>
                </a:r>
                <a:endParaRPr lang="en-US" altLang="en-US" sz="1800">
                  <a:solidFill>
                    <a:srgbClr val="FFFFFF"/>
                  </a:solidFill>
                  <a:latin typeface="Arial" charset="0"/>
                </a:endParaRPr>
              </a:p>
            </p:txBody>
          </p:sp>
          <p:sp>
            <p:nvSpPr>
              <p:cNvPr id="30756" name="Text Box 41"/>
              <p:cNvSpPr txBox="1">
                <a:spLocks noChangeArrowheads="1"/>
              </p:cNvSpPr>
              <p:nvPr/>
            </p:nvSpPr>
            <p:spPr bwMode="auto">
              <a:xfrm>
                <a:off x="5003800" y="5272498"/>
                <a:ext cx="1079500"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L2</a:t>
                </a:r>
                <a:endParaRPr lang="en-US" altLang="en-US" sz="1800">
                  <a:solidFill>
                    <a:srgbClr val="FFFFFF"/>
                  </a:solidFill>
                  <a:latin typeface="Arial" charset="0"/>
                </a:endParaRPr>
              </a:p>
            </p:txBody>
          </p:sp>
          <p:sp>
            <p:nvSpPr>
              <p:cNvPr id="30757" name="Text Box 42"/>
              <p:cNvSpPr txBox="1">
                <a:spLocks noChangeArrowheads="1"/>
              </p:cNvSpPr>
              <p:nvPr/>
            </p:nvSpPr>
            <p:spPr bwMode="auto">
              <a:xfrm>
                <a:off x="5659438" y="4833938"/>
                <a:ext cx="792161"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latin typeface="Arial" charset="0"/>
                    <a:cs typeface="Arial" charset="0"/>
                  </a:rPr>
                  <a:t>1</a:t>
                </a:r>
                <a:endParaRPr lang="en-US" altLang="en-US" sz="1800" baseline="30000">
                  <a:latin typeface="Arial" charset="0"/>
                  <a:cs typeface="Arial" charset="0"/>
                </a:endParaRPr>
              </a:p>
            </p:txBody>
          </p:sp>
          <p:sp>
            <p:nvSpPr>
              <p:cNvPr id="30758" name="Text Box 45"/>
              <p:cNvSpPr txBox="1">
                <a:spLocks noChangeArrowheads="1"/>
              </p:cNvSpPr>
              <p:nvPr/>
            </p:nvSpPr>
            <p:spPr bwMode="auto">
              <a:xfrm>
                <a:off x="5695951" y="5243513"/>
                <a:ext cx="1223963"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i="1">
                    <a:solidFill>
                      <a:srgbClr val="FF9933"/>
                    </a:solidFill>
                    <a:latin typeface="Arial" charset="0"/>
                    <a:cs typeface="Arial" charset="0"/>
                  </a:rPr>
                  <a:t>rMZ</a:t>
                </a:r>
                <a:endParaRPr lang="en-US" altLang="en-US" sz="1800" i="1" baseline="-25000">
                  <a:solidFill>
                    <a:srgbClr val="FF9933"/>
                  </a:solidFill>
                  <a:latin typeface="Arial" charset="0"/>
                  <a:cs typeface="Arial" charset="0"/>
                </a:endParaRPr>
              </a:p>
            </p:txBody>
          </p:sp>
          <p:sp>
            <p:nvSpPr>
              <p:cNvPr id="30759" name="Text Box 61"/>
              <p:cNvSpPr txBox="1">
                <a:spLocks noChangeArrowheads="1"/>
              </p:cNvSpPr>
              <p:nvPr/>
            </p:nvSpPr>
            <p:spPr bwMode="auto">
              <a:xfrm>
                <a:off x="6661150" y="4768850"/>
                <a:ext cx="1223963"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i="1">
                    <a:solidFill>
                      <a:srgbClr val="FF9933"/>
                    </a:solidFill>
                    <a:latin typeface="Arial" charset="0"/>
                    <a:cs typeface="Arial" charset="0"/>
                  </a:rPr>
                  <a:t>rMZ</a:t>
                </a:r>
                <a:endParaRPr lang="en-US" altLang="en-US" sz="1800" i="1" baseline="-25000">
                  <a:solidFill>
                    <a:srgbClr val="FF9933"/>
                  </a:solidFill>
                  <a:latin typeface="Arial" charset="0"/>
                  <a:cs typeface="Arial" charset="0"/>
                </a:endParaRPr>
              </a:p>
            </p:txBody>
          </p:sp>
        </p:grpSp>
      </p:grpSp>
      <p:cxnSp>
        <p:nvCxnSpPr>
          <p:cNvPr id="30725" name="Straight Arrow Connector 3"/>
          <p:cNvCxnSpPr>
            <a:cxnSpLocks noChangeShapeType="1"/>
          </p:cNvCxnSpPr>
          <p:nvPr/>
        </p:nvCxnSpPr>
        <p:spPr bwMode="auto">
          <a:xfrm flipH="1">
            <a:off x="1493838" y="3373438"/>
            <a:ext cx="2354262" cy="1766887"/>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grpSp>
        <p:nvGrpSpPr>
          <p:cNvPr id="30726" name="Group 38"/>
          <p:cNvGrpSpPr>
            <a:grpSpLocks/>
          </p:cNvGrpSpPr>
          <p:nvPr/>
        </p:nvGrpSpPr>
        <p:grpSpPr bwMode="auto">
          <a:xfrm>
            <a:off x="6340475" y="4221163"/>
            <a:ext cx="2238375" cy="2193925"/>
            <a:chOff x="1465855" y="3284538"/>
            <a:chExt cx="2456266" cy="2736850"/>
          </a:xfrm>
        </p:grpSpPr>
        <p:sp>
          <p:nvSpPr>
            <p:cNvPr id="30738" name="Rectangle 3"/>
            <p:cNvSpPr>
              <a:spLocks noChangeArrowheads="1"/>
            </p:cNvSpPr>
            <p:nvPr/>
          </p:nvSpPr>
          <p:spPr bwMode="auto">
            <a:xfrm>
              <a:off x="1908175" y="5229225"/>
              <a:ext cx="720725" cy="79216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C</a:t>
              </a:r>
              <a:r>
                <a:rPr lang="en-GB" altLang="en-US" sz="1800" b="1" baseline="-25000">
                  <a:solidFill>
                    <a:srgbClr val="FFFFFF"/>
                  </a:solidFill>
                  <a:latin typeface="Arial" charset="0"/>
                </a:rPr>
                <a:t>1</a:t>
              </a:r>
            </a:p>
          </p:txBody>
        </p:sp>
        <p:sp>
          <p:nvSpPr>
            <p:cNvPr id="30739" name="Rectangle 5"/>
            <p:cNvSpPr>
              <a:spLocks noChangeArrowheads="1"/>
            </p:cNvSpPr>
            <p:nvPr/>
          </p:nvSpPr>
          <p:spPr bwMode="auto">
            <a:xfrm>
              <a:off x="2916238" y="5229225"/>
              <a:ext cx="720725" cy="79216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C</a:t>
              </a:r>
              <a:r>
                <a:rPr lang="en-GB" altLang="en-US" sz="1800" b="1" baseline="-25000">
                  <a:solidFill>
                    <a:srgbClr val="FFFFFF"/>
                  </a:solidFill>
                  <a:latin typeface="Arial" charset="0"/>
                </a:rPr>
                <a:t>2</a:t>
              </a:r>
            </a:p>
          </p:txBody>
        </p:sp>
        <p:sp>
          <p:nvSpPr>
            <p:cNvPr id="30740" name="Oval 6"/>
            <p:cNvSpPr>
              <a:spLocks noChangeArrowheads="1"/>
            </p:cNvSpPr>
            <p:nvPr/>
          </p:nvSpPr>
          <p:spPr bwMode="auto">
            <a:xfrm>
              <a:off x="1906588" y="3860800"/>
              <a:ext cx="649287" cy="649288"/>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L</a:t>
              </a:r>
              <a:r>
                <a:rPr lang="en-GB" altLang="en-US" sz="1800" b="1" baseline="-25000">
                  <a:solidFill>
                    <a:srgbClr val="FFFFFF"/>
                  </a:solidFill>
                  <a:latin typeface="Arial" charset="0"/>
                </a:rPr>
                <a:t>1</a:t>
              </a:r>
            </a:p>
          </p:txBody>
        </p:sp>
        <p:sp>
          <p:nvSpPr>
            <p:cNvPr id="30741" name="Oval 8"/>
            <p:cNvSpPr>
              <a:spLocks noChangeArrowheads="1"/>
            </p:cNvSpPr>
            <p:nvPr/>
          </p:nvSpPr>
          <p:spPr bwMode="auto">
            <a:xfrm>
              <a:off x="2987675" y="3860800"/>
              <a:ext cx="649288" cy="649288"/>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L</a:t>
              </a:r>
              <a:r>
                <a:rPr lang="en-GB" altLang="en-US" sz="1800" b="1" baseline="-25000">
                  <a:solidFill>
                    <a:srgbClr val="FFFFFF"/>
                  </a:solidFill>
                  <a:latin typeface="Arial" charset="0"/>
                </a:rPr>
                <a:t>2</a:t>
              </a:r>
            </a:p>
          </p:txBody>
        </p:sp>
        <p:sp>
          <p:nvSpPr>
            <p:cNvPr id="30742" name="Line 9"/>
            <p:cNvSpPr>
              <a:spLocks noChangeShapeType="1"/>
            </p:cNvSpPr>
            <p:nvPr/>
          </p:nvSpPr>
          <p:spPr bwMode="auto">
            <a:xfrm>
              <a:off x="2197100" y="4510088"/>
              <a:ext cx="0" cy="7191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43" name="Line 10"/>
            <p:cNvSpPr>
              <a:spLocks noChangeShapeType="1"/>
            </p:cNvSpPr>
            <p:nvPr/>
          </p:nvSpPr>
          <p:spPr bwMode="auto">
            <a:xfrm>
              <a:off x="3276600" y="4510088"/>
              <a:ext cx="0" cy="7191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44" name="Text Box 13"/>
            <p:cNvSpPr txBox="1">
              <a:spLocks noChangeArrowheads="1"/>
            </p:cNvSpPr>
            <p:nvPr/>
          </p:nvSpPr>
          <p:spPr bwMode="auto">
            <a:xfrm>
              <a:off x="1664293" y="4646613"/>
              <a:ext cx="343303" cy="4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1</a:t>
              </a:r>
            </a:p>
          </p:txBody>
        </p:sp>
        <p:sp>
          <p:nvSpPr>
            <p:cNvPr id="30745" name="Text Box 14"/>
            <p:cNvSpPr txBox="1">
              <a:spLocks noChangeArrowheads="1"/>
            </p:cNvSpPr>
            <p:nvPr/>
          </p:nvSpPr>
          <p:spPr bwMode="auto">
            <a:xfrm>
              <a:off x="3362918" y="4699000"/>
              <a:ext cx="343303" cy="4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solidFill>
                    <a:srgbClr val="FFFFFF"/>
                  </a:solidFill>
                  <a:latin typeface="Arial" charset="0"/>
                </a:rPr>
                <a:t>1</a:t>
              </a:r>
            </a:p>
          </p:txBody>
        </p:sp>
        <p:cxnSp>
          <p:nvCxnSpPr>
            <p:cNvPr id="30746" name="AutoShape 55"/>
            <p:cNvCxnSpPr>
              <a:cxnSpLocks noChangeShapeType="1"/>
              <a:stCxn id="30740" idx="0"/>
              <a:endCxn id="30741" idx="0"/>
            </p:cNvCxnSpPr>
            <p:nvPr/>
          </p:nvCxnSpPr>
          <p:spPr bwMode="auto">
            <a:xfrm rot="5400000" flipV="1">
              <a:off x="2771775" y="3321050"/>
              <a:ext cx="1588" cy="1081088"/>
            </a:xfrm>
            <a:prstGeom prst="curvedConnector3">
              <a:avLst>
                <a:gd name="adj1" fmla="val -23400009"/>
              </a:avLst>
            </a:prstGeom>
            <a:noFill/>
            <a:ln w="190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0747" name="AutoShape 56"/>
            <p:cNvCxnSpPr>
              <a:cxnSpLocks noChangeShapeType="1"/>
              <a:stCxn id="30740" idx="1"/>
              <a:endCxn id="30740" idx="2"/>
            </p:cNvCxnSpPr>
            <p:nvPr/>
          </p:nvCxnSpPr>
          <p:spPr bwMode="auto">
            <a:xfrm rot="-5400000" flipH="1" flipV="1">
              <a:off x="1839119" y="4023519"/>
              <a:ext cx="230188" cy="95250"/>
            </a:xfrm>
            <a:prstGeom prst="curvedConnector4">
              <a:avLst>
                <a:gd name="adj1" fmla="val -140690"/>
                <a:gd name="adj2" fmla="val 340000"/>
              </a:avLst>
            </a:prstGeom>
            <a:noFill/>
            <a:ln w="190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0748" name="AutoShape 57"/>
            <p:cNvCxnSpPr>
              <a:cxnSpLocks noChangeShapeType="1"/>
              <a:stCxn id="30741" idx="7"/>
              <a:endCxn id="30741" idx="6"/>
            </p:cNvCxnSpPr>
            <p:nvPr/>
          </p:nvCxnSpPr>
          <p:spPr bwMode="auto">
            <a:xfrm rot="5400000" flipV="1">
              <a:off x="3474244" y="4023519"/>
              <a:ext cx="230188" cy="95250"/>
            </a:xfrm>
            <a:prstGeom prst="curvedConnector4">
              <a:avLst>
                <a:gd name="adj1" fmla="val -140690"/>
                <a:gd name="adj2" fmla="val 338333"/>
              </a:avLst>
            </a:prstGeom>
            <a:noFill/>
            <a:ln w="190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30749" name="Text Box 58"/>
            <p:cNvSpPr txBox="1">
              <a:spLocks noChangeArrowheads="1"/>
            </p:cNvSpPr>
            <p:nvPr/>
          </p:nvSpPr>
          <p:spPr bwMode="auto">
            <a:xfrm>
              <a:off x="3578818" y="3284538"/>
              <a:ext cx="343303" cy="4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latin typeface="Arial" charset="0"/>
                </a:rPr>
                <a:t>1</a:t>
              </a:r>
            </a:p>
          </p:txBody>
        </p:sp>
        <p:sp>
          <p:nvSpPr>
            <p:cNvPr id="30750" name="Text Box 59"/>
            <p:cNvSpPr txBox="1">
              <a:spLocks noChangeArrowheads="1"/>
            </p:cNvSpPr>
            <p:nvPr/>
          </p:nvSpPr>
          <p:spPr bwMode="auto">
            <a:xfrm>
              <a:off x="1465855" y="3341688"/>
              <a:ext cx="343303" cy="4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a:latin typeface="Arial" charset="0"/>
                </a:rPr>
                <a:t>1</a:t>
              </a:r>
            </a:p>
          </p:txBody>
        </p:sp>
        <p:sp>
          <p:nvSpPr>
            <p:cNvPr id="30751" name="Text Box 60"/>
            <p:cNvSpPr txBox="1">
              <a:spLocks noChangeArrowheads="1"/>
            </p:cNvSpPr>
            <p:nvPr/>
          </p:nvSpPr>
          <p:spPr bwMode="auto">
            <a:xfrm>
              <a:off x="2502780" y="3495430"/>
              <a:ext cx="536575" cy="4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1800" b="1" i="1">
                  <a:solidFill>
                    <a:srgbClr val="FF9933"/>
                  </a:solidFill>
                  <a:latin typeface="Arial" charset="0"/>
                </a:rPr>
                <a:t>r</a:t>
              </a:r>
            </a:p>
          </p:txBody>
        </p:sp>
      </p:grpSp>
      <p:cxnSp>
        <p:nvCxnSpPr>
          <p:cNvPr id="30727" name="Straight Arrow Connector 5"/>
          <p:cNvCxnSpPr>
            <a:cxnSpLocks noChangeShapeType="1"/>
          </p:cNvCxnSpPr>
          <p:nvPr/>
        </p:nvCxnSpPr>
        <p:spPr bwMode="auto">
          <a:xfrm>
            <a:off x="7667625" y="1916113"/>
            <a:ext cx="488950" cy="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grpSp>
        <p:nvGrpSpPr>
          <p:cNvPr id="30728" name="Group 23"/>
          <p:cNvGrpSpPr>
            <a:grpSpLocks/>
          </p:cNvGrpSpPr>
          <p:nvPr/>
        </p:nvGrpSpPr>
        <p:grpSpPr bwMode="auto">
          <a:xfrm>
            <a:off x="3508375" y="5229225"/>
            <a:ext cx="2143125" cy="1273175"/>
            <a:chOff x="5003801" y="4292599"/>
            <a:chExt cx="2448520" cy="1383934"/>
          </a:xfrm>
        </p:grpSpPr>
        <p:sp>
          <p:nvSpPr>
            <p:cNvPr id="30730" name="Text Box 44"/>
            <p:cNvSpPr txBox="1">
              <a:spLocks noChangeArrowheads="1"/>
            </p:cNvSpPr>
            <p:nvPr/>
          </p:nvSpPr>
          <p:spPr bwMode="auto">
            <a:xfrm>
              <a:off x="6659563" y="5157192"/>
              <a:ext cx="720749" cy="40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latin typeface="Arial" charset="0"/>
                  <a:cs typeface="Arial" charset="0"/>
                </a:rPr>
                <a:t>1</a:t>
              </a:r>
              <a:r>
                <a:rPr lang="en-GB" altLang="en-US" sz="1800" baseline="-25000">
                  <a:latin typeface="Arial" charset="0"/>
                  <a:cs typeface="Arial" charset="0"/>
                </a:rPr>
                <a:t> </a:t>
              </a:r>
              <a:endParaRPr lang="en-US" altLang="en-US" sz="1800" baseline="-25000">
                <a:latin typeface="Arial" charset="0"/>
                <a:cs typeface="Arial" charset="0"/>
              </a:endParaRPr>
            </a:p>
          </p:txBody>
        </p:sp>
        <p:grpSp>
          <p:nvGrpSpPr>
            <p:cNvPr id="30731" name="Group 23"/>
            <p:cNvGrpSpPr>
              <a:grpSpLocks/>
            </p:cNvGrpSpPr>
            <p:nvPr/>
          </p:nvGrpSpPr>
          <p:grpSpPr bwMode="auto">
            <a:xfrm>
              <a:off x="5003801" y="4292599"/>
              <a:ext cx="2448520" cy="1383934"/>
              <a:chOff x="5003800" y="4292600"/>
              <a:chExt cx="2881313" cy="1380516"/>
            </a:xfrm>
          </p:grpSpPr>
          <p:sp>
            <p:nvSpPr>
              <p:cNvPr id="30732" name="Text Box 39"/>
              <p:cNvSpPr txBox="1">
                <a:spLocks noChangeArrowheads="1"/>
              </p:cNvSpPr>
              <p:nvPr/>
            </p:nvSpPr>
            <p:spPr bwMode="auto">
              <a:xfrm>
                <a:off x="5580063" y="4292600"/>
                <a:ext cx="1944687"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L1        L2</a:t>
                </a:r>
                <a:endParaRPr lang="en-US" altLang="en-US" sz="1800">
                  <a:solidFill>
                    <a:srgbClr val="FFFFFF"/>
                  </a:solidFill>
                  <a:latin typeface="Arial" charset="0"/>
                </a:endParaRPr>
              </a:p>
            </p:txBody>
          </p:sp>
          <p:sp>
            <p:nvSpPr>
              <p:cNvPr id="30733" name="Text Box 40"/>
              <p:cNvSpPr txBox="1">
                <a:spLocks noChangeArrowheads="1"/>
              </p:cNvSpPr>
              <p:nvPr/>
            </p:nvSpPr>
            <p:spPr bwMode="auto">
              <a:xfrm>
                <a:off x="5005387" y="4841517"/>
                <a:ext cx="1079500"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L1</a:t>
                </a:r>
                <a:endParaRPr lang="en-US" altLang="en-US" sz="1800">
                  <a:solidFill>
                    <a:srgbClr val="FFFFFF"/>
                  </a:solidFill>
                  <a:latin typeface="Arial" charset="0"/>
                </a:endParaRPr>
              </a:p>
            </p:txBody>
          </p:sp>
          <p:sp>
            <p:nvSpPr>
              <p:cNvPr id="30734" name="Text Box 41"/>
              <p:cNvSpPr txBox="1">
                <a:spLocks noChangeArrowheads="1"/>
              </p:cNvSpPr>
              <p:nvPr/>
            </p:nvSpPr>
            <p:spPr bwMode="auto">
              <a:xfrm>
                <a:off x="5003800" y="5272498"/>
                <a:ext cx="1079500" cy="40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solidFill>
                      <a:srgbClr val="FFFFFF"/>
                    </a:solidFill>
                    <a:latin typeface="Arial" charset="0"/>
                  </a:rPr>
                  <a:t>L2</a:t>
                </a:r>
                <a:endParaRPr lang="en-US" altLang="en-US" sz="1800">
                  <a:solidFill>
                    <a:srgbClr val="FFFFFF"/>
                  </a:solidFill>
                  <a:latin typeface="Arial" charset="0"/>
                </a:endParaRPr>
              </a:p>
            </p:txBody>
          </p:sp>
          <p:sp>
            <p:nvSpPr>
              <p:cNvPr id="30735" name="Text Box 42"/>
              <p:cNvSpPr txBox="1">
                <a:spLocks noChangeArrowheads="1"/>
              </p:cNvSpPr>
              <p:nvPr/>
            </p:nvSpPr>
            <p:spPr bwMode="auto">
              <a:xfrm>
                <a:off x="5659438" y="4833938"/>
                <a:ext cx="792161"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a:latin typeface="Arial" charset="0"/>
                    <a:cs typeface="Arial" charset="0"/>
                  </a:rPr>
                  <a:t>1</a:t>
                </a:r>
                <a:endParaRPr lang="en-US" altLang="en-US" sz="1800" baseline="30000">
                  <a:latin typeface="Arial" charset="0"/>
                  <a:cs typeface="Arial" charset="0"/>
                </a:endParaRPr>
              </a:p>
            </p:txBody>
          </p:sp>
          <p:sp>
            <p:nvSpPr>
              <p:cNvPr id="30736" name="Text Box 45"/>
              <p:cNvSpPr txBox="1">
                <a:spLocks noChangeArrowheads="1"/>
              </p:cNvSpPr>
              <p:nvPr/>
            </p:nvSpPr>
            <p:spPr bwMode="auto">
              <a:xfrm>
                <a:off x="5695951" y="5243513"/>
                <a:ext cx="1223963"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i="1">
                    <a:solidFill>
                      <a:srgbClr val="FF9933"/>
                    </a:solidFill>
                    <a:latin typeface="Arial" charset="0"/>
                    <a:cs typeface="Arial" charset="0"/>
                  </a:rPr>
                  <a:t>rDZ</a:t>
                </a:r>
                <a:endParaRPr lang="en-US" altLang="en-US" sz="1800" i="1" baseline="-25000">
                  <a:solidFill>
                    <a:srgbClr val="FF9933"/>
                  </a:solidFill>
                  <a:latin typeface="Arial" charset="0"/>
                  <a:cs typeface="Arial" charset="0"/>
                </a:endParaRPr>
              </a:p>
            </p:txBody>
          </p:sp>
          <p:sp>
            <p:nvSpPr>
              <p:cNvPr id="30737" name="Text Box 61"/>
              <p:cNvSpPr txBox="1">
                <a:spLocks noChangeArrowheads="1"/>
              </p:cNvSpPr>
              <p:nvPr/>
            </p:nvSpPr>
            <p:spPr bwMode="auto">
              <a:xfrm>
                <a:off x="6661150" y="4768850"/>
                <a:ext cx="1223963" cy="40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eaLnBrk="1" hangingPunct="1">
                  <a:spcBef>
                    <a:spcPct val="50000"/>
                  </a:spcBef>
                  <a:buSzTx/>
                  <a:buFontTx/>
                  <a:buNone/>
                </a:pPr>
                <a:r>
                  <a:rPr lang="en-GB" altLang="en-US" sz="1800" i="1">
                    <a:solidFill>
                      <a:srgbClr val="FF9933"/>
                    </a:solidFill>
                    <a:latin typeface="Arial" charset="0"/>
                    <a:cs typeface="Arial" charset="0"/>
                  </a:rPr>
                  <a:t>rDZ</a:t>
                </a:r>
                <a:endParaRPr lang="en-US" altLang="en-US" sz="1800" i="1" baseline="-25000">
                  <a:solidFill>
                    <a:srgbClr val="FF9933"/>
                  </a:solidFill>
                  <a:latin typeface="Arial" charset="0"/>
                  <a:cs typeface="Arial" charset="0"/>
                </a:endParaRPr>
              </a:p>
            </p:txBody>
          </p:sp>
        </p:grpSp>
      </p:grpSp>
      <p:cxnSp>
        <p:nvCxnSpPr>
          <p:cNvPr id="30729" name="Straight Arrow Connector 3"/>
          <p:cNvCxnSpPr>
            <a:cxnSpLocks noChangeShapeType="1"/>
          </p:cNvCxnSpPr>
          <p:nvPr/>
        </p:nvCxnSpPr>
        <p:spPr bwMode="auto">
          <a:xfrm>
            <a:off x="4449763" y="4267200"/>
            <a:ext cx="0" cy="108743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95288" y="-79007"/>
            <a:ext cx="8126327"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l">
              <a:defRPr/>
            </a:pPr>
            <a:endParaRPr lang="en-GB" sz="2000" dirty="0">
              <a:solidFill>
                <a:srgbClr val="FFFFFF"/>
              </a:solidFill>
            </a:endParaRPr>
          </a:p>
          <a:p>
            <a:pPr algn="l">
              <a:defRPr/>
            </a:pPr>
            <a:r>
              <a:rPr lang="en-GB" sz="2000" dirty="0">
                <a:solidFill>
                  <a:srgbClr val="FFFF00"/>
                </a:solidFill>
              </a:rPr>
              <a:t># Matrices &amp; Algebra for expected Thresholds</a:t>
            </a:r>
          </a:p>
          <a:p>
            <a:pPr algn="l">
              <a:defRPr/>
            </a:pPr>
            <a:endParaRPr lang="en-GB" sz="2000" dirty="0">
              <a:solidFill>
                <a:srgbClr val="FFFFFF"/>
              </a:solidFill>
            </a:endParaRPr>
          </a:p>
          <a:p>
            <a:pPr algn="l">
              <a:defRPr/>
            </a:pPr>
            <a:endParaRPr lang="en-GB" sz="2000" dirty="0">
              <a:solidFill>
                <a:srgbClr val="FFFFFF"/>
              </a:solidFill>
            </a:endParaRPr>
          </a:p>
          <a:p>
            <a:pPr algn="l">
              <a:defRPr/>
            </a:pPr>
            <a:r>
              <a:rPr lang="en-GB" sz="2000" dirty="0" err="1">
                <a:solidFill>
                  <a:srgbClr val="FFFFFF"/>
                </a:solidFill>
              </a:rPr>
              <a:t>Tmz</a:t>
            </a:r>
            <a:r>
              <a:rPr lang="en-GB" sz="2000" dirty="0">
                <a:solidFill>
                  <a:srgbClr val="FFFFFF"/>
                </a:solidFill>
              </a:rPr>
              <a:t> &lt;-</a:t>
            </a:r>
            <a:r>
              <a:rPr lang="en-GB" sz="2000" dirty="0" err="1" smtClean="0">
                <a:solidFill>
                  <a:srgbClr val="FFFFFF"/>
                </a:solidFill>
              </a:rPr>
              <a:t>mxMatrix</a:t>
            </a:r>
            <a:r>
              <a:rPr lang="en-GB" sz="2000" dirty="0" smtClean="0">
                <a:solidFill>
                  <a:srgbClr val="FFFFFF"/>
                </a:solidFill>
              </a:rPr>
              <a:t>		(</a:t>
            </a:r>
            <a:r>
              <a:rPr lang="en-GB" sz="2000" dirty="0">
                <a:solidFill>
                  <a:srgbClr val="FFFFFF"/>
                </a:solidFill>
              </a:rPr>
              <a:t>type="Full", </a:t>
            </a:r>
            <a:r>
              <a:rPr lang="en-GB" sz="2000" dirty="0" err="1">
                <a:solidFill>
                  <a:srgbClr val="FFFFFF"/>
                </a:solidFill>
              </a:rPr>
              <a:t>nrow</a:t>
            </a:r>
            <a:r>
              <a:rPr lang="en-GB" sz="2000" dirty="0">
                <a:solidFill>
                  <a:srgbClr val="FFFFFF"/>
                </a:solidFill>
              </a:rPr>
              <a:t>=nth, </a:t>
            </a:r>
            <a:r>
              <a:rPr lang="en-GB" sz="2000" dirty="0" err="1">
                <a:solidFill>
                  <a:srgbClr val="FFFFFF"/>
                </a:solidFill>
              </a:rPr>
              <a:t>ncol</a:t>
            </a:r>
            <a:r>
              <a:rPr lang="en-GB" sz="2000" dirty="0">
                <a:solidFill>
                  <a:srgbClr val="FFFFFF"/>
                </a:solidFill>
              </a:rPr>
              <a:t>=</a:t>
            </a:r>
            <a:r>
              <a:rPr lang="en-GB" sz="2000" dirty="0" err="1">
                <a:solidFill>
                  <a:srgbClr val="FFFFFF"/>
                </a:solidFill>
              </a:rPr>
              <a:t>ntv</a:t>
            </a:r>
            <a:r>
              <a:rPr lang="en-GB" sz="2000" dirty="0">
                <a:solidFill>
                  <a:srgbClr val="FFFFFF"/>
                </a:solidFill>
              </a:rPr>
              <a:t>, free=TRUE</a:t>
            </a:r>
            <a:r>
              <a:rPr lang="en-GB" sz="2000" dirty="0" smtClean="0">
                <a:solidFill>
                  <a:srgbClr val="FFFFFF"/>
                </a:solidFill>
              </a:rPr>
              <a:t>,</a:t>
            </a:r>
          </a:p>
          <a:p>
            <a:pPr algn="l">
              <a:defRPr/>
            </a:pPr>
            <a:r>
              <a:rPr lang="en-GB" sz="2000" dirty="0" smtClean="0">
                <a:solidFill>
                  <a:srgbClr val="FFFFFF"/>
                </a:solidFill>
              </a:rPr>
              <a:t>			values=c</a:t>
            </a:r>
            <a:r>
              <a:rPr lang="en-GB" sz="2000" dirty="0">
                <a:solidFill>
                  <a:srgbClr val="FFFFFF"/>
                </a:solidFill>
              </a:rPr>
              <a:t>(.8, 1,  .8, 1),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err="1" smtClean="0">
                <a:solidFill>
                  <a:srgbClr val="FFFFFF"/>
                </a:solidFill>
              </a:rPr>
              <a:t>lbound</a:t>
            </a:r>
            <a:r>
              <a:rPr lang="en-GB" sz="2000" dirty="0" smtClean="0">
                <a:solidFill>
                  <a:srgbClr val="FFFFFF"/>
                </a:solidFill>
              </a:rPr>
              <a:t>=c</a:t>
            </a:r>
            <a:r>
              <a:rPr lang="en-GB" sz="2000" dirty="0">
                <a:solidFill>
                  <a:srgbClr val="FFFFFF"/>
                </a:solidFill>
              </a:rPr>
              <a:t>(-3, .001, -3, .001 ),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err="1" smtClean="0">
                <a:solidFill>
                  <a:srgbClr val="FFFFFF"/>
                </a:solidFill>
              </a:rPr>
              <a:t>ubound</a:t>
            </a:r>
            <a:r>
              <a:rPr lang="en-GB" sz="2000" dirty="0">
                <a:solidFill>
                  <a:srgbClr val="FFFFFF"/>
                </a:solidFill>
              </a:rPr>
              <a:t>=(3),  </a:t>
            </a:r>
            <a:endParaRPr lang="en-GB" sz="2000" dirty="0" smtClean="0">
              <a:solidFill>
                <a:srgbClr val="FFFFFF"/>
              </a:solidFill>
            </a:endParaRPr>
          </a:p>
          <a:p>
            <a:pPr algn="l">
              <a:defRPr/>
            </a:pPr>
            <a:r>
              <a:rPr lang="en-GB" sz="2000" dirty="0" smtClean="0">
                <a:solidFill>
                  <a:srgbClr val="FFFFFF"/>
                </a:solidFill>
              </a:rPr>
              <a:t>			labels=c</a:t>
            </a:r>
            <a:r>
              <a:rPr lang="en-GB" sz="2000" dirty="0">
                <a:solidFill>
                  <a:srgbClr val="FFFFFF"/>
                </a:solidFill>
              </a:rPr>
              <a:t>("</a:t>
            </a:r>
            <a:r>
              <a:rPr lang="en-GB" sz="2000" dirty="0">
                <a:solidFill>
                  <a:srgbClr val="FF0000"/>
                </a:solidFill>
              </a:rPr>
              <a:t>Tmz11</a:t>
            </a:r>
            <a:r>
              <a:rPr lang="en-GB" sz="2000" dirty="0">
                <a:solidFill>
                  <a:srgbClr val="FFFFFF"/>
                </a:solidFill>
              </a:rPr>
              <a:t>","</a:t>
            </a:r>
            <a:r>
              <a:rPr lang="en-GB" sz="2000" dirty="0">
                <a:solidFill>
                  <a:srgbClr val="00B0F0"/>
                </a:solidFill>
              </a:rPr>
              <a:t>imz11</a:t>
            </a:r>
            <a:r>
              <a:rPr lang="en-GB" sz="2000" dirty="0">
                <a:solidFill>
                  <a:srgbClr val="FFFFFF"/>
                </a:solidFill>
              </a:rPr>
              <a:t>", "</a:t>
            </a:r>
            <a:r>
              <a:rPr lang="en-GB" sz="2000" dirty="0">
                <a:solidFill>
                  <a:srgbClr val="FF0000"/>
                </a:solidFill>
              </a:rPr>
              <a:t>Tmz12</a:t>
            </a:r>
            <a:r>
              <a:rPr lang="en-GB" sz="2000" dirty="0">
                <a:solidFill>
                  <a:srgbClr val="FFFFFF"/>
                </a:solidFill>
              </a:rPr>
              <a:t>","</a:t>
            </a:r>
            <a:r>
              <a:rPr lang="en-GB" sz="2000" dirty="0">
                <a:solidFill>
                  <a:srgbClr val="00B0F0"/>
                </a:solidFill>
              </a:rPr>
              <a:t>imz12</a:t>
            </a:r>
            <a:r>
              <a:rPr lang="en-GB" sz="2000" dirty="0">
                <a:solidFill>
                  <a:srgbClr val="FFFFFF"/>
                </a:solidFill>
              </a:rPr>
              <a:t>"),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smtClean="0">
                <a:solidFill>
                  <a:srgbClr val="FFFFFF"/>
                </a:solidFill>
              </a:rPr>
              <a:t>name</a:t>
            </a:r>
            <a:r>
              <a:rPr lang="en-GB" sz="2000" dirty="0">
                <a:solidFill>
                  <a:srgbClr val="FFFFFF"/>
                </a:solidFill>
              </a:rPr>
              <a:t>="</a:t>
            </a:r>
            <a:r>
              <a:rPr lang="en-GB" sz="2000" dirty="0" err="1">
                <a:solidFill>
                  <a:srgbClr val="FFFFFF"/>
                </a:solidFill>
              </a:rPr>
              <a:t>ThMZ</a:t>
            </a:r>
            <a:r>
              <a:rPr lang="en-GB" sz="2000" dirty="0">
                <a:solidFill>
                  <a:srgbClr val="FFFFFF"/>
                </a:solidFill>
              </a:rPr>
              <a:t>" )</a:t>
            </a:r>
          </a:p>
          <a:p>
            <a:pPr algn="l">
              <a:defRPr/>
            </a:pPr>
            <a:endParaRPr lang="en-GB" sz="2000" dirty="0">
              <a:solidFill>
                <a:srgbClr val="FFFFFF"/>
              </a:solidFill>
            </a:endParaRPr>
          </a:p>
          <a:p>
            <a:pPr algn="l">
              <a:defRPr/>
            </a:pPr>
            <a:endParaRPr lang="en-GB" sz="2000" dirty="0">
              <a:solidFill>
                <a:srgbClr val="FFFFFF"/>
              </a:solidFill>
            </a:endParaRPr>
          </a:p>
          <a:p>
            <a:pPr algn="l">
              <a:defRPr/>
            </a:pPr>
            <a:endParaRPr lang="en-GB" sz="2000" dirty="0">
              <a:solidFill>
                <a:srgbClr val="FFFFFF"/>
              </a:solidFill>
            </a:endParaRPr>
          </a:p>
        </p:txBody>
      </p:sp>
      <p:grpSp>
        <p:nvGrpSpPr>
          <p:cNvPr id="31747" name="Group 2"/>
          <p:cNvGrpSpPr>
            <a:grpSpLocks/>
          </p:cNvGrpSpPr>
          <p:nvPr/>
        </p:nvGrpSpPr>
        <p:grpSpPr bwMode="auto">
          <a:xfrm>
            <a:off x="131763" y="4130675"/>
            <a:ext cx="4405312" cy="1741488"/>
            <a:chOff x="132145" y="4130011"/>
            <a:chExt cx="4404553" cy="1742193"/>
          </a:xfrm>
        </p:grpSpPr>
        <p:grpSp>
          <p:nvGrpSpPr>
            <p:cNvPr id="31869" name="Group 3"/>
            <p:cNvGrpSpPr>
              <a:grpSpLocks/>
            </p:cNvGrpSpPr>
            <p:nvPr/>
          </p:nvGrpSpPr>
          <p:grpSpPr bwMode="auto">
            <a:xfrm>
              <a:off x="132145" y="4130011"/>
              <a:ext cx="4362095" cy="1226803"/>
              <a:chOff x="1245" y="1088"/>
              <a:chExt cx="2781" cy="846"/>
            </a:xfrm>
          </p:grpSpPr>
          <p:sp>
            <p:nvSpPr>
              <p:cNvPr id="31876" name="Freeform 4"/>
              <p:cNvSpPr>
                <a:spLocks/>
              </p:cNvSpPr>
              <p:nvPr/>
            </p:nvSpPr>
            <p:spPr bwMode="auto">
              <a:xfrm>
                <a:off x="1612" y="1913"/>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FFFFFF"/>
              </a:solidFill>
              <a:ln w="38100" cmpd="sng">
                <a:solidFill>
                  <a:srgbClr val="FFFFFF"/>
                </a:solidFill>
                <a:round/>
                <a:headEnd/>
                <a:tailEnd/>
              </a:ln>
            </p:spPr>
            <p:txBody>
              <a:bodyPr/>
              <a:lstStyle/>
              <a:p>
                <a:endParaRPr lang="en-US"/>
              </a:p>
            </p:txBody>
          </p:sp>
          <p:sp>
            <p:nvSpPr>
              <p:cNvPr id="31877" name="Line 5"/>
              <p:cNvSpPr>
                <a:spLocks noChangeShapeType="1"/>
              </p:cNvSpPr>
              <p:nvPr/>
            </p:nvSpPr>
            <p:spPr bwMode="auto">
              <a:xfrm flipH="1" flipV="1">
                <a:off x="1612" y="1913"/>
                <a:ext cx="1"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78" name="Freeform 6"/>
              <p:cNvSpPr>
                <a:spLocks/>
              </p:cNvSpPr>
              <p:nvPr/>
            </p:nvSpPr>
            <p:spPr bwMode="auto">
              <a:xfrm>
                <a:off x="3573" y="1911"/>
                <a:ext cx="8" cy="6"/>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FFFFFF"/>
              </a:solidFill>
              <a:ln w="38100" cmpd="sng">
                <a:solidFill>
                  <a:srgbClr val="FFFFFF"/>
                </a:solidFill>
                <a:round/>
                <a:headEnd/>
                <a:tailEnd/>
              </a:ln>
            </p:spPr>
            <p:txBody>
              <a:bodyPr/>
              <a:lstStyle/>
              <a:p>
                <a:endParaRPr lang="en-US"/>
              </a:p>
            </p:txBody>
          </p:sp>
          <p:sp>
            <p:nvSpPr>
              <p:cNvPr id="31879" name="Line 7"/>
              <p:cNvSpPr>
                <a:spLocks noChangeShapeType="1"/>
              </p:cNvSpPr>
              <p:nvPr/>
            </p:nvSpPr>
            <p:spPr bwMode="auto">
              <a:xfrm flipV="1">
                <a:off x="3573" y="1911"/>
                <a:ext cx="8"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0" name="Line 8"/>
              <p:cNvSpPr>
                <a:spLocks noChangeShapeType="1"/>
              </p:cNvSpPr>
              <p:nvPr/>
            </p:nvSpPr>
            <p:spPr bwMode="auto">
              <a:xfrm flipH="1">
                <a:off x="1245" y="1932"/>
                <a:ext cx="2781"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1" name="Rectangle 9"/>
              <p:cNvSpPr>
                <a:spLocks noChangeArrowheads="1"/>
              </p:cNvSpPr>
              <p:nvPr/>
            </p:nvSpPr>
            <p:spPr bwMode="auto">
              <a:xfrm>
                <a:off x="1310" y="1915"/>
                <a:ext cx="134" cy="2"/>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882" name="Rectangle 10"/>
              <p:cNvSpPr>
                <a:spLocks noChangeArrowheads="1"/>
              </p:cNvSpPr>
              <p:nvPr/>
            </p:nvSpPr>
            <p:spPr bwMode="auto">
              <a:xfrm>
                <a:off x="1444" y="1913"/>
                <a:ext cx="131"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883" name="Rectangle 11"/>
              <p:cNvSpPr>
                <a:spLocks noChangeArrowheads="1"/>
              </p:cNvSpPr>
              <p:nvPr/>
            </p:nvSpPr>
            <p:spPr bwMode="auto">
              <a:xfrm>
                <a:off x="3560" y="1913"/>
                <a:ext cx="134"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884" name="Rectangle 12"/>
              <p:cNvSpPr>
                <a:spLocks noChangeArrowheads="1"/>
              </p:cNvSpPr>
              <p:nvPr/>
            </p:nvSpPr>
            <p:spPr bwMode="auto">
              <a:xfrm>
                <a:off x="3693"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885" name="Rectangle 13"/>
              <p:cNvSpPr>
                <a:spLocks noChangeArrowheads="1"/>
              </p:cNvSpPr>
              <p:nvPr/>
            </p:nvSpPr>
            <p:spPr bwMode="auto">
              <a:xfrm>
                <a:off x="3826"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886" name="Line 14"/>
              <p:cNvSpPr>
                <a:spLocks noChangeShapeType="1"/>
              </p:cNvSpPr>
              <p:nvPr/>
            </p:nvSpPr>
            <p:spPr bwMode="auto">
              <a:xfrm>
                <a:off x="1310"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7" name="Line 15"/>
              <p:cNvSpPr>
                <a:spLocks noChangeShapeType="1"/>
              </p:cNvSpPr>
              <p:nvPr/>
            </p:nvSpPr>
            <p:spPr bwMode="auto">
              <a:xfrm>
                <a:off x="1336" y="1916"/>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8" name="Line 16"/>
              <p:cNvSpPr>
                <a:spLocks noChangeShapeType="1"/>
              </p:cNvSpPr>
              <p:nvPr/>
            </p:nvSpPr>
            <p:spPr bwMode="auto">
              <a:xfrm>
                <a:off x="1364" y="1916"/>
                <a:ext cx="25"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9" name="Line 17"/>
              <p:cNvSpPr>
                <a:spLocks noChangeShapeType="1"/>
              </p:cNvSpPr>
              <p:nvPr/>
            </p:nvSpPr>
            <p:spPr bwMode="auto">
              <a:xfrm flipV="1">
                <a:off x="1389"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0" name="Line 18"/>
              <p:cNvSpPr>
                <a:spLocks noChangeShapeType="1"/>
              </p:cNvSpPr>
              <p:nvPr/>
            </p:nvSpPr>
            <p:spPr bwMode="auto">
              <a:xfrm>
                <a:off x="1415" y="1915"/>
                <a:ext cx="29"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1" name="Line 19"/>
              <p:cNvSpPr>
                <a:spLocks noChangeShapeType="1"/>
              </p:cNvSpPr>
              <p:nvPr/>
            </p:nvSpPr>
            <p:spPr bwMode="auto">
              <a:xfrm flipV="1">
                <a:off x="1444"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2" name="Line 20"/>
              <p:cNvSpPr>
                <a:spLocks noChangeShapeType="1"/>
              </p:cNvSpPr>
              <p:nvPr/>
            </p:nvSpPr>
            <p:spPr bwMode="auto">
              <a:xfrm flipV="1">
                <a:off x="1495" y="1913"/>
                <a:ext cx="28"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3" name="Line 21"/>
              <p:cNvSpPr>
                <a:spLocks noChangeShapeType="1"/>
              </p:cNvSpPr>
              <p:nvPr/>
            </p:nvSpPr>
            <p:spPr bwMode="auto">
              <a:xfrm flipV="1">
                <a:off x="1523" y="1913"/>
                <a:ext cx="26"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4" name="Line 22"/>
              <p:cNvSpPr>
                <a:spLocks noChangeShapeType="1"/>
              </p:cNvSpPr>
              <p:nvPr/>
            </p:nvSpPr>
            <p:spPr bwMode="auto">
              <a:xfrm flipV="1">
                <a:off x="1549"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5" name="Line 23"/>
              <p:cNvSpPr>
                <a:spLocks noChangeShapeType="1"/>
              </p:cNvSpPr>
              <p:nvPr/>
            </p:nvSpPr>
            <p:spPr bwMode="auto">
              <a:xfrm flipV="1">
                <a:off x="1575" y="1909"/>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6" name="Line 24"/>
              <p:cNvSpPr>
                <a:spLocks noChangeShapeType="1"/>
              </p:cNvSpPr>
              <p:nvPr/>
            </p:nvSpPr>
            <p:spPr bwMode="auto">
              <a:xfrm flipV="1">
                <a:off x="1603" y="1906"/>
                <a:ext cx="24"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7" name="Line 25"/>
              <p:cNvSpPr>
                <a:spLocks noChangeShapeType="1"/>
              </p:cNvSpPr>
              <p:nvPr/>
            </p:nvSpPr>
            <p:spPr bwMode="auto">
              <a:xfrm flipV="1">
                <a:off x="1627" y="1904"/>
                <a:ext cx="27"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8" name="Line 26"/>
              <p:cNvSpPr>
                <a:spLocks noChangeShapeType="1"/>
              </p:cNvSpPr>
              <p:nvPr/>
            </p:nvSpPr>
            <p:spPr bwMode="auto">
              <a:xfrm flipV="1">
                <a:off x="1654" y="1900"/>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9" name="Line 27"/>
              <p:cNvSpPr>
                <a:spLocks noChangeShapeType="1"/>
              </p:cNvSpPr>
              <p:nvPr/>
            </p:nvSpPr>
            <p:spPr bwMode="auto">
              <a:xfrm flipV="1">
                <a:off x="1682" y="1896"/>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0" name="Line 28"/>
              <p:cNvSpPr>
                <a:spLocks noChangeShapeType="1"/>
              </p:cNvSpPr>
              <p:nvPr/>
            </p:nvSpPr>
            <p:spPr bwMode="auto">
              <a:xfrm flipV="1">
                <a:off x="1707" y="1891"/>
                <a:ext cx="27"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1" name="Line 29"/>
              <p:cNvSpPr>
                <a:spLocks noChangeShapeType="1"/>
              </p:cNvSpPr>
              <p:nvPr/>
            </p:nvSpPr>
            <p:spPr bwMode="auto">
              <a:xfrm flipV="1">
                <a:off x="1734" y="1885"/>
                <a:ext cx="27"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2" name="Line 30"/>
              <p:cNvSpPr>
                <a:spLocks noChangeShapeType="1"/>
              </p:cNvSpPr>
              <p:nvPr/>
            </p:nvSpPr>
            <p:spPr bwMode="auto">
              <a:xfrm flipV="1">
                <a:off x="1761" y="1877"/>
                <a:ext cx="25"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3" name="Line 31"/>
              <p:cNvSpPr>
                <a:spLocks noChangeShapeType="1"/>
              </p:cNvSpPr>
              <p:nvPr/>
            </p:nvSpPr>
            <p:spPr bwMode="auto">
              <a:xfrm flipV="1">
                <a:off x="1786" y="1869"/>
                <a:ext cx="28"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4" name="Line 32"/>
              <p:cNvSpPr>
                <a:spLocks noChangeShapeType="1"/>
              </p:cNvSpPr>
              <p:nvPr/>
            </p:nvSpPr>
            <p:spPr bwMode="auto">
              <a:xfrm flipV="1">
                <a:off x="1814" y="1858"/>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5" name="Line 33"/>
              <p:cNvSpPr>
                <a:spLocks noChangeShapeType="1"/>
              </p:cNvSpPr>
              <p:nvPr/>
            </p:nvSpPr>
            <p:spPr bwMode="auto">
              <a:xfrm flipV="1">
                <a:off x="1840" y="1847"/>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6" name="Line 34"/>
              <p:cNvSpPr>
                <a:spLocks noChangeShapeType="1"/>
              </p:cNvSpPr>
              <p:nvPr/>
            </p:nvSpPr>
            <p:spPr bwMode="auto">
              <a:xfrm flipV="1">
                <a:off x="1866" y="1833"/>
                <a:ext cx="27"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7" name="Line 35"/>
              <p:cNvSpPr>
                <a:spLocks noChangeShapeType="1"/>
              </p:cNvSpPr>
              <p:nvPr/>
            </p:nvSpPr>
            <p:spPr bwMode="auto">
              <a:xfrm flipV="1">
                <a:off x="1893" y="1818"/>
                <a:ext cx="27"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8" name="Line 36"/>
              <p:cNvSpPr>
                <a:spLocks noChangeShapeType="1"/>
              </p:cNvSpPr>
              <p:nvPr/>
            </p:nvSpPr>
            <p:spPr bwMode="auto">
              <a:xfrm flipV="1">
                <a:off x="1920" y="1800"/>
                <a:ext cx="26" cy="1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9" name="Line 37"/>
              <p:cNvSpPr>
                <a:spLocks noChangeShapeType="1"/>
              </p:cNvSpPr>
              <p:nvPr/>
            </p:nvSpPr>
            <p:spPr bwMode="auto">
              <a:xfrm flipV="1">
                <a:off x="1946" y="1781"/>
                <a:ext cx="27" cy="1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0" name="Line 38"/>
              <p:cNvSpPr>
                <a:spLocks noChangeShapeType="1"/>
              </p:cNvSpPr>
              <p:nvPr/>
            </p:nvSpPr>
            <p:spPr bwMode="auto">
              <a:xfrm flipV="1">
                <a:off x="1973" y="1758"/>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1" name="Line 39"/>
              <p:cNvSpPr>
                <a:spLocks noChangeShapeType="1"/>
              </p:cNvSpPr>
              <p:nvPr/>
            </p:nvSpPr>
            <p:spPr bwMode="auto">
              <a:xfrm flipV="1">
                <a:off x="1999" y="1735"/>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2" name="Line 40"/>
              <p:cNvSpPr>
                <a:spLocks noChangeShapeType="1"/>
              </p:cNvSpPr>
              <p:nvPr/>
            </p:nvSpPr>
            <p:spPr bwMode="auto">
              <a:xfrm flipV="1">
                <a:off x="2025" y="1707"/>
                <a:ext cx="27"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3" name="Line 41"/>
              <p:cNvSpPr>
                <a:spLocks noChangeShapeType="1"/>
              </p:cNvSpPr>
              <p:nvPr/>
            </p:nvSpPr>
            <p:spPr bwMode="auto">
              <a:xfrm flipV="1">
                <a:off x="2052" y="1678"/>
                <a:ext cx="27"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4" name="Line 42"/>
              <p:cNvSpPr>
                <a:spLocks noChangeShapeType="1"/>
              </p:cNvSpPr>
              <p:nvPr/>
            </p:nvSpPr>
            <p:spPr bwMode="auto">
              <a:xfrm flipV="1">
                <a:off x="2079" y="1646"/>
                <a:ext cx="25"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5" name="Line 43"/>
              <p:cNvSpPr>
                <a:spLocks noChangeShapeType="1"/>
              </p:cNvSpPr>
              <p:nvPr/>
            </p:nvSpPr>
            <p:spPr bwMode="auto">
              <a:xfrm flipV="1">
                <a:off x="2104" y="1612"/>
                <a:ext cx="28"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6" name="Line 44"/>
              <p:cNvSpPr>
                <a:spLocks noChangeShapeType="1"/>
              </p:cNvSpPr>
              <p:nvPr/>
            </p:nvSpPr>
            <p:spPr bwMode="auto">
              <a:xfrm flipV="1">
                <a:off x="2132" y="1576"/>
                <a:ext cx="25"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7" name="Line 45"/>
              <p:cNvSpPr>
                <a:spLocks noChangeShapeType="1"/>
              </p:cNvSpPr>
              <p:nvPr/>
            </p:nvSpPr>
            <p:spPr bwMode="auto">
              <a:xfrm flipV="1">
                <a:off x="2157" y="1538"/>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8" name="Line 46"/>
              <p:cNvSpPr>
                <a:spLocks noChangeShapeType="1"/>
              </p:cNvSpPr>
              <p:nvPr/>
            </p:nvSpPr>
            <p:spPr bwMode="auto">
              <a:xfrm flipV="1">
                <a:off x="2184" y="1499"/>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9" name="Line 47"/>
              <p:cNvSpPr>
                <a:spLocks noChangeShapeType="1"/>
              </p:cNvSpPr>
              <p:nvPr/>
            </p:nvSpPr>
            <p:spPr bwMode="auto">
              <a:xfrm flipV="1">
                <a:off x="2210" y="145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0" name="Line 48"/>
              <p:cNvSpPr>
                <a:spLocks noChangeShapeType="1"/>
              </p:cNvSpPr>
              <p:nvPr/>
            </p:nvSpPr>
            <p:spPr bwMode="auto">
              <a:xfrm flipV="1">
                <a:off x="2237" y="1419"/>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1" name="Line 49"/>
              <p:cNvSpPr>
                <a:spLocks noChangeShapeType="1"/>
              </p:cNvSpPr>
              <p:nvPr/>
            </p:nvSpPr>
            <p:spPr bwMode="auto">
              <a:xfrm flipV="1">
                <a:off x="2263" y="137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2" name="Line 50"/>
              <p:cNvSpPr>
                <a:spLocks noChangeShapeType="1"/>
              </p:cNvSpPr>
              <p:nvPr/>
            </p:nvSpPr>
            <p:spPr bwMode="auto">
              <a:xfrm flipV="1">
                <a:off x="2290" y="1337"/>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3" name="Line 51"/>
              <p:cNvSpPr>
                <a:spLocks noChangeShapeType="1"/>
              </p:cNvSpPr>
              <p:nvPr/>
            </p:nvSpPr>
            <p:spPr bwMode="auto">
              <a:xfrm flipV="1">
                <a:off x="2316" y="1299"/>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4" name="Line 52"/>
              <p:cNvSpPr>
                <a:spLocks noChangeShapeType="1"/>
              </p:cNvSpPr>
              <p:nvPr/>
            </p:nvSpPr>
            <p:spPr bwMode="auto">
              <a:xfrm flipV="1">
                <a:off x="2342" y="1261"/>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5" name="Line 53"/>
              <p:cNvSpPr>
                <a:spLocks noChangeShapeType="1"/>
              </p:cNvSpPr>
              <p:nvPr/>
            </p:nvSpPr>
            <p:spPr bwMode="auto">
              <a:xfrm flipV="1">
                <a:off x="2369" y="1226"/>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6" name="Line 54"/>
              <p:cNvSpPr>
                <a:spLocks noChangeShapeType="1"/>
              </p:cNvSpPr>
              <p:nvPr/>
            </p:nvSpPr>
            <p:spPr bwMode="auto">
              <a:xfrm flipV="1">
                <a:off x="2396" y="1194"/>
                <a:ext cx="27"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7" name="Line 55"/>
              <p:cNvSpPr>
                <a:spLocks noChangeShapeType="1"/>
              </p:cNvSpPr>
              <p:nvPr/>
            </p:nvSpPr>
            <p:spPr bwMode="auto">
              <a:xfrm flipV="1">
                <a:off x="2423" y="1165"/>
                <a:ext cx="26"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8" name="Line 56"/>
              <p:cNvSpPr>
                <a:spLocks noChangeShapeType="1"/>
              </p:cNvSpPr>
              <p:nvPr/>
            </p:nvSpPr>
            <p:spPr bwMode="auto">
              <a:xfrm flipV="1">
                <a:off x="2449" y="1139"/>
                <a:ext cx="26"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9" name="Line 57"/>
              <p:cNvSpPr>
                <a:spLocks noChangeShapeType="1"/>
              </p:cNvSpPr>
              <p:nvPr/>
            </p:nvSpPr>
            <p:spPr bwMode="auto">
              <a:xfrm flipV="1">
                <a:off x="2475" y="1119"/>
                <a:ext cx="28"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0" name="Line 58"/>
              <p:cNvSpPr>
                <a:spLocks noChangeShapeType="1"/>
              </p:cNvSpPr>
              <p:nvPr/>
            </p:nvSpPr>
            <p:spPr bwMode="auto">
              <a:xfrm flipV="1">
                <a:off x="2503" y="1104"/>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1" name="Line 59"/>
              <p:cNvSpPr>
                <a:spLocks noChangeShapeType="1"/>
              </p:cNvSpPr>
              <p:nvPr/>
            </p:nvSpPr>
            <p:spPr bwMode="auto">
              <a:xfrm flipV="1">
                <a:off x="2529" y="1093"/>
                <a:ext cx="24"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2" name="Line 60"/>
              <p:cNvSpPr>
                <a:spLocks noChangeShapeType="1"/>
              </p:cNvSpPr>
              <p:nvPr/>
            </p:nvSpPr>
            <p:spPr bwMode="auto">
              <a:xfrm flipV="1">
                <a:off x="2553" y="1088"/>
                <a:ext cx="29"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3" name="Line 61"/>
              <p:cNvSpPr>
                <a:spLocks noChangeShapeType="1"/>
              </p:cNvSpPr>
              <p:nvPr/>
            </p:nvSpPr>
            <p:spPr bwMode="auto">
              <a:xfrm>
                <a:off x="2582" y="1093"/>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4" name="Line 62"/>
              <p:cNvSpPr>
                <a:spLocks noChangeShapeType="1"/>
              </p:cNvSpPr>
              <p:nvPr/>
            </p:nvSpPr>
            <p:spPr bwMode="auto">
              <a:xfrm>
                <a:off x="2609" y="1089"/>
                <a:ext cx="24"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5" name="Line 63"/>
              <p:cNvSpPr>
                <a:spLocks noChangeShapeType="1"/>
              </p:cNvSpPr>
              <p:nvPr/>
            </p:nvSpPr>
            <p:spPr bwMode="auto">
              <a:xfrm>
                <a:off x="2633" y="1094"/>
                <a:ext cx="29" cy="1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6" name="Line 64"/>
              <p:cNvSpPr>
                <a:spLocks noChangeShapeType="1"/>
              </p:cNvSpPr>
              <p:nvPr/>
            </p:nvSpPr>
            <p:spPr bwMode="auto">
              <a:xfrm>
                <a:off x="2662" y="1106"/>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7" name="Line 65"/>
              <p:cNvSpPr>
                <a:spLocks noChangeShapeType="1"/>
              </p:cNvSpPr>
              <p:nvPr/>
            </p:nvSpPr>
            <p:spPr bwMode="auto">
              <a:xfrm>
                <a:off x="2688" y="1121"/>
                <a:ext cx="25" cy="2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8" name="Line 66"/>
              <p:cNvSpPr>
                <a:spLocks noChangeShapeType="1"/>
              </p:cNvSpPr>
              <p:nvPr/>
            </p:nvSpPr>
            <p:spPr bwMode="auto">
              <a:xfrm>
                <a:off x="2713" y="1142"/>
                <a:ext cx="28"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9" name="Line 67"/>
              <p:cNvSpPr>
                <a:spLocks noChangeShapeType="1"/>
              </p:cNvSpPr>
              <p:nvPr/>
            </p:nvSpPr>
            <p:spPr bwMode="auto">
              <a:xfrm>
                <a:off x="2741" y="1168"/>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0" name="Line 68"/>
              <p:cNvSpPr>
                <a:spLocks noChangeShapeType="1"/>
              </p:cNvSpPr>
              <p:nvPr/>
            </p:nvSpPr>
            <p:spPr bwMode="auto">
              <a:xfrm>
                <a:off x="2767" y="1196"/>
                <a:ext cx="25"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1" name="Line 69"/>
              <p:cNvSpPr>
                <a:spLocks noChangeShapeType="1"/>
              </p:cNvSpPr>
              <p:nvPr/>
            </p:nvSpPr>
            <p:spPr bwMode="auto">
              <a:xfrm>
                <a:off x="2792" y="1229"/>
                <a:ext cx="28"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2" name="Line 70"/>
              <p:cNvSpPr>
                <a:spLocks noChangeShapeType="1"/>
              </p:cNvSpPr>
              <p:nvPr/>
            </p:nvSpPr>
            <p:spPr bwMode="auto">
              <a:xfrm>
                <a:off x="2820" y="1265"/>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3" name="Line 71"/>
              <p:cNvSpPr>
                <a:spLocks noChangeShapeType="1"/>
              </p:cNvSpPr>
              <p:nvPr/>
            </p:nvSpPr>
            <p:spPr bwMode="auto">
              <a:xfrm>
                <a:off x="2846" y="13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4" name="Line 72"/>
              <p:cNvSpPr>
                <a:spLocks noChangeShapeType="1"/>
              </p:cNvSpPr>
              <p:nvPr/>
            </p:nvSpPr>
            <p:spPr bwMode="auto">
              <a:xfrm>
                <a:off x="2872" y="1342"/>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5" name="Line 73"/>
              <p:cNvSpPr>
                <a:spLocks noChangeShapeType="1"/>
              </p:cNvSpPr>
              <p:nvPr/>
            </p:nvSpPr>
            <p:spPr bwMode="auto">
              <a:xfrm>
                <a:off x="2899" y="1382"/>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6" name="Line 74"/>
              <p:cNvSpPr>
                <a:spLocks noChangeShapeType="1"/>
              </p:cNvSpPr>
              <p:nvPr/>
            </p:nvSpPr>
            <p:spPr bwMode="auto">
              <a:xfrm>
                <a:off x="2925" y="1422"/>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7" name="Line 75"/>
              <p:cNvSpPr>
                <a:spLocks noChangeShapeType="1"/>
              </p:cNvSpPr>
              <p:nvPr/>
            </p:nvSpPr>
            <p:spPr bwMode="auto">
              <a:xfrm>
                <a:off x="2951" y="1464"/>
                <a:ext cx="28"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8" name="Line 76"/>
              <p:cNvSpPr>
                <a:spLocks noChangeShapeType="1"/>
              </p:cNvSpPr>
              <p:nvPr/>
            </p:nvSpPr>
            <p:spPr bwMode="auto">
              <a:xfrm>
                <a:off x="2979" y="15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9" name="Line 77"/>
              <p:cNvSpPr>
                <a:spLocks noChangeShapeType="1"/>
              </p:cNvSpPr>
              <p:nvPr/>
            </p:nvSpPr>
            <p:spPr bwMode="auto">
              <a:xfrm>
                <a:off x="3005" y="1542"/>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0" name="Line 78"/>
              <p:cNvSpPr>
                <a:spLocks noChangeShapeType="1"/>
              </p:cNvSpPr>
              <p:nvPr/>
            </p:nvSpPr>
            <p:spPr bwMode="auto">
              <a:xfrm>
                <a:off x="3031" y="1580"/>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1" name="Line 79"/>
              <p:cNvSpPr>
                <a:spLocks noChangeShapeType="1"/>
              </p:cNvSpPr>
              <p:nvPr/>
            </p:nvSpPr>
            <p:spPr bwMode="auto">
              <a:xfrm>
                <a:off x="3058" y="1615"/>
                <a:ext cx="26"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2" name="Line 80"/>
              <p:cNvSpPr>
                <a:spLocks noChangeShapeType="1"/>
              </p:cNvSpPr>
              <p:nvPr/>
            </p:nvSpPr>
            <p:spPr bwMode="auto">
              <a:xfrm>
                <a:off x="3084" y="1649"/>
                <a:ext cx="28"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3" name="Line 81"/>
              <p:cNvSpPr>
                <a:spLocks noChangeShapeType="1"/>
              </p:cNvSpPr>
              <p:nvPr/>
            </p:nvSpPr>
            <p:spPr bwMode="auto">
              <a:xfrm>
                <a:off x="3112" y="1682"/>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4" name="Line 82"/>
              <p:cNvSpPr>
                <a:spLocks noChangeShapeType="1"/>
              </p:cNvSpPr>
              <p:nvPr/>
            </p:nvSpPr>
            <p:spPr bwMode="auto">
              <a:xfrm>
                <a:off x="3138" y="1710"/>
                <a:ext cx="25" cy="2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5" name="Line 83"/>
              <p:cNvSpPr>
                <a:spLocks noChangeShapeType="1"/>
              </p:cNvSpPr>
              <p:nvPr/>
            </p:nvSpPr>
            <p:spPr bwMode="auto">
              <a:xfrm>
                <a:off x="3163" y="1737"/>
                <a:ext cx="29" cy="2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6" name="Line 84"/>
              <p:cNvSpPr>
                <a:spLocks noChangeShapeType="1"/>
              </p:cNvSpPr>
              <p:nvPr/>
            </p:nvSpPr>
            <p:spPr bwMode="auto">
              <a:xfrm>
                <a:off x="3192" y="1761"/>
                <a:ext cx="25" cy="2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7" name="Line 85"/>
              <p:cNvSpPr>
                <a:spLocks noChangeShapeType="1"/>
              </p:cNvSpPr>
              <p:nvPr/>
            </p:nvSpPr>
            <p:spPr bwMode="auto">
              <a:xfrm>
                <a:off x="3217" y="1783"/>
                <a:ext cx="26"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8" name="Line 86"/>
              <p:cNvSpPr>
                <a:spLocks noChangeShapeType="1"/>
              </p:cNvSpPr>
              <p:nvPr/>
            </p:nvSpPr>
            <p:spPr bwMode="auto">
              <a:xfrm>
                <a:off x="3243" y="1803"/>
                <a:ext cx="27" cy="1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9" name="Line 87"/>
              <p:cNvSpPr>
                <a:spLocks noChangeShapeType="1"/>
              </p:cNvSpPr>
              <p:nvPr/>
            </p:nvSpPr>
            <p:spPr bwMode="auto">
              <a:xfrm>
                <a:off x="3270" y="1820"/>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0" name="Line 88"/>
              <p:cNvSpPr>
                <a:spLocks noChangeShapeType="1"/>
              </p:cNvSpPr>
              <p:nvPr/>
            </p:nvSpPr>
            <p:spPr bwMode="auto">
              <a:xfrm>
                <a:off x="3296" y="1835"/>
                <a:ext cx="26"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1" name="Line 89"/>
              <p:cNvSpPr>
                <a:spLocks noChangeShapeType="1"/>
              </p:cNvSpPr>
              <p:nvPr/>
            </p:nvSpPr>
            <p:spPr bwMode="auto">
              <a:xfrm>
                <a:off x="3322" y="1849"/>
                <a:ext cx="28"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2" name="Line 90"/>
              <p:cNvSpPr>
                <a:spLocks noChangeShapeType="1"/>
              </p:cNvSpPr>
              <p:nvPr/>
            </p:nvSpPr>
            <p:spPr bwMode="auto">
              <a:xfrm>
                <a:off x="3350" y="1860"/>
                <a:ext cx="25"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3" name="Line 91"/>
              <p:cNvSpPr>
                <a:spLocks noChangeShapeType="1"/>
              </p:cNvSpPr>
              <p:nvPr/>
            </p:nvSpPr>
            <p:spPr bwMode="auto">
              <a:xfrm>
                <a:off x="3375" y="1869"/>
                <a:ext cx="26"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4" name="Line 92"/>
              <p:cNvSpPr>
                <a:spLocks noChangeShapeType="1"/>
              </p:cNvSpPr>
              <p:nvPr/>
            </p:nvSpPr>
            <p:spPr bwMode="auto">
              <a:xfrm>
                <a:off x="3401" y="1878"/>
                <a:ext cx="28" cy="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5" name="Line 93"/>
              <p:cNvSpPr>
                <a:spLocks noChangeShapeType="1"/>
              </p:cNvSpPr>
              <p:nvPr/>
            </p:nvSpPr>
            <p:spPr bwMode="auto">
              <a:xfrm>
                <a:off x="3429" y="1885"/>
                <a:ext cx="26"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6" name="Line 94"/>
              <p:cNvSpPr>
                <a:spLocks noChangeShapeType="1"/>
              </p:cNvSpPr>
              <p:nvPr/>
            </p:nvSpPr>
            <p:spPr bwMode="auto">
              <a:xfrm>
                <a:off x="3455" y="1891"/>
                <a:ext cx="26"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7" name="Line 95"/>
              <p:cNvSpPr>
                <a:spLocks noChangeShapeType="1"/>
              </p:cNvSpPr>
              <p:nvPr/>
            </p:nvSpPr>
            <p:spPr bwMode="auto">
              <a:xfrm>
                <a:off x="3481" y="1896"/>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8" name="Line 96"/>
              <p:cNvSpPr>
                <a:spLocks noChangeShapeType="1"/>
              </p:cNvSpPr>
              <p:nvPr/>
            </p:nvSpPr>
            <p:spPr bwMode="auto">
              <a:xfrm>
                <a:off x="3509" y="1900"/>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9" name="Line 97"/>
              <p:cNvSpPr>
                <a:spLocks noChangeShapeType="1"/>
              </p:cNvSpPr>
              <p:nvPr/>
            </p:nvSpPr>
            <p:spPr bwMode="auto">
              <a:xfrm>
                <a:off x="3534" y="1904"/>
                <a:ext cx="26"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0" name="Line 98"/>
              <p:cNvSpPr>
                <a:spLocks noChangeShapeType="1"/>
              </p:cNvSpPr>
              <p:nvPr/>
            </p:nvSpPr>
            <p:spPr bwMode="auto">
              <a:xfrm>
                <a:off x="3560" y="1906"/>
                <a:ext cx="28"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1" name="Line 99"/>
              <p:cNvSpPr>
                <a:spLocks noChangeShapeType="1"/>
              </p:cNvSpPr>
              <p:nvPr/>
            </p:nvSpPr>
            <p:spPr bwMode="auto">
              <a:xfrm>
                <a:off x="3613"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2" name="Line 100"/>
              <p:cNvSpPr>
                <a:spLocks noChangeShapeType="1"/>
              </p:cNvSpPr>
              <p:nvPr/>
            </p:nvSpPr>
            <p:spPr bwMode="auto">
              <a:xfrm>
                <a:off x="3639" y="1913"/>
                <a:ext cx="29"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3" name="Line 101"/>
              <p:cNvSpPr>
                <a:spLocks noChangeShapeType="1"/>
              </p:cNvSpPr>
              <p:nvPr/>
            </p:nvSpPr>
            <p:spPr bwMode="auto">
              <a:xfrm>
                <a:off x="3693" y="1913"/>
                <a:ext cx="28"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4" name="Line 102"/>
              <p:cNvSpPr>
                <a:spLocks noChangeShapeType="1"/>
              </p:cNvSpPr>
              <p:nvPr/>
            </p:nvSpPr>
            <p:spPr bwMode="auto">
              <a:xfrm>
                <a:off x="3721"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5" name="Line 103"/>
              <p:cNvSpPr>
                <a:spLocks noChangeShapeType="1"/>
              </p:cNvSpPr>
              <p:nvPr/>
            </p:nvSpPr>
            <p:spPr bwMode="auto">
              <a:xfrm>
                <a:off x="3746" y="1915"/>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6" name="Line 104"/>
              <p:cNvSpPr>
                <a:spLocks noChangeShapeType="1"/>
              </p:cNvSpPr>
              <p:nvPr/>
            </p:nvSpPr>
            <p:spPr bwMode="auto">
              <a:xfrm>
                <a:off x="3773"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7" name="Line 105"/>
              <p:cNvSpPr>
                <a:spLocks noChangeShapeType="1"/>
              </p:cNvSpPr>
              <p:nvPr/>
            </p:nvSpPr>
            <p:spPr bwMode="auto">
              <a:xfrm>
                <a:off x="3799"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8" name="Line 106"/>
              <p:cNvSpPr>
                <a:spLocks noChangeShapeType="1"/>
              </p:cNvSpPr>
              <p:nvPr/>
            </p:nvSpPr>
            <p:spPr bwMode="auto">
              <a:xfrm>
                <a:off x="3826"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9" name="Line 107"/>
              <p:cNvSpPr>
                <a:spLocks noChangeShapeType="1"/>
              </p:cNvSpPr>
              <p:nvPr/>
            </p:nvSpPr>
            <p:spPr bwMode="auto">
              <a:xfrm>
                <a:off x="3852"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80" name="Line 108"/>
              <p:cNvSpPr>
                <a:spLocks noChangeShapeType="1"/>
              </p:cNvSpPr>
              <p:nvPr/>
            </p:nvSpPr>
            <p:spPr bwMode="auto">
              <a:xfrm>
                <a:off x="3879"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81" name="Line 109"/>
              <p:cNvSpPr>
                <a:spLocks noChangeShapeType="1"/>
              </p:cNvSpPr>
              <p:nvPr/>
            </p:nvSpPr>
            <p:spPr bwMode="auto">
              <a:xfrm>
                <a:off x="3905"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82" name="Line 110"/>
              <p:cNvSpPr>
                <a:spLocks noChangeShapeType="1"/>
              </p:cNvSpPr>
              <p:nvPr/>
            </p:nvSpPr>
            <p:spPr bwMode="auto">
              <a:xfrm>
                <a:off x="3931" y="1917"/>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83" name="Freeform 111"/>
              <p:cNvSpPr>
                <a:spLocks/>
              </p:cNvSpPr>
              <p:nvPr/>
            </p:nvSpPr>
            <p:spPr bwMode="auto">
              <a:xfrm>
                <a:off x="3674" y="1913"/>
                <a:ext cx="19" cy="3"/>
              </a:xfrm>
              <a:custGeom>
                <a:avLst/>
                <a:gdLst>
                  <a:gd name="T0" fmla="*/ 1 w 37"/>
                  <a:gd name="T1" fmla="*/ 0 h 8"/>
                  <a:gd name="T2" fmla="*/ 1 w 37"/>
                  <a:gd name="T3" fmla="*/ 0 h 8"/>
                  <a:gd name="T4" fmla="*/ 1 w 37"/>
                  <a:gd name="T5" fmla="*/ 0 h 8"/>
                  <a:gd name="T6" fmla="*/ 1 w 37"/>
                  <a:gd name="T7" fmla="*/ 0 h 8"/>
                  <a:gd name="T8" fmla="*/ 1 w 37"/>
                  <a:gd name="T9" fmla="*/ 0 h 8"/>
                  <a:gd name="T10" fmla="*/ 0 w 37"/>
                  <a:gd name="T11" fmla="*/ 0 h 8"/>
                  <a:gd name="T12" fmla="*/ 1 w 37"/>
                  <a:gd name="T13" fmla="*/ 0 h 8"/>
                  <a:gd name="T14" fmla="*/ 1 w 37"/>
                  <a:gd name="T15" fmla="*/ 0 h 8"/>
                  <a:gd name="T16" fmla="*/ 1 w 37"/>
                  <a:gd name="T17" fmla="*/ 0 h 8"/>
                  <a:gd name="T18" fmla="*/ 1 w 37"/>
                  <a:gd name="T19" fmla="*/ 0 h 8"/>
                  <a:gd name="T20" fmla="*/ 1 w 3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FFFFFF"/>
              </a:solidFill>
              <a:ln w="38100" cmpd="sng">
                <a:solidFill>
                  <a:srgbClr val="FFFFFF"/>
                </a:solidFill>
                <a:prstDash val="solid"/>
                <a:round/>
                <a:headEnd/>
                <a:tailEnd/>
              </a:ln>
            </p:spPr>
            <p:txBody>
              <a:bodyPr/>
              <a:lstStyle/>
              <a:p>
                <a:endParaRPr lang="en-US"/>
              </a:p>
            </p:txBody>
          </p:sp>
        </p:grpSp>
        <p:sp>
          <p:nvSpPr>
            <p:cNvPr id="31870" name="Line 112"/>
            <p:cNvSpPr>
              <a:spLocks noChangeShapeType="1"/>
            </p:cNvSpPr>
            <p:nvPr/>
          </p:nvSpPr>
          <p:spPr bwMode="auto">
            <a:xfrm>
              <a:off x="2722991" y="4564089"/>
              <a:ext cx="2871" cy="74149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71" name="Line 113"/>
            <p:cNvSpPr>
              <a:spLocks noChangeShapeType="1"/>
            </p:cNvSpPr>
            <p:nvPr/>
          </p:nvSpPr>
          <p:spPr bwMode="auto">
            <a:xfrm>
              <a:off x="1934972" y="4364840"/>
              <a:ext cx="2871" cy="991975"/>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72" name="Text Box 114"/>
            <p:cNvSpPr txBox="1">
              <a:spLocks noChangeArrowheads="1"/>
            </p:cNvSpPr>
            <p:nvPr/>
          </p:nvSpPr>
          <p:spPr bwMode="auto">
            <a:xfrm>
              <a:off x="776627" y="5463556"/>
              <a:ext cx="7587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3300"/>
                  </a:solidFill>
                  <a:latin typeface="Arial" charset="0"/>
                </a:rPr>
                <a:t>T</a:t>
              </a:r>
              <a:r>
                <a:rPr lang="en-GB" altLang="en-US" sz="2000" b="1" baseline="-25000">
                  <a:solidFill>
                    <a:srgbClr val="FF3300"/>
                  </a:solidFill>
                  <a:latin typeface="Arial" charset="0"/>
                </a:rPr>
                <a:t>mz11</a:t>
              </a:r>
              <a:endParaRPr lang="en-US" altLang="en-US" sz="2000" b="1" baseline="-25000">
                <a:latin typeface="Arial" charset="0"/>
              </a:endParaRPr>
            </a:p>
          </p:txBody>
        </p:sp>
        <p:sp>
          <p:nvSpPr>
            <p:cNvPr id="31873" name="Text Box 115"/>
            <p:cNvSpPr txBox="1">
              <a:spLocks noChangeArrowheads="1"/>
            </p:cNvSpPr>
            <p:nvPr/>
          </p:nvSpPr>
          <p:spPr bwMode="auto">
            <a:xfrm>
              <a:off x="2267744" y="5472094"/>
              <a:ext cx="2268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FF00"/>
                  </a:solidFill>
                  <a:latin typeface="Arial" charset="0"/>
                </a:rPr>
                <a:t>T</a:t>
              </a:r>
              <a:r>
                <a:rPr lang="en-GB" altLang="en-US" sz="2000" b="1" baseline="-25000">
                  <a:solidFill>
                    <a:srgbClr val="FFFF00"/>
                  </a:solidFill>
                  <a:latin typeface="Arial" charset="0"/>
                </a:rPr>
                <a:t>mz21</a:t>
              </a:r>
              <a:r>
                <a:rPr lang="en-GB" altLang="en-US" sz="2000" b="1">
                  <a:solidFill>
                    <a:srgbClr val="FFFFFF"/>
                  </a:solidFill>
                  <a:latin typeface="Arial" charset="0"/>
                </a:rPr>
                <a:t>=</a:t>
              </a:r>
              <a:r>
                <a:rPr lang="en-GB" altLang="en-US" sz="2000" b="1">
                  <a:latin typeface="Arial" charset="0"/>
                </a:rPr>
                <a:t> </a:t>
              </a:r>
              <a:r>
                <a:rPr lang="en-GB" altLang="en-US" sz="2000" b="1">
                  <a:solidFill>
                    <a:srgbClr val="FF0000"/>
                  </a:solidFill>
                  <a:latin typeface="Arial" charset="0"/>
                </a:rPr>
                <a:t>T</a:t>
              </a:r>
              <a:r>
                <a:rPr lang="en-GB" altLang="en-US" sz="2000" b="1" baseline="-25000">
                  <a:solidFill>
                    <a:srgbClr val="FF0000"/>
                  </a:solidFill>
                  <a:latin typeface="Arial" charset="0"/>
                </a:rPr>
                <a:t>mz11</a:t>
              </a:r>
              <a:r>
                <a:rPr lang="en-GB" altLang="en-US" sz="2000" b="1">
                  <a:solidFill>
                    <a:srgbClr val="FFFFFF"/>
                  </a:solidFill>
                  <a:latin typeface="Arial" charset="0"/>
                </a:rPr>
                <a:t>+</a:t>
              </a:r>
              <a:r>
                <a:rPr lang="en-GB" altLang="en-US" sz="2000" b="1">
                  <a:latin typeface="Arial" charset="0"/>
                </a:rPr>
                <a:t> </a:t>
              </a:r>
              <a:r>
                <a:rPr lang="en-GB" altLang="en-US" sz="2000" b="1">
                  <a:solidFill>
                    <a:srgbClr val="00B0F0"/>
                  </a:solidFill>
                  <a:latin typeface="Arial" charset="0"/>
                </a:rPr>
                <a:t>i</a:t>
              </a:r>
              <a:r>
                <a:rPr lang="en-GB" altLang="en-US" sz="2000" b="1" baseline="-25000">
                  <a:solidFill>
                    <a:srgbClr val="00B0F0"/>
                  </a:solidFill>
                  <a:latin typeface="Arial" charset="0"/>
                </a:rPr>
                <a:t>mz11</a:t>
              </a:r>
              <a:endParaRPr lang="en-US" altLang="en-US" sz="2000" b="1" baseline="-25000">
                <a:solidFill>
                  <a:srgbClr val="00B0F0"/>
                </a:solidFill>
                <a:latin typeface="Arial" charset="0"/>
              </a:endParaRPr>
            </a:p>
          </p:txBody>
        </p:sp>
        <p:sp>
          <p:nvSpPr>
            <p:cNvPr id="31874" name="Line 116"/>
            <p:cNvSpPr>
              <a:spLocks noChangeShapeType="1"/>
            </p:cNvSpPr>
            <p:nvPr/>
          </p:nvSpPr>
          <p:spPr bwMode="auto">
            <a:xfrm>
              <a:off x="1934972" y="4825959"/>
              <a:ext cx="788020" cy="2846"/>
            </a:xfrm>
            <a:prstGeom prst="line">
              <a:avLst/>
            </a:prstGeom>
            <a:noFill/>
            <a:ln w="28575">
              <a:solidFill>
                <a:srgbClr val="00B0F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875" name="Text Box 117"/>
            <p:cNvSpPr txBox="1">
              <a:spLocks noChangeArrowheads="1"/>
            </p:cNvSpPr>
            <p:nvPr/>
          </p:nvSpPr>
          <p:spPr bwMode="auto">
            <a:xfrm>
              <a:off x="2095733" y="4287987"/>
              <a:ext cx="623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800" b="1">
                  <a:solidFill>
                    <a:srgbClr val="00B0F0"/>
                  </a:solidFill>
                  <a:latin typeface="Arial" charset="0"/>
                </a:rPr>
                <a:t>i</a:t>
              </a:r>
              <a:r>
                <a:rPr lang="en-GB" altLang="en-US" sz="1800" b="1" baseline="-25000">
                  <a:solidFill>
                    <a:srgbClr val="00B0F0"/>
                  </a:solidFill>
                  <a:latin typeface="Arial" charset="0"/>
                </a:rPr>
                <a:t>mz11</a:t>
              </a:r>
              <a:endParaRPr lang="en-US" altLang="en-US" sz="1800" b="1" baseline="-25000">
                <a:solidFill>
                  <a:srgbClr val="00B0F0"/>
                </a:solidFill>
                <a:latin typeface="Arial" charset="0"/>
              </a:endParaRPr>
            </a:p>
          </p:txBody>
        </p:sp>
      </p:grpSp>
      <p:sp>
        <p:nvSpPr>
          <p:cNvPr id="31748" name="Text Box 239"/>
          <p:cNvSpPr txBox="1">
            <a:spLocks noChangeArrowheads="1"/>
          </p:cNvSpPr>
          <p:nvPr/>
        </p:nvSpPr>
        <p:spPr bwMode="auto">
          <a:xfrm>
            <a:off x="1968500" y="6175375"/>
            <a:ext cx="895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800" b="1">
                <a:solidFill>
                  <a:srgbClr val="FFFFFF"/>
                </a:solidFill>
                <a:latin typeface="Arial" charset="0"/>
              </a:rPr>
              <a:t>Twin 1</a:t>
            </a:r>
            <a:endParaRPr lang="en-US" altLang="en-US" sz="1800" b="1">
              <a:solidFill>
                <a:srgbClr val="FFFFFF"/>
              </a:solidFill>
              <a:latin typeface="Arial" charset="0"/>
            </a:endParaRPr>
          </a:p>
        </p:txBody>
      </p:sp>
      <p:sp>
        <p:nvSpPr>
          <p:cNvPr id="31749" name="Text Box 239"/>
          <p:cNvSpPr txBox="1">
            <a:spLocks noChangeArrowheads="1"/>
          </p:cNvSpPr>
          <p:nvPr/>
        </p:nvSpPr>
        <p:spPr bwMode="auto">
          <a:xfrm>
            <a:off x="6443663" y="619283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800" b="1">
                <a:solidFill>
                  <a:srgbClr val="FFFFFF"/>
                </a:solidFill>
                <a:latin typeface="Arial" charset="0"/>
              </a:rPr>
              <a:t>Twin 2</a:t>
            </a:r>
            <a:endParaRPr lang="en-US" altLang="en-US" sz="1800" b="1">
              <a:solidFill>
                <a:srgbClr val="FFFFFF"/>
              </a:solidFill>
              <a:latin typeface="Arial" charset="0"/>
            </a:endParaRPr>
          </a:p>
        </p:txBody>
      </p:sp>
      <p:grpSp>
        <p:nvGrpSpPr>
          <p:cNvPr id="31750" name="Group 502"/>
          <p:cNvGrpSpPr>
            <a:grpSpLocks/>
          </p:cNvGrpSpPr>
          <p:nvPr/>
        </p:nvGrpSpPr>
        <p:grpSpPr bwMode="auto">
          <a:xfrm>
            <a:off x="4643438" y="4149725"/>
            <a:ext cx="4405312" cy="1741488"/>
            <a:chOff x="132145" y="4130011"/>
            <a:chExt cx="4404553" cy="1742193"/>
          </a:xfrm>
        </p:grpSpPr>
        <p:grpSp>
          <p:nvGrpSpPr>
            <p:cNvPr id="31754" name="Group 3"/>
            <p:cNvGrpSpPr>
              <a:grpSpLocks/>
            </p:cNvGrpSpPr>
            <p:nvPr/>
          </p:nvGrpSpPr>
          <p:grpSpPr bwMode="auto">
            <a:xfrm>
              <a:off x="132145" y="4130011"/>
              <a:ext cx="4362095" cy="1226803"/>
              <a:chOff x="1245" y="1088"/>
              <a:chExt cx="2781" cy="846"/>
            </a:xfrm>
          </p:grpSpPr>
          <p:sp>
            <p:nvSpPr>
              <p:cNvPr id="31761" name="Freeform 4"/>
              <p:cNvSpPr>
                <a:spLocks/>
              </p:cNvSpPr>
              <p:nvPr/>
            </p:nvSpPr>
            <p:spPr bwMode="auto">
              <a:xfrm>
                <a:off x="1612" y="1913"/>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FFFFFF"/>
              </a:solidFill>
              <a:ln w="38100" cmpd="sng">
                <a:solidFill>
                  <a:srgbClr val="FFFFFF"/>
                </a:solidFill>
                <a:round/>
                <a:headEnd/>
                <a:tailEnd/>
              </a:ln>
            </p:spPr>
            <p:txBody>
              <a:bodyPr/>
              <a:lstStyle/>
              <a:p>
                <a:endParaRPr lang="en-US"/>
              </a:p>
            </p:txBody>
          </p:sp>
          <p:sp>
            <p:nvSpPr>
              <p:cNvPr id="31762" name="Line 5"/>
              <p:cNvSpPr>
                <a:spLocks noChangeShapeType="1"/>
              </p:cNvSpPr>
              <p:nvPr/>
            </p:nvSpPr>
            <p:spPr bwMode="auto">
              <a:xfrm flipH="1" flipV="1">
                <a:off x="1612" y="1913"/>
                <a:ext cx="1"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3" name="Freeform 6"/>
              <p:cNvSpPr>
                <a:spLocks/>
              </p:cNvSpPr>
              <p:nvPr/>
            </p:nvSpPr>
            <p:spPr bwMode="auto">
              <a:xfrm>
                <a:off x="3573" y="1911"/>
                <a:ext cx="8" cy="6"/>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FFFFFF"/>
              </a:solidFill>
              <a:ln w="38100" cmpd="sng">
                <a:solidFill>
                  <a:srgbClr val="FFFFFF"/>
                </a:solidFill>
                <a:round/>
                <a:headEnd/>
                <a:tailEnd/>
              </a:ln>
            </p:spPr>
            <p:txBody>
              <a:bodyPr/>
              <a:lstStyle/>
              <a:p>
                <a:endParaRPr lang="en-US"/>
              </a:p>
            </p:txBody>
          </p:sp>
          <p:sp>
            <p:nvSpPr>
              <p:cNvPr id="31764" name="Line 7"/>
              <p:cNvSpPr>
                <a:spLocks noChangeShapeType="1"/>
              </p:cNvSpPr>
              <p:nvPr/>
            </p:nvSpPr>
            <p:spPr bwMode="auto">
              <a:xfrm flipV="1">
                <a:off x="3573" y="1911"/>
                <a:ext cx="8"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5" name="Line 8"/>
              <p:cNvSpPr>
                <a:spLocks noChangeShapeType="1"/>
              </p:cNvSpPr>
              <p:nvPr/>
            </p:nvSpPr>
            <p:spPr bwMode="auto">
              <a:xfrm flipH="1">
                <a:off x="1245" y="1932"/>
                <a:ext cx="2781"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6" name="Rectangle 9"/>
              <p:cNvSpPr>
                <a:spLocks noChangeArrowheads="1"/>
              </p:cNvSpPr>
              <p:nvPr/>
            </p:nvSpPr>
            <p:spPr bwMode="auto">
              <a:xfrm>
                <a:off x="1310" y="1915"/>
                <a:ext cx="134" cy="2"/>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767" name="Rectangle 10"/>
              <p:cNvSpPr>
                <a:spLocks noChangeArrowheads="1"/>
              </p:cNvSpPr>
              <p:nvPr/>
            </p:nvSpPr>
            <p:spPr bwMode="auto">
              <a:xfrm>
                <a:off x="1444" y="1913"/>
                <a:ext cx="131"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768" name="Rectangle 11"/>
              <p:cNvSpPr>
                <a:spLocks noChangeArrowheads="1"/>
              </p:cNvSpPr>
              <p:nvPr/>
            </p:nvSpPr>
            <p:spPr bwMode="auto">
              <a:xfrm>
                <a:off x="3560" y="1913"/>
                <a:ext cx="134"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769" name="Rectangle 12"/>
              <p:cNvSpPr>
                <a:spLocks noChangeArrowheads="1"/>
              </p:cNvSpPr>
              <p:nvPr/>
            </p:nvSpPr>
            <p:spPr bwMode="auto">
              <a:xfrm>
                <a:off x="3693"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770" name="Rectangle 13"/>
              <p:cNvSpPr>
                <a:spLocks noChangeArrowheads="1"/>
              </p:cNvSpPr>
              <p:nvPr/>
            </p:nvSpPr>
            <p:spPr bwMode="auto">
              <a:xfrm>
                <a:off x="3826"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1771" name="Line 14"/>
              <p:cNvSpPr>
                <a:spLocks noChangeShapeType="1"/>
              </p:cNvSpPr>
              <p:nvPr/>
            </p:nvSpPr>
            <p:spPr bwMode="auto">
              <a:xfrm>
                <a:off x="1310"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2" name="Line 15"/>
              <p:cNvSpPr>
                <a:spLocks noChangeShapeType="1"/>
              </p:cNvSpPr>
              <p:nvPr/>
            </p:nvSpPr>
            <p:spPr bwMode="auto">
              <a:xfrm>
                <a:off x="1336" y="1916"/>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3" name="Line 16"/>
              <p:cNvSpPr>
                <a:spLocks noChangeShapeType="1"/>
              </p:cNvSpPr>
              <p:nvPr/>
            </p:nvSpPr>
            <p:spPr bwMode="auto">
              <a:xfrm>
                <a:off x="1364" y="1916"/>
                <a:ext cx="25"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4" name="Line 17"/>
              <p:cNvSpPr>
                <a:spLocks noChangeShapeType="1"/>
              </p:cNvSpPr>
              <p:nvPr/>
            </p:nvSpPr>
            <p:spPr bwMode="auto">
              <a:xfrm flipV="1">
                <a:off x="1389"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5" name="Line 18"/>
              <p:cNvSpPr>
                <a:spLocks noChangeShapeType="1"/>
              </p:cNvSpPr>
              <p:nvPr/>
            </p:nvSpPr>
            <p:spPr bwMode="auto">
              <a:xfrm>
                <a:off x="1415" y="1915"/>
                <a:ext cx="29"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6" name="Line 19"/>
              <p:cNvSpPr>
                <a:spLocks noChangeShapeType="1"/>
              </p:cNvSpPr>
              <p:nvPr/>
            </p:nvSpPr>
            <p:spPr bwMode="auto">
              <a:xfrm flipV="1">
                <a:off x="1444"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7" name="Line 20"/>
              <p:cNvSpPr>
                <a:spLocks noChangeShapeType="1"/>
              </p:cNvSpPr>
              <p:nvPr/>
            </p:nvSpPr>
            <p:spPr bwMode="auto">
              <a:xfrm flipV="1">
                <a:off x="1495" y="1913"/>
                <a:ext cx="28"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8" name="Line 21"/>
              <p:cNvSpPr>
                <a:spLocks noChangeShapeType="1"/>
              </p:cNvSpPr>
              <p:nvPr/>
            </p:nvSpPr>
            <p:spPr bwMode="auto">
              <a:xfrm flipV="1">
                <a:off x="1523" y="1913"/>
                <a:ext cx="26"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9" name="Line 22"/>
              <p:cNvSpPr>
                <a:spLocks noChangeShapeType="1"/>
              </p:cNvSpPr>
              <p:nvPr/>
            </p:nvSpPr>
            <p:spPr bwMode="auto">
              <a:xfrm flipV="1">
                <a:off x="1549"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0" name="Line 23"/>
              <p:cNvSpPr>
                <a:spLocks noChangeShapeType="1"/>
              </p:cNvSpPr>
              <p:nvPr/>
            </p:nvSpPr>
            <p:spPr bwMode="auto">
              <a:xfrm flipV="1">
                <a:off x="1575" y="1909"/>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1" name="Line 24"/>
              <p:cNvSpPr>
                <a:spLocks noChangeShapeType="1"/>
              </p:cNvSpPr>
              <p:nvPr/>
            </p:nvSpPr>
            <p:spPr bwMode="auto">
              <a:xfrm flipV="1">
                <a:off x="1603" y="1906"/>
                <a:ext cx="24"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2" name="Line 25"/>
              <p:cNvSpPr>
                <a:spLocks noChangeShapeType="1"/>
              </p:cNvSpPr>
              <p:nvPr/>
            </p:nvSpPr>
            <p:spPr bwMode="auto">
              <a:xfrm flipV="1">
                <a:off x="1627" y="1904"/>
                <a:ext cx="27"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3" name="Line 26"/>
              <p:cNvSpPr>
                <a:spLocks noChangeShapeType="1"/>
              </p:cNvSpPr>
              <p:nvPr/>
            </p:nvSpPr>
            <p:spPr bwMode="auto">
              <a:xfrm flipV="1">
                <a:off x="1654" y="1900"/>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4" name="Line 27"/>
              <p:cNvSpPr>
                <a:spLocks noChangeShapeType="1"/>
              </p:cNvSpPr>
              <p:nvPr/>
            </p:nvSpPr>
            <p:spPr bwMode="auto">
              <a:xfrm flipV="1">
                <a:off x="1682" y="1896"/>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5" name="Line 28"/>
              <p:cNvSpPr>
                <a:spLocks noChangeShapeType="1"/>
              </p:cNvSpPr>
              <p:nvPr/>
            </p:nvSpPr>
            <p:spPr bwMode="auto">
              <a:xfrm flipV="1">
                <a:off x="1707" y="1891"/>
                <a:ext cx="27"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6" name="Line 29"/>
              <p:cNvSpPr>
                <a:spLocks noChangeShapeType="1"/>
              </p:cNvSpPr>
              <p:nvPr/>
            </p:nvSpPr>
            <p:spPr bwMode="auto">
              <a:xfrm flipV="1">
                <a:off x="1734" y="1885"/>
                <a:ext cx="27"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7" name="Line 30"/>
              <p:cNvSpPr>
                <a:spLocks noChangeShapeType="1"/>
              </p:cNvSpPr>
              <p:nvPr/>
            </p:nvSpPr>
            <p:spPr bwMode="auto">
              <a:xfrm flipV="1">
                <a:off x="1761" y="1877"/>
                <a:ext cx="25"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8" name="Line 31"/>
              <p:cNvSpPr>
                <a:spLocks noChangeShapeType="1"/>
              </p:cNvSpPr>
              <p:nvPr/>
            </p:nvSpPr>
            <p:spPr bwMode="auto">
              <a:xfrm flipV="1">
                <a:off x="1786" y="1869"/>
                <a:ext cx="28"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9" name="Line 32"/>
              <p:cNvSpPr>
                <a:spLocks noChangeShapeType="1"/>
              </p:cNvSpPr>
              <p:nvPr/>
            </p:nvSpPr>
            <p:spPr bwMode="auto">
              <a:xfrm flipV="1">
                <a:off x="1814" y="1858"/>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0" name="Line 33"/>
              <p:cNvSpPr>
                <a:spLocks noChangeShapeType="1"/>
              </p:cNvSpPr>
              <p:nvPr/>
            </p:nvSpPr>
            <p:spPr bwMode="auto">
              <a:xfrm flipV="1">
                <a:off x="1840" y="1847"/>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1" name="Line 34"/>
              <p:cNvSpPr>
                <a:spLocks noChangeShapeType="1"/>
              </p:cNvSpPr>
              <p:nvPr/>
            </p:nvSpPr>
            <p:spPr bwMode="auto">
              <a:xfrm flipV="1">
                <a:off x="1866" y="1833"/>
                <a:ext cx="27"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2" name="Line 35"/>
              <p:cNvSpPr>
                <a:spLocks noChangeShapeType="1"/>
              </p:cNvSpPr>
              <p:nvPr/>
            </p:nvSpPr>
            <p:spPr bwMode="auto">
              <a:xfrm flipV="1">
                <a:off x="1893" y="1818"/>
                <a:ext cx="27"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3" name="Line 36"/>
              <p:cNvSpPr>
                <a:spLocks noChangeShapeType="1"/>
              </p:cNvSpPr>
              <p:nvPr/>
            </p:nvSpPr>
            <p:spPr bwMode="auto">
              <a:xfrm flipV="1">
                <a:off x="1920" y="1800"/>
                <a:ext cx="26" cy="1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4" name="Line 37"/>
              <p:cNvSpPr>
                <a:spLocks noChangeShapeType="1"/>
              </p:cNvSpPr>
              <p:nvPr/>
            </p:nvSpPr>
            <p:spPr bwMode="auto">
              <a:xfrm flipV="1">
                <a:off x="1946" y="1781"/>
                <a:ext cx="27" cy="1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5" name="Line 38"/>
              <p:cNvSpPr>
                <a:spLocks noChangeShapeType="1"/>
              </p:cNvSpPr>
              <p:nvPr/>
            </p:nvSpPr>
            <p:spPr bwMode="auto">
              <a:xfrm flipV="1">
                <a:off x="1973" y="1758"/>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6" name="Line 39"/>
              <p:cNvSpPr>
                <a:spLocks noChangeShapeType="1"/>
              </p:cNvSpPr>
              <p:nvPr/>
            </p:nvSpPr>
            <p:spPr bwMode="auto">
              <a:xfrm flipV="1">
                <a:off x="1999" y="1735"/>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7" name="Line 40"/>
              <p:cNvSpPr>
                <a:spLocks noChangeShapeType="1"/>
              </p:cNvSpPr>
              <p:nvPr/>
            </p:nvSpPr>
            <p:spPr bwMode="auto">
              <a:xfrm flipV="1">
                <a:off x="2025" y="1707"/>
                <a:ext cx="27"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8" name="Line 41"/>
              <p:cNvSpPr>
                <a:spLocks noChangeShapeType="1"/>
              </p:cNvSpPr>
              <p:nvPr/>
            </p:nvSpPr>
            <p:spPr bwMode="auto">
              <a:xfrm flipV="1">
                <a:off x="2052" y="1678"/>
                <a:ext cx="27"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9" name="Line 42"/>
              <p:cNvSpPr>
                <a:spLocks noChangeShapeType="1"/>
              </p:cNvSpPr>
              <p:nvPr/>
            </p:nvSpPr>
            <p:spPr bwMode="auto">
              <a:xfrm flipV="1">
                <a:off x="2079" y="1646"/>
                <a:ext cx="25"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0" name="Line 43"/>
              <p:cNvSpPr>
                <a:spLocks noChangeShapeType="1"/>
              </p:cNvSpPr>
              <p:nvPr/>
            </p:nvSpPr>
            <p:spPr bwMode="auto">
              <a:xfrm flipV="1">
                <a:off x="2104" y="1612"/>
                <a:ext cx="28"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1" name="Line 44"/>
              <p:cNvSpPr>
                <a:spLocks noChangeShapeType="1"/>
              </p:cNvSpPr>
              <p:nvPr/>
            </p:nvSpPr>
            <p:spPr bwMode="auto">
              <a:xfrm flipV="1">
                <a:off x="2132" y="1576"/>
                <a:ext cx="25"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2" name="Line 45"/>
              <p:cNvSpPr>
                <a:spLocks noChangeShapeType="1"/>
              </p:cNvSpPr>
              <p:nvPr/>
            </p:nvSpPr>
            <p:spPr bwMode="auto">
              <a:xfrm flipV="1">
                <a:off x="2157" y="1538"/>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3" name="Line 46"/>
              <p:cNvSpPr>
                <a:spLocks noChangeShapeType="1"/>
              </p:cNvSpPr>
              <p:nvPr/>
            </p:nvSpPr>
            <p:spPr bwMode="auto">
              <a:xfrm flipV="1">
                <a:off x="2184" y="1499"/>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4" name="Line 47"/>
              <p:cNvSpPr>
                <a:spLocks noChangeShapeType="1"/>
              </p:cNvSpPr>
              <p:nvPr/>
            </p:nvSpPr>
            <p:spPr bwMode="auto">
              <a:xfrm flipV="1">
                <a:off x="2210" y="145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5" name="Line 48"/>
              <p:cNvSpPr>
                <a:spLocks noChangeShapeType="1"/>
              </p:cNvSpPr>
              <p:nvPr/>
            </p:nvSpPr>
            <p:spPr bwMode="auto">
              <a:xfrm flipV="1">
                <a:off x="2237" y="1419"/>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6" name="Line 49"/>
              <p:cNvSpPr>
                <a:spLocks noChangeShapeType="1"/>
              </p:cNvSpPr>
              <p:nvPr/>
            </p:nvSpPr>
            <p:spPr bwMode="auto">
              <a:xfrm flipV="1">
                <a:off x="2263" y="137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7" name="Line 50"/>
              <p:cNvSpPr>
                <a:spLocks noChangeShapeType="1"/>
              </p:cNvSpPr>
              <p:nvPr/>
            </p:nvSpPr>
            <p:spPr bwMode="auto">
              <a:xfrm flipV="1">
                <a:off x="2290" y="1337"/>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8" name="Line 51"/>
              <p:cNvSpPr>
                <a:spLocks noChangeShapeType="1"/>
              </p:cNvSpPr>
              <p:nvPr/>
            </p:nvSpPr>
            <p:spPr bwMode="auto">
              <a:xfrm flipV="1">
                <a:off x="2316" y="1299"/>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9" name="Line 52"/>
              <p:cNvSpPr>
                <a:spLocks noChangeShapeType="1"/>
              </p:cNvSpPr>
              <p:nvPr/>
            </p:nvSpPr>
            <p:spPr bwMode="auto">
              <a:xfrm flipV="1">
                <a:off x="2342" y="1261"/>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0" name="Line 53"/>
              <p:cNvSpPr>
                <a:spLocks noChangeShapeType="1"/>
              </p:cNvSpPr>
              <p:nvPr/>
            </p:nvSpPr>
            <p:spPr bwMode="auto">
              <a:xfrm flipV="1">
                <a:off x="2369" y="1226"/>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1" name="Line 54"/>
              <p:cNvSpPr>
                <a:spLocks noChangeShapeType="1"/>
              </p:cNvSpPr>
              <p:nvPr/>
            </p:nvSpPr>
            <p:spPr bwMode="auto">
              <a:xfrm flipV="1">
                <a:off x="2396" y="1194"/>
                <a:ext cx="27"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2" name="Line 55"/>
              <p:cNvSpPr>
                <a:spLocks noChangeShapeType="1"/>
              </p:cNvSpPr>
              <p:nvPr/>
            </p:nvSpPr>
            <p:spPr bwMode="auto">
              <a:xfrm flipV="1">
                <a:off x="2423" y="1165"/>
                <a:ext cx="26"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3" name="Line 56"/>
              <p:cNvSpPr>
                <a:spLocks noChangeShapeType="1"/>
              </p:cNvSpPr>
              <p:nvPr/>
            </p:nvSpPr>
            <p:spPr bwMode="auto">
              <a:xfrm flipV="1">
                <a:off x="2449" y="1139"/>
                <a:ext cx="26"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4" name="Line 57"/>
              <p:cNvSpPr>
                <a:spLocks noChangeShapeType="1"/>
              </p:cNvSpPr>
              <p:nvPr/>
            </p:nvSpPr>
            <p:spPr bwMode="auto">
              <a:xfrm flipV="1">
                <a:off x="2475" y="1119"/>
                <a:ext cx="28"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5" name="Line 58"/>
              <p:cNvSpPr>
                <a:spLocks noChangeShapeType="1"/>
              </p:cNvSpPr>
              <p:nvPr/>
            </p:nvSpPr>
            <p:spPr bwMode="auto">
              <a:xfrm flipV="1">
                <a:off x="2503" y="1104"/>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6" name="Line 59"/>
              <p:cNvSpPr>
                <a:spLocks noChangeShapeType="1"/>
              </p:cNvSpPr>
              <p:nvPr/>
            </p:nvSpPr>
            <p:spPr bwMode="auto">
              <a:xfrm flipV="1">
                <a:off x="2529" y="1093"/>
                <a:ext cx="24"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7" name="Line 60"/>
              <p:cNvSpPr>
                <a:spLocks noChangeShapeType="1"/>
              </p:cNvSpPr>
              <p:nvPr/>
            </p:nvSpPr>
            <p:spPr bwMode="auto">
              <a:xfrm flipV="1">
                <a:off x="2553" y="1088"/>
                <a:ext cx="29"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8" name="Line 61"/>
              <p:cNvSpPr>
                <a:spLocks noChangeShapeType="1"/>
              </p:cNvSpPr>
              <p:nvPr/>
            </p:nvSpPr>
            <p:spPr bwMode="auto">
              <a:xfrm>
                <a:off x="2582" y="1093"/>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9" name="Line 62"/>
              <p:cNvSpPr>
                <a:spLocks noChangeShapeType="1"/>
              </p:cNvSpPr>
              <p:nvPr/>
            </p:nvSpPr>
            <p:spPr bwMode="auto">
              <a:xfrm>
                <a:off x="2609" y="1089"/>
                <a:ext cx="24"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0" name="Line 63"/>
              <p:cNvSpPr>
                <a:spLocks noChangeShapeType="1"/>
              </p:cNvSpPr>
              <p:nvPr/>
            </p:nvSpPr>
            <p:spPr bwMode="auto">
              <a:xfrm>
                <a:off x="2633" y="1094"/>
                <a:ext cx="29" cy="1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1" name="Line 64"/>
              <p:cNvSpPr>
                <a:spLocks noChangeShapeType="1"/>
              </p:cNvSpPr>
              <p:nvPr/>
            </p:nvSpPr>
            <p:spPr bwMode="auto">
              <a:xfrm>
                <a:off x="2662" y="1106"/>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2" name="Line 65"/>
              <p:cNvSpPr>
                <a:spLocks noChangeShapeType="1"/>
              </p:cNvSpPr>
              <p:nvPr/>
            </p:nvSpPr>
            <p:spPr bwMode="auto">
              <a:xfrm>
                <a:off x="2688" y="1121"/>
                <a:ext cx="25" cy="2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3" name="Line 66"/>
              <p:cNvSpPr>
                <a:spLocks noChangeShapeType="1"/>
              </p:cNvSpPr>
              <p:nvPr/>
            </p:nvSpPr>
            <p:spPr bwMode="auto">
              <a:xfrm>
                <a:off x="2713" y="1142"/>
                <a:ext cx="28"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4" name="Line 67"/>
              <p:cNvSpPr>
                <a:spLocks noChangeShapeType="1"/>
              </p:cNvSpPr>
              <p:nvPr/>
            </p:nvSpPr>
            <p:spPr bwMode="auto">
              <a:xfrm>
                <a:off x="2741" y="1168"/>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5" name="Line 68"/>
              <p:cNvSpPr>
                <a:spLocks noChangeShapeType="1"/>
              </p:cNvSpPr>
              <p:nvPr/>
            </p:nvSpPr>
            <p:spPr bwMode="auto">
              <a:xfrm>
                <a:off x="2767" y="1196"/>
                <a:ext cx="25"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6" name="Line 69"/>
              <p:cNvSpPr>
                <a:spLocks noChangeShapeType="1"/>
              </p:cNvSpPr>
              <p:nvPr/>
            </p:nvSpPr>
            <p:spPr bwMode="auto">
              <a:xfrm>
                <a:off x="2792" y="1229"/>
                <a:ext cx="28"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7" name="Line 70"/>
              <p:cNvSpPr>
                <a:spLocks noChangeShapeType="1"/>
              </p:cNvSpPr>
              <p:nvPr/>
            </p:nvSpPr>
            <p:spPr bwMode="auto">
              <a:xfrm>
                <a:off x="2820" y="1265"/>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8" name="Line 71"/>
              <p:cNvSpPr>
                <a:spLocks noChangeShapeType="1"/>
              </p:cNvSpPr>
              <p:nvPr/>
            </p:nvSpPr>
            <p:spPr bwMode="auto">
              <a:xfrm>
                <a:off x="2846" y="13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9" name="Line 72"/>
              <p:cNvSpPr>
                <a:spLocks noChangeShapeType="1"/>
              </p:cNvSpPr>
              <p:nvPr/>
            </p:nvSpPr>
            <p:spPr bwMode="auto">
              <a:xfrm>
                <a:off x="2872" y="1342"/>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0" name="Line 73"/>
              <p:cNvSpPr>
                <a:spLocks noChangeShapeType="1"/>
              </p:cNvSpPr>
              <p:nvPr/>
            </p:nvSpPr>
            <p:spPr bwMode="auto">
              <a:xfrm>
                <a:off x="2899" y="1382"/>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1" name="Line 74"/>
              <p:cNvSpPr>
                <a:spLocks noChangeShapeType="1"/>
              </p:cNvSpPr>
              <p:nvPr/>
            </p:nvSpPr>
            <p:spPr bwMode="auto">
              <a:xfrm>
                <a:off x="2925" y="1422"/>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2" name="Line 75"/>
              <p:cNvSpPr>
                <a:spLocks noChangeShapeType="1"/>
              </p:cNvSpPr>
              <p:nvPr/>
            </p:nvSpPr>
            <p:spPr bwMode="auto">
              <a:xfrm>
                <a:off x="2951" y="1464"/>
                <a:ext cx="28"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3" name="Line 76"/>
              <p:cNvSpPr>
                <a:spLocks noChangeShapeType="1"/>
              </p:cNvSpPr>
              <p:nvPr/>
            </p:nvSpPr>
            <p:spPr bwMode="auto">
              <a:xfrm>
                <a:off x="2979" y="15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4" name="Line 77"/>
              <p:cNvSpPr>
                <a:spLocks noChangeShapeType="1"/>
              </p:cNvSpPr>
              <p:nvPr/>
            </p:nvSpPr>
            <p:spPr bwMode="auto">
              <a:xfrm>
                <a:off x="3005" y="1542"/>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5" name="Line 78"/>
              <p:cNvSpPr>
                <a:spLocks noChangeShapeType="1"/>
              </p:cNvSpPr>
              <p:nvPr/>
            </p:nvSpPr>
            <p:spPr bwMode="auto">
              <a:xfrm>
                <a:off x="3031" y="1580"/>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6" name="Line 79"/>
              <p:cNvSpPr>
                <a:spLocks noChangeShapeType="1"/>
              </p:cNvSpPr>
              <p:nvPr/>
            </p:nvSpPr>
            <p:spPr bwMode="auto">
              <a:xfrm>
                <a:off x="3058" y="1615"/>
                <a:ext cx="26"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7" name="Line 80"/>
              <p:cNvSpPr>
                <a:spLocks noChangeShapeType="1"/>
              </p:cNvSpPr>
              <p:nvPr/>
            </p:nvSpPr>
            <p:spPr bwMode="auto">
              <a:xfrm>
                <a:off x="3084" y="1649"/>
                <a:ext cx="28"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8" name="Line 81"/>
              <p:cNvSpPr>
                <a:spLocks noChangeShapeType="1"/>
              </p:cNvSpPr>
              <p:nvPr/>
            </p:nvSpPr>
            <p:spPr bwMode="auto">
              <a:xfrm>
                <a:off x="3112" y="1682"/>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9" name="Line 82"/>
              <p:cNvSpPr>
                <a:spLocks noChangeShapeType="1"/>
              </p:cNvSpPr>
              <p:nvPr/>
            </p:nvSpPr>
            <p:spPr bwMode="auto">
              <a:xfrm>
                <a:off x="3138" y="1710"/>
                <a:ext cx="25" cy="2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0" name="Line 83"/>
              <p:cNvSpPr>
                <a:spLocks noChangeShapeType="1"/>
              </p:cNvSpPr>
              <p:nvPr/>
            </p:nvSpPr>
            <p:spPr bwMode="auto">
              <a:xfrm>
                <a:off x="3163" y="1737"/>
                <a:ext cx="29" cy="2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1" name="Line 84"/>
              <p:cNvSpPr>
                <a:spLocks noChangeShapeType="1"/>
              </p:cNvSpPr>
              <p:nvPr/>
            </p:nvSpPr>
            <p:spPr bwMode="auto">
              <a:xfrm>
                <a:off x="3192" y="1761"/>
                <a:ext cx="25" cy="2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2" name="Line 85"/>
              <p:cNvSpPr>
                <a:spLocks noChangeShapeType="1"/>
              </p:cNvSpPr>
              <p:nvPr/>
            </p:nvSpPr>
            <p:spPr bwMode="auto">
              <a:xfrm>
                <a:off x="3217" y="1783"/>
                <a:ext cx="26"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3" name="Line 86"/>
              <p:cNvSpPr>
                <a:spLocks noChangeShapeType="1"/>
              </p:cNvSpPr>
              <p:nvPr/>
            </p:nvSpPr>
            <p:spPr bwMode="auto">
              <a:xfrm>
                <a:off x="3243" y="1803"/>
                <a:ext cx="27" cy="1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4" name="Line 87"/>
              <p:cNvSpPr>
                <a:spLocks noChangeShapeType="1"/>
              </p:cNvSpPr>
              <p:nvPr/>
            </p:nvSpPr>
            <p:spPr bwMode="auto">
              <a:xfrm>
                <a:off x="3270" y="1820"/>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5" name="Line 88"/>
              <p:cNvSpPr>
                <a:spLocks noChangeShapeType="1"/>
              </p:cNvSpPr>
              <p:nvPr/>
            </p:nvSpPr>
            <p:spPr bwMode="auto">
              <a:xfrm>
                <a:off x="3296" y="1835"/>
                <a:ext cx="26"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6" name="Line 89"/>
              <p:cNvSpPr>
                <a:spLocks noChangeShapeType="1"/>
              </p:cNvSpPr>
              <p:nvPr/>
            </p:nvSpPr>
            <p:spPr bwMode="auto">
              <a:xfrm>
                <a:off x="3322" y="1849"/>
                <a:ext cx="28"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7" name="Line 90"/>
              <p:cNvSpPr>
                <a:spLocks noChangeShapeType="1"/>
              </p:cNvSpPr>
              <p:nvPr/>
            </p:nvSpPr>
            <p:spPr bwMode="auto">
              <a:xfrm>
                <a:off x="3350" y="1860"/>
                <a:ext cx="25"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8" name="Line 91"/>
              <p:cNvSpPr>
                <a:spLocks noChangeShapeType="1"/>
              </p:cNvSpPr>
              <p:nvPr/>
            </p:nvSpPr>
            <p:spPr bwMode="auto">
              <a:xfrm>
                <a:off x="3375" y="1869"/>
                <a:ext cx="26"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9" name="Line 92"/>
              <p:cNvSpPr>
                <a:spLocks noChangeShapeType="1"/>
              </p:cNvSpPr>
              <p:nvPr/>
            </p:nvSpPr>
            <p:spPr bwMode="auto">
              <a:xfrm>
                <a:off x="3401" y="1878"/>
                <a:ext cx="28" cy="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0" name="Line 93"/>
              <p:cNvSpPr>
                <a:spLocks noChangeShapeType="1"/>
              </p:cNvSpPr>
              <p:nvPr/>
            </p:nvSpPr>
            <p:spPr bwMode="auto">
              <a:xfrm>
                <a:off x="3429" y="1885"/>
                <a:ext cx="26"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1" name="Line 94"/>
              <p:cNvSpPr>
                <a:spLocks noChangeShapeType="1"/>
              </p:cNvSpPr>
              <p:nvPr/>
            </p:nvSpPr>
            <p:spPr bwMode="auto">
              <a:xfrm>
                <a:off x="3455" y="1891"/>
                <a:ext cx="26"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2" name="Line 95"/>
              <p:cNvSpPr>
                <a:spLocks noChangeShapeType="1"/>
              </p:cNvSpPr>
              <p:nvPr/>
            </p:nvSpPr>
            <p:spPr bwMode="auto">
              <a:xfrm>
                <a:off x="3481" y="1896"/>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3" name="Line 96"/>
              <p:cNvSpPr>
                <a:spLocks noChangeShapeType="1"/>
              </p:cNvSpPr>
              <p:nvPr/>
            </p:nvSpPr>
            <p:spPr bwMode="auto">
              <a:xfrm>
                <a:off x="3509" y="1900"/>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4" name="Line 97"/>
              <p:cNvSpPr>
                <a:spLocks noChangeShapeType="1"/>
              </p:cNvSpPr>
              <p:nvPr/>
            </p:nvSpPr>
            <p:spPr bwMode="auto">
              <a:xfrm>
                <a:off x="3534" y="1904"/>
                <a:ext cx="26"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5" name="Line 98"/>
              <p:cNvSpPr>
                <a:spLocks noChangeShapeType="1"/>
              </p:cNvSpPr>
              <p:nvPr/>
            </p:nvSpPr>
            <p:spPr bwMode="auto">
              <a:xfrm>
                <a:off x="3560" y="1906"/>
                <a:ext cx="28"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6" name="Line 99"/>
              <p:cNvSpPr>
                <a:spLocks noChangeShapeType="1"/>
              </p:cNvSpPr>
              <p:nvPr/>
            </p:nvSpPr>
            <p:spPr bwMode="auto">
              <a:xfrm>
                <a:off x="3613"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7" name="Line 100"/>
              <p:cNvSpPr>
                <a:spLocks noChangeShapeType="1"/>
              </p:cNvSpPr>
              <p:nvPr/>
            </p:nvSpPr>
            <p:spPr bwMode="auto">
              <a:xfrm>
                <a:off x="3639" y="1913"/>
                <a:ext cx="29"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8" name="Line 101"/>
              <p:cNvSpPr>
                <a:spLocks noChangeShapeType="1"/>
              </p:cNvSpPr>
              <p:nvPr/>
            </p:nvSpPr>
            <p:spPr bwMode="auto">
              <a:xfrm>
                <a:off x="3693" y="1913"/>
                <a:ext cx="28"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9" name="Line 102"/>
              <p:cNvSpPr>
                <a:spLocks noChangeShapeType="1"/>
              </p:cNvSpPr>
              <p:nvPr/>
            </p:nvSpPr>
            <p:spPr bwMode="auto">
              <a:xfrm>
                <a:off x="3721"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0" name="Line 103"/>
              <p:cNvSpPr>
                <a:spLocks noChangeShapeType="1"/>
              </p:cNvSpPr>
              <p:nvPr/>
            </p:nvSpPr>
            <p:spPr bwMode="auto">
              <a:xfrm>
                <a:off x="3746" y="1915"/>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1" name="Line 104"/>
              <p:cNvSpPr>
                <a:spLocks noChangeShapeType="1"/>
              </p:cNvSpPr>
              <p:nvPr/>
            </p:nvSpPr>
            <p:spPr bwMode="auto">
              <a:xfrm>
                <a:off x="3773"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2" name="Line 105"/>
              <p:cNvSpPr>
                <a:spLocks noChangeShapeType="1"/>
              </p:cNvSpPr>
              <p:nvPr/>
            </p:nvSpPr>
            <p:spPr bwMode="auto">
              <a:xfrm>
                <a:off x="3799"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3" name="Line 106"/>
              <p:cNvSpPr>
                <a:spLocks noChangeShapeType="1"/>
              </p:cNvSpPr>
              <p:nvPr/>
            </p:nvSpPr>
            <p:spPr bwMode="auto">
              <a:xfrm>
                <a:off x="3826"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4" name="Line 107"/>
              <p:cNvSpPr>
                <a:spLocks noChangeShapeType="1"/>
              </p:cNvSpPr>
              <p:nvPr/>
            </p:nvSpPr>
            <p:spPr bwMode="auto">
              <a:xfrm>
                <a:off x="3852"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5" name="Line 108"/>
              <p:cNvSpPr>
                <a:spLocks noChangeShapeType="1"/>
              </p:cNvSpPr>
              <p:nvPr/>
            </p:nvSpPr>
            <p:spPr bwMode="auto">
              <a:xfrm>
                <a:off x="3879"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6" name="Line 109"/>
              <p:cNvSpPr>
                <a:spLocks noChangeShapeType="1"/>
              </p:cNvSpPr>
              <p:nvPr/>
            </p:nvSpPr>
            <p:spPr bwMode="auto">
              <a:xfrm>
                <a:off x="3905"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7" name="Line 110"/>
              <p:cNvSpPr>
                <a:spLocks noChangeShapeType="1"/>
              </p:cNvSpPr>
              <p:nvPr/>
            </p:nvSpPr>
            <p:spPr bwMode="auto">
              <a:xfrm>
                <a:off x="3931" y="1917"/>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8" name="Freeform 111"/>
              <p:cNvSpPr>
                <a:spLocks/>
              </p:cNvSpPr>
              <p:nvPr/>
            </p:nvSpPr>
            <p:spPr bwMode="auto">
              <a:xfrm>
                <a:off x="3674" y="1913"/>
                <a:ext cx="19" cy="3"/>
              </a:xfrm>
              <a:custGeom>
                <a:avLst/>
                <a:gdLst>
                  <a:gd name="T0" fmla="*/ 1 w 37"/>
                  <a:gd name="T1" fmla="*/ 0 h 8"/>
                  <a:gd name="T2" fmla="*/ 1 w 37"/>
                  <a:gd name="T3" fmla="*/ 0 h 8"/>
                  <a:gd name="T4" fmla="*/ 1 w 37"/>
                  <a:gd name="T5" fmla="*/ 0 h 8"/>
                  <a:gd name="T6" fmla="*/ 1 w 37"/>
                  <a:gd name="T7" fmla="*/ 0 h 8"/>
                  <a:gd name="T8" fmla="*/ 1 w 37"/>
                  <a:gd name="T9" fmla="*/ 0 h 8"/>
                  <a:gd name="T10" fmla="*/ 0 w 37"/>
                  <a:gd name="T11" fmla="*/ 0 h 8"/>
                  <a:gd name="T12" fmla="*/ 1 w 37"/>
                  <a:gd name="T13" fmla="*/ 0 h 8"/>
                  <a:gd name="T14" fmla="*/ 1 w 37"/>
                  <a:gd name="T15" fmla="*/ 0 h 8"/>
                  <a:gd name="T16" fmla="*/ 1 w 37"/>
                  <a:gd name="T17" fmla="*/ 0 h 8"/>
                  <a:gd name="T18" fmla="*/ 1 w 37"/>
                  <a:gd name="T19" fmla="*/ 0 h 8"/>
                  <a:gd name="T20" fmla="*/ 1 w 3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FFFFFF"/>
              </a:solidFill>
              <a:ln w="38100" cmpd="sng">
                <a:solidFill>
                  <a:srgbClr val="FFFFFF"/>
                </a:solidFill>
                <a:prstDash val="solid"/>
                <a:round/>
                <a:headEnd/>
                <a:tailEnd/>
              </a:ln>
            </p:spPr>
            <p:txBody>
              <a:bodyPr/>
              <a:lstStyle/>
              <a:p>
                <a:endParaRPr lang="en-US"/>
              </a:p>
            </p:txBody>
          </p:sp>
        </p:grpSp>
        <p:sp>
          <p:nvSpPr>
            <p:cNvPr id="31755" name="Line 112"/>
            <p:cNvSpPr>
              <a:spLocks noChangeShapeType="1"/>
            </p:cNvSpPr>
            <p:nvPr/>
          </p:nvSpPr>
          <p:spPr bwMode="auto">
            <a:xfrm>
              <a:off x="2722991" y="4564089"/>
              <a:ext cx="2871" cy="74149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6" name="Line 113"/>
            <p:cNvSpPr>
              <a:spLocks noChangeShapeType="1"/>
            </p:cNvSpPr>
            <p:nvPr/>
          </p:nvSpPr>
          <p:spPr bwMode="auto">
            <a:xfrm>
              <a:off x="1934972" y="4364840"/>
              <a:ext cx="2871" cy="991975"/>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7" name="Text Box 114"/>
            <p:cNvSpPr txBox="1">
              <a:spLocks noChangeArrowheads="1"/>
            </p:cNvSpPr>
            <p:nvPr/>
          </p:nvSpPr>
          <p:spPr bwMode="auto">
            <a:xfrm>
              <a:off x="776627" y="5463556"/>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3300"/>
                  </a:solidFill>
                  <a:latin typeface="Arial" charset="0"/>
                </a:rPr>
                <a:t>T</a:t>
              </a:r>
              <a:r>
                <a:rPr lang="en-GB" altLang="en-US" sz="2000" b="1" baseline="-25000">
                  <a:solidFill>
                    <a:srgbClr val="FF3300"/>
                  </a:solidFill>
                  <a:latin typeface="Arial" charset="0"/>
                </a:rPr>
                <a:t>mz12</a:t>
              </a:r>
              <a:endParaRPr lang="en-US" altLang="en-US" sz="2000" b="1" baseline="-25000">
                <a:latin typeface="Arial" charset="0"/>
              </a:endParaRPr>
            </a:p>
          </p:txBody>
        </p:sp>
        <p:sp>
          <p:nvSpPr>
            <p:cNvPr id="31758" name="Text Box 115"/>
            <p:cNvSpPr txBox="1">
              <a:spLocks noChangeArrowheads="1"/>
            </p:cNvSpPr>
            <p:nvPr/>
          </p:nvSpPr>
          <p:spPr bwMode="auto">
            <a:xfrm>
              <a:off x="2267744" y="5472094"/>
              <a:ext cx="2268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FF00"/>
                  </a:solidFill>
                  <a:latin typeface="Arial" charset="0"/>
                </a:rPr>
                <a:t>T</a:t>
              </a:r>
              <a:r>
                <a:rPr lang="en-GB" altLang="en-US" sz="2000" b="1" baseline="-25000">
                  <a:solidFill>
                    <a:srgbClr val="FFFF00"/>
                  </a:solidFill>
                  <a:latin typeface="Arial" charset="0"/>
                </a:rPr>
                <a:t>mz22</a:t>
              </a:r>
              <a:r>
                <a:rPr lang="en-GB" altLang="en-US" sz="2000" b="1">
                  <a:solidFill>
                    <a:srgbClr val="FFFFFF"/>
                  </a:solidFill>
                  <a:latin typeface="Arial" charset="0"/>
                </a:rPr>
                <a:t>=</a:t>
              </a:r>
              <a:r>
                <a:rPr lang="en-GB" altLang="en-US" sz="2000" b="1">
                  <a:latin typeface="Arial" charset="0"/>
                </a:rPr>
                <a:t> </a:t>
              </a:r>
              <a:r>
                <a:rPr lang="en-GB" altLang="en-US" sz="2000" b="1">
                  <a:solidFill>
                    <a:srgbClr val="FF0000"/>
                  </a:solidFill>
                  <a:latin typeface="Arial" charset="0"/>
                </a:rPr>
                <a:t>T</a:t>
              </a:r>
              <a:r>
                <a:rPr lang="en-GB" altLang="en-US" sz="2000" b="1" baseline="-25000">
                  <a:solidFill>
                    <a:srgbClr val="FF0000"/>
                  </a:solidFill>
                  <a:latin typeface="Arial" charset="0"/>
                </a:rPr>
                <a:t>mz12</a:t>
              </a:r>
              <a:r>
                <a:rPr lang="en-GB" altLang="en-US" sz="2000" b="1">
                  <a:solidFill>
                    <a:srgbClr val="FFFFFF"/>
                  </a:solidFill>
                  <a:latin typeface="Arial" charset="0"/>
                </a:rPr>
                <a:t>+</a:t>
              </a:r>
              <a:r>
                <a:rPr lang="en-GB" altLang="en-US" sz="2000" b="1">
                  <a:latin typeface="Arial" charset="0"/>
                </a:rPr>
                <a:t> </a:t>
              </a:r>
              <a:r>
                <a:rPr lang="en-GB" altLang="en-US" sz="2000" b="1">
                  <a:solidFill>
                    <a:srgbClr val="00B0F0"/>
                  </a:solidFill>
                  <a:latin typeface="Arial" charset="0"/>
                </a:rPr>
                <a:t>i</a:t>
              </a:r>
              <a:r>
                <a:rPr lang="en-GB" altLang="en-US" sz="2000" b="1" baseline="-25000">
                  <a:solidFill>
                    <a:srgbClr val="00B0F0"/>
                  </a:solidFill>
                  <a:latin typeface="Arial" charset="0"/>
                </a:rPr>
                <a:t>mz12</a:t>
              </a:r>
              <a:endParaRPr lang="en-US" altLang="en-US" sz="2000" b="1" baseline="-25000">
                <a:solidFill>
                  <a:srgbClr val="00B0F0"/>
                </a:solidFill>
                <a:latin typeface="Arial" charset="0"/>
              </a:endParaRPr>
            </a:p>
          </p:txBody>
        </p:sp>
        <p:sp>
          <p:nvSpPr>
            <p:cNvPr id="31759" name="Line 116"/>
            <p:cNvSpPr>
              <a:spLocks noChangeShapeType="1"/>
            </p:cNvSpPr>
            <p:nvPr/>
          </p:nvSpPr>
          <p:spPr bwMode="auto">
            <a:xfrm>
              <a:off x="1934972" y="4825959"/>
              <a:ext cx="788020" cy="2846"/>
            </a:xfrm>
            <a:prstGeom prst="line">
              <a:avLst/>
            </a:prstGeom>
            <a:noFill/>
            <a:ln w="28575">
              <a:solidFill>
                <a:srgbClr val="00B0F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760" name="Text Box 117"/>
            <p:cNvSpPr txBox="1">
              <a:spLocks noChangeArrowheads="1"/>
            </p:cNvSpPr>
            <p:nvPr/>
          </p:nvSpPr>
          <p:spPr bwMode="auto">
            <a:xfrm>
              <a:off x="2095733" y="4287987"/>
              <a:ext cx="6319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1800" b="1">
                  <a:solidFill>
                    <a:srgbClr val="00B0F0"/>
                  </a:solidFill>
                  <a:latin typeface="Arial" charset="0"/>
                </a:rPr>
                <a:t>i</a:t>
              </a:r>
              <a:r>
                <a:rPr lang="en-GB" altLang="en-US" sz="1800" b="1" baseline="-25000">
                  <a:solidFill>
                    <a:srgbClr val="00B0F0"/>
                  </a:solidFill>
                  <a:latin typeface="Arial" charset="0"/>
                </a:rPr>
                <a:t>mz12</a:t>
              </a:r>
              <a:endParaRPr lang="en-US" altLang="en-US" sz="1800" b="1" baseline="-25000">
                <a:solidFill>
                  <a:srgbClr val="00B0F0"/>
                </a:solidFill>
                <a:latin typeface="Arial" charset="0"/>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323850" y="1598613"/>
            <a:ext cx="5854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latin typeface="Tahoma" pitchFamily="34" charset="0"/>
              </a:rPr>
              <a:t>Expected Thresholds: 	</a:t>
            </a:r>
            <a:r>
              <a:rPr lang="en-GB" altLang="en-US" sz="2400">
                <a:solidFill>
                  <a:srgbClr val="FFFFFF"/>
                </a:solidFill>
                <a:latin typeface="Arial" charset="0"/>
              </a:rPr>
              <a:t> L %*% ThMZ</a:t>
            </a:r>
            <a:r>
              <a:rPr lang="en-US" altLang="en-US" sz="2400">
                <a:latin typeface="Tahoma" pitchFamily="34" charset="0"/>
              </a:rPr>
              <a:t> </a:t>
            </a:r>
          </a:p>
        </p:txBody>
      </p:sp>
      <p:sp>
        <p:nvSpPr>
          <p:cNvPr id="32771" name="Text Box 5"/>
          <p:cNvSpPr txBox="1">
            <a:spLocks noChangeArrowheads="1"/>
          </p:cNvSpPr>
          <p:nvPr/>
        </p:nvSpPr>
        <p:spPr bwMode="auto">
          <a:xfrm>
            <a:off x="1403648" y="3213100"/>
            <a:ext cx="886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dirty="0" smtClean="0">
                <a:solidFill>
                  <a:srgbClr val="FFFFFF"/>
                </a:solidFill>
                <a:latin typeface="Tahoma" pitchFamily="34" charset="0"/>
              </a:rPr>
              <a:t>%</a:t>
            </a:r>
            <a:r>
              <a:rPr lang="en-US" altLang="en-US" sz="1800" b="1" dirty="0" smtClean="0">
                <a:solidFill>
                  <a:srgbClr val="FFFFFF"/>
                </a:solidFill>
                <a:latin typeface="Tahoma" pitchFamily="34" charset="0"/>
              </a:rPr>
              <a:t>*%</a:t>
            </a:r>
            <a:endParaRPr lang="en-US" altLang="en-US" sz="1800" b="1" dirty="0">
              <a:solidFill>
                <a:srgbClr val="FFFFFF"/>
              </a:solidFill>
              <a:latin typeface="Tahoma" pitchFamily="34" charset="0"/>
            </a:endParaRPr>
          </a:p>
        </p:txBody>
      </p:sp>
      <p:sp>
        <p:nvSpPr>
          <p:cNvPr id="32772" name="Text Box 6"/>
          <p:cNvSpPr txBox="1">
            <a:spLocks noChangeArrowheads="1"/>
          </p:cNvSpPr>
          <p:nvPr/>
        </p:nvSpPr>
        <p:spPr bwMode="auto">
          <a:xfrm>
            <a:off x="4168775" y="3140075"/>
            <a:ext cx="4746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a:solidFill>
                  <a:srgbClr val="FFFFFF"/>
                </a:solidFill>
                <a:latin typeface="Tahoma" pitchFamily="34" charset="0"/>
              </a:rPr>
              <a:t>=</a:t>
            </a:r>
          </a:p>
        </p:txBody>
      </p:sp>
      <p:sp>
        <p:nvSpPr>
          <p:cNvPr id="32773" name="Line 9"/>
          <p:cNvSpPr>
            <a:spLocks noChangeShapeType="1"/>
          </p:cNvSpPr>
          <p:nvPr/>
        </p:nvSpPr>
        <p:spPr bwMode="auto">
          <a:xfrm flipH="1">
            <a:off x="1692275" y="1989138"/>
            <a:ext cx="2592388" cy="935037"/>
          </a:xfrm>
          <a:prstGeom prst="line">
            <a:avLst/>
          </a:prstGeom>
          <a:noFill/>
          <a:ln w="28575">
            <a:solidFill>
              <a:srgbClr val="FFFFFF"/>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74" name="Line 10"/>
          <p:cNvSpPr>
            <a:spLocks noChangeShapeType="1"/>
          </p:cNvSpPr>
          <p:nvPr/>
        </p:nvSpPr>
        <p:spPr bwMode="auto">
          <a:xfrm flipH="1">
            <a:off x="3708400" y="2060575"/>
            <a:ext cx="1800225" cy="790575"/>
          </a:xfrm>
          <a:prstGeom prst="line">
            <a:avLst/>
          </a:prstGeom>
          <a:noFill/>
          <a:ln w="28575">
            <a:solidFill>
              <a:srgbClr val="FFFFFF"/>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32775" name="Group 3"/>
          <p:cNvGrpSpPr>
            <a:grpSpLocks/>
          </p:cNvGrpSpPr>
          <p:nvPr/>
        </p:nvGrpSpPr>
        <p:grpSpPr bwMode="auto">
          <a:xfrm>
            <a:off x="467544" y="2944813"/>
            <a:ext cx="788988" cy="954087"/>
            <a:chOff x="117475" y="3049588"/>
            <a:chExt cx="788988" cy="954087"/>
          </a:xfrm>
        </p:grpSpPr>
        <p:sp>
          <p:nvSpPr>
            <p:cNvPr id="32793" name="Text Box 3"/>
            <p:cNvSpPr txBox="1">
              <a:spLocks noChangeArrowheads="1"/>
            </p:cNvSpPr>
            <p:nvPr/>
          </p:nvSpPr>
          <p:spPr bwMode="auto">
            <a:xfrm>
              <a:off x="167600" y="3049588"/>
              <a:ext cx="568089"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a:solidFill>
                    <a:srgbClr val="FFFFFF"/>
                  </a:solidFill>
                  <a:latin typeface="Tahoma" pitchFamily="34" charset="0"/>
                </a:rPr>
                <a:t>1 0</a:t>
              </a:r>
            </a:p>
            <a:p>
              <a:pPr>
                <a:spcBef>
                  <a:spcPct val="0"/>
                </a:spcBef>
                <a:buSzTx/>
                <a:buFontTx/>
                <a:buNone/>
              </a:pPr>
              <a:r>
                <a:rPr lang="en-US" altLang="en-US" sz="2800">
                  <a:solidFill>
                    <a:srgbClr val="FFFFFF"/>
                  </a:solidFill>
                  <a:latin typeface="Tahoma" pitchFamily="34" charset="0"/>
                </a:rPr>
                <a:t>1 1</a:t>
              </a:r>
            </a:p>
          </p:txBody>
        </p:sp>
        <p:sp>
          <p:nvSpPr>
            <p:cNvPr id="32794" name="AutoShape 13"/>
            <p:cNvSpPr>
              <a:spLocks noChangeArrowheads="1"/>
            </p:cNvSpPr>
            <p:nvPr/>
          </p:nvSpPr>
          <p:spPr bwMode="auto">
            <a:xfrm>
              <a:off x="117475" y="3144838"/>
              <a:ext cx="788988" cy="787400"/>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grpSp>
        <p:nvGrpSpPr>
          <p:cNvPr id="32776" name="Group 1"/>
          <p:cNvGrpSpPr>
            <a:grpSpLocks/>
          </p:cNvGrpSpPr>
          <p:nvPr/>
        </p:nvGrpSpPr>
        <p:grpSpPr bwMode="auto">
          <a:xfrm>
            <a:off x="2492375" y="2924175"/>
            <a:ext cx="1863725" cy="1069975"/>
            <a:chOff x="1387476" y="2924175"/>
            <a:chExt cx="1863402" cy="1069975"/>
          </a:xfrm>
        </p:grpSpPr>
        <p:sp>
          <p:nvSpPr>
            <p:cNvPr id="32791" name="Text Box 4"/>
            <p:cNvSpPr txBox="1">
              <a:spLocks noChangeArrowheads="1"/>
            </p:cNvSpPr>
            <p:nvPr/>
          </p:nvSpPr>
          <p:spPr bwMode="auto">
            <a:xfrm>
              <a:off x="1446213" y="3055938"/>
              <a:ext cx="180466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0000"/>
                  </a:solidFill>
                  <a:latin typeface="Arial" charset="0"/>
                </a:rPr>
                <a:t>T</a:t>
              </a:r>
              <a:r>
                <a:rPr lang="en-GB" altLang="en-US" sz="2400" baseline="-25000">
                  <a:solidFill>
                    <a:srgbClr val="FF0000"/>
                  </a:solidFill>
                  <a:latin typeface="Arial" charset="0"/>
                </a:rPr>
                <a:t>MZ11</a:t>
              </a:r>
              <a:r>
                <a:rPr lang="en-US" altLang="en-US" sz="2400" b="1">
                  <a:latin typeface="Tahoma" pitchFamily="34" charset="0"/>
                </a:rPr>
                <a:t> </a:t>
              </a:r>
              <a:r>
                <a:rPr lang="en-GB" altLang="en-US" sz="2400">
                  <a:solidFill>
                    <a:srgbClr val="FF0000"/>
                  </a:solidFill>
                  <a:latin typeface="Arial" charset="0"/>
                </a:rPr>
                <a:t>T</a:t>
              </a:r>
              <a:r>
                <a:rPr lang="en-GB" altLang="en-US" sz="2400" baseline="-25000">
                  <a:solidFill>
                    <a:srgbClr val="FF0000"/>
                  </a:solidFill>
                  <a:latin typeface="Arial" charset="0"/>
                </a:rPr>
                <a:t>MZ12</a:t>
              </a:r>
              <a:r>
                <a:rPr lang="en-US" altLang="en-US" sz="2400" b="1">
                  <a:latin typeface="Tahoma" pitchFamily="34" charset="0"/>
                </a:rPr>
                <a:t> </a:t>
              </a:r>
            </a:p>
            <a:p>
              <a:pPr>
                <a:spcBef>
                  <a:spcPct val="0"/>
                </a:spcBef>
                <a:buSzTx/>
                <a:buFontTx/>
                <a:buNone/>
              </a:pPr>
              <a:r>
                <a:rPr lang="en-US" altLang="en-US" sz="2400">
                  <a:solidFill>
                    <a:srgbClr val="00B0F0"/>
                  </a:solidFill>
                  <a:latin typeface="Tahoma" pitchFamily="34" charset="0"/>
                </a:rPr>
                <a:t>i</a:t>
              </a:r>
              <a:r>
                <a:rPr lang="en-US" altLang="en-US" sz="2400" baseline="-25000">
                  <a:solidFill>
                    <a:srgbClr val="00B0F0"/>
                  </a:solidFill>
                  <a:latin typeface="Tahoma" pitchFamily="34" charset="0"/>
                </a:rPr>
                <a:t>MZ11</a:t>
              </a:r>
              <a:r>
                <a:rPr lang="en-US" altLang="en-US" sz="2400">
                  <a:solidFill>
                    <a:srgbClr val="8CEBFE"/>
                  </a:solidFill>
                  <a:latin typeface="Tahoma" pitchFamily="34" charset="0"/>
                </a:rPr>
                <a:t>   </a:t>
              </a:r>
              <a:r>
                <a:rPr lang="en-US" altLang="en-US" sz="2400">
                  <a:solidFill>
                    <a:srgbClr val="00B0F0"/>
                  </a:solidFill>
                  <a:latin typeface="Tahoma" pitchFamily="34" charset="0"/>
                </a:rPr>
                <a:t>i</a:t>
              </a:r>
              <a:r>
                <a:rPr lang="en-US" altLang="en-US" sz="2400" baseline="-25000">
                  <a:solidFill>
                    <a:srgbClr val="00B0F0"/>
                  </a:solidFill>
                  <a:latin typeface="Tahoma" pitchFamily="34" charset="0"/>
                </a:rPr>
                <a:t>MZ12</a:t>
              </a:r>
              <a:r>
                <a:rPr lang="en-US" altLang="en-US" sz="2400">
                  <a:solidFill>
                    <a:srgbClr val="00B0F0"/>
                  </a:solidFill>
                  <a:latin typeface="Tahoma" pitchFamily="34" charset="0"/>
                </a:rPr>
                <a:t> </a:t>
              </a:r>
              <a:endParaRPr lang="en-US" altLang="en-US" sz="2400" baseline="-25000">
                <a:solidFill>
                  <a:srgbClr val="00B0F0"/>
                </a:solidFill>
                <a:latin typeface="Tahoma" pitchFamily="34" charset="0"/>
              </a:endParaRPr>
            </a:p>
          </p:txBody>
        </p:sp>
        <p:sp>
          <p:nvSpPr>
            <p:cNvPr id="32792" name="AutoShape 14"/>
            <p:cNvSpPr>
              <a:spLocks noChangeArrowheads="1"/>
            </p:cNvSpPr>
            <p:nvPr/>
          </p:nvSpPr>
          <p:spPr bwMode="auto">
            <a:xfrm>
              <a:off x="1387476" y="2924175"/>
              <a:ext cx="1696244" cy="1069975"/>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sp>
        <p:nvSpPr>
          <p:cNvPr id="32777" name="Text Box 245"/>
          <p:cNvSpPr txBox="1">
            <a:spLocks noChangeArrowheads="1"/>
          </p:cNvSpPr>
          <p:nvPr/>
        </p:nvSpPr>
        <p:spPr bwMode="auto">
          <a:xfrm>
            <a:off x="250825" y="115888"/>
            <a:ext cx="87852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dirty="0">
                <a:solidFill>
                  <a:srgbClr val="FFFFFF"/>
                </a:solidFill>
                <a:latin typeface="Arial" charset="0"/>
              </a:rPr>
              <a:t>A multiplication is used to ensure that any threshold is higher than the previous one. This is necessary for the optimization</a:t>
            </a:r>
          </a:p>
          <a:p>
            <a:pPr>
              <a:spcBef>
                <a:spcPct val="0"/>
              </a:spcBef>
              <a:buSzTx/>
              <a:buFontTx/>
              <a:buNone/>
            </a:pPr>
            <a:r>
              <a:rPr lang="en-GB" altLang="en-US" sz="2400" dirty="0">
                <a:solidFill>
                  <a:srgbClr val="FFFFFF"/>
                </a:solidFill>
                <a:latin typeface="Arial" charset="0"/>
              </a:rPr>
              <a:t>procedure involving numerical integration over the MVN </a:t>
            </a:r>
            <a:endParaRPr lang="en-US" altLang="en-US" sz="2400" dirty="0">
              <a:solidFill>
                <a:srgbClr val="FFFFFF"/>
              </a:solidFill>
              <a:latin typeface="Arial" charset="0"/>
            </a:endParaRPr>
          </a:p>
        </p:txBody>
      </p:sp>
      <p:grpSp>
        <p:nvGrpSpPr>
          <p:cNvPr id="32778" name="Group 4"/>
          <p:cNvGrpSpPr>
            <a:grpSpLocks/>
          </p:cNvGrpSpPr>
          <p:nvPr/>
        </p:nvGrpSpPr>
        <p:grpSpPr bwMode="auto">
          <a:xfrm>
            <a:off x="1584325" y="4662488"/>
            <a:ext cx="6843713" cy="1069975"/>
            <a:chOff x="323851" y="4662488"/>
            <a:chExt cx="7293300" cy="1069975"/>
          </a:xfrm>
        </p:grpSpPr>
        <p:sp>
          <p:nvSpPr>
            <p:cNvPr id="32785" name="Text Box 8"/>
            <p:cNvSpPr txBox="1">
              <a:spLocks noChangeArrowheads="1"/>
            </p:cNvSpPr>
            <p:nvPr/>
          </p:nvSpPr>
          <p:spPr bwMode="auto">
            <a:xfrm>
              <a:off x="3233414" y="4786313"/>
              <a:ext cx="4363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000">
                  <a:solidFill>
                    <a:srgbClr val="FFFFFF"/>
                  </a:solidFill>
                  <a:latin typeface="Arial" charset="0"/>
                </a:rPr>
                <a:t>    Threshold 1 for twin 1 and twin2</a:t>
              </a:r>
              <a:endParaRPr lang="en-US" altLang="en-US" sz="2000">
                <a:solidFill>
                  <a:srgbClr val="FFFFFF"/>
                </a:solidFill>
                <a:latin typeface="Arial" charset="0"/>
              </a:endParaRPr>
            </a:p>
          </p:txBody>
        </p:sp>
        <p:sp>
          <p:nvSpPr>
            <p:cNvPr id="32786" name="Line 12"/>
            <p:cNvSpPr>
              <a:spLocks noChangeShapeType="1"/>
            </p:cNvSpPr>
            <p:nvPr/>
          </p:nvSpPr>
          <p:spPr bwMode="auto">
            <a:xfrm flipH="1">
              <a:off x="2741613" y="5026025"/>
              <a:ext cx="663575" cy="0"/>
            </a:xfrm>
            <a:prstGeom prst="line">
              <a:avLst/>
            </a:prstGeom>
            <a:noFill/>
            <a:ln w="28575">
              <a:solidFill>
                <a:srgbClr val="FFFFFF"/>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87" name="Text Box 4"/>
            <p:cNvSpPr txBox="1">
              <a:spLocks noChangeArrowheads="1"/>
            </p:cNvSpPr>
            <p:nvPr/>
          </p:nvSpPr>
          <p:spPr bwMode="auto">
            <a:xfrm>
              <a:off x="323851" y="4795838"/>
              <a:ext cx="1991246"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0000"/>
                  </a:solidFill>
                  <a:latin typeface="Arial" charset="0"/>
                </a:rPr>
                <a:t>T</a:t>
              </a:r>
              <a:r>
                <a:rPr lang="en-GB" altLang="en-US" sz="2400" baseline="-25000">
                  <a:solidFill>
                    <a:srgbClr val="FF0000"/>
                  </a:solidFill>
                  <a:latin typeface="Arial" charset="0"/>
                </a:rPr>
                <a:t>MZ11</a:t>
              </a:r>
              <a:r>
                <a:rPr lang="en-US" altLang="en-US" sz="2400" b="1">
                  <a:latin typeface="Tahoma" pitchFamily="34" charset="0"/>
                </a:rPr>
                <a:t> </a:t>
              </a:r>
              <a:r>
                <a:rPr lang="en-GB" altLang="en-US" sz="2400">
                  <a:solidFill>
                    <a:srgbClr val="FF0000"/>
                  </a:solidFill>
                  <a:latin typeface="Arial" charset="0"/>
                </a:rPr>
                <a:t>T</a:t>
              </a:r>
              <a:r>
                <a:rPr lang="en-GB" altLang="en-US" sz="2400" baseline="-25000">
                  <a:solidFill>
                    <a:srgbClr val="FF0000"/>
                  </a:solidFill>
                  <a:latin typeface="Arial" charset="0"/>
                </a:rPr>
                <a:t>MZ12</a:t>
              </a:r>
              <a:r>
                <a:rPr lang="en-US" altLang="en-US" sz="2400" b="1">
                  <a:latin typeface="Tahoma" pitchFamily="34" charset="0"/>
                </a:rPr>
                <a:t> </a:t>
              </a:r>
            </a:p>
            <a:p>
              <a:pPr>
                <a:spcBef>
                  <a:spcPct val="0"/>
                </a:spcBef>
                <a:buSzTx/>
                <a:buFontTx/>
                <a:buNone/>
              </a:pPr>
              <a:r>
                <a:rPr lang="en-GB" altLang="en-US" sz="2400">
                  <a:solidFill>
                    <a:srgbClr val="FFFF00"/>
                  </a:solidFill>
                  <a:latin typeface="Arial" charset="0"/>
                </a:rPr>
                <a:t>T</a:t>
              </a:r>
              <a:r>
                <a:rPr lang="en-GB" altLang="en-US" sz="2400" baseline="-25000">
                  <a:solidFill>
                    <a:srgbClr val="FFFF00"/>
                  </a:solidFill>
                  <a:latin typeface="Arial" charset="0"/>
                </a:rPr>
                <a:t>MZ21</a:t>
              </a:r>
              <a:r>
                <a:rPr lang="en-GB" altLang="en-US" sz="2400">
                  <a:solidFill>
                    <a:srgbClr val="FFFF00"/>
                  </a:solidFill>
                  <a:latin typeface="Arial" charset="0"/>
                </a:rPr>
                <a:t> T</a:t>
              </a:r>
              <a:r>
                <a:rPr lang="en-GB" altLang="en-US" sz="2400" baseline="-25000">
                  <a:solidFill>
                    <a:srgbClr val="FFFF00"/>
                  </a:solidFill>
                  <a:latin typeface="Arial" charset="0"/>
                </a:rPr>
                <a:t>MZ22</a:t>
              </a:r>
              <a:endParaRPr lang="en-US" altLang="en-US" sz="2400" b="1" baseline="-25000">
                <a:solidFill>
                  <a:srgbClr val="FFFF00"/>
                </a:solidFill>
                <a:latin typeface="Tahoma" pitchFamily="34" charset="0"/>
              </a:endParaRPr>
            </a:p>
          </p:txBody>
        </p:sp>
        <p:sp>
          <p:nvSpPr>
            <p:cNvPr id="32788" name="AutoShape 14"/>
            <p:cNvSpPr>
              <a:spLocks noChangeArrowheads="1"/>
            </p:cNvSpPr>
            <p:nvPr/>
          </p:nvSpPr>
          <p:spPr bwMode="auto">
            <a:xfrm>
              <a:off x="323851" y="4662488"/>
              <a:ext cx="1872208" cy="1069975"/>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2789" name="Text Box 8"/>
            <p:cNvSpPr txBox="1">
              <a:spLocks noChangeArrowheads="1"/>
            </p:cNvSpPr>
            <p:nvPr/>
          </p:nvSpPr>
          <p:spPr bwMode="auto">
            <a:xfrm>
              <a:off x="3254051" y="5218113"/>
              <a:ext cx="4363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2000">
                  <a:solidFill>
                    <a:srgbClr val="FFFFFF"/>
                  </a:solidFill>
                  <a:latin typeface="Arial" charset="0"/>
                </a:rPr>
                <a:t>    Threshold 2 for twin 1 and twin2</a:t>
              </a:r>
              <a:endParaRPr lang="en-US" altLang="en-US" sz="2000">
                <a:solidFill>
                  <a:srgbClr val="FFFFFF"/>
                </a:solidFill>
                <a:latin typeface="Arial" charset="0"/>
              </a:endParaRPr>
            </a:p>
          </p:txBody>
        </p:sp>
        <p:sp>
          <p:nvSpPr>
            <p:cNvPr id="32790" name="Line 12"/>
            <p:cNvSpPr>
              <a:spLocks noChangeShapeType="1"/>
            </p:cNvSpPr>
            <p:nvPr/>
          </p:nvSpPr>
          <p:spPr bwMode="auto">
            <a:xfrm flipH="1">
              <a:off x="2762250" y="5457825"/>
              <a:ext cx="642938" cy="0"/>
            </a:xfrm>
            <a:prstGeom prst="line">
              <a:avLst/>
            </a:prstGeom>
            <a:noFill/>
            <a:ln w="28575">
              <a:solidFill>
                <a:srgbClr val="FFFFFF"/>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32779" name="Text Box 245"/>
          <p:cNvSpPr txBox="1">
            <a:spLocks noChangeArrowheads="1"/>
          </p:cNvSpPr>
          <p:nvPr/>
        </p:nvSpPr>
        <p:spPr bwMode="auto">
          <a:xfrm>
            <a:off x="395288" y="5961063"/>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a:solidFill>
                  <a:srgbClr val="FFFFFF"/>
                </a:solidFill>
                <a:latin typeface="Arial" charset="0"/>
              </a:rPr>
              <a:t>Note: this only works if the increments are </a:t>
            </a:r>
            <a:r>
              <a:rPr lang="en-GB" altLang="en-US" sz="2000">
                <a:solidFill>
                  <a:srgbClr val="FFFF00"/>
                </a:solidFill>
                <a:latin typeface="Arial" charset="0"/>
              </a:rPr>
              <a:t>POSITIVE values</a:t>
            </a:r>
            <a:r>
              <a:rPr lang="en-GB" altLang="en-US" sz="2000">
                <a:solidFill>
                  <a:srgbClr val="FFFFFF"/>
                </a:solidFill>
                <a:latin typeface="Arial" charset="0"/>
              </a:rPr>
              <a:t>, therefore a </a:t>
            </a:r>
            <a:r>
              <a:rPr lang="en-GB" altLang="en-US" sz="2000">
                <a:solidFill>
                  <a:srgbClr val="FFFF00"/>
                </a:solidFill>
                <a:latin typeface="Arial" charset="0"/>
              </a:rPr>
              <a:t>BOUND </a:t>
            </a:r>
            <a:r>
              <a:rPr lang="en-GB" altLang="en-US" sz="2000">
                <a:solidFill>
                  <a:srgbClr val="FFFFFF"/>
                </a:solidFill>
                <a:latin typeface="Arial" charset="0"/>
              </a:rPr>
              <a:t>statement around the increments are necessary</a:t>
            </a:r>
          </a:p>
        </p:txBody>
      </p:sp>
      <p:grpSp>
        <p:nvGrpSpPr>
          <p:cNvPr id="32780" name="Group 2"/>
          <p:cNvGrpSpPr>
            <a:grpSpLocks/>
          </p:cNvGrpSpPr>
          <p:nvPr/>
        </p:nvGrpSpPr>
        <p:grpSpPr bwMode="auto">
          <a:xfrm>
            <a:off x="4643438" y="2924175"/>
            <a:ext cx="3960812" cy="1697038"/>
            <a:chOff x="4211638" y="2924175"/>
            <a:chExt cx="3960761" cy="1697023"/>
          </a:xfrm>
        </p:grpSpPr>
        <p:sp>
          <p:nvSpPr>
            <p:cNvPr id="32781" name="Text Box 4"/>
            <p:cNvSpPr txBox="1">
              <a:spLocks noChangeArrowheads="1"/>
            </p:cNvSpPr>
            <p:nvPr/>
          </p:nvSpPr>
          <p:spPr bwMode="auto">
            <a:xfrm>
              <a:off x="4211639" y="3055938"/>
              <a:ext cx="37447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dirty="0">
                  <a:solidFill>
                    <a:srgbClr val="FF0000"/>
                  </a:solidFill>
                  <a:latin typeface="Arial" charset="0"/>
                </a:rPr>
                <a:t>T</a:t>
              </a:r>
              <a:r>
                <a:rPr lang="en-GB" altLang="en-US" sz="2400" baseline="-25000" dirty="0">
                  <a:solidFill>
                    <a:srgbClr val="FF0000"/>
                  </a:solidFill>
                  <a:latin typeface="Arial" charset="0"/>
                </a:rPr>
                <a:t>MZ11</a:t>
              </a:r>
              <a:r>
                <a:rPr lang="en-US" altLang="en-US" sz="2400" b="1" dirty="0">
                  <a:latin typeface="Tahoma" pitchFamily="34" charset="0"/>
                </a:rPr>
                <a:t>            </a:t>
              </a:r>
              <a:r>
                <a:rPr lang="en-GB" altLang="en-US" sz="2400" dirty="0">
                  <a:solidFill>
                    <a:srgbClr val="FF0000"/>
                  </a:solidFill>
                  <a:latin typeface="Arial" charset="0"/>
                </a:rPr>
                <a:t>T</a:t>
              </a:r>
              <a:r>
                <a:rPr lang="en-GB" altLang="en-US" sz="2400" baseline="-25000" dirty="0">
                  <a:solidFill>
                    <a:srgbClr val="FF0000"/>
                  </a:solidFill>
                  <a:latin typeface="Arial" charset="0"/>
                </a:rPr>
                <a:t>MZ12</a:t>
              </a:r>
              <a:r>
                <a:rPr lang="en-US" altLang="en-US" sz="2400" b="1" dirty="0">
                  <a:latin typeface="Tahoma" pitchFamily="34" charset="0"/>
                </a:rPr>
                <a:t> </a:t>
              </a:r>
            </a:p>
            <a:p>
              <a:pPr>
                <a:spcBef>
                  <a:spcPct val="0"/>
                </a:spcBef>
                <a:buSzTx/>
                <a:buFontTx/>
                <a:buNone/>
              </a:pPr>
              <a:r>
                <a:rPr lang="en-GB" altLang="en-US" sz="2400" dirty="0">
                  <a:solidFill>
                    <a:srgbClr val="FF0000"/>
                  </a:solidFill>
                  <a:latin typeface="Arial" charset="0"/>
                </a:rPr>
                <a:t>T</a:t>
              </a:r>
              <a:r>
                <a:rPr lang="en-GB" altLang="en-US" sz="2400" baseline="-25000" dirty="0">
                  <a:solidFill>
                    <a:srgbClr val="FF0000"/>
                  </a:solidFill>
                  <a:latin typeface="Arial" charset="0"/>
                </a:rPr>
                <a:t>MZ11</a:t>
              </a:r>
              <a:r>
                <a:rPr lang="en-GB" altLang="en-US" sz="2400" dirty="0">
                  <a:solidFill>
                    <a:srgbClr val="FF0000"/>
                  </a:solidFill>
                  <a:latin typeface="Arial" charset="0"/>
                </a:rPr>
                <a:t>  </a:t>
              </a:r>
              <a:r>
                <a:rPr lang="en-GB" altLang="en-US" sz="2400" dirty="0">
                  <a:solidFill>
                    <a:srgbClr val="FFFFFF"/>
                  </a:solidFill>
                  <a:latin typeface="Arial" charset="0"/>
                </a:rPr>
                <a:t>+</a:t>
              </a:r>
              <a:r>
                <a:rPr lang="en-GB" altLang="en-US" sz="2400" dirty="0">
                  <a:solidFill>
                    <a:srgbClr val="FF0000"/>
                  </a:solidFill>
                  <a:latin typeface="Arial" charset="0"/>
                </a:rPr>
                <a:t> </a:t>
              </a:r>
              <a:r>
                <a:rPr lang="en-US" altLang="en-US" sz="2400" dirty="0">
                  <a:solidFill>
                    <a:srgbClr val="00B0F0"/>
                  </a:solidFill>
                  <a:latin typeface="Tahoma" pitchFamily="34" charset="0"/>
                </a:rPr>
                <a:t>i</a:t>
              </a:r>
              <a:r>
                <a:rPr lang="en-US" altLang="en-US" sz="2400" baseline="-25000" dirty="0">
                  <a:solidFill>
                    <a:srgbClr val="00B0F0"/>
                  </a:solidFill>
                  <a:latin typeface="Tahoma" pitchFamily="34" charset="0"/>
                </a:rPr>
                <a:t>MZ11</a:t>
              </a:r>
              <a:r>
                <a:rPr lang="en-US" altLang="en-US" sz="2400" b="1" dirty="0">
                  <a:solidFill>
                    <a:srgbClr val="8CEBFE"/>
                  </a:solidFill>
                  <a:latin typeface="Tahoma" pitchFamily="34" charset="0"/>
                </a:rPr>
                <a:t> </a:t>
              </a:r>
              <a:r>
                <a:rPr lang="en-GB" altLang="en-US" sz="2400" dirty="0">
                  <a:solidFill>
                    <a:srgbClr val="FF0000"/>
                  </a:solidFill>
                  <a:latin typeface="Arial" charset="0"/>
                </a:rPr>
                <a:t>T</a:t>
              </a:r>
              <a:r>
                <a:rPr lang="en-GB" altLang="en-US" sz="2400" baseline="-25000" dirty="0">
                  <a:solidFill>
                    <a:srgbClr val="FF0000"/>
                  </a:solidFill>
                  <a:latin typeface="Arial" charset="0"/>
                </a:rPr>
                <a:t>MZ12</a:t>
              </a:r>
              <a:r>
                <a:rPr lang="en-GB" altLang="en-US" sz="2400" dirty="0">
                  <a:solidFill>
                    <a:srgbClr val="FF0000"/>
                  </a:solidFill>
                  <a:latin typeface="Arial" charset="0"/>
                </a:rPr>
                <a:t>  </a:t>
              </a:r>
              <a:r>
                <a:rPr lang="en-GB" altLang="en-US" sz="2400" dirty="0">
                  <a:solidFill>
                    <a:srgbClr val="FFFFFF"/>
                  </a:solidFill>
                  <a:latin typeface="Arial" charset="0"/>
                </a:rPr>
                <a:t>+ </a:t>
              </a:r>
              <a:r>
                <a:rPr lang="en-GB" altLang="en-US" sz="2400" dirty="0">
                  <a:solidFill>
                    <a:srgbClr val="FF0000"/>
                  </a:solidFill>
                  <a:latin typeface="Arial" charset="0"/>
                </a:rPr>
                <a:t> </a:t>
              </a:r>
              <a:r>
                <a:rPr lang="en-US" altLang="en-US" sz="2400" dirty="0">
                  <a:solidFill>
                    <a:srgbClr val="00B0F0"/>
                  </a:solidFill>
                  <a:latin typeface="Tahoma" pitchFamily="34" charset="0"/>
                </a:rPr>
                <a:t>i</a:t>
              </a:r>
              <a:r>
                <a:rPr lang="en-US" altLang="en-US" sz="2400" baseline="-25000" dirty="0">
                  <a:solidFill>
                    <a:srgbClr val="00B0F0"/>
                  </a:solidFill>
                  <a:latin typeface="Tahoma" pitchFamily="34" charset="0"/>
                </a:rPr>
                <a:t>MZ12</a:t>
              </a:r>
              <a:r>
                <a:rPr lang="en-US" altLang="en-US" sz="2400" dirty="0">
                  <a:solidFill>
                    <a:srgbClr val="8CEBFE"/>
                  </a:solidFill>
                  <a:latin typeface="Tahoma" pitchFamily="34" charset="0"/>
                </a:rPr>
                <a:t> </a:t>
              </a:r>
              <a:endParaRPr lang="en-US" altLang="en-US" sz="2400" baseline="-25000" dirty="0">
                <a:solidFill>
                  <a:srgbClr val="8CEBFE"/>
                </a:solidFill>
                <a:latin typeface="Tahoma" pitchFamily="34" charset="0"/>
              </a:endParaRPr>
            </a:p>
          </p:txBody>
        </p:sp>
        <p:sp>
          <p:nvSpPr>
            <p:cNvPr id="32782" name="AutoShape 14"/>
            <p:cNvSpPr>
              <a:spLocks noChangeArrowheads="1"/>
            </p:cNvSpPr>
            <p:nvPr/>
          </p:nvSpPr>
          <p:spPr bwMode="auto">
            <a:xfrm>
              <a:off x="4211638" y="2924175"/>
              <a:ext cx="3960761" cy="1069975"/>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2783" name="AutoShape 19"/>
            <p:cNvSpPr>
              <a:spLocks/>
            </p:cNvSpPr>
            <p:nvPr/>
          </p:nvSpPr>
          <p:spPr bwMode="auto">
            <a:xfrm rot="-5400000">
              <a:off x="6002387" y="2411115"/>
              <a:ext cx="358775" cy="3405187"/>
            </a:xfrm>
            <a:prstGeom prst="leftBrace">
              <a:avLst>
                <a:gd name="adj1" fmla="val 79093"/>
                <a:gd name="adj2" fmla="val 49236"/>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5862" name="Text Box 20"/>
            <p:cNvSpPr txBox="1">
              <a:spLocks noChangeArrowheads="1"/>
            </p:cNvSpPr>
            <p:nvPr/>
          </p:nvSpPr>
          <p:spPr bwMode="auto">
            <a:xfrm>
              <a:off x="5608620" y="4221152"/>
              <a:ext cx="1239821" cy="4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4000">
                  <a:solidFill>
                    <a:schemeClr val="tx1"/>
                  </a:solidFill>
                  <a:latin typeface="Arial" charset="0"/>
                </a:defRPr>
              </a:lvl1pPr>
              <a:lvl2pPr marL="742950" indent="-285750">
                <a:defRPr sz="4000">
                  <a:solidFill>
                    <a:schemeClr val="tx1"/>
                  </a:solidFill>
                  <a:latin typeface="Arial" charset="0"/>
                </a:defRPr>
              </a:lvl2pPr>
              <a:lvl3pPr marL="1143000" indent="-228600">
                <a:defRPr sz="4000">
                  <a:solidFill>
                    <a:schemeClr val="tx1"/>
                  </a:solidFill>
                  <a:latin typeface="Arial" charset="0"/>
                </a:defRPr>
              </a:lvl3pPr>
              <a:lvl4pPr marL="1600200" indent="-228600">
                <a:defRPr sz="4000">
                  <a:solidFill>
                    <a:schemeClr val="tx1"/>
                  </a:solidFill>
                  <a:latin typeface="Arial" charset="0"/>
                </a:defRPr>
              </a:lvl4pPr>
              <a:lvl5pPr marL="2057400" indent="-228600">
                <a:defRPr sz="4000">
                  <a:solidFill>
                    <a:schemeClr val="tx1"/>
                  </a:solidFill>
                  <a:latin typeface="Arial" charset="0"/>
                </a:defRPr>
              </a:lvl5pPr>
              <a:lvl6pPr marL="2514600" indent="-228600" algn="ctr" eaLnBrk="0" fontAlgn="base" hangingPunct="0">
                <a:spcBef>
                  <a:spcPct val="0"/>
                </a:spcBef>
                <a:spcAft>
                  <a:spcPct val="0"/>
                </a:spcAft>
                <a:defRPr sz="4000">
                  <a:solidFill>
                    <a:schemeClr val="tx1"/>
                  </a:solidFill>
                  <a:latin typeface="Arial" charset="0"/>
                </a:defRPr>
              </a:lvl6pPr>
              <a:lvl7pPr marL="2971800" indent="-228600" algn="ctr" eaLnBrk="0" fontAlgn="base" hangingPunct="0">
                <a:spcBef>
                  <a:spcPct val="0"/>
                </a:spcBef>
                <a:spcAft>
                  <a:spcPct val="0"/>
                </a:spcAft>
                <a:defRPr sz="4000">
                  <a:solidFill>
                    <a:schemeClr val="tx1"/>
                  </a:solidFill>
                  <a:latin typeface="Arial" charset="0"/>
                </a:defRPr>
              </a:lvl7pPr>
              <a:lvl8pPr marL="3429000" indent="-228600" algn="ctr" eaLnBrk="0" fontAlgn="base" hangingPunct="0">
                <a:spcBef>
                  <a:spcPct val="0"/>
                </a:spcBef>
                <a:spcAft>
                  <a:spcPct val="0"/>
                </a:spcAft>
                <a:defRPr sz="4000">
                  <a:solidFill>
                    <a:schemeClr val="tx1"/>
                  </a:solidFill>
                  <a:latin typeface="Arial" charset="0"/>
                </a:defRPr>
              </a:lvl8pPr>
              <a:lvl9pPr marL="3886200" indent="-228600" algn="ctr" eaLnBrk="0" fontAlgn="base" hangingPunct="0">
                <a:spcBef>
                  <a:spcPct val="0"/>
                </a:spcBef>
                <a:spcAft>
                  <a:spcPct val="0"/>
                </a:spcAft>
                <a:defRPr sz="4000">
                  <a:solidFill>
                    <a:schemeClr val="tx1"/>
                  </a:solidFill>
                  <a:latin typeface="Arial" charset="0"/>
                </a:defRPr>
              </a:lvl9pPr>
            </a:lstStyle>
            <a:p>
              <a:pPr>
                <a:defRPr/>
              </a:pPr>
              <a:r>
                <a:rPr lang="en-GB" sz="2000" dirty="0" err="1" smtClean="0">
                  <a:solidFill>
                    <a:schemeClr val="accent2">
                      <a:lumMod val="60000"/>
                      <a:lumOff val="40000"/>
                    </a:schemeClr>
                  </a:solidFill>
                </a:rPr>
                <a:t>expThmz</a:t>
              </a:r>
              <a:endParaRPr lang="en-GB" sz="2000" dirty="0" smtClean="0">
                <a:solidFill>
                  <a:schemeClr val="accent2">
                    <a:lumMod val="60000"/>
                    <a:lumOff val="40000"/>
                  </a:schemeClr>
                </a:solidFill>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404813"/>
            <a:ext cx="7772400" cy="1143000"/>
          </a:xfrm>
        </p:spPr>
        <p:txBody>
          <a:bodyPr/>
          <a:lstStyle/>
          <a:p>
            <a:r>
              <a:rPr lang="en-US" altLang="en-US" sz="4000" b="1" smtClean="0">
                <a:solidFill>
                  <a:schemeClr val="tx1"/>
                </a:solidFill>
                <a:latin typeface="Arial" charset="0"/>
              </a:rPr>
              <a:t>Analysis of ordinal variables</a:t>
            </a:r>
            <a:endParaRPr lang="en-US" altLang="en-US" sz="4000" smtClean="0">
              <a:solidFill>
                <a:schemeClr val="tx1"/>
              </a:solidFill>
              <a:latin typeface="Arial" charset="0"/>
            </a:endParaRPr>
          </a:p>
        </p:txBody>
      </p:sp>
      <p:sp>
        <p:nvSpPr>
          <p:cNvPr id="5123" name="Rectangle 3"/>
          <p:cNvSpPr>
            <a:spLocks noGrp="1" noChangeArrowheads="1"/>
          </p:cNvSpPr>
          <p:nvPr>
            <p:ph type="body" idx="1"/>
          </p:nvPr>
        </p:nvSpPr>
        <p:spPr/>
        <p:txBody>
          <a:bodyPr/>
          <a:lstStyle/>
          <a:p>
            <a:r>
              <a:rPr lang="en-GB" altLang="en-US" sz="2800" dirty="0" smtClean="0">
                <a:solidFill>
                  <a:srgbClr val="FFFFFF"/>
                </a:solidFill>
                <a:latin typeface="Arial" charset="0"/>
              </a:rPr>
              <a:t>The session aims to show how we </a:t>
            </a:r>
            <a:r>
              <a:rPr lang="en-GB" altLang="en-US" sz="2800" dirty="0" smtClean="0">
                <a:solidFill>
                  <a:srgbClr val="FFFFFF"/>
                </a:solidFill>
                <a:latin typeface="Arial" charset="0"/>
              </a:rPr>
              <a:t>estimate </a:t>
            </a:r>
            <a:r>
              <a:rPr lang="en-GB" altLang="en-US" sz="2800" dirty="0" smtClean="0">
                <a:solidFill>
                  <a:srgbClr val="FFFFFF"/>
                </a:solidFill>
                <a:latin typeface="Arial" charset="0"/>
              </a:rPr>
              <a:t>correlations from </a:t>
            </a:r>
            <a:r>
              <a:rPr lang="en-GB" altLang="en-US" sz="2800" dirty="0" smtClean="0">
                <a:solidFill>
                  <a:srgbClr val="FFFFFF"/>
                </a:solidFill>
                <a:latin typeface="Arial" charset="0"/>
              </a:rPr>
              <a:t>count </a:t>
            </a:r>
            <a:r>
              <a:rPr lang="en-GB" altLang="en-US" sz="2800" dirty="0" smtClean="0">
                <a:solidFill>
                  <a:srgbClr val="FFFFFF"/>
                </a:solidFill>
                <a:latin typeface="Arial" charset="0"/>
              </a:rPr>
              <a:t>data (with the ultimate goal to estimate h</a:t>
            </a:r>
            <a:r>
              <a:rPr lang="en-GB" altLang="en-US" sz="2800" baseline="30000" dirty="0" smtClean="0">
                <a:solidFill>
                  <a:srgbClr val="FFFFFF"/>
                </a:solidFill>
                <a:latin typeface="Arial" charset="0"/>
              </a:rPr>
              <a:t>2</a:t>
            </a:r>
            <a:r>
              <a:rPr lang="en-GB" altLang="en-US" sz="2800" dirty="0" smtClean="0">
                <a:solidFill>
                  <a:srgbClr val="FFFFFF"/>
                </a:solidFill>
                <a:latin typeface="Arial" charset="0"/>
              </a:rPr>
              <a:t>, c</a:t>
            </a:r>
            <a:r>
              <a:rPr lang="en-GB" altLang="en-US" sz="2800" baseline="30000" dirty="0" smtClean="0">
                <a:solidFill>
                  <a:srgbClr val="FFFFFF"/>
                </a:solidFill>
                <a:latin typeface="Arial" charset="0"/>
              </a:rPr>
              <a:t>2</a:t>
            </a:r>
            <a:r>
              <a:rPr lang="en-GB" altLang="en-US" sz="2800" dirty="0" smtClean="0">
                <a:solidFill>
                  <a:srgbClr val="FFFFFF"/>
                </a:solidFill>
                <a:latin typeface="Arial" charset="0"/>
              </a:rPr>
              <a:t>, e</a:t>
            </a:r>
            <a:r>
              <a:rPr lang="en-GB" altLang="en-US" sz="2800" baseline="30000" dirty="0" smtClean="0">
                <a:solidFill>
                  <a:srgbClr val="FFFFFF"/>
                </a:solidFill>
                <a:latin typeface="Arial" charset="0"/>
              </a:rPr>
              <a:t>2</a:t>
            </a:r>
            <a:r>
              <a:rPr lang="en-GB" altLang="en-US" sz="2800" dirty="0" smtClean="0">
                <a:solidFill>
                  <a:srgbClr val="FFFFFF"/>
                </a:solidFill>
                <a:latin typeface="Arial" charset="0"/>
              </a:rPr>
              <a:t>)</a:t>
            </a:r>
          </a:p>
          <a:p>
            <a:r>
              <a:rPr lang="en-GB" altLang="en-US" sz="2800" dirty="0" smtClean="0">
                <a:solidFill>
                  <a:srgbClr val="FFFFFF"/>
                </a:solidFill>
                <a:latin typeface="Arial" charset="0"/>
              </a:rPr>
              <a:t>For this we need to introduce the concept of ‘Liability’ or ‘liability threshold models’</a:t>
            </a:r>
          </a:p>
          <a:p>
            <a:r>
              <a:rPr lang="en-GB" altLang="en-US" sz="2800" dirty="0" smtClean="0">
                <a:solidFill>
                  <a:srgbClr val="FFFFFF"/>
                </a:solidFill>
                <a:latin typeface="Arial" charset="0"/>
              </a:rPr>
              <a:t>This is followed by a more mathematical description of the model</a:t>
            </a:r>
            <a:endParaRPr lang="en-US" altLang="en-US" sz="2800" dirty="0" smtClean="0">
              <a:solidFill>
                <a:srgbClr val="FFFFFF"/>
              </a:solidFill>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315913" y="874455"/>
            <a:ext cx="812632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p>
            <a:pPr algn="l">
              <a:defRPr/>
            </a:pPr>
            <a:endParaRPr lang="en-GB" sz="2000" dirty="0">
              <a:solidFill>
                <a:srgbClr val="FFFFFF"/>
              </a:solidFill>
            </a:endParaRPr>
          </a:p>
          <a:p>
            <a:pPr algn="l">
              <a:defRPr/>
            </a:pPr>
            <a:r>
              <a:rPr lang="en-GB" sz="2000" dirty="0" err="1" smtClean="0">
                <a:solidFill>
                  <a:srgbClr val="FFFFFF"/>
                </a:solidFill>
              </a:rPr>
              <a:t>Tmz</a:t>
            </a:r>
            <a:r>
              <a:rPr lang="en-GB" sz="2000" dirty="0" smtClean="0">
                <a:solidFill>
                  <a:srgbClr val="FFFFFF"/>
                </a:solidFill>
              </a:rPr>
              <a:t> </a:t>
            </a:r>
            <a:r>
              <a:rPr lang="en-GB" sz="2000" dirty="0">
                <a:solidFill>
                  <a:srgbClr val="FFFFFF"/>
                </a:solidFill>
              </a:rPr>
              <a:t>&lt;-</a:t>
            </a:r>
            <a:r>
              <a:rPr lang="en-GB" sz="2000" dirty="0" err="1" smtClean="0">
                <a:solidFill>
                  <a:srgbClr val="FFFFFF"/>
                </a:solidFill>
              </a:rPr>
              <a:t>mxMatrix</a:t>
            </a:r>
            <a:r>
              <a:rPr lang="en-GB" sz="2000" dirty="0" smtClean="0">
                <a:solidFill>
                  <a:srgbClr val="FFFFFF"/>
                </a:solidFill>
              </a:rPr>
              <a:t>		(</a:t>
            </a:r>
            <a:r>
              <a:rPr lang="en-GB" sz="2000" dirty="0">
                <a:solidFill>
                  <a:srgbClr val="FFFFFF"/>
                </a:solidFill>
              </a:rPr>
              <a:t>type="Full", </a:t>
            </a:r>
            <a:r>
              <a:rPr lang="en-GB" sz="2000" dirty="0" err="1">
                <a:solidFill>
                  <a:srgbClr val="FFFFFF"/>
                </a:solidFill>
              </a:rPr>
              <a:t>nrow</a:t>
            </a:r>
            <a:r>
              <a:rPr lang="en-GB" sz="2000" dirty="0">
                <a:solidFill>
                  <a:srgbClr val="FFFFFF"/>
                </a:solidFill>
              </a:rPr>
              <a:t>=nth, </a:t>
            </a:r>
            <a:r>
              <a:rPr lang="en-GB" sz="2000" dirty="0" err="1">
                <a:solidFill>
                  <a:srgbClr val="FFFFFF"/>
                </a:solidFill>
              </a:rPr>
              <a:t>ncol</a:t>
            </a:r>
            <a:r>
              <a:rPr lang="en-GB" sz="2000" dirty="0">
                <a:solidFill>
                  <a:srgbClr val="FFFFFF"/>
                </a:solidFill>
              </a:rPr>
              <a:t>=</a:t>
            </a:r>
            <a:r>
              <a:rPr lang="en-GB" sz="2000" dirty="0" err="1">
                <a:solidFill>
                  <a:srgbClr val="FFFFFF"/>
                </a:solidFill>
              </a:rPr>
              <a:t>ntv</a:t>
            </a:r>
            <a:r>
              <a:rPr lang="en-GB" sz="2000" dirty="0">
                <a:solidFill>
                  <a:srgbClr val="FFFFFF"/>
                </a:solidFill>
              </a:rPr>
              <a:t>, free=TRUE</a:t>
            </a:r>
            <a:r>
              <a:rPr lang="en-GB" sz="2000" dirty="0" smtClean="0">
                <a:solidFill>
                  <a:srgbClr val="FFFFFF"/>
                </a:solidFill>
              </a:rPr>
              <a:t>,</a:t>
            </a:r>
          </a:p>
          <a:p>
            <a:pPr algn="l">
              <a:defRPr/>
            </a:pPr>
            <a:r>
              <a:rPr lang="en-GB" sz="2000" dirty="0" smtClean="0">
                <a:solidFill>
                  <a:srgbClr val="FFFFFF"/>
                </a:solidFill>
              </a:rPr>
              <a:t>			values=c</a:t>
            </a:r>
            <a:r>
              <a:rPr lang="en-GB" sz="2000" dirty="0">
                <a:solidFill>
                  <a:srgbClr val="FFFFFF"/>
                </a:solidFill>
              </a:rPr>
              <a:t>(</a:t>
            </a:r>
            <a:r>
              <a:rPr lang="en-GB" sz="2000" dirty="0">
                <a:solidFill>
                  <a:srgbClr val="9999FF"/>
                </a:solidFill>
              </a:rPr>
              <a:t>.8</a:t>
            </a:r>
            <a:r>
              <a:rPr lang="en-GB" sz="2000" dirty="0">
                <a:solidFill>
                  <a:srgbClr val="FFFFFF"/>
                </a:solidFill>
              </a:rPr>
              <a:t>, </a:t>
            </a:r>
            <a:r>
              <a:rPr lang="en-GB" sz="2000" dirty="0">
                <a:solidFill>
                  <a:srgbClr val="FF66FF"/>
                </a:solidFill>
              </a:rPr>
              <a:t>1</a:t>
            </a:r>
            <a:r>
              <a:rPr lang="en-GB" sz="2000" dirty="0">
                <a:solidFill>
                  <a:srgbClr val="FFFFFF"/>
                </a:solidFill>
              </a:rPr>
              <a:t>,  </a:t>
            </a:r>
            <a:r>
              <a:rPr lang="en-GB" sz="2000" dirty="0">
                <a:solidFill>
                  <a:srgbClr val="9999FF"/>
                </a:solidFill>
              </a:rPr>
              <a:t>.8</a:t>
            </a:r>
            <a:r>
              <a:rPr lang="en-GB" sz="2000" dirty="0">
                <a:solidFill>
                  <a:srgbClr val="FFFFFF"/>
                </a:solidFill>
              </a:rPr>
              <a:t>, </a:t>
            </a:r>
            <a:r>
              <a:rPr lang="en-GB" sz="2000" dirty="0">
                <a:solidFill>
                  <a:srgbClr val="FF66FF"/>
                </a:solidFill>
              </a:rPr>
              <a:t>1</a:t>
            </a:r>
            <a:r>
              <a:rPr lang="en-GB" sz="2000" dirty="0">
                <a:solidFill>
                  <a:srgbClr val="FFFFFF"/>
                </a:solidFill>
              </a:rPr>
              <a:t>),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err="1" smtClean="0">
                <a:solidFill>
                  <a:srgbClr val="FFFFFF"/>
                </a:solidFill>
              </a:rPr>
              <a:t>lbound</a:t>
            </a:r>
            <a:r>
              <a:rPr lang="en-GB" sz="2000" dirty="0" smtClean="0">
                <a:solidFill>
                  <a:srgbClr val="FFFFFF"/>
                </a:solidFill>
              </a:rPr>
              <a:t>=c</a:t>
            </a:r>
            <a:r>
              <a:rPr lang="en-GB" sz="2000" dirty="0">
                <a:solidFill>
                  <a:srgbClr val="FFFFFF"/>
                </a:solidFill>
              </a:rPr>
              <a:t>(</a:t>
            </a:r>
            <a:r>
              <a:rPr lang="en-GB" sz="2000" dirty="0">
                <a:solidFill>
                  <a:srgbClr val="FFFF00"/>
                </a:solidFill>
              </a:rPr>
              <a:t>-3</a:t>
            </a:r>
            <a:r>
              <a:rPr lang="en-GB" sz="2000" dirty="0">
                <a:solidFill>
                  <a:srgbClr val="FFFFFF"/>
                </a:solidFill>
              </a:rPr>
              <a:t>, </a:t>
            </a:r>
            <a:r>
              <a:rPr lang="en-GB" sz="2000" dirty="0">
                <a:solidFill>
                  <a:srgbClr val="00FFFF"/>
                </a:solidFill>
              </a:rPr>
              <a:t>.001</a:t>
            </a:r>
            <a:r>
              <a:rPr lang="en-GB" sz="2000" dirty="0">
                <a:solidFill>
                  <a:srgbClr val="FFFFFF"/>
                </a:solidFill>
              </a:rPr>
              <a:t>, </a:t>
            </a:r>
            <a:r>
              <a:rPr lang="en-GB" sz="2000" dirty="0">
                <a:solidFill>
                  <a:srgbClr val="FFFF00"/>
                </a:solidFill>
              </a:rPr>
              <a:t>-3</a:t>
            </a:r>
            <a:r>
              <a:rPr lang="en-GB" sz="2000" dirty="0">
                <a:solidFill>
                  <a:srgbClr val="FFFFFF"/>
                </a:solidFill>
              </a:rPr>
              <a:t>, </a:t>
            </a:r>
            <a:r>
              <a:rPr lang="en-GB" sz="2000" dirty="0">
                <a:solidFill>
                  <a:srgbClr val="00FFFF"/>
                </a:solidFill>
              </a:rPr>
              <a:t>.001</a:t>
            </a:r>
            <a:r>
              <a:rPr lang="en-GB" sz="2000" dirty="0">
                <a:solidFill>
                  <a:srgbClr val="FFFFFF"/>
                </a:solidFill>
              </a:rPr>
              <a:t> ),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err="1" smtClean="0">
                <a:solidFill>
                  <a:srgbClr val="FFFFFF"/>
                </a:solidFill>
              </a:rPr>
              <a:t>ubound</a:t>
            </a:r>
            <a:r>
              <a:rPr lang="en-GB" sz="2000" dirty="0">
                <a:solidFill>
                  <a:srgbClr val="FFFFFF"/>
                </a:solidFill>
              </a:rPr>
              <a:t>=(</a:t>
            </a:r>
            <a:r>
              <a:rPr lang="en-GB" sz="2000" dirty="0">
                <a:solidFill>
                  <a:srgbClr val="FF9966"/>
                </a:solidFill>
              </a:rPr>
              <a:t>3</a:t>
            </a:r>
            <a:r>
              <a:rPr lang="en-GB" sz="2000" dirty="0">
                <a:solidFill>
                  <a:srgbClr val="FFFFFF"/>
                </a:solidFill>
              </a:rPr>
              <a:t>),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smtClean="0">
                <a:solidFill>
                  <a:srgbClr val="FFFFFF"/>
                </a:solidFill>
              </a:rPr>
              <a:t>labels=c</a:t>
            </a:r>
            <a:r>
              <a:rPr lang="en-GB" sz="2000" dirty="0">
                <a:solidFill>
                  <a:srgbClr val="FFFFFF"/>
                </a:solidFill>
              </a:rPr>
              <a:t>("</a:t>
            </a:r>
            <a:r>
              <a:rPr lang="en-GB" sz="2000" dirty="0">
                <a:solidFill>
                  <a:srgbClr val="FF0000"/>
                </a:solidFill>
              </a:rPr>
              <a:t>Tmz11</a:t>
            </a:r>
            <a:r>
              <a:rPr lang="en-GB" sz="2000" dirty="0">
                <a:solidFill>
                  <a:srgbClr val="FFFFFF"/>
                </a:solidFill>
              </a:rPr>
              <a:t>","</a:t>
            </a:r>
            <a:r>
              <a:rPr lang="en-GB" sz="2000" dirty="0">
                <a:solidFill>
                  <a:srgbClr val="00B0F0"/>
                </a:solidFill>
              </a:rPr>
              <a:t>imz11</a:t>
            </a:r>
            <a:r>
              <a:rPr lang="en-GB" sz="2000" dirty="0">
                <a:solidFill>
                  <a:srgbClr val="FFFFFF"/>
                </a:solidFill>
              </a:rPr>
              <a:t>", "</a:t>
            </a:r>
            <a:r>
              <a:rPr lang="en-GB" sz="2000" dirty="0">
                <a:solidFill>
                  <a:srgbClr val="FF0000"/>
                </a:solidFill>
              </a:rPr>
              <a:t>Tmz12</a:t>
            </a:r>
            <a:r>
              <a:rPr lang="en-GB" sz="2000" dirty="0">
                <a:solidFill>
                  <a:srgbClr val="FFFFFF"/>
                </a:solidFill>
              </a:rPr>
              <a:t>","</a:t>
            </a:r>
            <a:r>
              <a:rPr lang="en-GB" sz="2000" dirty="0">
                <a:solidFill>
                  <a:srgbClr val="00B0F0"/>
                </a:solidFill>
              </a:rPr>
              <a:t>imz12</a:t>
            </a:r>
            <a:r>
              <a:rPr lang="en-GB" sz="2000" dirty="0">
                <a:solidFill>
                  <a:srgbClr val="FFFFFF"/>
                </a:solidFill>
              </a:rPr>
              <a:t>"), </a:t>
            </a:r>
            <a:endParaRPr lang="en-GB" sz="2000" dirty="0" smtClean="0">
              <a:solidFill>
                <a:srgbClr val="FFFFFF"/>
              </a:solidFill>
            </a:endParaRPr>
          </a:p>
          <a:p>
            <a:pPr algn="l">
              <a:defRPr/>
            </a:pPr>
            <a:r>
              <a:rPr lang="en-GB" sz="2000" dirty="0">
                <a:solidFill>
                  <a:srgbClr val="FFFFFF"/>
                </a:solidFill>
              </a:rPr>
              <a:t>	</a:t>
            </a:r>
            <a:r>
              <a:rPr lang="en-GB" sz="2000" dirty="0" smtClean="0">
                <a:solidFill>
                  <a:srgbClr val="FFFFFF"/>
                </a:solidFill>
              </a:rPr>
              <a:t>		</a:t>
            </a:r>
            <a:r>
              <a:rPr lang="en-GB" sz="2000" dirty="0" smtClean="0">
                <a:solidFill>
                  <a:srgbClr val="FFFFFF"/>
                </a:solidFill>
              </a:rPr>
              <a:t>name</a:t>
            </a:r>
            <a:r>
              <a:rPr lang="en-GB" sz="2000" dirty="0">
                <a:solidFill>
                  <a:srgbClr val="FFFFFF"/>
                </a:solidFill>
              </a:rPr>
              <a:t>="</a:t>
            </a:r>
            <a:r>
              <a:rPr lang="en-GB" sz="2000" dirty="0" err="1">
                <a:solidFill>
                  <a:srgbClr val="FFFFFF"/>
                </a:solidFill>
              </a:rPr>
              <a:t>ThMZ</a:t>
            </a:r>
            <a:r>
              <a:rPr lang="en-GB" sz="2000" dirty="0">
                <a:solidFill>
                  <a:srgbClr val="FFFFFF"/>
                </a:solidFill>
              </a:rPr>
              <a:t>" )</a:t>
            </a:r>
          </a:p>
          <a:p>
            <a:pPr algn="l">
              <a:defRPr/>
            </a:pPr>
            <a:endParaRPr lang="en-GB" sz="2000" dirty="0">
              <a:solidFill>
                <a:srgbClr val="FFFFFF"/>
              </a:solidFill>
            </a:endParaRPr>
          </a:p>
        </p:txBody>
      </p:sp>
      <p:sp>
        <p:nvSpPr>
          <p:cNvPr id="36869" name="TextBox 153"/>
          <p:cNvSpPr txBox="1">
            <a:spLocks noChangeArrowheads="1"/>
          </p:cNvSpPr>
          <p:nvPr/>
        </p:nvSpPr>
        <p:spPr bwMode="auto">
          <a:xfrm>
            <a:off x="250825" y="5540375"/>
            <a:ext cx="46815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a:solidFill>
                  <a:schemeClr val="tx1"/>
                </a:solidFill>
                <a:latin typeface="Arial" charset="0"/>
              </a:defRPr>
            </a:lvl1pPr>
            <a:lvl2pPr marL="742950" indent="-285750">
              <a:defRPr sz="4000">
                <a:solidFill>
                  <a:schemeClr val="tx1"/>
                </a:solidFill>
                <a:latin typeface="Arial" charset="0"/>
              </a:defRPr>
            </a:lvl2pPr>
            <a:lvl3pPr marL="1143000" indent="-228600">
              <a:defRPr sz="4000">
                <a:solidFill>
                  <a:schemeClr val="tx1"/>
                </a:solidFill>
                <a:latin typeface="Arial" charset="0"/>
              </a:defRPr>
            </a:lvl3pPr>
            <a:lvl4pPr marL="1600200" indent="-228600">
              <a:defRPr sz="4000">
                <a:solidFill>
                  <a:schemeClr val="tx1"/>
                </a:solidFill>
                <a:latin typeface="Arial" charset="0"/>
              </a:defRPr>
            </a:lvl4pPr>
            <a:lvl5pPr marL="2057400" indent="-228600">
              <a:defRPr sz="4000">
                <a:solidFill>
                  <a:schemeClr val="tx1"/>
                </a:solidFill>
                <a:latin typeface="Arial" charset="0"/>
              </a:defRPr>
            </a:lvl5pPr>
            <a:lvl6pPr marL="2514600" indent="-228600" algn="ctr" eaLnBrk="0" fontAlgn="base" hangingPunct="0">
              <a:spcBef>
                <a:spcPct val="0"/>
              </a:spcBef>
              <a:spcAft>
                <a:spcPct val="0"/>
              </a:spcAft>
              <a:defRPr sz="4000">
                <a:solidFill>
                  <a:schemeClr val="tx1"/>
                </a:solidFill>
                <a:latin typeface="Arial" charset="0"/>
              </a:defRPr>
            </a:lvl6pPr>
            <a:lvl7pPr marL="2971800" indent="-228600" algn="ctr" eaLnBrk="0" fontAlgn="base" hangingPunct="0">
              <a:spcBef>
                <a:spcPct val="0"/>
              </a:spcBef>
              <a:spcAft>
                <a:spcPct val="0"/>
              </a:spcAft>
              <a:defRPr sz="4000">
                <a:solidFill>
                  <a:schemeClr val="tx1"/>
                </a:solidFill>
                <a:latin typeface="Arial" charset="0"/>
              </a:defRPr>
            </a:lvl7pPr>
            <a:lvl8pPr marL="3429000" indent="-228600" algn="ctr" eaLnBrk="0" fontAlgn="base" hangingPunct="0">
              <a:spcBef>
                <a:spcPct val="0"/>
              </a:spcBef>
              <a:spcAft>
                <a:spcPct val="0"/>
              </a:spcAft>
              <a:defRPr sz="4000">
                <a:solidFill>
                  <a:schemeClr val="tx1"/>
                </a:solidFill>
                <a:latin typeface="Arial" charset="0"/>
              </a:defRPr>
            </a:lvl8pPr>
            <a:lvl9pPr marL="3886200" indent="-228600" algn="ctr" eaLnBrk="0" fontAlgn="base" hangingPunct="0">
              <a:spcBef>
                <a:spcPct val="0"/>
              </a:spcBef>
              <a:spcAft>
                <a:spcPct val="0"/>
              </a:spcAft>
              <a:defRPr sz="4000">
                <a:solidFill>
                  <a:schemeClr val="tx1"/>
                </a:solidFill>
                <a:latin typeface="Arial" charset="0"/>
              </a:defRPr>
            </a:lvl9pPr>
          </a:lstStyle>
          <a:p>
            <a:pPr algn="l">
              <a:defRPr/>
            </a:pPr>
            <a:r>
              <a:rPr lang="en-AU" sz="1800" dirty="0" smtClean="0">
                <a:solidFill>
                  <a:schemeClr val="tx1">
                    <a:lumMod val="60000"/>
                    <a:lumOff val="40000"/>
                  </a:schemeClr>
                </a:solidFill>
                <a:latin typeface="Verdana" pitchFamily="34" charset="0"/>
              </a:rPr>
              <a:t>The positive bounds on the increments stop the thresholds going ‘backwards’, i.e. they preserve the ordering of the categories</a:t>
            </a:r>
          </a:p>
        </p:txBody>
      </p:sp>
      <p:sp>
        <p:nvSpPr>
          <p:cNvPr id="36874" name="TextBox 1"/>
          <p:cNvSpPr txBox="1">
            <a:spLocks noChangeArrowheads="1"/>
          </p:cNvSpPr>
          <p:nvPr/>
        </p:nvSpPr>
        <p:spPr bwMode="auto">
          <a:xfrm>
            <a:off x="6237288" y="5700713"/>
            <a:ext cx="25828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a:solidFill>
                  <a:schemeClr val="tx1"/>
                </a:solidFill>
                <a:latin typeface="Arial" charset="0"/>
              </a:defRPr>
            </a:lvl1pPr>
            <a:lvl2pPr marL="742950" indent="-285750">
              <a:defRPr sz="4000">
                <a:solidFill>
                  <a:schemeClr val="tx1"/>
                </a:solidFill>
                <a:latin typeface="Arial" charset="0"/>
              </a:defRPr>
            </a:lvl2pPr>
            <a:lvl3pPr marL="1143000" indent="-228600">
              <a:defRPr sz="4000">
                <a:solidFill>
                  <a:schemeClr val="tx1"/>
                </a:solidFill>
                <a:latin typeface="Arial" charset="0"/>
              </a:defRPr>
            </a:lvl3pPr>
            <a:lvl4pPr marL="1600200" indent="-228600">
              <a:defRPr sz="4000">
                <a:solidFill>
                  <a:schemeClr val="tx1"/>
                </a:solidFill>
                <a:latin typeface="Arial" charset="0"/>
              </a:defRPr>
            </a:lvl4pPr>
            <a:lvl5pPr marL="2057400" indent="-228600">
              <a:defRPr sz="4000">
                <a:solidFill>
                  <a:schemeClr val="tx1"/>
                </a:solidFill>
                <a:latin typeface="Arial" charset="0"/>
              </a:defRPr>
            </a:lvl5pPr>
            <a:lvl6pPr marL="2514600" indent="-228600" algn="ctr" eaLnBrk="0" fontAlgn="base" hangingPunct="0">
              <a:spcBef>
                <a:spcPct val="0"/>
              </a:spcBef>
              <a:spcAft>
                <a:spcPct val="0"/>
              </a:spcAft>
              <a:defRPr sz="4000">
                <a:solidFill>
                  <a:schemeClr val="tx1"/>
                </a:solidFill>
                <a:latin typeface="Arial" charset="0"/>
              </a:defRPr>
            </a:lvl6pPr>
            <a:lvl7pPr marL="2971800" indent="-228600" algn="ctr" eaLnBrk="0" fontAlgn="base" hangingPunct="0">
              <a:spcBef>
                <a:spcPct val="0"/>
              </a:spcBef>
              <a:spcAft>
                <a:spcPct val="0"/>
              </a:spcAft>
              <a:defRPr sz="4000">
                <a:solidFill>
                  <a:schemeClr val="tx1"/>
                </a:solidFill>
                <a:latin typeface="Arial" charset="0"/>
              </a:defRPr>
            </a:lvl7pPr>
            <a:lvl8pPr marL="3429000" indent="-228600" algn="ctr" eaLnBrk="0" fontAlgn="base" hangingPunct="0">
              <a:spcBef>
                <a:spcPct val="0"/>
              </a:spcBef>
              <a:spcAft>
                <a:spcPct val="0"/>
              </a:spcAft>
              <a:defRPr sz="4000">
                <a:solidFill>
                  <a:schemeClr val="tx1"/>
                </a:solidFill>
                <a:latin typeface="Arial" charset="0"/>
              </a:defRPr>
            </a:lvl8pPr>
            <a:lvl9pPr marL="3886200" indent="-228600" algn="ctr" eaLnBrk="0" fontAlgn="base" hangingPunct="0">
              <a:spcBef>
                <a:spcPct val="0"/>
              </a:spcBef>
              <a:spcAft>
                <a:spcPct val="0"/>
              </a:spcAft>
              <a:defRPr sz="4000">
                <a:solidFill>
                  <a:schemeClr val="tx1"/>
                </a:solidFill>
                <a:latin typeface="Arial" charset="0"/>
              </a:defRPr>
            </a:lvl9pPr>
          </a:lstStyle>
          <a:p>
            <a:pPr algn="l">
              <a:defRPr/>
            </a:pPr>
            <a:r>
              <a:rPr lang="en-GB" sz="2000" dirty="0" smtClean="0">
                <a:solidFill>
                  <a:schemeClr val="tx1">
                    <a:lumMod val="60000"/>
                    <a:lumOff val="40000"/>
                  </a:schemeClr>
                </a:solidFill>
              </a:rPr>
              <a:t>Z-value Th1 = .84</a:t>
            </a:r>
          </a:p>
          <a:p>
            <a:pPr algn="l">
              <a:defRPr/>
            </a:pPr>
            <a:r>
              <a:rPr lang="en-GB" sz="2000" dirty="0" smtClean="0">
                <a:solidFill>
                  <a:schemeClr val="tx1">
                    <a:lumMod val="60000"/>
                    <a:lumOff val="40000"/>
                  </a:schemeClr>
                </a:solidFill>
              </a:rPr>
              <a:t>Z-value Th2 = 1.75</a:t>
            </a:r>
            <a:endParaRPr lang="en-US" sz="2000" dirty="0" smtClean="0">
              <a:solidFill>
                <a:schemeClr val="tx1">
                  <a:lumMod val="60000"/>
                  <a:lumOff val="40000"/>
                </a:schemeClr>
              </a:solidFill>
            </a:endParaRPr>
          </a:p>
        </p:txBody>
      </p:sp>
      <p:sp>
        <p:nvSpPr>
          <p:cNvPr id="33797" name="TextBox 2"/>
          <p:cNvSpPr txBox="1">
            <a:spLocks noChangeArrowheads="1"/>
          </p:cNvSpPr>
          <p:nvPr/>
        </p:nvSpPr>
        <p:spPr bwMode="auto">
          <a:xfrm>
            <a:off x="2349500" y="57150"/>
            <a:ext cx="4278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a:latin typeface="Arial" charset="0"/>
              </a:rPr>
              <a:t>Start Values &amp; Bounds</a:t>
            </a:r>
            <a:endParaRPr lang="en-US" altLang="en-US">
              <a:latin typeface="Arial" charset="0"/>
            </a:endParaRPr>
          </a:p>
        </p:txBody>
      </p:sp>
      <p:cxnSp>
        <p:nvCxnSpPr>
          <p:cNvPr id="33798" name="Straight Arrow Connector 4"/>
          <p:cNvCxnSpPr>
            <a:cxnSpLocks noChangeShapeType="1"/>
          </p:cNvCxnSpPr>
          <p:nvPr/>
        </p:nvCxnSpPr>
        <p:spPr bwMode="auto">
          <a:xfrm flipV="1">
            <a:off x="4427538" y="4992688"/>
            <a:ext cx="266700" cy="547687"/>
          </a:xfrm>
          <a:prstGeom prst="straightConnector1">
            <a:avLst/>
          </a:prstGeom>
          <a:noFill/>
          <a:ln w="19050" algn="ctr">
            <a:solidFill>
              <a:srgbClr val="FFFFFF"/>
            </a:solidFill>
            <a:prstDash val="dash"/>
            <a:round/>
            <a:headEnd/>
            <a:tailEnd type="arrow" w="med" len="med"/>
          </a:ln>
          <a:extLst>
            <a:ext uri="{909E8E84-426E-40DD-AFC4-6F175D3DCCD1}">
              <a14:hiddenFill xmlns:a14="http://schemas.microsoft.com/office/drawing/2010/main">
                <a:noFill/>
              </a14:hiddenFill>
            </a:ext>
          </a:extLst>
        </p:spPr>
      </p:cxnSp>
      <p:cxnSp>
        <p:nvCxnSpPr>
          <p:cNvPr id="33799" name="Straight Arrow Connector 7"/>
          <p:cNvCxnSpPr>
            <a:cxnSpLocks noChangeShapeType="1"/>
          </p:cNvCxnSpPr>
          <p:nvPr/>
        </p:nvCxnSpPr>
        <p:spPr bwMode="auto">
          <a:xfrm flipV="1">
            <a:off x="4427538" y="5084763"/>
            <a:ext cx="2200275" cy="455612"/>
          </a:xfrm>
          <a:prstGeom prst="straightConnector1">
            <a:avLst/>
          </a:prstGeom>
          <a:noFill/>
          <a:ln w="19050" algn="ctr">
            <a:solidFill>
              <a:srgbClr val="FFFFFF"/>
            </a:solidFill>
            <a:prstDash val="dash"/>
            <a:round/>
            <a:headEnd/>
            <a:tailEnd type="arrow" w="med" len="med"/>
          </a:ln>
          <a:extLst>
            <a:ext uri="{909E8E84-426E-40DD-AFC4-6F175D3DCCD1}">
              <a14:hiddenFill xmlns:a14="http://schemas.microsoft.com/office/drawing/2010/main">
                <a:noFill/>
              </a14:hiddenFill>
            </a:ext>
          </a:extLst>
        </p:spPr>
      </p:cxnSp>
      <p:grpSp>
        <p:nvGrpSpPr>
          <p:cNvPr id="33800" name="Group 8"/>
          <p:cNvGrpSpPr>
            <a:grpSpLocks/>
          </p:cNvGrpSpPr>
          <p:nvPr/>
        </p:nvGrpSpPr>
        <p:grpSpPr bwMode="auto">
          <a:xfrm>
            <a:off x="827088" y="4014788"/>
            <a:ext cx="7777162" cy="1069975"/>
            <a:chOff x="827584" y="4015209"/>
            <a:chExt cx="7777311" cy="1069975"/>
          </a:xfrm>
        </p:grpSpPr>
        <p:sp>
          <p:nvSpPr>
            <p:cNvPr id="33801" name="Oval 15"/>
            <p:cNvSpPr>
              <a:spLocks noChangeArrowheads="1"/>
            </p:cNvSpPr>
            <p:nvPr/>
          </p:nvSpPr>
          <p:spPr bwMode="auto">
            <a:xfrm>
              <a:off x="1030288" y="4508922"/>
              <a:ext cx="936625" cy="432245"/>
            </a:xfrm>
            <a:prstGeom prst="ellipse">
              <a:avLst/>
            </a:prstGeom>
            <a:noFill/>
            <a:ln w="12700">
              <a:solidFill>
                <a:srgbClr val="FFFFFF"/>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2400">
                <a:latin typeface="Arial" charset="0"/>
              </a:endParaRPr>
            </a:p>
          </p:txBody>
        </p:sp>
        <p:sp>
          <p:nvSpPr>
            <p:cNvPr id="33802" name="Oval 16"/>
            <p:cNvSpPr>
              <a:spLocks noChangeArrowheads="1"/>
            </p:cNvSpPr>
            <p:nvPr/>
          </p:nvSpPr>
          <p:spPr bwMode="auto">
            <a:xfrm>
              <a:off x="2182813" y="4508921"/>
              <a:ext cx="1008062" cy="432245"/>
            </a:xfrm>
            <a:prstGeom prst="ellipse">
              <a:avLst/>
            </a:prstGeom>
            <a:noFill/>
            <a:ln w="12700">
              <a:solidFill>
                <a:srgbClr val="FFFFFF"/>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2400">
                <a:latin typeface="Arial" charset="0"/>
              </a:endParaRPr>
            </a:p>
          </p:txBody>
        </p:sp>
        <p:sp>
          <p:nvSpPr>
            <p:cNvPr id="33803" name="Text Box 4"/>
            <p:cNvSpPr txBox="1">
              <a:spLocks noChangeArrowheads="1"/>
            </p:cNvSpPr>
            <p:nvPr/>
          </p:nvSpPr>
          <p:spPr bwMode="auto">
            <a:xfrm>
              <a:off x="1030288" y="4038600"/>
              <a:ext cx="25511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0000"/>
                  </a:solidFill>
                  <a:latin typeface="Arial" charset="0"/>
                </a:rPr>
                <a:t>T</a:t>
              </a:r>
              <a:r>
                <a:rPr lang="en-GB" altLang="en-US" sz="2400" baseline="-25000">
                  <a:solidFill>
                    <a:srgbClr val="FF0000"/>
                  </a:solidFill>
                  <a:latin typeface="Arial" charset="0"/>
                </a:rPr>
                <a:t>MZ11</a:t>
              </a:r>
              <a:r>
                <a:rPr lang="en-US" altLang="en-US" sz="2400" b="1">
                  <a:latin typeface="Tahoma" pitchFamily="34" charset="0"/>
                </a:rPr>
                <a:t>     </a:t>
              </a:r>
              <a:r>
                <a:rPr lang="en-GB" altLang="en-US" sz="2400">
                  <a:solidFill>
                    <a:srgbClr val="FF0000"/>
                  </a:solidFill>
                  <a:latin typeface="Arial" charset="0"/>
                </a:rPr>
                <a:t>T</a:t>
              </a:r>
              <a:r>
                <a:rPr lang="en-GB" altLang="en-US" sz="2400" baseline="-25000">
                  <a:solidFill>
                    <a:srgbClr val="FF0000"/>
                  </a:solidFill>
                  <a:latin typeface="Arial" charset="0"/>
                </a:rPr>
                <a:t>MZ12</a:t>
              </a:r>
              <a:r>
                <a:rPr lang="en-US" altLang="en-US" sz="2400" b="1">
                  <a:latin typeface="Tahoma" pitchFamily="34" charset="0"/>
                </a:rPr>
                <a:t> </a:t>
              </a:r>
            </a:p>
            <a:p>
              <a:pPr>
                <a:spcBef>
                  <a:spcPct val="0"/>
                </a:spcBef>
                <a:buSzTx/>
                <a:buFontTx/>
                <a:buNone/>
              </a:pPr>
              <a:r>
                <a:rPr lang="en-US" altLang="en-US" sz="2400" b="1">
                  <a:solidFill>
                    <a:srgbClr val="00B0F0"/>
                  </a:solidFill>
                  <a:latin typeface="Tahoma" pitchFamily="34" charset="0"/>
                </a:rPr>
                <a:t>i</a:t>
              </a:r>
              <a:r>
                <a:rPr lang="en-US" altLang="en-US" sz="2400" b="1" baseline="-25000">
                  <a:solidFill>
                    <a:srgbClr val="00B0F0"/>
                  </a:solidFill>
                  <a:latin typeface="Tahoma" pitchFamily="34" charset="0"/>
                </a:rPr>
                <a:t>MZ11</a:t>
              </a:r>
              <a:r>
                <a:rPr lang="en-US" altLang="en-US" sz="2400" b="1">
                  <a:solidFill>
                    <a:srgbClr val="8CEBFE"/>
                  </a:solidFill>
                  <a:latin typeface="Tahoma" pitchFamily="34" charset="0"/>
                </a:rPr>
                <a:t>     </a:t>
              </a:r>
              <a:r>
                <a:rPr lang="en-US" altLang="en-US" sz="2400" b="1">
                  <a:solidFill>
                    <a:srgbClr val="00B0F0"/>
                  </a:solidFill>
                  <a:latin typeface="Tahoma" pitchFamily="34" charset="0"/>
                </a:rPr>
                <a:t> i</a:t>
              </a:r>
              <a:r>
                <a:rPr lang="en-US" altLang="en-US" sz="2400" b="1" baseline="-25000">
                  <a:solidFill>
                    <a:srgbClr val="00B0F0"/>
                  </a:solidFill>
                  <a:latin typeface="Tahoma" pitchFamily="34" charset="0"/>
                </a:rPr>
                <a:t>MZ12</a:t>
              </a:r>
              <a:r>
                <a:rPr lang="en-US" altLang="en-US" sz="2400" b="1">
                  <a:solidFill>
                    <a:srgbClr val="00B0F0"/>
                  </a:solidFill>
                  <a:latin typeface="Tahoma" pitchFamily="34" charset="0"/>
                </a:rPr>
                <a:t> </a:t>
              </a:r>
              <a:endParaRPr lang="en-US" altLang="en-US" sz="2400" b="1" baseline="-25000">
                <a:solidFill>
                  <a:srgbClr val="00B0F0"/>
                </a:solidFill>
                <a:latin typeface="Tahoma" pitchFamily="34" charset="0"/>
              </a:endParaRPr>
            </a:p>
          </p:txBody>
        </p:sp>
        <p:sp>
          <p:nvSpPr>
            <p:cNvPr id="33804" name="Text Box 6"/>
            <p:cNvSpPr txBox="1">
              <a:spLocks noChangeArrowheads="1"/>
            </p:cNvSpPr>
            <p:nvPr/>
          </p:nvSpPr>
          <p:spPr bwMode="auto">
            <a:xfrm>
              <a:off x="3436938" y="4192588"/>
              <a:ext cx="4746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a:solidFill>
                    <a:srgbClr val="FFFFFF"/>
                  </a:solidFill>
                  <a:latin typeface="Tahoma" pitchFamily="34" charset="0"/>
                </a:rPr>
                <a:t>=</a:t>
              </a:r>
            </a:p>
          </p:txBody>
        </p:sp>
        <p:sp>
          <p:nvSpPr>
            <p:cNvPr id="33805" name="AutoShape 14"/>
            <p:cNvSpPr>
              <a:spLocks noChangeArrowheads="1"/>
            </p:cNvSpPr>
            <p:nvPr/>
          </p:nvSpPr>
          <p:spPr bwMode="auto">
            <a:xfrm>
              <a:off x="827584" y="4015209"/>
              <a:ext cx="2536329" cy="1069975"/>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3806" name="Text Box 4"/>
            <p:cNvSpPr txBox="1">
              <a:spLocks noChangeArrowheads="1"/>
            </p:cNvSpPr>
            <p:nvPr/>
          </p:nvSpPr>
          <p:spPr bwMode="auto">
            <a:xfrm>
              <a:off x="3851920" y="4038600"/>
              <a:ext cx="47529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0000"/>
                  </a:solidFill>
                  <a:latin typeface="Arial" charset="0"/>
                  <a:cs typeface="Arial" charset="0"/>
                </a:rPr>
                <a:t> </a:t>
              </a:r>
              <a:r>
                <a:rPr lang="en-GB" altLang="en-US" sz="2400">
                  <a:solidFill>
                    <a:srgbClr val="9999FF"/>
                  </a:solidFill>
                  <a:latin typeface="Arial" charset="0"/>
                  <a:cs typeface="Arial" charset="0"/>
                </a:rPr>
                <a:t> .8 </a:t>
              </a:r>
              <a:r>
                <a:rPr lang="en-GB" altLang="en-US" sz="2400">
                  <a:solidFill>
                    <a:srgbClr val="FFFFFF"/>
                  </a:solidFill>
                  <a:latin typeface="Arial" charset="0"/>
                  <a:cs typeface="Arial" charset="0"/>
                </a:rPr>
                <a:t>(</a:t>
              </a:r>
              <a:r>
                <a:rPr lang="en-GB" altLang="en-US" sz="2400">
                  <a:solidFill>
                    <a:srgbClr val="FFFF00"/>
                  </a:solidFill>
                  <a:latin typeface="Arial" charset="0"/>
                  <a:cs typeface="Arial" charset="0"/>
                </a:rPr>
                <a:t>-3</a:t>
              </a:r>
              <a:r>
                <a:rPr lang="en-GB" altLang="en-US" sz="2400">
                  <a:solidFill>
                    <a:srgbClr val="FF0000"/>
                  </a:solidFill>
                  <a:latin typeface="Arial" charset="0"/>
                  <a:cs typeface="Arial" charset="0"/>
                </a:rPr>
                <a:t>     </a:t>
              </a:r>
              <a:r>
                <a:rPr lang="en-GB" altLang="en-US" sz="2400">
                  <a:solidFill>
                    <a:srgbClr val="FFFFFF"/>
                  </a:solidFill>
                  <a:latin typeface="Arial" charset="0"/>
                  <a:cs typeface="Arial" charset="0"/>
                </a:rPr>
                <a:t>to</a:t>
              </a:r>
              <a:r>
                <a:rPr lang="en-GB" altLang="en-US" sz="2400">
                  <a:solidFill>
                    <a:srgbClr val="FF0000"/>
                  </a:solidFill>
                  <a:latin typeface="Arial" charset="0"/>
                  <a:cs typeface="Arial" charset="0"/>
                </a:rPr>
                <a:t>  </a:t>
              </a:r>
              <a:r>
                <a:rPr lang="en-GB" altLang="en-US" sz="2400">
                  <a:solidFill>
                    <a:srgbClr val="FF9966"/>
                  </a:solidFill>
                  <a:latin typeface="Arial" charset="0"/>
                  <a:cs typeface="Arial" charset="0"/>
                </a:rPr>
                <a:t>3</a:t>
              </a:r>
              <a:r>
                <a:rPr lang="en-GB" altLang="en-US" sz="2400">
                  <a:solidFill>
                    <a:srgbClr val="FFFFFF"/>
                  </a:solidFill>
                  <a:latin typeface="Arial" charset="0"/>
                  <a:cs typeface="Arial" charset="0"/>
                </a:rPr>
                <a:t>)</a:t>
              </a:r>
              <a:r>
                <a:rPr lang="en-US" altLang="en-US" sz="2400" b="1">
                  <a:latin typeface="Arial" charset="0"/>
                  <a:cs typeface="Arial" charset="0"/>
                </a:rPr>
                <a:t>   </a:t>
              </a:r>
              <a:r>
                <a:rPr lang="en-US" altLang="en-US" sz="2400" b="1">
                  <a:solidFill>
                    <a:srgbClr val="9999FF"/>
                  </a:solidFill>
                  <a:latin typeface="Arial" charset="0"/>
                  <a:cs typeface="Arial" charset="0"/>
                </a:rPr>
                <a:t>.</a:t>
              </a:r>
              <a:r>
                <a:rPr lang="en-GB" altLang="en-US" sz="2400">
                  <a:solidFill>
                    <a:srgbClr val="9999FF"/>
                  </a:solidFill>
                  <a:latin typeface="Arial" charset="0"/>
                  <a:cs typeface="Arial" charset="0"/>
                </a:rPr>
                <a:t>8 </a:t>
              </a:r>
              <a:r>
                <a:rPr lang="en-GB" altLang="en-US" sz="2400">
                  <a:solidFill>
                    <a:srgbClr val="FFFFFF"/>
                  </a:solidFill>
                  <a:latin typeface="Arial" charset="0"/>
                  <a:cs typeface="Arial" charset="0"/>
                </a:rPr>
                <a:t>(</a:t>
              </a:r>
              <a:r>
                <a:rPr lang="en-GB" altLang="en-US" sz="2400">
                  <a:solidFill>
                    <a:srgbClr val="FFFF00"/>
                  </a:solidFill>
                  <a:latin typeface="Arial" charset="0"/>
                  <a:cs typeface="Arial" charset="0"/>
                </a:rPr>
                <a:t>-3</a:t>
              </a:r>
              <a:r>
                <a:rPr lang="en-GB" altLang="en-US" sz="2400">
                  <a:solidFill>
                    <a:srgbClr val="FF0000"/>
                  </a:solidFill>
                  <a:latin typeface="Arial" charset="0"/>
                  <a:cs typeface="Arial" charset="0"/>
                </a:rPr>
                <a:t>    </a:t>
              </a:r>
              <a:r>
                <a:rPr lang="en-GB" altLang="en-US" sz="2400">
                  <a:solidFill>
                    <a:srgbClr val="FFFFFF"/>
                  </a:solidFill>
                  <a:latin typeface="Arial" charset="0"/>
                  <a:cs typeface="Arial" charset="0"/>
                </a:rPr>
                <a:t>to  </a:t>
              </a:r>
              <a:r>
                <a:rPr lang="en-GB" altLang="en-US" sz="2400">
                  <a:solidFill>
                    <a:srgbClr val="FF9966"/>
                  </a:solidFill>
                  <a:latin typeface="Arial" charset="0"/>
                  <a:cs typeface="Arial" charset="0"/>
                </a:rPr>
                <a:t>3</a:t>
              </a:r>
              <a:r>
                <a:rPr lang="en-GB" altLang="en-US" sz="2400">
                  <a:solidFill>
                    <a:srgbClr val="FFFFFF"/>
                  </a:solidFill>
                  <a:latin typeface="Arial" charset="0"/>
                  <a:cs typeface="Arial" charset="0"/>
                </a:rPr>
                <a:t>)</a:t>
              </a:r>
              <a:r>
                <a:rPr lang="en-US" altLang="en-US" sz="2400" b="1">
                  <a:latin typeface="Arial" charset="0"/>
                  <a:cs typeface="Arial" charset="0"/>
                </a:rPr>
                <a:t> </a:t>
              </a:r>
            </a:p>
            <a:p>
              <a:pPr>
                <a:spcBef>
                  <a:spcPct val="0"/>
                </a:spcBef>
                <a:buSzTx/>
                <a:buFontTx/>
                <a:buNone/>
              </a:pPr>
              <a:r>
                <a:rPr lang="en-GB" altLang="en-US" sz="2400">
                  <a:latin typeface="Arial" charset="0"/>
                  <a:cs typeface="Arial" charset="0"/>
                </a:rPr>
                <a:t>   </a:t>
              </a:r>
              <a:r>
                <a:rPr lang="en-GB" altLang="en-US" sz="2400">
                  <a:solidFill>
                    <a:srgbClr val="FF66FF"/>
                  </a:solidFill>
                  <a:latin typeface="Arial" charset="0"/>
                  <a:cs typeface="Arial" charset="0"/>
                </a:rPr>
                <a:t>1</a:t>
              </a:r>
              <a:r>
                <a:rPr lang="en-GB" altLang="en-US" sz="2400">
                  <a:latin typeface="Arial" charset="0"/>
                  <a:cs typeface="Arial" charset="0"/>
                </a:rPr>
                <a:t> </a:t>
              </a:r>
              <a:r>
                <a:rPr lang="en-GB" altLang="en-US" sz="2400">
                  <a:solidFill>
                    <a:srgbClr val="FFFFFF"/>
                  </a:solidFill>
                  <a:latin typeface="Arial" charset="0"/>
                  <a:cs typeface="Arial" charset="0"/>
                </a:rPr>
                <a:t>(</a:t>
              </a:r>
              <a:r>
                <a:rPr lang="en-GB" altLang="en-US" sz="2400">
                  <a:solidFill>
                    <a:srgbClr val="00FFFF"/>
                  </a:solidFill>
                  <a:latin typeface="Arial" charset="0"/>
                  <a:cs typeface="Arial" charset="0"/>
                </a:rPr>
                <a:t>.001 </a:t>
              </a:r>
              <a:r>
                <a:rPr lang="en-GB" altLang="en-US" sz="2400">
                  <a:solidFill>
                    <a:srgbClr val="FFFFFF"/>
                  </a:solidFill>
                  <a:latin typeface="Arial" charset="0"/>
                  <a:cs typeface="Arial" charset="0"/>
                </a:rPr>
                <a:t>to</a:t>
              </a:r>
              <a:r>
                <a:rPr lang="en-GB" altLang="en-US" sz="2400">
                  <a:latin typeface="Arial" charset="0"/>
                  <a:cs typeface="Arial" charset="0"/>
                </a:rPr>
                <a:t>  </a:t>
              </a:r>
              <a:r>
                <a:rPr lang="en-GB" altLang="en-US" sz="2400">
                  <a:solidFill>
                    <a:srgbClr val="FF9966"/>
                  </a:solidFill>
                  <a:latin typeface="Arial" charset="0"/>
                  <a:cs typeface="Arial" charset="0"/>
                </a:rPr>
                <a:t>3</a:t>
              </a:r>
              <a:r>
                <a:rPr lang="en-GB" altLang="en-US" sz="2400">
                  <a:solidFill>
                    <a:srgbClr val="FFFFFF"/>
                  </a:solidFill>
                  <a:latin typeface="Arial" charset="0"/>
                  <a:cs typeface="Arial" charset="0"/>
                </a:rPr>
                <a:t>)</a:t>
              </a:r>
              <a:r>
                <a:rPr lang="en-GB" altLang="en-US" sz="2400">
                  <a:latin typeface="Arial" charset="0"/>
                  <a:cs typeface="Arial" charset="0"/>
                </a:rPr>
                <a:t>   </a:t>
              </a:r>
              <a:r>
                <a:rPr lang="en-GB" altLang="en-US" sz="2400">
                  <a:solidFill>
                    <a:srgbClr val="FF66FF"/>
                  </a:solidFill>
                  <a:latin typeface="Arial" charset="0"/>
                  <a:cs typeface="Arial" charset="0"/>
                </a:rPr>
                <a:t>1</a:t>
              </a:r>
              <a:r>
                <a:rPr lang="en-GB" altLang="en-US" sz="2400">
                  <a:latin typeface="Arial" charset="0"/>
                  <a:cs typeface="Arial" charset="0"/>
                </a:rPr>
                <a:t> </a:t>
              </a:r>
              <a:r>
                <a:rPr lang="en-GB" altLang="en-US" sz="2400">
                  <a:solidFill>
                    <a:srgbClr val="FFFFFF"/>
                  </a:solidFill>
                  <a:latin typeface="Arial" charset="0"/>
                  <a:cs typeface="Arial" charset="0"/>
                </a:rPr>
                <a:t>(</a:t>
              </a:r>
              <a:r>
                <a:rPr lang="en-GB" altLang="en-US" sz="2400">
                  <a:solidFill>
                    <a:srgbClr val="00FFFF"/>
                  </a:solidFill>
                  <a:latin typeface="Arial" charset="0"/>
                  <a:cs typeface="Arial" charset="0"/>
                </a:rPr>
                <a:t>.001</a:t>
              </a:r>
              <a:r>
                <a:rPr lang="en-GB" altLang="en-US" sz="2400">
                  <a:latin typeface="Arial" charset="0"/>
                  <a:cs typeface="Arial" charset="0"/>
                </a:rPr>
                <a:t> </a:t>
              </a:r>
              <a:r>
                <a:rPr lang="en-GB" altLang="en-US" sz="2400">
                  <a:solidFill>
                    <a:srgbClr val="FFFFFF"/>
                  </a:solidFill>
                  <a:latin typeface="Arial" charset="0"/>
                  <a:cs typeface="Arial" charset="0"/>
                </a:rPr>
                <a:t>to </a:t>
              </a:r>
              <a:r>
                <a:rPr lang="en-GB" altLang="en-US" sz="2400">
                  <a:latin typeface="Arial" charset="0"/>
                  <a:cs typeface="Arial" charset="0"/>
                </a:rPr>
                <a:t> </a:t>
              </a:r>
              <a:r>
                <a:rPr lang="en-GB" altLang="en-US" sz="2400">
                  <a:solidFill>
                    <a:srgbClr val="FF9966"/>
                  </a:solidFill>
                  <a:latin typeface="Arial" charset="0"/>
                  <a:cs typeface="Arial" charset="0"/>
                </a:rPr>
                <a:t>3</a:t>
              </a:r>
              <a:r>
                <a:rPr lang="en-GB" altLang="en-US" sz="2400">
                  <a:solidFill>
                    <a:srgbClr val="FFFFFF"/>
                  </a:solidFill>
                  <a:latin typeface="Arial" charset="0"/>
                  <a:cs typeface="Arial" charset="0"/>
                </a:rPr>
                <a:t>)</a:t>
              </a:r>
              <a:endParaRPr lang="en-US" altLang="en-US" sz="2400">
                <a:solidFill>
                  <a:srgbClr val="FFFFFF"/>
                </a:solidFill>
                <a:latin typeface="Arial" charset="0"/>
                <a:cs typeface="Arial" charset="0"/>
              </a:endParaRPr>
            </a:p>
          </p:txBody>
        </p:sp>
        <p:sp>
          <p:nvSpPr>
            <p:cNvPr id="33807" name="Left Brace 2"/>
            <p:cNvSpPr>
              <a:spLocks/>
            </p:cNvSpPr>
            <p:nvPr/>
          </p:nvSpPr>
          <p:spPr bwMode="auto">
            <a:xfrm rot="-5400000">
              <a:off x="5004050" y="4293095"/>
              <a:ext cx="144014" cy="1296145"/>
            </a:xfrm>
            <a:prstGeom prst="leftBrace">
              <a:avLst>
                <a:gd name="adj1" fmla="val 8333"/>
                <a:gd name="adj2" fmla="val 50000"/>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3808" name="Left Brace 15"/>
            <p:cNvSpPr>
              <a:spLocks/>
            </p:cNvSpPr>
            <p:nvPr/>
          </p:nvSpPr>
          <p:spPr bwMode="auto">
            <a:xfrm rot="-5400000">
              <a:off x="6876258" y="4293095"/>
              <a:ext cx="144014" cy="1296145"/>
            </a:xfrm>
            <a:prstGeom prst="leftBrace">
              <a:avLst>
                <a:gd name="adj1" fmla="val 8333"/>
                <a:gd name="adj2" fmla="val 50000"/>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107950" y="352425"/>
            <a:ext cx="903605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p>
            <a:pPr algn="l">
              <a:defRPr/>
            </a:pPr>
            <a:r>
              <a:rPr lang="en-GB" sz="1800" dirty="0"/>
              <a:t># RUN SUBMODELS</a:t>
            </a:r>
          </a:p>
          <a:p>
            <a:pPr algn="l">
              <a:defRPr/>
            </a:pPr>
            <a:r>
              <a:rPr lang="en-GB" sz="1800" dirty="0"/>
              <a:t># </a:t>
            </a:r>
            <a:r>
              <a:rPr lang="en-GB" sz="1800" dirty="0" err="1"/>
              <a:t>SubModel</a:t>
            </a:r>
            <a:r>
              <a:rPr lang="en-GB" sz="1800" dirty="0"/>
              <a:t> 1: Thresholds across Twins within </a:t>
            </a:r>
            <a:r>
              <a:rPr lang="en-GB" sz="1800" dirty="0" err="1"/>
              <a:t>zyg</a:t>
            </a:r>
            <a:r>
              <a:rPr lang="en-GB" sz="1800" dirty="0"/>
              <a:t> group are equal</a:t>
            </a:r>
          </a:p>
          <a:p>
            <a:pPr algn="l">
              <a:defRPr/>
            </a:pPr>
            <a:endParaRPr lang="en-GB" sz="2000" dirty="0">
              <a:solidFill>
                <a:srgbClr val="FFFFFF"/>
              </a:solidFill>
            </a:endParaRPr>
          </a:p>
          <a:p>
            <a:pPr algn="l">
              <a:defRPr/>
            </a:pPr>
            <a:r>
              <a:rPr lang="en-GB" sz="2000" dirty="0">
                <a:solidFill>
                  <a:srgbClr val="FFFFFF"/>
                </a:solidFill>
              </a:rPr>
              <a:t>Sub1Model    &lt;- </a:t>
            </a:r>
            <a:r>
              <a:rPr lang="en-GB" sz="2000" dirty="0" err="1">
                <a:solidFill>
                  <a:srgbClr val="FFFFFF"/>
                </a:solidFill>
              </a:rPr>
              <a:t>mxModel</a:t>
            </a:r>
            <a:r>
              <a:rPr lang="en-GB" sz="2000" dirty="0">
                <a:solidFill>
                  <a:srgbClr val="FFFFFF"/>
                </a:solidFill>
              </a:rPr>
              <a:t>(</a:t>
            </a:r>
            <a:r>
              <a:rPr lang="en-GB" sz="2000" dirty="0" err="1">
                <a:solidFill>
                  <a:srgbClr val="FFFFFF"/>
                </a:solidFill>
              </a:rPr>
              <a:t>SatModel</a:t>
            </a:r>
            <a:r>
              <a:rPr lang="en-GB" sz="2000" dirty="0">
                <a:solidFill>
                  <a:srgbClr val="FFFFFF"/>
                </a:solidFill>
              </a:rPr>
              <a:t>, name=“sub1”)</a:t>
            </a:r>
          </a:p>
          <a:p>
            <a:pPr algn="l">
              <a:defRPr/>
            </a:pPr>
            <a:r>
              <a:rPr lang="en-GB" sz="2000" dirty="0">
                <a:solidFill>
                  <a:srgbClr val="FFFFFF"/>
                </a:solidFill>
              </a:rPr>
              <a:t>Sub1Model    &lt;- </a:t>
            </a:r>
            <a:r>
              <a:rPr lang="en-GB" sz="2000" dirty="0" err="1">
                <a:solidFill>
                  <a:schemeClr val="accent5">
                    <a:lumMod val="75000"/>
                  </a:schemeClr>
                </a:solidFill>
              </a:rPr>
              <a:t>omxSetParameters</a:t>
            </a:r>
            <a:r>
              <a:rPr lang="en-GB" sz="2000" dirty="0">
                <a:solidFill>
                  <a:srgbClr val="FFFFFF"/>
                </a:solidFill>
              </a:rPr>
              <a:t>( Sub1Model, </a:t>
            </a:r>
          </a:p>
          <a:p>
            <a:pPr algn="l">
              <a:defRPr/>
            </a:pPr>
            <a:r>
              <a:rPr lang="en-GB" sz="2000" dirty="0">
                <a:solidFill>
                  <a:srgbClr val="FFFFFF"/>
                </a:solidFill>
              </a:rPr>
              <a:t>labels=c("Tmz11", "imz11", "Tmz12", "imz12"), </a:t>
            </a:r>
            <a:r>
              <a:rPr lang="en-GB" sz="2000" dirty="0" err="1">
                <a:solidFill>
                  <a:srgbClr val="FFFFFF"/>
                </a:solidFill>
              </a:rPr>
              <a:t>newlabels</a:t>
            </a:r>
            <a:r>
              <a:rPr lang="en-GB" sz="2000" dirty="0">
                <a:solidFill>
                  <a:srgbClr val="FFFFFF"/>
                </a:solidFill>
              </a:rPr>
              <a:t>=c("Tmz11", "imz11", "Tmz11", "imz11"), …</a:t>
            </a:r>
          </a:p>
          <a:p>
            <a:pPr algn="l">
              <a:defRPr/>
            </a:pPr>
            <a:endParaRPr lang="en-GB" sz="2000" dirty="0">
              <a:solidFill>
                <a:srgbClr val="FFFFFF"/>
              </a:solidFill>
            </a:endParaRPr>
          </a:p>
          <a:p>
            <a:pPr algn="l">
              <a:defRPr/>
            </a:pPr>
            <a:r>
              <a:rPr lang="en-GB" sz="1800" dirty="0"/>
              <a:t># </a:t>
            </a:r>
            <a:r>
              <a:rPr lang="en-GB" sz="1800" dirty="0" err="1"/>
              <a:t>SubModel</a:t>
            </a:r>
            <a:r>
              <a:rPr lang="en-GB" sz="1800" dirty="0"/>
              <a:t> 3: Thresholds across Twins &amp; </a:t>
            </a:r>
            <a:r>
              <a:rPr lang="en-GB" sz="1800" dirty="0" err="1"/>
              <a:t>zyg</a:t>
            </a:r>
            <a:r>
              <a:rPr lang="en-GB" sz="1800" dirty="0"/>
              <a:t> group are equal</a:t>
            </a:r>
          </a:p>
          <a:p>
            <a:pPr algn="l">
              <a:defRPr/>
            </a:pPr>
            <a:endParaRPr lang="en-GB" sz="2000" dirty="0">
              <a:solidFill>
                <a:srgbClr val="FFFFFF"/>
              </a:solidFill>
            </a:endParaRPr>
          </a:p>
          <a:p>
            <a:pPr algn="l">
              <a:defRPr/>
            </a:pPr>
            <a:r>
              <a:rPr lang="en-GB" sz="2000" dirty="0">
                <a:solidFill>
                  <a:srgbClr val="FFFFFF"/>
                </a:solidFill>
              </a:rPr>
              <a:t>Sub3Model    &lt;- </a:t>
            </a:r>
            <a:r>
              <a:rPr lang="en-GB" sz="2000" dirty="0" err="1">
                <a:solidFill>
                  <a:srgbClr val="FFFFFF"/>
                </a:solidFill>
              </a:rPr>
              <a:t>mxModel</a:t>
            </a:r>
            <a:r>
              <a:rPr lang="en-GB" sz="2000" dirty="0">
                <a:solidFill>
                  <a:srgbClr val="FFFFFF"/>
                </a:solidFill>
              </a:rPr>
              <a:t>(Sub1Model, name=“sub3”)</a:t>
            </a:r>
          </a:p>
          <a:p>
            <a:pPr algn="l">
              <a:defRPr/>
            </a:pPr>
            <a:r>
              <a:rPr lang="en-GB" sz="2000" dirty="0">
                <a:solidFill>
                  <a:srgbClr val="FFFFFF"/>
                </a:solidFill>
              </a:rPr>
              <a:t>Sub3Model    &lt;- </a:t>
            </a:r>
            <a:r>
              <a:rPr lang="en-GB" sz="2000" dirty="0" err="1">
                <a:solidFill>
                  <a:schemeClr val="accent5">
                    <a:lumMod val="75000"/>
                  </a:schemeClr>
                </a:solidFill>
              </a:rPr>
              <a:t>omxSetParameters</a:t>
            </a:r>
            <a:r>
              <a:rPr lang="en-GB" sz="2000" dirty="0">
                <a:solidFill>
                  <a:srgbClr val="FFFFFF"/>
                </a:solidFill>
              </a:rPr>
              <a:t>( Sub3Model, </a:t>
            </a:r>
          </a:p>
          <a:p>
            <a:pPr algn="l">
              <a:defRPr/>
            </a:pPr>
            <a:r>
              <a:rPr lang="en-GB" sz="2000" dirty="0">
                <a:solidFill>
                  <a:srgbClr val="FFFFFF"/>
                </a:solidFill>
              </a:rPr>
              <a:t>labels=c("Tdz11", "idz11", "Tdz12", "idz12"), </a:t>
            </a:r>
            <a:r>
              <a:rPr lang="en-GB" sz="2000" dirty="0" err="1">
                <a:solidFill>
                  <a:srgbClr val="FFFFFF"/>
                </a:solidFill>
              </a:rPr>
              <a:t>newlabels</a:t>
            </a:r>
            <a:r>
              <a:rPr lang="en-GB" sz="2000" dirty="0">
                <a:solidFill>
                  <a:srgbClr val="FFFFFF"/>
                </a:solidFill>
              </a:rPr>
              <a:t>=c("Tmz11", "imz11", "Tmz11", "imz11"), …</a:t>
            </a:r>
          </a:p>
          <a:p>
            <a:pPr algn="l">
              <a:defRPr/>
            </a:pPr>
            <a:endParaRPr lang="en-GB" sz="2000" dirty="0">
              <a:solidFill>
                <a:srgbClr val="FFFFFF"/>
              </a:solidFill>
            </a:endParaRPr>
          </a:p>
          <a:p>
            <a:pPr algn="l">
              <a:defRPr/>
            </a:pPr>
            <a:endParaRPr lang="en-GB" sz="2000" dirty="0">
              <a:solidFill>
                <a:srgbClr val="FFFFFF"/>
              </a:solidFill>
            </a:endParaRPr>
          </a:p>
        </p:txBody>
      </p:sp>
      <p:sp>
        <p:nvSpPr>
          <p:cNvPr id="39941" name="Rectangle 21"/>
          <p:cNvSpPr>
            <a:spLocks noChangeArrowheads="1"/>
          </p:cNvSpPr>
          <p:nvPr/>
        </p:nvSpPr>
        <p:spPr bwMode="auto">
          <a:xfrm>
            <a:off x="179388" y="5516563"/>
            <a:ext cx="82248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defRPr/>
            </a:pPr>
            <a:r>
              <a:rPr lang="en-GB" sz="1800" b="1" dirty="0" err="1">
                <a:solidFill>
                  <a:schemeClr val="tx1">
                    <a:lumMod val="60000"/>
                    <a:lumOff val="40000"/>
                  </a:schemeClr>
                </a:solidFill>
              </a:rPr>
              <a:t>omxSetParameters</a:t>
            </a:r>
            <a:r>
              <a:rPr lang="en-GB" sz="1800" dirty="0">
                <a:solidFill>
                  <a:schemeClr val="tx1">
                    <a:lumMod val="60000"/>
                    <a:lumOff val="40000"/>
                  </a:schemeClr>
                </a:solidFill>
              </a:rPr>
              <a:t>: function to</a:t>
            </a:r>
            <a:r>
              <a:rPr lang="en-US" sz="1800" dirty="0">
                <a:solidFill>
                  <a:schemeClr val="tx1">
                    <a:lumMod val="60000"/>
                    <a:lumOff val="40000"/>
                  </a:schemeClr>
                </a:solidFill>
              </a:rPr>
              <a:t> modify the attributes of parameters in a model</a:t>
            </a:r>
          </a:p>
          <a:p>
            <a:pPr algn="l">
              <a:defRPr/>
            </a:pPr>
            <a:r>
              <a:rPr lang="en-GB" sz="1800" dirty="0">
                <a:solidFill>
                  <a:schemeClr val="tx1">
                    <a:lumMod val="60000"/>
                    <a:lumOff val="40000"/>
                  </a:schemeClr>
                </a:solidFill>
              </a:rPr>
              <a:t>Without having to re-specify the model</a:t>
            </a:r>
            <a:endParaRPr lang="en-US" sz="1800" dirty="0">
              <a:solidFill>
                <a:schemeClr val="tx1">
                  <a:lumMod val="60000"/>
                  <a:lumOff val="40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107950" y="338742"/>
            <a:ext cx="8592417"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l">
              <a:defRPr/>
            </a:pPr>
            <a:r>
              <a:rPr lang="en-GB" sz="1800" dirty="0">
                <a:solidFill>
                  <a:schemeClr val="tx2"/>
                </a:solidFill>
              </a:rPr>
              <a:t># ACE MODEL with one overall set of Thresholds</a:t>
            </a:r>
          </a:p>
          <a:p>
            <a:pPr algn="l">
              <a:defRPr/>
            </a:pPr>
            <a:r>
              <a:rPr lang="en-GB" sz="2000" dirty="0" err="1" smtClean="0">
                <a:solidFill>
                  <a:srgbClr val="FFFFFF"/>
                </a:solidFill>
              </a:rPr>
              <a:t>pathA</a:t>
            </a:r>
            <a:r>
              <a:rPr lang="en-GB" sz="2000" dirty="0" smtClean="0">
                <a:solidFill>
                  <a:srgbClr val="FFFFFF"/>
                </a:solidFill>
              </a:rPr>
              <a:t>    </a:t>
            </a:r>
            <a:r>
              <a:rPr lang="en-GB" sz="2000" dirty="0">
                <a:solidFill>
                  <a:srgbClr val="FFFFFF"/>
                </a:solidFill>
              </a:rPr>
              <a:t>&lt;- </a:t>
            </a:r>
            <a:r>
              <a:rPr lang="en-GB" sz="2000" dirty="0" err="1">
                <a:solidFill>
                  <a:srgbClr val="FFFFFF"/>
                </a:solidFill>
              </a:rPr>
              <a:t>mxMatrix</a:t>
            </a:r>
            <a:r>
              <a:rPr lang="en-GB" sz="2000" dirty="0">
                <a:solidFill>
                  <a:srgbClr val="FFFFFF"/>
                </a:solidFill>
              </a:rPr>
              <a:t>( type="Full", </a:t>
            </a:r>
            <a:r>
              <a:rPr lang="en-GB" sz="2000" dirty="0" err="1">
                <a:solidFill>
                  <a:srgbClr val="FFFFFF"/>
                </a:solidFill>
              </a:rPr>
              <a:t>nrow</a:t>
            </a:r>
            <a:r>
              <a:rPr lang="en-GB" sz="2000" dirty="0">
                <a:solidFill>
                  <a:srgbClr val="FFFFFF"/>
                </a:solidFill>
              </a:rPr>
              <a:t>=1, </a:t>
            </a:r>
            <a:r>
              <a:rPr lang="en-GB" sz="2000" dirty="0" err="1">
                <a:solidFill>
                  <a:srgbClr val="FFFFFF"/>
                </a:solidFill>
              </a:rPr>
              <a:t>ncol</a:t>
            </a:r>
            <a:r>
              <a:rPr lang="en-GB" sz="2000" dirty="0">
                <a:solidFill>
                  <a:srgbClr val="FFFFFF"/>
                </a:solidFill>
              </a:rPr>
              <a:t>=1, free=TRUE, values=.6, </a:t>
            </a:r>
          </a:p>
          <a:p>
            <a:pPr algn="l">
              <a:defRPr/>
            </a:pPr>
            <a:r>
              <a:rPr lang="en-GB" sz="2000" dirty="0">
                <a:solidFill>
                  <a:srgbClr val="FFFFFF"/>
                </a:solidFill>
              </a:rPr>
              <a:t>label=</a:t>
            </a:r>
            <a:r>
              <a:rPr lang="en-GB" sz="2000" dirty="0">
                <a:solidFill>
                  <a:srgbClr val="FF9966"/>
                </a:solidFill>
              </a:rPr>
              <a:t>"a11"</a:t>
            </a:r>
            <a:r>
              <a:rPr lang="en-GB" sz="2000" dirty="0">
                <a:solidFill>
                  <a:srgbClr val="FFFFFF"/>
                </a:solidFill>
              </a:rPr>
              <a:t>, name="a" ) </a:t>
            </a:r>
          </a:p>
          <a:p>
            <a:pPr algn="l">
              <a:defRPr/>
            </a:pPr>
            <a:r>
              <a:rPr lang="en-GB" sz="2000" dirty="0" err="1">
                <a:solidFill>
                  <a:srgbClr val="FFFFFF"/>
                </a:solidFill>
              </a:rPr>
              <a:t>pathC</a:t>
            </a:r>
            <a:r>
              <a:rPr lang="en-GB" sz="2000" dirty="0">
                <a:solidFill>
                  <a:srgbClr val="FFFFFF"/>
                </a:solidFill>
              </a:rPr>
              <a:t>    &lt;- </a:t>
            </a:r>
            <a:r>
              <a:rPr lang="en-GB" sz="2000" dirty="0" err="1">
                <a:solidFill>
                  <a:srgbClr val="FFFFFF"/>
                </a:solidFill>
              </a:rPr>
              <a:t>mxMatrix</a:t>
            </a:r>
            <a:r>
              <a:rPr lang="en-GB" sz="2000" dirty="0">
                <a:solidFill>
                  <a:srgbClr val="FFFFFF"/>
                </a:solidFill>
              </a:rPr>
              <a:t>( type="Full", </a:t>
            </a:r>
            <a:r>
              <a:rPr lang="en-GB" sz="2000" dirty="0" err="1">
                <a:solidFill>
                  <a:srgbClr val="FFFFFF"/>
                </a:solidFill>
              </a:rPr>
              <a:t>nrow</a:t>
            </a:r>
            <a:r>
              <a:rPr lang="en-GB" sz="2000" dirty="0">
                <a:solidFill>
                  <a:srgbClr val="FFFFFF"/>
                </a:solidFill>
              </a:rPr>
              <a:t>=1, </a:t>
            </a:r>
            <a:r>
              <a:rPr lang="en-GB" sz="2000" dirty="0" err="1">
                <a:solidFill>
                  <a:srgbClr val="FFFFFF"/>
                </a:solidFill>
              </a:rPr>
              <a:t>ncol</a:t>
            </a:r>
            <a:r>
              <a:rPr lang="en-GB" sz="2000" dirty="0">
                <a:solidFill>
                  <a:srgbClr val="FFFFFF"/>
                </a:solidFill>
              </a:rPr>
              <a:t>=1, free=TRUE, values=.6, </a:t>
            </a:r>
          </a:p>
          <a:p>
            <a:pPr algn="l">
              <a:defRPr/>
            </a:pPr>
            <a:r>
              <a:rPr lang="en-GB" sz="2000" dirty="0">
                <a:solidFill>
                  <a:srgbClr val="FFFFFF"/>
                </a:solidFill>
              </a:rPr>
              <a:t>label=</a:t>
            </a:r>
            <a:r>
              <a:rPr lang="en-GB" sz="2000" dirty="0">
                <a:solidFill>
                  <a:srgbClr val="FF9966"/>
                </a:solidFill>
              </a:rPr>
              <a:t>"c11"</a:t>
            </a:r>
            <a:r>
              <a:rPr lang="en-GB" sz="2000" dirty="0">
                <a:solidFill>
                  <a:srgbClr val="FFFFFF"/>
                </a:solidFill>
              </a:rPr>
              <a:t>, name="c" )</a:t>
            </a:r>
          </a:p>
          <a:p>
            <a:pPr algn="l">
              <a:defRPr/>
            </a:pPr>
            <a:r>
              <a:rPr lang="en-GB" sz="2000" dirty="0" err="1">
                <a:solidFill>
                  <a:srgbClr val="FFFFFF"/>
                </a:solidFill>
              </a:rPr>
              <a:t>pathE</a:t>
            </a:r>
            <a:r>
              <a:rPr lang="en-GB" sz="2000" dirty="0">
                <a:solidFill>
                  <a:srgbClr val="FFFFFF"/>
                </a:solidFill>
              </a:rPr>
              <a:t>    &lt;- </a:t>
            </a:r>
            <a:r>
              <a:rPr lang="en-GB" sz="2000" dirty="0" err="1">
                <a:solidFill>
                  <a:srgbClr val="FFFFFF"/>
                </a:solidFill>
              </a:rPr>
              <a:t>mxMatrix</a:t>
            </a:r>
            <a:r>
              <a:rPr lang="en-GB" sz="2000" dirty="0">
                <a:solidFill>
                  <a:srgbClr val="FFFFFF"/>
                </a:solidFill>
              </a:rPr>
              <a:t>( type="Full", </a:t>
            </a:r>
            <a:r>
              <a:rPr lang="en-GB" sz="2000" dirty="0" err="1">
                <a:solidFill>
                  <a:srgbClr val="FFFFFF"/>
                </a:solidFill>
              </a:rPr>
              <a:t>nrow</a:t>
            </a:r>
            <a:r>
              <a:rPr lang="en-GB" sz="2000" dirty="0">
                <a:solidFill>
                  <a:srgbClr val="FFFFFF"/>
                </a:solidFill>
              </a:rPr>
              <a:t>=1, </a:t>
            </a:r>
            <a:r>
              <a:rPr lang="en-GB" sz="2000" dirty="0" err="1">
                <a:solidFill>
                  <a:srgbClr val="FFFFFF"/>
                </a:solidFill>
              </a:rPr>
              <a:t>ncol</a:t>
            </a:r>
            <a:r>
              <a:rPr lang="en-GB" sz="2000" dirty="0">
                <a:solidFill>
                  <a:srgbClr val="FFFFFF"/>
                </a:solidFill>
              </a:rPr>
              <a:t>=1, free=TRUE, values=.6, </a:t>
            </a:r>
          </a:p>
          <a:p>
            <a:pPr algn="l">
              <a:defRPr/>
            </a:pPr>
            <a:r>
              <a:rPr lang="en-GB" sz="2000" dirty="0">
                <a:solidFill>
                  <a:srgbClr val="FFFFFF"/>
                </a:solidFill>
              </a:rPr>
              <a:t>label=</a:t>
            </a:r>
            <a:r>
              <a:rPr lang="en-GB" sz="2000" dirty="0">
                <a:solidFill>
                  <a:srgbClr val="FF9966"/>
                </a:solidFill>
              </a:rPr>
              <a:t>"e11"</a:t>
            </a:r>
            <a:r>
              <a:rPr lang="en-GB" sz="2000" dirty="0">
                <a:solidFill>
                  <a:srgbClr val="FFFFFF"/>
                </a:solidFill>
              </a:rPr>
              <a:t>, name="e" ) </a:t>
            </a:r>
            <a:endParaRPr lang="en-GB" sz="2000" dirty="0" smtClean="0">
              <a:solidFill>
                <a:srgbClr val="FFFFFF"/>
              </a:solidFill>
            </a:endParaRPr>
          </a:p>
          <a:p>
            <a:pPr algn="l">
              <a:defRPr/>
            </a:pPr>
            <a:r>
              <a:rPr lang="en-GB" sz="2000" dirty="0" smtClean="0">
                <a:solidFill>
                  <a:srgbClr val="FFFFFF"/>
                </a:solidFill>
              </a:rPr>
              <a:t>   </a:t>
            </a:r>
            <a:endParaRPr lang="en-GB" sz="2000" dirty="0">
              <a:solidFill>
                <a:srgbClr val="FFFFFF"/>
              </a:solidFill>
            </a:endParaRPr>
          </a:p>
          <a:p>
            <a:pPr algn="l">
              <a:defRPr/>
            </a:pPr>
            <a:r>
              <a:rPr lang="en-GB" sz="1800" dirty="0">
                <a:solidFill>
                  <a:srgbClr val="FFFF00"/>
                </a:solidFill>
              </a:rPr>
              <a:t># Algebra for Matrices to hold A, C, and E Variance Components</a:t>
            </a:r>
          </a:p>
          <a:p>
            <a:pPr algn="l">
              <a:defRPr/>
            </a:pPr>
            <a:r>
              <a:rPr lang="en-GB" sz="2000" dirty="0" err="1">
                <a:solidFill>
                  <a:srgbClr val="FFFFFF"/>
                </a:solidFill>
              </a:rPr>
              <a:t>covA</a:t>
            </a:r>
            <a:r>
              <a:rPr lang="en-GB" sz="2000" dirty="0">
                <a:solidFill>
                  <a:srgbClr val="FFFFFF"/>
                </a:solidFill>
              </a:rPr>
              <a:t>     &lt;- </a:t>
            </a:r>
            <a:r>
              <a:rPr lang="en-GB" sz="2000" dirty="0" err="1">
                <a:solidFill>
                  <a:srgbClr val="FFFFFF"/>
                </a:solidFill>
              </a:rPr>
              <a:t>mxAlgebra</a:t>
            </a:r>
            <a:r>
              <a:rPr lang="en-GB" sz="2000" dirty="0">
                <a:solidFill>
                  <a:srgbClr val="FFFFFF"/>
                </a:solidFill>
              </a:rPr>
              <a:t>( expression=a %*% t(a), name="A" )</a:t>
            </a:r>
          </a:p>
          <a:p>
            <a:pPr algn="l">
              <a:defRPr/>
            </a:pPr>
            <a:r>
              <a:rPr lang="en-GB" sz="2000" dirty="0" err="1">
                <a:solidFill>
                  <a:srgbClr val="FFFFFF"/>
                </a:solidFill>
              </a:rPr>
              <a:t>covC</a:t>
            </a:r>
            <a:r>
              <a:rPr lang="en-GB" sz="2000" dirty="0">
                <a:solidFill>
                  <a:srgbClr val="FFFFFF"/>
                </a:solidFill>
              </a:rPr>
              <a:t>     &lt;- </a:t>
            </a:r>
            <a:r>
              <a:rPr lang="en-GB" sz="2000" dirty="0" err="1">
                <a:solidFill>
                  <a:srgbClr val="FFFFFF"/>
                </a:solidFill>
              </a:rPr>
              <a:t>mxAlgebra</a:t>
            </a:r>
            <a:r>
              <a:rPr lang="en-GB" sz="2000" dirty="0">
                <a:solidFill>
                  <a:srgbClr val="FFFFFF"/>
                </a:solidFill>
              </a:rPr>
              <a:t>( expression=c %*% t(c), name="C" ) </a:t>
            </a:r>
          </a:p>
          <a:p>
            <a:pPr algn="l">
              <a:defRPr/>
            </a:pPr>
            <a:r>
              <a:rPr lang="en-GB" sz="2000" dirty="0" err="1">
                <a:solidFill>
                  <a:srgbClr val="FFFFFF"/>
                </a:solidFill>
              </a:rPr>
              <a:t>covE</a:t>
            </a:r>
            <a:r>
              <a:rPr lang="en-GB" sz="2000" dirty="0">
                <a:solidFill>
                  <a:srgbClr val="FFFFFF"/>
                </a:solidFill>
              </a:rPr>
              <a:t>     &lt;- </a:t>
            </a:r>
            <a:r>
              <a:rPr lang="en-GB" sz="2000" dirty="0" err="1">
                <a:solidFill>
                  <a:srgbClr val="FFFFFF"/>
                </a:solidFill>
              </a:rPr>
              <a:t>mxAlgebra</a:t>
            </a:r>
            <a:r>
              <a:rPr lang="en-GB" sz="2000" dirty="0">
                <a:solidFill>
                  <a:srgbClr val="FFFFFF"/>
                </a:solidFill>
              </a:rPr>
              <a:t>( expression=e %*% t(e), name="E" )</a:t>
            </a:r>
          </a:p>
          <a:p>
            <a:pPr algn="l">
              <a:defRPr/>
            </a:pPr>
            <a:r>
              <a:rPr lang="en-GB" sz="2000" dirty="0" err="1">
                <a:solidFill>
                  <a:srgbClr val="FFFFFF"/>
                </a:solidFill>
              </a:rPr>
              <a:t>covP</a:t>
            </a:r>
            <a:r>
              <a:rPr lang="en-GB" sz="2000" dirty="0">
                <a:solidFill>
                  <a:srgbClr val="FFFFFF"/>
                </a:solidFill>
              </a:rPr>
              <a:t>     &lt;- </a:t>
            </a:r>
            <a:r>
              <a:rPr lang="en-GB" sz="2000" dirty="0" err="1">
                <a:solidFill>
                  <a:srgbClr val="FFFFFF"/>
                </a:solidFill>
              </a:rPr>
              <a:t>mxAlgebra</a:t>
            </a:r>
            <a:r>
              <a:rPr lang="en-GB" sz="2000" dirty="0">
                <a:solidFill>
                  <a:srgbClr val="FFFFFF"/>
                </a:solidFill>
              </a:rPr>
              <a:t>( expression=A+C+E, name="V" )</a:t>
            </a:r>
          </a:p>
          <a:p>
            <a:pPr algn="l">
              <a:defRPr/>
            </a:pPr>
            <a:endParaRPr lang="en-GB" sz="2000" dirty="0">
              <a:solidFill>
                <a:srgbClr val="FFFFFF"/>
              </a:solidFill>
            </a:endParaRPr>
          </a:p>
          <a:p>
            <a:pPr algn="l">
              <a:defRPr/>
            </a:pPr>
            <a:endParaRPr lang="en-GB" sz="1800" dirty="0" smtClean="0">
              <a:solidFill>
                <a:srgbClr val="FFFF00"/>
              </a:solidFill>
            </a:endParaRPr>
          </a:p>
          <a:p>
            <a:pPr algn="l">
              <a:defRPr/>
            </a:pPr>
            <a:r>
              <a:rPr lang="en-GB" sz="1800" dirty="0" smtClean="0">
                <a:solidFill>
                  <a:srgbClr val="FFFF00"/>
                </a:solidFill>
              </a:rPr>
              <a:t># </a:t>
            </a:r>
            <a:r>
              <a:rPr lang="en-GB" sz="1800" dirty="0">
                <a:solidFill>
                  <a:srgbClr val="FFFF00"/>
                </a:solidFill>
              </a:rPr>
              <a:t>Constrain Total variance of the liability to 1</a:t>
            </a:r>
          </a:p>
          <a:p>
            <a:pPr algn="l">
              <a:defRPr/>
            </a:pPr>
            <a:r>
              <a:rPr lang="en-GB" sz="2000" dirty="0" err="1">
                <a:solidFill>
                  <a:srgbClr val="FFFFFF"/>
                </a:solidFill>
              </a:rPr>
              <a:t>matUnv</a:t>
            </a:r>
            <a:r>
              <a:rPr lang="en-GB" sz="2000" dirty="0">
                <a:solidFill>
                  <a:srgbClr val="FFFFFF"/>
                </a:solidFill>
              </a:rPr>
              <a:t>	&lt;-</a:t>
            </a:r>
            <a:r>
              <a:rPr lang="en-GB" sz="2000" dirty="0" err="1">
                <a:solidFill>
                  <a:srgbClr val="FFFFFF"/>
                </a:solidFill>
              </a:rPr>
              <a:t>mxMatrix</a:t>
            </a:r>
            <a:r>
              <a:rPr lang="en-GB" sz="2000" dirty="0">
                <a:solidFill>
                  <a:srgbClr val="FFFFFF"/>
                </a:solidFill>
              </a:rPr>
              <a:t>( type="Unit", </a:t>
            </a:r>
            <a:r>
              <a:rPr lang="en-GB" sz="2000" dirty="0" err="1">
                <a:solidFill>
                  <a:srgbClr val="FFFFFF"/>
                </a:solidFill>
              </a:rPr>
              <a:t>nrow</a:t>
            </a:r>
            <a:r>
              <a:rPr lang="en-GB" sz="2000" dirty="0">
                <a:solidFill>
                  <a:srgbClr val="FFFFFF"/>
                </a:solidFill>
              </a:rPr>
              <a:t>=</a:t>
            </a:r>
            <a:r>
              <a:rPr lang="en-GB" sz="2000" dirty="0" err="1">
                <a:solidFill>
                  <a:srgbClr val="FFFFFF"/>
                </a:solidFill>
              </a:rPr>
              <a:t>nv</a:t>
            </a:r>
            <a:r>
              <a:rPr lang="en-GB" sz="2000" dirty="0">
                <a:solidFill>
                  <a:srgbClr val="FFFFFF"/>
                </a:solidFill>
              </a:rPr>
              <a:t>, </a:t>
            </a:r>
            <a:r>
              <a:rPr lang="en-GB" sz="2000" dirty="0" err="1">
                <a:solidFill>
                  <a:srgbClr val="FFFFFF"/>
                </a:solidFill>
              </a:rPr>
              <a:t>ncol</a:t>
            </a:r>
            <a:r>
              <a:rPr lang="en-GB" sz="2000" dirty="0">
                <a:solidFill>
                  <a:srgbClr val="FFFFFF"/>
                </a:solidFill>
              </a:rPr>
              <a:t>=1, </a:t>
            </a:r>
          </a:p>
          <a:p>
            <a:pPr algn="l">
              <a:defRPr/>
            </a:pPr>
            <a:r>
              <a:rPr lang="en-GB" sz="2000" dirty="0">
                <a:solidFill>
                  <a:srgbClr val="FFFFFF"/>
                </a:solidFill>
              </a:rPr>
              <a:t>name="</a:t>
            </a:r>
            <a:r>
              <a:rPr lang="en-GB" sz="2000" dirty="0" err="1">
                <a:solidFill>
                  <a:srgbClr val="FFFFFF"/>
                </a:solidFill>
              </a:rPr>
              <a:t>Unv</a:t>
            </a:r>
            <a:r>
              <a:rPr lang="en-GB" sz="2000" dirty="0">
                <a:solidFill>
                  <a:srgbClr val="FFFFFF"/>
                </a:solidFill>
              </a:rPr>
              <a:t>" )</a:t>
            </a:r>
          </a:p>
          <a:p>
            <a:pPr algn="l">
              <a:defRPr/>
            </a:pPr>
            <a:r>
              <a:rPr lang="en-GB" sz="2000" dirty="0" err="1" smtClean="0">
                <a:solidFill>
                  <a:srgbClr val="FFFFFF"/>
                </a:solidFill>
              </a:rPr>
              <a:t>varL</a:t>
            </a:r>
            <a:r>
              <a:rPr lang="en-GB" sz="2000" dirty="0">
                <a:solidFill>
                  <a:srgbClr val="FFFFFF"/>
                </a:solidFill>
              </a:rPr>
              <a:t>	&lt;-</a:t>
            </a:r>
            <a:r>
              <a:rPr lang="en-GB" sz="2000" dirty="0" err="1">
                <a:solidFill>
                  <a:schemeClr val="accent1">
                    <a:lumMod val="75000"/>
                  </a:schemeClr>
                </a:solidFill>
              </a:rPr>
              <a:t>mxConstraint</a:t>
            </a:r>
            <a:r>
              <a:rPr lang="en-GB" sz="2000" dirty="0">
                <a:solidFill>
                  <a:srgbClr val="FFFFFF"/>
                </a:solidFill>
              </a:rPr>
              <a:t>( expression=diag2vec(V)==</a:t>
            </a:r>
            <a:r>
              <a:rPr lang="en-GB" sz="2000" dirty="0" err="1">
                <a:solidFill>
                  <a:srgbClr val="FFFFFF"/>
                </a:solidFill>
              </a:rPr>
              <a:t>Unv</a:t>
            </a:r>
            <a:r>
              <a:rPr lang="en-GB" sz="2000" dirty="0">
                <a:solidFill>
                  <a:srgbClr val="FFFFFF"/>
                </a:solidFill>
              </a:rPr>
              <a:t>, name="</a:t>
            </a:r>
            <a:r>
              <a:rPr lang="en-GB" sz="2000" dirty="0" err="1">
                <a:solidFill>
                  <a:srgbClr val="FFFFFF"/>
                </a:solidFill>
              </a:rPr>
              <a:t>VarL</a:t>
            </a:r>
            <a:r>
              <a:rPr lang="en-GB" sz="2000" dirty="0">
                <a:solidFill>
                  <a:srgbClr val="FFFFFF"/>
                </a:solidFill>
              </a:rPr>
              <a:t>" )</a:t>
            </a:r>
          </a:p>
        </p:txBody>
      </p:sp>
      <p:grpSp>
        <p:nvGrpSpPr>
          <p:cNvPr id="39939" name="Group 1"/>
          <p:cNvGrpSpPr>
            <a:grpSpLocks/>
          </p:cNvGrpSpPr>
          <p:nvPr/>
        </p:nvGrpSpPr>
        <p:grpSpPr bwMode="auto">
          <a:xfrm>
            <a:off x="6804025" y="2781300"/>
            <a:ext cx="2297113" cy="2554288"/>
            <a:chOff x="6804025" y="2781300"/>
            <a:chExt cx="2297113" cy="2554288"/>
          </a:xfrm>
        </p:grpSpPr>
        <p:grpSp>
          <p:nvGrpSpPr>
            <p:cNvPr id="39942" name="Group 4"/>
            <p:cNvGrpSpPr>
              <a:grpSpLocks/>
            </p:cNvGrpSpPr>
            <p:nvPr/>
          </p:nvGrpSpPr>
          <p:grpSpPr bwMode="auto">
            <a:xfrm>
              <a:off x="7880350" y="4305300"/>
              <a:ext cx="134938" cy="519113"/>
              <a:chOff x="2631" y="2207"/>
              <a:chExt cx="63" cy="712"/>
            </a:xfrm>
          </p:grpSpPr>
          <p:sp>
            <p:nvSpPr>
              <p:cNvPr id="39958" name="Line 5"/>
              <p:cNvSpPr>
                <a:spLocks noChangeShapeType="1"/>
              </p:cNvSpPr>
              <p:nvPr/>
            </p:nvSpPr>
            <p:spPr bwMode="auto">
              <a:xfrm>
                <a:off x="2663" y="2207"/>
                <a:ext cx="1" cy="65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9" name="Freeform 6"/>
              <p:cNvSpPr>
                <a:spLocks/>
              </p:cNvSpPr>
              <p:nvPr/>
            </p:nvSpPr>
            <p:spPr bwMode="auto">
              <a:xfrm>
                <a:off x="2631" y="2857"/>
                <a:ext cx="63" cy="62"/>
              </a:xfrm>
              <a:custGeom>
                <a:avLst/>
                <a:gdLst>
                  <a:gd name="T0" fmla="*/ 0 w 124"/>
                  <a:gd name="T1" fmla="*/ 0 h 125"/>
                  <a:gd name="T2" fmla="*/ 1 w 124"/>
                  <a:gd name="T3" fmla="*/ 0 h 125"/>
                  <a:gd name="T4" fmla="*/ 1 w 124"/>
                  <a:gd name="T5" fmla="*/ 0 h 125"/>
                  <a:gd name="T6" fmla="*/ 0 w 124"/>
                  <a:gd name="T7" fmla="*/ 0 h 125"/>
                  <a:gd name="T8" fmla="*/ 0 60000 65536"/>
                  <a:gd name="T9" fmla="*/ 0 60000 65536"/>
                  <a:gd name="T10" fmla="*/ 0 60000 65536"/>
                  <a:gd name="T11" fmla="*/ 0 60000 65536"/>
                  <a:gd name="T12" fmla="*/ 0 w 124"/>
                  <a:gd name="T13" fmla="*/ 0 h 125"/>
                  <a:gd name="T14" fmla="*/ 124 w 124"/>
                  <a:gd name="T15" fmla="*/ 125 h 125"/>
                </a:gdLst>
                <a:ahLst/>
                <a:cxnLst>
                  <a:cxn ang="T8">
                    <a:pos x="T0" y="T1"/>
                  </a:cxn>
                  <a:cxn ang="T9">
                    <a:pos x="T2" y="T3"/>
                  </a:cxn>
                  <a:cxn ang="T10">
                    <a:pos x="T4" y="T5"/>
                  </a:cxn>
                  <a:cxn ang="T11">
                    <a:pos x="T6" y="T7"/>
                  </a:cxn>
                </a:cxnLst>
                <a:rect l="T12" t="T13" r="T14" b="T15"/>
                <a:pathLst>
                  <a:path w="124" h="125">
                    <a:moveTo>
                      <a:pt x="0" y="0"/>
                    </a:moveTo>
                    <a:lnTo>
                      <a:pt x="63" y="125"/>
                    </a:lnTo>
                    <a:lnTo>
                      <a:pt x="124" y="0"/>
                    </a:lnTo>
                    <a:lnTo>
                      <a:pt x="0" y="0"/>
                    </a:lnTo>
                    <a:close/>
                  </a:path>
                </a:pathLst>
              </a:custGeom>
              <a:solidFill>
                <a:srgbClr val="000000"/>
              </a:solidFill>
              <a:ln w="28575" cmpd="sng">
                <a:solidFill>
                  <a:schemeClr val="tx1"/>
                </a:solidFill>
                <a:round/>
                <a:headEnd/>
                <a:tailEnd/>
              </a:ln>
            </p:spPr>
            <p:txBody>
              <a:bodyPr/>
              <a:lstStyle/>
              <a:p>
                <a:endParaRPr lang="en-US"/>
              </a:p>
            </p:txBody>
          </p:sp>
        </p:grpSp>
        <p:sp>
          <p:nvSpPr>
            <p:cNvPr id="39943" name="Oval 7"/>
            <p:cNvSpPr>
              <a:spLocks noChangeArrowheads="1"/>
            </p:cNvSpPr>
            <p:nvPr/>
          </p:nvSpPr>
          <p:spPr bwMode="auto">
            <a:xfrm>
              <a:off x="7689850" y="2795588"/>
              <a:ext cx="530225" cy="496887"/>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9944" name="Rectangle 8"/>
            <p:cNvSpPr>
              <a:spLocks noChangeArrowheads="1"/>
            </p:cNvSpPr>
            <p:nvPr/>
          </p:nvSpPr>
          <p:spPr bwMode="auto">
            <a:xfrm>
              <a:off x="7794625" y="2886075"/>
              <a:ext cx="244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C</a:t>
              </a:r>
              <a:endParaRPr lang="en-US" altLang="en-US" sz="2000" b="1">
                <a:latin typeface="Tahoma" pitchFamily="34" charset="0"/>
              </a:endParaRPr>
            </a:p>
          </p:txBody>
        </p:sp>
        <p:sp>
          <p:nvSpPr>
            <p:cNvPr id="39945" name="Oval 9"/>
            <p:cNvSpPr>
              <a:spLocks noChangeArrowheads="1"/>
            </p:cNvSpPr>
            <p:nvPr/>
          </p:nvSpPr>
          <p:spPr bwMode="auto">
            <a:xfrm>
              <a:off x="8569325" y="2809875"/>
              <a:ext cx="531813" cy="482600"/>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9946" name="Rectangle 10"/>
            <p:cNvSpPr>
              <a:spLocks noChangeArrowheads="1"/>
            </p:cNvSpPr>
            <p:nvPr/>
          </p:nvSpPr>
          <p:spPr bwMode="auto">
            <a:xfrm>
              <a:off x="8683625" y="2897188"/>
              <a:ext cx="249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A</a:t>
              </a:r>
              <a:endParaRPr lang="en-US" altLang="en-US" sz="2000" b="1">
                <a:latin typeface="Tahoma" pitchFamily="34" charset="0"/>
              </a:endParaRPr>
            </a:p>
          </p:txBody>
        </p:sp>
        <p:sp>
          <p:nvSpPr>
            <p:cNvPr id="39947" name="Oval 11"/>
            <p:cNvSpPr>
              <a:spLocks noChangeArrowheads="1"/>
            </p:cNvSpPr>
            <p:nvPr/>
          </p:nvSpPr>
          <p:spPr bwMode="auto">
            <a:xfrm>
              <a:off x="6804025" y="2781300"/>
              <a:ext cx="531813" cy="511175"/>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9948" name="Rectangle 12"/>
            <p:cNvSpPr>
              <a:spLocks noChangeArrowheads="1"/>
            </p:cNvSpPr>
            <p:nvPr/>
          </p:nvSpPr>
          <p:spPr bwMode="auto">
            <a:xfrm>
              <a:off x="6988175" y="2868613"/>
              <a:ext cx="155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E</a:t>
              </a:r>
              <a:endParaRPr lang="en-US" altLang="en-US" sz="2000" b="1">
                <a:latin typeface="Tahoma" pitchFamily="34" charset="0"/>
              </a:endParaRPr>
            </a:p>
          </p:txBody>
        </p:sp>
        <p:sp>
          <p:nvSpPr>
            <p:cNvPr id="39949" name="Oval 13"/>
            <p:cNvSpPr>
              <a:spLocks noChangeArrowheads="1"/>
            </p:cNvSpPr>
            <p:nvPr/>
          </p:nvSpPr>
          <p:spPr bwMode="auto">
            <a:xfrm>
              <a:off x="7639050" y="3756025"/>
              <a:ext cx="588963" cy="533400"/>
            </a:xfrm>
            <a:prstGeom prst="ellipse">
              <a:avLst/>
            </a:prstGeom>
            <a:solidFill>
              <a:srgbClr val="FFFFFF"/>
            </a:solidFill>
            <a:ln w="28575">
              <a:solidFill>
                <a:srgbClr val="000000"/>
              </a:solidFill>
              <a:round/>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sp>
          <p:nvSpPr>
            <p:cNvPr id="39950" name="Rectangle 14"/>
            <p:cNvSpPr>
              <a:spLocks noChangeArrowheads="1"/>
            </p:cNvSpPr>
            <p:nvPr/>
          </p:nvSpPr>
          <p:spPr bwMode="auto">
            <a:xfrm>
              <a:off x="7739063" y="3854450"/>
              <a:ext cx="403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00"/>
                  </a:solidFill>
                  <a:latin typeface="Tahoma" pitchFamily="34" charset="0"/>
                </a:rPr>
                <a:t>  L</a:t>
              </a:r>
              <a:endParaRPr lang="en-US" altLang="en-US" sz="2000" b="1">
                <a:latin typeface="Tahoma" pitchFamily="34" charset="0"/>
              </a:endParaRPr>
            </a:p>
          </p:txBody>
        </p:sp>
        <p:sp>
          <p:nvSpPr>
            <p:cNvPr id="39951" name="Line 15"/>
            <p:cNvSpPr>
              <a:spLocks noChangeShapeType="1"/>
            </p:cNvSpPr>
            <p:nvPr/>
          </p:nvSpPr>
          <p:spPr bwMode="auto">
            <a:xfrm>
              <a:off x="7962900" y="3295650"/>
              <a:ext cx="1588" cy="465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9952" name="Line 16"/>
            <p:cNvSpPr>
              <a:spLocks noChangeShapeType="1"/>
            </p:cNvSpPr>
            <p:nvPr/>
          </p:nvSpPr>
          <p:spPr bwMode="auto">
            <a:xfrm flipH="1">
              <a:off x="8151813" y="3295650"/>
              <a:ext cx="682625" cy="5572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9953" name="Line 17"/>
            <p:cNvSpPr>
              <a:spLocks noChangeShapeType="1"/>
            </p:cNvSpPr>
            <p:nvPr/>
          </p:nvSpPr>
          <p:spPr bwMode="auto">
            <a:xfrm>
              <a:off x="7062788" y="3295650"/>
              <a:ext cx="654050" cy="5715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39954" name="Group 18"/>
            <p:cNvGrpSpPr>
              <a:grpSpLocks/>
            </p:cNvGrpSpPr>
            <p:nvPr/>
          </p:nvGrpSpPr>
          <p:grpSpPr bwMode="auto">
            <a:xfrm>
              <a:off x="7158038" y="4954588"/>
              <a:ext cx="1612900" cy="381000"/>
              <a:chOff x="3115" y="2736"/>
              <a:chExt cx="1016" cy="240"/>
            </a:xfrm>
          </p:grpSpPr>
          <p:sp>
            <p:nvSpPr>
              <p:cNvPr id="39955" name="Rectangle 19"/>
              <p:cNvSpPr>
                <a:spLocks noChangeArrowheads="1"/>
              </p:cNvSpPr>
              <p:nvPr/>
            </p:nvSpPr>
            <p:spPr bwMode="auto">
              <a:xfrm>
                <a:off x="3115" y="2736"/>
                <a:ext cx="1016" cy="24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39956" name="Freeform 20"/>
              <p:cNvSpPr>
                <a:spLocks/>
              </p:cNvSpPr>
              <p:nvPr/>
            </p:nvSpPr>
            <p:spPr bwMode="auto">
              <a:xfrm>
                <a:off x="3115" y="2736"/>
                <a:ext cx="1014" cy="240"/>
              </a:xfrm>
              <a:custGeom>
                <a:avLst/>
                <a:gdLst>
                  <a:gd name="T0" fmla="*/ 1 w 1844"/>
                  <a:gd name="T1" fmla="*/ 0 h 922"/>
                  <a:gd name="T2" fmla="*/ 1 w 1844"/>
                  <a:gd name="T3" fmla="*/ 0 h 922"/>
                  <a:gd name="T4" fmla="*/ 1 w 1844"/>
                  <a:gd name="T5" fmla="*/ 0 h 922"/>
                  <a:gd name="T6" fmla="*/ 1 w 1844"/>
                  <a:gd name="T7" fmla="*/ 0 h 922"/>
                  <a:gd name="T8" fmla="*/ 1 w 1844"/>
                  <a:gd name="T9" fmla="*/ 0 h 922"/>
                  <a:gd name="T10" fmla="*/ 1 w 1844"/>
                  <a:gd name="T11" fmla="*/ 0 h 922"/>
                  <a:gd name="T12" fmla="*/ 1 w 1844"/>
                  <a:gd name="T13" fmla="*/ 0 h 922"/>
                  <a:gd name="T14" fmla="*/ 1 w 1844"/>
                  <a:gd name="T15" fmla="*/ 0 h 922"/>
                  <a:gd name="T16" fmla="*/ 1 w 1844"/>
                  <a:gd name="T17" fmla="*/ 0 h 922"/>
                  <a:gd name="T18" fmla="*/ 1 w 1844"/>
                  <a:gd name="T19" fmla="*/ 0 h 922"/>
                  <a:gd name="T20" fmla="*/ 1 w 1844"/>
                  <a:gd name="T21" fmla="*/ 0 h 922"/>
                  <a:gd name="T22" fmla="*/ 1 w 1844"/>
                  <a:gd name="T23" fmla="*/ 0 h 922"/>
                  <a:gd name="T24" fmla="*/ 1 w 1844"/>
                  <a:gd name="T25" fmla="*/ 0 h 922"/>
                  <a:gd name="T26" fmla="*/ 1 w 1844"/>
                  <a:gd name="T27" fmla="*/ 0 h 922"/>
                  <a:gd name="T28" fmla="*/ 1 w 1844"/>
                  <a:gd name="T29" fmla="*/ 0 h 922"/>
                  <a:gd name="T30" fmla="*/ 1 w 1844"/>
                  <a:gd name="T31" fmla="*/ 0 h 922"/>
                  <a:gd name="T32" fmla="*/ 1 w 1844"/>
                  <a:gd name="T33" fmla="*/ 0 h 922"/>
                  <a:gd name="T34" fmla="*/ 1 w 1844"/>
                  <a:gd name="T35" fmla="*/ 0 h 922"/>
                  <a:gd name="T36" fmla="*/ 1 w 1844"/>
                  <a:gd name="T37" fmla="*/ 0 h 922"/>
                  <a:gd name="T38" fmla="*/ 1 w 1844"/>
                  <a:gd name="T39" fmla="*/ 0 h 922"/>
                  <a:gd name="T40" fmla="*/ 1 w 1844"/>
                  <a:gd name="T41" fmla="*/ 0 h 922"/>
                  <a:gd name="T42" fmla="*/ 1 w 1844"/>
                  <a:gd name="T43" fmla="*/ 0 h 922"/>
                  <a:gd name="T44" fmla="*/ 1 w 1844"/>
                  <a:gd name="T45" fmla="*/ 0 h 922"/>
                  <a:gd name="T46" fmla="*/ 1 w 1844"/>
                  <a:gd name="T47" fmla="*/ 0 h 922"/>
                  <a:gd name="T48" fmla="*/ 1 w 1844"/>
                  <a:gd name="T49" fmla="*/ 0 h 922"/>
                  <a:gd name="T50" fmla="*/ 1 w 1844"/>
                  <a:gd name="T51" fmla="*/ 0 h 922"/>
                  <a:gd name="T52" fmla="*/ 1 w 1844"/>
                  <a:gd name="T53" fmla="*/ 0 h 922"/>
                  <a:gd name="T54" fmla="*/ 1 w 1844"/>
                  <a:gd name="T55" fmla="*/ 0 h 922"/>
                  <a:gd name="T56" fmla="*/ 1 w 1844"/>
                  <a:gd name="T57" fmla="*/ 0 h 922"/>
                  <a:gd name="T58" fmla="*/ 1 w 1844"/>
                  <a:gd name="T59" fmla="*/ 0 h 922"/>
                  <a:gd name="T60" fmla="*/ 1 w 1844"/>
                  <a:gd name="T61" fmla="*/ 0 h 922"/>
                  <a:gd name="T62" fmla="*/ 0 w 1844"/>
                  <a:gd name="T63" fmla="*/ 0 h 9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44"/>
                  <a:gd name="T97" fmla="*/ 0 h 922"/>
                  <a:gd name="T98" fmla="*/ 1844 w 1844"/>
                  <a:gd name="T99" fmla="*/ 922 h 9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44" h="922">
                    <a:moveTo>
                      <a:pt x="0" y="922"/>
                    </a:moveTo>
                    <a:lnTo>
                      <a:pt x="58" y="907"/>
                    </a:lnTo>
                    <a:lnTo>
                      <a:pt x="115" y="891"/>
                    </a:lnTo>
                    <a:lnTo>
                      <a:pt x="173" y="872"/>
                    </a:lnTo>
                    <a:lnTo>
                      <a:pt x="231" y="851"/>
                    </a:lnTo>
                    <a:lnTo>
                      <a:pt x="288" y="822"/>
                    </a:lnTo>
                    <a:lnTo>
                      <a:pt x="317" y="805"/>
                    </a:lnTo>
                    <a:lnTo>
                      <a:pt x="346" y="788"/>
                    </a:lnTo>
                    <a:lnTo>
                      <a:pt x="375" y="766"/>
                    </a:lnTo>
                    <a:lnTo>
                      <a:pt x="404" y="743"/>
                    </a:lnTo>
                    <a:lnTo>
                      <a:pt x="432" y="718"/>
                    </a:lnTo>
                    <a:lnTo>
                      <a:pt x="461" y="692"/>
                    </a:lnTo>
                    <a:lnTo>
                      <a:pt x="476" y="676"/>
                    </a:lnTo>
                    <a:lnTo>
                      <a:pt x="490" y="659"/>
                    </a:lnTo>
                    <a:lnTo>
                      <a:pt x="519" y="619"/>
                    </a:lnTo>
                    <a:lnTo>
                      <a:pt x="548" y="571"/>
                    </a:lnTo>
                    <a:lnTo>
                      <a:pt x="576" y="519"/>
                    </a:lnTo>
                    <a:lnTo>
                      <a:pt x="605" y="463"/>
                    </a:lnTo>
                    <a:lnTo>
                      <a:pt x="634" y="405"/>
                    </a:lnTo>
                    <a:lnTo>
                      <a:pt x="692" y="288"/>
                    </a:lnTo>
                    <a:lnTo>
                      <a:pt x="720" y="233"/>
                    </a:lnTo>
                    <a:lnTo>
                      <a:pt x="749" y="179"/>
                    </a:lnTo>
                    <a:lnTo>
                      <a:pt x="778" y="129"/>
                    </a:lnTo>
                    <a:lnTo>
                      <a:pt x="807" y="87"/>
                    </a:lnTo>
                    <a:lnTo>
                      <a:pt x="822" y="67"/>
                    </a:lnTo>
                    <a:lnTo>
                      <a:pt x="836" y="50"/>
                    </a:lnTo>
                    <a:lnTo>
                      <a:pt x="851" y="37"/>
                    </a:lnTo>
                    <a:lnTo>
                      <a:pt x="864" y="23"/>
                    </a:lnTo>
                    <a:lnTo>
                      <a:pt x="880" y="14"/>
                    </a:lnTo>
                    <a:lnTo>
                      <a:pt x="893" y="6"/>
                    </a:lnTo>
                    <a:lnTo>
                      <a:pt x="909" y="2"/>
                    </a:lnTo>
                    <a:lnTo>
                      <a:pt x="922" y="0"/>
                    </a:lnTo>
                    <a:lnTo>
                      <a:pt x="937" y="2"/>
                    </a:lnTo>
                    <a:lnTo>
                      <a:pt x="951" y="6"/>
                    </a:lnTo>
                    <a:lnTo>
                      <a:pt x="966" y="14"/>
                    </a:lnTo>
                    <a:lnTo>
                      <a:pt x="980" y="23"/>
                    </a:lnTo>
                    <a:lnTo>
                      <a:pt x="995" y="37"/>
                    </a:lnTo>
                    <a:lnTo>
                      <a:pt x="1008" y="50"/>
                    </a:lnTo>
                    <a:lnTo>
                      <a:pt x="1024" y="67"/>
                    </a:lnTo>
                    <a:lnTo>
                      <a:pt x="1037" y="87"/>
                    </a:lnTo>
                    <a:lnTo>
                      <a:pt x="1066" y="129"/>
                    </a:lnTo>
                    <a:lnTo>
                      <a:pt x="1095" y="179"/>
                    </a:lnTo>
                    <a:lnTo>
                      <a:pt x="1124" y="233"/>
                    </a:lnTo>
                    <a:lnTo>
                      <a:pt x="1152" y="288"/>
                    </a:lnTo>
                    <a:lnTo>
                      <a:pt x="1210" y="405"/>
                    </a:lnTo>
                    <a:lnTo>
                      <a:pt x="1239" y="463"/>
                    </a:lnTo>
                    <a:lnTo>
                      <a:pt x="1268" y="519"/>
                    </a:lnTo>
                    <a:lnTo>
                      <a:pt x="1296" y="571"/>
                    </a:lnTo>
                    <a:lnTo>
                      <a:pt x="1325" y="619"/>
                    </a:lnTo>
                    <a:lnTo>
                      <a:pt x="1354" y="659"/>
                    </a:lnTo>
                    <a:lnTo>
                      <a:pt x="1369" y="676"/>
                    </a:lnTo>
                    <a:lnTo>
                      <a:pt x="1383" y="692"/>
                    </a:lnTo>
                    <a:lnTo>
                      <a:pt x="1412" y="718"/>
                    </a:lnTo>
                    <a:lnTo>
                      <a:pt x="1440" y="743"/>
                    </a:lnTo>
                    <a:lnTo>
                      <a:pt x="1469" y="766"/>
                    </a:lnTo>
                    <a:lnTo>
                      <a:pt x="1498" y="788"/>
                    </a:lnTo>
                    <a:lnTo>
                      <a:pt x="1527" y="805"/>
                    </a:lnTo>
                    <a:lnTo>
                      <a:pt x="1556" y="822"/>
                    </a:lnTo>
                    <a:lnTo>
                      <a:pt x="1613" y="851"/>
                    </a:lnTo>
                    <a:lnTo>
                      <a:pt x="1671" y="872"/>
                    </a:lnTo>
                    <a:lnTo>
                      <a:pt x="1728" y="891"/>
                    </a:lnTo>
                    <a:lnTo>
                      <a:pt x="1786" y="907"/>
                    </a:lnTo>
                    <a:lnTo>
                      <a:pt x="1844" y="922"/>
                    </a:lnTo>
                    <a:lnTo>
                      <a:pt x="0" y="922"/>
                    </a:lnTo>
                    <a:close/>
                  </a:path>
                </a:pathLst>
              </a:custGeom>
              <a:noFill/>
              <a:ln w="28575" cap="flat"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957" name="Line 21"/>
              <p:cNvSpPr>
                <a:spLocks noChangeShapeType="1"/>
              </p:cNvSpPr>
              <p:nvPr/>
            </p:nvSpPr>
            <p:spPr bwMode="auto">
              <a:xfrm>
                <a:off x="3875" y="2916"/>
                <a:ext cx="1" cy="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39940" name="Text Box 22"/>
          <p:cNvSpPr txBox="1">
            <a:spLocks noChangeArrowheads="1"/>
          </p:cNvSpPr>
          <p:nvPr/>
        </p:nvSpPr>
        <p:spPr bwMode="auto">
          <a:xfrm>
            <a:off x="4356100" y="6405563"/>
            <a:ext cx="2637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b="1" dirty="0">
                <a:solidFill>
                  <a:srgbClr val="FFFF00"/>
                </a:solidFill>
                <a:latin typeface="Tahoma" pitchFamily="34" charset="0"/>
              </a:rPr>
              <a:t>A + C + E  </a:t>
            </a:r>
            <a:r>
              <a:rPr lang="en-GB" altLang="en-US" sz="2400" b="1" dirty="0" smtClean="0">
                <a:solidFill>
                  <a:srgbClr val="FFFF00"/>
                </a:solidFill>
                <a:latin typeface="Tahoma" pitchFamily="34" charset="0"/>
              </a:rPr>
              <a:t>=  </a:t>
            </a:r>
            <a:r>
              <a:rPr lang="en-GB" altLang="en-US" sz="2400" b="1" dirty="0">
                <a:solidFill>
                  <a:srgbClr val="FFFF00"/>
                </a:solidFill>
                <a:latin typeface="Tahoma" pitchFamily="34" charset="0"/>
              </a:rPr>
              <a:t>1  </a:t>
            </a:r>
            <a:endParaRPr lang="en-US" altLang="en-US" sz="2400" b="1" dirty="0">
              <a:solidFill>
                <a:srgbClr val="FFFF00"/>
              </a:solidFill>
              <a:latin typeface="Tahoma" pitchFamily="34" charset="0"/>
            </a:endParaRPr>
          </a:p>
        </p:txBody>
      </p:sp>
      <p:sp>
        <p:nvSpPr>
          <p:cNvPr id="2" name="TextBox 1"/>
          <p:cNvSpPr txBox="1"/>
          <p:nvPr/>
        </p:nvSpPr>
        <p:spPr>
          <a:xfrm>
            <a:off x="8385559" y="3573016"/>
            <a:ext cx="552266" cy="369332"/>
          </a:xfrm>
          <a:prstGeom prst="rect">
            <a:avLst/>
          </a:prstGeom>
          <a:noFill/>
        </p:spPr>
        <p:txBody>
          <a:bodyPr wrap="none" rtlCol="0">
            <a:spAutoFit/>
          </a:bodyPr>
          <a:lstStyle/>
          <a:p>
            <a:r>
              <a:rPr lang="en-GB" sz="1800" dirty="0" smtClean="0">
                <a:solidFill>
                  <a:srgbClr val="FF9966"/>
                </a:solidFill>
              </a:rPr>
              <a:t>a11</a:t>
            </a:r>
            <a:endParaRPr lang="en-GB" sz="1800" dirty="0">
              <a:solidFill>
                <a:srgbClr val="FF9966"/>
              </a:solidFill>
            </a:endParaRPr>
          </a:p>
        </p:txBody>
      </p:sp>
      <p:sp>
        <p:nvSpPr>
          <p:cNvPr id="25" name="TextBox 24"/>
          <p:cNvSpPr txBox="1"/>
          <p:nvPr/>
        </p:nvSpPr>
        <p:spPr>
          <a:xfrm>
            <a:off x="7986586" y="3284984"/>
            <a:ext cx="539443" cy="369332"/>
          </a:xfrm>
          <a:prstGeom prst="rect">
            <a:avLst/>
          </a:prstGeom>
          <a:noFill/>
        </p:spPr>
        <p:txBody>
          <a:bodyPr wrap="none" rtlCol="0">
            <a:spAutoFit/>
          </a:bodyPr>
          <a:lstStyle/>
          <a:p>
            <a:r>
              <a:rPr lang="en-GB" sz="1800" dirty="0">
                <a:solidFill>
                  <a:srgbClr val="FF9966"/>
                </a:solidFill>
              </a:rPr>
              <a:t>c</a:t>
            </a:r>
            <a:r>
              <a:rPr lang="en-GB" sz="1800" dirty="0" smtClean="0">
                <a:solidFill>
                  <a:srgbClr val="FF9966"/>
                </a:solidFill>
              </a:rPr>
              <a:t>11</a:t>
            </a:r>
            <a:endParaRPr lang="en-GB" sz="1800" dirty="0">
              <a:solidFill>
                <a:srgbClr val="FF9966"/>
              </a:solidFill>
            </a:endParaRPr>
          </a:p>
        </p:txBody>
      </p:sp>
      <p:sp>
        <p:nvSpPr>
          <p:cNvPr id="26" name="TextBox 25"/>
          <p:cNvSpPr txBox="1"/>
          <p:nvPr/>
        </p:nvSpPr>
        <p:spPr>
          <a:xfrm>
            <a:off x="6948264" y="3563724"/>
            <a:ext cx="552267" cy="369332"/>
          </a:xfrm>
          <a:prstGeom prst="rect">
            <a:avLst/>
          </a:prstGeom>
          <a:noFill/>
        </p:spPr>
        <p:txBody>
          <a:bodyPr wrap="none" rtlCol="0">
            <a:spAutoFit/>
          </a:bodyPr>
          <a:lstStyle/>
          <a:p>
            <a:r>
              <a:rPr lang="en-GB" sz="1800" dirty="0">
                <a:solidFill>
                  <a:srgbClr val="FF9966"/>
                </a:solidFill>
              </a:rPr>
              <a:t>e</a:t>
            </a:r>
            <a:r>
              <a:rPr lang="en-GB" sz="1800" dirty="0" smtClean="0">
                <a:solidFill>
                  <a:srgbClr val="FF9966"/>
                </a:solidFill>
              </a:rPr>
              <a:t>11</a:t>
            </a:r>
            <a:endParaRPr lang="en-GB" sz="1800" dirty="0">
              <a:solidFill>
                <a:srgbClr val="FF9966"/>
              </a:solidFill>
            </a:endParaRPr>
          </a:p>
        </p:txBody>
      </p:sp>
      <p:cxnSp>
        <p:nvCxnSpPr>
          <p:cNvPr id="4" name="Curved Connector 3"/>
          <p:cNvCxnSpPr>
            <a:stCxn id="39949" idx="6"/>
            <a:endCxn id="39949" idx="5"/>
          </p:cNvCxnSpPr>
          <p:nvPr/>
        </p:nvCxnSpPr>
        <p:spPr bwMode="auto">
          <a:xfrm flipH="1">
            <a:off x="8141761" y="4022725"/>
            <a:ext cx="86252" cy="188585"/>
          </a:xfrm>
          <a:prstGeom prst="curvedConnector4">
            <a:avLst>
              <a:gd name="adj1" fmla="val -265037"/>
              <a:gd name="adj2" fmla="val 164634"/>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1" name="Text Box 3"/>
          <p:cNvSpPr txBox="1">
            <a:spLocks noChangeArrowheads="1"/>
          </p:cNvSpPr>
          <p:nvPr/>
        </p:nvSpPr>
        <p:spPr bwMode="auto">
          <a:xfrm>
            <a:off x="8460432" y="4090467"/>
            <a:ext cx="2809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200" b="1" dirty="0">
                <a:latin typeface="Tahoma" pitchFamily="34" charset="0"/>
              </a:rPr>
              <a:t>1</a:t>
            </a:r>
            <a:endParaRPr lang="en-US" altLang="en-US" sz="1600" b="1" dirty="0">
              <a:latin typeface="Tahoma"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685800" y="115888"/>
            <a:ext cx="7772400" cy="1143000"/>
          </a:xfrm>
        </p:spPr>
        <p:txBody>
          <a:bodyPr/>
          <a:lstStyle/>
          <a:p>
            <a:r>
              <a:rPr lang="en-GB" altLang="en-US" b="1" dirty="0" smtClean="0">
                <a:latin typeface="Arial" charset="0"/>
                <a:cs typeface="Arial" charset="0"/>
              </a:rPr>
              <a:t>Practical </a:t>
            </a:r>
            <a:endParaRPr lang="en-US" altLang="en-US" b="1" dirty="0" smtClean="0">
              <a:latin typeface="Arial" charset="0"/>
              <a:cs typeface="Arial" charset="0"/>
            </a:endParaRPr>
          </a:p>
        </p:txBody>
      </p:sp>
      <p:sp>
        <p:nvSpPr>
          <p:cNvPr id="3" name="Content Placeholder 2"/>
          <p:cNvSpPr>
            <a:spLocks noGrp="1"/>
          </p:cNvSpPr>
          <p:nvPr>
            <p:ph idx="1"/>
          </p:nvPr>
        </p:nvSpPr>
        <p:spPr>
          <a:xfrm>
            <a:off x="323528" y="1405185"/>
            <a:ext cx="8278812" cy="2455863"/>
          </a:xfrm>
        </p:spPr>
        <p:txBody>
          <a:bodyPr/>
          <a:lstStyle/>
          <a:p>
            <a:pPr marL="342900" lvl="1" indent="-342900">
              <a:buFontTx/>
              <a:buChar char="•"/>
              <a:defRPr/>
            </a:pPr>
            <a:r>
              <a:rPr lang="en-GB" dirty="0">
                <a:solidFill>
                  <a:srgbClr val="FFFFFF"/>
                </a:solidFill>
                <a:latin typeface="Arial" pitchFamily="34" charset="0"/>
                <a:cs typeface="Arial" pitchFamily="34" charset="0"/>
              </a:rPr>
              <a:t>Run first part of the script up to sub3Model </a:t>
            </a:r>
          </a:p>
          <a:p>
            <a:pPr marL="742950" lvl="2" indent="-342900">
              <a:defRPr/>
            </a:pPr>
            <a:r>
              <a:rPr lang="en-GB" dirty="0">
                <a:solidFill>
                  <a:srgbClr val="FFFFFF"/>
                </a:solidFill>
                <a:latin typeface="Arial" pitchFamily="34" charset="0"/>
                <a:cs typeface="Arial" pitchFamily="34" charset="0"/>
              </a:rPr>
              <a:t>What are the conclusions about the thresholds, i.e. what is the best model?</a:t>
            </a:r>
          </a:p>
          <a:p>
            <a:pPr marL="742950" lvl="2" indent="-342900">
              <a:defRPr/>
            </a:pPr>
            <a:r>
              <a:rPr lang="en-GB" dirty="0">
                <a:solidFill>
                  <a:srgbClr val="FFFFFF"/>
                </a:solidFill>
                <a:latin typeface="Arial" pitchFamily="34" charset="0"/>
                <a:cs typeface="Arial" pitchFamily="34" charset="0"/>
              </a:rPr>
              <a:t>What kind of Genetic model would you run on this data given the correlations?</a:t>
            </a:r>
          </a:p>
          <a:p>
            <a:pPr marL="342900" lvl="1" indent="-342900">
              <a:buFontTx/>
              <a:buChar char="•"/>
              <a:defRPr/>
            </a:pPr>
            <a:endParaRPr lang="en-GB" altLang="en-US" dirty="0" smtClean="0">
              <a:solidFill>
                <a:srgbClr val="FFFFFF"/>
              </a:solidFill>
              <a:latin typeface="Arial" charset="0"/>
              <a:cs typeface="Arial" charset="0"/>
            </a:endParaRPr>
          </a:p>
          <a:p>
            <a:pPr marL="342900" lvl="1" indent="-342900">
              <a:buFontTx/>
              <a:buChar char="•"/>
              <a:defRPr/>
            </a:pPr>
            <a:endParaRPr lang="en-GB" altLang="en-US" dirty="0" smtClean="0">
              <a:solidFill>
                <a:srgbClr val="FFFFFF"/>
              </a:solidFill>
              <a:latin typeface="Arial" charset="0"/>
              <a:cs typeface="Arial" charset="0"/>
            </a:endParaRPr>
          </a:p>
          <a:p>
            <a:pPr marL="342900" lvl="1" indent="-342900">
              <a:buFontTx/>
              <a:buChar char="•"/>
              <a:defRPr/>
            </a:pPr>
            <a:r>
              <a:rPr lang="en-GB" altLang="en-US" dirty="0" smtClean="0">
                <a:solidFill>
                  <a:srgbClr val="FFFFFF"/>
                </a:solidFill>
                <a:latin typeface="Arial" charset="0"/>
                <a:cs typeface="Arial" charset="0"/>
              </a:rPr>
              <a:t>Run </a:t>
            </a:r>
            <a:r>
              <a:rPr lang="en-GB" altLang="en-US" dirty="0">
                <a:solidFill>
                  <a:srgbClr val="FFFFFF"/>
                </a:solidFill>
                <a:latin typeface="Arial" charset="0"/>
                <a:cs typeface="Arial" charset="0"/>
              </a:rPr>
              <a:t>the </a:t>
            </a:r>
            <a:r>
              <a:rPr lang="en-GB" altLang="en-US" dirty="0" smtClean="0">
                <a:solidFill>
                  <a:srgbClr val="FFFFFF"/>
                </a:solidFill>
                <a:latin typeface="Arial" charset="0"/>
                <a:cs typeface="Arial" charset="0"/>
              </a:rPr>
              <a:t>ACE </a:t>
            </a:r>
            <a:r>
              <a:rPr lang="en-GB" altLang="en-US" dirty="0">
                <a:solidFill>
                  <a:srgbClr val="FFFFFF"/>
                </a:solidFill>
                <a:latin typeface="Arial" charset="0"/>
                <a:cs typeface="Arial" charset="0"/>
              </a:rPr>
              <a:t>model and </a:t>
            </a:r>
            <a:r>
              <a:rPr lang="en-GB" altLang="en-US" dirty="0" smtClean="0">
                <a:solidFill>
                  <a:srgbClr val="FFFFFF"/>
                </a:solidFill>
                <a:latin typeface="Arial" charset="0"/>
                <a:cs typeface="Arial" charset="0"/>
              </a:rPr>
              <a:t>check the parameter </a:t>
            </a:r>
            <a:r>
              <a:rPr lang="en-GB" altLang="en-US" dirty="0">
                <a:solidFill>
                  <a:srgbClr val="FFFFFF"/>
                </a:solidFill>
                <a:latin typeface="Arial" charset="0"/>
                <a:cs typeface="Arial" charset="0"/>
              </a:rPr>
              <a:t>estimates (with 95% CI</a:t>
            </a:r>
            <a:r>
              <a:rPr lang="en-GB" altLang="en-US" dirty="0" smtClean="0">
                <a:solidFill>
                  <a:srgbClr val="FFFFFF"/>
                </a:solidFill>
                <a:latin typeface="Arial" charset="0"/>
                <a:cs typeface="Arial" charset="0"/>
              </a:rPr>
              <a:t>)</a:t>
            </a:r>
            <a:endParaRPr lang="en-GB" dirty="0" smtClean="0">
              <a:solidFill>
                <a:srgbClr val="FFFFFF"/>
              </a:solidFill>
              <a:latin typeface="Arial" pitchFamily="34" charset="0"/>
              <a:cs typeface="Arial" pitchFamily="34" charset="0"/>
            </a:endParaRPr>
          </a:p>
          <a:p>
            <a:pPr marL="457200" lvl="1" indent="0">
              <a:lnSpc>
                <a:spcPct val="120000"/>
              </a:lnSpc>
              <a:buNone/>
              <a:defRPr/>
            </a:pPr>
            <a:endParaRPr lang="en-GB" dirty="0" smtClean="0">
              <a:solidFill>
                <a:srgbClr val="FFFFFF"/>
              </a:solidFill>
              <a:latin typeface="Arial" pitchFamily="34" charset="0"/>
              <a:cs typeface="Arial" pitchFamily="34" charset="0"/>
            </a:endParaRPr>
          </a:p>
          <a:p>
            <a:pPr>
              <a:defRPr/>
            </a:pP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7202" name="Group 2"/>
          <p:cNvGraphicFramePr>
            <a:graphicFrameLocks noGrp="1"/>
          </p:cNvGraphicFramePr>
          <p:nvPr/>
        </p:nvGraphicFramePr>
        <p:xfrm>
          <a:off x="144463" y="188913"/>
          <a:ext cx="8820150" cy="2519363"/>
        </p:xfrm>
        <a:graphic>
          <a:graphicData uri="http://schemas.openxmlformats.org/drawingml/2006/table">
            <a:tbl>
              <a:tblPr/>
              <a:tblGrid>
                <a:gridCol w="3816350"/>
                <a:gridCol w="792162"/>
                <a:gridCol w="1008063"/>
                <a:gridCol w="936625"/>
                <a:gridCol w="1150937"/>
                <a:gridCol w="1116013"/>
              </a:tblGrid>
              <a:tr h="71755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dirty="0" smtClean="0">
                          <a:ln>
                            <a:noFill/>
                          </a:ln>
                          <a:solidFill>
                            <a:srgbClr val="FFFFFF"/>
                          </a:solidFill>
                          <a:effectLst/>
                          <a:latin typeface="Times New Roman" pitchFamily="18" charset="0"/>
                          <a:cs typeface="Times New Roman" pitchFamily="18" charset="0"/>
                        </a:rPr>
                        <a:t>MODEL </a:t>
                      </a:r>
                      <a:endParaRPr kumimoji="0" lang="en-GB" sz="2400" b="0" i="0" u="none" strike="noStrike" cap="none" normalizeH="0" baseline="0" dirty="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smtClean="0">
                          <a:ln>
                            <a:noFill/>
                          </a:ln>
                          <a:solidFill>
                            <a:srgbClr val="FFFFFF"/>
                          </a:solidFill>
                          <a:effectLst/>
                          <a:latin typeface="Times New Roman" pitchFamily="18" charset="0"/>
                          <a:cs typeface="Times New Roman" pitchFamily="18" charset="0"/>
                        </a:rPr>
                        <a:t>ep</a:t>
                      </a:r>
                      <a:endParaRPr kumimoji="0" lang="en-GB" sz="2400" b="0" i="0" u="none" strike="noStrike" cap="none" normalizeH="0" baseline="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smtClean="0">
                          <a:ln>
                            <a:noFill/>
                          </a:ln>
                          <a:solidFill>
                            <a:srgbClr val="FFFFFF"/>
                          </a:solidFill>
                          <a:effectLst/>
                          <a:latin typeface="Times New Roman" pitchFamily="18" charset="0"/>
                          <a:cs typeface="Times New Roman" pitchFamily="18" charset="0"/>
                        </a:rPr>
                        <a:t>-2LL</a:t>
                      </a:r>
                      <a:endParaRPr kumimoji="0" lang="en-GB" sz="2400" b="0" i="0" u="none" strike="noStrike" cap="none" normalizeH="0" baseline="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smtClean="0">
                          <a:ln>
                            <a:noFill/>
                          </a:ln>
                          <a:solidFill>
                            <a:srgbClr val="FFFFFF"/>
                          </a:solidFill>
                          <a:effectLst/>
                          <a:latin typeface="Times New Roman" pitchFamily="18" charset="0"/>
                          <a:cs typeface="Times New Roman" pitchFamily="18" charset="0"/>
                        </a:rPr>
                        <a:t>df</a:t>
                      </a:r>
                      <a:endParaRPr kumimoji="0" lang="en-GB" sz="2400" b="0" i="0" u="none" strike="noStrike" cap="none" normalizeH="0" baseline="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smtClean="0">
                          <a:ln>
                            <a:noFill/>
                          </a:ln>
                          <a:solidFill>
                            <a:srgbClr val="FFFFFF"/>
                          </a:solidFill>
                          <a:effectLst/>
                          <a:latin typeface="Times New Roman" pitchFamily="18" charset="0"/>
                          <a:cs typeface="Times New Roman" pitchFamily="18" charset="0"/>
                          <a:sym typeface="Symbol" pitchFamily="18" charset="2"/>
                        </a:rPr>
                        <a:t></a:t>
                      </a:r>
                      <a:r>
                        <a:rPr kumimoji="0" lang="en-GB" sz="2400" b="1" i="0" u="none" strike="noStrike" cap="none" normalizeH="0" baseline="30000" smtClean="0">
                          <a:ln>
                            <a:noFill/>
                          </a:ln>
                          <a:solidFill>
                            <a:srgbClr val="FFFFFF"/>
                          </a:solidFill>
                          <a:effectLst/>
                          <a:latin typeface="Times New Roman" pitchFamily="18" charset="0"/>
                          <a:cs typeface="Times New Roman" pitchFamily="18" charset="0"/>
                        </a:rPr>
                        <a:t>2</a:t>
                      </a:r>
                      <a:r>
                        <a:rPr kumimoji="0" lang="en-GB" sz="2400" b="1" i="0" u="none" strike="noStrike" cap="none" normalizeH="0" baseline="0" smtClean="0">
                          <a:ln>
                            <a:noFill/>
                          </a:ln>
                          <a:solidFill>
                            <a:srgbClr val="FFFFFF"/>
                          </a:solidFill>
                          <a:effectLst/>
                          <a:latin typeface="Times New Roman" pitchFamily="18" charset="0"/>
                          <a:cs typeface="Times New Roman" pitchFamily="18" charset="0"/>
                          <a:sym typeface="Symbol" pitchFamily="18" charset="2"/>
                        </a:rPr>
                        <a:t>(df)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400" b="1" i="0" u="none" strike="noStrike" cap="none" normalizeH="0" baseline="0" dirty="0" smtClean="0">
                          <a:ln>
                            <a:noFill/>
                          </a:ln>
                          <a:solidFill>
                            <a:srgbClr val="FFFFFF"/>
                          </a:solidFill>
                          <a:effectLst/>
                          <a:latin typeface="Times New Roman" pitchFamily="18" charset="0"/>
                          <a:cs typeface="Times New Roman" pitchFamily="18" charset="0"/>
                        </a:rPr>
                        <a:t>P-</a:t>
                      </a:r>
                      <a:r>
                        <a:rPr kumimoji="0" lang="en-GB" sz="2400" b="1" i="0" u="none" strike="noStrike" cap="none" normalizeH="0" baseline="0" dirty="0" err="1" smtClean="0">
                          <a:ln>
                            <a:noFill/>
                          </a:ln>
                          <a:solidFill>
                            <a:srgbClr val="FFFFFF"/>
                          </a:solidFill>
                          <a:effectLst/>
                          <a:latin typeface="Times New Roman" pitchFamily="18" charset="0"/>
                          <a:cs typeface="Times New Roman" pitchFamily="18" charset="0"/>
                        </a:rPr>
                        <a:t>val</a:t>
                      </a:r>
                      <a:endParaRPr kumimoji="0" lang="en-GB" sz="2400" b="0" i="0" u="none" strike="noStrike" cap="none" normalizeH="0" baseline="0" dirty="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tx2"/>
                          </a:solidFill>
                          <a:effectLst/>
                          <a:latin typeface="Arial" charset="0"/>
                          <a:cs typeface="Times New Roman" pitchFamily="18" charset="0"/>
                        </a:rPr>
                        <a:t>1 All TH free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10</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2202.7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1998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smtClean="0">
                          <a:ln>
                            <a:noFill/>
                          </a:ln>
                          <a:solidFill>
                            <a:schemeClr val="hlink"/>
                          </a:solidFill>
                          <a:effectLst/>
                          <a:latin typeface="Arial" charset="0"/>
                          <a:cs typeface="Times New Roman" pitchFamily="18" charset="0"/>
                        </a:rPr>
                        <a:t>-</a:t>
                      </a:r>
                      <a:endParaRPr kumimoji="0" lang="en-GB" sz="2000" b="0" i="0" u="none" strike="noStrike" cap="none" normalizeH="0" baseline="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smtClean="0">
                          <a:ln>
                            <a:noFill/>
                          </a:ln>
                          <a:solidFill>
                            <a:schemeClr val="hlink"/>
                          </a:solidFill>
                          <a:effectLst/>
                          <a:latin typeface="Arial" charset="0"/>
                          <a:cs typeface="Times New Roman" pitchFamily="18" charset="0"/>
                        </a:rPr>
                        <a:t>-</a:t>
                      </a:r>
                      <a:endParaRPr kumimoji="0" lang="en-GB" sz="2000" b="0" i="0" u="none" strike="noStrike" cap="none" normalizeH="0" baseline="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tx2"/>
                          </a:solidFill>
                          <a:effectLst/>
                          <a:latin typeface="Arial" charset="0"/>
                          <a:cs typeface="Times New Roman" pitchFamily="18" charset="0"/>
                        </a:rPr>
                        <a:t>2</a:t>
                      </a:r>
                      <a:r>
                        <a:rPr kumimoji="0" lang="en-GB" sz="2000" b="0" i="0" u="none" strike="noStrike" cap="none" normalizeH="0" baseline="30000" dirty="0" smtClean="0">
                          <a:ln>
                            <a:noFill/>
                          </a:ln>
                          <a:solidFill>
                            <a:schemeClr val="tx2"/>
                          </a:solidFill>
                          <a:effectLst/>
                          <a:latin typeface="Arial" charset="0"/>
                          <a:cs typeface="Times New Roman" pitchFamily="18" charset="0"/>
                        </a:rPr>
                        <a:t> </a:t>
                      </a:r>
                      <a:r>
                        <a:rPr kumimoji="0" lang="en-GB" sz="2000" b="0" i="0" u="none" strike="noStrike" cap="none" normalizeH="0" baseline="0" dirty="0" smtClean="0">
                          <a:ln>
                            <a:noFill/>
                          </a:ln>
                          <a:solidFill>
                            <a:schemeClr val="tx2"/>
                          </a:solidFill>
                          <a:effectLst/>
                          <a:latin typeface="Arial" charset="0"/>
                          <a:cs typeface="Times New Roman" pitchFamily="18" charset="0"/>
                        </a:rPr>
                        <a:t>Sub1: TH tw1=tw2 in MZ </a:t>
                      </a:r>
                      <a:endParaRPr kumimoji="0" lang="en-GB" sz="2000" b="0" i="0" u="none" strike="noStrike" cap="none" normalizeH="0" baseline="30000" dirty="0" smtClean="0">
                        <a:ln>
                          <a:noFill/>
                        </a:ln>
                        <a:solidFill>
                          <a:schemeClr val="tx2"/>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8</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2203.8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1.01 (2)</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.61 ns</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tx2"/>
                          </a:solidFill>
                          <a:effectLst/>
                          <a:latin typeface="Arial" charset="0"/>
                          <a:cs typeface="Times New Roman" pitchFamily="18" charset="0"/>
                        </a:rPr>
                        <a:t>3 Sub2: TH tw1=tw2 in DZ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2206.0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3.24 (2)</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.20 ns</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tx2"/>
                          </a:solidFill>
                          <a:effectLst/>
                          <a:latin typeface="Arial" charset="0"/>
                          <a:cs typeface="Times New Roman" pitchFamily="18" charset="0"/>
                        </a:rPr>
                        <a:t>4 Sub3: One overall TH </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4</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2211.1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rPr>
                        <a:t>2004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8.40 (6)</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GB" sz="2000" b="0" i="0" u="none" strike="noStrike" cap="none" normalizeH="0" baseline="0" dirty="0" smtClean="0">
                          <a:ln>
                            <a:noFill/>
                          </a:ln>
                          <a:solidFill>
                            <a:schemeClr val="hlink"/>
                          </a:solidFill>
                          <a:effectLst/>
                          <a:latin typeface="Arial" charset="0"/>
                          <a:cs typeface="Times New Roman" pitchFamily="18" charset="0"/>
                        </a:rPr>
                        <a:t>.21 ns</a:t>
                      </a:r>
                      <a:endParaRPr kumimoji="0" lang="en-GB"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8958" name="Rectangle 39"/>
          <p:cNvSpPr>
            <a:spLocks noChangeArrowheads="1"/>
          </p:cNvSpPr>
          <p:nvPr/>
        </p:nvSpPr>
        <p:spPr bwMode="auto">
          <a:xfrm>
            <a:off x="482600" y="2771775"/>
            <a:ext cx="7778750" cy="3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dirty="0">
                <a:solidFill>
                  <a:schemeClr val="tx2"/>
                </a:solidFill>
                <a:latin typeface="Arial" charset="0"/>
              </a:rPr>
              <a:t>1 Thresh/</a:t>
            </a:r>
            <a:r>
              <a:rPr lang="en-GB" altLang="en-US" sz="2000" dirty="0" err="1">
                <a:solidFill>
                  <a:schemeClr val="tx2"/>
                </a:solidFill>
                <a:latin typeface="Arial" charset="0"/>
              </a:rPr>
              <a:t>Inc</a:t>
            </a:r>
            <a:r>
              <a:rPr lang="en-GB" altLang="en-US" sz="2000" dirty="0">
                <a:solidFill>
                  <a:schemeClr val="tx2"/>
                </a:solidFill>
                <a:latin typeface="Arial" charset="0"/>
              </a:rPr>
              <a:t>:		</a:t>
            </a:r>
            <a:r>
              <a:rPr lang="en-GB" altLang="en-US" sz="2000" dirty="0">
                <a:solidFill>
                  <a:srgbClr val="FFFFFF"/>
                </a:solidFill>
                <a:latin typeface="Arial" charset="0"/>
              </a:rPr>
              <a:t>MZ tw1 = </a:t>
            </a:r>
            <a:r>
              <a:rPr lang="en-GB" altLang="en-US" sz="2000" dirty="0">
                <a:solidFill>
                  <a:schemeClr val="hlink"/>
                </a:solidFill>
                <a:latin typeface="Arial" charset="0"/>
              </a:rPr>
              <a:t>.94</a:t>
            </a:r>
            <a:r>
              <a:rPr lang="en-GB" altLang="en-US" sz="2000" dirty="0">
                <a:solidFill>
                  <a:srgbClr val="FFFFFF"/>
                </a:solidFill>
                <a:latin typeface="Arial" charset="0"/>
              </a:rPr>
              <a:t>, </a:t>
            </a:r>
            <a:r>
              <a:rPr lang="en-GB" altLang="en-US" sz="2000" dirty="0">
                <a:solidFill>
                  <a:srgbClr val="00B0F0"/>
                </a:solidFill>
                <a:latin typeface="Arial" charset="0"/>
              </a:rPr>
              <a:t>.84</a:t>
            </a:r>
            <a:r>
              <a:rPr lang="en-GB" altLang="en-US" sz="2000" dirty="0">
                <a:solidFill>
                  <a:srgbClr val="FFFFFF"/>
                </a:solidFill>
                <a:latin typeface="Arial" charset="0"/>
              </a:rPr>
              <a:t>	MZ tw2 = </a:t>
            </a:r>
            <a:r>
              <a:rPr lang="en-GB" altLang="en-US" sz="2000" dirty="0">
                <a:solidFill>
                  <a:schemeClr val="hlink"/>
                </a:solidFill>
                <a:latin typeface="Arial" charset="0"/>
              </a:rPr>
              <a:t>.96</a:t>
            </a:r>
            <a:r>
              <a:rPr lang="en-GB" altLang="en-US" sz="2000" dirty="0">
                <a:solidFill>
                  <a:srgbClr val="FFFFFF"/>
                </a:solidFill>
                <a:latin typeface="Arial" charset="0"/>
              </a:rPr>
              <a:t>, </a:t>
            </a:r>
            <a:r>
              <a:rPr lang="en-GB" altLang="en-US" sz="2000" dirty="0">
                <a:solidFill>
                  <a:srgbClr val="00B0F0"/>
                </a:solidFill>
                <a:latin typeface="Arial" charset="0"/>
              </a:rPr>
              <a:t>.73</a:t>
            </a:r>
            <a:r>
              <a:rPr lang="en-GB" altLang="en-US" sz="2000" dirty="0">
                <a:solidFill>
                  <a:srgbClr val="FFFFFF"/>
                </a:solidFill>
                <a:latin typeface="Arial" charset="0"/>
              </a:rPr>
              <a:t> </a:t>
            </a:r>
          </a:p>
          <a:p>
            <a:pPr>
              <a:spcBef>
                <a:spcPct val="0"/>
              </a:spcBef>
              <a:buSzTx/>
              <a:buFontTx/>
              <a:buNone/>
            </a:pPr>
            <a:r>
              <a:rPr lang="en-GB" altLang="en-US" sz="2000" dirty="0">
                <a:solidFill>
                  <a:srgbClr val="FFFFFF"/>
                </a:solidFill>
                <a:latin typeface="Arial" charset="0"/>
              </a:rPr>
              <a:t>			DZ tw1 = </a:t>
            </a:r>
            <a:r>
              <a:rPr lang="en-GB" altLang="en-US" sz="2000" dirty="0">
                <a:solidFill>
                  <a:schemeClr val="hlink"/>
                </a:solidFill>
                <a:latin typeface="Arial" charset="0"/>
              </a:rPr>
              <a:t>.75</a:t>
            </a:r>
            <a:r>
              <a:rPr lang="en-GB" altLang="en-US" sz="2000" dirty="0">
                <a:solidFill>
                  <a:srgbClr val="FFFFFF"/>
                </a:solidFill>
                <a:latin typeface="Arial" charset="0"/>
              </a:rPr>
              <a:t>, </a:t>
            </a:r>
            <a:r>
              <a:rPr lang="en-GB" altLang="en-US" sz="2000" dirty="0">
                <a:solidFill>
                  <a:srgbClr val="00B0F0"/>
                </a:solidFill>
                <a:latin typeface="Arial" charset="0"/>
              </a:rPr>
              <a:t>.91</a:t>
            </a:r>
            <a:r>
              <a:rPr lang="en-GB" altLang="en-US" sz="2000" dirty="0">
                <a:solidFill>
                  <a:srgbClr val="FFFFFF"/>
                </a:solidFill>
                <a:latin typeface="Arial" charset="0"/>
              </a:rPr>
              <a:t>	DZ tw2 = </a:t>
            </a:r>
            <a:r>
              <a:rPr lang="en-GB" altLang="en-US" sz="2000" dirty="0">
                <a:solidFill>
                  <a:schemeClr val="hlink"/>
                </a:solidFill>
                <a:latin typeface="Arial" charset="0"/>
              </a:rPr>
              <a:t>.84</a:t>
            </a:r>
            <a:r>
              <a:rPr lang="en-GB" altLang="en-US" sz="2000" dirty="0">
                <a:solidFill>
                  <a:srgbClr val="FFFFFF"/>
                </a:solidFill>
                <a:latin typeface="Arial" charset="0"/>
              </a:rPr>
              <a:t>, </a:t>
            </a:r>
            <a:r>
              <a:rPr lang="en-GB" altLang="en-US" sz="2000" dirty="0">
                <a:solidFill>
                  <a:srgbClr val="00B0F0"/>
                </a:solidFill>
                <a:latin typeface="Arial" charset="0"/>
              </a:rPr>
              <a:t>.71</a:t>
            </a:r>
            <a:r>
              <a:rPr lang="en-GB" altLang="en-US" sz="2000" dirty="0">
                <a:solidFill>
                  <a:srgbClr val="FFFFFF"/>
                </a:solidFill>
                <a:latin typeface="Arial" charset="0"/>
              </a:rPr>
              <a:t> </a:t>
            </a:r>
            <a:endParaRPr lang="en-US" altLang="en-US" sz="2000" dirty="0">
              <a:solidFill>
                <a:srgbClr val="FFFFFF"/>
              </a:solidFill>
              <a:latin typeface="Arial" charset="0"/>
            </a:endParaRPr>
          </a:p>
          <a:p>
            <a:pPr>
              <a:spcBef>
                <a:spcPct val="0"/>
              </a:spcBef>
              <a:buSzTx/>
              <a:buFontTx/>
              <a:buNone/>
            </a:pPr>
            <a:r>
              <a:rPr lang="en-GB" altLang="en-US" sz="2000" dirty="0">
                <a:solidFill>
                  <a:schemeClr val="tx2"/>
                </a:solidFill>
                <a:latin typeface="Arial" charset="0"/>
                <a:cs typeface="Times New Roman" pitchFamily="18" charset="0"/>
              </a:rPr>
              <a:t>2 Thresh/</a:t>
            </a:r>
            <a:r>
              <a:rPr lang="en-GB" altLang="en-US" sz="2000" dirty="0" err="1">
                <a:solidFill>
                  <a:schemeClr val="tx2"/>
                </a:solidFill>
                <a:latin typeface="Arial" charset="0"/>
                <a:cs typeface="Times New Roman" pitchFamily="18" charset="0"/>
              </a:rPr>
              <a:t>Inc</a:t>
            </a:r>
            <a:r>
              <a:rPr lang="en-GB" altLang="en-US" sz="2000" dirty="0">
                <a:solidFill>
                  <a:schemeClr val="tx2"/>
                </a:solidFill>
                <a:latin typeface="Arial" charset="0"/>
                <a:cs typeface="Times New Roman" pitchFamily="18" charset="0"/>
              </a:rPr>
              <a:t>:		</a:t>
            </a:r>
            <a:r>
              <a:rPr lang="en-GB" altLang="en-US" sz="2000" dirty="0">
                <a:solidFill>
                  <a:srgbClr val="FFFFFF"/>
                </a:solidFill>
                <a:latin typeface="Arial" charset="0"/>
              </a:rPr>
              <a:t>MZ       = </a:t>
            </a:r>
            <a:r>
              <a:rPr lang="en-GB" altLang="en-US" sz="2000" dirty="0">
                <a:solidFill>
                  <a:schemeClr val="hlink"/>
                </a:solidFill>
                <a:latin typeface="Arial" charset="0"/>
              </a:rPr>
              <a:t>.95</a:t>
            </a:r>
            <a:r>
              <a:rPr lang="en-GB" altLang="en-US" sz="2000" dirty="0">
                <a:solidFill>
                  <a:srgbClr val="FFFFFF"/>
                </a:solidFill>
                <a:latin typeface="Arial" charset="0"/>
              </a:rPr>
              <a:t>, </a:t>
            </a:r>
            <a:r>
              <a:rPr lang="en-GB" altLang="en-US" sz="2000" dirty="0">
                <a:solidFill>
                  <a:srgbClr val="00B0F0"/>
                </a:solidFill>
                <a:latin typeface="Arial" charset="0"/>
              </a:rPr>
              <a:t>.78</a:t>
            </a:r>
            <a:r>
              <a:rPr lang="en-GB" altLang="en-US" sz="2000" dirty="0">
                <a:solidFill>
                  <a:srgbClr val="FFFFFF"/>
                </a:solidFill>
                <a:latin typeface="Arial" charset="0"/>
              </a:rPr>
              <a:t>	</a:t>
            </a:r>
          </a:p>
          <a:p>
            <a:pPr>
              <a:spcBef>
                <a:spcPct val="0"/>
              </a:spcBef>
              <a:buSzTx/>
              <a:buFontTx/>
              <a:buNone/>
            </a:pPr>
            <a:r>
              <a:rPr lang="en-GB" altLang="en-US" sz="2000" dirty="0">
                <a:solidFill>
                  <a:srgbClr val="FFFFFF"/>
                </a:solidFill>
                <a:latin typeface="Arial" charset="0"/>
              </a:rPr>
              <a:t>			DZ tw1 = </a:t>
            </a:r>
            <a:r>
              <a:rPr lang="en-GB" altLang="en-US" sz="2000" dirty="0">
                <a:solidFill>
                  <a:schemeClr val="hlink"/>
                </a:solidFill>
                <a:latin typeface="Arial" charset="0"/>
              </a:rPr>
              <a:t>.75</a:t>
            </a:r>
            <a:r>
              <a:rPr lang="en-GB" altLang="en-US" sz="2000" dirty="0">
                <a:solidFill>
                  <a:srgbClr val="FFFFFF"/>
                </a:solidFill>
                <a:latin typeface="Arial" charset="0"/>
              </a:rPr>
              <a:t>, </a:t>
            </a:r>
            <a:r>
              <a:rPr lang="en-GB" altLang="en-US" sz="2000" dirty="0">
                <a:solidFill>
                  <a:srgbClr val="00B0F0"/>
                </a:solidFill>
                <a:latin typeface="Arial" charset="0"/>
              </a:rPr>
              <a:t>.91</a:t>
            </a:r>
            <a:r>
              <a:rPr lang="en-GB" altLang="en-US" sz="2000" dirty="0">
                <a:solidFill>
                  <a:srgbClr val="FFFFFF"/>
                </a:solidFill>
                <a:latin typeface="Arial" charset="0"/>
              </a:rPr>
              <a:t>	DZ tw2 = </a:t>
            </a:r>
            <a:r>
              <a:rPr lang="en-GB" altLang="en-US" sz="2000" dirty="0">
                <a:solidFill>
                  <a:schemeClr val="hlink"/>
                </a:solidFill>
                <a:latin typeface="Arial" charset="0"/>
              </a:rPr>
              <a:t>.84</a:t>
            </a:r>
            <a:r>
              <a:rPr lang="en-GB" altLang="en-US" sz="2000" dirty="0">
                <a:solidFill>
                  <a:srgbClr val="FFFFFF"/>
                </a:solidFill>
                <a:latin typeface="Arial" charset="0"/>
              </a:rPr>
              <a:t>, </a:t>
            </a:r>
            <a:r>
              <a:rPr lang="en-GB" altLang="en-US" sz="2000" dirty="0">
                <a:solidFill>
                  <a:srgbClr val="00B0F0"/>
                </a:solidFill>
                <a:latin typeface="Arial" charset="0"/>
              </a:rPr>
              <a:t>.71</a:t>
            </a:r>
            <a:r>
              <a:rPr lang="en-GB" altLang="en-US" sz="2000" dirty="0">
                <a:solidFill>
                  <a:srgbClr val="FFFFFF"/>
                </a:solidFill>
                <a:latin typeface="Arial" charset="0"/>
              </a:rPr>
              <a:t> </a:t>
            </a:r>
            <a:endParaRPr lang="en-US" altLang="en-US" sz="2000" dirty="0">
              <a:solidFill>
                <a:srgbClr val="FFFFFF"/>
              </a:solidFill>
              <a:latin typeface="Arial" charset="0"/>
            </a:endParaRPr>
          </a:p>
          <a:p>
            <a:pPr>
              <a:spcBef>
                <a:spcPct val="0"/>
              </a:spcBef>
              <a:buSzTx/>
              <a:buFontTx/>
              <a:buNone/>
            </a:pPr>
            <a:r>
              <a:rPr lang="en-GB" altLang="en-US" sz="2000" dirty="0">
                <a:solidFill>
                  <a:schemeClr val="tx2"/>
                </a:solidFill>
                <a:latin typeface="Arial" charset="0"/>
                <a:cs typeface="Times New Roman" pitchFamily="18" charset="0"/>
              </a:rPr>
              <a:t>3 Thresh/</a:t>
            </a:r>
            <a:r>
              <a:rPr lang="en-GB" altLang="en-US" sz="2000" dirty="0" err="1">
                <a:solidFill>
                  <a:schemeClr val="tx2"/>
                </a:solidFill>
                <a:latin typeface="Arial" charset="0"/>
                <a:cs typeface="Times New Roman" pitchFamily="18" charset="0"/>
              </a:rPr>
              <a:t>Inc</a:t>
            </a:r>
            <a:r>
              <a:rPr lang="en-GB" altLang="en-US" sz="2000" dirty="0">
                <a:solidFill>
                  <a:schemeClr val="tx2"/>
                </a:solidFill>
                <a:latin typeface="Arial" charset="0"/>
                <a:cs typeface="Times New Roman" pitchFamily="18" charset="0"/>
              </a:rPr>
              <a:t>:		</a:t>
            </a:r>
            <a:r>
              <a:rPr lang="en-GB" altLang="en-US" sz="2000" dirty="0">
                <a:solidFill>
                  <a:srgbClr val="FFFFFF"/>
                </a:solidFill>
                <a:latin typeface="Arial" charset="0"/>
              </a:rPr>
              <a:t>MZ tw1 = </a:t>
            </a:r>
            <a:r>
              <a:rPr lang="en-GB" altLang="en-US" sz="2000" dirty="0">
                <a:solidFill>
                  <a:schemeClr val="hlink"/>
                </a:solidFill>
                <a:latin typeface="Arial" charset="0"/>
              </a:rPr>
              <a:t>.94</a:t>
            </a:r>
            <a:r>
              <a:rPr lang="en-GB" altLang="en-US" sz="2000" dirty="0">
                <a:solidFill>
                  <a:srgbClr val="FFFFFF"/>
                </a:solidFill>
                <a:latin typeface="Arial" charset="0"/>
              </a:rPr>
              <a:t>, </a:t>
            </a:r>
            <a:r>
              <a:rPr lang="en-GB" altLang="en-US" sz="2000" dirty="0">
                <a:solidFill>
                  <a:srgbClr val="00B0F0"/>
                </a:solidFill>
                <a:latin typeface="Arial" charset="0"/>
              </a:rPr>
              <a:t>.84</a:t>
            </a:r>
            <a:r>
              <a:rPr lang="en-GB" altLang="en-US" sz="2000" dirty="0">
                <a:solidFill>
                  <a:srgbClr val="FFFFFF"/>
                </a:solidFill>
                <a:latin typeface="Arial" charset="0"/>
              </a:rPr>
              <a:t>	MZ tw2 = </a:t>
            </a:r>
            <a:r>
              <a:rPr lang="en-GB" altLang="en-US" sz="2000" dirty="0">
                <a:solidFill>
                  <a:schemeClr val="hlink"/>
                </a:solidFill>
                <a:latin typeface="Arial" charset="0"/>
              </a:rPr>
              <a:t>.96</a:t>
            </a:r>
            <a:r>
              <a:rPr lang="en-GB" altLang="en-US" sz="2000" dirty="0">
                <a:solidFill>
                  <a:srgbClr val="FFFFFF"/>
                </a:solidFill>
                <a:latin typeface="Arial" charset="0"/>
              </a:rPr>
              <a:t>, </a:t>
            </a:r>
            <a:r>
              <a:rPr lang="en-GB" altLang="en-US" sz="2000" dirty="0">
                <a:solidFill>
                  <a:srgbClr val="00B0F0"/>
                </a:solidFill>
                <a:latin typeface="Arial" charset="0"/>
              </a:rPr>
              <a:t>.73</a:t>
            </a:r>
            <a:r>
              <a:rPr lang="en-GB" altLang="en-US" sz="2000" dirty="0">
                <a:solidFill>
                  <a:srgbClr val="FFFFFF"/>
                </a:solidFill>
                <a:latin typeface="Arial" charset="0"/>
              </a:rPr>
              <a:t> </a:t>
            </a:r>
          </a:p>
          <a:p>
            <a:pPr>
              <a:spcBef>
                <a:spcPct val="0"/>
              </a:spcBef>
              <a:buSzTx/>
              <a:buFontTx/>
              <a:buNone/>
            </a:pPr>
            <a:r>
              <a:rPr lang="en-GB" altLang="en-US" sz="2000" dirty="0">
                <a:solidFill>
                  <a:srgbClr val="FFFFFF"/>
                </a:solidFill>
                <a:latin typeface="Arial" charset="0"/>
              </a:rPr>
              <a:t>			DZ        = </a:t>
            </a:r>
            <a:r>
              <a:rPr lang="en-GB" altLang="en-US" sz="2000" dirty="0">
                <a:solidFill>
                  <a:schemeClr val="hlink"/>
                </a:solidFill>
                <a:latin typeface="Arial" charset="0"/>
              </a:rPr>
              <a:t>.80</a:t>
            </a:r>
            <a:r>
              <a:rPr lang="en-GB" altLang="en-US" sz="2000" dirty="0">
                <a:solidFill>
                  <a:srgbClr val="FFFFFF"/>
                </a:solidFill>
                <a:latin typeface="Arial" charset="0"/>
              </a:rPr>
              <a:t>, </a:t>
            </a:r>
            <a:r>
              <a:rPr lang="en-GB" altLang="en-US" sz="2000" dirty="0">
                <a:solidFill>
                  <a:srgbClr val="00B0F0"/>
                </a:solidFill>
                <a:latin typeface="Arial" charset="0"/>
              </a:rPr>
              <a:t>.81</a:t>
            </a:r>
            <a:r>
              <a:rPr lang="en-GB" altLang="en-US" sz="2000" dirty="0">
                <a:solidFill>
                  <a:srgbClr val="FFFFFF"/>
                </a:solidFill>
                <a:latin typeface="Arial" charset="0"/>
              </a:rPr>
              <a:t>	</a:t>
            </a:r>
            <a:endParaRPr lang="en-US" altLang="en-US" sz="2000" dirty="0">
              <a:solidFill>
                <a:srgbClr val="FFFFFF"/>
              </a:solidFill>
              <a:latin typeface="Arial" charset="0"/>
            </a:endParaRPr>
          </a:p>
          <a:p>
            <a:pPr>
              <a:spcBef>
                <a:spcPct val="0"/>
              </a:spcBef>
              <a:buSzTx/>
              <a:buFontTx/>
              <a:buNone/>
            </a:pPr>
            <a:r>
              <a:rPr lang="en-GB" altLang="en-US" sz="2000" dirty="0">
                <a:solidFill>
                  <a:schemeClr val="tx2"/>
                </a:solidFill>
                <a:latin typeface="Arial" charset="0"/>
                <a:cs typeface="Times New Roman" pitchFamily="18" charset="0"/>
              </a:rPr>
              <a:t>4 Thresh/</a:t>
            </a:r>
            <a:r>
              <a:rPr lang="en-GB" altLang="en-US" sz="2000" dirty="0" err="1">
                <a:solidFill>
                  <a:schemeClr val="tx2"/>
                </a:solidFill>
                <a:latin typeface="Arial" charset="0"/>
                <a:cs typeface="Times New Roman" pitchFamily="18" charset="0"/>
              </a:rPr>
              <a:t>Inc</a:t>
            </a:r>
            <a:r>
              <a:rPr lang="en-GB" altLang="en-US" sz="2000" dirty="0">
                <a:solidFill>
                  <a:schemeClr val="tx2"/>
                </a:solidFill>
                <a:latin typeface="Arial" charset="0"/>
                <a:cs typeface="Times New Roman" pitchFamily="18" charset="0"/>
              </a:rPr>
              <a:t>:		</a:t>
            </a:r>
            <a:r>
              <a:rPr lang="en-GB" altLang="en-US" sz="2000" dirty="0">
                <a:solidFill>
                  <a:srgbClr val="FFFFFF"/>
                </a:solidFill>
                <a:latin typeface="Arial" charset="0"/>
              </a:rPr>
              <a:t> </a:t>
            </a:r>
            <a:r>
              <a:rPr lang="en-GB" altLang="en-US" sz="2000" dirty="0">
                <a:solidFill>
                  <a:schemeClr val="hlink"/>
                </a:solidFill>
                <a:latin typeface="Arial" charset="0"/>
              </a:rPr>
              <a:t>.86</a:t>
            </a:r>
            <a:r>
              <a:rPr lang="en-GB" altLang="en-US" sz="2000" dirty="0">
                <a:solidFill>
                  <a:srgbClr val="FFFFFF"/>
                </a:solidFill>
                <a:latin typeface="Arial" charset="0"/>
              </a:rPr>
              <a:t>, </a:t>
            </a:r>
            <a:r>
              <a:rPr lang="en-GB" altLang="en-US" sz="2000" dirty="0">
                <a:solidFill>
                  <a:srgbClr val="00B0F0"/>
                </a:solidFill>
                <a:latin typeface="Arial" charset="0"/>
              </a:rPr>
              <a:t>.79</a:t>
            </a:r>
            <a:r>
              <a:rPr lang="en-GB" altLang="en-US" sz="2000" dirty="0">
                <a:solidFill>
                  <a:srgbClr val="FFFFFF"/>
                </a:solidFill>
                <a:latin typeface="Arial" charset="0"/>
              </a:rPr>
              <a:t>	</a:t>
            </a:r>
          </a:p>
          <a:p>
            <a:pPr>
              <a:spcBef>
                <a:spcPct val="0"/>
              </a:spcBef>
              <a:buSzTx/>
              <a:buFontTx/>
              <a:buNone/>
            </a:pPr>
            <a:endParaRPr lang="en-GB" altLang="en-US" sz="2000" dirty="0">
              <a:solidFill>
                <a:srgbClr val="FFFFFF"/>
              </a:solidFill>
              <a:latin typeface="Arial" charset="0"/>
              <a:cs typeface="Times New Roman" pitchFamily="18" charset="0"/>
            </a:endParaRPr>
          </a:p>
          <a:p>
            <a:pPr>
              <a:spcBef>
                <a:spcPct val="0"/>
              </a:spcBef>
              <a:buSzTx/>
              <a:buFontTx/>
              <a:buNone/>
            </a:pPr>
            <a:endParaRPr lang="en-GB" altLang="en-US" sz="2000" dirty="0">
              <a:solidFill>
                <a:srgbClr val="FFFFFF"/>
              </a:solidFill>
              <a:latin typeface="Arial" charset="0"/>
              <a:cs typeface="Times New Roman" pitchFamily="18" charset="0"/>
            </a:endParaRPr>
          </a:p>
          <a:p>
            <a:pPr>
              <a:spcBef>
                <a:spcPct val="0"/>
              </a:spcBef>
              <a:buSzTx/>
              <a:buFontTx/>
              <a:buNone/>
            </a:pPr>
            <a:r>
              <a:rPr lang="en-GB" altLang="en-US" sz="2000" dirty="0">
                <a:solidFill>
                  <a:srgbClr val="FFFFFF"/>
                </a:solidFill>
                <a:latin typeface="Arial" charset="0"/>
                <a:cs typeface="Times New Roman" pitchFamily="18" charset="0"/>
              </a:rPr>
              <a:t>The Twin correlations for model 4 are: </a:t>
            </a:r>
            <a:endParaRPr lang="en-US" altLang="en-US" sz="2000" dirty="0">
              <a:solidFill>
                <a:srgbClr val="FFFFFF"/>
              </a:solidFill>
              <a:latin typeface="Arial" charset="0"/>
            </a:endParaRPr>
          </a:p>
          <a:p>
            <a:pPr>
              <a:spcBef>
                <a:spcPct val="0"/>
              </a:spcBef>
              <a:buSzTx/>
              <a:buFontTx/>
              <a:buNone/>
            </a:pPr>
            <a:r>
              <a:rPr lang="en-GB" altLang="en-US" sz="2400" i="1" dirty="0">
                <a:solidFill>
                  <a:srgbClr val="FFFFFF"/>
                </a:solidFill>
                <a:latin typeface="Arial" charset="0"/>
                <a:cs typeface="Times New Roman" pitchFamily="18" charset="0"/>
              </a:rPr>
              <a:t>r</a:t>
            </a:r>
            <a:r>
              <a:rPr lang="en-GB" altLang="en-US" sz="2400" dirty="0">
                <a:solidFill>
                  <a:srgbClr val="FFFFFF"/>
                </a:solidFill>
                <a:latin typeface="Arial" charset="0"/>
                <a:cs typeface="Times New Roman" pitchFamily="18" charset="0"/>
              </a:rPr>
              <a:t> </a:t>
            </a:r>
            <a:r>
              <a:rPr lang="en-GB" altLang="en-US" sz="2400" baseline="-25000" dirty="0">
                <a:solidFill>
                  <a:srgbClr val="FFFFFF"/>
                </a:solidFill>
                <a:latin typeface="Arial" charset="0"/>
                <a:cs typeface="Times New Roman" pitchFamily="18" charset="0"/>
              </a:rPr>
              <a:t>MZM</a:t>
            </a:r>
            <a:r>
              <a:rPr lang="en-GB" altLang="en-US" sz="2400" dirty="0">
                <a:solidFill>
                  <a:srgbClr val="FFFFFF"/>
                </a:solidFill>
                <a:latin typeface="Arial" charset="0"/>
                <a:cs typeface="Times New Roman" pitchFamily="18" charset="0"/>
              </a:rPr>
              <a:t>  = </a:t>
            </a:r>
            <a:r>
              <a:rPr lang="en-GB" altLang="en-US" sz="2400" dirty="0">
                <a:solidFill>
                  <a:schemeClr val="hlink"/>
                </a:solidFill>
                <a:latin typeface="Arial" charset="0"/>
                <a:cs typeface="Times New Roman" pitchFamily="18" charset="0"/>
              </a:rPr>
              <a:t>0.82 (.74 - .87</a:t>
            </a:r>
            <a:r>
              <a:rPr lang="en-GB" altLang="en-US" sz="2400" i="1" dirty="0">
                <a:solidFill>
                  <a:schemeClr val="hlink"/>
                </a:solidFill>
                <a:latin typeface="Arial" charset="0"/>
                <a:cs typeface="Times New Roman" pitchFamily="18" charset="0"/>
              </a:rPr>
              <a:t>)</a:t>
            </a:r>
            <a:r>
              <a:rPr lang="en-GB" altLang="en-US" sz="2400" i="1" dirty="0">
                <a:solidFill>
                  <a:srgbClr val="FFFFFF"/>
                </a:solidFill>
                <a:latin typeface="Arial" charset="0"/>
                <a:cs typeface="Times New Roman" pitchFamily="18" charset="0"/>
              </a:rPr>
              <a:t>       r</a:t>
            </a:r>
            <a:r>
              <a:rPr lang="en-GB" altLang="en-US" sz="2400" dirty="0">
                <a:solidFill>
                  <a:srgbClr val="FFFFFF"/>
                </a:solidFill>
                <a:latin typeface="Arial" charset="0"/>
                <a:cs typeface="Times New Roman" pitchFamily="18" charset="0"/>
              </a:rPr>
              <a:t> </a:t>
            </a:r>
            <a:r>
              <a:rPr lang="en-GB" altLang="en-US" sz="2400" baseline="-25000" dirty="0">
                <a:solidFill>
                  <a:srgbClr val="FFFFFF"/>
                </a:solidFill>
                <a:latin typeface="Arial" charset="0"/>
                <a:cs typeface="Times New Roman" pitchFamily="18" charset="0"/>
              </a:rPr>
              <a:t>DZM</a:t>
            </a:r>
            <a:r>
              <a:rPr lang="en-GB" altLang="en-US" sz="2400" dirty="0">
                <a:solidFill>
                  <a:srgbClr val="FFFFFF"/>
                </a:solidFill>
                <a:latin typeface="Arial" charset="0"/>
                <a:cs typeface="Times New Roman" pitchFamily="18" charset="0"/>
              </a:rPr>
              <a:t>  = </a:t>
            </a:r>
            <a:r>
              <a:rPr lang="en-GB" altLang="en-US" sz="2400" dirty="0">
                <a:solidFill>
                  <a:schemeClr val="hlink"/>
                </a:solidFill>
                <a:latin typeface="Arial" charset="0"/>
                <a:cs typeface="Times New Roman" pitchFamily="18" charset="0"/>
              </a:rPr>
              <a:t>0.44 (.30 - .56)</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23850" y="414338"/>
            <a:ext cx="8640763" cy="1143000"/>
          </a:xfrm>
        </p:spPr>
        <p:txBody>
          <a:bodyPr/>
          <a:lstStyle/>
          <a:p>
            <a:r>
              <a:rPr lang="en-GB" altLang="en-US" sz="4000" b="1" smtClean="0">
                <a:solidFill>
                  <a:schemeClr val="tx1"/>
                </a:solidFill>
                <a:latin typeface="Arial" charset="0"/>
              </a:rPr>
              <a:t>ACE Estimates for the ordinalized CAST score in Boys at age 8</a:t>
            </a:r>
            <a:endParaRPr lang="en-US" altLang="en-US" sz="4000" b="1" smtClean="0">
              <a:solidFill>
                <a:schemeClr val="tx1"/>
              </a:solidFill>
              <a:latin typeface="Arial" charset="0"/>
            </a:endParaRPr>
          </a:p>
        </p:txBody>
      </p:sp>
      <p:graphicFrame>
        <p:nvGraphicFramePr>
          <p:cNvPr id="963614" name="Group 30"/>
          <p:cNvGraphicFramePr>
            <a:graphicFrameLocks noGrp="1"/>
          </p:cNvGraphicFramePr>
          <p:nvPr>
            <p:ph idx="1"/>
            <p:extLst>
              <p:ext uri="{D42A27DB-BD31-4B8C-83A1-F6EECF244321}">
                <p14:modId xmlns:p14="http://schemas.microsoft.com/office/powerpoint/2010/main" val="3512217336"/>
              </p:ext>
            </p:extLst>
          </p:nvPr>
        </p:nvGraphicFramePr>
        <p:xfrm>
          <a:off x="685800" y="2060575"/>
          <a:ext cx="7772400" cy="2805113"/>
        </p:xfrm>
        <a:graphic>
          <a:graphicData uri="http://schemas.openxmlformats.org/drawingml/2006/table">
            <a:tbl>
              <a:tblPr/>
              <a:tblGrid>
                <a:gridCol w="1943100"/>
                <a:gridCol w="1943100"/>
                <a:gridCol w="1943100"/>
                <a:gridCol w="1943100"/>
              </a:tblGrid>
              <a:tr h="1372066">
                <a:tc>
                  <a:txBody>
                    <a:bodyPr/>
                    <a:lstStyle/>
                    <a:p>
                      <a:pPr marL="0" marR="0" lvl="0" indent="0" algn="l" defTabSz="914400" rtl="0" eaLnBrk="0" fontAlgn="base" latinLnBrk="0" hangingPunct="0">
                        <a:lnSpc>
                          <a:spcPct val="100000"/>
                        </a:lnSpc>
                        <a:spcBef>
                          <a:spcPct val="20000"/>
                        </a:spcBef>
                        <a:spcAft>
                          <a:spcPct val="0"/>
                        </a:spcAft>
                        <a:buClrTx/>
                        <a:buSzPct val="100000"/>
                        <a:buFontTx/>
                        <a:buNone/>
                        <a:tabLst/>
                      </a:pPr>
                      <a:endParaRPr kumimoji="0" lang="en-US" sz="4000" b="0" i="0" u="none" strike="noStrike" cap="none" normalizeH="0" baseline="0" dirty="0" smtClean="0">
                        <a:ln>
                          <a:noFill/>
                        </a:ln>
                        <a:solidFill>
                          <a:srgbClr val="FFFFFF"/>
                        </a:solidFill>
                        <a:effectLst/>
                        <a:latin typeface="Times New Roman" pitchFamily="18" charset="0"/>
                      </a:endParaRPr>
                    </a:p>
                  </a:txBody>
                  <a:tcPr marT="45735" marB="4573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3600" b="1" i="0" u="none" strike="noStrike" cap="none" normalizeH="0" baseline="0" dirty="0" smtClean="0">
                          <a:ln>
                            <a:noFill/>
                          </a:ln>
                          <a:solidFill>
                            <a:srgbClr val="FFFFFF"/>
                          </a:solidFill>
                          <a:effectLst/>
                          <a:latin typeface="Times New Roman" pitchFamily="18" charset="0"/>
                        </a:rPr>
                        <a:t>h</a:t>
                      </a:r>
                      <a:r>
                        <a:rPr kumimoji="0" lang="en-GB" sz="3600" b="1" i="0" u="none" strike="noStrike" cap="none" normalizeH="0" baseline="30000" dirty="0" smtClean="0">
                          <a:ln>
                            <a:noFill/>
                          </a:ln>
                          <a:solidFill>
                            <a:srgbClr val="FFFFFF"/>
                          </a:solidFill>
                          <a:effectLst/>
                          <a:latin typeface="Times New Roman" pitchFamily="18" charset="0"/>
                        </a:rPr>
                        <a:t>2</a:t>
                      </a:r>
                      <a:endParaRPr kumimoji="0" lang="en-US" sz="3600" b="1" i="0" u="none" strike="noStrike" cap="none" normalizeH="0" baseline="0" dirty="0" smtClean="0">
                        <a:ln>
                          <a:noFill/>
                        </a:ln>
                        <a:solidFill>
                          <a:srgbClr val="FFFFFF"/>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3600" b="1" i="0" u="none" strike="noStrike" cap="none" normalizeH="0" baseline="0" dirty="0" smtClean="0">
                          <a:ln>
                            <a:noFill/>
                          </a:ln>
                          <a:solidFill>
                            <a:srgbClr val="FFFFFF"/>
                          </a:solidFill>
                          <a:effectLst/>
                          <a:latin typeface="Times New Roman" pitchFamily="18" charset="0"/>
                        </a:rPr>
                        <a:t>c</a:t>
                      </a:r>
                      <a:r>
                        <a:rPr kumimoji="0" lang="en-GB" sz="3600" b="1" i="0" u="none" strike="noStrike" cap="none" normalizeH="0" baseline="30000" dirty="0" smtClean="0">
                          <a:ln>
                            <a:noFill/>
                          </a:ln>
                          <a:solidFill>
                            <a:srgbClr val="FFFFFF"/>
                          </a:solidFill>
                          <a:effectLst/>
                          <a:latin typeface="Times New Roman" pitchFamily="18" charset="0"/>
                        </a:rPr>
                        <a:t>2</a:t>
                      </a:r>
                      <a:endParaRPr kumimoji="0" lang="en-US" sz="3600" b="1" i="0" u="none" strike="noStrike" cap="none" normalizeH="0" baseline="0" dirty="0" smtClean="0">
                        <a:ln>
                          <a:noFill/>
                        </a:ln>
                        <a:solidFill>
                          <a:srgbClr val="FFFFFF"/>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3600" b="1" i="0" u="none" strike="noStrike" cap="none" normalizeH="0" baseline="0" dirty="0" smtClean="0">
                          <a:ln>
                            <a:noFill/>
                          </a:ln>
                          <a:solidFill>
                            <a:srgbClr val="FFFFFF"/>
                          </a:solidFill>
                          <a:effectLst/>
                          <a:latin typeface="Times New Roman" pitchFamily="18" charset="0"/>
                        </a:rPr>
                        <a:t>e</a:t>
                      </a:r>
                      <a:r>
                        <a:rPr kumimoji="0" lang="en-GB" sz="3600" b="1" i="0" u="none" strike="noStrike" cap="none" normalizeH="0" baseline="30000" dirty="0" smtClean="0">
                          <a:ln>
                            <a:noFill/>
                          </a:ln>
                          <a:solidFill>
                            <a:srgbClr val="FFFFFF"/>
                          </a:solidFill>
                          <a:effectLst/>
                          <a:latin typeface="Times New Roman" pitchFamily="18" charset="0"/>
                        </a:rPr>
                        <a:t>2</a:t>
                      </a:r>
                      <a:endParaRPr kumimoji="0" lang="en-US" sz="3600" b="1" i="0" u="none" strike="noStrike" cap="none" normalizeH="0" baseline="0" dirty="0" smtClean="0">
                        <a:ln>
                          <a:noFill/>
                        </a:ln>
                        <a:solidFill>
                          <a:srgbClr val="FFFFFF"/>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3047">
                <a:tc>
                  <a:txBody>
                    <a:bodyPr/>
                    <a:lstStyle/>
                    <a:p>
                      <a:pPr marL="0" marR="0" lvl="0" indent="0" algn="l" defTabSz="914400" rtl="0" eaLnBrk="0" fontAlgn="base" latinLnBrk="0" hangingPunct="0">
                        <a:lnSpc>
                          <a:spcPct val="100000"/>
                        </a:lnSpc>
                        <a:spcBef>
                          <a:spcPct val="20000"/>
                        </a:spcBef>
                        <a:spcAft>
                          <a:spcPct val="0"/>
                        </a:spcAft>
                        <a:buClrTx/>
                        <a:buSzPct val="100000"/>
                        <a:buFontTx/>
                        <a:buNone/>
                        <a:tabLst/>
                      </a:pPr>
                      <a:r>
                        <a:rPr kumimoji="0" lang="en-GB" sz="4000" b="1" i="0" u="none" strike="noStrike" cap="none" normalizeH="0" baseline="0" dirty="0" smtClean="0">
                          <a:ln>
                            <a:noFill/>
                          </a:ln>
                          <a:solidFill>
                            <a:srgbClr val="FFFFFF"/>
                          </a:solidFill>
                          <a:effectLst/>
                          <a:latin typeface="Times New Roman" pitchFamily="18" charset="0"/>
                        </a:rPr>
                        <a:t>  ACE</a:t>
                      </a:r>
                      <a:endParaRPr kumimoji="0" lang="en-US" sz="4000" b="1" i="0" u="none" strike="noStrike" cap="none" normalizeH="0" baseline="0" dirty="0" smtClean="0">
                        <a:ln>
                          <a:noFill/>
                        </a:ln>
                        <a:solidFill>
                          <a:srgbClr val="FFFFFF"/>
                        </a:solidFill>
                        <a:effectLst/>
                        <a:latin typeface="Times New Roman" pitchFamily="18" charset="0"/>
                      </a:endParaRPr>
                    </a:p>
                  </a:txBody>
                  <a:tcPr marT="45735" marB="4573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.76</a:t>
                      </a:r>
                    </a:p>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a:t>
                      </a:r>
                      <a:r>
                        <a:rPr kumimoji="0" lang="en-GB" sz="4000" b="0" i="0" u="none" strike="noStrike" cap="none" normalizeH="0" baseline="0" dirty="0" smtClean="0">
                          <a:ln>
                            <a:noFill/>
                          </a:ln>
                          <a:solidFill>
                            <a:schemeClr val="hlink"/>
                          </a:solidFill>
                          <a:effectLst/>
                          <a:latin typeface="Times New Roman" pitchFamily="18" charset="0"/>
                        </a:rPr>
                        <a:t>48/.</a:t>
                      </a:r>
                      <a:r>
                        <a:rPr kumimoji="0" lang="en-GB" sz="4000" b="0" i="0" u="none" strike="noStrike" cap="none" normalizeH="0" baseline="0" dirty="0" smtClean="0">
                          <a:ln>
                            <a:noFill/>
                          </a:ln>
                          <a:solidFill>
                            <a:schemeClr val="hlink"/>
                          </a:solidFill>
                          <a:effectLst/>
                          <a:latin typeface="Times New Roman" pitchFamily="18" charset="0"/>
                        </a:rPr>
                        <a:t>87)</a:t>
                      </a:r>
                      <a:endParaRPr kumimoji="0" lang="en-US" sz="4000" b="0" i="0" u="none" strike="noStrike" cap="none" normalizeH="0" baseline="0" dirty="0" smtClean="0">
                        <a:ln>
                          <a:noFill/>
                        </a:ln>
                        <a:solidFill>
                          <a:schemeClr val="hlink"/>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.06</a:t>
                      </a:r>
                    </a:p>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(0</a:t>
                      </a:r>
                      <a:r>
                        <a:rPr kumimoji="0" lang="en-GB" sz="4000" b="0" i="0" u="none" strike="noStrike" cap="none" normalizeH="0" baseline="0" dirty="0" smtClean="0">
                          <a:ln>
                            <a:noFill/>
                          </a:ln>
                          <a:solidFill>
                            <a:schemeClr val="hlink"/>
                          </a:solidFill>
                          <a:effectLst/>
                          <a:latin typeface="Times New Roman" pitchFamily="18" charset="0"/>
                        </a:rPr>
                        <a:t>/.</a:t>
                      </a:r>
                      <a:r>
                        <a:rPr kumimoji="0" lang="en-GB" sz="4000" b="0" i="0" u="none" strike="noStrike" cap="none" normalizeH="0" baseline="0" dirty="0" smtClean="0">
                          <a:ln>
                            <a:noFill/>
                          </a:ln>
                          <a:solidFill>
                            <a:schemeClr val="hlink"/>
                          </a:solidFill>
                          <a:effectLst/>
                          <a:latin typeface="Times New Roman" pitchFamily="18" charset="0"/>
                        </a:rPr>
                        <a:t>31)</a:t>
                      </a:r>
                      <a:endParaRPr kumimoji="0" lang="en-US" sz="4000" b="0" i="0" u="none" strike="noStrike" cap="none" normalizeH="0" baseline="0" dirty="0" smtClean="0">
                        <a:ln>
                          <a:noFill/>
                        </a:ln>
                        <a:solidFill>
                          <a:schemeClr val="hlink"/>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.18</a:t>
                      </a:r>
                    </a:p>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n-GB" sz="4000" b="0" i="0" u="none" strike="noStrike" cap="none" normalizeH="0" baseline="0" dirty="0" smtClean="0">
                          <a:ln>
                            <a:noFill/>
                          </a:ln>
                          <a:solidFill>
                            <a:schemeClr val="hlink"/>
                          </a:solidFill>
                          <a:effectLst/>
                          <a:latin typeface="Times New Roman" pitchFamily="18" charset="0"/>
                        </a:rPr>
                        <a:t>(.</a:t>
                      </a:r>
                      <a:r>
                        <a:rPr kumimoji="0" lang="en-GB" sz="4000" b="0" i="0" u="none" strike="noStrike" cap="none" normalizeH="0" baseline="0" dirty="0" smtClean="0">
                          <a:ln>
                            <a:noFill/>
                          </a:ln>
                          <a:solidFill>
                            <a:schemeClr val="hlink"/>
                          </a:solidFill>
                          <a:effectLst/>
                          <a:latin typeface="Times New Roman" pitchFamily="18" charset="0"/>
                        </a:rPr>
                        <a:t>13/.</a:t>
                      </a:r>
                      <a:r>
                        <a:rPr kumimoji="0" lang="en-GB" sz="4000" b="0" i="0" u="none" strike="noStrike" cap="none" normalizeH="0" baseline="0" dirty="0" smtClean="0">
                          <a:ln>
                            <a:noFill/>
                          </a:ln>
                          <a:solidFill>
                            <a:schemeClr val="hlink"/>
                          </a:solidFill>
                          <a:effectLst/>
                          <a:latin typeface="Times New Roman" pitchFamily="18" charset="0"/>
                        </a:rPr>
                        <a:t>26)</a:t>
                      </a:r>
                      <a:endParaRPr kumimoji="0" lang="en-US" sz="4000" b="0" i="0" u="none" strike="noStrike" cap="none" normalizeH="0" baseline="0" dirty="0" smtClean="0">
                        <a:ln>
                          <a:noFill/>
                        </a:ln>
                        <a:solidFill>
                          <a:schemeClr val="hlink"/>
                        </a:solidFill>
                        <a:effectLst/>
                        <a:latin typeface="Times New Roman" pitchFamily="18" charset="0"/>
                      </a:endParaRPr>
                    </a:p>
                  </a:txBody>
                  <a:tcPr marT="45735" marB="4573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028" name="Rectangle 1"/>
          <p:cNvSpPr>
            <a:spLocks noChangeArrowheads="1"/>
          </p:cNvSpPr>
          <p:nvPr/>
        </p:nvSpPr>
        <p:spPr bwMode="auto">
          <a:xfrm>
            <a:off x="34925" y="5622925"/>
            <a:ext cx="94329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solidFill>
                  <a:srgbClr val="FFFFFF"/>
                </a:solidFill>
                <a:latin typeface="Arial" charset="0"/>
              </a:rPr>
              <a:t> 		Name  ep	-2LL		df 		AIC     </a:t>
            </a:r>
          </a:p>
          <a:p>
            <a:pPr>
              <a:spcBef>
                <a:spcPct val="0"/>
              </a:spcBef>
              <a:buSzTx/>
              <a:buFontTx/>
              <a:buNone/>
            </a:pPr>
            <a:r>
              <a:rPr lang="en-US" altLang="en-US" sz="2400">
                <a:solidFill>
                  <a:srgbClr val="FFFFFF"/>
                </a:solidFill>
                <a:latin typeface="Arial" charset="0"/>
              </a:rPr>
              <a:t>Model 1 :	ACE	 5	2211.14	2004		-1796.86</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685800" y="-26988"/>
            <a:ext cx="7772400" cy="1143001"/>
          </a:xfrm>
        </p:spPr>
        <p:txBody>
          <a:bodyPr/>
          <a:lstStyle/>
          <a:p>
            <a:r>
              <a:rPr lang="en-GB" altLang="en-US" b="1" smtClean="0">
                <a:latin typeface="Arial" charset="0"/>
                <a:cs typeface="Arial" charset="0"/>
              </a:rPr>
              <a:t>Age Effects on Thresholds</a:t>
            </a:r>
            <a:endParaRPr lang="en-US" altLang="en-US" b="1" smtClean="0">
              <a:latin typeface="Arial" charset="0"/>
              <a:cs typeface="Arial" charset="0"/>
            </a:endParaRPr>
          </a:p>
        </p:txBody>
      </p:sp>
      <p:sp>
        <p:nvSpPr>
          <p:cNvPr id="44035" name="Content Placeholder 2"/>
          <p:cNvSpPr>
            <a:spLocks noGrp="1"/>
          </p:cNvSpPr>
          <p:nvPr>
            <p:ph idx="1"/>
          </p:nvPr>
        </p:nvSpPr>
        <p:spPr>
          <a:xfrm>
            <a:off x="325438" y="1341438"/>
            <a:ext cx="8278812" cy="2455862"/>
          </a:xfrm>
        </p:spPr>
        <p:txBody>
          <a:bodyPr/>
          <a:lstStyle/>
          <a:p>
            <a:pPr marL="342900" lvl="1" indent="-342900">
              <a:buFontTx/>
              <a:buChar char="•"/>
            </a:pPr>
            <a:r>
              <a:rPr lang="en-GB" altLang="en-US" sz="2400" smtClean="0">
                <a:solidFill>
                  <a:srgbClr val="FFFFFF"/>
                </a:solidFill>
                <a:latin typeface="Arial" charset="0"/>
                <a:cs typeface="Arial" charset="0"/>
              </a:rPr>
              <a:t>The effect of covariates like Age can be modelled in the Threshold model, similarly to the means model</a:t>
            </a:r>
          </a:p>
          <a:p>
            <a:pPr marL="342900" lvl="1" indent="-342900">
              <a:buFontTx/>
              <a:buChar char="•"/>
            </a:pPr>
            <a:r>
              <a:rPr lang="en-GB" altLang="en-US" sz="2400" smtClean="0">
                <a:solidFill>
                  <a:srgbClr val="FFFFFF"/>
                </a:solidFill>
                <a:latin typeface="Arial" charset="0"/>
                <a:cs typeface="Arial" charset="0"/>
              </a:rPr>
              <a:t>An example script is added to the folder in which Age is incorporated and its effects modelled in the thresholds (Age Regression on TH.R)</a:t>
            </a:r>
          </a:p>
          <a:p>
            <a:endParaRPr lang="en-US" altLang="en-US" sz="2400" smtClean="0">
              <a:latin typeface="Arial" charset="0"/>
              <a:cs typeface="Arial" charset="0"/>
            </a:endParaRPr>
          </a:p>
        </p:txBody>
      </p:sp>
      <p:grpSp>
        <p:nvGrpSpPr>
          <p:cNvPr id="14" name="Group 13"/>
          <p:cNvGrpSpPr>
            <a:grpSpLocks/>
          </p:cNvGrpSpPr>
          <p:nvPr/>
        </p:nvGrpSpPr>
        <p:grpSpPr bwMode="auto">
          <a:xfrm>
            <a:off x="971551" y="3727450"/>
            <a:ext cx="7200899" cy="1069975"/>
            <a:chOff x="971601" y="4365104"/>
            <a:chExt cx="7200799" cy="1069975"/>
          </a:xfrm>
        </p:grpSpPr>
        <p:grpSp>
          <p:nvGrpSpPr>
            <p:cNvPr id="44271" name="Group 4"/>
            <p:cNvGrpSpPr>
              <a:grpSpLocks/>
            </p:cNvGrpSpPr>
            <p:nvPr/>
          </p:nvGrpSpPr>
          <p:grpSpPr bwMode="auto">
            <a:xfrm>
              <a:off x="971601" y="4365104"/>
              <a:ext cx="1480395" cy="1069975"/>
              <a:chOff x="323852" y="4662488"/>
              <a:chExt cx="1073452" cy="1069975"/>
            </a:xfrm>
          </p:grpSpPr>
          <p:sp>
            <p:nvSpPr>
              <p:cNvPr id="44275" name="Text Box 4"/>
              <p:cNvSpPr txBox="1">
                <a:spLocks noChangeArrowheads="1"/>
              </p:cNvSpPr>
              <p:nvPr/>
            </p:nvSpPr>
            <p:spPr bwMode="auto">
              <a:xfrm>
                <a:off x="323852" y="4795838"/>
                <a:ext cx="102566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0000"/>
                    </a:solidFill>
                    <a:latin typeface="Arial" charset="0"/>
                  </a:rPr>
                  <a:t>T</a:t>
                </a:r>
                <a:r>
                  <a:rPr lang="en-GB" altLang="en-US" sz="2400" baseline="-25000">
                    <a:solidFill>
                      <a:srgbClr val="FF0000"/>
                    </a:solidFill>
                    <a:latin typeface="Arial" charset="0"/>
                  </a:rPr>
                  <a:t>11</a:t>
                </a:r>
                <a:r>
                  <a:rPr lang="en-US" altLang="en-US" sz="2400" b="1">
                    <a:latin typeface="Tahoma" pitchFamily="34" charset="0"/>
                  </a:rPr>
                  <a:t> </a:t>
                </a:r>
                <a:r>
                  <a:rPr lang="en-GB" altLang="en-US" sz="2400">
                    <a:solidFill>
                      <a:srgbClr val="FF0000"/>
                    </a:solidFill>
                    <a:latin typeface="Arial" charset="0"/>
                  </a:rPr>
                  <a:t>T</a:t>
                </a:r>
                <a:r>
                  <a:rPr lang="en-GB" altLang="en-US" sz="2400" baseline="-25000">
                    <a:solidFill>
                      <a:srgbClr val="FF0000"/>
                    </a:solidFill>
                    <a:latin typeface="Arial" charset="0"/>
                  </a:rPr>
                  <a:t>12</a:t>
                </a:r>
                <a:r>
                  <a:rPr lang="en-US" altLang="en-US" sz="2400" b="1">
                    <a:latin typeface="Tahoma" pitchFamily="34" charset="0"/>
                  </a:rPr>
                  <a:t> </a:t>
                </a:r>
              </a:p>
              <a:p>
                <a:pPr>
                  <a:spcBef>
                    <a:spcPct val="0"/>
                  </a:spcBef>
                  <a:buSzTx/>
                  <a:buFontTx/>
                  <a:buNone/>
                </a:pPr>
                <a:r>
                  <a:rPr lang="en-GB" altLang="en-US" sz="2400">
                    <a:solidFill>
                      <a:srgbClr val="FFFF00"/>
                    </a:solidFill>
                    <a:latin typeface="Arial" charset="0"/>
                  </a:rPr>
                  <a:t>T</a:t>
                </a:r>
                <a:r>
                  <a:rPr lang="en-GB" altLang="en-US" sz="2400" baseline="-25000">
                    <a:solidFill>
                      <a:srgbClr val="FFFF00"/>
                    </a:solidFill>
                    <a:latin typeface="Arial" charset="0"/>
                  </a:rPr>
                  <a:t>21</a:t>
                </a:r>
                <a:r>
                  <a:rPr lang="en-GB" altLang="en-US" sz="2400">
                    <a:solidFill>
                      <a:srgbClr val="FFFF00"/>
                    </a:solidFill>
                    <a:latin typeface="Arial" charset="0"/>
                  </a:rPr>
                  <a:t> T</a:t>
                </a:r>
                <a:r>
                  <a:rPr lang="en-GB" altLang="en-US" sz="2400" baseline="-25000">
                    <a:solidFill>
                      <a:srgbClr val="FFFF00"/>
                    </a:solidFill>
                    <a:latin typeface="Arial" charset="0"/>
                  </a:rPr>
                  <a:t>22</a:t>
                </a:r>
                <a:endParaRPr lang="en-US" altLang="en-US" sz="2400" b="1" baseline="-25000">
                  <a:solidFill>
                    <a:srgbClr val="FFFF00"/>
                  </a:solidFill>
                  <a:latin typeface="Tahoma" pitchFamily="34" charset="0"/>
                </a:endParaRPr>
              </a:p>
            </p:txBody>
          </p:sp>
          <p:sp>
            <p:nvSpPr>
              <p:cNvPr id="44276" name="AutoShape 14"/>
              <p:cNvSpPr>
                <a:spLocks noChangeArrowheads="1"/>
              </p:cNvSpPr>
              <p:nvPr/>
            </p:nvSpPr>
            <p:spPr bwMode="auto">
              <a:xfrm>
                <a:off x="323852" y="4662488"/>
                <a:ext cx="1073452" cy="1069975"/>
              </a:xfrm>
              <a:prstGeom prst="bracketPair">
                <a:avLst>
                  <a:gd name="adj" fmla="val 16667"/>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sp>
          <p:nvSpPr>
            <p:cNvPr id="44272" name="AutoShape 14"/>
            <p:cNvSpPr>
              <a:spLocks noChangeArrowheads="1"/>
            </p:cNvSpPr>
            <p:nvPr/>
          </p:nvSpPr>
          <p:spPr bwMode="auto">
            <a:xfrm>
              <a:off x="3325286" y="4365104"/>
              <a:ext cx="4559082" cy="1069975"/>
            </a:xfrm>
            <a:prstGeom prst="bracketPair">
              <a:avLst>
                <a:gd name="adj" fmla="val 16667"/>
              </a:avLst>
            </a:prstGeom>
            <a:noFill/>
            <a:ln w="28575">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GB" altLang="en-US" sz="4000">
                  <a:latin typeface="Arial" charset="0"/>
                </a:rPr>
                <a:t>  </a:t>
              </a:r>
              <a:endParaRPr lang="en-US" altLang="en-US" sz="4000">
                <a:latin typeface="Arial" charset="0"/>
              </a:endParaRPr>
            </a:p>
          </p:txBody>
        </p:sp>
        <p:sp>
          <p:nvSpPr>
            <p:cNvPr id="44273" name="Text Box 4"/>
            <p:cNvSpPr txBox="1">
              <a:spLocks noChangeArrowheads="1"/>
            </p:cNvSpPr>
            <p:nvPr/>
          </p:nvSpPr>
          <p:spPr bwMode="auto">
            <a:xfrm>
              <a:off x="3491879" y="4484592"/>
              <a:ext cx="46805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solidFill>
                    <a:srgbClr val="FFFFFF"/>
                  </a:solidFill>
                  <a:latin typeface="Arial" charset="0"/>
                </a:rPr>
                <a:t>BageTH*Age1   BageTH*Age2  </a:t>
              </a:r>
              <a:endParaRPr lang="en-US" altLang="en-US" sz="2400" b="1">
                <a:solidFill>
                  <a:srgbClr val="FFFFFF"/>
                </a:solidFill>
                <a:latin typeface="Tahoma" pitchFamily="34" charset="0"/>
              </a:endParaRPr>
            </a:p>
            <a:p>
              <a:pPr>
                <a:spcBef>
                  <a:spcPct val="0"/>
                </a:spcBef>
                <a:buSzTx/>
                <a:buFontTx/>
                <a:buNone/>
              </a:pPr>
              <a:r>
                <a:rPr lang="en-GB" altLang="en-US" sz="2400">
                  <a:solidFill>
                    <a:srgbClr val="FFFFFF"/>
                  </a:solidFill>
                  <a:latin typeface="Arial" charset="0"/>
                </a:rPr>
                <a:t>BageTH*Age1   BageTH*Age2</a:t>
              </a:r>
              <a:endParaRPr lang="en-US" altLang="en-US" sz="2400" b="1" baseline="-25000">
                <a:solidFill>
                  <a:srgbClr val="FFFFFF"/>
                </a:solidFill>
                <a:latin typeface="Tahoma" pitchFamily="34" charset="0"/>
              </a:endParaRPr>
            </a:p>
          </p:txBody>
        </p:sp>
        <p:sp>
          <p:nvSpPr>
            <p:cNvPr id="44274" name="TextBox 12"/>
            <p:cNvSpPr txBox="1">
              <a:spLocks noChangeArrowheads="1"/>
            </p:cNvSpPr>
            <p:nvPr/>
          </p:nvSpPr>
          <p:spPr bwMode="auto">
            <a:xfrm>
              <a:off x="2627811" y="4570983"/>
              <a:ext cx="4844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000">
                  <a:solidFill>
                    <a:schemeClr val="tx1"/>
                  </a:solidFill>
                  <a:latin typeface="Arial" charset="0"/>
                </a:defRPr>
              </a:lvl1pPr>
              <a:lvl2pPr marL="742950" indent="-285750">
                <a:defRPr sz="4000">
                  <a:solidFill>
                    <a:schemeClr val="tx1"/>
                  </a:solidFill>
                  <a:latin typeface="Arial" charset="0"/>
                </a:defRPr>
              </a:lvl2pPr>
              <a:lvl3pPr marL="1143000" indent="-228600">
                <a:defRPr sz="4000">
                  <a:solidFill>
                    <a:schemeClr val="tx1"/>
                  </a:solidFill>
                  <a:latin typeface="Arial" charset="0"/>
                </a:defRPr>
              </a:lvl3pPr>
              <a:lvl4pPr marL="1600200" indent="-228600">
                <a:defRPr sz="4000">
                  <a:solidFill>
                    <a:schemeClr val="tx1"/>
                  </a:solidFill>
                  <a:latin typeface="Arial" charset="0"/>
                </a:defRPr>
              </a:lvl4pPr>
              <a:lvl5pPr marL="2057400" indent="-228600">
                <a:defRPr sz="4000">
                  <a:solidFill>
                    <a:schemeClr val="tx1"/>
                  </a:solidFill>
                  <a:latin typeface="Arial" charset="0"/>
                </a:defRPr>
              </a:lvl5pPr>
              <a:lvl6pPr marL="2514600" indent="-228600" algn="ctr" eaLnBrk="0" fontAlgn="base" hangingPunct="0">
                <a:spcBef>
                  <a:spcPct val="0"/>
                </a:spcBef>
                <a:spcAft>
                  <a:spcPct val="0"/>
                </a:spcAft>
                <a:defRPr sz="4000">
                  <a:solidFill>
                    <a:schemeClr val="tx1"/>
                  </a:solidFill>
                  <a:latin typeface="Arial" charset="0"/>
                </a:defRPr>
              </a:lvl6pPr>
              <a:lvl7pPr marL="2971800" indent="-228600" algn="ctr" eaLnBrk="0" fontAlgn="base" hangingPunct="0">
                <a:spcBef>
                  <a:spcPct val="0"/>
                </a:spcBef>
                <a:spcAft>
                  <a:spcPct val="0"/>
                </a:spcAft>
                <a:defRPr sz="4000">
                  <a:solidFill>
                    <a:schemeClr val="tx1"/>
                  </a:solidFill>
                  <a:latin typeface="Arial" charset="0"/>
                </a:defRPr>
              </a:lvl7pPr>
              <a:lvl8pPr marL="3429000" indent="-228600" algn="ctr" eaLnBrk="0" fontAlgn="base" hangingPunct="0">
                <a:spcBef>
                  <a:spcPct val="0"/>
                </a:spcBef>
                <a:spcAft>
                  <a:spcPct val="0"/>
                </a:spcAft>
                <a:defRPr sz="4000">
                  <a:solidFill>
                    <a:schemeClr val="tx1"/>
                  </a:solidFill>
                  <a:latin typeface="Arial" charset="0"/>
                </a:defRPr>
              </a:lvl8pPr>
              <a:lvl9pPr marL="3886200" indent="-228600" algn="ctr" eaLnBrk="0" fontAlgn="base" hangingPunct="0">
                <a:spcBef>
                  <a:spcPct val="0"/>
                </a:spcBef>
                <a:spcAft>
                  <a:spcPct val="0"/>
                </a:spcAft>
                <a:defRPr sz="4000">
                  <a:solidFill>
                    <a:schemeClr val="tx1"/>
                  </a:solidFill>
                  <a:latin typeface="Arial" charset="0"/>
                </a:defRPr>
              </a:lvl9pPr>
            </a:lstStyle>
            <a:p>
              <a:r>
                <a:rPr lang="en-GB" altLang="en-US" dirty="0">
                  <a:solidFill>
                    <a:srgbClr val="FFFFFF"/>
                  </a:solidFill>
                </a:rPr>
                <a:t>+</a:t>
              </a:r>
              <a:endParaRPr lang="en-US" altLang="en-US" dirty="0">
                <a:solidFill>
                  <a:srgbClr val="FFFFFF"/>
                </a:solidFill>
              </a:endParaRPr>
            </a:p>
          </p:txBody>
        </p:sp>
      </p:grpSp>
      <p:grpSp>
        <p:nvGrpSpPr>
          <p:cNvPr id="50180" name="Group 50179"/>
          <p:cNvGrpSpPr>
            <a:grpSpLocks/>
          </p:cNvGrpSpPr>
          <p:nvPr/>
        </p:nvGrpSpPr>
        <p:grpSpPr bwMode="auto">
          <a:xfrm>
            <a:off x="207963" y="5000625"/>
            <a:ext cx="4364037" cy="1741488"/>
            <a:chOff x="207962" y="5000625"/>
            <a:chExt cx="4364038" cy="1741525"/>
          </a:xfrm>
        </p:grpSpPr>
        <p:grpSp>
          <p:nvGrpSpPr>
            <p:cNvPr id="44155" name="Group 2"/>
            <p:cNvGrpSpPr>
              <a:grpSpLocks/>
            </p:cNvGrpSpPr>
            <p:nvPr/>
          </p:nvGrpSpPr>
          <p:grpSpPr bwMode="auto">
            <a:xfrm>
              <a:off x="207962" y="5000625"/>
              <a:ext cx="4364038" cy="1741525"/>
              <a:chOff x="132145" y="4130011"/>
              <a:chExt cx="4362095" cy="1742392"/>
            </a:xfrm>
          </p:grpSpPr>
          <p:grpSp>
            <p:nvGrpSpPr>
              <p:cNvPr id="44158" name="Group 3"/>
              <p:cNvGrpSpPr>
                <a:grpSpLocks/>
              </p:cNvGrpSpPr>
              <p:nvPr/>
            </p:nvGrpSpPr>
            <p:grpSpPr bwMode="auto">
              <a:xfrm>
                <a:off x="132145" y="4130011"/>
                <a:ext cx="4362095" cy="1226803"/>
                <a:chOff x="1245" y="1088"/>
                <a:chExt cx="2781" cy="846"/>
              </a:xfrm>
            </p:grpSpPr>
            <p:sp>
              <p:nvSpPr>
                <p:cNvPr id="44163" name="Freeform 4"/>
                <p:cNvSpPr>
                  <a:spLocks/>
                </p:cNvSpPr>
                <p:nvPr/>
              </p:nvSpPr>
              <p:spPr bwMode="auto">
                <a:xfrm>
                  <a:off x="1612" y="1913"/>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FFFFFF"/>
                </a:solidFill>
                <a:ln w="38100" cmpd="sng">
                  <a:solidFill>
                    <a:srgbClr val="FFFFFF"/>
                  </a:solidFill>
                  <a:round/>
                  <a:headEnd/>
                  <a:tailEnd/>
                </a:ln>
              </p:spPr>
              <p:txBody>
                <a:bodyPr/>
                <a:lstStyle/>
                <a:p>
                  <a:endParaRPr lang="en-US"/>
                </a:p>
              </p:txBody>
            </p:sp>
            <p:sp>
              <p:nvSpPr>
                <p:cNvPr id="44164" name="Line 5"/>
                <p:cNvSpPr>
                  <a:spLocks noChangeShapeType="1"/>
                </p:cNvSpPr>
                <p:nvPr/>
              </p:nvSpPr>
              <p:spPr bwMode="auto">
                <a:xfrm flipH="1" flipV="1">
                  <a:off x="1612" y="1913"/>
                  <a:ext cx="1"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65" name="Freeform 6"/>
                <p:cNvSpPr>
                  <a:spLocks/>
                </p:cNvSpPr>
                <p:nvPr/>
              </p:nvSpPr>
              <p:spPr bwMode="auto">
                <a:xfrm>
                  <a:off x="3573" y="1911"/>
                  <a:ext cx="8" cy="6"/>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FFFFFF"/>
                </a:solidFill>
                <a:ln w="38100" cmpd="sng">
                  <a:solidFill>
                    <a:srgbClr val="FFFFFF"/>
                  </a:solidFill>
                  <a:round/>
                  <a:headEnd/>
                  <a:tailEnd/>
                </a:ln>
              </p:spPr>
              <p:txBody>
                <a:bodyPr/>
                <a:lstStyle/>
                <a:p>
                  <a:endParaRPr lang="en-US"/>
                </a:p>
              </p:txBody>
            </p:sp>
            <p:sp>
              <p:nvSpPr>
                <p:cNvPr id="44166" name="Line 7"/>
                <p:cNvSpPr>
                  <a:spLocks noChangeShapeType="1"/>
                </p:cNvSpPr>
                <p:nvPr/>
              </p:nvSpPr>
              <p:spPr bwMode="auto">
                <a:xfrm flipV="1">
                  <a:off x="3573" y="1911"/>
                  <a:ext cx="8"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67" name="Line 8"/>
                <p:cNvSpPr>
                  <a:spLocks noChangeShapeType="1"/>
                </p:cNvSpPr>
                <p:nvPr/>
              </p:nvSpPr>
              <p:spPr bwMode="auto">
                <a:xfrm flipH="1">
                  <a:off x="1245" y="1932"/>
                  <a:ext cx="2781"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68" name="Rectangle 9"/>
                <p:cNvSpPr>
                  <a:spLocks noChangeArrowheads="1"/>
                </p:cNvSpPr>
                <p:nvPr/>
              </p:nvSpPr>
              <p:spPr bwMode="auto">
                <a:xfrm>
                  <a:off x="1310" y="1915"/>
                  <a:ext cx="134" cy="2"/>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169" name="Rectangle 10"/>
                <p:cNvSpPr>
                  <a:spLocks noChangeArrowheads="1"/>
                </p:cNvSpPr>
                <p:nvPr/>
              </p:nvSpPr>
              <p:spPr bwMode="auto">
                <a:xfrm>
                  <a:off x="1444" y="1913"/>
                  <a:ext cx="131"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170" name="Rectangle 11"/>
                <p:cNvSpPr>
                  <a:spLocks noChangeArrowheads="1"/>
                </p:cNvSpPr>
                <p:nvPr/>
              </p:nvSpPr>
              <p:spPr bwMode="auto">
                <a:xfrm>
                  <a:off x="3560" y="1913"/>
                  <a:ext cx="134"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171" name="Rectangle 12"/>
                <p:cNvSpPr>
                  <a:spLocks noChangeArrowheads="1"/>
                </p:cNvSpPr>
                <p:nvPr/>
              </p:nvSpPr>
              <p:spPr bwMode="auto">
                <a:xfrm>
                  <a:off x="3693"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172" name="Rectangle 13"/>
                <p:cNvSpPr>
                  <a:spLocks noChangeArrowheads="1"/>
                </p:cNvSpPr>
                <p:nvPr/>
              </p:nvSpPr>
              <p:spPr bwMode="auto">
                <a:xfrm>
                  <a:off x="3826"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173" name="Line 14"/>
                <p:cNvSpPr>
                  <a:spLocks noChangeShapeType="1"/>
                </p:cNvSpPr>
                <p:nvPr/>
              </p:nvSpPr>
              <p:spPr bwMode="auto">
                <a:xfrm>
                  <a:off x="1310"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4" name="Line 15"/>
                <p:cNvSpPr>
                  <a:spLocks noChangeShapeType="1"/>
                </p:cNvSpPr>
                <p:nvPr/>
              </p:nvSpPr>
              <p:spPr bwMode="auto">
                <a:xfrm>
                  <a:off x="1336" y="1916"/>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5" name="Line 16"/>
                <p:cNvSpPr>
                  <a:spLocks noChangeShapeType="1"/>
                </p:cNvSpPr>
                <p:nvPr/>
              </p:nvSpPr>
              <p:spPr bwMode="auto">
                <a:xfrm>
                  <a:off x="1364" y="1916"/>
                  <a:ext cx="25"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6" name="Line 17"/>
                <p:cNvSpPr>
                  <a:spLocks noChangeShapeType="1"/>
                </p:cNvSpPr>
                <p:nvPr/>
              </p:nvSpPr>
              <p:spPr bwMode="auto">
                <a:xfrm flipV="1">
                  <a:off x="1389"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7" name="Line 18"/>
                <p:cNvSpPr>
                  <a:spLocks noChangeShapeType="1"/>
                </p:cNvSpPr>
                <p:nvPr/>
              </p:nvSpPr>
              <p:spPr bwMode="auto">
                <a:xfrm>
                  <a:off x="1415" y="1915"/>
                  <a:ext cx="29"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8" name="Line 19"/>
                <p:cNvSpPr>
                  <a:spLocks noChangeShapeType="1"/>
                </p:cNvSpPr>
                <p:nvPr/>
              </p:nvSpPr>
              <p:spPr bwMode="auto">
                <a:xfrm flipV="1">
                  <a:off x="1444"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79" name="Line 20"/>
                <p:cNvSpPr>
                  <a:spLocks noChangeShapeType="1"/>
                </p:cNvSpPr>
                <p:nvPr/>
              </p:nvSpPr>
              <p:spPr bwMode="auto">
                <a:xfrm flipV="1">
                  <a:off x="1495" y="1913"/>
                  <a:ext cx="28"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0" name="Line 21"/>
                <p:cNvSpPr>
                  <a:spLocks noChangeShapeType="1"/>
                </p:cNvSpPr>
                <p:nvPr/>
              </p:nvSpPr>
              <p:spPr bwMode="auto">
                <a:xfrm flipV="1">
                  <a:off x="1523" y="1913"/>
                  <a:ext cx="26"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1" name="Line 22"/>
                <p:cNvSpPr>
                  <a:spLocks noChangeShapeType="1"/>
                </p:cNvSpPr>
                <p:nvPr/>
              </p:nvSpPr>
              <p:spPr bwMode="auto">
                <a:xfrm flipV="1">
                  <a:off x="1549"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2" name="Line 23"/>
                <p:cNvSpPr>
                  <a:spLocks noChangeShapeType="1"/>
                </p:cNvSpPr>
                <p:nvPr/>
              </p:nvSpPr>
              <p:spPr bwMode="auto">
                <a:xfrm flipV="1">
                  <a:off x="1575" y="1909"/>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3" name="Line 24"/>
                <p:cNvSpPr>
                  <a:spLocks noChangeShapeType="1"/>
                </p:cNvSpPr>
                <p:nvPr/>
              </p:nvSpPr>
              <p:spPr bwMode="auto">
                <a:xfrm flipV="1">
                  <a:off x="1603" y="1906"/>
                  <a:ext cx="24"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4" name="Line 25"/>
                <p:cNvSpPr>
                  <a:spLocks noChangeShapeType="1"/>
                </p:cNvSpPr>
                <p:nvPr/>
              </p:nvSpPr>
              <p:spPr bwMode="auto">
                <a:xfrm flipV="1">
                  <a:off x="1627" y="1904"/>
                  <a:ext cx="27"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5" name="Line 26"/>
                <p:cNvSpPr>
                  <a:spLocks noChangeShapeType="1"/>
                </p:cNvSpPr>
                <p:nvPr/>
              </p:nvSpPr>
              <p:spPr bwMode="auto">
                <a:xfrm flipV="1">
                  <a:off x="1654" y="1900"/>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6" name="Line 27"/>
                <p:cNvSpPr>
                  <a:spLocks noChangeShapeType="1"/>
                </p:cNvSpPr>
                <p:nvPr/>
              </p:nvSpPr>
              <p:spPr bwMode="auto">
                <a:xfrm flipV="1">
                  <a:off x="1682" y="1896"/>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7" name="Line 28"/>
                <p:cNvSpPr>
                  <a:spLocks noChangeShapeType="1"/>
                </p:cNvSpPr>
                <p:nvPr/>
              </p:nvSpPr>
              <p:spPr bwMode="auto">
                <a:xfrm flipV="1">
                  <a:off x="1707" y="1891"/>
                  <a:ext cx="27"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8" name="Line 29"/>
                <p:cNvSpPr>
                  <a:spLocks noChangeShapeType="1"/>
                </p:cNvSpPr>
                <p:nvPr/>
              </p:nvSpPr>
              <p:spPr bwMode="auto">
                <a:xfrm flipV="1">
                  <a:off x="1734" y="1885"/>
                  <a:ext cx="27"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89" name="Line 30"/>
                <p:cNvSpPr>
                  <a:spLocks noChangeShapeType="1"/>
                </p:cNvSpPr>
                <p:nvPr/>
              </p:nvSpPr>
              <p:spPr bwMode="auto">
                <a:xfrm flipV="1">
                  <a:off x="1761" y="1877"/>
                  <a:ext cx="25"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0" name="Line 31"/>
                <p:cNvSpPr>
                  <a:spLocks noChangeShapeType="1"/>
                </p:cNvSpPr>
                <p:nvPr/>
              </p:nvSpPr>
              <p:spPr bwMode="auto">
                <a:xfrm flipV="1">
                  <a:off x="1786" y="1869"/>
                  <a:ext cx="28"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1" name="Line 32"/>
                <p:cNvSpPr>
                  <a:spLocks noChangeShapeType="1"/>
                </p:cNvSpPr>
                <p:nvPr/>
              </p:nvSpPr>
              <p:spPr bwMode="auto">
                <a:xfrm flipV="1">
                  <a:off x="1814" y="1858"/>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2" name="Line 33"/>
                <p:cNvSpPr>
                  <a:spLocks noChangeShapeType="1"/>
                </p:cNvSpPr>
                <p:nvPr/>
              </p:nvSpPr>
              <p:spPr bwMode="auto">
                <a:xfrm flipV="1">
                  <a:off x="1840" y="1847"/>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3" name="Line 34"/>
                <p:cNvSpPr>
                  <a:spLocks noChangeShapeType="1"/>
                </p:cNvSpPr>
                <p:nvPr/>
              </p:nvSpPr>
              <p:spPr bwMode="auto">
                <a:xfrm flipV="1">
                  <a:off x="1866" y="1833"/>
                  <a:ext cx="27"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4" name="Line 35"/>
                <p:cNvSpPr>
                  <a:spLocks noChangeShapeType="1"/>
                </p:cNvSpPr>
                <p:nvPr/>
              </p:nvSpPr>
              <p:spPr bwMode="auto">
                <a:xfrm flipV="1">
                  <a:off x="1893" y="1818"/>
                  <a:ext cx="27"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5" name="Line 36"/>
                <p:cNvSpPr>
                  <a:spLocks noChangeShapeType="1"/>
                </p:cNvSpPr>
                <p:nvPr/>
              </p:nvSpPr>
              <p:spPr bwMode="auto">
                <a:xfrm flipV="1">
                  <a:off x="1920" y="1800"/>
                  <a:ext cx="26" cy="1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6" name="Line 37"/>
                <p:cNvSpPr>
                  <a:spLocks noChangeShapeType="1"/>
                </p:cNvSpPr>
                <p:nvPr/>
              </p:nvSpPr>
              <p:spPr bwMode="auto">
                <a:xfrm flipV="1">
                  <a:off x="1946" y="1781"/>
                  <a:ext cx="27" cy="1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7" name="Line 38"/>
                <p:cNvSpPr>
                  <a:spLocks noChangeShapeType="1"/>
                </p:cNvSpPr>
                <p:nvPr/>
              </p:nvSpPr>
              <p:spPr bwMode="auto">
                <a:xfrm flipV="1">
                  <a:off x="1973" y="1758"/>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8" name="Line 39"/>
                <p:cNvSpPr>
                  <a:spLocks noChangeShapeType="1"/>
                </p:cNvSpPr>
                <p:nvPr/>
              </p:nvSpPr>
              <p:spPr bwMode="auto">
                <a:xfrm flipV="1">
                  <a:off x="1999" y="1735"/>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99" name="Line 40"/>
                <p:cNvSpPr>
                  <a:spLocks noChangeShapeType="1"/>
                </p:cNvSpPr>
                <p:nvPr/>
              </p:nvSpPr>
              <p:spPr bwMode="auto">
                <a:xfrm flipV="1">
                  <a:off x="2025" y="1707"/>
                  <a:ext cx="27"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0" name="Line 41"/>
                <p:cNvSpPr>
                  <a:spLocks noChangeShapeType="1"/>
                </p:cNvSpPr>
                <p:nvPr/>
              </p:nvSpPr>
              <p:spPr bwMode="auto">
                <a:xfrm flipV="1">
                  <a:off x="2052" y="1678"/>
                  <a:ext cx="27"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1" name="Line 42"/>
                <p:cNvSpPr>
                  <a:spLocks noChangeShapeType="1"/>
                </p:cNvSpPr>
                <p:nvPr/>
              </p:nvSpPr>
              <p:spPr bwMode="auto">
                <a:xfrm flipV="1">
                  <a:off x="2079" y="1646"/>
                  <a:ext cx="25"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2" name="Line 43"/>
                <p:cNvSpPr>
                  <a:spLocks noChangeShapeType="1"/>
                </p:cNvSpPr>
                <p:nvPr/>
              </p:nvSpPr>
              <p:spPr bwMode="auto">
                <a:xfrm flipV="1">
                  <a:off x="2104" y="1612"/>
                  <a:ext cx="28"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3" name="Line 44"/>
                <p:cNvSpPr>
                  <a:spLocks noChangeShapeType="1"/>
                </p:cNvSpPr>
                <p:nvPr/>
              </p:nvSpPr>
              <p:spPr bwMode="auto">
                <a:xfrm flipV="1">
                  <a:off x="2132" y="1576"/>
                  <a:ext cx="25"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4" name="Line 45"/>
                <p:cNvSpPr>
                  <a:spLocks noChangeShapeType="1"/>
                </p:cNvSpPr>
                <p:nvPr/>
              </p:nvSpPr>
              <p:spPr bwMode="auto">
                <a:xfrm flipV="1">
                  <a:off x="2157" y="1538"/>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5" name="Line 46"/>
                <p:cNvSpPr>
                  <a:spLocks noChangeShapeType="1"/>
                </p:cNvSpPr>
                <p:nvPr/>
              </p:nvSpPr>
              <p:spPr bwMode="auto">
                <a:xfrm flipV="1">
                  <a:off x="2184" y="1499"/>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6" name="Line 47"/>
                <p:cNvSpPr>
                  <a:spLocks noChangeShapeType="1"/>
                </p:cNvSpPr>
                <p:nvPr/>
              </p:nvSpPr>
              <p:spPr bwMode="auto">
                <a:xfrm flipV="1">
                  <a:off x="2210" y="145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7" name="Line 48"/>
                <p:cNvSpPr>
                  <a:spLocks noChangeShapeType="1"/>
                </p:cNvSpPr>
                <p:nvPr/>
              </p:nvSpPr>
              <p:spPr bwMode="auto">
                <a:xfrm flipV="1">
                  <a:off x="2237" y="1419"/>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8" name="Line 49"/>
                <p:cNvSpPr>
                  <a:spLocks noChangeShapeType="1"/>
                </p:cNvSpPr>
                <p:nvPr/>
              </p:nvSpPr>
              <p:spPr bwMode="auto">
                <a:xfrm flipV="1">
                  <a:off x="2263" y="137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09" name="Line 50"/>
                <p:cNvSpPr>
                  <a:spLocks noChangeShapeType="1"/>
                </p:cNvSpPr>
                <p:nvPr/>
              </p:nvSpPr>
              <p:spPr bwMode="auto">
                <a:xfrm flipV="1">
                  <a:off x="2290" y="1337"/>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0" name="Line 51"/>
                <p:cNvSpPr>
                  <a:spLocks noChangeShapeType="1"/>
                </p:cNvSpPr>
                <p:nvPr/>
              </p:nvSpPr>
              <p:spPr bwMode="auto">
                <a:xfrm flipV="1">
                  <a:off x="2316" y="1299"/>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1" name="Line 52"/>
                <p:cNvSpPr>
                  <a:spLocks noChangeShapeType="1"/>
                </p:cNvSpPr>
                <p:nvPr/>
              </p:nvSpPr>
              <p:spPr bwMode="auto">
                <a:xfrm flipV="1">
                  <a:off x="2342" y="1261"/>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2" name="Line 53"/>
                <p:cNvSpPr>
                  <a:spLocks noChangeShapeType="1"/>
                </p:cNvSpPr>
                <p:nvPr/>
              </p:nvSpPr>
              <p:spPr bwMode="auto">
                <a:xfrm flipV="1">
                  <a:off x="2369" y="1226"/>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3" name="Line 54"/>
                <p:cNvSpPr>
                  <a:spLocks noChangeShapeType="1"/>
                </p:cNvSpPr>
                <p:nvPr/>
              </p:nvSpPr>
              <p:spPr bwMode="auto">
                <a:xfrm flipV="1">
                  <a:off x="2396" y="1194"/>
                  <a:ext cx="27"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4" name="Line 55"/>
                <p:cNvSpPr>
                  <a:spLocks noChangeShapeType="1"/>
                </p:cNvSpPr>
                <p:nvPr/>
              </p:nvSpPr>
              <p:spPr bwMode="auto">
                <a:xfrm flipV="1">
                  <a:off x="2423" y="1165"/>
                  <a:ext cx="26"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5" name="Line 56"/>
                <p:cNvSpPr>
                  <a:spLocks noChangeShapeType="1"/>
                </p:cNvSpPr>
                <p:nvPr/>
              </p:nvSpPr>
              <p:spPr bwMode="auto">
                <a:xfrm flipV="1">
                  <a:off x="2449" y="1139"/>
                  <a:ext cx="26"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6" name="Line 57"/>
                <p:cNvSpPr>
                  <a:spLocks noChangeShapeType="1"/>
                </p:cNvSpPr>
                <p:nvPr/>
              </p:nvSpPr>
              <p:spPr bwMode="auto">
                <a:xfrm flipV="1">
                  <a:off x="2475" y="1119"/>
                  <a:ext cx="28"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7" name="Line 58"/>
                <p:cNvSpPr>
                  <a:spLocks noChangeShapeType="1"/>
                </p:cNvSpPr>
                <p:nvPr/>
              </p:nvSpPr>
              <p:spPr bwMode="auto">
                <a:xfrm flipV="1">
                  <a:off x="2503" y="1104"/>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8" name="Line 59"/>
                <p:cNvSpPr>
                  <a:spLocks noChangeShapeType="1"/>
                </p:cNvSpPr>
                <p:nvPr/>
              </p:nvSpPr>
              <p:spPr bwMode="auto">
                <a:xfrm flipV="1">
                  <a:off x="2529" y="1093"/>
                  <a:ext cx="24"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19" name="Line 60"/>
                <p:cNvSpPr>
                  <a:spLocks noChangeShapeType="1"/>
                </p:cNvSpPr>
                <p:nvPr/>
              </p:nvSpPr>
              <p:spPr bwMode="auto">
                <a:xfrm flipV="1">
                  <a:off x="2553" y="1088"/>
                  <a:ext cx="29"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0" name="Line 61"/>
                <p:cNvSpPr>
                  <a:spLocks noChangeShapeType="1"/>
                </p:cNvSpPr>
                <p:nvPr/>
              </p:nvSpPr>
              <p:spPr bwMode="auto">
                <a:xfrm>
                  <a:off x="2582" y="1093"/>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1" name="Line 62"/>
                <p:cNvSpPr>
                  <a:spLocks noChangeShapeType="1"/>
                </p:cNvSpPr>
                <p:nvPr/>
              </p:nvSpPr>
              <p:spPr bwMode="auto">
                <a:xfrm>
                  <a:off x="2609" y="1089"/>
                  <a:ext cx="24"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2" name="Line 63"/>
                <p:cNvSpPr>
                  <a:spLocks noChangeShapeType="1"/>
                </p:cNvSpPr>
                <p:nvPr/>
              </p:nvSpPr>
              <p:spPr bwMode="auto">
                <a:xfrm>
                  <a:off x="2633" y="1094"/>
                  <a:ext cx="29" cy="1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3" name="Line 64"/>
                <p:cNvSpPr>
                  <a:spLocks noChangeShapeType="1"/>
                </p:cNvSpPr>
                <p:nvPr/>
              </p:nvSpPr>
              <p:spPr bwMode="auto">
                <a:xfrm>
                  <a:off x="2662" y="1106"/>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4" name="Line 65"/>
                <p:cNvSpPr>
                  <a:spLocks noChangeShapeType="1"/>
                </p:cNvSpPr>
                <p:nvPr/>
              </p:nvSpPr>
              <p:spPr bwMode="auto">
                <a:xfrm>
                  <a:off x="2688" y="1121"/>
                  <a:ext cx="25" cy="2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5" name="Line 66"/>
                <p:cNvSpPr>
                  <a:spLocks noChangeShapeType="1"/>
                </p:cNvSpPr>
                <p:nvPr/>
              </p:nvSpPr>
              <p:spPr bwMode="auto">
                <a:xfrm>
                  <a:off x="2713" y="1142"/>
                  <a:ext cx="28"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6" name="Line 67"/>
                <p:cNvSpPr>
                  <a:spLocks noChangeShapeType="1"/>
                </p:cNvSpPr>
                <p:nvPr/>
              </p:nvSpPr>
              <p:spPr bwMode="auto">
                <a:xfrm>
                  <a:off x="2741" y="1168"/>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7" name="Line 68"/>
                <p:cNvSpPr>
                  <a:spLocks noChangeShapeType="1"/>
                </p:cNvSpPr>
                <p:nvPr/>
              </p:nvSpPr>
              <p:spPr bwMode="auto">
                <a:xfrm>
                  <a:off x="2767" y="1196"/>
                  <a:ext cx="25"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8" name="Line 69"/>
                <p:cNvSpPr>
                  <a:spLocks noChangeShapeType="1"/>
                </p:cNvSpPr>
                <p:nvPr/>
              </p:nvSpPr>
              <p:spPr bwMode="auto">
                <a:xfrm>
                  <a:off x="2792" y="1229"/>
                  <a:ext cx="28"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29" name="Line 70"/>
                <p:cNvSpPr>
                  <a:spLocks noChangeShapeType="1"/>
                </p:cNvSpPr>
                <p:nvPr/>
              </p:nvSpPr>
              <p:spPr bwMode="auto">
                <a:xfrm>
                  <a:off x="2820" y="1265"/>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0" name="Line 71"/>
                <p:cNvSpPr>
                  <a:spLocks noChangeShapeType="1"/>
                </p:cNvSpPr>
                <p:nvPr/>
              </p:nvSpPr>
              <p:spPr bwMode="auto">
                <a:xfrm>
                  <a:off x="2846" y="13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1" name="Line 72"/>
                <p:cNvSpPr>
                  <a:spLocks noChangeShapeType="1"/>
                </p:cNvSpPr>
                <p:nvPr/>
              </p:nvSpPr>
              <p:spPr bwMode="auto">
                <a:xfrm>
                  <a:off x="2872" y="1342"/>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2" name="Line 73"/>
                <p:cNvSpPr>
                  <a:spLocks noChangeShapeType="1"/>
                </p:cNvSpPr>
                <p:nvPr/>
              </p:nvSpPr>
              <p:spPr bwMode="auto">
                <a:xfrm>
                  <a:off x="2899" y="1382"/>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3" name="Line 74"/>
                <p:cNvSpPr>
                  <a:spLocks noChangeShapeType="1"/>
                </p:cNvSpPr>
                <p:nvPr/>
              </p:nvSpPr>
              <p:spPr bwMode="auto">
                <a:xfrm>
                  <a:off x="2925" y="1422"/>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4" name="Line 75"/>
                <p:cNvSpPr>
                  <a:spLocks noChangeShapeType="1"/>
                </p:cNvSpPr>
                <p:nvPr/>
              </p:nvSpPr>
              <p:spPr bwMode="auto">
                <a:xfrm>
                  <a:off x="2951" y="1464"/>
                  <a:ext cx="28"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5" name="Line 76"/>
                <p:cNvSpPr>
                  <a:spLocks noChangeShapeType="1"/>
                </p:cNvSpPr>
                <p:nvPr/>
              </p:nvSpPr>
              <p:spPr bwMode="auto">
                <a:xfrm>
                  <a:off x="2979" y="15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6" name="Line 77"/>
                <p:cNvSpPr>
                  <a:spLocks noChangeShapeType="1"/>
                </p:cNvSpPr>
                <p:nvPr/>
              </p:nvSpPr>
              <p:spPr bwMode="auto">
                <a:xfrm>
                  <a:off x="3005" y="1542"/>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7" name="Line 78"/>
                <p:cNvSpPr>
                  <a:spLocks noChangeShapeType="1"/>
                </p:cNvSpPr>
                <p:nvPr/>
              </p:nvSpPr>
              <p:spPr bwMode="auto">
                <a:xfrm>
                  <a:off x="3031" y="1580"/>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8" name="Line 79"/>
                <p:cNvSpPr>
                  <a:spLocks noChangeShapeType="1"/>
                </p:cNvSpPr>
                <p:nvPr/>
              </p:nvSpPr>
              <p:spPr bwMode="auto">
                <a:xfrm>
                  <a:off x="3058" y="1615"/>
                  <a:ext cx="26"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39" name="Line 80"/>
                <p:cNvSpPr>
                  <a:spLocks noChangeShapeType="1"/>
                </p:cNvSpPr>
                <p:nvPr/>
              </p:nvSpPr>
              <p:spPr bwMode="auto">
                <a:xfrm>
                  <a:off x="3084" y="1649"/>
                  <a:ext cx="28"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0" name="Line 81"/>
                <p:cNvSpPr>
                  <a:spLocks noChangeShapeType="1"/>
                </p:cNvSpPr>
                <p:nvPr/>
              </p:nvSpPr>
              <p:spPr bwMode="auto">
                <a:xfrm>
                  <a:off x="3112" y="1682"/>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1" name="Line 82"/>
                <p:cNvSpPr>
                  <a:spLocks noChangeShapeType="1"/>
                </p:cNvSpPr>
                <p:nvPr/>
              </p:nvSpPr>
              <p:spPr bwMode="auto">
                <a:xfrm>
                  <a:off x="3138" y="1710"/>
                  <a:ext cx="25" cy="2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2" name="Line 83"/>
                <p:cNvSpPr>
                  <a:spLocks noChangeShapeType="1"/>
                </p:cNvSpPr>
                <p:nvPr/>
              </p:nvSpPr>
              <p:spPr bwMode="auto">
                <a:xfrm>
                  <a:off x="3163" y="1737"/>
                  <a:ext cx="29" cy="2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3" name="Line 84"/>
                <p:cNvSpPr>
                  <a:spLocks noChangeShapeType="1"/>
                </p:cNvSpPr>
                <p:nvPr/>
              </p:nvSpPr>
              <p:spPr bwMode="auto">
                <a:xfrm>
                  <a:off x="3192" y="1761"/>
                  <a:ext cx="25" cy="2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4" name="Line 85"/>
                <p:cNvSpPr>
                  <a:spLocks noChangeShapeType="1"/>
                </p:cNvSpPr>
                <p:nvPr/>
              </p:nvSpPr>
              <p:spPr bwMode="auto">
                <a:xfrm>
                  <a:off x="3217" y="1783"/>
                  <a:ext cx="26"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5" name="Line 86"/>
                <p:cNvSpPr>
                  <a:spLocks noChangeShapeType="1"/>
                </p:cNvSpPr>
                <p:nvPr/>
              </p:nvSpPr>
              <p:spPr bwMode="auto">
                <a:xfrm>
                  <a:off x="3243" y="1803"/>
                  <a:ext cx="27" cy="1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6" name="Line 87"/>
                <p:cNvSpPr>
                  <a:spLocks noChangeShapeType="1"/>
                </p:cNvSpPr>
                <p:nvPr/>
              </p:nvSpPr>
              <p:spPr bwMode="auto">
                <a:xfrm>
                  <a:off x="3270" y="1820"/>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7" name="Line 88"/>
                <p:cNvSpPr>
                  <a:spLocks noChangeShapeType="1"/>
                </p:cNvSpPr>
                <p:nvPr/>
              </p:nvSpPr>
              <p:spPr bwMode="auto">
                <a:xfrm>
                  <a:off x="3296" y="1835"/>
                  <a:ext cx="26"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8" name="Line 89"/>
                <p:cNvSpPr>
                  <a:spLocks noChangeShapeType="1"/>
                </p:cNvSpPr>
                <p:nvPr/>
              </p:nvSpPr>
              <p:spPr bwMode="auto">
                <a:xfrm>
                  <a:off x="3322" y="1849"/>
                  <a:ext cx="28"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49" name="Line 90"/>
                <p:cNvSpPr>
                  <a:spLocks noChangeShapeType="1"/>
                </p:cNvSpPr>
                <p:nvPr/>
              </p:nvSpPr>
              <p:spPr bwMode="auto">
                <a:xfrm>
                  <a:off x="3350" y="1860"/>
                  <a:ext cx="25"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0" name="Line 91"/>
                <p:cNvSpPr>
                  <a:spLocks noChangeShapeType="1"/>
                </p:cNvSpPr>
                <p:nvPr/>
              </p:nvSpPr>
              <p:spPr bwMode="auto">
                <a:xfrm>
                  <a:off x="3375" y="1869"/>
                  <a:ext cx="26"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1" name="Line 92"/>
                <p:cNvSpPr>
                  <a:spLocks noChangeShapeType="1"/>
                </p:cNvSpPr>
                <p:nvPr/>
              </p:nvSpPr>
              <p:spPr bwMode="auto">
                <a:xfrm>
                  <a:off x="3401" y="1878"/>
                  <a:ext cx="28" cy="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2" name="Line 93"/>
                <p:cNvSpPr>
                  <a:spLocks noChangeShapeType="1"/>
                </p:cNvSpPr>
                <p:nvPr/>
              </p:nvSpPr>
              <p:spPr bwMode="auto">
                <a:xfrm>
                  <a:off x="3429" y="1885"/>
                  <a:ext cx="26"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3" name="Line 94"/>
                <p:cNvSpPr>
                  <a:spLocks noChangeShapeType="1"/>
                </p:cNvSpPr>
                <p:nvPr/>
              </p:nvSpPr>
              <p:spPr bwMode="auto">
                <a:xfrm>
                  <a:off x="3455" y="1891"/>
                  <a:ext cx="26"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4" name="Line 95"/>
                <p:cNvSpPr>
                  <a:spLocks noChangeShapeType="1"/>
                </p:cNvSpPr>
                <p:nvPr/>
              </p:nvSpPr>
              <p:spPr bwMode="auto">
                <a:xfrm>
                  <a:off x="3481" y="1896"/>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5" name="Line 96"/>
                <p:cNvSpPr>
                  <a:spLocks noChangeShapeType="1"/>
                </p:cNvSpPr>
                <p:nvPr/>
              </p:nvSpPr>
              <p:spPr bwMode="auto">
                <a:xfrm>
                  <a:off x="3509" y="1900"/>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6" name="Line 97"/>
                <p:cNvSpPr>
                  <a:spLocks noChangeShapeType="1"/>
                </p:cNvSpPr>
                <p:nvPr/>
              </p:nvSpPr>
              <p:spPr bwMode="auto">
                <a:xfrm>
                  <a:off x="3534" y="1904"/>
                  <a:ext cx="26"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7" name="Line 98"/>
                <p:cNvSpPr>
                  <a:spLocks noChangeShapeType="1"/>
                </p:cNvSpPr>
                <p:nvPr/>
              </p:nvSpPr>
              <p:spPr bwMode="auto">
                <a:xfrm>
                  <a:off x="3560" y="1906"/>
                  <a:ext cx="28"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8" name="Line 99"/>
                <p:cNvSpPr>
                  <a:spLocks noChangeShapeType="1"/>
                </p:cNvSpPr>
                <p:nvPr/>
              </p:nvSpPr>
              <p:spPr bwMode="auto">
                <a:xfrm>
                  <a:off x="3613"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59" name="Line 100"/>
                <p:cNvSpPr>
                  <a:spLocks noChangeShapeType="1"/>
                </p:cNvSpPr>
                <p:nvPr/>
              </p:nvSpPr>
              <p:spPr bwMode="auto">
                <a:xfrm>
                  <a:off x="3639" y="1913"/>
                  <a:ext cx="29"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0" name="Line 101"/>
                <p:cNvSpPr>
                  <a:spLocks noChangeShapeType="1"/>
                </p:cNvSpPr>
                <p:nvPr/>
              </p:nvSpPr>
              <p:spPr bwMode="auto">
                <a:xfrm>
                  <a:off x="3693" y="1913"/>
                  <a:ext cx="28"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1" name="Line 102"/>
                <p:cNvSpPr>
                  <a:spLocks noChangeShapeType="1"/>
                </p:cNvSpPr>
                <p:nvPr/>
              </p:nvSpPr>
              <p:spPr bwMode="auto">
                <a:xfrm>
                  <a:off x="3721"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2" name="Line 103"/>
                <p:cNvSpPr>
                  <a:spLocks noChangeShapeType="1"/>
                </p:cNvSpPr>
                <p:nvPr/>
              </p:nvSpPr>
              <p:spPr bwMode="auto">
                <a:xfrm>
                  <a:off x="3746" y="1915"/>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3" name="Line 104"/>
                <p:cNvSpPr>
                  <a:spLocks noChangeShapeType="1"/>
                </p:cNvSpPr>
                <p:nvPr/>
              </p:nvSpPr>
              <p:spPr bwMode="auto">
                <a:xfrm>
                  <a:off x="3773"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4" name="Line 105"/>
                <p:cNvSpPr>
                  <a:spLocks noChangeShapeType="1"/>
                </p:cNvSpPr>
                <p:nvPr/>
              </p:nvSpPr>
              <p:spPr bwMode="auto">
                <a:xfrm>
                  <a:off x="3799"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5" name="Line 106"/>
                <p:cNvSpPr>
                  <a:spLocks noChangeShapeType="1"/>
                </p:cNvSpPr>
                <p:nvPr/>
              </p:nvSpPr>
              <p:spPr bwMode="auto">
                <a:xfrm>
                  <a:off x="3826"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6" name="Line 107"/>
                <p:cNvSpPr>
                  <a:spLocks noChangeShapeType="1"/>
                </p:cNvSpPr>
                <p:nvPr/>
              </p:nvSpPr>
              <p:spPr bwMode="auto">
                <a:xfrm>
                  <a:off x="3852"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7" name="Line 108"/>
                <p:cNvSpPr>
                  <a:spLocks noChangeShapeType="1"/>
                </p:cNvSpPr>
                <p:nvPr/>
              </p:nvSpPr>
              <p:spPr bwMode="auto">
                <a:xfrm>
                  <a:off x="3879"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8" name="Line 109"/>
                <p:cNvSpPr>
                  <a:spLocks noChangeShapeType="1"/>
                </p:cNvSpPr>
                <p:nvPr/>
              </p:nvSpPr>
              <p:spPr bwMode="auto">
                <a:xfrm>
                  <a:off x="3905"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69" name="Line 110"/>
                <p:cNvSpPr>
                  <a:spLocks noChangeShapeType="1"/>
                </p:cNvSpPr>
                <p:nvPr/>
              </p:nvSpPr>
              <p:spPr bwMode="auto">
                <a:xfrm>
                  <a:off x="3931" y="1917"/>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70" name="Freeform 111"/>
                <p:cNvSpPr>
                  <a:spLocks/>
                </p:cNvSpPr>
                <p:nvPr/>
              </p:nvSpPr>
              <p:spPr bwMode="auto">
                <a:xfrm>
                  <a:off x="3674" y="1913"/>
                  <a:ext cx="19" cy="3"/>
                </a:xfrm>
                <a:custGeom>
                  <a:avLst/>
                  <a:gdLst>
                    <a:gd name="T0" fmla="*/ 1 w 37"/>
                    <a:gd name="T1" fmla="*/ 0 h 8"/>
                    <a:gd name="T2" fmla="*/ 1 w 37"/>
                    <a:gd name="T3" fmla="*/ 0 h 8"/>
                    <a:gd name="T4" fmla="*/ 1 w 37"/>
                    <a:gd name="T5" fmla="*/ 0 h 8"/>
                    <a:gd name="T6" fmla="*/ 1 w 37"/>
                    <a:gd name="T7" fmla="*/ 0 h 8"/>
                    <a:gd name="T8" fmla="*/ 1 w 37"/>
                    <a:gd name="T9" fmla="*/ 0 h 8"/>
                    <a:gd name="T10" fmla="*/ 0 w 37"/>
                    <a:gd name="T11" fmla="*/ 0 h 8"/>
                    <a:gd name="T12" fmla="*/ 1 w 37"/>
                    <a:gd name="T13" fmla="*/ 0 h 8"/>
                    <a:gd name="T14" fmla="*/ 1 w 37"/>
                    <a:gd name="T15" fmla="*/ 0 h 8"/>
                    <a:gd name="T16" fmla="*/ 1 w 37"/>
                    <a:gd name="T17" fmla="*/ 0 h 8"/>
                    <a:gd name="T18" fmla="*/ 1 w 37"/>
                    <a:gd name="T19" fmla="*/ 0 h 8"/>
                    <a:gd name="T20" fmla="*/ 1 w 3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FFFFFF"/>
                </a:solidFill>
                <a:ln w="38100" cmpd="sng">
                  <a:solidFill>
                    <a:srgbClr val="FFFFFF"/>
                  </a:solidFill>
                  <a:prstDash val="solid"/>
                  <a:round/>
                  <a:headEnd/>
                  <a:tailEnd/>
                </a:ln>
              </p:spPr>
              <p:txBody>
                <a:bodyPr/>
                <a:lstStyle/>
                <a:p>
                  <a:endParaRPr lang="en-US"/>
                </a:p>
              </p:txBody>
            </p:sp>
          </p:grpSp>
          <p:sp>
            <p:nvSpPr>
              <p:cNvPr id="44159" name="Line 112"/>
              <p:cNvSpPr>
                <a:spLocks noChangeShapeType="1"/>
              </p:cNvSpPr>
              <p:nvPr/>
            </p:nvSpPr>
            <p:spPr bwMode="auto">
              <a:xfrm>
                <a:off x="2694841" y="4564089"/>
                <a:ext cx="2871" cy="74149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60" name="Line 113"/>
              <p:cNvSpPr>
                <a:spLocks noChangeShapeType="1"/>
              </p:cNvSpPr>
              <p:nvPr/>
            </p:nvSpPr>
            <p:spPr bwMode="auto">
              <a:xfrm>
                <a:off x="1934972" y="4364840"/>
                <a:ext cx="2871" cy="991975"/>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61" name="Text Box 114"/>
              <p:cNvSpPr txBox="1">
                <a:spLocks noChangeArrowheads="1"/>
              </p:cNvSpPr>
              <p:nvPr/>
            </p:nvSpPr>
            <p:spPr bwMode="auto">
              <a:xfrm>
                <a:off x="1567436" y="5463556"/>
                <a:ext cx="521399" cy="400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3300"/>
                    </a:solidFill>
                    <a:latin typeface="Arial" charset="0"/>
                  </a:rPr>
                  <a:t>T</a:t>
                </a:r>
                <a:r>
                  <a:rPr lang="en-GB" altLang="en-US" sz="2000" b="1" baseline="-25000">
                    <a:solidFill>
                      <a:srgbClr val="FF3300"/>
                    </a:solidFill>
                    <a:latin typeface="Arial" charset="0"/>
                  </a:rPr>
                  <a:t>11</a:t>
                </a:r>
                <a:endParaRPr lang="en-US" altLang="en-US" sz="2000" b="1" baseline="-25000">
                  <a:latin typeface="Arial" charset="0"/>
                </a:endParaRPr>
              </a:p>
            </p:txBody>
          </p:sp>
          <p:sp>
            <p:nvSpPr>
              <p:cNvPr id="44162" name="Text Box 115"/>
              <p:cNvSpPr txBox="1">
                <a:spLocks noChangeArrowheads="1"/>
              </p:cNvSpPr>
              <p:nvPr/>
            </p:nvSpPr>
            <p:spPr bwMode="auto">
              <a:xfrm>
                <a:off x="2493843" y="5472094"/>
                <a:ext cx="530679" cy="40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FF00"/>
                    </a:solidFill>
                    <a:latin typeface="Arial" charset="0"/>
                  </a:rPr>
                  <a:t>T</a:t>
                </a:r>
                <a:r>
                  <a:rPr lang="en-GB" altLang="en-US" sz="2000" b="1" baseline="-25000">
                    <a:solidFill>
                      <a:srgbClr val="FFFF00"/>
                    </a:solidFill>
                    <a:latin typeface="Arial" charset="0"/>
                  </a:rPr>
                  <a:t>21</a:t>
                </a:r>
                <a:endParaRPr lang="en-US" altLang="en-US" sz="2000" b="1" baseline="-25000">
                  <a:solidFill>
                    <a:srgbClr val="00B0F0"/>
                  </a:solidFill>
                  <a:latin typeface="Arial" charset="0"/>
                </a:endParaRPr>
              </a:p>
            </p:txBody>
          </p:sp>
        </p:grpSp>
        <p:cxnSp>
          <p:nvCxnSpPr>
            <p:cNvPr id="44156" name="Straight Arrow Connector 50175"/>
            <p:cNvCxnSpPr>
              <a:cxnSpLocks noChangeShapeType="1"/>
            </p:cNvCxnSpPr>
            <p:nvPr/>
          </p:nvCxnSpPr>
          <p:spPr bwMode="auto">
            <a:xfrm>
              <a:off x="2014149" y="5573863"/>
              <a:ext cx="375832" cy="0"/>
            </a:xfrm>
            <a:prstGeom prst="straightConnector1">
              <a:avLst/>
            </a:prstGeom>
            <a:noFill/>
            <a:ln w="28575" algn="ctr">
              <a:solidFill>
                <a:srgbClr val="FFFFFF"/>
              </a:solidFill>
              <a:round/>
              <a:headEnd/>
              <a:tailEnd type="arrow" w="med" len="med"/>
            </a:ln>
          </p:spPr>
        </p:cxnSp>
        <p:cxnSp>
          <p:nvCxnSpPr>
            <p:cNvPr id="44157" name="Straight Arrow Connector 138"/>
            <p:cNvCxnSpPr>
              <a:cxnSpLocks noChangeShapeType="1"/>
            </p:cNvCxnSpPr>
            <p:nvPr/>
          </p:nvCxnSpPr>
          <p:spPr bwMode="auto">
            <a:xfrm>
              <a:off x="2813595" y="5589240"/>
              <a:ext cx="375832" cy="0"/>
            </a:xfrm>
            <a:prstGeom prst="straightConnector1">
              <a:avLst/>
            </a:prstGeom>
            <a:noFill/>
            <a:ln w="28575" algn="ctr">
              <a:solidFill>
                <a:srgbClr val="FFFFFF"/>
              </a:solidFill>
              <a:round/>
              <a:headEnd/>
              <a:tailEnd type="arrow" w="med" len="med"/>
            </a:ln>
          </p:spPr>
        </p:cxnSp>
      </p:grpSp>
      <p:grpSp>
        <p:nvGrpSpPr>
          <p:cNvPr id="50181" name="Group 50180"/>
          <p:cNvGrpSpPr>
            <a:grpSpLocks/>
          </p:cNvGrpSpPr>
          <p:nvPr/>
        </p:nvGrpSpPr>
        <p:grpSpPr bwMode="auto">
          <a:xfrm>
            <a:off x="4405313" y="4991100"/>
            <a:ext cx="4364037" cy="1741488"/>
            <a:chOff x="4405406" y="4990598"/>
            <a:chExt cx="4364038" cy="1741525"/>
          </a:xfrm>
        </p:grpSpPr>
        <p:grpSp>
          <p:nvGrpSpPr>
            <p:cNvPr id="44039" name="Group 2"/>
            <p:cNvGrpSpPr>
              <a:grpSpLocks/>
            </p:cNvGrpSpPr>
            <p:nvPr/>
          </p:nvGrpSpPr>
          <p:grpSpPr bwMode="auto">
            <a:xfrm>
              <a:off x="4405406" y="4990598"/>
              <a:ext cx="4364038" cy="1741525"/>
              <a:chOff x="132145" y="4130011"/>
              <a:chExt cx="4362095" cy="1742392"/>
            </a:xfrm>
          </p:grpSpPr>
          <p:grpSp>
            <p:nvGrpSpPr>
              <p:cNvPr id="44042" name="Group 3"/>
              <p:cNvGrpSpPr>
                <a:grpSpLocks/>
              </p:cNvGrpSpPr>
              <p:nvPr/>
            </p:nvGrpSpPr>
            <p:grpSpPr bwMode="auto">
              <a:xfrm>
                <a:off x="132145" y="4130011"/>
                <a:ext cx="4362095" cy="1226803"/>
                <a:chOff x="1245" y="1088"/>
                <a:chExt cx="2781" cy="846"/>
              </a:xfrm>
            </p:grpSpPr>
            <p:sp>
              <p:nvSpPr>
                <p:cNvPr id="44047" name="Freeform 4"/>
                <p:cNvSpPr>
                  <a:spLocks/>
                </p:cNvSpPr>
                <p:nvPr/>
              </p:nvSpPr>
              <p:spPr bwMode="auto">
                <a:xfrm>
                  <a:off x="1612" y="1913"/>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FFFFFF"/>
                </a:solidFill>
                <a:ln w="38100" cmpd="sng">
                  <a:solidFill>
                    <a:srgbClr val="FFFFFF"/>
                  </a:solidFill>
                  <a:round/>
                  <a:headEnd/>
                  <a:tailEnd/>
                </a:ln>
              </p:spPr>
              <p:txBody>
                <a:bodyPr/>
                <a:lstStyle/>
                <a:p>
                  <a:endParaRPr lang="en-US"/>
                </a:p>
              </p:txBody>
            </p:sp>
            <p:sp>
              <p:nvSpPr>
                <p:cNvPr id="44048" name="Line 5"/>
                <p:cNvSpPr>
                  <a:spLocks noChangeShapeType="1"/>
                </p:cNvSpPr>
                <p:nvPr/>
              </p:nvSpPr>
              <p:spPr bwMode="auto">
                <a:xfrm flipH="1" flipV="1">
                  <a:off x="1612" y="1913"/>
                  <a:ext cx="1"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9" name="Freeform 6"/>
                <p:cNvSpPr>
                  <a:spLocks/>
                </p:cNvSpPr>
                <p:nvPr/>
              </p:nvSpPr>
              <p:spPr bwMode="auto">
                <a:xfrm>
                  <a:off x="3573" y="1911"/>
                  <a:ext cx="8" cy="6"/>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FFFFFF"/>
                </a:solidFill>
                <a:ln w="38100" cmpd="sng">
                  <a:solidFill>
                    <a:srgbClr val="FFFFFF"/>
                  </a:solidFill>
                  <a:round/>
                  <a:headEnd/>
                  <a:tailEnd/>
                </a:ln>
              </p:spPr>
              <p:txBody>
                <a:bodyPr/>
                <a:lstStyle/>
                <a:p>
                  <a:endParaRPr lang="en-US"/>
                </a:p>
              </p:txBody>
            </p:sp>
            <p:sp>
              <p:nvSpPr>
                <p:cNvPr id="44050" name="Line 7"/>
                <p:cNvSpPr>
                  <a:spLocks noChangeShapeType="1"/>
                </p:cNvSpPr>
                <p:nvPr/>
              </p:nvSpPr>
              <p:spPr bwMode="auto">
                <a:xfrm flipV="1">
                  <a:off x="3573" y="1911"/>
                  <a:ext cx="8"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1" name="Line 8"/>
                <p:cNvSpPr>
                  <a:spLocks noChangeShapeType="1"/>
                </p:cNvSpPr>
                <p:nvPr/>
              </p:nvSpPr>
              <p:spPr bwMode="auto">
                <a:xfrm flipH="1">
                  <a:off x="1245" y="1932"/>
                  <a:ext cx="2781"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2" name="Rectangle 9"/>
                <p:cNvSpPr>
                  <a:spLocks noChangeArrowheads="1"/>
                </p:cNvSpPr>
                <p:nvPr/>
              </p:nvSpPr>
              <p:spPr bwMode="auto">
                <a:xfrm>
                  <a:off x="1310" y="1915"/>
                  <a:ext cx="134" cy="2"/>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053" name="Rectangle 10"/>
                <p:cNvSpPr>
                  <a:spLocks noChangeArrowheads="1"/>
                </p:cNvSpPr>
                <p:nvPr/>
              </p:nvSpPr>
              <p:spPr bwMode="auto">
                <a:xfrm>
                  <a:off x="1444" y="1913"/>
                  <a:ext cx="131"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054" name="Rectangle 11"/>
                <p:cNvSpPr>
                  <a:spLocks noChangeArrowheads="1"/>
                </p:cNvSpPr>
                <p:nvPr/>
              </p:nvSpPr>
              <p:spPr bwMode="auto">
                <a:xfrm>
                  <a:off x="3560" y="1913"/>
                  <a:ext cx="134" cy="4"/>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055" name="Rectangle 12"/>
                <p:cNvSpPr>
                  <a:spLocks noChangeArrowheads="1"/>
                </p:cNvSpPr>
                <p:nvPr/>
              </p:nvSpPr>
              <p:spPr bwMode="auto">
                <a:xfrm>
                  <a:off x="3693"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056" name="Rectangle 13"/>
                <p:cNvSpPr>
                  <a:spLocks noChangeArrowheads="1"/>
                </p:cNvSpPr>
                <p:nvPr/>
              </p:nvSpPr>
              <p:spPr bwMode="auto">
                <a:xfrm>
                  <a:off x="3826" y="1916"/>
                  <a:ext cx="134" cy="1"/>
                </a:xfrm>
                <a:prstGeom prst="rect">
                  <a:avLst/>
                </a:prstGeom>
                <a:solidFill>
                  <a:srgbClr val="FFFFFF"/>
                </a:solidFill>
                <a:ln w="38100">
                  <a:solidFill>
                    <a:srgbClr val="FFFFFF"/>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44057" name="Line 14"/>
                <p:cNvSpPr>
                  <a:spLocks noChangeShapeType="1"/>
                </p:cNvSpPr>
                <p:nvPr/>
              </p:nvSpPr>
              <p:spPr bwMode="auto">
                <a:xfrm>
                  <a:off x="1310"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8" name="Line 15"/>
                <p:cNvSpPr>
                  <a:spLocks noChangeShapeType="1"/>
                </p:cNvSpPr>
                <p:nvPr/>
              </p:nvSpPr>
              <p:spPr bwMode="auto">
                <a:xfrm>
                  <a:off x="1336" y="1916"/>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59" name="Line 16"/>
                <p:cNvSpPr>
                  <a:spLocks noChangeShapeType="1"/>
                </p:cNvSpPr>
                <p:nvPr/>
              </p:nvSpPr>
              <p:spPr bwMode="auto">
                <a:xfrm>
                  <a:off x="1364" y="1916"/>
                  <a:ext cx="25"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0" name="Line 17"/>
                <p:cNvSpPr>
                  <a:spLocks noChangeShapeType="1"/>
                </p:cNvSpPr>
                <p:nvPr/>
              </p:nvSpPr>
              <p:spPr bwMode="auto">
                <a:xfrm flipV="1">
                  <a:off x="1389"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1" name="Line 18"/>
                <p:cNvSpPr>
                  <a:spLocks noChangeShapeType="1"/>
                </p:cNvSpPr>
                <p:nvPr/>
              </p:nvSpPr>
              <p:spPr bwMode="auto">
                <a:xfrm>
                  <a:off x="1415" y="1915"/>
                  <a:ext cx="29"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2" name="Line 19"/>
                <p:cNvSpPr>
                  <a:spLocks noChangeShapeType="1"/>
                </p:cNvSpPr>
                <p:nvPr/>
              </p:nvSpPr>
              <p:spPr bwMode="auto">
                <a:xfrm flipV="1">
                  <a:off x="1444"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3" name="Line 20"/>
                <p:cNvSpPr>
                  <a:spLocks noChangeShapeType="1"/>
                </p:cNvSpPr>
                <p:nvPr/>
              </p:nvSpPr>
              <p:spPr bwMode="auto">
                <a:xfrm flipV="1">
                  <a:off x="1495" y="1913"/>
                  <a:ext cx="28"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4" name="Line 21"/>
                <p:cNvSpPr>
                  <a:spLocks noChangeShapeType="1"/>
                </p:cNvSpPr>
                <p:nvPr/>
              </p:nvSpPr>
              <p:spPr bwMode="auto">
                <a:xfrm flipV="1">
                  <a:off x="1523" y="1913"/>
                  <a:ext cx="26"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5" name="Line 22"/>
                <p:cNvSpPr>
                  <a:spLocks noChangeShapeType="1"/>
                </p:cNvSpPr>
                <p:nvPr/>
              </p:nvSpPr>
              <p:spPr bwMode="auto">
                <a:xfrm flipV="1">
                  <a:off x="1549"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6" name="Line 23"/>
                <p:cNvSpPr>
                  <a:spLocks noChangeShapeType="1"/>
                </p:cNvSpPr>
                <p:nvPr/>
              </p:nvSpPr>
              <p:spPr bwMode="auto">
                <a:xfrm flipV="1">
                  <a:off x="1575" y="1909"/>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7" name="Line 24"/>
                <p:cNvSpPr>
                  <a:spLocks noChangeShapeType="1"/>
                </p:cNvSpPr>
                <p:nvPr/>
              </p:nvSpPr>
              <p:spPr bwMode="auto">
                <a:xfrm flipV="1">
                  <a:off x="1603" y="1906"/>
                  <a:ext cx="24"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8" name="Line 25"/>
                <p:cNvSpPr>
                  <a:spLocks noChangeShapeType="1"/>
                </p:cNvSpPr>
                <p:nvPr/>
              </p:nvSpPr>
              <p:spPr bwMode="auto">
                <a:xfrm flipV="1">
                  <a:off x="1627" y="1904"/>
                  <a:ext cx="27"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69" name="Line 26"/>
                <p:cNvSpPr>
                  <a:spLocks noChangeShapeType="1"/>
                </p:cNvSpPr>
                <p:nvPr/>
              </p:nvSpPr>
              <p:spPr bwMode="auto">
                <a:xfrm flipV="1">
                  <a:off x="1654" y="1900"/>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0" name="Line 27"/>
                <p:cNvSpPr>
                  <a:spLocks noChangeShapeType="1"/>
                </p:cNvSpPr>
                <p:nvPr/>
              </p:nvSpPr>
              <p:spPr bwMode="auto">
                <a:xfrm flipV="1">
                  <a:off x="1682" y="1896"/>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1" name="Line 28"/>
                <p:cNvSpPr>
                  <a:spLocks noChangeShapeType="1"/>
                </p:cNvSpPr>
                <p:nvPr/>
              </p:nvSpPr>
              <p:spPr bwMode="auto">
                <a:xfrm flipV="1">
                  <a:off x="1707" y="1891"/>
                  <a:ext cx="27"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2" name="Line 29"/>
                <p:cNvSpPr>
                  <a:spLocks noChangeShapeType="1"/>
                </p:cNvSpPr>
                <p:nvPr/>
              </p:nvSpPr>
              <p:spPr bwMode="auto">
                <a:xfrm flipV="1">
                  <a:off x="1734" y="1885"/>
                  <a:ext cx="27"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3" name="Line 30"/>
                <p:cNvSpPr>
                  <a:spLocks noChangeShapeType="1"/>
                </p:cNvSpPr>
                <p:nvPr/>
              </p:nvSpPr>
              <p:spPr bwMode="auto">
                <a:xfrm flipV="1">
                  <a:off x="1761" y="1877"/>
                  <a:ext cx="25"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4" name="Line 31"/>
                <p:cNvSpPr>
                  <a:spLocks noChangeShapeType="1"/>
                </p:cNvSpPr>
                <p:nvPr/>
              </p:nvSpPr>
              <p:spPr bwMode="auto">
                <a:xfrm flipV="1">
                  <a:off x="1786" y="1869"/>
                  <a:ext cx="28" cy="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5" name="Line 32"/>
                <p:cNvSpPr>
                  <a:spLocks noChangeShapeType="1"/>
                </p:cNvSpPr>
                <p:nvPr/>
              </p:nvSpPr>
              <p:spPr bwMode="auto">
                <a:xfrm flipV="1">
                  <a:off x="1814" y="1858"/>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6" name="Line 33"/>
                <p:cNvSpPr>
                  <a:spLocks noChangeShapeType="1"/>
                </p:cNvSpPr>
                <p:nvPr/>
              </p:nvSpPr>
              <p:spPr bwMode="auto">
                <a:xfrm flipV="1">
                  <a:off x="1840" y="1847"/>
                  <a:ext cx="26"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7" name="Line 34"/>
                <p:cNvSpPr>
                  <a:spLocks noChangeShapeType="1"/>
                </p:cNvSpPr>
                <p:nvPr/>
              </p:nvSpPr>
              <p:spPr bwMode="auto">
                <a:xfrm flipV="1">
                  <a:off x="1866" y="1833"/>
                  <a:ext cx="27"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8" name="Line 35"/>
                <p:cNvSpPr>
                  <a:spLocks noChangeShapeType="1"/>
                </p:cNvSpPr>
                <p:nvPr/>
              </p:nvSpPr>
              <p:spPr bwMode="auto">
                <a:xfrm flipV="1">
                  <a:off x="1893" y="1818"/>
                  <a:ext cx="27"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79" name="Line 36"/>
                <p:cNvSpPr>
                  <a:spLocks noChangeShapeType="1"/>
                </p:cNvSpPr>
                <p:nvPr/>
              </p:nvSpPr>
              <p:spPr bwMode="auto">
                <a:xfrm flipV="1">
                  <a:off x="1920" y="1800"/>
                  <a:ext cx="26" cy="1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0" name="Line 37"/>
                <p:cNvSpPr>
                  <a:spLocks noChangeShapeType="1"/>
                </p:cNvSpPr>
                <p:nvPr/>
              </p:nvSpPr>
              <p:spPr bwMode="auto">
                <a:xfrm flipV="1">
                  <a:off x="1946" y="1781"/>
                  <a:ext cx="27" cy="1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1" name="Line 38"/>
                <p:cNvSpPr>
                  <a:spLocks noChangeShapeType="1"/>
                </p:cNvSpPr>
                <p:nvPr/>
              </p:nvSpPr>
              <p:spPr bwMode="auto">
                <a:xfrm flipV="1">
                  <a:off x="1973" y="1758"/>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2" name="Line 39"/>
                <p:cNvSpPr>
                  <a:spLocks noChangeShapeType="1"/>
                </p:cNvSpPr>
                <p:nvPr/>
              </p:nvSpPr>
              <p:spPr bwMode="auto">
                <a:xfrm flipV="1">
                  <a:off x="1999" y="1735"/>
                  <a:ext cx="26" cy="2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3" name="Line 40"/>
                <p:cNvSpPr>
                  <a:spLocks noChangeShapeType="1"/>
                </p:cNvSpPr>
                <p:nvPr/>
              </p:nvSpPr>
              <p:spPr bwMode="auto">
                <a:xfrm flipV="1">
                  <a:off x="2025" y="1707"/>
                  <a:ext cx="27"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4" name="Line 41"/>
                <p:cNvSpPr>
                  <a:spLocks noChangeShapeType="1"/>
                </p:cNvSpPr>
                <p:nvPr/>
              </p:nvSpPr>
              <p:spPr bwMode="auto">
                <a:xfrm flipV="1">
                  <a:off x="2052" y="1678"/>
                  <a:ext cx="27"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5" name="Line 42"/>
                <p:cNvSpPr>
                  <a:spLocks noChangeShapeType="1"/>
                </p:cNvSpPr>
                <p:nvPr/>
              </p:nvSpPr>
              <p:spPr bwMode="auto">
                <a:xfrm flipV="1">
                  <a:off x="2079" y="1646"/>
                  <a:ext cx="25"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6" name="Line 43"/>
                <p:cNvSpPr>
                  <a:spLocks noChangeShapeType="1"/>
                </p:cNvSpPr>
                <p:nvPr/>
              </p:nvSpPr>
              <p:spPr bwMode="auto">
                <a:xfrm flipV="1">
                  <a:off x="2104" y="1612"/>
                  <a:ext cx="28"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7" name="Line 44"/>
                <p:cNvSpPr>
                  <a:spLocks noChangeShapeType="1"/>
                </p:cNvSpPr>
                <p:nvPr/>
              </p:nvSpPr>
              <p:spPr bwMode="auto">
                <a:xfrm flipV="1">
                  <a:off x="2132" y="1576"/>
                  <a:ext cx="25"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8" name="Line 45"/>
                <p:cNvSpPr>
                  <a:spLocks noChangeShapeType="1"/>
                </p:cNvSpPr>
                <p:nvPr/>
              </p:nvSpPr>
              <p:spPr bwMode="auto">
                <a:xfrm flipV="1">
                  <a:off x="2157" y="1538"/>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89" name="Line 46"/>
                <p:cNvSpPr>
                  <a:spLocks noChangeShapeType="1"/>
                </p:cNvSpPr>
                <p:nvPr/>
              </p:nvSpPr>
              <p:spPr bwMode="auto">
                <a:xfrm flipV="1">
                  <a:off x="2184" y="1499"/>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0" name="Line 47"/>
                <p:cNvSpPr>
                  <a:spLocks noChangeShapeType="1"/>
                </p:cNvSpPr>
                <p:nvPr/>
              </p:nvSpPr>
              <p:spPr bwMode="auto">
                <a:xfrm flipV="1">
                  <a:off x="2210" y="145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1" name="Line 48"/>
                <p:cNvSpPr>
                  <a:spLocks noChangeShapeType="1"/>
                </p:cNvSpPr>
                <p:nvPr/>
              </p:nvSpPr>
              <p:spPr bwMode="auto">
                <a:xfrm flipV="1">
                  <a:off x="2237" y="1419"/>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2" name="Line 49"/>
                <p:cNvSpPr>
                  <a:spLocks noChangeShapeType="1"/>
                </p:cNvSpPr>
                <p:nvPr/>
              </p:nvSpPr>
              <p:spPr bwMode="auto">
                <a:xfrm flipV="1">
                  <a:off x="2263" y="1379"/>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3" name="Line 50"/>
                <p:cNvSpPr>
                  <a:spLocks noChangeShapeType="1"/>
                </p:cNvSpPr>
                <p:nvPr/>
              </p:nvSpPr>
              <p:spPr bwMode="auto">
                <a:xfrm flipV="1">
                  <a:off x="2290" y="1337"/>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4" name="Line 51"/>
                <p:cNvSpPr>
                  <a:spLocks noChangeShapeType="1"/>
                </p:cNvSpPr>
                <p:nvPr/>
              </p:nvSpPr>
              <p:spPr bwMode="auto">
                <a:xfrm flipV="1">
                  <a:off x="2316" y="1299"/>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5" name="Line 52"/>
                <p:cNvSpPr>
                  <a:spLocks noChangeShapeType="1"/>
                </p:cNvSpPr>
                <p:nvPr/>
              </p:nvSpPr>
              <p:spPr bwMode="auto">
                <a:xfrm flipV="1">
                  <a:off x="2342" y="1261"/>
                  <a:ext cx="27"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6" name="Line 53"/>
                <p:cNvSpPr>
                  <a:spLocks noChangeShapeType="1"/>
                </p:cNvSpPr>
                <p:nvPr/>
              </p:nvSpPr>
              <p:spPr bwMode="auto">
                <a:xfrm flipV="1">
                  <a:off x="2369" y="1226"/>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7" name="Line 54"/>
                <p:cNvSpPr>
                  <a:spLocks noChangeShapeType="1"/>
                </p:cNvSpPr>
                <p:nvPr/>
              </p:nvSpPr>
              <p:spPr bwMode="auto">
                <a:xfrm flipV="1">
                  <a:off x="2396" y="1194"/>
                  <a:ext cx="27" cy="3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8" name="Line 55"/>
                <p:cNvSpPr>
                  <a:spLocks noChangeShapeType="1"/>
                </p:cNvSpPr>
                <p:nvPr/>
              </p:nvSpPr>
              <p:spPr bwMode="auto">
                <a:xfrm flipV="1">
                  <a:off x="2423" y="1165"/>
                  <a:ext cx="26" cy="2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99" name="Line 56"/>
                <p:cNvSpPr>
                  <a:spLocks noChangeShapeType="1"/>
                </p:cNvSpPr>
                <p:nvPr/>
              </p:nvSpPr>
              <p:spPr bwMode="auto">
                <a:xfrm flipV="1">
                  <a:off x="2449" y="1139"/>
                  <a:ext cx="26"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0" name="Line 57"/>
                <p:cNvSpPr>
                  <a:spLocks noChangeShapeType="1"/>
                </p:cNvSpPr>
                <p:nvPr/>
              </p:nvSpPr>
              <p:spPr bwMode="auto">
                <a:xfrm flipV="1">
                  <a:off x="2475" y="1119"/>
                  <a:ext cx="28"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1" name="Line 58"/>
                <p:cNvSpPr>
                  <a:spLocks noChangeShapeType="1"/>
                </p:cNvSpPr>
                <p:nvPr/>
              </p:nvSpPr>
              <p:spPr bwMode="auto">
                <a:xfrm flipV="1">
                  <a:off x="2503" y="1104"/>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2" name="Line 59"/>
                <p:cNvSpPr>
                  <a:spLocks noChangeShapeType="1"/>
                </p:cNvSpPr>
                <p:nvPr/>
              </p:nvSpPr>
              <p:spPr bwMode="auto">
                <a:xfrm flipV="1">
                  <a:off x="2529" y="1093"/>
                  <a:ext cx="24"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3" name="Line 60"/>
                <p:cNvSpPr>
                  <a:spLocks noChangeShapeType="1"/>
                </p:cNvSpPr>
                <p:nvPr/>
              </p:nvSpPr>
              <p:spPr bwMode="auto">
                <a:xfrm flipV="1">
                  <a:off x="2553" y="1088"/>
                  <a:ext cx="29"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4" name="Line 61"/>
                <p:cNvSpPr>
                  <a:spLocks noChangeShapeType="1"/>
                </p:cNvSpPr>
                <p:nvPr/>
              </p:nvSpPr>
              <p:spPr bwMode="auto">
                <a:xfrm>
                  <a:off x="2582" y="1093"/>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5" name="Line 62"/>
                <p:cNvSpPr>
                  <a:spLocks noChangeShapeType="1"/>
                </p:cNvSpPr>
                <p:nvPr/>
              </p:nvSpPr>
              <p:spPr bwMode="auto">
                <a:xfrm>
                  <a:off x="2609" y="1089"/>
                  <a:ext cx="24"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6" name="Line 63"/>
                <p:cNvSpPr>
                  <a:spLocks noChangeShapeType="1"/>
                </p:cNvSpPr>
                <p:nvPr/>
              </p:nvSpPr>
              <p:spPr bwMode="auto">
                <a:xfrm>
                  <a:off x="2633" y="1094"/>
                  <a:ext cx="29" cy="1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7" name="Line 64"/>
                <p:cNvSpPr>
                  <a:spLocks noChangeShapeType="1"/>
                </p:cNvSpPr>
                <p:nvPr/>
              </p:nvSpPr>
              <p:spPr bwMode="auto">
                <a:xfrm>
                  <a:off x="2662" y="1106"/>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8" name="Line 65"/>
                <p:cNvSpPr>
                  <a:spLocks noChangeShapeType="1"/>
                </p:cNvSpPr>
                <p:nvPr/>
              </p:nvSpPr>
              <p:spPr bwMode="auto">
                <a:xfrm>
                  <a:off x="2688" y="1121"/>
                  <a:ext cx="25" cy="2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09" name="Line 66"/>
                <p:cNvSpPr>
                  <a:spLocks noChangeShapeType="1"/>
                </p:cNvSpPr>
                <p:nvPr/>
              </p:nvSpPr>
              <p:spPr bwMode="auto">
                <a:xfrm>
                  <a:off x="2713" y="1142"/>
                  <a:ext cx="28" cy="2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0" name="Line 67"/>
                <p:cNvSpPr>
                  <a:spLocks noChangeShapeType="1"/>
                </p:cNvSpPr>
                <p:nvPr/>
              </p:nvSpPr>
              <p:spPr bwMode="auto">
                <a:xfrm>
                  <a:off x="2741" y="1168"/>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1" name="Line 68"/>
                <p:cNvSpPr>
                  <a:spLocks noChangeShapeType="1"/>
                </p:cNvSpPr>
                <p:nvPr/>
              </p:nvSpPr>
              <p:spPr bwMode="auto">
                <a:xfrm>
                  <a:off x="2767" y="1196"/>
                  <a:ext cx="25"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2" name="Line 69"/>
                <p:cNvSpPr>
                  <a:spLocks noChangeShapeType="1"/>
                </p:cNvSpPr>
                <p:nvPr/>
              </p:nvSpPr>
              <p:spPr bwMode="auto">
                <a:xfrm>
                  <a:off x="2792" y="1229"/>
                  <a:ext cx="28" cy="3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3" name="Line 70"/>
                <p:cNvSpPr>
                  <a:spLocks noChangeShapeType="1"/>
                </p:cNvSpPr>
                <p:nvPr/>
              </p:nvSpPr>
              <p:spPr bwMode="auto">
                <a:xfrm>
                  <a:off x="2820" y="1265"/>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4" name="Line 71"/>
                <p:cNvSpPr>
                  <a:spLocks noChangeShapeType="1"/>
                </p:cNvSpPr>
                <p:nvPr/>
              </p:nvSpPr>
              <p:spPr bwMode="auto">
                <a:xfrm>
                  <a:off x="2846" y="13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5" name="Line 72"/>
                <p:cNvSpPr>
                  <a:spLocks noChangeShapeType="1"/>
                </p:cNvSpPr>
                <p:nvPr/>
              </p:nvSpPr>
              <p:spPr bwMode="auto">
                <a:xfrm>
                  <a:off x="2872" y="1342"/>
                  <a:ext cx="27"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6" name="Line 73"/>
                <p:cNvSpPr>
                  <a:spLocks noChangeShapeType="1"/>
                </p:cNvSpPr>
                <p:nvPr/>
              </p:nvSpPr>
              <p:spPr bwMode="auto">
                <a:xfrm>
                  <a:off x="2899" y="1382"/>
                  <a:ext cx="26" cy="4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7" name="Line 74"/>
                <p:cNvSpPr>
                  <a:spLocks noChangeShapeType="1"/>
                </p:cNvSpPr>
                <p:nvPr/>
              </p:nvSpPr>
              <p:spPr bwMode="auto">
                <a:xfrm>
                  <a:off x="2925" y="1422"/>
                  <a:ext cx="26" cy="4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8" name="Line 75"/>
                <p:cNvSpPr>
                  <a:spLocks noChangeShapeType="1"/>
                </p:cNvSpPr>
                <p:nvPr/>
              </p:nvSpPr>
              <p:spPr bwMode="auto">
                <a:xfrm>
                  <a:off x="2951" y="1464"/>
                  <a:ext cx="28"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19" name="Line 76"/>
                <p:cNvSpPr>
                  <a:spLocks noChangeShapeType="1"/>
                </p:cNvSpPr>
                <p:nvPr/>
              </p:nvSpPr>
              <p:spPr bwMode="auto">
                <a:xfrm>
                  <a:off x="2979" y="1503"/>
                  <a:ext cx="26" cy="3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0" name="Line 77"/>
                <p:cNvSpPr>
                  <a:spLocks noChangeShapeType="1"/>
                </p:cNvSpPr>
                <p:nvPr/>
              </p:nvSpPr>
              <p:spPr bwMode="auto">
                <a:xfrm>
                  <a:off x="3005" y="1542"/>
                  <a:ext cx="26" cy="3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1" name="Line 78"/>
                <p:cNvSpPr>
                  <a:spLocks noChangeShapeType="1"/>
                </p:cNvSpPr>
                <p:nvPr/>
              </p:nvSpPr>
              <p:spPr bwMode="auto">
                <a:xfrm>
                  <a:off x="3031" y="1580"/>
                  <a:ext cx="27" cy="3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2" name="Line 79"/>
                <p:cNvSpPr>
                  <a:spLocks noChangeShapeType="1"/>
                </p:cNvSpPr>
                <p:nvPr/>
              </p:nvSpPr>
              <p:spPr bwMode="auto">
                <a:xfrm>
                  <a:off x="3058" y="1615"/>
                  <a:ext cx="26" cy="3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3" name="Line 80"/>
                <p:cNvSpPr>
                  <a:spLocks noChangeShapeType="1"/>
                </p:cNvSpPr>
                <p:nvPr/>
              </p:nvSpPr>
              <p:spPr bwMode="auto">
                <a:xfrm>
                  <a:off x="3084" y="1649"/>
                  <a:ext cx="28" cy="3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4" name="Line 81"/>
                <p:cNvSpPr>
                  <a:spLocks noChangeShapeType="1"/>
                </p:cNvSpPr>
                <p:nvPr/>
              </p:nvSpPr>
              <p:spPr bwMode="auto">
                <a:xfrm>
                  <a:off x="3112" y="1682"/>
                  <a:ext cx="26" cy="28"/>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5" name="Line 82"/>
                <p:cNvSpPr>
                  <a:spLocks noChangeShapeType="1"/>
                </p:cNvSpPr>
                <p:nvPr/>
              </p:nvSpPr>
              <p:spPr bwMode="auto">
                <a:xfrm>
                  <a:off x="3138" y="1710"/>
                  <a:ext cx="25" cy="2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6" name="Line 83"/>
                <p:cNvSpPr>
                  <a:spLocks noChangeShapeType="1"/>
                </p:cNvSpPr>
                <p:nvPr/>
              </p:nvSpPr>
              <p:spPr bwMode="auto">
                <a:xfrm>
                  <a:off x="3163" y="1737"/>
                  <a:ext cx="29" cy="2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7" name="Line 84"/>
                <p:cNvSpPr>
                  <a:spLocks noChangeShapeType="1"/>
                </p:cNvSpPr>
                <p:nvPr/>
              </p:nvSpPr>
              <p:spPr bwMode="auto">
                <a:xfrm>
                  <a:off x="3192" y="1761"/>
                  <a:ext cx="25" cy="2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8" name="Line 85"/>
                <p:cNvSpPr>
                  <a:spLocks noChangeShapeType="1"/>
                </p:cNvSpPr>
                <p:nvPr/>
              </p:nvSpPr>
              <p:spPr bwMode="auto">
                <a:xfrm>
                  <a:off x="3217" y="1783"/>
                  <a:ext cx="26" cy="2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29" name="Line 86"/>
                <p:cNvSpPr>
                  <a:spLocks noChangeShapeType="1"/>
                </p:cNvSpPr>
                <p:nvPr/>
              </p:nvSpPr>
              <p:spPr bwMode="auto">
                <a:xfrm>
                  <a:off x="3243" y="1803"/>
                  <a:ext cx="27" cy="1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0" name="Line 87"/>
                <p:cNvSpPr>
                  <a:spLocks noChangeShapeType="1"/>
                </p:cNvSpPr>
                <p:nvPr/>
              </p:nvSpPr>
              <p:spPr bwMode="auto">
                <a:xfrm>
                  <a:off x="3270" y="1820"/>
                  <a:ext cx="26" cy="1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1" name="Line 88"/>
                <p:cNvSpPr>
                  <a:spLocks noChangeShapeType="1"/>
                </p:cNvSpPr>
                <p:nvPr/>
              </p:nvSpPr>
              <p:spPr bwMode="auto">
                <a:xfrm>
                  <a:off x="3296" y="1835"/>
                  <a:ext cx="26" cy="1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2" name="Line 89"/>
                <p:cNvSpPr>
                  <a:spLocks noChangeShapeType="1"/>
                </p:cNvSpPr>
                <p:nvPr/>
              </p:nvSpPr>
              <p:spPr bwMode="auto">
                <a:xfrm>
                  <a:off x="3322" y="1849"/>
                  <a:ext cx="28" cy="1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3" name="Line 90"/>
                <p:cNvSpPr>
                  <a:spLocks noChangeShapeType="1"/>
                </p:cNvSpPr>
                <p:nvPr/>
              </p:nvSpPr>
              <p:spPr bwMode="auto">
                <a:xfrm>
                  <a:off x="3350" y="1860"/>
                  <a:ext cx="25"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4" name="Line 91"/>
                <p:cNvSpPr>
                  <a:spLocks noChangeShapeType="1"/>
                </p:cNvSpPr>
                <p:nvPr/>
              </p:nvSpPr>
              <p:spPr bwMode="auto">
                <a:xfrm>
                  <a:off x="3375" y="1869"/>
                  <a:ext cx="26" cy="9"/>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5" name="Line 92"/>
                <p:cNvSpPr>
                  <a:spLocks noChangeShapeType="1"/>
                </p:cNvSpPr>
                <p:nvPr/>
              </p:nvSpPr>
              <p:spPr bwMode="auto">
                <a:xfrm>
                  <a:off x="3401" y="1878"/>
                  <a:ext cx="28" cy="7"/>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6" name="Line 93"/>
                <p:cNvSpPr>
                  <a:spLocks noChangeShapeType="1"/>
                </p:cNvSpPr>
                <p:nvPr/>
              </p:nvSpPr>
              <p:spPr bwMode="auto">
                <a:xfrm>
                  <a:off x="3429" y="1885"/>
                  <a:ext cx="26" cy="6"/>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7" name="Line 94"/>
                <p:cNvSpPr>
                  <a:spLocks noChangeShapeType="1"/>
                </p:cNvSpPr>
                <p:nvPr/>
              </p:nvSpPr>
              <p:spPr bwMode="auto">
                <a:xfrm>
                  <a:off x="3455" y="1891"/>
                  <a:ext cx="26" cy="5"/>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8" name="Line 95"/>
                <p:cNvSpPr>
                  <a:spLocks noChangeShapeType="1"/>
                </p:cNvSpPr>
                <p:nvPr/>
              </p:nvSpPr>
              <p:spPr bwMode="auto">
                <a:xfrm>
                  <a:off x="3481" y="1896"/>
                  <a:ext cx="28"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9" name="Line 96"/>
                <p:cNvSpPr>
                  <a:spLocks noChangeShapeType="1"/>
                </p:cNvSpPr>
                <p:nvPr/>
              </p:nvSpPr>
              <p:spPr bwMode="auto">
                <a:xfrm>
                  <a:off x="3509" y="1900"/>
                  <a:ext cx="25" cy="4"/>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0" name="Line 97"/>
                <p:cNvSpPr>
                  <a:spLocks noChangeShapeType="1"/>
                </p:cNvSpPr>
                <p:nvPr/>
              </p:nvSpPr>
              <p:spPr bwMode="auto">
                <a:xfrm>
                  <a:off x="3534" y="1904"/>
                  <a:ext cx="26"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1" name="Line 98"/>
                <p:cNvSpPr>
                  <a:spLocks noChangeShapeType="1"/>
                </p:cNvSpPr>
                <p:nvPr/>
              </p:nvSpPr>
              <p:spPr bwMode="auto">
                <a:xfrm>
                  <a:off x="3560" y="1906"/>
                  <a:ext cx="28"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2" name="Line 99"/>
                <p:cNvSpPr>
                  <a:spLocks noChangeShapeType="1"/>
                </p:cNvSpPr>
                <p:nvPr/>
              </p:nvSpPr>
              <p:spPr bwMode="auto">
                <a:xfrm>
                  <a:off x="3613" y="1910"/>
                  <a:ext cx="26" cy="3"/>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3" name="Line 100"/>
                <p:cNvSpPr>
                  <a:spLocks noChangeShapeType="1"/>
                </p:cNvSpPr>
                <p:nvPr/>
              </p:nvSpPr>
              <p:spPr bwMode="auto">
                <a:xfrm>
                  <a:off x="3639" y="1913"/>
                  <a:ext cx="29"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4" name="Line 101"/>
                <p:cNvSpPr>
                  <a:spLocks noChangeShapeType="1"/>
                </p:cNvSpPr>
                <p:nvPr/>
              </p:nvSpPr>
              <p:spPr bwMode="auto">
                <a:xfrm>
                  <a:off x="3693" y="1913"/>
                  <a:ext cx="28" cy="2"/>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5" name="Line 102"/>
                <p:cNvSpPr>
                  <a:spLocks noChangeShapeType="1"/>
                </p:cNvSpPr>
                <p:nvPr/>
              </p:nvSpPr>
              <p:spPr bwMode="auto">
                <a:xfrm>
                  <a:off x="3721" y="1915"/>
                  <a:ext cx="25" cy="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6" name="Line 103"/>
                <p:cNvSpPr>
                  <a:spLocks noChangeShapeType="1"/>
                </p:cNvSpPr>
                <p:nvPr/>
              </p:nvSpPr>
              <p:spPr bwMode="auto">
                <a:xfrm>
                  <a:off x="3746" y="1915"/>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7" name="Line 104"/>
                <p:cNvSpPr>
                  <a:spLocks noChangeShapeType="1"/>
                </p:cNvSpPr>
                <p:nvPr/>
              </p:nvSpPr>
              <p:spPr bwMode="auto">
                <a:xfrm>
                  <a:off x="3773" y="1915"/>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8" name="Line 105"/>
                <p:cNvSpPr>
                  <a:spLocks noChangeShapeType="1"/>
                </p:cNvSpPr>
                <p:nvPr/>
              </p:nvSpPr>
              <p:spPr bwMode="auto">
                <a:xfrm>
                  <a:off x="3799"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49" name="Line 106"/>
                <p:cNvSpPr>
                  <a:spLocks noChangeShapeType="1"/>
                </p:cNvSpPr>
                <p:nvPr/>
              </p:nvSpPr>
              <p:spPr bwMode="auto">
                <a:xfrm>
                  <a:off x="3826"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50" name="Line 107"/>
                <p:cNvSpPr>
                  <a:spLocks noChangeShapeType="1"/>
                </p:cNvSpPr>
                <p:nvPr/>
              </p:nvSpPr>
              <p:spPr bwMode="auto">
                <a:xfrm>
                  <a:off x="3852" y="1916"/>
                  <a:ext cx="27"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51" name="Line 108"/>
                <p:cNvSpPr>
                  <a:spLocks noChangeShapeType="1"/>
                </p:cNvSpPr>
                <p:nvPr/>
              </p:nvSpPr>
              <p:spPr bwMode="auto">
                <a:xfrm>
                  <a:off x="3879"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52" name="Line 109"/>
                <p:cNvSpPr>
                  <a:spLocks noChangeShapeType="1"/>
                </p:cNvSpPr>
                <p:nvPr/>
              </p:nvSpPr>
              <p:spPr bwMode="auto">
                <a:xfrm>
                  <a:off x="3905" y="1916"/>
                  <a:ext cx="26"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53" name="Line 110"/>
                <p:cNvSpPr>
                  <a:spLocks noChangeShapeType="1"/>
                </p:cNvSpPr>
                <p:nvPr/>
              </p:nvSpPr>
              <p:spPr bwMode="auto">
                <a:xfrm>
                  <a:off x="3931" y="1917"/>
                  <a:ext cx="28" cy="1"/>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54" name="Freeform 111"/>
                <p:cNvSpPr>
                  <a:spLocks/>
                </p:cNvSpPr>
                <p:nvPr/>
              </p:nvSpPr>
              <p:spPr bwMode="auto">
                <a:xfrm>
                  <a:off x="3674" y="1913"/>
                  <a:ext cx="19" cy="3"/>
                </a:xfrm>
                <a:custGeom>
                  <a:avLst/>
                  <a:gdLst>
                    <a:gd name="T0" fmla="*/ 1 w 37"/>
                    <a:gd name="T1" fmla="*/ 0 h 8"/>
                    <a:gd name="T2" fmla="*/ 1 w 37"/>
                    <a:gd name="T3" fmla="*/ 0 h 8"/>
                    <a:gd name="T4" fmla="*/ 1 w 37"/>
                    <a:gd name="T5" fmla="*/ 0 h 8"/>
                    <a:gd name="T6" fmla="*/ 1 w 37"/>
                    <a:gd name="T7" fmla="*/ 0 h 8"/>
                    <a:gd name="T8" fmla="*/ 1 w 37"/>
                    <a:gd name="T9" fmla="*/ 0 h 8"/>
                    <a:gd name="T10" fmla="*/ 0 w 37"/>
                    <a:gd name="T11" fmla="*/ 0 h 8"/>
                    <a:gd name="T12" fmla="*/ 1 w 37"/>
                    <a:gd name="T13" fmla="*/ 0 h 8"/>
                    <a:gd name="T14" fmla="*/ 1 w 37"/>
                    <a:gd name="T15" fmla="*/ 0 h 8"/>
                    <a:gd name="T16" fmla="*/ 1 w 37"/>
                    <a:gd name="T17" fmla="*/ 0 h 8"/>
                    <a:gd name="T18" fmla="*/ 1 w 37"/>
                    <a:gd name="T19" fmla="*/ 0 h 8"/>
                    <a:gd name="T20" fmla="*/ 1 w 3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FFFFFF"/>
                </a:solidFill>
                <a:ln w="38100" cmpd="sng">
                  <a:solidFill>
                    <a:srgbClr val="FFFFFF"/>
                  </a:solidFill>
                  <a:prstDash val="solid"/>
                  <a:round/>
                  <a:headEnd/>
                  <a:tailEnd/>
                </a:ln>
              </p:spPr>
              <p:txBody>
                <a:bodyPr/>
                <a:lstStyle/>
                <a:p>
                  <a:endParaRPr lang="en-US"/>
                </a:p>
              </p:txBody>
            </p:sp>
          </p:grpSp>
          <p:sp>
            <p:nvSpPr>
              <p:cNvPr id="44043" name="Line 112"/>
              <p:cNvSpPr>
                <a:spLocks noChangeShapeType="1"/>
              </p:cNvSpPr>
              <p:nvPr/>
            </p:nvSpPr>
            <p:spPr bwMode="auto">
              <a:xfrm>
                <a:off x="2673964" y="4564089"/>
                <a:ext cx="2871" cy="74149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4" name="Line 113"/>
              <p:cNvSpPr>
                <a:spLocks noChangeShapeType="1"/>
              </p:cNvSpPr>
              <p:nvPr/>
            </p:nvSpPr>
            <p:spPr bwMode="auto">
              <a:xfrm>
                <a:off x="1934972" y="4364840"/>
                <a:ext cx="2871" cy="991975"/>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5" name="Text Box 114"/>
              <p:cNvSpPr txBox="1">
                <a:spLocks noChangeArrowheads="1"/>
              </p:cNvSpPr>
              <p:nvPr/>
            </p:nvSpPr>
            <p:spPr bwMode="auto">
              <a:xfrm>
                <a:off x="1567436" y="5463556"/>
                <a:ext cx="530679" cy="40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3300"/>
                    </a:solidFill>
                    <a:latin typeface="Arial" charset="0"/>
                  </a:rPr>
                  <a:t>T</a:t>
                </a:r>
                <a:r>
                  <a:rPr lang="en-GB" altLang="en-US" sz="2000" b="1" baseline="-25000">
                    <a:solidFill>
                      <a:srgbClr val="FF3300"/>
                    </a:solidFill>
                    <a:latin typeface="Arial" charset="0"/>
                  </a:rPr>
                  <a:t>12</a:t>
                </a:r>
                <a:endParaRPr lang="en-US" altLang="en-US" sz="2000" b="1" baseline="-25000">
                  <a:latin typeface="Arial" charset="0"/>
                </a:endParaRPr>
              </a:p>
            </p:txBody>
          </p:sp>
          <p:sp>
            <p:nvSpPr>
              <p:cNvPr id="44046" name="Text Box 115"/>
              <p:cNvSpPr txBox="1">
                <a:spLocks noChangeArrowheads="1"/>
              </p:cNvSpPr>
              <p:nvPr/>
            </p:nvSpPr>
            <p:spPr bwMode="auto">
              <a:xfrm>
                <a:off x="2493843" y="5472094"/>
                <a:ext cx="530679" cy="40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000" b="1">
                    <a:solidFill>
                      <a:srgbClr val="FFFF00"/>
                    </a:solidFill>
                    <a:latin typeface="Arial" charset="0"/>
                  </a:rPr>
                  <a:t>T</a:t>
                </a:r>
                <a:r>
                  <a:rPr lang="en-GB" altLang="en-US" sz="2000" b="1" baseline="-25000">
                    <a:solidFill>
                      <a:srgbClr val="FFFF00"/>
                    </a:solidFill>
                    <a:latin typeface="Arial" charset="0"/>
                  </a:rPr>
                  <a:t>22</a:t>
                </a:r>
                <a:endParaRPr lang="en-US" altLang="en-US" sz="2000" b="1" baseline="-25000">
                  <a:solidFill>
                    <a:srgbClr val="00B0F0"/>
                  </a:solidFill>
                  <a:latin typeface="Arial" charset="0"/>
                </a:endParaRPr>
              </a:p>
            </p:txBody>
          </p:sp>
        </p:grpSp>
        <p:cxnSp>
          <p:nvCxnSpPr>
            <p:cNvPr id="44040" name="Straight Arrow Connector 253"/>
            <p:cNvCxnSpPr>
              <a:cxnSpLocks noChangeShapeType="1"/>
            </p:cNvCxnSpPr>
            <p:nvPr/>
          </p:nvCxnSpPr>
          <p:spPr bwMode="auto">
            <a:xfrm>
              <a:off x="6211593" y="5563836"/>
              <a:ext cx="375832" cy="0"/>
            </a:xfrm>
            <a:prstGeom prst="straightConnector1">
              <a:avLst/>
            </a:prstGeom>
            <a:noFill/>
            <a:ln w="28575" algn="ctr">
              <a:solidFill>
                <a:srgbClr val="FFFFFF"/>
              </a:solidFill>
              <a:round/>
              <a:headEnd/>
              <a:tailEnd type="arrow" w="med" len="med"/>
            </a:ln>
          </p:spPr>
        </p:cxnSp>
        <p:cxnSp>
          <p:nvCxnSpPr>
            <p:cNvPr id="44041" name="Straight Arrow Connector 254"/>
            <p:cNvCxnSpPr>
              <a:cxnSpLocks noChangeShapeType="1"/>
            </p:cNvCxnSpPr>
            <p:nvPr/>
          </p:nvCxnSpPr>
          <p:spPr bwMode="auto">
            <a:xfrm>
              <a:off x="7011039" y="5579213"/>
              <a:ext cx="375832" cy="0"/>
            </a:xfrm>
            <a:prstGeom prst="straightConnector1">
              <a:avLst/>
            </a:prstGeom>
            <a:noFill/>
            <a:ln w="28575" algn="ctr">
              <a:solidFill>
                <a:srgbClr val="FFFFFF"/>
              </a:solidFill>
              <a:round/>
              <a:headEnd/>
              <a:tailEnd type="arrow" w="med" len="med"/>
            </a:ln>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18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2413" y="-26988"/>
            <a:ext cx="8891587" cy="1143001"/>
          </a:xfrm>
        </p:spPr>
        <p:txBody>
          <a:bodyPr/>
          <a:lstStyle/>
          <a:p>
            <a:r>
              <a:rPr lang="en-US" altLang="en-US" sz="4000" b="1" smtClean="0">
                <a:solidFill>
                  <a:schemeClr val="tx1"/>
                </a:solidFill>
                <a:latin typeface="Arial" charset="0"/>
              </a:rPr>
              <a:t>Liability</a:t>
            </a:r>
          </a:p>
        </p:txBody>
      </p:sp>
      <p:sp>
        <p:nvSpPr>
          <p:cNvPr id="6147" name="Rectangle 3"/>
          <p:cNvSpPr>
            <a:spLocks noGrp="1" noChangeArrowheads="1"/>
          </p:cNvSpPr>
          <p:nvPr>
            <p:ph type="body" idx="1"/>
          </p:nvPr>
        </p:nvSpPr>
        <p:spPr>
          <a:xfrm>
            <a:off x="533400" y="1371600"/>
            <a:ext cx="8382000" cy="3352800"/>
          </a:xfrm>
        </p:spPr>
        <p:txBody>
          <a:bodyPr/>
          <a:lstStyle/>
          <a:p>
            <a:pPr>
              <a:buFontTx/>
              <a:buNone/>
            </a:pPr>
            <a:r>
              <a:rPr lang="en-US" altLang="en-US" sz="2800" b="1" smtClean="0">
                <a:solidFill>
                  <a:srgbClr val="FFFFFF"/>
                </a:solidFill>
                <a:latin typeface="Arial" charset="0"/>
              </a:rPr>
              <a:t>			</a:t>
            </a:r>
            <a:endParaRPr lang="en-US" altLang="en-US" sz="2800" smtClean="0">
              <a:latin typeface="Arial" charset="0"/>
            </a:endParaRPr>
          </a:p>
        </p:txBody>
      </p:sp>
      <p:sp>
        <p:nvSpPr>
          <p:cNvPr id="6148" name="Text Box 4"/>
          <p:cNvSpPr txBox="1">
            <a:spLocks noChangeArrowheads="1"/>
          </p:cNvSpPr>
          <p:nvPr/>
        </p:nvSpPr>
        <p:spPr bwMode="auto">
          <a:xfrm>
            <a:off x="179388" y="981075"/>
            <a:ext cx="89789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a:solidFill>
                  <a:srgbClr val="FFFFFF"/>
                </a:solidFill>
                <a:latin typeface="Arial" charset="0"/>
              </a:rPr>
              <a:t>Liability is a </a:t>
            </a:r>
            <a:r>
              <a:rPr lang="en-US" altLang="en-US" sz="2800" b="1">
                <a:solidFill>
                  <a:srgbClr val="FF9933"/>
                </a:solidFill>
                <a:latin typeface="Arial" charset="0"/>
              </a:rPr>
              <a:t>theoretical</a:t>
            </a:r>
            <a:r>
              <a:rPr lang="en-US" altLang="en-US" sz="2800">
                <a:solidFill>
                  <a:srgbClr val="FFFFFF"/>
                </a:solidFill>
                <a:latin typeface="Arial" charset="0"/>
              </a:rPr>
              <a:t> construct. It’s the assumption</a:t>
            </a:r>
          </a:p>
          <a:p>
            <a:pPr>
              <a:spcBef>
                <a:spcPct val="0"/>
              </a:spcBef>
              <a:buSzTx/>
              <a:buFontTx/>
              <a:buNone/>
            </a:pPr>
            <a:r>
              <a:rPr lang="en-US" altLang="en-US" sz="2800">
                <a:solidFill>
                  <a:srgbClr val="FFFFFF"/>
                </a:solidFill>
                <a:latin typeface="Arial" charset="0"/>
              </a:rPr>
              <a:t>we make about the distribution of a variable which </a:t>
            </a:r>
          </a:p>
          <a:p>
            <a:pPr>
              <a:spcBef>
                <a:spcPct val="0"/>
              </a:spcBef>
              <a:buSzTx/>
              <a:buFontTx/>
              <a:buNone/>
            </a:pPr>
            <a:r>
              <a:rPr lang="en-US" altLang="en-US" sz="2800">
                <a:solidFill>
                  <a:srgbClr val="FFFFFF"/>
                </a:solidFill>
                <a:latin typeface="Arial" charset="0"/>
              </a:rPr>
              <a:t>we were only able to measure in terms of a few ordered</a:t>
            </a:r>
          </a:p>
          <a:p>
            <a:pPr>
              <a:spcBef>
                <a:spcPct val="0"/>
              </a:spcBef>
              <a:buSzTx/>
              <a:buFontTx/>
              <a:buNone/>
            </a:pPr>
            <a:r>
              <a:rPr lang="en-US" altLang="en-US" sz="2800">
                <a:solidFill>
                  <a:srgbClr val="FFFFFF"/>
                </a:solidFill>
                <a:latin typeface="Arial" charset="0"/>
              </a:rPr>
              <a:t>categories  </a:t>
            </a:r>
          </a:p>
          <a:p>
            <a:pPr>
              <a:spcBef>
                <a:spcPct val="0"/>
              </a:spcBef>
              <a:buSzTx/>
              <a:buFontTx/>
              <a:buNone/>
            </a:pPr>
            <a:endParaRPr lang="en-US" altLang="en-US" sz="2800">
              <a:solidFill>
                <a:srgbClr val="FFFFFF"/>
              </a:solidFill>
              <a:latin typeface="Arial" charset="0"/>
            </a:endParaRPr>
          </a:p>
          <a:p>
            <a:pPr>
              <a:spcBef>
                <a:spcPct val="0"/>
              </a:spcBef>
              <a:buSzTx/>
              <a:buFontTx/>
              <a:buNone/>
            </a:pPr>
            <a:r>
              <a:rPr lang="en-US" altLang="en-US" sz="2800">
                <a:solidFill>
                  <a:srgbClr val="FFFFFF"/>
                </a:solidFill>
                <a:latin typeface="Arial" charset="0"/>
              </a:rPr>
              <a:t>Assumptions: </a:t>
            </a:r>
          </a:p>
          <a:p>
            <a:pPr>
              <a:spcBef>
                <a:spcPct val="0"/>
              </a:spcBef>
              <a:buSzTx/>
              <a:buFontTx/>
              <a:buNone/>
            </a:pPr>
            <a:endParaRPr lang="en-US" altLang="en-US" sz="2800">
              <a:solidFill>
                <a:srgbClr val="FFFFFF"/>
              </a:solidFill>
              <a:latin typeface="Arial" charset="0"/>
            </a:endParaRPr>
          </a:p>
          <a:p>
            <a:pPr>
              <a:spcBef>
                <a:spcPct val="0"/>
              </a:spcBef>
              <a:buSzTx/>
              <a:buFontTx/>
              <a:buAutoNum type="arabicParenBoth"/>
            </a:pPr>
            <a:r>
              <a:rPr lang="en-US" altLang="en-US" sz="2800">
                <a:solidFill>
                  <a:srgbClr val="FFFFFF"/>
                </a:solidFill>
                <a:latin typeface="Arial" charset="0"/>
              </a:rPr>
              <a:t>Categories reflect an imprecise measurement of     an underlying </a:t>
            </a:r>
            <a:r>
              <a:rPr lang="en-US" altLang="en-US" sz="2800" i="1">
                <a:solidFill>
                  <a:srgbClr val="FF9933"/>
                </a:solidFill>
                <a:latin typeface="Arial" charset="0"/>
              </a:rPr>
              <a:t>normal distribution</a:t>
            </a:r>
            <a:r>
              <a:rPr lang="en-US" altLang="en-US" sz="2800" i="1">
                <a:solidFill>
                  <a:srgbClr val="FFFFFF"/>
                </a:solidFill>
                <a:latin typeface="Arial" charset="0"/>
              </a:rPr>
              <a:t> </a:t>
            </a:r>
            <a:r>
              <a:rPr lang="en-US" altLang="en-US" sz="2800">
                <a:solidFill>
                  <a:srgbClr val="FFFFFF"/>
                </a:solidFill>
                <a:latin typeface="Arial" charset="0"/>
              </a:rPr>
              <a:t>of liability </a:t>
            </a:r>
          </a:p>
          <a:p>
            <a:pPr>
              <a:spcBef>
                <a:spcPct val="0"/>
              </a:spcBef>
              <a:buSzTx/>
              <a:buFontTx/>
              <a:buAutoNum type="arabicParenBoth"/>
            </a:pPr>
            <a:endParaRPr lang="en-US" altLang="en-US" sz="2800">
              <a:solidFill>
                <a:srgbClr val="FFFFFF"/>
              </a:solidFill>
              <a:latin typeface="Arial" charset="0"/>
            </a:endParaRPr>
          </a:p>
          <a:p>
            <a:pPr>
              <a:spcBef>
                <a:spcPct val="0"/>
              </a:spcBef>
              <a:buSzTx/>
              <a:buFontTx/>
              <a:buNone/>
            </a:pPr>
            <a:r>
              <a:rPr lang="en-US" altLang="en-US" sz="2800">
                <a:solidFill>
                  <a:srgbClr val="FFFFFF"/>
                </a:solidFill>
                <a:latin typeface="Arial" charset="0"/>
              </a:rPr>
              <a:t>(2)	The liability distribution has 1 or more </a:t>
            </a:r>
            <a:r>
              <a:rPr lang="en-US" altLang="en-US" sz="2800">
                <a:solidFill>
                  <a:srgbClr val="FF9933"/>
                </a:solidFill>
                <a:latin typeface="Arial" charset="0"/>
              </a:rPr>
              <a:t>thresholds </a:t>
            </a:r>
            <a:r>
              <a:rPr lang="en-US" altLang="en-US" sz="2800">
                <a:solidFill>
                  <a:srgbClr val="FFFFFF"/>
                </a:solidFill>
                <a:latin typeface="Arial" charset="0"/>
              </a:rPr>
              <a:t>(cut-offs) to discriminate between the categories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533400" y="1371600"/>
            <a:ext cx="8382000" cy="3352800"/>
          </a:xfrm>
        </p:spPr>
        <p:txBody>
          <a:bodyPr/>
          <a:lstStyle/>
          <a:p>
            <a:pPr>
              <a:buFontTx/>
              <a:buNone/>
            </a:pPr>
            <a:r>
              <a:rPr lang="en-US" altLang="en-US" sz="2800" b="1" smtClean="0">
                <a:solidFill>
                  <a:srgbClr val="FFFFFF"/>
                </a:solidFill>
                <a:latin typeface="Arial" charset="0"/>
              </a:rPr>
              <a:t>			</a:t>
            </a:r>
            <a:endParaRPr lang="en-US" altLang="en-US" sz="2800" smtClean="0">
              <a:latin typeface="Arial" charset="0"/>
            </a:endParaRPr>
          </a:p>
        </p:txBody>
      </p:sp>
      <p:sp>
        <p:nvSpPr>
          <p:cNvPr id="7171" name="Text Box 3"/>
          <p:cNvSpPr txBox="1">
            <a:spLocks noChangeArrowheads="1"/>
          </p:cNvSpPr>
          <p:nvPr/>
        </p:nvSpPr>
        <p:spPr bwMode="auto">
          <a:xfrm>
            <a:off x="107950" y="2225675"/>
            <a:ext cx="8978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solidFill>
                  <a:srgbClr val="FFFFFF"/>
                </a:solidFill>
                <a:latin typeface="Arial" charset="0"/>
              </a:rPr>
              <a:t>The </a:t>
            </a:r>
            <a:r>
              <a:rPr lang="en-US" altLang="en-US" sz="2400" b="1" i="1">
                <a:latin typeface="Arial" charset="0"/>
              </a:rPr>
              <a:t>risk</a:t>
            </a:r>
            <a:r>
              <a:rPr lang="en-US" altLang="en-US" sz="2400">
                <a:solidFill>
                  <a:srgbClr val="FFFFFF"/>
                </a:solidFill>
                <a:latin typeface="Arial" charset="0"/>
              </a:rPr>
              <a:t> or liability to a disorder is normally distributed, only when a certain threshold is exceeded will someone have the disorder. Prevalence: proportion of affected individuals. </a:t>
            </a:r>
          </a:p>
        </p:txBody>
      </p:sp>
      <p:sp>
        <p:nvSpPr>
          <p:cNvPr id="7172" name="Text Box 4"/>
          <p:cNvSpPr txBox="1">
            <a:spLocks noChangeArrowheads="1"/>
          </p:cNvSpPr>
          <p:nvPr/>
        </p:nvSpPr>
        <p:spPr bwMode="auto">
          <a:xfrm>
            <a:off x="179388" y="173038"/>
            <a:ext cx="26955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800" b="1">
                <a:solidFill>
                  <a:srgbClr val="FF9933"/>
                </a:solidFill>
                <a:latin typeface="Arial" charset="0"/>
              </a:rPr>
              <a:t>For disorders: </a:t>
            </a:r>
            <a:endParaRPr lang="en-US" altLang="en-US" sz="2800" b="1">
              <a:solidFill>
                <a:srgbClr val="FF9933"/>
              </a:solidFill>
              <a:latin typeface="Arial" charset="0"/>
            </a:endParaRPr>
          </a:p>
        </p:txBody>
      </p:sp>
      <p:grpSp>
        <p:nvGrpSpPr>
          <p:cNvPr id="7173" name="Group 5"/>
          <p:cNvGrpSpPr>
            <a:grpSpLocks/>
          </p:cNvGrpSpPr>
          <p:nvPr/>
        </p:nvGrpSpPr>
        <p:grpSpPr bwMode="auto">
          <a:xfrm>
            <a:off x="250825" y="836613"/>
            <a:ext cx="4683125" cy="1223962"/>
            <a:chOff x="158" y="527"/>
            <a:chExt cx="2950" cy="771"/>
          </a:xfrm>
          <a:noFill/>
        </p:grpSpPr>
        <p:sp>
          <p:nvSpPr>
            <p:cNvPr id="7296" name="Rectangle 6"/>
            <p:cNvSpPr>
              <a:spLocks noChangeArrowheads="1"/>
            </p:cNvSpPr>
            <p:nvPr/>
          </p:nvSpPr>
          <p:spPr bwMode="auto">
            <a:xfrm>
              <a:off x="158" y="527"/>
              <a:ext cx="2950" cy="771"/>
            </a:xfrm>
            <a:prstGeom prst="rect">
              <a:avLst/>
            </a:prstGeom>
            <a:grpFill/>
            <a:ln w="19050">
              <a:solidFill>
                <a:schemeClr val="tx1"/>
              </a:solidFill>
              <a:miter lim="800000"/>
              <a:headEnd/>
              <a:tailEnd/>
            </a:ln>
          </p:spPr>
          <p:txBody>
            <a:bodyPr/>
            <a:lstStyle/>
            <a:p>
              <a:pPr>
                <a:defRPr/>
              </a:pPr>
              <a:endParaRPr lang="en-US">
                <a:solidFill>
                  <a:srgbClr val="FFFFFF"/>
                </a:solidFill>
              </a:endParaRPr>
            </a:p>
          </p:txBody>
        </p:sp>
        <p:grpSp>
          <p:nvGrpSpPr>
            <p:cNvPr id="7297" name="Group 7"/>
            <p:cNvGrpSpPr>
              <a:grpSpLocks/>
            </p:cNvGrpSpPr>
            <p:nvPr/>
          </p:nvGrpSpPr>
          <p:grpSpPr bwMode="auto">
            <a:xfrm>
              <a:off x="809" y="1151"/>
              <a:ext cx="1" cy="3"/>
              <a:chOff x="2064" y="3881"/>
              <a:chExt cx="1" cy="4"/>
            </a:xfrm>
            <a:grpFill/>
          </p:grpSpPr>
          <p:sp>
            <p:nvSpPr>
              <p:cNvPr id="7407" name="Freeform 8"/>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grpFill/>
              <a:ln w="19050" cmpd="sng">
                <a:solidFill>
                  <a:schemeClr val="tx1"/>
                </a:solidFill>
                <a:round/>
                <a:headEnd/>
                <a:tailEnd/>
              </a:ln>
            </p:spPr>
            <p:txBody>
              <a:bodyPr/>
              <a:lstStyle/>
              <a:p>
                <a:pPr>
                  <a:defRPr/>
                </a:pPr>
                <a:endParaRPr lang="en-US"/>
              </a:p>
            </p:txBody>
          </p:sp>
          <p:sp>
            <p:nvSpPr>
              <p:cNvPr id="7408" name="Line 9"/>
              <p:cNvSpPr>
                <a:spLocks noChangeShapeType="1"/>
              </p:cNvSpPr>
              <p:nvPr/>
            </p:nvSpPr>
            <p:spPr bwMode="auto">
              <a:xfrm flipH="1" flipV="1">
                <a:off x="2064" y="3881"/>
                <a:ext cx="1" cy="4"/>
              </a:xfrm>
              <a:prstGeom prst="line">
                <a:avLst/>
              </a:prstGeom>
              <a:grpFill/>
              <a:ln w="19050">
                <a:solidFill>
                  <a:schemeClr val="tx1"/>
                </a:solidFill>
                <a:round/>
                <a:headEnd/>
                <a:tailEnd/>
              </a:ln>
              <a:extLst/>
            </p:spPr>
            <p:txBody>
              <a:bodyPr/>
              <a:lstStyle/>
              <a:p>
                <a:pPr>
                  <a:defRPr/>
                </a:pPr>
                <a:endParaRPr lang="en-US"/>
              </a:p>
            </p:txBody>
          </p:sp>
        </p:grpSp>
        <p:grpSp>
          <p:nvGrpSpPr>
            <p:cNvPr id="7298" name="Group 10"/>
            <p:cNvGrpSpPr>
              <a:grpSpLocks/>
            </p:cNvGrpSpPr>
            <p:nvPr/>
          </p:nvGrpSpPr>
          <p:grpSpPr bwMode="auto">
            <a:xfrm>
              <a:off x="2551" y="1149"/>
              <a:ext cx="7" cy="5"/>
              <a:chOff x="4132" y="3878"/>
              <a:chExt cx="8" cy="7"/>
            </a:xfrm>
            <a:grpFill/>
          </p:grpSpPr>
          <p:sp>
            <p:nvSpPr>
              <p:cNvPr id="7405" name="Freeform 11"/>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grpFill/>
              <a:ln w="19050" cmpd="sng">
                <a:solidFill>
                  <a:schemeClr val="tx1"/>
                </a:solidFill>
                <a:round/>
                <a:headEnd/>
                <a:tailEnd/>
              </a:ln>
            </p:spPr>
            <p:txBody>
              <a:bodyPr/>
              <a:lstStyle/>
              <a:p>
                <a:pPr>
                  <a:defRPr/>
                </a:pPr>
                <a:endParaRPr lang="en-US"/>
              </a:p>
            </p:txBody>
          </p:sp>
          <p:sp>
            <p:nvSpPr>
              <p:cNvPr id="7406" name="Line 12"/>
              <p:cNvSpPr>
                <a:spLocks noChangeShapeType="1"/>
              </p:cNvSpPr>
              <p:nvPr/>
            </p:nvSpPr>
            <p:spPr bwMode="auto">
              <a:xfrm flipV="1">
                <a:off x="4132" y="3878"/>
                <a:ext cx="8" cy="7"/>
              </a:xfrm>
              <a:prstGeom prst="line">
                <a:avLst/>
              </a:prstGeom>
              <a:grpFill/>
              <a:ln w="19050">
                <a:solidFill>
                  <a:schemeClr val="tx1"/>
                </a:solidFill>
                <a:round/>
                <a:headEnd/>
                <a:tailEnd/>
              </a:ln>
              <a:extLst/>
            </p:spPr>
            <p:txBody>
              <a:bodyPr/>
              <a:lstStyle/>
              <a:p>
                <a:pPr>
                  <a:defRPr/>
                </a:pPr>
                <a:endParaRPr lang="en-US"/>
              </a:p>
            </p:txBody>
          </p:sp>
        </p:grpSp>
        <p:sp>
          <p:nvSpPr>
            <p:cNvPr id="7299" name="Line 13"/>
            <p:cNvSpPr>
              <a:spLocks noChangeShapeType="1"/>
            </p:cNvSpPr>
            <p:nvPr/>
          </p:nvSpPr>
          <p:spPr bwMode="auto">
            <a:xfrm flipH="1">
              <a:off x="483" y="1165"/>
              <a:ext cx="2470" cy="0"/>
            </a:xfrm>
            <a:prstGeom prst="line">
              <a:avLst/>
            </a:prstGeom>
            <a:grpFill/>
            <a:ln w="19050">
              <a:solidFill>
                <a:schemeClr val="tx1"/>
              </a:solidFill>
              <a:round/>
              <a:headEnd/>
              <a:tailEnd/>
            </a:ln>
            <a:extLst/>
          </p:spPr>
          <p:txBody>
            <a:bodyPr/>
            <a:lstStyle/>
            <a:p>
              <a:pPr>
                <a:defRPr/>
              </a:pPr>
              <a:endParaRPr lang="en-US"/>
            </a:p>
          </p:txBody>
        </p:sp>
        <p:sp>
          <p:nvSpPr>
            <p:cNvPr id="7300" name="Line 14"/>
            <p:cNvSpPr>
              <a:spLocks noChangeShapeType="1"/>
            </p:cNvSpPr>
            <p:nvPr/>
          </p:nvSpPr>
          <p:spPr bwMode="auto">
            <a:xfrm flipV="1">
              <a:off x="483" y="551"/>
              <a:ext cx="1" cy="622"/>
            </a:xfrm>
            <a:prstGeom prst="line">
              <a:avLst/>
            </a:prstGeom>
            <a:grpFill/>
            <a:ln w="19050">
              <a:solidFill>
                <a:schemeClr val="tx1"/>
              </a:solidFill>
              <a:round/>
              <a:headEnd/>
              <a:tailEnd/>
            </a:ln>
            <a:extLst/>
          </p:spPr>
          <p:txBody>
            <a:bodyPr/>
            <a:lstStyle/>
            <a:p>
              <a:pPr>
                <a:defRPr/>
              </a:pPr>
              <a:endParaRPr lang="en-US"/>
            </a:p>
          </p:txBody>
        </p:sp>
        <p:sp>
          <p:nvSpPr>
            <p:cNvPr id="7301" name="Rectangle 15"/>
            <p:cNvSpPr>
              <a:spLocks noChangeArrowheads="1"/>
            </p:cNvSpPr>
            <p:nvPr/>
          </p:nvSpPr>
          <p:spPr bwMode="auto">
            <a:xfrm>
              <a:off x="541" y="1152"/>
              <a:ext cx="119" cy="2"/>
            </a:xfrm>
            <a:prstGeom prst="rect">
              <a:avLst/>
            </a:prstGeom>
            <a:grpFill/>
            <a:ln w="19050">
              <a:solidFill>
                <a:schemeClr val="tx1"/>
              </a:solidFill>
              <a:miter lim="800000"/>
              <a:headEnd/>
              <a:tailEnd/>
            </a:ln>
          </p:spPr>
          <p:txBody>
            <a:bodyPr/>
            <a:lstStyle/>
            <a:p>
              <a:pPr>
                <a:defRPr/>
              </a:pPr>
              <a:endParaRPr lang="en-US"/>
            </a:p>
          </p:txBody>
        </p:sp>
        <p:sp>
          <p:nvSpPr>
            <p:cNvPr id="7302" name="Rectangle 16"/>
            <p:cNvSpPr>
              <a:spLocks noChangeArrowheads="1"/>
            </p:cNvSpPr>
            <p:nvPr/>
          </p:nvSpPr>
          <p:spPr bwMode="auto">
            <a:xfrm>
              <a:off x="659" y="1151"/>
              <a:ext cx="117" cy="3"/>
            </a:xfrm>
            <a:prstGeom prst="rect">
              <a:avLst/>
            </a:prstGeom>
            <a:grpFill/>
            <a:ln w="19050">
              <a:solidFill>
                <a:schemeClr val="tx1"/>
              </a:solidFill>
              <a:miter lim="800000"/>
              <a:headEnd/>
              <a:tailEnd/>
            </a:ln>
          </p:spPr>
          <p:txBody>
            <a:bodyPr/>
            <a:lstStyle/>
            <a:p>
              <a:pPr>
                <a:defRPr/>
              </a:pPr>
              <a:endParaRPr lang="en-US"/>
            </a:p>
          </p:txBody>
        </p:sp>
        <p:sp>
          <p:nvSpPr>
            <p:cNvPr id="7303" name="Rectangle 17"/>
            <p:cNvSpPr>
              <a:spLocks noChangeArrowheads="1"/>
            </p:cNvSpPr>
            <p:nvPr/>
          </p:nvSpPr>
          <p:spPr bwMode="auto">
            <a:xfrm>
              <a:off x="2539" y="1150"/>
              <a:ext cx="119" cy="4"/>
            </a:xfrm>
            <a:prstGeom prst="rect">
              <a:avLst/>
            </a:prstGeom>
            <a:grpFill/>
            <a:ln w="19050">
              <a:solidFill>
                <a:schemeClr val="tx1"/>
              </a:solidFill>
              <a:miter lim="800000"/>
              <a:headEnd/>
              <a:tailEnd/>
            </a:ln>
          </p:spPr>
          <p:txBody>
            <a:bodyPr/>
            <a:lstStyle/>
            <a:p>
              <a:pPr>
                <a:defRPr/>
              </a:pPr>
              <a:endParaRPr lang="en-US"/>
            </a:p>
          </p:txBody>
        </p:sp>
        <p:sp>
          <p:nvSpPr>
            <p:cNvPr id="7304" name="Rectangle 18"/>
            <p:cNvSpPr>
              <a:spLocks noChangeArrowheads="1"/>
            </p:cNvSpPr>
            <p:nvPr/>
          </p:nvSpPr>
          <p:spPr bwMode="auto">
            <a:xfrm>
              <a:off x="2657" y="1153"/>
              <a:ext cx="119" cy="1"/>
            </a:xfrm>
            <a:prstGeom prst="rect">
              <a:avLst/>
            </a:prstGeom>
            <a:grpFill/>
            <a:ln w="19050">
              <a:solidFill>
                <a:schemeClr val="tx1"/>
              </a:solidFill>
              <a:miter lim="800000"/>
              <a:headEnd/>
              <a:tailEnd/>
            </a:ln>
          </p:spPr>
          <p:txBody>
            <a:bodyPr/>
            <a:lstStyle/>
            <a:p>
              <a:pPr>
                <a:defRPr/>
              </a:pPr>
              <a:endParaRPr lang="en-US"/>
            </a:p>
          </p:txBody>
        </p:sp>
        <p:sp>
          <p:nvSpPr>
            <p:cNvPr id="7305" name="Rectangle 19"/>
            <p:cNvSpPr>
              <a:spLocks noChangeArrowheads="1"/>
            </p:cNvSpPr>
            <p:nvPr/>
          </p:nvSpPr>
          <p:spPr bwMode="auto">
            <a:xfrm>
              <a:off x="2775" y="1153"/>
              <a:ext cx="119" cy="1"/>
            </a:xfrm>
            <a:prstGeom prst="rect">
              <a:avLst/>
            </a:prstGeom>
            <a:grpFill/>
            <a:ln w="19050">
              <a:solidFill>
                <a:schemeClr val="tx1"/>
              </a:solidFill>
              <a:miter lim="800000"/>
              <a:headEnd/>
              <a:tailEnd/>
            </a:ln>
          </p:spPr>
          <p:txBody>
            <a:bodyPr/>
            <a:lstStyle/>
            <a:p>
              <a:pPr>
                <a:defRPr/>
              </a:pPr>
              <a:endParaRPr lang="en-US"/>
            </a:p>
          </p:txBody>
        </p:sp>
        <p:sp>
          <p:nvSpPr>
            <p:cNvPr id="7306" name="Line 20"/>
            <p:cNvSpPr>
              <a:spLocks noChangeShapeType="1"/>
            </p:cNvSpPr>
            <p:nvPr/>
          </p:nvSpPr>
          <p:spPr bwMode="auto">
            <a:xfrm>
              <a:off x="541" y="1153"/>
              <a:ext cx="23" cy="1"/>
            </a:xfrm>
            <a:prstGeom prst="line">
              <a:avLst/>
            </a:prstGeom>
            <a:grpFill/>
            <a:ln w="19050">
              <a:solidFill>
                <a:schemeClr val="tx1"/>
              </a:solidFill>
              <a:round/>
              <a:headEnd/>
              <a:tailEnd/>
            </a:ln>
            <a:extLst/>
          </p:spPr>
          <p:txBody>
            <a:bodyPr/>
            <a:lstStyle/>
            <a:p>
              <a:pPr>
                <a:defRPr/>
              </a:pPr>
              <a:endParaRPr lang="en-US"/>
            </a:p>
          </p:txBody>
        </p:sp>
        <p:sp>
          <p:nvSpPr>
            <p:cNvPr id="7307" name="Line 21"/>
            <p:cNvSpPr>
              <a:spLocks noChangeShapeType="1"/>
            </p:cNvSpPr>
            <p:nvPr/>
          </p:nvSpPr>
          <p:spPr bwMode="auto">
            <a:xfrm>
              <a:off x="564" y="1153"/>
              <a:ext cx="25" cy="1"/>
            </a:xfrm>
            <a:prstGeom prst="line">
              <a:avLst/>
            </a:prstGeom>
            <a:grpFill/>
            <a:ln w="19050">
              <a:solidFill>
                <a:schemeClr val="tx1"/>
              </a:solidFill>
              <a:round/>
              <a:headEnd/>
              <a:tailEnd/>
            </a:ln>
            <a:extLst/>
          </p:spPr>
          <p:txBody>
            <a:bodyPr/>
            <a:lstStyle/>
            <a:p>
              <a:pPr>
                <a:defRPr/>
              </a:pPr>
              <a:endParaRPr lang="en-US"/>
            </a:p>
          </p:txBody>
        </p:sp>
        <p:sp>
          <p:nvSpPr>
            <p:cNvPr id="7308" name="Line 22"/>
            <p:cNvSpPr>
              <a:spLocks noChangeShapeType="1"/>
            </p:cNvSpPr>
            <p:nvPr/>
          </p:nvSpPr>
          <p:spPr bwMode="auto">
            <a:xfrm>
              <a:off x="589" y="1153"/>
              <a:ext cx="22" cy="1"/>
            </a:xfrm>
            <a:prstGeom prst="line">
              <a:avLst/>
            </a:prstGeom>
            <a:grpFill/>
            <a:ln w="19050">
              <a:solidFill>
                <a:schemeClr val="tx1"/>
              </a:solidFill>
              <a:round/>
              <a:headEnd/>
              <a:tailEnd/>
            </a:ln>
            <a:extLst/>
          </p:spPr>
          <p:txBody>
            <a:bodyPr/>
            <a:lstStyle/>
            <a:p>
              <a:pPr>
                <a:defRPr/>
              </a:pPr>
              <a:endParaRPr lang="en-US"/>
            </a:p>
          </p:txBody>
        </p:sp>
        <p:sp>
          <p:nvSpPr>
            <p:cNvPr id="7309" name="Line 23"/>
            <p:cNvSpPr>
              <a:spLocks noChangeShapeType="1"/>
            </p:cNvSpPr>
            <p:nvPr/>
          </p:nvSpPr>
          <p:spPr bwMode="auto">
            <a:xfrm flipV="1">
              <a:off x="611" y="1152"/>
              <a:ext cx="23" cy="1"/>
            </a:xfrm>
            <a:prstGeom prst="line">
              <a:avLst/>
            </a:prstGeom>
            <a:grpFill/>
            <a:ln w="19050">
              <a:solidFill>
                <a:schemeClr val="tx1"/>
              </a:solidFill>
              <a:round/>
              <a:headEnd/>
              <a:tailEnd/>
            </a:ln>
            <a:extLst/>
          </p:spPr>
          <p:txBody>
            <a:bodyPr/>
            <a:lstStyle/>
            <a:p>
              <a:pPr>
                <a:defRPr/>
              </a:pPr>
              <a:endParaRPr lang="en-US"/>
            </a:p>
          </p:txBody>
        </p:sp>
        <p:sp>
          <p:nvSpPr>
            <p:cNvPr id="7310" name="Line 24"/>
            <p:cNvSpPr>
              <a:spLocks noChangeShapeType="1"/>
            </p:cNvSpPr>
            <p:nvPr/>
          </p:nvSpPr>
          <p:spPr bwMode="auto">
            <a:xfrm>
              <a:off x="634" y="1152"/>
              <a:ext cx="25" cy="1"/>
            </a:xfrm>
            <a:prstGeom prst="line">
              <a:avLst/>
            </a:prstGeom>
            <a:grpFill/>
            <a:ln w="19050">
              <a:solidFill>
                <a:schemeClr val="tx1"/>
              </a:solidFill>
              <a:round/>
              <a:headEnd/>
              <a:tailEnd/>
            </a:ln>
            <a:extLst/>
          </p:spPr>
          <p:txBody>
            <a:bodyPr/>
            <a:lstStyle/>
            <a:p>
              <a:pPr>
                <a:defRPr/>
              </a:pPr>
              <a:endParaRPr lang="en-US"/>
            </a:p>
          </p:txBody>
        </p:sp>
        <p:sp>
          <p:nvSpPr>
            <p:cNvPr id="7311" name="Line 25"/>
            <p:cNvSpPr>
              <a:spLocks noChangeShapeType="1"/>
            </p:cNvSpPr>
            <p:nvPr/>
          </p:nvSpPr>
          <p:spPr bwMode="auto">
            <a:xfrm flipV="1">
              <a:off x="659" y="1152"/>
              <a:ext cx="23" cy="0"/>
            </a:xfrm>
            <a:prstGeom prst="line">
              <a:avLst/>
            </a:prstGeom>
            <a:grpFill/>
            <a:ln w="19050">
              <a:solidFill>
                <a:schemeClr val="tx1"/>
              </a:solidFill>
              <a:round/>
              <a:headEnd/>
              <a:tailEnd/>
            </a:ln>
            <a:extLst/>
          </p:spPr>
          <p:txBody>
            <a:bodyPr/>
            <a:lstStyle/>
            <a:p>
              <a:pPr>
                <a:defRPr/>
              </a:pPr>
              <a:endParaRPr lang="en-US"/>
            </a:p>
          </p:txBody>
        </p:sp>
        <p:sp>
          <p:nvSpPr>
            <p:cNvPr id="7312" name="Line 26"/>
            <p:cNvSpPr>
              <a:spLocks noChangeShapeType="1"/>
            </p:cNvSpPr>
            <p:nvPr/>
          </p:nvSpPr>
          <p:spPr bwMode="auto">
            <a:xfrm flipV="1">
              <a:off x="705" y="1150"/>
              <a:ext cx="25" cy="1"/>
            </a:xfrm>
            <a:prstGeom prst="line">
              <a:avLst/>
            </a:prstGeom>
            <a:grpFill/>
            <a:ln w="19050">
              <a:solidFill>
                <a:schemeClr val="tx1"/>
              </a:solidFill>
              <a:round/>
              <a:headEnd/>
              <a:tailEnd/>
            </a:ln>
            <a:extLst/>
          </p:spPr>
          <p:txBody>
            <a:bodyPr/>
            <a:lstStyle/>
            <a:p>
              <a:pPr>
                <a:defRPr/>
              </a:pPr>
              <a:endParaRPr lang="en-US"/>
            </a:p>
          </p:txBody>
        </p:sp>
        <p:sp>
          <p:nvSpPr>
            <p:cNvPr id="7313" name="Line 27"/>
            <p:cNvSpPr>
              <a:spLocks noChangeShapeType="1"/>
            </p:cNvSpPr>
            <p:nvPr/>
          </p:nvSpPr>
          <p:spPr bwMode="auto">
            <a:xfrm flipV="1">
              <a:off x="730" y="1150"/>
              <a:ext cx="23" cy="1"/>
            </a:xfrm>
            <a:prstGeom prst="line">
              <a:avLst/>
            </a:prstGeom>
            <a:grpFill/>
            <a:ln w="19050">
              <a:solidFill>
                <a:schemeClr val="tx1"/>
              </a:solidFill>
              <a:round/>
              <a:headEnd/>
              <a:tailEnd/>
            </a:ln>
            <a:extLst/>
          </p:spPr>
          <p:txBody>
            <a:bodyPr/>
            <a:lstStyle/>
            <a:p>
              <a:pPr>
                <a:defRPr/>
              </a:pPr>
              <a:endParaRPr lang="en-US"/>
            </a:p>
          </p:txBody>
        </p:sp>
        <p:sp>
          <p:nvSpPr>
            <p:cNvPr id="7314" name="Line 28"/>
            <p:cNvSpPr>
              <a:spLocks noChangeShapeType="1"/>
            </p:cNvSpPr>
            <p:nvPr/>
          </p:nvSpPr>
          <p:spPr bwMode="auto">
            <a:xfrm flipV="1">
              <a:off x="753" y="1148"/>
              <a:ext cx="23" cy="2"/>
            </a:xfrm>
            <a:prstGeom prst="line">
              <a:avLst/>
            </a:prstGeom>
            <a:grpFill/>
            <a:ln w="19050">
              <a:solidFill>
                <a:schemeClr val="tx1"/>
              </a:solidFill>
              <a:round/>
              <a:headEnd/>
              <a:tailEnd/>
            </a:ln>
            <a:extLst/>
          </p:spPr>
          <p:txBody>
            <a:bodyPr/>
            <a:lstStyle/>
            <a:p>
              <a:pPr>
                <a:defRPr/>
              </a:pPr>
              <a:endParaRPr lang="en-US"/>
            </a:p>
          </p:txBody>
        </p:sp>
        <p:sp>
          <p:nvSpPr>
            <p:cNvPr id="7315" name="Line 29"/>
            <p:cNvSpPr>
              <a:spLocks noChangeShapeType="1"/>
            </p:cNvSpPr>
            <p:nvPr/>
          </p:nvSpPr>
          <p:spPr bwMode="auto">
            <a:xfrm flipV="1">
              <a:off x="776" y="1147"/>
              <a:ext cx="25" cy="1"/>
            </a:xfrm>
            <a:prstGeom prst="line">
              <a:avLst/>
            </a:prstGeom>
            <a:grpFill/>
            <a:ln w="19050">
              <a:solidFill>
                <a:schemeClr val="tx1"/>
              </a:solidFill>
              <a:round/>
              <a:headEnd/>
              <a:tailEnd/>
            </a:ln>
            <a:extLst/>
          </p:spPr>
          <p:txBody>
            <a:bodyPr/>
            <a:lstStyle/>
            <a:p>
              <a:pPr>
                <a:defRPr/>
              </a:pPr>
              <a:endParaRPr lang="en-US"/>
            </a:p>
          </p:txBody>
        </p:sp>
        <p:sp>
          <p:nvSpPr>
            <p:cNvPr id="7316" name="Line 30"/>
            <p:cNvSpPr>
              <a:spLocks noChangeShapeType="1"/>
            </p:cNvSpPr>
            <p:nvPr/>
          </p:nvSpPr>
          <p:spPr bwMode="auto">
            <a:xfrm flipV="1">
              <a:off x="801" y="1145"/>
              <a:ext cx="22" cy="2"/>
            </a:xfrm>
            <a:prstGeom prst="line">
              <a:avLst/>
            </a:prstGeom>
            <a:grpFill/>
            <a:ln w="19050">
              <a:solidFill>
                <a:schemeClr val="tx1"/>
              </a:solidFill>
              <a:round/>
              <a:headEnd/>
              <a:tailEnd/>
            </a:ln>
            <a:extLst/>
          </p:spPr>
          <p:txBody>
            <a:bodyPr/>
            <a:lstStyle/>
            <a:p>
              <a:pPr>
                <a:defRPr/>
              </a:pPr>
              <a:endParaRPr lang="en-US"/>
            </a:p>
          </p:txBody>
        </p:sp>
        <p:sp>
          <p:nvSpPr>
            <p:cNvPr id="7317" name="Line 31"/>
            <p:cNvSpPr>
              <a:spLocks noChangeShapeType="1"/>
            </p:cNvSpPr>
            <p:nvPr/>
          </p:nvSpPr>
          <p:spPr bwMode="auto">
            <a:xfrm flipV="1">
              <a:off x="823" y="1144"/>
              <a:ext cx="23" cy="1"/>
            </a:xfrm>
            <a:prstGeom prst="line">
              <a:avLst/>
            </a:prstGeom>
            <a:grpFill/>
            <a:ln w="19050">
              <a:solidFill>
                <a:schemeClr val="tx1"/>
              </a:solidFill>
              <a:round/>
              <a:headEnd/>
              <a:tailEnd/>
            </a:ln>
            <a:extLst/>
          </p:spPr>
          <p:txBody>
            <a:bodyPr/>
            <a:lstStyle/>
            <a:p>
              <a:pPr>
                <a:defRPr/>
              </a:pPr>
              <a:endParaRPr lang="en-US"/>
            </a:p>
          </p:txBody>
        </p:sp>
        <p:sp>
          <p:nvSpPr>
            <p:cNvPr id="7318" name="Line 32"/>
            <p:cNvSpPr>
              <a:spLocks noChangeShapeType="1"/>
            </p:cNvSpPr>
            <p:nvPr/>
          </p:nvSpPr>
          <p:spPr bwMode="auto">
            <a:xfrm flipV="1">
              <a:off x="846" y="1141"/>
              <a:ext cx="25" cy="3"/>
            </a:xfrm>
            <a:prstGeom prst="line">
              <a:avLst/>
            </a:prstGeom>
            <a:grpFill/>
            <a:ln w="19050">
              <a:solidFill>
                <a:schemeClr val="tx1"/>
              </a:solidFill>
              <a:round/>
              <a:headEnd/>
              <a:tailEnd/>
            </a:ln>
            <a:extLst/>
          </p:spPr>
          <p:txBody>
            <a:bodyPr/>
            <a:lstStyle/>
            <a:p>
              <a:pPr>
                <a:defRPr/>
              </a:pPr>
              <a:endParaRPr lang="en-US"/>
            </a:p>
          </p:txBody>
        </p:sp>
        <p:sp>
          <p:nvSpPr>
            <p:cNvPr id="7319" name="Line 33"/>
            <p:cNvSpPr>
              <a:spLocks noChangeShapeType="1"/>
            </p:cNvSpPr>
            <p:nvPr/>
          </p:nvSpPr>
          <p:spPr bwMode="auto">
            <a:xfrm flipV="1">
              <a:off x="871" y="1139"/>
              <a:ext cx="23" cy="2"/>
            </a:xfrm>
            <a:prstGeom prst="line">
              <a:avLst/>
            </a:prstGeom>
            <a:grpFill/>
            <a:ln w="19050">
              <a:solidFill>
                <a:schemeClr val="tx1"/>
              </a:solidFill>
              <a:round/>
              <a:headEnd/>
              <a:tailEnd/>
            </a:ln>
            <a:extLst/>
          </p:spPr>
          <p:txBody>
            <a:bodyPr/>
            <a:lstStyle/>
            <a:p>
              <a:pPr>
                <a:defRPr/>
              </a:pPr>
              <a:endParaRPr lang="en-US"/>
            </a:p>
          </p:txBody>
        </p:sp>
        <p:sp>
          <p:nvSpPr>
            <p:cNvPr id="7320" name="Line 34"/>
            <p:cNvSpPr>
              <a:spLocks noChangeShapeType="1"/>
            </p:cNvSpPr>
            <p:nvPr/>
          </p:nvSpPr>
          <p:spPr bwMode="auto">
            <a:xfrm flipV="1">
              <a:off x="894" y="1135"/>
              <a:ext cx="24" cy="4"/>
            </a:xfrm>
            <a:prstGeom prst="line">
              <a:avLst/>
            </a:prstGeom>
            <a:grpFill/>
            <a:ln w="19050">
              <a:solidFill>
                <a:schemeClr val="tx1"/>
              </a:solidFill>
              <a:round/>
              <a:headEnd/>
              <a:tailEnd/>
            </a:ln>
            <a:extLst/>
          </p:spPr>
          <p:txBody>
            <a:bodyPr/>
            <a:lstStyle/>
            <a:p>
              <a:pPr>
                <a:defRPr/>
              </a:pPr>
              <a:endParaRPr lang="en-US"/>
            </a:p>
          </p:txBody>
        </p:sp>
        <p:sp>
          <p:nvSpPr>
            <p:cNvPr id="7321" name="Line 35"/>
            <p:cNvSpPr>
              <a:spLocks noChangeShapeType="1"/>
            </p:cNvSpPr>
            <p:nvPr/>
          </p:nvSpPr>
          <p:spPr bwMode="auto">
            <a:xfrm flipV="1">
              <a:off x="918" y="1130"/>
              <a:ext cx="24" cy="5"/>
            </a:xfrm>
            <a:prstGeom prst="line">
              <a:avLst/>
            </a:prstGeom>
            <a:grpFill/>
            <a:ln w="19050">
              <a:solidFill>
                <a:schemeClr val="tx1"/>
              </a:solidFill>
              <a:round/>
              <a:headEnd/>
              <a:tailEnd/>
            </a:ln>
            <a:extLst/>
          </p:spPr>
          <p:txBody>
            <a:bodyPr/>
            <a:lstStyle/>
            <a:p>
              <a:pPr>
                <a:defRPr/>
              </a:pPr>
              <a:endParaRPr lang="en-US"/>
            </a:p>
          </p:txBody>
        </p:sp>
        <p:sp>
          <p:nvSpPr>
            <p:cNvPr id="7322" name="Line 36"/>
            <p:cNvSpPr>
              <a:spLocks noChangeShapeType="1"/>
            </p:cNvSpPr>
            <p:nvPr/>
          </p:nvSpPr>
          <p:spPr bwMode="auto">
            <a:xfrm flipV="1">
              <a:off x="942" y="1125"/>
              <a:ext cx="21" cy="5"/>
            </a:xfrm>
            <a:prstGeom prst="line">
              <a:avLst/>
            </a:prstGeom>
            <a:grpFill/>
            <a:ln w="19050">
              <a:solidFill>
                <a:schemeClr val="tx1"/>
              </a:solidFill>
              <a:round/>
              <a:headEnd/>
              <a:tailEnd/>
            </a:ln>
            <a:extLst/>
          </p:spPr>
          <p:txBody>
            <a:bodyPr/>
            <a:lstStyle/>
            <a:p>
              <a:pPr>
                <a:defRPr/>
              </a:pPr>
              <a:endParaRPr lang="en-US"/>
            </a:p>
          </p:txBody>
        </p:sp>
        <p:sp>
          <p:nvSpPr>
            <p:cNvPr id="7323" name="Line 37"/>
            <p:cNvSpPr>
              <a:spLocks noChangeShapeType="1"/>
            </p:cNvSpPr>
            <p:nvPr/>
          </p:nvSpPr>
          <p:spPr bwMode="auto">
            <a:xfrm flipV="1">
              <a:off x="963" y="1119"/>
              <a:ext cx="26" cy="6"/>
            </a:xfrm>
            <a:prstGeom prst="line">
              <a:avLst/>
            </a:prstGeom>
            <a:grpFill/>
            <a:ln w="19050">
              <a:solidFill>
                <a:schemeClr val="tx1"/>
              </a:solidFill>
              <a:round/>
              <a:headEnd/>
              <a:tailEnd/>
            </a:ln>
            <a:extLst/>
          </p:spPr>
          <p:txBody>
            <a:bodyPr/>
            <a:lstStyle/>
            <a:p>
              <a:pPr>
                <a:defRPr/>
              </a:pPr>
              <a:endParaRPr lang="en-US"/>
            </a:p>
          </p:txBody>
        </p:sp>
        <p:sp>
          <p:nvSpPr>
            <p:cNvPr id="7324" name="Line 38"/>
            <p:cNvSpPr>
              <a:spLocks noChangeShapeType="1"/>
            </p:cNvSpPr>
            <p:nvPr/>
          </p:nvSpPr>
          <p:spPr bwMode="auto">
            <a:xfrm flipV="1">
              <a:off x="989" y="1111"/>
              <a:ext cx="23" cy="8"/>
            </a:xfrm>
            <a:prstGeom prst="line">
              <a:avLst/>
            </a:prstGeom>
            <a:grpFill/>
            <a:ln w="19050">
              <a:solidFill>
                <a:schemeClr val="tx1"/>
              </a:solidFill>
              <a:round/>
              <a:headEnd/>
              <a:tailEnd/>
            </a:ln>
            <a:extLst/>
          </p:spPr>
          <p:txBody>
            <a:bodyPr/>
            <a:lstStyle/>
            <a:p>
              <a:pPr>
                <a:defRPr/>
              </a:pPr>
              <a:endParaRPr lang="en-US"/>
            </a:p>
          </p:txBody>
        </p:sp>
        <p:sp>
          <p:nvSpPr>
            <p:cNvPr id="7325" name="Line 39"/>
            <p:cNvSpPr>
              <a:spLocks noChangeShapeType="1"/>
            </p:cNvSpPr>
            <p:nvPr/>
          </p:nvSpPr>
          <p:spPr bwMode="auto">
            <a:xfrm flipV="1">
              <a:off x="1012" y="1103"/>
              <a:ext cx="23" cy="8"/>
            </a:xfrm>
            <a:prstGeom prst="line">
              <a:avLst/>
            </a:prstGeom>
            <a:grpFill/>
            <a:ln w="19050">
              <a:solidFill>
                <a:schemeClr val="tx1"/>
              </a:solidFill>
              <a:round/>
              <a:headEnd/>
              <a:tailEnd/>
            </a:ln>
            <a:extLst/>
          </p:spPr>
          <p:txBody>
            <a:bodyPr/>
            <a:lstStyle/>
            <a:p>
              <a:pPr>
                <a:defRPr/>
              </a:pPr>
              <a:endParaRPr lang="en-US"/>
            </a:p>
          </p:txBody>
        </p:sp>
        <p:sp>
          <p:nvSpPr>
            <p:cNvPr id="7326" name="Line 40"/>
            <p:cNvSpPr>
              <a:spLocks noChangeShapeType="1"/>
            </p:cNvSpPr>
            <p:nvPr/>
          </p:nvSpPr>
          <p:spPr bwMode="auto">
            <a:xfrm flipV="1">
              <a:off x="1035" y="1093"/>
              <a:ext cx="24" cy="10"/>
            </a:xfrm>
            <a:prstGeom prst="line">
              <a:avLst/>
            </a:prstGeom>
            <a:grpFill/>
            <a:ln w="19050">
              <a:solidFill>
                <a:schemeClr val="tx1"/>
              </a:solidFill>
              <a:round/>
              <a:headEnd/>
              <a:tailEnd/>
            </a:ln>
            <a:extLst/>
          </p:spPr>
          <p:txBody>
            <a:bodyPr/>
            <a:lstStyle/>
            <a:p>
              <a:pPr>
                <a:defRPr/>
              </a:pPr>
              <a:endParaRPr lang="en-US"/>
            </a:p>
          </p:txBody>
        </p:sp>
        <p:sp>
          <p:nvSpPr>
            <p:cNvPr id="7327" name="Line 41"/>
            <p:cNvSpPr>
              <a:spLocks noChangeShapeType="1"/>
            </p:cNvSpPr>
            <p:nvPr/>
          </p:nvSpPr>
          <p:spPr bwMode="auto">
            <a:xfrm flipV="1">
              <a:off x="1059" y="1082"/>
              <a:ext cx="23" cy="11"/>
            </a:xfrm>
            <a:prstGeom prst="line">
              <a:avLst/>
            </a:prstGeom>
            <a:grpFill/>
            <a:ln w="19050">
              <a:solidFill>
                <a:schemeClr val="tx1"/>
              </a:solidFill>
              <a:round/>
              <a:headEnd/>
              <a:tailEnd/>
            </a:ln>
            <a:extLst/>
          </p:spPr>
          <p:txBody>
            <a:bodyPr/>
            <a:lstStyle/>
            <a:p>
              <a:pPr>
                <a:defRPr/>
              </a:pPr>
              <a:endParaRPr lang="en-US"/>
            </a:p>
          </p:txBody>
        </p:sp>
        <p:sp>
          <p:nvSpPr>
            <p:cNvPr id="7328" name="Line 42"/>
            <p:cNvSpPr>
              <a:spLocks noChangeShapeType="1"/>
            </p:cNvSpPr>
            <p:nvPr/>
          </p:nvSpPr>
          <p:spPr bwMode="auto">
            <a:xfrm flipV="1">
              <a:off x="1082" y="1069"/>
              <a:ext cx="24" cy="13"/>
            </a:xfrm>
            <a:prstGeom prst="line">
              <a:avLst/>
            </a:prstGeom>
            <a:grpFill/>
            <a:ln w="19050">
              <a:solidFill>
                <a:schemeClr val="tx1"/>
              </a:solidFill>
              <a:round/>
              <a:headEnd/>
              <a:tailEnd/>
            </a:ln>
            <a:extLst/>
          </p:spPr>
          <p:txBody>
            <a:bodyPr/>
            <a:lstStyle/>
            <a:p>
              <a:pPr>
                <a:defRPr/>
              </a:pPr>
              <a:endParaRPr lang="en-US"/>
            </a:p>
          </p:txBody>
        </p:sp>
        <p:sp>
          <p:nvSpPr>
            <p:cNvPr id="7329" name="Line 43"/>
            <p:cNvSpPr>
              <a:spLocks noChangeShapeType="1"/>
            </p:cNvSpPr>
            <p:nvPr/>
          </p:nvSpPr>
          <p:spPr bwMode="auto">
            <a:xfrm flipV="1">
              <a:off x="1106" y="1056"/>
              <a:ext cx="23" cy="13"/>
            </a:xfrm>
            <a:prstGeom prst="line">
              <a:avLst/>
            </a:prstGeom>
            <a:grpFill/>
            <a:ln w="19050">
              <a:solidFill>
                <a:schemeClr val="tx1"/>
              </a:solidFill>
              <a:round/>
              <a:headEnd/>
              <a:tailEnd/>
            </a:ln>
            <a:extLst/>
          </p:spPr>
          <p:txBody>
            <a:bodyPr/>
            <a:lstStyle/>
            <a:p>
              <a:pPr>
                <a:defRPr/>
              </a:pPr>
              <a:endParaRPr lang="en-US"/>
            </a:p>
          </p:txBody>
        </p:sp>
        <p:sp>
          <p:nvSpPr>
            <p:cNvPr id="7330" name="Line 44"/>
            <p:cNvSpPr>
              <a:spLocks noChangeShapeType="1"/>
            </p:cNvSpPr>
            <p:nvPr/>
          </p:nvSpPr>
          <p:spPr bwMode="auto">
            <a:xfrm flipV="1">
              <a:off x="1129" y="1039"/>
              <a:ext cx="24" cy="17"/>
            </a:xfrm>
            <a:prstGeom prst="line">
              <a:avLst/>
            </a:prstGeom>
            <a:grpFill/>
            <a:ln w="19050">
              <a:solidFill>
                <a:schemeClr val="tx1"/>
              </a:solidFill>
              <a:round/>
              <a:headEnd/>
              <a:tailEnd/>
            </a:ln>
            <a:extLst/>
          </p:spPr>
          <p:txBody>
            <a:bodyPr/>
            <a:lstStyle/>
            <a:p>
              <a:pPr>
                <a:defRPr/>
              </a:pPr>
              <a:endParaRPr lang="en-US"/>
            </a:p>
          </p:txBody>
        </p:sp>
        <p:sp>
          <p:nvSpPr>
            <p:cNvPr id="7331" name="Line 45"/>
            <p:cNvSpPr>
              <a:spLocks noChangeShapeType="1"/>
            </p:cNvSpPr>
            <p:nvPr/>
          </p:nvSpPr>
          <p:spPr bwMode="auto">
            <a:xfrm flipV="1">
              <a:off x="1153" y="1022"/>
              <a:ext cx="23" cy="17"/>
            </a:xfrm>
            <a:prstGeom prst="line">
              <a:avLst/>
            </a:prstGeom>
            <a:grpFill/>
            <a:ln w="19050">
              <a:solidFill>
                <a:schemeClr val="tx1"/>
              </a:solidFill>
              <a:round/>
              <a:headEnd/>
              <a:tailEnd/>
            </a:ln>
            <a:extLst/>
          </p:spPr>
          <p:txBody>
            <a:bodyPr/>
            <a:lstStyle/>
            <a:p>
              <a:pPr>
                <a:defRPr/>
              </a:pPr>
              <a:endParaRPr lang="en-US"/>
            </a:p>
          </p:txBody>
        </p:sp>
        <p:sp>
          <p:nvSpPr>
            <p:cNvPr id="7332" name="Line 46"/>
            <p:cNvSpPr>
              <a:spLocks noChangeShapeType="1"/>
            </p:cNvSpPr>
            <p:nvPr/>
          </p:nvSpPr>
          <p:spPr bwMode="auto">
            <a:xfrm flipV="1">
              <a:off x="1176" y="1002"/>
              <a:ext cx="24" cy="20"/>
            </a:xfrm>
            <a:prstGeom prst="line">
              <a:avLst/>
            </a:prstGeom>
            <a:grpFill/>
            <a:ln w="19050">
              <a:solidFill>
                <a:schemeClr val="tx1"/>
              </a:solidFill>
              <a:round/>
              <a:headEnd/>
              <a:tailEnd/>
            </a:ln>
            <a:extLst/>
          </p:spPr>
          <p:txBody>
            <a:bodyPr/>
            <a:lstStyle/>
            <a:p>
              <a:pPr>
                <a:defRPr/>
              </a:pPr>
              <a:endParaRPr lang="en-US"/>
            </a:p>
          </p:txBody>
        </p:sp>
        <p:sp>
          <p:nvSpPr>
            <p:cNvPr id="7333" name="Line 47"/>
            <p:cNvSpPr>
              <a:spLocks noChangeShapeType="1"/>
            </p:cNvSpPr>
            <p:nvPr/>
          </p:nvSpPr>
          <p:spPr bwMode="auto">
            <a:xfrm flipV="1">
              <a:off x="1200" y="981"/>
              <a:ext cx="24" cy="21"/>
            </a:xfrm>
            <a:prstGeom prst="line">
              <a:avLst/>
            </a:prstGeom>
            <a:grpFill/>
            <a:ln w="19050">
              <a:solidFill>
                <a:schemeClr val="tx1"/>
              </a:solidFill>
              <a:round/>
              <a:headEnd/>
              <a:tailEnd/>
            </a:ln>
            <a:extLst/>
          </p:spPr>
          <p:txBody>
            <a:bodyPr/>
            <a:lstStyle/>
            <a:p>
              <a:pPr>
                <a:defRPr/>
              </a:pPr>
              <a:endParaRPr lang="en-US"/>
            </a:p>
          </p:txBody>
        </p:sp>
        <p:sp>
          <p:nvSpPr>
            <p:cNvPr id="7334" name="Line 48"/>
            <p:cNvSpPr>
              <a:spLocks noChangeShapeType="1"/>
            </p:cNvSpPr>
            <p:nvPr/>
          </p:nvSpPr>
          <p:spPr bwMode="auto">
            <a:xfrm flipV="1">
              <a:off x="1224" y="959"/>
              <a:ext cx="23" cy="22"/>
            </a:xfrm>
            <a:prstGeom prst="line">
              <a:avLst/>
            </a:prstGeom>
            <a:grpFill/>
            <a:ln w="19050">
              <a:solidFill>
                <a:schemeClr val="tx1"/>
              </a:solidFill>
              <a:round/>
              <a:headEnd/>
              <a:tailEnd/>
            </a:ln>
            <a:extLst/>
          </p:spPr>
          <p:txBody>
            <a:bodyPr/>
            <a:lstStyle/>
            <a:p>
              <a:pPr>
                <a:defRPr/>
              </a:pPr>
              <a:endParaRPr lang="en-US"/>
            </a:p>
          </p:txBody>
        </p:sp>
        <p:sp>
          <p:nvSpPr>
            <p:cNvPr id="7335" name="Line 49"/>
            <p:cNvSpPr>
              <a:spLocks noChangeShapeType="1"/>
            </p:cNvSpPr>
            <p:nvPr/>
          </p:nvSpPr>
          <p:spPr bwMode="auto">
            <a:xfrm flipV="1">
              <a:off x="1247" y="934"/>
              <a:ext cx="24" cy="25"/>
            </a:xfrm>
            <a:prstGeom prst="line">
              <a:avLst/>
            </a:prstGeom>
            <a:grpFill/>
            <a:ln w="19050">
              <a:solidFill>
                <a:schemeClr val="tx1"/>
              </a:solidFill>
              <a:round/>
              <a:headEnd/>
              <a:tailEnd/>
            </a:ln>
            <a:extLst/>
          </p:spPr>
          <p:txBody>
            <a:bodyPr/>
            <a:lstStyle/>
            <a:p>
              <a:pPr>
                <a:defRPr/>
              </a:pPr>
              <a:endParaRPr lang="en-US"/>
            </a:p>
          </p:txBody>
        </p:sp>
        <p:sp>
          <p:nvSpPr>
            <p:cNvPr id="7336" name="Line 50"/>
            <p:cNvSpPr>
              <a:spLocks noChangeShapeType="1"/>
            </p:cNvSpPr>
            <p:nvPr/>
          </p:nvSpPr>
          <p:spPr bwMode="auto">
            <a:xfrm flipV="1">
              <a:off x="1271" y="908"/>
              <a:ext cx="23" cy="26"/>
            </a:xfrm>
            <a:prstGeom prst="line">
              <a:avLst/>
            </a:prstGeom>
            <a:grpFill/>
            <a:ln w="19050">
              <a:solidFill>
                <a:schemeClr val="tx1"/>
              </a:solidFill>
              <a:round/>
              <a:headEnd/>
              <a:tailEnd/>
            </a:ln>
            <a:extLst/>
          </p:spPr>
          <p:txBody>
            <a:bodyPr/>
            <a:lstStyle/>
            <a:p>
              <a:pPr>
                <a:defRPr/>
              </a:pPr>
              <a:endParaRPr lang="en-US"/>
            </a:p>
          </p:txBody>
        </p:sp>
        <p:sp>
          <p:nvSpPr>
            <p:cNvPr id="7337" name="Line 51"/>
            <p:cNvSpPr>
              <a:spLocks noChangeShapeType="1"/>
            </p:cNvSpPr>
            <p:nvPr/>
          </p:nvSpPr>
          <p:spPr bwMode="auto">
            <a:xfrm flipV="1">
              <a:off x="1294" y="881"/>
              <a:ext cx="23" cy="27"/>
            </a:xfrm>
            <a:prstGeom prst="line">
              <a:avLst/>
            </a:prstGeom>
            <a:grpFill/>
            <a:ln w="19050">
              <a:solidFill>
                <a:schemeClr val="tx1"/>
              </a:solidFill>
              <a:round/>
              <a:headEnd/>
              <a:tailEnd/>
            </a:ln>
            <a:extLst/>
          </p:spPr>
          <p:txBody>
            <a:bodyPr/>
            <a:lstStyle/>
            <a:p>
              <a:pPr>
                <a:defRPr/>
              </a:pPr>
              <a:endParaRPr lang="en-US"/>
            </a:p>
          </p:txBody>
        </p:sp>
        <p:sp>
          <p:nvSpPr>
            <p:cNvPr id="7338" name="Line 52"/>
            <p:cNvSpPr>
              <a:spLocks noChangeShapeType="1"/>
            </p:cNvSpPr>
            <p:nvPr/>
          </p:nvSpPr>
          <p:spPr bwMode="auto">
            <a:xfrm flipV="1">
              <a:off x="1317" y="853"/>
              <a:ext cx="24" cy="28"/>
            </a:xfrm>
            <a:prstGeom prst="line">
              <a:avLst/>
            </a:prstGeom>
            <a:grpFill/>
            <a:ln w="19050">
              <a:solidFill>
                <a:schemeClr val="tx1"/>
              </a:solidFill>
              <a:round/>
              <a:headEnd/>
              <a:tailEnd/>
            </a:ln>
            <a:extLst/>
          </p:spPr>
          <p:txBody>
            <a:bodyPr/>
            <a:lstStyle/>
            <a:p>
              <a:pPr>
                <a:defRPr/>
              </a:pPr>
              <a:endParaRPr lang="en-US"/>
            </a:p>
          </p:txBody>
        </p:sp>
        <p:sp>
          <p:nvSpPr>
            <p:cNvPr id="7339" name="Line 53"/>
            <p:cNvSpPr>
              <a:spLocks noChangeShapeType="1"/>
            </p:cNvSpPr>
            <p:nvPr/>
          </p:nvSpPr>
          <p:spPr bwMode="auto">
            <a:xfrm flipV="1">
              <a:off x="1341" y="824"/>
              <a:ext cx="24" cy="29"/>
            </a:xfrm>
            <a:prstGeom prst="line">
              <a:avLst/>
            </a:prstGeom>
            <a:grpFill/>
            <a:ln w="19050">
              <a:solidFill>
                <a:schemeClr val="tx1"/>
              </a:solidFill>
              <a:round/>
              <a:headEnd/>
              <a:tailEnd/>
            </a:ln>
            <a:extLst/>
          </p:spPr>
          <p:txBody>
            <a:bodyPr/>
            <a:lstStyle/>
            <a:p>
              <a:pPr>
                <a:defRPr/>
              </a:pPr>
              <a:endParaRPr lang="en-US"/>
            </a:p>
          </p:txBody>
        </p:sp>
        <p:sp>
          <p:nvSpPr>
            <p:cNvPr id="7340" name="Line 54"/>
            <p:cNvSpPr>
              <a:spLocks noChangeShapeType="1"/>
            </p:cNvSpPr>
            <p:nvPr/>
          </p:nvSpPr>
          <p:spPr bwMode="auto">
            <a:xfrm flipV="1">
              <a:off x="1365" y="795"/>
              <a:ext cx="22" cy="29"/>
            </a:xfrm>
            <a:prstGeom prst="line">
              <a:avLst/>
            </a:prstGeom>
            <a:grpFill/>
            <a:ln w="19050">
              <a:solidFill>
                <a:schemeClr val="tx1"/>
              </a:solidFill>
              <a:round/>
              <a:headEnd/>
              <a:tailEnd/>
            </a:ln>
            <a:extLst/>
          </p:spPr>
          <p:txBody>
            <a:bodyPr/>
            <a:lstStyle/>
            <a:p>
              <a:pPr>
                <a:defRPr/>
              </a:pPr>
              <a:endParaRPr lang="en-US"/>
            </a:p>
          </p:txBody>
        </p:sp>
        <p:sp>
          <p:nvSpPr>
            <p:cNvPr id="7341" name="Line 55"/>
            <p:cNvSpPr>
              <a:spLocks noChangeShapeType="1"/>
            </p:cNvSpPr>
            <p:nvPr/>
          </p:nvSpPr>
          <p:spPr bwMode="auto">
            <a:xfrm flipV="1">
              <a:off x="1387" y="767"/>
              <a:ext cx="25" cy="28"/>
            </a:xfrm>
            <a:prstGeom prst="line">
              <a:avLst/>
            </a:prstGeom>
            <a:grpFill/>
            <a:ln w="19050">
              <a:solidFill>
                <a:schemeClr val="tx1"/>
              </a:solidFill>
              <a:round/>
              <a:headEnd/>
              <a:tailEnd/>
            </a:ln>
            <a:extLst/>
          </p:spPr>
          <p:txBody>
            <a:bodyPr/>
            <a:lstStyle/>
            <a:p>
              <a:pPr>
                <a:defRPr/>
              </a:pPr>
              <a:endParaRPr lang="en-US"/>
            </a:p>
          </p:txBody>
        </p:sp>
        <p:sp>
          <p:nvSpPr>
            <p:cNvPr id="7342" name="Line 56"/>
            <p:cNvSpPr>
              <a:spLocks noChangeShapeType="1"/>
            </p:cNvSpPr>
            <p:nvPr/>
          </p:nvSpPr>
          <p:spPr bwMode="auto">
            <a:xfrm flipV="1">
              <a:off x="1412" y="737"/>
              <a:ext cx="22" cy="30"/>
            </a:xfrm>
            <a:prstGeom prst="line">
              <a:avLst/>
            </a:prstGeom>
            <a:grpFill/>
            <a:ln w="19050">
              <a:solidFill>
                <a:schemeClr val="tx1"/>
              </a:solidFill>
              <a:round/>
              <a:headEnd/>
              <a:tailEnd/>
            </a:ln>
            <a:extLst/>
          </p:spPr>
          <p:txBody>
            <a:bodyPr/>
            <a:lstStyle/>
            <a:p>
              <a:pPr>
                <a:defRPr/>
              </a:pPr>
              <a:endParaRPr lang="en-US"/>
            </a:p>
          </p:txBody>
        </p:sp>
        <p:sp>
          <p:nvSpPr>
            <p:cNvPr id="7343" name="Line 57"/>
            <p:cNvSpPr>
              <a:spLocks noChangeShapeType="1"/>
            </p:cNvSpPr>
            <p:nvPr/>
          </p:nvSpPr>
          <p:spPr bwMode="auto">
            <a:xfrm flipV="1">
              <a:off x="1434" y="709"/>
              <a:ext cx="24" cy="28"/>
            </a:xfrm>
            <a:prstGeom prst="line">
              <a:avLst/>
            </a:prstGeom>
            <a:grpFill/>
            <a:ln w="19050">
              <a:solidFill>
                <a:schemeClr val="tx1"/>
              </a:solidFill>
              <a:round/>
              <a:headEnd/>
              <a:tailEnd/>
            </a:ln>
            <a:extLst/>
          </p:spPr>
          <p:txBody>
            <a:bodyPr/>
            <a:lstStyle/>
            <a:p>
              <a:pPr>
                <a:defRPr/>
              </a:pPr>
              <a:endParaRPr lang="en-US"/>
            </a:p>
          </p:txBody>
        </p:sp>
        <p:sp>
          <p:nvSpPr>
            <p:cNvPr id="7344" name="Line 58"/>
            <p:cNvSpPr>
              <a:spLocks noChangeShapeType="1"/>
            </p:cNvSpPr>
            <p:nvPr/>
          </p:nvSpPr>
          <p:spPr bwMode="auto">
            <a:xfrm flipV="1">
              <a:off x="1458" y="682"/>
              <a:ext cx="24" cy="27"/>
            </a:xfrm>
            <a:prstGeom prst="line">
              <a:avLst/>
            </a:prstGeom>
            <a:grpFill/>
            <a:ln w="19050">
              <a:solidFill>
                <a:schemeClr val="tx1"/>
              </a:solidFill>
              <a:round/>
              <a:headEnd/>
              <a:tailEnd/>
            </a:ln>
            <a:extLst/>
          </p:spPr>
          <p:txBody>
            <a:bodyPr/>
            <a:lstStyle/>
            <a:p>
              <a:pPr>
                <a:defRPr/>
              </a:pPr>
              <a:endParaRPr lang="en-US"/>
            </a:p>
          </p:txBody>
        </p:sp>
        <p:sp>
          <p:nvSpPr>
            <p:cNvPr id="7345" name="Line 59"/>
            <p:cNvSpPr>
              <a:spLocks noChangeShapeType="1"/>
            </p:cNvSpPr>
            <p:nvPr/>
          </p:nvSpPr>
          <p:spPr bwMode="auto">
            <a:xfrm flipV="1">
              <a:off x="1482" y="656"/>
              <a:ext cx="23" cy="26"/>
            </a:xfrm>
            <a:prstGeom prst="line">
              <a:avLst/>
            </a:prstGeom>
            <a:grpFill/>
            <a:ln w="19050">
              <a:solidFill>
                <a:schemeClr val="tx1"/>
              </a:solidFill>
              <a:round/>
              <a:headEnd/>
              <a:tailEnd/>
            </a:ln>
            <a:extLst/>
          </p:spPr>
          <p:txBody>
            <a:bodyPr/>
            <a:lstStyle/>
            <a:p>
              <a:pPr>
                <a:defRPr/>
              </a:pPr>
              <a:endParaRPr lang="en-US"/>
            </a:p>
          </p:txBody>
        </p:sp>
        <p:sp>
          <p:nvSpPr>
            <p:cNvPr id="7346" name="Line 60"/>
            <p:cNvSpPr>
              <a:spLocks noChangeShapeType="1"/>
            </p:cNvSpPr>
            <p:nvPr/>
          </p:nvSpPr>
          <p:spPr bwMode="auto">
            <a:xfrm flipV="1">
              <a:off x="1505" y="634"/>
              <a:ext cx="25" cy="22"/>
            </a:xfrm>
            <a:prstGeom prst="line">
              <a:avLst/>
            </a:prstGeom>
            <a:grpFill/>
            <a:ln w="19050">
              <a:solidFill>
                <a:schemeClr val="tx1"/>
              </a:solidFill>
              <a:round/>
              <a:headEnd/>
              <a:tailEnd/>
            </a:ln>
            <a:extLst/>
          </p:spPr>
          <p:txBody>
            <a:bodyPr/>
            <a:lstStyle/>
            <a:p>
              <a:pPr>
                <a:defRPr/>
              </a:pPr>
              <a:endParaRPr lang="en-US"/>
            </a:p>
          </p:txBody>
        </p:sp>
        <p:sp>
          <p:nvSpPr>
            <p:cNvPr id="7347" name="Line 61"/>
            <p:cNvSpPr>
              <a:spLocks noChangeShapeType="1"/>
            </p:cNvSpPr>
            <p:nvPr/>
          </p:nvSpPr>
          <p:spPr bwMode="auto">
            <a:xfrm flipV="1">
              <a:off x="1530" y="613"/>
              <a:ext cx="23" cy="21"/>
            </a:xfrm>
            <a:prstGeom prst="line">
              <a:avLst/>
            </a:prstGeom>
            <a:grpFill/>
            <a:ln w="19050">
              <a:solidFill>
                <a:schemeClr val="tx1"/>
              </a:solidFill>
              <a:round/>
              <a:headEnd/>
              <a:tailEnd/>
            </a:ln>
            <a:extLst/>
          </p:spPr>
          <p:txBody>
            <a:bodyPr/>
            <a:lstStyle/>
            <a:p>
              <a:pPr>
                <a:defRPr/>
              </a:pPr>
              <a:endParaRPr lang="en-US"/>
            </a:p>
          </p:txBody>
        </p:sp>
        <p:sp>
          <p:nvSpPr>
            <p:cNvPr id="7348" name="Line 62"/>
            <p:cNvSpPr>
              <a:spLocks noChangeShapeType="1"/>
            </p:cNvSpPr>
            <p:nvPr/>
          </p:nvSpPr>
          <p:spPr bwMode="auto">
            <a:xfrm flipV="1">
              <a:off x="1553" y="594"/>
              <a:ext cx="23" cy="19"/>
            </a:xfrm>
            <a:prstGeom prst="line">
              <a:avLst/>
            </a:prstGeom>
            <a:grpFill/>
            <a:ln w="19050">
              <a:solidFill>
                <a:schemeClr val="tx1"/>
              </a:solidFill>
              <a:round/>
              <a:headEnd/>
              <a:tailEnd/>
            </a:ln>
            <a:extLst/>
          </p:spPr>
          <p:txBody>
            <a:bodyPr/>
            <a:lstStyle/>
            <a:p>
              <a:pPr>
                <a:defRPr/>
              </a:pPr>
              <a:endParaRPr lang="en-US"/>
            </a:p>
          </p:txBody>
        </p:sp>
        <p:sp>
          <p:nvSpPr>
            <p:cNvPr id="7349" name="Line 63"/>
            <p:cNvSpPr>
              <a:spLocks noChangeShapeType="1"/>
            </p:cNvSpPr>
            <p:nvPr/>
          </p:nvSpPr>
          <p:spPr bwMode="auto">
            <a:xfrm flipV="1">
              <a:off x="1576" y="580"/>
              <a:ext cx="24" cy="14"/>
            </a:xfrm>
            <a:prstGeom prst="line">
              <a:avLst/>
            </a:prstGeom>
            <a:grpFill/>
            <a:ln w="19050">
              <a:solidFill>
                <a:schemeClr val="tx1"/>
              </a:solidFill>
              <a:round/>
              <a:headEnd/>
              <a:tailEnd/>
            </a:ln>
            <a:extLst/>
          </p:spPr>
          <p:txBody>
            <a:bodyPr/>
            <a:lstStyle/>
            <a:p>
              <a:pPr>
                <a:defRPr/>
              </a:pPr>
              <a:endParaRPr lang="en-US"/>
            </a:p>
          </p:txBody>
        </p:sp>
        <p:sp>
          <p:nvSpPr>
            <p:cNvPr id="7350" name="Line 64"/>
            <p:cNvSpPr>
              <a:spLocks noChangeShapeType="1"/>
            </p:cNvSpPr>
            <p:nvPr/>
          </p:nvSpPr>
          <p:spPr bwMode="auto">
            <a:xfrm flipV="1">
              <a:off x="1600" y="569"/>
              <a:ext cx="23" cy="11"/>
            </a:xfrm>
            <a:prstGeom prst="line">
              <a:avLst/>
            </a:prstGeom>
            <a:grpFill/>
            <a:ln w="19050">
              <a:solidFill>
                <a:schemeClr val="tx1"/>
              </a:solidFill>
              <a:round/>
              <a:headEnd/>
              <a:tailEnd/>
            </a:ln>
            <a:extLst/>
          </p:spPr>
          <p:txBody>
            <a:bodyPr/>
            <a:lstStyle/>
            <a:p>
              <a:pPr>
                <a:defRPr/>
              </a:pPr>
              <a:endParaRPr lang="en-US"/>
            </a:p>
          </p:txBody>
        </p:sp>
        <p:sp>
          <p:nvSpPr>
            <p:cNvPr id="7351" name="Line 65"/>
            <p:cNvSpPr>
              <a:spLocks noChangeShapeType="1"/>
            </p:cNvSpPr>
            <p:nvPr/>
          </p:nvSpPr>
          <p:spPr bwMode="auto">
            <a:xfrm flipV="1">
              <a:off x="1623" y="561"/>
              <a:ext cx="22" cy="8"/>
            </a:xfrm>
            <a:prstGeom prst="line">
              <a:avLst/>
            </a:prstGeom>
            <a:grpFill/>
            <a:ln w="19050">
              <a:solidFill>
                <a:schemeClr val="tx1"/>
              </a:solidFill>
              <a:round/>
              <a:headEnd/>
              <a:tailEnd/>
            </a:ln>
            <a:extLst/>
          </p:spPr>
          <p:txBody>
            <a:bodyPr/>
            <a:lstStyle/>
            <a:p>
              <a:pPr>
                <a:defRPr/>
              </a:pPr>
              <a:endParaRPr lang="en-US"/>
            </a:p>
          </p:txBody>
        </p:sp>
        <p:sp>
          <p:nvSpPr>
            <p:cNvPr id="7352" name="Line 66"/>
            <p:cNvSpPr>
              <a:spLocks noChangeShapeType="1"/>
            </p:cNvSpPr>
            <p:nvPr/>
          </p:nvSpPr>
          <p:spPr bwMode="auto">
            <a:xfrm flipV="1">
              <a:off x="1645" y="558"/>
              <a:ext cx="25" cy="3"/>
            </a:xfrm>
            <a:prstGeom prst="line">
              <a:avLst/>
            </a:prstGeom>
            <a:grpFill/>
            <a:ln w="19050">
              <a:solidFill>
                <a:schemeClr val="tx1"/>
              </a:solidFill>
              <a:round/>
              <a:headEnd/>
              <a:tailEnd/>
            </a:ln>
            <a:extLst/>
          </p:spPr>
          <p:txBody>
            <a:bodyPr/>
            <a:lstStyle/>
            <a:p>
              <a:pPr>
                <a:defRPr/>
              </a:pPr>
              <a:endParaRPr lang="en-US"/>
            </a:p>
          </p:txBody>
        </p:sp>
        <p:sp>
          <p:nvSpPr>
            <p:cNvPr id="7353" name="Line 67"/>
            <p:cNvSpPr>
              <a:spLocks noChangeShapeType="1"/>
            </p:cNvSpPr>
            <p:nvPr/>
          </p:nvSpPr>
          <p:spPr bwMode="auto">
            <a:xfrm>
              <a:off x="1670" y="561"/>
              <a:ext cx="24" cy="1"/>
            </a:xfrm>
            <a:prstGeom prst="line">
              <a:avLst/>
            </a:prstGeom>
            <a:grpFill/>
            <a:ln w="19050">
              <a:solidFill>
                <a:schemeClr val="tx1"/>
              </a:solidFill>
              <a:round/>
              <a:headEnd/>
              <a:tailEnd/>
            </a:ln>
            <a:extLst/>
          </p:spPr>
          <p:txBody>
            <a:bodyPr/>
            <a:lstStyle/>
            <a:p>
              <a:pPr>
                <a:defRPr/>
              </a:pPr>
              <a:endParaRPr lang="en-US"/>
            </a:p>
          </p:txBody>
        </p:sp>
        <p:sp>
          <p:nvSpPr>
            <p:cNvPr id="7354" name="Line 68"/>
            <p:cNvSpPr>
              <a:spLocks noChangeShapeType="1"/>
            </p:cNvSpPr>
            <p:nvPr/>
          </p:nvSpPr>
          <p:spPr bwMode="auto">
            <a:xfrm>
              <a:off x="1694" y="558"/>
              <a:ext cx="22" cy="4"/>
            </a:xfrm>
            <a:prstGeom prst="line">
              <a:avLst/>
            </a:prstGeom>
            <a:grpFill/>
            <a:ln w="19050">
              <a:solidFill>
                <a:schemeClr val="tx1"/>
              </a:solidFill>
              <a:round/>
              <a:headEnd/>
              <a:tailEnd/>
            </a:ln>
            <a:extLst/>
          </p:spPr>
          <p:txBody>
            <a:bodyPr/>
            <a:lstStyle/>
            <a:p>
              <a:pPr>
                <a:defRPr/>
              </a:pPr>
              <a:endParaRPr lang="en-US"/>
            </a:p>
          </p:txBody>
        </p:sp>
        <p:sp>
          <p:nvSpPr>
            <p:cNvPr id="7355" name="Line 69"/>
            <p:cNvSpPr>
              <a:spLocks noChangeShapeType="1"/>
            </p:cNvSpPr>
            <p:nvPr/>
          </p:nvSpPr>
          <p:spPr bwMode="auto">
            <a:xfrm>
              <a:off x="1716" y="562"/>
              <a:ext cx="25" cy="9"/>
            </a:xfrm>
            <a:prstGeom prst="line">
              <a:avLst/>
            </a:prstGeom>
            <a:grpFill/>
            <a:ln w="19050">
              <a:solidFill>
                <a:schemeClr val="tx1"/>
              </a:solidFill>
              <a:round/>
              <a:headEnd/>
              <a:tailEnd/>
            </a:ln>
            <a:extLst/>
          </p:spPr>
          <p:txBody>
            <a:bodyPr/>
            <a:lstStyle/>
            <a:p>
              <a:pPr>
                <a:defRPr/>
              </a:pPr>
              <a:endParaRPr lang="en-US"/>
            </a:p>
          </p:txBody>
        </p:sp>
        <p:sp>
          <p:nvSpPr>
            <p:cNvPr id="7356" name="Line 70"/>
            <p:cNvSpPr>
              <a:spLocks noChangeShapeType="1"/>
            </p:cNvSpPr>
            <p:nvPr/>
          </p:nvSpPr>
          <p:spPr bwMode="auto">
            <a:xfrm>
              <a:off x="1741" y="571"/>
              <a:ext cx="23" cy="10"/>
            </a:xfrm>
            <a:prstGeom prst="line">
              <a:avLst/>
            </a:prstGeom>
            <a:grpFill/>
            <a:ln w="19050">
              <a:solidFill>
                <a:schemeClr val="tx1"/>
              </a:solidFill>
              <a:round/>
              <a:headEnd/>
              <a:tailEnd/>
            </a:ln>
            <a:extLst/>
          </p:spPr>
          <p:txBody>
            <a:bodyPr/>
            <a:lstStyle/>
            <a:p>
              <a:pPr>
                <a:defRPr/>
              </a:pPr>
              <a:endParaRPr lang="en-US"/>
            </a:p>
          </p:txBody>
        </p:sp>
        <p:sp>
          <p:nvSpPr>
            <p:cNvPr id="7357" name="Line 71"/>
            <p:cNvSpPr>
              <a:spLocks noChangeShapeType="1"/>
            </p:cNvSpPr>
            <p:nvPr/>
          </p:nvSpPr>
          <p:spPr bwMode="auto">
            <a:xfrm>
              <a:off x="1764" y="581"/>
              <a:ext cx="23" cy="15"/>
            </a:xfrm>
            <a:prstGeom prst="line">
              <a:avLst/>
            </a:prstGeom>
            <a:grpFill/>
            <a:ln w="19050">
              <a:solidFill>
                <a:schemeClr val="tx1"/>
              </a:solidFill>
              <a:round/>
              <a:headEnd/>
              <a:tailEnd/>
            </a:ln>
            <a:extLst/>
          </p:spPr>
          <p:txBody>
            <a:bodyPr/>
            <a:lstStyle/>
            <a:p>
              <a:pPr>
                <a:defRPr/>
              </a:pPr>
              <a:endParaRPr lang="en-US"/>
            </a:p>
          </p:txBody>
        </p:sp>
        <p:sp>
          <p:nvSpPr>
            <p:cNvPr id="7358" name="Line 72"/>
            <p:cNvSpPr>
              <a:spLocks noChangeShapeType="1"/>
            </p:cNvSpPr>
            <p:nvPr/>
          </p:nvSpPr>
          <p:spPr bwMode="auto">
            <a:xfrm>
              <a:off x="1787" y="596"/>
              <a:ext cx="24" cy="19"/>
            </a:xfrm>
            <a:prstGeom prst="line">
              <a:avLst/>
            </a:prstGeom>
            <a:grpFill/>
            <a:ln w="19050">
              <a:solidFill>
                <a:schemeClr val="tx1"/>
              </a:solidFill>
              <a:round/>
              <a:headEnd/>
              <a:tailEnd/>
            </a:ln>
            <a:extLst/>
          </p:spPr>
          <p:txBody>
            <a:bodyPr/>
            <a:lstStyle/>
            <a:p>
              <a:pPr>
                <a:defRPr/>
              </a:pPr>
              <a:endParaRPr lang="en-US"/>
            </a:p>
          </p:txBody>
        </p:sp>
        <p:sp>
          <p:nvSpPr>
            <p:cNvPr id="7359" name="Line 73"/>
            <p:cNvSpPr>
              <a:spLocks noChangeShapeType="1"/>
            </p:cNvSpPr>
            <p:nvPr/>
          </p:nvSpPr>
          <p:spPr bwMode="auto">
            <a:xfrm>
              <a:off x="1811" y="615"/>
              <a:ext cx="24" cy="20"/>
            </a:xfrm>
            <a:prstGeom prst="line">
              <a:avLst/>
            </a:prstGeom>
            <a:grpFill/>
            <a:ln w="19050">
              <a:solidFill>
                <a:schemeClr val="tx1"/>
              </a:solidFill>
              <a:round/>
              <a:headEnd/>
              <a:tailEnd/>
            </a:ln>
            <a:extLst/>
          </p:spPr>
          <p:txBody>
            <a:bodyPr/>
            <a:lstStyle/>
            <a:p>
              <a:pPr>
                <a:defRPr/>
              </a:pPr>
              <a:endParaRPr lang="en-US"/>
            </a:p>
          </p:txBody>
        </p:sp>
        <p:sp>
          <p:nvSpPr>
            <p:cNvPr id="7360" name="Line 74"/>
            <p:cNvSpPr>
              <a:spLocks noChangeShapeType="1"/>
            </p:cNvSpPr>
            <p:nvPr/>
          </p:nvSpPr>
          <p:spPr bwMode="auto">
            <a:xfrm>
              <a:off x="1835" y="635"/>
              <a:ext cx="22" cy="24"/>
            </a:xfrm>
            <a:prstGeom prst="line">
              <a:avLst/>
            </a:prstGeom>
            <a:grpFill/>
            <a:ln w="19050">
              <a:solidFill>
                <a:schemeClr val="tx1"/>
              </a:solidFill>
              <a:round/>
              <a:headEnd/>
              <a:tailEnd/>
            </a:ln>
            <a:extLst/>
          </p:spPr>
          <p:txBody>
            <a:bodyPr/>
            <a:lstStyle/>
            <a:p>
              <a:pPr>
                <a:defRPr/>
              </a:pPr>
              <a:endParaRPr lang="en-US"/>
            </a:p>
          </p:txBody>
        </p:sp>
        <p:sp>
          <p:nvSpPr>
            <p:cNvPr id="7361" name="Line 75"/>
            <p:cNvSpPr>
              <a:spLocks noChangeShapeType="1"/>
            </p:cNvSpPr>
            <p:nvPr/>
          </p:nvSpPr>
          <p:spPr bwMode="auto">
            <a:xfrm>
              <a:off x="1857" y="659"/>
              <a:ext cx="25" cy="26"/>
            </a:xfrm>
            <a:prstGeom prst="line">
              <a:avLst/>
            </a:prstGeom>
            <a:grpFill/>
            <a:ln w="19050">
              <a:solidFill>
                <a:schemeClr val="tx1"/>
              </a:solidFill>
              <a:round/>
              <a:headEnd/>
              <a:tailEnd/>
            </a:ln>
            <a:extLst/>
          </p:spPr>
          <p:txBody>
            <a:bodyPr/>
            <a:lstStyle/>
            <a:p>
              <a:pPr>
                <a:defRPr/>
              </a:pPr>
              <a:endParaRPr lang="en-US"/>
            </a:p>
          </p:txBody>
        </p:sp>
        <p:sp>
          <p:nvSpPr>
            <p:cNvPr id="7362" name="Line 76"/>
            <p:cNvSpPr>
              <a:spLocks noChangeShapeType="1"/>
            </p:cNvSpPr>
            <p:nvPr/>
          </p:nvSpPr>
          <p:spPr bwMode="auto">
            <a:xfrm>
              <a:off x="1882" y="685"/>
              <a:ext cx="23" cy="27"/>
            </a:xfrm>
            <a:prstGeom prst="line">
              <a:avLst/>
            </a:prstGeom>
            <a:grpFill/>
            <a:ln w="19050">
              <a:solidFill>
                <a:schemeClr val="tx1"/>
              </a:solidFill>
              <a:round/>
              <a:headEnd/>
              <a:tailEnd/>
            </a:ln>
            <a:extLst/>
          </p:spPr>
          <p:txBody>
            <a:bodyPr/>
            <a:lstStyle/>
            <a:p>
              <a:pPr>
                <a:defRPr/>
              </a:pPr>
              <a:endParaRPr lang="en-US"/>
            </a:p>
          </p:txBody>
        </p:sp>
        <p:sp>
          <p:nvSpPr>
            <p:cNvPr id="7363" name="Line 77"/>
            <p:cNvSpPr>
              <a:spLocks noChangeShapeType="1"/>
            </p:cNvSpPr>
            <p:nvPr/>
          </p:nvSpPr>
          <p:spPr bwMode="auto">
            <a:xfrm>
              <a:off x="1905" y="712"/>
              <a:ext cx="22" cy="28"/>
            </a:xfrm>
            <a:prstGeom prst="line">
              <a:avLst/>
            </a:prstGeom>
            <a:grpFill/>
            <a:ln w="19050">
              <a:solidFill>
                <a:schemeClr val="tx1"/>
              </a:solidFill>
              <a:round/>
              <a:headEnd/>
              <a:tailEnd/>
            </a:ln>
            <a:extLst/>
          </p:spPr>
          <p:txBody>
            <a:bodyPr/>
            <a:lstStyle/>
            <a:p>
              <a:pPr>
                <a:defRPr/>
              </a:pPr>
              <a:endParaRPr lang="en-US"/>
            </a:p>
          </p:txBody>
        </p:sp>
        <p:sp>
          <p:nvSpPr>
            <p:cNvPr id="7364" name="Line 78"/>
            <p:cNvSpPr>
              <a:spLocks noChangeShapeType="1"/>
            </p:cNvSpPr>
            <p:nvPr/>
          </p:nvSpPr>
          <p:spPr bwMode="auto">
            <a:xfrm>
              <a:off x="1927" y="740"/>
              <a:ext cx="25" cy="29"/>
            </a:xfrm>
            <a:prstGeom prst="line">
              <a:avLst/>
            </a:prstGeom>
            <a:grpFill/>
            <a:ln w="19050">
              <a:solidFill>
                <a:schemeClr val="tx1"/>
              </a:solidFill>
              <a:round/>
              <a:headEnd/>
              <a:tailEnd/>
            </a:ln>
            <a:extLst/>
          </p:spPr>
          <p:txBody>
            <a:bodyPr/>
            <a:lstStyle/>
            <a:p>
              <a:pPr>
                <a:defRPr/>
              </a:pPr>
              <a:endParaRPr lang="en-US"/>
            </a:p>
          </p:txBody>
        </p:sp>
        <p:sp>
          <p:nvSpPr>
            <p:cNvPr id="7365" name="Line 79"/>
            <p:cNvSpPr>
              <a:spLocks noChangeShapeType="1"/>
            </p:cNvSpPr>
            <p:nvPr/>
          </p:nvSpPr>
          <p:spPr bwMode="auto">
            <a:xfrm>
              <a:off x="1952" y="769"/>
              <a:ext cx="23" cy="29"/>
            </a:xfrm>
            <a:prstGeom prst="line">
              <a:avLst/>
            </a:prstGeom>
            <a:grpFill/>
            <a:ln w="19050">
              <a:solidFill>
                <a:schemeClr val="tx1"/>
              </a:solidFill>
              <a:round/>
              <a:headEnd/>
              <a:tailEnd/>
            </a:ln>
            <a:extLst/>
          </p:spPr>
          <p:txBody>
            <a:bodyPr/>
            <a:lstStyle/>
            <a:p>
              <a:pPr>
                <a:defRPr/>
              </a:pPr>
              <a:endParaRPr lang="en-US"/>
            </a:p>
          </p:txBody>
        </p:sp>
        <p:sp>
          <p:nvSpPr>
            <p:cNvPr id="7366" name="Line 80"/>
            <p:cNvSpPr>
              <a:spLocks noChangeShapeType="1"/>
            </p:cNvSpPr>
            <p:nvPr/>
          </p:nvSpPr>
          <p:spPr bwMode="auto">
            <a:xfrm>
              <a:off x="1975" y="798"/>
              <a:ext cx="23" cy="29"/>
            </a:xfrm>
            <a:prstGeom prst="line">
              <a:avLst/>
            </a:prstGeom>
            <a:grpFill/>
            <a:ln w="19050">
              <a:solidFill>
                <a:schemeClr val="tx1"/>
              </a:solidFill>
              <a:round/>
              <a:headEnd/>
              <a:tailEnd/>
            </a:ln>
            <a:extLst/>
          </p:spPr>
          <p:txBody>
            <a:bodyPr/>
            <a:lstStyle/>
            <a:p>
              <a:pPr>
                <a:defRPr/>
              </a:pPr>
              <a:endParaRPr lang="en-US"/>
            </a:p>
          </p:txBody>
        </p:sp>
        <p:sp>
          <p:nvSpPr>
            <p:cNvPr id="7367" name="Line 81"/>
            <p:cNvSpPr>
              <a:spLocks noChangeShapeType="1"/>
            </p:cNvSpPr>
            <p:nvPr/>
          </p:nvSpPr>
          <p:spPr bwMode="auto">
            <a:xfrm>
              <a:off x="1998" y="827"/>
              <a:ext cx="25" cy="29"/>
            </a:xfrm>
            <a:prstGeom prst="line">
              <a:avLst/>
            </a:prstGeom>
            <a:grpFill/>
            <a:ln w="19050">
              <a:solidFill>
                <a:schemeClr val="tx1"/>
              </a:solidFill>
              <a:round/>
              <a:headEnd/>
              <a:tailEnd/>
            </a:ln>
            <a:extLst/>
          </p:spPr>
          <p:txBody>
            <a:bodyPr/>
            <a:lstStyle/>
            <a:p>
              <a:pPr>
                <a:defRPr/>
              </a:pPr>
              <a:endParaRPr lang="en-US"/>
            </a:p>
          </p:txBody>
        </p:sp>
        <p:sp>
          <p:nvSpPr>
            <p:cNvPr id="7368" name="Line 82"/>
            <p:cNvSpPr>
              <a:spLocks noChangeShapeType="1"/>
            </p:cNvSpPr>
            <p:nvPr/>
          </p:nvSpPr>
          <p:spPr bwMode="auto">
            <a:xfrm>
              <a:off x="2023" y="856"/>
              <a:ext cx="23" cy="28"/>
            </a:xfrm>
            <a:prstGeom prst="line">
              <a:avLst/>
            </a:prstGeom>
            <a:grpFill/>
            <a:ln w="19050">
              <a:solidFill>
                <a:schemeClr val="tx1"/>
              </a:solidFill>
              <a:round/>
              <a:headEnd/>
              <a:tailEnd/>
            </a:ln>
            <a:extLst/>
          </p:spPr>
          <p:txBody>
            <a:bodyPr/>
            <a:lstStyle/>
            <a:p>
              <a:pPr>
                <a:defRPr/>
              </a:pPr>
              <a:endParaRPr lang="en-US"/>
            </a:p>
          </p:txBody>
        </p:sp>
        <p:sp>
          <p:nvSpPr>
            <p:cNvPr id="7369" name="Line 83"/>
            <p:cNvSpPr>
              <a:spLocks noChangeShapeType="1"/>
            </p:cNvSpPr>
            <p:nvPr/>
          </p:nvSpPr>
          <p:spPr bwMode="auto">
            <a:xfrm>
              <a:off x="2046" y="884"/>
              <a:ext cx="23" cy="27"/>
            </a:xfrm>
            <a:prstGeom prst="line">
              <a:avLst/>
            </a:prstGeom>
            <a:grpFill/>
            <a:ln w="19050">
              <a:solidFill>
                <a:schemeClr val="tx1"/>
              </a:solidFill>
              <a:round/>
              <a:headEnd/>
              <a:tailEnd/>
            </a:ln>
            <a:extLst/>
          </p:spPr>
          <p:txBody>
            <a:bodyPr/>
            <a:lstStyle/>
            <a:p>
              <a:pPr>
                <a:defRPr/>
              </a:pPr>
              <a:endParaRPr lang="en-US"/>
            </a:p>
          </p:txBody>
        </p:sp>
        <p:sp>
          <p:nvSpPr>
            <p:cNvPr id="7370" name="Line 84"/>
            <p:cNvSpPr>
              <a:spLocks noChangeShapeType="1"/>
            </p:cNvSpPr>
            <p:nvPr/>
          </p:nvSpPr>
          <p:spPr bwMode="auto">
            <a:xfrm>
              <a:off x="2069" y="911"/>
              <a:ext cx="24" cy="25"/>
            </a:xfrm>
            <a:prstGeom prst="line">
              <a:avLst/>
            </a:prstGeom>
            <a:grpFill/>
            <a:ln w="19050">
              <a:solidFill>
                <a:schemeClr val="tx1"/>
              </a:solidFill>
              <a:round/>
              <a:headEnd/>
              <a:tailEnd/>
            </a:ln>
            <a:extLst/>
          </p:spPr>
          <p:txBody>
            <a:bodyPr/>
            <a:lstStyle/>
            <a:p>
              <a:pPr>
                <a:defRPr/>
              </a:pPr>
              <a:endParaRPr lang="en-US"/>
            </a:p>
          </p:txBody>
        </p:sp>
        <p:sp>
          <p:nvSpPr>
            <p:cNvPr id="7371" name="Line 85"/>
            <p:cNvSpPr>
              <a:spLocks noChangeShapeType="1"/>
            </p:cNvSpPr>
            <p:nvPr/>
          </p:nvSpPr>
          <p:spPr bwMode="auto">
            <a:xfrm>
              <a:off x="2093" y="936"/>
              <a:ext cx="23" cy="25"/>
            </a:xfrm>
            <a:prstGeom prst="line">
              <a:avLst/>
            </a:prstGeom>
            <a:grpFill/>
            <a:ln w="19050">
              <a:solidFill>
                <a:schemeClr val="tx1"/>
              </a:solidFill>
              <a:round/>
              <a:headEnd/>
              <a:tailEnd/>
            </a:ln>
            <a:extLst/>
          </p:spPr>
          <p:txBody>
            <a:bodyPr/>
            <a:lstStyle/>
            <a:p>
              <a:pPr>
                <a:defRPr/>
              </a:pPr>
              <a:endParaRPr lang="en-US"/>
            </a:p>
          </p:txBody>
        </p:sp>
        <p:sp>
          <p:nvSpPr>
            <p:cNvPr id="7372" name="Line 86"/>
            <p:cNvSpPr>
              <a:spLocks noChangeShapeType="1"/>
            </p:cNvSpPr>
            <p:nvPr/>
          </p:nvSpPr>
          <p:spPr bwMode="auto">
            <a:xfrm>
              <a:off x="2116" y="961"/>
              <a:ext cx="25" cy="23"/>
            </a:xfrm>
            <a:prstGeom prst="line">
              <a:avLst/>
            </a:prstGeom>
            <a:grpFill/>
            <a:ln w="19050">
              <a:solidFill>
                <a:schemeClr val="tx1"/>
              </a:solidFill>
              <a:round/>
              <a:headEnd/>
              <a:tailEnd/>
            </a:ln>
            <a:extLst/>
          </p:spPr>
          <p:txBody>
            <a:bodyPr/>
            <a:lstStyle/>
            <a:p>
              <a:pPr>
                <a:defRPr/>
              </a:pPr>
              <a:endParaRPr lang="en-US"/>
            </a:p>
          </p:txBody>
        </p:sp>
        <p:sp>
          <p:nvSpPr>
            <p:cNvPr id="7373" name="Line 87"/>
            <p:cNvSpPr>
              <a:spLocks noChangeShapeType="1"/>
            </p:cNvSpPr>
            <p:nvPr/>
          </p:nvSpPr>
          <p:spPr bwMode="auto">
            <a:xfrm>
              <a:off x="2141" y="984"/>
              <a:ext cx="23" cy="20"/>
            </a:xfrm>
            <a:prstGeom prst="line">
              <a:avLst/>
            </a:prstGeom>
            <a:grpFill/>
            <a:ln w="19050">
              <a:solidFill>
                <a:schemeClr val="tx1"/>
              </a:solidFill>
              <a:round/>
              <a:headEnd/>
              <a:tailEnd/>
            </a:ln>
            <a:extLst/>
          </p:spPr>
          <p:txBody>
            <a:bodyPr/>
            <a:lstStyle/>
            <a:p>
              <a:pPr>
                <a:defRPr/>
              </a:pPr>
              <a:endParaRPr lang="en-US"/>
            </a:p>
          </p:txBody>
        </p:sp>
        <p:sp>
          <p:nvSpPr>
            <p:cNvPr id="7374" name="Line 88"/>
            <p:cNvSpPr>
              <a:spLocks noChangeShapeType="1"/>
            </p:cNvSpPr>
            <p:nvPr/>
          </p:nvSpPr>
          <p:spPr bwMode="auto">
            <a:xfrm>
              <a:off x="2164" y="1004"/>
              <a:ext cx="23" cy="20"/>
            </a:xfrm>
            <a:prstGeom prst="line">
              <a:avLst/>
            </a:prstGeom>
            <a:grpFill/>
            <a:ln w="19050">
              <a:solidFill>
                <a:schemeClr val="tx1"/>
              </a:solidFill>
              <a:round/>
              <a:headEnd/>
              <a:tailEnd/>
            </a:ln>
            <a:extLst/>
          </p:spPr>
          <p:txBody>
            <a:bodyPr/>
            <a:lstStyle/>
            <a:p>
              <a:pPr>
                <a:defRPr/>
              </a:pPr>
              <a:endParaRPr lang="en-US"/>
            </a:p>
          </p:txBody>
        </p:sp>
        <p:sp>
          <p:nvSpPr>
            <p:cNvPr id="7375" name="Line 89"/>
            <p:cNvSpPr>
              <a:spLocks noChangeShapeType="1"/>
            </p:cNvSpPr>
            <p:nvPr/>
          </p:nvSpPr>
          <p:spPr bwMode="auto">
            <a:xfrm>
              <a:off x="2187" y="1024"/>
              <a:ext cx="25" cy="17"/>
            </a:xfrm>
            <a:prstGeom prst="line">
              <a:avLst/>
            </a:prstGeom>
            <a:grpFill/>
            <a:ln w="19050">
              <a:solidFill>
                <a:schemeClr val="tx1"/>
              </a:solidFill>
              <a:round/>
              <a:headEnd/>
              <a:tailEnd/>
            </a:ln>
            <a:extLst/>
          </p:spPr>
          <p:txBody>
            <a:bodyPr/>
            <a:lstStyle/>
            <a:p>
              <a:pPr>
                <a:defRPr/>
              </a:pPr>
              <a:endParaRPr lang="en-US"/>
            </a:p>
          </p:txBody>
        </p:sp>
        <p:sp>
          <p:nvSpPr>
            <p:cNvPr id="7376" name="Line 90"/>
            <p:cNvSpPr>
              <a:spLocks noChangeShapeType="1"/>
            </p:cNvSpPr>
            <p:nvPr/>
          </p:nvSpPr>
          <p:spPr bwMode="auto">
            <a:xfrm>
              <a:off x="2212" y="1041"/>
              <a:ext cx="22" cy="16"/>
            </a:xfrm>
            <a:prstGeom prst="line">
              <a:avLst/>
            </a:prstGeom>
            <a:grpFill/>
            <a:ln w="19050">
              <a:solidFill>
                <a:schemeClr val="tx1"/>
              </a:solidFill>
              <a:round/>
              <a:headEnd/>
              <a:tailEnd/>
            </a:ln>
            <a:extLst/>
          </p:spPr>
          <p:txBody>
            <a:bodyPr/>
            <a:lstStyle/>
            <a:p>
              <a:pPr>
                <a:defRPr/>
              </a:pPr>
              <a:endParaRPr lang="en-US"/>
            </a:p>
          </p:txBody>
        </p:sp>
        <p:sp>
          <p:nvSpPr>
            <p:cNvPr id="7377" name="Line 91"/>
            <p:cNvSpPr>
              <a:spLocks noChangeShapeType="1"/>
            </p:cNvSpPr>
            <p:nvPr/>
          </p:nvSpPr>
          <p:spPr bwMode="auto">
            <a:xfrm>
              <a:off x="2234" y="1057"/>
              <a:ext cx="24" cy="14"/>
            </a:xfrm>
            <a:prstGeom prst="line">
              <a:avLst/>
            </a:prstGeom>
            <a:grpFill/>
            <a:ln w="19050">
              <a:solidFill>
                <a:schemeClr val="tx1"/>
              </a:solidFill>
              <a:round/>
              <a:headEnd/>
              <a:tailEnd/>
            </a:ln>
            <a:extLst/>
          </p:spPr>
          <p:txBody>
            <a:bodyPr/>
            <a:lstStyle/>
            <a:p>
              <a:pPr>
                <a:defRPr/>
              </a:pPr>
              <a:endParaRPr lang="en-US"/>
            </a:p>
          </p:txBody>
        </p:sp>
        <p:sp>
          <p:nvSpPr>
            <p:cNvPr id="7378" name="Line 92"/>
            <p:cNvSpPr>
              <a:spLocks noChangeShapeType="1"/>
            </p:cNvSpPr>
            <p:nvPr/>
          </p:nvSpPr>
          <p:spPr bwMode="auto">
            <a:xfrm>
              <a:off x="2258" y="1071"/>
              <a:ext cx="24" cy="12"/>
            </a:xfrm>
            <a:prstGeom prst="line">
              <a:avLst/>
            </a:prstGeom>
            <a:grpFill/>
            <a:ln w="19050">
              <a:solidFill>
                <a:schemeClr val="tx1"/>
              </a:solidFill>
              <a:round/>
              <a:headEnd/>
              <a:tailEnd/>
            </a:ln>
            <a:extLst/>
          </p:spPr>
          <p:txBody>
            <a:bodyPr/>
            <a:lstStyle/>
            <a:p>
              <a:pPr>
                <a:defRPr/>
              </a:pPr>
              <a:endParaRPr lang="en-US"/>
            </a:p>
          </p:txBody>
        </p:sp>
        <p:sp>
          <p:nvSpPr>
            <p:cNvPr id="7379" name="Line 93"/>
            <p:cNvSpPr>
              <a:spLocks noChangeShapeType="1"/>
            </p:cNvSpPr>
            <p:nvPr/>
          </p:nvSpPr>
          <p:spPr bwMode="auto">
            <a:xfrm>
              <a:off x="2282" y="1083"/>
              <a:ext cx="23" cy="11"/>
            </a:xfrm>
            <a:prstGeom prst="line">
              <a:avLst/>
            </a:prstGeom>
            <a:grpFill/>
            <a:ln w="19050">
              <a:solidFill>
                <a:schemeClr val="tx1"/>
              </a:solidFill>
              <a:round/>
              <a:headEnd/>
              <a:tailEnd/>
            </a:ln>
            <a:extLst/>
          </p:spPr>
          <p:txBody>
            <a:bodyPr/>
            <a:lstStyle/>
            <a:p>
              <a:pPr>
                <a:defRPr/>
              </a:pPr>
              <a:endParaRPr lang="en-US"/>
            </a:p>
          </p:txBody>
        </p:sp>
        <p:sp>
          <p:nvSpPr>
            <p:cNvPr id="7380" name="Line 94"/>
            <p:cNvSpPr>
              <a:spLocks noChangeShapeType="1"/>
            </p:cNvSpPr>
            <p:nvPr/>
          </p:nvSpPr>
          <p:spPr bwMode="auto">
            <a:xfrm>
              <a:off x="2305" y="1094"/>
              <a:ext cx="23" cy="11"/>
            </a:xfrm>
            <a:prstGeom prst="line">
              <a:avLst/>
            </a:prstGeom>
            <a:grpFill/>
            <a:ln w="19050">
              <a:solidFill>
                <a:schemeClr val="tx1"/>
              </a:solidFill>
              <a:round/>
              <a:headEnd/>
              <a:tailEnd/>
            </a:ln>
            <a:extLst/>
          </p:spPr>
          <p:txBody>
            <a:bodyPr/>
            <a:lstStyle/>
            <a:p>
              <a:pPr>
                <a:defRPr/>
              </a:pPr>
              <a:endParaRPr lang="en-US"/>
            </a:p>
          </p:txBody>
        </p:sp>
        <p:sp>
          <p:nvSpPr>
            <p:cNvPr id="7381" name="Line 95"/>
            <p:cNvSpPr>
              <a:spLocks noChangeShapeType="1"/>
            </p:cNvSpPr>
            <p:nvPr/>
          </p:nvSpPr>
          <p:spPr bwMode="auto">
            <a:xfrm>
              <a:off x="2328" y="1105"/>
              <a:ext cx="25" cy="8"/>
            </a:xfrm>
            <a:prstGeom prst="line">
              <a:avLst/>
            </a:prstGeom>
            <a:grpFill/>
            <a:ln w="19050">
              <a:solidFill>
                <a:schemeClr val="tx1"/>
              </a:solidFill>
              <a:round/>
              <a:headEnd/>
              <a:tailEnd/>
            </a:ln>
            <a:extLst/>
          </p:spPr>
          <p:txBody>
            <a:bodyPr/>
            <a:lstStyle/>
            <a:p>
              <a:pPr>
                <a:defRPr/>
              </a:pPr>
              <a:endParaRPr lang="en-US"/>
            </a:p>
          </p:txBody>
        </p:sp>
        <p:sp>
          <p:nvSpPr>
            <p:cNvPr id="7382" name="Line 96"/>
            <p:cNvSpPr>
              <a:spLocks noChangeShapeType="1"/>
            </p:cNvSpPr>
            <p:nvPr/>
          </p:nvSpPr>
          <p:spPr bwMode="auto">
            <a:xfrm>
              <a:off x="2353" y="1113"/>
              <a:ext cx="22" cy="6"/>
            </a:xfrm>
            <a:prstGeom prst="line">
              <a:avLst/>
            </a:prstGeom>
            <a:grpFill/>
            <a:ln w="19050">
              <a:solidFill>
                <a:schemeClr val="tx1"/>
              </a:solidFill>
              <a:round/>
              <a:headEnd/>
              <a:tailEnd/>
            </a:ln>
            <a:extLst/>
          </p:spPr>
          <p:txBody>
            <a:bodyPr/>
            <a:lstStyle/>
            <a:p>
              <a:pPr>
                <a:defRPr/>
              </a:pPr>
              <a:endParaRPr lang="en-US"/>
            </a:p>
          </p:txBody>
        </p:sp>
        <p:sp>
          <p:nvSpPr>
            <p:cNvPr id="7383" name="Line 97"/>
            <p:cNvSpPr>
              <a:spLocks noChangeShapeType="1"/>
            </p:cNvSpPr>
            <p:nvPr/>
          </p:nvSpPr>
          <p:spPr bwMode="auto">
            <a:xfrm>
              <a:off x="2375" y="1119"/>
              <a:ext cx="23" cy="7"/>
            </a:xfrm>
            <a:prstGeom prst="line">
              <a:avLst/>
            </a:prstGeom>
            <a:grpFill/>
            <a:ln w="19050">
              <a:solidFill>
                <a:schemeClr val="tx1"/>
              </a:solidFill>
              <a:round/>
              <a:headEnd/>
              <a:tailEnd/>
            </a:ln>
            <a:extLst/>
          </p:spPr>
          <p:txBody>
            <a:bodyPr/>
            <a:lstStyle/>
            <a:p>
              <a:pPr>
                <a:defRPr/>
              </a:pPr>
              <a:endParaRPr lang="en-US"/>
            </a:p>
          </p:txBody>
        </p:sp>
        <p:sp>
          <p:nvSpPr>
            <p:cNvPr id="7384" name="Line 98"/>
            <p:cNvSpPr>
              <a:spLocks noChangeShapeType="1"/>
            </p:cNvSpPr>
            <p:nvPr/>
          </p:nvSpPr>
          <p:spPr bwMode="auto">
            <a:xfrm>
              <a:off x="2398" y="1126"/>
              <a:ext cx="25" cy="4"/>
            </a:xfrm>
            <a:prstGeom prst="line">
              <a:avLst/>
            </a:prstGeom>
            <a:grpFill/>
            <a:ln w="19050">
              <a:solidFill>
                <a:schemeClr val="tx1"/>
              </a:solidFill>
              <a:round/>
              <a:headEnd/>
              <a:tailEnd/>
            </a:ln>
            <a:extLst/>
          </p:spPr>
          <p:txBody>
            <a:bodyPr/>
            <a:lstStyle/>
            <a:p>
              <a:pPr>
                <a:defRPr/>
              </a:pPr>
              <a:endParaRPr lang="en-US"/>
            </a:p>
          </p:txBody>
        </p:sp>
        <p:sp>
          <p:nvSpPr>
            <p:cNvPr id="7385" name="Line 99"/>
            <p:cNvSpPr>
              <a:spLocks noChangeShapeType="1"/>
            </p:cNvSpPr>
            <p:nvPr/>
          </p:nvSpPr>
          <p:spPr bwMode="auto">
            <a:xfrm>
              <a:off x="2423" y="1130"/>
              <a:ext cx="23" cy="5"/>
            </a:xfrm>
            <a:prstGeom prst="line">
              <a:avLst/>
            </a:prstGeom>
            <a:grpFill/>
            <a:ln w="19050">
              <a:solidFill>
                <a:schemeClr val="tx1"/>
              </a:solidFill>
              <a:round/>
              <a:headEnd/>
              <a:tailEnd/>
            </a:ln>
            <a:extLst/>
          </p:spPr>
          <p:txBody>
            <a:bodyPr/>
            <a:lstStyle/>
            <a:p>
              <a:pPr>
                <a:defRPr/>
              </a:pPr>
              <a:endParaRPr lang="en-US"/>
            </a:p>
          </p:txBody>
        </p:sp>
        <p:sp>
          <p:nvSpPr>
            <p:cNvPr id="7386" name="Line 100"/>
            <p:cNvSpPr>
              <a:spLocks noChangeShapeType="1"/>
            </p:cNvSpPr>
            <p:nvPr/>
          </p:nvSpPr>
          <p:spPr bwMode="auto">
            <a:xfrm>
              <a:off x="2446" y="1135"/>
              <a:ext cx="23" cy="4"/>
            </a:xfrm>
            <a:prstGeom prst="line">
              <a:avLst/>
            </a:prstGeom>
            <a:grpFill/>
            <a:ln w="19050">
              <a:solidFill>
                <a:schemeClr val="tx1"/>
              </a:solidFill>
              <a:round/>
              <a:headEnd/>
              <a:tailEnd/>
            </a:ln>
            <a:extLst/>
          </p:spPr>
          <p:txBody>
            <a:bodyPr/>
            <a:lstStyle/>
            <a:p>
              <a:pPr>
                <a:defRPr/>
              </a:pPr>
              <a:endParaRPr lang="en-US"/>
            </a:p>
          </p:txBody>
        </p:sp>
        <p:sp>
          <p:nvSpPr>
            <p:cNvPr id="7387" name="Line 101"/>
            <p:cNvSpPr>
              <a:spLocks noChangeShapeType="1"/>
            </p:cNvSpPr>
            <p:nvPr/>
          </p:nvSpPr>
          <p:spPr bwMode="auto">
            <a:xfrm>
              <a:off x="2469" y="1139"/>
              <a:ext cx="25" cy="2"/>
            </a:xfrm>
            <a:prstGeom prst="line">
              <a:avLst/>
            </a:prstGeom>
            <a:grpFill/>
            <a:ln w="19050">
              <a:solidFill>
                <a:schemeClr val="tx1"/>
              </a:solidFill>
              <a:round/>
              <a:headEnd/>
              <a:tailEnd/>
            </a:ln>
            <a:extLst/>
          </p:spPr>
          <p:txBody>
            <a:bodyPr/>
            <a:lstStyle/>
            <a:p>
              <a:pPr>
                <a:defRPr/>
              </a:pPr>
              <a:endParaRPr lang="en-US"/>
            </a:p>
          </p:txBody>
        </p:sp>
        <p:sp>
          <p:nvSpPr>
            <p:cNvPr id="7388" name="Line 102"/>
            <p:cNvSpPr>
              <a:spLocks noChangeShapeType="1"/>
            </p:cNvSpPr>
            <p:nvPr/>
          </p:nvSpPr>
          <p:spPr bwMode="auto">
            <a:xfrm>
              <a:off x="2494" y="1141"/>
              <a:ext cx="22" cy="3"/>
            </a:xfrm>
            <a:prstGeom prst="line">
              <a:avLst/>
            </a:prstGeom>
            <a:grpFill/>
            <a:ln w="19050">
              <a:solidFill>
                <a:schemeClr val="tx1"/>
              </a:solidFill>
              <a:round/>
              <a:headEnd/>
              <a:tailEnd/>
            </a:ln>
            <a:extLst/>
          </p:spPr>
          <p:txBody>
            <a:bodyPr/>
            <a:lstStyle/>
            <a:p>
              <a:pPr>
                <a:defRPr/>
              </a:pPr>
              <a:endParaRPr lang="en-US"/>
            </a:p>
          </p:txBody>
        </p:sp>
        <p:sp>
          <p:nvSpPr>
            <p:cNvPr id="7389" name="Line 103"/>
            <p:cNvSpPr>
              <a:spLocks noChangeShapeType="1"/>
            </p:cNvSpPr>
            <p:nvPr/>
          </p:nvSpPr>
          <p:spPr bwMode="auto">
            <a:xfrm>
              <a:off x="2516" y="1144"/>
              <a:ext cx="23" cy="1"/>
            </a:xfrm>
            <a:prstGeom prst="line">
              <a:avLst/>
            </a:prstGeom>
            <a:grpFill/>
            <a:ln w="19050">
              <a:solidFill>
                <a:schemeClr val="tx1"/>
              </a:solidFill>
              <a:round/>
              <a:headEnd/>
              <a:tailEnd/>
            </a:ln>
            <a:extLst/>
          </p:spPr>
          <p:txBody>
            <a:bodyPr/>
            <a:lstStyle/>
            <a:p>
              <a:pPr>
                <a:defRPr/>
              </a:pPr>
              <a:endParaRPr lang="en-US"/>
            </a:p>
          </p:txBody>
        </p:sp>
        <p:sp>
          <p:nvSpPr>
            <p:cNvPr id="7390" name="Line 104"/>
            <p:cNvSpPr>
              <a:spLocks noChangeShapeType="1"/>
            </p:cNvSpPr>
            <p:nvPr/>
          </p:nvSpPr>
          <p:spPr bwMode="auto">
            <a:xfrm>
              <a:off x="2539" y="1145"/>
              <a:ext cx="25" cy="2"/>
            </a:xfrm>
            <a:prstGeom prst="line">
              <a:avLst/>
            </a:prstGeom>
            <a:grpFill/>
            <a:ln w="19050">
              <a:solidFill>
                <a:schemeClr val="tx1"/>
              </a:solidFill>
              <a:round/>
              <a:headEnd/>
              <a:tailEnd/>
            </a:ln>
            <a:extLst/>
          </p:spPr>
          <p:txBody>
            <a:bodyPr/>
            <a:lstStyle/>
            <a:p>
              <a:pPr>
                <a:defRPr/>
              </a:pPr>
              <a:endParaRPr lang="en-US"/>
            </a:p>
          </p:txBody>
        </p:sp>
        <p:sp>
          <p:nvSpPr>
            <p:cNvPr id="7391" name="Line 105"/>
            <p:cNvSpPr>
              <a:spLocks noChangeShapeType="1"/>
            </p:cNvSpPr>
            <p:nvPr/>
          </p:nvSpPr>
          <p:spPr bwMode="auto">
            <a:xfrm>
              <a:off x="2586" y="1148"/>
              <a:ext cx="23" cy="2"/>
            </a:xfrm>
            <a:prstGeom prst="line">
              <a:avLst/>
            </a:prstGeom>
            <a:grpFill/>
            <a:ln w="19050">
              <a:solidFill>
                <a:schemeClr val="tx1"/>
              </a:solidFill>
              <a:round/>
              <a:headEnd/>
              <a:tailEnd/>
            </a:ln>
            <a:extLst/>
          </p:spPr>
          <p:txBody>
            <a:bodyPr/>
            <a:lstStyle/>
            <a:p>
              <a:pPr>
                <a:defRPr/>
              </a:pPr>
              <a:endParaRPr lang="en-US"/>
            </a:p>
          </p:txBody>
        </p:sp>
        <p:sp>
          <p:nvSpPr>
            <p:cNvPr id="7392" name="Line 106"/>
            <p:cNvSpPr>
              <a:spLocks noChangeShapeType="1"/>
            </p:cNvSpPr>
            <p:nvPr/>
          </p:nvSpPr>
          <p:spPr bwMode="auto">
            <a:xfrm>
              <a:off x="2609" y="1150"/>
              <a:ext cx="25" cy="1"/>
            </a:xfrm>
            <a:prstGeom prst="line">
              <a:avLst/>
            </a:prstGeom>
            <a:grpFill/>
            <a:ln w="19050">
              <a:solidFill>
                <a:schemeClr val="tx1"/>
              </a:solidFill>
              <a:round/>
              <a:headEnd/>
              <a:tailEnd/>
            </a:ln>
            <a:extLst/>
          </p:spPr>
          <p:txBody>
            <a:bodyPr/>
            <a:lstStyle/>
            <a:p>
              <a:pPr>
                <a:defRPr/>
              </a:pPr>
              <a:endParaRPr lang="en-US"/>
            </a:p>
          </p:txBody>
        </p:sp>
        <p:sp>
          <p:nvSpPr>
            <p:cNvPr id="7393" name="Line 107"/>
            <p:cNvSpPr>
              <a:spLocks noChangeShapeType="1"/>
            </p:cNvSpPr>
            <p:nvPr/>
          </p:nvSpPr>
          <p:spPr bwMode="auto">
            <a:xfrm>
              <a:off x="2657" y="1151"/>
              <a:ext cx="24" cy="1"/>
            </a:xfrm>
            <a:prstGeom prst="line">
              <a:avLst/>
            </a:prstGeom>
            <a:grpFill/>
            <a:ln w="19050">
              <a:solidFill>
                <a:schemeClr val="tx1"/>
              </a:solidFill>
              <a:round/>
              <a:headEnd/>
              <a:tailEnd/>
            </a:ln>
            <a:extLst/>
          </p:spPr>
          <p:txBody>
            <a:bodyPr/>
            <a:lstStyle/>
            <a:p>
              <a:pPr>
                <a:defRPr/>
              </a:pPr>
              <a:endParaRPr lang="en-US"/>
            </a:p>
          </p:txBody>
        </p:sp>
        <p:sp>
          <p:nvSpPr>
            <p:cNvPr id="7394" name="Line 108"/>
            <p:cNvSpPr>
              <a:spLocks noChangeShapeType="1"/>
            </p:cNvSpPr>
            <p:nvPr/>
          </p:nvSpPr>
          <p:spPr bwMode="auto">
            <a:xfrm>
              <a:off x="2681" y="1152"/>
              <a:ext cx="23" cy="0"/>
            </a:xfrm>
            <a:prstGeom prst="line">
              <a:avLst/>
            </a:prstGeom>
            <a:grpFill/>
            <a:ln w="19050">
              <a:solidFill>
                <a:schemeClr val="tx1"/>
              </a:solidFill>
              <a:round/>
              <a:headEnd/>
              <a:tailEnd/>
            </a:ln>
            <a:extLst/>
          </p:spPr>
          <p:txBody>
            <a:bodyPr/>
            <a:lstStyle/>
            <a:p>
              <a:pPr>
                <a:defRPr/>
              </a:pPr>
              <a:endParaRPr lang="en-US"/>
            </a:p>
          </p:txBody>
        </p:sp>
        <p:sp>
          <p:nvSpPr>
            <p:cNvPr id="7395" name="Line 109"/>
            <p:cNvSpPr>
              <a:spLocks noChangeShapeType="1"/>
            </p:cNvSpPr>
            <p:nvPr/>
          </p:nvSpPr>
          <p:spPr bwMode="auto">
            <a:xfrm>
              <a:off x="2704" y="1152"/>
              <a:ext cx="24" cy="1"/>
            </a:xfrm>
            <a:prstGeom prst="line">
              <a:avLst/>
            </a:prstGeom>
            <a:grpFill/>
            <a:ln w="19050">
              <a:solidFill>
                <a:schemeClr val="tx1"/>
              </a:solidFill>
              <a:round/>
              <a:headEnd/>
              <a:tailEnd/>
            </a:ln>
            <a:extLst/>
          </p:spPr>
          <p:txBody>
            <a:bodyPr/>
            <a:lstStyle/>
            <a:p>
              <a:pPr>
                <a:defRPr/>
              </a:pPr>
              <a:endParaRPr lang="en-US"/>
            </a:p>
          </p:txBody>
        </p:sp>
        <p:sp>
          <p:nvSpPr>
            <p:cNvPr id="7396" name="Line 110"/>
            <p:cNvSpPr>
              <a:spLocks noChangeShapeType="1"/>
            </p:cNvSpPr>
            <p:nvPr/>
          </p:nvSpPr>
          <p:spPr bwMode="auto">
            <a:xfrm>
              <a:off x="2728" y="1152"/>
              <a:ext cx="23" cy="1"/>
            </a:xfrm>
            <a:prstGeom prst="line">
              <a:avLst/>
            </a:prstGeom>
            <a:grpFill/>
            <a:ln w="19050">
              <a:solidFill>
                <a:schemeClr val="tx1"/>
              </a:solidFill>
              <a:round/>
              <a:headEnd/>
              <a:tailEnd/>
            </a:ln>
            <a:extLst/>
          </p:spPr>
          <p:txBody>
            <a:bodyPr/>
            <a:lstStyle/>
            <a:p>
              <a:pPr>
                <a:defRPr/>
              </a:pPr>
              <a:endParaRPr lang="en-US"/>
            </a:p>
          </p:txBody>
        </p:sp>
        <p:sp>
          <p:nvSpPr>
            <p:cNvPr id="7397" name="Line 111"/>
            <p:cNvSpPr>
              <a:spLocks noChangeShapeType="1"/>
            </p:cNvSpPr>
            <p:nvPr/>
          </p:nvSpPr>
          <p:spPr bwMode="auto">
            <a:xfrm>
              <a:off x="2751" y="1153"/>
              <a:ext cx="24" cy="1"/>
            </a:xfrm>
            <a:prstGeom prst="line">
              <a:avLst/>
            </a:prstGeom>
            <a:grpFill/>
            <a:ln w="19050">
              <a:solidFill>
                <a:schemeClr val="tx1"/>
              </a:solidFill>
              <a:round/>
              <a:headEnd/>
              <a:tailEnd/>
            </a:ln>
            <a:extLst/>
          </p:spPr>
          <p:txBody>
            <a:bodyPr/>
            <a:lstStyle/>
            <a:p>
              <a:pPr>
                <a:defRPr/>
              </a:pPr>
              <a:endParaRPr lang="en-US"/>
            </a:p>
          </p:txBody>
        </p:sp>
        <p:sp>
          <p:nvSpPr>
            <p:cNvPr id="7398" name="Line 112"/>
            <p:cNvSpPr>
              <a:spLocks noChangeShapeType="1"/>
            </p:cNvSpPr>
            <p:nvPr/>
          </p:nvSpPr>
          <p:spPr bwMode="auto">
            <a:xfrm>
              <a:off x="2775" y="1153"/>
              <a:ext cx="23" cy="1"/>
            </a:xfrm>
            <a:prstGeom prst="line">
              <a:avLst/>
            </a:prstGeom>
            <a:grpFill/>
            <a:ln w="19050">
              <a:solidFill>
                <a:schemeClr val="tx1"/>
              </a:solidFill>
              <a:round/>
              <a:headEnd/>
              <a:tailEnd/>
            </a:ln>
            <a:extLst/>
          </p:spPr>
          <p:txBody>
            <a:bodyPr/>
            <a:lstStyle/>
            <a:p>
              <a:pPr>
                <a:defRPr/>
              </a:pPr>
              <a:endParaRPr lang="en-US"/>
            </a:p>
          </p:txBody>
        </p:sp>
        <p:sp>
          <p:nvSpPr>
            <p:cNvPr id="7399" name="Line 113"/>
            <p:cNvSpPr>
              <a:spLocks noChangeShapeType="1"/>
            </p:cNvSpPr>
            <p:nvPr/>
          </p:nvSpPr>
          <p:spPr bwMode="auto">
            <a:xfrm>
              <a:off x="2798" y="1153"/>
              <a:ext cx="24" cy="1"/>
            </a:xfrm>
            <a:prstGeom prst="line">
              <a:avLst/>
            </a:prstGeom>
            <a:grpFill/>
            <a:ln w="19050">
              <a:solidFill>
                <a:schemeClr val="tx1"/>
              </a:solidFill>
              <a:round/>
              <a:headEnd/>
              <a:tailEnd/>
            </a:ln>
            <a:extLst/>
          </p:spPr>
          <p:txBody>
            <a:bodyPr/>
            <a:lstStyle/>
            <a:p>
              <a:pPr>
                <a:defRPr/>
              </a:pPr>
              <a:endParaRPr lang="en-US"/>
            </a:p>
          </p:txBody>
        </p:sp>
        <p:sp>
          <p:nvSpPr>
            <p:cNvPr id="7400" name="Line 114"/>
            <p:cNvSpPr>
              <a:spLocks noChangeShapeType="1"/>
            </p:cNvSpPr>
            <p:nvPr/>
          </p:nvSpPr>
          <p:spPr bwMode="auto">
            <a:xfrm>
              <a:off x="2822" y="1153"/>
              <a:ext cx="23" cy="1"/>
            </a:xfrm>
            <a:prstGeom prst="line">
              <a:avLst/>
            </a:prstGeom>
            <a:grpFill/>
            <a:ln w="19050">
              <a:solidFill>
                <a:schemeClr val="tx1"/>
              </a:solidFill>
              <a:round/>
              <a:headEnd/>
              <a:tailEnd/>
            </a:ln>
            <a:extLst/>
          </p:spPr>
          <p:txBody>
            <a:bodyPr/>
            <a:lstStyle/>
            <a:p>
              <a:pPr>
                <a:defRPr/>
              </a:pPr>
              <a:endParaRPr lang="en-US"/>
            </a:p>
          </p:txBody>
        </p:sp>
        <p:sp>
          <p:nvSpPr>
            <p:cNvPr id="7401" name="Line 115"/>
            <p:cNvSpPr>
              <a:spLocks noChangeShapeType="1"/>
            </p:cNvSpPr>
            <p:nvPr/>
          </p:nvSpPr>
          <p:spPr bwMode="auto">
            <a:xfrm>
              <a:off x="2845" y="1153"/>
              <a:ext cx="23" cy="1"/>
            </a:xfrm>
            <a:prstGeom prst="line">
              <a:avLst/>
            </a:prstGeom>
            <a:grpFill/>
            <a:ln w="19050">
              <a:solidFill>
                <a:schemeClr val="tx1"/>
              </a:solidFill>
              <a:round/>
              <a:headEnd/>
              <a:tailEnd/>
            </a:ln>
            <a:extLst/>
          </p:spPr>
          <p:txBody>
            <a:bodyPr/>
            <a:lstStyle/>
            <a:p>
              <a:pPr>
                <a:defRPr/>
              </a:pPr>
              <a:endParaRPr lang="en-US"/>
            </a:p>
          </p:txBody>
        </p:sp>
        <p:sp>
          <p:nvSpPr>
            <p:cNvPr id="7402" name="Line 116"/>
            <p:cNvSpPr>
              <a:spLocks noChangeShapeType="1"/>
            </p:cNvSpPr>
            <p:nvPr/>
          </p:nvSpPr>
          <p:spPr bwMode="auto">
            <a:xfrm>
              <a:off x="2868" y="1154"/>
              <a:ext cx="25" cy="0"/>
            </a:xfrm>
            <a:prstGeom prst="line">
              <a:avLst/>
            </a:prstGeom>
            <a:grpFill/>
            <a:ln w="19050">
              <a:solidFill>
                <a:schemeClr val="tx1"/>
              </a:solidFill>
              <a:round/>
              <a:headEnd/>
              <a:tailEnd/>
            </a:ln>
            <a:extLst/>
          </p:spPr>
          <p:txBody>
            <a:bodyPr/>
            <a:lstStyle/>
            <a:p>
              <a:pPr>
                <a:defRPr/>
              </a:pPr>
              <a:endParaRPr lang="en-US"/>
            </a:p>
          </p:txBody>
        </p:sp>
        <p:sp>
          <p:nvSpPr>
            <p:cNvPr id="7403" name="Freeform 117"/>
            <p:cNvSpPr>
              <a:spLocks/>
            </p:cNvSpPr>
            <p:nvPr/>
          </p:nvSpPr>
          <p:spPr bwMode="auto">
            <a:xfrm>
              <a:off x="2640" y="1151"/>
              <a:ext cx="16" cy="2"/>
            </a:xfrm>
            <a:custGeom>
              <a:avLst/>
              <a:gdLst>
                <a:gd name="T0" fmla="*/ 1 w 37"/>
                <a:gd name="T1" fmla="*/ 0 h 8"/>
                <a:gd name="T2" fmla="*/ 1 w 37"/>
                <a:gd name="T3" fmla="*/ 0 h 8"/>
                <a:gd name="T4" fmla="*/ 0 w 37"/>
                <a:gd name="T5" fmla="*/ 0 h 8"/>
                <a:gd name="T6" fmla="*/ 0 w 37"/>
                <a:gd name="T7" fmla="*/ 0 h 8"/>
                <a:gd name="T8" fmla="*/ 0 w 37"/>
                <a:gd name="T9" fmla="*/ 0 h 8"/>
                <a:gd name="T10" fmla="*/ 0 w 37"/>
                <a:gd name="T11" fmla="*/ 0 h 8"/>
                <a:gd name="T12" fmla="*/ 0 w 37"/>
                <a:gd name="T13" fmla="*/ 0 h 8"/>
                <a:gd name="T14" fmla="*/ 0 w 37"/>
                <a:gd name="T15" fmla="*/ 0 h 8"/>
                <a:gd name="T16" fmla="*/ 0 w 37"/>
                <a:gd name="T17" fmla="*/ 0 h 8"/>
                <a:gd name="T18" fmla="*/ 1 w 37"/>
                <a:gd name="T19" fmla="*/ 0 h 8"/>
                <a:gd name="T20" fmla="*/ 1 w 3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grpFill/>
            <a:ln w="19050" cmpd="sng">
              <a:solidFill>
                <a:schemeClr val="tx1"/>
              </a:solidFill>
              <a:prstDash val="solid"/>
              <a:round/>
              <a:headEnd/>
              <a:tailEnd/>
            </a:ln>
          </p:spPr>
          <p:txBody>
            <a:bodyPr/>
            <a:lstStyle/>
            <a:p>
              <a:pPr>
                <a:defRPr/>
              </a:pPr>
              <a:endParaRPr lang="en-US"/>
            </a:p>
          </p:txBody>
        </p:sp>
        <p:sp>
          <p:nvSpPr>
            <p:cNvPr id="7404" name="Line 118"/>
            <p:cNvSpPr>
              <a:spLocks noChangeShapeType="1"/>
            </p:cNvSpPr>
            <p:nvPr/>
          </p:nvSpPr>
          <p:spPr bwMode="auto">
            <a:xfrm>
              <a:off x="2229" y="1052"/>
              <a:ext cx="0" cy="108"/>
            </a:xfrm>
            <a:prstGeom prst="line">
              <a:avLst/>
            </a:prstGeom>
            <a:grpFill/>
            <a:ln w="19050">
              <a:solidFill>
                <a:schemeClr val="tx1"/>
              </a:solidFill>
              <a:round/>
              <a:headEnd/>
              <a:tailEnd/>
            </a:ln>
            <a:extLst/>
          </p:spPr>
          <p:txBody>
            <a:bodyPr wrap="none" anchor="ctr"/>
            <a:lstStyle/>
            <a:p>
              <a:pPr>
                <a:defRPr/>
              </a:pPr>
              <a:endParaRPr lang="en-US"/>
            </a:p>
          </p:txBody>
        </p:sp>
      </p:grpSp>
      <p:sp>
        <p:nvSpPr>
          <p:cNvPr id="7174" name="Line 119"/>
          <p:cNvSpPr>
            <a:spLocks noChangeShapeType="1"/>
          </p:cNvSpPr>
          <p:nvPr/>
        </p:nvSpPr>
        <p:spPr bwMode="auto">
          <a:xfrm flipH="1">
            <a:off x="3587750" y="1412875"/>
            <a:ext cx="1920875" cy="3540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75" name="Text Box 120"/>
          <p:cNvSpPr txBox="1">
            <a:spLocks noChangeArrowheads="1"/>
          </p:cNvSpPr>
          <p:nvPr/>
        </p:nvSpPr>
        <p:spPr bwMode="auto">
          <a:xfrm>
            <a:off x="5510213" y="1225550"/>
            <a:ext cx="16113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sz="2400">
                <a:latin typeface="Arial" charset="0"/>
              </a:rPr>
              <a:t>Affected</a:t>
            </a:r>
          </a:p>
          <a:p>
            <a:pPr algn="ctr">
              <a:spcBef>
                <a:spcPct val="0"/>
              </a:spcBef>
              <a:buSzTx/>
              <a:buFontTx/>
              <a:buNone/>
            </a:pPr>
            <a:r>
              <a:rPr lang="en-US" altLang="en-US" sz="2400">
                <a:latin typeface="Arial" charset="0"/>
              </a:rPr>
              <a:t>individuals</a:t>
            </a:r>
          </a:p>
        </p:txBody>
      </p:sp>
      <p:sp>
        <p:nvSpPr>
          <p:cNvPr id="7176" name="Text Box 234"/>
          <p:cNvSpPr txBox="1">
            <a:spLocks noChangeArrowheads="1"/>
          </p:cNvSpPr>
          <p:nvPr/>
        </p:nvSpPr>
        <p:spPr bwMode="auto">
          <a:xfrm>
            <a:off x="107950" y="3630613"/>
            <a:ext cx="7324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800" b="1">
                <a:solidFill>
                  <a:srgbClr val="FF9933"/>
                </a:solidFill>
                <a:latin typeface="Arial" charset="0"/>
              </a:rPr>
              <a:t>For a single questionnaire item score e.g: </a:t>
            </a:r>
            <a:endParaRPr lang="en-US" altLang="en-US" sz="2800" b="1">
              <a:solidFill>
                <a:srgbClr val="FF9933"/>
              </a:solidFill>
              <a:latin typeface="Arial" charset="0"/>
            </a:endParaRPr>
          </a:p>
        </p:txBody>
      </p:sp>
      <p:grpSp>
        <p:nvGrpSpPr>
          <p:cNvPr id="7177" name="Group 1"/>
          <p:cNvGrpSpPr>
            <a:grpSpLocks/>
          </p:cNvGrpSpPr>
          <p:nvPr/>
        </p:nvGrpSpPr>
        <p:grpSpPr bwMode="auto">
          <a:xfrm>
            <a:off x="250825" y="4221163"/>
            <a:ext cx="4683125" cy="1223962"/>
            <a:chOff x="250825" y="4221163"/>
            <a:chExt cx="4683125" cy="1223962"/>
          </a:xfrm>
        </p:grpSpPr>
        <p:sp>
          <p:nvSpPr>
            <p:cNvPr id="7180" name="Rectangle 122"/>
            <p:cNvSpPr>
              <a:spLocks noChangeArrowheads="1"/>
            </p:cNvSpPr>
            <p:nvPr/>
          </p:nvSpPr>
          <p:spPr bwMode="auto">
            <a:xfrm>
              <a:off x="250825" y="4221163"/>
              <a:ext cx="4683125" cy="1223962"/>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solidFill>
                  <a:srgbClr val="FFFFFF"/>
                </a:solidFill>
                <a:latin typeface="Arial" charset="0"/>
              </a:endParaRPr>
            </a:p>
          </p:txBody>
        </p:sp>
        <p:grpSp>
          <p:nvGrpSpPr>
            <p:cNvPr id="7181" name="Group 123"/>
            <p:cNvGrpSpPr>
              <a:grpSpLocks/>
            </p:cNvGrpSpPr>
            <p:nvPr/>
          </p:nvGrpSpPr>
          <p:grpSpPr bwMode="auto">
            <a:xfrm>
              <a:off x="1284288" y="5211763"/>
              <a:ext cx="1587" cy="4762"/>
              <a:chOff x="2064" y="3881"/>
              <a:chExt cx="1" cy="4"/>
            </a:xfrm>
          </p:grpSpPr>
          <p:sp>
            <p:nvSpPr>
              <p:cNvPr id="7295" name="Freeform 124"/>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00004C"/>
              </a:solidFill>
              <a:ln w="19050" cmpd="sng">
                <a:solidFill>
                  <a:schemeClr val="tx1"/>
                </a:solidFill>
                <a:round/>
                <a:headEnd/>
                <a:tailEnd/>
              </a:ln>
            </p:spPr>
            <p:txBody>
              <a:bodyPr/>
              <a:lstStyle/>
              <a:p>
                <a:endParaRPr lang="en-US"/>
              </a:p>
            </p:txBody>
          </p:sp>
          <p:sp>
            <p:nvSpPr>
              <p:cNvPr id="2" name="Line 125"/>
              <p:cNvSpPr>
                <a:spLocks noChangeShapeType="1"/>
              </p:cNvSpPr>
              <p:nvPr/>
            </p:nvSpPr>
            <p:spPr bwMode="auto">
              <a:xfrm flipH="1" flipV="1">
                <a:off x="2064" y="3881"/>
                <a:ext cx="1" cy="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82" name="Group 126"/>
            <p:cNvGrpSpPr>
              <a:grpSpLocks/>
            </p:cNvGrpSpPr>
            <p:nvPr/>
          </p:nvGrpSpPr>
          <p:grpSpPr bwMode="auto">
            <a:xfrm>
              <a:off x="4049713" y="5208588"/>
              <a:ext cx="11112" cy="7937"/>
              <a:chOff x="4132" y="3878"/>
              <a:chExt cx="8" cy="7"/>
            </a:xfrm>
          </p:grpSpPr>
          <p:sp>
            <p:nvSpPr>
              <p:cNvPr id="7293" name="Freeform 127"/>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00004C"/>
              </a:solidFill>
              <a:ln w="19050" cmpd="sng">
                <a:solidFill>
                  <a:schemeClr val="tx1"/>
                </a:solidFill>
                <a:round/>
                <a:headEnd/>
                <a:tailEnd/>
              </a:ln>
            </p:spPr>
            <p:txBody>
              <a:bodyPr/>
              <a:lstStyle/>
              <a:p>
                <a:endParaRPr lang="en-US"/>
              </a:p>
            </p:txBody>
          </p:sp>
          <p:sp>
            <p:nvSpPr>
              <p:cNvPr id="7294" name="Line 128"/>
              <p:cNvSpPr>
                <a:spLocks noChangeShapeType="1"/>
              </p:cNvSpPr>
              <p:nvPr/>
            </p:nvSpPr>
            <p:spPr bwMode="auto">
              <a:xfrm flipV="1">
                <a:off x="4132" y="3878"/>
                <a:ext cx="8" cy="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7183" name="Line 129"/>
            <p:cNvSpPr>
              <a:spLocks noChangeShapeType="1"/>
            </p:cNvSpPr>
            <p:nvPr/>
          </p:nvSpPr>
          <p:spPr bwMode="auto">
            <a:xfrm flipH="1">
              <a:off x="766763" y="5233988"/>
              <a:ext cx="392112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4" name="Line 130"/>
            <p:cNvSpPr>
              <a:spLocks noChangeShapeType="1"/>
            </p:cNvSpPr>
            <p:nvPr/>
          </p:nvSpPr>
          <p:spPr bwMode="auto">
            <a:xfrm flipV="1">
              <a:off x="766763" y="4259263"/>
              <a:ext cx="1587" cy="9874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5" name="Rectangle 131"/>
            <p:cNvSpPr>
              <a:spLocks noChangeArrowheads="1"/>
            </p:cNvSpPr>
            <p:nvPr/>
          </p:nvSpPr>
          <p:spPr bwMode="auto">
            <a:xfrm>
              <a:off x="858838" y="5213350"/>
              <a:ext cx="188912" cy="3175"/>
            </a:xfrm>
            <a:prstGeom prst="rect">
              <a:avLst/>
            </a:prstGeom>
            <a:solidFill>
              <a:srgbClr val="00004C"/>
            </a:solidFill>
            <a:ln w="19050">
              <a:solidFill>
                <a:schemeClr val="tx1"/>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7186" name="Rectangle 132"/>
            <p:cNvSpPr>
              <a:spLocks noChangeArrowheads="1"/>
            </p:cNvSpPr>
            <p:nvPr/>
          </p:nvSpPr>
          <p:spPr bwMode="auto">
            <a:xfrm>
              <a:off x="1046163" y="5211763"/>
              <a:ext cx="185737" cy="4762"/>
            </a:xfrm>
            <a:prstGeom prst="rect">
              <a:avLst/>
            </a:prstGeom>
            <a:solidFill>
              <a:srgbClr val="00004C"/>
            </a:solidFill>
            <a:ln w="19050">
              <a:solidFill>
                <a:schemeClr val="tx1"/>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7187" name="Rectangle 133"/>
            <p:cNvSpPr>
              <a:spLocks noChangeArrowheads="1"/>
            </p:cNvSpPr>
            <p:nvPr/>
          </p:nvSpPr>
          <p:spPr bwMode="auto">
            <a:xfrm>
              <a:off x="4030663" y="5210175"/>
              <a:ext cx="188912" cy="6350"/>
            </a:xfrm>
            <a:prstGeom prst="rect">
              <a:avLst/>
            </a:prstGeom>
            <a:solidFill>
              <a:srgbClr val="00004C"/>
            </a:solidFill>
            <a:ln w="19050">
              <a:solidFill>
                <a:schemeClr val="tx1"/>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7188" name="Rectangle 134"/>
            <p:cNvSpPr>
              <a:spLocks noChangeArrowheads="1"/>
            </p:cNvSpPr>
            <p:nvPr/>
          </p:nvSpPr>
          <p:spPr bwMode="auto">
            <a:xfrm>
              <a:off x="4217988" y="5214938"/>
              <a:ext cx="188912" cy="1587"/>
            </a:xfrm>
            <a:prstGeom prst="rect">
              <a:avLst/>
            </a:prstGeom>
            <a:solidFill>
              <a:srgbClr val="00004C"/>
            </a:solidFill>
            <a:ln w="19050">
              <a:solidFill>
                <a:schemeClr val="tx1"/>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7189" name="Rectangle 135"/>
            <p:cNvSpPr>
              <a:spLocks noChangeArrowheads="1"/>
            </p:cNvSpPr>
            <p:nvPr/>
          </p:nvSpPr>
          <p:spPr bwMode="auto">
            <a:xfrm>
              <a:off x="4405313" y="5214938"/>
              <a:ext cx="188912" cy="1587"/>
            </a:xfrm>
            <a:prstGeom prst="rect">
              <a:avLst/>
            </a:prstGeom>
            <a:solidFill>
              <a:srgbClr val="00004C"/>
            </a:solidFill>
            <a:ln w="19050">
              <a:solidFill>
                <a:schemeClr val="tx1"/>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7190" name="Line 136"/>
            <p:cNvSpPr>
              <a:spLocks noChangeShapeType="1"/>
            </p:cNvSpPr>
            <p:nvPr/>
          </p:nvSpPr>
          <p:spPr bwMode="auto">
            <a:xfrm>
              <a:off x="858838" y="5214938"/>
              <a:ext cx="36512"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1" name="Line 137"/>
            <p:cNvSpPr>
              <a:spLocks noChangeShapeType="1"/>
            </p:cNvSpPr>
            <p:nvPr/>
          </p:nvSpPr>
          <p:spPr bwMode="auto">
            <a:xfrm>
              <a:off x="895350" y="5214938"/>
              <a:ext cx="39688"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2" name="Line 138"/>
            <p:cNvSpPr>
              <a:spLocks noChangeShapeType="1"/>
            </p:cNvSpPr>
            <p:nvPr/>
          </p:nvSpPr>
          <p:spPr bwMode="auto">
            <a:xfrm>
              <a:off x="935038" y="5214938"/>
              <a:ext cx="34925"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3" name="Line 139"/>
            <p:cNvSpPr>
              <a:spLocks noChangeShapeType="1"/>
            </p:cNvSpPr>
            <p:nvPr/>
          </p:nvSpPr>
          <p:spPr bwMode="auto">
            <a:xfrm flipV="1">
              <a:off x="969963" y="5213350"/>
              <a:ext cx="36512"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4" name="Line 140"/>
            <p:cNvSpPr>
              <a:spLocks noChangeShapeType="1"/>
            </p:cNvSpPr>
            <p:nvPr/>
          </p:nvSpPr>
          <p:spPr bwMode="auto">
            <a:xfrm>
              <a:off x="1006475" y="5213350"/>
              <a:ext cx="39688"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5" name="Line 141"/>
            <p:cNvSpPr>
              <a:spLocks noChangeShapeType="1"/>
            </p:cNvSpPr>
            <p:nvPr/>
          </p:nvSpPr>
          <p:spPr bwMode="auto">
            <a:xfrm flipV="1">
              <a:off x="1046163" y="5213350"/>
              <a:ext cx="3651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6" name="Line 142"/>
            <p:cNvSpPr>
              <a:spLocks noChangeShapeType="1"/>
            </p:cNvSpPr>
            <p:nvPr/>
          </p:nvSpPr>
          <p:spPr bwMode="auto">
            <a:xfrm flipV="1">
              <a:off x="1119188" y="5210175"/>
              <a:ext cx="39687"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7" name="Line 143"/>
            <p:cNvSpPr>
              <a:spLocks noChangeShapeType="1"/>
            </p:cNvSpPr>
            <p:nvPr/>
          </p:nvSpPr>
          <p:spPr bwMode="auto">
            <a:xfrm flipV="1">
              <a:off x="1158875" y="5210175"/>
              <a:ext cx="36513"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8" name="Line 144"/>
            <p:cNvSpPr>
              <a:spLocks noChangeShapeType="1"/>
            </p:cNvSpPr>
            <p:nvPr/>
          </p:nvSpPr>
          <p:spPr bwMode="auto">
            <a:xfrm flipV="1">
              <a:off x="1195388" y="5207000"/>
              <a:ext cx="36512"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9" name="Line 145"/>
            <p:cNvSpPr>
              <a:spLocks noChangeShapeType="1"/>
            </p:cNvSpPr>
            <p:nvPr/>
          </p:nvSpPr>
          <p:spPr bwMode="auto">
            <a:xfrm flipV="1">
              <a:off x="1231900" y="5205413"/>
              <a:ext cx="39688"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0" name="Line 146"/>
            <p:cNvSpPr>
              <a:spLocks noChangeShapeType="1"/>
            </p:cNvSpPr>
            <p:nvPr/>
          </p:nvSpPr>
          <p:spPr bwMode="auto">
            <a:xfrm flipV="1">
              <a:off x="1271588" y="5202238"/>
              <a:ext cx="34925"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1" name="Line 147"/>
            <p:cNvSpPr>
              <a:spLocks noChangeShapeType="1"/>
            </p:cNvSpPr>
            <p:nvPr/>
          </p:nvSpPr>
          <p:spPr bwMode="auto">
            <a:xfrm flipV="1">
              <a:off x="1306513" y="5200650"/>
              <a:ext cx="36512"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2" name="Line 148"/>
            <p:cNvSpPr>
              <a:spLocks noChangeShapeType="1"/>
            </p:cNvSpPr>
            <p:nvPr/>
          </p:nvSpPr>
          <p:spPr bwMode="auto">
            <a:xfrm flipV="1">
              <a:off x="1343025" y="5195888"/>
              <a:ext cx="39688" cy="47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3" name="Line 149"/>
            <p:cNvSpPr>
              <a:spLocks noChangeShapeType="1"/>
            </p:cNvSpPr>
            <p:nvPr/>
          </p:nvSpPr>
          <p:spPr bwMode="auto">
            <a:xfrm flipV="1">
              <a:off x="1382713" y="5192713"/>
              <a:ext cx="36512"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4" name="Line 150"/>
            <p:cNvSpPr>
              <a:spLocks noChangeShapeType="1"/>
            </p:cNvSpPr>
            <p:nvPr/>
          </p:nvSpPr>
          <p:spPr bwMode="auto">
            <a:xfrm flipV="1">
              <a:off x="1419225" y="5186363"/>
              <a:ext cx="38100" cy="63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5" name="Line 151"/>
            <p:cNvSpPr>
              <a:spLocks noChangeShapeType="1"/>
            </p:cNvSpPr>
            <p:nvPr/>
          </p:nvSpPr>
          <p:spPr bwMode="auto">
            <a:xfrm flipV="1">
              <a:off x="1457325" y="5178425"/>
              <a:ext cx="38100" cy="79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6" name="Line 152"/>
            <p:cNvSpPr>
              <a:spLocks noChangeShapeType="1"/>
            </p:cNvSpPr>
            <p:nvPr/>
          </p:nvSpPr>
          <p:spPr bwMode="auto">
            <a:xfrm flipV="1">
              <a:off x="1495425" y="5170488"/>
              <a:ext cx="33338" cy="79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7" name="Line 153"/>
            <p:cNvSpPr>
              <a:spLocks noChangeShapeType="1"/>
            </p:cNvSpPr>
            <p:nvPr/>
          </p:nvSpPr>
          <p:spPr bwMode="auto">
            <a:xfrm flipV="1">
              <a:off x="1528763" y="5160963"/>
              <a:ext cx="41275" cy="95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8" name="Line 154"/>
            <p:cNvSpPr>
              <a:spLocks noChangeShapeType="1"/>
            </p:cNvSpPr>
            <p:nvPr/>
          </p:nvSpPr>
          <p:spPr bwMode="auto">
            <a:xfrm flipV="1">
              <a:off x="1570038" y="5148263"/>
              <a:ext cx="36512" cy="127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9" name="Line 155"/>
            <p:cNvSpPr>
              <a:spLocks noChangeShapeType="1"/>
            </p:cNvSpPr>
            <p:nvPr/>
          </p:nvSpPr>
          <p:spPr bwMode="auto">
            <a:xfrm flipV="1">
              <a:off x="1606550" y="5135563"/>
              <a:ext cx="36513" cy="127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0" name="Line 156"/>
            <p:cNvSpPr>
              <a:spLocks noChangeShapeType="1"/>
            </p:cNvSpPr>
            <p:nvPr/>
          </p:nvSpPr>
          <p:spPr bwMode="auto">
            <a:xfrm flipV="1">
              <a:off x="1643063" y="5119688"/>
              <a:ext cx="38100" cy="158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1" name="Line 157"/>
            <p:cNvSpPr>
              <a:spLocks noChangeShapeType="1"/>
            </p:cNvSpPr>
            <p:nvPr/>
          </p:nvSpPr>
          <p:spPr bwMode="auto">
            <a:xfrm flipV="1">
              <a:off x="1681163" y="5102225"/>
              <a:ext cx="36512" cy="174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2" name="Line 158"/>
            <p:cNvSpPr>
              <a:spLocks noChangeShapeType="1"/>
            </p:cNvSpPr>
            <p:nvPr/>
          </p:nvSpPr>
          <p:spPr bwMode="auto">
            <a:xfrm flipV="1">
              <a:off x="1717675" y="5081588"/>
              <a:ext cx="38100" cy="206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3" name="Line 159"/>
            <p:cNvSpPr>
              <a:spLocks noChangeShapeType="1"/>
            </p:cNvSpPr>
            <p:nvPr/>
          </p:nvSpPr>
          <p:spPr bwMode="auto">
            <a:xfrm flipV="1">
              <a:off x="1755775" y="5060950"/>
              <a:ext cx="36513" cy="206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4" name="Line 160"/>
            <p:cNvSpPr>
              <a:spLocks noChangeShapeType="1"/>
            </p:cNvSpPr>
            <p:nvPr/>
          </p:nvSpPr>
          <p:spPr bwMode="auto">
            <a:xfrm flipV="1">
              <a:off x="1792288" y="5033963"/>
              <a:ext cx="38100" cy="269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5" name="Line 161"/>
            <p:cNvSpPr>
              <a:spLocks noChangeShapeType="1"/>
            </p:cNvSpPr>
            <p:nvPr/>
          </p:nvSpPr>
          <p:spPr bwMode="auto">
            <a:xfrm flipV="1">
              <a:off x="1830388" y="5006975"/>
              <a:ext cx="36512" cy="269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6" name="Line 162"/>
            <p:cNvSpPr>
              <a:spLocks noChangeShapeType="1"/>
            </p:cNvSpPr>
            <p:nvPr/>
          </p:nvSpPr>
          <p:spPr bwMode="auto">
            <a:xfrm flipV="1">
              <a:off x="1866900" y="4975225"/>
              <a:ext cx="38100" cy="317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7" name="Line 163"/>
            <p:cNvSpPr>
              <a:spLocks noChangeShapeType="1"/>
            </p:cNvSpPr>
            <p:nvPr/>
          </p:nvSpPr>
          <p:spPr bwMode="auto">
            <a:xfrm flipV="1">
              <a:off x="1905000" y="4941888"/>
              <a:ext cx="38100" cy="33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8" name="Line 164"/>
            <p:cNvSpPr>
              <a:spLocks noChangeShapeType="1"/>
            </p:cNvSpPr>
            <p:nvPr/>
          </p:nvSpPr>
          <p:spPr bwMode="auto">
            <a:xfrm flipV="1">
              <a:off x="1943100" y="4906963"/>
              <a:ext cx="36513" cy="349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9" name="Line 165"/>
            <p:cNvSpPr>
              <a:spLocks noChangeShapeType="1"/>
            </p:cNvSpPr>
            <p:nvPr/>
          </p:nvSpPr>
          <p:spPr bwMode="auto">
            <a:xfrm flipV="1">
              <a:off x="1979613" y="4867275"/>
              <a:ext cx="38100" cy="396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0" name="Line 166"/>
            <p:cNvSpPr>
              <a:spLocks noChangeShapeType="1"/>
            </p:cNvSpPr>
            <p:nvPr/>
          </p:nvSpPr>
          <p:spPr bwMode="auto">
            <a:xfrm flipV="1">
              <a:off x="2017713" y="4826000"/>
              <a:ext cx="36512" cy="41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1" name="Line 167"/>
            <p:cNvSpPr>
              <a:spLocks noChangeShapeType="1"/>
            </p:cNvSpPr>
            <p:nvPr/>
          </p:nvSpPr>
          <p:spPr bwMode="auto">
            <a:xfrm flipV="1">
              <a:off x="2054225" y="4783138"/>
              <a:ext cx="36513" cy="428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2" name="Line 168"/>
            <p:cNvSpPr>
              <a:spLocks noChangeShapeType="1"/>
            </p:cNvSpPr>
            <p:nvPr/>
          </p:nvSpPr>
          <p:spPr bwMode="auto">
            <a:xfrm flipV="1">
              <a:off x="2090738" y="4738688"/>
              <a:ext cx="38100" cy="4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3" name="Line 169"/>
            <p:cNvSpPr>
              <a:spLocks noChangeShapeType="1"/>
            </p:cNvSpPr>
            <p:nvPr/>
          </p:nvSpPr>
          <p:spPr bwMode="auto">
            <a:xfrm flipV="1">
              <a:off x="2128838" y="4692650"/>
              <a:ext cx="38100" cy="460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4" name="Line 170"/>
            <p:cNvSpPr>
              <a:spLocks noChangeShapeType="1"/>
            </p:cNvSpPr>
            <p:nvPr/>
          </p:nvSpPr>
          <p:spPr bwMode="auto">
            <a:xfrm flipV="1">
              <a:off x="2166938" y="4646613"/>
              <a:ext cx="34925" cy="460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5" name="Line 171"/>
            <p:cNvSpPr>
              <a:spLocks noChangeShapeType="1"/>
            </p:cNvSpPr>
            <p:nvPr/>
          </p:nvSpPr>
          <p:spPr bwMode="auto">
            <a:xfrm flipV="1">
              <a:off x="2201863" y="4602163"/>
              <a:ext cx="39687" cy="4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6" name="Line 172"/>
            <p:cNvSpPr>
              <a:spLocks noChangeShapeType="1"/>
            </p:cNvSpPr>
            <p:nvPr/>
          </p:nvSpPr>
          <p:spPr bwMode="auto">
            <a:xfrm flipV="1">
              <a:off x="2241550" y="4554538"/>
              <a:ext cx="34925" cy="47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7" name="Line 173"/>
            <p:cNvSpPr>
              <a:spLocks noChangeShapeType="1"/>
            </p:cNvSpPr>
            <p:nvPr/>
          </p:nvSpPr>
          <p:spPr bwMode="auto">
            <a:xfrm flipV="1">
              <a:off x="2276475" y="4510088"/>
              <a:ext cx="38100" cy="4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8" name="Line 174"/>
            <p:cNvSpPr>
              <a:spLocks noChangeShapeType="1"/>
            </p:cNvSpPr>
            <p:nvPr/>
          </p:nvSpPr>
          <p:spPr bwMode="auto">
            <a:xfrm flipV="1">
              <a:off x="2314575" y="4467225"/>
              <a:ext cx="38100" cy="428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9" name="Line 175"/>
            <p:cNvSpPr>
              <a:spLocks noChangeShapeType="1"/>
            </p:cNvSpPr>
            <p:nvPr/>
          </p:nvSpPr>
          <p:spPr bwMode="auto">
            <a:xfrm flipV="1">
              <a:off x="2352675" y="4425950"/>
              <a:ext cx="36513" cy="41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0" name="Line 176"/>
            <p:cNvSpPr>
              <a:spLocks noChangeShapeType="1"/>
            </p:cNvSpPr>
            <p:nvPr/>
          </p:nvSpPr>
          <p:spPr bwMode="auto">
            <a:xfrm flipV="1">
              <a:off x="2389188" y="4391025"/>
              <a:ext cx="39687" cy="349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1" name="Line 177"/>
            <p:cNvSpPr>
              <a:spLocks noChangeShapeType="1"/>
            </p:cNvSpPr>
            <p:nvPr/>
          </p:nvSpPr>
          <p:spPr bwMode="auto">
            <a:xfrm flipV="1">
              <a:off x="2428875" y="4357688"/>
              <a:ext cx="36513" cy="33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2" name="Line 178"/>
            <p:cNvSpPr>
              <a:spLocks noChangeShapeType="1"/>
            </p:cNvSpPr>
            <p:nvPr/>
          </p:nvSpPr>
          <p:spPr bwMode="auto">
            <a:xfrm flipV="1">
              <a:off x="2465388" y="4327525"/>
              <a:ext cx="36512" cy="30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3" name="Line 179"/>
            <p:cNvSpPr>
              <a:spLocks noChangeShapeType="1"/>
            </p:cNvSpPr>
            <p:nvPr/>
          </p:nvSpPr>
          <p:spPr bwMode="auto">
            <a:xfrm flipV="1">
              <a:off x="2501900" y="4305300"/>
              <a:ext cx="38100" cy="222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4" name="Line 180"/>
            <p:cNvSpPr>
              <a:spLocks noChangeShapeType="1"/>
            </p:cNvSpPr>
            <p:nvPr/>
          </p:nvSpPr>
          <p:spPr bwMode="auto">
            <a:xfrm flipV="1">
              <a:off x="2540000" y="4287838"/>
              <a:ext cx="36513" cy="174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5" name="Line 181"/>
            <p:cNvSpPr>
              <a:spLocks noChangeShapeType="1"/>
            </p:cNvSpPr>
            <p:nvPr/>
          </p:nvSpPr>
          <p:spPr bwMode="auto">
            <a:xfrm flipV="1">
              <a:off x="2576513" y="4275138"/>
              <a:ext cx="34925" cy="127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6" name="Line 182"/>
            <p:cNvSpPr>
              <a:spLocks noChangeShapeType="1"/>
            </p:cNvSpPr>
            <p:nvPr/>
          </p:nvSpPr>
          <p:spPr bwMode="auto">
            <a:xfrm flipV="1">
              <a:off x="2611438" y="4270375"/>
              <a:ext cx="39687" cy="4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7" name="Line 183"/>
            <p:cNvSpPr>
              <a:spLocks noChangeShapeType="1"/>
            </p:cNvSpPr>
            <p:nvPr/>
          </p:nvSpPr>
          <p:spPr bwMode="auto">
            <a:xfrm>
              <a:off x="2651125" y="4275138"/>
              <a:ext cx="38100"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8" name="Line 184"/>
            <p:cNvSpPr>
              <a:spLocks noChangeShapeType="1"/>
            </p:cNvSpPr>
            <p:nvPr/>
          </p:nvSpPr>
          <p:spPr bwMode="auto">
            <a:xfrm>
              <a:off x="2689225" y="4270375"/>
              <a:ext cx="34925" cy="63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9" name="Line 185"/>
            <p:cNvSpPr>
              <a:spLocks noChangeShapeType="1"/>
            </p:cNvSpPr>
            <p:nvPr/>
          </p:nvSpPr>
          <p:spPr bwMode="auto">
            <a:xfrm>
              <a:off x="2724150" y="4276725"/>
              <a:ext cx="39688" cy="142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0" name="Line 186"/>
            <p:cNvSpPr>
              <a:spLocks noChangeShapeType="1"/>
            </p:cNvSpPr>
            <p:nvPr/>
          </p:nvSpPr>
          <p:spPr bwMode="auto">
            <a:xfrm>
              <a:off x="2763838" y="4291013"/>
              <a:ext cx="36512" cy="158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1" name="Line 187"/>
            <p:cNvSpPr>
              <a:spLocks noChangeShapeType="1"/>
            </p:cNvSpPr>
            <p:nvPr/>
          </p:nvSpPr>
          <p:spPr bwMode="auto">
            <a:xfrm>
              <a:off x="2800350" y="4306888"/>
              <a:ext cx="36513" cy="2381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2" name="Line 188"/>
            <p:cNvSpPr>
              <a:spLocks noChangeShapeType="1"/>
            </p:cNvSpPr>
            <p:nvPr/>
          </p:nvSpPr>
          <p:spPr bwMode="auto">
            <a:xfrm>
              <a:off x="2836863" y="4330700"/>
              <a:ext cx="38100" cy="30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3" name="Line 189"/>
            <p:cNvSpPr>
              <a:spLocks noChangeShapeType="1"/>
            </p:cNvSpPr>
            <p:nvPr/>
          </p:nvSpPr>
          <p:spPr bwMode="auto">
            <a:xfrm>
              <a:off x="2874963" y="4360863"/>
              <a:ext cx="38100" cy="317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4" name="Line 190"/>
            <p:cNvSpPr>
              <a:spLocks noChangeShapeType="1"/>
            </p:cNvSpPr>
            <p:nvPr/>
          </p:nvSpPr>
          <p:spPr bwMode="auto">
            <a:xfrm>
              <a:off x="2913063" y="4392613"/>
              <a:ext cx="34925" cy="381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5" name="Line 191"/>
            <p:cNvSpPr>
              <a:spLocks noChangeShapeType="1"/>
            </p:cNvSpPr>
            <p:nvPr/>
          </p:nvSpPr>
          <p:spPr bwMode="auto">
            <a:xfrm>
              <a:off x="2947988" y="4430713"/>
              <a:ext cx="39687" cy="41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6" name="Line 192"/>
            <p:cNvSpPr>
              <a:spLocks noChangeShapeType="1"/>
            </p:cNvSpPr>
            <p:nvPr/>
          </p:nvSpPr>
          <p:spPr bwMode="auto">
            <a:xfrm>
              <a:off x="2987675" y="4471988"/>
              <a:ext cx="36513" cy="428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7" name="Line 193"/>
            <p:cNvSpPr>
              <a:spLocks noChangeShapeType="1"/>
            </p:cNvSpPr>
            <p:nvPr/>
          </p:nvSpPr>
          <p:spPr bwMode="auto">
            <a:xfrm>
              <a:off x="3024188" y="4514850"/>
              <a:ext cx="34925" cy="4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8" name="Line 194"/>
            <p:cNvSpPr>
              <a:spLocks noChangeShapeType="1"/>
            </p:cNvSpPr>
            <p:nvPr/>
          </p:nvSpPr>
          <p:spPr bwMode="auto">
            <a:xfrm>
              <a:off x="3059113" y="4559300"/>
              <a:ext cx="39687" cy="460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9" name="Line 195"/>
            <p:cNvSpPr>
              <a:spLocks noChangeShapeType="1"/>
            </p:cNvSpPr>
            <p:nvPr/>
          </p:nvSpPr>
          <p:spPr bwMode="auto">
            <a:xfrm>
              <a:off x="3098800" y="4605338"/>
              <a:ext cx="36513" cy="460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0" name="Line 196"/>
            <p:cNvSpPr>
              <a:spLocks noChangeShapeType="1"/>
            </p:cNvSpPr>
            <p:nvPr/>
          </p:nvSpPr>
          <p:spPr bwMode="auto">
            <a:xfrm>
              <a:off x="3135313" y="4651375"/>
              <a:ext cx="36512" cy="460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1" name="Line 197"/>
            <p:cNvSpPr>
              <a:spLocks noChangeShapeType="1"/>
            </p:cNvSpPr>
            <p:nvPr/>
          </p:nvSpPr>
          <p:spPr bwMode="auto">
            <a:xfrm>
              <a:off x="3171825" y="4697413"/>
              <a:ext cx="39688" cy="460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2" name="Line 198"/>
            <p:cNvSpPr>
              <a:spLocks noChangeShapeType="1"/>
            </p:cNvSpPr>
            <p:nvPr/>
          </p:nvSpPr>
          <p:spPr bwMode="auto">
            <a:xfrm>
              <a:off x="3211513" y="4743450"/>
              <a:ext cx="36512" cy="4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3" name="Line 199"/>
            <p:cNvSpPr>
              <a:spLocks noChangeShapeType="1"/>
            </p:cNvSpPr>
            <p:nvPr/>
          </p:nvSpPr>
          <p:spPr bwMode="auto">
            <a:xfrm>
              <a:off x="3248025" y="4787900"/>
              <a:ext cx="36513" cy="428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4" name="Line 200"/>
            <p:cNvSpPr>
              <a:spLocks noChangeShapeType="1"/>
            </p:cNvSpPr>
            <p:nvPr/>
          </p:nvSpPr>
          <p:spPr bwMode="auto">
            <a:xfrm>
              <a:off x="3284538" y="4830763"/>
              <a:ext cx="38100" cy="396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5" name="Line 201"/>
            <p:cNvSpPr>
              <a:spLocks noChangeShapeType="1"/>
            </p:cNvSpPr>
            <p:nvPr/>
          </p:nvSpPr>
          <p:spPr bwMode="auto">
            <a:xfrm>
              <a:off x="3322638" y="4870450"/>
              <a:ext cx="36512" cy="396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6" name="Line 202"/>
            <p:cNvSpPr>
              <a:spLocks noChangeShapeType="1"/>
            </p:cNvSpPr>
            <p:nvPr/>
          </p:nvSpPr>
          <p:spPr bwMode="auto">
            <a:xfrm>
              <a:off x="3359150" y="4910138"/>
              <a:ext cx="39688" cy="3651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7" name="Line 203"/>
            <p:cNvSpPr>
              <a:spLocks noChangeShapeType="1"/>
            </p:cNvSpPr>
            <p:nvPr/>
          </p:nvSpPr>
          <p:spPr bwMode="auto">
            <a:xfrm>
              <a:off x="3398838" y="4946650"/>
              <a:ext cx="36512" cy="317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8" name="Line 204"/>
            <p:cNvSpPr>
              <a:spLocks noChangeShapeType="1"/>
            </p:cNvSpPr>
            <p:nvPr/>
          </p:nvSpPr>
          <p:spPr bwMode="auto">
            <a:xfrm>
              <a:off x="3435350" y="4978400"/>
              <a:ext cx="36513" cy="317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9" name="Line 205"/>
            <p:cNvSpPr>
              <a:spLocks noChangeShapeType="1"/>
            </p:cNvSpPr>
            <p:nvPr/>
          </p:nvSpPr>
          <p:spPr bwMode="auto">
            <a:xfrm>
              <a:off x="3471863" y="5010150"/>
              <a:ext cx="39687" cy="269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0" name="Line 206"/>
            <p:cNvSpPr>
              <a:spLocks noChangeShapeType="1"/>
            </p:cNvSpPr>
            <p:nvPr/>
          </p:nvSpPr>
          <p:spPr bwMode="auto">
            <a:xfrm>
              <a:off x="3511550" y="5037138"/>
              <a:ext cx="34925" cy="25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1" name="Line 207"/>
            <p:cNvSpPr>
              <a:spLocks noChangeShapeType="1"/>
            </p:cNvSpPr>
            <p:nvPr/>
          </p:nvSpPr>
          <p:spPr bwMode="auto">
            <a:xfrm>
              <a:off x="3546475" y="5062538"/>
              <a:ext cx="38100" cy="222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2" name="Line 208"/>
            <p:cNvSpPr>
              <a:spLocks noChangeShapeType="1"/>
            </p:cNvSpPr>
            <p:nvPr/>
          </p:nvSpPr>
          <p:spPr bwMode="auto">
            <a:xfrm>
              <a:off x="3584575" y="5084763"/>
              <a:ext cx="38100" cy="190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3" name="Line 209"/>
            <p:cNvSpPr>
              <a:spLocks noChangeShapeType="1"/>
            </p:cNvSpPr>
            <p:nvPr/>
          </p:nvSpPr>
          <p:spPr bwMode="auto">
            <a:xfrm>
              <a:off x="3622675" y="5103813"/>
              <a:ext cx="36513" cy="174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4" name="Line 210"/>
            <p:cNvSpPr>
              <a:spLocks noChangeShapeType="1"/>
            </p:cNvSpPr>
            <p:nvPr/>
          </p:nvSpPr>
          <p:spPr bwMode="auto">
            <a:xfrm>
              <a:off x="3659188" y="5121275"/>
              <a:ext cx="36512" cy="174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5" name="Line 211"/>
            <p:cNvSpPr>
              <a:spLocks noChangeShapeType="1"/>
            </p:cNvSpPr>
            <p:nvPr/>
          </p:nvSpPr>
          <p:spPr bwMode="auto">
            <a:xfrm>
              <a:off x="3695700" y="5138738"/>
              <a:ext cx="39688" cy="127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6" name="Line 212"/>
            <p:cNvSpPr>
              <a:spLocks noChangeShapeType="1"/>
            </p:cNvSpPr>
            <p:nvPr/>
          </p:nvSpPr>
          <p:spPr bwMode="auto">
            <a:xfrm>
              <a:off x="3735388" y="5151438"/>
              <a:ext cx="34925" cy="95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7" name="Line 213"/>
            <p:cNvSpPr>
              <a:spLocks noChangeShapeType="1"/>
            </p:cNvSpPr>
            <p:nvPr/>
          </p:nvSpPr>
          <p:spPr bwMode="auto">
            <a:xfrm>
              <a:off x="3770313" y="5160963"/>
              <a:ext cx="36512" cy="1111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8" name="Line 214"/>
            <p:cNvSpPr>
              <a:spLocks noChangeShapeType="1"/>
            </p:cNvSpPr>
            <p:nvPr/>
          </p:nvSpPr>
          <p:spPr bwMode="auto">
            <a:xfrm>
              <a:off x="3806825" y="5172075"/>
              <a:ext cx="39688" cy="63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9" name="Line 215"/>
            <p:cNvSpPr>
              <a:spLocks noChangeShapeType="1"/>
            </p:cNvSpPr>
            <p:nvPr/>
          </p:nvSpPr>
          <p:spPr bwMode="auto">
            <a:xfrm>
              <a:off x="3846513" y="5178425"/>
              <a:ext cx="36512" cy="79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0" name="Line 216"/>
            <p:cNvSpPr>
              <a:spLocks noChangeShapeType="1"/>
            </p:cNvSpPr>
            <p:nvPr/>
          </p:nvSpPr>
          <p:spPr bwMode="auto">
            <a:xfrm>
              <a:off x="3883025" y="5186363"/>
              <a:ext cx="36513" cy="63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1" name="Line 217"/>
            <p:cNvSpPr>
              <a:spLocks noChangeShapeType="1"/>
            </p:cNvSpPr>
            <p:nvPr/>
          </p:nvSpPr>
          <p:spPr bwMode="auto">
            <a:xfrm>
              <a:off x="3919538" y="5192713"/>
              <a:ext cx="39687"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2" name="Line 218"/>
            <p:cNvSpPr>
              <a:spLocks noChangeShapeType="1"/>
            </p:cNvSpPr>
            <p:nvPr/>
          </p:nvSpPr>
          <p:spPr bwMode="auto">
            <a:xfrm>
              <a:off x="3959225" y="5195888"/>
              <a:ext cx="34925" cy="47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3" name="Line 219"/>
            <p:cNvSpPr>
              <a:spLocks noChangeShapeType="1"/>
            </p:cNvSpPr>
            <p:nvPr/>
          </p:nvSpPr>
          <p:spPr bwMode="auto">
            <a:xfrm>
              <a:off x="3994150" y="5200650"/>
              <a:ext cx="36513"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4" name="Line 220"/>
            <p:cNvSpPr>
              <a:spLocks noChangeShapeType="1"/>
            </p:cNvSpPr>
            <p:nvPr/>
          </p:nvSpPr>
          <p:spPr bwMode="auto">
            <a:xfrm>
              <a:off x="4030663" y="5202238"/>
              <a:ext cx="39687"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5" name="Line 221"/>
            <p:cNvSpPr>
              <a:spLocks noChangeShapeType="1"/>
            </p:cNvSpPr>
            <p:nvPr/>
          </p:nvSpPr>
          <p:spPr bwMode="auto">
            <a:xfrm>
              <a:off x="4105275" y="5207000"/>
              <a:ext cx="36513" cy="3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6" name="Line 222"/>
            <p:cNvSpPr>
              <a:spLocks noChangeShapeType="1"/>
            </p:cNvSpPr>
            <p:nvPr/>
          </p:nvSpPr>
          <p:spPr bwMode="auto">
            <a:xfrm>
              <a:off x="4141788" y="5210175"/>
              <a:ext cx="39687"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7" name="Line 223"/>
            <p:cNvSpPr>
              <a:spLocks noChangeShapeType="1"/>
            </p:cNvSpPr>
            <p:nvPr/>
          </p:nvSpPr>
          <p:spPr bwMode="auto">
            <a:xfrm>
              <a:off x="4217988" y="5211763"/>
              <a:ext cx="38100"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8" name="Line 224"/>
            <p:cNvSpPr>
              <a:spLocks noChangeShapeType="1"/>
            </p:cNvSpPr>
            <p:nvPr/>
          </p:nvSpPr>
          <p:spPr bwMode="auto">
            <a:xfrm>
              <a:off x="4256088" y="5213350"/>
              <a:ext cx="3651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9" name="Line 225"/>
            <p:cNvSpPr>
              <a:spLocks noChangeShapeType="1"/>
            </p:cNvSpPr>
            <p:nvPr/>
          </p:nvSpPr>
          <p:spPr bwMode="auto">
            <a:xfrm>
              <a:off x="4292600" y="5213350"/>
              <a:ext cx="38100"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0" name="Line 226"/>
            <p:cNvSpPr>
              <a:spLocks noChangeShapeType="1"/>
            </p:cNvSpPr>
            <p:nvPr/>
          </p:nvSpPr>
          <p:spPr bwMode="auto">
            <a:xfrm>
              <a:off x="4330700" y="5213350"/>
              <a:ext cx="36513"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1" name="Line 227"/>
            <p:cNvSpPr>
              <a:spLocks noChangeShapeType="1"/>
            </p:cNvSpPr>
            <p:nvPr/>
          </p:nvSpPr>
          <p:spPr bwMode="auto">
            <a:xfrm>
              <a:off x="4367213" y="5214938"/>
              <a:ext cx="38100"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2" name="Line 228"/>
            <p:cNvSpPr>
              <a:spLocks noChangeShapeType="1"/>
            </p:cNvSpPr>
            <p:nvPr/>
          </p:nvSpPr>
          <p:spPr bwMode="auto">
            <a:xfrm>
              <a:off x="4405313" y="5214938"/>
              <a:ext cx="36512"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3" name="Line 229"/>
            <p:cNvSpPr>
              <a:spLocks noChangeShapeType="1"/>
            </p:cNvSpPr>
            <p:nvPr/>
          </p:nvSpPr>
          <p:spPr bwMode="auto">
            <a:xfrm>
              <a:off x="4441825" y="5214938"/>
              <a:ext cx="38100"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4" name="Line 230"/>
            <p:cNvSpPr>
              <a:spLocks noChangeShapeType="1"/>
            </p:cNvSpPr>
            <p:nvPr/>
          </p:nvSpPr>
          <p:spPr bwMode="auto">
            <a:xfrm>
              <a:off x="4479925" y="5214938"/>
              <a:ext cx="36513"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5" name="Line 231"/>
            <p:cNvSpPr>
              <a:spLocks noChangeShapeType="1"/>
            </p:cNvSpPr>
            <p:nvPr/>
          </p:nvSpPr>
          <p:spPr bwMode="auto">
            <a:xfrm>
              <a:off x="4516438" y="5214938"/>
              <a:ext cx="36512" cy="15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6" name="Line 232"/>
            <p:cNvSpPr>
              <a:spLocks noChangeShapeType="1"/>
            </p:cNvSpPr>
            <p:nvPr/>
          </p:nvSpPr>
          <p:spPr bwMode="auto">
            <a:xfrm>
              <a:off x="4552950" y="5216525"/>
              <a:ext cx="396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7" name="Freeform 233"/>
            <p:cNvSpPr>
              <a:spLocks/>
            </p:cNvSpPr>
            <p:nvPr/>
          </p:nvSpPr>
          <p:spPr bwMode="auto">
            <a:xfrm>
              <a:off x="4191000" y="5211763"/>
              <a:ext cx="25400" cy="3175"/>
            </a:xfrm>
            <a:custGeom>
              <a:avLst/>
              <a:gdLst>
                <a:gd name="T0" fmla="*/ 2147483647 w 37"/>
                <a:gd name="T1" fmla="*/ 2147483647 h 8"/>
                <a:gd name="T2" fmla="*/ 2147483647 w 37"/>
                <a:gd name="T3" fmla="*/ 2147483647 h 8"/>
                <a:gd name="T4" fmla="*/ 2147483647 w 37"/>
                <a:gd name="T5" fmla="*/ 2147483647 h 8"/>
                <a:gd name="T6" fmla="*/ 2147483647 w 37"/>
                <a:gd name="T7" fmla="*/ 2147483647 h 8"/>
                <a:gd name="T8" fmla="*/ 2147483647 w 37"/>
                <a:gd name="T9" fmla="*/ 0 h 8"/>
                <a:gd name="T10" fmla="*/ 0 w 37"/>
                <a:gd name="T11" fmla="*/ 0 h 8"/>
                <a:gd name="T12" fmla="*/ 2147483647 w 37"/>
                <a:gd name="T13" fmla="*/ 0 h 8"/>
                <a:gd name="T14" fmla="*/ 2147483647 w 37"/>
                <a:gd name="T15" fmla="*/ 2147483647 h 8"/>
                <a:gd name="T16" fmla="*/ 2147483647 w 37"/>
                <a:gd name="T17" fmla="*/ 2147483647 h 8"/>
                <a:gd name="T18" fmla="*/ 2147483647 w 37"/>
                <a:gd name="T19" fmla="*/ 2147483647 h 8"/>
                <a:gd name="T20" fmla="*/ 2147483647 w 37"/>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00004C"/>
            </a:solidFill>
            <a:ln w="19050" cmpd="sng">
              <a:solidFill>
                <a:schemeClr val="tx1"/>
              </a:solidFill>
              <a:prstDash val="solid"/>
              <a:round/>
              <a:headEnd/>
              <a:tailEnd/>
            </a:ln>
          </p:spPr>
          <p:txBody>
            <a:bodyPr/>
            <a:lstStyle/>
            <a:p>
              <a:endParaRPr lang="en-US"/>
            </a:p>
          </p:txBody>
        </p:sp>
        <p:sp>
          <p:nvSpPr>
            <p:cNvPr id="7288" name="Line 235"/>
            <p:cNvSpPr>
              <a:spLocks noChangeShapeType="1"/>
            </p:cNvSpPr>
            <p:nvPr/>
          </p:nvSpPr>
          <p:spPr bwMode="auto">
            <a:xfrm>
              <a:off x="2843213" y="4365625"/>
              <a:ext cx="0" cy="86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9" name="Text Box 236"/>
            <p:cNvSpPr txBox="1">
              <a:spLocks noChangeArrowheads="1"/>
            </p:cNvSpPr>
            <p:nvPr/>
          </p:nvSpPr>
          <p:spPr bwMode="auto">
            <a:xfrm>
              <a:off x="2473325" y="4786313"/>
              <a:ext cx="3825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800">
                  <a:latin typeface="Arial" charset="0"/>
                </a:rPr>
                <a:t>0</a:t>
              </a:r>
              <a:endParaRPr lang="en-US" altLang="en-US" sz="2800">
                <a:latin typeface="Arial" charset="0"/>
              </a:endParaRPr>
            </a:p>
          </p:txBody>
        </p:sp>
        <p:sp>
          <p:nvSpPr>
            <p:cNvPr id="7290" name="Text Box 237"/>
            <p:cNvSpPr txBox="1">
              <a:spLocks noChangeArrowheads="1"/>
            </p:cNvSpPr>
            <p:nvPr/>
          </p:nvSpPr>
          <p:spPr bwMode="auto">
            <a:xfrm>
              <a:off x="2822575" y="4814888"/>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latin typeface="Arial" charset="0"/>
                </a:rPr>
                <a:t>1</a:t>
              </a:r>
              <a:endParaRPr lang="en-US" altLang="en-US" sz="2400">
                <a:latin typeface="Arial" charset="0"/>
              </a:endParaRPr>
            </a:p>
          </p:txBody>
        </p:sp>
        <p:sp>
          <p:nvSpPr>
            <p:cNvPr id="7291" name="Line 238"/>
            <p:cNvSpPr>
              <a:spLocks noChangeShapeType="1"/>
            </p:cNvSpPr>
            <p:nvPr/>
          </p:nvSpPr>
          <p:spPr bwMode="auto">
            <a:xfrm>
              <a:off x="3203575" y="4724400"/>
              <a:ext cx="0" cy="5048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92" name="Text Box 239"/>
            <p:cNvSpPr txBox="1">
              <a:spLocks noChangeArrowheads="1"/>
            </p:cNvSpPr>
            <p:nvPr/>
          </p:nvSpPr>
          <p:spPr bwMode="auto">
            <a:xfrm>
              <a:off x="3144838" y="4822825"/>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400">
                  <a:latin typeface="Arial" charset="0"/>
                </a:rPr>
                <a:t>2</a:t>
              </a:r>
              <a:endParaRPr lang="en-US" altLang="en-US" sz="2400">
                <a:latin typeface="Arial" charset="0"/>
              </a:endParaRPr>
            </a:p>
          </p:txBody>
        </p:sp>
      </p:grpSp>
      <p:sp>
        <p:nvSpPr>
          <p:cNvPr id="7178" name="Text Box 240"/>
          <p:cNvSpPr txBox="1">
            <a:spLocks noChangeArrowheads="1"/>
          </p:cNvSpPr>
          <p:nvPr/>
        </p:nvSpPr>
        <p:spPr bwMode="auto">
          <a:xfrm>
            <a:off x="5861050" y="4141788"/>
            <a:ext cx="2519363"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GB" altLang="en-US" sz="2800">
                <a:latin typeface="Arial" charset="0"/>
              </a:rPr>
              <a:t>0 = not at all</a:t>
            </a:r>
          </a:p>
          <a:p>
            <a:pPr>
              <a:spcBef>
                <a:spcPct val="0"/>
              </a:spcBef>
              <a:buSzTx/>
              <a:buFontTx/>
              <a:buNone/>
            </a:pPr>
            <a:r>
              <a:rPr lang="en-GB" altLang="en-US" sz="2800">
                <a:latin typeface="Arial" charset="0"/>
              </a:rPr>
              <a:t>1 = sometimes</a:t>
            </a:r>
          </a:p>
          <a:p>
            <a:pPr>
              <a:spcBef>
                <a:spcPct val="0"/>
              </a:spcBef>
              <a:buSzTx/>
              <a:buFontTx/>
              <a:buNone/>
            </a:pPr>
            <a:r>
              <a:rPr lang="en-GB" altLang="en-US" sz="2800">
                <a:latin typeface="Arial" charset="0"/>
              </a:rPr>
              <a:t>2 = always</a:t>
            </a:r>
            <a:endParaRPr lang="en-US" altLang="en-US" sz="2800">
              <a:latin typeface="Arial" charset="0"/>
            </a:endParaRPr>
          </a:p>
        </p:txBody>
      </p:sp>
      <p:sp>
        <p:nvSpPr>
          <p:cNvPr id="7179" name="Text Box 241"/>
          <p:cNvSpPr txBox="1">
            <a:spLocks noChangeArrowheads="1"/>
          </p:cNvSpPr>
          <p:nvPr/>
        </p:nvSpPr>
        <p:spPr bwMode="auto">
          <a:xfrm>
            <a:off x="165100" y="5775325"/>
            <a:ext cx="89789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400">
                <a:solidFill>
                  <a:srgbClr val="FFFFFF"/>
                </a:solidFill>
                <a:latin typeface="Arial" charset="0"/>
              </a:rPr>
              <a:t>Does not make sense to talk about prevalence: we simply count the endorsements of each response category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17463"/>
            <a:ext cx="8534400" cy="1143001"/>
          </a:xfrm>
        </p:spPr>
        <p:txBody>
          <a:bodyPr/>
          <a:lstStyle/>
          <a:p>
            <a:r>
              <a:rPr lang="en-US" altLang="en-US" sz="3600" b="1" smtClean="0">
                <a:solidFill>
                  <a:schemeClr val="tx1"/>
                </a:solidFill>
                <a:latin typeface="Arial" charset="0"/>
              </a:rPr>
              <a:t>The Standard Normal Distribution</a:t>
            </a:r>
          </a:p>
        </p:txBody>
      </p:sp>
      <p:sp>
        <p:nvSpPr>
          <p:cNvPr id="8195" name="Rectangle 3"/>
          <p:cNvSpPr>
            <a:spLocks noGrp="1" noChangeArrowheads="1"/>
          </p:cNvSpPr>
          <p:nvPr>
            <p:ph type="body" idx="1"/>
          </p:nvPr>
        </p:nvSpPr>
        <p:spPr>
          <a:xfrm>
            <a:off x="142875" y="1052513"/>
            <a:ext cx="8893175" cy="3124200"/>
          </a:xfrm>
          <a:noFill/>
        </p:spPr>
        <p:txBody>
          <a:bodyPr lIns="91440" tIns="45720" rIns="91440" bIns="45720"/>
          <a:lstStyle/>
          <a:p>
            <a:pPr algn="just">
              <a:buFontTx/>
              <a:buNone/>
            </a:pPr>
            <a:r>
              <a:rPr lang="en-US" altLang="en-US" sz="2400" smtClean="0">
                <a:solidFill>
                  <a:srgbClr val="FFFFFF"/>
                </a:solidFill>
                <a:latin typeface="Arial" charset="0"/>
              </a:rPr>
              <a:t>Liability is a </a:t>
            </a:r>
            <a:r>
              <a:rPr lang="en-US" altLang="en-US" sz="2400" i="1" smtClean="0">
                <a:solidFill>
                  <a:srgbClr val="FF9933"/>
                </a:solidFill>
                <a:latin typeface="Arial" charset="0"/>
              </a:rPr>
              <a:t>latent</a:t>
            </a:r>
            <a:r>
              <a:rPr lang="en-US" altLang="en-US" sz="2400" smtClean="0">
                <a:solidFill>
                  <a:srgbClr val="FFFFFF"/>
                </a:solidFill>
                <a:latin typeface="Arial" charset="0"/>
              </a:rPr>
              <a:t> variable, the scale is arbitrary, distribution is</a:t>
            </a:r>
          </a:p>
          <a:p>
            <a:pPr algn="just">
              <a:buFontTx/>
              <a:buNone/>
            </a:pPr>
            <a:r>
              <a:rPr lang="en-US" altLang="en-US" sz="2400" smtClean="0">
                <a:solidFill>
                  <a:srgbClr val="FFFFFF"/>
                </a:solidFill>
                <a:latin typeface="Arial" charset="0"/>
              </a:rPr>
              <a:t>assumed to be a </a:t>
            </a:r>
            <a:r>
              <a:rPr lang="en-US" altLang="en-US" sz="2400" i="1" smtClean="0">
                <a:solidFill>
                  <a:srgbClr val="FF9933"/>
                </a:solidFill>
                <a:latin typeface="Arial" charset="0"/>
              </a:rPr>
              <a:t>Standard Normal Distribution</a:t>
            </a:r>
            <a:r>
              <a:rPr lang="en-US" altLang="en-US" sz="2400" smtClean="0">
                <a:solidFill>
                  <a:srgbClr val="FFFFFF"/>
                </a:solidFill>
                <a:latin typeface="Arial" charset="0"/>
              </a:rPr>
              <a:t> (SND) or </a:t>
            </a:r>
          </a:p>
          <a:p>
            <a:pPr algn="just">
              <a:buFontTx/>
              <a:buNone/>
            </a:pPr>
            <a:r>
              <a:rPr lang="en-US" altLang="en-US" sz="2400" smtClean="0">
                <a:solidFill>
                  <a:srgbClr val="FF9933"/>
                </a:solidFill>
                <a:latin typeface="Arial" charset="0"/>
              </a:rPr>
              <a:t>z-distribution</a:t>
            </a:r>
            <a:r>
              <a:rPr lang="en-US" altLang="en-US" sz="2400" smtClean="0">
                <a:solidFill>
                  <a:srgbClr val="FFFFFF"/>
                </a:solidFill>
                <a:latin typeface="Arial" charset="0"/>
              </a:rPr>
              <a:t>: </a:t>
            </a:r>
          </a:p>
          <a:p>
            <a:pPr>
              <a:lnSpc>
                <a:spcPct val="90000"/>
              </a:lnSpc>
            </a:pPr>
            <a:r>
              <a:rPr lang="en-GB" altLang="en-US" sz="2400" smtClean="0">
                <a:solidFill>
                  <a:srgbClr val="FFFFFF"/>
                </a:solidFill>
                <a:latin typeface="Arial" charset="0"/>
                <a:sym typeface="Symbol" pitchFamily="18" charset="2"/>
              </a:rPr>
              <a:t>Mathematically described by the SN </a:t>
            </a:r>
            <a:r>
              <a:rPr lang="en-US" altLang="en-US" sz="2400" smtClean="0">
                <a:solidFill>
                  <a:srgbClr val="FFFFFF"/>
                </a:solidFill>
                <a:latin typeface="Arial" charset="0"/>
                <a:sym typeface="Symbol" pitchFamily="18" charset="2"/>
              </a:rPr>
              <a:t>Probability Density function (</a:t>
            </a:r>
            <a:r>
              <a:rPr lang="en-US" altLang="en-US" sz="2400" b="1" smtClean="0">
                <a:solidFill>
                  <a:srgbClr val="FFFFFF"/>
                </a:solidFill>
                <a:latin typeface="Arial" charset="0"/>
                <a:sym typeface="Symbol" pitchFamily="18" charset="2"/>
              </a:rPr>
              <a:t> </a:t>
            </a:r>
            <a:r>
              <a:rPr lang="en-US" altLang="en-US" sz="2400" smtClean="0">
                <a:solidFill>
                  <a:srgbClr val="FFFFFF"/>
                </a:solidFill>
                <a:latin typeface="Arial" charset="0"/>
                <a:sym typeface="Symbol" pitchFamily="18" charset="2"/>
              </a:rPr>
              <a:t>=phi), a bell-shaped curve with:</a:t>
            </a:r>
          </a:p>
          <a:p>
            <a:pPr lvl="1">
              <a:lnSpc>
                <a:spcPct val="90000"/>
              </a:lnSpc>
            </a:pPr>
            <a:r>
              <a:rPr lang="en-GB" altLang="en-US" sz="2400" smtClean="0">
                <a:solidFill>
                  <a:srgbClr val="FFFFFF"/>
                </a:solidFill>
                <a:latin typeface="Arial" charset="0"/>
                <a:sym typeface="Symbol" pitchFamily="18" charset="2"/>
              </a:rPr>
              <a:t> </a:t>
            </a:r>
            <a:r>
              <a:rPr lang="en-US" altLang="en-US" sz="2400" smtClean="0">
                <a:solidFill>
                  <a:srgbClr val="FFFFFF"/>
                </a:solidFill>
                <a:latin typeface="Arial" charset="0"/>
                <a:sym typeface="Symbol" pitchFamily="18" charset="2"/>
              </a:rPr>
              <a:t>mean</a:t>
            </a:r>
            <a:r>
              <a:rPr lang="en-US" altLang="en-US" sz="2400" b="1" smtClean="0">
                <a:solidFill>
                  <a:srgbClr val="FFFFFF"/>
                </a:solidFill>
                <a:latin typeface="Arial" charset="0"/>
                <a:sym typeface="Symbol" pitchFamily="18" charset="2"/>
              </a:rPr>
              <a:t> </a:t>
            </a:r>
            <a:r>
              <a:rPr lang="en-US" altLang="en-US" sz="2400" smtClean="0">
                <a:solidFill>
                  <a:srgbClr val="FFFFFF"/>
                </a:solidFill>
                <a:latin typeface="Arial" charset="0"/>
                <a:sym typeface="Symbol" pitchFamily="18" charset="2"/>
              </a:rPr>
              <a:t>= 0 and SD = 1</a:t>
            </a:r>
          </a:p>
          <a:p>
            <a:pPr lvl="1"/>
            <a:r>
              <a:rPr lang="en-US" altLang="en-US" sz="2400" smtClean="0">
                <a:solidFill>
                  <a:srgbClr val="FFFFFF"/>
                </a:solidFill>
                <a:latin typeface="Arial" charset="0"/>
                <a:sym typeface="Symbol" pitchFamily="18" charset="2"/>
              </a:rPr>
              <a:t> z-values are the number of SD away from the mean</a:t>
            </a:r>
          </a:p>
          <a:p>
            <a:pPr>
              <a:lnSpc>
                <a:spcPct val="110000"/>
              </a:lnSpc>
            </a:pPr>
            <a:r>
              <a:rPr lang="en-US" altLang="en-US" sz="2400" smtClean="0">
                <a:solidFill>
                  <a:srgbClr val="FFFFFF"/>
                </a:solidFill>
                <a:latin typeface="Arial" charset="0"/>
                <a:sym typeface="Symbol" pitchFamily="18" charset="2"/>
              </a:rPr>
              <a:t>Convenience: area under curve =1, translates directly to probabilities</a:t>
            </a:r>
          </a:p>
        </p:txBody>
      </p:sp>
      <p:grpSp>
        <p:nvGrpSpPr>
          <p:cNvPr id="8196" name="Group 4"/>
          <p:cNvGrpSpPr>
            <a:grpSpLocks/>
          </p:cNvGrpSpPr>
          <p:nvPr/>
        </p:nvGrpSpPr>
        <p:grpSpPr bwMode="auto">
          <a:xfrm>
            <a:off x="2693988" y="4592638"/>
            <a:ext cx="5334000" cy="2068512"/>
            <a:chOff x="1200" y="2893"/>
            <a:chExt cx="3360" cy="1303"/>
          </a:xfrm>
        </p:grpSpPr>
        <p:sp>
          <p:nvSpPr>
            <p:cNvPr id="8197" name="Rectangle 5"/>
            <p:cNvSpPr>
              <a:spLocks noChangeArrowheads="1"/>
            </p:cNvSpPr>
            <p:nvPr/>
          </p:nvSpPr>
          <p:spPr bwMode="auto">
            <a:xfrm>
              <a:off x="1200" y="2893"/>
              <a:ext cx="3360" cy="1296"/>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198" name="Rectangle 6"/>
            <p:cNvSpPr>
              <a:spLocks noChangeArrowheads="1"/>
            </p:cNvSpPr>
            <p:nvPr/>
          </p:nvSpPr>
          <p:spPr bwMode="auto">
            <a:xfrm>
              <a:off x="1849" y="4001"/>
              <a:ext cx="12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sp>
          <p:nvSpPr>
            <p:cNvPr id="8199" name="Rectangle 7"/>
            <p:cNvSpPr>
              <a:spLocks noChangeArrowheads="1"/>
            </p:cNvSpPr>
            <p:nvPr/>
          </p:nvSpPr>
          <p:spPr bwMode="auto">
            <a:xfrm>
              <a:off x="4073" y="3988"/>
              <a:ext cx="80"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grpSp>
          <p:nvGrpSpPr>
            <p:cNvPr id="8200" name="Group 8"/>
            <p:cNvGrpSpPr>
              <a:grpSpLocks/>
            </p:cNvGrpSpPr>
            <p:nvPr/>
          </p:nvGrpSpPr>
          <p:grpSpPr bwMode="auto">
            <a:xfrm>
              <a:off x="2074" y="3949"/>
              <a:ext cx="1" cy="5"/>
              <a:chOff x="2074" y="3984"/>
              <a:chExt cx="1" cy="5"/>
            </a:xfrm>
          </p:grpSpPr>
          <p:sp>
            <p:nvSpPr>
              <p:cNvPr id="8346" name="Freeform 9"/>
              <p:cNvSpPr>
                <a:spLocks/>
              </p:cNvSpPr>
              <p:nvPr/>
            </p:nvSpPr>
            <p:spPr bwMode="auto">
              <a:xfrm>
                <a:off x="2074" y="3984"/>
                <a:ext cx="1" cy="5"/>
              </a:xfrm>
              <a:custGeom>
                <a:avLst/>
                <a:gdLst>
                  <a:gd name="T0" fmla="*/ 1 w 2"/>
                  <a:gd name="T1" fmla="*/ 1 h 9"/>
                  <a:gd name="T2" fmla="*/ 0 w 2"/>
                  <a:gd name="T3" fmla="*/ 0 h 9"/>
                  <a:gd name="T4" fmla="*/ 1 w 2"/>
                  <a:gd name="T5" fmla="*/ 1 h 9"/>
                  <a:gd name="T6" fmla="*/ 0 60000 65536"/>
                  <a:gd name="T7" fmla="*/ 0 60000 65536"/>
                  <a:gd name="T8" fmla="*/ 0 60000 65536"/>
                  <a:gd name="T9" fmla="*/ 0 w 2"/>
                  <a:gd name="T10" fmla="*/ 0 h 9"/>
                  <a:gd name="T11" fmla="*/ 2 w 2"/>
                  <a:gd name="T12" fmla="*/ 9 h 9"/>
                </a:gdLst>
                <a:ahLst/>
                <a:cxnLst>
                  <a:cxn ang="T6">
                    <a:pos x="T0" y="T1"/>
                  </a:cxn>
                  <a:cxn ang="T7">
                    <a:pos x="T2" y="T3"/>
                  </a:cxn>
                  <a:cxn ang="T8">
                    <a:pos x="T4" y="T5"/>
                  </a:cxn>
                </a:cxnLst>
                <a:rect l="T9" t="T10" r="T11" b="T12"/>
                <a:pathLst>
                  <a:path w="2" h="9">
                    <a:moveTo>
                      <a:pt x="2" y="9"/>
                    </a:moveTo>
                    <a:lnTo>
                      <a:pt x="0" y="0"/>
                    </a:lnTo>
                    <a:lnTo>
                      <a:pt x="2" y="9"/>
                    </a:lnTo>
                    <a:close/>
                  </a:path>
                </a:pathLst>
              </a:custGeom>
              <a:solidFill>
                <a:srgbClr val="BFBFFF"/>
              </a:solidFill>
              <a:ln w="28575" cmpd="sng">
                <a:solidFill>
                  <a:srgbClr val="000000"/>
                </a:solidFill>
                <a:round/>
                <a:headEnd/>
                <a:tailEnd/>
              </a:ln>
            </p:spPr>
            <p:txBody>
              <a:bodyPr/>
              <a:lstStyle/>
              <a:p>
                <a:endParaRPr lang="en-US"/>
              </a:p>
            </p:txBody>
          </p:sp>
          <p:sp>
            <p:nvSpPr>
              <p:cNvPr id="8347" name="Line 10"/>
              <p:cNvSpPr>
                <a:spLocks noChangeShapeType="1"/>
              </p:cNvSpPr>
              <p:nvPr/>
            </p:nvSpPr>
            <p:spPr bwMode="auto">
              <a:xfrm flipH="1" flipV="1">
                <a:off x="2074" y="3984"/>
                <a:ext cx="1"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201" name="Group 11"/>
            <p:cNvGrpSpPr>
              <a:grpSpLocks/>
            </p:cNvGrpSpPr>
            <p:nvPr/>
          </p:nvGrpSpPr>
          <p:grpSpPr bwMode="auto">
            <a:xfrm>
              <a:off x="2407" y="3819"/>
              <a:ext cx="7" cy="135"/>
              <a:chOff x="2407" y="3854"/>
              <a:chExt cx="7" cy="135"/>
            </a:xfrm>
          </p:grpSpPr>
          <p:sp>
            <p:nvSpPr>
              <p:cNvPr id="8344" name="Freeform 12"/>
              <p:cNvSpPr>
                <a:spLocks/>
              </p:cNvSpPr>
              <p:nvPr/>
            </p:nvSpPr>
            <p:spPr bwMode="auto">
              <a:xfrm>
                <a:off x="2407" y="3854"/>
                <a:ext cx="7" cy="135"/>
              </a:xfrm>
              <a:custGeom>
                <a:avLst/>
                <a:gdLst>
                  <a:gd name="T0" fmla="*/ 0 w 13"/>
                  <a:gd name="T1" fmla="*/ 1 h 270"/>
                  <a:gd name="T2" fmla="*/ 1 w 13"/>
                  <a:gd name="T3" fmla="*/ 0 h 270"/>
                  <a:gd name="T4" fmla="*/ 0 w 13"/>
                  <a:gd name="T5" fmla="*/ 1 h 270"/>
                  <a:gd name="T6" fmla="*/ 0 60000 65536"/>
                  <a:gd name="T7" fmla="*/ 0 60000 65536"/>
                  <a:gd name="T8" fmla="*/ 0 60000 65536"/>
                  <a:gd name="T9" fmla="*/ 0 w 13"/>
                  <a:gd name="T10" fmla="*/ 0 h 270"/>
                  <a:gd name="T11" fmla="*/ 13 w 13"/>
                  <a:gd name="T12" fmla="*/ 270 h 270"/>
                </a:gdLst>
                <a:ahLst/>
                <a:cxnLst>
                  <a:cxn ang="T6">
                    <a:pos x="T0" y="T1"/>
                  </a:cxn>
                  <a:cxn ang="T7">
                    <a:pos x="T2" y="T3"/>
                  </a:cxn>
                  <a:cxn ang="T8">
                    <a:pos x="T4" y="T5"/>
                  </a:cxn>
                </a:cxnLst>
                <a:rect l="T9" t="T10" r="T11" b="T12"/>
                <a:pathLst>
                  <a:path w="13" h="270">
                    <a:moveTo>
                      <a:pt x="0" y="270"/>
                    </a:moveTo>
                    <a:lnTo>
                      <a:pt x="13" y="0"/>
                    </a:lnTo>
                    <a:lnTo>
                      <a:pt x="0" y="270"/>
                    </a:lnTo>
                    <a:close/>
                  </a:path>
                </a:pathLst>
              </a:custGeom>
              <a:solidFill>
                <a:srgbClr val="BFBFFF"/>
              </a:solidFill>
              <a:ln w="28575" cmpd="sng">
                <a:solidFill>
                  <a:srgbClr val="000000"/>
                </a:solidFill>
                <a:round/>
                <a:headEnd/>
                <a:tailEnd/>
              </a:ln>
            </p:spPr>
            <p:txBody>
              <a:bodyPr/>
              <a:lstStyle/>
              <a:p>
                <a:endParaRPr lang="en-US"/>
              </a:p>
            </p:txBody>
          </p:sp>
          <p:sp>
            <p:nvSpPr>
              <p:cNvPr id="8345" name="Line 13"/>
              <p:cNvSpPr>
                <a:spLocks noChangeShapeType="1"/>
              </p:cNvSpPr>
              <p:nvPr/>
            </p:nvSpPr>
            <p:spPr bwMode="auto">
              <a:xfrm flipV="1">
                <a:off x="2407" y="3854"/>
                <a:ext cx="7" cy="1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202" name="Group 14"/>
            <p:cNvGrpSpPr>
              <a:grpSpLocks/>
            </p:cNvGrpSpPr>
            <p:nvPr/>
          </p:nvGrpSpPr>
          <p:grpSpPr bwMode="auto">
            <a:xfrm>
              <a:off x="2736" y="3343"/>
              <a:ext cx="2" cy="611"/>
              <a:chOff x="2736" y="3378"/>
              <a:chExt cx="2" cy="611"/>
            </a:xfrm>
          </p:grpSpPr>
          <p:sp>
            <p:nvSpPr>
              <p:cNvPr id="8342" name="Freeform 15"/>
              <p:cNvSpPr>
                <a:spLocks/>
              </p:cNvSpPr>
              <p:nvPr/>
            </p:nvSpPr>
            <p:spPr bwMode="auto">
              <a:xfrm>
                <a:off x="2736" y="3378"/>
                <a:ext cx="2" cy="611"/>
              </a:xfrm>
              <a:custGeom>
                <a:avLst/>
                <a:gdLst>
                  <a:gd name="T0" fmla="*/ 0 w 4"/>
                  <a:gd name="T1" fmla="*/ 1 h 1222"/>
                  <a:gd name="T2" fmla="*/ 1 w 4"/>
                  <a:gd name="T3" fmla="*/ 0 h 1222"/>
                  <a:gd name="T4" fmla="*/ 0 w 4"/>
                  <a:gd name="T5" fmla="*/ 1 h 1222"/>
                  <a:gd name="T6" fmla="*/ 0 60000 65536"/>
                  <a:gd name="T7" fmla="*/ 0 60000 65536"/>
                  <a:gd name="T8" fmla="*/ 0 60000 65536"/>
                  <a:gd name="T9" fmla="*/ 0 w 4"/>
                  <a:gd name="T10" fmla="*/ 0 h 1222"/>
                  <a:gd name="T11" fmla="*/ 4 w 4"/>
                  <a:gd name="T12" fmla="*/ 1222 h 1222"/>
                </a:gdLst>
                <a:ahLst/>
                <a:cxnLst>
                  <a:cxn ang="T6">
                    <a:pos x="T0" y="T1"/>
                  </a:cxn>
                  <a:cxn ang="T7">
                    <a:pos x="T2" y="T3"/>
                  </a:cxn>
                  <a:cxn ang="T8">
                    <a:pos x="T4" y="T5"/>
                  </a:cxn>
                </a:cxnLst>
                <a:rect l="T9" t="T10" r="T11" b="T12"/>
                <a:pathLst>
                  <a:path w="4" h="1222">
                    <a:moveTo>
                      <a:pt x="0" y="1222"/>
                    </a:moveTo>
                    <a:lnTo>
                      <a:pt x="4" y="0"/>
                    </a:lnTo>
                    <a:lnTo>
                      <a:pt x="0" y="1222"/>
                    </a:lnTo>
                    <a:close/>
                  </a:path>
                </a:pathLst>
              </a:custGeom>
              <a:solidFill>
                <a:srgbClr val="BFBFFF"/>
              </a:solidFill>
              <a:ln w="28575" cmpd="sng">
                <a:solidFill>
                  <a:srgbClr val="000000"/>
                </a:solidFill>
                <a:round/>
                <a:headEnd/>
                <a:tailEnd/>
              </a:ln>
            </p:spPr>
            <p:txBody>
              <a:bodyPr/>
              <a:lstStyle/>
              <a:p>
                <a:endParaRPr lang="en-US"/>
              </a:p>
            </p:txBody>
          </p:sp>
          <p:sp>
            <p:nvSpPr>
              <p:cNvPr id="8343" name="Line 16"/>
              <p:cNvSpPr>
                <a:spLocks noChangeShapeType="1"/>
              </p:cNvSpPr>
              <p:nvPr/>
            </p:nvSpPr>
            <p:spPr bwMode="auto">
              <a:xfrm flipV="1">
                <a:off x="2736" y="3378"/>
                <a:ext cx="2" cy="6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8203" name="Line 17"/>
            <p:cNvSpPr>
              <a:spLocks noChangeShapeType="1"/>
            </p:cNvSpPr>
            <p:nvPr/>
          </p:nvSpPr>
          <p:spPr bwMode="auto">
            <a:xfrm flipV="1">
              <a:off x="3067" y="2981"/>
              <a:ext cx="1" cy="97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8204" name="Group 18"/>
            <p:cNvGrpSpPr>
              <a:grpSpLocks/>
            </p:cNvGrpSpPr>
            <p:nvPr/>
          </p:nvGrpSpPr>
          <p:grpSpPr bwMode="auto">
            <a:xfrm>
              <a:off x="3396" y="3343"/>
              <a:ext cx="1" cy="611"/>
              <a:chOff x="3396" y="3378"/>
              <a:chExt cx="1" cy="611"/>
            </a:xfrm>
          </p:grpSpPr>
          <p:sp>
            <p:nvSpPr>
              <p:cNvPr id="8340" name="Freeform 19"/>
              <p:cNvSpPr>
                <a:spLocks/>
              </p:cNvSpPr>
              <p:nvPr/>
            </p:nvSpPr>
            <p:spPr bwMode="auto">
              <a:xfrm>
                <a:off x="3396" y="3378"/>
                <a:ext cx="1" cy="611"/>
              </a:xfrm>
              <a:custGeom>
                <a:avLst/>
                <a:gdLst>
                  <a:gd name="T0" fmla="*/ 1 w 1"/>
                  <a:gd name="T1" fmla="*/ 1 h 1222"/>
                  <a:gd name="T2" fmla="*/ 0 w 1"/>
                  <a:gd name="T3" fmla="*/ 0 h 1222"/>
                  <a:gd name="T4" fmla="*/ 1 w 1"/>
                  <a:gd name="T5" fmla="*/ 1 h 1222"/>
                  <a:gd name="T6" fmla="*/ 0 60000 65536"/>
                  <a:gd name="T7" fmla="*/ 0 60000 65536"/>
                  <a:gd name="T8" fmla="*/ 0 60000 65536"/>
                  <a:gd name="T9" fmla="*/ 0 w 1"/>
                  <a:gd name="T10" fmla="*/ 0 h 1222"/>
                  <a:gd name="T11" fmla="*/ 1 w 1"/>
                  <a:gd name="T12" fmla="*/ 1222 h 1222"/>
                </a:gdLst>
                <a:ahLst/>
                <a:cxnLst>
                  <a:cxn ang="T6">
                    <a:pos x="T0" y="T1"/>
                  </a:cxn>
                  <a:cxn ang="T7">
                    <a:pos x="T2" y="T3"/>
                  </a:cxn>
                  <a:cxn ang="T8">
                    <a:pos x="T4" y="T5"/>
                  </a:cxn>
                </a:cxnLst>
                <a:rect l="T9" t="T10" r="T11" b="T12"/>
                <a:pathLst>
                  <a:path w="1" h="1222">
                    <a:moveTo>
                      <a:pt x="1" y="1222"/>
                    </a:moveTo>
                    <a:lnTo>
                      <a:pt x="0" y="0"/>
                    </a:lnTo>
                    <a:lnTo>
                      <a:pt x="1" y="1222"/>
                    </a:lnTo>
                    <a:close/>
                  </a:path>
                </a:pathLst>
              </a:custGeom>
              <a:solidFill>
                <a:srgbClr val="BFBFFF"/>
              </a:solidFill>
              <a:ln w="28575" cmpd="sng">
                <a:solidFill>
                  <a:srgbClr val="000000"/>
                </a:solidFill>
                <a:round/>
                <a:headEnd/>
                <a:tailEnd/>
              </a:ln>
            </p:spPr>
            <p:txBody>
              <a:bodyPr/>
              <a:lstStyle/>
              <a:p>
                <a:endParaRPr lang="en-US"/>
              </a:p>
            </p:txBody>
          </p:sp>
          <p:sp>
            <p:nvSpPr>
              <p:cNvPr id="8341" name="Line 20"/>
              <p:cNvSpPr>
                <a:spLocks noChangeShapeType="1"/>
              </p:cNvSpPr>
              <p:nvPr/>
            </p:nvSpPr>
            <p:spPr bwMode="auto">
              <a:xfrm flipH="1" flipV="1">
                <a:off x="3396" y="3378"/>
                <a:ext cx="1" cy="6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205" name="Group 21"/>
            <p:cNvGrpSpPr>
              <a:grpSpLocks/>
            </p:cNvGrpSpPr>
            <p:nvPr/>
          </p:nvGrpSpPr>
          <p:grpSpPr bwMode="auto">
            <a:xfrm>
              <a:off x="3728" y="3825"/>
              <a:ext cx="5" cy="129"/>
              <a:chOff x="3728" y="3860"/>
              <a:chExt cx="5" cy="129"/>
            </a:xfrm>
          </p:grpSpPr>
          <p:sp>
            <p:nvSpPr>
              <p:cNvPr id="8338" name="Freeform 22"/>
              <p:cNvSpPr>
                <a:spLocks/>
              </p:cNvSpPr>
              <p:nvPr/>
            </p:nvSpPr>
            <p:spPr bwMode="auto">
              <a:xfrm>
                <a:off x="3728" y="3860"/>
                <a:ext cx="5" cy="129"/>
              </a:xfrm>
              <a:custGeom>
                <a:avLst/>
                <a:gdLst>
                  <a:gd name="T0" fmla="*/ 0 w 12"/>
                  <a:gd name="T1" fmla="*/ 1 h 257"/>
                  <a:gd name="T2" fmla="*/ 0 w 12"/>
                  <a:gd name="T3" fmla="*/ 0 h 257"/>
                  <a:gd name="T4" fmla="*/ 0 w 12"/>
                  <a:gd name="T5" fmla="*/ 1 h 257"/>
                  <a:gd name="T6" fmla="*/ 0 60000 65536"/>
                  <a:gd name="T7" fmla="*/ 0 60000 65536"/>
                  <a:gd name="T8" fmla="*/ 0 60000 65536"/>
                  <a:gd name="T9" fmla="*/ 0 w 12"/>
                  <a:gd name="T10" fmla="*/ 0 h 257"/>
                  <a:gd name="T11" fmla="*/ 12 w 12"/>
                  <a:gd name="T12" fmla="*/ 257 h 257"/>
                </a:gdLst>
                <a:ahLst/>
                <a:cxnLst>
                  <a:cxn ang="T6">
                    <a:pos x="T0" y="T1"/>
                  </a:cxn>
                  <a:cxn ang="T7">
                    <a:pos x="T2" y="T3"/>
                  </a:cxn>
                  <a:cxn ang="T8">
                    <a:pos x="T4" y="T5"/>
                  </a:cxn>
                </a:cxnLst>
                <a:rect l="T9" t="T10" r="T11" b="T12"/>
                <a:pathLst>
                  <a:path w="12" h="257">
                    <a:moveTo>
                      <a:pt x="0" y="257"/>
                    </a:moveTo>
                    <a:lnTo>
                      <a:pt x="12" y="0"/>
                    </a:lnTo>
                    <a:lnTo>
                      <a:pt x="0" y="257"/>
                    </a:lnTo>
                    <a:close/>
                  </a:path>
                </a:pathLst>
              </a:custGeom>
              <a:solidFill>
                <a:srgbClr val="BFBFFF"/>
              </a:solidFill>
              <a:ln w="28575" cmpd="sng">
                <a:solidFill>
                  <a:srgbClr val="000000"/>
                </a:solidFill>
                <a:round/>
                <a:headEnd/>
                <a:tailEnd/>
              </a:ln>
            </p:spPr>
            <p:txBody>
              <a:bodyPr/>
              <a:lstStyle/>
              <a:p>
                <a:endParaRPr lang="en-US"/>
              </a:p>
            </p:txBody>
          </p:sp>
          <p:sp>
            <p:nvSpPr>
              <p:cNvPr id="8339" name="Line 23"/>
              <p:cNvSpPr>
                <a:spLocks noChangeShapeType="1"/>
              </p:cNvSpPr>
              <p:nvPr/>
            </p:nvSpPr>
            <p:spPr bwMode="auto">
              <a:xfrm flipV="1">
                <a:off x="3728" y="3860"/>
                <a:ext cx="5" cy="1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206" name="Group 24"/>
            <p:cNvGrpSpPr>
              <a:grpSpLocks/>
            </p:cNvGrpSpPr>
            <p:nvPr/>
          </p:nvGrpSpPr>
          <p:grpSpPr bwMode="auto">
            <a:xfrm>
              <a:off x="4058" y="3946"/>
              <a:ext cx="7" cy="8"/>
              <a:chOff x="4058" y="3981"/>
              <a:chExt cx="7" cy="8"/>
            </a:xfrm>
          </p:grpSpPr>
          <p:sp>
            <p:nvSpPr>
              <p:cNvPr id="8336" name="Freeform 25"/>
              <p:cNvSpPr>
                <a:spLocks/>
              </p:cNvSpPr>
              <p:nvPr/>
            </p:nvSpPr>
            <p:spPr bwMode="auto">
              <a:xfrm>
                <a:off x="4058" y="3981"/>
                <a:ext cx="7" cy="8"/>
              </a:xfrm>
              <a:custGeom>
                <a:avLst/>
                <a:gdLst>
                  <a:gd name="T0" fmla="*/ 0 w 15"/>
                  <a:gd name="T1" fmla="*/ 1 h 16"/>
                  <a:gd name="T2" fmla="*/ 0 w 15"/>
                  <a:gd name="T3" fmla="*/ 0 h 16"/>
                  <a:gd name="T4" fmla="*/ 0 w 15"/>
                  <a:gd name="T5" fmla="*/ 1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0" y="16"/>
                    </a:moveTo>
                    <a:lnTo>
                      <a:pt x="15" y="0"/>
                    </a:lnTo>
                    <a:lnTo>
                      <a:pt x="0" y="16"/>
                    </a:lnTo>
                    <a:close/>
                  </a:path>
                </a:pathLst>
              </a:custGeom>
              <a:solidFill>
                <a:srgbClr val="BFBFFF"/>
              </a:solidFill>
              <a:ln w="28575" cmpd="sng">
                <a:solidFill>
                  <a:srgbClr val="000000"/>
                </a:solidFill>
                <a:round/>
                <a:headEnd/>
                <a:tailEnd/>
              </a:ln>
            </p:spPr>
            <p:txBody>
              <a:bodyPr/>
              <a:lstStyle/>
              <a:p>
                <a:endParaRPr lang="en-US"/>
              </a:p>
            </p:txBody>
          </p:sp>
          <p:sp>
            <p:nvSpPr>
              <p:cNvPr id="8337" name="Line 26"/>
              <p:cNvSpPr>
                <a:spLocks noChangeShapeType="1"/>
              </p:cNvSpPr>
              <p:nvPr/>
            </p:nvSpPr>
            <p:spPr bwMode="auto">
              <a:xfrm flipV="1">
                <a:off x="4058" y="3981"/>
                <a:ext cx="7"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8207" name="Line 27"/>
            <p:cNvSpPr>
              <a:spLocks noChangeShapeType="1"/>
            </p:cNvSpPr>
            <p:nvPr/>
          </p:nvSpPr>
          <p:spPr bwMode="auto">
            <a:xfrm flipH="1">
              <a:off x="1659" y="3953"/>
              <a:ext cx="4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8" name="Line 28"/>
            <p:cNvSpPr>
              <a:spLocks noChangeShapeType="1"/>
            </p:cNvSpPr>
            <p:nvPr/>
          </p:nvSpPr>
          <p:spPr bwMode="auto">
            <a:xfrm flipH="1">
              <a:off x="1659" y="2981"/>
              <a:ext cx="4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9" name="Line 29"/>
            <p:cNvSpPr>
              <a:spLocks noChangeShapeType="1"/>
            </p:cNvSpPr>
            <p:nvPr/>
          </p:nvSpPr>
          <p:spPr bwMode="auto">
            <a:xfrm flipH="1">
              <a:off x="1659" y="3467"/>
              <a:ext cx="4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 name="Line 30"/>
            <p:cNvSpPr>
              <a:spLocks noChangeShapeType="1"/>
            </p:cNvSpPr>
            <p:nvPr/>
          </p:nvSpPr>
          <p:spPr bwMode="auto">
            <a:xfrm flipH="1">
              <a:off x="1659" y="3711"/>
              <a:ext cx="4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1" name="Line 31"/>
            <p:cNvSpPr>
              <a:spLocks noChangeShapeType="1"/>
            </p:cNvSpPr>
            <p:nvPr/>
          </p:nvSpPr>
          <p:spPr bwMode="auto">
            <a:xfrm flipH="1">
              <a:off x="1659" y="3224"/>
              <a:ext cx="4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2" name="Line 32"/>
            <p:cNvSpPr>
              <a:spLocks noChangeShapeType="1"/>
            </p:cNvSpPr>
            <p:nvPr/>
          </p:nvSpPr>
          <p:spPr bwMode="auto">
            <a:xfrm flipH="1">
              <a:off x="1702" y="3949"/>
              <a:ext cx="2813"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3" name="Line 33"/>
            <p:cNvSpPr>
              <a:spLocks noChangeShapeType="1"/>
            </p:cNvSpPr>
            <p:nvPr/>
          </p:nvSpPr>
          <p:spPr bwMode="auto">
            <a:xfrm flipV="1">
              <a:off x="1702" y="2948"/>
              <a:ext cx="1" cy="10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4" name="Rectangle 34"/>
            <p:cNvSpPr>
              <a:spLocks noChangeArrowheads="1"/>
            </p:cNvSpPr>
            <p:nvPr/>
          </p:nvSpPr>
          <p:spPr bwMode="auto">
            <a:xfrm>
              <a:off x="1769" y="3951"/>
              <a:ext cx="135" cy="3"/>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215" name="Rectangle 35"/>
            <p:cNvSpPr>
              <a:spLocks noChangeArrowheads="1"/>
            </p:cNvSpPr>
            <p:nvPr/>
          </p:nvSpPr>
          <p:spPr bwMode="auto">
            <a:xfrm>
              <a:off x="1903" y="3949"/>
              <a:ext cx="134" cy="5"/>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216" name="Rectangle 36"/>
            <p:cNvSpPr>
              <a:spLocks noChangeArrowheads="1"/>
            </p:cNvSpPr>
            <p:nvPr/>
          </p:nvSpPr>
          <p:spPr bwMode="auto">
            <a:xfrm>
              <a:off x="4044" y="3948"/>
              <a:ext cx="136" cy="6"/>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217" name="Rectangle 37"/>
            <p:cNvSpPr>
              <a:spLocks noChangeArrowheads="1"/>
            </p:cNvSpPr>
            <p:nvPr/>
          </p:nvSpPr>
          <p:spPr bwMode="auto">
            <a:xfrm>
              <a:off x="4179" y="3952"/>
              <a:ext cx="135" cy="2"/>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218" name="Rectangle 38"/>
            <p:cNvSpPr>
              <a:spLocks noChangeArrowheads="1"/>
            </p:cNvSpPr>
            <p:nvPr/>
          </p:nvSpPr>
          <p:spPr bwMode="auto">
            <a:xfrm>
              <a:off x="4313" y="3952"/>
              <a:ext cx="136" cy="2"/>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219" name="Line 39"/>
            <p:cNvSpPr>
              <a:spLocks noChangeShapeType="1"/>
            </p:cNvSpPr>
            <p:nvPr/>
          </p:nvSpPr>
          <p:spPr bwMode="auto">
            <a:xfrm>
              <a:off x="1769" y="3952"/>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0" name="Line 40"/>
            <p:cNvSpPr>
              <a:spLocks noChangeShapeType="1"/>
            </p:cNvSpPr>
            <p:nvPr/>
          </p:nvSpPr>
          <p:spPr bwMode="auto">
            <a:xfrm>
              <a:off x="1795" y="3952"/>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1" name="Line 41"/>
            <p:cNvSpPr>
              <a:spLocks noChangeShapeType="1"/>
            </p:cNvSpPr>
            <p:nvPr/>
          </p:nvSpPr>
          <p:spPr bwMode="auto">
            <a:xfrm>
              <a:off x="1823" y="3952"/>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2" name="Line 42"/>
            <p:cNvSpPr>
              <a:spLocks noChangeShapeType="1"/>
            </p:cNvSpPr>
            <p:nvPr/>
          </p:nvSpPr>
          <p:spPr bwMode="auto">
            <a:xfrm flipV="1">
              <a:off x="1849" y="3951"/>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3" name="Line 43"/>
            <p:cNvSpPr>
              <a:spLocks noChangeShapeType="1"/>
            </p:cNvSpPr>
            <p:nvPr/>
          </p:nvSpPr>
          <p:spPr bwMode="auto">
            <a:xfrm>
              <a:off x="1875" y="3951"/>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4" name="Line 44"/>
            <p:cNvSpPr>
              <a:spLocks noChangeShapeType="1"/>
            </p:cNvSpPr>
            <p:nvPr/>
          </p:nvSpPr>
          <p:spPr bwMode="auto">
            <a:xfrm flipV="1">
              <a:off x="1903" y="3950"/>
              <a:ext cx="2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5" name="Line 45"/>
            <p:cNvSpPr>
              <a:spLocks noChangeShapeType="1"/>
            </p:cNvSpPr>
            <p:nvPr/>
          </p:nvSpPr>
          <p:spPr bwMode="auto">
            <a:xfrm flipV="1">
              <a:off x="1956" y="3948"/>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6" name="Line 46"/>
            <p:cNvSpPr>
              <a:spLocks noChangeShapeType="1"/>
            </p:cNvSpPr>
            <p:nvPr/>
          </p:nvSpPr>
          <p:spPr bwMode="auto">
            <a:xfrm flipV="1">
              <a:off x="1984" y="3948"/>
              <a:ext cx="2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7" name="Line 47"/>
            <p:cNvSpPr>
              <a:spLocks noChangeShapeType="1"/>
            </p:cNvSpPr>
            <p:nvPr/>
          </p:nvSpPr>
          <p:spPr bwMode="auto">
            <a:xfrm flipV="1">
              <a:off x="2011" y="3945"/>
              <a:ext cx="25"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8" name="Line 48"/>
            <p:cNvSpPr>
              <a:spLocks noChangeShapeType="1"/>
            </p:cNvSpPr>
            <p:nvPr/>
          </p:nvSpPr>
          <p:spPr bwMode="auto">
            <a:xfrm flipV="1">
              <a:off x="2036" y="3944"/>
              <a:ext cx="2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9" name="Line 49"/>
            <p:cNvSpPr>
              <a:spLocks noChangeShapeType="1"/>
            </p:cNvSpPr>
            <p:nvPr/>
          </p:nvSpPr>
          <p:spPr bwMode="auto">
            <a:xfrm flipV="1">
              <a:off x="2065" y="3941"/>
              <a:ext cx="25"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0" name="Line 50"/>
            <p:cNvSpPr>
              <a:spLocks noChangeShapeType="1"/>
            </p:cNvSpPr>
            <p:nvPr/>
          </p:nvSpPr>
          <p:spPr bwMode="auto">
            <a:xfrm flipV="1">
              <a:off x="2090" y="3938"/>
              <a:ext cx="27"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1" name="Line 51"/>
            <p:cNvSpPr>
              <a:spLocks noChangeShapeType="1"/>
            </p:cNvSpPr>
            <p:nvPr/>
          </p:nvSpPr>
          <p:spPr bwMode="auto">
            <a:xfrm flipV="1">
              <a:off x="2117" y="3934"/>
              <a:ext cx="27"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2" name="Line 52"/>
            <p:cNvSpPr>
              <a:spLocks noChangeShapeType="1"/>
            </p:cNvSpPr>
            <p:nvPr/>
          </p:nvSpPr>
          <p:spPr bwMode="auto">
            <a:xfrm flipV="1">
              <a:off x="2144" y="3929"/>
              <a:ext cx="27"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3" name="Line 53"/>
            <p:cNvSpPr>
              <a:spLocks noChangeShapeType="1"/>
            </p:cNvSpPr>
            <p:nvPr/>
          </p:nvSpPr>
          <p:spPr bwMode="auto">
            <a:xfrm flipV="1">
              <a:off x="2171" y="3922"/>
              <a:ext cx="27"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4" name="Line 54"/>
            <p:cNvSpPr>
              <a:spLocks noChangeShapeType="1"/>
            </p:cNvSpPr>
            <p:nvPr/>
          </p:nvSpPr>
          <p:spPr bwMode="auto">
            <a:xfrm flipV="1">
              <a:off x="2198" y="3915"/>
              <a:ext cx="27"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5" name="Line 55"/>
            <p:cNvSpPr>
              <a:spLocks noChangeShapeType="1"/>
            </p:cNvSpPr>
            <p:nvPr/>
          </p:nvSpPr>
          <p:spPr bwMode="auto">
            <a:xfrm flipV="1">
              <a:off x="2225" y="3907"/>
              <a:ext cx="25"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6" name="Line 56"/>
            <p:cNvSpPr>
              <a:spLocks noChangeShapeType="1"/>
            </p:cNvSpPr>
            <p:nvPr/>
          </p:nvSpPr>
          <p:spPr bwMode="auto">
            <a:xfrm flipV="1">
              <a:off x="2250" y="3896"/>
              <a:ext cx="29"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7" name="Line 57"/>
            <p:cNvSpPr>
              <a:spLocks noChangeShapeType="1"/>
            </p:cNvSpPr>
            <p:nvPr/>
          </p:nvSpPr>
          <p:spPr bwMode="auto">
            <a:xfrm flipV="1">
              <a:off x="2279" y="3883"/>
              <a:ext cx="26"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8" name="Line 58"/>
            <p:cNvSpPr>
              <a:spLocks noChangeShapeType="1"/>
            </p:cNvSpPr>
            <p:nvPr/>
          </p:nvSpPr>
          <p:spPr bwMode="auto">
            <a:xfrm flipV="1">
              <a:off x="2305" y="3870"/>
              <a:ext cx="26"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9" name="Line 59"/>
            <p:cNvSpPr>
              <a:spLocks noChangeShapeType="1"/>
            </p:cNvSpPr>
            <p:nvPr/>
          </p:nvSpPr>
          <p:spPr bwMode="auto">
            <a:xfrm flipV="1">
              <a:off x="2331" y="3853"/>
              <a:ext cx="28" cy="1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0" name="Line 60"/>
            <p:cNvSpPr>
              <a:spLocks noChangeShapeType="1"/>
            </p:cNvSpPr>
            <p:nvPr/>
          </p:nvSpPr>
          <p:spPr bwMode="auto">
            <a:xfrm flipV="1">
              <a:off x="2359" y="3835"/>
              <a:ext cx="26" cy="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1" name="Line 61"/>
            <p:cNvSpPr>
              <a:spLocks noChangeShapeType="1"/>
            </p:cNvSpPr>
            <p:nvPr/>
          </p:nvSpPr>
          <p:spPr bwMode="auto">
            <a:xfrm flipV="1">
              <a:off x="2385" y="3813"/>
              <a:ext cx="27"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2" name="Line 62"/>
            <p:cNvSpPr>
              <a:spLocks noChangeShapeType="1"/>
            </p:cNvSpPr>
            <p:nvPr/>
          </p:nvSpPr>
          <p:spPr bwMode="auto">
            <a:xfrm flipV="1">
              <a:off x="2412" y="3790"/>
              <a:ext cx="27" cy="2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3" name="Line 63"/>
            <p:cNvSpPr>
              <a:spLocks noChangeShapeType="1"/>
            </p:cNvSpPr>
            <p:nvPr/>
          </p:nvSpPr>
          <p:spPr bwMode="auto">
            <a:xfrm flipV="1">
              <a:off x="2439" y="3763"/>
              <a:ext cx="27"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4" name="Line 64"/>
            <p:cNvSpPr>
              <a:spLocks noChangeShapeType="1"/>
            </p:cNvSpPr>
            <p:nvPr/>
          </p:nvSpPr>
          <p:spPr bwMode="auto">
            <a:xfrm flipV="1">
              <a:off x="2466" y="3735"/>
              <a:ext cx="25" cy="2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5" name="Line 65"/>
            <p:cNvSpPr>
              <a:spLocks noChangeShapeType="1"/>
            </p:cNvSpPr>
            <p:nvPr/>
          </p:nvSpPr>
          <p:spPr bwMode="auto">
            <a:xfrm flipV="1">
              <a:off x="2491" y="3702"/>
              <a:ext cx="29" cy="3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6" name="Line 66"/>
            <p:cNvSpPr>
              <a:spLocks noChangeShapeType="1"/>
            </p:cNvSpPr>
            <p:nvPr/>
          </p:nvSpPr>
          <p:spPr bwMode="auto">
            <a:xfrm flipV="1">
              <a:off x="2520" y="3666"/>
              <a:ext cx="26" cy="3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7" name="Line 67"/>
            <p:cNvSpPr>
              <a:spLocks noChangeShapeType="1"/>
            </p:cNvSpPr>
            <p:nvPr/>
          </p:nvSpPr>
          <p:spPr bwMode="auto">
            <a:xfrm flipV="1">
              <a:off x="2546" y="3628"/>
              <a:ext cx="26" cy="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8" name="Line 68"/>
            <p:cNvSpPr>
              <a:spLocks noChangeShapeType="1"/>
            </p:cNvSpPr>
            <p:nvPr/>
          </p:nvSpPr>
          <p:spPr bwMode="auto">
            <a:xfrm flipV="1">
              <a:off x="2572" y="3588"/>
              <a:ext cx="28"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9" name="Line 69"/>
            <p:cNvSpPr>
              <a:spLocks noChangeShapeType="1"/>
            </p:cNvSpPr>
            <p:nvPr/>
          </p:nvSpPr>
          <p:spPr bwMode="auto">
            <a:xfrm flipV="1">
              <a:off x="2600" y="3545"/>
              <a:ext cx="26"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0" name="Line 70"/>
            <p:cNvSpPr>
              <a:spLocks noChangeShapeType="1"/>
            </p:cNvSpPr>
            <p:nvPr/>
          </p:nvSpPr>
          <p:spPr bwMode="auto">
            <a:xfrm flipV="1">
              <a:off x="2626" y="3500"/>
              <a:ext cx="26"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1" name="Line 71"/>
            <p:cNvSpPr>
              <a:spLocks noChangeShapeType="1"/>
            </p:cNvSpPr>
            <p:nvPr/>
          </p:nvSpPr>
          <p:spPr bwMode="auto">
            <a:xfrm flipV="1">
              <a:off x="2652" y="3453"/>
              <a:ext cx="28" cy="4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2" name="Line 72"/>
            <p:cNvSpPr>
              <a:spLocks noChangeShapeType="1"/>
            </p:cNvSpPr>
            <p:nvPr/>
          </p:nvSpPr>
          <p:spPr bwMode="auto">
            <a:xfrm flipV="1">
              <a:off x="2680" y="3404"/>
              <a:ext cx="27"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3" name="Line 73"/>
            <p:cNvSpPr>
              <a:spLocks noChangeShapeType="1"/>
            </p:cNvSpPr>
            <p:nvPr/>
          </p:nvSpPr>
          <p:spPr bwMode="auto">
            <a:xfrm flipV="1">
              <a:off x="2707" y="3356"/>
              <a:ext cx="25"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4" name="Line 74"/>
            <p:cNvSpPr>
              <a:spLocks noChangeShapeType="1"/>
            </p:cNvSpPr>
            <p:nvPr/>
          </p:nvSpPr>
          <p:spPr bwMode="auto">
            <a:xfrm flipV="1">
              <a:off x="2732" y="3308"/>
              <a:ext cx="29"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5" name="Line 75"/>
            <p:cNvSpPr>
              <a:spLocks noChangeShapeType="1"/>
            </p:cNvSpPr>
            <p:nvPr/>
          </p:nvSpPr>
          <p:spPr bwMode="auto">
            <a:xfrm flipV="1">
              <a:off x="2761" y="3259"/>
              <a:ext cx="25"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6" name="Line 76"/>
            <p:cNvSpPr>
              <a:spLocks noChangeShapeType="1"/>
            </p:cNvSpPr>
            <p:nvPr/>
          </p:nvSpPr>
          <p:spPr bwMode="auto">
            <a:xfrm flipV="1">
              <a:off x="2786" y="3211"/>
              <a:ext cx="27"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7" name="Line 77"/>
            <p:cNvSpPr>
              <a:spLocks noChangeShapeType="1"/>
            </p:cNvSpPr>
            <p:nvPr/>
          </p:nvSpPr>
          <p:spPr bwMode="auto">
            <a:xfrm flipV="1">
              <a:off x="2813" y="3167"/>
              <a:ext cx="27" cy="4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8" name="Line 78"/>
            <p:cNvSpPr>
              <a:spLocks noChangeShapeType="1"/>
            </p:cNvSpPr>
            <p:nvPr/>
          </p:nvSpPr>
          <p:spPr bwMode="auto">
            <a:xfrm flipV="1">
              <a:off x="2840" y="3125"/>
              <a:ext cx="27" cy="4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9" name="Line 79"/>
            <p:cNvSpPr>
              <a:spLocks noChangeShapeType="1"/>
            </p:cNvSpPr>
            <p:nvPr/>
          </p:nvSpPr>
          <p:spPr bwMode="auto">
            <a:xfrm flipV="1">
              <a:off x="2867" y="3087"/>
              <a:ext cx="27" cy="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0" name="Line 80"/>
            <p:cNvSpPr>
              <a:spLocks noChangeShapeType="1"/>
            </p:cNvSpPr>
            <p:nvPr/>
          </p:nvSpPr>
          <p:spPr bwMode="auto">
            <a:xfrm flipV="1">
              <a:off x="2894" y="3052"/>
              <a:ext cx="27" cy="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1" name="Line 81"/>
            <p:cNvSpPr>
              <a:spLocks noChangeShapeType="1"/>
            </p:cNvSpPr>
            <p:nvPr/>
          </p:nvSpPr>
          <p:spPr bwMode="auto">
            <a:xfrm flipV="1">
              <a:off x="2921" y="3022"/>
              <a:ext cx="26" cy="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2" name="Line 82"/>
            <p:cNvSpPr>
              <a:spLocks noChangeShapeType="1"/>
            </p:cNvSpPr>
            <p:nvPr/>
          </p:nvSpPr>
          <p:spPr bwMode="auto">
            <a:xfrm flipV="1">
              <a:off x="2947" y="2998"/>
              <a:ext cx="28" cy="2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3" name="Line 83"/>
            <p:cNvSpPr>
              <a:spLocks noChangeShapeType="1"/>
            </p:cNvSpPr>
            <p:nvPr/>
          </p:nvSpPr>
          <p:spPr bwMode="auto">
            <a:xfrm flipV="1">
              <a:off x="2975" y="2979"/>
              <a:ext cx="26" cy="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4" name="Line 84"/>
            <p:cNvSpPr>
              <a:spLocks noChangeShapeType="1"/>
            </p:cNvSpPr>
            <p:nvPr/>
          </p:nvSpPr>
          <p:spPr bwMode="auto">
            <a:xfrm flipV="1">
              <a:off x="3001" y="2966"/>
              <a:ext cx="26"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5" name="Line 85"/>
            <p:cNvSpPr>
              <a:spLocks noChangeShapeType="1"/>
            </p:cNvSpPr>
            <p:nvPr/>
          </p:nvSpPr>
          <p:spPr bwMode="auto">
            <a:xfrm flipV="1">
              <a:off x="3027" y="2960"/>
              <a:ext cx="28"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6" name="Line 86"/>
            <p:cNvSpPr>
              <a:spLocks noChangeShapeType="1"/>
            </p:cNvSpPr>
            <p:nvPr/>
          </p:nvSpPr>
          <p:spPr bwMode="auto">
            <a:xfrm>
              <a:off x="3055" y="2966"/>
              <a:ext cx="2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7" name="Line 87"/>
            <p:cNvSpPr>
              <a:spLocks noChangeShapeType="1"/>
            </p:cNvSpPr>
            <p:nvPr/>
          </p:nvSpPr>
          <p:spPr bwMode="auto">
            <a:xfrm>
              <a:off x="3082" y="2961"/>
              <a:ext cx="26"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8" name="Line 88"/>
            <p:cNvSpPr>
              <a:spLocks noChangeShapeType="1"/>
            </p:cNvSpPr>
            <p:nvPr/>
          </p:nvSpPr>
          <p:spPr bwMode="auto">
            <a:xfrm>
              <a:off x="3108" y="2967"/>
              <a:ext cx="28" cy="1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9" name="Line 89"/>
            <p:cNvSpPr>
              <a:spLocks noChangeShapeType="1"/>
            </p:cNvSpPr>
            <p:nvPr/>
          </p:nvSpPr>
          <p:spPr bwMode="auto">
            <a:xfrm>
              <a:off x="3136" y="2981"/>
              <a:ext cx="26" cy="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0" name="Line 90"/>
            <p:cNvSpPr>
              <a:spLocks noChangeShapeType="1"/>
            </p:cNvSpPr>
            <p:nvPr/>
          </p:nvSpPr>
          <p:spPr bwMode="auto">
            <a:xfrm>
              <a:off x="3162" y="3000"/>
              <a:ext cx="26" cy="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1" name="Line 91"/>
            <p:cNvSpPr>
              <a:spLocks noChangeShapeType="1"/>
            </p:cNvSpPr>
            <p:nvPr/>
          </p:nvSpPr>
          <p:spPr bwMode="auto">
            <a:xfrm>
              <a:off x="3188" y="3025"/>
              <a:ext cx="28" cy="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2" name="Line 92"/>
            <p:cNvSpPr>
              <a:spLocks noChangeShapeType="1"/>
            </p:cNvSpPr>
            <p:nvPr/>
          </p:nvSpPr>
          <p:spPr bwMode="auto">
            <a:xfrm>
              <a:off x="3216" y="3055"/>
              <a:ext cx="26" cy="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3" name="Line 93"/>
            <p:cNvSpPr>
              <a:spLocks noChangeShapeType="1"/>
            </p:cNvSpPr>
            <p:nvPr/>
          </p:nvSpPr>
          <p:spPr bwMode="auto">
            <a:xfrm>
              <a:off x="3242" y="3090"/>
              <a:ext cx="26" cy="3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4" name="Line 94"/>
            <p:cNvSpPr>
              <a:spLocks noChangeShapeType="1"/>
            </p:cNvSpPr>
            <p:nvPr/>
          </p:nvSpPr>
          <p:spPr bwMode="auto">
            <a:xfrm>
              <a:off x="3268" y="3129"/>
              <a:ext cx="28"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5" name="Line 95"/>
            <p:cNvSpPr>
              <a:spLocks noChangeShapeType="1"/>
            </p:cNvSpPr>
            <p:nvPr/>
          </p:nvSpPr>
          <p:spPr bwMode="auto">
            <a:xfrm>
              <a:off x="3296" y="3172"/>
              <a:ext cx="26"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6" name="Line 96"/>
            <p:cNvSpPr>
              <a:spLocks noChangeShapeType="1"/>
            </p:cNvSpPr>
            <p:nvPr/>
          </p:nvSpPr>
          <p:spPr bwMode="auto">
            <a:xfrm>
              <a:off x="3322" y="3217"/>
              <a:ext cx="26" cy="4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7" name="Line 97"/>
            <p:cNvSpPr>
              <a:spLocks noChangeShapeType="1"/>
            </p:cNvSpPr>
            <p:nvPr/>
          </p:nvSpPr>
          <p:spPr bwMode="auto">
            <a:xfrm>
              <a:off x="3348" y="3264"/>
              <a:ext cx="28"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8" name="Line 98"/>
            <p:cNvSpPr>
              <a:spLocks noChangeShapeType="1"/>
            </p:cNvSpPr>
            <p:nvPr/>
          </p:nvSpPr>
          <p:spPr bwMode="auto">
            <a:xfrm>
              <a:off x="3376" y="3312"/>
              <a:ext cx="26"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9" name="Line 99"/>
            <p:cNvSpPr>
              <a:spLocks noChangeShapeType="1"/>
            </p:cNvSpPr>
            <p:nvPr/>
          </p:nvSpPr>
          <p:spPr bwMode="auto">
            <a:xfrm>
              <a:off x="3402" y="3361"/>
              <a:ext cx="27"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0" name="Line 100"/>
            <p:cNvSpPr>
              <a:spLocks noChangeShapeType="1"/>
            </p:cNvSpPr>
            <p:nvPr/>
          </p:nvSpPr>
          <p:spPr bwMode="auto">
            <a:xfrm>
              <a:off x="3429" y="3410"/>
              <a:ext cx="27"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1" name="Line 101"/>
            <p:cNvSpPr>
              <a:spLocks noChangeShapeType="1"/>
            </p:cNvSpPr>
            <p:nvPr/>
          </p:nvSpPr>
          <p:spPr bwMode="auto">
            <a:xfrm>
              <a:off x="3456" y="3458"/>
              <a:ext cx="27" cy="4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2" name="Line 102"/>
            <p:cNvSpPr>
              <a:spLocks noChangeShapeType="1"/>
            </p:cNvSpPr>
            <p:nvPr/>
          </p:nvSpPr>
          <p:spPr bwMode="auto">
            <a:xfrm>
              <a:off x="3483" y="3504"/>
              <a:ext cx="26" cy="4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3" name="Line 103"/>
            <p:cNvSpPr>
              <a:spLocks noChangeShapeType="1"/>
            </p:cNvSpPr>
            <p:nvPr/>
          </p:nvSpPr>
          <p:spPr bwMode="auto">
            <a:xfrm>
              <a:off x="3509" y="3550"/>
              <a:ext cx="28" cy="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4" name="Line 104"/>
            <p:cNvSpPr>
              <a:spLocks noChangeShapeType="1"/>
            </p:cNvSpPr>
            <p:nvPr/>
          </p:nvSpPr>
          <p:spPr bwMode="auto">
            <a:xfrm>
              <a:off x="3537" y="3591"/>
              <a:ext cx="26" cy="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5" name="Line 105"/>
            <p:cNvSpPr>
              <a:spLocks noChangeShapeType="1"/>
            </p:cNvSpPr>
            <p:nvPr/>
          </p:nvSpPr>
          <p:spPr bwMode="auto">
            <a:xfrm>
              <a:off x="3563" y="3632"/>
              <a:ext cx="28" cy="3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6" name="Line 106"/>
            <p:cNvSpPr>
              <a:spLocks noChangeShapeType="1"/>
            </p:cNvSpPr>
            <p:nvPr/>
          </p:nvSpPr>
          <p:spPr bwMode="auto">
            <a:xfrm>
              <a:off x="3591" y="3671"/>
              <a:ext cx="27" cy="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7" name="Line 107"/>
            <p:cNvSpPr>
              <a:spLocks noChangeShapeType="1"/>
            </p:cNvSpPr>
            <p:nvPr/>
          </p:nvSpPr>
          <p:spPr bwMode="auto">
            <a:xfrm>
              <a:off x="3618" y="3706"/>
              <a:ext cx="25" cy="3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8" name="Line 108"/>
            <p:cNvSpPr>
              <a:spLocks noChangeShapeType="1"/>
            </p:cNvSpPr>
            <p:nvPr/>
          </p:nvSpPr>
          <p:spPr bwMode="auto">
            <a:xfrm>
              <a:off x="3643" y="3738"/>
              <a:ext cx="29"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9" name="Line 109"/>
            <p:cNvSpPr>
              <a:spLocks noChangeShapeType="1"/>
            </p:cNvSpPr>
            <p:nvPr/>
          </p:nvSpPr>
          <p:spPr bwMode="auto">
            <a:xfrm>
              <a:off x="3672" y="3767"/>
              <a:ext cx="25" cy="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0" name="Line 110"/>
            <p:cNvSpPr>
              <a:spLocks noChangeShapeType="1"/>
            </p:cNvSpPr>
            <p:nvPr/>
          </p:nvSpPr>
          <p:spPr bwMode="auto">
            <a:xfrm>
              <a:off x="3697" y="3792"/>
              <a:ext cx="27" cy="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1" name="Line 111"/>
            <p:cNvSpPr>
              <a:spLocks noChangeShapeType="1"/>
            </p:cNvSpPr>
            <p:nvPr/>
          </p:nvSpPr>
          <p:spPr bwMode="auto">
            <a:xfrm>
              <a:off x="3724" y="3817"/>
              <a:ext cx="27" cy="2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2" name="Line 112"/>
            <p:cNvSpPr>
              <a:spLocks noChangeShapeType="1"/>
            </p:cNvSpPr>
            <p:nvPr/>
          </p:nvSpPr>
          <p:spPr bwMode="auto">
            <a:xfrm>
              <a:off x="3751" y="3837"/>
              <a:ext cx="27" cy="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3" name="Line 113"/>
            <p:cNvSpPr>
              <a:spLocks noChangeShapeType="1"/>
            </p:cNvSpPr>
            <p:nvPr/>
          </p:nvSpPr>
          <p:spPr bwMode="auto">
            <a:xfrm>
              <a:off x="3778" y="3855"/>
              <a:ext cx="25" cy="1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4" name="Line 114"/>
            <p:cNvSpPr>
              <a:spLocks noChangeShapeType="1"/>
            </p:cNvSpPr>
            <p:nvPr/>
          </p:nvSpPr>
          <p:spPr bwMode="auto">
            <a:xfrm>
              <a:off x="3803" y="3872"/>
              <a:ext cx="29" cy="1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5" name="Line 115"/>
            <p:cNvSpPr>
              <a:spLocks noChangeShapeType="1"/>
            </p:cNvSpPr>
            <p:nvPr/>
          </p:nvSpPr>
          <p:spPr bwMode="auto">
            <a:xfrm>
              <a:off x="3832" y="3886"/>
              <a:ext cx="25"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6" name="Line 116"/>
            <p:cNvSpPr>
              <a:spLocks noChangeShapeType="1"/>
            </p:cNvSpPr>
            <p:nvPr/>
          </p:nvSpPr>
          <p:spPr bwMode="auto">
            <a:xfrm>
              <a:off x="3857" y="3897"/>
              <a:ext cx="27"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7" name="Line 117"/>
            <p:cNvSpPr>
              <a:spLocks noChangeShapeType="1"/>
            </p:cNvSpPr>
            <p:nvPr/>
          </p:nvSpPr>
          <p:spPr bwMode="auto">
            <a:xfrm>
              <a:off x="3884" y="3908"/>
              <a:ext cx="2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8" name="Line 118"/>
            <p:cNvSpPr>
              <a:spLocks noChangeShapeType="1"/>
            </p:cNvSpPr>
            <p:nvPr/>
          </p:nvSpPr>
          <p:spPr bwMode="auto">
            <a:xfrm>
              <a:off x="3912" y="3915"/>
              <a:ext cx="26"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9" name="Line 119"/>
            <p:cNvSpPr>
              <a:spLocks noChangeShapeType="1"/>
            </p:cNvSpPr>
            <p:nvPr/>
          </p:nvSpPr>
          <p:spPr bwMode="auto">
            <a:xfrm>
              <a:off x="3938" y="3922"/>
              <a:ext cx="27"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 name="Line 120"/>
            <p:cNvSpPr>
              <a:spLocks noChangeShapeType="1"/>
            </p:cNvSpPr>
            <p:nvPr/>
          </p:nvSpPr>
          <p:spPr bwMode="auto">
            <a:xfrm>
              <a:off x="3965" y="3929"/>
              <a:ext cx="27"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1" name="Line 121"/>
            <p:cNvSpPr>
              <a:spLocks noChangeShapeType="1"/>
            </p:cNvSpPr>
            <p:nvPr/>
          </p:nvSpPr>
          <p:spPr bwMode="auto">
            <a:xfrm>
              <a:off x="3992" y="3934"/>
              <a:ext cx="27"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2" name="Line 122"/>
            <p:cNvSpPr>
              <a:spLocks noChangeShapeType="1"/>
            </p:cNvSpPr>
            <p:nvPr/>
          </p:nvSpPr>
          <p:spPr bwMode="auto">
            <a:xfrm>
              <a:off x="4019" y="3938"/>
              <a:ext cx="25"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3" name="Line 123"/>
            <p:cNvSpPr>
              <a:spLocks noChangeShapeType="1"/>
            </p:cNvSpPr>
            <p:nvPr/>
          </p:nvSpPr>
          <p:spPr bwMode="auto">
            <a:xfrm>
              <a:off x="4044" y="3941"/>
              <a:ext cx="29"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4" name="Line 124"/>
            <p:cNvSpPr>
              <a:spLocks noChangeShapeType="1"/>
            </p:cNvSpPr>
            <p:nvPr/>
          </p:nvSpPr>
          <p:spPr bwMode="auto">
            <a:xfrm>
              <a:off x="4073" y="3944"/>
              <a:ext cx="25"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 name="Line 125"/>
            <p:cNvSpPr>
              <a:spLocks noChangeShapeType="1"/>
            </p:cNvSpPr>
            <p:nvPr/>
          </p:nvSpPr>
          <p:spPr bwMode="auto">
            <a:xfrm>
              <a:off x="4098" y="3945"/>
              <a:ext cx="27" cy="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 name="Line 126"/>
            <p:cNvSpPr>
              <a:spLocks noChangeShapeType="1"/>
            </p:cNvSpPr>
            <p:nvPr/>
          </p:nvSpPr>
          <p:spPr bwMode="auto">
            <a:xfrm>
              <a:off x="4125" y="3948"/>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 name="Line 127"/>
            <p:cNvSpPr>
              <a:spLocks noChangeShapeType="1"/>
            </p:cNvSpPr>
            <p:nvPr/>
          </p:nvSpPr>
          <p:spPr bwMode="auto">
            <a:xfrm>
              <a:off x="4179" y="3949"/>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8" name="Line 128"/>
            <p:cNvSpPr>
              <a:spLocks noChangeShapeType="1"/>
            </p:cNvSpPr>
            <p:nvPr/>
          </p:nvSpPr>
          <p:spPr bwMode="auto">
            <a:xfrm>
              <a:off x="4207" y="3950"/>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9" name="Line 129"/>
            <p:cNvSpPr>
              <a:spLocks noChangeShapeType="1"/>
            </p:cNvSpPr>
            <p:nvPr/>
          </p:nvSpPr>
          <p:spPr bwMode="auto">
            <a:xfrm>
              <a:off x="4233" y="3951"/>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0" name="Line 130"/>
            <p:cNvSpPr>
              <a:spLocks noChangeShapeType="1"/>
            </p:cNvSpPr>
            <p:nvPr/>
          </p:nvSpPr>
          <p:spPr bwMode="auto">
            <a:xfrm>
              <a:off x="4259" y="3951"/>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1" name="Line 131"/>
            <p:cNvSpPr>
              <a:spLocks noChangeShapeType="1"/>
            </p:cNvSpPr>
            <p:nvPr/>
          </p:nvSpPr>
          <p:spPr bwMode="auto">
            <a:xfrm>
              <a:off x="4287" y="3952"/>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2" name="Line 132"/>
            <p:cNvSpPr>
              <a:spLocks noChangeShapeType="1"/>
            </p:cNvSpPr>
            <p:nvPr/>
          </p:nvSpPr>
          <p:spPr bwMode="auto">
            <a:xfrm>
              <a:off x="4313" y="3952"/>
              <a:ext cx="2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3" name="Line 133"/>
            <p:cNvSpPr>
              <a:spLocks noChangeShapeType="1"/>
            </p:cNvSpPr>
            <p:nvPr/>
          </p:nvSpPr>
          <p:spPr bwMode="auto">
            <a:xfrm>
              <a:off x="4339" y="3952"/>
              <a:ext cx="2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4" name="Line 134"/>
            <p:cNvSpPr>
              <a:spLocks noChangeShapeType="1"/>
            </p:cNvSpPr>
            <p:nvPr/>
          </p:nvSpPr>
          <p:spPr bwMode="auto">
            <a:xfrm>
              <a:off x="4368" y="3952"/>
              <a:ext cx="25"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5" name="Line 135"/>
            <p:cNvSpPr>
              <a:spLocks noChangeShapeType="1"/>
            </p:cNvSpPr>
            <p:nvPr/>
          </p:nvSpPr>
          <p:spPr bwMode="auto">
            <a:xfrm>
              <a:off x="4393" y="3952"/>
              <a:ext cx="2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6" name="Line 136"/>
            <p:cNvSpPr>
              <a:spLocks noChangeShapeType="1"/>
            </p:cNvSpPr>
            <p:nvPr/>
          </p:nvSpPr>
          <p:spPr bwMode="auto">
            <a:xfrm>
              <a:off x="4420" y="3953"/>
              <a:ext cx="2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7" name="Rectangle 137"/>
            <p:cNvSpPr>
              <a:spLocks noChangeArrowheads="1"/>
            </p:cNvSpPr>
            <p:nvPr/>
          </p:nvSpPr>
          <p:spPr bwMode="auto">
            <a:xfrm>
              <a:off x="2596" y="3971"/>
              <a:ext cx="275" cy="12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18" name="Rectangle 138"/>
            <p:cNvSpPr>
              <a:spLocks noChangeArrowheads="1"/>
            </p:cNvSpPr>
            <p:nvPr/>
          </p:nvSpPr>
          <p:spPr bwMode="auto">
            <a:xfrm>
              <a:off x="2655" y="3989"/>
              <a:ext cx="4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a:t>
              </a:r>
              <a:endParaRPr lang="en-US" altLang="en-US" sz="1800" b="1">
                <a:latin typeface="Tahoma" pitchFamily="34" charset="0"/>
              </a:endParaRPr>
            </a:p>
          </p:txBody>
        </p:sp>
        <p:sp>
          <p:nvSpPr>
            <p:cNvPr id="8319" name="Rectangle 139"/>
            <p:cNvSpPr>
              <a:spLocks noChangeArrowheads="1"/>
            </p:cNvSpPr>
            <p:nvPr/>
          </p:nvSpPr>
          <p:spPr bwMode="auto">
            <a:xfrm>
              <a:off x="2703" y="3997"/>
              <a:ext cx="7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1</a:t>
              </a:r>
              <a:endParaRPr lang="en-US" altLang="en-US" sz="1800" b="1">
                <a:latin typeface="Tahoma" pitchFamily="34" charset="0"/>
              </a:endParaRPr>
            </a:p>
          </p:txBody>
        </p:sp>
        <p:sp>
          <p:nvSpPr>
            <p:cNvPr id="8320" name="Rectangle 140"/>
            <p:cNvSpPr>
              <a:spLocks noChangeArrowheads="1"/>
            </p:cNvSpPr>
            <p:nvPr/>
          </p:nvSpPr>
          <p:spPr bwMode="auto">
            <a:xfrm>
              <a:off x="2969" y="3974"/>
              <a:ext cx="229" cy="118"/>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21" name="Rectangle 141"/>
            <p:cNvSpPr>
              <a:spLocks noChangeArrowheads="1"/>
            </p:cNvSpPr>
            <p:nvPr/>
          </p:nvSpPr>
          <p:spPr bwMode="auto">
            <a:xfrm>
              <a:off x="3029" y="4023"/>
              <a:ext cx="36"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 </a:t>
              </a:r>
              <a:endParaRPr lang="en-US" altLang="en-US" sz="1800" b="1">
                <a:latin typeface="Tahoma" pitchFamily="34" charset="0"/>
              </a:endParaRPr>
            </a:p>
          </p:txBody>
        </p:sp>
        <p:sp>
          <p:nvSpPr>
            <p:cNvPr id="8322" name="Rectangle 142"/>
            <p:cNvSpPr>
              <a:spLocks noChangeArrowheads="1"/>
            </p:cNvSpPr>
            <p:nvPr/>
          </p:nvSpPr>
          <p:spPr bwMode="auto">
            <a:xfrm>
              <a:off x="3049" y="3992"/>
              <a:ext cx="7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0</a:t>
              </a:r>
              <a:endParaRPr lang="en-US" altLang="en-US" sz="1800" b="1">
                <a:latin typeface="Tahoma" pitchFamily="34" charset="0"/>
              </a:endParaRPr>
            </a:p>
          </p:txBody>
        </p:sp>
        <p:sp>
          <p:nvSpPr>
            <p:cNvPr id="8323" name="Rectangle 143"/>
            <p:cNvSpPr>
              <a:spLocks noChangeArrowheads="1"/>
            </p:cNvSpPr>
            <p:nvPr/>
          </p:nvSpPr>
          <p:spPr bwMode="auto">
            <a:xfrm>
              <a:off x="3296" y="3974"/>
              <a:ext cx="229" cy="118"/>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24" name="Rectangle 144"/>
            <p:cNvSpPr>
              <a:spLocks noChangeArrowheads="1"/>
            </p:cNvSpPr>
            <p:nvPr/>
          </p:nvSpPr>
          <p:spPr bwMode="auto">
            <a:xfrm>
              <a:off x="3356" y="3993"/>
              <a:ext cx="7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1</a:t>
              </a:r>
              <a:endParaRPr lang="en-US" altLang="en-US" sz="1800" b="1">
                <a:latin typeface="Tahoma" pitchFamily="34" charset="0"/>
              </a:endParaRPr>
            </a:p>
          </p:txBody>
        </p:sp>
        <p:sp>
          <p:nvSpPr>
            <p:cNvPr id="8325" name="Rectangle 145"/>
            <p:cNvSpPr>
              <a:spLocks noChangeArrowheads="1"/>
            </p:cNvSpPr>
            <p:nvPr/>
          </p:nvSpPr>
          <p:spPr bwMode="auto">
            <a:xfrm>
              <a:off x="3630" y="3967"/>
              <a:ext cx="228" cy="125"/>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26" name="Rectangle 146"/>
            <p:cNvSpPr>
              <a:spLocks noChangeArrowheads="1"/>
            </p:cNvSpPr>
            <p:nvPr/>
          </p:nvSpPr>
          <p:spPr bwMode="auto">
            <a:xfrm>
              <a:off x="3691" y="3997"/>
              <a:ext cx="7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2</a:t>
              </a:r>
              <a:endParaRPr lang="en-US" altLang="en-US" sz="1800" b="1">
                <a:latin typeface="Tahoma" pitchFamily="34" charset="0"/>
              </a:endParaRPr>
            </a:p>
          </p:txBody>
        </p:sp>
        <p:sp>
          <p:nvSpPr>
            <p:cNvPr id="8327" name="Rectangle 147"/>
            <p:cNvSpPr>
              <a:spLocks noChangeArrowheads="1"/>
            </p:cNvSpPr>
            <p:nvPr/>
          </p:nvSpPr>
          <p:spPr bwMode="auto">
            <a:xfrm>
              <a:off x="2243" y="3979"/>
              <a:ext cx="285" cy="12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28" name="Rectangle 148"/>
            <p:cNvSpPr>
              <a:spLocks noChangeArrowheads="1"/>
            </p:cNvSpPr>
            <p:nvPr/>
          </p:nvSpPr>
          <p:spPr bwMode="auto">
            <a:xfrm>
              <a:off x="2303" y="3984"/>
              <a:ext cx="120"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-2</a:t>
              </a:r>
              <a:endParaRPr lang="en-US" altLang="en-US" sz="1800" b="1">
                <a:latin typeface="Tahoma" pitchFamily="34" charset="0"/>
              </a:endParaRPr>
            </a:p>
          </p:txBody>
        </p:sp>
        <p:grpSp>
          <p:nvGrpSpPr>
            <p:cNvPr id="8329" name="Group 149"/>
            <p:cNvGrpSpPr>
              <a:grpSpLocks/>
            </p:cNvGrpSpPr>
            <p:nvPr/>
          </p:nvGrpSpPr>
          <p:grpSpPr bwMode="auto">
            <a:xfrm>
              <a:off x="2738" y="3572"/>
              <a:ext cx="658" cy="35"/>
              <a:chOff x="2738" y="3607"/>
              <a:chExt cx="658" cy="35"/>
            </a:xfrm>
          </p:grpSpPr>
          <p:sp>
            <p:nvSpPr>
              <p:cNvPr id="8333" name="Line 150"/>
              <p:cNvSpPr>
                <a:spLocks noChangeShapeType="1"/>
              </p:cNvSpPr>
              <p:nvPr/>
            </p:nvSpPr>
            <p:spPr bwMode="auto">
              <a:xfrm flipV="1">
                <a:off x="2798" y="3623"/>
                <a:ext cx="53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34" name="Freeform 151"/>
              <p:cNvSpPr>
                <a:spLocks/>
              </p:cNvSpPr>
              <p:nvPr/>
            </p:nvSpPr>
            <p:spPr bwMode="auto">
              <a:xfrm>
                <a:off x="2738" y="3609"/>
                <a:ext cx="61" cy="33"/>
              </a:xfrm>
              <a:custGeom>
                <a:avLst/>
                <a:gdLst>
                  <a:gd name="T0" fmla="*/ 0 w 123"/>
                  <a:gd name="T1" fmla="*/ 0 h 66"/>
                  <a:gd name="T2" fmla="*/ 0 w 123"/>
                  <a:gd name="T3" fmla="*/ 1 h 66"/>
                  <a:gd name="T4" fmla="*/ 0 w 123"/>
                  <a:gd name="T5" fmla="*/ 1 h 66"/>
                  <a:gd name="T6" fmla="*/ 0 w 123"/>
                  <a:gd name="T7" fmla="*/ 0 h 66"/>
                  <a:gd name="T8" fmla="*/ 0 60000 65536"/>
                  <a:gd name="T9" fmla="*/ 0 60000 65536"/>
                  <a:gd name="T10" fmla="*/ 0 60000 65536"/>
                  <a:gd name="T11" fmla="*/ 0 60000 65536"/>
                  <a:gd name="T12" fmla="*/ 0 w 123"/>
                  <a:gd name="T13" fmla="*/ 0 h 66"/>
                  <a:gd name="T14" fmla="*/ 123 w 123"/>
                  <a:gd name="T15" fmla="*/ 66 h 66"/>
                </a:gdLst>
                <a:ahLst/>
                <a:cxnLst>
                  <a:cxn ang="T8">
                    <a:pos x="T0" y="T1"/>
                  </a:cxn>
                  <a:cxn ang="T9">
                    <a:pos x="T2" y="T3"/>
                  </a:cxn>
                  <a:cxn ang="T10">
                    <a:pos x="T4" y="T5"/>
                  </a:cxn>
                  <a:cxn ang="T11">
                    <a:pos x="T6" y="T7"/>
                  </a:cxn>
                </a:cxnLst>
                <a:rect l="T12" t="T13" r="T14" b="T15"/>
                <a:pathLst>
                  <a:path w="123" h="66">
                    <a:moveTo>
                      <a:pt x="121" y="0"/>
                    </a:moveTo>
                    <a:lnTo>
                      <a:pt x="0" y="35"/>
                    </a:lnTo>
                    <a:lnTo>
                      <a:pt x="123" y="66"/>
                    </a:lnTo>
                    <a:lnTo>
                      <a:pt x="121" y="0"/>
                    </a:lnTo>
                    <a:close/>
                  </a:path>
                </a:pathLst>
              </a:custGeom>
              <a:solidFill>
                <a:srgbClr val="BFBFFF"/>
              </a:solidFill>
              <a:ln w="19050" cmpd="sng">
                <a:solidFill>
                  <a:srgbClr val="000000"/>
                </a:solidFill>
                <a:round/>
                <a:headEnd/>
                <a:tailEnd/>
              </a:ln>
            </p:spPr>
            <p:txBody>
              <a:bodyPr/>
              <a:lstStyle/>
              <a:p>
                <a:endParaRPr lang="en-US"/>
              </a:p>
            </p:txBody>
          </p:sp>
          <p:sp>
            <p:nvSpPr>
              <p:cNvPr id="8335" name="Freeform 152"/>
              <p:cNvSpPr>
                <a:spLocks/>
              </p:cNvSpPr>
              <p:nvPr/>
            </p:nvSpPr>
            <p:spPr bwMode="auto">
              <a:xfrm>
                <a:off x="3334" y="3607"/>
                <a:ext cx="62" cy="33"/>
              </a:xfrm>
              <a:custGeom>
                <a:avLst/>
                <a:gdLst>
                  <a:gd name="T0" fmla="*/ 1 w 124"/>
                  <a:gd name="T1" fmla="*/ 1 h 66"/>
                  <a:gd name="T2" fmla="*/ 1 w 124"/>
                  <a:gd name="T3" fmla="*/ 1 h 66"/>
                  <a:gd name="T4" fmla="*/ 0 w 124"/>
                  <a:gd name="T5" fmla="*/ 0 h 66"/>
                  <a:gd name="T6" fmla="*/ 1 w 124"/>
                  <a:gd name="T7" fmla="*/ 1 h 66"/>
                  <a:gd name="T8" fmla="*/ 0 60000 65536"/>
                  <a:gd name="T9" fmla="*/ 0 60000 65536"/>
                  <a:gd name="T10" fmla="*/ 0 60000 65536"/>
                  <a:gd name="T11" fmla="*/ 0 60000 65536"/>
                  <a:gd name="T12" fmla="*/ 0 w 124"/>
                  <a:gd name="T13" fmla="*/ 0 h 66"/>
                  <a:gd name="T14" fmla="*/ 124 w 124"/>
                  <a:gd name="T15" fmla="*/ 66 h 66"/>
                </a:gdLst>
                <a:ahLst/>
                <a:cxnLst>
                  <a:cxn ang="T8">
                    <a:pos x="T0" y="T1"/>
                  </a:cxn>
                  <a:cxn ang="T9">
                    <a:pos x="T2" y="T3"/>
                  </a:cxn>
                  <a:cxn ang="T10">
                    <a:pos x="T4" y="T5"/>
                  </a:cxn>
                  <a:cxn ang="T11">
                    <a:pos x="T6" y="T7"/>
                  </a:cxn>
                </a:cxnLst>
                <a:rect l="T12" t="T13" r="T14" b="T15"/>
                <a:pathLst>
                  <a:path w="124" h="66">
                    <a:moveTo>
                      <a:pt x="2" y="66"/>
                    </a:moveTo>
                    <a:lnTo>
                      <a:pt x="124" y="32"/>
                    </a:lnTo>
                    <a:lnTo>
                      <a:pt x="0" y="0"/>
                    </a:lnTo>
                    <a:lnTo>
                      <a:pt x="2" y="66"/>
                    </a:lnTo>
                    <a:close/>
                  </a:path>
                </a:pathLst>
              </a:custGeom>
              <a:solidFill>
                <a:srgbClr val="BFBFFF"/>
              </a:solidFill>
              <a:ln w="19050" cmpd="sng">
                <a:solidFill>
                  <a:srgbClr val="000000"/>
                </a:solidFill>
                <a:round/>
                <a:headEnd/>
                <a:tailEnd/>
              </a:ln>
            </p:spPr>
            <p:txBody>
              <a:bodyPr/>
              <a:lstStyle/>
              <a:p>
                <a:endParaRPr lang="en-US"/>
              </a:p>
            </p:txBody>
          </p:sp>
        </p:grpSp>
        <p:sp>
          <p:nvSpPr>
            <p:cNvPr id="8330" name="Rectangle 153"/>
            <p:cNvSpPr>
              <a:spLocks noChangeArrowheads="1"/>
            </p:cNvSpPr>
            <p:nvPr/>
          </p:nvSpPr>
          <p:spPr bwMode="auto">
            <a:xfrm>
              <a:off x="2840" y="3312"/>
              <a:ext cx="483" cy="238"/>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8331" name="Rectangle 154"/>
            <p:cNvSpPr>
              <a:spLocks noChangeArrowheads="1"/>
            </p:cNvSpPr>
            <p:nvPr/>
          </p:nvSpPr>
          <p:spPr bwMode="auto">
            <a:xfrm>
              <a:off x="2901" y="3372"/>
              <a:ext cx="7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a:solidFill>
                    <a:srgbClr val="000000"/>
                  </a:solidFill>
                </a:rPr>
                <a:t>  </a:t>
              </a:r>
              <a:endParaRPr lang="en-US" altLang="en-US" sz="1800" b="1">
                <a:latin typeface="Tahoma" pitchFamily="34" charset="0"/>
              </a:endParaRPr>
            </a:p>
          </p:txBody>
        </p:sp>
        <p:sp>
          <p:nvSpPr>
            <p:cNvPr id="8332" name="Rectangle 155"/>
            <p:cNvSpPr>
              <a:spLocks noChangeArrowheads="1"/>
            </p:cNvSpPr>
            <p:nvPr/>
          </p:nvSpPr>
          <p:spPr bwMode="auto">
            <a:xfrm>
              <a:off x="2941" y="3332"/>
              <a:ext cx="28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rPr>
                <a:t>68%</a:t>
              </a:r>
              <a:endParaRPr lang="en-US" altLang="en-US" sz="1800" b="1">
                <a:latin typeface="Tahoma" pitchFamily="34" charset="0"/>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76200" y="76200"/>
            <a:ext cx="90535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sz="2400" b="1">
                <a:latin typeface="Tahoma" pitchFamily="34" charset="0"/>
              </a:rPr>
              <a:t>Standard Normal Cumulative Probability in right-hand tail</a:t>
            </a:r>
          </a:p>
          <a:p>
            <a:pPr algn="ctr">
              <a:spcBef>
                <a:spcPct val="0"/>
              </a:spcBef>
              <a:buSzTx/>
              <a:buFontTx/>
              <a:buNone/>
            </a:pPr>
            <a:r>
              <a:rPr lang="en-US" altLang="en-US" sz="2000" b="1">
                <a:solidFill>
                  <a:srgbClr val="FF9933"/>
                </a:solidFill>
                <a:latin typeface="Tahoma" pitchFamily="34" charset="0"/>
              </a:rPr>
              <a:t>(For negative z values, areas are found by symmetry)</a:t>
            </a:r>
            <a:endParaRPr lang="en-US" altLang="en-US" sz="2400" b="1">
              <a:solidFill>
                <a:srgbClr val="FF9933"/>
              </a:solidFill>
              <a:latin typeface="Tahoma" pitchFamily="34" charset="0"/>
            </a:endParaRPr>
          </a:p>
        </p:txBody>
      </p:sp>
      <p:sp>
        <p:nvSpPr>
          <p:cNvPr id="9219" name="Rectangle 3"/>
          <p:cNvSpPr>
            <a:spLocks noChangeArrowheads="1"/>
          </p:cNvSpPr>
          <p:nvPr/>
        </p:nvSpPr>
        <p:spPr bwMode="auto">
          <a:xfrm>
            <a:off x="6359525" y="2911475"/>
            <a:ext cx="0" cy="427038"/>
          </a:xfrm>
          <a:prstGeom prst="rect">
            <a:avLst/>
          </a:prstGeom>
          <a:solidFill>
            <a:srgbClr val="A08EBE"/>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endParaRPr lang="en-US" altLang="en-US" sz="2800" b="1">
              <a:latin typeface="Tahoma" pitchFamily="34" charset="0"/>
            </a:endParaRPr>
          </a:p>
        </p:txBody>
      </p:sp>
      <p:grpSp>
        <p:nvGrpSpPr>
          <p:cNvPr id="9220" name="Group 4"/>
          <p:cNvGrpSpPr>
            <a:grpSpLocks/>
          </p:cNvGrpSpPr>
          <p:nvPr/>
        </p:nvGrpSpPr>
        <p:grpSpPr bwMode="auto">
          <a:xfrm>
            <a:off x="3708400" y="1160463"/>
            <a:ext cx="4597400" cy="3348037"/>
            <a:chOff x="2336" y="731"/>
            <a:chExt cx="2896" cy="2109"/>
          </a:xfrm>
        </p:grpSpPr>
        <p:sp>
          <p:nvSpPr>
            <p:cNvPr id="9221" name="Rectangle 5"/>
            <p:cNvSpPr>
              <a:spLocks noChangeArrowheads="1"/>
            </p:cNvSpPr>
            <p:nvPr/>
          </p:nvSpPr>
          <p:spPr bwMode="auto">
            <a:xfrm>
              <a:off x="2336" y="1164"/>
              <a:ext cx="2896" cy="1676"/>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22" name="Rectangle 6"/>
            <p:cNvSpPr>
              <a:spLocks noChangeArrowheads="1"/>
            </p:cNvSpPr>
            <p:nvPr/>
          </p:nvSpPr>
          <p:spPr bwMode="auto">
            <a:xfrm>
              <a:off x="2832" y="2561"/>
              <a:ext cx="12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sp>
          <p:nvSpPr>
            <p:cNvPr id="9223" name="Rectangle 7"/>
            <p:cNvSpPr>
              <a:spLocks noChangeArrowheads="1"/>
            </p:cNvSpPr>
            <p:nvPr/>
          </p:nvSpPr>
          <p:spPr bwMode="auto">
            <a:xfrm>
              <a:off x="4542" y="2548"/>
              <a:ext cx="80"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grpSp>
          <p:nvGrpSpPr>
            <p:cNvPr id="9224" name="Group 8"/>
            <p:cNvGrpSpPr>
              <a:grpSpLocks/>
            </p:cNvGrpSpPr>
            <p:nvPr/>
          </p:nvGrpSpPr>
          <p:grpSpPr bwMode="auto">
            <a:xfrm>
              <a:off x="2995" y="2501"/>
              <a:ext cx="2" cy="5"/>
              <a:chOff x="2064" y="3881"/>
              <a:chExt cx="1" cy="4"/>
            </a:xfrm>
          </p:grpSpPr>
          <p:sp>
            <p:nvSpPr>
              <p:cNvPr id="9353" name="Freeform 9"/>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BFBFFF"/>
              </a:solidFill>
              <a:ln w="28575" cmpd="sng">
                <a:solidFill>
                  <a:srgbClr val="000000"/>
                </a:solidFill>
                <a:round/>
                <a:headEnd/>
                <a:tailEnd/>
              </a:ln>
            </p:spPr>
            <p:txBody>
              <a:bodyPr/>
              <a:lstStyle/>
              <a:p>
                <a:endParaRPr lang="en-US"/>
              </a:p>
            </p:txBody>
          </p:sp>
          <p:sp>
            <p:nvSpPr>
              <p:cNvPr id="9354" name="Line 10"/>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225" name="Group 11"/>
            <p:cNvGrpSpPr>
              <a:grpSpLocks/>
            </p:cNvGrpSpPr>
            <p:nvPr/>
          </p:nvGrpSpPr>
          <p:grpSpPr bwMode="auto">
            <a:xfrm>
              <a:off x="4491" y="2495"/>
              <a:ext cx="5" cy="11"/>
              <a:chOff x="4132" y="3878"/>
              <a:chExt cx="8" cy="7"/>
            </a:xfrm>
          </p:grpSpPr>
          <p:sp>
            <p:nvSpPr>
              <p:cNvPr id="9351" name="Freeform 12"/>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BFBFFF"/>
              </a:solidFill>
              <a:ln w="28575" cmpd="sng">
                <a:solidFill>
                  <a:srgbClr val="000000"/>
                </a:solidFill>
                <a:round/>
                <a:headEnd/>
                <a:tailEnd/>
              </a:ln>
            </p:spPr>
            <p:txBody>
              <a:bodyPr/>
              <a:lstStyle/>
              <a:p>
                <a:endParaRPr lang="en-US"/>
              </a:p>
            </p:txBody>
          </p:sp>
          <p:sp>
            <p:nvSpPr>
              <p:cNvPr id="9352" name="Line 13"/>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226" name="Line 14"/>
            <p:cNvSpPr>
              <a:spLocks noChangeShapeType="1"/>
            </p:cNvSpPr>
            <p:nvPr/>
          </p:nvSpPr>
          <p:spPr bwMode="auto">
            <a:xfrm flipH="1">
              <a:off x="2684" y="2506"/>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7" name="Line 15"/>
            <p:cNvSpPr>
              <a:spLocks noChangeShapeType="1"/>
            </p:cNvSpPr>
            <p:nvPr/>
          </p:nvSpPr>
          <p:spPr bwMode="auto">
            <a:xfrm flipH="1">
              <a:off x="2684" y="1326"/>
              <a:ext cx="3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8" name="Line 16"/>
            <p:cNvSpPr>
              <a:spLocks noChangeShapeType="1"/>
            </p:cNvSpPr>
            <p:nvPr/>
          </p:nvSpPr>
          <p:spPr bwMode="auto">
            <a:xfrm flipH="1">
              <a:off x="2684" y="1914"/>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9" name="Line 17"/>
            <p:cNvSpPr>
              <a:spLocks noChangeShapeType="1"/>
            </p:cNvSpPr>
            <p:nvPr/>
          </p:nvSpPr>
          <p:spPr bwMode="auto">
            <a:xfrm flipH="1">
              <a:off x="2684" y="2212"/>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0" name="Line 18"/>
            <p:cNvSpPr>
              <a:spLocks noChangeShapeType="1"/>
            </p:cNvSpPr>
            <p:nvPr/>
          </p:nvSpPr>
          <p:spPr bwMode="auto">
            <a:xfrm flipH="1">
              <a:off x="2684" y="1619"/>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1" name="Line 19"/>
            <p:cNvSpPr>
              <a:spLocks noChangeShapeType="1"/>
            </p:cNvSpPr>
            <p:nvPr/>
          </p:nvSpPr>
          <p:spPr bwMode="auto">
            <a:xfrm flipH="1">
              <a:off x="2714" y="2506"/>
              <a:ext cx="21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2" name="Line 20"/>
            <p:cNvSpPr>
              <a:spLocks noChangeShapeType="1"/>
            </p:cNvSpPr>
            <p:nvPr/>
          </p:nvSpPr>
          <p:spPr bwMode="auto">
            <a:xfrm flipV="1">
              <a:off x="2714" y="1287"/>
              <a:ext cx="3" cy="12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3" name="Rectangle 21"/>
            <p:cNvSpPr>
              <a:spLocks noChangeArrowheads="1"/>
            </p:cNvSpPr>
            <p:nvPr/>
          </p:nvSpPr>
          <p:spPr bwMode="auto">
            <a:xfrm>
              <a:off x="2764" y="2504"/>
              <a:ext cx="102" cy="2"/>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34" name="Rectangle 22"/>
            <p:cNvSpPr>
              <a:spLocks noChangeArrowheads="1"/>
            </p:cNvSpPr>
            <p:nvPr/>
          </p:nvSpPr>
          <p:spPr bwMode="auto">
            <a:xfrm>
              <a:off x="2866" y="2501"/>
              <a:ext cx="102" cy="5"/>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35" name="Rectangle 23"/>
            <p:cNvSpPr>
              <a:spLocks noChangeArrowheads="1"/>
            </p:cNvSpPr>
            <p:nvPr/>
          </p:nvSpPr>
          <p:spPr bwMode="auto">
            <a:xfrm>
              <a:off x="4481" y="2500"/>
              <a:ext cx="101" cy="6"/>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36" name="Rectangle 24"/>
            <p:cNvSpPr>
              <a:spLocks noChangeArrowheads="1"/>
            </p:cNvSpPr>
            <p:nvPr/>
          </p:nvSpPr>
          <p:spPr bwMode="auto">
            <a:xfrm>
              <a:off x="4582"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37" name="Rectangle 25"/>
            <p:cNvSpPr>
              <a:spLocks noChangeArrowheads="1"/>
            </p:cNvSpPr>
            <p:nvPr/>
          </p:nvSpPr>
          <p:spPr bwMode="auto">
            <a:xfrm>
              <a:off x="4683"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9238" name="Line 26"/>
            <p:cNvSpPr>
              <a:spLocks noChangeShapeType="1"/>
            </p:cNvSpPr>
            <p:nvPr/>
          </p:nvSpPr>
          <p:spPr bwMode="auto">
            <a:xfrm>
              <a:off x="2764" y="2505"/>
              <a:ext cx="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9" name="Line 27"/>
            <p:cNvSpPr>
              <a:spLocks noChangeShapeType="1"/>
            </p:cNvSpPr>
            <p:nvPr/>
          </p:nvSpPr>
          <p:spPr bwMode="auto">
            <a:xfrm>
              <a:off x="2786"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0" name="Line 28"/>
            <p:cNvSpPr>
              <a:spLocks noChangeShapeType="1"/>
            </p:cNvSpPr>
            <p:nvPr/>
          </p:nvSpPr>
          <p:spPr bwMode="auto">
            <a:xfrm>
              <a:off x="2807"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1" name="Line 29"/>
            <p:cNvSpPr>
              <a:spLocks noChangeShapeType="1"/>
            </p:cNvSpPr>
            <p:nvPr/>
          </p:nvSpPr>
          <p:spPr bwMode="auto">
            <a:xfrm flipV="1">
              <a:off x="2826" y="2504"/>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2" name="Line 30"/>
            <p:cNvSpPr>
              <a:spLocks noChangeShapeType="1"/>
            </p:cNvSpPr>
            <p:nvPr/>
          </p:nvSpPr>
          <p:spPr bwMode="auto">
            <a:xfrm>
              <a:off x="2845"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3" name="Line 31"/>
            <p:cNvSpPr>
              <a:spLocks noChangeShapeType="1"/>
            </p:cNvSpPr>
            <p:nvPr/>
          </p:nvSpPr>
          <p:spPr bwMode="auto">
            <a:xfrm flipV="1">
              <a:off x="2866"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4" name="Line 32"/>
            <p:cNvSpPr>
              <a:spLocks noChangeShapeType="1"/>
            </p:cNvSpPr>
            <p:nvPr/>
          </p:nvSpPr>
          <p:spPr bwMode="auto">
            <a:xfrm flipV="1">
              <a:off x="2906" y="2500"/>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5" name="Line 33"/>
            <p:cNvSpPr>
              <a:spLocks noChangeShapeType="1"/>
            </p:cNvSpPr>
            <p:nvPr/>
          </p:nvSpPr>
          <p:spPr bwMode="auto">
            <a:xfrm flipV="1">
              <a:off x="2927" y="2500"/>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6" name="Line 34"/>
            <p:cNvSpPr>
              <a:spLocks noChangeShapeType="1"/>
            </p:cNvSpPr>
            <p:nvPr/>
          </p:nvSpPr>
          <p:spPr bwMode="auto">
            <a:xfrm flipV="1">
              <a:off x="2946" y="2494"/>
              <a:ext cx="20"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7" name="Line 35"/>
            <p:cNvSpPr>
              <a:spLocks noChangeShapeType="1"/>
            </p:cNvSpPr>
            <p:nvPr/>
          </p:nvSpPr>
          <p:spPr bwMode="auto">
            <a:xfrm flipV="1">
              <a:off x="2966" y="2493"/>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8" name="Line 36"/>
            <p:cNvSpPr>
              <a:spLocks noChangeShapeType="1"/>
            </p:cNvSpPr>
            <p:nvPr/>
          </p:nvSpPr>
          <p:spPr bwMode="auto">
            <a:xfrm flipV="1">
              <a:off x="2987"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9" name="Line 37"/>
            <p:cNvSpPr>
              <a:spLocks noChangeShapeType="1"/>
            </p:cNvSpPr>
            <p:nvPr/>
          </p:nvSpPr>
          <p:spPr bwMode="auto">
            <a:xfrm flipV="1">
              <a:off x="3007" y="2487"/>
              <a:ext cx="19"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0" name="Line 38"/>
            <p:cNvSpPr>
              <a:spLocks noChangeShapeType="1"/>
            </p:cNvSpPr>
            <p:nvPr/>
          </p:nvSpPr>
          <p:spPr bwMode="auto">
            <a:xfrm flipV="1">
              <a:off x="3026" y="2482"/>
              <a:ext cx="22"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1" name="Line 39"/>
            <p:cNvSpPr>
              <a:spLocks noChangeShapeType="1"/>
            </p:cNvSpPr>
            <p:nvPr/>
          </p:nvSpPr>
          <p:spPr bwMode="auto">
            <a:xfrm flipV="1">
              <a:off x="3048" y="2476"/>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2" name="Line 40"/>
            <p:cNvSpPr>
              <a:spLocks noChangeShapeType="1"/>
            </p:cNvSpPr>
            <p:nvPr/>
          </p:nvSpPr>
          <p:spPr bwMode="auto">
            <a:xfrm flipV="1">
              <a:off x="3067" y="2468"/>
              <a:ext cx="20"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3" name="Line 41"/>
            <p:cNvSpPr>
              <a:spLocks noChangeShapeType="1"/>
            </p:cNvSpPr>
            <p:nvPr/>
          </p:nvSpPr>
          <p:spPr bwMode="auto">
            <a:xfrm flipV="1">
              <a:off x="3087" y="2459"/>
              <a:ext cx="22"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4" name="Line 42"/>
            <p:cNvSpPr>
              <a:spLocks noChangeShapeType="1"/>
            </p:cNvSpPr>
            <p:nvPr/>
          </p:nvSpPr>
          <p:spPr bwMode="auto">
            <a:xfrm flipV="1">
              <a:off x="3109" y="2448"/>
              <a:ext cx="19"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5" name="Line 43"/>
            <p:cNvSpPr>
              <a:spLocks noChangeShapeType="1"/>
            </p:cNvSpPr>
            <p:nvPr/>
          </p:nvSpPr>
          <p:spPr bwMode="auto">
            <a:xfrm flipV="1">
              <a:off x="3128"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6" name="Line 44"/>
            <p:cNvSpPr>
              <a:spLocks noChangeShapeType="1"/>
            </p:cNvSpPr>
            <p:nvPr/>
          </p:nvSpPr>
          <p:spPr bwMode="auto">
            <a:xfrm flipV="1">
              <a:off x="3149" y="2421"/>
              <a:ext cx="20" cy="1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7" name="Line 45"/>
            <p:cNvSpPr>
              <a:spLocks noChangeShapeType="1"/>
            </p:cNvSpPr>
            <p:nvPr/>
          </p:nvSpPr>
          <p:spPr bwMode="auto">
            <a:xfrm flipV="1">
              <a:off x="3169" y="2405"/>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8" name="Line 46"/>
            <p:cNvSpPr>
              <a:spLocks noChangeShapeType="1"/>
            </p:cNvSpPr>
            <p:nvPr/>
          </p:nvSpPr>
          <p:spPr bwMode="auto">
            <a:xfrm flipV="1">
              <a:off x="3190" y="2384"/>
              <a:ext cx="18" cy="2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9" name="Line 47"/>
            <p:cNvSpPr>
              <a:spLocks noChangeShapeType="1"/>
            </p:cNvSpPr>
            <p:nvPr/>
          </p:nvSpPr>
          <p:spPr bwMode="auto">
            <a:xfrm flipV="1">
              <a:off x="3208" y="2362"/>
              <a:ext cx="22"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0" name="Line 48"/>
            <p:cNvSpPr>
              <a:spLocks noChangeShapeType="1"/>
            </p:cNvSpPr>
            <p:nvPr/>
          </p:nvSpPr>
          <p:spPr bwMode="auto">
            <a:xfrm flipV="1">
              <a:off x="3230" y="2335"/>
              <a:ext cx="19"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1" name="Line 49"/>
            <p:cNvSpPr>
              <a:spLocks noChangeShapeType="1"/>
            </p:cNvSpPr>
            <p:nvPr/>
          </p:nvSpPr>
          <p:spPr bwMode="auto">
            <a:xfrm flipV="1">
              <a:off x="3249" y="2308"/>
              <a:ext cx="20"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2" name="Line 50"/>
            <p:cNvSpPr>
              <a:spLocks noChangeShapeType="1"/>
            </p:cNvSpPr>
            <p:nvPr/>
          </p:nvSpPr>
          <p:spPr bwMode="auto">
            <a:xfrm flipV="1">
              <a:off x="3269" y="2274"/>
              <a:ext cx="22"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3" name="Line 51"/>
            <p:cNvSpPr>
              <a:spLocks noChangeShapeType="1"/>
            </p:cNvSpPr>
            <p:nvPr/>
          </p:nvSpPr>
          <p:spPr bwMode="auto">
            <a:xfrm flipV="1">
              <a:off x="3291" y="2240"/>
              <a:ext cx="18"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4" name="Line 52"/>
            <p:cNvSpPr>
              <a:spLocks noChangeShapeType="1"/>
            </p:cNvSpPr>
            <p:nvPr/>
          </p:nvSpPr>
          <p:spPr bwMode="auto">
            <a:xfrm flipV="1">
              <a:off x="3309" y="2200"/>
              <a:ext cx="22"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5" name="Line 53"/>
            <p:cNvSpPr>
              <a:spLocks noChangeShapeType="1"/>
            </p:cNvSpPr>
            <p:nvPr/>
          </p:nvSpPr>
          <p:spPr bwMode="auto">
            <a:xfrm flipV="1">
              <a:off x="3331" y="2157"/>
              <a:ext cx="20"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6" name="Line 54"/>
            <p:cNvSpPr>
              <a:spLocks noChangeShapeType="1"/>
            </p:cNvSpPr>
            <p:nvPr/>
          </p:nvSpPr>
          <p:spPr bwMode="auto">
            <a:xfrm flipV="1">
              <a:off x="3351" y="2112"/>
              <a:ext cx="19"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7" name="Line 55"/>
            <p:cNvSpPr>
              <a:spLocks noChangeShapeType="1"/>
            </p:cNvSpPr>
            <p:nvPr/>
          </p:nvSpPr>
          <p:spPr bwMode="auto">
            <a:xfrm flipV="1">
              <a:off x="3370" y="2064"/>
              <a:ext cx="22"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8" name="Line 56"/>
            <p:cNvSpPr>
              <a:spLocks noChangeShapeType="1"/>
            </p:cNvSpPr>
            <p:nvPr/>
          </p:nvSpPr>
          <p:spPr bwMode="auto">
            <a:xfrm flipV="1">
              <a:off x="3392" y="2009"/>
              <a:ext cx="19"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9" name="Line 57"/>
            <p:cNvSpPr>
              <a:spLocks noChangeShapeType="1"/>
            </p:cNvSpPr>
            <p:nvPr/>
          </p:nvSpPr>
          <p:spPr bwMode="auto">
            <a:xfrm flipV="1">
              <a:off x="3411" y="1955"/>
              <a:ext cx="19" cy="5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0" name="Line 58"/>
            <p:cNvSpPr>
              <a:spLocks noChangeShapeType="1"/>
            </p:cNvSpPr>
            <p:nvPr/>
          </p:nvSpPr>
          <p:spPr bwMode="auto">
            <a:xfrm flipV="1">
              <a:off x="3430" y="1898"/>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1" name="Line 59"/>
            <p:cNvSpPr>
              <a:spLocks noChangeShapeType="1"/>
            </p:cNvSpPr>
            <p:nvPr/>
          </p:nvSpPr>
          <p:spPr bwMode="auto">
            <a:xfrm flipV="1">
              <a:off x="3452" y="1839"/>
              <a:ext cx="19"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2" name="Line 60"/>
            <p:cNvSpPr>
              <a:spLocks noChangeShapeType="1"/>
            </p:cNvSpPr>
            <p:nvPr/>
          </p:nvSpPr>
          <p:spPr bwMode="auto">
            <a:xfrm flipV="1">
              <a:off x="3471" y="1780"/>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3" name="Line 61"/>
            <p:cNvSpPr>
              <a:spLocks noChangeShapeType="1"/>
            </p:cNvSpPr>
            <p:nvPr/>
          </p:nvSpPr>
          <p:spPr bwMode="auto">
            <a:xfrm flipV="1">
              <a:off x="3491" y="1723"/>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4" name="Line 62"/>
            <p:cNvSpPr>
              <a:spLocks noChangeShapeType="1"/>
            </p:cNvSpPr>
            <p:nvPr/>
          </p:nvSpPr>
          <p:spPr bwMode="auto">
            <a:xfrm flipV="1">
              <a:off x="3513" y="1663"/>
              <a:ext cx="19" cy="6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5" name="Line 63"/>
            <p:cNvSpPr>
              <a:spLocks noChangeShapeType="1"/>
            </p:cNvSpPr>
            <p:nvPr/>
          </p:nvSpPr>
          <p:spPr bwMode="auto">
            <a:xfrm flipV="1">
              <a:off x="3532" y="1606"/>
              <a:ext cx="19"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6" name="Line 64"/>
            <p:cNvSpPr>
              <a:spLocks noChangeShapeType="1"/>
            </p:cNvSpPr>
            <p:nvPr/>
          </p:nvSpPr>
          <p:spPr bwMode="auto">
            <a:xfrm flipV="1">
              <a:off x="3551" y="155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7" name="Line 65"/>
            <p:cNvSpPr>
              <a:spLocks noChangeShapeType="1"/>
            </p:cNvSpPr>
            <p:nvPr/>
          </p:nvSpPr>
          <p:spPr bwMode="auto">
            <a:xfrm flipV="1">
              <a:off x="3571" y="1499"/>
              <a:ext cx="21" cy="5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8" name="Line 66"/>
            <p:cNvSpPr>
              <a:spLocks noChangeShapeType="1"/>
            </p:cNvSpPr>
            <p:nvPr/>
          </p:nvSpPr>
          <p:spPr bwMode="auto">
            <a:xfrm flipV="1">
              <a:off x="3592" y="1453"/>
              <a:ext cx="21" cy="4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9" name="Line 67"/>
            <p:cNvSpPr>
              <a:spLocks noChangeShapeType="1"/>
            </p:cNvSpPr>
            <p:nvPr/>
          </p:nvSpPr>
          <p:spPr bwMode="auto">
            <a:xfrm flipV="1">
              <a:off x="3613" y="1412"/>
              <a:ext cx="21" cy="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0" name="Line 68"/>
            <p:cNvSpPr>
              <a:spLocks noChangeShapeType="1"/>
            </p:cNvSpPr>
            <p:nvPr/>
          </p:nvSpPr>
          <p:spPr bwMode="auto">
            <a:xfrm flipV="1">
              <a:off x="3634" y="1375"/>
              <a:ext cx="20" cy="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1" name="Line 69"/>
            <p:cNvSpPr>
              <a:spLocks noChangeShapeType="1"/>
            </p:cNvSpPr>
            <p:nvPr/>
          </p:nvSpPr>
          <p:spPr bwMode="auto">
            <a:xfrm flipV="1">
              <a:off x="3654" y="1345"/>
              <a:ext cx="20" cy="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2" name="Line 70"/>
            <p:cNvSpPr>
              <a:spLocks noChangeShapeType="1"/>
            </p:cNvSpPr>
            <p:nvPr/>
          </p:nvSpPr>
          <p:spPr bwMode="auto">
            <a:xfrm flipV="1">
              <a:off x="3674" y="132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3" name="Line 71"/>
            <p:cNvSpPr>
              <a:spLocks noChangeShapeType="1"/>
            </p:cNvSpPr>
            <p:nvPr/>
          </p:nvSpPr>
          <p:spPr bwMode="auto">
            <a:xfrm flipV="1">
              <a:off x="3694" y="1307"/>
              <a:ext cx="19"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4" name="Line 72"/>
            <p:cNvSpPr>
              <a:spLocks noChangeShapeType="1"/>
            </p:cNvSpPr>
            <p:nvPr/>
          </p:nvSpPr>
          <p:spPr bwMode="auto">
            <a:xfrm flipV="1">
              <a:off x="3713" y="1300"/>
              <a:ext cx="21"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5" name="Line 73"/>
            <p:cNvSpPr>
              <a:spLocks noChangeShapeType="1"/>
            </p:cNvSpPr>
            <p:nvPr/>
          </p:nvSpPr>
          <p:spPr bwMode="auto">
            <a:xfrm>
              <a:off x="3734" y="1307"/>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6" name="Line 74"/>
            <p:cNvSpPr>
              <a:spLocks noChangeShapeType="1"/>
            </p:cNvSpPr>
            <p:nvPr/>
          </p:nvSpPr>
          <p:spPr bwMode="auto">
            <a:xfrm>
              <a:off x="3755" y="1301"/>
              <a:ext cx="20"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7" name="Line 75"/>
            <p:cNvSpPr>
              <a:spLocks noChangeShapeType="1"/>
            </p:cNvSpPr>
            <p:nvPr/>
          </p:nvSpPr>
          <p:spPr bwMode="auto">
            <a:xfrm>
              <a:off x="3775" y="1308"/>
              <a:ext cx="21" cy="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8" name="Line 76"/>
            <p:cNvSpPr>
              <a:spLocks noChangeShapeType="1"/>
            </p:cNvSpPr>
            <p:nvPr/>
          </p:nvSpPr>
          <p:spPr bwMode="auto">
            <a:xfrm>
              <a:off x="3796" y="1326"/>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9" name="Line 77"/>
            <p:cNvSpPr>
              <a:spLocks noChangeShapeType="1"/>
            </p:cNvSpPr>
            <p:nvPr/>
          </p:nvSpPr>
          <p:spPr bwMode="auto">
            <a:xfrm>
              <a:off x="3815" y="1348"/>
              <a:ext cx="20"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0" name="Line 78"/>
            <p:cNvSpPr>
              <a:spLocks noChangeShapeType="1"/>
            </p:cNvSpPr>
            <p:nvPr/>
          </p:nvSpPr>
          <p:spPr bwMode="auto">
            <a:xfrm>
              <a:off x="3835" y="1377"/>
              <a:ext cx="20" cy="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1" name="Line 79"/>
            <p:cNvSpPr>
              <a:spLocks noChangeShapeType="1"/>
            </p:cNvSpPr>
            <p:nvPr/>
          </p:nvSpPr>
          <p:spPr bwMode="auto">
            <a:xfrm>
              <a:off x="3855" y="1415"/>
              <a:ext cx="21"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2" name="Line 80"/>
            <p:cNvSpPr>
              <a:spLocks noChangeShapeType="1"/>
            </p:cNvSpPr>
            <p:nvPr/>
          </p:nvSpPr>
          <p:spPr bwMode="auto">
            <a:xfrm>
              <a:off x="3876" y="1458"/>
              <a:ext cx="19"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3" name="Line 81"/>
            <p:cNvSpPr>
              <a:spLocks noChangeShapeType="1"/>
            </p:cNvSpPr>
            <p:nvPr/>
          </p:nvSpPr>
          <p:spPr bwMode="auto">
            <a:xfrm>
              <a:off x="3895" y="1506"/>
              <a:ext cx="21" cy="5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4" name="Line 82"/>
            <p:cNvSpPr>
              <a:spLocks noChangeShapeType="1"/>
            </p:cNvSpPr>
            <p:nvPr/>
          </p:nvSpPr>
          <p:spPr bwMode="auto">
            <a:xfrm>
              <a:off x="3916" y="1558"/>
              <a:ext cx="19" cy="5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5" name="Line 83"/>
            <p:cNvSpPr>
              <a:spLocks noChangeShapeType="1"/>
            </p:cNvSpPr>
            <p:nvPr/>
          </p:nvSpPr>
          <p:spPr bwMode="auto">
            <a:xfrm>
              <a:off x="3935" y="1611"/>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6" name="Line 84"/>
            <p:cNvSpPr>
              <a:spLocks noChangeShapeType="1"/>
            </p:cNvSpPr>
            <p:nvPr/>
          </p:nvSpPr>
          <p:spPr bwMode="auto">
            <a:xfrm>
              <a:off x="3955" y="1670"/>
              <a:ext cx="21"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7" name="Line 85"/>
            <p:cNvSpPr>
              <a:spLocks noChangeShapeType="1"/>
            </p:cNvSpPr>
            <p:nvPr/>
          </p:nvSpPr>
          <p:spPr bwMode="auto">
            <a:xfrm>
              <a:off x="3976" y="1727"/>
              <a:ext cx="21"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8" name="Line 86"/>
            <p:cNvSpPr>
              <a:spLocks noChangeShapeType="1"/>
            </p:cNvSpPr>
            <p:nvPr/>
          </p:nvSpPr>
          <p:spPr bwMode="auto">
            <a:xfrm>
              <a:off x="3997" y="1786"/>
              <a:ext cx="19" cy="6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9" name="Line 87"/>
            <p:cNvSpPr>
              <a:spLocks noChangeShapeType="1"/>
            </p:cNvSpPr>
            <p:nvPr/>
          </p:nvSpPr>
          <p:spPr bwMode="auto">
            <a:xfrm>
              <a:off x="4016" y="1847"/>
              <a:ext cx="21" cy="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0" name="Line 88"/>
            <p:cNvSpPr>
              <a:spLocks noChangeShapeType="1"/>
            </p:cNvSpPr>
            <p:nvPr/>
          </p:nvSpPr>
          <p:spPr bwMode="auto">
            <a:xfrm>
              <a:off x="4037" y="1905"/>
              <a:ext cx="20"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1" name="Line 89"/>
            <p:cNvSpPr>
              <a:spLocks noChangeShapeType="1"/>
            </p:cNvSpPr>
            <p:nvPr/>
          </p:nvSpPr>
          <p:spPr bwMode="auto">
            <a:xfrm>
              <a:off x="4057" y="196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2" name="Line 90"/>
            <p:cNvSpPr>
              <a:spLocks noChangeShapeType="1"/>
            </p:cNvSpPr>
            <p:nvPr/>
          </p:nvSpPr>
          <p:spPr bwMode="auto">
            <a:xfrm>
              <a:off x="4077" y="2016"/>
              <a:ext cx="20" cy="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3" name="Line 91"/>
            <p:cNvSpPr>
              <a:spLocks noChangeShapeType="1"/>
            </p:cNvSpPr>
            <p:nvPr/>
          </p:nvSpPr>
          <p:spPr bwMode="auto">
            <a:xfrm>
              <a:off x="4097" y="2066"/>
              <a:ext cx="19"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4" name="Line 92"/>
            <p:cNvSpPr>
              <a:spLocks noChangeShapeType="1"/>
            </p:cNvSpPr>
            <p:nvPr/>
          </p:nvSpPr>
          <p:spPr bwMode="auto">
            <a:xfrm>
              <a:off x="4116" y="2115"/>
              <a:ext cx="23"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5" name="Line 93"/>
            <p:cNvSpPr>
              <a:spLocks noChangeShapeType="1"/>
            </p:cNvSpPr>
            <p:nvPr/>
          </p:nvSpPr>
          <p:spPr bwMode="auto">
            <a:xfrm>
              <a:off x="4139" y="2164"/>
              <a:ext cx="21"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6" name="Line 94"/>
            <p:cNvSpPr>
              <a:spLocks noChangeShapeType="1"/>
            </p:cNvSpPr>
            <p:nvPr/>
          </p:nvSpPr>
          <p:spPr bwMode="auto">
            <a:xfrm>
              <a:off x="4160" y="2204"/>
              <a:ext cx="18"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7" name="Line 95"/>
            <p:cNvSpPr>
              <a:spLocks noChangeShapeType="1"/>
            </p:cNvSpPr>
            <p:nvPr/>
          </p:nvSpPr>
          <p:spPr bwMode="auto">
            <a:xfrm>
              <a:off x="4178" y="2244"/>
              <a:ext cx="2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8" name="Line 96"/>
            <p:cNvSpPr>
              <a:spLocks noChangeShapeType="1"/>
            </p:cNvSpPr>
            <p:nvPr/>
          </p:nvSpPr>
          <p:spPr bwMode="auto">
            <a:xfrm>
              <a:off x="4199" y="2278"/>
              <a:ext cx="18" cy="3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9" name="Line 97"/>
            <p:cNvSpPr>
              <a:spLocks noChangeShapeType="1"/>
            </p:cNvSpPr>
            <p:nvPr/>
          </p:nvSpPr>
          <p:spPr bwMode="auto">
            <a:xfrm>
              <a:off x="4217" y="2310"/>
              <a:ext cx="22"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0" name="Line 98"/>
            <p:cNvSpPr>
              <a:spLocks noChangeShapeType="1"/>
            </p:cNvSpPr>
            <p:nvPr/>
          </p:nvSpPr>
          <p:spPr bwMode="auto">
            <a:xfrm>
              <a:off x="4239" y="2339"/>
              <a:ext cx="21" cy="2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1" name="Line 99"/>
            <p:cNvSpPr>
              <a:spLocks noChangeShapeType="1"/>
            </p:cNvSpPr>
            <p:nvPr/>
          </p:nvSpPr>
          <p:spPr bwMode="auto">
            <a:xfrm>
              <a:off x="4260" y="236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2" name="Line 100"/>
            <p:cNvSpPr>
              <a:spLocks noChangeShapeType="1"/>
            </p:cNvSpPr>
            <p:nvPr/>
          </p:nvSpPr>
          <p:spPr bwMode="auto">
            <a:xfrm>
              <a:off x="4280" y="2385"/>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3" name="Line 101"/>
            <p:cNvSpPr>
              <a:spLocks noChangeShapeType="1"/>
            </p:cNvSpPr>
            <p:nvPr/>
          </p:nvSpPr>
          <p:spPr bwMode="auto">
            <a:xfrm>
              <a:off x="4299" y="2407"/>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4" name="Line 102"/>
            <p:cNvSpPr>
              <a:spLocks noChangeShapeType="1"/>
            </p:cNvSpPr>
            <p:nvPr/>
          </p:nvSpPr>
          <p:spPr bwMode="auto">
            <a:xfrm>
              <a:off x="4320" y="2423"/>
              <a:ext cx="19"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5" name="Line 103"/>
            <p:cNvSpPr>
              <a:spLocks noChangeShapeType="1"/>
            </p:cNvSpPr>
            <p:nvPr/>
          </p:nvSpPr>
          <p:spPr bwMode="auto">
            <a:xfrm>
              <a:off x="4339"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6" name="Line 104"/>
            <p:cNvSpPr>
              <a:spLocks noChangeShapeType="1"/>
            </p:cNvSpPr>
            <p:nvPr/>
          </p:nvSpPr>
          <p:spPr bwMode="auto">
            <a:xfrm>
              <a:off x="4360" y="2448"/>
              <a:ext cx="21"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7" name="Line 105"/>
            <p:cNvSpPr>
              <a:spLocks noChangeShapeType="1"/>
            </p:cNvSpPr>
            <p:nvPr/>
          </p:nvSpPr>
          <p:spPr bwMode="auto">
            <a:xfrm>
              <a:off x="4381" y="2459"/>
              <a:ext cx="19"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 name="Line 106"/>
            <p:cNvSpPr>
              <a:spLocks noChangeShapeType="1"/>
            </p:cNvSpPr>
            <p:nvPr/>
          </p:nvSpPr>
          <p:spPr bwMode="auto">
            <a:xfrm>
              <a:off x="4400" y="2468"/>
              <a:ext cx="19"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 name="Line 107"/>
            <p:cNvSpPr>
              <a:spLocks noChangeShapeType="1"/>
            </p:cNvSpPr>
            <p:nvPr/>
          </p:nvSpPr>
          <p:spPr bwMode="auto">
            <a:xfrm>
              <a:off x="4419" y="2476"/>
              <a:ext cx="21"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0" name="Line 108"/>
            <p:cNvSpPr>
              <a:spLocks noChangeShapeType="1"/>
            </p:cNvSpPr>
            <p:nvPr/>
          </p:nvSpPr>
          <p:spPr bwMode="auto">
            <a:xfrm>
              <a:off x="4440" y="2482"/>
              <a:ext cx="20"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1" name="Line 109"/>
            <p:cNvSpPr>
              <a:spLocks noChangeShapeType="1"/>
            </p:cNvSpPr>
            <p:nvPr/>
          </p:nvSpPr>
          <p:spPr bwMode="auto">
            <a:xfrm>
              <a:off x="4460" y="2487"/>
              <a:ext cx="2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2" name="Line 110"/>
            <p:cNvSpPr>
              <a:spLocks noChangeShapeType="1"/>
            </p:cNvSpPr>
            <p:nvPr/>
          </p:nvSpPr>
          <p:spPr bwMode="auto">
            <a:xfrm>
              <a:off x="4481"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3" name="Line 111"/>
            <p:cNvSpPr>
              <a:spLocks noChangeShapeType="1"/>
            </p:cNvSpPr>
            <p:nvPr/>
          </p:nvSpPr>
          <p:spPr bwMode="auto">
            <a:xfrm>
              <a:off x="4400" y="2491"/>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4" name="Line 112"/>
            <p:cNvSpPr>
              <a:spLocks noChangeShapeType="1"/>
            </p:cNvSpPr>
            <p:nvPr/>
          </p:nvSpPr>
          <p:spPr bwMode="auto">
            <a:xfrm>
              <a:off x="4520" y="2494"/>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5" name="Line 113"/>
            <p:cNvSpPr>
              <a:spLocks noChangeShapeType="1"/>
            </p:cNvSpPr>
            <p:nvPr/>
          </p:nvSpPr>
          <p:spPr bwMode="auto">
            <a:xfrm>
              <a:off x="4539" y="2500"/>
              <a:ext cx="2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6" name="Line 114"/>
            <p:cNvSpPr>
              <a:spLocks noChangeShapeType="1"/>
            </p:cNvSpPr>
            <p:nvPr/>
          </p:nvSpPr>
          <p:spPr bwMode="auto">
            <a:xfrm>
              <a:off x="4582" y="2501"/>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7" name="Line 115"/>
            <p:cNvSpPr>
              <a:spLocks noChangeShapeType="1"/>
            </p:cNvSpPr>
            <p:nvPr/>
          </p:nvSpPr>
          <p:spPr bwMode="auto">
            <a:xfrm>
              <a:off x="4603"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8" name="Line 116"/>
            <p:cNvSpPr>
              <a:spLocks noChangeShapeType="1"/>
            </p:cNvSpPr>
            <p:nvPr/>
          </p:nvSpPr>
          <p:spPr bwMode="auto">
            <a:xfrm>
              <a:off x="4623"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9" name="Line 117"/>
            <p:cNvSpPr>
              <a:spLocks noChangeShapeType="1"/>
            </p:cNvSpPr>
            <p:nvPr/>
          </p:nvSpPr>
          <p:spPr bwMode="auto">
            <a:xfrm>
              <a:off x="4644" y="2504"/>
              <a:ext cx="1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0" name="Line 118"/>
            <p:cNvSpPr>
              <a:spLocks noChangeShapeType="1"/>
            </p:cNvSpPr>
            <p:nvPr/>
          </p:nvSpPr>
          <p:spPr bwMode="auto">
            <a:xfrm>
              <a:off x="4662"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1" name="Line 119"/>
            <p:cNvSpPr>
              <a:spLocks noChangeShapeType="1"/>
            </p:cNvSpPr>
            <p:nvPr/>
          </p:nvSpPr>
          <p:spPr bwMode="auto">
            <a:xfrm>
              <a:off x="4683"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2" name="Line 120"/>
            <p:cNvSpPr>
              <a:spLocks noChangeShapeType="1"/>
            </p:cNvSpPr>
            <p:nvPr/>
          </p:nvSpPr>
          <p:spPr bwMode="auto">
            <a:xfrm>
              <a:off x="4703"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3" name="Line 121"/>
            <p:cNvSpPr>
              <a:spLocks noChangeShapeType="1"/>
            </p:cNvSpPr>
            <p:nvPr/>
          </p:nvSpPr>
          <p:spPr bwMode="auto">
            <a:xfrm>
              <a:off x="4724"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4" name="Line 122"/>
            <p:cNvSpPr>
              <a:spLocks noChangeShapeType="1"/>
            </p:cNvSpPr>
            <p:nvPr/>
          </p:nvSpPr>
          <p:spPr bwMode="auto">
            <a:xfrm>
              <a:off x="4744"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5" name="Line 123"/>
            <p:cNvSpPr>
              <a:spLocks noChangeShapeType="1"/>
            </p:cNvSpPr>
            <p:nvPr/>
          </p:nvSpPr>
          <p:spPr bwMode="auto">
            <a:xfrm>
              <a:off x="4763" y="2506"/>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36" name="Rectangle 124"/>
            <p:cNvSpPr>
              <a:spLocks noChangeArrowheads="1"/>
            </p:cNvSpPr>
            <p:nvPr/>
          </p:nvSpPr>
          <p:spPr bwMode="auto">
            <a:xfrm>
              <a:off x="3916" y="2540"/>
              <a:ext cx="383" cy="187"/>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nvGrpSpPr>
            <p:cNvPr id="9337" name="Group 125"/>
            <p:cNvGrpSpPr>
              <a:grpSpLocks/>
            </p:cNvGrpSpPr>
            <p:nvPr/>
          </p:nvGrpSpPr>
          <p:grpSpPr bwMode="auto">
            <a:xfrm>
              <a:off x="4035" y="1914"/>
              <a:ext cx="9" cy="593"/>
              <a:chOff x="3503" y="3456"/>
              <a:chExt cx="13" cy="430"/>
            </a:xfrm>
          </p:grpSpPr>
          <p:sp>
            <p:nvSpPr>
              <p:cNvPr id="9349" name="Freeform 126"/>
              <p:cNvSpPr>
                <a:spLocks/>
              </p:cNvSpPr>
              <p:nvPr/>
            </p:nvSpPr>
            <p:spPr bwMode="auto">
              <a:xfrm>
                <a:off x="3509" y="3456"/>
                <a:ext cx="1" cy="430"/>
              </a:xfrm>
              <a:custGeom>
                <a:avLst/>
                <a:gdLst>
                  <a:gd name="T0" fmla="*/ 0 w 2"/>
                  <a:gd name="T1" fmla="*/ 0 h 1290"/>
                  <a:gd name="T2" fmla="*/ 1 w 2"/>
                  <a:gd name="T3" fmla="*/ 0 h 1290"/>
                  <a:gd name="T4" fmla="*/ 0 w 2"/>
                  <a:gd name="T5" fmla="*/ 0 h 1290"/>
                  <a:gd name="T6" fmla="*/ 0 60000 65536"/>
                  <a:gd name="T7" fmla="*/ 0 60000 65536"/>
                  <a:gd name="T8" fmla="*/ 0 60000 65536"/>
                  <a:gd name="T9" fmla="*/ 0 w 2"/>
                  <a:gd name="T10" fmla="*/ 0 h 1290"/>
                  <a:gd name="T11" fmla="*/ 2 w 2"/>
                  <a:gd name="T12" fmla="*/ 1290 h 1290"/>
                </a:gdLst>
                <a:ahLst/>
                <a:cxnLst>
                  <a:cxn ang="T6">
                    <a:pos x="T0" y="T1"/>
                  </a:cxn>
                  <a:cxn ang="T7">
                    <a:pos x="T2" y="T3"/>
                  </a:cxn>
                  <a:cxn ang="T8">
                    <a:pos x="T4" y="T5"/>
                  </a:cxn>
                </a:cxnLst>
                <a:rect l="T9" t="T10" r="T11" b="T12"/>
                <a:pathLst>
                  <a:path w="2" h="1290">
                    <a:moveTo>
                      <a:pt x="0" y="1290"/>
                    </a:moveTo>
                    <a:lnTo>
                      <a:pt x="2" y="0"/>
                    </a:lnTo>
                    <a:lnTo>
                      <a:pt x="0" y="1290"/>
                    </a:lnTo>
                    <a:close/>
                  </a:path>
                </a:pathLst>
              </a:custGeom>
              <a:solidFill>
                <a:srgbClr val="BFBFFF"/>
              </a:solidFill>
              <a:ln w="12700" cmpd="sng">
                <a:solidFill>
                  <a:srgbClr val="000000"/>
                </a:solidFill>
                <a:round/>
                <a:headEnd/>
                <a:tailEnd/>
              </a:ln>
            </p:spPr>
            <p:txBody>
              <a:bodyPr/>
              <a:lstStyle/>
              <a:p>
                <a:endParaRPr lang="en-US"/>
              </a:p>
            </p:txBody>
          </p:sp>
          <p:sp>
            <p:nvSpPr>
              <p:cNvPr id="9350" name="Freeform 127"/>
              <p:cNvSpPr>
                <a:spLocks/>
              </p:cNvSpPr>
              <p:nvPr/>
            </p:nvSpPr>
            <p:spPr bwMode="auto">
              <a:xfrm>
                <a:off x="3503" y="3456"/>
                <a:ext cx="13" cy="430"/>
              </a:xfrm>
              <a:custGeom>
                <a:avLst/>
                <a:gdLst>
                  <a:gd name="T0" fmla="*/ 0 w 26"/>
                  <a:gd name="T1" fmla="*/ 0 h 1290"/>
                  <a:gd name="T2" fmla="*/ 1 w 26"/>
                  <a:gd name="T3" fmla="*/ 0 h 1290"/>
                  <a:gd name="T4" fmla="*/ 1 w 26"/>
                  <a:gd name="T5" fmla="*/ 0 h 1290"/>
                  <a:gd name="T6" fmla="*/ 1 w 26"/>
                  <a:gd name="T7" fmla="*/ 0 h 1290"/>
                  <a:gd name="T8" fmla="*/ 0 w 26"/>
                  <a:gd name="T9" fmla="*/ 0 h 1290"/>
                  <a:gd name="T10" fmla="*/ 0 60000 65536"/>
                  <a:gd name="T11" fmla="*/ 0 60000 65536"/>
                  <a:gd name="T12" fmla="*/ 0 60000 65536"/>
                  <a:gd name="T13" fmla="*/ 0 60000 65536"/>
                  <a:gd name="T14" fmla="*/ 0 60000 65536"/>
                  <a:gd name="T15" fmla="*/ 0 w 26"/>
                  <a:gd name="T16" fmla="*/ 0 h 1290"/>
                  <a:gd name="T17" fmla="*/ 26 w 26"/>
                  <a:gd name="T18" fmla="*/ 1290 h 1290"/>
                </a:gdLst>
                <a:ahLst/>
                <a:cxnLst>
                  <a:cxn ang="T10">
                    <a:pos x="T0" y="T1"/>
                  </a:cxn>
                  <a:cxn ang="T11">
                    <a:pos x="T2" y="T3"/>
                  </a:cxn>
                  <a:cxn ang="T12">
                    <a:pos x="T4" y="T5"/>
                  </a:cxn>
                  <a:cxn ang="T13">
                    <a:pos x="T6" y="T7"/>
                  </a:cxn>
                  <a:cxn ang="T14">
                    <a:pos x="T8" y="T9"/>
                  </a:cxn>
                </a:cxnLst>
                <a:rect l="T15" t="T16" r="T17" b="T18"/>
                <a:pathLst>
                  <a:path w="26" h="1290">
                    <a:moveTo>
                      <a:pt x="0" y="1290"/>
                    </a:moveTo>
                    <a:lnTo>
                      <a:pt x="24" y="1290"/>
                    </a:lnTo>
                    <a:lnTo>
                      <a:pt x="26" y="0"/>
                    </a:lnTo>
                    <a:lnTo>
                      <a:pt x="2" y="0"/>
                    </a:lnTo>
                    <a:lnTo>
                      <a:pt x="0" y="1290"/>
                    </a:lnTo>
                    <a:close/>
                  </a:path>
                </a:pathLst>
              </a:custGeom>
              <a:solidFill>
                <a:srgbClr val="BFBFFF"/>
              </a:solidFill>
              <a:ln w="12700" cmpd="sng">
                <a:solidFill>
                  <a:srgbClr val="000000"/>
                </a:solidFill>
                <a:round/>
                <a:headEnd/>
                <a:tailEnd/>
              </a:ln>
            </p:spPr>
            <p:txBody>
              <a:bodyPr/>
              <a:lstStyle/>
              <a:p>
                <a:endParaRPr lang="en-US"/>
              </a:p>
            </p:txBody>
          </p:sp>
        </p:grpSp>
        <p:sp>
          <p:nvSpPr>
            <p:cNvPr id="9338" name="Freeform 128"/>
            <p:cNvSpPr>
              <a:spLocks/>
            </p:cNvSpPr>
            <p:nvPr/>
          </p:nvSpPr>
          <p:spPr bwMode="auto">
            <a:xfrm>
              <a:off x="4567" y="2501"/>
              <a:ext cx="14" cy="4"/>
            </a:xfrm>
            <a:custGeom>
              <a:avLst/>
              <a:gdLst>
                <a:gd name="T0" fmla="*/ 0 w 37"/>
                <a:gd name="T1" fmla="*/ 1 h 8"/>
                <a:gd name="T2" fmla="*/ 0 w 37"/>
                <a:gd name="T3" fmla="*/ 1 h 8"/>
                <a:gd name="T4" fmla="*/ 0 w 37"/>
                <a:gd name="T5" fmla="*/ 1 h 8"/>
                <a:gd name="T6" fmla="*/ 0 w 37"/>
                <a:gd name="T7" fmla="*/ 1 h 8"/>
                <a:gd name="T8" fmla="*/ 0 w 37"/>
                <a:gd name="T9" fmla="*/ 0 h 8"/>
                <a:gd name="T10" fmla="*/ 0 w 37"/>
                <a:gd name="T11" fmla="*/ 0 h 8"/>
                <a:gd name="T12" fmla="*/ 0 w 37"/>
                <a:gd name="T13" fmla="*/ 0 h 8"/>
                <a:gd name="T14" fmla="*/ 0 w 37"/>
                <a:gd name="T15" fmla="*/ 1 h 8"/>
                <a:gd name="T16" fmla="*/ 0 w 37"/>
                <a:gd name="T17" fmla="*/ 1 h 8"/>
                <a:gd name="T18" fmla="*/ 0 w 37"/>
                <a:gd name="T19" fmla="*/ 1 h 8"/>
                <a:gd name="T20" fmla="*/ 0 w 37"/>
                <a:gd name="T21" fmla="*/ 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BFBFFF"/>
            </a:solidFill>
            <a:ln w="28575" cmpd="sng">
              <a:solidFill>
                <a:srgbClr val="000000"/>
              </a:solidFill>
              <a:prstDash val="solid"/>
              <a:round/>
              <a:headEnd/>
              <a:tailEnd/>
            </a:ln>
          </p:spPr>
          <p:txBody>
            <a:bodyPr/>
            <a:lstStyle/>
            <a:p>
              <a:endParaRPr lang="en-US"/>
            </a:p>
          </p:txBody>
        </p:sp>
        <p:grpSp>
          <p:nvGrpSpPr>
            <p:cNvPr id="9339" name="Group 129"/>
            <p:cNvGrpSpPr>
              <a:grpSpLocks/>
            </p:cNvGrpSpPr>
            <p:nvPr/>
          </p:nvGrpSpPr>
          <p:grpSpPr bwMode="auto">
            <a:xfrm>
              <a:off x="4037" y="2105"/>
              <a:ext cx="277" cy="425"/>
              <a:chOff x="4331" y="1777"/>
              <a:chExt cx="209" cy="323"/>
            </a:xfrm>
          </p:grpSpPr>
          <p:sp>
            <p:nvSpPr>
              <p:cNvPr id="9345" name="Line 130"/>
              <p:cNvSpPr>
                <a:spLocks noChangeShapeType="1"/>
              </p:cNvSpPr>
              <p:nvPr/>
            </p:nvSpPr>
            <p:spPr bwMode="auto">
              <a:xfrm flipH="1">
                <a:off x="4331" y="1777"/>
                <a:ext cx="52" cy="93"/>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46" name="Line 131"/>
              <p:cNvSpPr>
                <a:spLocks noChangeShapeType="1"/>
              </p:cNvSpPr>
              <p:nvPr/>
            </p:nvSpPr>
            <p:spPr bwMode="auto">
              <a:xfrm flipH="1">
                <a:off x="4331" y="1870"/>
                <a:ext cx="104"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47" name="Line 132"/>
              <p:cNvSpPr>
                <a:spLocks noChangeShapeType="1"/>
              </p:cNvSpPr>
              <p:nvPr/>
            </p:nvSpPr>
            <p:spPr bwMode="auto">
              <a:xfrm flipH="1">
                <a:off x="4390" y="1949"/>
                <a:ext cx="78"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48" name="Line 133"/>
              <p:cNvSpPr>
                <a:spLocks noChangeShapeType="1"/>
              </p:cNvSpPr>
              <p:nvPr/>
            </p:nvSpPr>
            <p:spPr bwMode="auto">
              <a:xfrm flipH="1">
                <a:off x="4487" y="2008"/>
                <a:ext cx="53" cy="92"/>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9340" name="Text Box 134"/>
            <p:cNvSpPr txBox="1">
              <a:spLocks noChangeArrowheads="1"/>
            </p:cNvSpPr>
            <p:nvPr/>
          </p:nvSpPr>
          <p:spPr bwMode="auto">
            <a:xfrm>
              <a:off x="3891" y="2430"/>
              <a:ext cx="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4C"/>
                  </a:solidFill>
                  <a:latin typeface="Tahoma" pitchFamily="34" charset="0"/>
                </a:rPr>
                <a:t>z</a:t>
              </a:r>
              <a:r>
                <a:rPr lang="en-US" altLang="en-US" sz="2000" b="1" baseline="-25000">
                  <a:solidFill>
                    <a:srgbClr val="00004C"/>
                  </a:solidFill>
                  <a:latin typeface="Tahoma" pitchFamily="34" charset="0"/>
                </a:rPr>
                <a:t>T</a:t>
              </a:r>
              <a:endParaRPr lang="en-US" altLang="en-US" sz="2000" b="1">
                <a:solidFill>
                  <a:srgbClr val="00004C"/>
                </a:solidFill>
                <a:latin typeface="Tahoma" pitchFamily="34" charset="0"/>
              </a:endParaRPr>
            </a:p>
          </p:txBody>
        </p:sp>
        <p:sp>
          <p:nvSpPr>
            <p:cNvPr id="9341" name="Text Box 135"/>
            <p:cNvSpPr txBox="1">
              <a:spLocks noChangeArrowheads="1"/>
            </p:cNvSpPr>
            <p:nvPr/>
          </p:nvSpPr>
          <p:spPr bwMode="auto">
            <a:xfrm>
              <a:off x="2758" y="731"/>
              <a:ext cx="21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a:latin typeface="Tahoma" pitchFamily="34" charset="0"/>
                </a:rPr>
                <a:t>Area=P(z </a:t>
              </a:r>
              <a:r>
                <a:rPr lang="en-US" altLang="en-US" sz="2800" b="1">
                  <a:latin typeface="Tahoma" pitchFamily="34" charset="0"/>
                  <a:sym typeface="Symbol" pitchFamily="18" charset="2"/>
                </a:rPr>
                <a:t> z</a:t>
              </a:r>
              <a:r>
                <a:rPr lang="en-US" altLang="en-US" sz="2800" b="1" baseline="-25000">
                  <a:latin typeface="Tahoma" pitchFamily="34" charset="0"/>
                  <a:sym typeface="Symbol" pitchFamily="18" charset="2"/>
                </a:rPr>
                <a:t>T</a:t>
              </a:r>
              <a:r>
                <a:rPr lang="en-US" altLang="en-US" sz="2800" b="1">
                  <a:latin typeface="Tahoma" pitchFamily="34" charset="0"/>
                  <a:sym typeface="Symbol" pitchFamily="18" charset="2"/>
                </a:rPr>
                <a:t>)</a:t>
              </a:r>
              <a:endParaRPr lang="en-US" altLang="en-US" sz="2800" b="1">
                <a:latin typeface="Tahoma" pitchFamily="34" charset="0"/>
              </a:endParaRPr>
            </a:p>
          </p:txBody>
        </p:sp>
        <p:sp>
          <p:nvSpPr>
            <p:cNvPr id="9342" name="Line 136"/>
            <p:cNvSpPr>
              <a:spLocks noChangeShapeType="1"/>
            </p:cNvSpPr>
            <p:nvPr/>
          </p:nvSpPr>
          <p:spPr bwMode="auto">
            <a:xfrm flipH="1">
              <a:off x="4144" y="1125"/>
              <a:ext cx="147" cy="120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343" name="Rectangle 137"/>
            <p:cNvSpPr>
              <a:spLocks noChangeArrowheads="1"/>
            </p:cNvSpPr>
            <p:nvPr/>
          </p:nvSpPr>
          <p:spPr bwMode="auto">
            <a:xfrm>
              <a:off x="3677" y="2561"/>
              <a:ext cx="9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4C"/>
                  </a:solidFill>
                  <a:latin typeface="Tahoma" pitchFamily="34" charset="0"/>
                </a:rPr>
                <a:t>0</a:t>
              </a:r>
            </a:p>
          </p:txBody>
        </p:sp>
        <p:sp>
          <p:nvSpPr>
            <p:cNvPr id="9344" name="Line 138"/>
            <p:cNvSpPr>
              <a:spLocks noChangeShapeType="1"/>
            </p:cNvSpPr>
            <p:nvPr/>
          </p:nvSpPr>
          <p:spPr bwMode="auto">
            <a:xfrm>
              <a:off x="3743" y="1278"/>
              <a:ext cx="0" cy="1201"/>
            </a:xfrm>
            <a:prstGeom prst="line">
              <a:avLst/>
            </a:prstGeom>
            <a:noFill/>
            <a:ln w="9525">
              <a:solidFill>
                <a:srgbClr val="00004C"/>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76200" y="76200"/>
            <a:ext cx="90535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sz="2400" b="1">
                <a:latin typeface="Tahoma" pitchFamily="34" charset="0"/>
              </a:rPr>
              <a:t>Standard Normal Cumulative Probability in right-hand tail</a:t>
            </a:r>
          </a:p>
          <a:p>
            <a:pPr algn="ctr">
              <a:spcBef>
                <a:spcPct val="0"/>
              </a:spcBef>
              <a:buSzTx/>
              <a:buFontTx/>
              <a:buNone/>
            </a:pPr>
            <a:r>
              <a:rPr lang="en-US" altLang="en-US" sz="2000" b="1">
                <a:solidFill>
                  <a:srgbClr val="FF9933"/>
                </a:solidFill>
                <a:latin typeface="Tahoma" pitchFamily="34" charset="0"/>
              </a:rPr>
              <a:t>(For negative z values, areas are found by symmetry)</a:t>
            </a:r>
            <a:endParaRPr lang="en-US" altLang="en-US" sz="2400" b="1">
              <a:solidFill>
                <a:srgbClr val="FF9933"/>
              </a:solidFill>
              <a:latin typeface="Tahoma" pitchFamily="34" charset="0"/>
            </a:endParaRPr>
          </a:p>
        </p:txBody>
      </p:sp>
      <p:graphicFrame>
        <p:nvGraphicFramePr>
          <p:cNvPr id="10243" name="Object 4"/>
          <p:cNvGraphicFramePr>
            <a:graphicFrameLocks noChangeAspect="1"/>
          </p:cNvGraphicFramePr>
          <p:nvPr/>
        </p:nvGraphicFramePr>
        <p:xfrm>
          <a:off x="3995738" y="4943475"/>
          <a:ext cx="4319587" cy="1365250"/>
        </p:xfrm>
        <a:graphic>
          <a:graphicData uri="http://schemas.openxmlformats.org/presentationml/2006/ole">
            <mc:AlternateContent xmlns:mc="http://schemas.openxmlformats.org/markup-compatibility/2006">
              <mc:Choice xmlns:v="urn:schemas-microsoft-com:vml" Requires="v">
                <p:oleObj spid="_x0000_s10397" name="Equation" r:id="rId4" imgW="1409824" imgH="342900" progId="Equation.3">
                  <p:embed/>
                </p:oleObj>
              </mc:Choice>
              <mc:Fallback>
                <p:oleObj name="Equation" r:id="rId4" imgW="1409824" imgH="3429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738" y="4943475"/>
                        <a:ext cx="4319587"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244" name="Group 140"/>
          <p:cNvGrpSpPr>
            <a:grpSpLocks/>
          </p:cNvGrpSpPr>
          <p:nvPr/>
        </p:nvGrpSpPr>
        <p:grpSpPr bwMode="auto">
          <a:xfrm>
            <a:off x="3708400" y="1160463"/>
            <a:ext cx="4597400" cy="3348037"/>
            <a:chOff x="2336" y="731"/>
            <a:chExt cx="2896" cy="2109"/>
          </a:xfrm>
        </p:grpSpPr>
        <p:sp>
          <p:nvSpPr>
            <p:cNvPr id="10245" name="Rectangle 141"/>
            <p:cNvSpPr>
              <a:spLocks noChangeArrowheads="1"/>
            </p:cNvSpPr>
            <p:nvPr/>
          </p:nvSpPr>
          <p:spPr bwMode="auto">
            <a:xfrm>
              <a:off x="2336" y="1164"/>
              <a:ext cx="2896" cy="1676"/>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46" name="Rectangle 142"/>
            <p:cNvSpPr>
              <a:spLocks noChangeArrowheads="1"/>
            </p:cNvSpPr>
            <p:nvPr/>
          </p:nvSpPr>
          <p:spPr bwMode="auto">
            <a:xfrm>
              <a:off x="2832" y="2561"/>
              <a:ext cx="12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sp>
          <p:nvSpPr>
            <p:cNvPr id="10247" name="Rectangle 143"/>
            <p:cNvSpPr>
              <a:spLocks noChangeArrowheads="1"/>
            </p:cNvSpPr>
            <p:nvPr/>
          </p:nvSpPr>
          <p:spPr bwMode="auto">
            <a:xfrm>
              <a:off x="4542" y="2548"/>
              <a:ext cx="80"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grpSp>
          <p:nvGrpSpPr>
            <p:cNvPr id="10248" name="Group 144"/>
            <p:cNvGrpSpPr>
              <a:grpSpLocks/>
            </p:cNvGrpSpPr>
            <p:nvPr/>
          </p:nvGrpSpPr>
          <p:grpSpPr bwMode="auto">
            <a:xfrm>
              <a:off x="2995" y="2501"/>
              <a:ext cx="2" cy="5"/>
              <a:chOff x="2064" y="3881"/>
              <a:chExt cx="1" cy="4"/>
            </a:xfrm>
          </p:grpSpPr>
          <p:sp>
            <p:nvSpPr>
              <p:cNvPr id="10377" name="Freeform 145"/>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BFBFFF"/>
              </a:solidFill>
              <a:ln w="28575" cmpd="sng">
                <a:solidFill>
                  <a:srgbClr val="000000"/>
                </a:solidFill>
                <a:round/>
                <a:headEnd/>
                <a:tailEnd/>
              </a:ln>
            </p:spPr>
            <p:txBody>
              <a:bodyPr/>
              <a:lstStyle/>
              <a:p>
                <a:endParaRPr lang="en-US"/>
              </a:p>
            </p:txBody>
          </p:sp>
          <p:sp>
            <p:nvSpPr>
              <p:cNvPr id="10378" name="Line 146"/>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0249" name="Group 147"/>
            <p:cNvGrpSpPr>
              <a:grpSpLocks/>
            </p:cNvGrpSpPr>
            <p:nvPr/>
          </p:nvGrpSpPr>
          <p:grpSpPr bwMode="auto">
            <a:xfrm>
              <a:off x="4491" y="2495"/>
              <a:ext cx="5" cy="11"/>
              <a:chOff x="4132" y="3878"/>
              <a:chExt cx="8" cy="7"/>
            </a:xfrm>
          </p:grpSpPr>
          <p:sp>
            <p:nvSpPr>
              <p:cNvPr id="10375" name="Freeform 148"/>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BFBFFF"/>
              </a:solidFill>
              <a:ln w="28575" cmpd="sng">
                <a:solidFill>
                  <a:srgbClr val="000000"/>
                </a:solidFill>
                <a:round/>
                <a:headEnd/>
                <a:tailEnd/>
              </a:ln>
            </p:spPr>
            <p:txBody>
              <a:bodyPr/>
              <a:lstStyle/>
              <a:p>
                <a:endParaRPr lang="en-US"/>
              </a:p>
            </p:txBody>
          </p:sp>
          <p:sp>
            <p:nvSpPr>
              <p:cNvPr id="10376" name="Line 149"/>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0250" name="Line 150"/>
            <p:cNvSpPr>
              <a:spLocks noChangeShapeType="1"/>
            </p:cNvSpPr>
            <p:nvPr/>
          </p:nvSpPr>
          <p:spPr bwMode="auto">
            <a:xfrm flipH="1">
              <a:off x="2684" y="2506"/>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1" name="Line 151"/>
            <p:cNvSpPr>
              <a:spLocks noChangeShapeType="1"/>
            </p:cNvSpPr>
            <p:nvPr/>
          </p:nvSpPr>
          <p:spPr bwMode="auto">
            <a:xfrm flipH="1">
              <a:off x="2684" y="1326"/>
              <a:ext cx="3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2" name="Line 152"/>
            <p:cNvSpPr>
              <a:spLocks noChangeShapeType="1"/>
            </p:cNvSpPr>
            <p:nvPr/>
          </p:nvSpPr>
          <p:spPr bwMode="auto">
            <a:xfrm flipH="1">
              <a:off x="2684" y="1914"/>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3" name="Line 153"/>
            <p:cNvSpPr>
              <a:spLocks noChangeShapeType="1"/>
            </p:cNvSpPr>
            <p:nvPr/>
          </p:nvSpPr>
          <p:spPr bwMode="auto">
            <a:xfrm flipH="1">
              <a:off x="2684" y="2212"/>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4" name="Line 154"/>
            <p:cNvSpPr>
              <a:spLocks noChangeShapeType="1"/>
            </p:cNvSpPr>
            <p:nvPr/>
          </p:nvSpPr>
          <p:spPr bwMode="auto">
            <a:xfrm flipH="1">
              <a:off x="2684" y="1619"/>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5" name="Line 155"/>
            <p:cNvSpPr>
              <a:spLocks noChangeShapeType="1"/>
            </p:cNvSpPr>
            <p:nvPr/>
          </p:nvSpPr>
          <p:spPr bwMode="auto">
            <a:xfrm flipH="1">
              <a:off x="2714" y="2506"/>
              <a:ext cx="21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6" name="Line 156"/>
            <p:cNvSpPr>
              <a:spLocks noChangeShapeType="1"/>
            </p:cNvSpPr>
            <p:nvPr/>
          </p:nvSpPr>
          <p:spPr bwMode="auto">
            <a:xfrm flipV="1">
              <a:off x="2714" y="1287"/>
              <a:ext cx="3" cy="12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7" name="Rectangle 157"/>
            <p:cNvSpPr>
              <a:spLocks noChangeArrowheads="1"/>
            </p:cNvSpPr>
            <p:nvPr/>
          </p:nvSpPr>
          <p:spPr bwMode="auto">
            <a:xfrm>
              <a:off x="2764" y="2504"/>
              <a:ext cx="102" cy="2"/>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58" name="Rectangle 158"/>
            <p:cNvSpPr>
              <a:spLocks noChangeArrowheads="1"/>
            </p:cNvSpPr>
            <p:nvPr/>
          </p:nvSpPr>
          <p:spPr bwMode="auto">
            <a:xfrm>
              <a:off x="2866" y="2501"/>
              <a:ext cx="102" cy="5"/>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59" name="Rectangle 159"/>
            <p:cNvSpPr>
              <a:spLocks noChangeArrowheads="1"/>
            </p:cNvSpPr>
            <p:nvPr/>
          </p:nvSpPr>
          <p:spPr bwMode="auto">
            <a:xfrm>
              <a:off x="4481" y="2500"/>
              <a:ext cx="101" cy="6"/>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60" name="Rectangle 160"/>
            <p:cNvSpPr>
              <a:spLocks noChangeArrowheads="1"/>
            </p:cNvSpPr>
            <p:nvPr/>
          </p:nvSpPr>
          <p:spPr bwMode="auto">
            <a:xfrm>
              <a:off x="4582"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61" name="Rectangle 161"/>
            <p:cNvSpPr>
              <a:spLocks noChangeArrowheads="1"/>
            </p:cNvSpPr>
            <p:nvPr/>
          </p:nvSpPr>
          <p:spPr bwMode="auto">
            <a:xfrm>
              <a:off x="4683"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0262" name="Line 162"/>
            <p:cNvSpPr>
              <a:spLocks noChangeShapeType="1"/>
            </p:cNvSpPr>
            <p:nvPr/>
          </p:nvSpPr>
          <p:spPr bwMode="auto">
            <a:xfrm>
              <a:off x="2764" y="2505"/>
              <a:ext cx="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3" name="Line 163"/>
            <p:cNvSpPr>
              <a:spLocks noChangeShapeType="1"/>
            </p:cNvSpPr>
            <p:nvPr/>
          </p:nvSpPr>
          <p:spPr bwMode="auto">
            <a:xfrm>
              <a:off x="2786"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4" name="Line 164"/>
            <p:cNvSpPr>
              <a:spLocks noChangeShapeType="1"/>
            </p:cNvSpPr>
            <p:nvPr/>
          </p:nvSpPr>
          <p:spPr bwMode="auto">
            <a:xfrm>
              <a:off x="2807"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5" name="Line 165"/>
            <p:cNvSpPr>
              <a:spLocks noChangeShapeType="1"/>
            </p:cNvSpPr>
            <p:nvPr/>
          </p:nvSpPr>
          <p:spPr bwMode="auto">
            <a:xfrm flipV="1">
              <a:off x="2826" y="2504"/>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6" name="Line 166"/>
            <p:cNvSpPr>
              <a:spLocks noChangeShapeType="1"/>
            </p:cNvSpPr>
            <p:nvPr/>
          </p:nvSpPr>
          <p:spPr bwMode="auto">
            <a:xfrm>
              <a:off x="2845"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7" name="Line 167"/>
            <p:cNvSpPr>
              <a:spLocks noChangeShapeType="1"/>
            </p:cNvSpPr>
            <p:nvPr/>
          </p:nvSpPr>
          <p:spPr bwMode="auto">
            <a:xfrm flipV="1">
              <a:off x="2866"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8" name="Line 168"/>
            <p:cNvSpPr>
              <a:spLocks noChangeShapeType="1"/>
            </p:cNvSpPr>
            <p:nvPr/>
          </p:nvSpPr>
          <p:spPr bwMode="auto">
            <a:xfrm flipV="1">
              <a:off x="2906" y="2500"/>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9" name="Line 169"/>
            <p:cNvSpPr>
              <a:spLocks noChangeShapeType="1"/>
            </p:cNvSpPr>
            <p:nvPr/>
          </p:nvSpPr>
          <p:spPr bwMode="auto">
            <a:xfrm flipV="1">
              <a:off x="2927" y="2500"/>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0" name="Line 170"/>
            <p:cNvSpPr>
              <a:spLocks noChangeShapeType="1"/>
            </p:cNvSpPr>
            <p:nvPr/>
          </p:nvSpPr>
          <p:spPr bwMode="auto">
            <a:xfrm flipV="1">
              <a:off x="2946" y="2494"/>
              <a:ext cx="20"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1" name="Line 171"/>
            <p:cNvSpPr>
              <a:spLocks noChangeShapeType="1"/>
            </p:cNvSpPr>
            <p:nvPr/>
          </p:nvSpPr>
          <p:spPr bwMode="auto">
            <a:xfrm flipV="1">
              <a:off x="2966" y="2493"/>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2" name="Line 172"/>
            <p:cNvSpPr>
              <a:spLocks noChangeShapeType="1"/>
            </p:cNvSpPr>
            <p:nvPr/>
          </p:nvSpPr>
          <p:spPr bwMode="auto">
            <a:xfrm flipV="1">
              <a:off x="2987"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3" name="Line 173"/>
            <p:cNvSpPr>
              <a:spLocks noChangeShapeType="1"/>
            </p:cNvSpPr>
            <p:nvPr/>
          </p:nvSpPr>
          <p:spPr bwMode="auto">
            <a:xfrm flipV="1">
              <a:off x="3007" y="2487"/>
              <a:ext cx="19"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4" name="Line 174"/>
            <p:cNvSpPr>
              <a:spLocks noChangeShapeType="1"/>
            </p:cNvSpPr>
            <p:nvPr/>
          </p:nvSpPr>
          <p:spPr bwMode="auto">
            <a:xfrm flipV="1">
              <a:off x="3026" y="2482"/>
              <a:ext cx="22"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5" name="Line 175"/>
            <p:cNvSpPr>
              <a:spLocks noChangeShapeType="1"/>
            </p:cNvSpPr>
            <p:nvPr/>
          </p:nvSpPr>
          <p:spPr bwMode="auto">
            <a:xfrm flipV="1">
              <a:off x="3048" y="2476"/>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6" name="Line 176"/>
            <p:cNvSpPr>
              <a:spLocks noChangeShapeType="1"/>
            </p:cNvSpPr>
            <p:nvPr/>
          </p:nvSpPr>
          <p:spPr bwMode="auto">
            <a:xfrm flipV="1">
              <a:off x="3067" y="2468"/>
              <a:ext cx="20"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7" name="Line 177"/>
            <p:cNvSpPr>
              <a:spLocks noChangeShapeType="1"/>
            </p:cNvSpPr>
            <p:nvPr/>
          </p:nvSpPr>
          <p:spPr bwMode="auto">
            <a:xfrm flipV="1">
              <a:off x="3087" y="2459"/>
              <a:ext cx="22"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8" name="Line 178"/>
            <p:cNvSpPr>
              <a:spLocks noChangeShapeType="1"/>
            </p:cNvSpPr>
            <p:nvPr/>
          </p:nvSpPr>
          <p:spPr bwMode="auto">
            <a:xfrm flipV="1">
              <a:off x="3109" y="2448"/>
              <a:ext cx="19"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9" name="Line 179"/>
            <p:cNvSpPr>
              <a:spLocks noChangeShapeType="1"/>
            </p:cNvSpPr>
            <p:nvPr/>
          </p:nvSpPr>
          <p:spPr bwMode="auto">
            <a:xfrm flipV="1">
              <a:off x="3128"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0" name="Line 180"/>
            <p:cNvSpPr>
              <a:spLocks noChangeShapeType="1"/>
            </p:cNvSpPr>
            <p:nvPr/>
          </p:nvSpPr>
          <p:spPr bwMode="auto">
            <a:xfrm flipV="1">
              <a:off x="3149" y="2421"/>
              <a:ext cx="20" cy="1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1" name="Line 181"/>
            <p:cNvSpPr>
              <a:spLocks noChangeShapeType="1"/>
            </p:cNvSpPr>
            <p:nvPr/>
          </p:nvSpPr>
          <p:spPr bwMode="auto">
            <a:xfrm flipV="1">
              <a:off x="3169" y="2405"/>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2" name="Line 182"/>
            <p:cNvSpPr>
              <a:spLocks noChangeShapeType="1"/>
            </p:cNvSpPr>
            <p:nvPr/>
          </p:nvSpPr>
          <p:spPr bwMode="auto">
            <a:xfrm flipV="1">
              <a:off x="3190" y="2384"/>
              <a:ext cx="18" cy="2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3" name="Line 183"/>
            <p:cNvSpPr>
              <a:spLocks noChangeShapeType="1"/>
            </p:cNvSpPr>
            <p:nvPr/>
          </p:nvSpPr>
          <p:spPr bwMode="auto">
            <a:xfrm flipV="1">
              <a:off x="3208" y="2362"/>
              <a:ext cx="22"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4" name="Line 184"/>
            <p:cNvSpPr>
              <a:spLocks noChangeShapeType="1"/>
            </p:cNvSpPr>
            <p:nvPr/>
          </p:nvSpPr>
          <p:spPr bwMode="auto">
            <a:xfrm flipV="1">
              <a:off x="3230" y="2335"/>
              <a:ext cx="19"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5" name="Line 185"/>
            <p:cNvSpPr>
              <a:spLocks noChangeShapeType="1"/>
            </p:cNvSpPr>
            <p:nvPr/>
          </p:nvSpPr>
          <p:spPr bwMode="auto">
            <a:xfrm flipV="1">
              <a:off x="3249" y="2308"/>
              <a:ext cx="20"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6" name="Line 186"/>
            <p:cNvSpPr>
              <a:spLocks noChangeShapeType="1"/>
            </p:cNvSpPr>
            <p:nvPr/>
          </p:nvSpPr>
          <p:spPr bwMode="auto">
            <a:xfrm flipV="1">
              <a:off x="3269" y="2274"/>
              <a:ext cx="22"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7" name="Line 187"/>
            <p:cNvSpPr>
              <a:spLocks noChangeShapeType="1"/>
            </p:cNvSpPr>
            <p:nvPr/>
          </p:nvSpPr>
          <p:spPr bwMode="auto">
            <a:xfrm flipV="1">
              <a:off x="3291" y="2240"/>
              <a:ext cx="18"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8" name="Line 188"/>
            <p:cNvSpPr>
              <a:spLocks noChangeShapeType="1"/>
            </p:cNvSpPr>
            <p:nvPr/>
          </p:nvSpPr>
          <p:spPr bwMode="auto">
            <a:xfrm flipV="1">
              <a:off x="3309" y="2200"/>
              <a:ext cx="22"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9" name="Line 189"/>
            <p:cNvSpPr>
              <a:spLocks noChangeShapeType="1"/>
            </p:cNvSpPr>
            <p:nvPr/>
          </p:nvSpPr>
          <p:spPr bwMode="auto">
            <a:xfrm flipV="1">
              <a:off x="3331" y="2157"/>
              <a:ext cx="20"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0" name="Line 190"/>
            <p:cNvSpPr>
              <a:spLocks noChangeShapeType="1"/>
            </p:cNvSpPr>
            <p:nvPr/>
          </p:nvSpPr>
          <p:spPr bwMode="auto">
            <a:xfrm flipV="1">
              <a:off x="3351" y="2112"/>
              <a:ext cx="19"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1" name="Line 191"/>
            <p:cNvSpPr>
              <a:spLocks noChangeShapeType="1"/>
            </p:cNvSpPr>
            <p:nvPr/>
          </p:nvSpPr>
          <p:spPr bwMode="auto">
            <a:xfrm flipV="1">
              <a:off x="3370" y="2064"/>
              <a:ext cx="22"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2" name="Line 192"/>
            <p:cNvSpPr>
              <a:spLocks noChangeShapeType="1"/>
            </p:cNvSpPr>
            <p:nvPr/>
          </p:nvSpPr>
          <p:spPr bwMode="auto">
            <a:xfrm flipV="1">
              <a:off x="3392" y="2009"/>
              <a:ext cx="19"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3" name="Line 193"/>
            <p:cNvSpPr>
              <a:spLocks noChangeShapeType="1"/>
            </p:cNvSpPr>
            <p:nvPr/>
          </p:nvSpPr>
          <p:spPr bwMode="auto">
            <a:xfrm flipV="1">
              <a:off x="3411" y="1955"/>
              <a:ext cx="19" cy="5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4" name="Line 194"/>
            <p:cNvSpPr>
              <a:spLocks noChangeShapeType="1"/>
            </p:cNvSpPr>
            <p:nvPr/>
          </p:nvSpPr>
          <p:spPr bwMode="auto">
            <a:xfrm flipV="1">
              <a:off x="3430" y="1898"/>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5" name="Line 195"/>
            <p:cNvSpPr>
              <a:spLocks noChangeShapeType="1"/>
            </p:cNvSpPr>
            <p:nvPr/>
          </p:nvSpPr>
          <p:spPr bwMode="auto">
            <a:xfrm flipV="1">
              <a:off x="3452" y="1839"/>
              <a:ext cx="19"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6" name="Line 196"/>
            <p:cNvSpPr>
              <a:spLocks noChangeShapeType="1"/>
            </p:cNvSpPr>
            <p:nvPr/>
          </p:nvSpPr>
          <p:spPr bwMode="auto">
            <a:xfrm flipV="1">
              <a:off x="3471" y="1780"/>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7" name="Line 197"/>
            <p:cNvSpPr>
              <a:spLocks noChangeShapeType="1"/>
            </p:cNvSpPr>
            <p:nvPr/>
          </p:nvSpPr>
          <p:spPr bwMode="auto">
            <a:xfrm flipV="1">
              <a:off x="3491" y="1723"/>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8" name="Line 198"/>
            <p:cNvSpPr>
              <a:spLocks noChangeShapeType="1"/>
            </p:cNvSpPr>
            <p:nvPr/>
          </p:nvSpPr>
          <p:spPr bwMode="auto">
            <a:xfrm flipV="1">
              <a:off x="3513" y="1663"/>
              <a:ext cx="19" cy="6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9" name="Line 199"/>
            <p:cNvSpPr>
              <a:spLocks noChangeShapeType="1"/>
            </p:cNvSpPr>
            <p:nvPr/>
          </p:nvSpPr>
          <p:spPr bwMode="auto">
            <a:xfrm flipV="1">
              <a:off x="3532" y="1606"/>
              <a:ext cx="19"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0" name="Line 200"/>
            <p:cNvSpPr>
              <a:spLocks noChangeShapeType="1"/>
            </p:cNvSpPr>
            <p:nvPr/>
          </p:nvSpPr>
          <p:spPr bwMode="auto">
            <a:xfrm flipV="1">
              <a:off x="3551" y="155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1" name="Line 201"/>
            <p:cNvSpPr>
              <a:spLocks noChangeShapeType="1"/>
            </p:cNvSpPr>
            <p:nvPr/>
          </p:nvSpPr>
          <p:spPr bwMode="auto">
            <a:xfrm flipV="1">
              <a:off x="3571" y="1499"/>
              <a:ext cx="21" cy="5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2" name="Line 202"/>
            <p:cNvSpPr>
              <a:spLocks noChangeShapeType="1"/>
            </p:cNvSpPr>
            <p:nvPr/>
          </p:nvSpPr>
          <p:spPr bwMode="auto">
            <a:xfrm flipV="1">
              <a:off x="3592" y="1453"/>
              <a:ext cx="21" cy="4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3" name="Line 203"/>
            <p:cNvSpPr>
              <a:spLocks noChangeShapeType="1"/>
            </p:cNvSpPr>
            <p:nvPr/>
          </p:nvSpPr>
          <p:spPr bwMode="auto">
            <a:xfrm flipV="1">
              <a:off x="3613" y="1412"/>
              <a:ext cx="21" cy="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4" name="Line 204"/>
            <p:cNvSpPr>
              <a:spLocks noChangeShapeType="1"/>
            </p:cNvSpPr>
            <p:nvPr/>
          </p:nvSpPr>
          <p:spPr bwMode="auto">
            <a:xfrm flipV="1">
              <a:off x="3634" y="1375"/>
              <a:ext cx="20" cy="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5" name="Line 205"/>
            <p:cNvSpPr>
              <a:spLocks noChangeShapeType="1"/>
            </p:cNvSpPr>
            <p:nvPr/>
          </p:nvSpPr>
          <p:spPr bwMode="auto">
            <a:xfrm flipV="1">
              <a:off x="3654" y="1345"/>
              <a:ext cx="20" cy="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6" name="Line 206"/>
            <p:cNvSpPr>
              <a:spLocks noChangeShapeType="1"/>
            </p:cNvSpPr>
            <p:nvPr/>
          </p:nvSpPr>
          <p:spPr bwMode="auto">
            <a:xfrm flipV="1">
              <a:off x="3674" y="132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7" name="Line 207"/>
            <p:cNvSpPr>
              <a:spLocks noChangeShapeType="1"/>
            </p:cNvSpPr>
            <p:nvPr/>
          </p:nvSpPr>
          <p:spPr bwMode="auto">
            <a:xfrm flipV="1">
              <a:off x="3694" y="1307"/>
              <a:ext cx="19"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8" name="Line 208"/>
            <p:cNvSpPr>
              <a:spLocks noChangeShapeType="1"/>
            </p:cNvSpPr>
            <p:nvPr/>
          </p:nvSpPr>
          <p:spPr bwMode="auto">
            <a:xfrm flipV="1">
              <a:off x="3713" y="1300"/>
              <a:ext cx="21"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9" name="Line 209"/>
            <p:cNvSpPr>
              <a:spLocks noChangeShapeType="1"/>
            </p:cNvSpPr>
            <p:nvPr/>
          </p:nvSpPr>
          <p:spPr bwMode="auto">
            <a:xfrm>
              <a:off x="3734" y="1307"/>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0" name="Line 210"/>
            <p:cNvSpPr>
              <a:spLocks noChangeShapeType="1"/>
            </p:cNvSpPr>
            <p:nvPr/>
          </p:nvSpPr>
          <p:spPr bwMode="auto">
            <a:xfrm>
              <a:off x="3755" y="1301"/>
              <a:ext cx="20"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1" name="Line 211"/>
            <p:cNvSpPr>
              <a:spLocks noChangeShapeType="1"/>
            </p:cNvSpPr>
            <p:nvPr/>
          </p:nvSpPr>
          <p:spPr bwMode="auto">
            <a:xfrm>
              <a:off x="3775" y="1308"/>
              <a:ext cx="21" cy="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2" name="Line 212"/>
            <p:cNvSpPr>
              <a:spLocks noChangeShapeType="1"/>
            </p:cNvSpPr>
            <p:nvPr/>
          </p:nvSpPr>
          <p:spPr bwMode="auto">
            <a:xfrm>
              <a:off x="3796" y="1326"/>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3" name="Line 213"/>
            <p:cNvSpPr>
              <a:spLocks noChangeShapeType="1"/>
            </p:cNvSpPr>
            <p:nvPr/>
          </p:nvSpPr>
          <p:spPr bwMode="auto">
            <a:xfrm>
              <a:off x="3815" y="1348"/>
              <a:ext cx="20"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4" name="Line 214"/>
            <p:cNvSpPr>
              <a:spLocks noChangeShapeType="1"/>
            </p:cNvSpPr>
            <p:nvPr/>
          </p:nvSpPr>
          <p:spPr bwMode="auto">
            <a:xfrm>
              <a:off x="3835" y="1377"/>
              <a:ext cx="20" cy="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5" name="Line 215"/>
            <p:cNvSpPr>
              <a:spLocks noChangeShapeType="1"/>
            </p:cNvSpPr>
            <p:nvPr/>
          </p:nvSpPr>
          <p:spPr bwMode="auto">
            <a:xfrm>
              <a:off x="3855" y="1415"/>
              <a:ext cx="21"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6" name="Line 216"/>
            <p:cNvSpPr>
              <a:spLocks noChangeShapeType="1"/>
            </p:cNvSpPr>
            <p:nvPr/>
          </p:nvSpPr>
          <p:spPr bwMode="auto">
            <a:xfrm>
              <a:off x="3876" y="1458"/>
              <a:ext cx="19"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7" name="Line 217"/>
            <p:cNvSpPr>
              <a:spLocks noChangeShapeType="1"/>
            </p:cNvSpPr>
            <p:nvPr/>
          </p:nvSpPr>
          <p:spPr bwMode="auto">
            <a:xfrm>
              <a:off x="3895" y="1506"/>
              <a:ext cx="21" cy="5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8" name="Line 218"/>
            <p:cNvSpPr>
              <a:spLocks noChangeShapeType="1"/>
            </p:cNvSpPr>
            <p:nvPr/>
          </p:nvSpPr>
          <p:spPr bwMode="auto">
            <a:xfrm>
              <a:off x="3916" y="1558"/>
              <a:ext cx="19" cy="5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9" name="Line 219"/>
            <p:cNvSpPr>
              <a:spLocks noChangeShapeType="1"/>
            </p:cNvSpPr>
            <p:nvPr/>
          </p:nvSpPr>
          <p:spPr bwMode="auto">
            <a:xfrm>
              <a:off x="3935" y="1611"/>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0" name="Line 220"/>
            <p:cNvSpPr>
              <a:spLocks noChangeShapeType="1"/>
            </p:cNvSpPr>
            <p:nvPr/>
          </p:nvSpPr>
          <p:spPr bwMode="auto">
            <a:xfrm>
              <a:off x="3955" y="1670"/>
              <a:ext cx="21"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1" name="Line 221"/>
            <p:cNvSpPr>
              <a:spLocks noChangeShapeType="1"/>
            </p:cNvSpPr>
            <p:nvPr/>
          </p:nvSpPr>
          <p:spPr bwMode="auto">
            <a:xfrm>
              <a:off x="3976" y="1727"/>
              <a:ext cx="21"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2" name="Line 222"/>
            <p:cNvSpPr>
              <a:spLocks noChangeShapeType="1"/>
            </p:cNvSpPr>
            <p:nvPr/>
          </p:nvSpPr>
          <p:spPr bwMode="auto">
            <a:xfrm>
              <a:off x="3997" y="1786"/>
              <a:ext cx="19" cy="6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3" name="Line 223"/>
            <p:cNvSpPr>
              <a:spLocks noChangeShapeType="1"/>
            </p:cNvSpPr>
            <p:nvPr/>
          </p:nvSpPr>
          <p:spPr bwMode="auto">
            <a:xfrm>
              <a:off x="4016" y="1847"/>
              <a:ext cx="21" cy="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4" name="Line 224"/>
            <p:cNvSpPr>
              <a:spLocks noChangeShapeType="1"/>
            </p:cNvSpPr>
            <p:nvPr/>
          </p:nvSpPr>
          <p:spPr bwMode="auto">
            <a:xfrm>
              <a:off x="4037" y="1905"/>
              <a:ext cx="20"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5" name="Line 225"/>
            <p:cNvSpPr>
              <a:spLocks noChangeShapeType="1"/>
            </p:cNvSpPr>
            <p:nvPr/>
          </p:nvSpPr>
          <p:spPr bwMode="auto">
            <a:xfrm>
              <a:off x="4057" y="196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6" name="Line 226"/>
            <p:cNvSpPr>
              <a:spLocks noChangeShapeType="1"/>
            </p:cNvSpPr>
            <p:nvPr/>
          </p:nvSpPr>
          <p:spPr bwMode="auto">
            <a:xfrm>
              <a:off x="4077" y="2016"/>
              <a:ext cx="20" cy="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7" name="Line 227"/>
            <p:cNvSpPr>
              <a:spLocks noChangeShapeType="1"/>
            </p:cNvSpPr>
            <p:nvPr/>
          </p:nvSpPr>
          <p:spPr bwMode="auto">
            <a:xfrm>
              <a:off x="4097" y="2066"/>
              <a:ext cx="19"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8" name="Line 228"/>
            <p:cNvSpPr>
              <a:spLocks noChangeShapeType="1"/>
            </p:cNvSpPr>
            <p:nvPr/>
          </p:nvSpPr>
          <p:spPr bwMode="auto">
            <a:xfrm>
              <a:off x="4116" y="2115"/>
              <a:ext cx="23"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9" name="Line 229"/>
            <p:cNvSpPr>
              <a:spLocks noChangeShapeType="1"/>
            </p:cNvSpPr>
            <p:nvPr/>
          </p:nvSpPr>
          <p:spPr bwMode="auto">
            <a:xfrm>
              <a:off x="4139" y="2164"/>
              <a:ext cx="21"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0" name="Line 230"/>
            <p:cNvSpPr>
              <a:spLocks noChangeShapeType="1"/>
            </p:cNvSpPr>
            <p:nvPr/>
          </p:nvSpPr>
          <p:spPr bwMode="auto">
            <a:xfrm>
              <a:off x="4160" y="2204"/>
              <a:ext cx="18"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1" name="Line 231"/>
            <p:cNvSpPr>
              <a:spLocks noChangeShapeType="1"/>
            </p:cNvSpPr>
            <p:nvPr/>
          </p:nvSpPr>
          <p:spPr bwMode="auto">
            <a:xfrm>
              <a:off x="4178" y="2244"/>
              <a:ext cx="2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2" name="Line 232"/>
            <p:cNvSpPr>
              <a:spLocks noChangeShapeType="1"/>
            </p:cNvSpPr>
            <p:nvPr/>
          </p:nvSpPr>
          <p:spPr bwMode="auto">
            <a:xfrm>
              <a:off x="4199" y="2278"/>
              <a:ext cx="18" cy="3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3" name="Line 233"/>
            <p:cNvSpPr>
              <a:spLocks noChangeShapeType="1"/>
            </p:cNvSpPr>
            <p:nvPr/>
          </p:nvSpPr>
          <p:spPr bwMode="auto">
            <a:xfrm>
              <a:off x="4217" y="2310"/>
              <a:ext cx="22"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4" name="Line 234"/>
            <p:cNvSpPr>
              <a:spLocks noChangeShapeType="1"/>
            </p:cNvSpPr>
            <p:nvPr/>
          </p:nvSpPr>
          <p:spPr bwMode="auto">
            <a:xfrm>
              <a:off x="4239" y="2339"/>
              <a:ext cx="21" cy="2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5" name="Line 235"/>
            <p:cNvSpPr>
              <a:spLocks noChangeShapeType="1"/>
            </p:cNvSpPr>
            <p:nvPr/>
          </p:nvSpPr>
          <p:spPr bwMode="auto">
            <a:xfrm>
              <a:off x="4260" y="236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6" name="Line 236"/>
            <p:cNvSpPr>
              <a:spLocks noChangeShapeType="1"/>
            </p:cNvSpPr>
            <p:nvPr/>
          </p:nvSpPr>
          <p:spPr bwMode="auto">
            <a:xfrm>
              <a:off x="4280" y="2385"/>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7" name="Line 237"/>
            <p:cNvSpPr>
              <a:spLocks noChangeShapeType="1"/>
            </p:cNvSpPr>
            <p:nvPr/>
          </p:nvSpPr>
          <p:spPr bwMode="auto">
            <a:xfrm>
              <a:off x="4299" y="2407"/>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8" name="Line 238"/>
            <p:cNvSpPr>
              <a:spLocks noChangeShapeType="1"/>
            </p:cNvSpPr>
            <p:nvPr/>
          </p:nvSpPr>
          <p:spPr bwMode="auto">
            <a:xfrm>
              <a:off x="4320" y="2423"/>
              <a:ext cx="19"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9" name="Line 239"/>
            <p:cNvSpPr>
              <a:spLocks noChangeShapeType="1"/>
            </p:cNvSpPr>
            <p:nvPr/>
          </p:nvSpPr>
          <p:spPr bwMode="auto">
            <a:xfrm>
              <a:off x="4339"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0" name="Line 240"/>
            <p:cNvSpPr>
              <a:spLocks noChangeShapeType="1"/>
            </p:cNvSpPr>
            <p:nvPr/>
          </p:nvSpPr>
          <p:spPr bwMode="auto">
            <a:xfrm>
              <a:off x="4360" y="2448"/>
              <a:ext cx="21"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1" name="Line 241"/>
            <p:cNvSpPr>
              <a:spLocks noChangeShapeType="1"/>
            </p:cNvSpPr>
            <p:nvPr/>
          </p:nvSpPr>
          <p:spPr bwMode="auto">
            <a:xfrm>
              <a:off x="4381" y="2459"/>
              <a:ext cx="19"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2" name="Line 242"/>
            <p:cNvSpPr>
              <a:spLocks noChangeShapeType="1"/>
            </p:cNvSpPr>
            <p:nvPr/>
          </p:nvSpPr>
          <p:spPr bwMode="auto">
            <a:xfrm>
              <a:off x="4400" y="2468"/>
              <a:ext cx="19"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3" name="Line 243"/>
            <p:cNvSpPr>
              <a:spLocks noChangeShapeType="1"/>
            </p:cNvSpPr>
            <p:nvPr/>
          </p:nvSpPr>
          <p:spPr bwMode="auto">
            <a:xfrm>
              <a:off x="4419" y="2476"/>
              <a:ext cx="21"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4" name="Line 244"/>
            <p:cNvSpPr>
              <a:spLocks noChangeShapeType="1"/>
            </p:cNvSpPr>
            <p:nvPr/>
          </p:nvSpPr>
          <p:spPr bwMode="auto">
            <a:xfrm>
              <a:off x="4440" y="2482"/>
              <a:ext cx="20"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5" name="Line 245"/>
            <p:cNvSpPr>
              <a:spLocks noChangeShapeType="1"/>
            </p:cNvSpPr>
            <p:nvPr/>
          </p:nvSpPr>
          <p:spPr bwMode="auto">
            <a:xfrm>
              <a:off x="4460" y="2487"/>
              <a:ext cx="2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6" name="Line 246"/>
            <p:cNvSpPr>
              <a:spLocks noChangeShapeType="1"/>
            </p:cNvSpPr>
            <p:nvPr/>
          </p:nvSpPr>
          <p:spPr bwMode="auto">
            <a:xfrm>
              <a:off x="4481"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7" name="Line 247"/>
            <p:cNvSpPr>
              <a:spLocks noChangeShapeType="1"/>
            </p:cNvSpPr>
            <p:nvPr/>
          </p:nvSpPr>
          <p:spPr bwMode="auto">
            <a:xfrm>
              <a:off x="4400" y="2491"/>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8" name="Line 248"/>
            <p:cNvSpPr>
              <a:spLocks noChangeShapeType="1"/>
            </p:cNvSpPr>
            <p:nvPr/>
          </p:nvSpPr>
          <p:spPr bwMode="auto">
            <a:xfrm>
              <a:off x="4520" y="2494"/>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9" name="Line 249"/>
            <p:cNvSpPr>
              <a:spLocks noChangeShapeType="1"/>
            </p:cNvSpPr>
            <p:nvPr/>
          </p:nvSpPr>
          <p:spPr bwMode="auto">
            <a:xfrm>
              <a:off x="4539" y="2500"/>
              <a:ext cx="2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0" name="Line 250"/>
            <p:cNvSpPr>
              <a:spLocks noChangeShapeType="1"/>
            </p:cNvSpPr>
            <p:nvPr/>
          </p:nvSpPr>
          <p:spPr bwMode="auto">
            <a:xfrm>
              <a:off x="4582" y="2501"/>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1" name="Line 251"/>
            <p:cNvSpPr>
              <a:spLocks noChangeShapeType="1"/>
            </p:cNvSpPr>
            <p:nvPr/>
          </p:nvSpPr>
          <p:spPr bwMode="auto">
            <a:xfrm>
              <a:off x="4603"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2" name="Line 252"/>
            <p:cNvSpPr>
              <a:spLocks noChangeShapeType="1"/>
            </p:cNvSpPr>
            <p:nvPr/>
          </p:nvSpPr>
          <p:spPr bwMode="auto">
            <a:xfrm>
              <a:off x="4623"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3" name="Line 253"/>
            <p:cNvSpPr>
              <a:spLocks noChangeShapeType="1"/>
            </p:cNvSpPr>
            <p:nvPr/>
          </p:nvSpPr>
          <p:spPr bwMode="auto">
            <a:xfrm>
              <a:off x="4644" y="2504"/>
              <a:ext cx="1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4" name="Line 254"/>
            <p:cNvSpPr>
              <a:spLocks noChangeShapeType="1"/>
            </p:cNvSpPr>
            <p:nvPr/>
          </p:nvSpPr>
          <p:spPr bwMode="auto">
            <a:xfrm>
              <a:off x="4662"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5" name="Line 255"/>
            <p:cNvSpPr>
              <a:spLocks noChangeShapeType="1"/>
            </p:cNvSpPr>
            <p:nvPr/>
          </p:nvSpPr>
          <p:spPr bwMode="auto">
            <a:xfrm>
              <a:off x="4683"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6" name="Line 256"/>
            <p:cNvSpPr>
              <a:spLocks noChangeShapeType="1"/>
            </p:cNvSpPr>
            <p:nvPr/>
          </p:nvSpPr>
          <p:spPr bwMode="auto">
            <a:xfrm>
              <a:off x="4703"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7" name="Line 257"/>
            <p:cNvSpPr>
              <a:spLocks noChangeShapeType="1"/>
            </p:cNvSpPr>
            <p:nvPr/>
          </p:nvSpPr>
          <p:spPr bwMode="auto">
            <a:xfrm>
              <a:off x="4724"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8" name="Line 258"/>
            <p:cNvSpPr>
              <a:spLocks noChangeShapeType="1"/>
            </p:cNvSpPr>
            <p:nvPr/>
          </p:nvSpPr>
          <p:spPr bwMode="auto">
            <a:xfrm>
              <a:off x="4744"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9" name="Line 259"/>
            <p:cNvSpPr>
              <a:spLocks noChangeShapeType="1"/>
            </p:cNvSpPr>
            <p:nvPr/>
          </p:nvSpPr>
          <p:spPr bwMode="auto">
            <a:xfrm>
              <a:off x="4763" y="2506"/>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60" name="Rectangle 260"/>
            <p:cNvSpPr>
              <a:spLocks noChangeArrowheads="1"/>
            </p:cNvSpPr>
            <p:nvPr/>
          </p:nvSpPr>
          <p:spPr bwMode="auto">
            <a:xfrm>
              <a:off x="3916" y="2540"/>
              <a:ext cx="383" cy="187"/>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grpSp>
          <p:nvGrpSpPr>
            <p:cNvPr id="10361" name="Group 261"/>
            <p:cNvGrpSpPr>
              <a:grpSpLocks/>
            </p:cNvGrpSpPr>
            <p:nvPr/>
          </p:nvGrpSpPr>
          <p:grpSpPr bwMode="auto">
            <a:xfrm>
              <a:off x="4035" y="1914"/>
              <a:ext cx="9" cy="593"/>
              <a:chOff x="3503" y="3456"/>
              <a:chExt cx="13" cy="430"/>
            </a:xfrm>
          </p:grpSpPr>
          <p:sp>
            <p:nvSpPr>
              <p:cNvPr id="10373" name="Freeform 262"/>
              <p:cNvSpPr>
                <a:spLocks/>
              </p:cNvSpPr>
              <p:nvPr/>
            </p:nvSpPr>
            <p:spPr bwMode="auto">
              <a:xfrm>
                <a:off x="3509" y="3456"/>
                <a:ext cx="1" cy="430"/>
              </a:xfrm>
              <a:custGeom>
                <a:avLst/>
                <a:gdLst>
                  <a:gd name="T0" fmla="*/ 0 w 2"/>
                  <a:gd name="T1" fmla="*/ 0 h 1290"/>
                  <a:gd name="T2" fmla="*/ 1 w 2"/>
                  <a:gd name="T3" fmla="*/ 0 h 1290"/>
                  <a:gd name="T4" fmla="*/ 0 w 2"/>
                  <a:gd name="T5" fmla="*/ 0 h 1290"/>
                  <a:gd name="T6" fmla="*/ 0 60000 65536"/>
                  <a:gd name="T7" fmla="*/ 0 60000 65536"/>
                  <a:gd name="T8" fmla="*/ 0 60000 65536"/>
                  <a:gd name="T9" fmla="*/ 0 w 2"/>
                  <a:gd name="T10" fmla="*/ 0 h 1290"/>
                  <a:gd name="T11" fmla="*/ 2 w 2"/>
                  <a:gd name="T12" fmla="*/ 1290 h 1290"/>
                </a:gdLst>
                <a:ahLst/>
                <a:cxnLst>
                  <a:cxn ang="T6">
                    <a:pos x="T0" y="T1"/>
                  </a:cxn>
                  <a:cxn ang="T7">
                    <a:pos x="T2" y="T3"/>
                  </a:cxn>
                  <a:cxn ang="T8">
                    <a:pos x="T4" y="T5"/>
                  </a:cxn>
                </a:cxnLst>
                <a:rect l="T9" t="T10" r="T11" b="T12"/>
                <a:pathLst>
                  <a:path w="2" h="1290">
                    <a:moveTo>
                      <a:pt x="0" y="1290"/>
                    </a:moveTo>
                    <a:lnTo>
                      <a:pt x="2" y="0"/>
                    </a:lnTo>
                    <a:lnTo>
                      <a:pt x="0" y="1290"/>
                    </a:lnTo>
                    <a:close/>
                  </a:path>
                </a:pathLst>
              </a:custGeom>
              <a:solidFill>
                <a:srgbClr val="BFBFFF"/>
              </a:solidFill>
              <a:ln w="12700" cmpd="sng">
                <a:solidFill>
                  <a:srgbClr val="000000"/>
                </a:solidFill>
                <a:round/>
                <a:headEnd/>
                <a:tailEnd/>
              </a:ln>
            </p:spPr>
            <p:txBody>
              <a:bodyPr/>
              <a:lstStyle/>
              <a:p>
                <a:endParaRPr lang="en-US"/>
              </a:p>
            </p:txBody>
          </p:sp>
          <p:sp>
            <p:nvSpPr>
              <p:cNvPr id="10374" name="Freeform 263"/>
              <p:cNvSpPr>
                <a:spLocks/>
              </p:cNvSpPr>
              <p:nvPr/>
            </p:nvSpPr>
            <p:spPr bwMode="auto">
              <a:xfrm>
                <a:off x="3503" y="3456"/>
                <a:ext cx="13" cy="430"/>
              </a:xfrm>
              <a:custGeom>
                <a:avLst/>
                <a:gdLst>
                  <a:gd name="T0" fmla="*/ 0 w 26"/>
                  <a:gd name="T1" fmla="*/ 0 h 1290"/>
                  <a:gd name="T2" fmla="*/ 1 w 26"/>
                  <a:gd name="T3" fmla="*/ 0 h 1290"/>
                  <a:gd name="T4" fmla="*/ 1 w 26"/>
                  <a:gd name="T5" fmla="*/ 0 h 1290"/>
                  <a:gd name="T6" fmla="*/ 1 w 26"/>
                  <a:gd name="T7" fmla="*/ 0 h 1290"/>
                  <a:gd name="T8" fmla="*/ 0 w 26"/>
                  <a:gd name="T9" fmla="*/ 0 h 1290"/>
                  <a:gd name="T10" fmla="*/ 0 60000 65536"/>
                  <a:gd name="T11" fmla="*/ 0 60000 65536"/>
                  <a:gd name="T12" fmla="*/ 0 60000 65536"/>
                  <a:gd name="T13" fmla="*/ 0 60000 65536"/>
                  <a:gd name="T14" fmla="*/ 0 60000 65536"/>
                  <a:gd name="T15" fmla="*/ 0 w 26"/>
                  <a:gd name="T16" fmla="*/ 0 h 1290"/>
                  <a:gd name="T17" fmla="*/ 26 w 26"/>
                  <a:gd name="T18" fmla="*/ 1290 h 1290"/>
                </a:gdLst>
                <a:ahLst/>
                <a:cxnLst>
                  <a:cxn ang="T10">
                    <a:pos x="T0" y="T1"/>
                  </a:cxn>
                  <a:cxn ang="T11">
                    <a:pos x="T2" y="T3"/>
                  </a:cxn>
                  <a:cxn ang="T12">
                    <a:pos x="T4" y="T5"/>
                  </a:cxn>
                  <a:cxn ang="T13">
                    <a:pos x="T6" y="T7"/>
                  </a:cxn>
                  <a:cxn ang="T14">
                    <a:pos x="T8" y="T9"/>
                  </a:cxn>
                </a:cxnLst>
                <a:rect l="T15" t="T16" r="T17" b="T18"/>
                <a:pathLst>
                  <a:path w="26" h="1290">
                    <a:moveTo>
                      <a:pt x="0" y="1290"/>
                    </a:moveTo>
                    <a:lnTo>
                      <a:pt x="24" y="1290"/>
                    </a:lnTo>
                    <a:lnTo>
                      <a:pt x="26" y="0"/>
                    </a:lnTo>
                    <a:lnTo>
                      <a:pt x="2" y="0"/>
                    </a:lnTo>
                    <a:lnTo>
                      <a:pt x="0" y="1290"/>
                    </a:lnTo>
                    <a:close/>
                  </a:path>
                </a:pathLst>
              </a:custGeom>
              <a:solidFill>
                <a:srgbClr val="BFBFFF"/>
              </a:solidFill>
              <a:ln w="12700" cmpd="sng">
                <a:solidFill>
                  <a:srgbClr val="000000"/>
                </a:solidFill>
                <a:round/>
                <a:headEnd/>
                <a:tailEnd/>
              </a:ln>
            </p:spPr>
            <p:txBody>
              <a:bodyPr/>
              <a:lstStyle/>
              <a:p>
                <a:endParaRPr lang="en-US"/>
              </a:p>
            </p:txBody>
          </p:sp>
        </p:grpSp>
        <p:sp>
          <p:nvSpPr>
            <p:cNvPr id="10362" name="Freeform 264"/>
            <p:cNvSpPr>
              <a:spLocks/>
            </p:cNvSpPr>
            <p:nvPr/>
          </p:nvSpPr>
          <p:spPr bwMode="auto">
            <a:xfrm>
              <a:off x="4567" y="2501"/>
              <a:ext cx="14" cy="4"/>
            </a:xfrm>
            <a:custGeom>
              <a:avLst/>
              <a:gdLst>
                <a:gd name="T0" fmla="*/ 0 w 37"/>
                <a:gd name="T1" fmla="*/ 1 h 8"/>
                <a:gd name="T2" fmla="*/ 0 w 37"/>
                <a:gd name="T3" fmla="*/ 1 h 8"/>
                <a:gd name="T4" fmla="*/ 0 w 37"/>
                <a:gd name="T5" fmla="*/ 1 h 8"/>
                <a:gd name="T6" fmla="*/ 0 w 37"/>
                <a:gd name="T7" fmla="*/ 1 h 8"/>
                <a:gd name="T8" fmla="*/ 0 w 37"/>
                <a:gd name="T9" fmla="*/ 0 h 8"/>
                <a:gd name="T10" fmla="*/ 0 w 37"/>
                <a:gd name="T11" fmla="*/ 0 h 8"/>
                <a:gd name="T12" fmla="*/ 0 w 37"/>
                <a:gd name="T13" fmla="*/ 0 h 8"/>
                <a:gd name="T14" fmla="*/ 0 w 37"/>
                <a:gd name="T15" fmla="*/ 1 h 8"/>
                <a:gd name="T16" fmla="*/ 0 w 37"/>
                <a:gd name="T17" fmla="*/ 1 h 8"/>
                <a:gd name="T18" fmla="*/ 0 w 37"/>
                <a:gd name="T19" fmla="*/ 1 h 8"/>
                <a:gd name="T20" fmla="*/ 0 w 37"/>
                <a:gd name="T21" fmla="*/ 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BFBFFF"/>
            </a:solidFill>
            <a:ln w="28575" cmpd="sng">
              <a:solidFill>
                <a:srgbClr val="000000"/>
              </a:solidFill>
              <a:prstDash val="solid"/>
              <a:round/>
              <a:headEnd/>
              <a:tailEnd/>
            </a:ln>
          </p:spPr>
          <p:txBody>
            <a:bodyPr/>
            <a:lstStyle/>
            <a:p>
              <a:endParaRPr lang="en-US"/>
            </a:p>
          </p:txBody>
        </p:sp>
        <p:grpSp>
          <p:nvGrpSpPr>
            <p:cNvPr id="10363" name="Group 265"/>
            <p:cNvGrpSpPr>
              <a:grpSpLocks/>
            </p:cNvGrpSpPr>
            <p:nvPr/>
          </p:nvGrpSpPr>
          <p:grpSpPr bwMode="auto">
            <a:xfrm>
              <a:off x="4037" y="2105"/>
              <a:ext cx="277" cy="425"/>
              <a:chOff x="4331" y="1777"/>
              <a:chExt cx="209" cy="323"/>
            </a:xfrm>
          </p:grpSpPr>
          <p:sp>
            <p:nvSpPr>
              <p:cNvPr id="10369" name="Line 266"/>
              <p:cNvSpPr>
                <a:spLocks noChangeShapeType="1"/>
              </p:cNvSpPr>
              <p:nvPr/>
            </p:nvSpPr>
            <p:spPr bwMode="auto">
              <a:xfrm flipH="1">
                <a:off x="4331" y="1777"/>
                <a:ext cx="52" cy="93"/>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70" name="Line 267"/>
              <p:cNvSpPr>
                <a:spLocks noChangeShapeType="1"/>
              </p:cNvSpPr>
              <p:nvPr/>
            </p:nvSpPr>
            <p:spPr bwMode="auto">
              <a:xfrm flipH="1">
                <a:off x="4331" y="1870"/>
                <a:ext cx="104"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71" name="Line 268"/>
              <p:cNvSpPr>
                <a:spLocks noChangeShapeType="1"/>
              </p:cNvSpPr>
              <p:nvPr/>
            </p:nvSpPr>
            <p:spPr bwMode="auto">
              <a:xfrm flipH="1">
                <a:off x="4390" y="1949"/>
                <a:ext cx="78"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72" name="Line 269"/>
              <p:cNvSpPr>
                <a:spLocks noChangeShapeType="1"/>
              </p:cNvSpPr>
              <p:nvPr/>
            </p:nvSpPr>
            <p:spPr bwMode="auto">
              <a:xfrm flipH="1">
                <a:off x="4487" y="2008"/>
                <a:ext cx="53" cy="92"/>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364" name="Text Box 270"/>
            <p:cNvSpPr txBox="1">
              <a:spLocks noChangeArrowheads="1"/>
            </p:cNvSpPr>
            <p:nvPr/>
          </p:nvSpPr>
          <p:spPr bwMode="auto">
            <a:xfrm>
              <a:off x="3891" y="2430"/>
              <a:ext cx="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4C"/>
                  </a:solidFill>
                  <a:latin typeface="Tahoma" pitchFamily="34" charset="0"/>
                </a:rPr>
                <a:t>z</a:t>
              </a:r>
              <a:r>
                <a:rPr lang="en-US" altLang="en-US" sz="2000" b="1" baseline="-25000">
                  <a:solidFill>
                    <a:srgbClr val="00004C"/>
                  </a:solidFill>
                  <a:latin typeface="Tahoma" pitchFamily="34" charset="0"/>
                </a:rPr>
                <a:t>T</a:t>
              </a:r>
              <a:endParaRPr lang="en-US" altLang="en-US" sz="2000" b="1">
                <a:solidFill>
                  <a:srgbClr val="00004C"/>
                </a:solidFill>
                <a:latin typeface="Tahoma" pitchFamily="34" charset="0"/>
              </a:endParaRPr>
            </a:p>
          </p:txBody>
        </p:sp>
        <p:sp>
          <p:nvSpPr>
            <p:cNvPr id="10365" name="Text Box 271"/>
            <p:cNvSpPr txBox="1">
              <a:spLocks noChangeArrowheads="1"/>
            </p:cNvSpPr>
            <p:nvPr/>
          </p:nvSpPr>
          <p:spPr bwMode="auto">
            <a:xfrm>
              <a:off x="2758" y="731"/>
              <a:ext cx="21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a:latin typeface="Tahoma" pitchFamily="34" charset="0"/>
                </a:rPr>
                <a:t>Area=P(z </a:t>
              </a:r>
              <a:r>
                <a:rPr lang="en-US" altLang="en-US" sz="2800" b="1">
                  <a:latin typeface="Tahoma" pitchFamily="34" charset="0"/>
                  <a:sym typeface="Symbol" pitchFamily="18" charset="2"/>
                </a:rPr>
                <a:t> z</a:t>
              </a:r>
              <a:r>
                <a:rPr lang="en-US" altLang="en-US" sz="2800" b="1" baseline="-25000">
                  <a:latin typeface="Tahoma" pitchFamily="34" charset="0"/>
                  <a:sym typeface="Symbol" pitchFamily="18" charset="2"/>
                </a:rPr>
                <a:t>T</a:t>
              </a:r>
              <a:r>
                <a:rPr lang="en-US" altLang="en-US" sz="2800" b="1">
                  <a:latin typeface="Tahoma" pitchFamily="34" charset="0"/>
                  <a:sym typeface="Symbol" pitchFamily="18" charset="2"/>
                </a:rPr>
                <a:t>)</a:t>
              </a:r>
              <a:endParaRPr lang="en-US" altLang="en-US" sz="2800" b="1">
                <a:latin typeface="Tahoma" pitchFamily="34" charset="0"/>
              </a:endParaRPr>
            </a:p>
          </p:txBody>
        </p:sp>
        <p:sp>
          <p:nvSpPr>
            <p:cNvPr id="10366" name="Line 272"/>
            <p:cNvSpPr>
              <a:spLocks noChangeShapeType="1"/>
            </p:cNvSpPr>
            <p:nvPr/>
          </p:nvSpPr>
          <p:spPr bwMode="auto">
            <a:xfrm flipH="1">
              <a:off x="4144" y="1125"/>
              <a:ext cx="147" cy="120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367" name="Rectangle 273"/>
            <p:cNvSpPr>
              <a:spLocks noChangeArrowheads="1"/>
            </p:cNvSpPr>
            <p:nvPr/>
          </p:nvSpPr>
          <p:spPr bwMode="auto">
            <a:xfrm>
              <a:off x="3677" y="2561"/>
              <a:ext cx="9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4C"/>
                  </a:solidFill>
                  <a:latin typeface="Tahoma" pitchFamily="34" charset="0"/>
                </a:rPr>
                <a:t>0</a:t>
              </a:r>
            </a:p>
          </p:txBody>
        </p:sp>
        <p:sp>
          <p:nvSpPr>
            <p:cNvPr id="10368" name="Line 274"/>
            <p:cNvSpPr>
              <a:spLocks noChangeShapeType="1"/>
            </p:cNvSpPr>
            <p:nvPr/>
          </p:nvSpPr>
          <p:spPr bwMode="auto">
            <a:xfrm>
              <a:off x="3743" y="1278"/>
              <a:ext cx="0" cy="1201"/>
            </a:xfrm>
            <a:prstGeom prst="line">
              <a:avLst/>
            </a:prstGeom>
            <a:noFill/>
            <a:ln w="9525">
              <a:solidFill>
                <a:srgbClr val="00004C"/>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76200" y="76200"/>
            <a:ext cx="90535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r>
              <a:rPr lang="en-US" altLang="en-US" sz="2400" b="1">
                <a:latin typeface="Tahoma" pitchFamily="34" charset="0"/>
              </a:rPr>
              <a:t>Standard Normal Cumulative Probability in right-hand tail</a:t>
            </a:r>
          </a:p>
          <a:p>
            <a:pPr algn="ctr">
              <a:spcBef>
                <a:spcPct val="0"/>
              </a:spcBef>
              <a:buSzTx/>
              <a:buFontTx/>
              <a:buNone/>
            </a:pPr>
            <a:r>
              <a:rPr lang="en-US" altLang="en-US" sz="2000" b="1">
                <a:solidFill>
                  <a:srgbClr val="FF9933"/>
                </a:solidFill>
                <a:latin typeface="Tahoma" pitchFamily="34" charset="0"/>
              </a:rPr>
              <a:t>(For negative z values, areas are found by symmetry)</a:t>
            </a:r>
            <a:endParaRPr lang="en-US" altLang="en-US" sz="2400" b="1">
              <a:solidFill>
                <a:srgbClr val="FF9933"/>
              </a:solidFill>
              <a:latin typeface="Tahoma" pitchFamily="34" charset="0"/>
            </a:endParaRPr>
          </a:p>
        </p:txBody>
      </p:sp>
      <p:sp>
        <p:nvSpPr>
          <p:cNvPr id="11267" name="Text Box 3"/>
          <p:cNvSpPr txBox="1">
            <a:spLocks noChangeArrowheads="1"/>
          </p:cNvSpPr>
          <p:nvPr/>
        </p:nvSpPr>
        <p:spPr bwMode="auto">
          <a:xfrm>
            <a:off x="755650" y="1125538"/>
            <a:ext cx="2590800" cy="588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FFFFFF"/>
                </a:solidFill>
                <a:latin typeface="Arial" charset="0"/>
              </a:rPr>
              <a:t> Z</a:t>
            </a:r>
            <a:r>
              <a:rPr lang="en-US" altLang="en-US" sz="2000" b="1" baseline="-25000">
                <a:solidFill>
                  <a:srgbClr val="FFFFFF"/>
                </a:solidFill>
                <a:latin typeface="Arial" charset="0"/>
              </a:rPr>
              <a:t>0	</a:t>
            </a:r>
            <a:r>
              <a:rPr lang="en-US" altLang="en-US" sz="2000" b="1">
                <a:solidFill>
                  <a:srgbClr val="FFFFFF"/>
                </a:solidFill>
                <a:latin typeface="Arial" charset="0"/>
              </a:rPr>
              <a:t>Area	</a:t>
            </a:r>
          </a:p>
          <a:p>
            <a:pPr>
              <a:spcBef>
                <a:spcPct val="0"/>
              </a:spcBef>
              <a:buSzTx/>
              <a:buFontTx/>
              <a:buNone/>
            </a:pPr>
            <a:endParaRPr lang="en-US" altLang="en-US" sz="2000" b="1">
              <a:solidFill>
                <a:srgbClr val="FFFFFF"/>
              </a:solidFill>
              <a:latin typeface="Arial" charset="0"/>
            </a:endParaRPr>
          </a:p>
          <a:p>
            <a:pPr>
              <a:spcBef>
                <a:spcPct val="0"/>
              </a:spcBef>
              <a:buSzTx/>
              <a:buFontTx/>
              <a:buNone/>
            </a:pPr>
            <a:r>
              <a:rPr lang="en-US" altLang="en-US" sz="2000" b="1">
                <a:solidFill>
                  <a:srgbClr val="FFFFFF"/>
                </a:solidFill>
                <a:latin typeface="Arial" charset="0"/>
              </a:rPr>
              <a:t> 0	.50	50%</a:t>
            </a:r>
          </a:p>
          <a:p>
            <a:pPr>
              <a:spcBef>
                <a:spcPct val="0"/>
              </a:spcBef>
              <a:buSzTx/>
              <a:buFontTx/>
              <a:buNone/>
            </a:pPr>
            <a:r>
              <a:rPr lang="en-US" altLang="en-US" sz="2000" b="1">
                <a:solidFill>
                  <a:srgbClr val="FFFFFF"/>
                </a:solidFill>
                <a:latin typeface="Arial" charset="0"/>
              </a:rPr>
              <a:t>.2	.42	42%</a:t>
            </a:r>
          </a:p>
          <a:p>
            <a:pPr>
              <a:spcBef>
                <a:spcPct val="0"/>
              </a:spcBef>
              <a:buSzTx/>
              <a:buFontTx/>
              <a:buNone/>
            </a:pPr>
            <a:r>
              <a:rPr lang="en-US" altLang="en-US" sz="2000" b="1">
                <a:solidFill>
                  <a:srgbClr val="FFFFFF"/>
                </a:solidFill>
                <a:latin typeface="Arial" charset="0"/>
              </a:rPr>
              <a:t>.4	.35	35%</a:t>
            </a:r>
          </a:p>
          <a:p>
            <a:pPr>
              <a:spcBef>
                <a:spcPct val="0"/>
              </a:spcBef>
              <a:buSzTx/>
              <a:buFontTx/>
              <a:buNone/>
            </a:pPr>
            <a:r>
              <a:rPr lang="en-US" altLang="en-US" sz="2000" b="1">
                <a:solidFill>
                  <a:srgbClr val="FFFFFF"/>
                </a:solidFill>
                <a:latin typeface="Arial" charset="0"/>
              </a:rPr>
              <a:t>.6	.27	27%</a:t>
            </a:r>
          </a:p>
          <a:p>
            <a:pPr>
              <a:spcBef>
                <a:spcPct val="0"/>
              </a:spcBef>
              <a:buSzTx/>
              <a:buFontTx/>
              <a:buNone/>
            </a:pPr>
            <a:r>
              <a:rPr lang="en-US" altLang="en-US" sz="2000" b="1">
                <a:solidFill>
                  <a:srgbClr val="FFFFFF"/>
                </a:solidFill>
                <a:latin typeface="Arial" charset="0"/>
              </a:rPr>
              <a:t>.8	.21	21%</a:t>
            </a:r>
          </a:p>
          <a:p>
            <a:pPr>
              <a:spcBef>
                <a:spcPct val="0"/>
              </a:spcBef>
              <a:buSzTx/>
              <a:buFontTx/>
              <a:buNone/>
            </a:pPr>
            <a:r>
              <a:rPr lang="en-US" altLang="en-US" sz="2000" b="1">
                <a:solidFill>
                  <a:srgbClr val="FFFFFF"/>
                </a:solidFill>
                <a:latin typeface="Arial" charset="0"/>
              </a:rPr>
              <a:t> 1	.16	16%</a:t>
            </a:r>
          </a:p>
          <a:p>
            <a:pPr>
              <a:spcBef>
                <a:spcPct val="0"/>
              </a:spcBef>
              <a:buSzTx/>
              <a:buFontTx/>
              <a:buNone/>
            </a:pPr>
            <a:r>
              <a:rPr lang="en-US" altLang="en-US" sz="2000" b="1">
                <a:solidFill>
                  <a:srgbClr val="FFFFFF"/>
                </a:solidFill>
                <a:latin typeface="Arial" charset="0"/>
              </a:rPr>
              <a:t>1.2	.12	12%</a:t>
            </a:r>
          </a:p>
          <a:p>
            <a:pPr>
              <a:spcBef>
                <a:spcPct val="0"/>
              </a:spcBef>
              <a:buSzTx/>
              <a:buFontTx/>
              <a:buNone/>
            </a:pPr>
            <a:r>
              <a:rPr lang="en-US" altLang="en-US" sz="2000" b="1">
                <a:solidFill>
                  <a:srgbClr val="FFFFFF"/>
                </a:solidFill>
                <a:latin typeface="Arial" charset="0"/>
              </a:rPr>
              <a:t>1.4	.08	  8%</a:t>
            </a:r>
          </a:p>
          <a:p>
            <a:pPr>
              <a:spcBef>
                <a:spcPct val="0"/>
              </a:spcBef>
              <a:buSzTx/>
              <a:buFontTx/>
              <a:buNone/>
            </a:pPr>
            <a:r>
              <a:rPr lang="en-US" altLang="en-US" sz="2000" b="1">
                <a:solidFill>
                  <a:srgbClr val="FFFFFF"/>
                </a:solidFill>
                <a:latin typeface="Arial" charset="0"/>
              </a:rPr>
              <a:t>1.6	.06	  6%</a:t>
            </a:r>
          </a:p>
          <a:p>
            <a:pPr>
              <a:spcBef>
                <a:spcPct val="0"/>
              </a:spcBef>
              <a:buSzTx/>
              <a:buFontTx/>
              <a:buNone/>
            </a:pPr>
            <a:r>
              <a:rPr lang="en-US" altLang="en-US" sz="2000" b="1">
                <a:solidFill>
                  <a:srgbClr val="FFFFFF"/>
                </a:solidFill>
                <a:latin typeface="Arial" charset="0"/>
              </a:rPr>
              <a:t>1.8	.036	3.6%</a:t>
            </a:r>
          </a:p>
          <a:p>
            <a:pPr>
              <a:spcBef>
                <a:spcPct val="0"/>
              </a:spcBef>
              <a:buSzTx/>
              <a:buFontTx/>
              <a:buNone/>
            </a:pPr>
            <a:r>
              <a:rPr lang="en-US" altLang="en-US" sz="2000" b="1">
                <a:solidFill>
                  <a:srgbClr val="FFFFFF"/>
                </a:solidFill>
                <a:latin typeface="Arial" charset="0"/>
              </a:rPr>
              <a:t>2	.023	2.3%</a:t>
            </a:r>
          </a:p>
          <a:p>
            <a:pPr>
              <a:spcBef>
                <a:spcPct val="0"/>
              </a:spcBef>
              <a:buSzTx/>
              <a:buFontTx/>
              <a:buNone/>
            </a:pPr>
            <a:r>
              <a:rPr lang="en-US" altLang="en-US" sz="2000" b="1">
                <a:solidFill>
                  <a:srgbClr val="FFFFFF"/>
                </a:solidFill>
                <a:latin typeface="Arial" charset="0"/>
              </a:rPr>
              <a:t>2.2	.014	1.4%</a:t>
            </a:r>
          </a:p>
          <a:p>
            <a:pPr>
              <a:spcBef>
                <a:spcPct val="0"/>
              </a:spcBef>
              <a:buSzTx/>
              <a:buFontTx/>
              <a:buNone/>
            </a:pPr>
            <a:r>
              <a:rPr lang="en-US" altLang="en-US" sz="2000" b="1">
                <a:solidFill>
                  <a:srgbClr val="FFFFFF"/>
                </a:solidFill>
                <a:latin typeface="Arial" charset="0"/>
              </a:rPr>
              <a:t>2.4	.008	  .8%</a:t>
            </a:r>
          </a:p>
          <a:p>
            <a:pPr>
              <a:spcBef>
                <a:spcPct val="0"/>
              </a:spcBef>
              <a:buSzTx/>
              <a:buFontTx/>
              <a:buNone/>
            </a:pPr>
            <a:r>
              <a:rPr lang="en-US" altLang="en-US" sz="2000" b="1">
                <a:solidFill>
                  <a:srgbClr val="FFFFFF"/>
                </a:solidFill>
                <a:latin typeface="Arial" charset="0"/>
              </a:rPr>
              <a:t>2.6	.005	  .5%</a:t>
            </a:r>
          </a:p>
          <a:p>
            <a:pPr>
              <a:spcBef>
                <a:spcPct val="0"/>
              </a:spcBef>
              <a:buSzTx/>
              <a:buFontTx/>
              <a:buNone/>
            </a:pPr>
            <a:r>
              <a:rPr lang="en-US" altLang="en-US" sz="2000" b="1">
                <a:solidFill>
                  <a:srgbClr val="FFFFFF"/>
                </a:solidFill>
                <a:latin typeface="Arial" charset="0"/>
              </a:rPr>
              <a:t>2.8	.003	  .3%</a:t>
            </a:r>
          </a:p>
          <a:p>
            <a:pPr>
              <a:spcBef>
                <a:spcPct val="0"/>
              </a:spcBef>
              <a:buSzTx/>
              <a:buFontTx/>
              <a:buNone/>
            </a:pPr>
            <a:r>
              <a:rPr lang="en-US" altLang="en-US" sz="2000" b="1">
                <a:solidFill>
                  <a:srgbClr val="FFFFFF"/>
                </a:solidFill>
                <a:latin typeface="Arial" charset="0"/>
              </a:rPr>
              <a:t>2.9	.002	  .2%</a:t>
            </a:r>
          </a:p>
          <a:p>
            <a:pPr>
              <a:spcBef>
                <a:spcPct val="0"/>
              </a:spcBef>
              <a:buSzTx/>
              <a:buFontTx/>
              <a:buNone/>
            </a:pPr>
            <a:endParaRPr lang="en-US" altLang="en-US" sz="2000" b="1">
              <a:solidFill>
                <a:srgbClr val="FFFFFF"/>
              </a:solidFill>
              <a:latin typeface="Arial" charset="0"/>
            </a:endParaRPr>
          </a:p>
        </p:txBody>
      </p:sp>
      <p:graphicFrame>
        <p:nvGraphicFramePr>
          <p:cNvPr id="11268" name="Object 5"/>
          <p:cNvGraphicFramePr>
            <a:graphicFrameLocks noChangeAspect="1"/>
          </p:cNvGraphicFramePr>
          <p:nvPr/>
        </p:nvGraphicFramePr>
        <p:xfrm>
          <a:off x="3995738" y="4943475"/>
          <a:ext cx="4319587" cy="1365250"/>
        </p:xfrm>
        <a:graphic>
          <a:graphicData uri="http://schemas.openxmlformats.org/presentationml/2006/ole">
            <mc:AlternateContent xmlns:mc="http://schemas.openxmlformats.org/markup-compatibility/2006">
              <mc:Choice xmlns:v="urn:schemas-microsoft-com:vml" Requires="v">
                <p:oleObj spid="_x0000_s11420" name="Equation" r:id="rId4" imgW="1409824" imgH="342900" progId="Equation.3">
                  <p:embed/>
                </p:oleObj>
              </mc:Choice>
              <mc:Fallback>
                <p:oleObj name="Equation" r:id="rId4" imgW="1409824" imgH="3429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738" y="4943475"/>
                        <a:ext cx="4319587"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269" name="Group 141"/>
          <p:cNvGrpSpPr>
            <a:grpSpLocks/>
          </p:cNvGrpSpPr>
          <p:nvPr/>
        </p:nvGrpSpPr>
        <p:grpSpPr bwMode="auto">
          <a:xfrm>
            <a:off x="3727450" y="1160463"/>
            <a:ext cx="4597400" cy="3402012"/>
            <a:chOff x="2348" y="731"/>
            <a:chExt cx="2896" cy="2143"/>
          </a:xfrm>
        </p:grpSpPr>
        <p:sp>
          <p:nvSpPr>
            <p:cNvPr id="11270" name="Rectangle 142"/>
            <p:cNvSpPr>
              <a:spLocks noChangeArrowheads="1"/>
            </p:cNvSpPr>
            <p:nvPr/>
          </p:nvSpPr>
          <p:spPr bwMode="auto">
            <a:xfrm>
              <a:off x="2348" y="1198"/>
              <a:ext cx="2896" cy="1676"/>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71" name="Rectangle 143"/>
            <p:cNvSpPr>
              <a:spLocks noChangeArrowheads="1"/>
            </p:cNvSpPr>
            <p:nvPr/>
          </p:nvSpPr>
          <p:spPr bwMode="auto">
            <a:xfrm>
              <a:off x="2832" y="2561"/>
              <a:ext cx="128"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sp>
          <p:nvSpPr>
            <p:cNvPr id="11272" name="Rectangle 144"/>
            <p:cNvSpPr>
              <a:spLocks noChangeArrowheads="1"/>
            </p:cNvSpPr>
            <p:nvPr/>
          </p:nvSpPr>
          <p:spPr bwMode="auto">
            <a:xfrm>
              <a:off x="4542" y="2548"/>
              <a:ext cx="80"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00"/>
                  </a:solidFill>
                  <a:latin typeface="Arial" charset="0"/>
                </a:rPr>
                <a:t>3</a:t>
              </a:r>
              <a:endParaRPr lang="en-US" altLang="en-US" sz="1800" b="1">
                <a:latin typeface="Tahoma" pitchFamily="34" charset="0"/>
              </a:endParaRPr>
            </a:p>
          </p:txBody>
        </p:sp>
        <p:grpSp>
          <p:nvGrpSpPr>
            <p:cNvPr id="11273" name="Group 145"/>
            <p:cNvGrpSpPr>
              <a:grpSpLocks/>
            </p:cNvGrpSpPr>
            <p:nvPr/>
          </p:nvGrpSpPr>
          <p:grpSpPr bwMode="auto">
            <a:xfrm>
              <a:off x="2995" y="2501"/>
              <a:ext cx="2" cy="5"/>
              <a:chOff x="2064" y="3881"/>
              <a:chExt cx="1" cy="4"/>
            </a:xfrm>
          </p:grpSpPr>
          <p:sp>
            <p:nvSpPr>
              <p:cNvPr id="11400" name="Freeform 146"/>
              <p:cNvSpPr>
                <a:spLocks/>
              </p:cNvSpPr>
              <p:nvPr/>
            </p:nvSpPr>
            <p:spPr bwMode="auto">
              <a:xfrm>
                <a:off x="2064" y="3881"/>
                <a:ext cx="1" cy="4"/>
              </a:xfrm>
              <a:custGeom>
                <a:avLst/>
                <a:gdLst>
                  <a:gd name="T0" fmla="*/ 1 w 2"/>
                  <a:gd name="T1" fmla="*/ 0 h 12"/>
                  <a:gd name="T2" fmla="*/ 0 w 2"/>
                  <a:gd name="T3" fmla="*/ 0 h 12"/>
                  <a:gd name="T4" fmla="*/ 1 w 2"/>
                  <a:gd name="T5" fmla="*/ 0 h 12"/>
                  <a:gd name="T6" fmla="*/ 0 60000 65536"/>
                  <a:gd name="T7" fmla="*/ 0 60000 65536"/>
                  <a:gd name="T8" fmla="*/ 0 60000 65536"/>
                  <a:gd name="T9" fmla="*/ 0 w 2"/>
                  <a:gd name="T10" fmla="*/ 0 h 12"/>
                  <a:gd name="T11" fmla="*/ 2 w 2"/>
                  <a:gd name="T12" fmla="*/ 12 h 12"/>
                </a:gdLst>
                <a:ahLst/>
                <a:cxnLst>
                  <a:cxn ang="T6">
                    <a:pos x="T0" y="T1"/>
                  </a:cxn>
                  <a:cxn ang="T7">
                    <a:pos x="T2" y="T3"/>
                  </a:cxn>
                  <a:cxn ang="T8">
                    <a:pos x="T4" y="T5"/>
                  </a:cxn>
                </a:cxnLst>
                <a:rect l="T9" t="T10" r="T11" b="T12"/>
                <a:pathLst>
                  <a:path w="2" h="12">
                    <a:moveTo>
                      <a:pt x="2" y="12"/>
                    </a:moveTo>
                    <a:lnTo>
                      <a:pt x="0" y="0"/>
                    </a:lnTo>
                    <a:lnTo>
                      <a:pt x="2" y="12"/>
                    </a:lnTo>
                    <a:close/>
                  </a:path>
                </a:pathLst>
              </a:custGeom>
              <a:solidFill>
                <a:srgbClr val="BFBFFF"/>
              </a:solidFill>
              <a:ln w="28575" cmpd="sng">
                <a:solidFill>
                  <a:srgbClr val="000000"/>
                </a:solidFill>
                <a:round/>
                <a:headEnd/>
                <a:tailEnd/>
              </a:ln>
            </p:spPr>
            <p:txBody>
              <a:bodyPr/>
              <a:lstStyle/>
              <a:p>
                <a:endParaRPr lang="en-US"/>
              </a:p>
            </p:txBody>
          </p:sp>
          <p:sp>
            <p:nvSpPr>
              <p:cNvPr id="11401" name="Line 147"/>
              <p:cNvSpPr>
                <a:spLocks noChangeShapeType="1"/>
              </p:cNvSpPr>
              <p:nvPr/>
            </p:nvSpPr>
            <p:spPr bwMode="auto">
              <a:xfrm flipH="1" flipV="1">
                <a:off x="2064" y="3881"/>
                <a:ext cx="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274" name="Group 148"/>
            <p:cNvGrpSpPr>
              <a:grpSpLocks/>
            </p:cNvGrpSpPr>
            <p:nvPr/>
          </p:nvGrpSpPr>
          <p:grpSpPr bwMode="auto">
            <a:xfrm>
              <a:off x="4491" y="2495"/>
              <a:ext cx="5" cy="11"/>
              <a:chOff x="4132" y="3878"/>
              <a:chExt cx="8" cy="7"/>
            </a:xfrm>
          </p:grpSpPr>
          <p:sp>
            <p:nvSpPr>
              <p:cNvPr id="11398" name="Freeform 149"/>
              <p:cNvSpPr>
                <a:spLocks/>
              </p:cNvSpPr>
              <p:nvPr/>
            </p:nvSpPr>
            <p:spPr bwMode="auto">
              <a:xfrm>
                <a:off x="4132" y="3878"/>
                <a:ext cx="8" cy="7"/>
              </a:xfrm>
              <a:custGeom>
                <a:avLst/>
                <a:gdLst>
                  <a:gd name="T0" fmla="*/ 0 w 16"/>
                  <a:gd name="T1" fmla="*/ 0 h 22"/>
                  <a:gd name="T2" fmla="*/ 1 w 16"/>
                  <a:gd name="T3" fmla="*/ 0 h 22"/>
                  <a:gd name="T4" fmla="*/ 0 w 16"/>
                  <a:gd name="T5" fmla="*/ 0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22"/>
                    </a:moveTo>
                    <a:lnTo>
                      <a:pt x="16" y="0"/>
                    </a:lnTo>
                    <a:lnTo>
                      <a:pt x="0" y="22"/>
                    </a:lnTo>
                    <a:close/>
                  </a:path>
                </a:pathLst>
              </a:custGeom>
              <a:solidFill>
                <a:srgbClr val="BFBFFF"/>
              </a:solidFill>
              <a:ln w="28575" cmpd="sng">
                <a:solidFill>
                  <a:srgbClr val="000000"/>
                </a:solidFill>
                <a:round/>
                <a:headEnd/>
                <a:tailEnd/>
              </a:ln>
            </p:spPr>
            <p:txBody>
              <a:bodyPr/>
              <a:lstStyle/>
              <a:p>
                <a:endParaRPr lang="en-US"/>
              </a:p>
            </p:txBody>
          </p:sp>
          <p:sp>
            <p:nvSpPr>
              <p:cNvPr id="11399" name="Line 150"/>
              <p:cNvSpPr>
                <a:spLocks noChangeShapeType="1"/>
              </p:cNvSpPr>
              <p:nvPr/>
            </p:nvSpPr>
            <p:spPr bwMode="auto">
              <a:xfrm flipV="1">
                <a:off x="4132" y="3878"/>
                <a:ext cx="8"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75" name="Line 151"/>
            <p:cNvSpPr>
              <a:spLocks noChangeShapeType="1"/>
            </p:cNvSpPr>
            <p:nvPr/>
          </p:nvSpPr>
          <p:spPr bwMode="auto">
            <a:xfrm flipH="1">
              <a:off x="2684" y="2506"/>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6" name="Line 152"/>
            <p:cNvSpPr>
              <a:spLocks noChangeShapeType="1"/>
            </p:cNvSpPr>
            <p:nvPr/>
          </p:nvSpPr>
          <p:spPr bwMode="auto">
            <a:xfrm flipH="1">
              <a:off x="2684" y="1326"/>
              <a:ext cx="3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7" name="Line 153"/>
            <p:cNvSpPr>
              <a:spLocks noChangeShapeType="1"/>
            </p:cNvSpPr>
            <p:nvPr/>
          </p:nvSpPr>
          <p:spPr bwMode="auto">
            <a:xfrm flipH="1">
              <a:off x="2684" y="1914"/>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8" name="Line 154"/>
            <p:cNvSpPr>
              <a:spLocks noChangeShapeType="1"/>
            </p:cNvSpPr>
            <p:nvPr/>
          </p:nvSpPr>
          <p:spPr bwMode="auto">
            <a:xfrm flipH="1">
              <a:off x="2684" y="2212"/>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9" name="Line 155"/>
            <p:cNvSpPr>
              <a:spLocks noChangeShapeType="1"/>
            </p:cNvSpPr>
            <p:nvPr/>
          </p:nvSpPr>
          <p:spPr bwMode="auto">
            <a:xfrm flipH="1">
              <a:off x="2684" y="1619"/>
              <a:ext cx="3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0" name="Line 156"/>
            <p:cNvSpPr>
              <a:spLocks noChangeShapeType="1"/>
            </p:cNvSpPr>
            <p:nvPr/>
          </p:nvSpPr>
          <p:spPr bwMode="auto">
            <a:xfrm flipH="1">
              <a:off x="2714" y="2506"/>
              <a:ext cx="21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1" name="Line 157"/>
            <p:cNvSpPr>
              <a:spLocks noChangeShapeType="1"/>
            </p:cNvSpPr>
            <p:nvPr/>
          </p:nvSpPr>
          <p:spPr bwMode="auto">
            <a:xfrm flipV="1">
              <a:off x="2714" y="1287"/>
              <a:ext cx="3" cy="12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2" name="Rectangle 158"/>
            <p:cNvSpPr>
              <a:spLocks noChangeArrowheads="1"/>
            </p:cNvSpPr>
            <p:nvPr/>
          </p:nvSpPr>
          <p:spPr bwMode="auto">
            <a:xfrm>
              <a:off x="2764" y="2504"/>
              <a:ext cx="102" cy="2"/>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83" name="Rectangle 159"/>
            <p:cNvSpPr>
              <a:spLocks noChangeArrowheads="1"/>
            </p:cNvSpPr>
            <p:nvPr/>
          </p:nvSpPr>
          <p:spPr bwMode="auto">
            <a:xfrm>
              <a:off x="2866" y="2501"/>
              <a:ext cx="102" cy="5"/>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84" name="Rectangle 160"/>
            <p:cNvSpPr>
              <a:spLocks noChangeArrowheads="1"/>
            </p:cNvSpPr>
            <p:nvPr/>
          </p:nvSpPr>
          <p:spPr bwMode="auto">
            <a:xfrm>
              <a:off x="4481" y="2500"/>
              <a:ext cx="101" cy="6"/>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85" name="Rectangle 161"/>
            <p:cNvSpPr>
              <a:spLocks noChangeArrowheads="1"/>
            </p:cNvSpPr>
            <p:nvPr/>
          </p:nvSpPr>
          <p:spPr bwMode="auto">
            <a:xfrm>
              <a:off x="4582"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86" name="Rectangle 162"/>
            <p:cNvSpPr>
              <a:spLocks noChangeArrowheads="1"/>
            </p:cNvSpPr>
            <p:nvPr/>
          </p:nvSpPr>
          <p:spPr bwMode="auto">
            <a:xfrm>
              <a:off x="4683" y="2505"/>
              <a:ext cx="101" cy="1"/>
            </a:xfrm>
            <a:prstGeom prst="rect">
              <a:avLst/>
            </a:prstGeom>
            <a:solidFill>
              <a:srgbClr val="BFBFFF"/>
            </a:solidFill>
            <a:ln w="28575">
              <a:solidFill>
                <a:srgbClr val="000000"/>
              </a:solidFill>
              <a:miter lim="800000"/>
              <a:headEnd/>
              <a:tailEnd/>
            </a:ln>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287" name="Line 163"/>
            <p:cNvSpPr>
              <a:spLocks noChangeShapeType="1"/>
            </p:cNvSpPr>
            <p:nvPr/>
          </p:nvSpPr>
          <p:spPr bwMode="auto">
            <a:xfrm>
              <a:off x="2764" y="2505"/>
              <a:ext cx="2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8" name="Line 164"/>
            <p:cNvSpPr>
              <a:spLocks noChangeShapeType="1"/>
            </p:cNvSpPr>
            <p:nvPr/>
          </p:nvSpPr>
          <p:spPr bwMode="auto">
            <a:xfrm>
              <a:off x="2786"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9" name="Line 165"/>
            <p:cNvSpPr>
              <a:spLocks noChangeShapeType="1"/>
            </p:cNvSpPr>
            <p:nvPr/>
          </p:nvSpPr>
          <p:spPr bwMode="auto">
            <a:xfrm>
              <a:off x="2807"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0" name="Line 166"/>
            <p:cNvSpPr>
              <a:spLocks noChangeShapeType="1"/>
            </p:cNvSpPr>
            <p:nvPr/>
          </p:nvSpPr>
          <p:spPr bwMode="auto">
            <a:xfrm flipV="1">
              <a:off x="2826" y="2504"/>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1" name="Line 167"/>
            <p:cNvSpPr>
              <a:spLocks noChangeShapeType="1"/>
            </p:cNvSpPr>
            <p:nvPr/>
          </p:nvSpPr>
          <p:spPr bwMode="auto">
            <a:xfrm>
              <a:off x="2845"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2" name="Line 168"/>
            <p:cNvSpPr>
              <a:spLocks noChangeShapeType="1"/>
            </p:cNvSpPr>
            <p:nvPr/>
          </p:nvSpPr>
          <p:spPr bwMode="auto">
            <a:xfrm flipV="1">
              <a:off x="2866"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3" name="Line 169"/>
            <p:cNvSpPr>
              <a:spLocks noChangeShapeType="1"/>
            </p:cNvSpPr>
            <p:nvPr/>
          </p:nvSpPr>
          <p:spPr bwMode="auto">
            <a:xfrm flipV="1">
              <a:off x="2906" y="2500"/>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4" name="Line 170"/>
            <p:cNvSpPr>
              <a:spLocks noChangeShapeType="1"/>
            </p:cNvSpPr>
            <p:nvPr/>
          </p:nvSpPr>
          <p:spPr bwMode="auto">
            <a:xfrm flipV="1">
              <a:off x="2927" y="2500"/>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5" name="Line 171"/>
            <p:cNvSpPr>
              <a:spLocks noChangeShapeType="1"/>
            </p:cNvSpPr>
            <p:nvPr/>
          </p:nvSpPr>
          <p:spPr bwMode="auto">
            <a:xfrm flipV="1">
              <a:off x="2946" y="2494"/>
              <a:ext cx="20"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6" name="Line 172"/>
            <p:cNvSpPr>
              <a:spLocks noChangeShapeType="1"/>
            </p:cNvSpPr>
            <p:nvPr/>
          </p:nvSpPr>
          <p:spPr bwMode="auto">
            <a:xfrm flipV="1">
              <a:off x="2966" y="2493"/>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7" name="Line 173"/>
            <p:cNvSpPr>
              <a:spLocks noChangeShapeType="1"/>
            </p:cNvSpPr>
            <p:nvPr/>
          </p:nvSpPr>
          <p:spPr bwMode="auto">
            <a:xfrm flipV="1">
              <a:off x="2987"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8" name="Line 174"/>
            <p:cNvSpPr>
              <a:spLocks noChangeShapeType="1"/>
            </p:cNvSpPr>
            <p:nvPr/>
          </p:nvSpPr>
          <p:spPr bwMode="auto">
            <a:xfrm flipV="1">
              <a:off x="3007" y="2487"/>
              <a:ext cx="19"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9" name="Line 175"/>
            <p:cNvSpPr>
              <a:spLocks noChangeShapeType="1"/>
            </p:cNvSpPr>
            <p:nvPr/>
          </p:nvSpPr>
          <p:spPr bwMode="auto">
            <a:xfrm flipV="1">
              <a:off x="3026" y="2482"/>
              <a:ext cx="22"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0" name="Line 176"/>
            <p:cNvSpPr>
              <a:spLocks noChangeShapeType="1"/>
            </p:cNvSpPr>
            <p:nvPr/>
          </p:nvSpPr>
          <p:spPr bwMode="auto">
            <a:xfrm flipV="1">
              <a:off x="3048" y="2476"/>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1" name="Line 177"/>
            <p:cNvSpPr>
              <a:spLocks noChangeShapeType="1"/>
            </p:cNvSpPr>
            <p:nvPr/>
          </p:nvSpPr>
          <p:spPr bwMode="auto">
            <a:xfrm flipV="1">
              <a:off x="3067" y="2468"/>
              <a:ext cx="20"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2" name="Line 178"/>
            <p:cNvSpPr>
              <a:spLocks noChangeShapeType="1"/>
            </p:cNvSpPr>
            <p:nvPr/>
          </p:nvSpPr>
          <p:spPr bwMode="auto">
            <a:xfrm flipV="1">
              <a:off x="3087" y="2459"/>
              <a:ext cx="22"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3" name="Line 179"/>
            <p:cNvSpPr>
              <a:spLocks noChangeShapeType="1"/>
            </p:cNvSpPr>
            <p:nvPr/>
          </p:nvSpPr>
          <p:spPr bwMode="auto">
            <a:xfrm flipV="1">
              <a:off x="3109" y="2448"/>
              <a:ext cx="19"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4" name="Line 180"/>
            <p:cNvSpPr>
              <a:spLocks noChangeShapeType="1"/>
            </p:cNvSpPr>
            <p:nvPr/>
          </p:nvSpPr>
          <p:spPr bwMode="auto">
            <a:xfrm flipV="1">
              <a:off x="3128"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5" name="Line 181"/>
            <p:cNvSpPr>
              <a:spLocks noChangeShapeType="1"/>
            </p:cNvSpPr>
            <p:nvPr/>
          </p:nvSpPr>
          <p:spPr bwMode="auto">
            <a:xfrm flipV="1">
              <a:off x="3149" y="2421"/>
              <a:ext cx="20" cy="1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6" name="Line 182"/>
            <p:cNvSpPr>
              <a:spLocks noChangeShapeType="1"/>
            </p:cNvSpPr>
            <p:nvPr/>
          </p:nvSpPr>
          <p:spPr bwMode="auto">
            <a:xfrm flipV="1">
              <a:off x="3169" y="2405"/>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7" name="Line 183"/>
            <p:cNvSpPr>
              <a:spLocks noChangeShapeType="1"/>
            </p:cNvSpPr>
            <p:nvPr/>
          </p:nvSpPr>
          <p:spPr bwMode="auto">
            <a:xfrm flipV="1">
              <a:off x="3190" y="2384"/>
              <a:ext cx="18" cy="2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8" name="Line 184"/>
            <p:cNvSpPr>
              <a:spLocks noChangeShapeType="1"/>
            </p:cNvSpPr>
            <p:nvPr/>
          </p:nvSpPr>
          <p:spPr bwMode="auto">
            <a:xfrm flipV="1">
              <a:off x="3208" y="2362"/>
              <a:ext cx="22"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9" name="Line 185"/>
            <p:cNvSpPr>
              <a:spLocks noChangeShapeType="1"/>
            </p:cNvSpPr>
            <p:nvPr/>
          </p:nvSpPr>
          <p:spPr bwMode="auto">
            <a:xfrm flipV="1">
              <a:off x="3230" y="2335"/>
              <a:ext cx="19"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0" name="Line 186"/>
            <p:cNvSpPr>
              <a:spLocks noChangeShapeType="1"/>
            </p:cNvSpPr>
            <p:nvPr/>
          </p:nvSpPr>
          <p:spPr bwMode="auto">
            <a:xfrm flipV="1">
              <a:off x="3249" y="2308"/>
              <a:ext cx="20" cy="2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1" name="Line 187"/>
            <p:cNvSpPr>
              <a:spLocks noChangeShapeType="1"/>
            </p:cNvSpPr>
            <p:nvPr/>
          </p:nvSpPr>
          <p:spPr bwMode="auto">
            <a:xfrm flipV="1">
              <a:off x="3269" y="2274"/>
              <a:ext cx="22"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2" name="Line 188"/>
            <p:cNvSpPr>
              <a:spLocks noChangeShapeType="1"/>
            </p:cNvSpPr>
            <p:nvPr/>
          </p:nvSpPr>
          <p:spPr bwMode="auto">
            <a:xfrm flipV="1">
              <a:off x="3291" y="2240"/>
              <a:ext cx="18"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3" name="Line 189"/>
            <p:cNvSpPr>
              <a:spLocks noChangeShapeType="1"/>
            </p:cNvSpPr>
            <p:nvPr/>
          </p:nvSpPr>
          <p:spPr bwMode="auto">
            <a:xfrm flipV="1">
              <a:off x="3309" y="2200"/>
              <a:ext cx="22"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4" name="Line 190"/>
            <p:cNvSpPr>
              <a:spLocks noChangeShapeType="1"/>
            </p:cNvSpPr>
            <p:nvPr/>
          </p:nvSpPr>
          <p:spPr bwMode="auto">
            <a:xfrm flipV="1">
              <a:off x="3331" y="2157"/>
              <a:ext cx="20"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5" name="Line 191"/>
            <p:cNvSpPr>
              <a:spLocks noChangeShapeType="1"/>
            </p:cNvSpPr>
            <p:nvPr/>
          </p:nvSpPr>
          <p:spPr bwMode="auto">
            <a:xfrm flipV="1">
              <a:off x="3351" y="2112"/>
              <a:ext cx="19"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6" name="Line 192"/>
            <p:cNvSpPr>
              <a:spLocks noChangeShapeType="1"/>
            </p:cNvSpPr>
            <p:nvPr/>
          </p:nvSpPr>
          <p:spPr bwMode="auto">
            <a:xfrm flipV="1">
              <a:off x="3370" y="2064"/>
              <a:ext cx="22"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7" name="Line 193"/>
            <p:cNvSpPr>
              <a:spLocks noChangeShapeType="1"/>
            </p:cNvSpPr>
            <p:nvPr/>
          </p:nvSpPr>
          <p:spPr bwMode="auto">
            <a:xfrm flipV="1">
              <a:off x="3392" y="2009"/>
              <a:ext cx="19"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8" name="Line 194"/>
            <p:cNvSpPr>
              <a:spLocks noChangeShapeType="1"/>
            </p:cNvSpPr>
            <p:nvPr/>
          </p:nvSpPr>
          <p:spPr bwMode="auto">
            <a:xfrm flipV="1">
              <a:off x="3411" y="1955"/>
              <a:ext cx="19" cy="5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9" name="Line 195"/>
            <p:cNvSpPr>
              <a:spLocks noChangeShapeType="1"/>
            </p:cNvSpPr>
            <p:nvPr/>
          </p:nvSpPr>
          <p:spPr bwMode="auto">
            <a:xfrm flipV="1">
              <a:off x="3430" y="1898"/>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0" name="Line 196"/>
            <p:cNvSpPr>
              <a:spLocks noChangeShapeType="1"/>
            </p:cNvSpPr>
            <p:nvPr/>
          </p:nvSpPr>
          <p:spPr bwMode="auto">
            <a:xfrm flipV="1">
              <a:off x="3452" y="1839"/>
              <a:ext cx="19"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1" name="Line 197"/>
            <p:cNvSpPr>
              <a:spLocks noChangeShapeType="1"/>
            </p:cNvSpPr>
            <p:nvPr/>
          </p:nvSpPr>
          <p:spPr bwMode="auto">
            <a:xfrm flipV="1">
              <a:off x="3471" y="1780"/>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2" name="Line 198"/>
            <p:cNvSpPr>
              <a:spLocks noChangeShapeType="1"/>
            </p:cNvSpPr>
            <p:nvPr/>
          </p:nvSpPr>
          <p:spPr bwMode="auto">
            <a:xfrm flipV="1">
              <a:off x="3491" y="1723"/>
              <a:ext cx="22"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3" name="Line 199"/>
            <p:cNvSpPr>
              <a:spLocks noChangeShapeType="1"/>
            </p:cNvSpPr>
            <p:nvPr/>
          </p:nvSpPr>
          <p:spPr bwMode="auto">
            <a:xfrm flipV="1">
              <a:off x="3513" y="1663"/>
              <a:ext cx="19" cy="6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4" name="Line 200"/>
            <p:cNvSpPr>
              <a:spLocks noChangeShapeType="1"/>
            </p:cNvSpPr>
            <p:nvPr/>
          </p:nvSpPr>
          <p:spPr bwMode="auto">
            <a:xfrm flipV="1">
              <a:off x="3532" y="1606"/>
              <a:ext cx="19"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5" name="Line 201"/>
            <p:cNvSpPr>
              <a:spLocks noChangeShapeType="1"/>
            </p:cNvSpPr>
            <p:nvPr/>
          </p:nvSpPr>
          <p:spPr bwMode="auto">
            <a:xfrm flipV="1">
              <a:off x="3551" y="155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6" name="Line 202"/>
            <p:cNvSpPr>
              <a:spLocks noChangeShapeType="1"/>
            </p:cNvSpPr>
            <p:nvPr/>
          </p:nvSpPr>
          <p:spPr bwMode="auto">
            <a:xfrm flipV="1">
              <a:off x="3571" y="1499"/>
              <a:ext cx="21" cy="5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7" name="Line 203"/>
            <p:cNvSpPr>
              <a:spLocks noChangeShapeType="1"/>
            </p:cNvSpPr>
            <p:nvPr/>
          </p:nvSpPr>
          <p:spPr bwMode="auto">
            <a:xfrm flipV="1">
              <a:off x="3592" y="1453"/>
              <a:ext cx="21" cy="4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8" name="Line 204"/>
            <p:cNvSpPr>
              <a:spLocks noChangeShapeType="1"/>
            </p:cNvSpPr>
            <p:nvPr/>
          </p:nvSpPr>
          <p:spPr bwMode="auto">
            <a:xfrm flipV="1">
              <a:off x="3613" y="1412"/>
              <a:ext cx="21" cy="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9" name="Line 205"/>
            <p:cNvSpPr>
              <a:spLocks noChangeShapeType="1"/>
            </p:cNvSpPr>
            <p:nvPr/>
          </p:nvSpPr>
          <p:spPr bwMode="auto">
            <a:xfrm flipV="1">
              <a:off x="3634" y="1375"/>
              <a:ext cx="20" cy="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0" name="Line 206"/>
            <p:cNvSpPr>
              <a:spLocks noChangeShapeType="1"/>
            </p:cNvSpPr>
            <p:nvPr/>
          </p:nvSpPr>
          <p:spPr bwMode="auto">
            <a:xfrm flipV="1">
              <a:off x="3654" y="1345"/>
              <a:ext cx="20" cy="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1" name="Line 207"/>
            <p:cNvSpPr>
              <a:spLocks noChangeShapeType="1"/>
            </p:cNvSpPr>
            <p:nvPr/>
          </p:nvSpPr>
          <p:spPr bwMode="auto">
            <a:xfrm flipV="1">
              <a:off x="3674" y="132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2" name="Line 208"/>
            <p:cNvSpPr>
              <a:spLocks noChangeShapeType="1"/>
            </p:cNvSpPr>
            <p:nvPr/>
          </p:nvSpPr>
          <p:spPr bwMode="auto">
            <a:xfrm flipV="1">
              <a:off x="3694" y="1307"/>
              <a:ext cx="19"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3" name="Line 209"/>
            <p:cNvSpPr>
              <a:spLocks noChangeShapeType="1"/>
            </p:cNvSpPr>
            <p:nvPr/>
          </p:nvSpPr>
          <p:spPr bwMode="auto">
            <a:xfrm flipV="1">
              <a:off x="3713" y="1300"/>
              <a:ext cx="21"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4" name="Line 210"/>
            <p:cNvSpPr>
              <a:spLocks noChangeShapeType="1"/>
            </p:cNvSpPr>
            <p:nvPr/>
          </p:nvSpPr>
          <p:spPr bwMode="auto">
            <a:xfrm>
              <a:off x="3734" y="1307"/>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5" name="Line 211"/>
            <p:cNvSpPr>
              <a:spLocks noChangeShapeType="1"/>
            </p:cNvSpPr>
            <p:nvPr/>
          </p:nvSpPr>
          <p:spPr bwMode="auto">
            <a:xfrm>
              <a:off x="3755" y="1301"/>
              <a:ext cx="20" cy="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6" name="Line 212"/>
            <p:cNvSpPr>
              <a:spLocks noChangeShapeType="1"/>
            </p:cNvSpPr>
            <p:nvPr/>
          </p:nvSpPr>
          <p:spPr bwMode="auto">
            <a:xfrm>
              <a:off x="3775" y="1308"/>
              <a:ext cx="21" cy="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7" name="Line 213"/>
            <p:cNvSpPr>
              <a:spLocks noChangeShapeType="1"/>
            </p:cNvSpPr>
            <p:nvPr/>
          </p:nvSpPr>
          <p:spPr bwMode="auto">
            <a:xfrm>
              <a:off x="3796" y="1326"/>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8" name="Line 214"/>
            <p:cNvSpPr>
              <a:spLocks noChangeShapeType="1"/>
            </p:cNvSpPr>
            <p:nvPr/>
          </p:nvSpPr>
          <p:spPr bwMode="auto">
            <a:xfrm>
              <a:off x="3815" y="1348"/>
              <a:ext cx="20"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9" name="Line 215"/>
            <p:cNvSpPr>
              <a:spLocks noChangeShapeType="1"/>
            </p:cNvSpPr>
            <p:nvPr/>
          </p:nvSpPr>
          <p:spPr bwMode="auto">
            <a:xfrm>
              <a:off x="3835" y="1377"/>
              <a:ext cx="20" cy="3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0" name="Line 216"/>
            <p:cNvSpPr>
              <a:spLocks noChangeShapeType="1"/>
            </p:cNvSpPr>
            <p:nvPr/>
          </p:nvSpPr>
          <p:spPr bwMode="auto">
            <a:xfrm>
              <a:off x="3855" y="1415"/>
              <a:ext cx="21" cy="4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1" name="Line 217"/>
            <p:cNvSpPr>
              <a:spLocks noChangeShapeType="1"/>
            </p:cNvSpPr>
            <p:nvPr/>
          </p:nvSpPr>
          <p:spPr bwMode="auto">
            <a:xfrm>
              <a:off x="3876" y="1458"/>
              <a:ext cx="19"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2" name="Line 218"/>
            <p:cNvSpPr>
              <a:spLocks noChangeShapeType="1"/>
            </p:cNvSpPr>
            <p:nvPr/>
          </p:nvSpPr>
          <p:spPr bwMode="auto">
            <a:xfrm>
              <a:off x="3895" y="1506"/>
              <a:ext cx="21" cy="5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3" name="Line 219"/>
            <p:cNvSpPr>
              <a:spLocks noChangeShapeType="1"/>
            </p:cNvSpPr>
            <p:nvPr/>
          </p:nvSpPr>
          <p:spPr bwMode="auto">
            <a:xfrm>
              <a:off x="3916" y="1558"/>
              <a:ext cx="19" cy="5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4" name="Line 220"/>
            <p:cNvSpPr>
              <a:spLocks noChangeShapeType="1"/>
            </p:cNvSpPr>
            <p:nvPr/>
          </p:nvSpPr>
          <p:spPr bwMode="auto">
            <a:xfrm>
              <a:off x="3935" y="1611"/>
              <a:ext cx="20"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5" name="Line 221"/>
            <p:cNvSpPr>
              <a:spLocks noChangeShapeType="1"/>
            </p:cNvSpPr>
            <p:nvPr/>
          </p:nvSpPr>
          <p:spPr bwMode="auto">
            <a:xfrm>
              <a:off x="3955" y="1670"/>
              <a:ext cx="21" cy="5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6" name="Line 222"/>
            <p:cNvSpPr>
              <a:spLocks noChangeShapeType="1"/>
            </p:cNvSpPr>
            <p:nvPr/>
          </p:nvSpPr>
          <p:spPr bwMode="auto">
            <a:xfrm>
              <a:off x="3976" y="1727"/>
              <a:ext cx="21" cy="5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7" name="Line 223"/>
            <p:cNvSpPr>
              <a:spLocks noChangeShapeType="1"/>
            </p:cNvSpPr>
            <p:nvPr/>
          </p:nvSpPr>
          <p:spPr bwMode="auto">
            <a:xfrm>
              <a:off x="3997" y="1786"/>
              <a:ext cx="19" cy="6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8" name="Line 224"/>
            <p:cNvSpPr>
              <a:spLocks noChangeShapeType="1"/>
            </p:cNvSpPr>
            <p:nvPr/>
          </p:nvSpPr>
          <p:spPr bwMode="auto">
            <a:xfrm>
              <a:off x="4016" y="1847"/>
              <a:ext cx="21" cy="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9" name="Line 225"/>
            <p:cNvSpPr>
              <a:spLocks noChangeShapeType="1"/>
            </p:cNvSpPr>
            <p:nvPr/>
          </p:nvSpPr>
          <p:spPr bwMode="auto">
            <a:xfrm>
              <a:off x="4037" y="1905"/>
              <a:ext cx="20" cy="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0" name="Line 226"/>
            <p:cNvSpPr>
              <a:spLocks noChangeShapeType="1"/>
            </p:cNvSpPr>
            <p:nvPr/>
          </p:nvSpPr>
          <p:spPr bwMode="auto">
            <a:xfrm>
              <a:off x="4057" y="1960"/>
              <a:ext cx="20" cy="5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1" name="Line 227"/>
            <p:cNvSpPr>
              <a:spLocks noChangeShapeType="1"/>
            </p:cNvSpPr>
            <p:nvPr/>
          </p:nvSpPr>
          <p:spPr bwMode="auto">
            <a:xfrm>
              <a:off x="4077" y="2016"/>
              <a:ext cx="20" cy="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2" name="Line 228"/>
            <p:cNvSpPr>
              <a:spLocks noChangeShapeType="1"/>
            </p:cNvSpPr>
            <p:nvPr/>
          </p:nvSpPr>
          <p:spPr bwMode="auto">
            <a:xfrm>
              <a:off x="4097" y="2066"/>
              <a:ext cx="19"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3" name="Line 229"/>
            <p:cNvSpPr>
              <a:spLocks noChangeShapeType="1"/>
            </p:cNvSpPr>
            <p:nvPr/>
          </p:nvSpPr>
          <p:spPr bwMode="auto">
            <a:xfrm>
              <a:off x="4116" y="2115"/>
              <a:ext cx="23" cy="4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4" name="Line 230"/>
            <p:cNvSpPr>
              <a:spLocks noChangeShapeType="1"/>
            </p:cNvSpPr>
            <p:nvPr/>
          </p:nvSpPr>
          <p:spPr bwMode="auto">
            <a:xfrm>
              <a:off x="4139" y="2164"/>
              <a:ext cx="21"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5" name="Line 231"/>
            <p:cNvSpPr>
              <a:spLocks noChangeShapeType="1"/>
            </p:cNvSpPr>
            <p:nvPr/>
          </p:nvSpPr>
          <p:spPr bwMode="auto">
            <a:xfrm>
              <a:off x="4160" y="2204"/>
              <a:ext cx="18" cy="4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6" name="Line 232"/>
            <p:cNvSpPr>
              <a:spLocks noChangeShapeType="1"/>
            </p:cNvSpPr>
            <p:nvPr/>
          </p:nvSpPr>
          <p:spPr bwMode="auto">
            <a:xfrm>
              <a:off x="4178" y="2244"/>
              <a:ext cx="2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7" name="Line 233"/>
            <p:cNvSpPr>
              <a:spLocks noChangeShapeType="1"/>
            </p:cNvSpPr>
            <p:nvPr/>
          </p:nvSpPr>
          <p:spPr bwMode="auto">
            <a:xfrm>
              <a:off x="4199" y="2278"/>
              <a:ext cx="18" cy="3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8" name="Line 234"/>
            <p:cNvSpPr>
              <a:spLocks noChangeShapeType="1"/>
            </p:cNvSpPr>
            <p:nvPr/>
          </p:nvSpPr>
          <p:spPr bwMode="auto">
            <a:xfrm>
              <a:off x="4217" y="2310"/>
              <a:ext cx="22" cy="2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9" name="Line 235"/>
            <p:cNvSpPr>
              <a:spLocks noChangeShapeType="1"/>
            </p:cNvSpPr>
            <p:nvPr/>
          </p:nvSpPr>
          <p:spPr bwMode="auto">
            <a:xfrm>
              <a:off x="4239" y="2339"/>
              <a:ext cx="21" cy="2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0" name="Line 236"/>
            <p:cNvSpPr>
              <a:spLocks noChangeShapeType="1"/>
            </p:cNvSpPr>
            <p:nvPr/>
          </p:nvSpPr>
          <p:spPr bwMode="auto">
            <a:xfrm>
              <a:off x="4260" y="2363"/>
              <a:ext cx="20"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1" name="Line 237"/>
            <p:cNvSpPr>
              <a:spLocks noChangeShapeType="1"/>
            </p:cNvSpPr>
            <p:nvPr/>
          </p:nvSpPr>
          <p:spPr bwMode="auto">
            <a:xfrm>
              <a:off x="4280" y="2385"/>
              <a:ext cx="19" cy="2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2" name="Line 238"/>
            <p:cNvSpPr>
              <a:spLocks noChangeShapeType="1"/>
            </p:cNvSpPr>
            <p:nvPr/>
          </p:nvSpPr>
          <p:spPr bwMode="auto">
            <a:xfrm>
              <a:off x="4299" y="2407"/>
              <a:ext cx="21" cy="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3" name="Line 239"/>
            <p:cNvSpPr>
              <a:spLocks noChangeShapeType="1"/>
            </p:cNvSpPr>
            <p:nvPr/>
          </p:nvSpPr>
          <p:spPr bwMode="auto">
            <a:xfrm>
              <a:off x="4320" y="2423"/>
              <a:ext cx="19"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4" name="Line 240"/>
            <p:cNvSpPr>
              <a:spLocks noChangeShapeType="1"/>
            </p:cNvSpPr>
            <p:nvPr/>
          </p:nvSpPr>
          <p:spPr bwMode="auto">
            <a:xfrm>
              <a:off x="4339" y="2436"/>
              <a:ext cx="21" cy="1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5" name="Line 241"/>
            <p:cNvSpPr>
              <a:spLocks noChangeShapeType="1"/>
            </p:cNvSpPr>
            <p:nvPr/>
          </p:nvSpPr>
          <p:spPr bwMode="auto">
            <a:xfrm>
              <a:off x="4360" y="2448"/>
              <a:ext cx="21" cy="1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6" name="Line 242"/>
            <p:cNvSpPr>
              <a:spLocks noChangeShapeType="1"/>
            </p:cNvSpPr>
            <p:nvPr/>
          </p:nvSpPr>
          <p:spPr bwMode="auto">
            <a:xfrm>
              <a:off x="4381" y="2459"/>
              <a:ext cx="19"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7" name="Line 243"/>
            <p:cNvSpPr>
              <a:spLocks noChangeShapeType="1"/>
            </p:cNvSpPr>
            <p:nvPr/>
          </p:nvSpPr>
          <p:spPr bwMode="auto">
            <a:xfrm>
              <a:off x="4400" y="2468"/>
              <a:ext cx="19" cy="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8" name="Line 244"/>
            <p:cNvSpPr>
              <a:spLocks noChangeShapeType="1"/>
            </p:cNvSpPr>
            <p:nvPr/>
          </p:nvSpPr>
          <p:spPr bwMode="auto">
            <a:xfrm>
              <a:off x="4419" y="2476"/>
              <a:ext cx="21"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9" name="Line 245"/>
            <p:cNvSpPr>
              <a:spLocks noChangeShapeType="1"/>
            </p:cNvSpPr>
            <p:nvPr/>
          </p:nvSpPr>
          <p:spPr bwMode="auto">
            <a:xfrm>
              <a:off x="4440" y="2482"/>
              <a:ext cx="20" cy="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0" name="Line 246"/>
            <p:cNvSpPr>
              <a:spLocks noChangeShapeType="1"/>
            </p:cNvSpPr>
            <p:nvPr/>
          </p:nvSpPr>
          <p:spPr bwMode="auto">
            <a:xfrm>
              <a:off x="4460" y="2487"/>
              <a:ext cx="21" cy="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1" name="Line 247"/>
            <p:cNvSpPr>
              <a:spLocks noChangeShapeType="1"/>
            </p:cNvSpPr>
            <p:nvPr/>
          </p:nvSpPr>
          <p:spPr bwMode="auto">
            <a:xfrm>
              <a:off x="4481" y="2491"/>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2" name="Line 248"/>
            <p:cNvSpPr>
              <a:spLocks noChangeShapeType="1"/>
            </p:cNvSpPr>
            <p:nvPr/>
          </p:nvSpPr>
          <p:spPr bwMode="auto">
            <a:xfrm>
              <a:off x="4400" y="2491"/>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3" name="Line 249"/>
            <p:cNvSpPr>
              <a:spLocks noChangeShapeType="1"/>
            </p:cNvSpPr>
            <p:nvPr/>
          </p:nvSpPr>
          <p:spPr bwMode="auto">
            <a:xfrm>
              <a:off x="4520" y="2494"/>
              <a:ext cx="19" cy="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4" name="Line 250"/>
            <p:cNvSpPr>
              <a:spLocks noChangeShapeType="1"/>
            </p:cNvSpPr>
            <p:nvPr/>
          </p:nvSpPr>
          <p:spPr bwMode="auto">
            <a:xfrm>
              <a:off x="4539" y="2500"/>
              <a:ext cx="23"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5" name="Line 251"/>
            <p:cNvSpPr>
              <a:spLocks noChangeShapeType="1"/>
            </p:cNvSpPr>
            <p:nvPr/>
          </p:nvSpPr>
          <p:spPr bwMode="auto">
            <a:xfrm>
              <a:off x="4582" y="2501"/>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6" name="Line 252"/>
            <p:cNvSpPr>
              <a:spLocks noChangeShapeType="1"/>
            </p:cNvSpPr>
            <p:nvPr/>
          </p:nvSpPr>
          <p:spPr bwMode="auto">
            <a:xfrm>
              <a:off x="4603" y="2502"/>
              <a:ext cx="20" cy="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7" name="Line 253"/>
            <p:cNvSpPr>
              <a:spLocks noChangeShapeType="1"/>
            </p:cNvSpPr>
            <p:nvPr/>
          </p:nvSpPr>
          <p:spPr bwMode="auto">
            <a:xfrm>
              <a:off x="4623" y="2504"/>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8" name="Line 254"/>
            <p:cNvSpPr>
              <a:spLocks noChangeShapeType="1"/>
            </p:cNvSpPr>
            <p:nvPr/>
          </p:nvSpPr>
          <p:spPr bwMode="auto">
            <a:xfrm>
              <a:off x="4644" y="2504"/>
              <a:ext cx="1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9" name="Line 255"/>
            <p:cNvSpPr>
              <a:spLocks noChangeShapeType="1"/>
            </p:cNvSpPr>
            <p:nvPr/>
          </p:nvSpPr>
          <p:spPr bwMode="auto">
            <a:xfrm>
              <a:off x="4662"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0" name="Line 256"/>
            <p:cNvSpPr>
              <a:spLocks noChangeShapeType="1"/>
            </p:cNvSpPr>
            <p:nvPr/>
          </p:nvSpPr>
          <p:spPr bwMode="auto">
            <a:xfrm>
              <a:off x="4683"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1" name="Line 257"/>
            <p:cNvSpPr>
              <a:spLocks noChangeShapeType="1"/>
            </p:cNvSpPr>
            <p:nvPr/>
          </p:nvSpPr>
          <p:spPr bwMode="auto">
            <a:xfrm>
              <a:off x="4703" y="2505"/>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2" name="Line 258"/>
            <p:cNvSpPr>
              <a:spLocks noChangeShapeType="1"/>
            </p:cNvSpPr>
            <p:nvPr/>
          </p:nvSpPr>
          <p:spPr bwMode="auto">
            <a:xfrm>
              <a:off x="4724" y="2505"/>
              <a:ext cx="2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3" name="Line 259"/>
            <p:cNvSpPr>
              <a:spLocks noChangeShapeType="1"/>
            </p:cNvSpPr>
            <p:nvPr/>
          </p:nvSpPr>
          <p:spPr bwMode="auto">
            <a:xfrm>
              <a:off x="4744" y="2505"/>
              <a:ext cx="19"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4" name="Line 260"/>
            <p:cNvSpPr>
              <a:spLocks noChangeShapeType="1"/>
            </p:cNvSpPr>
            <p:nvPr/>
          </p:nvSpPr>
          <p:spPr bwMode="auto">
            <a:xfrm>
              <a:off x="4763" y="2506"/>
              <a:ext cx="2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5" name="Rectangle 261"/>
            <p:cNvSpPr>
              <a:spLocks noChangeArrowheads="1"/>
            </p:cNvSpPr>
            <p:nvPr/>
          </p:nvSpPr>
          <p:spPr bwMode="auto">
            <a:xfrm>
              <a:off x="3916" y="2540"/>
              <a:ext cx="383" cy="187"/>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lgn="ctr">
                <a:spcBef>
                  <a:spcPct val="0"/>
                </a:spcBef>
                <a:buSzTx/>
                <a:buFontTx/>
                <a:buNone/>
              </a:pPr>
              <a:endParaRPr lang="en-US" altLang="en-US" sz="4000">
                <a:latin typeface="Arial" charset="0"/>
              </a:endParaRPr>
            </a:p>
          </p:txBody>
        </p:sp>
        <p:sp>
          <p:nvSpPr>
            <p:cNvPr id="11386" name="Freeform 264"/>
            <p:cNvSpPr>
              <a:spLocks/>
            </p:cNvSpPr>
            <p:nvPr/>
          </p:nvSpPr>
          <p:spPr bwMode="auto">
            <a:xfrm>
              <a:off x="4029" y="1914"/>
              <a:ext cx="9" cy="593"/>
            </a:xfrm>
            <a:custGeom>
              <a:avLst/>
              <a:gdLst>
                <a:gd name="T0" fmla="*/ 0 w 26"/>
                <a:gd name="T1" fmla="*/ 0 h 1290"/>
                <a:gd name="T2" fmla="*/ 0 w 26"/>
                <a:gd name="T3" fmla="*/ 0 h 1290"/>
                <a:gd name="T4" fmla="*/ 0 w 26"/>
                <a:gd name="T5" fmla="*/ 0 h 1290"/>
                <a:gd name="T6" fmla="*/ 0 w 26"/>
                <a:gd name="T7" fmla="*/ 0 h 1290"/>
                <a:gd name="T8" fmla="*/ 0 w 26"/>
                <a:gd name="T9" fmla="*/ 0 h 1290"/>
                <a:gd name="T10" fmla="*/ 0 60000 65536"/>
                <a:gd name="T11" fmla="*/ 0 60000 65536"/>
                <a:gd name="T12" fmla="*/ 0 60000 65536"/>
                <a:gd name="T13" fmla="*/ 0 60000 65536"/>
                <a:gd name="T14" fmla="*/ 0 60000 65536"/>
                <a:gd name="T15" fmla="*/ 0 w 26"/>
                <a:gd name="T16" fmla="*/ 0 h 1290"/>
                <a:gd name="T17" fmla="*/ 26 w 26"/>
                <a:gd name="T18" fmla="*/ 1290 h 1290"/>
              </a:gdLst>
              <a:ahLst/>
              <a:cxnLst>
                <a:cxn ang="T10">
                  <a:pos x="T0" y="T1"/>
                </a:cxn>
                <a:cxn ang="T11">
                  <a:pos x="T2" y="T3"/>
                </a:cxn>
                <a:cxn ang="T12">
                  <a:pos x="T4" y="T5"/>
                </a:cxn>
                <a:cxn ang="T13">
                  <a:pos x="T6" y="T7"/>
                </a:cxn>
                <a:cxn ang="T14">
                  <a:pos x="T8" y="T9"/>
                </a:cxn>
              </a:cxnLst>
              <a:rect l="T15" t="T16" r="T17" b="T18"/>
              <a:pathLst>
                <a:path w="26" h="1290">
                  <a:moveTo>
                    <a:pt x="0" y="1290"/>
                  </a:moveTo>
                  <a:lnTo>
                    <a:pt x="24" y="1290"/>
                  </a:lnTo>
                  <a:lnTo>
                    <a:pt x="26" y="0"/>
                  </a:lnTo>
                  <a:lnTo>
                    <a:pt x="2" y="0"/>
                  </a:lnTo>
                  <a:lnTo>
                    <a:pt x="0" y="1290"/>
                  </a:lnTo>
                  <a:close/>
                </a:path>
              </a:pathLst>
            </a:custGeom>
            <a:solidFill>
              <a:srgbClr val="BFBFFF"/>
            </a:solidFill>
            <a:ln w="12700" cmpd="sng">
              <a:solidFill>
                <a:srgbClr val="000000"/>
              </a:solidFill>
              <a:round/>
              <a:headEnd/>
              <a:tailEnd/>
            </a:ln>
          </p:spPr>
          <p:txBody>
            <a:bodyPr/>
            <a:lstStyle/>
            <a:p>
              <a:endParaRPr lang="en-US"/>
            </a:p>
          </p:txBody>
        </p:sp>
        <p:sp>
          <p:nvSpPr>
            <p:cNvPr id="11387" name="Freeform 265"/>
            <p:cNvSpPr>
              <a:spLocks/>
            </p:cNvSpPr>
            <p:nvPr/>
          </p:nvSpPr>
          <p:spPr bwMode="auto">
            <a:xfrm>
              <a:off x="4567" y="2501"/>
              <a:ext cx="14" cy="4"/>
            </a:xfrm>
            <a:custGeom>
              <a:avLst/>
              <a:gdLst>
                <a:gd name="T0" fmla="*/ 0 w 37"/>
                <a:gd name="T1" fmla="*/ 1 h 8"/>
                <a:gd name="T2" fmla="*/ 0 w 37"/>
                <a:gd name="T3" fmla="*/ 1 h 8"/>
                <a:gd name="T4" fmla="*/ 0 w 37"/>
                <a:gd name="T5" fmla="*/ 1 h 8"/>
                <a:gd name="T6" fmla="*/ 0 w 37"/>
                <a:gd name="T7" fmla="*/ 1 h 8"/>
                <a:gd name="T8" fmla="*/ 0 w 37"/>
                <a:gd name="T9" fmla="*/ 0 h 8"/>
                <a:gd name="T10" fmla="*/ 0 w 37"/>
                <a:gd name="T11" fmla="*/ 0 h 8"/>
                <a:gd name="T12" fmla="*/ 0 w 37"/>
                <a:gd name="T13" fmla="*/ 0 h 8"/>
                <a:gd name="T14" fmla="*/ 0 w 37"/>
                <a:gd name="T15" fmla="*/ 1 h 8"/>
                <a:gd name="T16" fmla="*/ 0 w 37"/>
                <a:gd name="T17" fmla="*/ 1 h 8"/>
                <a:gd name="T18" fmla="*/ 0 w 37"/>
                <a:gd name="T19" fmla="*/ 1 h 8"/>
                <a:gd name="T20" fmla="*/ 0 w 37"/>
                <a:gd name="T21" fmla="*/ 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8"/>
                <a:gd name="T35" fmla="*/ 37 w 3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8">
                  <a:moveTo>
                    <a:pt x="37" y="8"/>
                  </a:moveTo>
                  <a:lnTo>
                    <a:pt x="27" y="5"/>
                  </a:lnTo>
                  <a:lnTo>
                    <a:pt x="13" y="3"/>
                  </a:lnTo>
                  <a:lnTo>
                    <a:pt x="3" y="1"/>
                  </a:lnTo>
                  <a:lnTo>
                    <a:pt x="2" y="0"/>
                  </a:lnTo>
                  <a:lnTo>
                    <a:pt x="0" y="0"/>
                  </a:lnTo>
                  <a:lnTo>
                    <a:pt x="2" y="0"/>
                  </a:lnTo>
                  <a:lnTo>
                    <a:pt x="3" y="1"/>
                  </a:lnTo>
                  <a:lnTo>
                    <a:pt x="13" y="3"/>
                  </a:lnTo>
                  <a:lnTo>
                    <a:pt x="27" y="5"/>
                  </a:lnTo>
                  <a:lnTo>
                    <a:pt x="37" y="8"/>
                  </a:lnTo>
                  <a:close/>
                </a:path>
              </a:pathLst>
            </a:custGeom>
            <a:solidFill>
              <a:srgbClr val="BFBFFF"/>
            </a:solidFill>
            <a:ln w="28575" cmpd="sng">
              <a:solidFill>
                <a:srgbClr val="000000"/>
              </a:solidFill>
              <a:prstDash val="solid"/>
              <a:round/>
              <a:headEnd/>
              <a:tailEnd/>
            </a:ln>
          </p:spPr>
          <p:txBody>
            <a:bodyPr/>
            <a:lstStyle/>
            <a:p>
              <a:endParaRPr lang="en-US"/>
            </a:p>
          </p:txBody>
        </p:sp>
        <p:grpSp>
          <p:nvGrpSpPr>
            <p:cNvPr id="11388" name="Group 266"/>
            <p:cNvGrpSpPr>
              <a:grpSpLocks/>
            </p:cNvGrpSpPr>
            <p:nvPr/>
          </p:nvGrpSpPr>
          <p:grpSpPr bwMode="auto">
            <a:xfrm>
              <a:off x="4029" y="2105"/>
              <a:ext cx="278" cy="425"/>
              <a:chOff x="4330" y="1777"/>
              <a:chExt cx="210" cy="323"/>
            </a:xfrm>
          </p:grpSpPr>
          <p:sp>
            <p:nvSpPr>
              <p:cNvPr id="11394" name="Line 267"/>
              <p:cNvSpPr>
                <a:spLocks noChangeShapeType="1"/>
              </p:cNvSpPr>
              <p:nvPr/>
            </p:nvSpPr>
            <p:spPr bwMode="auto">
              <a:xfrm flipH="1">
                <a:off x="4330" y="1777"/>
                <a:ext cx="52" cy="93"/>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395" name="Line 268"/>
              <p:cNvSpPr>
                <a:spLocks noChangeShapeType="1"/>
              </p:cNvSpPr>
              <p:nvPr/>
            </p:nvSpPr>
            <p:spPr bwMode="auto">
              <a:xfrm flipH="1">
                <a:off x="4331" y="1870"/>
                <a:ext cx="104"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396" name="Line 269"/>
              <p:cNvSpPr>
                <a:spLocks noChangeShapeType="1"/>
              </p:cNvSpPr>
              <p:nvPr/>
            </p:nvSpPr>
            <p:spPr bwMode="auto">
              <a:xfrm flipH="1">
                <a:off x="4390" y="1949"/>
                <a:ext cx="78" cy="138"/>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397" name="Line 270"/>
              <p:cNvSpPr>
                <a:spLocks noChangeShapeType="1"/>
              </p:cNvSpPr>
              <p:nvPr/>
            </p:nvSpPr>
            <p:spPr bwMode="auto">
              <a:xfrm flipH="1">
                <a:off x="4487" y="2008"/>
                <a:ext cx="53" cy="92"/>
              </a:xfrm>
              <a:prstGeom prst="line">
                <a:avLst/>
              </a:prstGeom>
              <a:noFill/>
              <a:ln w="28575">
                <a:solidFill>
                  <a:srgbClr val="6600CC"/>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1389" name="Text Box 271"/>
            <p:cNvSpPr txBox="1">
              <a:spLocks noChangeArrowheads="1"/>
            </p:cNvSpPr>
            <p:nvPr/>
          </p:nvSpPr>
          <p:spPr bwMode="auto">
            <a:xfrm>
              <a:off x="3891" y="2430"/>
              <a:ext cx="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000" b="1">
                  <a:solidFill>
                    <a:srgbClr val="00004C"/>
                  </a:solidFill>
                  <a:latin typeface="Tahoma" pitchFamily="34" charset="0"/>
                </a:rPr>
                <a:t>z</a:t>
              </a:r>
              <a:r>
                <a:rPr lang="en-US" altLang="en-US" sz="2000" b="1" baseline="-25000">
                  <a:solidFill>
                    <a:srgbClr val="00004C"/>
                  </a:solidFill>
                  <a:latin typeface="Tahoma" pitchFamily="34" charset="0"/>
                </a:rPr>
                <a:t>T</a:t>
              </a:r>
              <a:endParaRPr lang="en-US" altLang="en-US" sz="2000" b="1">
                <a:solidFill>
                  <a:srgbClr val="00004C"/>
                </a:solidFill>
                <a:latin typeface="Tahoma" pitchFamily="34" charset="0"/>
              </a:endParaRPr>
            </a:p>
          </p:txBody>
        </p:sp>
        <p:sp>
          <p:nvSpPr>
            <p:cNvPr id="11390" name="Text Box 272"/>
            <p:cNvSpPr txBox="1">
              <a:spLocks noChangeArrowheads="1"/>
            </p:cNvSpPr>
            <p:nvPr/>
          </p:nvSpPr>
          <p:spPr bwMode="auto">
            <a:xfrm>
              <a:off x="2758" y="731"/>
              <a:ext cx="21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2800" b="1">
                  <a:latin typeface="Tahoma" pitchFamily="34" charset="0"/>
                </a:rPr>
                <a:t>Area=P(z </a:t>
              </a:r>
              <a:r>
                <a:rPr lang="en-US" altLang="en-US" sz="2800" b="1">
                  <a:latin typeface="Tahoma" pitchFamily="34" charset="0"/>
                  <a:sym typeface="Symbol" pitchFamily="18" charset="2"/>
                </a:rPr>
                <a:t> z</a:t>
              </a:r>
              <a:r>
                <a:rPr lang="en-US" altLang="en-US" sz="2800" b="1" baseline="-25000">
                  <a:latin typeface="Tahoma" pitchFamily="34" charset="0"/>
                  <a:sym typeface="Symbol" pitchFamily="18" charset="2"/>
                </a:rPr>
                <a:t>T</a:t>
              </a:r>
              <a:r>
                <a:rPr lang="en-US" altLang="en-US" sz="2800" b="1">
                  <a:latin typeface="Tahoma" pitchFamily="34" charset="0"/>
                  <a:sym typeface="Symbol" pitchFamily="18" charset="2"/>
                </a:rPr>
                <a:t>)</a:t>
              </a:r>
              <a:endParaRPr lang="en-US" altLang="en-US" sz="2800" b="1">
                <a:latin typeface="Tahoma" pitchFamily="34" charset="0"/>
              </a:endParaRPr>
            </a:p>
          </p:txBody>
        </p:sp>
        <p:sp>
          <p:nvSpPr>
            <p:cNvPr id="11391" name="Line 273"/>
            <p:cNvSpPr>
              <a:spLocks noChangeShapeType="1"/>
            </p:cNvSpPr>
            <p:nvPr/>
          </p:nvSpPr>
          <p:spPr bwMode="auto">
            <a:xfrm flipH="1">
              <a:off x="4144" y="1125"/>
              <a:ext cx="147" cy="120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392" name="Rectangle 274"/>
            <p:cNvSpPr>
              <a:spLocks noChangeArrowheads="1"/>
            </p:cNvSpPr>
            <p:nvPr/>
          </p:nvSpPr>
          <p:spPr bwMode="auto">
            <a:xfrm>
              <a:off x="3677" y="2561"/>
              <a:ext cx="92" cy="173"/>
            </a:xfrm>
            <a:prstGeom prst="rect">
              <a:avLst/>
            </a:prstGeom>
            <a:solidFill>
              <a:srgbClr val="BFBFFF"/>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0" tIns="0" rIns="0" bIns="0">
              <a:spAutoFit/>
            </a:bodyPr>
            <a:lstStyle>
              <a:lvl1pPr algn="l">
                <a:spcBef>
                  <a:spcPct val="20000"/>
                </a:spcBef>
                <a:buSzPct val="100000"/>
                <a:buChar char="•"/>
                <a:defRPr sz="3200">
                  <a:solidFill>
                    <a:schemeClr val="tx1"/>
                  </a:solidFill>
                  <a:latin typeface="Times New Roman" pitchFamily="18" charset="0"/>
                </a:defRPr>
              </a:lvl1pPr>
              <a:lvl2pPr marL="742950" indent="-285750" algn="l">
                <a:spcBef>
                  <a:spcPct val="20000"/>
                </a:spcBef>
                <a:buSzPct val="100000"/>
                <a:buChar char="–"/>
                <a:defRPr sz="2800">
                  <a:solidFill>
                    <a:schemeClr val="tx1"/>
                  </a:solidFill>
                  <a:latin typeface="Times New Roman" pitchFamily="18" charset="0"/>
                </a:defRPr>
              </a:lvl2pPr>
              <a:lvl3pPr marL="1143000" indent="-228600" algn="l">
                <a:spcBef>
                  <a:spcPct val="20000"/>
                </a:spcBef>
                <a:buSzPct val="100000"/>
                <a:buChar char="•"/>
                <a:defRPr sz="2400">
                  <a:solidFill>
                    <a:schemeClr val="tx1"/>
                  </a:solidFill>
                  <a:latin typeface="Times New Roman" pitchFamily="18" charset="0"/>
                </a:defRPr>
              </a:lvl3pPr>
              <a:lvl4pPr marL="1600200" indent="-228600" algn="l">
                <a:spcBef>
                  <a:spcPct val="20000"/>
                </a:spcBef>
                <a:buSzPct val="100000"/>
                <a:buChar char="–"/>
                <a:defRPr sz="2000">
                  <a:solidFill>
                    <a:schemeClr val="tx1"/>
                  </a:solidFill>
                  <a:latin typeface="Times New Roman" pitchFamily="18" charset="0"/>
                </a:defRPr>
              </a:lvl4pPr>
              <a:lvl5pPr marL="2057400" indent="-228600" algn="l">
                <a:spcBef>
                  <a:spcPct val="20000"/>
                </a:spcBef>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itchFamily="18" charset="0"/>
                </a:defRPr>
              </a:lvl9pPr>
            </a:lstStyle>
            <a:p>
              <a:pPr>
                <a:spcBef>
                  <a:spcPct val="0"/>
                </a:spcBef>
                <a:buSzTx/>
                <a:buFontTx/>
                <a:buNone/>
              </a:pPr>
              <a:r>
                <a:rPr lang="en-US" altLang="en-US" sz="1800" b="1">
                  <a:solidFill>
                    <a:srgbClr val="00004C"/>
                  </a:solidFill>
                  <a:latin typeface="Tahoma" pitchFamily="34" charset="0"/>
                </a:rPr>
                <a:t>0</a:t>
              </a:r>
            </a:p>
          </p:txBody>
        </p:sp>
        <p:sp>
          <p:nvSpPr>
            <p:cNvPr id="11393" name="Line 275"/>
            <p:cNvSpPr>
              <a:spLocks noChangeShapeType="1"/>
            </p:cNvSpPr>
            <p:nvPr/>
          </p:nvSpPr>
          <p:spPr bwMode="auto">
            <a:xfrm>
              <a:off x="3743" y="1278"/>
              <a:ext cx="0" cy="1201"/>
            </a:xfrm>
            <a:prstGeom prst="line">
              <a:avLst/>
            </a:prstGeom>
            <a:noFill/>
            <a:ln w="9525">
              <a:solidFill>
                <a:srgbClr val="00004C"/>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a:themeElements>
    <a:clrScheme name="">
      <a:dk1>
        <a:srgbClr val="919191"/>
      </a:dk1>
      <a:lt1>
        <a:srgbClr val="FFFF00"/>
      </a:lt1>
      <a:dk2>
        <a:srgbClr val="0000FF"/>
      </a:dk2>
      <a:lt2>
        <a:srgbClr val="FFFF00"/>
      </a:lt2>
      <a:accent1>
        <a:srgbClr val="618FFD"/>
      </a:accent1>
      <a:accent2>
        <a:srgbClr val="00AE00"/>
      </a:accent2>
      <a:accent3>
        <a:srgbClr val="AAAAFF"/>
      </a:accent3>
      <a:accent4>
        <a:srgbClr val="DADA00"/>
      </a:accent4>
      <a:accent5>
        <a:srgbClr val="B7C6FE"/>
      </a:accent5>
      <a:accent6>
        <a:srgbClr val="009D00"/>
      </a:accent6>
      <a:hlink>
        <a:srgbClr val="FC0128"/>
      </a:hlink>
      <a:folHlink>
        <a:srgbClr val="CECECE"/>
      </a:folHlink>
    </a:clrScheme>
    <a:fontScheme name="Offic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4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4000" b="0" i="0" u="none" strike="noStrike" cap="none" normalizeH="0" baseline="0" smtClean="0">
            <a:ln>
              <a:noFill/>
            </a:ln>
            <a:solidFill>
              <a:schemeClr val="tx1"/>
            </a:solidFill>
            <a:effectLst/>
            <a:latin typeface="Arial" charset="0"/>
          </a:defRPr>
        </a:defPPr>
      </a:lstStyle>
    </a:lnDef>
  </a:objectDefaults>
  <a:extraClrSchemeLst>
    <a:extraClrScheme>
      <a:clrScheme name="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1312</TotalTime>
  <Pages>8</Pages>
  <Words>3225</Words>
  <Application>Microsoft Office PowerPoint</Application>
  <PresentationFormat>On-screen Show (4:3)</PresentationFormat>
  <Paragraphs>580</Paragraphs>
  <Slides>36</Slides>
  <Notes>23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39" baseType="lpstr">
      <vt:lpstr>Office</vt:lpstr>
      <vt:lpstr>Equation</vt:lpstr>
      <vt:lpstr>Document</vt:lpstr>
      <vt:lpstr>Threshold Liability Models (Ordinal Data Analysis)</vt:lpstr>
      <vt:lpstr>Ordinal data</vt:lpstr>
      <vt:lpstr>Analysis of ordinal variables</vt:lpstr>
      <vt:lpstr>Liability</vt:lpstr>
      <vt:lpstr>PowerPoint Presentation</vt:lpstr>
      <vt:lpstr>The Standard Normal Distribution</vt:lpstr>
      <vt:lpstr>PowerPoint Presentation</vt:lpstr>
      <vt:lpstr>PowerPoint Presentation</vt:lpstr>
      <vt:lpstr>PowerPoint Presentation</vt:lpstr>
      <vt:lpstr>Two ordinal traits: Data from twins</vt:lpstr>
      <vt:lpstr>Joint Liability Model for twin pairs </vt:lpstr>
      <vt:lpstr>PowerPoint Presentation</vt:lpstr>
      <vt:lpstr>Expected cell  proportions </vt:lpstr>
      <vt:lpstr>Expected cell  proportions </vt:lpstr>
      <vt:lpstr>PowerPoint Presentation</vt:lpstr>
      <vt:lpstr>Bivariate Ordinal Likelihood</vt:lpstr>
      <vt:lpstr>Twin Models</vt:lpstr>
      <vt:lpstr>ACE Liability Model</vt:lpstr>
      <vt:lpstr>Summary</vt:lpstr>
      <vt:lpstr>Power issues</vt:lpstr>
      <vt:lpstr>Practical</vt:lpstr>
      <vt:lpstr>Sample &amp; Measures</vt:lpstr>
      <vt:lpstr>Clinical Aspects of the CAST</vt:lpstr>
      <vt:lpstr>Inspection of the data</vt:lpstr>
      <vt:lpstr>CTs of the MZ and DZ group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Practical </vt:lpstr>
      <vt:lpstr>PowerPoint Presentation</vt:lpstr>
      <vt:lpstr>ACE Estimates for the ordinalized CAST score in Boys at age 8</vt:lpstr>
      <vt:lpstr>Age Effects on Thresholds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talk on interpreting results from eqs</dc:title>
  <dc:creator>Thalia Eley</dc:creator>
  <cp:lastModifiedBy>FruhlingR</cp:lastModifiedBy>
  <cp:revision>625</cp:revision>
  <cp:lastPrinted>2003-11-30T16:45:41Z</cp:lastPrinted>
  <dcterms:created xsi:type="dcterms:W3CDTF">1996-05-08T17:26:54Z</dcterms:created>
  <dcterms:modified xsi:type="dcterms:W3CDTF">2016-03-08T13:32:30Z</dcterms:modified>
</cp:coreProperties>
</file>