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9" r:id="rId4"/>
    <p:sldId id="257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66"/>
  </p:normalViewPr>
  <p:slideViewPr>
    <p:cSldViewPr snapToGrid="0" snapToObjects="1">
      <p:cViewPr varScale="1">
        <p:scale>
          <a:sx n="102" d="100"/>
          <a:sy n="102" d="100"/>
        </p:scale>
        <p:origin x="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65F4F-B94C-8D4A-A3F7-14EE45C385E6}" type="datetimeFigureOut">
              <a:rPr lang="en-US" smtClean="0"/>
              <a:t>3/8/16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83F8-5507-8341-80FC-208B43DD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7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65F4F-B94C-8D4A-A3F7-14EE45C385E6}" type="datetimeFigureOut">
              <a:rPr lang="en-US" smtClean="0"/>
              <a:t>3/8/16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83F8-5507-8341-80FC-208B43DD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083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65F4F-B94C-8D4A-A3F7-14EE45C385E6}" type="datetimeFigureOut">
              <a:rPr lang="en-US" smtClean="0"/>
              <a:t>3/8/16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83F8-5507-8341-80FC-208B43DD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870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65F4F-B94C-8D4A-A3F7-14EE45C385E6}" type="datetimeFigureOut">
              <a:rPr lang="en-US" smtClean="0"/>
              <a:t>3/8/16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83F8-5507-8341-80FC-208B43DD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13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65F4F-B94C-8D4A-A3F7-14EE45C385E6}" type="datetimeFigureOut">
              <a:rPr lang="en-US" smtClean="0"/>
              <a:t>3/8/16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83F8-5507-8341-80FC-208B43DD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2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65F4F-B94C-8D4A-A3F7-14EE45C385E6}" type="datetimeFigureOut">
              <a:rPr lang="en-US" smtClean="0"/>
              <a:t>3/8/16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83F8-5507-8341-80FC-208B43DD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56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65F4F-B94C-8D4A-A3F7-14EE45C385E6}" type="datetimeFigureOut">
              <a:rPr lang="en-US" smtClean="0"/>
              <a:t>3/8/16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83F8-5507-8341-80FC-208B43DD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95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65F4F-B94C-8D4A-A3F7-14EE45C385E6}" type="datetimeFigureOut">
              <a:rPr lang="en-US" smtClean="0"/>
              <a:t>3/8/16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83F8-5507-8341-80FC-208B43DD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912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65F4F-B94C-8D4A-A3F7-14EE45C385E6}" type="datetimeFigureOut">
              <a:rPr lang="en-US" smtClean="0"/>
              <a:t>3/8/16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83F8-5507-8341-80FC-208B43DD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289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65F4F-B94C-8D4A-A3F7-14EE45C385E6}" type="datetimeFigureOut">
              <a:rPr lang="en-US" smtClean="0"/>
              <a:t>3/8/16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83F8-5507-8341-80FC-208B43DD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76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65F4F-B94C-8D4A-A3F7-14EE45C385E6}" type="datetimeFigureOut">
              <a:rPr lang="en-US" smtClean="0"/>
              <a:t>3/8/16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83F8-5507-8341-80FC-208B43DD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65F4F-B94C-8D4A-A3F7-14EE45C385E6}" type="datetimeFigureOut">
              <a:rPr lang="en-US" smtClean="0"/>
              <a:t>3/8/16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283F8-5507-8341-80FC-208B43DD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93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macromates.com/" TargetMode="Externa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raphviz.org/Download..php" TargetMode="Externa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ww.omnigroup.com/omnigraffle" TargetMode="Externa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NUL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Structural Equation Modeling in R with </a:t>
            </a:r>
            <a:r>
              <a:rPr lang="en-US" i="1" dirty="0" smtClean="0"/>
              <a:t>OpenMx </a:t>
            </a:r>
            <a:r>
              <a:rPr lang="en-US" dirty="0" smtClean="0"/>
              <a:t>and </a:t>
            </a:r>
            <a:r>
              <a:rPr lang="en-US" i="1" dirty="0" smtClean="0"/>
              <a:t>umx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Tim Bates</a:t>
            </a:r>
          </a:p>
          <a:p>
            <a:r>
              <a:rPr lang="en-US" dirty="0"/>
              <a:t>t</a:t>
            </a:r>
            <a:r>
              <a:rPr lang="en-US" dirty="0" smtClean="0"/>
              <a:t>im.bates@ed.ac.uk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258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latest </a:t>
            </a:r>
            <a:r>
              <a:rPr lang="en-US" i="1" dirty="0" smtClean="0"/>
              <a:t>umx</a:t>
            </a:r>
            <a:r>
              <a:rPr lang="en-US" dirty="0" smtClean="0"/>
              <a:t> from github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Workshop laptops have </a:t>
            </a:r>
            <a:r>
              <a:rPr lang="en-US" dirty="0" smtClean="0"/>
              <a:t>≥ </a:t>
            </a:r>
            <a:r>
              <a:rPr lang="en-US" i="1" dirty="0" smtClean="0"/>
              <a:t>umx </a:t>
            </a:r>
            <a:r>
              <a:rPr lang="en-US" dirty="0" smtClean="0"/>
              <a:t>1.1.5</a:t>
            </a:r>
            <a:endParaRPr lang="en-US" dirty="0"/>
          </a:p>
          <a:p>
            <a:pPr lvl="1"/>
            <a:r>
              <a:rPr lang="en-US" dirty="0" smtClean="0"/>
              <a:t>If using your own laptop, </a:t>
            </a:r>
            <a:r>
              <a:rPr lang="en-US" b="1" dirty="0" smtClean="0"/>
              <a:t>get the latest version</a:t>
            </a:r>
            <a:r>
              <a:rPr lang="en-US" dirty="0" smtClean="0"/>
              <a:t> with:</a:t>
            </a:r>
          </a:p>
          <a:p>
            <a:pPr marL="0" indent="0">
              <a:buNone/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	# if you have not already </a:t>
            </a:r>
          </a:p>
          <a:p>
            <a:pPr marL="0" indent="0">
              <a:buNone/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dirty="0" err="1" smtClean="0">
                <a:latin typeface="Consolas" charset="0"/>
                <a:ea typeface="Consolas" charset="0"/>
                <a:cs typeface="Consolas" charset="0"/>
              </a:rPr>
              <a:t>install.packages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("</a:t>
            </a:r>
            <a:r>
              <a:rPr lang="en-US" dirty="0" err="1" smtClean="0">
                <a:latin typeface="Consolas" charset="0"/>
                <a:ea typeface="Consolas" charset="0"/>
                <a:cs typeface="Consolas" charset="0"/>
              </a:rPr>
              <a:t>devtools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")</a:t>
            </a:r>
          </a:p>
          <a:p>
            <a:pPr marL="0" indent="0">
              <a:buNone/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dirty="0" err="1" smtClean="0">
                <a:latin typeface="Consolas" charset="0"/>
                <a:ea typeface="Consolas" charset="0"/>
                <a:cs typeface="Consolas" charset="0"/>
              </a:rPr>
              <a:t>devtools:install_github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("</a:t>
            </a:r>
            <a:r>
              <a:rPr lang="en-US" dirty="0" err="1" smtClean="0">
                <a:latin typeface="Consolas" charset="0"/>
                <a:ea typeface="Consolas" charset="0"/>
                <a:cs typeface="Consolas" charset="0"/>
              </a:rPr>
              <a:t>tbates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/umx")</a:t>
            </a:r>
          </a:p>
          <a:p>
            <a:pPr marL="0" indent="0">
              <a:buNone/>
            </a:pPr>
            <a:endParaRPr lang="en-US" dirty="0" smtClean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Whenever you update a package, pays to restart R</a:t>
            </a:r>
            <a:endParaRPr lang="en-US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348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TextMate</a:t>
            </a:r>
            <a:r>
              <a:rPr lang="en-US" dirty="0" smtClean="0"/>
              <a:t> </a:t>
            </a:r>
            <a:r>
              <a:rPr lang="en-US" dirty="0" smtClean="0"/>
              <a:t>bundle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Scripting and analysis are greatly enhanced by working in a great environment.</a:t>
            </a:r>
          </a:p>
          <a:p>
            <a:r>
              <a:rPr lang="en-US" dirty="0" smtClean="0"/>
              <a:t>My favorite is </a:t>
            </a:r>
            <a:r>
              <a:rPr lang="en-US" dirty="0" err="1" smtClean="0">
                <a:hlinkClick r:id="rId2"/>
              </a:rPr>
              <a:t>TextMate</a:t>
            </a:r>
            <a:endParaRPr lang="en-US" dirty="0" smtClean="0"/>
          </a:p>
          <a:p>
            <a:pPr lvl="1"/>
            <a:r>
              <a:rPr lang="en-US" dirty="0" smtClean="0"/>
              <a:t>It has </a:t>
            </a:r>
            <a:r>
              <a:rPr lang="en-US" dirty="0" smtClean="0"/>
              <a:t>bundles supporting </a:t>
            </a:r>
            <a:r>
              <a:rPr lang="en-US" b="1" i="1" dirty="0" smtClean="0"/>
              <a:t>R</a:t>
            </a:r>
            <a:r>
              <a:rPr lang="en-US" dirty="0" smtClean="0"/>
              <a:t> and for </a:t>
            </a:r>
            <a:r>
              <a:rPr lang="en-US" b="1" i="1" dirty="0" smtClean="0"/>
              <a:t>OpenMx</a:t>
            </a:r>
          </a:p>
          <a:p>
            <a:pPr lvl="2"/>
            <a:r>
              <a:rPr lang="en-US" dirty="0" smtClean="0"/>
              <a:t>(maintained </a:t>
            </a:r>
            <a:r>
              <a:rPr lang="en-US" dirty="0" smtClean="0"/>
              <a:t>by us)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72200" y="1886355"/>
            <a:ext cx="5181600" cy="4229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88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Wouldn’t it be great to get output plots!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http://www.graphviz.org/Download..php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7230" y="2700490"/>
            <a:ext cx="68453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400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</a:t>
            </a:r>
            <a:r>
              <a:rPr lang="en-US" b="1" dirty="0" smtClean="0"/>
              <a:t>lot</a:t>
            </a:r>
            <a:r>
              <a:rPr lang="en-US" dirty="0" smtClean="0"/>
              <a:t>(model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Need to install an app that can open .dot “</a:t>
            </a:r>
            <a:r>
              <a:rPr lang="en-US" dirty="0" err="1" smtClean="0"/>
              <a:t>graphviz</a:t>
            </a:r>
            <a:r>
              <a:rPr lang="en-US" dirty="0" smtClean="0"/>
              <a:t>” files.</a:t>
            </a:r>
          </a:p>
          <a:p>
            <a:r>
              <a:rPr lang="en-US" dirty="0" smtClean="0"/>
              <a:t>Then…</a:t>
            </a:r>
          </a:p>
          <a:p>
            <a:pPr lvl="1"/>
            <a:r>
              <a:rPr lang="en-US" dirty="0" smtClean="0"/>
              <a:t>On </a:t>
            </a:r>
            <a:r>
              <a:rPr lang="en-US" dirty="0" smtClean="0"/>
              <a:t>Windows and Unix, </a:t>
            </a:r>
            <a:r>
              <a:rPr lang="en-US" dirty="0" smtClean="0"/>
              <a:t>plot() will </a:t>
            </a:r>
            <a:r>
              <a:rPr lang="en-US" dirty="0" smtClean="0"/>
              <a:t>make a pdf, and open it in your default pdf </a:t>
            </a:r>
            <a:r>
              <a:rPr lang="en-US" dirty="0"/>
              <a:t>viewer (VISIO can import .</a:t>
            </a:r>
            <a:r>
              <a:rPr lang="en-US" dirty="0" smtClean="0"/>
              <a:t>dot)</a:t>
            </a:r>
            <a:endParaRPr lang="en-US" dirty="0" smtClean="0"/>
          </a:p>
          <a:p>
            <a:pPr lvl="1"/>
            <a:r>
              <a:rPr lang="en-US" dirty="0" smtClean="0"/>
              <a:t>On OS X, will output .dot file, and try and open </a:t>
            </a:r>
            <a:r>
              <a:rPr lang="en-US" dirty="0" smtClean="0"/>
              <a:t>it</a:t>
            </a:r>
            <a:endParaRPr lang="en-US" dirty="0" smtClean="0"/>
          </a:p>
          <a:p>
            <a:pPr lvl="2"/>
            <a:r>
              <a:rPr lang="en-US" dirty="0" smtClean="0"/>
              <a:t>Need to associate “.dot” </a:t>
            </a:r>
            <a:r>
              <a:rPr lang="en-US" dirty="0" err="1" smtClean="0"/>
              <a:t>filetype</a:t>
            </a:r>
            <a:r>
              <a:rPr lang="en-US" dirty="0" smtClean="0"/>
              <a:t> with </a:t>
            </a:r>
            <a:r>
              <a:rPr lang="en-US" dirty="0" err="1" smtClean="0"/>
              <a:t>graphviz</a:t>
            </a:r>
            <a:r>
              <a:rPr lang="en-US" dirty="0" smtClean="0"/>
              <a:t> for automatic plotting to work.</a:t>
            </a:r>
          </a:p>
          <a:p>
            <a:pPr lvl="2"/>
            <a:r>
              <a:rPr lang="en-US" dirty="0" smtClean="0">
                <a:hlinkClick r:id="rId2"/>
              </a:rPr>
              <a:t>Omnigraffle </a:t>
            </a:r>
            <a:r>
              <a:rPr lang="en-US" dirty="0" smtClean="0"/>
              <a:t>to edit plots for publication.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644" y="222426"/>
            <a:ext cx="5028156" cy="7175461"/>
          </a:xfrm>
        </p:spPr>
      </p:pic>
    </p:spTree>
    <p:extLst>
      <p:ext uri="{BB962C8B-B14F-4D97-AF65-F5344CB8AC3E}">
        <p14:creationId xmlns:p14="http://schemas.microsoft.com/office/powerpoint/2010/main" val="7186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r</a:t>
            </a:r>
            <a:r>
              <a:rPr lang="en-US" dirty="0" smtClean="0"/>
              <a:t>un </a:t>
            </a:r>
            <a:r>
              <a:rPr lang="en-US" dirty="0" smtClean="0"/>
              <a:t>an ACE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the </a:t>
            </a:r>
            <a:r>
              <a:rPr lang="en-US" dirty="0"/>
              <a:t>script file “</a:t>
            </a:r>
            <a:r>
              <a:rPr lang="en-US" dirty="0" err="1"/>
              <a:t>umxACE</a:t>
            </a:r>
            <a:r>
              <a:rPr lang="en-US" dirty="0"/>
              <a:t> </a:t>
            </a:r>
            <a:r>
              <a:rPr lang="en-US" dirty="0" err="1" smtClean="0"/>
              <a:t>examples.R</a:t>
            </a:r>
            <a:r>
              <a:rPr lang="en-US" dirty="0" smtClean="0"/>
              <a:t>” from “</a:t>
            </a:r>
            <a:r>
              <a:rPr lang="en-US" dirty="0" err="1" smtClean="0"/>
              <a:t>timb</a:t>
            </a:r>
            <a:r>
              <a:rPr lang="en-US" dirty="0" smtClean="0"/>
              <a:t>/2016/”</a:t>
            </a:r>
          </a:p>
          <a:p>
            <a:r>
              <a:rPr lang="en-US" dirty="0" err="1" smtClean="0"/>
              <a:t>umxACE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Read the help ?</a:t>
            </a:r>
            <a:r>
              <a:rPr lang="en-US" dirty="0" err="1" smtClean="0"/>
              <a:t>umxACE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>
                <a:hlinkClick r:id="rId2" invalidUrl="https://www.dropbox.com/s/bn7odsaek6zg1ap/umxACE examples.R?dl=0"/>
              </a:rPr>
              <a:t>Copy available on dropbox also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749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can do much more…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ADE model</a:t>
            </a:r>
          </a:p>
          <a:p>
            <a:pPr lvl="1"/>
            <a:r>
              <a:rPr lang="en-US" dirty="0" smtClean="0"/>
              <a:t>What’s the difference for ACE and ADE?</a:t>
            </a:r>
          </a:p>
          <a:p>
            <a:pPr lvl="1"/>
            <a:r>
              <a:rPr lang="en-US" dirty="0" err="1"/>
              <a:t>umxACE</a:t>
            </a:r>
            <a:r>
              <a:rPr lang="en-US" dirty="0"/>
              <a:t> with </a:t>
            </a:r>
            <a:r>
              <a:rPr lang="en-US" dirty="0" smtClean="0"/>
              <a:t> </a:t>
            </a:r>
            <a:r>
              <a:rPr lang="en-US" dirty="0" err="1" smtClean="0"/>
              <a:t>DZr</a:t>
            </a:r>
            <a:r>
              <a:rPr lang="en-US" dirty="0" smtClean="0"/>
              <a:t> =  .25?</a:t>
            </a:r>
          </a:p>
          <a:p>
            <a:r>
              <a:rPr lang="en-US" dirty="0" smtClean="0"/>
              <a:t>Common Pathway</a:t>
            </a:r>
          </a:p>
          <a:p>
            <a:pPr lvl="1"/>
            <a:r>
              <a:rPr lang="en-US" dirty="0" err="1" smtClean="0"/>
              <a:t>umxCP</a:t>
            </a:r>
            <a:r>
              <a:rPr lang="en-US" dirty="0" smtClean="0"/>
              <a:t>()</a:t>
            </a:r>
          </a:p>
          <a:p>
            <a:r>
              <a:rPr lang="en-US" dirty="0" smtClean="0"/>
              <a:t>Compare models</a:t>
            </a:r>
          </a:p>
          <a:p>
            <a:pPr lvl="1"/>
            <a:r>
              <a:rPr lang="en-US" dirty="0" smtClean="0"/>
              <a:t>umxCompare(m1, m2)</a:t>
            </a:r>
          </a:p>
          <a:p>
            <a:r>
              <a:rPr lang="en-US" dirty="0" smtClean="0"/>
              <a:t>Path-based SEM</a:t>
            </a:r>
          </a:p>
          <a:p>
            <a:pPr lvl="1"/>
            <a:r>
              <a:rPr lang="en-US" dirty="0" smtClean="0"/>
              <a:t>umxRAM and </a:t>
            </a:r>
            <a:r>
              <a:rPr lang="en-US" smtClean="0"/>
              <a:t>umxPath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77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231</Words>
  <Application>Microsoft Macintosh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Consolas</vt:lpstr>
      <vt:lpstr>Arial</vt:lpstr>
      <vt:lpstr>Office Theme</vt:lpstr>
      <vt:lpstr>Structural Equation Modeling in R with OpenMx and umx</vt:lpstr>
      <vt:lpstr>The latest umx from github</vt:lpstr>
      <vt:lpstr>TextMate bundle</vt:lpstr>
      <vt:lpstr>Wouldn’t it be great to get output plots!</vt:lpstr>
      <vt:lpstr>plot(model)</vt:lpstr>
      <vt:lpstr>Let’s run an ACE analysis</vt:lpstr>
      <vt:lpstr>We can do much more…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Structural Equation Modeling in R with OpenMx and umx</dc:title>
  <dc:creator>BATES Timothy</dc:creator>
  <cp:lastModifiedBy>BATES Timothy</cp:lastModifiedBy>
  <cp:revision>14</cp:revision>
  <dcterms:created xsi:type="dcterms:W3CDTF">2016-03-07T16:42:21Z</dcterms:created>
  <dcterms:modified xsi:type="dcterms:W3CDTF">2016-03-08T17:21:30Z</dcterms:modified>
</cp:coreProperties>
</file>