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3" r:id="rId1"/>
    <p:sldMasterId id="2147483827" r:id="rId2"/>
  </p:sldMasterIdLst>
  <p:notesMasterIdLst>
    <p:notesMasterId r:id="rId71"/>
  </p:notesMasterIdLst>
  <p:handoutMasterIdLst>
    <p:handoutMasterId r:id="rId72"/>
  </p:handoutMasterIdLst>
  <p:sldIdLst>
    <p:sldId id="256" r:id="rId3"/>
    <p:sldId id="258" r:id="rId4"/>
    <p:sldId id="259" r:id="rId5"/>
    <p:sldId id="260" r:id="rId6"/>
    <p:sldId id="261" r:id="rId7"/>
    <p:sldId id="286" r:id="rId8"/>
    <p:sldId id="287" r:id="rId9"/>
    <p:sldId id="288" r:id="rId10"/>
    <p:sldId id="263" r:id="rId11"/>
    <p:sldId id="289" r:id="rId12"/>
    <p:sldId id="290" r:id="rId13"/>
    <p:sldId id="265" r:id="rId14"/>
    <p:sldId id="266" r:id="rId15"/>
    <p:sldId id="291" r:id="rId16"/>
    <p:sldId id="292" r:id="rId17"/>
    <p:sldId id="293" r:id="rId18"/>
    <p:sldId id="294" r:id="rId19"/>
    <p:sldId id="295" r:id="rId20"/>
    <p:sldId id="269" r:id="rId21"/>
    <p:sldId id="325" r:id="rId22"/>
    <p:sldId id="326" r:id="rId23"/>
    <p:sldId id="327" r:id="rId24"/>
    <p:sldId id="270" r:id="rId25"/>
    <p:sldId id="318" r:id="rId26"/>
    <p:sldId id="317" r:id="rId27"/>
    <p:sldId id="271" r:id="rId28"/>
    <p:sldId id="296" r:id="rId29"/>
    <p:sldId id="297" r:id="rId30"/>
    <p:sldId id="298" r:id="rId31"/>
    <p:sldId id="272" r:id="rId32"/>
    <p:sldId id="321" r:id="rId33"/>
    <p:sldId id="322" r:id="rId34"/>
    <p:sldId id="273" r:id="rId35"/>
    <p:sldId id="274" r:id="rId36"/>
    <p:sldId id="277" r:id="rId37"/>
    <p:sldId id="278" r:id="rId38"/>
    <p:sldId id="351" r:id="rId39"/>
    <p:sldId id="279" r:id="rId40"/>
    <p:sldId id="331" r:id="rId41"/>
    <p:sldId id="281" r:id="rId42"/>
    <p:sldId id="328" r:id="rId43"/>
    <p:sldId id="284" r:id="rId44"/>
    <p:sldId id="299" r:id="rId45"/>
    <p:sldId id="300" r:id="rId46"/>
    <p:sldId id="301" r:id="rId47"/>
    <p:sldId id="302" r:id="rId48"/>
    <p:sldId id="337" r:id="rId49"/>
    <p:sldId id="338" r:id="rId50"/>
    <p:sldId id="334" r:id="rId51"/>
    <p:sldId id="306" r:id="rId52"/>
    <p:sldId id="336" r:id="rId53"/>
    <p:sldId id="307" r:id="rId54"/>
    <p:sldId id="312" r:id="rId55"/>
    <p:sldId id="313" r:id="rId56"/>
    <p:sldId id="315" r:id="rId57"/>
    <p:sldId id="314" r:id="rId58"/>
    <p:sldId id="339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7" r:id="rId67"/>
    <p:sldId id="348" r:id="rId68"/>
    <p:sldId id="349" r:id="rId69"/>
    <p:sldId id="350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A1CF0"/>
    <a:srgbClr val="288C4E"/>
    <a:srgbClr val="FF000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4"/>
    <p:restoredTop sz="94714"/>
  </p:normalViewPr>
  <p:slideViewPr>
    <p:cSldViewPr>
      <p:cViewPr varScale="1">
        <p:scale>
          <a:sx n="112" d="100"/>
          <a:sy n="112" d="100"/>
        </p:scale>
        <p:origin x="1568" y="176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DE2270D-DA8D-D24F-AEDA-7BBC75709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5206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3E8829-AE63-3F49-9CD3-0B214597C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714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6CC6F24-9A22-DB43-AEF2-B0B81A5A1779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55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5E25C6-351D-8D4F-9A06-16FD18760858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392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1DCC890-DF40-7844-9E14-C9EC752DE106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1716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91F62F4-A1FC-A448-AC7A-5D1C49B3344D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46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D4DCDEC-7C21-AE4B-9EA2-8EB40E664748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2828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0FB934E-69EA-2343-845A-875F1EAE1F0C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928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1FA0B91-C88C-424B-A351-3A7D18DBAAFC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353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EB238BB-16F5-6D4D-A82F-31AECD98BEDA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351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E2E9F58-2396-3043-ABDB-D76D6552AB23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965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1495689-8B0F-CA44-936A-2C2B3BB6B411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844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39D5D26-6C9F-0940-87E3-C71870C4903F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8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7B54435-0A7F-5C42-B226-C382E896E21A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207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B24E044-CBD6-EE40-B747-E18F7BF2C223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6151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0B38971-6465-7043-8DF0-6651C2AACA2D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508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8DF24DB-CC7C-9645-902B-6EA90EB61E64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526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95D75BD-4290-0040-8A70-8E214508FCBE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856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5D3A8A6-40D9-B64D-AA25-AEEA937B8EEF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4701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4A86885-AD6B-E546-9751-99C46D18008E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407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E089AE9-3AC8-B54C-9315-5FC2A24BCA25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6134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F175FA1-D3F5-294C-AF3C-F67C5DC71E95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43281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9199AD3-7F77-C145-8F2F-044C1831DF5C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69570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6182A02-E333-E540-B779-0F8876B8BAEF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444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7F9B749-89ED-1740-A167-EE01C6A5D8AC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686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A8159F6-0073-5941-AB8C-EF6BD6D777C4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846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B5D8C08-51C2-F74A-A8C3-A6F5DD357A46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99734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D944EB-4B46-6A4B-8D14-C07B12C24072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1645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297580B-DDA5-754F-931C-6C418437FCDC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2550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8A5BF95-196F-644E-A076-F6DF7D4BE57D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59288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6FB106C-A17B-BA44-93F7-1AAB3C7C10BA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8184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0926A7F-98DF-CB45-893E-49F7617DCC6C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47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F38C574-C4C1-D641-A348-683393D1C78D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5691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77FCE9A-EA19-0D4A-839C-F800AC1A697E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9775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A388472-A93F-8A48-B9CC-3721D256E601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87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44F8BD8-7B43-1646-94C2-97F1BB3DC7F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06001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635DE17-EE91-134F-8D8D-4A82AB7CB474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6170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310649A-CD5F-AA47-906F-4C630471C72F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7015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3BB36FE-20BD-FF4F-84D5-109D9C016BB5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337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A2572CC-6C20-204F-98A4-C2A633C3DF9D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2525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12E4AF9-94C0-C948-A204-FD7ED1D54D53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90231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AAA53E8-E4FE-D644-BB46-A4317E04E887}" type="slidenum">
              <a:rPr lang="en-US" altLang="en-US" sz="1200">
                <a:solidFill>
                  <a:srgbClr val="000000"/>
                </a:solidFill>
              </a:rPr>
              <a:pPr/>
              <a:t>47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0272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B0E8543-F492-C842-92E7-7D1650AB5ADB}" type="slidenum">
              <a:rPr lang="en-US" altLang="en-US" sz="1200">
                <a:solidFill>
                  <a:srgbClr val="000000"/>
                </a:solidFill>
              </a:rPr>
              <a:pPr/>
              <a:t>48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6915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39D494C-4406-4C42-B2F5-900E7EA05A45}" type="slidenum">
              <a:rPr lang="en-GB" altLang="en-US" sz="1200"/>
              <a:pPr/>
              <a:t>49</a:t>
            </a:fld>
            <a:endParaRPr lang="en-GB" alt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4316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D7B0681-6E76-9F4F-B35A-9363B7F9EB59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25603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ADA0588-B068-2A43-90C1-0DD579602629}" type="slidenum">
              <a:rPr lang="en-GB" altLang="en-US" sz="1200"/>
              <a:pPr/>
              <a:t>51</a:t>
            </a:fld>
            <a:endParaRPr lang="en-GB" alt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500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5EA8BC7-DFFD-3D45-A080-0D1AA1DBA54E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937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76BB62B-EFC9-D843-994A-037E6EC45D17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2197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A854175-CEA2-2A4B-8DEB-3B2858AA039C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80975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F5758ED-48F0-784B-ACC0-0BC60C0EE303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2769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BC7D219-8D7C-3E49-8F02-38231756A121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6932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6D80049-9AF2-0F4E-B146-34ED09D1FD90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8899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4B1E027-2DE1-1745-AAC4-8FF03601987A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6607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AC773B67-B216-4244-97C8-714093EF84DF}" type="slidenum">
              <a:rPr lang="en-US" altLang="en-US" sz="1200"/>
              <a:pPr algn="r"/>
              <a:t>58</a:t>
            </a:fld>
            <a:endParaRPr lang="en-US" altLang="en-US" sz="12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2188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13FFBB77-4A8B-4A43-BA4F-269AD6339D6D}" type="slidenum">
              <a:rPr lang="en-US" altLang="en-US" sz="1200"/>
              <a:pPr algn="r"/>
              <a:t>59</a:t>
            </a:fld>
            <a:endParaRPr lang="en-US" altLang="en-US" sz="120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3923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CD3C4172-7A1D-F843-A7C2-5727961BE558}" type="slidenum">
              <a:rPr lang="en-US" altLang="en-US" sz="1200"/>
              <a:pPr algn="r"/>
              <a:t>60</a:t>
            </a:fld>
            <a:endParaRPr lang="en-US" altLang="en-US" sz="120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80026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18A99E2C-D91B-824E-85C2-373B28A34293}" type="slidenum">
              <a:rPr lang="en-US" altLang="en-US" sz="1200"/>
              <a:pPr algn="r"/>
              <a:t>61</a:t>
            </a:fld>
            <a:endParaRPr lang="en-US" altLang="en-US" sz="120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36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7334F12-D09E-DC46-8A92-255C8C44168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3958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A3A8BA2-66F2-834F-B003-5B64C46BB057}" type="slidenum">
              <a:rPr lang="en-US" altLang="en-US" sz="1200">
                <a:solidFill>
                  <a:srgbClr val="000000"/>
                </a:solidFill>
              </a:rPr>
              <a:pPr/>
              <a:t>62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153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265481F-3E39-B647-A729-9C9122BF861C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762175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FA2F62E1-FC14-0641-9A4A-7A4F12FC934A}" type="slidenum">
              <a:rPr lang="en-US" altLang="en-US" sz="1200"/>
              <a:pPr algn="r"/>
              <a:t>64</a:t>
            </a:fld>
            <a:endParaRPr lang="en-US" altLang="en-US" sz="120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38240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82857ABE-CA54-9642-94EE-BF2419BF07CD}" type="slidenum">
              <a:rPr lang="en-US" altLang="en-US" sz="1200"/>
              <a:pPr algn="r"/>
              <a:t>65</a:t>
            </a:fld>
            <a:endParaRPr lang="en-US" altLang="en-US" sz="120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2998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58C0A1E9-8B8E-8748-B86A-7F194F82D693}" type="slidenum">
              <a:rPr lang="en-US" altLang="en-US" sz="1200"/>
              <a:pPr algn="r"/>
              <a:t>66</a:t>
            </a:fld>
            <a:endParaRPr lang="en-US" altLang="en-US" sz="120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4347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51C1E157-E492-9D4E-A0B4-FB537685158E}" type="slidenum">
              <a:rPr lang="en-US" altLang="en-US" sz="1200"/>
              <a:pPr algn="r"/>
              <a:t>67</a:t>
            </a:fld>
            <a:endParaRPr lang="en-US" altLang="en-US" sz="120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07642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F7B12405-1801-B842-B4DB-FF5BD8F605FA}" type="slidenum">
              <a:rPr lang="en-US" altLang="en-US" sz="1200"/>
              <a:pPr algn="r"/>
              <a:t>68</a:t>
            </a:fld>
            <a:endParaRPr lang="en-US" altLang="en-US" sz="120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16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5447136-998A-3D44-8ACF-C97A2442CDE0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99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63B7111-9CC5-9444-AA02-29683707F93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298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5B535D1-1742-0C4A-9BE5-ECE51DEEC44C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477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4038600"/>
            <a:chOff x="0" y="0"/>
            <a:chExt cx="5760" cy="2544"/>
          </a:xfrm>
        </p:grpSpPr>
        <p:sp>
          <p:nvSpPr>
            <p:cNvPr id="5" name="Rectangle 6" descr="aqbg"/>
            <p:cNvSpPr>
              <a:spLocks noChangeArrowheads="1"/>
            </p:cNvSpPr>
            <p:nvPr/>
          </p:nvSpPr>
          <p:spPr bwMode="auto">
            <a:xfrm>
              <a:off x="0" y="0"/>
              <a:ext cx="5760" cy="220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grpSp>
          <p:nvGrpSpPr>
            <p:cNvPr id="6" name="Group 7"/>
            <p:cNvGrpSpPr>
              <a:grpSpLocks/>
            </p:cNvGrpSpPr>
            <p:nvPr userDrawn="1"/>
          </p:nvGrpSpPr>
          <p:grpSpPr bwMode="auto">
            <a:xfrm>
              <a:off x="0" y="2196"/>
              <a:ext cx="5756" cy="237"/>
              <a:chOff x="0" y="768"/>
              <a:chExt cx="5760" cy="197"/>
            </a:xfrm>
          </p:grpSpPr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 flipV="1">
                <a:off x="0" y="780"/>
                <a:ext cx="5760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0" y="828"/>
                <a:ext cx="5760" cy="11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4274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5760" cy="12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176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 flipV="1">
                <a:off x="0" y="942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tint val="4274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en-US">
                  <a:latin typeface="Time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0" y="824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2" y="2448"/>
              <a:ext cx="5758" cy="96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3470275"/>
            <a:ext cx="9139238" cy="74613"/>
          </a:xfrm>
          <a:prstGeom prst="rect">
            <a:avLst/>
          </a:prstGeom>
          <a:solidFill>
            <a:srgbClr val="777777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31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Times" pitchFamily="-107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DA950F-1735-EA40-A107-D486F71D1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38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D292A-4E12-5B46-9BE3-45504E5D873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24351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1AA1E1-A060-7C43-AA52-B78B9E3843B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176960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4038600"/>
            <a:chOff x="0" y="0"/>
            <a:chExt cx="5760" cy="2544"/>
          </a:xfrm>
        </p:grpSpPr>
        <p:sp>
          <p:nvSpPr>
            <p:cNvPr id="5" name="Rectangle 6" descr="aqbg"/>
            <p:cNvSpPr>
              <a:spLocks noChangeArrowheads="1"/>
            </p:cNvSpPr>
            <p:nvPr/>
          </p:nvSpPr>
          <p:spPr bwMode="auto">
            <a:xfrm>
              <a:off x="0" y="0"/>
              <a:ext cx="5760" cy="220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7"/>
            <p:cNvGrpSpPr>
              <a:grpSpLocks/>
            </p:cNvGrpSpPr>
            <p:nvPr userDrawn="1"/>
          </p:nvGrpSpPr>
          <p:grpSpPr bwMode="auto">
            <a:xfrm>
              <a:off x="0" y="2196"/>
              <a:ext cx="5756" cy="237"/>
              <a:chOff x="0" y="768"/>
              <a:chExt cx="5760" cy="197"/>
            </a:xfrm>
          </p:grpSpPr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 flipV="1">
                <a:off x="0" y="780"/>
                <a:ext cx="5760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0" y="828"/>
                <a:ext cx="5760" cy="11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4274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5760" cy="12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176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 flipV="1">
                <a:off x="0" y="942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tint val="4274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latin typeface="Time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0" y="824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2" y="2448"/>
              <a:ext cx="5758" cy="96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3470275"/>
            <a:ext cx="9139238" cy="74613"/>
          </a:xfrm>
          <a:prstGeom prst="rect">
            <a:avLst/>
          </a:prstGeom>
          <a:solidFill>
            <a:srgbClr val="777777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31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Times" pitchFamily="-107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7CC7C7-4F2D-0C45-8BA6-16AEE62F27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332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E79E60-E262-5A49-96B8-553613A94F8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173992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4C8C8C-DD00-EE47-958B-FB42E3E097D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638872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11FA8-4DDF-204E-B672-D708BE0962E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109485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98C121-C095-A44F-8138-6BA8775A4C3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1883620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6F0FF-D8FC-EC4E-8E5D-B9C0BDF62AA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1950109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E54A0E-04F1-C544-9D03-CD99DFA9844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599030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53917-9D0A-2C49-8B35-EA6A3B3A53F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49533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5079F-81B1-7847-8D76-67B5A6F7F29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1589541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F36725-589A-F947-85A5-BA7C59DCB61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1449956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082C25-2B8E-CC46-8A69-22F1D3F2AC3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1915885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C7D834-10A8-C646-826C-61F574A6EFC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92055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3ABF78-782F-044D-B96B-E1DAB6ECC3C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73444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9CAF7C-E22B-C546-98FB-3CD2064CC2A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11717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169D13-8DA0-554A-ACC7-60F3819D330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19950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3FDA13-3030-E94E-BCE1-A23433D19F2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83441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C2681D-5B82-3E4E-B497-6E25DFF96BE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86694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81BBD-E884-C249-A7D9-AF115117973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214677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7F66F0-2288-A542-B40C-29CFB363980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105043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0" y="1905000"/>
            <a:ext cx="381000" cy="4953000"/>
          </a:xfrm>
          <a:prstGeom prst="rtTriangle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flipH="1">
            <a:off x="8686800" y="1905000"/>
            <a:ext cx="454025" cy="4953000"/>
          </a:xfrm>
          <a:prstGeom prst="rtTriangle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4770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2872C6-EBB2-3048-A1F2-B573EE44BE9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0"/>
            <a:ext cx="9144000" cy="1752600"/>
            <a:chOff x="0" y="0"/>
            <a:chExt cx="5760" cy="1104"/>
          </a:xfrm>
        </p:grpSpPr>
        <p:grpSp>
          <p:nvGrpSpPr>
            <p:cNvPr id="1034" name="Group 8"/>
            <p:cNvGrpSpPr>
              <a:grpSpLocks/>
            </p:cNvGrpSpPr>
            <p:nvPr userDrawn="1"/>
          </p:nvGrpSpPr>
          <p:grpSpPr bwMode="auto">
            <a:xfrm>
              <a:off x="4" y="768"/>
              <a:ext cx="5756" cy="240"/>
              <a:chOff x="0" y="768"/>
              <a:chExt cx="5760" cy="197"/>
            </a:xfrm>
          </p:grpSpPr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 flipV="1">
                <a:off x="0" y="780"/>
                <a:ext cx="5760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" name="Rectangle 10"/>
              <p:cNvSpPr>
                <a:spLocks noChangeArrowheads="1"/>
              </p:cNvSpPr>
              <p:nvPr/>
            </p:nvSpPr>
            <p:spPr bwMode="auto">
              <a:xfrm>
                <a:off x="0" y="828"/>
                <a:ext cx="5760" cy="11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4274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" name="Rectangle 11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5760" cy="12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176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" name="Rectangle 12"/>
              <p:cNvSpPr>
                <a:spLocks noChangeArrowheads="1"/>
              </p:cNvSpPr>
              <p:nvPr/>
            </p:nvSpPr>
            <p:spPr bwMode="auto">
              <a:xfrm flipV="1">
                <a:off x="0" y="942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tint val="4274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en-US">
                  <a:latin typeface="Time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0" y="824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sp>
          <p:nvSpPr>
            <p:cNvPr id="1035" name="Rectangle 14" descr="aqbg"/>
            <p:cNvSpPr>
              <a:spLocks noChangeArrowheads="1"/>
            </p:cNvSpPr>
            <p:nvPr/>
          </p:nvSpPr>
          <p:spPr bwMode="auto">
            <a:xfrm>
              <a:off x="0" y="0"/>
              <a:ext cx="5760" cy="768"/>
            </a:xfrm>
            <a:prstGeom prst="rect">
              <a:avLst/>
            </a:prstGeom>
            <a:blipFill dpi="0" rotWithShape="1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6" name="Rectangle 15"/>
            <p:cNvSpPr>
              <a:spLocks noChangeArrowheads="1"/>
            </p:cNvSpPr>
            <p:nvPr/>
          </p:nvSpPr>
          <p:spPr bwMode="auto">
            <a:xfrm>
              <a:off x="2" y="1008"/>
              <a:ext cx="5758" cy="96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7" name="Rectangle 16"/>
            <p:cNvSpPr>
              <a:spLocks noChangeArrowheads="1"/>
            </p:cNvSpPr>
            <p:nvPr/>
          </p:nvSpPr>
          <p:spPr bwMode="auto">
            <a:xfrm>
              <a:off x="3" y="746"/>
              <a:ext cx="5757" cy="47"/>
            </a:xfrm>
            <a:prstGeom prst="rect">
              <a:avLst/>
            </a:prstGeom>
            <a:solidFill>
              <a:srgbClr val="777777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03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74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w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0" y="1905000"/>
            <a:ext cx="381000" cy="4953000"/>
          </a:xfrm>
          <a:prstGeom prst="rtTriangle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flipH="1">
            <a:off x="8686800" y="1905000"/>
            <a:ext cx="454025" cy="4953000"/>
          </a:xfrm>
          <a:prstGeom prst="rtTriangle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TC 21 - Boulder 2008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4770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40404"/>
                </a:solidFill>
              </a:defRPr>
            </a:lvl1pPr>
          </a:lstStyle>
          <a:p>
            <a:pPr>
              <a:defRPr/>
            </a:pPr>
            <a:fld id="{ACD0AA93-E14C-6343-8052-248B723AD7E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60</a:t>
            </a: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0" y="0"/>
            <a:ext cx="9144000" cy="1752600"/>
            <a:chOff x="0" y="0"/>
            <a:chExt cx="5760" cy="1104"/>
          </a:xfrm>
        </p:grpSpPr>
        <p:grpSp>
          <p:nvGrpSpPr>
            <p:cNvPr id="13322" name="Group 8"/>
            <p:cNvGrpSpPr>
              <a:grpSpLocks/>
            </p:cNvGrpSpPr>
            <p:nvPr userDrawn="1"/>
          </p:nvGrpSpPr>
          <p:grpSpPr bwMode="auto">
            <a:xfrm>
              <a:off x="4" y="768"/>
              <a:ext cx="5756" cy="240"/>
              <a:chOff x="0" y="768"/>
              <a:chExt cx="5760" cy="197"/>
            </a:xfrm>
          </p:grpSpPr>
          <p:sp>
            <p:nvSpPr>
              <p:cNvPr id="13326" name="Rectangle 9"/>
              <p:cNvSpPr>
                <a:spLocks noChangeArrowheads="1"/>
              </p:cNvSpPr>
              <p:nvPr/>
            </p:nvSpPr>
            <p:spPr bwMode="auto">
              <a:xfrm flipV="1">
                <a:off x="0" y="780"/>
                <a:ext cx="5760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" name="Rectangle 10"/>
              <p:cNvSpPr>
                <a:spLocks noChangeArrowheads="1"/>
              </p:cNvSpPr>
              <p:nvPr/>
            </p:nvSpPr>
            <p:spPr bwMode="auto">
              <a:xfrm>
                <a:off x="0" y="828"/>
                <a:ext cx="5760" cy="11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4274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" name="Rectangle 11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5760" cy="12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176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" name="Rectangle 12"/>
              <p:cNvSpPr>
                <a:spLocks noChangeArrowheads="1"/>
              </p:cNvSpPr>
              <p:nvPr/>
            </p:nvSpPr>
            <p:spPr bwMode="auto">
              <a:xfrm flipV="1">
                <a:off x="0" y="942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tint val="4274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latin typeface="Time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330" name="Rectangle 13"/>
              <p:cNvSpPr>
                <a:spLocks noChangeArrowheads="1"/>
              </p:cNvSpPr>
              <p:nvPr/>
            </p:nvSpPr>
            <p:spPr bwMode="auto">
              <a:xfrm>
                <a:off x="0" y="824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323" name="Rectangle 14" descr="aqbg"/>
            <p:cNvSpPr>
              <a:spLocks noChangeArrowheads="1"/>
            </p:cNvSpPr>
            <p:nvPr/>
          </p:nvSpPr>
          <p:spPr bwMode="auto">
            <a:xfrm>
              <a:off x="0" y="0"/>
              <a:ext cx="5760" cy="768"/>
            </a:xfrm>
            <a:prstGeom prst="rect">
              <a:avLst/>
            </a:prstGeom>
            <a:blipFill dpi="0" rotWithShape="1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24" name="Rectangle 15"/>
            <p:cNvSpPr>
              <a:spLocks noChangeArrowheads="1"/>
            </p:cNvSpPr>
            <p:nvPr/>
          </p:nvSpPr>
          <p:spPr bwMode="auto">
            <a:xfrm>
              <a:off x="2" y="1008"/>
              <a:ext cx="5758" cy="96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25" name="Rectangle 16"/>
            <p:cNvSpPr>
              <a:spLocks noChangeArrowheads="1"/>
            </p:cNvSpPr>
            <p:nvPr/>
          </p:nvSpPr>
          <p:spPr bwMode="auto">
            <a:xfrm>
              <a:off x="3" y="746"/>
              <a:ext cx="5757" cy="47"/>
            </a:xfrm>
            <a:prstGeom prst="rect">
              <a:avLst/>
            </a:prstGeom>
            <a:solidFill>
              <a:srgbClr val="777777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2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2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74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w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oleObject" Target="../embeddings/oleObject3.bin"/><Relationship Id="rId10" Type="http://schemas.openxmlformats.org/officeDocument/2006/relationships/image" Target="../media/image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20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22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24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6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charset="0"/>
                <a:ea typeface="ＭＳ Ｐゴシック" charset="-128"/>
              </a:rPr>
              <a:t>Introduction to Multivariate Genetic Analysis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14800"/>
            <a:ext cx="7162800" cy="17526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altLang="en-US" b="1">
                <a:latin typeface="Calibri" charset="0"/>
                <a:ea typeface="ＭＳ Ｐゴシック" charset="-128"/>
              </a:rPr>
              <a:t>Meike Bartels, Hermine Maes, Elizabeth Prom-Wormley and Michel Nivard</a:t>
            </a:r>
          </a:p>
          <a:p>
            <a:pPr eaLnBrk="1" hangingPunct="1">
              <a:buFont typeface="Times" charset="0"/>
              <a:buNone/>
            </a:pPr>
            <a:endParaRPr lang="en-US" altLang="en-US">
              <a:latin typeface="Calibri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SEM: Cholesky Decomposition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696913" y="43878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1</a:t>
            </a:r>
            <a:endParaRPr lang="en-AU" altLang="en-US" sz="1200"/>
          </a:p>
        </p:txBody>
      </p:sp>
      <p:sp>
        <p:nvSpPr>
          <p:cNvPr id="46083" name="Oval 4"/>
          <p:cNvSpPr>
            <a:spLocks noChangeArrowheads="1"/>
          </p:cNvSpPr>
          <p:nvPr/>
        </p:nvSpPr>
        <p:spPr bwMode="auto">
          <a:xfrm>
            <a:off x="625475" y="267017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46084" name="AutoShape 5"/>
          <p:cNvCxnSpPr>
            <a:cxnSpLocks noChangeShapeType="1"/>
          </p:cNvCxnSpPr>
          <p:nvPr/>
        </p:nvCxnSpPr>
        <p:spPr bwMode="auto">
          <a:xfrm rot="-5400000" flipH="1" flipV="1">
            <a:off x="561975" y="27813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5" name="AutoShape 6"/>
          <p:cNvCxnSpPr>
            <a:cxnSpLocks noChangeShapeType="1"/>
            <a:stCxn id="46083" idx="4"/>
          </p:cNvCxnSpPr>
          <p:nvPr/>
        </p:nvCxnSpPr>
        <p:spPr bwMode="auto">
          <a:xfrm flipH="1">
            <a:off x="860425" y="3151188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6" name="AutoShape 7"/>
          <p:cNvCxnSpPr>
            <a:cxnSpLocks noChangeShapeType="1"/>
            <a:stCxn id="46088" idx="4"/>
          </p:cNvCxnSpPr>
          <p:nvPr/>
        </p:nvCxnSpPr>
        <p:spPr bwMode="auto">
          <a:xfrm>
            <a:off x="2951163" y="3151188"/>
            <a:ext cx="1587" cy="12255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7" name="AutoShape 8"/>
          <p:cNvCxnSpPr>
            <a:cxnSpLocks noChangeShapeType="1"/>
            <a:stCxn id="46083" idx="6"/>
          </p:cNvCxnSpPr>
          <p:nvPr/>
        </p:nvCxnSpPr>
        <p:spPr bwMode="auto">
          <a:xfrm>
            <a:off x="1114425" y="2903538"/>
            <a:ext cx="1808163" cy="144938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8" name="Oval 9"/>
          <p:cNvSpPr>
            <a:spLocks noChangeArrowheads="1"/>
          </p:cNvSpPr>
          <p:nvPr/>
        </p:nvSpPr>
        <p:spPr bwMode="auto">
          <a:xfrm>
            <a:off x="2713038" y="2670175"/>
            <a:ext cx="474662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2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46089" name="AutoShape 10"/>
          <p:cNvCxnSpPr>
            <a:cxnSpLocks noChangeShapeType="1"/>
          </p:cNvCxnSpPr>
          <p:nvPr/>
        </p:nvCxnSpPr>
        <p:spPr bwMode="auto">
          <a:xfrm rot="-5400000" flipH="1" flipV="1">
            <a:off x="2644775" y="27781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0" name="Oval 11"/>
          <p:cNvSpPr>
            <a:spLocks noChangeArrowheads="1"/>
          </p:cNvSpPr>
          <p:nvPr/>
        </p:nvSpPr>
        <p:spPr bwMode="auto">
          <a:xfrm>
            <a:off x="992188" y="6026150"/>
            <a:ext cx="474662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1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46091" name="AutoShape 12"/>
          <p:cNvCxnSpPr>
            <a:cxnSpLocks noChangeShapeType="1"/>
          </p:cNvCxnSpPr>
          <p:nvPr/>
        </p:nvCxnSpPr>
        <p:spPr bwMode="auto">
          <a:xfrm rot="-5400000" flipH="1" flipV="1">
            <a:off x="928688" y="61372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2" name="AutoShape 13"/>
          <p:cNvCxnSpPr>
            <a:cxnSpLocks noChangeShapeType="1"/>
            <a:stCxn id="46094" idx="0"/>
          </p:cNvCxnSpPr>
          <p:nvPr/>
        </p:nvCxnSpPr>
        <p:spPr bwMode="auto">
          <a:xfrm flipH="1" flipV="1">
            <a:off x="3316288" y="4805363"/>
            <a:ext cx="1587" cy="1206500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AutoShape 14"/>
          <p:cNvCxnSpPr>
            <a:cxnSpLocks noChangeShapeType="1"/>
            <a:stCxn id="46090" idx="7"/>
          </p:cNvCxnSpPr>
          <p:nvPr/>
        </p:nvCxnSpPr>
        <p:spPr bwMode="auto">
          <a:xfrm flipV="1">
            <a:off x="1397000" y="4787900"/>
            <a:ext cx="1900238" cy="12922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4" name="Oval 15"/>
          <p:cNvSpPr>
            <a:spLocks noChangeArrowheads="1"/>
          </p:cNvSpPr>
          <p:nvPr/>
        </p:nvSpPr>
        <p:spPr bwMode="auto">
          <a:xfrm>
            <a:off x="3079750" y="6026150"/>
            <a:ext cx="474663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2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46095" name="AutoShape 16"/>
          <p:cNvCxnSpPr>
            <a:cxnSpLocks noChangeShapeType="1"/>
          </p:cNvCxnSpPr>
          <p:nvPr/>
        </p:nvCxnSpPr>
        <p:spPr bwMode="auto">
          <a:xfrm rot="-5400000" flipH="1" flipV="1">
            <a:off x="3011488" y="61341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6" name="AutoShape 17"/>
          <p:cNvCxnSpPr>
            <a:cxnSpLocks noChangeShapeType="1"/>
            <a:stCxn id="46090" idx="0"/>
          </p:cNvCxnSpPr>
          <p:nvPr/>
        </p:nvCxnSpPr>
        <p:spPr bwMode="auto">
          <a:xfrm flipV="1">
            <a:off x="1230313" y="4795838"/>
            <a:ext cx="1587" cy="12160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7" name="Text Box 18"/>
          <p:cNvSpPr txBox="1">
            <a:spLocks noChangeArrowheads="1"/>
          </p:cNvSpPr>
          <p:nvPr/>
        </p:nvSpPr>
        <p:spPr bwMode="auto">
          <a:xfrm>
            <a:off x="8128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46098" name="Text Box 19"/>
          <p:cNvSpPr txBox="1">
            <a:spLocks noChangeArrowheads="1"/>
          </p:cNvSpPr>
          <p:nvPr/>
        </p:nvSpPr>
        <p:spPr bwMode="auto">
          <a:xfrm>
            <a:off x="18923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46099" name="Text Box 20"/>
          <p:cNvSpPr txBox="1">
            <a:spLocks noChangeArrowheads="1"/>
          </p:cNvSpPr>
          <p:nvPr/>
        </p:nvSpPr>
        <p:spPr bwMode="auto">
          <a:xfrm>
            <a:off x="25781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46100" name="Text Box 21"/>
          <p:cNvSpPr txBox="1">
            <a:spLocks noChangeArrowheads="1"/>
          </p:cNvSpPr>
          <p:nvPr/>
        </p:nvSpPr>
        <p:spPr bwMode="auto">
          <a:xfrm>
            <a:off x="1192213" y="537686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11</a:t>
            </a:r>
          </a:p>
        </p:txBody>
      </p:sp>
      <p:sp>
        <p:nvSpPr>
          <p:cNvPr id="46101" name="Text Box 22"/>
          <p:cNvSpPr txBox="1">
            <a:spLocks noChangeArrowheads="1"/>
          </p:cNvSpPr>
          <p:nvPr/>
        </p:nvSpPr>
        <p:spPr bwMode="auto">
          <a:xfrm>
            <a:off x="2271713" y="537686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21</a:t>
            </a:r>
          </a:p>
        </p:txBody>
      </p:sp>
      <p:sp>
        <p:nvSpPr>
          <p:cNvPr id="46102" name="Text Box 23"/>
          <p:cNvSpPr txBox="1">
            <a:spLocks noChangeArrowheads="1"/>
          </p:cNvSpPr>
          <p:nvPr/>
        </p:nvSpPr>
        <p:spPr bwMode="auto">
          <a:xfrm>
            <a:off x="2894013" y="537686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22</a:t>
            </a:r>
          </a:p>
        </p:txBody>
      </p:sp>
      <p:sp>
        <p:nvSpPr>
          <p:cNvPr id="46103" name="Text Box 24"/>
          <p:cNvSpPr txBox="1">
            <a:spLocks noChangeArrowheads="1"/>
          </p:cNvSpPr>
          <p:nvPr/>
        </p:nvSpPr>
        <p:spPr bwMode="auto">
          <a:xfrm>
            <a:off x="2776538" y="58801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46104" name="Text Box 25"/>
          <p:cNvSpPr txBox="1">
            <a:spLocks noChangeArrowheads="1"/>
          </p:cNvSpPr>
          <p:nvPr/>
        </p:nvSpPr>
        <p:spPr bwMode="auto">
          <a:xfrm>
            <a:off x="2405063" y="252095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6105" name="Text Box 26"/>
          <p:cNvSpPr txBox="1">
            <a:spLocks noChangeArrowheads="1"/>
          </p:cNvSpPr>
          <p:nvPr/>
        </p:nvSpPr>
        <p:spPr bwMode="auto">
          <a:xfrm>
            <a:off x="679450" y="586898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46106" name="Text Box 27"/>
          <p:cNvSpPr txBox="1">
            <a:spLocks noChangeArrowheads="1"/>
          </p:cNvSpPr>
          <p:nvPr/>
        </p:nvSpPr>
        <p:spPr bwMode="auto">
          <a:xfrm>
            <a:off x="346075" y="251618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6107" name="Rectangle 28"/>
          <p:cNvSpPr>
            <a:spLocks noChangeArrowheads="1"/>
          </p:cNvSpPr>
          <p:nvPr/>
        </p:nvSpPr>
        <p:spPr bwMode="auto">
          <a:xfrm>
            <a:off x="2724150" y="43624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sp>
        <p:nvSpPr>
          <p:cNvPr id="46108" name="Oval 29"/>
          <p:cNvSpPr>
            <a:spLocks noChangeArrowheads="1"/>
          </p:cNvSpPr>
          <p:nvPr/>
        </p:nvSpPr>
        <p:spPr bwMode="auto">
          <a:xfrm>
            <a:off x="1371600" y="2635250"/>
            <a:ext cx="504825" cy="4984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1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46109" name="AutoShape 30"/>
          <p:cNvCxnSpPr>
            <a:cxnSpLocks noChangeShapeType="1"/>
          </p:cNvCxnSpPr>
          <p:nvPr/>
        </p:nvCxnSpPr>
        <p:spPr bwMode="auto">
          <a:xfrm rot="-5400000" flipH="1" flipV="1">
            <a:off x="1308100" y="27781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0" name="AutoShape 31"/>
          <p:cNvCxnSpPr>
            <a:cxnSpLocks noChangeShapeType="1"/>
            <a:stCxn id="46108" idx="4"/>
          </p:cNvCxnSpPr>
          <p:nvPr/>
        </p:nvCxnSpPr>
        <p:spPr bwMode="auto">
          <a:xfrm flipH="1">
            <a:off x="1620838" y="3148013"/>
            <a:ext cx="3175" cy="12065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1" name="AutoShape 32"/>
          <p:cNvCxnSpPr>
            <a:cxnSpLocks noChangeShapeType="1"/>
            <a:stCxn id="46113" idx="4"/>
          </p:cNvCxnSpPr>
          <p:nvPr/>
        </p:nvCxnSpPr>
        <p:spPr bwMode="auto">
          <a:xfrm>
            <a:off x="3708400" y="3148013"/>
            <a:ext cx="1588" cy="12255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12" name="AutoShape 33"/>
          <p:cNvCxnSpPr>
            <a:cxnSpLocks noChangeShapeType="1"/>
            <a:stCxn id="46108" idx="6"/>
          </p:cNvCxnSpPr>
          <p:nvPr/>
        </p:nvCxnSpPr>
        <p:spPr bwMode="auto">
          <a:xfrm>
            <a:off x="1890713" y="2884488"/>
            <a:ext cx="1808162" cy="144938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13" name="Oval 34"/>
          <p:cNvSpPr>
            <a:spLocks noChangeArrowheads="1"/>
          </p:cNvSpPr>
          <p:nvPr/>
        </p:nvSpPr>
        <p:spPr bwMode="auto">
          <a:xfrm>
            <a:off x="3459163" y="2643188"/>
            <a:ext cx="498475" cy="4905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2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46114" name="AutoShape 35"/>
          <p:cNvCxnSpPr>
            <a:cxnSpLocks noChangeShapeType="1"/>
          </p:cNvCxnSpPr>
          <p:nvPr/>
        </p:nvCxnSpPr>
        <p:spPr bwMode="auto">
          <a:xfrm rot="-5400000" flipH="1" flipV="1">
            <a:off x="3390900" y="27749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15" name="Text Box 36"/>
          <p:cNvSpPr txBox="1">
            <a:spLocks noChangeArrowheads="1"/>
          </p:cNvSpPr>
          <p:nvPr/>
        </p:nvSpPr>
        <p:spPr bwMode="auto">
          <a:xfrm>
            <a:off x="1558925" y="369252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46116" name="Text Box 37"/>
          <p:cNvSpPr txBox="1">
            <a:spLocks noChangeArrowheads="1"/>
          </p:cNvSpPr>
          <p:nvPr/>
        </p:nvSpPr>
        <p:spPr bwMode="auto">
          <a:xfrm>
            <a:off x="2241550" y="333057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46117" name="Text Box 38"/>
          <p:cNvSpPr txBox="1">
            <a:spLocks noChangeArrowheads="1"/>
          </p:cNvSpPr>
          <p:nvPr/>
        </p:nvSpPr>
        <p:spPr bwMode="auto">
          <a:xfrm>
            <a:off x="3311525" y="369252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22</a:t>
            </a:r>
          </a:p>
        </p:txBody>
      </p:sp>
      <p:sp>
        <p:nvSpPr>
          <p:cNvPr id="46118" name="Text Box 39"/>
          <p:cNvSpPr txBox="1">
            <a:spLocks noChangeArrowheads="1"/>
          </p:cNvSpPr>
          <p:nvPr/>
        </p:nvSpPr>
        <p:spPr bwMode="auto">
          <a:xfrm>
            <a:off x="3151188" y="251777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6119" name="Text Box 40"/>
          <p:cNvSpPr txBox="1">
            <a:spLocks noChangeArrowheads="1"/>
          </p:cNvSpPr>
          <p:nvPr/>
        </p:nvSpPr>
        <p:spPr bwMode="auto">
          <a:xfrm>
            <a:off x="1060450" y="2514600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1" name="Snip and Round Single Corner Rectangle 40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SEM: Cholesky Decomposition</a:t>
            </a:r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696913" y="43878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1</a:t>
            </a:r>
            <a:endParaRPr lang="en-AU" altLang="en-US" sz="1200"/>
          </a:p>
        </p:txBody>
      </p:sp>
      <p:sp>
        <p:nvSpPr>
          <p:cNvPr id="48131" name="Oval 4"/>
          <p:cNvSpPr>
            <a:spLocks noChangeArrowheads="1"/>
          </p:cNvSpPr>
          <p:nvPr/>
        </p:nvSpPr>
        <p:spPr bwMode="auto">
          <a:xfrm>
            <a:off x="625475" y="267017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48132" name="AutoShape 5"/>
          <p:cNvCxnSpPr>
            <a:cxnSpLocks noChangeShapeType="1"/>
          </p:cNvCxnSpPr>
          <p:nvPr/>
        </p:nvCxnSpPr>
        <p:spPr bwMode="auto">
          <a:xfrm rot="-5400000" flipH="1" flipV="1">
            <a:off x="561975" y="27813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3" name="AutoShape 6"/>
          <p:cNvCxnSpPr>
            <a:cxnSpLocks noChangeShapeType="1"/>
            <a:stCxn id="48131" idx="4"/>
          </p:cNvCxnSpPr>
          <p:nvPr/>
        </p:nvCxnSpPr>
        <p:spPr bwMode="auto">
          <a:xfrm flipH="1">
            <a:off x="860425" y="3151188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4" name="AutoShape 7"/>
          <p:cNvCxnSpPr>
            <a:cxnSpLocks noChangeShapeType="1"/>
            <a:stCxn id="48136" idx="4"/>
          </p:cNvCxnSpPr>
          <p:nvPr/>
        </p:nvCxnSpPr>
        <p:spPr bwMode="auto">
          <a:xfrm>
            <a:off x="2951163" y="3151188"/>
            <a:ext cx="1587" cy="12255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5" name="AutoShape 8"/>
          <p:cNvCxnSpPr>
            <a:cxnSpLocks noChangeShapeType="1"/>
            <a:stCxn id="48131" idx="6"/>
          </p:cNvCxnSpPr>
          <p:nvPr/>
        </p:nvCxnSpPr>
        <p:spPr bwMode="auto">
          <a:xfrm>
            <a:off x="1114425" y="2903538"/>
            <a:ext cx="1808163" cy="144938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6" name="Oval 9"/>
          <p:cNvSpPr>
            <a:spLocks noChangeArrowheads="1"/>
          </p:cNvSpPr>
          <p:nvPr/>
        </p:nvSpPr>
        <p:spPr bwMode="auto">
          <a:xfrm>
            <a:off x="2713038" y="2670175"/>
            <a:ext cx="474662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2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48137" name="AutoShape 10"/>
          <p:cNvCxnSpPr>
            <a:cxnSpLocks noChangeShapeType="1"/>
          </p:cNvCxnSpPr>
          <p:nvPr/>
        </p:nvCxnSpPr>
        <p:spPr bwMode="auto">
          <a:xfrm rot="-5400000" flipH="1" flipV="1">
            <a:off x="2644775" y="27781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8" name="Oval 11"/>
          <p:cNvSpPr>
            <a:spLocks noChangeArrowheads="1"/>
          </p:cNvSpPr>
          <p:nvPr/>
        </p:nvSpPr>
        <p:spPr bwMode="auto">
          <a:xfrm>
            <a:off x="992188" y="6026150"/>
            <a:ext cx="474662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1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48139" name="AutoShape 12"/>
          <p:cNvCxnSpPr>
            <a:cxnSpLocks noChangeShapeType="1"/>
          </p:cNvCxnSpPr>
          <p:nvPr/>
        </p:nvCxnSpPr>
        <p:spPr bwMode="auto">
          <a:xfrm rot="-5400000" flipH="1" flipV="1">
            <a:off x="928688" y="61372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0" name="AutoShape 13"/>
          <p:cNvCxnSpPr>
            <a:cxnSpLocks noChangeShapeType="1"/>
            <a:stCxn id="48142" idx="0"/>
          </p:cNvCxnSpPr>
          <p:nvPr/>
        </p:nvCxnSpPr>
        <p:spPr bwMode="auto">
          <a:xfrm flipH="1" flipV="1">
            <a:off x="3316288" y="4805363"/>
            <a:ext cx="1587" cy="1206500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1" name="AutoShape 14"/>
          <p:cNvCxnSpPr>
            <a:cxnSpLocks noChangeShapeType="1"/>
            <a:stCxn id="48138" idx="7"/>
          </p:cNvCxnSpPr>
          <p:nvPr/>
        </p:nvCxnSpPr>
        <p:spPr bwMode="auto">
          <a:xfrm flipV="1">
            <a:off x="1397000" y="4787900"/>
            <a:ext cx="1900238" cy="12922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2" name="Oval 15"/>
          <p:cNvSpPr>
            <a:spLocks noChangeArrowheads="1"/>
          </p:cNvSpPr>
          <p:nvPr/>
        </p:nvSpPr>
        <p:spPr bwMode="auto">
          <a:xfrm>
            <a:off x="3079750" y="6026150"/>
            <a:ext cx="474663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2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48143" name="AutoShape 16"/>
          <p:cNvCxnSpPr>
            <a:cxnSpLocks noChangeShapeType="1"/>
          </p:cNvCxnSpPr>
          <p:nvPr/>
        </p:nvCxnSpPr>
        <p:spPr bwMode="auto">
          <a:xfrm rot="-5400000" flipH="1" flipV="1">
            <a:off x="3011488" y="61341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4" name="AutoShape 17"/>
          <p:cNvCxnSpPr>
            <a:cxnSpLocks noChangeShapeType="1"/>
            <a:stCxn id="48138" idx="0"/>
          </p:cNvCxnSpPr>
          <p:nvPr/>
        </p:nvCxnSpPr>
        <p:spPr bwMode="auto">
          <a:xfrm flipV="1">
            <a:off x="1230313" y="4795838"/>
            <a:ext cx="1587" cy="12160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5" name="Text Box 18"/>
          <p:cNvSpPr txBox="1">
            <a:spLocks noChangeArrowheads="1"/>
          </p:cNvSpPr>
          <p:nvPr/>
        </p:nvSpPr>
        <p:spPr bwMode="auto">
          <a:xfrm>
            <a:off x="8128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18923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48147" name="Text Box 20"/>
          <p:cNvSpPr txBox="1">
            <a:spLocks noChangeArrowheads="1"/>
          </p:cNvSpPr>
          <p:nvPr/>
        </p:nvSpPr>
        <p:spPr bwMode="auto">
          <a:xfrm>
            <a:off x="25781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48148" name="Text Box 21"/>
          <p:cNvSpPr txBox="1">
            <a:spLocks noChangeArrowheads="1"/>
          </p:cNvSpPr>
          <p:nvPr/>
        </p:nvSpPr>
        <p:spPr bwMode="auto">
          <a:xfrm>
            <a:off x="1192213" y="537686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11</a:t>
            </a:r>
          </a:p>
        </p:txBody>
      </p:sp>
      <p:sp>
        <p:nvSpPr>
          <p:cNvPr id="48149" name="Text Box 22"/>
          <p:cNvSpPr txBox="1">
            <a:spLocks noChangeArrowheads="1"/>
          </p:cNvSpPr>
          <p:nvPr/>
        </p:nvSpPr>
        <p:spPr bwMode="auto">
          <a:xfrm>
            <a:off x="2271713" y="537686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21</a:t>
            </a:r>
          </a:p>
        </p:txBody>
      </p:sp>
      <p:sp>
        <p:nvSpPr>
          <p:cNvPr id="48150" name="Text Box 23"/>
          <p:cNvSpPr txBox="1">
            <a:spLocks noChangeArrowheads="1"/>
          </p:cNvSpPr>
          <p:nvPr/>
        </p:nvSpPr>
        <p:spPr bwMode="auto">
          <a:xfrm>
            <a:off x="2894013" y="537686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22</a:t>
            </a:r>
          </a:p>
        </p:txBody>
      </p:sp>
      <p:sp>
        <p:nvSpPr>
          <p:cNvPr id="48151" name="Text Box 24"/>
          <p:cNvSpPr txBox="1">
            <a:spLocks noChangeArrowheads="1"/>
          </p:cNvSpPr>
          <p:nvPr/>
        </p:nvSpPr>
        <p:spPr bwMode="auto">
          <a:xfrm>
            <a:off x="2776538" y="58801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48152" name="Text Box 25"/>
          <p:cNvSpPr txBox="1">
            <a:spLocks noChangeArrowheads="1"/>
          </p:cNvSpPr>
          <p:nvPr/>
        </p:nvSpPr>
        <p:spPr bwMode="auto">
          <a:xfrm>
            <a:off x="2405063" y="252095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8153" name="Text Box 26"/>
          <p:cNvSpPr txBox="1">
            <a:spLocks noChangeArrowheads="1"/>
          </p:cNvSpPr>
          <p:nvPr/>
        </p:nvSpPr>
        <p:spPr bwMode="auto">
          <a:xfrm>
            <a:off x="679450" y="586898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48154" name="Text Box 27"/>
          <p:cNvSpPr txBox="1">
            <a:spLocks noChangeArrowheads="1"/>
          </p:cNvSpPr>
          <p:nvPr/>
        </p:nvSpPr>
        <p:spPr bwMode="auto">
          <a:xfrm>
            <a:off x="346075" y="251618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8155" name="Rectangle 28"/>
          <p:cNvSpPr>
            <a:spLocks noChangeArrowheads="1"/>
          </p:cNvSpPr>
          <p:nvPr/>
        </p:nvSpPr>
        <p:spPr bwMode="auto">
          <a:xfrm>
            <a:off x="2724150" y="43624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sp>
        <p:nvSpPr>
          <p:cNvPr id="48156" name="Oval 29"/>
          <p:cNvSpPr>
            <a:spLocks noChangeArrowheads="1"/>
          </p:cNvSpPr>
          <p:nvPr/>
        </p:nvSpPr>
        <p:spPr bwMode="auto">
          <a:xfrm>
            <a:off x="1371600" y="2635250"/>
            <a:ext cx="504825" cy="4984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1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48157" name="AutoShape 30"/>
          <p:cNvCxnSpPr>
            <a:cxnSpLocks noChangeShapeType="1"/>
          </p:cNvCxnSpPr>
          <p:nvPr/>
        </p:nvCxnSpPr>
        <p:spPr bwMode="auto">
          <a:xfrm rot="-5400000" flipH="1" flipV="1">
            <a:off x="1308100" y="27781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8" name="AutoShape 31"/>
          <p:cNvCxnSpPr>
            <a:cxnSpLocks noChangeShapeType="1"/>
            <a:stCxn id="48156" idx="4"/>
          </p:cNvCxnSpPr>
          <p:nvPr/>
        </p:nvCxnSpPr>
        <p:spPr bwMode="auto">
          <a:xfrm flipH="1">
            <a:off x="1620838" y="3148013"/>
            <a:ext cx="3175" cy="12065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9" name="AutoShape 32"/>
          <p:cNvCxnSpPr>
            <a:cxnSpLocks noChangeShapeType="1"/>
            <a:stCxn id="48161" idx="4"/>
          </p:cNvCxnSpPr>
          <p:nvPr/>
        </p:nvCxnSpPr>
        <p:spPr bwMode="auto">
          <a:xfrm>
            <a:off x="3708400" y="3148013"/>
            <a:ext cx="1588" cy="12255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0" name="AutoShape 33"/>
          <p:cNvCxnSpPr>
            <a:cxnSpLocks noChangeShapeType="1"/>
            <a:stCxn id="48156" idx="6"/>
          </p:cNvCxnSpPr>
          <p:nvPr/>
        </p:nvCxnSpPr>
        <p:spPr bwMode="auto">
          <a:xfrm>
            <a:off x="1890713" y="2884488"/>
            <a:ext cx="1808162" cy="144938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61" name="Oval 34"/>
          <p:cNvSpPr>
            <a:spLocks noChangeArrowheads="1"/>
          </p:cNvSpPr>
          <p:nvPr/>
        </p:nvSpPr>
        <p:spPr bwMode="auto">
          <a:xfrm>
            <a:off x="3459163" y="2643188"/>
            <a:ext cx="498475" cy="4905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2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48162" name="AutoShape 35"/>
          <p:cNvCxnSpPr>
            <a:cxnSpLocks noChangeShapeType="1"/>
          </p:cNvCxnSpPr>
          <p:nvPr/>
        </p:nvCxnSpPr>
        <p:spPr bwMode="auto">
          <a:xfrm rot="-5400000" flipH="1" flipV="1">
            <a:off x="3390900" y="27749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63" name="Text Box 36"/>
          <p:cNvSpPr txBox="1">
            <a:spLocks noChangeArrowheads="1"/>
          </p:cNvSpPr>
          <p:nvPr/>
        </p:nvSpPr>
        <p:spPr bwMode="auto">
          <a:xfrm>
            <a:off x="1558925" y="369252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48164" name="Text Box 37"/>
          <p:cNvSpPr txBox="1">
            <a:spLocks noChangeArrowheads="1"/>
          </p:cNvSpPr>
          <p:nvPr/>
        </p:nvSpPr>
        <p:spPr bwMode="auto">
          <a:xfrm>
            <a:off x="2241550" y="333057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48165" name="Text Box 38"/>
          <p:cNvSpPr txBox="1">
            <a:spLocks noChangeArrowheads="1"/>
          </p:cNvSpPr>
          <p:nvPr/>
        </p:nvSpPr>
        <p:spPr bwMode="auto">
          <a:xfrm>
            <a:off x="3311525" y="369252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22</a:t>
            </a:r>
          </a:p>
        </p:txBody>
      </p:sp>
      <p:sp>
        <p:nvSpPr>
          <p:cNvPr id="48166" name="Text Box 39"/>
          <p:cNvSpPr txBox="1">
            <a:spLocks noChangeArrowheads="1"/>
          </p:cNvSpPr>
          <p:nvPr/>
        </p:nvSpPr>
        <p:spPr bwMode="auto">
          <a:xfrm>
            <a:off x="3151188" y="251777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8167" name="Text Box 40"/>
          <p:cNvSpPr txBox="1">
            <a:spLocks noChangeArrowheads="1"/>
          </p:cNvSpPr>
          <p:nvPr/>
        </p:nvSpPr>
        <p:spPr bwMode="auto">
          <a:xfrm>
            <a:off x="1060450" y="2514600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8168" name="Rectangle 41"/>
          <p:cNvSpPr>
            <a:spLocks noChangeArrowheads="1"/>
          </p:cNvSpPr>
          <p:nvPr/>
        </p:nvSpPr>
        <p:spPr bwMode="auto">
          <a:xfrm>
            <a:off x="5135563" y="43688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1</a:t>
            </a:r>
            <a:endParaRPr lang="en-AU" altLang="en-US" sz="1200"/>
          </a:p>
        </p:txBody>
      </p:sp>
      <p:sp>
        <p:nvSpPr>
          <p:cNvPr id="48169" name="Oval 42"/>
          <p:cNvSpPr>
            <a:spLocks noChangeArrowheads="1"/>
          </p:cNvSpPr>
          <p:nvPr/>
        </p:nvSpPr>
        <p:spPr bwMode="auto">
          <a:xfrm>
            <a:off x="5064125" y="265112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48170" name="AutoShape 43"/>
          <p:cNvCxnSpPr>
            <a:cxnSpLocks noChangeShapeType="1"/>
          </p:cNvCxnSpPr>
          <p:nvPr/>
        </p:nvCxnSpPr>
        <p:spPr bwMode="auto">
          <a:xfrm rot="-5400000" flipH="1" flipV="1">
            <a:off x="5000625" y="27622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1" name="AutoShape 44"/>
          <p:cNvCxnSpPr>
            <a:cxnSpLocks noChangeShapeType="1"/>
            <a:stCxn id="48169" idx="4"/>
          </p:cNvCxnSpPr>
          <p:nvPr/>
        </p:nvCxnSpPr>
        <p:spPr bwMode="auto">
          <a:xfrm flipH="1">
            <a:off x="5299075" y="3132138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2" name="AutoShape 45"/>
          <p:cNvCxnSpPr>
            <a:cxnSpLocks noChangeShapeType="1"/>
            <a:stCxn id="48174" idx="4"/>
          </p:cNvCxnSpPr>
          <p:nvPr/>
        </p:nvCxnSpPr>
        <p:spPr bwMode="auto">
          <a:xfrm>
            <a:off x="7389813" y="3132138"/>
            <a:ext cx="1587" cy="12255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3" name="AutoShape 46"/>
          <p:cNvCxnSpPr>
            <a:cxnSpLocks noChangeShapeType="1"/>
            <a:stCxn id="48169" idx="6"/>
          </p:cNvCxnSpPr>
          <p:nvPr/>
        </p:nvCxnSpPr>
        <p:spPr bwMode="auto">
          <a:xfrm>
            <a:off x="5553075" y="2884488"/>
            <a:ext cx="1808163" cy="144938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74" name="Oval 47"/>
          <p:cNvSpPr>
            <a:spLocks noChangeArrowheads="1"/>
          </p:cNvSpPr>
          <p:nvPr/>
        </p:nvSpPr>
        <p:spPr bwMode="auto">
          <a:xfrm>
            <a:off x="7151688" y="2651125"/>
            <a:ext cx="474662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2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48175" name="AutoShape 48"/>
          <p:cNvCxnSpPr>
            <a:cxnSpLocks noChangeShapeType="1"/>
          </p:cNvCxnSpPr>
          <p:nvPr/>
        </p:nvCxnSpPr>
        <p:spPr bwMode="auto">
          <a:xfrm rot="-5400000" flipH="1" flipV="1">
            <a:off x="7083425" y="27590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76" name="Oval 49"/>
          <p:cNvSpPr>
            <a:spLocks noChangeArrowheads="1"/>
          </p:cNvSpPr>
          <p:nvPr/>
        </p:nvSpPr>
        <p:spPr bwMode="auto">
          <a:xfrm>
            <a:off x="5430838" y="6007100"/>
            <a:ext cx="474662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1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48177" name="AutoShape 50"/>
          <p:cNvCxnSpPr>
            <a:cxnSpLocks noChangeShapeType="1"/>
          </p:cNvCxnSpPr>
          <p:nvPr/>
        </p:nvCxnSpPr>
        <p:spPr bwMode="auto">
          <a:xfrm rot="-5400000" flipH="1" flipV="1">
            <a:off x="5367338" y="61182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8" name="AutoShape 51"/>
          <p:cNvCxnSpPr>
            <a:cxnSpLocks noChangeShapeType="1"/>
            <a:stCxn id="48180" idx="0"/>
          </p:cNvCxnSpPr>
          <p:nvPr/>
        </p:nvCxnSpPr>
        <p:spPr bwMode="auto">
          <a:xfrm flipH="1" flipV="1">
            <a:off x="7754938" y="4786313"/>
            <a:ext cx="1587" cy="1206500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79" name="AutoShape 52"/>
          <p:cNvCxnSpPr>
            <a:cxnSpLocks noChangeShapeType="1"/>
            <a:stCxn id="48176" idx="7"/>
          </p:cNvCxnSpPr>
          <p:nvPr/>
        </p:nvCxnSpPr>
        <p:spPr bwMode="auto">
          <a:xfrm flipV="1">
            <a:off x="5835650" y="4768850"/>
            <a:ext cx="1900238" cy="12922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80" name="Oval 53"/>
          <p:cNvSpPr>
            <a:spLocks noChangeArrowheads="1"/>
          </p:cNvSpPr>
          <p:nvPr/>
        </p:nvSpPr>
        <p:spPr bwMode="auto">
          <a:xfrm>
            <a:off x="7518400" y="6007100"/>
            <a:ext cx="474663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2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48181" name="AutoShape 54"/>
          <p:cNvCxnSpPr>
            <a:cxnSpLocks noChangeShapeType="1"/>
          </p:cNvCxnSpPr>
          <p:nvPr/>
        </p:nvCxnSpPr>
        <p:spPr bwMode="auto">
          <a:xfrm rot="-5400000" flipH="1" flipV="1">
            <a:off x="7450138" y="61150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82" name="AutoShape 55"/>
          <p:cNvCxnSpPr>
            <a:cxnSpLocks noChangeShapeType="1"/>
            <a:stCxn id="48176" idx="0"/>
          </p:cNvCxnSpPr>
          <p:nvPr/>
        </p:nvCxnSpPr>
        <p:spPr bwMode="auto">
          <a:xfrm flipV="1">
            <a:off x="5668963" y="4776788"/>
            <a:ext cx="1587" cy="12160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83" name="Text Box 56"/>
          <p:cNvSpPr txBox="1">
            <a:spLocks noChangeArrowheads="1"/>
          </p:cNvSpPr>
          <p:nvPr/>
        </p:nvSpPr>
        <p:spPr bwMode="auto">
          <a:xfrm>
            <a:off x="5251450" y="367665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48184" name="Text Box 57"/>
          <p:cNvSpPr txBox="1">
            <a:spLocks noChangeArrowheads="1"/>
          </p:cNvSpPr>
          <p:nvPr/>
        </p:nvSpPr>
        <p:spPr bwMode="auto">
          <a:xfrm>
            <a:off x="6330950" y="367665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48185" name="Text Box 58"/>
          <p:cNvSpPr txBox="1">
            <a:spLocks noChangeArrowheads="1"/>
          </p:cNvSpPr>
          <p:nvPr/>
        </p:nvSpPr>
        <p:spPr bwMode="auto">
          <a:xfrm>
            <a:off x="7016750" y="367665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48186" name="Text Box 59"/>
          <p:cNvSpPr txBox="1">
            <a:spLocks noChangeArrowheads="1"/>
          </p:cNvSpPr>
          <p:nvPr/>
        </p:nvSpPr>
        <p:spPr bwMode="auto">
          <a:xfrm>
            <a:off x="5630863" y="535781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11</a:t>
            </a:r>
          </a:p>
        </p:txBody>
      </p:sp>
      <p:sp>
        <p:nvSpPr>
          <p:cNvPr id="48187" name="Text Box 60"/>
          <p:cNvSpPr txBox="1">
            <a:spLocks noChangeArrowheads="1"/>
          </p:cNvSpPr>
          <p:nvPr/>
        </p:nvSpPr>
        <p:spPr bwMode="auto">
          <a:xfrm>
            <a:off x="6710363" y="535781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21</a:t>
            </a:r>
          </a:p>
        </p:txBody>
      </p:sp>
      <p:sp>
        <p:nvSpPr>
          <p:cNvPr id="48188" name="Text Box 61"/>
          <p:cNvSpPr txBox="1">
            <a:spLocks noChangeArrowheads="1"/>
          </p:cNvSpPr>
          <p:nvPr/>
        </p:nvSpPr>
        <p:spPr bwMode="auto">
          <a:xfrm>
            <a:off x="7332663" y="535781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22</a:t>
            </a:r>
          </a:p>
        </p:txBody>
      </p:sp>
      <p:sp>
        <p:nvSpPr>
          <p:cNvPr id="48189" name="Text Box 62"/>
          <p:cNvSpPr txBox="1">
            <a:spLocks noChangeArrowheads="1"/>
          </p:cNvSpPr>
          <p:nvPr/>
        </p:nvSpPr>
        <p:spPr bwMode="auto">
          <a:xfrm>
            <a:off x="7215188" y="586105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48190" name="Text Box 63"/>
          <p:cNvSpPr txBox="1">
            <a:spLocks noChangeArrowheads="1"/>
          </p:cNvSpPr>
          <p:nvPr/>
        </p:nvSpPr>
        <p:spPr bwMode="auto">
          <a:xfrm>
            <a:off x="6843713" y="2501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8191" name="Text Box 64"/>
          <p:cNvSpPr txBox="1">
            <a:spLocks noChangeArrowheads="1"/>
          </p:cNvSpPr>
          <p:nvPr/>
        </p:nvSpPr>
        <p:spPr bwMode="auto">
          <a:xfrm>
            <a:off x="5118100" y="58499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48192" name="Text Box 65"/>
          <p:cNvSpPr txBox="1">
            <a:spLocks noChangeArrowheads="1"/>
          </p:cNvSpPr>
          <p:nvPr/>
        </p:nvSpPr>
        <p:spPr bwMode="auto">
          <a:xfrm>
            <a:off x="4784725" y="24971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8193" name="Rectangle 66"/>
          <p:cNvSpPr>
            <a:spLocks noChangeArrowheads="1"/>
          </p:cNvSpPr>
          <p:nvPr/>
        </p:nvSpPr>
        <p:spPr bwMode="auto">
          <a:xfrm>
            <a:off x="7162800" y="43434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sp>
        <p:nvSpPr>
          <p:cNvPr id="48194" name="Oval 67"/>
          <p:cNvSpPr>
            <a:spLocks noChangeArrowheads="1"/>
          </p:cNvSpPr>
          <p:nvPr/>
        </p:nvSpPr>
        <p:spPr bwMode="auto">
          <a:xfrm>
            <a:off x="5810250" y="2616200"/>
            <a:ext cx="504825" cy="4984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1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48195" name="AutoShape 68"/>
          <p:cNvCxnSpPr>
            <a:cxnSpLocks noChangeShapeType="1"/>
          </p:cNvCxnSpPr>
          <p:nvPr/>
        </p:nvCxnSpPr>
        <p:spPr bwMode="auto">
          <a:xfrm rot="-5400000" flipH="1" flipV="1">
            <a:off x="5746750" y="27590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96" name="AutoShape 69"/>
          <p:cNvCxnSpPr>
            <a:cxnSpLocks noChangeShapeType="1"/>
            <a:stCxn id="48194" idx="4"/>
          </p:cNvCxnSpPr>
          <p:nvPr/>
        </p:nvCxnSpPr>
        <p:spPr bwMode="auto">
          <a:xfrm flipH="1">
            <a:off x="6059488" y="3128963"/>
            <a:ext cx="3175" cy="12065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97" name="AutoShape 70"/>
          <p:cNvCxnSpPr>
            <a:cxnSpLocks noChangeShapeType="1"/>
            <a:stCxn id="48199" idx="4"/>
          </p:cNvCxnSpPr>
          <p:nvPr/>
        </p:nvCxnSpPr>
        <p:spPr bwMode="auto">
          <a:xfrm>
            <a:off x="8147050" y="3128963"/>
            <a:ext cx="1588" cy="12255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98" name="AutoShape 71"/>
          <p:cNvCxnSpPr>
            <a:cxnSpLocks noChangeShapeType="1"/>
            <a:stCxn id="48194" idx="6"/>
          </p:cNvCxnSpPr>
          <p:nvPr/>
        </p:nvCxnSpPr>
        <p:spPr bwMode="auto">
          <a:xfrm>
            <a:off x="6329363" y="2865438"/>
            <a:ext cx="1808162" cy="144938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99" name="Oval 72"/>
          <p:cNvSpPr>
            <a:spLocks noChangeArrowheads="1"/>
          </p:cNvSpPr>
          <p:nvPr/>
        </p:nvSpPr>
        <p:spPr bwMode="auto">
          <a:xfrm>
            <a:off x="7897813" y="2624138"/>
            <a:ext cx="498475" cy="4905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2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48200" name="AutoShape 73"/>
          <p:cNvCxnSpPr>
            <a:cxnSpLocks noChangeShapeType="1"/>
          </p:cNvCxnSpPr>
          <p:nvPr/>
        </p:nvCxnSpPr>
        <p:spPr bwMode="auto">
          <a:xfrm rot="-5400000" flipH="1" flipV="1">
            <a:off x="7829550" y="27559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201" name="Text Box 74"/>
          <p:cNvSpPr txBox="1">
            <a:spLocks noChangeArrowheads="1"/>
          </p:cNvSpPr>
          <p:nvPr/>
        </p:nvSpPr>
        <p:spPr bwMode="auto">
          <a:xfrm>
            <a:off x="5997575" y="367347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48202" name="Text Box 75"/>
          <p:cNvSpPr txBox="1">
            <a:spLocks noChangeArrowheads="1"/>
          </p:cNvSpPr>
          <p:nvPr/>
        </p:nvSpPr>
        <p:spPr bwMode="auto">
          <a:xfrm>
            <a:off x="6680200" y="331152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48203" name="Text Box 76"/>
          <p:cNvSpPr txBox="1">
            <a:spLocks noChangeArrowheads="1"/>
          </p:cNvSpPr>
          <p:nvPr/>
        </p:nvSpPr>
        <p:spPr bwMode="auto">
          <a:xfrm>
            <a:off x="7750175" y="367347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22</a:t>
            </a:r>
          </a:p>
        </p:txBody>
      </p:sp>
      <p:sp>
        <p:nvSpPr>
          <p:cNvPr id="48204" name="Text Box 77"/>
          <p:cNvSpPr txBox="1">
            <a:spLocks noChangeArrowheads="1"/>
          </p:cNvSpPr>
          <p:nvPr/>
        </p:nvSpPr>
        <p:spPr bwMode="auto">
          <a:xfrm>
            <a:off x="7589838" y="24987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8205" name="Text Box 78"/>
          <p:cNvSpPr txBox="1">
            <a:spLocks noChangeArrowheads="1"/>
          </p:cNvSpPr>
          <p:nvPr/>
        </p:nvSpPr>
        <p:spPr bwMode="auto">
          <a:xfrm>
            <a:off x="5499100" y="2495550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48206" name="AutoShape 79"/>
          <p:cNvCxnSpPr>
            <a:cxnSpLocks noChangeShapeType="1"/>
            <a:stCxn id="48169" idx="0"/>
            <a:endCxn id="48131" idx="0"/>
          </p:cNvCxnSpPr>
          <p:nvPr/>
        </p:nvCxnSpPr>
        <p:spPr bwMode="auto">
          <a:xfrm rot="-5400000" flipH="1" flipV="1">
            <a:off x="3073400" y="427038"/>
            <a:ext cx="19050" cy="4438650"/>
          </a:xfrm>
          <a:prstGeom prst="curvedConnector3">
            <a:avLst>
              <a:gd name="adj1" fmla="val -3883338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207" name="AutoShape 80"/>
          <p:cNvCxnSpPr>
            <a:cxnSpLocks noChangeShapeType="1"/>
            <a:stCxn id="48174" idx="0"/>
            <a:endCxn id="48136" idx="0"/>
          </p:cNvCxnSpPr>
          <p:nvPr/>
        </p:nvCxnSpPr>
        <p:spPr bwMode="auto">
          <a:xfrm rot="-5400000" flipH="1" flipV="1">
            <a:off x="5160963" y="427038"/>
            <a:ext cx="19050" cy="4438650"/>
          </a:xfrm>
          <a:prstGeom prst="curvedConnector3">
            <a:avLst>
              <a:gd name="adj1" fmla="val -3875005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208" name="AutoShape 81"/>
          <p:cNvCxnSpPr>
            <a:cxnSpLocks noChangeShapeType="1"/>
            <a:stCxn id="48194" idx="0"/>
            <a:endCxn id="48156" idx="0"/>
          </p:cNvCxnSpPr>
          <p:nvPr/>
        </p:nvCxnSpPr>
        <p:spPr bwMode="auto">
          <a:xfrm rot="-5400000" flipH="1" flipV="1">
            <a:off x="3833813" y="392113"/>
            <a:ext cx="19050" cy="4438650"/>
          </a:xfrm>
          <a:prstGeom prst="curvedConnector3">
            <a:avLst>
              <a:gd name="adj1" fmla="val -2458338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209" name="AutoShape 82"/>
          <p:cNvCxnSpPr>
            <a:cxnSpLocks noChangeShapeType="1"/>
            <a:stCxn id="48199" idx="0"/>
            <a:endCxn id="48161" idx="0"/>
          </p:cNvCxnSpPr>
          <p:nvPr/>
        </p:nvCxnSpPr>
        <p:spPr bwMode="auto">
          <a:xfrm rot="-5400000" flipH="1" flipV="1">
            <a:off x="5918200" y="400050"/>
            <a:ext cx="19050" cy="4438650"/>
          </a:xfrm>
          <a:prstGeom prst="curvedConnector3">
            <a:avLst>
              <a:gd name="adj1" fmla="val -2458338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210" name="Text Box 83"/>
          <p:cNvSpPr txBox="1">
            <a:spLocks noChangeArrowheads="1"/>
          </p:cNvSpPr>
          <p:nvPr/>
        </p:nvSpPr>
        <p:spPr bwMode="auto">
          <a:xfrm>
            <a:off x="2895600" y="1600200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1/0.5</a:t>
            </a:r>
            <a:endParaRPr lang="en-US" altLang="en-US" sz="2400"/>
          </a:p>
        </p:txBody>
      </p:sp>
      <p:sp>
        <p:nvSpPr>
          <p:cNvPr id="48211" name="Text Box 84"/>
          <p:cNvSpPr txBox="1">
            <a:spLocks noChangeArrowheads="1"/>
          </p:cNvSpPr>
          <p:nvPr/>
        </p:nvSpPr>
        <p:spPr bwMode="auto">
          <a:xfrm>
            <a:off x="4876800" y="1600200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1/0.5</a:t>
            </a:r>
            <a:endParaRPr lang="en-US" altLang="en-US" sz="2400"/>
          </a:p>
        </p:txBody>
      </p:sp>
      <p:sp>
        <p:nvSpPr>
          <p:cNvPr id="48212" name="Text Box 85"/>
          <p:cNvSpPr txBox="1">
            <a:spLocks noChangeArrowheads="1"/>
          </p:cNvSpPr>
          <p:nvPr/>
        </p:nvSpPr>
        <p:spPr bwMode="auto">
          <a:xfrm>
            <a:off x="3117850" y="187007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1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48213" name="Text Box 86"/>
          <p:cNvSpPr txBox="1">
            <a:spLocks noChangeArrowheads="1"/>
          </p:cNvSpPr>
          <p:nvPr/>
        </p:nvSpPr>
        <p:spPr bwMode="auto">
          <a:xfrm>
            <a:off x="5478463" y="185737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1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89" name="Snip and Round Single Corner Rectangle 88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Cholesky Decomposition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altLang="en-US" sz="4400" b="1">
                <a:latin typeface="Calibri" charset="0"/>
                <a:ea typeface="ＭＳ Ｐゴシック" charset="-128"/>
              </a:rPr>
              <a:t>Path Tracing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Within-Twin Covariances (A)</a:t>
            </a:r>
          </a:p>
        </p:txBody>
      </p:sp>
      <p:sp>
        <p:nvSpPr>
          <p:cNvPr id="52226" name="Oval 6"/>
          <p:cNvSpPr>
            <a:spLocks noChangeArrowheads="1"/>
          </p:cNvSpPr>
          <p:nvPr/>
        </p:nvSpPr>
        <p:spPr bwMode="auto">
          <a:xfrm>
            <a:off x="841375" y="1963738"/>
            <a:ext cx="474663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A</a:t>
            </a:r>
            <a:r>
              <a:rPr lang="en-US" altLang="en-US" sz="1200" baseline="-25000"/>
              <a:t>1</a:t>
            </a:r>
            <a:endParaRPr lang="en-AU" altLang="en-US" sz="1200"/>
          </a:p>
        </p:txBody>
      </p:sp>
      <p:cxnSp>
        <p:nvCxnSpPr>
          <p:cNvPr id="52227" name="AutoShape 7"/>
          <p:cNvCxnSpPr>
            <a:cxnSpLocks noChangeShapeType="1"/>
          </p:cNvCxnSpPr>
          <p:nvPr/>
        </p:nvCxnSpPr>
        <p:spPr bwMode="auto">
          <a:xfrm rot="-5400000" flipH="1" flipV="1">
            <a:off x="777875" y="20748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28" name="AutoShape 8"/>
          <p:cNvCxnSpPr>
            <a:cxnSpLocks noChangeShapeType="1"/>
            <a:stCxn id="52226" idx="4"/>
          </p:cNvCxnSpPr>
          <p:nvPr/>
        </p:nvCxnSpPr>
        <p:spPr bwMode="auto">
          <a:xfrm flipH="1">
            <a:off x="1076325" y="2430463"/>
            <a:ext cx="3175" cy="1206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29" name="AutoShape 9"/>
          <p:cNvCxnSpPr>
            <a:cxnSpLocks noChangeShapeType="1"/>
            <a:stCxn id="52231" idx="4"/>
          </p:cNvCxnSpPr>
          <p:nvPr/>
        </p:nvCxnSpPr>
        <p:spPr bwMode="auto">
          <a:xfrm>
            <a:off x="3167063" y="2430463"/>
            <a:ext cx="1587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AutoShape 10"/>
          <p:cNvCxnSpPr>
            <a:cxnSpLocks noChangeShapeType="1"/>
            <a:stCxn id="52226" idx="6"/>
          </p:cNvCxnSpPr>
          <p:nvPr/>
        </p:nvCxnSpPr>
        <p:spPr bwMode="auto">
          <a:xfrm>
            <a:off x="1316038" y="2197100"/>
            <a:ext cx="1808162" cy="14493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1" name="Oval 11"/>
          <p:cNvSpPr>
            <a:spLocks noChangeArrowheads="1"/>
          </p:cNvSpPr>
          <p:nvPr/>
        </p:nvSpPr>
        <p:spPr bwMode="auto">
          <a:xfrm>
            <a:off x="2928938" y="1963738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</a:t>
            </a:r>
            <a:r>
              <a:rPr lang="en-US" altLang="en-US" sz="1200" baseline="-25000">
                <a:solidFill>
                  <a:srgbClr val="000000"/>
                </a:solidFill>
              </a:rPr>
              <a:t>2</a:t>
            </a:r>
            <a:endParaRPr lang="en-AU" altLang="en-US" sz="1200"/>
          </a:p>
        </p:txBody>
      </p:sp>
      <p:cxnSp>
        <p:nvCxnSpPr>
          <p:cNvPr id="52232" name="AutoShape 12"/>
          <p:cNvCxnSpPr>
            <a:cxnSpLocks noChangeShapeType="1"/>
          </p:cNvCxnSpPr>
          <p:nvPr/>
        </p:nvCxnSpPr>
        <p:spPr bwMode="auto">
          <a:xfrm rot="-5400000" flipH="1" flipV="1">
            <a:off x="2860675" y="20716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3" name="Text Box 13"/>
          <p:cNvSpPr txBox="1">
            <a:spLocks noChangeArrowheads="1"/>
          </p:cNvSpPr>
          <p:nvPr/>
        </p:nvSpPr>
        <p:spPr bwMode="auto">
          <a:xfrm>
            <a:off x="1028700" y="2989263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11</a:t>
            </a:r>
          </a:p>
        </p:txBody>
      </p:sp>
      <p:sp>
        <p:nvSpPr>
          <p:cNvPr id="52234" name="Text Box 14"/>
          <p:cNvSpPr txBox="1">
            <a:spLocks noChangeArrowheads="1"/>
          </p:cNvSpPr>
          <p:nvPr/>
        </p:nvSpPr>
        <p:spPr bwMode="auto">
          <a:xfrm>
            <a:off x="1984375" y="298926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21</a:t>
            </a:r>
          </a:p>
        </p:txBody>
      </p:sp>
      <p:sp>
        <p:nvSpPr>
          <p:cNvPr id="52235" name="Text Box 15"/>
          <p:cNvSpPr txBox="1">
            <a:spLocks noChangeArrowheads="1"/>
          </p:cNvSpPr>
          <p:nvPr/>
        </p:nvSpPr>
        <p:spPr bwMode="auto">
          <a:xfrm>
            <a:off x="2746375" y="2989263"/>
            <a:ext cx="534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22</a:t>
            </a:r>
          </a:p>
        </p:txBody>
      </p:sp>
      <p:sp>
        <p:nvSpPr>
          <p:cNvPr id="52236" name="Text Box 16"/>
          <p:cNvSpPr txBox="1">
            <a:spLocks noChangeArrowheads="1"/>
          </p:cNvSpPr>
          <p:nvPr/>
        </p:nvSpPr>
        <p:spPr bwMode="auto">
          <a:xfrm>
            <a:off x="2620963" y="181451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52237" name="Text Box 17"/>
          <p:cNvSpPr txBox="1">
            <a:spLocks noChangeArrowheads="1"/>
          </p:cNvSpPr>
          <p:nvPr/>
        </p:nvSpPr>
        <p:spPr bwMode="auto">
          <a:xfrm>
            <a:off x="563563" y="17986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graphicFrame>
        <p:nvGraphicFramePr>
          <p:cNvPr id="68746" name="Group 138"/>
          <p:cNvGraphicFramePr>
            <a:graphicFrameLocks noGrp="1"/>
          </p:cNvGraphicFramePr>
          <p:nvPr/>
        </p:nvGraphicFramePr>
        <p:xfrm>
          <a:off x="838200" y="4495800"/>
          <a:ext cx="7810500" cy="2143326"/>
        </p:xfrm>
        <a:graphic>
          <a:graphicData uri="http://schemas.openxmlformats.org/drawingml/2006/table">
            <a:tbl>
              <a:tblPr/>
              <a:tblGrid>
                <a:gridCol w="1725613"/>
                <a:gridCol w="3265487"/>
                <a:gridCol w="2819400"/>
              </a:tblGrid>
              <a:tr h="660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52" name="Text Box 42"/>
          <p:cNvSpPr txBox="1">
            <a:spLocks noChangeArrowheads="1"/>
          </p:cNvSpPr>
          <p:nvPr/>
        </p:nvSpPr>
        <p:spPr bwMode="auto">
          <a:xfrm>
            <a:off x="5257800" y="40386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52253" name="Text Box 43"/>
          <p:cNvSpPr txBox="1">
            <a:spLocks noChangeArrowheads="1"/>
          </p:cNvSpPr>
          <p:nvPr/>
        </p:nvSpPr>
        <p:spPr bwMode="auto">
          <a:xfrm rot="-5454814">
            <a:off x="-7938" y="557053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52254" name="Rectangle 139"/>
          <p:cNvSpPr>
            <a:spLocks noChangeArrowheads="1"/>
          </p:cNvSpPr>
          <p:nvPr/>
        </p:nvSpPr>
        <p:spPr bwMode="auto">
          <a:xfrm>
            <a:off x="555625" y="36988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1</a:t>
            </a:r>
            <a:endParaRPr lang="en-AU" altLang="en-US" sz="1200"/>
          </a:p>
        </p:txBody>
      </p:sp>
      <p:sp>
        <p:nvSpPr>
          <p:cNvPr id="52255" name="Rectangle 140"/>
          <p:cNvSpPr>
            <a:spLocks noChangeArrowheads="1"/>
          </p:cNvSpPr>
          <p:nvPr/>
        </p:nvSpPr>
        <p:spPr bwMode="auto">
          <a:xfrm>
            <a:off x="2582863" y="36734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sp>
        <p:nvSpPr>
          <p:cNvPr id="20" name="Snip and Round Single Corner Rectangle 19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Within-Twin Covariances (A)</a:t>
            </a:r>
          </a:p>
        </p:txBody>
      </p:sp>
      <p:sp>
        <p:nvSpPr>
          <p:cNvPr id="54274" name="Oval 5"/>
          <p:cNvSpPr>
            <a:spLocks noChangeArrowheads="1"/>
          </p:cNvSpPr>
          <p:nvPr/>
        </p:nvSpPr>
        <p:spPr bwMode="auto">
          <a:xfrm>
            <a:off x="841375" y="1963738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54275" name="AutoShape 6"/>
          <p:cNvCxnSpPr>
            <a:cxnSpLocks noChangeShapeType="1"/>
          </p:cNvCxnSpPr>
          <p:nvPr/>
        </p:nvCxnSpPr>
        <p:spPr bwMode="auto">
          <a:xfrm rot="-5400000" flipH="1" flipV="1">
            <a:off x="777875" y="20748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76" name="AutoShape 7"/>
          <p:cNvCxnSpPr>
            <a:cxnSpLocks noChangeShapeType="1"/>
            <a:stCxn id="54274" idx="4"/>
          </p:cNvCxnSpPr>
          <p:nvPr/>
        </p:nvCxnSpPr>
        <p:spPr bwMode="auto">
          <a:xfrm flipH="1">
            <a:off x="1076325" y="2444750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77" name="AutoShape 8"/>
          <p:cNvCxnSpPr>
            <a:cxnSpLocks noChangeShapeType="1"/>
            <a:stCxn id="54279" idx="4"/>
          </p:cNvCxnSpPr>
          <p:nvPr/>
        </p:nvCxnSpPr>
        <p:spPr bwMode="auto">
          <a:xfrm>
            <a:off x="3167063" y="2430463"/>
            <a:ext cx="1587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78" name="AutoShape 9"/>
          <p:cNvCxnSpPr>
            <a:cxnSpLocks noChangeShapeType="1"/>
            <a:stCxn id="54274" idx="6"/>
          </p:cNvCxnSpPr>
          <p:nvPr/>
        </p:nvCxnSpPr>
        <p:spPr bwMode="auto">
          <a:xfrm>
            <a:off x="1330325" y="2197100"/>
            <a:ext cx="1808163" cy="14493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9" name="Oval 10"/>
          <p:cNvSpPr>
            <a:spLocks noChangeArrowheads="1"/>
          </p:cNvSpPr>
          <p:nvPr/>
        </p:nvSpPr>
        <p:spPr bwMode="auto">
          <a:xfrm>
            <a:off x="2928938" y="1963738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</a:t>
            </a:r>
            <a:r>
              <a:rPr lang="en-US" altLang="en-US" sz="1200" baseline="-25000">
                <a:solidFill>
                  <a:srgbClr val="000000"/>
                </a:solidFill>
              </a:rPr>
              <a:t>2</a:t>
            </a:r>
            <a:endParaRPr lang="en-AU" altLang="en-US" sz="1200"/>
          </a:p>
        </p:txBody>
      </p:sp>
      <p:cxnSp>
        <p:nvCxnSpPr>
          <p:cNvPr id="54280" name="AutoShape 11"/>
          <p:cNvCxnSpPr>
            <a:cxnSpLocks noChangeShapeType="1"/>
          </p:cNvCxnSpPr>
          <p:nvPr/>
        </p:nvCxnSpPr>
        <p:spPr bwMode="auto">
          <a:xfrm rot="-5400000" flipH="1" flipV="1">
            <a:off x="2860675" y="20716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1" name="Text Box 12"/>
          <p:cNvSpPr txBox="1">
            <a:spLocks noChangeArrowheads="1"/>
          </p:cNvSpPr>
          <p:nvPr/>
        </p:nvSpPr>
        <p:spPr bwMode="auto">
          <a:xfrm>
            <a:off x="1028700" y="2989263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>
                <a:solidFill>
                  <a:schemeClr val="tx2"/>
                </a:solidFill>
              </a:rPr>
              <a:t>a</a:t>
            </a:r>
            <a:r>
              <a:rPr lang="en-AU" altLang="en-US" sz="18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54282" name="Text Box 13"/>
          <p:cNvSpPr txBox="1">
            <a:spLocks noChangeArrowheads="1"/>
          </p:cNvSpPr>
          <p:nvPr/>
        </p:nvSpPr>
        <p:spPr bwMode="auto">
          <a:xfrm>
            <a:off x="1984375" y="298926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21</a:t>
            </a:r>
          </a:p>
        </p:txBody>
      </p:sp>
      <p:sp>
        <p:nvSpPr>
          <p:cNvPr id="54283" name="Text Box 14"/>
          <p:cNvSpPr txBox="1">
            <a:spLocks noChangeArrowheads="1"/>
          </p:cNvSpPr>
          <p:nvPr/>
        </p:nvSpPr>
        <p:spPr bwMode="auto">
          <a:xfrm>
            <a:off x="2746375" y="2989263"/>
            <a:ext cx="534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22</a:t>
            </a:r>
          </a:p>
        </p:txBody>
      </p:sp>
      <p:sp>
        <p:nvSpPr>
          <p:cNvPr id="54284" name="Text Box 15"/>
          <p:cNvSpPr txBox="1">
            <a:spLocks noChangeArrowheads="1"/>
          </p:cNvSpPr>
          <p:nvPr/>
        </p:nvSpPr>
        <p:spPr bwMode="auto">
          <a:xfrm>
            <a:off x="2620963" y="181451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54285" name="Text Box 16"/>
          <p:cNvSpPr txBox="1">
            <a:spLocks noChangeArrowheads="1"/>
          </p:cNvSpPr>
          <p:nvPr/>
        </p:nvSpPr>
        <p:spPr bwMode="auto">
          <a:xfrm>
            <a:off x="563563" y="17986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graphicFrame>
        <p:nvGraphicFramePr>
          <p:cNvPr id="124945" name="Group 17"/>
          <p:cNvGraphicFramePr>
            <a:graphicFrameLocks noGrp="1"/>
          </p:cNvGraphicFramePr>
          <p:nvPr/>
        </p:nvGraphicFramePr>
        <p:xfrm>
          <a:off x="838200" y="4495800"/>
          <a:ext cx="7810500" cy="2143326"/>
        </p:xfrm>
        <a:graphic>
          <a:graphicData uri="http://schemas.openxmlformats.org/drawingml/2006/table">
            <a:tbl>
              <a:tblPr/>
              <a:tblGrid>
                <a:gridCol w="1725613"/>
                <a:gridCol w="3265487"/>
                <a:gridCol w="2819400"/>
              </a:tblGrid>
              <a:tr h="660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00" name="Text Box 43"/>
          <p:cNvSpPr txBox="1">
            <a:spLocks noChangeArrowheads="1"/>
          </p:cNvSpPr>
          <p:nvPr/>
        </p:nvSpPr>
        <p:spPr bwMode="auto">
          <a:xfrm>
            <a:off x="5257800" y="40386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54301" name="Text Box 44"/>
          <p:cNvSpPr txBox="1">
            <a:spLocks noChangeArrowheads="1"/>
          </p:cNvSpPr>
          <p:nvPr/>
        </p:nvSpPr>
        <p:spPr bwMode="auto">
          <a:xfrm rot="-5454814">
            <a:off x="-7938" y="557053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54302" name="Rectangle 45"/>
          <p:cNvSpPr>
            <a:spLocks noChangeArrowheads="1"/>
          </p:cNvSpPr>
          <p:nvPr/>
        </p:nvSpPr>
        <p:spPr bwMode="auto">
          <a:xfrm>
            <a:off x="555625" y="36988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1</a:t>
            </a:r>
            <a:endParaRPr lang="en-AU" altLang="en-US" sz="1200"/>
          </a:p>
        </p:txBody>
      </p:sp>
      <p:sp>
        <p:nvSpPr>
          <p:cNvPr id="54303" name="Rectangle 46"/>
          <p:cNvSpPr>
            <a:spLocks noChangeArrowheads="1"/>
          </p:cNvSpPr>
          <p:nvPr/>
        </p:nvSpPr>
        <p:spPr bwMode="auto">
          <a:xfrm>
            <a:off x="2582863" y="36734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sp>
        <p:nvSpPr>
          <p:cNvPr id="20" name="Snip and Round Single Corner Rectangle 19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Within-Twin Covariances (A)</a:t>
            </a:r>
          </a:p>
        </p:txBody>
      </p:sp>
      <p:sp>
        <p:nvSpPr>
          <p:cNvPr id="56322" name="Oval 5"/>
          <p:cNvSpPr>
            <a:spLocks noChangeArrowheads="1"/>
          </p:cNvSpPr>
          <p:nvPr/>
        </p:nvSpPr>
        <p:spPr bwMode="auto">
          <a:xfrm>
            <a:off x="841375" y="1963738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56323" name="AutoShape 6"/>
          <p:cNvCxnSpPr>
            <a:cxnSpLocks noChangeShapeType="1"/>
          </p:cNvCxnSpPr>
          <p:nvPr/>
        </p:nvCxnSpPr>
        <p:spPr bwMode="auto">
          <a:xfrm rot="-5400000" flipH="1" flipV="1">
            <a:off x="777875" y="20748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24" name="AutoShape 7"/>
          <p:cNvCxnSpPr>
            <a:cxnSpLocks noChangeShapeType="1"/>
            <a:stCxn id="56322" idx="4"/>
          </p:cNvCxnSpPr>
          <p:nvPr/>
        </p:nvCxnSpPr>
        <p:spPr bwMode="auto">
          <a:xfrm flipH="1">
            <a:off x="1076325" y="2444750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25" name="AutoShape 8"/>
          <p:cNvCxnSpPr>
            <a:cxnSpLocks noChangeShapeType="1"/>
            <a:stCxn id="56327" idx="4"/>
          </p:cNvCxnSpPr>
          <p:nvPr/>
        </p:nvCxnSpPr>
        <p:spPr bwMode="auto">
          <a:xfrm>
            <a:off x="3167063" y="2430463"/>
            <a:ext cx="1587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26" name="AutoShape 9"/>
          <p:cNvCxnSpPr>
            <a:cxnSpLocks noChangeShapeType="1"/>
            <a:stCxn id="56322" idx="6"/>
          </p:cNvCxnSpPr>
          <p:nvPr/>
        </p:nvCxnSpPr>
        <p:spPr bwMode="auto">
          <a:xfrm>
            <a:off x="1330325" y="2197100"/>
            <a:ext cx="1808163" cy="144938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7" name="Oval 10"/>
          <p:cNvSpPr>
            <a:spLocks noChangeArrowheads="1"/>
          </p:cNvSpPr>
          <p:nvPr/>
        </p:nvSpPr>
        <p:spPr bwMode="auto">
          <a:xfrm>
            <a:off x="2928938" y="1963738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</a:t>
            </a:r>
            <a:r>
              <a:rPr lang="en-US" altLang="en-US" sz="1200" baseline="-25000">
                <a:solidFill>
                  <a:srgbClr val="000000"/>
                </a:solidFill>
              </a:rPr>
              <a:t>2</a:t>
            </a:r>
            <a:endParaRPr lang="en-AU" altLang="en-US" sz="1200"/>
          </a:p>
        </p:txBody>
      </p:sp>
      <p:cxnSp>
        <p:nvCxnSpPr>
          <p:cNvPr id="56328" name="AutoShape 11"/>
          <p:cNvCxnSpPr>
            <a:cxnSpLocks noChangeShapeType="1"/>
          </p:cNvCxnSpPr>
          <p:nvPr/>
        </p:nvCxnSpPr>
        <p:spPr bwMode="auto">
          <a:xfrm rot="-5400000" flipH="1" flipV="1">
            <a:off x="2860675" y="20716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9" name="Text Box 12"/>
          <p:cNvSpPr txBox="1">
            <a:spLocks noChangeArrowheads="1"/>
          </p:cNvSpPr>
          <p:nvPr/>
        </p:nvSpPr>
        <p:spPr bwMode="auto">
          <a:xfrm>
            <a:off x="1028700" y="2989263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>
                <a:solidFill>
                  <a:schemeClr val="tx2"/>
                </a:solidFill>
              </a:rPr>
              <a:t>a</a:t>
            </a:r>
            <a:r>
              <a:rPr lang="en-AU" altLang="en-US" sz="18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56330" name="Text Box 13"/>
          <p:cNvSpPr txBox="1">
            <a:spLocks noChangeArrowheads="1"/>
          </p:cNvSpPr>
          <p:nvPr/>
        </p:nvSpPr>
        <p:spPr bwMode="auto">
          <a:xfrm>
            <a:off x="1984375" y="298926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>
                <a:solidFill>
                  <a:schemeClr val="tx2"/>
                </a:solidFill>
              </a:rPr>
              <a:t>a</a:t>
            </a:r>
            <a:r>
              <a:rPr lang="en-AU" altLang="en-US" sz="1800" baseline="-2500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56331" name="Text Box 14"/>
          <p:cNvSpPr txBox="1">
            <a:spLocks noChangeArrowheads="1"/>
          </p:cNvSpPr>
          <p:nvPr/>
        </p:nvSpPr>
        <p:spPr bwMode="auto">
          <a:xfrm>
            <a:off x="2746375" y="2989263"/>
            <a:ext cx="534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22</a:t>
            </a:r>
          </a:p>
        </p:txBody>
      </p:sp>
      <p:sp>
        <p:nvSpPr>
          <p:cNvPr id="56332" name="Text Box 15"/>
          <p:cNvSpPr txBox="1">
            <a:spLocks noChangeArrowheads="1"/>
          </p:cNvSpPr>
          <p:nvPr/>
        </p:nvSpPr>
        <p:spPr bwMode="auto">
          <a:xfrm>
            <a:off x="2620963" y="181451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56333" name="Text Box 16"/>
          <p:cNvSpPr txBox="1">
            <a:spLocks noChangeArrowheads="1"/>
          </p:cNvSpPr>
          <p:nvPr/>
        </p:nvSpPr>
        <p:spPr bwMode="auto">
          <a:xfrm>
            <a:off x="563563" y="17986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graphicFrame>
        <p:nvGraphicFramePr>
          <p:cNvPr id="126993" name="Group 17"/>
          <p:cNvGraphicFramePr>
            <a:graphicFrameLocks noGrp="1"/>
          </p:cNvGraphicFramePr>
          <p:nvPr/>
        </p:nvGraphicFramePr>
        <p:xfrm>
          <a:off x="838200" y="4495800"/>
          <a:ext cx="7810500" cy="2143326"/>
        </p:xfrm>
        <a:graphic>
          <a:graphicData uri="http://schemas.openxmlformats.org/drawingml/2006/table">
            <a:tbl>
              <a:tblPr/>
              <a:tblGrid>
                <a:gridCol w="1725613"/>
                <a:gridCol w="3265487"/>
                <a:gridCol w="2819400"/>
              </a:tblGrid>
              <a:tr h="660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48" name="Text Box 43"/>
          <p:cNvSpPr txBox="1">
            <a:spLocks noChangeArrowheads="1"/>
          </p:cNvSpPr>
          <p:nvPr/>
        </p:nvSpPr>
        <p:spPr bwMode="auto">
          <a:xfrm>
            <a:off x="5257800" y="40386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56349" name="Text Box 44"/>
          <p:cNvSpPr txBox="1">
            <a:spLocks noChangeArrowheads="1"/>
          </p:cNvSpPr>
          <p:nvPr/>
        </p:nvSpPr>
        <p:spPr bwMode="auto">
          <a:xfrm rot="-5454814">
            <a:off x="-7938" y="557053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56350" name="Rectangle 45"/>
          <p:cNvSpPr>
            <a:spLocks noChangeArrowheads="1"/>
          </p:cNvSpPr>
          <p:nvPr/>
        </p:nvSpPr>
        <p:spPr bwMode="auto">
          <a:xfrm>
            <a:off x="555625" y="36988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1</a:t>
            </a:r>
            <a:endParaRPr lang="en-AU" altLang="en-US" sz="1200"/>
          </a:p>
        </p:txBody>
      </p:sp>
      <p:sp>
        <p:nvSpPr>
          <p:cNvPr id="56351" name="Rectangle 46"/>
          <p:cNvSpPr>
            <a:spLocks noChangeArrowheads="1"/>
          </p:cNvSpPr>
          <p:nvPr/>
        </p:nvSpPr>
        <p:spPr bwMode="auto">
          <a:xfrm>
            <a:off x="2582863" y="36734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sp>
        <p:nvSpPr>
          <p:cNvPr id="20" name="Snip and Round Single Corner Rectangle 19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Within-Twin Covariances (A)</a:t>
            </a:r>
          </a:p>
        </p:txBody>
      </p:sp>
      <p:sp>
        <p:nvSpPr>
          <p:cNvPr id="58370" name="Oval 5"/>
          <p:cNvSpPr>
            <a:spLocks noChangeArrowheads="1"/>
          </p:cNvSpPr>
          <p:nvPr/>
        </p:nvSpPr>
        <p:spPr bwMode="auto">
          <a:xfrm>
            <a:off x="841375" y="1963738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58371" name="AutoShape 6"/>
          <p:cNvCxnSpPr>
            <a:cxnSpLocks noChangeShapeType="1"/>
          </p:cNvCxnSpPr>
          <p:nvPr/>
        </p:nvCxnSpPr>
        <p:spPr bwMode="auto">
          <a:xfrm rot="-5400000" flipH="1" flipV="1">
            <a:off x="777875" y="20748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2" name="AutoShape 7"/>
          <p:cNvCxnSpPr>
            <a:cxnSpLocks noChangeShapeType="1"/>
            <a:stCxn id="58370" idx="4"/>
          </p:cNvCxnSpPr>
          <p:nvPr/>
        </p:nvCxnSpPr>
        <p:spPr bwMode="auto">
          <a:xfrm flipH="1">
            <a:off x="1076325" y="2444750"/>
            <a:ext cx="3175" cy="1206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3" name="AutoShape 8"/>
          <p:cNvCxnSpPr>
            <a:cxnSpLocks noChangeShapeType="1"/>
            <a:stCxn id="58375" idx="4"/>
          </p:cNvCxnSpPr>
          <p:nvPr/>
        </p:nvCxnSpPr>
        <p:spPr bwMode="auto">
          <a:xfrm>
            <a:off x="3167063" y="2444750"/>
            <a:ext cx="1587" cy="12255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4" name="AutoShape 9"/>
          <p:cNvCxnSpPr>
            <a:cxnSpLocks noChangeShapeType="1"/>
            <a:stCxn id="58370" idx="6"/>
          </p:cNvCxnSpPr>
          <p:nvPr/>
        </p:nvCxnSpPr>
        <p:spPr bwMode="auto">
          <a:xfrm>
            <a:off x="1330325" y="2197100"/>
            <a:ext cx="1808163" cy="144938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5" name="Oval 10"/>
          <p:cNvSpPr>
            <a:spLocks noChangeArrowheads="1"/>
          </p:cNvSpPr>
          <p:nvPr/>
        </p:nvSpPr>
        <p:spPr bwMode="auto">
          <a:xfrm>
            <a:off x="2928938" y="1963738"/>
            <a:ext cx="474662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2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58376" name="AutoShape 11"/>
          <p:cNvCxnSpPr>
            <a:cxnSpLocks noChangeShapeType="1"/>
          </p:cNvCxnSpPr>
          <p:nvPr/>
        </p:nvCxnSpPr>
        <p:spPr bwMode="auto">
          <a:xfrm rot="-5400000" flipH="1" flipV="1">
            <a:off x="2860675" y="20716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1028700" y="2989263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11</a:t>
            </a:r>
          </a:p>
        </p:txBody>
      </p:sp>
      <p:sp>
        <p:nvSpPr>
          <p:cNvPr id="58378" name="Text Box 13"/>
          <p:cNvSpPr txBox="1">
            <a:spLocks noChangeArrowheads="1"/>
          </p:cNvSpPr>
          <p:nvPr/>
        </p:nvSpPr>
        <p:spPr bwMode="auto">
          <a:xfrm>
            <a:off x="1984375" y="298926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>
                <a:solidFill>
                  <a:schemeClr val="tx2"/>
                </a:solidFill>
              </a:rPr>
              <a:t>a</a:t>
            </a:r>
            <a:r>
              <a:rPr lang="en-AU" altLang="en-US" sz="1800" baseline="-2500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58379" name="Text Box 14"/>
          <p:cNvSpPr txBox="1">
            <a:spLocks noChangeArrowheads="1"/>
          </p:cNvSpPr>
          <p:nvPr/>
        </p:nvSpPr>
        <p:spPr bwMode="auto">
          <a:xfrm>
            <a:off x="2746375" y="2989263"/>
            <a:ext cx="534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>
                <a:solidFill>
                  <a:schemeClr val="tx2"/>
                </a:solidFill>
              </a:rPr>
              <a:t>a</a:t>
            </a:r>
            <a:r>
              <a:rPr lang="en-AU" altLang="en-US" sz="1800" baseline="-2500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58380" name="Text Box 15"/>
          <p:cNvSpPr txBox="1">
            <a:spLocks noChangeArrowheads="1"/>
          </p:cNvSpPr>
          <p:nvPr/>
        </p:nvSpPr>
        <p:spPr bwMode="auto">
          <a:xfrm>
            <a:off x="2620963" y="181451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381" name="Text Box 16"/>
          <p:cNvSpPr txBox="1">
            <a:spLocks noChangeArrowheads="1"/>
          </p:cNvSpPr>
          <p:nvPr/>
        </p:nvSpPr>
        <p:spPr bwMode="auto">
          <a:xfrm>
            <a:off x="563563" y="17986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graphicFrame>
        <p:nvGraphicFramePr>
          <p:cNvPr id="129041" name="Group 17"/>
          <p:cNvGraphicFramePr>
            <a:graphicFrameLocks noGrp="1"/>
          </p:cNvGraphicFramePr>
          <p:nvPr/>
        </p:nvGraphicFramePr>
        <p:xfrm>
          <a:off x="838200" y="4495800"/>
          <a:ext cx="7810500" cy="2143326"/>
        </p:xfrm>
        <a:graphic>
          <a:graphicData uri="http://schemas.openxmlformats.org/drawingml/2006/table">
            <a:tbl>
              <a:tblPr/>
              <a:tblGrid>
                <a:gridCol w="1725613"/>
                <a:gridCol w="3265487"/>
                <a:gridCol w="2819400"/>
              </a:tblGrid>
              <a:tr h="660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396" name="Text Box 43"/>
          <p:cNvSpPr txBox="1">
            <a:spLocks noChangeArrowheads="1"/>
          </p:cNvSpPr>
          <p:nvPr/>
        </p:nvSpPr>
        <p:spPr bwMode="auto">
          <a:xfrm>
            <a:off x="5257800" y="40386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58397" name="Text Box 44"/>
          <p:cNvSpPr txBox="1">
            <a:spLocks noChangeArrowheads="1"/>
          </p:cNvSpPr>
          <p:nvPr/>
        </p:nvSpPr>
        <p:spPr bwMode="auto">
          <a:xfrm rot="-5454814">
            <a:off x="-7938" y="557053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58398" name="Rectangle 45"/>
          <p:cNvSpPr>
            <a:spLocks noChangeArrowheads="1"/>
          </p:cNvSpPr>
          <p:nvPr/>
        </p:nvSpPr>
        <p:spPr bwMode="auto">
          <a:xfrm>
            <a:off x="555625" y="36988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1</a:t>
            </a:r>
            <a:endParaRPr lang="en-AU" altLang="en-US" sz="1200"/>
          </a:p>
        </p:txBody>
      </p:sp>
      <p:sp>
        <p:nvSpPr>
          <p:cNvPr id="58399" name="Rectangle 46"/>
          <p:cNvSpPr>
            <a:spLocks noChangeArrowheads="1"/>
          </p:cNvSpPr>
          <p:nvPr/>
        </p:nvSpPr>
        <p:spPr bwMode="auto">
          <a:xfrm>
            <a:off x="2582863" y="36734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sp>
        <p:nvSpPr>
          <p:cNvPr id="20" name="Snip and Round Single Corner Rectangle 19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Within-Twin Covariances (C)</a:t>
            </a:r>
          </a:p>
        </p:txBody>
      </p:sp>
      <p:sp>
        <p:nvSpPr>
          <p:cNvPr id="60418" name="Oval 5"/>
          <p:cNvSpPr>
            <a:spLocks noChangeArrowheads="1"/>
          </p:cNvSpPr>
          <p:nvPr/>
        </p:nvSpPr>
        <p:spPr bwMode="auto">
          <a:xfrm>
            <a:off x="841375" y="1939925"/>
            <a:ext cx="498475" cy="49053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1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60419" name="AutoShape 6"/>
          <p:cNvCxnSpPr>
            <a:cxnSpLocks noChangeShapeType="1"/>
          </p:cNvCxnSpPr>
          <p:nvPr/>
        </p:nvCxnSpPr>
        <p:spPr bwMode="auto">
          <a:xfrm rot="-5400000" flipH="1" flipV="1">
            <a:off x="777875" y="20748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0" name="AutoShape 7"/>
          <p:cNvCxnSpPr>
            <a:cxnSpLocks noChangeShapeType="1"/>
            <a:stCxn id="60418" idx="4"/>
          </p:cNvCxnSpPr>
          <p:nvPr/>
        </p:nvCxnSpPr>
        <p:spPr bwMode="auto">
          <a:xfrm flipH="1">
            <a:off x="1087438" y="2444750"/>
            <a:ext cx="3175" cy="12065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1" name="AutoShape 8"/>
          <p:cNvCxnSpPr>
            <a:cxnSpLocks noChangeShapeType="1"/>
            <a:stCxn id="60423" idx="4"/>
          </p:cNvCxnSpPr>
          <p:nvPr/>
        </p:nvCxnSpPr>
        <p:spPr bwMode="auto">
          <a:xfrm>
            <a:off x="3173413" y="2444750"/>
            <a:ext cx="1587" cy="12255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2" name="AutoShape 9"/>
          <p:cNvCxnSpPr>
            <a:cxnSpLocks noChangeShapeType="1"/>
            <a:stCxn id="60418" idx="6"/>
          </p:cNvCxnSpPr>
          <p:nvPr/>
        </p:nvCxnSpPr>
        <p:spPr bwMode="auto">
          <a:xfrm>
            <a:off x="1354138" y="2185988"/>
            <a:ext cx="1808162" cy="144938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3" name="Oval 10"/>
          <p:cNvSpPr>
            <a:spLocks noChangeArrowheads="1"/>
          </p:cNvSpPr>
          <p:nvPr/>
        </p:nvSpPr>
        <p:spPr bwMode="auto">
          <a:xfrm>
            <a:off x="2928938" y="1952625"/>
            <a:ext cx="487362" cy="47783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2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60424" name="AutoShape 11"/>
          <p:cNvCxnSpPr>
            <a:cxnSpLocks noChangeShapeType="1"/>
          </p:cNvCxnSpPr>
          <p:nvPr/>
        </p:nvCxnSpPr>
        <p:spPr bwMode="auto">
          <a:xfrm rot="-5400000" flipH="1" flipV="1">
            <a:off x="2860675" y="20716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5" name="Text Box 12"/>
          <p:cNvSpPr txBox="1">
            <a:spLocks noChangeArrowheads="1"/>
          </p:cNvSpPr>
          <p:nvPr/>
        </p:nvSpPr>
        <p:spPr bwMode="auto">
          <a:xfrm>
            <a:off x="1028700" y="2989263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>
                <a:solidFill>
                  <a:schemeClr val="accent2"/>
                </a:solidFill>
              </a:rPr>
              <a:t>c</a:t>
            </a:r>
            <a:r>
              <a:rPr lang="en-AU" altLang="en-US" sz="1800" baseline="-25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60426" name="Text Box 13"/>
          <p:cNvSpPr txBox="1">
            <a:spLocks noChangeArrowheads="1"/>
          </p:cNvSpPr>
          <p:nvPr/>
        </p:nvSpPr>
        <p:spPr bwMode="auto">
          <a:xfrm>
            <a:off x="1984375" y="298926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>
                <a:solidFill>
                  <a:schemeClr val="accent2"/>
                </a:solidFill>
              </a:rPr>
              <a:t>c</a:t>
            </a:r>
            <a:r>
              <a:rPr lang="en-AU" altLang="en-US" sz="1800" baseline="-2500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60427" name="Text Box 14"/>
          <p:cNvSpPr txBox="1">
            <a:spLocks noChangeArrowheads="1"/>
          </p:cNvSpPr>
          <p:nvPr/>
        </p:nvSpPr>
        <p:spPr bwMode="auto">
          <a:xfrm>
            <a:off x="2746375" y="2989263"/>
            <a:ext cx="534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>
                <a:solidFill>
                  <a:schemeClr val="accent2"/>
                </a:solidFill>
              </a:rPr>
              <a:t>c</a:t>
            </a:r>
            <a:r>
              <a:rPr lang="en-AU" altLang="en-US" sz="1800" baseline="-25000">
                <a:solidFill>
                  <a:schemeClr val="accent2"/>
                </a:solidFill>
              </a:rPr>
              <a:t>22</a:t>
            </a:r>
          </a:p>
        </p:txBody>
      </p:sp>
      <p:sp>
        <p:nvSpPr>
          <p:cNvPr id="60428" name="Text Box 15"/>
          <p:cNvSpPr txBox="1">
            <a:spLocks noChangeArrowheads="1"/>
          </p:cNvSpPr>
          <p:nvPr/>
        </p:nvSpPr>
        <p:spPr bwMode="auto">
          <a:xfrm>
            <a:off x="2620963" y="181451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0429" name="Text Box 16"/>
          <p:cNvSpPr txBox="1">
            <a:spLocks noChangeArrowheads="1"/>
          </p:cNvSpPr>
          <p:nvPr/>
        </p:nvSpPr>
        <p:spPr bwMode="auto">
          <a:xfrm>
            <a:off x="563563" y="17986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graphicFrame>
        <p:nvGraphicFramePr>
          <p:cNvPr id="131089" name="Group 17"/>
          <p:cNvGraphicFramePr>
            <a:graphicFrameLocks noGrp="1"/>
          </p:cNvGraphicFramePr>
          <p:nvPr/>
        </p:nvGraphicFramePr>
        <p:xfrm>
          <a:off x="838200" y="4495800"/>
          <a:ext cx="7810500" cy="2143326"/>
        </p:xfrm>
        <a:graphic>
          <a:graphicData uri="http://schemas.openxmlformats.org/drawingml/2006/table">
            <a:tbl>
              <a:tblPr/>
              <a:tblGrid>
                <a:gridCol w="1725613"/>
                <a:gridCol w="3265487"/>
                <a:gridCol w="2819400"/>
              </a:tblGrid>
              <a:tr h="660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44" name="Text Box 43"/>
          <p:cNvSpPr txBox="1">
            <a:spLocks noChangeArrowheads="1"/>
          </p:cNvSpPr>
          <p:nvPr/>
        </p:nvSpPr>
        <p:spPr bwMode="auto">
          <a:xfrm>
            <a:off x="5257800" y="40386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60445" name="Text Box 44"/>
          <p:cNvSpPr txBox="1">
            <a:spLocks noChangeArrowheads="1"/>
          </p:cNvSpPr>
          <p:nvPr/>
        </p:nvSpPr>
        <p:spPr bwMode="auto">
          <a:xfrm rot="-5454814">
            <a:off x="-7938" y="557053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60446" name="Rectangle 45"/>
          <p:cNvSpPr>
            <a:spLocks noChangeArrowheads="1"/>
          </p:cNvSpPr>
          <p:nvPr/>
        </p:nvSpPr>
        <p:spPr bwMode="auto">
          <a:xfrm>
            <a:off x="555625" y="36988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1</a:t>
            </a:r>
            <a:endParaRPr lang="en-AU" altLang="en-US" sz="1200"/>
          </a:p>
        </p:txBody>
      </p:sp>
      <p:sp>
        <p:nvSpPr>
          <p:cNvPr id="60447" name="Rectangle 46"/>
          <p:cNvSpPr>
            <a:spLocks noChangeArrowheads="1"/>
          </p:cNvSpPr>
          <p:nvPr/>
        </p:nvSpPr>
        <p:spPr bwMode="auto">
          <a:xfrm>
            <a:off x="2582863" y="36734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sp>
        <p:nvSpPr>
          <p:cNvPr id="20" name="Snip and Round Single Corner Rectangle 19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Within-Twin Covariances (E)</a:t>
            </a:r>
          </a:p>
        </p:txBody>
      </p:sp>
      <p:graphicFrame>
        <p:nvGraphicFramePr>
          <p:cNvPr id="135185" name="Group 17"/>
          <p:cNvGraphicFramePr>
            <a:graphicFrameLocks noGrp="1"/>
          </p:cNvGraphicFramePr>
          <p:nvPr/>
        </p:nvGraphicFramePr>
        <p:xfrm>
          <a:off x="838200" y="4495800"/>
          <a:ext cx="7810500" cy="2143326"/>
        </p:xfrm>
        <a:graphic>
          <a:graphicData uri="http://schemas.openxmlformats.org/drawingml/2006/table">
            <a:tbl>
              <a:tblPr/>
              <a:tblGrid>
                <a:gridCol w="1725613"/>
                <a:gridCol w="3265487"/>
                <a:gridCol w="2819400"/>
              </a:tblGrid>
              <a:tr h="660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80" name="Text Box 43"/>
          <p:cNvSpPr txBox="1">
            <a:spLocks noChangeArrowheads="1"/>
          </p:cNvSpPr>
          <p:nvPr/>
        </p:nvSpPr>
        <p:spPr bwMode="auto">
          <a:xfrm>
            <a:off x="5257800" y="40386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62481" name="Text Box 44"/>
          <p:cNvSpPr txBox="1">
            <a:spLocks noChangeArrowheads="1"/>
          </p:cNvSpPr>
          <p:nvPr/>
        </p:nvSpPr>
        <p:spPr bwMode="auto">
          <a:xfrm rot="-5454814">
            <a:off x="-7938" y="557053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62482" name="Rectangle 45"/>
          <p:cNvSpPr>
            <a:spLocks noChangeArrowheads="1"/>
          </p:cNvSpPr>
          <p:nvPr/>
        </p:nvSpPr>
        <p:spPr bwMode="auto">
          <a:xfrm>
            <a:off x="792163" y="20066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1</a:t>
            </a:r>
            <a:endParaRPr lang="en-AU" altLang="en-US" sz="1200"/>
          </a:p>
        </p:txBody>
      </p:sp>
      <p:sp>
        <p:nvSpPr>
          <p:cNvPr id="62483" name="Oval 46"/>
          <p:cNvSpPr>
            <a:spLocks noChangeArrowheads="1"/>
          </p:cNvSpPr>
          <p:nvPr/>
        </p:nvSpPr>
        <p:spPr bwMode="auto">
          <a:xfrm>
            <a:off x="1087438" y="3644900"/>
            <a:ext cx="474662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1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62484" name="AutoShape 47"/>
          <p:cNvCxnSpPr>
            <a:cxnSpLocks noChangeShapeType="1"/>
          </p:cNvCxnSpPr>
          <p:nvPr/>
        </p:nvCxnSpPr>
        <p:spPr bwMode="auto">
          <a:xfrm rot="-5400000" flipH="1" flipV="1">
            <a:off x="1023938" y="37560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5" name="AutoShape 48"/>
          <p:cNvCxnSpPr>
            <a:cxnSpLocks noChangeShapeType="1"/>
            <a:stCxn id="62487" idx="0"/>
          </p:cNvCxnSpPr>
          <p:nvPr/>
        </p:nvCxnSpPr>
        <p:spPr bwMode="auto">
          <a:xfrm flipH="1" flipV="1">
            <a:off x="3411538" y="2424113"/>
            <a:ext cx="1587" cy="1206500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6" name="AutoShape 49"/>
          <p:cNvCxnSpPr>
            <a:cxnSpLocks noChangeShapeType="1"/>
            <a:stCxn id="62483" idx="7"/>
          </p:cNvCxnSpPr>
          <p:nvPr/>
        </p:nvCxnSpPr>
        <p:spPr bwMode="auto">
          <a:xfrm flipV="1">
            <a:off x="1492250" y="2406650"/>
            <a:ext cx="1900238" cy="12922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7" name="Oval 50"/>
          <p:cNvSpPr>
            <a:spLocks noChangeArrowheads="1"/>
          </p:cNvSpPr>
          <p:nvPr/>
        </p:nvSpPr>
        <p:spPr bwMode="auto">
          <a:xfrm>
            <a:off x="3175000" y="3644900"/>
            <a:ext cx="474663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2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62488" name="AutoShape 51"/>
          <p:cNvCxnSpPr>
            <a:cxnSpLocks noChangeShapeType="1"/>
          </p:cNvCxnSpPr>
          <p:nvPr/>
        </p:nvCxnSpPr>
        <p:spPr bwMode="auto">
          <a:xfrm rot="-5400000" flipH="1" flipV="1">
            <a:off x="3106738" y="37528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9" name="AutoShape 52"/>
          <p:cNvCxnSpPr>
            <a:cxnSpLocks noChangeShapeType="1"/>
            <a:stCxn id="62483" idx="0"/>
          </p:cNvCxnSpPr>
          <p:nvPr/>
        </p:nvCxnSpPr>
        <p:spPr bwMode="auto">
          <a:xfrm flipV="1">
            <a:off x="1325563" y="2414588"/>
            <a:ext cx="1587" cy="12160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90" name="Text Box 53"/>
          <p:cNvSpPr txBox="1">
            <a:spLocks noChangeArrowheads="1"/>
          </p:cNvSpPr>
          <p:nvPr/>
        </p:nvSpPr>
        <p:spPr bwMode="auto">
          <a:xfrm>
            <a:off x="1287463" y="299561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11</a:t>
            </a:r>
          </a:p>
        </p:txBody>
      </p:sp>
      <p:sp>
        <p:nvSpPr>
          <p:cNvPr id="62491" name="Text Box 54"/>
          <p:cNvSpPr txBox="1">
            <a:spLocks noChangeArrowheads="1"/>
          </p:cNvSpPr>
          <p:nvPr/>
        </p:nvSpPr>
        <p:spPr bwMode="auto">
          <a:xfrm>
            <a:off x="2366963" y="299561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21</a:t>
            </a:r>
          </a:p>
        </p:txBody>
      </p:sp>
      <p:sp>
        <p:nvSpPr>
          <p:cNvPr id="62492" name="Text Box 55"/>
          <p:cNvSpPr txBox="1">
            <a:spLocks noChangeArrowheads="1"/>
          </p:cNvSpPr>
          <p:nvPr/>
        </p:nvSpPr>
        <p:spPr bwMode="auto">
          <a:xfrm>
            <a:off x="2989263" y="299561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22</a:t>
            </a:r>
          </a:p>
        </p:txBody>
      </p:sp>
      <p:sp>
        <p:nvSpPr>
          <p:cNvPr id="62493" name="Text Box 56"/>
          <p:cNvSpPr txBox="1">
            <a:spLocks noChangeArrowheads="1"/>
          </p:cNvSpPr>
          <p:nvPr/>
        </p:nvSpPr>
        <p:spPr bwMode="auto">
          <a:xfrm>
            <a:off x="2871788" y="349885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62494" name="Text Box 57"/>
          <p:cNvSpPr txBox="1">
            <a:spLocks noChangeArrowheads="1"/>
          </p:cNvSpPr>
          <p:nvPr/>
        </p:nvSpPr>
        <p:spPr bwMode="auto">
          <a:xfrm>
            <a:off x="774700" y="34877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62495" name="Rectangle 58"/>
          <p:cNvSpPr>
            <a:spLocks noChangeArrowheads="1"/>
          </p:cNvSpPr>
          <p:nvPr/>
        </p:nvSpPr>
        <p:spPr bwMode="auto">
          <a:xfrm>
            <a:off x="2819400" y="19812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sp>
        <p:nvSpPr>
          <p:cNvPr id="20" name="Snip and Round Single Corner Rectangle 19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Cross-Twin Covariances (A)</a:t>
            </a:r>
          </a:p>
        </p:txBody>
      </p:sp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696913" y="43878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Phenotype 1</a:t>
            </a:r>
            <a:endParaRPr lang="en-AU" altLang="en-US" sz="1200"/>
          </a:p>
        </p:txBody>
      </p:sp>
      <p:sp>
        <p:nvSpPr>
          <p:cNvPr id="64515" name="Oval 5"/>
          <p:cNvSpPr>
            <a:spLocks noChangeArrowheads="1"/>
          </p:cNvSpPr>
          <p:nvPr/>
        </p:nvSpPr>
        <p:spPr bwMode="auto">
          <a:xfrm>
            <a:off x="625475" y="2670175"/>
            <a:ext cx="474663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A</a:t>
            </a:r>
            <a:r>
              <a:rPr lang="en-US" altLang="en-US" sz="1200" baseline="-25000"/>
              <a:t>1</a:t>
            </a:r>
            <a:endParaRPr lang="en-AU" altLang="en-US" sz="1200"/>
          </a:p>
        </p:txBody>
      </p:sp>
      <p:cxnSp>
        <p:nvCxnSpPr>
          <p:cNvPr id="64516" name="AutoShape 6"/>
          <p:cNvCxnSpPr>
            <a:cxnSpLocks noChangeShapeType="1"/>
          </p:cNvCxnSpPr>
          <p:nvPr/>
        </p:nvCxnSpPr>
        <p:spPr bwMode="auto">
          <a:xfrm rot="-5400000" flipH="1" flipV="1">
            <a:off x="561975" y="27813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17" name="AutoShape 7"/>
          <p:cNvCxnSpPr>
            <a:cxnSpLocks noChangeShapeType="1"/>
            <a:stCxn id="64515" idx="4"/>
          </p:cNvCxnSpPr>
          <p:nvPr/>
        </p:nvCxnSpPr>
        <p:spPr bwMode="auto">
          <a:xfrm flipH="1">
            <a:off x="860425" y="3136900"/>
            <a:ext cx="3175" cy="1206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18" name="AutoShape 8"/>
          <p:cNvCxnSpPr>
            <a:cxnSpLocks noChangeShapeType="1"/>
            <a:stCxn id="64520" idx="4"/>
          </p:cNvCxnSpPr>
          <p:nvPr/>
        </p:nvCxnSpPr>
        <p:spPr bwMode="auto">
          <a:xfrm>
            <a:off x="2951163" y="3136900"/>
            <a:ext cx="1587" cy="1225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19" name="AutoShape 9"/>
          <p:cNvCxnSpPr>
            <a:cxnSpLocks noChangeShapeType="1"/>
            <a:stCxn id="64515" idx="6"/>
          </p:cNvCxnSpPr>
          <p:nvPr/>
        </p:nvCxnSpPr>
        <p:spPr bwMode="auto">
          <a:xfrm>
            <a:off x="1100138" y="2903538"/>
            <a:ext cx="1808162" cy="144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0" name="Oval 10"/>
          <p:cNvSpPr>
            <a:spLocks noChangeArrowheads="1"/>
          </p:cNvSpPr>
          <p:nvPr/>
        </p:nvSpPr>
        <p:spPr bwMode="auto">
          <a:xfrm>
            <a:off x="2713038" y="2670175"/>
            <a:ext cx="474662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A</a:t>
            </a:r>
            <a:r>
              <a:rPr lang="en-US" altLang="en-US" sz="1200" baseline="-25000"/>
              <a:t>2</a:t>
            </a:r>
            <a:endParaRPr lang="en-AU" altLang="en-US" sz="1200"/>
          </a:p>
        </p:txBody>
      </p:sp>
      <p:cxnSp>
        <p:nvCxnSpPr>
          <p:cNvPr id="64521" name="AutoShape 11"/>
          <p:cNvCxnSpPr>
            <a:cxnSpLocks noChangeShapeType="1"/>
          </p:cNvCxnSpPr>
          <p:nvPr/>
        </p:nvCxnSpPr>
        <p:spPr bwMode="auto">
          <a:xfrm rot="-5400000" flipH="1" flipV="1">
            <a:off x="2644775" y="27781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2" name="Text Box 12"/>
          <p:cNvSpPr txBox="1">
            <a:spLocks noChangeArrowheads="1"/>
          </p:cNvSpPr>
          <p:nvPr/>
        </p:nvSpPr>
        <p:spPr bwMode="auto">
          <a:xfrm>
            <a:off x="8128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/>
              <a:t>a</a:t>
            </a:r>
            <a:r>
              <a:rPr lang="en-AU" altLang="en-US" sz="1600" baseline="-25000"/>
              <a:t>11</a:t>
            </a:r>
          </a:p>
        </p:txBody>
      </p:sp>
      <p:sp>
        <p:nvSpPr>
          <p:cNvPr id="64523" name="Text Box 13"/>
          <p:cNvSpPr txBox="1">
            <a:spLocks noChangeArrowheads="1"/>
          </p:cNvSpPr>
          <p:nvPr/>
        </p:nvSpPr>
        <p:spPr bwMode="auto">
          <a:xfrm>
            <a:off x="18923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/>
              <a:t>a</a:t>
            </a:r>
            <a:r>
              <a:rPr lang="en-AU" altLang="en-US" sz="1600" baseline="-25000"/>
              <a:t>21</a:t>
            </a:r>
          </a:p>
        </p:txBody>
      </p:sp>
      <p:sp>
        <p:nvSpPr>
          <p:cNvPr id="64524" name="Text Box 14"/>
          <p:cNvSpPr txBox="1">
            <a:spLocks noChangeArrowheads="1"/>
          </p:cNvSpPr>
          <p:nvPr/>
        </p:nvSpPr>
        <p:spPr bwMode="auto">
          <a:xfrm>
            <a:off x="25781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/>
              <a:t>a</a:t>
            </a:r>
            <a:r>
              <a:rPr lang="en-AU" altLang="en-US" sz="1600" baseline="-25000"/>
              <a:t>22</a:t>
            </a:r>
          </a:p>
        </p:txBody>
      </p:sp>
      <p:sp>
        <p:nvSpPr>
          <p:cNvPr id="64525" name="Text Box 15"/>
          <p:cNvSpPr txBox="1">
            <a:spLocks noChangeArrowheads="1"/>
          </p:cNvSpPr>
          <p:nvPr/>
        </p:nvSpPr>
        <p:spPr bwMode="auto">
          <a:xfrm>
            <a:off x="2405063" y="252095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64526" name="Text Box 16"/>
          <p:cNvSpPr txBox="1">
            <a:spLocks noChangeArrowheads="1"/>
          </p:cNvSpPr>
          <p:nvPr/>
        </p:nvSpPr>
        <p:spPr bwMode="auto">
          <a:xfrm>
            <a:off x="346075" y="251618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64527" name="Rectangle 17"/>
          <p:cNvSpPr>
            <a:spLocks noChangeArrowheads="1"/>
          </p:cNvSpPr>
          <p:nvPr/>
        </p:nvSpPr>
        <p:spPr bwMode="auto">
          <a:xfrm>
            <a:off x="2724150" y="43624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Phenotype 2</a:t>
            </a:r>
            <a:endParaRPr lang="en-AU" altLang="en-US" sz="1200"/>
          </a:p>
        </p:txBody>
      </p:sp>
      <p:sp>
        <p:nvSpPr>
          <p:cNvPr id="64528" name="Rectangle 30"/>
          <p:cNvSpPr>
            <a:spLocks noChangeArrowheads="1"/>
          </p:cNvSpPr>
          <p:nvPr/>
        </p:nvSpPr>
        <p:spPr bwMode="auto">
          <a:xfrm>
            <a:off x="5135563" y="43688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Twin 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Phenotype 1</a:t>
            </a:r>
            <a:endParaRPr lang="en-AU" altLang="en-US" sz="1200"/>
          </a:p>
        </p:txBody>
      </p:sp>
      <p:sp>
        <p:nvSpPr>
          <p:cNvPr id="64529" name="Oval 31"/>
          <p:cNvSpPr>
            <a:spLocks noChangeArrowheads="1"/>
          </p:cNvSpPr>
          <p:nvPr/>
        </p:nvSpPr>
        <p:spPr bwMode="auto">
          <a:xfrm>
            <a:off x="5064125" y="2651125"/>
            <a:ext cx="474663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A</a:t>
            </a:r>
            <a:r>
              <a:rPr lang="en-US" altLang="en-US" sz="1200" baseline="-25000"/>
              <a:t>1</a:t>
            </a:r>
            <a:endParaRPr lang="en-AU" altLang="en-US" sz="1200"/>
          </a:p>
        </p:txBody>
      </p:sp>
      <p:cxnSp>
        <p:nvCxnSpPr>
          <p:cNvPr id="64530" name="AutoShape 32"/>
          <p:cNvCxnSpPr>
            <a:cxnSpLocks noChangeShapeType="1"/>
          </p:cNvCxnSpPr>
          <p:nvPr/>
        </p:nvCxnSpPr>
        <p:spPr bwMode="auto">
          <a:xfrm rot="-5400000" flipH="1" flipV="1">
            <a:off x="5000625" y="27622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31" name="AutoShape 33"/>
          <p:cNvCxnSpPr>
            <a:cxnSpLocks noChangeShapeType="1"/>
            <a:stCxn id="64529" idx="4"/>
          </p:cNvCxnSpPr>
          <p:nvPr/>
        </p:nvCxnSpPr>
        <p:spPr bwMode="auto">
          <a:xfrm flipH="1">
            <a:off x="5299075" y="3117850"/>
            <a:ext cx="3175" cy="1206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32" name="AutoShape 34"/>
          <p:cNvCxnSpPr>
            <a:cxnSpLocks noChangeShapeType="1"/>
            <a:stCxn id="64534" idx="4"/>
          </p:cNvCxnSpPr>
          <p:nvPr/>
        </p:nvCxnSpPr>
        <p:spPr bwMode="auto">
          <a:xfrm>
            <a:off x="7389813" y="3117850"/>
            <a:ext cx="1587" cy="1225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33" name="AutoShape 35"/>
          <p:cNvCxnSpPr>
            <a:cxnSpLocks noChangeShapeType="1"/>
            <a:stCxn id="64529" idx="6"/>
          </p:cNvCxnSpPr>
          <p:nvPr/>
        </p:nvCxnSpPr>
        <p:spPr bwMode="auto">
          <a:xfrm>
            <a:off x="5538788" y="2884488"/>
            <a:ext cx="1808162" cy="144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4" name="Oval 36"/>
          <p:cNvSpPr>
            <a:spLocks noChangeArrowheads="1"/>
          </p:cNvSpPr>
          <p:nvPr/>
        </p:nvSpPr>
        <p:spPr bwMode="auto">
          <a:xfrm>
            <a:off x="7151688" y="2651125"/>
            <a:ext cx="474662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A</a:t>
            </a:r>
            <a:r>
              <a:rPr lang="en-US" altLang="en-US" sz="1200" baseline="-25000"/>
              <a:t>2</a:t>
            </a:r>
            <a:endParaRPr lang="en-AU" altLang="en-US" sz="1200"/>
          </a:p>
        </p:txBody>
      </p:sp>
      <p:cxnSp>
        <p:nvCxnSpPr>
          <p:cNvPr id="64535" name="AutoShape 37"/>
          <p:cNvCxnSpPr>
            <a:cxnSpLocks noChangeShapeType="1"/>
          </p:cNvCxnSpPr>
          <p:nvPr/>
        </p:nvCxnSpPr>
        <p:spPr bwMode="auto">
          <a:xfrm rot="-5400000" flipH="1" flipV="1">
            <a:off x="7083425" y="27590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6" name="Text Box 38"/>
          <p:cNvSpPr txBox="1">
            <a:spLocks noChangeArrowheads="1"/>
          </p:cNvSpPr>
          <p:nvPr/>
        </p:nvSpPr>
        <p:spPr bwMode="auto">
          <a:xfrm>
            <a:off x="5251450" y="367665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/>
              <a:t>a</a:t>
            </a:r>
            <a:r>
              <a:rPr lang="en-AU" altLang="en-US" sz="1600" baseline="-25000"/>
              <a:t>11</a:t>
            </a:r>
          </a:p>
        </p:txBody>
      </p:sp>
      <p:sp>
        <p:nvSpPr>
          <p:cNvPr id="64537" name="Text Box 39"/>
          <p:cNvSpPr txBox="1">
            <a:spLocks noChangeArrowheads="1"/>
          </p:cNvSpPr>
          <p:nvPr/>
        </p:nvSpPr>
        <p:spPr bwMode="auto">
          <a:xfrm>
            <a:off x="6330950" y="367665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/>
              <a:t>a</a:t>
            </a:r>
            <a:r>
              <a:rPr lang="en-AU" altLang="en-US" sz="1600" baseline="-25000"/>
              <a:t>21</a:t>
            </a:r>
          </a:p>
        </p:txBody>
      </p:sp>
      <p:sp>
        <p:nvSpPr>
          <p:cNvPr id="64538" name="Text Box 40"/>
          <p:cNvSpPr txBox="1">
            <a:spLocks noChangeArrowheads="1"/>
          </p:cNvSpPr>
          <p:nvPr/>
        </p:nvSpPr>
        <p:spPr bwMode="auto">
          <a:xfrm>
            <a:off x="7016750" y="367665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/>
              <a:t>a</a:t>
            </a:r>
            <a:r>
              <a:rPr lang="en-AU" altLang="en-US" sz="1600" baseline="-25000"/>
              <a:t>22</a:t>
            </a:r>
          </a:p>
        </p:txBody>
      </p:sp>
      <p:sp>
        <p:nvSpPr>
          <p:cNvPr id="64539" name="Text Box 41"/>
          <p:cNvSpPr txBox="1">
            <a:spLocks noChangeArrowheads="1"/>
          </p:cNvSpPr>
          <p:nvPr/>
        </p:nvSpPr>
        <p:spPr bwMode="auto">
          <a:xfrm>
            <a:off x="6843713" y="2501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64540" name="Text Box 42"/>
          <p:cNvSpPr txBox="1">
            <a:spLocks noChangeArrowheads="1"/>
          </p:cNvSpPr>
          <p:nvPr/>
        </p:nvSpPr>
        <p:spPr bwMode="auto">
          <a:xfrm>
            <a:off x="4784725" y="24971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64541" name="Rectangle 43"/>
          <p:cNvSpPr>
            <a:spLocks noChangeArrowheads="1"/>
          </p:cNvSpPr>
          <p:nvPr/>
        </p:nvSpPr>
        <p:spPr bwMode="auto">
          <a:xfrm>
            <a:off x="7162800" y="43434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cxnSp>
        <p:nvCxnSpPr>
          <p:cNvPr id="64542" name="AutoShape 56"/>
          <p:cNvCxnSpPr>
            <a:cxnSpLocks noChangeShapeType="1"/>
            <a:stCxn id="64529" idx="0"/>
            <a:endCxn id="64515" idx="0"/>
          </p:cNvCxnSpPr>
          <p:nvPr/>
        </p:nvCxnSpPr>
        <p:spPr bwMode="auto">
          <a:xfrm rot="-5400000" flipH="1" flipV="1">
            <a:off x="3073400" y="441325"/>
            <a:ext cx="19050" cy="4438650"/>
          </a:xfrm>
          <a:prstGeom prst="curvedConnector3">
            <a:avLst>
              <a:gd name="adj1" fmla="val -3900005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3" name="AutoShape 57"/>
          <p:cNvCxnSpPr>
            <a:cxnSpLocks noChangeShapeType="1"/>
            <a:stCxn id="64534" idx="0"/>
            <a:endCxn id="64520" idx="0"/>
          </p:cNvCxnSpPr>
          <p:nvPr/>
        </p:nvCxnSpPr>
        <p:spPr bwMode="auto">
          <a:xfrm rot="-5400000" flipH="1" flipV="1">
            <a:off x="5160963" y="441325"/>
            <a:ext cx="19050" cy="4438650"/>
          </a:xfrm>
          <a:prstGeom prst="curvedConnector3">
            <a:avLst>
              <a:gd name="adj1" fmla="val -3833338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44" name="Text Box 60"/>
          <p:cNvSpPr txBox="1">
            <a:spLocks noChangeArrowheads="1"/>
          </p:cNvSpPr>
          <p:nvPr/>
        </p:nvSpPr>
        <p:spPr bwMode="auto">
          <a:xfrm>
            <a:off x="2895600" y="1600200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1/0.5</a:t>
            </a:r>
            <a:endParaRPr lang="en-US" altLang="en-US" sz="2400"/>
          </a:p>
        </p:txBody>
      </p:sp>
      <p:sp>
        <p:nvSpPr>
          <p:cNvPr id="64545" name="Text Box 61"/>
          <p:cNvSpPr txBox="1">
            <a:spLocks noChangeArrowheads="1"/>
          </p:cNvSpPr>
          <p:nvPr/>
        </p:nvSpPr>
        <p:spPr bwMode="auto">
          <a:xfrm>
            <a:off x="4876800" y="1600200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1/0.5</a:t>
            </a:r>
            <a:endParaRPr lang="en-US" altLang="en-US" sz="2400"/>
          </a:p>
        </p:txBody>
      </p:sp>
      <p:graphicFrame>
        <p:nvGraphicFramePr>
          <p:cNvPr id="71771" name="Group 91"/>
          <p:cNvGraphicFramePr>
            <a:graphicFrameLocks noGrp="1"/>
          </p:cNvGraphicFramePr>
          <p:nvPr/>
        </p:nvGraphicFramePr>
        <p:xfrm>
          <a:off x="533400" y="5181600"/>
          <a:ext cx="8382000" cy="1354150"/>
        </p:xfrm>
        <a:graphic>
          <a:graphicData uri="http://schemas.openxmlformats.org/drawingml/2006/table">
            <a:tbl>
              <a:tblPr/>
              <a:tblGrid>
                <a:gridCol w="1524000"/>
                <a:gridCol w="2743200"/>
                <a:gridCol w="4114800"/>
              </a:tblGrid>
              <a:tr h="3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40" marB="4574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40" marB="4574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60" name="Text Box 117"/>
          <p:cNvSpPr txBox="1">
            <a:spLocks noChangeArrowheads="1"/>
          </p:cNvSpPr>
          <p:nvPr/>
        </p:nvSpPr>
        <p:spPr bwMode="auto">
          <a:xfrm>
            <a:off x="4648200" y="4932363"/>
            <a:ext cx="10826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64561" name="Text Box 118"/>
          <p:cNvSpPr txBox="1">
            <a:spLocks noChangeArrowheads="1"/>
          </p:cNvSpPr>
          <p:nvPr/>
        </p:nvSpPr>
        <p:spPr bwMode="auto">
          <a:xfrm rot="-5454814">
            <a:off x="-160338" y="5768976"/>
            <a:ext cx="10826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38" name="Snip and Round Single Corner Rectangle 37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Aim and Rationale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8006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altLang="en-US" sz="2800" u="sng">
                <a:latin typeface="Calibri" charset="0"/>
                <a:ea typeface="ＭＳ Ｐゴシック" charset="-128"/>
              </a:rPr>
              <a:t>Aim:</a:t>
            </a:r>
            <a:r>
              <a:rPr lang="en-US" altLang="en-US" sz="2800">
                <a:latin typeface="Calibri" charset="0"/>
                <a:ea typeface="ＭＳ Ｐゴシック" charset="-128"/>
              </a:rPr>
              <a:t> to examine the source of factors that make   </a:t>
            </a:r>
          </a:p>
          <a:p>
            <a:pPr eaLnBrk="1" hangingPunct="1">
              <a:buFont typeface="Times" charset="0"/>
              <a:buNone/>
            </a:pPr>
            <a:r>
              <a:rPr lang="en-US" altLang="en-US" sz="2800">
                <a:latin typeface="Calibri" charset="0"/>
                <a:ea typeface="ＭＳ Ｐゴシック" charset="-128"/>
              </a:rPr>
              <a:t>          traits correlate or co-vary</a:t>
            </a:r>
          </a:p>
          <a:p>
            <a:pPr eaLnBrk="1" hangingPunct="1">
              <a:buFont typeface="Times" charset="0"/>
              <a:buNone/>
            </a:pPr>
            <a:r>
              <a:rPr lang="en-US" altLang="en-US" sz="2800" u="sng">
                <a:latin typeface="Calibri" charset="0"/>
                <a:ea typeface="ＭＳ Ｐゴシック" charset="-128"/>
              </a:rPr>
              <a:t>Rationale:</a:t>
            </a:r>
            <a:r>
              <a:rPr lang="en-US" altLang="en-US" sz="2800">
                <a:latin typeface="Calibri" charset="0"/>
                <a:ea typeface="ＭＳ Ｐゴシック" charset="-128"/>
              </a:rPr>
              <a:t> Traits may be correlated due to shared</a:t>
            </a:r>
          </a:p>
          <a:p>
            <a:pPr eaLnBrk="1" hangingPunct="1">
              <a:buFont typeface="Times" charset="0"/>
              <a:buNone/>
            </a:pPr>
            <a:r>
              <a:rPr lang="en-US" altLang="en-US" sz="2800">
                <a:latin typeface="Calibri" charset="0"/>
                <a:ea typeface="ＭＳ Ｐゴシック" charset="-128"/>
              </a:rPr>
              <a:t>         genetic factors (A) or shared environmental </a:t>
            </a:r>
          </a:p>
          <a:p>
            <a:pPr eaLnBrk="1" hangingPunct="1">
              <a:buFont typeface="Times" charset="0"/>
              <a:buNone/>
            </a:pPr>
            <a:r>
              <a:rPr lang="en-US" altLang="en-US" sz="2800">
                <a:latin typeface="Calibri" charset="0"/>
                <a:ea typeface="ＭＳ Ｐゴシック" charset="-128"/>
              </a:rPr>
              <a:t>         factors (C or E)</a:t>
            </a:r>
          </a:p>
          <a:p>
            <a:pPr eaLnBrk="1" hangingPunct="1">
              <a:buFont typeface="Times" charset="0"/>
              <a:buNone/>
            </a:pPr>
            <a:endParaRPr lang="en-US" altLang="en-US" sz="2800">
              <a:latin typeface="Calibri" charset="0"/>
              <a:ea typeface="ＭＳ Ｐゴシック" charset="-128"/>
            </a:endParaRPr>
          </a:p>
          <a:p>
            <a:pPr algn="ctr" eaLnBrk="1" hangingPunct="1">
              <a:buFont typeface="Times" charset="0"/>
              <a:buNone/>
            </a:pPr>
            <a:r>
              <a:rPr lang="en-US" altLang="en-US" sz="2800">
                <a:latin typeface="Calibri" charset="0"/>
                <a:ea typeface="ＭＳ Ｐゴシック" charset="-128"/>
              </a:rPr>
              <a:t>Can use information on multiple traits from twin</a:t>
            </a:r>
          </a:p>
          <a:p>
            <a:pPr algn="ctr" eaLnBrk="1" hangingPunct="1">
              <a:buFont typeface="Times" charset="0"/>
              <a:buNone/>
            </a:pPr>
            <a:r>
              <a:rPr lang="en-US" altLang="en-US" sz="2800">
                <a:latin typeface="Calibri" charset="0"/>
                <a:ea typeface="ＭＳ Ｐゴシック" charset="-128"/>
              </a:rPr>
              <a:t>pairs to partition covariation into genetic and </a:t>
            </a:r>
          </a:p>
          <a:p>
            <a:pPr algn="ctr" eaLnBrk="1" hangingPunct="1">
              <a:buFont typeface="Times" charset="0"/>
              <a:buNone/>
            </a:pPr>
            <a:r>
              <a:rPr lang="en-US" altLang="en-US" sz="2800">
                <a:latin typeface="Calibri" charset="0"/>
                <a:ea typeface="ＭＳ Ｐゴシック" charset="-128"/>
              </a:rPr>
              <a:t>environmental components</a:t>
            </a:r>
          </a:p>
        </p:txBody>
      </p:sp>
      <p:sp>
        <p:nvSpPr>
          <p:cNvPr id="5" name="Snip and Round Single Corner Rectangle 4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Cross-Twin Covariances (A)</a:t>
            </a:r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696913" y="43878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Phenotype 1</a:t>
            </a:r>
            <a:endParaRPr lang="en-AU" altLang="en-US" sz="1200"/>
          </a:p>
        </p:txBody>
      </p:sp>
      <p:sp>
        <p:nvSpPr>
          <p:cNvPr id="66563" name="Oval 4"/>
          <p:cNvSpPr>
            <a:spLocks noChangeArrowheads="1"/>
          </p:cNvSpPr>
          <p:nvPr/>
        </p:nvSpPr>
        <p:spPr bwMode="auto">
          <a:xfrm>
            <a:off x="625475" y="267017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66564" name="AutoShape 5"/>
          <p:cNvCxnSpPr>
            <a:cxnSpLocks noChangeShapeType="1"/>
          </p:cNvCxnSpPr>
          <p:nvPr/>
        </p:nvCxnSpPr>
        <p:spPr bwMode="auto">
          <a:xfrm rot="-5400000" flipH="1" flipV="1">
            <a:off x="561975" y="27813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5" name="AutoShape 6"/>
          <p:cNvCxnSpPr>
            <a:cxnSpLocks noChangeShapeType="1"/>
            <a:stCxn id="66563" idx="4"/>
          </p:cNvCxnSpPr>
          <p:nvPr/>
        </p:nvCxnSpPr>
        <p:spPr bwMode="auto">
          <a:xfrm flipH="1">
            <a:off x="860425" y="3151188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6" name="AutoShape 7"/>
          <p:cNvCxnSpPr>
            <a:cxnSpLocks noChangeShapeType="1"/>
            <a:stCxn id="66568" idx="4"/>
          </p:cNvCxnSpPr>
          <p:nvPr/>
        </p:nvCxnSpPr>
        <p:spPr bwMode="auto">
          <a:xfrm>
            <a:off x="2951163" y="3136900"/>
            <a:ext cx="1587" cy="1225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7" name="AutoShape 8"/>
          <p:cNvCxnSpPr>
            <a:cxnSpLocks noChangeShapeType="1"/>
            <a:stCxn id="66563" idx="6"/>
          </p:cNvCxnSpPr>
          <p:nvPr/>
        </p:nvCxnSpPr>
        <p:spPr bwMode="auto">
          <a:xfrm>
            <a:off x="1114425" y="2903538"/>
            <a:ext cx="1808163" cy="144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68" name="Oval 9"/>
          <p:cNvSpPr>
            <a:spLocks noChangeArrowheads="1"/>
          </p:cNvSpPr>
          <p:nvPr/>
        </p:nvSpPr>
        <p:spPr bwMode="auto">
          <a:xfrm>
            <a:off x="2713038" y="2670175"/>
            <a:ext cx="474662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A</a:t>
            </a:r>
            <a:r>
              <a:rPr lang="en-US" altLang="en-US" sz="1200" baseline="-25000"/>
              <a:t>2</a:t>
            </a:r>
            <a:endParaRPr lang="en-AU" altLang="en-US" sz="1200"/>
          </a:p>
        </p:txBody>
      </p:sp>
      <p:cxnSp>
        <p:nvCxnSpPr>
          <p:cNvPr id="66569" name="AutoShape 10"/>
          <p:cNvCxnSpPr>
            <a:cxnSpLocks noChangeShapeType="1"/>
          </p:cNvCxnSpPr>
          <p:nvPr/>
        </p:nvCxnSpPr>
        <p:spPr bwMode="auto">
          <a:xfrm rot="-5400000" flipH="1" flipV="1">
            <a:off x="2644775" y="27781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70" name="Text Box 11"/>
          <p:cNvSpPr txBox="1">
            <a:spLocks noChangeArrowheads="1"/>
          </p:cNvSpPr>
          <p:nvPr/>
        </p:nvSpPr>
        <p:spPr bwMode="auto">
          <a:xfrm>
            <a:off x="8128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66571" name="Text Box 12"/>
          <p:cNvSpPr txBox="1">
            <a:spLocks noChangeArrowheads="1"/>
          </p:cNvSpPr>
          <p:nvPr/>
        </p:nvSpPr>
        <p:spPr bwMode="auto">
          <a:xfrm>
            <a:off x="18923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/>
              <a:t>a</a:t>
            </a:r>
            <a:r>
              <a:rPr lang="en-AU" altLang="en-US" sz="1600" baseline="-25000"/>
              <a:t>21</a:t>
            </a:r>
          </a:p>
        </p:txBody>
      </p:sp>
      <p:sp>
        <p:nvSpPr>
          <p:cNvPr id="66572" name="Text Box 13"/>
          <p:cNvSpPr txBox="1">
            <a:spLocks noChangeArrowheads="1"/>
          </p:cNvSpPr>
          <p:nvPr/>
        </p:nvSpPr>
        <p:spPr bwMode="auto">
          <a:xfrm>
            <a:off x="25781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/>
              <a:t>a</a:t>
            </a:r>
            <a:r>
              <a:rPr lang="en-AU" altLang="en-US" sz="1600" baseline="-25000"/>
              <a:t>22</a:t>
            </a:r>
          </a:p>
        </p:txBody>
      </p:sp>
      <p:sp>
        <p:nvSpPr>
          <p:cNvPr id="66573" name="Text Box 14"/>
          <p:cNvSpPr txBox="1">
            <a:spLocks noChangeArrowheads="1"/>
          </p:cNvSpPr>
          <p:nvPr/>
        </p:nvSpPr>
        <p:spPr bwMode="auto">
          <a:xfrm>
            <a:off x="2405063" y="252095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66574" name="Text Box 15"/>
          <p:cNvSpPr txBox="1">
            <a:spLocks noChangeArrowheads="1"/>
          </p:cNvSpPr>
          <p:nvPr/>
        </p:nvSpPr>
        <p:spPr bwMode="auto">
          <a:xfrm>
            <a:off x="346075" y="251618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6575" name="Rectangle 16"/>
          <p:cNvSpPr>
            <a:spLocks noChangeArrowheads="1"/>
          </p:cNvSpPr>
          <p:nvPr/>
        </p:nvSpPr>
        <p:spPr bwMode="auto">
          <a:xfrm>
            <a:off x="2724150" y="43624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Phenotype 2</a:t>
            </a:r>
            <a:endParaRPr lang="en-AU" altLang="en-US" sz="1200"/>
          </a:p>
        </p:txBody>
      </p:sp>
      <p:sp>
        <p:nvSpPr>
          <p:cNvPr id="66576" name="Rectangle 17"/>
          <p:cNvSpPr>
            <a:spLocks noChangeArrowheads="1"/>
          </p:cNvSpPr>
          <p:nvPr/>
        </p:nvSpPr>
        <p:spPr bwMode="auto">
          <a:xfrm>
            <a:off x="5135563" y="43688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Twin 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Phenotype 1</a:t>
            </a:r>
            <a:endParaRPr lang="en-AU" altLang="en-US" sz="1200"/>
          </a:p>
        </p:txBody>
      </p:sp>
      <p:sp>
        <p:nvSpPr>
          <p:cNvPr id="66577" name="Oval 18"/>
          <p:cNvSpPr>
            <a:spLocks noChangeArrowheads="1"/>
          </p:cNvSpPr>
          <p:nvPr/>
        </p:nvSpPr>
        <p:spPr bwMode="auto">
          <a:xfrm>
            <a:off x="5064125" y="265112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66578" name="AutoShape 19"/>
          <p:cNvCxnSpPr>
            <a:cxnSpLocks noChangeShapeType="1"/>
          </p:cNvCxnSpPr>
          <p:nvPr/>
        </p:nvCxnSpPr>
        <p:spPr bwMode="auto">
          <a:xfrm rot="-5400000" flipH="1" flipV="1">
            <a:off x="5000625" y="27622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9" name="AutoShape 20"/>
          <p:cNvCxnSpPr>
            <a:cxnSpLocks noChangeShapeType="1"/>
            <a:stCxn id="66577" idx="4"/>
          </p:cNvCxnSpPr>
          <p:nvPr/>
        </p:nvCxnSpPr>
        <p:spPr bwMode="auto">
          <a:xfrm flipH="1">
            <a:off x="5299075" y="3132138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0" name="AutoShape 21"/>
          <p:cNvCxnSpPr>
            <a:cxnSpLocks noChangeShapeType="1"/>
            <a:stCxn id="66582" idx="4"/>
          </p:cNvCxnSpPr>
          <p:nvPr/>
        </p:nvCxnSpPr>
        <p:spPr bwMode="auto">
          <a:xfrm>
            <a:off x="7389813" y="3117850"/>
            <a:ext cx="1587" cy="1225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1" name="AutoShape 22"/>
          <p:cNvCxnSpPr>
            <a:cxnSpLocks noChangeShapeType="1"/>
            <a:stCxn id="66577" idx="6"/>
          </p:cNvCxnSpPr>
          <p:nvPr/>
        </p:nvCxnSpPr>
        <p:spPr bwMode="auto">
          <a:xfrm>
            <a:off x="5553075" y="2884488"/>
            <a:ext cx="1808163" cy="144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82" name="Oval 23"/>
          <p:cNvSpPr>
            <a:spLocks noChangeArrowheads="1"/>
          </p:cNvSpPr>
          <p:nvPr/>
        </p:nvSpPr>
        <p:spPr bwMode="auto">
          <a:xfrm>
            <a:off x="7151688" y="2651125"/>
            <a:ext cx="474662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A</a:t>
            </a:r>
            <a:r>
              <a:rPr lang="en-US" altLang="en-US" sz="1200" baseline="-25000"/>
              <a:t>2</a:t>
            </a:r>
            <a:endParaRPr lang="en-AU" altLang="en-US" sz="1200"/>
          </a:p>
        </p:txBody>
      </p:sp>
      <p:cxnSp>
        <p:nvCxnSpPr>
          <p:cNvPr id="66583" name="AutoShape 24"/>
          <p:cNvCxnSpPr>
            <a:cxnSpLocks noChangeShapeType="1"/>
          </p:cNvCxnSpPr>
          <p:nvPr/>
        </p:nvCxnSpPr>
        <p:spPr bwMode="auto">
          <a:xfrm rot="-5400000" flipH="1" flipV="1">
            <a:off x="7083425" y="27590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84" name="Text Box 25"/>
          <p:cNvSpPr txBox="1">
            <a:spLocks noChangeArrowheads="1"/>
          </p:cNvSpPr>
          <p:nvPr/>
        </p:nvSpPr>
        <p:spPr bwMode="auto">
          <a:xfrm>
            <a:off x="5251450" y="367665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66585" name="Text Box 26"/>
          <p:cNvSpPr txBox="1">
            <a:spLocks noChangeArrowheads="1"/>
          </p:cNvSpPr>
          <p:nvPr/>
        </p:nvSpPr>
        <p:spPr bwMode="auto">
          <a:xfrm>
            <a:off x="6330950" y="367665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/>
              <a:t>a</a:t>
            </a:r>
            <a:r>
              <a:rPr lang="en-AU" altLang="en-US" sz="1600" baseline="-25000"/>
              <a:t>21</a:t>
            </a:r>
          </a:p>
        </p:txBody>
      </p:sp>
      <p:sp>
        <p:nvSpPr>
          <p:cNvPr id="66586" name="Text Box 27"/>
          <p:cNvSpPr txBox="1">
            <a:spLocks noChangeArrowheads="1"/>
          </p:cNvSpPr>
          <p:nvPr/>
        </p:nvSpPr>
        <p:spPr bwMode="auto">
          <a:xfrm>
            <a:off x="7016750" y="367665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/>
              <a:t>a</a:t>
            </a:r>
            <a:r>
              <a:rPr lang="en-AU" altLang="en-US" sz="1600" baseline="-25000"/>
              <a:t>22</a:t>
            </a:r>
          </a:p>
        </p:txBody>
      </p:sp>
      <p:sp>
        <p:nvSpPr>
          <p:cNvPr id="66587" name="Text Box 28"/>
          <p:cNvSpPr txBox="1">
            <a:spLocks noChangeArrowheads="1"/>
          </p:cNvSpPr>
          <p:nvPr/>
        </p:nvSpPr>
        <p:spPr bwMode="auto">
          <a:xfrm>
            <a:off x="6843713" y="2501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66588" name="Text Box 29"/>
          <p:cNvSpPr txBox="1">
            <a:spLocks noChangeArrowheads="1"/>
          </p:cNvSpPr>
          <p:nvPr/>
        </p:nvSpPr>
        <p:spPr bwMode="auto">
          <a:xfrm>
            <a:off x="4784725" y="24971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6589" name="Rectangle 30"/>
          <p:cNvSpPr>
            <a:spLocks noChangeArrowheads="1"/>
          </p:cNvSpPr>
          <p:nvPr/>
        </p:nvSpPr>
        <p:spPr bwMode="auto">
          <a:xfrm>
            <a:off x="7162800" y="43434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cxnSp>
        <p:nvCxnSpPr>
          <p:cNvPr id="66590" name="AutoShape 31"/>
          <p:cNvCxnSpPr>
            <a:cxnSpLocks noChangeShapeType="1"/>
            <a:stCxn id="66577" idx="0"/>
            <a:endCxn id="66563" idx="0"/>
          </p:cNvCxnSpPr>
          <p:nvPr/>
        </p:nvCxnSpPr>
        <p:spPr bwMode="auto">
          <a:xfrm rot="-5400000" flipH="1" flipV="1">
            <a:off x="3073400" y="427038"/>
            <a:ext cx="19050" cy="4438650"/>
          </a:xfrm>
          <a:prstGeom prst="curvedConnector3">
            <a:avLst>
              <a:gd name="adj1" fmla="val -3700005"/>
            </a:avLst>
          </a:prstGeom>
          <a:noFill/>
          <a:ln w="19050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91" name="AutoShape 32"/>
          <p:cNvCxnSpPr>
            <a:cxnSpLocks noChangeShapeType="1"/>
            <a:stCxn id="66582" idx="0"/>
            <a:endCxn id="66568" idx="0"/>
          </p:cNvCxnSpPr>
          <p:nvPr/>
        </p:nvCxnSpPr>
        <p:spPr bwMode="auto">
          <a:xfrm rot="-5400000" flipH="1" flipV="1">
            <a:off x="5160963" y="441325"/>
            <a:ext cx="19050" cy="4438650"/>
          </a:xfrm>
          <a:prstGeom prst="curvedConnector3">
            <a:avLst>
              <a:gd name="adj1" fmla="val -3833338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92" name="Text Box 33"/>
          <p:cNvSpPr txBox="1">
            <a:spLocks noChangeArrowheads="1"/>
          </p:cNvSpPr>
          <p:nvPr/>
        </p:nvSpPr>
        <p:spPr bwMode="auto">
          <a:xfrm>
            <a:off x="2819400" y="1600200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1/0.5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6593" name="Text Box 34"/>
          <p:cNvSpPr txBox="1">
            <a:spLocks noChangeArrowheads="1"/>
          </p:cNvSpPr>
          <p:nvPr/>
        </p:nvSpPr>
        <p:spPr bwMode="auto">
          <a:xfrm>
            <a:off x="4876800" y="1600200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1/0.5</a:t>
            </a:r>
            <a:endParaRPr lang="en-US" altLang="en-US" sz="2400"/>
          </a:p>
        </p:txBody>
      </p:sp>
      <p:graphicFrame>
        <p:nvGraphicFramePr>
          <p:cNvPr id="199715" name="Group 35"/>
          <p:cNvGraphicFramePr>
            <a:graphicFrameLocks noGrp="1"/>
          </p:cNvGraphicFramePr>
          <p:nvPr/>
        </p:nvGraphicFramePr>
        <p:xfrm>
          <a:off x="533400" y="5181600"/>
          <a:ext cx="8382000" cy="1354150"/>
        </p:xfrm>
        <a:graphic>
          <a:graphicData uri="http://schemas.openxmlformats.org/drawingml/2006/table">
            <a:tbl>
              <a:tblPr/>
              <a:tblGrid>
                <a:gridCol w="1524000"/>
                <a:gridCol w="2743200"/>
                <a:gridCol w="4114800"/>
              </a:tblGrid>
              <a:tr h="3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40" marB="4574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1/0.5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40" marB="4574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08" name="Text Box 61"/>
          <p:cNvSpPr txBox="1">
            <a:spLocks noChangeArrowheads="1"/>
          </p:cNvSpPr>
          <p:nvPr/>
        </p:nvSpPr>
        <p:spPr bwMode="auto">
          <a:xfrm>
            <a:off x="4648200" y="4932363"/>
            <a:ext cx="10826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66609" name="Text Box 62"/>
          <p:cNvSpPr txBox="1">
            <a:spLocks noChangeArrowheads="1"/>
          </p:cNvSpPr>
          <p:nvPr/>
        </p:nvSpPr>
        <p:spPr bwMode="auto">
          <a:xfrm rot="-5454814">
            <a:off x="-160338" y="5762626"/>
            <a:ext cx="10826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38" name="Snip and Round Single Corner Rectangle 37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Cross-Twin Covariances (A)</a:t>
            </a:r>
          </a:p>
        </p:txBody>
      </p:sp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696913" y="43878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Phenotype 1</a:t>
            </a:r>
            <a:endParaRPr lang="en-AU" altLang="en-US" sz="1200"/>
          </a:p>
        </p:txBody>
      </p:sp>
      <p:sp>
        <p:nvSpPr>
          <p:cNvPr id="68611" name="Oval 4"/>
          <p:cNvSpPr>
            <a:spLocks noChangeArrowheads="1"/>
          </p:cNvSpPr>
          <p:nvPr/>
        </p:nvSpPr>
        <p:spPr bwMode="auto">
          <a:xfrm>
            <a:off x="625475" y="267017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68612" name="AutoShape 5"/>
          <p:cNvCxnSpPr>
            <a:cxnSpLocks noChangeShapeType="1"/>
          </p:cNvCxnSpPr>
          <p:nvPr/>
        </p:nvCxnSpPr>
        <p:spPr bwMode="auto">
          <a:xfrm rot="-5400000" flipH="1" flipV="1">
            <a:off x="561975" y="27813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3" name="AutoShape 6"/>
          <p:cNvCxnSpPr>
            <a:cxnSpLocks noChangeShapeType="1"/>
            <a:stCxn id="68611" idx="4"/>
          </p:cNvCxnSpPr>
          <p:nvPr/>
        </p:nvCxnSpPr>
        <p:spPr bwMode="auto">
          <a:xfrm flipH="1">
            <a:off x="860425" y="3151188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4" name="AutoShape 7"/>
          <p:cNvCxnSpPr>
            <a:cxnSpLocks noChangeShapeType="1"/>
            <a:stCxn id="68616" idx="4"/>
          </p:cNvCxnSpPr>
          <p:nvPr/>
        </p:nvCxnSpPr>
        <p:spPr bwMode="auto">
          <a:xfrm>
            <a:off x="2951163" y="3136900"/>
            <a:ext cx="1587" cy="1225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5" name="AutoShape 8"/>
          <p:cNvCxnSpPr>
            <a:cxnSpLocks noChangeShapeType="1"/>
            <a:stCxn id="68611" idx="6"/>
          </p:cNvCxnSpPr>
          <p:nvPr/>
        </p:nvCxnSpPr>
        <p:spPr bwMode="auto">
          <a:xfrm>
            <a:off x="1114425" y="2903538"/>
            <a:ext cx="1808163" cy="144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6" name="Oval 9"/>
          <p:cNvSpPr>
            <a:spLocks noChangeArrowheads="1"/>
          </p:cNvSpPr>
          <p:nvPr/>
        </p:nvSpPr>
        <p:spPr bwMode="auto">
          <a:xfrm>
            <a:off x="2713038" y="2670175"/>
            <a:ext cx="474662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A</a:t>
            </a:r>
            <a:r>
              <a:rPr lang="en-US" altLang="en-US" sz="1200" baseline="-25000"/>
              <a:t>2</a:t>
            </a:r>
            <a:endParaRPr lang="en-AU" altLang="en-US" sz="1200"/>
          </a:p>
        </p:txBody>
      </p:sp>
      <p:cxnSp>
        <p:nvCxnSpPr>
          <p:cNvPr id="68617" name="AutoShape 10"/>
          <p:cNvCxnSpPr>
            <a:cxnSpLocks noChangeShapeType="1"/>
          </p:cNvCxnSpPr>
          <p:nvPr/>
        </p:nvCxnSpPr>
        <p:spPr bwMode="auto">
          <a:xfrm rot="-5400000" flipH="1" flipV="1">
            <a:off x="2644775" y="27781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8" name="Text Box 11"/>
          <p:cNvSpPr txBox="1">
            <a:spLocks noChangeArrowheads="1"/>
          </p:cNvSpPr>
          <p:nvPr/>
        </p:nvSpPr>
        <p:spPr bwMode="auto">
          <a:xfrm>
            <a:off x="8128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68619" name="Text Box 12"/>
          <p:cNvSpPr txBox="1">
            <a:spLocks noChangeArrowheads="1"/>
          </p:cNvSpPr>
          <p:nvPr/>
        </p:nvSpPr>
        <p:spPr bwMode="auto">
          <a:xfrm>
            <a:off x="18923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/>
              <a:t>a</a:t>
            </a:r>
            <a:r>
              <a:rPr lang="en-AU" altLang="en-US" sz="1600" baseline="-25000"/>
              <a:t>21</a:t>
            </a:r>
          </a:p>
        </p:txBody>
      </p:sp>
      <p:sp>
        <p:nvSpPr>
          <p:cNvPr id="68620" name="Text Box 13"/>
          <p:cNvSpPr txBox="1">
            <a:spLocks noChangeArrowheads="1"/>
          </p:cNvSpPr>
          <p:nvPr/>
        </p:nvSpPr>
        <p:spPr bwMode="auto">
          <a:xfrm>
            <a:off x="25781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/>
              <a:t>a</a:t>
            </a:r>
            <a:r>
              <a:rPr lang="en-AU" altLang="en-US" sz="1600" baseline="-25000"/>
              <a:t>22</a:t>
            </a:r>
          </a:p>
        </p:txBody>
      </p:sp>
      <p:sp>
        <p:nvSpPr>
          <p:cNvPr id="68621" name="Text Box 14"/>
          <p:cNvSpPr txBox="1">
            <a:spLocks noChangeArrowheads="1"/>
          </p:cNvSpPr>
          <p:nvPr/>
        </p:nvSpPr>
        <p:spPr bwMode="auto">
          <a:xfrm>
            <a:off x="2405063" y="252095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68622" name="Text Box 15"/>
          <p:cNvSpPr txBox="1">
            <a:spLocks noChangeArrowheads="1"/>
          </p:cNvSpPr>
          <p:nvPr/>
        </p:nvSpPr>
        <p:spPr bwMode="auto">
          <a:xfrm>
            <a:off x="346075" y="251618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8623" name="Rectangle 16"/>
          <p:cNvSpPr>
            <a:spLocks noChangeArrowheads="1"/>
          </p:cNvSpPr>
          <p:nvPr/>
        </p:nvSpPr>
        <p:spPr bwMode="auto">
          <a:xfrm>
            <a:off x="2724150" y="43624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Phenotype 2</a:t>
            </a:r>
            <a:endParaRPr lang="en-AU" altLang="en-US" sz="1200"/>
          </a:p>
        </p:txBody>
      </p:sp>
      <p:sp>
        <p:nvSpPr>
          <p:cNvPr id="68624" name="Rectangle 17"/>
          <p:cNvSpPr>
            <a:spLocks noChangeArrowheads="1"/>
          </p:cNvSpPr>
          <p:nvPr/>
        </p:nvSpPr>
        <p:spPr bwMode="auto">
          <a:xfrm>
            <a:off x="5135563" y="43688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Twin 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Phenotype 1</a:t>
            </a:r>
            <a:endParaRPr lang="en-AU" altLang="en-US" sz="1200"/>
          </a:p>
        </p:txBody>
      </p:sp>
      <p:sp>
        <p:nvSpPr>
          <p:cNvPr id="68625" name="Oval 18"/>
          <p:cNvSpPr>
            <a:spLocks noChangeArrowheads="1"/>
          </p:cNvSpPr>
          <p:nvPr/>
        </p:nvSpPr>
        <p:spPr bwMode="auto">
          <a:xfrm>
            <a:off x="5064125" y="265112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68626" name="AutoShape 19"/>
          <p:cNvCxnSpPr>
            <a:cxnSpLocks noChangeShapeType="1"/>
          </p:cNvCxnSpPr>
          <p:nvPr/>
        </p:nvCxnSpPr>
        <p:spPr bwMode="auto">
          <a:xfrm rot="-5400000" flipH="1" flipV="1">
            <a:off x="5000625" y="27622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7" name="AutoShape 20"/>
          <p:cNvCxnSpPr>
            <a:cxnSpLocks noChangeShapeType="1"/>
            <a:stCxn id="68625" idx="4"/>
          </p:cNvCxnSpPr>
          <p:nvPr/>
        </p:nvCxnSpPr>
        <p:spPr bwMode="auto">
          <a:xfrm flipH="1">
            <a:off x="5299075" y="3132138"/>
            <a:ext cx="3175" cy="1206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8" name="AutoShape 21"/>
          <p:cNvCxnSpPr>
            <a:cxnSpLocks noChangeShapeType="1"/>
            <a:stCxn id="68630" idx="4"/>
          </p:cNvCxnSpPr>
          <p:nvPr/>
        </p:nvCxnSpPr>
        <p:spPr bwMode="auto">
          <a:xfrm>
            <a:off x="7389813" y="3117850"/>
            <a:ext cx="1587" cy="1225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9" name="AutoShape 22"/>
          <p:cNvCxnSpPr>
            <a:cxnSpLocks noChangeShapeType="1"/>
            <a:stCxn id="68625" idx="6"/>
          </p:cNvCxnSpPr>
          <p:nvPr/>
        </p:nvCxnSpPr>
        <p:spPr bwMode="auto">
          <a:xfrm>
            <a:off x="5553075" y="2884488"/>
            <a:ext cx="1808163" cy="144938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30" name="Oval 23"/>
          <p:cNvSpPr>
            <a:spLocks noChangeArrowheads="1"/>
          </p:cNvSpPr>
          <p:nvPr/>
        </p:nvSpPr>
        <p:spPr bwMode="auto">
          <a:xfrm>
            <a:off x="7151688" y="2651125"/>
            <a:ext cx="474662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A</a:t>
            </a:r>
            <a:r>
              <a:rPr lang="en-US" altLang="en-US" sz="1200" baseline="-25000"/>
              <a:t>2</a:t>
            </a:r>
            <a:endParaRPr lang="en-AU" altLang="en-US" sz="1200"/>
          </a:p>
        </p:txBody>
      </p:sp>
      <p:cxnSp>
        <p:nvCxnSpPr>
          <p:cNvPr id="68631" name="AutoShape 24"/>
          <p:cNvCxnSpPr>
            <a:cxnSpLocks noChangeShapeType="1"/>
          </p:cNvCxnSpPr>
          <p:nvPr/>
        </p:nvCxnSpPr>
        <p:spPr bwMode="auto">
          <a:xfrm rot="-5400000" flipH="1" flipV="1">
            <a:off x="7083425" y="27590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32" name="Text Box 25"/>
          <p:cNvSpPr txBox="1">
            <a:spLocks noChangeArrowheads="1"/>
          </p:cNvSpPr>
          <p:nvPr/>
        </p:nvSpPr>
        <p:spPr bwMode="auto">
          <a:xfrm>
            <a:off x="5251450" y="367665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/>
              <a:t>a</a:t>
            </a:r>
            <a:r>
              <a:rPr lang="en-AU" altLang="en-US" sz="1600" baseline="-25000"/>
              <a:t>11</a:t>
            </a:r>
          </a:p>
        </p:txBody>
      </p:sp>
      <p:sp>
        <p:nvSpPr>
          <p:cNvPr id="68633" name="Text Box 26"/>
          <p:cNvSpPr txBox="1">
            <a:spLocks noChangeArrowheads="1"/>
          </p:cNvSpPr>
          <p:nvPr/>
        </p:nvSpPr>
        <p:spPr bwMode="auto">
          <a:xfrm>
            <a:off x="6330950" y="367665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/>
              <a:t>a</a:t>
            </a:r>
            <a:r>
              <a:rPr lang="en-AU" altLang="en-US" sz="1600" baseline="-25000"/>
              <a:t>21</a:t>
            </a:r>
          </a:p>
        </p:txBody>
      </p:sp>
      <p:sp>
        <p:nvSpPr>
          <p:cNvPr id="68634" name="Text Box 27"/>
          <p:cNvSpPr txBox="1">
            <a:spLocks noChangeArrowheads="1"/>
          </p:cNvSpPr>
          <p:nvPr/>
        </p:nvSpPr>
        <p:spPr bwMode="auto">
          <a:xfrm>
            <a:off x="7016750" y="367665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/>
              <a:t>a</a:t>
            </a:r>
            <a:r>
              <a:rPr lang="en-AU" altLang="en-US" sz="1600" baseline="-25000"/>
              <a:t>22</a:t>
            </a:r>
          </a:p>
        </p:txBody>
      </p:sp>
      <p:sp>
        <p:nvSpPr>
          <p:cNvPr id="68635" name="Text Box 28"/>
          <p:cNvSpPr txBox="1">
            <a:spLocks noChangeArrowheads="1"/>
          </p:cNvSpPr>
          <p:nvPr/>
        </p:nvSpPr>
        <p:spPr bwMode="auto">
          <a:xfrm>
            <a:off x="6843713" y="2501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68636" name="Text Box 29"/>
          <p:cNvSpPr txBox="1">
            <a:spLocks noChangeArrowheads="1"/>
          </p:cNvSpPr>
          <p:nvPr/>
        </p:nvSpPr>
        <p:spPr bwMode="auto">
          <a:xfrm>
            <a:off x="4784725" y="24971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68637" name="Rectangle 30"/>
          <p:cNvSpPr>
            <a:spLocks noChangeArrowheads="1"/>
          </p:cNvSpPr>
          <p:nvPr/>
        </p:nvSpPr>
        <p:spPr bwMode="auto">
          <a:xfrm>
            <a:off x="7162800" y="43434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cxnSp>
        <p:nvCxnSpPr>
          <p:cNvPr id="68638" name="AutoShape 31"/>
          <p:cNvCxnSpPr>
            <a:cxnSpLocks noChangeShapeType="1"/>
            <a:stCxn id="68625" idx="0"/>
            <a:endCxn id="68611" idx="0"/>
          </p:cNvCxnSpPr>
          <p:nvPr/>
        </p:nvCxnSpPr>
        <p:spPr bwMode="auto">
          <a:xfrm rot="-5400000" flipH="1" flipV="1">
            <a:off x="3073400" y="427038"/>
            <a:ext cx="19050" cy="4438650"/>
          </a:xfrm>
          <a:prstGeom prst="curvedConnector3">
            <a:avLst>
              <a:gd name="adj1" fmla="val -3750005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9" name="AutoShape 32"/>
          <p:cNvCxnSpPr>
            <a:cxnSpLocks noChangeShapeType="1"/>
            <a:stCxn id="68630" idx="0"/>
            <a:endCxn id="68616" idx="0"/>
          </p:cNvCxnSpPr>
          <p:nvPr/>
        </p:nvCxnSpPr>
        <p:spPr bwMode="auto">
          <a:xfrm rot="-5400000" flipH="1" flipV="1">
            <a:off x="5160963" y="441325"/>
            <a:ext cx="19050" cy="4438650"/>
          </a:xfrm>
          <a:prstGeom prst="curvedConnector3">
            <a:avLst>
              <a:gd name="adj1" fmla="val -3833338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40" name="Text Box 33"/>
          <p:cNvSpPr txBox="1">
            <a:spLocks noChangeArrowheads="1"/>
          </p:cNvSpPr>
          <p:nvPr/>
        </p:nvSpPr>
        <p:spPr bwMode="auto">
          <a:xfrm>
            <a:off x="2895600" y="1600200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1/0.5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8641" name="Text Box 34"/>
          <p:cNvSpPr txBox="1">
            <a:spLocks noChangeArrowheads="1"/>
          </p:cNvSpPr>
          <p:nvPr/>
        </p:nvSpPr>
        <p:spPr bwMode="auto">
          <a:xfrm>
            <a:off x="4876800" y="1600200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1/0.5</a:t>
            </a:r>
            <a:endParaRPr lang="en-US" altLang="en-US" sz="2400"/>
          </a:p>
        </p:txBody>
      </p:sp>
      <p:graphicFrame>
        <p:nvGraphicFramePr>
          <p:cNvPr id="201763" name="Group 35"/>
          <p:cNvGraphicFramePr>
            <a:graphicFrameLocks noGrp="1"/>
          </p:cNvGraphicFramePr>
          <p:nvPr/>
        </p:nvGraphicFramePr>
        <p:xfrm>
          <a:off x="533400" y="5181600"/>
          <a:ext cx="8382000" cy="1354150"/>
        </p:xfrm>
        <a:graphic>
          <a:graphicData uri="http://schemas.openxmlformats.org/drawingml/2006/table">
            <a:tbl>
              <a:tblPr/>
              <a:tblGrid>
                <a:gridCol w="1524000"/>
                <a:gridCol w="2743200"/>
                <a:gridCol w="4114800"/>
              </a:tblGrid>
              <a:tr h="3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40" marB="4574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1/0.5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40" marB="4574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1/0.5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56" name="Text Box 61"/>
          <p:cNvSpPr txBox="1">
            <a:spLocks noChangeArrowheads="1"/>
          </p:cNvSpPr>
          <p:nvPr/>
        </p:nvSpPr>
        <p:spPr bwMode="auto">
          <a:xfrm>
            <a:off x="4648200" y="4932363"/>
            <a:ext cx="10826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68657" name="Text Box 62"/>
          <p:cNvSpPr txBox="1">
            <a:spLocks noChangeArrowheads="1"/>
          </p:cNvSpPr>
          <p:nvPr/>
        </p:nvSpPr>
        <p:spPr bwMode="auto">
          <a:xfrm rot="-5454814">
            <a:off x="-160338" y="5761038"/>
            <a:ext cx="10826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38" name="Snip and Round Single Corner Rectangle 37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Cross-Twin Covariances (A)</a:t>
            </a: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96913" y="43878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Phenotype 1</a:t>
            </a:r>
            <a:endParaRPr lang="en-AU" altLang="en-US" sz="1200"/>
          </a:p>
        </p:txBody>
      </p:sp>
      <p:sp>
        <p:nvSpPr>
          <p:cNvPr id="70659" name="Oval 4"/>
          <p:cNvSpPr>
            <a:spLocks noChangeArrowheads="1"/>
          </p:cNvSpPr>
          <p:nvPr/>
        </p:nvSpPr>
        <p:spPr bwMode="auto">
          <a:xfrm>
            <a:off x="625475" y="267017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70660" name="AutoShape 5"/>
          <p:cNvCxnSpPr>
            <a:cxnSpLocks noChangeShapeType="1"/>
          </p:cNvCxnSpPr>
          <p:nvPr/>
        </p:nvCxnSpPr>
        <p:spPr bwMode="auto">
          <a:xfrm rot="-5400000" flipH="1" flipV="1">
            <a:off x="561975" y="27813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1" name="AutoShape 6"/>
          <p:cNvCxnSpPr>
            <a:cxnSpLocks noChangeShapeType="1"/>
            <a:stCxn id="70659" idx="4"/>
          </p:cNvCxnSpPr>
          <p:nvPr/>
        </p:nvCxnSpPr>
        <p:spPr bwMode="auto">
          <a:xfrm flipH="1">
            <a:off x="860425" y="3151188"/>
            <a:ext cx="3175" cy="1206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2" name="AutoShape 7"/>
          <p:cNvCxnSpPr>
            <a:cxnSpLocks noChangeShapeType="1"/>
            <a:stCxn id="70664" idx="4"/>
          </p:cNvCxnSpPr>
          <p:nvPr/>
        </p:nvCxnSpPr>
        <p:spPr bwMode="auto">
          <a:xfrm>
            <a:off x="2951163" y="3151188"/>
            <a:ext cx="1587" cy="12255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3" name="AutoShape 8"/>
          <p:cNvCxnSpPr>
            <a:cxnSpLocks noChangeShapeType="1"/>
            <a:stCxn id="70659" idx="6"/>
          </p:cNvCxnSpPr>
          <p:nvPr/>
        </p:nvCxnSpPr>
        <p:spPr bwMode="auto">
          <a:xfrm>
            <a:off x="1114425" y="2903538"/>
            <a:ext cx="1808163" cy="144938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4" name="Oval 9"/>
          <p:cNvSpPr>
            <a:spLocks noChangeArrowheads="1"/>
          </p:cNvSpPr>
          <p:nvPr/>
        </p:nvSpPr>
        <p:spPr bwMode="auto">
          <a:xfrm>
            <a:off x="2713038" y="2670175"/>
            <a:ext cx="474662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2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70665" name="AutoShape 10"/>
          <p:cNvCxnSpPr>
            <a:cxnSpLocks noChangeShapeType="1"/>
          </p:cNvCxnSpPr>
          <p:nvPr/>
        </p:nvCxnSpPr>
        <p:spPr bwMode="auto">
          <a:xfrm rot="-5400000" flipH="1" flipV="1">
            <a:off x="2644775" y="27781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6" name="Text Box 11"/>
          <p:cNvSpPr txBox="1">
            <a:spLocks noChangeArrowheads="1"/>
          </p:cNvSpPr>
          <p:nvPr/>
        </p:nvSpPr>
        <p:spPr bwMode="auto">
          <a:xfrm>
            <a:off x="8128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/>
              <a:t>a</a:t>
            </a:r>
            <a:r>
              <a:rPr lang="en-AU" altLang="en-US" sz="1600" baseline="-25000"/>
              <a:t>11</a:t>
            </a:r>
          </a:p>
        </p:txBody>
      </p:sp>
      <p:sp>
        <p:nvSpPr>
          <p:cNvPr id="70667" name="Text Box 12"/>
          <p:cNvSpPr txBox="1">
            <a:spLocks noChangeArrowheads="1"/>
          </p:cNvSpPr>
          <p:nvPr/>
        </p:nvSpPr>
        <p:spPr bwMode="auto">
          <a:xfrm>
            <a:off x="18923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70668" name="Text Box 13"/>
          <p:cNvSpPr txBox="1">
            <a:spLocks noChangeArrowheads="1"/>
          </p:cNvSpPr>
          <p:nvPr/>
        </p:nvSpPr>
        <p:spPr bwMode="auto">
          <a:xfrm>
            <a:off x="25781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70669" name="Text Box 14"/>
          <p:cNvSpPr txBox="1">
            <a:spLocks noChangeArrowheads="1"/>
          </p:cNvSpPr>
          <p:nvPr/>
        </p:nvSpPr>
        <p:spPr bwMode="auto">
          <a:xfrm>
            <a:off x="2405063" y="252095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70670" name="Text Box 15"/>
          <p:cNvSpPr txBox="1">
            <a:spLocks noChangeArrowheads="1"/>
          </p:cNvSpPr>
          <p:nvPr/>
        </p:nvSpPr>
        <p:spPr bwMode="auto">
          <a:xfrm>
            <a:off x="346075" y="251618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70671" name="Rectangle 16"/>
          <p:cNvSpPr>
            <a:spLocks noChangeArrowheads="1"/>
          </p:cNvSpPr>
          <p:nvPr/>
        </p:nvSpPr>
        <p:spPr bwMode="auto">
          <a:xfrm>
            <a:off x="2724150" y="43624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Phenotype 2</a:t>
            </a:r>
            <a:endParaRPr lang="en-AU" altLang="en-US" sz="1200"/>
          </a:p>
        </p:txBody>
      </p:sp>
      <p:sp>
        <p:nvSpPr>
          <p:cNvPr id="70672" name="Rectangle 17"/>
          <p:cNvSpPr>
            <a:spLocks noChangeArrowheads="1"/>
          </p:cNvSpPr>
          <p:nvPr/>
        </p:nvSpPr>
        <p:spPr bwMode="auto">
          <a:xfrm>
            <a:off x="5135563" y="43688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Twin 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Phenotype 1</a:t>
            </a:r>
            <a:endParaRPr lang="en-AU" altLang="en-US" sz="1200"/>
          </a:p>
        </p:txBody>
      </p:sp>
      <p:sp>
        <p:nvSpPr>
          <p:cNvPr id="70673" name="Oval 18"/>
          <p:cNvSpPr>
            <a:spLocks noChangeArrowheads="1"/>
          </p:cNvSpPr>
          <p:nvPr/>
        </p:nvSpPr>
        <p:spPr bwMode="auto">
          <a:xfrm>
            <a:off x="5064125" y="265112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70674" name="AutoShape 19"/>
          <p:cNvCxnSpPr>
            <a:cxnSpLocks noChangeShapeType="1"/>
          </p:cNvCxnSpPr>
          <p:nvPr/>
        </p:nvCxnSpPr>
        <p:spPr bwMode="auto">
          <a:xfrm rot="-5400000" flipH="1" flipV="1">
            <a:off x="5000625" y="27622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5" name="AutoShape 20"/>
          <p:cNvCxnSpPr>
            <a:cxnSpLocks noChangeShapeType="1"/>
            <a:stCxn id="70673" idx="4"/>
          </p:cNvCxnSpPr>
          <p:nvPr/>
        </p:nvCxnSpPr>
        <p:spPr bwMode="auto">
          <a:xfrm flipH="1">
            <a:off x="5299075" y="3132138"/>
            <a:ext cx="3175" cy="1206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6" name="AutoShape 21"/>
          <p:cNvCxnSpPr>
            <a:cxnSpLocks noChangeShapeType="1"/>
            <a:stCxn id="70678" idx="4"/>
          </p:cNvCxnSpPr>
          <p:nvPr/>
        </p:nvCxnSpPr>
        <p:spPr bwMode="auto">
          <a:xfrm>
            <a:off x="7389813" y="3132138"/>
            <a:ext cx="1587" cy="12255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7" name="AutoShape 22"/>
          <p:cNvCxnSpPr>
            <a:cxnSpLocks noChangeShapeType="1"/>
            <a:stCxn id="70673" idx="6"/>
          </p:cNvCxnSpPr>
          <p:nvPr/>
        </p:nvCxnSpPr>
        <p:spPr bwMode="auto">
          <a:xfrm>
            <a:off x="5553075" y="2884488"/>
            <a:ext cx="1808163" cy="144938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8" name="Oval 23"/>
          <p:cNvSpPr>
            <a:spLocks noChangeArrowheads="1"/>
          </p:cNvSpPr>
          <p:nvPr/>
        </p:nvSpPr>
        <p:spPr bwMode="auto">
          <a:xfrm>
            <a:off x="7151688" y="2651125"/>
            <a:ext cx="474662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2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70679" name="AutoShape 24"/>
          <p:cNvCxnSpPr>
            <a:cxnSpLocks noChangeShapeType="1"/>
          </p:cNvCxnSpPr>
          <p:nvPr/>
        </p:nvCxnSpPr>
        <p:spPr bwMode="auto">
          <a:xfrm rot="-5400000" flipH="1" flipV="1">
            <a:off x="7083425" y="27590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80" name="Text Box 25"/>
          <p:cNvSpPr txBox="1">
            <a:spLocks noChangeArrowheads="1"/>
          </p:cNvSpPr>
          <p:nvPr/>
        </p:nvSpPr>
        <p:spPr bwMode="auto">
          <a:xfrm>
            <a:off x="5251450" y="367665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/>
              <a:t>a</a:t>
            </a:r>
            <a:r>
              <a:rPr lang="en-AU" altLang="en-US" sz="1600" baseline="-25000"/>
              <a:t>11</a:t>
            </a:r>
          </a:p>
        </p:txBody>
      </p:sp>
      <p:sp>
        <p:nvSpPr>
          <p:cNvPr id="70681" name="Text Box 26"/>
          <p:cNvSpPr txBox="1">
            <a:spLocks noChangeArrowheads="1"/>
          </p:cNvSpPr>
          <p:nvPr/>
        </p:nvSpPr>
        <p:spPr bwMode="auto">
          <a:xfrm>
            <a:off x="6330950" y="367665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70682" name="Text Box 27"/>
          <p:cNvSpPr txBox="1">
            <a:spLocks noChangeArrowheads="1"/>
          </p:cNvSpPr>
          <p:nvPr/>
        </p:nvSpPr>
        <p:spPr bwMode="auto">
          <a:xfrm>
            <a:off x="7016750" y="367665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70683" name="Text Box 28"/>
          <p:cNvSpPr txBox="1">
            <a:spLocks noChangeArrowheads="1"/>
          </p:cNvSpPr>
          <p:nvPr/>
        </p:nvSpPr>
        <p:spPr bwMode="auto">
          <a:xfrm>
            <a:off x="6843713" y="2501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70684" name="Text Box 29"/>
          <p:cNvSpPr txBox="1">
            <a:spLocks noChangeArrowheads="1"/>
          </p:cNvSpPr>
          <p:nvPr/>
        </p:nvSpPr>
        <p:spPr bwMode="auto">
          <a:xfrm>
            <a:off x="4784725" y="24971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70685" name="Rectangle 30"/>
          <p:cNvSpPr>
            <a:spLocks noChangeArrowheads="1"/>
          </p:cNvSpPr>
          <p:nvPr/>
        </p:nvSpPr>
        <p:spPr bwMode="auto">
          <a:xfrm>
            <a:off x="7162800" y="43434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cxnSp>
        <p:nvCxnSpPr>
          <p:cNvPr id="70686" name="AutoShape 31"/>
          <p:cNvCxnSpPr>
            <a:cxnSpLocks noChangeShapeType="1"/>
            <a:stCxn id="70673" idx="0"/>
            <a:endCxn id="70659" idx="0"/>
          </p:cNvCxnSpPr>
          <p:nvPr/>
        </p:nvCxnSpPr>
        <p:spPr bwMode="auto">
          <a:xfrm rot="-5400000" flipH="1" flipV="1">
            <a:off x="3073400" y="427038"/>
            <a:ext cx="19050" cy="4438650"/>
          </a:xfrm>
          <a:prstGeom prst="curvedConnector3">
            <a:avLst>
              <a:gd name="adj1" fmla="val -3750005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7" name="AutoShape 32"/>
          <p:cNvCxnSpPr>
            <a:cxnSpLocks noChangeShapeType="1"/>
            <a:stCxn id="70678" idx="0"/>
            <a:endCxn id="70664" idx="0"/>
          </p:cNvCxnSpPr>
          <p:nvPr/>
        </p:nvCxnSpPr>
        <p:spPr bwMode="auto">
          <a:xfrm rot="-5400000" flipH="1" flipV="1">
            <a:off x="5160963" y="427038"/>
            <a:ext cx="19050" cy="4438650"/>
          </a:xfrm>
          <a:prstGeom prst="curvedConnector3">
            <a:avLst>
              <a:gd name="adj1" fmla="val -3625005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88" name="Text Box 33"/>
          <p:cNvSpPr txBox="1">
            <a:spLocks noChangeArrowheads="1"/>
          </p:cNvSpPr>
          <p:nvPr/>
        </p:nvSpPr>
        <p:spPr bwMode="auto">
          <a:xfrm>
            <a:off x="2895600" y="1600200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1/0.5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70689" name="Text Box 34"/>
          <p:cNvSpPr txBox="1">
            <a:spLocks noChangeArrowheads="1"/>
          </p:cNvSpPr>
          <p:nvPr/>
        </p:nvSpPr>
        <p:spPr bwMode="auto">
          <a:xfrm>
            <a:off x="4876800" y="1600200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1/0.5</a:t>
            </a:r>
            <a:endParaRPr lang="en-US" altLang="en-US" sz="2400">
              <a:solidFill>
                <a:schemeClr val="tx2"/>
              </a:solidFill>
            </a:endParaRPr>
          </a:p>
        </p:txBody>
      </p:sp>
      <p:graphicFrame>
        <p:nvGraphicFramePr>
          <p:cNvPr id="203811" name="Group 35"/>
          <p:cNvGraphicFramePr>
            <a:graphicFrameLocks noGrp="1"/>
          </p:cNvGraphicFramePr>
          <p:nvPr/>
        </p:nvGraphicFramePr>
        <p:xfrm>
          <a:off x="533400" y="5181600"/>
          <a:ext cx="8382000" cy="1354150"/>
        </p:xfrm>
        <a:graphic>
          <a:graphicData uri="http://schemas.openxmlformats.org/drawingml/2006/table">
            <a:tbl>
              <a:tblPr/>
              <a:tblGrid>
                <a:gridCol w="1524000"/>
                <a:gridCol w="2743200"/>
                <a:gridCol w="4114800"/>
              </a:tblGrid>
              <a:tr h="3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40" marB="4574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1/0.5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40" marB="4574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1/0.5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1/0.5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1/0.5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704" name="Text Box 61"/>
          <p:cNvSpPr txBox="1">
            <a:spLocks noChangeArrowheads="1"/>
          </p:cNvSpPr>
          <p:nvPr/>
        </p:nvSpPr>
        <p:spPr bwMode="auto">
          <a:xfrm>
            <a:off x="4648200" y="4932363"/>
            <a:ext cx="10826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70705" name="Text Box 62"/>
          <p:cNvSpPr txBox="1">
            <a:spLocks noChangeArrowheads="1"/>
          </p:cNvSpPr>
          <p:nvPr/>
        </p:nvSpPr>
        <p:spPr bwMode="auto">
          <a:xfrm rot="-5454814">
            <a:off x="-160338" y="5761038"/>
            <a:ext cx="10826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38" name="Snip and Round Single Corner Rectangle 37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Cross-Twin Covariances (C)</a:t>
            </a:r>
          </a:p>
        </p:txBody>
      </p:sp>
      <p:sp>
        <p:nvSpPr>
          <p:cNvPr id="72706" name="Rectangle 4"/>
          <p:cNvSpPr>
            <a:spLocks noChangeArrowheads="1"/>
          </p:cNvSpPr>
          <p:nvPr/>
        </p:nvSpPr>
        <p:spPr bwMode="auto">
          <a:xfrm>
            <a:off x="696913" y="43878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1</a:t>
            </a:r>
            <a:endParaRPr lang="en-AU" altLang="en-US" sz="1200"/>
          </a:p>
        </p:txBody>
      </p:sp>
      <p:sp>
        <p:nvSpPr>
          <p:cNvPr id="72707" name="Rectangle 17"/>
          <p:cNvSpPr>
            <a:spLocks noChangeArrowheads="1"/>
          </p:cNvSpPr>
          <p:nvPr/>
        </p:nvSpPr>
        <p:spPr bwMode="auto">
          <a:xfrm>
            <a:off x="2724150" y="43624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sp>
        <p:nvSpPr>
          <p:cNvPr id="72708" name="Oval 18"/>
          <p:cNvSpPr>
            <a:spLocks noChangeArrowheads="1"/>
          </p:cNvSpPr>
          <p:nvPr/>
        </p:nvSpPr>
        <p:spPr bwMode="auto">
          <a:xfrm>
            <a:off x="1371600" y="2635250"/>
            <a:ext cx="504825" cy="4984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1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72709" name="AutoShape 19"/>
          <p:cNvCxnSpPr>
            <a:cxnSpLocks noChangeShapeType="1"/>
          </p:cNvCxnSpPr>
          <p:nvPr/>
        </p:nvCxnSpPr>
        <p:spPr bwMode="auto">
          <a:xfrm rot="-5400000" flipH="1" flipV="1">
            <a:off x="1308100" y="27781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0" name="AutoShape 20"/>
          <p:cNvCxnSpPr>
            <a:cxnSpLocks noChangeShapeType="1"/>
            <a:stCxn id="72708" idx="4"/>
          </p:cNvCxnSpPr>
          <p:nvPr/>
        </p:nvCxnSpPr>
        <p:spPr bwMode="auto">
          <a:xfrm flipH="1">
            <a:off x="1620838" y="3148013"/>
            <a:ext cx="3175" cy="12065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1" name="AutoShape 21"/>
          <p:cNvCxnSpPr>
            <a:cxnSpLocks noChangeShapeType="1"/>
            <a:stCxn id="72713" idx="4"/>
          </p:cNvCxnSpPr>
          <p:nvPr/>
        </p:nvCxnSpPr>
        <p:spPr bwMode="auto">
          <a:xfrm>
            <a:off x="3708400" y="3148013"/>
            <a:ext cx="1588" cy="12255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2" name="AutoShape 22"/>
          <p:cNvCxnSpPr>
            <a:cxnSpLocks noChangeShapeType="1"/>
            <a:stCxn id="72708" idx="6"/>
          </p:cNvCxnSpPr>
          <p:nvPr/>
        </p:nvCxnSpPr>
        <p:spPr bwMode="auto">
          <a:xfrm>
            <a:off x="1890713" y="2884488"/>
            <a:ext cx="1808162" cy="144938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3" name="Oval 23"/>
          <p:cNvSpPr>
            <a:spLocks noChangeArrowheads="1"/>
          </p:cNvSpPr>
          <p:nvPr/>
        </p:nvSpPr>
        <p:spPr bwMode="auto">
          <a:xfrm>
            <a:off x="3459163" y="2643188"/>
            <a:ext cx="498475" cy="4905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2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72714" name="AutoShape 24"/>
          <p:cNvCxnSpPr>
            <a:cxnSpLocks noChangeShapeType="1"/>
          </p:cNvCxnSpPr>
          <p:nvPr/>
        </p:nvCxnSpPr>
        <p:spPr bwMode="auto">
          <a:xfrm rot="-5400000" flipH="1" flipV="1">
            <a:off x="3390900" y="27749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5" name="Text Box 25"/>
          <p:cNvSpPr txBox="1">
            <a:spLocks noChangeArrowheads="1"/>
          </p:cNvSpPr>
          <p:nvPr/>
        </p:nvSpPr>
        <p:spPr bwMode="auto">
          <a:xfrm>
            <a:off x="1558925" y="369252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72716" name="Text Box 26"/>
          <p:cNvSpPr txBox="1">
            <a:spLocks noChangeArrowheads="1"/>
          </p:cNvSpPr>
          <p:nvPr/>
        </p:nvSpPr>
        <p:spPr bwMode="auto">
          <a:xfrm>
            <a:off x="2241550" y="333057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72717" name="Text Box 27"/>
          <p:cNvSpPr txBox="1">
            <a:spLocks noChangeArrowheads="1"/>
          </p:cNvSpPr>
          <p:nvPr/>
        </p:nvSpPr>
        <p:spPr bwMode="auto">
          <a:xfrm>
            <a:off x="3311525" y="369252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22</a:t>
            </a:r>
          </a:p>
        </p:txBody>
      </p:sp>
      <p:sp>
        <p:nvSpPr>
          <p:cNvPr id="72718" name="Text Box 28"/>
          <p:cNvSpPr txBox="1">
            <a:spLocks noChangeArrowheads="1"/>
          </p:cNvSpPr>
          <p:nvPr/>
        </p:nvSpPr>
        <p:spPr bwMode="auto">
          <a:xfrm>
            <a:off x="3151188" y="251777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2719" name="Text Box 29"/>
          <p:cNvSpPr txBox="1">
            <a:spLocks noChangeArrowheads="1"/>
          </p:cNvSpPr>
          <p:nvPr/>
        </p:nvSpPr>
        <p:spPr bwMode="auto">
          <a:xfrm>
            <a:off x="1060450" y="2514600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2720" name="Rectangle 30"/>
          <p:cNvSpPr>
            <a:spLocks noChangeArrowheads="1"/>
          </p:cNvSpPr>
          <p:nvPr/>
        </p:nvSpPr>
        <p:spPr bwMode="auto">
          <a:xfrm>
            <a:off x="5135563" y="43688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1</a:t>
            </a:r>
            <a:endParaRPr lang="en-AU" altLang="en-US" sz="1200"/>
          </a:p>
        </p:txBody>
      </p:sp>
      <p:sp>
        <p:nvSpPr>
          <p:cNvPr id="72721" name="Rectangle 43"/>
          <p:cNvSpPr>
            <a:spLocks noChangeArrowheads="1"/>
          </p:cNvSpPr>
          <p:nvPr/>
        </p:nvSpPr>
        <p:spPr bwMode="auto">
          <a:xfrm>
            <a:off x="7162800" y="43434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sp>
        <p:nvSpPr>
          <p:cNvPr id="72722" name="Oval 44"/>
          <p:cNvSpPr>
            <a:spLocks noChangeArrowheads="1"/>
          </p:cNvSpPr>
          <p:nvPr/>
        </p:nvSpPr>
        <p:spPr bwMode="auto">
          <a:xfrm>
            <a:off x="5810250" y="2616200"/>
            <a:ext cx="504825" cy="4984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1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72723" name="AutoShape 45"/>
          <p:cNvCxnSpPr>
            <a:cxnSpLocks noChangeShapeType="1"/>
          </p:cNvCxnSpPr>
          <p:nvPr/>
        </p:nvCxnSpPr>
        <p:spPr bwMode="auto">
          <a:xfrm rot="-5400000" flipH="1" flipV="1">
            <a:off x="5746750" y="27590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4" name="AutoShape 46"/>
          <p:cNvCxnSpPr>
            <a:cxnSpLocks noChangeShapeType="1"/>
            <a:stCxn id="72722" idx="4"/>
          </p:cNvCxnSpPr>
          <p:nvPr/>
        </p:nvCxnSpPr>
        <p:spPr bwMode="auto">
          <a:xfrm flipH="1">
            <a:off x="6059488" y="3128963"/>
            <a:ext cx="3175" cy="12065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5" name="AutoShape 47"/>
          <p:cNvCxnSpPr>
            <a:cxnSpLocks noChangeShapeType="1"/>
            <a:stCxn id="72727" idx="4"/>
          </p:cNvCxnSpPr>
          <p:nvPr/>
        </p:nvCxnSpPr>
        <p:spPr bwMode="auto">
          <a:xfrm>
            <a:off x="8147050" y="3128963"/>
            <a:ext cx="1588" cy="12255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6" name="AutoShape 48"/>
          <p:cNvCxnSpPr>
            <a:cxnSpLocks noChangeShapeType="1"/>
            <a:stCxn id="72722" idx="6"/>
          </p:cNvCxnSpPr>
          <p:nvPr/>
        </p:nvCxnSpPr>
        <p:spPr bwMode="auto">
          <a:xfrm>
            <a:off x="6329363" y="2865438"/>
            <a:ext cx="1808162" cy="144938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7" name="Oval 49"/>
          <p:cNvSpPr>
            <a:spLocks noChangeArrowheads="1"/>
          </p:cNvSpPr>
          <p:nvPr/>
        </p:nvSpPr>
        <p:spPr bwMode="auto">
          <a:xfrm>
            <a:off x="7897813" y="2624138"/>
            <a:ext cx="498475" cy="4905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2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72728" name="AutoShape 50"/>
          <p:cNvCxnSpPr>
            <a:cxnSpLocks noChangeShapeType="1"/>
          </p:cNvCxnSpPr>
          <p:nvPr/>
        </p:nvCxnSpPr>
        <p:spPr bwMode="auto">
          <a:xfrm rot="-5400000" flipH="1" flipV="1">
            <a:off x="7829550" y="27559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9" name="Text Box 51"/>
          <p:cNvSpPr txBox="1">
            <a:spLocks noChangeArrowheads="1"/>
          </p:cNvSpPr>
          <p:nvPr/>
        </p:nvSpPr>
        <p:spPr bwMode="auto">
          <a:xfrm>
            <a:off x="5997575" y="367347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72730" name="Text Box 52"/>
          <p:cNvSpPr txBox="1">
            <a:spLocks noChangeArrowheads="1"/>
          </p:cNvSpPr>
          <p:nvPr/>
        </p:nvSpPr>
        <p:spPr bwMode="auto">
          <a:xfrm>
            <a:off x="6680200" y="331152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72731" name="Text Box 53"/>
          <p:cNvSpPr txBox="1">
            <a:spLocks noChangeArrowheads="1"/>
          </p:cNvSpPr>
          <p:nvPr/>
        </p:nvSpPr>
        <p:spPr bwMode="auto">
          <a:xfrm>
            <a:off x="7750175" y="367347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22</a:t>
            </a:r>
          </a:p>
        </p:txBody>
      </p:sp>
      <p:sp>
        <p:nvSpPr>
          <p:cNvPr id="72732" name="Text Box 54"/>
          <p:cNvSpPr txBox="1">
            <a:spLocks noChangeArrowheads="1"/>
          </p:cNvSpPr>
          <p:nvPr/>
        </p:nvSpPr>
        <p:spPr bwMode="auto">
          <a:xfrm>
            <a:off x="7589838" y="24987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2733" name="Text Box 55"/>
          <p:cNvSpPr txBox="1">
            <a:spLocks noChangeArrowheads="1"/>
          </p:cNvSpPr>
          <p:nvPr/>
        </p:nvSpPr>
        <p:spPr bwMode="auto">
          <a:xfrm>
            <a:off x="5499100" y="2495550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72734" name="AutoShape 58"/>
          <p:cNvCxnSpPr>
            <a:cxnSpLocks noChangeShapeType="1"/>
            <a:stCxn id="72722" idx="0"/>
            <a:endCxn id="72708" idx="0"/>
          </p:cNvCxnSpPr>
          <p:nvPr/>
        </p:nvCxnSpPr>
        <p:spPr bwMode="auto">
          <a:xfrm rot="-5400000" flipH="1" flipV="1">
            <a:off x="3833813" y="392113"/>
            <a:ext cx="19050" cy="4438650"/>
          </a:xfrm>
          <a:prstGeom prst="curvedConnector3">
            <a:avLst>
              <a:gd name="adj1" fmla="val -2458338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5" name="AutoShape 59"/>
          <p:cNvCxnSpPr>
            <a:cxnSpLocks noChangeShapeType="1"/>
            <a:stCxn id="72727" idx="0"/>
            <a:endCxn id="72713" idx="0"/>
          </p:cNvCxnSpPr>
          <p:nvPr/>
        </p:nvCxnSpPr>
        <p:spPr bwMode="auto">
          <a:xfrm rot="-5400000" flipH="1" flipV="1">
            <a:off x="5918200" y="400050"/>
            <a:ext cx="19050" cy="4438650"/>
          </a:xfrm>
          <a:prstGeom prst="curvedConnector3">
            <a:avLst>
              <a:gd name="adj1" fmla="val -2458338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36" name="Text Box 62"/>
          <p:cNvSpPr txBox="1">
            <a:spLocks noChangeArrowheads="1"/>
          </p:cNvSpPr>
          <p:nvPr/>
        </p:nvSpPr>
        <p:spPr bwMode="auto">
          <a:xfrm>
            <a:off x="3117850" y="187007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1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2737" name="Text Box 63"/>
          <p:cNvSpPr txBox="1">
            <a:spLocks noChangeArrowheads="1"/>
          </p:cNvSpPr>
          <p:nvPr/>
        </p:nvSpPr>
        <p:spPr bwMode="auto">
          <a:xfrm>
            <a:off x="5478463" y="185737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1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graphicFrame>
        <p:nvGraphicFramePr>
          <p:cNvPr id="72815" name="Group 111"/>
          <p:cNvGraphicFramePr>
            <a:graphicFrameLocks noGrp="1"/>
          </p:cNvGraphicFramePr>
          <p:nvPr/>
        </p:nvGraphicFramePr>
        <p:xfrm>
          <a:off x="533400" y="5181600"/>
          <a:ext cx="8382000" cy="1354150"/>
        </p:xfrm>
        <a:graphic>
          <a:graphicData uri="http://schemas.openxmlformats.org/drawingml/2006/table">
            <a:tbl>
              <a:tblPr/>
              <a:tblGrid>
                <a:gridCol w="1524000"/>
                <a:gridCol w="2743200"/>
                <a:gridCol w="4114800"/>
              </a:tblGrid>
              <a:tr h="3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40" marB="4574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1/0.5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40" marB="4574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1/0.5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1/0.5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1/0.5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52" name="Text Box 99"/>
          <p:cNvSpPr txBox="1">
            <a:spLocks noChangeArrowheads="1"/>
          </p:cNvSpPr>
          <p:nvPr/>
        </p:nvSpPr>
        <p:spPr bwMode="auto">
          <a:xfrm>
            <a:off x="4648200" y="4932363"/>
            <a:ext cx="10826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72753" name="Text Box 100"/>
          <p:cNvSpPr txBox="1">
            <a:spLocks noChangeArrowheads="1"/>
          </p:cNvSpPr>
          <p:nvPr/>
        </p:nvSpPr>
        <p:spPr bwMode="auto">
          <a:xfrm rot="-5454814">
            <a:off x="-160338" y="5765801"/>
            <a:ext cx="10826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38" name="Snip and Round Single Corner Rectangle 37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Predicted Model</a:t>
            </a:r>
          </a:p>
        </p:txBody>
      </p:sp>
      <p:graphicFrame>
        <p:nvGraphicFramePr>
          <p:cNvPr id="183384" name="Group 88"/>
          <p:cNvGraphicFramePr>
            <a:graphicFrameLocks noGrp="1"/>
          </p:cNvGraphicFramePr>
          <p:nvPr/>
        </p:nvGraphicFramePr>
        <p:xfrm>
          <a:off x="685800" y="2133600"/>
          <a:ext cx="8077200" cy="4414839"/>
        </p:xfrm>
        <a:graphic>
          <a:graphicData uri="http://schemas.openxmlformats.org/drawingml/2006/table">
            <a:tbl>
              <a:tblPr/>
              <a:tblGrid>
                <a:gridCol w="1616075"/>
                <a:gridCol w="1584325"/>
                <a:gridCol w="1646238"/>
                <a:gridCol w="1614487"/>
                <a:gridCol w="1616075"/>
              </a:tblGrid>
              <a:tr h="533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1700" b="0" i="0" u="none" strike="noStrike" cap="none" normalizeH="0" baseline="3000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endParaRPr kumimoji="0" lang="en-US" altLang="en-US" sz="1700" b="0" i="0" u="none" strike="noStrike" cap="none" normalizeH="0" baseline="-2500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+a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1700" b="0" i="0" u="none" strike="noStrike" cap="none" normalizeH="0" baseline="3000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1/.5a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30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1700" b="0" i="0" u="none" strike="noStrike" cap="none" normalizeH="0" baseline="3000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1/.5a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1/.5a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+1/.5 a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30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endParaRPr kumimoji="0" lang="en-US" altLang="en-US" sz="1700" b="0" i="0" u="none" strike="noStrike" cap="none" normalizeH="0" baseline="-2500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+a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+c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+e</a:t>
                      </a:r>
                      <a:r>
                        <a:rPr kumimoji="0" lang="en-US" alt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r>
                        <a:rPr kumimoji="0" lang="en-US" alt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1700" b="0" i="0" u="none" strike="noStrike" cap="none" normalizeH="0" baseline="3000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4794" name="Text Box 6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74795" name="Text Box 6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74796" name="Text Box 6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74797" name="Text Box 6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74798" name="Text Box 67"/>
          <p:cNvSpPr txBox="1">
            <a:spLocks noChangeArrowheads="1"/>
          </p:cNvSpPr>
          <p:nvPr/>
        </p:nvSpPr>
        <p:spPr bwMode="auto">
          <a:xfrm>
            <a:off x="2438400" y="27432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Within-twin covariance</a:t>
            </a:r>
          </a:p>
        </p:txBody>
      </p:sp>
      <p:sp>
        <p:nvSpPr>
          <p:cNvPr id="74799" name="Text Box 68"/>
          <p:cNvSpPr txBox="1">
            <a:spLocks noChangeArrowheads="1"/>
          </p:cNvSpPr>
          <p:nvPr/>
        </p:nvSpPr>
        <p:spPr bwMode="auto">
          <a:xfrm>
            <a:off x="5638800" y="46482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Within-twin covariance</a:t>
            </a:r>
          </a:p>
        </p:txBody>
      </p:sp>
      <p:sp>
        <p:nvSpPr>
          <p:cNvPr id="74800" name="Text Box 69"/>
          <p:cNvSpPr txBox="1">
            <a:spLocks noChangeArrowheads="1"/>
          </p:cNvSpPr>
          <p:nvPr/>
        </p:nvSpPr>
        <p:spPr bwMode="auto">
          <a:xfrm>
            <a:off x="2438400" y="4648200"/>
            <a:ext cx="2903538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Cross-twin covariance</a:t>
            </a:r>
          </a:p>
        </p:txBody>
      </p:sp>
      <p:sp>
        <p:nvSpPr>
          <p:cNvPr id="11" name="Snip and Round Single Corner Rectangle 10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Predicted Model</a:t>
            </a:r>
          </a:p>
        </p:txBody>
      </p:sp>
      <p:graphicFrame>
        <p:nvGraphicFramePr>
          <p:cNvPr id="181251" name="Group 3"/>
          <p:cNvGraphicFramePr>
            <a:graphicFrameLocks noGrp="1"/>
          </p:cNvGraphicFramePr>
          <p:nvPr/>
        </p:nvGraphicFramePr>
        <p:xfrm>
          <a:off x="685800" y="2133600"/>
          <a:ext cx="8077200" cy="4414839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Covariance P1-P2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Covariance P1-P2</a:t>
                      </a: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6842" name="Text Box 6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76843" name="Text Box 6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76844" name="Text Box 6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76845" name="Text Box 6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76846" name="Text Box 67"/>
          <p:cNvSpPr txBox="1">
            <a:spLocks noChangeArrowheads="1"/>
          </p:cNvSpPr>
          <p:nvPr/>
        </p:nvSpPr>
        <p:spPr bwMode="auto">
          <a:xfrm>
            <a:off x="2438400" y="2590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Within-twin covariance</a:t>
            </a:r>
          </a:p>
        </p:txBody>
      </p:sp>
      <p:sp>
        <p:nvSpPr>
          <p:cNvPr id="76847" name="Text Box 68"/>
          <p:cNvSpPr txBox="1">
            <a:spLocks noChangeArrowheads="1"/>
          </p:cNvSpPr>
          <p:nvPr/>
        </p:nvSpPr>
        <p:spPr bwMode="auto">
          <a:xfrm>
            <a:off x="5638800" y="4495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Within-twin covariance</a:t>
            </a:r>
          </a:p>
        </p:txBody>
      </p:sp>
      <p:sp>
        <p:nvSpPr>
          <p:cNvPr id="76848" name="Text Box 69"/>
          <p:cNvSpPr txBox="1">
            <a:spLocks noChangeArrowheads="1"/>
          </p:cNvSpPr>
          <p:nvPr/>
        </p:nvSpPr>
        <p:spPr bwMode="auto">
          <a:xfrm>
            <a:off x="2438400" y="4495800"/>
            <a:ext cx="2903538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Cross-twin covariance</a:t>
            </a:r>
          </a:p>
        </p:txBody>
      </p:sp>
      <p:sp>
        <p:nvSpPr>
          <p:cNvPr id="11" name="Snip and Round Single Corner Rectangle 10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Predicted Model</a:t>
            </a:r>
          </a:p>
        </p:txBody>
      </p:sp>
      <p:graphicFrame>
        <p:nvGraphicFramePr>
          <p:cNvPr id="73732" name="Group 4"/>
          <p:cNvGraphicFramePr>
            <a:graphicFrameLocks noGrp="1"/>
          </p:cNvGraphicFramePr>
          <p:nvPr/>
        </p:nvGraphicFramePr>
        <p:xfrm>
          <a:off x="685800" y="2133600"/>
          <a:ext cx="8077200" cy="4414839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Covariance P1-P2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Covariance P1-P2</a:t>
                      </a: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8890" name="Text Box 64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78891" name="Text Box 65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78892" name="Text Box 66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78893" name="Text Box 67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78894" name="Text Box 68"/>
          <p:cNvSpPr txBox="1">
            <a:spLocks noChangeArrowheads="1"/>
          </p:cNvSpPr>
          <p:nvPr/>
        </p:nvSpPr>
        <p:spPr bwMode="auto">
          <a:xfrm>
            <a:off x="2438400" y="2590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Within-twin covariance</a:t>
            </a:r>
          </a:p>
        </p:txBody>
      </p:sp>
      <p:sp>
        <p:nvSpPr>
          <p:cNvPr id="78895" name="Text Box 69"/>
          <p:cNvSpPr txBox="1">
            <a:spLocks noChangeArrowheads="1"/>
          </p:cNvSpPr>
          <p:nvPr/>
        </p:nvSpPr>
        <p:spPr bwMode="auto">
          <a:xfrm>
            <a:off x="5638800" y="4495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Within-twin covariance</a:t>
            </a:r>
          </a:p>
        </p:txBody>
      </p:sp>
      <p:sp>
        <p:nvSpPr>
          <p:cNvPr id="78896" name="Text Box 70"/>
          <p:cNvSpPr txBox="1">
            <a:spLocks noChangeArrowheads="1"/>
          </p:cNvSpPr>
          <p:nvPr/>
        </p:nvSpPr>
        <p:spPr bwMode="auto">
          <a:xfrm>
            <a:off x="2438400" y="4495800"/>
            <a:ext cx="2903538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Cross-twin covariance</a:t>
            </a:r>
          </a:p>
        </p:txBody>
      </p:sp>
      <p:sp>
        <p:nvSpPr>
          <p:cNvPr id="78897" name="Oval 72"/>
          <p:cNvSpPr>
            <a:spLocks noChangeArrowheads="1"/>
          </p:cNvSpPr>
          <p:nvPr/>
        </p:nvSpPr>
        <p:spPr bwMode="auto">
          <a:xfrm>
            <a:off x="2419350" y="3009900"/>
            <a:ext cx="12954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78898" name="Oval 73"/>
          <p:cNvSpPr>
            <a:spLocks noChangeArrowheads="1"/>
          </p:cNvSpPr>
          <p:nvPr/>
        </p:nvSpPr>
        <p:spPr bwMode="auto">
          <a:xfrm>
            <a:off x="7296150" y="5676900"/>
            <a:ext cx="12954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78899" name="Oval 74"/>
          <p:cNvSpPr>
            <a:spLocks noChangeArrowheads="1"/>
          </p:cNvSpPr>
          <p:nvPr/>
        </p:nvSpPr>
        <p:spPr bwMode="auto">
          <a:xfrm>
            <a:off x="5619750" y="4914900"/>
            <a:ext cx="12954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78900" name="Oval 75"/>
          <p:cNvSpPr>
            <a:spLocks noChangeArrowheads="1"/>
          </p:cNvSpPr>
          <p:nvPr/>
        </p:nvSpPr>
        <p:spPr bwMode="auto">
          <a:xfrm>
            <a:off x="4095750" y="3771900"/>
            <a:ext cx="12954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78901" name="Text Box 71"/>
          <p:cNvSpPr txBox="1">
            <a:spLocks noChangeArrowheads="1"/>
          </p:cNvSpPr>
          <p:nvPr/>
        </p:nvSpPr>
        <p:spPr bwMode="auto">
          <a:xfrm>
            <a:off x="5791200" y="2971800"/>
            <a:ext cx="2763838" cy="10445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Variance of P1 and P2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the same across twins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and zygosity groups</a:t>
            </a:r>
          </a:p>
        </p:txBody>
      </p:sp>
      <p:cxnSp>
        <p:nvCxnSpPr>
          <p:cNvPr id="78902" name="AutoShape 81"/>
          <p:cNvCxnSpPr>
            <a:cxnSpLocks noChangeShapeType="1"/>
            <a:stCxn id="78899" idx="0"/>
            <a:endCxn id="78897" idx="6"/>
          </p:cNvCxnSpPr>
          <p:nvPr/>
        </p:nvCxnSpPr>
        <p:spPr bwMode="auto">
          <a:xfrm rot="5400000" flipH="1">
            <a:off x="4267200" y="2895600"/>
            <a:ext cx="1466850" cy="2533650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903" name="AutoShape 82"/>
          <p:cNvCxnSpPr>
            <a:cxnSpLocks noChangeShapeType="1"/>
            <a:stCxn id="78898" idx="0"/>
            <a:endCxn id="78900" idx="6"/>
          </p:cNvCxnSpPr>
          <p:nvPr/>
        </p:nvCxnSpPr>
        <p:spPr bwMode="auto">
          <a:xfrm rot="5400000" flipH="1">
            <a:off x="5943600" y="3657600"/>
            <a:ext cx="1466850" cy="2533650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Snip and Round Single Corner Rectangle 17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Predicted Model</a:t>
            </a:r>
          </a:p>
        </p:txBody>
      </p:sp>
      <p:graphicFrame>
        <p:nvGraphicFramePr>
          <p:cNvPr id="137219" name="Group 3"/>
          <p:cNvGraphicFramePr>
            <a:graphicFrameLocks noGrp="1"/>
          </p:cNvGraphicFramePr>
          <p:nvPr/>
        </p:nvGraphicFramePr>
        <p:xfrm>
          <a:off x="685800" y="2133600"/>
          <a:ext cx="8077200" cy="4414839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Covariance P1-P2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Covariance P1-P2</a:t>
                      </a: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0938" name="Text Box 6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80939" name="Text Box 6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80940" name="Text Box 6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80941" name="Text Box 6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80942" name="Text Box 67"/>
          <p:cNvSpPr txBox="1">
            <a:spLocks noChangeArrowheads="1"/>
          </p:cNvSpPr>
          <p:nvPr/>
        </p:nvSpPr>
        <p:spPr bwMode="auto">
          <a:xfrm>
            <a:off x="2438400" y="2590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Within-twin covariance</a:t>
            </a:r>
          </a:p>
        </p:txBody>
      </p:sp>
      <p:sp>
        <p:nvSpPr>
          <p:cNvPr id="80943" name="Text Box 68"/>
          <p:cNvSpPr txBox="1">
            <a:spLocks noChangeArrowheads="1"/>
          </p:cNvSpPr>
          <p:nvPr/>
        </p:nvSpPr>
        <p:spPr bwMode="auto">
          <a:xfrm>
            <a:off x="5638800" y="4495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Within-twin covariance</a:t>
            </a:r>
          </a:p>
        </p:txBody>
      </p:sp>
      <p:sp>
        <p:nvSpPr>
          <p:cNvPr id="80944" name="Text Box 69"/>
          <p:cNvSpPr txBox="1">
            <a:spLocks noChangeArrowheads="1"/>
          </p:cNvSpPr>
          <p:nvPr/>
        </p:nvSpPr>
        <p:spPr bwMode="auto">
          <a:xfrm>
            <a:off x="2438400" y="4495800"/>
            <a:ext cx="2903538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Cross-twin covariance</a:t>
            </a:r>
          </a:p>
        </p:txBody>
      </p:sp>
      <p:sp>
        <p:nvSpPr>
          <p:cNvPr id="80945" name="Oval 70"/>
          <p:cNvSpPr>
            <a:spLocks noChangeArrowheads="1"/>
          </p:cNvSpPr>
          <p:nvPr/>
        </p:nvSpPr>
        <p:spPr bwMode="auto">
          <a:xfrm>
            <a:off x="2419350" y="3848100"/>
            <a:ext cx="12954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80946" name="Oval 72"/>
          <p:cNvSpPr>
            <a:spLocks noChangeArrowheads="1"/>
          </p:cNvSpPr>
          <p:nvPr/>
        </p:nvSpPr>
        <p:spPr bwMode="auto">
          <a:xfrm>
            <a:off x="5684838" y="5781675"/>
            <a:ext cx="12954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80947" name="Text Box 78"/>
          <p:cNvSpPr txBox="1">
            <a:spLocks noChangeArrowheads="1"/>
          </p:cNvSpPr>
          <p:nvPr/>
        </p:nvSpPr>
        <p:spPr bwMode="auto">
          <a:xfrm>
            <a:off x="5715000" y="3124200"/>
            <a:ext cx="3130550" cy="10445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Covariance of P1 and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P2 the same across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twins and zygosity groups</a:t>
            </a:r>
          </a:p>
        </p:txBody>
      </p:sp>
      <p:cxnSp>
        <p:nvCxnSpPr>
          <p:cNvPr id="80948" name="AutoShape 79"/>
          <p:cNvCxnSpPr>
            <a:cxnSpLocks noChangeShapeType="1"/>
            <a:stCxn id="80946" idx="0"/>
            <a:endCxn id="80945" idx="6"/>
          </p:cNvCxnSpPr>
          <p:nvPr/>
        </p:nvCxnSpPr>
        <p:spPr bwMode="auto">
          <a:xfrm rot="5400000" flipH="1">
            <a:off x="4285456" y="3715544"/>
            <a:ext cx="1495425" cy="2598738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Snip and Round Single Corner Rectangle 14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Predicted Model</a:t>
            </a:r>
          </a:p>
        </p:txBody>
      </p:sp>
      <p:graphicFrame>
        <p:nvGraphicFramePr>
          <p:cNvPr id="139267" name="Group 3"/>
          <p:cNvGraphicFramePr>
            <a:graphicFrameLocks noGrp="1"/>
          </p:cNvGraphicFramePr>
          <p:nvPr/>
        </p:nvGraphicFramePr>
        <p:xfrm>
          <a:off x="685800" y="2133600"/>
          <a:ext cx="8077200" cy="4414839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Covariance P1-P2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Covariance P1-P2</a:t>
                      </a: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2986" name="Text Box 6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82987" name="Text Box 6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82988" name="Text Box 6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82989" name="Text Box 6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82990" name="Text Box 67"/>
          <p:cNvSpPr txBox="1">
            <a:spLocks noChangeArrowheads="1"/>
          </p:cNvSpPr>
          <p:nvPr/>
        </p:nvSpPr>
        <p:spPr bwMode="auto">
          <a:xfrm>
            <a:off x="2438400" y="2590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Within-twin covariance</a:t>
            </a:r>
          </a:p>
        </p:txBody>
      </p:sp>
      <p:sp>
        <p:nvSpPr>
          <p:cNvPr id="82991" name="Text Box 68"/>
          <p:cNvSpPr txBox="1">
            <a:spLocks noChangeArrowheads="1"/>
          </p:cNvSpPr>
          <p:nvPr/>
        </p:nvSpPr>
        <p:spPr bwMode="auto">
          <a:xfrm>
            <a:off x="5638800" y="4495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Within-twin covariance</a:t>
            </a:r>
          </a:p>
        </p:txBody>
      </p:sp>
      <p:sp>
        <p:nvSpPr>
          <p:cNvPr id="82992" name="Text Box 69"/>
          <p:cNvSpPr txBox="1">
            <a:spLocks noChangeArrowheads="1"/>
          </p:cNvSpPr>
          <p:nvPr/>
        </p:nvSpPr>
        <p:spPr bwMode="auto">
          <a:xfrm>
            <a:off x="2438400" y="4495800"/>
            <a:ext cx="2903538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Cross-twin covariance</a:t>
            </a:r>
          </a:p>
        </p:txBody>
      </p:sp>
      <p:sp>
        <p:nvSpPr>
          <p:cNvPr id="82993" name="Oval 70"/>
          <p:cNvSpPr>
            <a:spLocks noChangeArrowheads="1"/>
          </p:cNvSpPr>
          <p:nvPr/>
        </p:nvSpPr>
        <p:spPr bwMode="auto">
          <a:xfrm>
            <a:off x="2438400" y="4953000"/>
            <a:ext cx="12954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82994" name="Oval 72"/>
          <p:cNvSpPr>
            <a:spLocks noChangeArrowheads="1"/>
          </p:cNvSpPr>
          <p:nvPr/>
        </p:nvSpPr>
        <p:spPr bwMode="auto">
          <a:xfrm>
            <a:off x="4114800" y="5715000"/>
            <a:ext cx="12954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82995" name="Line 74"/>
          <p:cNvSpPr>
            <a:spLocks noChangeShapeType="1"/>
          </p:cNvSpPr>
          <p:nvPr/>
        </p:nvSpPr>
        <p:spPr bwMode="auto">
          <a:xfrm flipH="1">
            <a:off x="3657600" y="3733800"/>
            <a:ext cx="23622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6" name="Line 76"/>
          <p:cNvSpPr>
            <a:spLocks noChangeShapeType="1"/>
          </p:cNvSpPr>
          <p:nvPr/>
        </p:nvSpPr>
        <p:spPr bwMode="auto">
          <a:xfrm flipH="1">
            <a:off x="5105400" y="4114800"/>
            <a:ext cx="14478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7" name="Text Box 78"/>
          <p:cNvSpPr txBox="1">
            <a:spLocks noChangeArrowheads="1"/>
          </p:cNvSpPr>
          <p:nvPr/>
        </p:nvSpPr>
        <p:spPr bwMode="auto">
          <a:xfrm>
            <a:off x="5943600" y="3124200"/>
            <a:ext cx="2749550" cy="10445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Cross-twin covariance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within each trait differs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by zygosity</a:t>
            </a:r>
          </a:p>
        </p:txBody>
      </p:sp>
      <p:sp>
        <p:nvSpPr>
          <p:cNvPr id="16" name="Snip and Round Single Corner Rectangle 15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Predicted Model</a:t>
            </a:r>
          </a:p>
        </p:txBody>
      </p:sp>
      <p:graphicFrame>
        <p:nvGraphicFramePr>
          <p:cNvPr id="141315" name="Group 3"/>
          <p:cNvGraphicFramePr>
            <a:graphicFrameLocks noGrp="1"/>
          </p:cNvGraphicFramePr>
          <p:nvPr/>
        </p:nvGraphicFramePr>
        <p:xfrm>
          <a:off x="685800" y="2133600"/>
          <a:ext cx="8077200" cy="4414839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Covariance P1-P2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Covariance P1-P2</a:t>
                      </a: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5034" name="Text Box 6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85035" name="Text Box 6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85036" name="Text Box 6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85037" name="Text Box 6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85038" name="Text Box 67"/>
          <p:cNvSpPr txBox="1">
            <a:spLocks noChangeArrowheads="1"/>
          </p:cNvSpPr>
          <p:nvPr/>
        </p:nvSpPr>
        <p:spPr bwMode="auto">
          <a:xfrm>
            <a:off x="2438400" y="26670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Within-twin covariance</a:t>
            </a:r>
          </a:p>
        </p:txBody>
      </p:sp>
      <p:sp>
        <p:nvSpPr>
          <p:cNvPr id="85039" name="Text Box 68"/>
          <p:cNvSpPr txBox="1">
            <a:spLocks noChangeArrowheads="1"/>
          </p:cNvSpPr>
          <p:nvPr/>
        </p:nvSpPr>
        <p:spPr bwMode="auto">
          <a:xfrm>
            <a:off x="5638800" y="45720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Within-twin covariance</a:t>
            </a:r>
          </a:p>
        </p:txBody>
      </p:sp>
      <p:sp>
        <p:nvSpPr>
          <p:cNvPr id="85040" name="Text Box 69"/>
          <p:cNvSpPr txBox="1">
            <a:spLocks noChangeArrowheads="1"/>
          </p:cNvSpPr>
          <p:nvPr/>
        </p:nvSpPr>
        <p:spPr bwMode="auto">
          <a:xfrm>
            <a:off x="2438400" y="4572000"/>
            <a:ext cx="3006725" cy="4000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Cross-twin covariance</a:t>
            </a:r>
          </a:p>
        </p:txBody>
      </p:sp>
      <p:sp>
        <p:nvSpPr>
          <p:cNvPr id="85041" name="Oval 70"/>
          <p:cNvSpPr>
            <a:spLocks noChangeArrowheads="1"/>
          </p:cNvSpPr>
          <p:nvPr/>
        </p:nvSpPr>
        <p:spPr bwMode="auto">
          <a:xfrm>
            <a:off x="2438400" y="5638800"/>
            <a:ext cx="12954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85042" name="Line 75"/>
          <p:cNvSpPr>
            <a:spLocks noChangeShapeType="1"/>
          </p:cNvSpPr>
          <p:nvPr/>
        </p:nvSpPr>
        <p:spPr bwMode="auto">
          <a:xfrm flipH="1">
            <a:off x="3581400" y="3733800"/>
            <a:ext cx="236220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43" name="Text Box 78"/>
          <p:cNvSpPr txBox="1">
            <a:spLocks noChangeArrowheads="1"/>
          </p:cNvSpPr>
          <p:nvPr/>
        </p:nvSpPr>
        <p:spPr bwMode="auto">
          <a:xfrm>
            <a:off x="5867400" y="3048000"/>
            <a:ext cx="2606675" cy="10445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Cross-twin cross-trait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covariance differs by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zygosity</a:t>
            </a:r>
          </a:p>
        </p:txBody>
      </p:sp>
      <p:sp>
        <p:nvSpPr>
          <p:cNvPr id="14" name="Snip and Round Single Corner Rectangle 13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Example 1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8"/>
            <a:ext cx="4876800" cy="4525962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altLang="en-US" sz="2800">
                <a:latin typeface="Calibri" charset="0"/>
                <a:ea typeface="ＭＳ Ｐゴシック" charset="-128"/>
              </a:rPr>
              <a:t>Why do traits correlate/covary?</a:t>
            </a:r>
          </a:p>
          <a:p>
            <a:pPr eaLnBrk="1" hangingPunct="1">
              <a:buFont typeface="Times" charset="0"/>
              <a:buNone/>
            </a:pPr>
            <a:r>
              <a:rPr lang="en-US" altLang="en-US" sz="2800">
                <a:latin typeface="Calibri" charset="0"/>
                <a:ea typeface="ＭＳ Ｐゴシック" charset="-128"/>
              </a:rPr>
              <a:t>How can we explain the association?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sz="2400">
                <a:latin typeface="Calibri" charset="0"/>
                <a:ea typeface="ＭＳ Ｐゴシック" charset="-128"/>
              </a:rPr>
              <a:t>Additive genetic factors (r</a:t>
            </a:r>
            <a:r>
              <a:rPr lang="en-US" altLang="en-US" sz="2400" baseline="-25000">
                <a:latin typeface="Calibri" charset="0"/>
                <a:ea typeface="ＭＳ Ｐゴシック" charset="-128"/>
              </a:rPr>
              <a:t>G</a:t>
            </a:r>
            <a:r>
              <a:rPr lang="en-US" altLang="en-US" sz="2400">
                <a:latin typeface="Calibri" charset="0"/>
                <a:ea typeface="ＭＳ Ｐゴシック" charset="-128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sz="2400">
                <a:latin typeface="Calibri" charset="0"/>
                <a:ea typeface="ＭＳ Ｐゴシック" charset="-128"/>
              </a:rPr>
              <a:t>Shared environment (r</a:t>
            </a:r>
            <a:r>
              <a:rPr lang="en-US" altLang="en-US" sz="2400" baseline="-25000">
                <a:latin typeface="Calibri" charset="0"/>
                <a:ea typeface="ＭＳ Ｐゴシック" charset="-128"/>
              </a:rPr>
              <a:t>C</a:t>
            </a:r>
            <a:r>
              <a:rPr lang="en-US" altLang="en-US" sz="2400">
                <a:latin typeface="Calibri" charset="0"/>
                <a:ea typeface="ＭＳ Ｐゴシック" charset="-128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sz="2400">
                <a:latin typeface="Calibri" charset="0"/>
                <a:ea typeface="ＭＳ Ｐゴシック" charset="-128"/>
              </a:rPr>
              <a:t>Non-shared environment (r</a:t>
            </a:r>
            <a:r>
              <a:rPr lang="en-US" altLang="en-US" sz="2400" baseline="-25000">
                <a:latin typeface="Calibri" charset="0"/>
                <a:ea typeface="ＭＳ Ｐゴシック" charset="-128"/>
              </a:rPr>
              <a:t>E</a:t>
            </a:r>
            <a:r>
              <a:rPr lang="en-US" altLang="en-US" sz="2400">
                <a:latin typeface="Calibri" charset="0"/>
                <a:ea typeface="ＭＳ Ｐゴシック" charset="-128"/>
              </a:rPr>
              <a:t>)</a:t>
            </a:r>
          </a:p>
          <a:p>
            <a:pPr lvl="1" eaLnBrk="1" hangingPunct="1">
              <a:buFont typeface="Wingdings" charset="2"/>
              <a:buNone/>
            </a:pPr>
            <a:endParaRPr lang="en-US" altLang="en-US" sz="2400">
              <a:latin typeface="Calibri" charset="0"/>
              <a:ea typeface="ＭＳ Ｐゴシック" charset="-128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422900" y="4002088"/>
            <a:ext cx="1249363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ADHD</a:t>
            </a:r>
            <a:endParaRPr lang="en-AU" altLang="en-US" sz="1400"/>
          </a:p>
        </p:txBody>
      </p:sp>
      <p:sp>
        <p:nvSpPr>
          <p:cNvPr id="31748" name="Oval 5"/>
          <p:cNvSpPr>
            <a:spLocks noChangeArrowheads="1"/>
          </p:cNvSpPr>
          <p:nvPr/>
        </p:nvSpPr>
        <p:spPr bwMode="auto">
          <a:xfrm>
            <a:off x="5789613" y="5341938"/>
            <a:ext cx="474662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1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31749" name="AutoShape 6"/>
          <p:cNvCxnSpPr>
            <a:cxnSpLocks noChangeShapeType="1"/>
            <a:stCxn id="31750" idx="0"/>
            <a:endCxn id="31759" idx="2"/>
          </p:cNvCxnSpPr>
          <p:nvPr/>
        </p:nvCxnSpPr>
        <p:spPr bwMode="auto">
          <a:xfrm flipV="1">
            <a:off x="7854950" y="4481513"/>
            <a:ext cx="6350" cy="9112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Oval 7"/>
          <p:cNvSpPr>
            <a:spLocks noChangeArrowheads="1"/>
          </p:cNvSpPr>
          <p:nvPr/>
        </p:nvSpPr>
        <p:spPr bwMode="auto">
          <a:xfrm>
            <a:off x="7616825" y="5407025"/>
            <a:ext cx="474663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2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31751" name="AutoShape 8"/>
          <p:cNvCxnSpPr>
            <a:cxnSpLocks noChangeShapeType="1"/>
            <a:stCxn id="31748" idx="0"/>
          </p:cNvCxnSpPr>
          <p:nvPr/>
        </p:nvCxnSpPr>
        <p:spPr bwMode="auto">
          <a:xfrm flipV="1">
            <a:off x="6027738" y="4456113"/>
            <a:ext cx="9525" cy="871537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2" name="Oval 9"/>
          <p:cNvSpPr>
            <a:spLocks noChangeArrowheads="1"/>
          </p:cNvSpPr>
          <p:nvPr/>
        </p:nvSpPr>
        <p:spPr bwMode="auto">
          <a:xfrm>
            <a:off x="5308600" y="267017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31753" name="AutoShape 10"/>
          <p:cNvCxnSpPr>
            <a:cxnSpLocks noChangeShapeType="1"/>
            <a:stCxn id="31752" idx="4"/>
          </p:cNvCxnSpPr>
          <p:nvPr/>
        </p:nvCxnSpPr>
        <p:spPr bwMode="auto">
          <a:xfrm>
            <a:off x="5546725" y="3151188"/>
            <a:ext cx="3175" cy="84296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AutoShape 11"/>
          <p:cNvCxnSpPr>
            <a:cxnSpLocks noChangeShapeType="1"/>
            <a:stCxn id="31755" idx="4"/>
          </p:cNvCxnSpPr>
          <p:nvPr/>
        </p:nvCxnSpPr>
        <p:spPr bwMode="auto">
          <a:xfrm>
            <a:off x="7451725" y="3151188"/>
            <a:ext cx="6350" cy="8747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5" name="Oval 12"/>
          <p:cNvSpPr>
            <a:spLocks noChangeArrowheads="1"/>
          </p:cNvSpPr>
          <p:nvPr/>
        </p:nvSpPr>
        <p:spPr bwMode="auto">
          <a:xfrm>
            <a:off x="7213600" y="267017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2</a:t>
            </a:r>
            <a:endParaRPr lang="en-AU" altLang="en-US" sz="1200">
              <a:solidFill>
                <a:schemeClr val="tx2"/>
              </a:solidFill>
            </a:endParaRP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5499100" y="3228975"/>
            <a:ext cx="9271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2"/>
                </a:solidFill>
                <a:sym typeface="Symbol" charset="2"/>
              </a:rPr>
              <a:t></a:t>
            </a:r>
            <a:r>
              <a:rPr lang="en-US" altLang="en-US" sz="2000" baseline="-25000">
                <a:solidFill>
                  <a:schemeClr val="tx2"/>
                </a:solidFill>
              </a:rPr>
              <a:t>A11</a:t>
            </a:r>
            <a:r>
              <a:rPr lang="en-US" altLang="en-US" sz="2000" baseline="30000">
                <a:solidFill>
                  <a:schemeClr val="tx2"/>
                </a:solidFill>
              </a:rPr>
              <a:t>2</a:t>
            </a:r>
            <a:endParaRPr lang="en-US" altLang="en-US" sz="20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AU" altLang="en-US" sz="2000">
              <a:solidFill>
                <a:schemeClr val="tx2"/>
              </a:solidFill>
            </a:endParaRPr>
          </a:p>
        </p:txBody>
      </p:sp>
      <p:cxnSp>
        <p:nvCxnSpPr>
          <p:cNvPr id="31757" name="AutoShape 14"/>
          <p:cNvCxnSpPr>
            <a:cxnSpLocks noChangeShapeType="1"/>
            <a:stCxn id="31752" idx="0"/>
            <a:endCxn id="31755" idx="0"/>
          </p:cNvCxnSpPr>
          <p:nvPr/>
        </p:nvCxnSpPr>
        <p:spPr bwMode="auto">
          <a:xfrm rot="5400000" flipV="1">
            <a:off x="6498431" y="1704182"/>
            <a:ext cx="1587" cy="1905000"/>
          </a:xfrm>
          <a:prstGeom prst="curvedConnector3">
            <a:avLst>
              <a:gd name="adj1" fmla="val -13500000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8" name="AutoShape 15"/>
          <p:cNvCxnSpPr>
            <a:cxnSpLocks noChangeShapeType="1"/>
            <a:stCxn id="31748" idx="4"/>
            <a:endCxn id="31750" idx="4"/>
          </p:cNvCxnSpPr>
          <p:nvPr/>
        </p:nvCxnSpPr>
        <p:spPr bwMode="auto">
          <a:xfrm rot="16200000" flipH="1">
            <a:off x="6908800" y="4941888"/>
            <a:ext cx="65088" cy="1827212"/>
          </a:xfrm>
          <a:prstGeom prst="curvedConnector3">
            <a:avLst>
              <a:gd name="adj1" fmla="val 429269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9" name="Rectangle 16"/>
          <p:cNvSpPr>
            <a:spLocks noChangeArrowheads="1"/>
          </p:cNvSpPr>
          <p:nvPr/>
        </p:nvSpPr>
        <p:spPr bwMode="auto">
          <a:xfrm>
            <a:off x="7235825" y="4035425"/>
            <a:ext cx="1249363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IQ</a:t>
            </a:r>
            <a:endParaRPr lang="en-AU" altLang="en-US" sz="1400"/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6226175" y="2051050"/>
            <a:ext cx="482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r</a:t>
            </a:r>
            <a:r>
              <a:rPr lang="en-US" altLang="en-US" sz="2000" b="1" baseline="-25000">
                <a:solidFill>
                  <a:schemeClr val="tx2"/>
                </a:solidFill>
              </a:rPr>
              <a:t>G</a:t>
            </a:r>
            <a:endParaRPr lang="en-US" altLang="en-US" sz="2000" b="1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AU" altLang="en-US" sz="2000" b="1">
              <a:solidFill>
                <a:schemeClr val="tx2"/>
              </a:solidFill>
            </a:endParaRPr>
          </a:p>
        </p:txBody>
      </p:sp>
      <p:sp>
        <p:nvSpPr>
          <p:cNvPr id="31761" name="Oval 18"/>
          <p:cNvSpPr>
            <a:spLocks noChangeArrowheads="1"/>
          </p:cNvSpPr>
          <p:nvPr/>
        </p:nvSpPr>
        <p:spPr bwMode="auto">
          <a:xfrm>
            <a:off x="6108700" y="2689225"/>
            <a:ext cx="487363" cy="4667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1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31762" name="AutoShape 19"/>
          <p:cNvCxnSpPr>
            <a:cxnSpLocks noChangeShapeType="1"/>
            <a:stCxn id="31761" idx="4"/>
          </p:cNvCxnSpPr>
          <p:nvPr/>
        </p:nvCxnSpPr>
        <p:spPr bwMode="auto">
          <a:xfrm>
            <a:off x="6353175" y="3170238"/>
            <a:ext cx="3175" cy="8191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3" name="AutoShape 20"/>
          <p:cNvCxnSpPr>
            <a:cxnSpLocks noChangeShapeType="1"/>
            <a:stCxn id="31764" idx="4"/>
          </p:cNvCxnSpPr>
          <p:nvPr/>
        </p:nvCxnSpPr>
        <p:spPr bwMode="auto">
          <a:xfrm>
            <a:off x="8258175" y="3170238"/>
            <a:ext cx="7938" cy="8509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4" name="Oval 21"/>
          <p:cNvSpPr>
            <a:spLocks noChangeArrowheads="1"/>
          </p:cNvSpPr>
          <p:nvPr/>
        </p:nvSpPr>
        <p:spPr bwMode="auto">
          <a:xfrm>
            <a:off x="8013700" y="2676525"/>
            <a:ext cx="487363" cy="4794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2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31765" name="AutoShape 22"/>
          <p:cNvCxnSpPr>
            <a:cxnSpLocks noChangeShapeType="1"/>
            <a:stCxn id="31761" idx="0"/>
            <a:endCxn id="31764" idx="0"/>
          </p:cNvCxnSpPr>
          <p:nvPr/>
        </p:nvCxnSpPr>
        <p:spPr bwMode="auto">
          <a:xfrm rot="-5400000">
            <a:off x="7299325" y="1716088"/>
            <a:ext cx="12700" cy="1905000"/>
          </a:xfrm>
          <a:prstGeom prst="curvedConnector3">
            <a:avLst>
              <a:gd name="adj1" fmla="val 1787500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6" name="Text Box 23"/>
          <p:cNvSpPr txBox="1">
            <a:spLocks noChangeArrowheads="1"/>
          </p:cNvSpPr>
          <p:nvPr/>
        </p:nvSpPr>
        <p:spPr bwMode="auto">
          <a:xfrm>
            <a:off x="7159625" y="2057400"/>
            <a:ext cx="482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r</a:t>
            </a:r>
            <a:r>
              <a:rPr lang="en-US" altLang="en-US" sz="2000" b="1" baseline="-25000">
                <a:solidFill>
                  <a:schemeClr val="accent2"/>
                </a:solidFill>
              </a:rPr>
              <a:t>C</a:t>
            </a:r>
            <a:endParaRPr lang="en-US" altLang="en-US" sz="20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AU" altLang="en-US" sz="2000" b="1">
              <a:solidFill>
                <a:schemeClr val="accent2"/>
              </a:solidFill>
            </a:endParaRPr>
          </a:p>
        </p:txBody>
      </p:sp>
      <p:cxnSp>
        <p:nvCxnSpPr>
          <p:cNvPr id="31767" name="AutoShape 24"/>
          <p:cNvCxnSpPr>
            <a:cxnSpLocks noChangeShapeType="1"/>
          </p:cNvCxnSpPr>
          <p:nvPr/>
        </p:nvCxnSpPr>
        <p:spPr bwMode="auto">
          <a:xfrm rot="-5400000" flipH="1" flipV="1">
            <a:off x="5218113" y="27940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5003800" y="2517775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31769" name="AutoShape 26"/>
          <p:cNvCxnSpPr>
            <a:cxnSpLocks noChangeShapeType="1"/>
          </p:cNvCxnSpPr>
          <p:nvPr/>
        </p:nvCxnSpPr>
        <p:spPr bwMode="auto">
          <a:xfrm rot="-5400000" flipH="1" flipV="1">
            <a:off x="6011863" y="27940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0" name="Text Box 27"/>
          <p:cNvSpPr txBox="1">
            <a:spLocks noChangeArrowheads="1"/>
          </p:cNvSpPr>
          <p:nvPr/>
        </p:nvSpPr>
        <p:spPr bwMode="auto">
          <a:xfrm>
            <a:off x="5797550" y="2517775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1771" name="AutoShape 28"/>
          <p:cNvCxnSpPr>
            <a:cxnSpLocks noChangeShapeType="1"/>
          </p:cNvCxnSpPr>
          <p:nvPr/>
        </p:nvCxnSpPr>
        <p:spPr bwMode="auto">
          <a:xfrm rot="-5400000" flipH="1" flipV="1">
            <a:off x="7123113" y="27940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2" name="Text Box 29"/>
          <p:cNvSpPr txBox="1">
            <a:spLocks noChangeArrowheads="1"/>
          </p:cNvSpPr>
          <p:nvPr/>
        </p:nvSpPr>
        <p:spPr bwMode="auto">
          <a:xfrm>
            <a:off x="6908800" y="2517775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31773" name="AutoShape 30"/>
          <p:cNvCxnSpPr>
            <a:cxnSpLocks noChangeShapeType="1"/>
          </p:cNvCxnSpPr>
          <p:nvPr/>
        </p:nvCxnSpPr>
        <p:spPr bwMode="auto">
          <a:xfrm rot="-5400000" flipH="1" flipV="1">
            <a:off x="7961313" y="27940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4" name="Text Box 31"/>
          <p:cNvSpPr txBox="1">
            <a:spLocks noChangeArrowheads="1"/>
          </p:cNvSpPr>
          <p:nvPr/>
        </p:nvSpPr>
        <p:spPr bwMode="auto">
          <a:xfrm>
            <a:off x="7747000" y="2517775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1775" name="AutoShape 32"/>
          <p:cNvCxnSpPr>
            <a:cxnSpLocks noChangeShapeType="1"/>
          </p:cNvCxnSpPr>
          <p:nvPr/>
        </p:nvCxnSpPr>
        <p:spPr bwMode="auto">
          <a:xfrm rot="-5400000" flipH="1" flipV="1">
            <a:off x="5708650" y="54657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6" name="Text Box 33"/>
          <p:cNvSpPr txBox="1">
            <a:spLocks noChangeArrowheads="1"/>
          </p:cNvSpPr>
          <p:nvPr/>
        </p:nvSpPr>
        <p:spPr bwMode="auto">
          <a:xfrm>
            <a:off x="5494338" y="51895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cxnSp>
        <p:nvCxnSpPr>
          <p:cNvPr id="31777" name="AutoShape 34"/>
          <p:cNvCxnSpPr>
            <a:cxnSpLocks noChangeShapeType="1"/>
          </p:cNvCxnSpPr>
          <p:nvPr/>
        </p:nvCxnSpPr>
        <p:spPr bwMode="auto">
          <a:xfrm rot="-5400000" flipH="1" flipV="1">
            <a:off x="7537450" y="55419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8" name="Text Box 35"/>
          <p:cNvSpPr txBox="1">
            <a:spLocks noChangeArrowheads="1"/>
          </p:cNvSpPr>
          <p:nvPr/>
        </p:nvSpPr>
        <p:spPr bwMode="auto">
          <a:xfrm>
            <a:off x="7323138" y="52657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31779" name="Text Box 36"/>
          <p:cNvSpPr txBox="1">
            <a:spLocks noChangeArrowheads="1"/>
          </p:cNvSpPr>
          <p:nvPr/>
        </p:nvSpPr>
        <p:spPr bwMode="auto">
          <a:xfrm>
            <a:off x="6789738" y="6027738"/>
            <a:ext cx="482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288C4E"/>
                </a:solidFill>
              </a:rPr>
              <a:t>r</a:t>
            </a:r>
            <a:r>
              <a:rPr lang="en-US" altLang="en-US" sz="2000" b="1" baseline="-25000">
                <a:solidFill>
                  <a:srgbClr val="288C4E"/>
                </a:solidFill>
              </a:rPr>
              <a:t>E</a:t>
            </a:r>
            <a:endParaRPr lang="en-US" altLang="en-US" sz="2000" b="1">
              <a:solidFill>
                <a:srgbClr val="288C4E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AU" altLang="en-US" sz="2000" b="1">
              <a:solidFill>
                <a:srgbClr val="288C4E"/>
              </a:solidFill>
            </a:endParaRPr>
          </a:p>
        </p:txBody>
      </p:sp>
      <p:sp>
        <p:nvSpPr>
          <p:cNvPr id="31780" name="Text Box 37"/>
          <p:cNvSpPr txBox="1">
            <a:spLocks noChangeArrowheads="1"/>
          </p:cNvSpPr>
          <p:nvPr/>
        </p:nvSpPr>
        <p:spPr bwMode="auto">
          <a:xfrm>
            <a:off x="6299200" y="3251200"/>
            <a:ext cx="9366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sym typeface="Symbol" charset="2"/>
              </a:rPr>
              <a:t></a:t>
            </a:r>
            <a:r>
              <a:rPr lang="en-US" altLang="en-US" sz="2000" baseline="-25000">
                <a:solidFill>
                  <a:schemeClr val="accent2"/>
                </a:solidFill>
              </a:rPr>
              <a:t>C11</a:t>
            </a:r>
            <a:r>
              <a:rPr lang="en-US" altLang="en-US" sz="2000" baseline="30000">
                <a:solidFill>
                  <a:schemeClr val="accent2"/>
                </a:solidFill>
              </a:rPr>
              <a:t>2</a:t>
            </a:r>
            <a:endParaRPr lang="en-US" altLang="en-US" sz="20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AU" altLang="en-US" sz="2000">
              <a:solidFill>
                <a:schemeClr val="accent2"/>
              </a:solidFill>
            </a:endParaRPr>
          </a:p>
        </p:txBody>
      </p:sp>
      <p:sp>
        <p:nvSpPr>
          <p:cNvPr id="31781" name="Text Box 38"/>
          <p:cNvSpPr txBox="1">
            <a:spLocks noChangeArrowheads="1"/>
          </p:cNvSpPr>
          <p:nvPr/>
        </p:nvSpPr>
        <p:spPr bwMode="auto">
          <a:xfrm>
            <a:off x="7427913" y="3251200"/>
            <a:ext cx="9144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2"/>
                </a:solidFill>
                <a:sym typeface="Symbol" charset="2"/>
              </a:rPr>
              <a:t></a:t>
            </a:r>
            <a:r>
              <a:rPr lang="en-US" altLang="en-US" sz="2000" baseline="-25000">
                <a:solidFill>
                  <a:schemeClr val="tx2"/>
                </a:solidFill>
              </a:rPr>
              <a:t>A22</a:t>
            </a:r>
            <a:r>
              <a:rPr lang="en-US" altLang="en-US" sz="2000" baseline="30000">
                <a:solidFill>
                  <a:schemeClr val="tx2"/>
                </a:solidFill>
              </a:rPr>
              <a:t>2</a:t>
            </a:r>
            <a:endParaRPr lang="en-US" altLang="en-US" sz="20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AU" altLang="en-US" sz="2000">
              <a:solidFill>
                <a:schemeClr val="tx2"/>
              </a:solidFill>
            </a:endParaRPr>
          </a:p>
        </p:txBody>
      </p:sp>
      <p:sp>
        <p:nvSpPr>
          <p:cNvPr id="31782" name="Text Box 39"/>
          <p:cNvSpPr txBox="1">
            <a:spLocks noChangeArrowheads="1"/>
          </p:cNvSpPr>
          <p:nvPr/>
        </p:nvSpPr>
        <p:spPr bwMode="auto">
          <a:xfrm>
            <a:off x="8229600" y="3263900"/>
            <a:ext cx="9144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sym typeface="Symbol" charset="2"/>
              </a:rPr>
              <a:t></a:t>
            </a:r>
            <a:r>
              <a:rPr lang="en-US" altLang="en-US" sz="2000" baseline="-25000">
                <a:solidFill>
                  <a:schemeClr val="accent2"/>
                </a:solidFill>
              </a:rPr>
              <a:t>C22</a:t>
            </a:r>
            <a:r>
              <a:rPr lang="en-US" altLang="en-US" sz="2000" baseline="30000">
                <a:solidFill>
                  <a:schemeClr val="accent2"/>
                </a:solidFill>
              </a:rPr>
              <a:t>2</a:t>
            </a:r>
            <a:endParaRPr lang="en-US" altLang="en-US" sz="20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AU" altLang="en-US" sz="2000">
              <a:solidFill>
                <a:schemeClr val="accent2"/>
              </a:solidFill>
            </a:endParaRPr>
          </a:p>
        </p:txBody>
      </p:sp>
      <p:sp>
        <p:nvSpPr>
          <p:cNvPr id="31783" name="Text Box 40"/>
          <p:cNvSpPr txBox="1">
            <a:spLocks noChangeArrowheads="1"/>
          </p:cNvSpPr>
          <p:nvPr/>
        </p:nvSpPr>
        <p:spPr bwMode="auto">
          <a:xfrm>
            <a:off x="6016625" y="4721225"/>
            <a:ext cx="990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288C4E"/>
                </a:solidFill>
                <a:sym typeface="Symbol" charset="2"/>
              </a:rPr>
              <a:t></a:t>
            </a:r>
            <a:r>
              <a:rPr lang="en-US" altLang="en-US" sz="2000" baseline="-25000">
                <a:solidFill>
                  <a:srgbClr val="288C4E"/>
                </a:solidFill>
              </a:rPr>
              <a:t>E11</a:t>
            </a:r>
            <a:r>
              <a:rPr lang="en-US" altLang="en-US" sz="2000" baseline="30000">
                <a:solidFill>
                  <a:srgbClr val="288C4E"/>
                </a:solidFill>
              </a:rPr>
              <a:t>2</a:t>
            </a:r>
            <a:endParaRPr lang="en-US" altLang="en-US" sz="2000">
              <a:solidFill>
                <a:srgbClr val="288C4E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AU" altLang="en-US" sz="2000">
              <a:solidFill>
                <a:srgbClr val="288C4E"/>
              </a:solidFill>
            </a:endParaRPr>
          </a:p>
        </p:txBody>
      </p:sp>
      <p:sp>
        <p:nvSpPr>
          <p:cNvPr id="31784" name="Text Box 41"/>
          <p:cNvSpPr txBox="1">
            <a:spLocks noChangeArrowheads="1"/>
          </p:cNvSpPr>
          <p:nvPr/>
        </p:nvSpPr>
        <p:spPr bwMode="auto">
          <a:xfrm>
            <a:off x="7845425" y="4721225"/>
            <a:ext cx="990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288C4E"/>
                </a:solidFill>
                <a:sym typeface="Symbol" charset="2"/>
              </a:rPr>
              <a:t></a:t>
            </a:r>
            <a:r>
              <a:rPr lang="en-US" altLang="en-US" sz="2000" baseline="-25000">
                <a:solidFill>
                  <a:srgbClr val="288C4E"/>
                </a:solidFill>
              </a:rPr>
              <a:t>E22</a:t>
            </a:r>
            <a:r>
              <a:rPr lang="en-US" altLang="en-US" sz="2000" baseline="30000">
                <a:solidFill>
                  <a:srgbClr val="288C4E"/>
                </a:solidFill>
              </a:rPr>
              <a:t>2</a:t>
            </a:r>
            <a:endParaRPr lang="en-US" altLang="en-US" sz="2000">
              <a:solidFill>
                <a:srgbClr val="288C4E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AU" altLang="en-US" sz="2000">
              <a:solidFill>
                <a:srgbClr val="288C4E"/>
              </a:solidFill>
            </a:endParaRPr>
          </a:p>
        </p:txBody>
      </p:sp>
      <p:sp>
        <p:nvSpPr>
          <p:cNvPr id="42" name="Snip and Round Single Corner Rectangle 41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Example Covariance Matrix</a:t>
            </a:r>
          </a:p>
        </p:txBody>
      </p:sp>
      <p:graphicFrame>
        <p:nvGraphicFramePr>
          <p:cNvPr id="74948" name="Group 196"/>
          <p:cNvGraphicFramePr>
            <a:graphicFrameLocks noGrp="1"/>
          </p:cNvGraphicFramePr>
          <p:nvPr/>
        </p:nvGraphicFramePr>
        <p:xfrm>
          <a:off x="1333500" y="1828800"/>
          <a:ext cx="6477000" cy="2284425"/>
        </p:xfrm>
        <a:graphic>
          <a:graphicData uri="http://schemas.openxmlformats.org/drawingml/2006/table">
            <a:tbl>
              <a:tblPr/>
              <a:tblGrid>
                <a:gridCol w="1296988"/>
                <a:gridCol w="1293812"/>
                <a:gridCol w="1295400"/>
                <a:gridCol w="1293813"/>
                <a:gridCol w="1296987"/>
              </a:tblGrid>
              <a:tr h="3968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19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0.79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0.49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</a:t>
                      </a: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19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0.59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0.29</a:t>
                      </a: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4949" name="Group 197"/>
          <p:cNvGraphicFramePr>
            <a:graphicFrameLocks noGrp="1"/>
          </p:cNvGraphicFramePr>
          <p:nvPr/>
        </p:nvGraphicFramePr>
        <p:xfrm>
          <a:off x="1333500" y="4329113"/>
          <a:ext cx="6477000" cy="2284421"/>
        </p:xfrm>
        <a:graphic>
          <a:graphicData uri="http://schemas.openxmlformats.org/drawingml/2006/table">
            <a:tbl>
              <a:tblPr/>
              <a:tblGrid>
                <a:gridCol w="1296988"/>
                <a:gridCol w="1293812"/>
                <a:gridCol w="1295400"/>
                <a:gridCol w="1293813"/>
                <a:gridCol w="1296987"/>
              </a:tblGrid>
              <a:tr h="3968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0.30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19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0.39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0.25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19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0.24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0.43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0.31</a:t>
                      </a: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7122" name="Text Box 257"/>
          <p:cNvSpPr txBox="1">
            <a:spLocks noChangeArrowheads="1"/>
          </p:cNvSpPr>
          <p:nvPr/>
        </p:nvSpPr>
        <p:spPr bwMode="auto">
          <a:xfrm>
            <a:off x="3570288" y="4176713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87123" name="Text Box 258"/>
          <p:cNvSpPr txBox="1">
            <a:spLocks noChangeArrowheads="1"/>
          </p:cNvSpPr>
          <p:nvPr/>
        </p:nvSpPr>
        <p:spPr bwMode="auto">
          <a:xfrm>
            <a:off x="3570288" y="1676400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87124" name="Line 259"/>
          <p:cNvSpPr>
            <a:spLocks noChangeShapeType="1"/>
          </p:cNvSpPr>
          <p:nvPr/>
        </p:nvSpPr>
        <p:spPr bwMode="auto">
          <a:xfrm>
            <a:off x="228600" y="41148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25" name="Text Box 260"/>
          <p:cNvSpPr txBox="1">
            <a:spLocks noChangeArrowheads="1"/>
          </p:cNvSpPr>
          <p:nvPr/>
        </p:nvSpPr>
        <p:spPr bwMode="auto">
          <a:xfrm>
            <a:off x="6161088" y="4191000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87126" name="Text Box 261"/>
          <p:cNvSpPr txBox="1">
            <a:spLocks noChangeArrowheads="1"/>
          </p:cNvSpPr>
          <p:nvPr/>
        </p:nvSpPr>
        <p:spPr bwMode="auto">
          <a:xfrm>
            <a:off x="6161088" y="1676400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87127" name="Text Box 262"/>
          <p:cNvSpPr txBox="1">
            <a:spLocks noChangeArrowheads="1"/>
          </p:cNvSpPr>
          <p:nvPr/>
        </p:nvSpPr>
        <p:spPr bwMode="auto">
          <a:xfrm rot="-5396396">
            <a:off x="691356" y="2585244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87128" name="Text Box 263"/>
          <p:cNvSpPr txBox="1">
            <a:spLocks noChangeArrowheads="1"/>
          </p:cNvSpPr>
          <p:nvPr/>
        </p:nvSpPr>
        <p:spPr bwMode="auto">
          <a:xfrm rot="-5396396">
            <a:off x="691356" y="5023644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87129" name="Text Box 264"/>
          <p:cNvSpPr txBox="1">
            <a:spLocks noChangeArrowheads="1"/>
          </p:cNvSpPr>
          <p:nvPr/>
        </p:nvSpPr>
        <p:spPr bwMode="auto">
          <a:xfrm rot="-5396396">
            <a:off x="689769" y="5936457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87130" name="Text Box 265"/>
          <p:cNvSpPr txBox="1">
            <a:spLocks noChangeArrowheads="1"/>
          </p:cNvSpPr>
          <p:nvPr/>
        </p:nvSpPr>
        <p:spPr bwMode="auto">
          <a:xfrm rot="-5396396">
            <a:off x="691356" y="3499644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87131" name="Text Box 266"/>
          <p:cNvSpPr txBox="1">
            <a:spLocks noChangeArrowheads="1"/>
          </p:cNvSpPr>
          <p:nvPr/>
        </p:nvSpPr>
        <p:spPr bwMode="auto">
          <a:xfrm>
            <a:off x="152400" y="1676400"/>
            <a:ext cx="77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MZ</a:t>
            </a:r>
          </a:p>
        </p:txBody>
      </p:sp>
      <p:sp>
        <p:nvSpPr>
          <p:cNvPr id="87132" name="Text Box 267"/>
          <p:cNvSpPr txBox="1">
            <a:spLocks noChangeArrowheads="1"/>
          </p:cNvSpPr>
          <p:nvPr/>
        </p:nvSpPr>
        <p:spPr bwMode="auto">
          <a:xfrm>
            <a:off x="152400" y="4267200"/>
            <a:ext cx="725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DZ</a:t>
            </a:r>
          </a:p>
        </p:txBody>
      </p:sp>
      <p:sp>
        <p:nvSpPr>
          <p:cNvPr id="87133" name="Text Box 268"/>
          <p:cNvSpPr txBox="1">
            <a:spLocks noChangeArrowheads="1"/>
          </p:cNvSpPr>
          <p:nvPr/>
        </p:nvSpPr>
        <p:spPr bwMode="auto">
          <a:xfrm>
            <a:off x="2897188" y="1981200"/>
            <a:ext cx="2130425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Within-twin covariance</a:t>
            </a:r>
          </a:p>
        </p:txBody>
      </p:sp>
      <p:sp>
        <p:nvSpPr>
          <p:cNvPr id="87134" name="Text Box 269"/>
          <p:cNvSpPr txBox="1">
            <a:spLocks noChangeArrowheads="1"/>
          </p:cNvSpPr>
          <p:nvPr/>
        </p:nvSpPr>
        <p:spPr bwMode="auto">
          <a:xfrm>
            <a:off x="2890838" y="4502150"/>
            <a:ext cx="2130425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Within-twin covariance</a:t>
            </a:r>
          </a:p>
        </p:txBody>
      </p:sp>
      <p:sp>
        <p:nvSpPr>
          <p:cNvPr id="87135" name="Text Box 270"/>
          <p:cNvSpPr txBox="1">
            <a:spLocks noChangeArrowheads="1"/>
          </p:cNvSpPr>
          <p:nvPr/>
        </p:nvSpPr>
        <p:spPr bwMode="auto">
          <a:xfrm>
            <a:off x="5487988" y="5448300"/>
            <a:ext cx="2130425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Within-twin covariance</a:t>
            </a:r>
          </a:p>
        </p:txBody>
      </p:sp>
      <p:sp>
        <p:nvSpPr>
          <p:cNvPr id="87136" name="Text Box 271"/>
          <p:cNvSpPr txBox="1">
            <a:spLocks noChangeArrowheads="1"/>
          </p:cNvSpPr>
          <p:nvPr/>
        </p:nvSpPr>
        <p:spPr bwMode="auto">
          <a:xfrm>
            <a:off x="5487988" y="2946400"/>
            <a:ext cx="2130425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Within-twin covariance</a:t>
            </a:r>
          </a:p>
        </p:txBody>
      </p:sp>
      <p:sp>
        <p:nvSpPr>
          <p:cNvPr id="87137" name="Text Box 272"/>
          <p:cNvSpPr txBox="1">
            <a:spLocks noChangeArrowheads="1"/>
          </p:cNvSpPr>
          <p:nvPr/>
        </p:nvSpPr>
        <p:spPr bwMode="auto">
          <a:xfrm>
            <a:off x="2895600" y="2946400"/>
            <a:ext cx="2090738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Cross-twin covariance</a:t>
            </a:r>
          </a:p>
        </p:txBody>
      </p:sp>
      <p:sp>
        <p:nvSpPr>
          <p:cNvPr id="87138" name="Text Box 273"/>
          <p:cNvSpPr txBox="1">
            <a:spLocks noChangeArrowheads="1"/>
          </p:cNvSpPr>
          <p:nvPr/>
        </p:nvSpPr>
        <p:spPr bwMode="auto">
          <a:xfrm>
            <a:off x="2895600" y="5461000"/>
            <a:ext cx="2090738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Cross-twin covariance</a:t>
            </a:r>
          </a:p>
        </p:txBody>
      </p:sp>
      <p:sp>
        <p:nvSpPr>
          <p:cNvPr id="22" name="Snip and Round Single Corner Rectangle 21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Example Covariance Matrix</a:t>
            </a:r>
          </a:p>
        </p:txBody>
      </p:sp>
      <p:graphicFrame>
        <p:nvGraphicFramePr>
          <p:cNvPr id="191491" name="Group 3"/>
          <p:cNvGraphicFramePr>
            <a:graphicFrameLocks noGrp="1"/>
          </p:cNvGraphicFramePr>
          <p:nvPr/>
        </p:nvGraphicFramePr>
        <p:xfrm>
          <a:off x="1333500" y="1828800"/>
          <a:ext cx="6477000" cy="2284425"/>
        </p:xfrm>
        <a:graphic>
          <a:graphicData uri="http://schemas.openxmlformats.org/drawingml/2006/table">
            <a:tbl>
              <a:tblPr/>
              <a:tblGrid>
                <a:gridCol w="1296988"/>
                <a:gridCol w="1293812"/>
                <a:gridCol w="1295400"/>
                <a:gridCol w="1293813"/>
                <a:gridCol w="1296987"/>
              </a:tblGrid>
              <a:tr h="3968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19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0.79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0.49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</a:t>
                      </a: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19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0.59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0.29</a:t>
                      </a: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91551" name="Group 63"/>
          <p:cNvGraphicFramePr>
            <a:graphicFrameLocks noGrp="1"/>
          </p:cNvGraphicFramePr>
          <p:nvPr/>
        </p:nvGraphicFramePr>
        <p:xfrm>
          <a:off x="1333500" y="4329113"/>
          <a:ext cx="6477000" cy="2284421"/>
        </p:xfrm>
        <a:graphic>
          <a:graphicData uri="http://schemas.openxmlformats.org/drawingml/2006/table">
            <a:tbl>
              <a:tblPr/>
              <a:tblGrid>
                <a:gridCol w="1296988"/>
                <a:gridCol w="1293812"/>
                <a:gridCol w="1295400"/>
                <a:gridCol w="1293813"/>
                <a:gridCol w="1296987"/>
              </a:tblGrid>
              <a:tr h="3968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0.30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19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0.39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0.25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19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0.24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0.43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0.31</a:t>
                      </a: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9170" name="Text Box 123"/>
          <p:cNvSpPr txBox="1">
            <a:spLocks noChangeArrowheads="1"/>
          </p:cNvSpPr>
          <p:nvPr/>
        </p:nvSpPr>
        <p:spPr bwMode="auto">
          <a:xfrm>
            <a:off x="3570288" y="4176713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89171" name="Text Box 124"/>
          <p:cNvSpPr txBox="1">
            <a:spLocks noChangeArrowheads="1"/>
          </p:cNvSpPr>
          <p:nvPr/>
        </p:nvSpPr>
        <p:spPr bwMode="auto">
          <a:xfrm>
            <a:off x="3570288" y="1676400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89172" name="Line 125"/>
          <p:cNvSpPr>
            <a:spLocks noChangeShapeType="1"/>
          </p:cNvSpPr>
          <p:nvPr/>
        </p:nvSpPr>
        <p:spPr bwMode="auto">
          <a:xfrm>
            <a:off x="228600" y="41148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73" name="Text Box 126"/>
          <p:cNvSpPr txBox="1">
            <a:spLocks noChangeArrowheads="1"/>
          </p:cNvSpPr>
          <p:nvPr/>
        </p:nvSpPr>
        <p:spPr bwMode="auto">
          <a:xfrm>
            <a:off x="6161088" y="4191000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89174" name="Text Box 127"/>
          <p:cNvSpPr txBox="1">
            <a:spLocks noChangeArrowheads="1"/>
          </p:cNvSpPr>
          <p:nvPr/>
        </p:nvSpPr>
        <p:spPr bwMode="auto">
          <a:xfrm>
            <a:off x="6161088" y="1676400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89175" name="Text Box 128"/>
          <p:cNvSpPr txBox="1">
            <a:spLocks noChangeArrowheads="1"/>
          </p:cNvSpPr>
          <p:nvPr/>
        </p:nvSpPr>
        <p:spPr bwMode="auto">
          <a:xfrm rot="-5396396">
            <a:off x="691356" y="2585244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89176" name="Text Box 129"/>
          <p:cNvSpPr txBox="1">
            <a:spLocks noChangeArrowheads="1"/>
          </p:cNvSpPr>
          <p:nvPr/>
        </p:nvSpPr>
        <p:spPr bwMode="auto">
          <a:xfrm rot="-5396396">
            <a:off x="691356" y="5023644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89177" name="Text Box 130"/>
          <p:cNvSpPr txBox="1">
            <a:spLocks noChangeArrowheads="1"/>
          </p:cNvSpPr>
          <p:nvPr/>
        </p:nvSpPr>
        <p:spPr bwMode="auto">
          <a:xfrm rot="-5396396">
            <a:off x="689769" y="5936457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89178" name="Text Box 131"/>
          <p:cNvSpPr txBox="1">
            <a:spLocks noChangeArrowheads="1"/>
          </p:cNvSpPr>
          <p:nvPr/>
        </p:nvSpPr>
        <p:spPr bwMode="auto">
          <a:xfrm rot="-5396396">
            <a:off x="691356" y="3499644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89179" name="Text Box 132"/>
          <p:cNvSpPr txBox="1">
            <a:spLocks noChangeArrowheads="1"/>
          </p:cNvSpPr>
          <p:nvPr/>
        </p:nvSpPr>
        <p:spPr bwMode="auto">
          <a:xfrm>
            <a:off x="152400" y="1676400"/>
            <a:ext cx="77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MZ</a:t>
            </a:r>
          </a:p>
        </p:txBody>
      </p:sp>
      <p:sp>
        <p:nvSpPr>
          <p:cNvPr id="89180" name="Text Box 133"/>
          <p:cNvSpPr txBox="1">
            <a:spLocks noChangeArrowheads="1"/>
          </p:cNvSpPr>
          <p:nvPr/>
        </p:nvSpPr>
        <p:spPr bwMode="auto">
          <a:xfrm>
            <a:off x="152400" y="4267200"/>
            <a:ext cx="725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DZ</a:t>
            </a:r>
          </a:p>
        </p:txBody>
      </p:sp>
      <p:sp>
        <p:nvSpPr>
          <p:cNvPr id="89181" name="Text Box 134"/>
          <p:cNvSpPr txBox="1">
            <a:spLocks noChangeArrowheads="1"/>
          </p:cNvSpPr>
          <p:nvPr/>
        </p:nvSpPr>
        <p:spPr bwMode="auto">
          <a:xfrm>
            <a:off x="2897188" y="1981200"/>
            <a:ext cx="2130425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Within-twin covariance</a:t>
            </a:r>
          </a:p>
        </p:txBody>
      </p:sp>
      <p:sp>
        <p:nvSpPr>
          <p:cNvPr id="89182" name="Text Box 135"/>
          <p:cNvSpPr txBox="1">
            <a:spLocks noChangeArrowheads="1"/>
          </p:cNvSpPr>
          <p:nvPr/>
        </p:nvSpPr>
        <p:spPr bwMode="auto">
          <a:xfrm>
            <a:off x="2890838" y="4502150"/>
            <a:ext cx="2130425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Within-twin covariance</a:t>
            </a:r>
          </a:p>
        </p:txBody>
      </p:sp>
      <p:sp>
        <p:nvSpPr>
          <p:cNvPr id="89183" name="Text Box 136"/>
          <p:cNvSpPr txBox="1">
            <a:spLocks noChangeArrowheads="1"/>
          </p:cNvSpPr>
          <p:nvPr/>
        </p:nvSpPr>
        <p:spPr bwMode="auto">
          <a:xfrm>
            <a:off x="5487988" y="5448300"/>
            <a:ext cx="2130425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Within-twin covariance</a:t>
            </a:r>
          </a:p>
        </p:txBody>
      </p:sp>
      <p:sp>
        <p:nvSpPr>
          <p:cNvPr id="89184" name="Text Box 137"/>
          <p:cNvSpPr txBox="1">
            <a:spLocks noChangeArrowheads="1"/>
          </p:cNvSpPr>
          <p:nvPr/>
        </p:nvSpPr>
        <p:spPr bwMode="auto">
          <a:xfrm>
            <a:off x="5487988" y="2946400"/>
            <a:ext cx="2130425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Within-twin covariance</a:t>
            </a:r>
          </a:p>
        </p:txBody>
      </p:sp>
      <p:sp>
        <p:nvSpPr>
          <p:cNvPr id="89185" name="Text Box 138"/>
          <p:cNvSpPr txBox="1">
            <a:spLocks noChangeArrowheads="1"/>
          </p:cNvSpPr>
          <p:nvPr/>
        </p:nvSpPr>
        <p:spPr bwMode="auto">
          <a:xfrm>
            <a:off x="2895600" y="2946400"/>
            <a:ext cx="2090738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Cross-twin covariance</a:t>
            </a:r>
          </a:p>
        </p:txBody>
      </p:sp>
      <p:sp>
        <p:nvSpPr>
          <p:cNvPr id="89186" name="Text Box 139"/>
          <p:cNvSpPr txBox="1">
            <a:spLocks noChangeArrowheads="1"/>
          </p:cNvSpPr>
          <p:nvPr/>
        </p:nvSpPr>
        <p:spPr bwMode="auto">
          <a:xfrm>
            <a:off x="2895600" y="5461000"/>
            <a:ext cx="2090738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Cross-twin covariance</a:t>
            </a:r>
          </a:p>
        </p:txBody>
      </p:sp>
      <p:sp>
        <p:nvSpPr>
          <p:cNvPr id="89187" name="Oval 140"/>
          <p:cNvSpPr>
            <a:spLocks noChangeArrowheads="1"/>
          </p:cNvSpPr>
          <p:nvPr/>
        </p:nvSpPr>
        <p:spPr bwMode="auto">
          <a:xfrm>
            <a:off x="2971800" y="34290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89188" name="Oval 141"/>
          <p:cNvSpPr>
            <a:spLocks noChangeArrowheads="1"/>
          </p:cNvSpPr>
          <p:nvPr/>
        </p:nvSpPr>
        <p:spPr bwMode="auto">
          <a:xfrm>
            <a:off x="4267200" y="37338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89189" name="Oval 142"/>
          <p:cNvSpPr>
            <a:spLocks noChangeArrowheads="1"/>
          </p:cNvSpPr>
          <p:nvPr/>
        </p:nvSpPr>
        <p:spPr bwMode="auto">
          <a:xfrm>
            <a:off x="2971800" y="59436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89190" name="Oval 143"/>
          <p:cNvSpPr>
            <a:spLocks noChangeArrowheads="1"/>
          </p:cNvSpPr>
          <p:nvPr/>
        </p:nvSpPr>
        <p:spPr bwMode="auto">
          <a:xfrm>
            <a:off x="4267200" y="62484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26" name="Snip and Round Single Corner Rectangle 25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Example Covariance Matrix</a:t>
            </a:r>
          </a:p>
        </p:txBody>
      </p:sp>
      <p:graphicFrame>
        <p:nvGraphicFramePr>
          <p:cNvPr id="193539" name="Group 3"/>
          <p:cNvGraphicFramePr>
            <a:graphicFrameLocks noGrp="1"/>
          </p:cNvGraphicFramePr>
          <p:nvPr/>
        </p:nvGraphicFramePr>
        <p:xfrm>
          <a:off x="1333500" y="1828800"/>
          <a:ext cx="6477000" cy="2284425"/>
        </p:xfrm>
        <a:graphic>
          <a:graphicData uri="http://schemas.openxmlformats.org/drawingml/2006/table">
            <a:tbl>
              <a:tblPr/>
              <a:tblGrid>
                <a:gridCol w="1296988"/>
                <a:gridCol w="1293812"/>
                <a:gridCol w="1295400"/>
                <a:gridCol w="1293813"/>
                <a:gridCol w="1296987"/>
              </a:tblGrid>
              <a:tr h="3968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19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0.79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0.49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</a:t>
                      </a: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19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0.59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0.29</a:t>
                      </a: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93599" name="Group 63"/>
          <p:cNvGraphicFramePr>
            <a:graphicFrameLocks noGrp="1"/>
          </p:cNvGraphicFramePr>
          <p:nvPr/>
        </p:nvGraphicFramePr>
        <p:xfrm>
          <a:off x="1333500" y="4329113"/>
          <a:ext cx="6477000" cy="2284421"/>
        </p:xfrm>
        <a:graphic>
          <a:graphicData uri="http://schemas.openxmlformats.org/drawingml/2006/table">
            <a:tbl>
              <a:tblPr/>
              <a:tblGrid>
                <a:gridCol w="1296988"/>
                <a:gridCol w="1293812"/>
                <a:gridCol w="1295400"/>
                <a:gridCol w="1293813"/>
                <a:gridCol w="1296987"/>
              </a:tblGrid>
              <a:tr h="3968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0.30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19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0.39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0.25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19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0.24</a:t>
                      </a:r>
                    </a:p>
                  </a:txBody>
                  <a:tcPr marT="45732" marB="4573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0.43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0.31</a:t>
                      </a:r>
                    </a:p>
                  </a:txBody>
                  <a:tcPr marT="45732" marB="45732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91218" name="Text Box 123"/>
          <p:cNvSpPr txBox="1">
            <a:spLocks noChangeArrowheads="1"/>
          </p:cNvSpPr>
          <p:nvPr/>
        </p:nvSpPr>
        <p:spPr bwMode="auto">
          <a:xfrm>
            <a:off x="3570288" y="4176713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91219" name="Text Box 124"/>
          <p:cNvSpPr txBox="1">
            <a:spLocks noChangeArrowheads="1"/>
          </p:cNvSpPr>
          <p:nvPr/>
        </p:nvSpPr>
        <p:spPr bwMode="auto">
          <a:xfrm>
            <a:off x="3570288" y="1676400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91220" name="Line 125"/>
          <p:cNvSpPr>
            <a:spLocks noChangeShapeType="1"/>
          </p:cNvSpPr>
          <p:nvPr/>
        </p:nvSpPr>
        <p:spPr bwMode="auto">
          <a:xfrm>
            <a:off x="228600" y="41148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21" name="Text Box 126"/>
          <p:cNvSpPr txBox="1">
            <a:spLocks noChangeArrowheads="1"/>
          </p:cNvSpPr>
          <p:nvPr/>
        </p:nvSpPr>
        <p:spPr bwMode="auto">
          <a:xfrm>
            <a:off x="6161088" y="4191000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91222" name="Text Box 127"/>
          <p:cNvSpPr txBox="1">
            <a:spLocks noChangeArrowheads="1"/>
          </p:cNvSpPr>
          <p:nvPr/>
        </p:nvSpPr>
        <p:spPr bwMode="auto">
          <a:xfrm>
            <a:off x="6161088" y="1676400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91223" name="Text Box 128"/>
          <p:cNvSpPr txBox="1">
            <a:spLocks noChangeArrowheads="1"/>
          </p:cNvSpPr>
          <p:nvPr/>
        </p:nvSpPr>
        <p:spPr bwMode="auto">
          <a:xfrm rot="-5396396">
            <a:off x="691356" y="2585244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91224" name="Text Box 129"/>
          <p:cNvSpPr txBox="1">
            <a:spLocks noChangeArrowheads="1"/>
          </p:cNvSpPr>
          <p:nvPr/>
        </p:nvSpPr>
        <p:spPr bwMode="auto">
          <a:xfrm rot="-5396396">
            <a:off x="691356" y="5023644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91225" name="Text Box 130"/>
          <p:cNvSpPr txBox="1">
            <a:spLocks noChangeArrowheads="1"/>
          </p:cNvSpPr>
          <p:nvPr/>
        </p:nvSpPr>
        <p:spPr bwMode="auto">
          <a:xfrm rot="-5396396">
            <a:off x="689769" y="5936457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91226" name="Text Box 131"/>
          <p:cNvSpPr txBox="1">
            <a:spLocks noChangeArrowheads="1"/>
          </p:cNvSpPr>
          <p:nvPr/>
        </p:nvSpPr>
        <p:spPr bwMode="auto">
          <a:xfrm rot="-5396396">
            <a:off x="691356" y="3499644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91227" name="Text Box 132"/>
          <p:cNvSpPr txBox="1">
            <a:spLocks noChangeArrowheads="1"/>
          </p:cNvSpPr>
          <p:nvPr/>
        </p:nvSpPr>
        <p:spPr bwMode="auto">
          <a:xfrm>
            <a:off x="152400" y="1676400"/>
            <a:ext cx="77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MZ</a:t>
            </a:r>
          </a:p>
        </p:txBody>
      </p:sp>
      <p:sp>
        <p:nvSpPr>
          <p:cNvPr id="91228" name="Text Box 133"/>
          <p:cNvSpPr txBox="1">
            <a:spLocks noChangeArrowheads="1"/>
          </p:cNvSpPr>
          <p:nvPr/>
        </p:nvSpPr>
        <p:spPr bwMode="auto">
          <a:xfrm>
            <a:off x="152400" y="4267200"/>
            <a:ext cx="725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DZ</a:t>
            </a:r>
          </a:p>
        </p:txBody>
      </p:sp>
      <p:sp>
        <p:nvSpPr>
          <p:cNvPr id="91229" name="Text Box 134"/>
          <p:cNvSpPr txBox="1">
            <a:spLocks noChangeArrowheads="1"/>
          </p:cNvSpPr>
          <p:nvPr/>
        </p:nvSpPr>
        <p:spPr bwMode="auto">
          <a:xfrm>
            <a:off x="2897188" y="1981200"/>
            <a:ext cx="2130425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Within-twin covariance</a:t>
            </a:r>
          </a:p>
        </p:txBody>
      </p:sp>
      <p:sp>
        <p:nvSpPr>
          <p:cNvPr id="91230" name="Text Box 135"/>
          <p:cNvSpPr txBox="1">
            <a:spLocks noChangeArrowheads="1"/>
          </p:cNvSpPr>
          <p:nvPr/>
        </p:nvSpPr>
        <p:spPr bwMode="auto">
          <a:xfrm>
            <a:off x="2890838" y="4502150"/>
            <a:ext cx="2130425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Within-twin covariance</a:t>
            </a:r>
          </a:p>
        </p:txBody>
      </p:sp>
      <p:sp>
        <p:nvSpPr>
          <p:cNvPr id="91231" name="Text Box 136"/>
          <p:cNvSpPr txBox="1">
            <a:spLocks noChangeArrowheads="1"/>
          </p:cNvSpPr>
          <p:nvPr/>
        </p:nvSpPr>
        <p:spPr bwMode="auto">
          <a:xfrm>
            <a:off x="5487988" y="5448300"/>
            <a:ext cx="2130425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Within-twin covariance</a:t>
            </a:r>
          </a:p>
        </p:txBody>
      </p:sp>
      <p:sp>
        <p:nvSpPr>
          <p:cNvPr id="91232" name="Text Box 137"/>
          <p:cNvSpPr txBox="1">
            <a:spLocks noChangeArrowheads="1"/>
          </p:cNvSpPr>
          <p:nvPr/>
        </p:nvSpPr>
        <p:spPr bwMode="auto">
          <a:xfrm>
            <a:off x="5487988" y="2946400"/>
            <a:ext cx="2130425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Within-twin covariance</a:t>
            </a:r>
          </a:p>
        </p:txBody>
      </p:sp>
      <p:sp>
        <p:nvSpPr>
          <p:cNvPr id="91233" name="Text Box 138"/>
          <p:cNvSpPr txBox="1">
            <a:spLocks noChangeArrowheads="1"/>
          </p:cNvSpPr>
          <p:nvPr/>
        </p:nvSpPr>
        <p:spPr bwMode="auto">
          <a:xfrm>
            <a:off x="2895600" y="2946400"/>
            <a:ext cx="2090738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Cross-twin covariance</a:t>
            </a:r>
          </a:p>
        </p:txBody>
      </p:sp>
      <p:sp>
        <p:nvSpPr>
          <p:cNvPr id="91234" name="Text Box 139"/>
          <p:cNvSpPr txBox="1">
            <a:spLocks noChangeArrowheads="1"/>
          </p:cNvSpPr>
          <p:nvPr/>
        </p:nvSpPr>
        <p:spPr bwMode="auto">
          <a:xfrm>
            <a:off x="2895600" y="5461000"/>
            <a:ext cx="2090738" cy="31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Cross-twin covariance</a:t>
            </a:r>
          </a:p>
        </p:txBody>
      </p:sp>
      <p:sp>
        <p:nvSpPr>
          <p:cNvPr id="91235" name="Oval 140"/>
          <p:cNvSpPr>
            <a:spLocks noChangeArrowheads="1"/>
          </p:cNvSpPr>
          <p:nvPr/>
        </p:nvSpPr>
        <p:spPr bwMode="auto">
          <a:xfrm>
            <a:off x="2971800" y="34290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1236" name="Oval 141"/>
          <p:cNvSpPr>
            <a:spLocks noChangeArrowheads="1"/>
          </p:cNvSpPr>
          <p:nvPr/>
        </p:nvSpPr>
        <p:spPr bwMode="auto">
          <a:xfrm>
            <a:off x="4267200" y="38100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1237" name="Oval 142"/>
          <p:cNvSpPr>
            <a:spLocks noChangeArrowheads="1"/>
          </p:cNvSpPr>
          <p:nvPr/>
        </p:nvSpPr>
        <p:spPr bwMode="auto">
          <a:xfrm>
            <a:off x="2971800" y="59436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1238" name="Oval 143"/>
          <p:cNvSpPr>
            <a:spLocks noChangeArrowheads="1"/>
          </p:cNvSpPr>
          <p:nvPr/>
        </p:nvSpPr>
        <p:spPr bwMode="auto">
          <a:xfrm>
            <a:off x="4267200" y="62484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1239" name="Oval 144"/>
          <p:cNvSpPr>
            <a:spLocks noChangeArrowheads="1"/>
          </p:cNvSpPr>
          <p:nvPr/>
        </p:nvSpPr>
        <p:spPr bwMode="auto">
          <a:xfrm>
            <a:off x="4267200" y="5943600"/>
            <a:ext cx="6096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1240" name="Oval 145"/>
          <p:cNvSpPr>
            <a:spLocks noChangeArrowheads="1"/>
          </p:cNvSpPr>
          <p:nvPr/>
        </p:nvSpPr>
        <p:spPr bwMode="auto">
          <a:xfrm>
            <a:off x="2971800" y="6248400"/>
            <a:ext cx="6096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1241" name="Line 147"/>
          <p:cNvSpPr>
            <a:spLocks noChangeShapeType="1"/>
          </p:cNvSpPr>
          <p:nvPr/>
        </p:nvSpPr>
        <p:spPr bwMode="auto">
          <a:xfrm flipV="1">
            <a:off x="3581400" y="6172200"/>
            <a:ext cx="6858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42" name="Oval 148"/>
          <p:cNvSpPr>
            <a:spLocks noChangeArrowheads="1"/>
          </p:cNvSpPr>
          <p:nvPr/>
        </p:nvSpPr>
        <p:spPr bwMode="auto">
          <a:xfrm>
            <a:off x="2971800" y="3810000"/>
            <a:ext cx="6096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1243" name="Oval 149"/>
          <p:cNvSpPr>
            <a:spLocks noChangeArrowheads="1"/>
          </p:cNvSpPr>
          <p:nvPr/>
        </p:nvSpPr>
        <p:spPr bwMode="auto">
          <a:xfrm>
            <a:off x="4267200" y="3429000"/>
            <a:ext cx="6096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1244" name="Line 150"/>
          <p:cNvSpPr>
            <a:spLocks noChangeShapeType="1"/>
          </p:cNvSpPr>
          <p:nvPr/>
        </p:nvSpPr>
        <p:spPr bwMode="auto">
          <a:xfrm flipV="1">
            <a:off x="3581400" y="3657600"/>
            <a:ext cx="6858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Snip and Round Single Corner Rectangle 31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Summary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Within-individual cross-trait covariance implies common aetiological influences</a:t>
            </a:r>
          </a:p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Cross-twin cross-trait covariance implies common aetiological influences are familial</a:t>
            </a:r>
          </a:p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Whether familial influences genetic or environmental shown by MZ:DZ ratio of cross-twin cross-trait covariances</a:t>
            </a:r>
          </a:p>
        </p:txBody>
      </p:sp>
      <p:sp>
        <p:nvSpPr>
          <p:cNvPr id="4" name="Snip and Round Single Corner Rectangle 3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Cholesky Decomposition Bivariate Genetic analyses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altLang="en-US" sz="4400" b="1">
                <a:latin typeface="Calibri" charset="0"/>
                <a:ea typeface="ＭＳ Ｐゴシック" charset="-128"/>
              </a:rPr>
              <a:t>Specification in OpenMx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Within-Twin Covariance</a:t>
            </a:r>
          </a:p>
        </p:txBody>
      </p:sp>
      <p:sp>
        <p:nvSpPr>
          <p:cNvPr id="97282" name="Rectangle 4"/>
          <p:cNvSpPr>
            <a:spLocks noChangeArrowheads="1"/>
          </p:cNvSpPr>
          <p:nvPr/>
        </p:nvSpPr>
        <p:spPr bwMode="auto">
          <a:xfrm>
            <a:off x="806450" y="3657600"/>
            <a:ext cx="503238" cy="431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P1</a:t>
            </a:r>
            <a:endParaRPr lang="en-AU" altLang="en-US" sz="1800"/>
          </a:p>
        </p:txBody>
      </p:sp>
      <p:sp>
        <p:nvSpPr>
          <p:cNvPr id="97283" name="Rectangle 5"/>
          <p:cNvSpPr>
            <a:spLocks noChangeArrowheads="1"/>
          </p:cNvSpPr>
          <p:nvPr/>
        </p:nvSpPr>
        <p:spPr bwMode="auto">
          <a:xfrm>
            <a:off x="2895600" y="3657600"/>
            <a:ext cx="515938" cy="423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P2</a:t>
            </a:r>
            <a:endParaRPr lang="en-AU" altLang="en-US" sz="1800"/>
          </a:p>
        </p:txBody>
      </p:sp>
      <p:sp>
        <p:nvSpPr>
          <p:cNvPr id="97284" name="Oval 6"/>
          <p:cNvSpPr>
            <a:spLocks noChangeArrowheads="1"/>
          </p:cNvSpPr>
          <p:nvPr/>
        </p:nvSpPr>
        <p:spPr bwMode="auto">
          <a:xfrm>
            <a:off x="841375" y="1963738"/>
            <a:ext cx="474663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</a:t>
            </a:r>
            <a:r>
              <a:rPr lang="en-US" altLang="en-US" sz="1200" baseline="-25000">
                <a:solidFill>
                  <a:srgbClr val="000000"/>
                </a:solidFill>
              </a:rPr>
              <a:t>1</a:t>
            </a:r>
            <a:endParaRPr lang="en-AU" altLang="en-US" sz="1200"/>
          </a:p>
        </p:txBody>
      </p:sp>
      <p:cxnSp>
        <p:nvCxnSpPr>
          <p:cNvPr id="97285" name="AutoShape 7"/>
          <p:cNvCxnSpPr>
            <a:cxnSpLocks noChangeShapeType="1"/>
          </p:cNvCxnSpPr>
          <p:nvPr/>
        </p:nvCxnSpPr>
        <p:spPr bwMode="auto">
          <a:xfrm rot="-5400000" flipH="1" flipV="1">
            <a:off x="777875" y="20748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86" name="AutoShape 8"/>
          <p:cNvCxnSpPr>
            <a:cxnSpLocks noChangeShapeType="1"/>
            <a:stCxn id="97284" idx="4"/>
          </p:cNvCxnSpPr>
          <p:nvPr/>
        </p:nvCxnSpPr>
        <p:spPr bwMode="auto">
          <a:xfrm flipH="1">
            <a:off x="1076325" y="2430463"/>
            <a:ext cx="3175" cy="1206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87" name="AutoShape 9"/>
          <p:cNvCxnSpPr>
            <a:cxnSpLocks noChangeShapeType="1"/>
            <a:stCxn id="97289" idx="4"/>
          </p:cNvCxnSpPr>
          <p:nvPr/>
        </p:nvCxnSpPr>
        <p:spPr bwMode="auto">
          <a:xfrm>
            <a:off x="3167063" y="2430463"/>
            <a:ext cx="1587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88" name="AutoShape 10"/>
          <p:cNvCxnSpPr>
            <a:cxnSpLocks noChangeShapeType="1"/>
            <a:stCxn id="97284" idx="6"/>
          </p:cNvCxnSpPr>
          <p:nvPr/>
        </p:nvCxnSpPr>
        <p:spPr bwMode="auto">
          <a:xfrm>
            <a:off x="1316038" y="2197100"/>
            <a:ext cx="1808162" cy="14493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289" name="Oval 11"/>
          <p:cNvSpPr>
            <a:spLocks noChangeArrowheads="1"/>
          </p:cNvSpPr>
          <p:nvPr/>
        </p:nvSpPr>
        <p:spPr bwMode="auto">
          <a:xfrm>
            <a:off x="2928938" y="1963738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</a:t>
            </a:r>
            <a:r>
              <a:rPr lang="en-US" altLang="en-US" sz="1200" baseline="-25000">
                <a:solidFill>
                  <a:srgbClr val="000000"/>
                </a:solidFill>
              </a:rPr>
              <a:t>2</a:t>
            </a:r>
            <a:endParaRPr lang="en-AU" altLang="en-US" sz="1200"/>
          </a:p>
        </p:txBody>
      </p:sp>
      <p:cxnSp>
        <p:nvCxnSpPr>
          <p:cNvPr id="97290" name="AutoShape 12"/>
          <p:cNvCxnSpPr>
            <a:cxnSpLocks noChangeShapeType="1"/>
          </p:cNvCxnSpPr>
          <p:nvPr/>
        </p:nvCxnSpPr>
        <p:spPr bwMode="auto">
          <a:xfrm rot="-5400000" flipH="1" flipV="1">
            <a:off x="2860675" y="20716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291" name="Text Box 13"/>
          <p:cNvSpPr txBox="1">
            <a:spLocks noChangeArrowheads="1"/>
          </p:cNvSpPr>
          <p:nvPr/>
        </p:nvSpPr>
        <p:spPr bwMode="auto">
          <a:xfrm>
            <a:off x="1028700" y="2989263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11</a:t>
            </a:r>
          </a:p>
        </p:txBody>
      </p:sp>
      <p:sp>
        <p:nvSpPr>
          <p:cNvPr id="97292" name="Text Box 14"/>
          <p:cNvSpPr txBox="1">
            <a:spLocks noChangeArrowheads="1"/>
          </p:cNvSpPr>
          <p:nvPr/>
        </p:nvSpPr>
        <p:spPr bwMode="auto">
          <a:xfrm>
            <a:off x="1984375" y="298926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21</a:t>
            </a:r>
          </a:p>
        </p:txBody>
      </p:sp>
      <p:sp>
        <p:nvSpPr>
          <p:cNvPr id="97293" name="Text Box 15"/>
          <p:cNvSpPr txBox="1">
            <a:spLocks noChangeArrowheads="1"/>
          </p:cNvSpPr>
          <p:nvPr/>
        </p:nvSpPr>
        <p:spPr bwMode="auto">
          <a:xfrm>
            <a:off x="2746375" y="2989263"/>
            <a:ext cx="534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22</a:t>
            </a:r>
          </a:p>
        </p:txBody>
      </p:sp>
      <p:sp>
        <p:nvSpPr>
          <p:cNvPr id="97294" name="Text Box 16"/>
          <p:cNvSpPr txBox="1">
            <a:spLocks noChangeArrowheads="1"/>
          </p:cNvSpPr>
          <p:nvPr/>
        </p:nvSpPr>
        <p:spPr bwMode="auto">
          <a:xfrm>
            <a:off x="2620963" y="181451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97295" name="Text Box 17"/>
          <p:cNvSpPr txBox="1">
            <a:spLocks noChangeArrowheads="1"/>
          </p:cNvSpPr>
          <p:nvPr/>
        </p:nvSpPr>
        <p:spPr bwMode="auto">
          <a:xfrm>
            <a:off x="563563" y="17986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pic>
        <p:nvPicPr>
          <p:cNvPr id="97296" name="Picture 20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305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7" name="Text Box 40"/>
          <p:cNvSpPr txBox="1">
            <a:spLocks noChangeArrowheads="1"/>
          </p:cNvSpPr>
          <p:nvPr/>
        </p:nvSpPr>
        <p:spPr bwMode="auto">
          <a:xfrm>
            <a:off x="4572000" y="1778000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Path Tracing:</a:t>
            </a:r>
          </a:p>
        </p:txBody>
      </p:sp>
      <p:sp>
        <p:nvSpPr>
          <p:cNvPr id="19" name="Snip and Round Single Corner Rectangle 18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Within-Twin Covariance</a:t>
            </a:r>
          </a:p>
        </p:txBody>
      </p:sp>
      <p:sp>
        <p:nvSpPr>
          <p:cNvPr id="99330" name="Rectangle 3"/>
          <p:cNvSpPr>
            <a:spLocks noChangeArrowheads="1"/>
          </p:cNvSpPr>
          <p:nvPr/>
        </p:nvSpPr>
        <p:spPr bwMode="auto">
          <a:xfrm>
            <a:off x="806450" y="3657600"/>
            <a:ext cx="503238" cy="431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P1</a:t>
            </a:r>
            <a:endParaRPr lang="en-AU" altLang="en-US" sz="1800"/>
          </a:p>
        </p:txBody>
      </p:sp>
      <p:sp>
        <p:nvSpPr>
          <p:cNvPr id="99331" name="Rectangle 4"/>
          <p:cNvSpPr>
            <a:spLocks noChangeArrowheads="1"/>
          </p:cNvSpPr>
          <p:nvPr/>
        </p:nvSpPr>
        <p:spPr bwMode="auto">
          <a:xfrm>
            <a:off x="2895600" y="3657600"/>
            <a:ext cx="515938" cy="423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P2</a:t>
            </a:r>
            <a:endParaRPr lang="en-AU" altLang="en-US" sz="1800"/>
          </a:p>
        </p:txBody>
      </p:sp>
      <p:sp>
        <p:nvSpPr>
          <p:cNvPr id="99332" name="Oval 5"/>
          <p:cNvSpPr>
            <a:spLocks noChangeArrowheads="1"/>
          </p:cNvSpPr>
          <p:nvPr/>
        </p:nvSpPr>
        <p:spPr bwMode="auto">
          <a:xfrm>
            <a:off x="841375" y="1963738"/>
            <a:ext cx="474663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</a:t>
            </a:r>
            <a:r>
              <a:rPr lang="en-US" altLang="en-US" sz="1200" baseline="-25000">
                <a:solidFill>
                  <a:srgbClr val="000000"/>
                </a:solidFill>
              </a:rPr>
              <a:t>1</a:t>
            </a:r>
            <a:endParaRPr lang="en-AU" altLang="en-US" sz="1200"/>
          </a:p>
        </p:txBody>
      </p:sp>
      <p:cxnSp>
        <p:nvCxnSpPr>
          <p:cNvPr id="99333" name="AutoShape 6"/>
          <p:cNvCxnSpPr>
            <a:cxnSpLocks noChangeShapeType="1"/>
          </p:cNvCxnSpPr>
          <p:nvPr/>
        </p:nvCxnSpPr>
        <p:spPr bwMode="auto">
          <a:xfrm rot="-5400000" flipH="1" flipV="1">
            <a:off x="777875" y="20748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34" name="AutoShape 7"/>
          <p:cNvCxnSpPr>
            <a:cxnSpLocks noChangeShapeType="1"/>
            <a:stCxn id="99332" idx="4"/>
          </p:cNvCxnSpPr>
          <p:nvPr/>
        </p:nvCxnSpPr>
        <p:spPr bwMode="auto">
          <a:xfrm flipH="1">
            <a:off x="1076325" y="2430463"/>
            <a:ext cx="3175" cy="1206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35" name="AutoShape 8"/>
          <p:cNvCxnSpPr>
            <a:cxnSpLocks noChangeShapeType="1"/>
            <a:stCxn id="99337" idx="4"/>
          </p:cNvCxnSpPr>
          <p:nvPr/>
        </p:nvCxnSpPr>
        <p:spPr bwMode="auto">
          <a:xfrm>
            <a:off x="3167063" y="2430463"/>
            <a:ext cx="1587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36" name="AutoShape 9"/>
          <p:cNvCxnSpPr>
            <a:cxnSpLocks noChangeShapeType="1"/>
            <a:stCxn id="99332" idx="6"/>
          </p:cNvCxnSpPr>
          <p:nvPr/>
        </p:nvCxnSpPr>
        <p:spPr bwMode="auto">
          <a:xfrm>
            <a:off x="1316038" y="2197100"/>
            <a:ext cx="1808162" cy="14493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337" name="Oval 10"/>
          <p:cNvSpPr>
            <a:spLocks noChangeArrowheads="1"/>
          </p:cNvSpPr>
          <p:nvPr/>
        </p:nvSpPr>
        <p:spPr bwMode="auto">
          <a:xfrm>
            <a:off x="2928938" y="1963738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</a:t>
            </a:r>
            <a:r>
              <a:rPr lang="en-US" altLang="en-US" sz="1200" baseline="-25000">
                <a:solidFill>
                  <a:srgbClr val="000000"/>
                </a:solidFill>
              </a:rPr>
              <a:t>2</a:t>
            </a:r>
            <a:endParaRPr lang="en-AU" altLang="en-US" sz="1200"/>
          </a:p>
        </p:txBody>
      </p:sp>
      <p:cxnSp>
        <p:nvCxnSpPr>
          <p:cNvPr id="99338" name="AutoShape 11"/>
          <p:cNvCxnSpPr>
            <a:cxnSpLocks noChangeShapeType="1"/>
          </p:cNvCxnSpPr>
          <p:nvPr/>
        </p:nvCxnSpPr>
        <p:spPr bwMode="auto">
          <a:xfrm rot="-5400000" flipH="1" flipV="1">
            <a:off x="2860675" y="20716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339" name="Text Box 12"/>
          <p:cNvSpPr txBox="1">
            <a:spLocks noChangeArrowheads="1"/>
          </p:cNvSpPr>
          <p:nvPr/>
        </p:nvSpPr>
        <p:spPr bwMode="auto">
          <a:xfrm>
            <a:off x="1028700" y="2989263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11</a:t>
            </a:r>
          </a:p>
        </p:txBody>
      </p:sp>
      <p:sp>
        <p:nvSpPr>
          <p:cNvPr id="99340" name="Text Box 13"/>
          <p:cNvSpPr txBox="1">
            <a:spLocks noChangeArrowheads="1"/>
          </p:cNvSpPr>
          <p:nvPr/>
        </p:nvSpPr>
        <p:spPr bwMode="auto">
          <a:xfrm>
            <a:off x="1984375" y="298926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21</a:t>
            </a:r>
          </a:p>
        </p:txBody>
      </p:sp>
      <p:sp>
        <p:nvSpPr>
          <p:cNvPr id="99341" name="Text Box 14"/>
          <p:cNvSpPr txBox="1">
            <a:spLocks noChangeArrowheads="1"/>
          </p:cNvSpPr>
          <p:nvPr/>
        </p:nvSpPr>
        <p:spPr bwMode="auto">
          <a:xfrm>
            <a:off x="2746375" y="2989263"/>
            <a:ext cx="534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22</a:t>
            </a:r>
          </a:p>
        </p:txBody>
      </p:sp>
      <p:sp>
        <p:nvSpPr>
          <p:cNvPr id="99342" name="Text Box 15"/>
          <p:cNvSpPr txBox="1">
            <a:spLocks noChangeArrowheads="1"/>
          </p:cNvSpPr>
          <p:nvPr/>
        </p:nvSpPr>
        <p:spPr bwMode="auto">
          <a:xfrm>
            <a:off x="2620963" y="181451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99343" name="Text Box 16"/>
          <p:cNvSpPr txBox="1">
            <a:spLocks noChangeArrowheads="1"/>
          </p:cNvSpPr>
          <p:nvPr/>
        </p:nvSpPr>
        <p:spPr bwMode="auto">
          <a:xfrm>
            <a:off x="563563" y="17986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pic>
        <p:nvPicPr>
          <p:cNvPr id="99344" name="Picture 17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305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2" name="Oval 18"/>
          <p:cNvSpPr>
            <a:spLocks noChangeArrowheads="1"/>
          </p:cNvSpPr>
          <p:nvPr/>
        </p:nvSpPr>
        <p:spPr bwMode="auto">
          <a:xfrm>
            <a:off x="1020763" y="2963863"/>
            <a:ext cx="457200" cy="457200"/>
          </a:xfrm>
          <a:prstGeom prst="ellipse">
            <a:avLst/>
          </a:prstGeom>
          <a:gradFill rotWithShape="0">
            <a:gsLst>
              <a:gs pos="0">
                <a:schemeClr val="tx2">
                  <a:alpha val="48000"/>
                </a:schemeClr>
              </a:gs>
              <a:gs pos="100000">
                <a:schemeClr val="tx2">
                  <a:gamma/>
                  <a:shade val="98039"/>
                  <a:invGamma/>
                  <a:alpha val="50000"/>
                </a:schemeClr>
              </a:gs>
            </a:gsLst>
            <a:lin ang="5400000" scaled="1"/>
          </a:gra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9346" name="Oval 19"/>
          <p:cNvSpPr>
            <a:spLocks noChangeArrowheads="1"/>
          </p:cNvSpPr>
          <p:nvPr/>
        </p:nvSpPr>
        <p:spPr bwMode="auto">
          <a:xfrm>
            <a:off x="1982788" y="2994025"/>
            <a:ext cx="457200" cy="457200"/>
          </a:xfrm>
          <a:prstGeom prst="ellipse">
            <a:avLst/>
          </a:prstGeom>
          <a:gradFill rotWithShape="0">
            <a:gsLst>
              <a:gs pos="0">
                <a:srgbClr val="288C4E">
                  <a:alpha val="50000"/>
                </a:srgbClr>
              </a:gs>
              <a:gs pos="100000">
                <a:srgbClr val="309155">
                  <a:alpha val="50000"/>
                </a:srgbClr>
              </a:gs>
            </a:gsLst>
            <a:lin ang="5400000" scaled="1"/>
          </a:gradFill>
          <a:ln w="28575">
            <a:solidFill>
              <a:srgbClr val="288C4E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8324" name="Oval 20"/>
          <p:cNvSpPr>
            <a:spLocks noChangeArrowheads="1"/>
          </p:cNvSpPr>
          <p:nvPr/>
        </p:nvSpPr>
        <p:spPr bwMode="auto">
          <a:xfrm>
            <a:off x="2755900" y="3009900"/>
            <a:ext cx="457200" cy="457200"/>
          </a:xfrm>
          <a:prstGeom prst="ellipse">
            <a:avLst/>
          </a:prstGeom>
          <a:gradFill rotWithShape="0"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96078"/>
                  <a:invGamma/>
                  <a:alpha val="50000"/>
                </a:schemeClr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9348" name="Text Box 28"/>
          <p:cNvSpPr txBox="1">
            <a:spLocks noChangeArrowheads="1"/>
          </p:cNvSpPr>
          <p:nvPr/>
        </p:nvSpPr>
        <p:spPr bwMode="auto">
          <a:xfrm>
            <a:off x="4572000" y="1778000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Path Tracing:</a:t>
            </a:r>
          </a:p>
        </p:txBody>
      </p:sp>
      <p:pic>
        <p:nvPicPr>
          <p:cNvPr id="99349" name="Picture 30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866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50" name="Text Box 31"/>
          <p:cNvSpPr txBox="1">
            <a:spLocks noChangeArrowheads="1"/>
          </p:cNvSpPr>
          <p:nvPr/>
        </p:nvSpPr>
        <p:spPr bwMode="auto">
          <a:xfrm>
            <a:off x="4572000" y="3429000"/>
            <a:ext cx="2117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 Lower 2 x 2:</a:t>
            </a:r>
          </a:p>
        </p:txBody>
      </p:sp>
      <p:sp>
        <p:nvSpPr>
          <p:cNvPr id="99351" name="Text Box 32"/>
          <p:cNvSpPr txBox="1">
            <a:spLocks noChangeArrowheads="1"/>
          </p:cNvSpPr>
          <p:nvPr/>
        </p:nvSpPr>
        <p:spPr bwMode="auto">
          <a:xfrm>
            <a:off x="6477000" y="3810000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P1</a:t>
            </a:r>
          </a:p>
        </p:txBody>
      </p:sp>
      <p:sp>
        <p:nvSpPr>
          <p:cNvPr id="99352" name="Text Box 33"/>
          <p:cNvSpPr txBox="1">
            <a:spLocks noChangeArrowheads="1"/>
          </p:cNvSpPr>
          <p:nvPr/>
        </p:nvSpPr>
        <p:spPr bwMode="auto">
          <a:xfrm>
            <a:off x="6477000" y="4267200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P2</a:t>
            </a:r>
          </a:p>
        </p:txBody>
      </p:sp>
      <p:sp>
        <p:nvSpPr>
          <p:cNvPr id="99353" name="Text Box 34"/>
          <p:cNvSpPr txBox="1">
            <a:spLocks noChangeArrowheads="1"/>
          </p:cNvSpPr>
          <p:nvPr/>
        </p:nvSpPr>
        <p:spPr bwMode="auto">
          <a:xfrm>
            <a:off x="7239000" y="342900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a1</a:t>
            </a:r>
          </a:p>
        </p:txBody>
      </p:sp>
      <p:sp>
        <p:nvSpPr>
          <p:cNvPr id="99354" name="Text Box 35"/>
          <p:cNvSpPr txBox="1">
            <a:spLocks noChangeArrowheads="1"/>
          </p:cNvSpPr>
          <p:nvPr/>
        </p:nvSpPr>
        <p:spPr bwMode="auto">
          <a:xfrm>
            <a:off x="8153400" y="342900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a2</a:t>
            </a:r>
          </a:p>
        </p:txBody>
      </p:sp>
      <p:sp>
        <p:nvSpPr>
          <p:cNvPr id="98340" name="AutoShape 36"/>
          <p:cNvSpPr>
            <a:spLocks noChangeArrowheads="1"/>
          </p:cNvSpPr>
          <p:nvPr/>
        </p:nvSpPr>
        <p:spPr bwMode="auto">
          <a:xfrm>
            <a:off x="7239000" y="3810000"/>
            <a:ext cx="5334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9356" name="AutoShape 37"/>
          <p:cNvSpPr>
            <a:spLocks noChangeArrowheads="1"/>
          </p:cNvSpPr>
          <p:nvPr/>
        </p:nvSpPr>
        <p:spPr bwMode="auto">
          <a:xfrm>
            <a:off x="7239000" y="42672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9357" name="AutoShape 38"/>
          <p:cNvSpPr>
            <a:spLocks noChangeArrowheads="1"/>
          </p:cNvSpPr>
          <p:nvPr/>
        </p:nvSpPr>
        <p:spPr bwMode="auto">
          <a:xfrm>
            <a:off x="8077200" y="4267200"/>
            <a:ext cx="533400" cy="457200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31" name="Snip and Round Single Corner Rectangle 30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Starting values and labels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625"/>
            <a:ext cx="9144000" cy="55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4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Within-Twin Covariance</a:t>
            </a:r>
          </a:p>
        </p:txBody>
      </p:sp>
      <p:sp>
        <p:nvSpPr>
          <p:cNvPr id="101378" name="Rectangle 3"/>
          <p:cNvSpPr>
            <a:spLocks noChangeArrowheads="1"/>
          </p:cNvSpPr>
          <p:nvPr/>
        </p:nvSpPr>
        <p:spPr bwMode="auto">
          <a:xfrm>
            <a:off x="806450" y="3657600"/>
            <a:ext cx="503238" cy="431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P1</a:t>
            </a:r>
            <a:endParaRPr lang="en-AU" altLang="en-US" sz="1800"/>
          </a:p>
        </p:txBody>
      </p:sp>
      <p:sp>
        <p:nvSpPr>
          <p:cNvPr id="101379" name="Rectangle 4"/>
          <p:cNvSpPr>
            <a:spLocks noChangeArrowheads="1"/>
          </p:cNvSpPr>
          <p:nvPr/>
        </p:nvSpPr>
        <p:spPr bwMode="auto">
          <a:xfrm>
            <a:off x="2895600" y="3657600"/>
            <a:ext cx="515938" cy="423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P2</a:t>
            </a:r>
            <a:endParaRPr lang="en-AU" altLang="en-US" sz="1800"/>
          </a:p>
        </p:txBody>
      </p:sp>
      <p:sp>
        <p:nvSpPr>
          <p:cNvPr id="101380" name="Oval 5"/>
          <p:cNvSpPr>
            <a:spLocks noChangeArrowheads="1"/>
          </p:cNvSpPr>
          <p:nvPr/>
        </p:nvSpPr>
        <p:spPr bwMode="auto">
          <a:xfrm>
            <a:off x="841375" y="1963738"/>
            <a:ext cx="474663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</a:t>
            </a:r>
            <a:r>
              <a:rPr lang="en-US" altLang="en-US" sz="1200" baseline="-25000">
                <a:solidFill>
                  <a:srgbClr val="000000"/>
                </a:solidFill>
              </a:rPr>
              <a:t>1</a:t>
            </a:r>
            <a:endParaRPr lang="en-AU" altLang="en-US" sz="1200"/>
          </a:p>
        </p:txBody>
      </p:sp>
      <p:cxnSp>
        <p:nvCxnSpPr>
          <p:cNvPr id="101381" name="AutoShape 6"/>
          <p:cNvCxnSpPr>
            <a:cxnSpLocks noChangeShapeType="1"/>
          </p:cNvCxnSpPr>
          <p:nvPr/>
        </p:nvCxnSpPr>
        <p:spPr bwMode="auto">
          <a:xfrm rot="-5400000" flipH="1" flipV="1">
            <a:off x="777875" y="20748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382" name="AutoShape 7"/>
          <p:cNvCxnSpPr>
            <a:cxnSpLocks noChangeShapeType="1"/>
            <a:stCxn id="101380" idx="4"/>
          </p:cNvCxnSpPr>
          <p:nvPr/>
        </p:nvCxnSpPr>
        <p:spPr bwMode="auto">
          <a:xfrm flipH="1">
            <a:off x="1076325" y="2430463"/>
            <a:ext cx="3175" cy="1206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383" name="AutoShape 8"/>
          <p:cNvCxnSpPr>
            <a:cxnSpLocks noChangeShapeType="1"/>
            <a:stCxn id="101385" idx="4"/>
          </p:cNvCxnSpPr>
          <p:nvPr/>
        </p:nvCxnSpPr>
        <p:spPr bwMode="auto">
          <a:xfrm>
            <a:off x="3167063" y="2430463"/>
            <a:ext cx="1587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384" name="AutoShape 9"/>
          <p:cNvCxnSpPr>
            <a:cxnSpLocks noChangeShapeType="1"/>
            <a:stCxn id="101380" idx="6"/>
          </p:cNvCxnSpPr>
          <p:nvPr/>
        </p:nvCxnSpPr>
        <p:spPr bwMode="auto">
          <a:xfrm>
            <a:off x="1316038" y="2197100"/>
            <a:ext cx="1808162" cy="14493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385" name="Oval 10"/>
          <p:cNvSpPr>
            <a:spLocks noChangeArrowheads="1"/>
          </p:cNvSpPr>
          <p:nvPr/>
        </p:nvSpPr>
        <p:spPr bwMode="auto">
          <a:xfrm>
            <a:off x="2928938" y="1963738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</a:t>
            </a:r>
            <a:r>
              <a:rPr lang="en-US" altLang="en-US" sz="1200" baseline="-25000">
                <a:solidFill>
                  <a:srgbClr val="000000"/>
                </a:solidFill>
              </a:rPr>
              <a:t>2</a:t>
            </a:r>
            <a:endParaRPr lang="en-AU" altLang="en-US" sz="1200"/>
          </a:p>
        </p:txBody>
      </p:sp>
      <p:cxnSp>
        <p:nvCxnSpPr>
          <p:cNvPr id="101386" name="AutoShape 11"/>
          <p:cNvCxnSpPr>
            <a:cxnSpLocks noChangeShapeType="1"/>
          </p:cNvCxnSpPr>
          <p:nvPr/>
        </p:nvCxnSpPr>
        <p:spPr bwMode="auto">
          <a:xfrm rot="-5400000" flipH="1" flipV="1">
            <a:off x="2860675" y="20716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387" name="Text Box 12"/>
          <p:cNvSpPr txBox="1">
            <a:spLocks noChangeArrowheads="1"/>
          </p:cNvSpPr>
          <p:nvPr/>
        </p:nvSpPr>
        <p:spPr bwMode="auto">
          <a:xfrm>
            <a:off x="1028700" y="2989263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11</a:t>
            </a:r>
          </a:p>
        </p:txBody>
      </p:sp>
      <p:sp>
        <p:nvSpPr>
          <p:cNvPr id="101388" name="Text Box 13"/>
          <p:cNvSpPr txBox="1">
            <a:spLocks noChangeArrowheads="1"/>
          </p:cNvSpPr>
          <p:nvPr/>
        </p:nvSpPr>
        <p:spPr bwMode="auto">
          <a:xfrm>
            <a:off x="1984375" y="298926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21</a:t>
            </a:r>
          </a:p>
        </p:txBody>
      </p:sp>
      <p:sp>
        <p:nvSpPr>
          <p:cNvPr id="101389" name="Text Box 14"/>
          <p:cNvSpPr txBox="1">
            <a:spLocks noChangeArrowheads="1"/>
          </p:cNvSpPr>
          <p:nvPr/>
        </p:nvSpPr>
        <p:spPr bwMode="auto">
          <a:xfrm>
            <a:off x="2746375" y="2989263"/>
            <a:ext cx="534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22</a:t>
            </a:r>
          </a:p>
        </p:txBody>
      </p:sp>
      <p:sp>
        <p:nvSpPr>
          <p:cNvPr id="101390" name="Text Box 15"/>
          <p:cNvSpPr txBox="1">
            <a:spLocks noChangeArrowheads="1"/>
          </p:cNvSpPr>
          <p:nvPr/>
        </p:nvSpPr>
        <p:spPr bwMode="auto">
          <a:xfrm>
            <a:off x="2620963" y="181451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101391" name="Text Box 16"/>
          <p:cNvSpPr txBox="1">
            <a:spLocks noChangeArrowheads="1"/>
          </p:cNvSpPr>
          <p:nvPr/>
        </p:nvSpPr>
        <p:spPr bwMode="auto">
          <a:xfrm>
            <a:off x="563563" y="17986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pic>
        <p:nvPicPr>
          <p:cNvPr id="101392" name="Picture 17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305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93" name="Text Box 28"/>
          <p:cNvSpPr txBox="1">
            <a:spLocks noChangeArrowheads="1"/>
          </p:cNvSpPr>
          <p:nvPr/>
        </p:nvSpPr>
        <p:spPr bwMode="auto">
          <a:xfrm>
            <a:off x="4572000" y="1778000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Path Tracing:</a:t>
            </a:r>
          </a:p>
        </p:txBody>
      </p:sp>
      <p:pic>
        <p:nvPicPr>
          <p:cNvPr id="101394" name="Picture 29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1"/>
          <a:stretch>
            <a:fillRect/>
          </a:stretch>
        </p:blipFill>
        <p:spPr bwMode="auto">
          <a:xfrm>
            <a:off x="1911350" y="4876800"/>
            <a:ext cx="65468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30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866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96" name="Text Box 31"/>
          <p:cNvSpPr txBox="1">
            <a:spLocks noChangeArrowheads="1"/>
          </p:cNvSpPr>
          <p:nvPr/>
        </p:nvSpPr>
        <p:spPr bwMode="auto">
          <a:xfrm>
            <a:off x="4572000" y="3429000"/>
            <a:ext cx="2117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 Lower 2 x 2:</a:t>
            </a:r>
          </a:p>
        </p:txBody>
      </p:sp>
      <p:sp>
        <p:nvSpPr>
          <p:cNvPr id="101397" name="Text Box 32"/>
          <p:cNvSpPr txBox="1">
            <a:spLocks noChangeArrowheads="1"/>
          </p:cNvSpPr>
          <p:nvPr/>
        </p:nvSpPr>
        <p:spPr bwMode="auto">
          <a:xfrm>
            <a:off x="6477000" y="3810000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P1</a:t>
            </a:r>
          </a:p>
        </p:txBody>
      </p:sp>
      <p:sp>
        <p:nvSpPr>
          <p:cNvPr id="101398" name="Text Box 33"/>
          <p:cNvSpPr txBox="1">
            <a:spLocks noChangeArrowheads="1"/>
          </p:cNvSpPr>
          <p:nvPr/>
        </p:nvSpPr>
        <p:spPr bwMode="auto">
          <a:xfrm>
            <a:off x="6477000" y="4267200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P2</a:t>
            </a:r>
          </a:p>
        </p:txBody>
      </p:sp>
      <p:sp>
        <p:nvSpPr>
          <p:cNvPr id="101399" name="Text Box 34"/>
          <p:cNvSpPr txBox="1">
            <a:spLocks noChangeArrowheads="1"/>
          </p:cNvSpPr>
          <p:nvPr/>
        </p:nvSpPr>
        <p:spPr bwMode="auto">
          <a:xfrm>
            <a:off x="7239000" y="342900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a1</a:t>
            </a:r>
          </a:p>
        </p:txBody>
      </p:sp>
      <p:sp>
        <p:nvSpPr>
          <p:cNvPr id="101400" name="Text Box 35"/>
          <p:cNvSpPr txBox="1">
            <a:spLocks noChangeArrowheads="1"/>
          </p:cNvSpPr>
          <p:nvPr/>
        </p:nvSpPr>
        <p:spPr bwMode="auto">
          <a:xfrm>
            <a:off x="8153400" y="342900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a2</a:t>
            </a:r>
          </a:p>
        </p:txBody>
      </p:sp>
      <p:sp>
        <p:nvSpPr>
          <p:cNvPr id="100388" name="AutoShape 36"/>
          <p:cNvSpPr>
            <a:spLocks noChangeArrowheads="1"/>
          </p:cNvSpPr>
          <p:nvPr/>
        </p:nvSpPr>
        <p:spPr bwMode="auto">
          <a:xfrm>
            <a:off x="7239000" y="3810000"/>
            <a:ext cx="5334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1402" name="AutoShape 37"/>
          <p:cNvSpPr>
            <a:spLocks noChangeArrowheads="1"/>
          </p:cNvSpPr>
          <p:nvPr/>
        </p:nvSpPr>
        <p:spPr bwMode="auto">
          <a:xfrm>
            <a:off x="7239000" y="42672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1403" name="AutoShape 38"/>
          <p:cNvSpPr>
            <a:spLocks noChangeArrowheads="1"/>
          </p:cNvSpPr>
          <p:nvPr/>
        </p:nvSpPr>
        <p:spPr bwMode="auto">
          <a:xfrm>
            <a:off x="8077200" y="4267200"/>
            <a:ext cx="533400" cy="457200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0391" name="AutoShape 39"/>
          <p:cNvSpPr>
            <a:spLocks noChangeArrowheads="1"/>
          </p:cNvSpPr>
          <p:nvPr/>
        </p:nvSpPr>
        <p:spPr bwMode="auto">
          <a:xfrm>
            <a:off x="3435350" y="4953000"/>
            <a:ext cx="5334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92" name="AutoShape 40"/>
          <p:cNvSpPr>
            <a:spLocks noChangeArrowheads="1"/>
          </p:cNvSpPr>
          <p:nvPr/>
        </p:nvSpPr>
        <p:spPr bwMode="auto">
          <a:xfrm>
            <a:off x="5554663" y="4926013"/>
            <a:ext cx="5334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1406" name="AutoShape 41"/>
          <p:cNvSpPr>
            <a:spLocks noChangeArrowheads="1"/>
          </p:cNvSpPr>
          <p:nvPr/>
        </p:nvSpPr>
        <p:spPr bwMode="auto">
          <a:xfrm>
            <a:off x="3435350" y="5410200"/>
            <a:ext cx="533400" cy="381000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1407" name="AutoShape 42"/>
          <p:cNvSpPr>
            <a:spLocks noChangeArrowheads="1"/>
          </p:cNvSpPr>
          <p:nvPr/>
        </p:nvSpPr>
        <p:spPr bwMode="auto">
          <a:xfrm>
            <a:off x="6254750" y="49530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1408" name="AutoShape 43"/>
          <p:cNvSpPr>
            <a:spLocks noChangeArrowheads="1"/>
          </p:cNvSpPr>
          <p:nvPr/>
        </p:nvSpPr>
        <p:spPr bwMode="auto">
          <a:xfrm>
            <a:off x="4197350" y="5410200"/>
            <a:ext cx="533400" cy="381000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1409" name="AutoShape 44"/>
          <p:cNvSpPr>
            <a:spLocks noChangeArrowheads="1"/>
          </p:cNvSpPr>
          <p:nvPr/>
        </p:nvSpPr>
        <p:spPr bwMode="auto">
          <a:xfrm>
            <a:off x="6254750" y="5410200"/>
            <a:ext cx="533400" cy="381000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1410" name="Text Box 45"/>
          <p:cNvSpPr txBox="1">
            <a:spLocks noChangeArrowheads="1"/>
          </p:cNvSpPr>
          <p:nvPr/>
        </p:nvSpPr>
        <p:spPr bwMode="auto">
          <a:xfrm>
            <a:off x="1028700" y="2989263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11</a:t>
            </a:r>
          </a:p>
        </p:txBody>
      </p:sp>
      <p:sp>
        <p:nvSpPr>
          <p:cNvPr id="101411" name="Text Box 46"/>
          <p:cNvSpPr txBox="1">
            <a:spLocks noChangeArrowheads="1"/>
          </p:cNvSpPr>
          <p:nvPr/>
        </p:nvSpPr>
        <p:spPr bwMode="auto">
          <a:xfrm>
            <a:off x="1984375" y="298926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21</a:t>
            </a:r>
          </a:p>
        </p:txBody>
      </p:sp>
      <p:sp>
        <p:nvSpPr>
          <p:cNvPr id="101412" name="Text Box 47"/>
          <p:cNvSpPr txBox="1">
            <a:spLocks noChangeArrowheads="1"/>
          </p:cNvSpPr>
          <p:nvPr/>
        </p:nvSpPr>
        <p:spPr bwMode="auto">
          <a:xfrm>
            <a:off x="2746375" y="2989263"/>
            <a:ext cx="534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22</a:t>
            </a:r>
          </a:p>
        </p:txBody>
      </p:sp>
      <p:sp>
        <p:nvSpPr>
          <p:cNvPr id="100400" name="Oval 48"/>
          <p:cNvSpPr>
            <a:spLocks noChangeArrowheads="1"/>
          </p:cNvSpPr>
          <p:nvPr/>
        </p:nvSpPr>
        <p:spPr bwMode="auto">
          <a:xfrm>
            <a:off x="1020763" y="2963863"/>
            <a:ext cx="457200" cy="457200"/>
          </a:xfrm>
          <a:prstGeom prst="ellipse">
            <a:avLst/>
          </a:prstGeom>
          <a:gradFill rotWithShape="0">
            <a:gsLst>
              <a:gs pos="0">
                <a:schemeClr val="tx2">
                  <a:alpha val="48000"/>
                </a:schemeClr>
              </a:gs>
              <a:gs pos="100000">
                <a:schemeClr val="tx2">
                  <a:gamma/>
                  <a:shade val="98039"/>
                  <a:invGamma/>
                  <a:alpha val="50000"/>
                </a:schemeClr>
              </a:gs>
            </a:gsLst>
            <a:lin ang="5400000" scaled="1"/>
          </a:gra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1414" name="Oval 49"/>
          <p:cNvSpPr>
            <a:spLocks noChangeArrowheads="1"/>
          </p:cNvSpPr>
          <p:nvPr/>
        </p:nvSpPr>
        <p:spPr bwMode="auto">
          <a:xfrm>
            <a:off x="1982788" y="2994025"/>
            <a:ext cx="457200" cy="457200"/>
          </a:xfrm>
          <a:prstGeom prst="ellipse">
            <a:avLst/>
          </a:prstGeom>
          <a:gradFill rotWithShape="0">
            <a:gsLst>
              <a:gs pos="0">
                <a:srgbClr val="288C4E">
                  <a:alpha val="50000"/>
                </a:srgbClr>
              </a:gs>
              <a:gs pos="100000">
                <a:srgbClr val="309155">
                  <a:alpha val="50000"/>
                </a:srgbClr>
              </a:gs>
            </a:gsLst>
            <a:lin ang="5400000" scaled="1"/>
          </a:gradFill>
          <a:ln w="28575">
            <a:solidFill>
              <a:srgbClr val="288C4E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0402" name="Oval 50"/>
          <p:cNvSpPr>
            <a:spLocks noChangeArrowheads="1"/>
          </p:cNvSpPr>
          <p:nvPr/>
        </p:nvSpPr>
        <p:spPr bwMode="auto">
          <a:xfrm>
            <a:off x="2755900" y="3009900"/>
            <a:ext cx="457200" cy="457200"/>
          </a:xfrm>
          <a:prstGeom prst="ellipse">
            <a:avLst/>
          </a:prstGeom>
          <a:gradFill rotWithShape="0"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96078"/>
                  <a:invGamma/>
                  <a:alpha val="50000"/>
                </a:schemeClr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01416" name="Object 2"/>
          <p:cNvGraphicFramePr>
            <a:graphicFrameLocks noChangeAspect="1"/>
          </p:cNvGraphicFramePr>
          <p:nvPr/>
        </p:nvGraphicFramePr>
        <p:xfrm>
          <a:off x="304800" y="4953000"/>
          <a:ext cx="215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1" name="Equation" r:id="rId7" imgW="1079500" imgH="431800" progId="Equation.3">
                  <p:embed/>
                </p:oleObj>
              </mc:Choice>
              <mc:Fallback>
                <p:oleObj name="Equation" r:id="rId7" imgW="10795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53000"/>
                        <a:ext cx="2159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Snip and Round Single Corner Rectangle 41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403600" y="4876800"/>
            <a:ext cx="1327150" cy="533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 rot="5400000">
            <a:off x="5207793" y="5003006"/>
            <a:ext cx="1158875" cy="60166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733800" y="5791200"/>
            <a:ext cx="1752598" cy="457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Within-Twin Covariance</a:t>
            </a:r>
          </a:p>
        </p:txBody>
      </p:sp>
      <p:pic>
        <p:nvPicPr>
          <p:cNvPr id="103426" name="Picture 29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1"/>
          <a:stretch>
            <a:fillRect/>
          </a:stretch>
        </p:blipFill>
        <p:spPr bwMode="auto">
          <a:xfrm>
            <a:off x="1911350" y="2133600"/>
            <a:ext cx="65468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91" name="AutoShape 39"/>
          <p:cNvSpPr>
            <a:spLocks noChangeArrowheads="1"/>
          </p:cNvSpPr>
          <p:nvPr/>
        </p:nvSpPr>
        <p:spPr bwMode="auto">
          <a:xfrm>
            <a:off x="3435350" y="2209800"/>
            <a:ext cx="5334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92" name="AutoShape 40"/>
          <p:cNvSpPr>
            <a:spLocks noChangeArrowheads="1"/>
          </p:cNvSpPr>
          <p:nvPr/>
        </p:nvSpPr>
        <p:spPr bwMode="auto">
          <a:xfrm>
            <a:off x="5554663" y="2182813"/>
            <a:ext cx="5334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429" name="AutoShape 41"/>
          <p:cNvSpPr>
            <a:spLocks noChangeArrowheads="1"/>
          </p:cNvSpPr>
          <p:nvPr/>
        </p:nvSpPr>
        <p:spPr bwMode="auto">
          <a:xfrm>
            <a:off x="3435350" y="2667000"/>
            <a:ext cx="533400" cy="381000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3430" name="AutoShape 42"/>
          <p:cNvSpPr>
            <a:spLocks noChangeArrowheads="1"/>
          </p:cNvSpPr>
          <p:nvPr/>
        </p:nvSpPr>
        <p:spPr bwMode="auto">
          <a:xfrm>
            <a:off x="6254750" y="22098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3431" name="AutoShape 43"/>
          <p:cNvSpPr>
            <a:spLocks noChangeArrowheads="1"/>
          </p:cNvSpPr>
          <p:nvPr/>
        </p:nvSpPr>
        <p:spPr bwMode="auto">
          <a:xfrm>
            <a:off x="4197350" y="2667000"/>
            <a:ext cx="533400" cy="381000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3432" name="AutoShape 44"/>
          <p:cNvSpPr>
            <a:spLocks noChangeArrowheads="1"/>
          </p:cNvSpPr>
          <p:nvPr/>
        </p:nvSpPr>
        <p:spPr bwMode="auto">
          <a:xfrm>
            <a:off x="6254750" y="2667000"/>
            <a:ext cx="533400" cy="381000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graphicFrame>
        <p:nvGraphicFramePr>
          <p:cNvPr id="103433" name="Object 2"/>
          <p:cNvGraphicFramePr>
            <a:graphicFrameLocks noChangeAspect="1"/>
          </p:cNvGraphicFramePr>
          <p:nvPr/>
        </p:nvGraphicFramePr>
        <p:xfrm>
          <a:off x="342900" y="2209800"/>
          <a:ext cx="2082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3" name="Equation" r:id="rId5" imgW="1041400" imgH="431800" progId="Equation.3">
                  <p:embed/>
                </p:oleObj>
              </mc:Choice>
              <mc:Fallback>
                <p:oleObj name="Equation" r:id="rId5" imgW="10414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2209800"/>
                        <a:ext cx="20828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nip and Round Single Corner Rectangle 16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Example 2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8"/>
            <a:ext cx="50292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Calibri" charset="0"/>
                <a:ea typeface="ＭＳ Ｐゴシック" charset="-128"/>
              </a:rPr>
              <a:t>Associations between phenotypes over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Calibri" charset="0"/>
                <a:ea typeface="ＭＳ Ｐゴシック" charset="-128"/>
              </a:rPr>
              <a:t>Does anxiety in childhood lead to depression in adolescence?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Calibri" charset="0"/>
                <a:ea typeface="ＭＳ Ｐゴシック" charset="-128"/>
              </a:rPr>
              <a:t>How can we explain the association?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Calibri" charset="0"/>
                <a:ea typeface="ＭＳ Ｐゴシック" charset="-128"/>
              </a:rPr>
              <a:t>Additive genetic factors (a</a:t>
            </a:r>
            <a:r>
              <a:rPr lang="en-US" altLang="en-US" sz="2000" baseline="-25000">
                <a:latin typeface="Calibri" charset="0"/>
                <a:ea typeface="ＭＳ Ｐゴシック" charset="-128"/>
              </a:rPr>
              <a:t>21</a:t>
            </a:r>
            <a:r>
              <a:rPr lang="en-US" altLang="en-US" sz="2000">
                <a:latin typeface="Calibri" charset="0"/>
                <a:ea typeface="ＭＳ Ｐゴシック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Calibri" charset="0"/>
                <a:ea typeface="ＭＳ Ｐゴシック" charset="-128"/>
              </a:rPr>
              <a:t>Shared environment (c</a:t>
            </a:r>
            <a:r>
              <a:rPr lang="en-US" altLang="en-US" sz="2000" baseline="-25000">
                <a:latin typeface="Calibri" charset="0"/>
                <a:ea typeface="ＭＳ Ｐゴシック" charset="-128"/>
              </a:rPr>
              <a:t>21</a:t>
            </a:r>
            <a:r>
              <a:rPr lang="en-US" altLang="en-US" sz="2000">
                <a:latin typeface="Calibri" charset="0"/>
                <a:ea typeface="ＭＳ Ｐゴシック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Calibri" charset="0"/>
                <a:ea typeface="ＭＳ Ｐゴシック" charset="-128"/>
              </a:rPr>
              <a:t>Non-shared environment (e</a:t>
            </a:r>
            <a:r>
              <a:rPr lang="en-US" altLang="en-US" sz="2000" baseline="-25000">
                <a:latin typeface="Calibri" charset="0"/>
                <a:ea typeface="ＭＳ Ｐゴシック" charset="-128"/>
              </a:rPr>
              <a:t>21</a:t>
            </a:r>
            <a:r>
              <a:rPr lang="en-US" altLang="en-US" sz="2000">
                <a:latin typeface="Calibri" charset="0"/>
                <a:ea typeface="ＭＳ Ｐゴシック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Calibri" charset="0"/>
                <a:ea typeface="ＭＳ Ｐゴシック" charset="-128"/>
              </a:rPr>
              <a:t>How much is not explained by prior anxiety?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>
              <a:latin typeface="Calibri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400">
              <a:latin typeface="Calibri" charset="0"/>
              <a:ea typeface="ＭＳ Ｐゴシック" charset="-128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5695950" y="4259263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Childhood anxiety</a:t>
            </a:r>
            <a:endParaRPr lang="en-AU" altLang="en-US" sz="1200"/>
          </a:p>
        </p:txBody>
      </p:sp>
      <p:sp>
        <p:nvSpPr>
          <p:cNvPr id="33796" name="Oval 5"/>
          <p:cNvSpPr>
            <a:spLocks noChangeArrowheads="1"/>
          </p:cNvSpPr>
          <p:nvPr/>
        </p:nvSpPr>
        <p:spPr bwMode="auto">
          <a:xfrm>
            <a:off x="5624513" y="2541588"/>
            <a:ext cx="474662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33797" name="AutoShape 6"/>
          <p:cNvCxnSpPr>
            <a:cxnSpLocks noChangeShapeType="1"/>
          </p:cNvCxnSpPr>
          <p:nvPr/>
        </p:nvCxnSpPr>
        <p:spPr bwMode="auto">
          <a:xfrm rot="-5400000" flipH="1" flipV="1">
            <a:off x="5561013" y="265271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8" name="AutoShape 7"/>
          <p:cNvCxnSpPr>
            <a:cxnSpLocks noChangeShapeType="1"/>
            <a:stCxn id="33796" idx="4"/>
          </p:cNvCxnSpPr>
          <p:nvPr/>
        </p:nvCxnSpPr>
        <p:spPr bwMode="auto">
          <a:xfrm flipH="1">
            <a:off x="5859463" y="3022600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9" name="AutoShape 8"/>
          <p:cNvCxnSpPr>
            <a:cxnSpLocks noChangeShapeType="1"/>
            <a:stCxn id="33801" idx="4"/>
          </p:cNvCxnSpPr>
          <p:nvPr/>
        </p:nvCxnSpPr>
        <p:spPr bwMode="auto">
          <a:xfrm>
            <a:off x="7950200" y="3022600"/>
            <a:ext cx="1588" cy="12255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0" name="AutoShape 9"/>
          <p:cNvCxnSpPr>
            <a:cxnSpLocks noChangeShapeType="1"/>
            <a:stCxn id="33796" idx="6"/>
          </p:cNvCxnSpPr>
          <p:nvPr/>
        </p:nvCxnSpPr>
        <p:spPr bwMode="auto">
          <a:xfrm>
            <a:off x="6113463" y="2774950"/>
            <a:ext cx="1808162" cy="144938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1" name="Oval 10"/>
          <p:cNvSpPr>
            <a:spLocks noChangeArrowheads="1"/>
          </p:cNvSpPr>
          <p:nvPr/>
        </p:nvSpPr>
        <p:spPr bwMode="auto">
          <a:xfrm>
            <a:off x="7712075" y="2541588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2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33802" name="AutoShape 11"/>
          <p:cNvCxnSpPr>
            <a:cxnSpLocks noChangeShapeType="1"/>
          </p:cNvCxnSpPr>
          <p:nvPr/>
        </p:nvCxnSpPr>
        <p:spPr bwMode="auto">
          <a:xfrm rot="-5400000" flipH="1" flipV="1">
            <a:off x="7643813" y="264953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3" name="Oval 12"/>
          <p:cNvSpPr>
            <a:spLocks noChangeArrowheads="1"/>
          </p:cNvSpPr>
          <p:nvPr/>
        </p:nvSpPr>
        <p:spPr bwMode="auto">
          <a:xfrm>
            <a:off x="5991225" y="5897563"/>
            <a:ext cx="474663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1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33804" name="AutoShape 13"/>
          <p:cNvCxnSpPr>
            <a:cxnSpLocks noChangeShapeType="1"/>
          </p:cNvCxnSpPr>
          <p:nvPr/>
        </p:nvCxnSpPr>
        <p:spPr bwMode="auto">
          <a:xfrm rot="-5400000" flipH="1" flipV="1">
            <a:off x="5927725" y="60086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AutoShape 14"/>
          <p:cNvCxnSpPr>
            <a:cxnSpLocks noChangeShapeType="1"/>
            <a:stCxn id="33807" idx="0"/>
          </p:cNvCxnSpPr>
          <p:nvPr/>
        </p:nvCxnSpPr>
        <p:spPr bwMode="auto">
          <a:xfrm flipH="1" flipV="1">
            <a:off x="8315325" y="4676775"/>
            <a:ext cx="1588" cy="1206500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6" name="AutoShape 15"/>
          <p:cNvCxnSpPr>
            <a:cxnSpLocks noChangeShapeType="1"/>
            <a:stCxn id="33803" idx="7"/>
          </p:cNvCxnSpPr>
          <p:nvPr/>
        </p:nvCxnSpPr>
        <p:spPr bwMode="auto">
          <a:xfrm flipV="1">
            <a:off x="6396038" y="4659313"/>
            <a:ext cx="1900237" cy="12922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7" name="Oval 16"/>
          <p:cNvSpPr>
            <a:spLocks noChangeArrowheads="1"/>
          </p:cNvSpPr>
          <p:nvPr/>
        </p:nvSpPr>
        <p:spPr bwMode="auto">
          <a:xfrm>
            <a:off x="8078788" y="5897563"/>
            <a:ext cx="474662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2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33808" name="AutoShape 17"/>
          <p:cNvCxnSpPr>
            <a:cxnSpLocks noChangeShapeType="1"/>
          </p:cNvCxnSpPr>
          <p:nvPr/>
        </p:nvCxnSpPr>
        <p:spPr bwMode="auto">
          <a:xfrm rot="-5400000" flipH="1" flipV="1">
            <a:off x="8010525" y="600551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9" name="AutoShape 18"/>
          <p:cNvCxnSpPr>
            <a:cxnSpLocks noChangeShapeType="1"/>
            <a:stCxn id="33803" idx="0"/>
          </p:cNvCxnSpPr>
          <p:nvPr/>
        </p:nvCxnSpPr>
        <p:spPr bwMode="auto">
          <a:xfrm flipV="1">
            <a:off x="6229350" y="4667250"/>
            <a:ext cx="1588" cy="12160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5811838" y="356711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6891338" y="356711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33812" name="Text Box 21"/>
          <p:cNvSpPr txBox="1">
            <a:spLocks noChangeArrowheads="1"/>
          </p:cNvSpPr>
          <p:nvPr/>
        </p:nvSpPr>
        <p:spPr bwMode="auto">
          <a:xfrm>
            <a:off x="7577138" y="356711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6191250" y="524827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11</a:t>
            </a:r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7270750" y="524827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21</a:t>
            </a:r>
          </a:p>
        </p:txBody>
      </p:sp>
      <p:sp>
        <p:nvSpPr>
          <p:cNvPr id="33815" name="Text Box 24"/>
          <p:cNvSpPr txBox="1">
            <a:spLocks noChangeArrowheads="1"/>
          </p:cNvSpPr>
          <p:nvPr/>
        </p:nvSpPr>
        <p:spPr bwMode="auto">
          <a:xfrm>
            <a:off x="7893050" y="524827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22</a:t>
            </a:r>
          </a:p>
        </p:txBody>
      </p:sp>
      <p:sp>
        <p:nvSpPr>
          <p:cNvPr id="33816" name="Text Box 25"/>
          <p:cNvSpPr txBox="1">
            <a:spLocks noChangeArrowheads="1"/>
          </p:cNvSpPr>
          <p:nvPr/>
        </p:nvSpPr>
        <p:spPr bwMode="auto">
          <a:xfrm>
            <a:off x="7775575" y="5751513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33817" name="Text Box 26"/>
          <p:cNvSpPr txBox="1">
            <a:spLocks noChangeArrowheads="1"/>
          </p:cNvSpPr>
          <p:nvPr/>
        </p:nvSpPr>
        <p:spPr bwMode="auto">
          <a:xfrm>
            <a:off x="7404100" y="2392363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3818" name="Text Box 27"/>
          <p:cNvSpPr txBox="1">
            <a:spLocks noChangeArrowheads="1"/>
          </p:cNvSpPr>
          <p:nvPr/>
        </p:nvSpPr>
        <p:spPr bwMode="auto">
          <a:xfrm>
            <a:off x="5678488" y="5740400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33819" name="Text Box 28"/>
          <p:cNvSpPr txBox="1">
            <a:spLocks noChangeArrowheads="1"/>
          </p:cNvSpPr>
          <p:nvPr/>
        </p:nvSpPr>
        <p:spPr bwMode="auto">
          <a:xfrm>
            <a:off x="5345113" y="2387600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3820" name="Rectangle 29"/>
          <p:cNvSpPr>
            <a:spLocks noChangeArrowheads="1"/>
          </p:cNvSpPr>
          <p:nvPr/>
        </p:nvSpPr>
        <p:spPr bwMode="auto">
          <a:xfrm>
            <a:off x="7723188" y="4233863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Adolescent depression</a:t>
            </a:r>
            <a:endParaRPr lang="en-AU" altLang="en-US" sz="1200"/>
          </a:p>
        </p:txBody>
      </p:sp>
      <p:sp>
        <p:nvSpPr>
          <p:cNvPr id="33821" name="Oval 30"/>
          <p:cNvSpPr>
            <a:spLocks noChangeArrowheads="1"/>
          </p:cNvSpPr>
          <p:nvPr/>
        </p:nvSpPr>
        <p:spPr bwMode="auto">
          <a:xfrm>
            <a:off x="6370638" y="2506663"/>
            <a:ext cx="504825" cy="4984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1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33822" name="AutoShape 31"/>
          <p:cNvCxnSpPr>
            <a:cxnSpLocks noChangeShapeType="1"/>
          </p:cNvCxnSpPr>
          <p:nvPr/>
        </p:nvCxnSpPr>
        <p:spPr bwMode="auto">
          <a:xfrm rot="-5400000" flipH="1" flipV="1">
            <a:off x="6307138" y="264953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AutoShape 32"/>
          <p:cNvCxnSpPr>
            <a:cxnSpLocks noChangeShapeType="1"/>
            <a:stCxn id="33821" idx="4"/>
          </p:cNvCxnSpPr>
          <p:nvPr/>
        </p:nvCxnSpPr>
        <p:spPr bwMode="auto">
          <a:xfrm flipH="1">
            <a:off x="6619875" y="3019425"/>
            <a:ext cx="3175" cy="12065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AutoShape 33"/>
          <p:cNvCxnSpPr>
            <a:cxnSpLocks noChangeShapeType="1"/>
            <a:stCxn id="33826" idx="4"/>
          </p:cNvCxnSpPr>
          <p:nvPr/>
        </p:nvCxnSpPr>
        <p:spPr bwMode="auto">
          <a:xfrm>
            <a:off x="8707438" y="3019425"/>
            <a:ext cx="1587" cy="12255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AutoShape 34"/>
          <p:cNvCxnSpPr>
            <a:cxnSpLocks noChangeShapeType="1"/>
            <a:stCxn id="33821" idx="6"/>
          </p:cNvCxnSpPr>
          <p:nvPr/>
        </p:nvCxnSpPr>
        <p:spPr bwMode="auto">
          <a:xfrm>
            <a:off x="6889750" y="2755900"/>
            <a:ext cx="1808163" cy="1449388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26" name="Oval 35"/>
          <p:cNvSpPr>
            <a:spLocks noChangeArrowheads="1"/>
          </p:cNvSpPr>
          <p:nvPr/>
        </p:nvSpPr>
        <p:spPr bwMode="auto">
          <a:xfrm>
            <a:off x="8458200" y="2514600"/>
            <a:ext cx="498475" cy="49053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2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33827" name="AutoShape 36"/>
          <p:cNvCxnSpPr>
            <a:cxnSpLocks noChangeShapeType="1"/>
          </p:cNvCxnSpPr>
          <p:nvPr/>
        </p:nvCxnSpPr>
        <p:spPr bwMode="auto">
          <a:xfrm rot="-5400000" flipH="1" flipV="1">
            <a:off x="8389938" y="26463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28" name="Text Box 37"/>
          <p:cNvSpPr txBox="1">
            <a:spLocks noChangeArrowheads="1"/>
          </p:cNvSpPr>
          <p:nvPr/>
        </p:nvSpPr>
        <p:spPr bwMode="auto">
          <a:xfrm>
            <a:off x="6557963" y="3563938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33829" name="Text Box 38"/>
          <p:cNvSpPr txBox="1">
            <a:spLocks noChangeArrowheads="1"/>
          </p:cNvSpPr>
          <p:nvPr/>
        </p:nvSpPr>
        <p:spPr bwMode="auto">
          <a:xfrm>
            <a:off x="7240588" y="3201988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33830" name="Text Box 39"/>
          <p:cNvSpPr txBox="1">
            <a:spLocks noChangeArrowheads="1"/>
          </p:cNvSpPr>
          <p:nvPr/>
        </p:nvSpPr>
        <p:spPr bwMode="auto">
          <a:xfrm>
            <a:off x="8310563" y="3563938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22</a:t>
            </a:r>
          </a:p>
        </p:txBody>
      </p:sp>
      <p:sp>
        <p:nvSpPr>
          <p:cNvPr id="33831" name="Text Box 40"/>
          <p:cNvSpPr txBox="1">
            <a:spLocks noChangeArrowheads="1"/>
          </p:cNvSpPr>
          <p:nvPr/>
        </p:nvSpPr>
        <p:spPr bwMode="auto">
          <a:xfrm>
            <a:off x="8150225" y="238918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3832" name="Text Box 41"/>
          <p:cNvSpPr txBox="1">
            <a:spLocks noChangeArrowheads="1"/>
          </p:cNvSpPr>
          <p:nvPr/>
        </p:nvSpPr>
        <p:spPr bwMode="auto">
          <a:xfrm>
            <a:off x="6059488" y="2386013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2" name="Snip and Round Single Corner Rectangle 41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Total Within-Twin Covar.</a:t>
            </a:r>
          </a:p>
        </p:txBody>
      </p:sp>
      <p:pic>
        <p:nvPicPr>
          <p:cNvPr id="105474" name="Picture 6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6"/>
          <a:stretch>
            <a:fillRect/>
          </a:stretch>
        </p:blipFill>
        <p:spPr bwMode="auto">
          <a:xfrm>
            <a:off x="1676400" y="1905000"/>
            <a:ext cx="271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7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3"/>
          <a:stretch>
            <a:fillRect/>
          </a:stretch>
        </p:blipFill>
        <p:spPr bwMode="auto">
          <a:xfrm>
            <a:off x="6172200" y="1905000"/>
            <a:ext cx="264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8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8"/>
          <a:stretch>
            <a:fillRect/>
          </a:stretch>
        </p:blipFill>
        <p:spPr bwMode="auto">
          <a:xfrm>
            <a:off x="4114800" y="2743200"/>
            <a:ext cx="2654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10" descr="latex-imag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5" t="-7143"/>
          <a:stretch>
            <a:fillRect/>
          </a:stretch>
        </p:blipFill>
        <p:spPr bwMode="auto">
          <a:xfrm>
            <a:off x="3352800" y="4724400"/>
            <a:ext cx="3079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Picture 12" descr="latex-image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/>
          <a:stretch>
            <a:fillRect/>
          </a:stretch>
        </p:blipFill>
        <p:spPr bwMode="auto">
          <a:xfrm>
            <a:off x="838200" y="5562600"/>
            <a:ext cx="78930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7" name="AutoShape 13"/>
          <p:cNvSpPr>
            <a:spLocks noChangeArrowheads="1"/>
          </p:cNvSpPr>
          <p:nvPr/>
        </p:nvSpPr>
        <p:spPr bwMode="auto">
          <a:xfrm>
            <a:off x="1905000" y="5486400"/>
            <a:ext cx="5334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438" name="AutoShape 14"/>
          <p:cNvSpPr>
            <a:spLocks noChangeArrowheads="1"/>
          </p:cNvSpPr>
          <p:nvPr/>
        </p:nvSpPr>
        <p:spPr bwMode="auto">
          <a:xfrm>
            <a:off x="4572000" y="5867400"/>
            <a:ext cx="12192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439" name="AutoShape 15"/>
          <p:cNvSpPr>
            <a:spLocks noChangeArrowheads="1"/>
          </p:cNvSpPr>
          <p:nvPr/>
        </p:nvSpPr>
        <p:spPr bwMode="auto">
          <a:xfrm>
            <a:off x="5029200" y="5486400"/>
            <a:ext cx="903288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440" name="AutoShape 16"/>
          <p:cNvSpPr>
            <a:spLocks noChangeArrowheads="1"/>
          </p:cNvSpPr>
          <p:nvPr/>
        </p:nvSpPr>
        <p:spPr bwMode="auto">
          <a:xfrm>
            <a:off x="1371600" y="5915025"/>
            <a:ext cx="9144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441" name="AutoShape 17"/>
          <p:cNvSpPr>
            <a:spLocks noChangeArrowheads="1"/>
          </p:cNvSpPr>
          <p:nvPr/>
        </p:nvSpPr>
        <p:spPr bwMode="auto">
          <a:xfrm>
            <a:off x="0" y="1828800"/>
            <a:ext cx="4572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442" name="AutoShape 18"/>
          <p:cNvSpPr>
            <a:spLocks noChangeArrowheads="1"/>
          </p:cNvSpPr>
          <p:nvPr/>
        </p:nvSpPr>
        <p:spPr bwMode="auto">
          <a:xfrm>
            <a:off x="3746500" y="4630738"/>
            <a:ext cx="6096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5485" name="AutoShape 19"/>
          <p:cNvSpPr>
            <a:spLocks noChangeArrowheads="1"/>
          </p:cNvSpPr>
          <p:nvPr/>
        </p:nvSpPr>
        <p:spPr bwMode="auto">
          <a:xfrm>
            <a:off x="4800600" y="4648200"/>
            <a:ext cx="609600" cy="533400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05486" name="AutoShape 20"/>
          <p:cNvSpPr>
            <a:spLocks noChangeArrowheads="1"/>
          </p:cNvSpPr>
          <p:nvPr/>
        </p:nvSpPr>
        <p:spPr bwMode="auto">
          <a:xfrm>
            <a:off x="4572000" y="1828800"/>
            <a:ext cx="4419600" cy="838200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5487" name="AutoShape 21"/>
          <p:cNvSpPr>
            <a:spLocks noChangeArrowheads="1"/>
          </p:cNvSpPr>
          <p:nvPr/>
        </p:nvSpPr>
        <p:spPr bwMode="auto">
          <a:xfrm>
            <a:off x="2590800" y="5486400"/>
            <a:ext cx="533400" cy="457200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5488" name="AutoShape 22"/>
          <p:cNvSpPr>
            <a:spLocks noChangeArrowheads="1"/>
          </p:cNvSpPr>
          <p:nvPr/>
        </p:nvSpPr>
        <p:spPr bwMode="auto">
          <a:xfrm>
            <a:off x="6142038" y="5472113"/>
            <a:ext cx="903287" cy="457200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5489" name="AutoShape 23"/>
          <p:cNvSpPr>
            <a:spLocks noChangeArrowheads="1"/>
          </p:cNvSpPr>
          <p:nvPr/>
        </p:nvSpPr>
        <p:spPr bwMode="auto">
          <a:xfrm>
            <a:off x="2414588" y="5913438"/>
            <a:ext cx="914400" cy="457200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5490" name="AutoShape 24"/>
          <p:cNvSpPr>
            <a:spLocks noChangeArrowheads="1"/>
          </p:cNvSpPr>
          <p:nvPr/>
        </p:nvSpPr>
        <p:spPr bwMode="auto">
          <a:xfrm>
            <a:off x="5970588" y="5876925"/>
            <a:ext cx="1219200" cy="457200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5491" name="AutoShape 25"/>
          <p:cNvSpPr>
            <a:spLocks noChangeArrowheads="1"/>
          </p:cNvSpPr>
          <p:nvPr/>
        </p:nvSpPr>
        <p:spPr bwMode="auto">
          <a:xfrm>
            <a:off x="2362200" y="2667000"/>
            <a:ext cx="4572000" cy="838200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5492" name="AutoShape 26"/>
          <p:cNvSpPr>
            <a:spLocks noChangeArrowheads="1"/>
          </p:cNvSpPr>
          <p:nvPr/>
        </p:nvSpPr>
        <p:spPr bwMode="auto">
          <a:xfrm>
            <a:off x="5867400" y="46482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05493" name="AutoShape 27"/>
          <p:cNvSpPr>
            <a:spLocks noChangeArrowheads="1"/>
          </p:cNvSpPr>
          <p:nvPr/>
        </p:nvSpPr>
        <p:spPr bwMode="auto">
          <a:xfrm>
            <a:off x="3352800" y="54864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5494" name="AutoShape 28"/>
          <p:cNvSpPr>
            <a:spLocks noChangeArrowheads="1"/>
          </p:cNvSpPr>
          <p:nvPr/>
        </p:nvSpPr>
        <p:spPr bwMode="auto">
          <a:xfrm>
            <a:off x="3516313" y="5900738"/>
            <a:ext cx="914400" cy="457200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5495" name="AutoShape 29"/>
          <p:cNvSpPr>
            <a:spLocks noChangeArrowheads="1"/>
          </p:cNvSpPr>
          <p:nvPr/>
        </p:nvSpPr>
        <p:spPr bwMode="auto">
          <a:xfrm>
            <a:off x="7381875" y="5849938"/>
            <a:ext cx="1219200" cy="457200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5496" name="AutoShape 30"/>
          <p:cNvSpPr>
            <a:spLocks noChangeArrowheads="1"/>
          </p:cNvSpPr>
          <p:nvPr/>
        </p:nvSpPr>
        <p:spPr bwMode="auto">
          <a:xfrm>
            <a:off x="7208838" y="5470525"/>
            <a:ext cx="903287" cy="457200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5497" name="Text Box 31"/>
          <p:cNvSpPr txBox="1">
            <a:spLocks noChangeArrowheads="1"/>
          </p:cNvSpPr>
          <p:nvPr/>
        </p:nvSpPr>
        <p:spPr bwMode="auto">
          <a:xfrm>
            <a:off x="896938" y="3657600"/>
            <a:ext cx="7350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Using matrix addition, the total within-twin covariance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for the phenotypes is defined as:</a:t>
            </a:r>
          </a:p>
        </p:txBody>
      </p:sp>
      <p:graphicFrame>
        <p:nvGraphicFramePr>
          <p:cNvPr id="105498" name="Object 2"/>
          <p:cNvGraphicFramePr>
            <a:graphicFrameLocks noChangeAspect="1"/>
          </p:cNvGraphicFramePr>
          <p:nvPr/>
        </p:nvGraphicFramePr>
        <p:xfrm>
          <a:off x="76200" y="2057400"/>
          <a:ext cx="16129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5" name="Equation" r:id="rId9" imgW="1079500" imgH="177800" progId="Equation.3">
                  <p:embed/>
                </p:oleObj>
              </mc:Choice>
              <mc:Fallback>
                <p:oleObj name="Equation" r:id="rId9" imgW="10795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057400"/>
                        <a:ext cx="16129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9" name="Object 3"/>
          <p:cNvGraphicFramePr>
            <a:graphicFrameLocks noChangeAspect="1"/>
          </p:cNvGraphicFramePr>
          <p:nvPr/>
        </p:nvGraphicFramePr>
        <p:xfrm>
          <a:off x="4559300" y="2057400"/>
          <a:ext cx="16129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6" name="Equation" r:id="rId11" imgW="1079500" imgH="177800" progId="Equation.3">
                  <p:embed/>
                </p:oleObj>
              </mc:Choice>
              <mc:Fallback>
                <p:oleObj name="Equation" r:id="rId11" imgW="1079500" imgH="177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2057400"/>
                        <a:ext cx="16129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00" name="Object 4"/>
          <p:cNvGraphicFramePr>
            <a:graphicFrameLocks noChangeAspect="1"/>
          </p:cNvGraphicFramePr>
          <p:nvPr/>
        </p:nvGraphicFramePr>
        <p:xfrm>
          <a:off x="2425700" y="2895600"/>
          <a:ext cx="16129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7" name="Equation" r:id="rId13" imgW="1079500" imgH="177800" progId="Equation.3">
                  <p:embed/>
                </p:oleObj>
              </mc:Choice>
              <mc:Fallback>
                <p:oleObj name="Equation" r:id="rId13" imgW="1079500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895600"/>
                        <a:ext cx="16129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01" name="Object 5"/>
          <p:cNvGraphicFramePr>
            <a:graphicFrameLocks noChangeAspect="1"/>
          </p:cNvGraphicFramePr>
          <p:nvPr/>
        </p:nvGraphicFramePr>
        <p:xfrm>
          <a:off x="2819400" y="4724400"/>
          <a:ext cx="479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8" name="Equation" r:id="rId15" imgW="190500" imgH="177800" progId="Equation.3">
                  <p:embed/>
                </p:oleObj>
              </mc:Choice>
              <mc:Fallback>
                <p:oleObj name="Equation" r:id="rId15" imgW="190500" imgH="177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724400"/>
                        <a:ext cx="4794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02" name="Object 6"/>
          <p:cNvGraphicFramePr>
            <a:graphicFrameLocks noChangeAspect="1"/>
          </p:cNvGraphicFramePr>
          <p:nvPr/>
        </p:nvGraphicFramePr>
        <p:xfrm>
          <a:off x="304800" y="5715000"/>
          <a:ext cx="479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9" name="Equation" r:id="rId17" imgW="190500" imgH="177800" progId="Equation.3">
                  <p:embed/>
                </p:oleObj>
              </mc:Choice>
              <mc:Fallback>
                <p:oleObj name="Equation" r:id="rId17" imgW="190500" imgH="17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15000"/>
                        <a:ext cx="4794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nip and Round Single Corner Rectangle 31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OpenMx Matrices &amp; Algebra</a:t>
            </a:r>
          </a:p>
        </p:txBody>
      </p:sp>
      <p:sp>
        <p:nvSpPr>
          <p:cNvPr id="9" name="Snip and Round Single Corner Rectangle 8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131"/>
            <a:ext cx="9144000" cy="4576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Calibri" charset="0"/>
                <a:ea typeface="ＭＳ Ｐゴシック" charset="-128"/>
              </a:rPr>
              <a:t>Additive Genetic Cross-Twin Covariance (DZ)</a:t>
            </a:r>
          </a:p>
        </p:txBody>
      </p:sp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304800" y="4132263"/>
            <a:ext cx="685800" cy="431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P11</a:t>
            </a:r>
            <a:endParaRPr lang="en-AU" altLang="en-US" sz="1800"/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2438400" y="4132263"/>
            <a:ext cx="685800" cy="439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P21</a:t>
            </a:r>
            <a:endParaRPr lang="en-AU" altLang="en-US" sz="1800"/>
          </a:p>
        </p:txBody>
      </p:sp>
      <p:sp>
        <p:nvSpPr>
          <p:cNvPr id="108548" name="Oval 5"/>
          <p:cNvSpPr>
            <a:spLocks noChangeArrowheads="1"/>
          </p:cNvSpPr>
          <p:nvPr/>
        </p:nvSpPr>
        <p:spPr bwMode="auto">
          <a:xfrm>
            <a:off x="433388" y="2438400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</a:t>
            </a:r>
            <a:r>
              <a:rPr lang="en-US" altLang="en-US" sz="1200" baseline="-25000">
                <a:solidFill>
                  <a:srgbClr val="000000"/>
                </a:solidFill>
              </a:rPr>
              <a:t>1</a:t>
            </a:r>
            <a:endParaRPr lang="en-AU" altLang="en-US" sz="1200"/>
          </a:p>
        </p:txBody>
      </p:sp>
      <p:cxnSp>
        <p:nvCxnSpPr>
          <p:cNvPr id="108549" name="AutoShape 6"/>
          <p:cNvCxnSpPr>
            <a:cxnSpLocks noChangeShapeType="1"/>
          </p:cNvCxnSpPr>
          <p:nvPr/>
        </p:nvCxnSpPr>
        <p:spPr bwMode="auto">
          <a:xfrm rot="-5400000" flipH="1" flipV="1">
            <a:off x="369888" y="25495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50" name="AutoShape 7"/>
          <p:cNvCxnSpPr>
            <a:cxnSpLocks noChangeShapeType="1"/>
            <a:stCxn id="108548" idx="4"/>
          </p:cNvCxnSpPr>
          <p:nvPr/>
        </p:nvCxnSpPr>
        <p:spPr bwMode="auto">
          <a:xfrm flipH="1">
            <a:off x="668338" y="2905125"/>
            <a:ext cx="3175" cy="1206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51" name="AutoShape 8"/>
          <p:cNvCxnSpPr>
            <a:cxnSpLocks noChangeShapeType="1"/>
            <a:stCxn id="108553" idx="4"/>
          </p:cNvCxnSpPr>
          <p:nvPr/>
        </p:nvCxnSpPr>
        <p:spPr bwMode="auto">
          <a:xfrm>
            <a:off x="2759075" y="2905125"/>
            <a:ext cx="1588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52" name="AutoShape 9"/>
          <p:cNvCxnSpPr>
            <a:cxnSpLocks noChangeShapeType="1"/>
            <a:stCxn id="108548" idx="6"/>
          </p:cNvCxnSpPr>
          <p:nvPr/>
        </p:nvCxnSpPr>
        <p:spPr bwMode="auto">
          <a:xfrm>
            <a:off x="908050" y="2671763"/>
            <a:ext cx="1808163" cy="14493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53" name="Oval 10"/>
          <p:cNvSpPr>
            <a:spLocks noChangeArrowheads="1"/>
          </p:cNvSpPr>
          <p:nvPr/>
        </p:nvSpPr>
        <p:spPr bwMode="auto">
          <a:xfrm>
            <a:off x="2520950" y="2438400"/>
            <a:ext cx="474663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</a:t>
            </a:r>
            <a:r>
              <a:rPr lang="en-US" altLang="en-US" sz="1200" baseline="-25000">
                <a:solidFill>
                  <a:srgbClr val="000000"/>
                </a:solidFill>
              </a:rPr>
              <a:t>2</a:t>
            </a:r>
            <a:endParaRPr lang="en-AU" altLang="en-US" sz="1200"/>
          </a:p>
        </p:txBody>
      </p:sp>
      <p:cxnSp>
        <p:nvCxnSpPr>
          <p:cNvPr id="108554" name="AutoShape 11"/>
          <p:cNvCxnSpPr>
            <a:cxnSpLocks noChangeShapeType="1"/>
          </p:cNvCxnSpPr>
          <p:nvPr/>
        </p:nvCxnSpPr>
        <p:spPr bwMode="auto">
          <a:xfrm rot="-5400000" flipH="1" flipV="1">
            <a:off x="2452688" y="25463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55" name="Text Box 12"/>
          <p:cNvSpPr txBox="1">
            <a:spLocks noChangeArrowheads="1"/>
          </p:cNvSpPr>
          <p:nvPr/>
        </p:nvSpPr>
        <p:spPr bwMode="auto">
          <a:xfrm>
            <a:off x="620713" y="3463925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11</a:t>
            </a:r>
          </a:p>
        </p:txBody>
      </p:sp>
      <p:sp>
        <p:nvSpPr>
          <p:cNvPr id="108556" name="Text Box 13"/>
          <p:cNvSpPr txBox="1">
            <a:spLocks noChangeArrowheads="1"/>
          </p:cNvSpPr>
          <p:nvPr/>
        </p:nvSpPr>
        <p:spPr bwMode="auto">
          <a:xfrm>
            <a:off x="1576388" y="346392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21</a:t>
            </a:r>
          </a:p>
        </p:txBody>
      </p:sp>
      <p:sp>
        <p:nvSpPr>
          <p:cNvPr id="108557" name="Text Box 14"/>
          <p:cNvSpPr txBox="1">
            <a:spLocks noChangeArrowheads="1"/>
          </p:cNvSpPr>
          <p:nvPr/>
        </p:nvSpPr>
        <p:spPr bwMode="auto">
          <a:xfrm>
            <a:off x="2338388" y="3463925"/>
            <a:ext cx="534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22</a:t>
            </a:r>
          </a:p>
        </p:txBody>
      </p:sp>
      <p:sp>
        <p:nvSpPr>
          <p:cNvPr id="108558" name="Text Box 15"/>
          <p:cNvSpPr txBox="1">
            <a:spLocks noChangeArrowheads="1"/>
          </p:cNvSpPr>
          <p:nvPr/>
        </p:nvSpPr>
        <p:spPr bwMode="auto">
          <a:xfrm>
            <a:off x="2212975" y="2289175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108559" name="Text Box 16"/>
          <p:cNvSpPr txBox="1">
            <a:spLocks noChangeArrowheads="1"/>
          </p:cNvSpPr>
          <p:nvPr/>
        </p:nvSpPr>
        <p:spPr bwMode="auto">
          <a:xfrm>
            <a:off x="155575" y="2273300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108560" name="Rectangle 17"/>
          <p:cNvSpPr>
            <a:spLocks noChangeArrowheads="1"/>
          </p:cNvSpPr>
          <p:nvPr/>
        </p:nvSpPr>
        <p:spPr bwMode="auto">
          <a:xfrm>
            <a:off x="3365500" y="4152900"/>
            <a:ext cx="685800" cy="431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P12</a:t>
            </a:r>
            <a:endParaRPr lang="en-AU" altLang="en-US" sz="1800"/>
          </a:p>
        </p:txBody>
      </p:sp>
      <p:sp>
        <p:nvSpPr>
          <p:cNvPr id="108561" name="Rectangle 18"/>
          <p:cNvSpPr>
            <a:spLocks noChangeArrowheads="1"/>
          </p:cNvSpPr>
          <p:nvPr/>
        </p:nvSpPr>
        <p:spPr bwMode="auto">
          <a:xfrm>
            <a:off x="5410200" y="4129088"/>
            <a:ext cx="762000" cy="4429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P22</a:t>
            </a:r>
            <a:endParaRPr lang="en-AU" altLang="en-US" sz="1800"/>
          </a:p>
        </p:txBody>
      </p:sp>
      <p:sp>
        <p:nvSpPr>
          <p:cNvPr id="108562" name="Oval 19"/>
          <p:cNvSpPr>
            <a:spLocks noChangeArrowheads="1"/>
          </p:cNvSpPr>
          <p:nvPr/>
        </p:nvSpPr>
        <p:spPr bwMode="auto">
          <a:xfrm>
            <a:off x="3441700" y="2435225"/>
            <a:ext cx="474663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</a:t>
            </a:r>
            <a:r>
              <a:rPr lang="en-US" altLang="en-US" sz="1200" baseline="-25000">
                <a:solidFill>
                  <a:srgbClr val="000000"/>
                </a:solidFill>
              </a:rPr>
              <a:t>1</a:t>
            </a:r>
            <a:endParaRPr lang="en-AU" altLang="en-US" sz="1200"/>
          </a:p>
        </p:txBody>
      </p:sp>
      <p:cxnSp>
        <p:nvCxnSpPr>
          <p:cNvPr id="108563" name="AutoShape 20"/>
          <p:cNvCxnSpPr>
            <a:cxnSpLocks noChangeShapeType="1"/>
          </p:cNvCxnSpPr>
          <p:nvPr/>
        </p:nvCxnSpPr>
        <p:spPr bwMode="auto">
          <a:xfrm rot="-5400000" flipH="1" flipV="1">
            <a:off x="3378200" y="25463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64" name="AutoShape 21"/>
          <p:cNvCxnSpPr>
            <a:cxnSpLocks noChangeShapeType="1"/>
            <a:stCxn id="108562" idx="4"/>
          </p:cNvCxnSpPr>
          <p:nvPr/>
        </p:nvCxnSpPr>
        <p:spPr bwMode="auto">
          <a:xfrm flipH="1">
            <a:off x="3676650" y="2901950"/>
            <a:ext cx="3175" cy="1206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65" name="AutoShape 22"/>
          <p:cNvCxnSpPr>
            <a:cxnSpLocks noChangeShapeType="1"/>
            <a:stCxn id="108567" idx="4"/>
          </p:cNvCxnSpPr>
          <p:nvPr/>
        </p:nvCxnSpPr>
        <p:spPr bwMode="auto">
          <a:xfrm>
            <a:off x="5767388" y="2901950"/>
            <a:ext cx="1587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66" name="AutoShape 23"/>
          <p:cNvCxnSpPr>
            <a:cxnSpLocks noChangeShapeType="1"/>
            <a:stCxn id="108562" idx="6"/>
          </p:cNvCxnSpPr>
          <p:nvPr/>
        </p:nvCxnSpPr>
        <p:spPr bwMode="auto">
          <a:xfrm>
            <a:off x="3916363" y="2668588"/>
            <a:ext cx="1808162" cy="14493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67" name="Oval 24"/>
          <p:cNvSpPr>
            <a:spLocks noChangeArrowheads="1"/>
          </p:cNvSpPr>
          <p:nvPr/>
        </p:nvSpPr>
        <p:spPr bwMode="auto">
          <a:xfrm>
            <a:off x="5529263" y="2435225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</a:t>
            </a:r>
            <a:r>
              <a:rPr lang="en-US" altLang="en-US" sz="1200" baseline="-25000">
                <a:solidFill>
                  <a:srgbClr val="000000"/>
                </a:solidFill>
              </a:rPr>
              <a:t>2</a:t>
            </a:r>
            <a:endParaRPr lang="en-AU" altLang="en-US" sz="1200"/>
          </a:p>
        </p:txBody>
      </p:sp>
      <p:cxnSp>
        <p:nvCxnSpPr>
          <p:cNvPr id="108568" name="AutoShape 25"/>
          <p:cNvCxnSpPr>
            <a:cxnSpLocks noChangeShapeType="1"/>
          </p:cNvCxnSpPr>
          <p:nvPr/>
        </p:nvCxnSpPr>
        <p:spPr bwMode="auto">
          <a:xfrm rot="-5400000" flipH="1" flipV="1">
            <a:off x="5461000" y="25431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69" name="Text Box 26"/>
          <p:cNvSpPr txBox="1">
            <a:spLocks noChangeArrowheads="1"/>
          </p:cNvSpPr>
          <p:nvPr/>
        </p:nvSpPr>
        <p:spPr bwMode="auto">
          <a:xfrm>
            <a:off x="3629025" y="3460750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11</a:t>
            </a:r>
          </a:p>
        </p:txBody>
      </p:sp>
      <p:sp>
        <p:nvSpPr>
          <p:cNvPr id="108570" name="Text Box 27"/>
          <p:cNvSpPr txBox="1">
            <a:spLocks noChangeArrowheads="1"/>
          </p:cNvSpPr>
          <p:nvPr/>
        </p:nvSpPr>
        <p:spPr bwMode="auto">
          <a:xfrm>
            <a:off x="4584700" y="346075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21</a:t>
            </a:r>
          </a:p>
        </p:txBody>
      </p:sp>
      <p:sp>
        <p:nvSpPr>
          <p:cNvPr id="108571" name="Text Box 28"/>
          <p:cNvSpPr txBox="1">
            <a:spLocks noChangeArrowheads="1"/>
          </p:cNvSpPr>
          <p:nvPr/>
        </p:nvSpPr>
        <p:spPr bwMode="auto">
          <a:xfrm>
            <a:off x="5346700" y="3460750"/>
            <a:ext cx="534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22</a:t>
            </a:r>
          </a:p>
        </p:txBody>
      </p:sp>
      <p:sp>
        <p:nvSpPr>
          <p:cNvPr id="108572" name="Text Box 29"/>
          <p:cNvSpPr txBox="1">
            <a:spLocks noChangeArrowheads="1"/>
          </p:cNvSpPr>
          <p:nvPr/>
        </p:nvSpPr>
        <p:spPr bwMode="auto">
          <a:xfrm>
            <a:off x="5221288" y="2286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108573" name="Text Box 30"/>
          <p:cNvSpPr txBox="1">
            <a:spLocks noChangeArrowheads="1"/>
          </p:cNvSpPr>
          <p:nvPr/>
        </p:nvSpPr>
        <p:spPr bwMode="auto">
          <a:xfrm>
            <a:off x="3163888" y="2270125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cxnSp>
        <p:nvCxnSpPr>
          <p:cNvPr id="108574" name="AutoShape 31"/>
          <p:cNvCxnSpPr>
            <a:cxnSpLocks noChangeShapeType="1"/>
            <a:stCxn id="108562" idx="0"/>
            <a:endCxn id="108548" idx="0"/>
          </p:cNvCxnSpPr>
          <p:nvPr/>
        </p:nvCxnSpPr>
        <p:spPr bwMode="auto">
          <a:xfrm rot="-5400000" flipH="1" flipV="1">
            <a:off x="2174081" y="932657"/>
            <a:ext cx="3175" cy="3008312"/>
          </a:xfrm>
          <a:prstGeom prst="curvedConnector3">
            <a:avLst>
              <a:gd name="adj1" fmla="val -12700000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75" name="AutoShape 32"/>
          <p:cNvCxnSpPr>
            <a:cxnSpLocks noChangeShapeType="1"/>
            <a:stCxn id="108567" idx="0"/>
            <a:endCxn id="108553" idx="0"/>
          </p:cNvCxnSpPr>
          <p:nvPr/>
        </p:nvCxnSpPr>
        <p:spPr bwMode="auto">
          <a:xfrm rot="-5400000" flipH="1" flipV="1">
            <a:off x="4261644" y="932656"/>
            <a:ext cx="3175" cy="3008313"/>
          </a:xfrm>
          <a:prstGeom prst="curvedConnector3">
            <a:avLst>
              <a:gd name="adj1" fmla="val -12300000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76" name="Text Box 33"/>
          <p:cNvSpPr txBox="1">
            <a:spLocks noChangeArrowheads="1"/>
          </p:cNvSpPr>
          <p:nvPr/>
        </p:nvSpPr>
        <p:spPr bwMode="auto">
          <a:xfrm>
            <a:off x="2057400" y="1752600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0.5</a:t>
            </a:r>
          </a:p>
        </p:txBody>
      </p:sp>
      <p:sp>
        <p:nvSpPr>
          <p:cNvPr id="108577" name="Text Box 34"/>
          <p:cNvSpPr txBox="1">
            <a:spLocks noChangeArrowheads="1"/>
          </p:cNvSpPr>
          <p:nvPr/>
        </p:nvSpPr>
        <p:spPr bwMode="auto">
          <a:xfrm>
            <a:off x="4160838" y="1766888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0.5</a:t>
            </a:r>
          </a:p>
        </p:txBody>
      </p:sp>
      <p:sp>
        <p:nvSpPr>
          <p:cNvPr id="110627" name="Rectangle 35"/>
          <p:cNvSpPr>
            <a:spLocks noChangeArrowheads="1"/>
          </p:cNvSpPr>
          <p:nvPr/>
        </p:nvSpPr>
        <p:spPr bwMode="auto">
          <a:xfrm>
            <a:off x="304800" y="4724400"/>
            <a:ext cx="2819400" cy="228600"/>
          </a:xfrm>
          <a:prstGeom prst="rect">
            <a:avLst/>
          </a:prstGeom>
          <a:gradFill rotWithShape="0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gamma/>
                  <a:shade val="92157"/>
                  <a:invGamma/>
                  <a:alpha val="56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Twin 1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0628" name="Rectangle 36"/>
          <p:cNvSpPr>
            <a:spLocks noChangeArrowheads="1"/>
          </p:cNvSpPr>
          <p:nvPr/>
        </p:nvSpPr>
        <p:spPr bwMode="auto">
          <a:xfrm>
            <a:off x="3378200" y="4724400"/>
            <a:ext cx="2819400" cy="228600"/>
          </a:xfrm>
          <a:prstGeom prst="rect">
            <a:avLst/>
          </a:prstGeom>
          <a:gradFill rotWithShape="0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gamma/>
                  <a:shade val="92157"/>
                  <a:invGamma/>
                  <a:alpha val="56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Twin 2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108580" name="Picture 37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5"/>
          <a:stretch>
            <a:fillRect/>
          </a:stretch>
        </p:blipFill>
        <p:spPr bwMode="auto">
          <a:xfrm>
            <a:off x="4114800" y="5334000"/>
            <a:ext cx="4838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81" name="Text Box 38"/>
          <p:cNvSpPr txBox="1">
            <a:spLocks noChangeArrowheads="1"/>
          </p:cNvSpPr>
          <p:nvPr/>
        </p:nvSpPr>
        <p:spPr bwMode="auto">
          <a:xfrm>
            <a:off x="6400800" y="1946275"/>
            <a:ext cx="258286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Path Tracing: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Within-traits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P11-P12 = 0.5a</a:t>
            </a:r>
            <a:r>
              <a:rPr lang="en-US" altLang="en-US" sz="1600" baseline="-25000"/>
              <a:t>11</a:t>
            </a:r>
            <a:r>
              <a:rPr lang="en-US" altLang="en-US" sz="1600" baseline="30000"/>
              <a:t>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P21-P22 = 0.5a</a:t>
            </a:r>
            <a:r>
              <a:rPr lang="en-US" altLang="en-US" sz="1600" baseline="-25000"/>
              <a:t>22</a:t>
            </a:r>
            <a:r>
              <a:rPr lang="en-US" altLang="en-US" sz="1600" baseline="30000"/>
              <a:t>2</a:t>
            </a:r>
            <a:r>
              <a:rPr lang="en-US" altLang="en-US" sz="1600"/>
              <a:t>+0.5a</a:t>
            </a:r>
            <a:r>
              <a:rPr lang="en-US" altLang="en-US" sz="1600" baseline="-25000"/>
              <a:t>21</a:t>
            </a:r>
            <a:r>
              <a:rPr lang="en-US" altLang="en-US" sz="1600" baseline="30000"/>
              <a:t>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Cross-traits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P11-P22 = 0.5a</a:t>
            </a:r>
            <a:r>
              <a:rPr lang="en-US" altLang="en-US" sz="1600" baseline="-25000"/>
              <a:t>11</a:t>
            </a:r>
            <a:r>
              <a:rPr lang="en-US" altLang="en-US" sz="1600"/>
              <a:t>a</a:t>
            </a:r>
            <a:r>
              <a:rPr lang="en-US" altLang="en-US" sz="1600" baseline="-25000"/>
              <a:t>21</a:t>
            </a:r>
            <a:endParaRPr lang="en-US" altLang="en-US" sz="16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P21-P12 = 0.5a</a:t>
            </a:r>
            <a:r>
              <a:rPr lang="en-US" altLang="en-US" sz="1600" baseline="-25000"/>
              <a:t>21</a:t>
            </a:r>
            <a:r>
              <a:rPr lang="en-US" altLang="en-US" sz="1600"/>
              <a:t>a</a:t>
            </a:r>
            <a:r>
              <a:rPr lang="en-US" altLang="en-US" sz="1600" baseline="-25000"/>
              <a:t>11</a:t>
            </a: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10632" name="AutoShape 40"/>
          <p:cNvSpPr>
            <a:spLocks noChangeArrowheads="1"/>
          </p:cNvSpPr>
          <p:nvPr/>
        </p:nvSpPr>
        <p:spPr bwMode="auto">
          <a:xfrm>
            <a:off x="7475538" y="2800350"/>
            <a:ext cx="703262" cy="314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0633" name="AutoShape 41"/>
          <p:cNvSpPr>
            <a:spLocks noChangeArrowheads="1"/>
          </p:cNvSpPr>
          <p:nvPr/>
        </p:nvSpPr>
        <p:spPr bwMode="auto">
          <a:xfrm>
            <a:off x="4953000" y="5257800"/>
            <a:ext cx="1066800" cy="482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8584" name="AutoShape 42"/>
          <p:cNvSpPr>
            <a:spLocks noChangeArrowheads="1"/>
          </p:cNvSpPr>
          <p:nvPr/>
        </p:nvSpPr>
        <p:spPr bwMode="auto">
          <a:xfrm>
            <a:off x="6477000" y="5715000"/>
            <a:ext cx="2209800" cy="482600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8585" name="AutoShape 43"/>
          <p:cNvSpPr>
            <a:spLocks noChangeArrowheads="1"/>
          </p:cNvSpPr>
          <p:nvPr/>
        </p:nvSpPr>
        <p:spPr bwMode="auto">
          <a:xfrm>
            <a:off x="7467600" y="3084513"/>
            <a:ext cx="1447800" cy="314325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8586" name="AutoShape 44"/>
          <p:cNvSpPr>
            <a:spLocks noChangeArrowheads="1"/>
          </p:cNvSpPr>
          <p:nvPr/>
        </p:nvSpPr>
        <p:spPr bwMode="auto">
          <a:xfrm>
            <a:off x="7467600" y="3773488"/>
            <a:ext cx="914400" cy="314325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8587" name="AutoShape 45"/>
          <p:cNvSpPr>
            <a:spLocks noChangeArrowheads="1"/>
          </p:cNvSpPr>
          <p:nvPr/>
        </p:nvSpPr>
        <p:spPr bwMode="auto">
          <a:xfrm>
            <a:off x="4800600" y="5715000"/>
            <a:ext cx="1447800" cy="482600"/>
          </a:xfrm>
          <a:prstGeom prst="roundRect">
            <a:avLst>
              <a:gd name="adj" fmla="val 16667"/>
            </a:avLst>
          </a:prstGeom>
          <a:solidFill>
            <a:srgbClr val="BA1CF0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8588" name="AutoShape 46"/>
          <p:cNvSpPr>
            <a:spLocks noChangeArrowheads="1"/>
          </p:cNvSpPr>
          <p:nvPr/>
        </p:nvSpPr>
        <p:spPr bwMode="auto">
          <a:xfrm>
            <a:off x="7467600" y="4105275"/>
            <a:ext cx="914400" cy="314325"/>
          </a:xfrm>
          <a:prstGeom prst="roundRect">
            <a:avLst>
              <a:gd name="adj" fmla="val 16667"/>
            </a:avLst>
          </a:prstGeom>
          <a:solidFill>
            <a:srgbClr val="BA1CF0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8589" name="AutoShape 47"/>
          <p:cNvSpPr>
            <a:spLocks noChangeArrowheads="1"/>
          </p:cNvSpPr>
          <p:nvPr/>
        </p:nvSpPr>
        <p:spPr bwMode="auto">
          <a:xfrm>
            <a:off x="6858000" y="5257800"/>
            <a:ext cx="1524000" cy="482600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graphicFrame>
        <p:nvGraphicFramePr>
          <p:cNvPr id="108590" name="Object 2"/>
          <p:cNvGraphicFramePr>
            <a:graphicFrameLocks noChangeAspect="1"/>
          </p:cNvGraphicFramePr>
          <p:nvPr/>
        </p:nvGraphicFramePr>
        <p:xfrm>
          <a:off x="0" y="5562600"/>
          <a:ext cx="40243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5" name="Equation" r:id="rId5" imgW="2019300" imgH="177800" progId="Equation.3">
                  <p:embed/>
                </p:oleObj>
              </mc:Choice>
              <mc:Fallback>
                <p:oleObj name="Equation" r:id="rId5" imgW="20193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62600"/>
                        <a:ext cx="402431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Snip and Round Single Corner Rectangle 47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067800" cy="10668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Calibri" charset="0"/>
                <a:ea typeface="ＭＳ Ｐゴシック" charset="-128"/>
              </a:rPr>
              <a:t>Additive Genetic Cross-Twin Covariance (MZ)</a:t>
            </a:r>
          </a:p>
        </p:txBody>
      </p:sp>
      <p:sp>
        <p:nvSpPr>
          <p:cNvPr id="110594" name="Rectangle 4"/>
          <p:cNvSpPr>
            <a:spLocks noChangeArrowheads="1"/>
          </p:cNvSpPr>
          <p:nvPr/>
        </p:nvSpPr>
        <p:spPr bwMode="auto">
          <a:xfrm>
            <a:off x="1584325" y="4135438"/>
            <a:ext cx="685800" cy="431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P11</a:t>
            </a:r>
            <a:endParaRPr lang="en-AU" altLang="en-US" sz="1800"/>
          </a:p>
        </p:txBody>
      </p:sp>
      <p:sp>
        <p:nvSpPr>
          <p:cNvPr id="110595" name="Rectangle 5"/>
          <p:cNvSpPr>
            <a:spLocks noChangeArrowheads="1"/>
          </p:cNvSpPr>
          <p:nvPr/>
        </p:nvSpPr>
        <p:spPr bwMode="auto">
          <a:xfrm>
            <a:off x="3717925" y="4135438"/>
            <a:ext cx="685800" cy="439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P21</a:t>
            </a:r>
            <a:endParaRPr lang="en-AU" altLang="en-US" sz="1800"/>
          </a:p>
        </p:txBody>
      </p:sp>
      <p:sp>
        <p:nvSpPr>
          <p:cNvPr id="110596" name="Oval 6"/>
          <p:cNvSpPr>
            <a:spLocks noChangeArrowheads="1"/>
          </p:cNvSpPr>
          <p:nvPr/>
        </p:nvSpPr>
        <p:spPr bwMode="auto">
          <a:xfrm>
            <a:off x="1712913" y="2441575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</a:t>
            </a:r>
            <a:r>
              <a:rPr lang="en-US" altLang="en-US" sz="1200" baseline="-25000">
                <a:solidFill>
                  <a:srgbClr val="000000"/>
                </a:solidFill>
              </a:rPr>
              <a:t>1</a:t>
            </a:r>
            <a:endParaRPr lang="en-AU" altLang="en-US" sz="1200"/>
          </a:p>
        </p:txBody>
      </p:sp>
      <p:cxnSp>
        <p:nvCxnSpPr>
          <p:cNvPr id="110597" name="AutoShape 7"/>
          <p:cNvCxnSpPr>
            <a:cxnSpLocks noChangeShapeType="1"/>
          </p:cNvCxnSpPr>
          <p:nvPr/>
        </p:nvCxnSpPr>
        <p:spPr bwMode="auto">
          <a:xfrm rot="-5400000" flipH="1" flipV="1">
            <a:off x="1649413" y="25527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598" name="AutoShape 8"/>
          <p:cNvCxnSpPr>
            <a:cxnSpLocks noChangeShapeType="1"/>
            <a:stCxn id="110596" idx="4"/>
          </p:cNvCxnSpPr>
          <p:nvPr/>
        </p:nvCxnSpPr>
        <p:spPr bwMode="auto">
          <a:xfrm flipH="1">
            <a:off x="1947863" y="2908300"/>
            <a:ext cx="3175" cy="1206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599" name="AutoShape 9"/>
          <p:cNvCxnSpPr>
            <a:cxnSpLocks noChangeShapeType="1"/>
            <a:stCxn id="110601" idx="4"/>
          </p:cNvCxnSpPr>
          <p:nvPr/>
        </p:nvCxnSpPr>
        <p:spPr bwMode="auto">
          <a:xfrm>
            <a:off x="4038600" y="2908300"/>
            <a:ext cx="1588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00" name="AutoShape 10"/>
          <p:cNvCxnSpPr>
            <a:cxnSpLocks noChangeShapeType="1"/>
            <a:stCxn id="110596" idx="6"/>
          </p:cNvCxnSpPr>
          <p:nvPr/>
        </p:nvCxnSpPr>
        <p:spPr bwMode="auto">
          <a:xfrm>
            <a:off x="2187575" y="2674938"/>
            <a:ext cx="1808163" cy="14493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601" name="Oval 11"/>
          <p:cNvSpPr>
            <a:spLocks noChangeArrowheads="1"/>
          </p:cNvSpPr>
          <p:nvPr/>
        </p:nvSpPr>
        <p:spPr bwMode="auto">
          <a:xfrm>
            <a:off x="3800475" y="2441575"/>
            <a:ext cx="474663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</a:t>
            </a:r>
            <a:r>
              <a:rPr lang="en-US" altLang="en-US" sz="1200" baseline="-25000">
                <a:solidFill>
                  <a:srgbClr val="000000"/>
                </a:solidFill>
              </a:rPr>
              <a:t>2</a:t>
            </a:r>
            <a:endParaRPr lang="en-AU" altLang="en-US" sz="1200"/>
          </a:p>
        </p:txBody>
      </p:sp>
      <p:cxnSp>
        <p:nvCxnSpPr>
          <p:cNvPr id="110602" name="AutoShape 12"/>
          <p:cNvCxnSpPr>
            <a:cxnSpLocks noChangeShapeType="1"/>
          </p:cNvCxnSpPr>
          <p:nvPr/>
        </p:nvCxnSpPr>
        <p:spPr bwMode="auto">
          <a:xfrm rot="-5400000" flipH="1" flipV="1">
            <a:off x="3732213" y="25495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603" name="Text Box 13"/>
          <p:cNvSpPr txBox="1">
            <a:spLocks noChangeArrowheads="1"/>
          </p:cNvSpPr>
          <p:nvPr/>
        </p:nvSpPr>
        <p:spPr bwMode="auto">
          <a:xfrm>
            <a:off x="1900238" y="3467100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11</a:t>
            </a:r>
          </a:p>
        </p:txBody>
      </p:sp>
      <p:sp>
        <p:nvSpPr>
          <p:cNvPr id="110604" name="Text Box 14"/>
          <p:cNvSpPr txBox="1">
            <a:spLocks noChangeArrowheads="1"/>
          </p:cNvSpPr>
          <p:nvPr/>
        </p:nvSpPr>
        <p:spPr bwMode="auto">
          <a:xfrm>
            <a:off x="2855913" y="34671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21</a:t>
            </a:r>
          </a:p>
        </p:txBody>
      </p:sp>
      <p:sp>
        <p:nvSpPr>
          <p:cNvPr id="110605" name="Text Box 15"/>
          <p:cNvSpPr txBox="1">
            <a:spLocks noChangeArrowheads="1"/>
          </p:cNvSpPr>
          <p:nvPr/>
        </p:nvSpPr>
        <p:spPr bwMode="auto">
          <a:xfrm>
            <a:off x="3617913" y="3467100"/>
            <a:ext cx="534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22</a:t>
            </a:r>
          </a:p>
        </p:txBody>
      </p:sp>
      <p:sp>
        <p:nvSpPr>
          <p:cNvPr id="110606" name="Text Box 16"/>
          <p:cNvSpPr txBox="1">
            <a:spLocks noChangeArrowheads="1"/>
          </p:cNvSpPr>
          <p:nvPr/>
        </p:nvSpPr>
        <p:spPr bwMode="auto">
          <a:xfrm>
            <a:off x="3492500" y="229235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110607" name="Text Box 17"/>
          <p:cNvSpPr txBox="1">
            <a:spLocks noChangeArrowheads="1"/>
          </p:cNvSpPr>
          <p:nvPr/>
        </p:nvSpPr>
        <p:spPr bwMode="auto">
          <a:xfrm>
            <a:off x="1435100" y="2276475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110608" name="Rectangle 18"/>
          <p:cNvSpPr>
            <a:spLocks noChangeArrowheads="1"/>
          </p:cNvSpPr>
          <p:nvPr/>
        </p:nvSpPr>
        <p:spPr bwMode="auto">
          <a:xfrm>
            <a:off x="4645025" y="4156075"/>
            <a:ext cx="685800" cy="431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P12</a:t>
            </a:r>
            <a:endParaRPr lang="en-AU" altLang="en-US" sz="1800"/>
          </a:p>
        </p:txBody>
      </p:sp>
      <p:sp>
        <p:nvSpPr>
          <p:cNvPr id="110609" name="Rectangle 19"/>
          <p:cNvSpPr>
            <a:spLocks noChangeArrowheads="1"/>
          </p:cNvSpPr>
          <p:nvPr/>
        </p:nvSpPr>
        <p:spPr bwMode="auto">
          <a:xfrm>
            <a:off x="6689725" y="4132263"/>
            <a:ext cx="762000" cy="4429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P22</a:t>
            </a:r>
            <a:endParaRPr lang="en-AU" altLang="en-US" sz="1800"/>
          </a:p>
        </p:txBody>
      </p:sp>
      <p:sp>
        <p:nvSpPr>
          <p:cNvPr id="110610" name="Oval 20"/>
          <p:cNvSpPr>
            <a:spLocks noChangeArrowheads="1"/>
          </p:cNvSpPr>
          <p:nvPr/>
        </p:nvSpPr>
        <p:spPr bwMode="auto">
          <a:xfrm>
            <a:off x="4721225" y="2438400"/>
            <a:ext cx="474663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</a:t>
            </a:r>
            <a:r>
              <a:rPr lang="en-US" altLang="en-US" sz="1200" baseline="-25000">
                <a:solidFill>
                  <a:srgbClr val="000000"/>
                </a:solidFill>
              </a:rPr>
              <a:t>1</a:t>
            </a:r>
            <a:endParaRPr lang="en-AU" altLang="en-US" sz="1200"/>
          </a:p>
        </p:txBody>
      </p:sp>
      <p:cxnSp>
        <p:nvCxnSpPr>
          <p:cNvPr id="110611" name="AutoShape 21"/>
          <p:cNvCxnSpPr>
            <a:cxnSpLocks noChangeShapeType="1"/>
          </p:cNvCxnSpPr>
          <p:nvPr/>
        </p:nvCxnSpPr>
        <p:spPr bwMode="auto">
          <a:xfrm rot="-5400000" flipH="1" flipV="1">
            <a:off x="4657725" y="25495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12" name="AutoShape 22"/>
          <p:cNvCxnSpPr>
            <a:cxnSpLocks noChangeShapeType="1"/>
            <a:stCxn id="110610" idx="4"/>
          </p:cNvCxnSpPr>
          <p:nvPr/>
        </p:nvCxnSpPr>
        <p:spPr bwMode="auto">
          <a:xfrm flipH="1">
            <a:off x="4956175" y="2905125"/>
            <a:ext cx="3175" cy="1206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13" name="AutoShape 23"/>
          <p:cNvCxnSpPr>
            <a:cxnSpLocks noChangeShapeType="1"/>
            <a:stCxn id="110615" idx="4"/>
          </p:cNvCxnSpPr>
          <p:nvPr/>
        </p:nvCxnSpPr>
        <p:spPr bwMode="auto">
          <a:xfrm>
            <a:off x="7046913" y="2905125"/>
            <a:ext cx="1587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14" name="AutoShape 24"/>
          <p:cNvCxnSpPr>
            <a:cxnSpLocks noChangeShapeType="1"/>
            <a:stCxn id="110610" idx="6"/>
          </p:cNvCxnSpPr>
          <p:nvPr/>
        </p:nvCxnSpPr>
        <p:spPr bwMode="auto">
          <a:xfrm>
            <a:off x="5195888" y="2671763"/>
            <a:ext cx="1808162" cy="14493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615" name="Oval 25"/>
          <p:cNvSpPr>
            <a:spLocks noChangeArrowheads="1"/>
          </p:cNvSpPr>
          <p:nvPr/>
        </p:nvSpPr>
        <p:spPr bwMode="auto">
          <a:xfrm>
            <a:off x="6808788" y="2438400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</a:t>
            </a:r>
            <a:r>
              <a:rPr lang="en-US" altLang="en-US" sz="1200" baseline="-25000">
                <a:solidFill>
                  <a:srgbClr val="000000"/>
                </a:solidFill>
              </a:rPr>
              <a:t>2</a:t>
            </a:r>
            <a:endParaRPr lang="en-AU" altLang="en-US" sz="1200"/>
          </a:p>
        </p:txBody>
      </p:sp>
      <p:cxnSp>
        <p:nvCxnSpPr>
          <p:cNvPr id="110616" name="AutoShape 26"/>
          <p:cNvCxnSpPr>
            <a:cxnSpLocks noChangeShapeType="1"/>
          </p:cNvCxnSpPr>
          <p:nvPr/>
        </p:nvCxnSpPr>
        <p:spPr bwMode="auto">
          <a:xfrm rot="-5400000" flipH="1" flipV="1">
            <a:off x="6740525" y="25463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617" name="Text Box 27"/>
          <p:cNvSpPr txBox="1">
            <a:spLocks noChangeArrowheads="1"/>
          </p:cNvSpPr>
          <p:nvPr/>
        </p:nvSpPr>
        <p:spPr bwMode="auto">
          <a:xfrm>
            <a:off x="4908550" y="3463925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11</a:t>
            </a:r>
          </a:p>
        </p:txBody>
      </p:sp>
      <p:sp>
        <p:nvSpPr>
          <p:cNvPr id="110618" name="Text Box 28"/>
          <p:cNvSpPr txBox="1">
            <a:spLocks noChangeArrowheads="1"/>
          </p:cNvSpPr>
          <p:nvPr/>
        </p:nvSpPr>
        <p:spPr bwMode="auto">
          <a:xfrm>
            <a:off x="5864225" y="346392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21</a:t>
            </a:r>
          </a:p>
        </p:txBody>
      </p:sp>
      <p:sp>
        <p:nvSpPr>
          <p:cNvPr id="110619" name="Text Box 29"/>
          <p:cNvSpPr txBox="1">
            <a:spLocks noChangeArrowheads="1"/>
          </p:cNvSpPr>
          <p:nvPr/>
        </p:nvSpPr>
        <p:spPr bwMode="auto">
          <a:xfrm>
            <a:off x="6626225" y="3463925"/>
            <a:ext cx="534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a</a:t>
            </a:r>
            <a:r>
              <a:rPr lang="en-AU" altLang="en-US" sz="1800" baseline="-25000"/>
              <a:t>22</a:t>
            </a:r>
          </a:p>
        </p:txBody>
      </p:sp>
      <p:sp>
        <p:nvSpPr>
          <p:cNvPr id="110620" name="Text Box 30"/>
          <p:cNvSpPr txBox="1">
            <a:spLocks noChangeArrowheads="1"/>
          </p:cNvSpPr>
          <p:nvPr/>
        </p:nvSpPr>
        <p:spPr bwMode="auto">
          <a:xfrm>
            <a:off x="6500813" y="228917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110621" name="Text Box 31"/>
          <p:cNvSpPr txBox="1">
            <a:spLocks noChangeArrowheads="1"/>
          </p:cNvSpPr>
          <p:nvPr/>
        </p:nvSpPr>
        <p:spPr bwMode="auto">
          <a:xfrm>
            <a:off x="4443413" y="2273300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cxnSp>
        <p:nvCxnSpPr>
          <p:cNvPr id="110622" name="AutoShape 32"/>
          <p:cNvCxnSpPr>
            <a:cxnSpLocks noChangeShapeType="1"/>
            <a:stCxn id="110610" idx="0"/>
            <a:endCxn id="110596" idx="0"/>
          </p:cNvCxnSpPr>
          <p:nvPr/>
        </p:nvCxnSpPr>
        <p:spPr bwMode="auto">
          <a:xfrm rot="-5400000" flipH="1" flipV="1">
            <a:off x="3453606" y="935832"/>
            <a:ext cx="3175" cy="3008312"/>
          </a:xfrm>
          <a:prstGeom prst="curvedConnector3">
            <a:avLst>
              <a:gd name="adj1" fmla="val -12700000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23" name="AutoShape 33"/>
          <p:cNvCxnSpPr>
            <a:cxnSpLocks noChangeShapeType="1"/>
            <a:stCxn id="110615" idx="0"/>
            <a:endCxn id="110601" idx="0"/>
          </p:cNvCxnSpPr>
          <p:nvPr/>
        </p:nvCxnSpPr>
        <p:spPr bwMode="auto">
          <a:xfrm rot="-5400000" flipH="1" flipV="1">
            <a:off x="5541169" y="935831"/>
            <a:ext cx="3175" cy="3008313"/>
          </a:xfrm>
          <a:prstGeom prst="curvedConnector3">
            <a:avLst>
              <a:gd name="adj1" fmla="val -12300000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624" name="Text Box 34"/>
          <p:cNvSpPr txBox="1">
            <a:spLocks noChangeArrowheads="1"/>
          </p:cNvSpPr>
          <p:nvPr/>
        </p:nvSpPr>
        <p:spPr bwMode="auto">
          <a:xfrm>
            <a:off x="3336925" y="17557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1</a:t>
            </a:r>
          </a:p>
        </p:txBody>
      </p:sp>
      <p:sp>
        <p:nvSpPr>
          <p:cNvPr id="110625" name="Text Box 35"/>
          <p:cNvSpPr txBox="1">
            <a:spLocks noChangeArrowheads="1"/>
          </p:cNvSpPr>
          <p:nvPr/>
        </p:nvSpPr>
        <p:spPr bwMode="auto">
          <a:xfrm>
            <a:off x="5440363" y="17700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1</a:t>
            </a:r>
          </a:p>
        </p:txBody>
      </p:sp>
      <p:sp>
        <p:nvSpPr>
          <p:cNvPr id="143396" name="Rectangle 36"/>
          <p:cNvSpPr>
            <a:spLocks noChangeArrowheads="1"/>
          </p:cNvSpPr>
          <p:nvPr/>
        </p:nvSpPr>
        <p:spPr bwMode="auto">
          <a:xfrm>
            <a:off x="1584325" y="4727575"/>
            <a:ext cx="2819400" cy="228600"/>
          </a:xfrm>
          <a:prstGeom prst="rect">
            <a:avLst/>
          </a:prstGeom>
          <a:gradFill rotWithShape="0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gamma/>
                  <a:shade val="92157"/>
                  <a:invGamma/>
                  <a:alpha val="56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Twin 1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97" name="Rectangle 37"/>
          <p:cNvSpPr>
            <a:spLocks noChangeArrowheads="1"/>
          </p:cNvSpPr>
          <p:nvPr/>
        </p:nvSpPr>
        <p:spPr bwMode="auto">
          <a:xfrm>
            <a:off x="4657725" y="4727575"/>
            <a:ext cx="2819400" cy="228600"/>
          </a:xfrm>
          <a:prstGeom prst="rect">
            <a:avLst/>
          </a:prstGeom>
          <a:gradFill rotWithShape="0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gamma/>
                  <a:shade val="92157"/>
                  <a:invGamma/>
                  <a:alpha val="56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Twin 2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110628" name="Picture 39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8"/>
          <a:stretch>
            <a:fillRect/>
          </a:stretch>
        </p:blipFill>
        <p:spPr bwMode="auto">
          <a:xfrm>
            <a:off x="4114800" y="5562600"/>
            <a:ext cx="46418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0629" name="Object 2"/>
          <p:cNvGraphicFramePr>
            <a:graphicFrameLocks noChangeAspect="1"/>
          </p:cNvGraphicFramePr>
          <p:nvPr/>
        </p:nvGraphicFramePr>
        <p:xfrm>
          <a:off x="265113" y="5895975"/>
          <a:ext cx="34925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4" name="Equation" r:id="rId5" imgW="1752600" imgH="177800" progId="Equation.3">
                  <p:embed/>
                </p:oleObj>
              </mc:Choice>
              <mc:Fallback>
                <p:oleObj name="Equation" r:id="rId5" imgW="17526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5895975"/>
                        <a:ext cx="34925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Snip and Round Single Corner Rectangle 38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Calibri" charset="0"/>
                <a:ea typeface="ＭＳ Ｐゴシック" charset="-128"/>
              </a:rPr>
              <a:t>Common Environment Cross-Twin Covariance</a:t>
            </a:r>
          </a:p>
        </p:txBody>
      </p:sp>
      <p:sp>
        <p:nvSpPr>
          <p:cNvPr id="112642" name="Rectangle 4"/>
          <p:cNvSpPr>
            <a:spLocks noChangeArrowheads="1"/>
          </p:cNvSpPr>
          <p:nvPr/>
        </p:nvSpPr>
        <p:spPr bwMode="auto">
          <a:xfrm>
            <a:off x="1584325" y="4135438"/>
            <a:ext cx="685800" cy="431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P11</a:t>
            </a:r>
            <a:endParaRPr lang="en-AU" altLang="en-US" sz="1800"/>
          </a:p>
        </p:txBody>
      </p:sp>
      <p:sp>
        <p:nvSpPr>
          <p:cNvPr id="112643" name="Rectangle 5"/>
          <p:cNvSpPr>
            <a:spLocks noChangeArrowheads="1"/>
          </p:cNvSpPr>
          <p:nvPr/>
        </p:nvSpPr>
        <p:spPr bwMode="auto">
          <a:xfrm>
            <a:off x="3717925" y="4135438"/>
            <a:ext cx="685800" cy="439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P21</a:t>
            </a:r>
            <a:endParaRPr lang="en-AU" altLang="en-US" sz="1800"/>
          </a:p>
        </p:txBody>
      </p:sp>
      <p:sp>
        <p:nvSpPr>
          <p:cNvPr id="112644" name="Oval 6"/>
          <p:cNvSpPr>
            <a:spLocks noChangeArrowheads="1"/>
          </p:cNvSpPr>
          <p:nvPr/>
        </p:nvSpPr>
        <p:spPr bwMode="auto">
          <a:xfrm>
            <a:off x="1712913" y="2441575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C</a:t>
            </a:r>
            <a:r>
              <a:rPr lang="en-US" altLang="en-US" sz="1100" baseline="-25000">
                <a:solidFill>
                  <a:srgbClr val="000000"/>
                </a:solidFill>
              </a:rPr>
              <a:t>1</a:t>
            </a:r>
            <a:endParaRPr lang="en-AU" altLang="en-US" sz="1100"/>
          </a:p>
        </p:txBody>
      </p:sp>
      <p:cxnSp>
        <p:nvCxnSpPr>
          <p:cNvPr id="112645" name="AutoShape 7"/>
          <p:cNvCxnSpPr>
            <a:cxnSpLocks noChangeShapeType="1"/>
          </p:cNvCxnSpPr>
          <p:nvPr/>
        </p:nvCxnSpPr>
        <p:spPr bwMode="auto">
          <a:xfrm rot="-5400000" flipH="1" flipV="1">
            <a:off x="1649413" y="25527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46" name="AutoShape 8"/>
          <p:cNvCxnSpPr>
            <a:cxnSpLocks noChangeShapeType="1"/>
            <a:stCxn id="112644" idx="4"/>
          </p:cNvCxnSpPr>
          <p:nvPr/>
        </p:nvCxnSpPr>
        <p:spPr bwMode="auto">
          <a:xfrm flipH="1">
            <a:off x="1947863" y="2908300"/>
            <a:ext cx="3175" cy="1206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47" name="AutoShape 9"/>
          <p:cNvCxnSpPr>
            <a:cxnSpLocks noChangeShapeType="1"/>
            <a:stCxn id="112649" idx="4"/>
          </p:cNvCxnSpPr>
          <p:nvPr/>
        </p:nvCxnSpPr>
        <p:spPr bwMode="auto">
          <a:xfrm>
            <a:off x="4038600" y="2908300"/>
            <a:ext cx="1588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48" name="AutoShape 10"/>
          <p:cNvCxnSpPr>
            <a:cxnSpLocks noChangeShapeType="1"/>
            <a:stCxn id="112644" idx="6"/>
          </p:cNvCxnSpPr>
          <p:nvPr/>
        </p:nvCxnSpPr>
        <p:spPr bwMode="auto">
          <a:xfrm>
            <a:off x="2187575" y="2674938"/>
            <a:ext cx="1808163" cy="14493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49" name="Oval 11"/>
          <p:cNvSpPr>
            <a:spLocks noChangeArrowheads="1"/>
          </p:cNvSpPr>
          <p:nvPr/>
        </p:nvSpPr>
        <p:spPr bwMode="auto">
          <a:xfrm>
            <a:off x="3800475" y="2441575"/>
            <a:ext cx="474663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C</a:t>
            </a:r>
            <a:r>
              <a:rPr lang="en-US" altLang="en-US" sz="1100" baseline="-25000">
                <a:solidFill>
                  <a:srgbClr val="000000"/>
                </a:solidFill>
              </a:rPr>
              <a:t>2</a:t>
            </a:r>
            <a:endParaRPr lang="en-AU" altLang="en-US" sz="1100"/>
          </a:p>
        </p:txBody>
      </p:sp>
      <p:cxnSp>
        <p:nvCxnSpPr>
          <p:cNvPr id="112650" name="AutoShape 12"/>
          <p:cNvCxnSpPr>
            <a:cxnSpLocks noChangeShapeType="1"/>
          </p:cNvCxnSpPr>
          <p:nvPr/>
        </p:nvCxnSpPr>
        <p:spPr bwMode="auto">
          <a:xfrm rot="-5400000" flipH="1" flipV="1">
            <a:off x="3732213" y="25495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51" name="Text Box 13"/>
          <p:cNvSpPr txBox="1">
            <a:spLocks noChangeArrowheads="1"/>
          </p:cNvSpPr>
          <p:nvPr/>
        </p:nvSpPr>
        <p:spPr bwMode="auto">
          <a:xfrm>
            <a:off x="1900238" y="3467100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c</a:t>
            </a:r>
            <a:r>
              <a:rPr lang="en-AU" altLang="en-US" sz="1800" baseline="-25000"/>
              <a:t>11</a:t>
            </a:r>
          </a:p>
        </p:txBody>
      </p:sp>
      <p:sp>
        <p:nvSpPr>
          <p:cNvPr id="112652" name="Text Box 14"/>
          <p:cNvSpPr txBox="1">
            <a:spLocks noChangeArrowheads="1"/>
          </p:cNvSpPr>
          <p:nvPr/>
        </p:nvSpPr>
        <p:spPr bwMode="auto">
          <a:xfrm>
            <a:off x="2855913" y="34671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c</a:t>
            </a:r>
            <a:r>
              <a:rPr lang="en-AU" altLang="en-US" sz="1800" baseline="-25000"/>
              <a:t>21</a:t>
            </a:r>
          </a:p>
        </p:txBody>
      </p:sp>
      <p:sp>
        <p:nvSpPr>
          <p:cNvPr id="112653" name="Text Box 15"/>
          <p:cNvSpPr txBox="1">
            <a:spLocks noChangeArrowheads="1"/>
          </p:cNvSpPr>
          <p:nvPr/>
        </p:nvSpPr>
        <p:spPr bwMode="auto">
          <a:xfrm>
            <a:off x="3617913" y="3467100"/>
            <a:ext cx="534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c</a:t>
            </a:r>
            <a:r>
              <a:rPr lang="en-AU" altLang="en-US" sz="1800" baseline="-25000"/>
              <a:t>22</a:t>
            </a:r>
          </a:p>
        </p:txBody>
      </p:sp>
      <p:sp>
        <p:nvSpPr>
          <p:cNvPr id="112654" name="Text Box 16"/>
          <p:cNvSpPr txBox="1">
            <a:spLocks noChangeArrowheads="1"/>
          </p:cNvSpPr>
          <p:nvPr/>
        </p:nvSpPr>
        <p:spPr bwMode="auto">
          <a:xfrm>
            <a:off x="3492500" y="229235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112655" name="Text Box 17"/>
          <p:cNvSpPr txBox="1">
            <a:spLocks noChangeArrowheads="1"/>
          </p:cNvSpPr>
          <p:nvPr/>
        </p:nvSpPr>
        <p:spPr bwMode="auto">
          <a:xfrm>
            <a:off x="1435100" y="2276475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112656" name="Rectangle 18"/>
          <p:cNvSpPr>
            <a:spLocks noChangeArrowheads="1"/>
          </p:cNvSpPr>
          <p:nvPr/>
        </p:nvSpPr>
        <p:spPr bwMode="auto">
          <a:xfrm>
            <a:off x="4645025" y="4156075"/>
            <a:ext cx="685800" cy="431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P12</a:t>
            </a:r>
            <a:endParaRPr lang="en-AU" altLang="en-US" sz="1800"/>
          </a:p>
        </p:txBody>
      </p:sp>
      <p:sp>
        <p:nvSpPr>
          <p:cNvPr id="112657" name="Rectangle 19"/>
          <p:cNvSpPr>
            <a:spLocks noChangeArrowheads="1"/>
          </p:cNvSpPr>
          <p:nvPr/>
        </p:nvSpPr>
        <p:spPr bwMode="auto">
          <a:xfrm>
            <a:off x="6689725" y="4132263"/>
            <a:ext cx="762000" cy="4429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P22</a:t>
            </a:r>
            <a:endParaRPr lang="en-AU" altLang="en-US" sz="1800"/>
          </a:p>
        </p:txBody>
      </p:sp>
      <p:sp>
        <p:nvSpPr>
          <p:cNvPr id="112658" name="Oval 20"/>
          <p:cNvSpPr>
            <a:spLocks noChangeArrowheads="1"/>
          </p:cNvSpPr>
          <p:nvPr/>
        </p:nvSpPr>
        <p:spPr bwMode="auto">
          <a:xfrm>
            <a:off x="4721225" y="2438400"/>
            <a:ext cx="474663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C</a:t>
            </a:r>
            <a:r>
              <a:rPr lang="en-US" altLang="en-US" sz="1100" baseline="-25000">
                <a:solidFill>
                  <a:srgbClr val="000000"/>
                </a:solidFill>
              </a:rPr>
              <a:t>1</a:t>
            </a:r>
            <a:endParaRPr lang="en-AU" altLang="en-US" sz="1100"/>
          </a:p>
        </p:txBody>
      </p:sp>
      <p:cxnSp>
        <p:nvCxnSpPr>
          <p:cNvPr id="112659" name="AutoShape 21"/>
          <p:cNvCxnSpPr>
            <a:cxnSpLocks noChangeShapeType="1"/>
          </p:cNvCxnSpPr>
          <p:nvPr/>
        </p:nvCxnSpPr>
        <p:spPr bwMode="auto">
          <a:xfrm rot="-5400000" flipH="1" flipV="1">
            <a:off x="4657725" y="25495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60" name="AutoShape 22"/>
          <p:cNvCxnSpPr>
            <a:cxnSpLocks noChangeShapeType="1"/>
            <a:stCxn id="112658" idx="4"/>
          </p:cNvCxnSpPr>
          <p:nvPr/>
        </p:nvCxnSpPr>
        <p:spPr bwMode="auto">
          <a:xfrm flipH="1">
            <a:off x="4956175" y="2905125"/>
            <a:ext cx="3175" cy="1206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61" name="AutoShape 23"/>
          <p:cNvCxnSpPr>
            <a:cxnSpLocks noChangeShapeType="1"/>
            <a:stCxn id="112663" idx="4"/>
          </p:cNvCxnSpPr>
          <p:nvPr/>
        </p:nvCxnSpPr>
        <p:spPr bwMode="auto">
          <a:xfrm>
            <a:off x="7046913" y="2905125"/>
            <a:ext cx="1587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62" name="AutoShape 24"/>
          <p:cNvCxnSpPr>
            <a:cxnSpLocks noChangeShapeType="1"/>
            <a:stCxn id="112658" idx="6"/>
          </p:cNvCxnSpPr>
          <p:nvPr/>
        </p:nvCxnSpPr>
        <p:spPr bwMode="auto">
          <a:xfrm>
            <a:off x="5195888" y="2671763"/>
            <a:ext cx="1808162" cy="14493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63" name="Oval 25"/>
          <p:cNvSpPr>
            <a:spLocks noChangeArrowheads="1"/>
          </p:cNvSpPr>
          <p:nvPr/>
        </p:nvSpPr>
        <p:spPr bwMode="auto">
          <a:xfrm>
            <a:off x="6808788" y="2438400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C</a:t>
            </a:r>
            <a:r>
              <a:rPr lang="en-US" altLang="en-US" sz="1100" baseline="-25000">
                <a:solidFill>
                  <a:srgbClr val="000000"/>
                </a:solidFill>
              </a:rPr>
              <a:t>2</a:t>
            </a:r>
            <a:endParaRPr lang="en-AU" altLang="en-US" sz="1100"/>
          </a:p>
        </p:txBody>
      </p:sp>
      <p:cxnSp>
        <p:nvCxnSpPr>
          <p:cNvPr id="112664" name="AutoShape 26"/>
          <p:cNvCxnSpPr>
            <a:cxnSpLocks noChangeShapeType="1"/>
          </p:cNvCxnSpPr>
          <p:nvPr/>
        </p:nvCxnSpPr>
        <p:spPr bwMode="auto">
          <a:xfrm rot="-5400000" flipH="1" flipV="1">
            <a:off x="6740525" y="25463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65" name="Text Box 27"/>
          <p:cNvSpPr txBox="1">
            <a:spLocks noChangeArrowheads="1"/>
          </p:cNvSpPr>
          <p:nvPr/>
        </p:nvSpPr>
        <p:spPr bwMode="auto">
          <a:xfrm>
            <a:off x="4908550" y="3463925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c</a:t>
            </a:r>
            <a:r>
              <a:rPr lang="en-AU" altLang="en-US" sz="1800" baseline="-25000"/>
              <a:t>11</a:t>
            </a:r>
          </a:p>
        </p:txBody>
      </p:sp>
      <p:sp>
        <p:nvSpPr>
          <p:cNvPr id="112666" name="Text Box 28"/>
          <p:cNvSpPr txBox="1">
            <a:spLocks noChangeArrowheads="1"/>
          </p:cNvSpPr>
          <p:nvPr/>
        </p:nvSpPr>
        <p:spPr bwMode="auto">
          <a:xfrm>
            <a:off x="5864225" y="346392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c</a:t>
            </a:r>
            <a:r>
              <a:rPr lang="en-AU" altLang="en-US" sz="1800" baseline="-25000"/>
              <a:t>21</a:t>
            </a:r>
          </a:p>
        </p:txBody>
      </p:sp>
      <p:sp>
        <p:nvSpPr>
          <p:cNvPr id="112667" name="Text Box 29"/>
          <p:cNvSpPr txBox="1">
            <a:spLocks noChangeArrowheads="1"/>
          </p:cNvSpPr>
          <p:nvPr/>
        </p:nvSpPr>
        <p:spPr bwMode="auto">
          <a:xfrm>
            <a:off x="6626225" y="3463925"/>
            <a:ext cx="534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800"/>
              <a:t>c</a:t>
            </a:r>
            <a:r>
              <a:rPr lang="en-AU" altLang="en-US" sz="1800" baseline="-25000"/>
              <a:t>22</a:t>
            </a:r>
          </a:p>
        </p:txBody>
      </p:sp>
      <p:sp>
        <p:nvSpPr>
          <p:cNvPr id="112668" name="Text Box 30"/>
          <p:cNvSpPr txBox="1">
            <a:spLocks noChangeArrowheads="1"/>
          </p:cNvSpPr>
          <p:nvPr/>
        </p:nvSpPr>
        <p:spPr bwMode="auto">
          <a:xfrm>
            <a:off x="6500813" y="228917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sp>
        <p:nvSpPr>
          <p:cNvPr id="112669" name="Text Box 31"/>
          <p:cNvSpPr txBox="1">
            <a:spLocks noChangeArrowheads="1"/>
          </p:cNvSpPr>
          <p:nvPr/>
        </p:nvSpPr>
        <p:spPr bwMode="auto">
          <a:xfrm>
            <a:off x="4443413" y="2273300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/>
              <a:t>1</a:t>
            </a:r>
          </a:p>
        </p:txBody>
      </p:sp>
      <p:cxnSp>
        <p:nvCxnSpPr>
          <p:cNvPr id="112670" name="AutoShape 32"/>
          <p:cNvCxnSpPr>
            <a:cxnSpLocks noChangeShapeType="1"/>
            <a:stCxn id="112658" idx="0"/>
            <a:endCxn id="112644" idx="0"/>
          </p:cNvCxnSpPr>
          <p:nvPr/>
        </p:nvCxnSpPr>
        <p:spPr bwMode="auto">
          <a:xfrm rot="-5400000" flipH="1" flipV="1">
            <a:off x="3453606" y="935832"/>
            <a:ext cx="3175" cy="3008312"/>
          </a:xfrm>
          <a:prstGeom prst="curvedConnector3">
            <a:avLst>
              <a:gd name="adj1" fmla="val -12700000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71" name="AutoShape 33"/>
          <p:cNvCxnSpPr>
            <a:cxnSpLocks noChangeShapeType="1"/>
            <a:stCxn id="112663" idx="0"/>
            <a:endCxn id="112649" idx="0"/>
          </p:cNvCxnSpPr>
          <p:nvPr/>
        </p:nvCxnSpPr>
        <p:spPr bwMode="auto">
          <a:xfrm rot="-5400000" flipH="1" flipV="1">
            <a:off x="5541169" y="935831"/>
            <a:ext cx="3175" cy="3008313"/>
          </a:xfrm>
          <a:prstGeom prst="curvedConnector3">
            <a:avLst>
              <a:gd name="adj1" fmla="val -12300000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72" name="Text Box 34"/>
          <p:cNvSpPr txBox="1">
            <a:spLocks noChangeArrowheads="1"/>
          </p:cNvSpPr>
          <p:nvPr/>
        </p:nvSpPr>
        <p:spPr bwMode="auto">
          <a:xfrm>
            <a:off x="3336925" y="17557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1</a:t>
            </a:r>
          </a:p>
        </p:txBody>
      </p:sp>
      <p:sp>
        <p:nvSpPr>
          <p:cNvPr id="112673" name="Text Box 35"/>
          <p:cNvSpPr txBox="1">
            <a:spLocks noChangeArrowheads="1"/>
          </p:cNvSpPr>
          <p:nvPr/>
        </p:nvSpPr>
        <p:spPr bwMode="auto">
          <a:xfrm>
            <a:off x="5440363" y="17700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1</a:t>
            </a:r>
          </a:p>
        </p:txBody>
      </p:sp>
      <p:sp>
        <p:nvSpPr>
          <p:cNvPr id="144420" name="Rectangle 36"/>
          <p:cNvSpPr>
            <a:spLocks noChangeArrowheads="1"/>
          </p:cNvSpPr>
          <p:nvPr/>
        </p:nvSpPr>
        <p:spPr bwMode="auto">
          <a:xfrm>
            <a:off x="1584325" y="4727575"/>
            <a:ext cx="2819400" cy="228600"/>
          </a:xfrm>
          <a:prstGeom prst="rect">
            <a:avLst/>
          </a:prstGeom>
          <a:gradFill rotWithShape="0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gamma/>
                  <a:shade val="92157"/>
                  <a:invGamma/>
                  <a:alpha val="56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Twin 1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4421" name="Rectangle 37"/>
          <p:cNvSpPr>
            <a:spLocks noChangeArrowheads="1"/>
          </p:cNvSpPr>
          <p:nvPr/>
        </p:nvSpPr>
        <p:spPr bwMode="auto">
          <a:xfrm>
            <a:off x="4657725" y="4727575"/>
            <a:ext cx="2819400" cy="228600"/>
          </a:xfrm>
          <a:prstGeom prst="rect">
            <a:avLst/>
          </a:prstGeom>
          <a:gradFill rotWithShape="0">
            <a:gsLst>
              <a:gs pos="0">
                <a:schemeClr val="accent1">
                  <a:alpha val="55000"/>
                </a:schemeClr>
              </a:gs>
              <a:gs pos="100000">
                <a:schemeClr val="accent1">
                  <a:gamma/>
                  <a:shade val="92157"/>
                  <a:invGamma/>
                  <a:alpha val="56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>
                <a:ea typeface="ＭＳ Ｐゴシック" charset="0"/>
                <a:cs typeface="ＭＳ Ｐゴシック" charset="0"/>
              </a:rPr>
              <a:t>Twin 2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112676" name="Picture 38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7"/>
          <a:stretch>
            <a:fillRect/>
          </a:stretch>
        </p:blipFill>
        <p:spPr bwMode="auto">
          <a:xfrm>
            <a:off x="4191000" y="5486400"/>
            <a:ext cx="45021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77" name="Object 2"/>
          <p:cNvGraphicFramePr>
            <a:graphicFrameLocks noChangeAspect="1"/>
          </p:cNvGraphicFramePr>
          <p:nvPr/>
        </p:nvGraphicFramePr>
        <p:xfrm>
          <a:off x="520700" y="5667375"/>
          <a:ext cx="3467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2" name="Equation" r:id="rId5" imgW="1739900" imgH="177800" progId="Equation.3">
                  <p:embed/>
                </p:oleObj>
              </mc:Choice>
              <mc:Fallback>
                <p:oleObj name="Equation" r:id="rId5" imgW="17399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5667375"/>
                        <a:ext cx="3467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Snip and Round Single Corner Rectangle 38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Covariance Model for Twin Pairs</a:t>
            </a:r>
          </a:p>
        </p:txBody>
      </p:sp>
      <p:sp>
        <p:nvSpPr>
          <p:cNvPr id="9" name="Snip and Round Single Corner Rectangle 8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4885"/>
            <a:ext cx="9144000" cy="5346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0"/>
            <a:ext cx="9067800" cy="14700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charset="0"/>
                <a:ea typeface="ＭＳ Ｐゴシック" charset="-128"/>
              </a:rPr>
              <a:t>Obtaining </a:t>
            </a:r>
            <a:r>
              <a:rPr lang="en-US" altLang="en-US" dirty="0" smtClean="0">
                <a:latin typeface="Calibri" charset="0"/>
                <a:ea typeface="ＭＳ Ｐゴシック" charset="-128"/>
              </a:rPr>
              <a:t>Standardized </a:t>
            </a:r>
            <a:r>
              <a:rPr lang="en-US" altLang="en-US" dirty="0">
                <a:latin typeface="Calibri" charset="0"/>
                <a:ea typeface="ＭＳ Ｐゴシック" charset="-128"/>
              </a:rPr>
              <a:t>Estimates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4399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Three Important Results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00200"/>
            <a:ext cx="8763000" cy="4267200"/>
          </a:xfrm>
        </p:spPr>
        <p:txBody>
          <a:bodyPr/>
          <a:lstStyle/>
          <a:p>
            <a:pPr marL="457200" indent="-457200" algn="l" eaLnBrk="1" hangingPunct="1">
              <a:buFont typeface="Times" charset="0"/>
              <a:buAutoNum type="arabicPeriod"/>
            </a:pPr>
            <a:r>
              <a:rPr lang="en-US" altLang="en-US" sz="2000">
                <a:latin typeface="Calibri" charset="0"/>
                <a:ea typeface="ＭＳ Ｐゴシック" charset="-128"/>
              </a:rPr>
              <a:t>Variance Decomposition -&gt; Heritability, (Shared) environmental influences</a:t>
            </a:r>
          </a:p>
          <a:p>
            <a:pPr marL="457200" indent="-457200" algn="l" eaLnBrk="1" hangingPunct="1">
              <a:buFont typeface="Times" charset="0"/>
              <a:buAutoNum type="arabicPeriod"/>
            </a:pPr>
            <a:r>
              <a:rPr lang="en-US" altLang="en-US" sz="2000">
                <a:latin typeface="Calibri" charset="0"/>
                <a:ea typeface="ＭＳ Ｐゴシック" charset="-128"/>
              </a:rPr>
              <a:t>Covariance Decomposition -&gt; The influences of genes and environment on the covariance between the two variables</a:t>
            </a:r>
          </a:p>
          <a:p>
            <a:pPr marL="457200" indent="-457200" algn="l" eaLnBrk="1" hangingPunct="1">
              <a:buFont typeface="Times" charset="0"/>
              <a:buNone/>
            </a:pPr>
            <a:endParaRPr lang="en-US" altLang="en-US" sz="2000">
              <a:latin typeface="Calibri" charset="0"/>
              <a:ea typeface="ＭＳ Ｐゴシック" charset="-128"/>
            </a:endParaRPr>
          </a:p>
          <a:p>
            <a:pPr marL="457200" indent="-457200" eaLnBrk="1" hangingPunct="1">
              <a:buFont typeface="Times" charset="0"/>
              <a:buNone/>
            </a:pPr>
            <a:r>
              <a:rPr lang="en-US" altLang="en-US" sz="2000">
                <a:latin typeface="Calibri" charset="0"/>
                <a:ea typeface="ＭＳ Ｐゴシック" charset="-128"/>
              </a:rPr>
              <a:t>“how much of the phenotypic correlation is accounted for by genetic and environmental influences”</a:t>
            </a:r>
          </a:p>
          <a:p>
            <a:pPr marL="457200" indent="-457200" algn="l" eaLnBrk="1" hangingPunct="1">
              <a:buFont typeface="Times" charset="0"/>
              <a:buNone/>
            </a:pPr>
            <a:endParaRPr lang="en-US" altLang="en-US" sz="2000">
              <a:latin typeface="Calibri" charset="0"/>
              <a:ea typeface="ＭＳ Ｐゴシック" charset="-128"/>
            </a:endParaRPr>
          </a:p>
          <a:p>
            <a:pPr marL="457200" indent="-457200" algn="l" eaLnBrk="1" hangingPunct="1">
              <a:buFont typeface="Times" charset="0"/>
              <a:buAutoNum type="arabicPeriod" startAt="3"/>
            </a:pPr>
            <a:r>
              <a:rPr lang="en-US" altLang="en-US" sz="2000">
                <a:latin typeface="Calibri" charset="0"/>
                <a:ea typeface="ＭＳ Ｐゴシック" charset="-128"/>
              </a:rPr>
              <a:t>Genetic and Environmental correlations -&gt; the overlap in genes and </a:t>
            </a:r>
          </a:p>
          <a:p>
            <a:pPr marL="457200" indent="-457200" algn="l" eaLnBrk="1" hangingPunct="1">
              <a:buFont typeface="Times" charset="0"/>
              <a:buNone/>
            </a:pPr>
            <a:r>
              <a:rPr lang="en-US" altLang="en-US" sz="2000">
                <a:latin typeface="Calibri" charset="0"/>
                <a:ea typeface="ＭＳ Ｐゴシック" charset="-128"/>
              </a:rPr>
              <a:t>        environmental effects</a:t>
            </a:r>
            <a:r>
              <a:rPr lang="en-US" altLang="en-US" sz="2000">
                <a:solidFill>
                  <a:srgbClr val="5C9CDF"/>
                </a:solidFill>
                <a:latin typeface="Calibri" charset="0"/>
                <a:ea typeface="ＭＳ Ｐゴシック" charset="-128"/>
              </a:rPr>
              <a:t> </a:t>
            </a:r>
          </a:p>
          <a:p>
            <a:pPr marL="457200" indent="-457200" algn="l" eaLnBrk="1" hangingPunct="1">
              <a:buFont typeface="Times" charset="0"/>
              <a:buNone/>
            </a:pPr>
            <a:endParaRPr lang="en-US" altLang="en-US" sz="2000">
              <a:solidFill>
                <a:srgbClr val="5C9CDF"/>
              </a:solidFill>
              <a:latin typeface="Calibri" charset="0"/>
              <a:ea typeface="ＭＳ Ｐゴシック" charset="-128"/>
            </a:endParaRPr>
          </a:p>
          <a:p>
            <a:pPr marL="457200" indent="-457200" eaLnBrk="1" hangingPunct="1">
              <a:buFont typeface="Times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“is there a large overlap in gene/ environmental sets”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OpenMx Output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763000" cy="4267200"/>
          </a:xfrm>
        </p:spPr>
        <p:txBody>
          <a:bodyPr/>
          <a:lstStyle/>
          <a:p>
            <a:pPr marL="457200" indent="-457200" algn="l" eaLnBrk="1" hangingPunct="1">
              <a:buFont typeface="Times" charset="0"/>
              <a:buAutoNum type="arabicPeriod"/>
              <a:defRPr/>
            </a:pP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Variance Decomposition -&gt; Heritability, (Shared) environmental influences</a:t>
            </a:r>
          </a:p>
          <a:p>
            <a:pPr marL="457200" indent="-457200" algn="l" eaLnBrk="1" hangingPunct="1">
              <a:buFont typeface="Times" charset="0"/>
              <a:buAutoNum type="arabicPeriod"/>
              <a:defRPr/>
            </a:pP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Covariance Decomposition -&gt; The influences of genes and environment on the covariance between the two variables</a:t>
            </a:r>
          </a:p>
          <a:p>
            <a:pPr marL="457200" indent="-457200" algn="l" eaLnBrk="1" hangingPunct="1">
              <a:buFont typeface="Times" charset="0"/>
              <a:buAutoNum type="arabicPeriod"/>
              <a:defRPr/>
            </a:pPr>
            <a:endParaRPr lang="en-US" sz="200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defRPr/>
            </a:pPr>
            <a:endParaRPr lang="en-US" sz="1600" dirty="0" smtClean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defRPr/>
            </a:pPr>
            <a:endParaRPr lang="en-US" sz="1600" dirty="0" smtClean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defRPr/>
            </a:pPr>
            <a:endParaRPr lang="en-US" sz="1600" dirty="0" smtClean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4625" y="3429000"/>
            <a:ext cx="9144000" cy="93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568C7"/>
              </a:buClr>
              <a:defRPr/>
            </a:pP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                        A            A          C           C           E            E           SA         SA       SC           SC         SE       SE</a:t>
            </a:r>
          </a:p>
          <a:p>
            <a:pPr eaLnBrk="1" hangingPunct="1">
              <a:spcBef>
                <a:spcPct val="20000"/>
              </a:spcBef>
              <a:buClr>
                <a:srgbClr val="3568C7"/>
              </a:buClr>
              <a:defRPr/>
            </a:pP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     VC          0.4885 0.3446 0.0934 0.0540 0.4340 0.0831 </a:t>
            </a:r>
            <a:r>
              <a:rPr lang="ro-RO" sz="1600" kern="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0.4809</a:t>
            </a: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0.7154 </a:t>
            </a:r>
            <a:r>
              <a:rPr lang="ro-RO" sz="1600" kern="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0.0919</a:t>
            </a: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0.1121 </a:t>
            </a:r>
            <a:r>
              <a:rPr lang="ro-RO" sz="1600" kern="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0.4272</a:t>
            </a: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0.1725</a:t>
            </a:r>
          </a:p>
          <a:p>
            <a:pPr eaLnBrk="1" hangingPunct="1">
              <a:spcBef>
                <a:spcPct val="20000"/>
              </a:spcBef>
              <a:buClr>
                <a:srgbClr val="3568C7"/>
              </a:buClr>
              <a:defRPr/>
            </a:pP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     VC          0.3446 0.4984 0.0540 0.0312 0.0831 0.7180 </a:t>
            </a:r>
            <a:r>
              <a:rPr lang="ro-RO" sz="1600" kern="0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0.7154</a:t>
            </a: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ro-RO" sz="1600" kern="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0.3995</a:t>
            </a: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ro-RO" sz="1600" kern="0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0.1121</a:t>
            </a: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ro-RO" sz="1600" kern="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0.0250</a:t>
            </a: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ro-RO" sz="1600" kern="0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0.1725</a:t>
            </a: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ro-RO" sz="1600" kern="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0.5755</a:t>
            </a:r>
            <a:endParaRPr lang="en-US" sz="1600" kern="0" dirty="0">
              <a:solidFill>
                <a:srgbClr val="FF0000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1" name="Group 2"/>
          <p:cNvGrpSpPr>
            <a:grpSpLocks/>
          </p:cNvGrpSpPr>
          <p:nvPr/>
        </p:nvGrpSpPr>
        <p:grpSpPr bwMode="auto">
          <a:xfrm>
            <a:off x="2278063" y="1685925"/>
            <a:ext cx="4884737" cy="2759075"/>
            <a:chOff x="240" y="566"/>
            <a:chExt cx="3077" cy="1738"/>
          </a:xfrm>
        </p:grpSpPr>
        <p:sp>
          <p:nvSpPr>
            <p:cNvPr id="122890" name="Text Box 3"/>
            <p:cNvSpPr txBox="1">
              <a:spLocks noChangeArrowheads="1"/>
            </p:cNvSpPr>
            <p:nvPr/>
          </p:nvSpPr>
          <p:spPr bwMode="auto">
            <a:xfrm>
              <a:off x="1124" y="566"/>
              <a:ext cx="5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altLang="en-US" sz="2000" b="1">
                  <a:solidFill>
                    <a:srgbClr val="FF0000"/>
                  </a:solidFill>
                  <a:latin typeface="Times New Roman" charset="0"/>
                </a:rPr>
                <a:t>1/.5</a:t>
              </a:r>
            </a:p>
          </p:txBody>
        </p:sp>
        <p:sp>
          <p:nvSpPr>
            <p:cNvPr id="122891" name="Text Box 4"/>
            <p:cNvSpPr txBox="1">
              <a:spLocks noChangeArrowheads="1"/>
            </p:cNvSpPr>
            <p:nvPr/>
          </p:nvSpPr>
          <p:spPr bwMode="auto">
            <a:xfrm>
              <a:off x="2080" y="566"/>
              <a:ext cx="5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GB" altLang="en-US" sz="2000" b="1">
                  <a:solidFill>
                    <a:srgbClr val="FF0000"/>
                  </a:solidFill>
                  <a:latin typeface="Times New Roman" charset="0"/>
                </a:rPr>
                <a:t>1/.5</a:t>
              </a:r>
            </a:p>
          </p:txBody>
        </p:sp>
        <p:sp>
          <p:nvSpPr>
            <p:cNvPr id="122892" name="Oval 5"/>
            <p:cNvSpPr>
              <a:spLocks noChangeArrowheads="1"/>
            </p:cNvSpPr>
            <p:nvPr/>
          </p:nvSpPr>
          <p:spPr bwMode="auto">
            <a:xfrm>
              <a:off x="469" y="993"/>
              <a:ext cx="302" cy="2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charset="0"/>
                </a:rPr>
                <a:t> A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charset="0"/>
                </a:rPr>
                <a:t>1</a:t>
              </a:r>
              <a:endParaRPr lang="en-US" altLang="en-US" sz="2000" b="1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22893" name="Oval 6"/>
            <p:cNvSpPr>
              <a:spLocks noChangeArrowheads="1"/>
            </p:cNvSpPr>
            <p:nvPr/>
          </p:nvSpPr>
          <p:spPr bwMode="auto">
            <a:xfrm>
              <a:off x="1123" y="993"/>
              <a:ext cx="302" cy="2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charset="0"/>
                </a:rPr>
                <a:t> A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charset="0"/>
                </a:rPr>
                <a:t>2</a:t>
              </a:r>
              <a:endParaRPr lang="en-US" altLang="en-US" sz="2000" b="1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22894" name="Text Box 7"/>
            <p:cNvSpPr txBox="1">
              <a:spLocks noChangeArrowheads="1"/>
            </p:cNvSpPr>
            <p:nvPr/>
          </p:nvSpPr>
          <p:spPr bwMode="auto">
            <a:xfrm>
              <a:off x="240" y="1314"/>
              <a:ext cx="42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000" b="1" baseline="-25000">
                  <a:solidFill>
                    <a:srgbClr val="FF0000"/>
                  </a:solidFill>
                  <a:latin typeface="Times New Roman" charset="0"/>
                </a:rPr>
                <a:t>a11</a:t>
              </a:r>
              <a:endParaRPr lang="en-GB" altLang="en-US" sz="2000" b="1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22895" name="Rectangle 8"/>
            <p:cNvSpPr>
              <a:spLocks noChangeArrowheads="1"/>
            </p:cNvSpPr>
            <p:nvPr/>
          </p:nvSpPr>
          <p:spPr bwMode="auto">
            <a:xfrm>
              <a:off x="419" y="1735"/>
              <a:ext cx="352" cy="247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latin typeface="Times New Roman" charset="0"/>
                </a:rPr>
                <a:t>P1</a:t>
              </a:r>
              <a:r>
                <a:rPr lang="en-US" altLang="en-US" sz="2000" b="1" baseline="-25000">
                  <a:latin typeface="Times New Roman" charset="0"/>
                </a:rPr>
                <a:t>1</a:t>
              </a:r>
            </a:p>
          </p:txBody>
        </p:sp>
        <p:sp>
          <p:nvSpPr>
            <p:cNvPr id="122896" name="Rectangle 9"/>
            <p:cNvSpPr>
              <a:spLocks noChangeArrowheads="1"/>
            </p:cNvSpPr>
            <p:nvPr/>
          </p:nvSpPr>
          <p:spPr bwMode="auto">
            <a:xfrm>
              <a:off x="1073" y="1735"/>
              <a:ext cx="352" cy="247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latin typeface="Times New Roman" charset="0"/>
                </a:rPr>
                <a:t>P2</a:t>
              </a:r>
              <a:r>
                <a:rPr lang="en-US" altLang="en-US" sz="2000" b="1" baseline="-25000">
                  <a:latin typeface="Times New Roman" charset="0"/>
                </a:rPr>
                <a:t>1</a:t>
              </a:r>
            </a:p>
          </p:txBody>
        </p:sp>
        <p:sp>
          <p:nvSpPr>
            <p:cNvPr id="122897" name="Line 10"/>
            <p:cNvSpPr>
              <a:spLocks noChangeShapeType="1"/>
            </p:cNvSpPr>
            <p:nvPr/>
          </p:nvSpPr>
          <p:spPr bwMode="auto">
            <a:xfrm flipH="1">
              <a:off x="593" y="1205"/>
              <a:ext cx="5" cy="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8" name="Line 11"/>
            <p:cNvSpPr>
              <a:spLocks noChangeShapeType="1"/>
            </p:cNvSpPr>
            <p:nvPr/>
          </p:nvSpPr>
          <p:spPr bwMode="auto">
            <a:xfrm>
              <a:off x="598" y="1205"/>
              <a:ext cx="576" cy="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9" name="Line 12"/>
            <p:cNvSpPr>
              <a:spLocks noChangeShapeType="1"/>
            </p:cNvSpPr>
            <p:nvPr/>
          </p:nvSpPr>
          <p:spPr bwMode="auto">
            <a:xfrm>
              <a:off x="1250" y="1205"/>
              <a:ext cx="17" cy="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0" name="Text Box 13"/>
            <p:cNvSpPr txBox="1">
              <a:spLocks noChangeArrowheads="1"/>
            </p:cNvSpPr>
            <p:nvPr/>
          </p:nvSpPr>
          <p:spPr bwMode="auto">
            <a:xfrm>
              <a:off x="1296" y="1334"/>
              <a:ext cx="4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000" b="1" baseline="-25000">
                  <a:solidFill>
                    <a:srgbClr val="FF0000"/>
                  </a:solidFill>
                  <a:latin typeface="Times New Roman" charset="0"/>
                </a:rPr>
                <a:t>a22</a:t>
              </a:r>
              <a:endParaRPr lang="en-GB" altLang="en-US" sz="2000" b="1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22901" name="Text Box 14"/>
            <p:cNvSpPr txBox="1">
              <a:spLocks noChangeArrowheads="1"/>
            </p:cNvSpPr>
            <p:nvPr/>
          </p:nvSpPr>
          <p:spPr bwMode="auto">
            <a:xfrm>
              <a:off x="926" y="1334"/>
              <a:ext cx="42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000" b="1" baseline="-25000">
                  <a:solidFill>
                    <a:srgbClr val="FF0000"/>
                  </a:solidFill>
                  <a:latin typeface="Times New Roman" charset="0"/>
                </a:rPr>
                <a:t>a21</a:t>
              </a:r>
              <a:endParaRPr lang="en-GB" altLang="en-US" sz="2000" b="1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22902" name="Oval 15"/>
            <p:cNvSpPr>
              <a:spLocks noChangeArrowheads="1"/>
            </p:cNvSpPr>
            <p:nvPr/>
          </p:nvSpPr>
          <p:spPr bwMode="auto">
            <a:xfrm>
              <a:off x="2079" y="1028"/>
              <a:ext cx="302" cy="2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charset="0"/>
                </a:rPr>
                <a:t> A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charset="0"/>
                </a:rPr>
                <a:t>1</a:t>
              </a:r>
              <a:endParaRPr lang="en-US" altLang="en-US" sz="2000" b="1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22903" name="Oval 16"/>
            <p:cNvSpPr>
              <a:spLocks noChangeArrowheads="1"/>
            </p:cNvSpPr>
            <p:nvPr/>
          </p:nvSpPr>
          <p:spPr bwMode="auto">
            <a:xfrm>
              <a:off x="2734" y="1028"/>
              <a:ext cx="302" cy="2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charset="0"/>
                </a:rPr>
                <a:t> A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charset="0"/>
                </a:rPr>
                <a:t>2</a:t>
              </a:r>
              <a:endParaRPr lang="en-US" altLang="en-US" sz="2000" b="1" baseline="-2500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22904" name="Text Box 17"/>
            <p:cNvSpPr txBox="1">
              <a:spLocks noChangeArrowheads="1"/>
            </p:cNvSpPr>
            <p:nvPr/>
          </p:nvSpPr>
          <p:spPr bwMode="auto">
            <a:xfrm>
              <a:off x="1878" y="1335"/>
              <a:ext cx="42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000" b="1" baseline="-25000">
                  <a:solidFill>
                    <a:srgbClr val="FF0000"/>
                  </a:solidFill>
                  <a:latin typeface="Times New Roman" charset="0"/>
                </a:rPr>
                <a:t>a11</a:t>
              </a:r>
              <a:endParaRPr lang="en-GB" altLang="en-US" sz="2000" b="1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22905" name="Rectangle 18"/>
            <p:cNvSpPr>
              <a:spLocks noChangeArrowheads="1"/>
            </p:cNvSpPr>
            <p:nvPr/>
          </p:nvSpPr>
          <p:spPr bwMode="auto">
            <a:xfrm>
              <a:off x="2029" y="1770"/>
              <a:ext cx="352" cy="247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latin typeface="Times New Roman" charset="0"/>
                </a:rPr>
                <a:t>P1</a:t>
              </a:r>
              <a:r>
                <a:rPr lang="en-US" altLang="en-US" sz="2000" b="1" baseline="-25000">
                  <a:latin typeface="Times New Roman" charset="0"/>
                </a:rPr>
                <a:t>2</a:t>
              </a:r>
            </a:p>
          </p:txBody>
        </p:sp>
        <p:sp>
          <p:nvSpPr>
            <p:cNvPr id="122906" name="Rectangle 19"/>
            <p:cNvSpPr>
              <a:spLocks noChangeArrowheads="1"/>
            </p:cNvSpPr>
            <p:nvPr/>
          </p:nvSpPr>
          <p:spPr bwMode="auto">
            <a:xfrm>
              <a:off x="2683" y="1770"/>
              <a:ext cx="353" cy="247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latin typeface="Times New Roman" charset="0"/>
                </a:rPr>
                <a:t>P2</a:t>
              </a:r>
              <a:r>
                <a:rPr lang="en-US" altLang="en-US" sz="2000" b="1" baseline="-25000">
                  <a:latin typeface="Times New Roman" charset="0"/>
                </a:rPr>
                <a:t>2</a:t>
              </a:r>
            </a:p>
          </p:txBody>
        </p:sp>
        <p:sp>
          <p:nvSpPr>
            <p:cNvPr id="122907" name="Line 20"/>
            <p:cNvSpPr>
              <a:spLocks noChangeShapeType="1"/>
            </p:cNvSpPr>
            <p:nvPr/>
          </p:nvSpPr>
          <p:spPr bwMode="auto">
            <a:xfrm flipH="1">
              <a:off x="2203" y="1240"/>
              <a:ext cx="5" cy="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8" name="Line 21"/>
            <p:cNvSpPr>
              <a:spLocks noChangeShapeType="1"/>
            </p:cNvSpPr>
            <p:nvPr/>
          </p:nvSpPr>
          <p:spPr bwMode="auto">
            <a:xfrm>
              <a:off x="2208" y="1240"/>
              <a:ext cx="576" cy="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9" name="Line 22"/>
            <p:cNvSpPr>
              <a:spLocks noChangeShapeType="1"/>
            </p:cNvSpPr>
            <p:nvPr/>
          </p:nvSpPr>
          <p:spPr bwMode="auto">
            <a:xfrm>
              <a:off x="2860" y="1240"/>
              <a:ext cx="17" cy="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10" name="Text Box 23"/>
            <p:cNvSpPr txBox="1">
              <a:spLocks noChangeArrowheads="1"/>
            </p:cNvSpPr>
            <p:nvPr/>
          </p:nvSpPr>
          <p:spPr bwMode="auto">
            <a:xfrm>
              <a:off x="2895" y="1370"/>
              <a:ext cx="42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000" b="1" baseline="-25000">
                  <a:solidFill>
                    <a:srgbClr val="FF0000"/>
                  </a:solidFill>
                  <a:latin typeface="Times New Roman" charset="0"/>
                </a:rPr>
                <a:t>a22</a:t>
              </a:r>
              <a:endParaRPr lang="en-GB" altLang="en-US" sz="2000" b="1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22911" name="Text Box 24"/>
            <p:cNvSpPr txBox="1">
              <a:spLocks noChangeArrowheads="1"/>
            </p:cNvSpPr>
            <p:nvPr/>
          </p:nvSpPr>
          <p:spPr bwMode="auto">
            <a:xfrm>
              <a:off x="2503" y="1341"/>
              <a:ext cx="42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000" b="1" baseline="-25000">
                  <a:solidFill>
                    <a:srgbClr val="FF0000"/>
                  </a:solidFill>
                  <a:latin typeface="Times New Roman" charset="0"/>
                </a:rPr>
                <a:t>a21</a:t>
              </a:r>
              <a:endParaRPr lang="en-GB" altLang="en-US" sz="2000" b="1">
                <a:solidFill>
                  <a:srgbClr val="FF0000"/>
                </a:solidFill>
                <a:latin typeface="Times New Roman" charset="0"/>
              </a:endParaRPr>
            </a:p>
          </p:txBody>
        </p:sp>
        <p:cxnSp>
          <p:nvCxnSpPr>
            <p:cNvPr id="122912" name="AutoShape 25"/>
            <p:cNvCxnSpPr>
              <a:cxnSpLocks noChangeShapeType="1"/>
              <a:stCxn id="122892" idx="0"/>
              <a:endCxn id="122902" idx="0"/>
            </p:cNvCxnSpPr>
            <p:nvPr/>
          </p:nvCxnSpPr>
          <p:spPr bwMode="auto">
            <a:xfrm rot="5400000" flipV="1">
              <a:off x="1407" y="206"/>
              <a:ext cx="35" cy="1610"/>
            </a:xfrm>
            <a:prstGeom prst="curvedConnector3">
              <a:avLst>
                <a:gd name="adj1" fmla="val -642861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13" name="AutoShape 26"/>
            <p:cNvCxnSpPr>
              <a:cxnSpLocks noChangeShapeType="1"/>
              <a:stCxn id="122893" idx="0"/>
              <a:endCxn id="122903" idx="0"/>
            </p:cNvCxnSpPr>
            <p:nvPr/>
          </p:nvCxnSpPr>
          <p:spPr bwMode="auto">
            <a:xfrm rot="5400000" flipV="1">
              <a:off x="2062" y="205"/>
              <a:ext cx="35" cy="1611"/>
            </a:xfrm>
            <a:prstGeom prst="curvedConnector3">
              <a:avLst>
                <a:gd name="adj1" fmla="val -677144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14" name="Text Box 27"/>
            <p:cNvSpPr txBox="1">
              <a:spLocks noChangeArrowheads="1"/>
            </p:cNvSpPr>
            <p:nvPr/>
          </p:nvSpPr>
          <p:spPr bwMode="auto">
            <a:xfrm>
              <a:off x="629" y="2054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charset="0"/>
                </a:rPr>
                <a:t>Twin 1</a:t>
              </a:r>
            </a:p>
          </p:txBody>
        </p:sp>
        <p:sp>
          <p:nvSpPr>
            <p:cNvPr id="122915" name="Text Box 28"/>
            <p:cNvSpPr txBox="1">
              <a:spLocks noChangeArrowheads="1"/>
            </p:cNvSpPr>
            <p:nvPr/>
          </p:nvSpPr>
          <p:spPr bwMode="auto">
            <a:xfrm>
              <a:off x="2220" y="2054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Times New Roman" charset="0"/>
                </a:rPr>
                <a:t>Twin 2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068513" y="2524125"/>
            <a:ext cx="4767262" cy="4257675"/>
            <a:chOff x="1303" y="1177"/>
            <a:chExt cx="3003" cy="2682"/>
          </a:xfrm>
        </p:grpSpPr>
        <p:sp>
          <p:nvSpPr>
            <p:cNvPr id="122885" name="Line 30"/>
            <p:cNvSpPr>
              <a:spLocks noChangeShapeType="1"/>
            </p:cNvSpPr>
            <p:nvPr/>
          </p:nvSpPr>
          <p:spPr bwMode="auto">
            <a:xfrm>
              <a:off x="1963" y="1177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2886" name="Line 31"/>
            <p:cNvSpPr>
              <a:spLocks noChangeShapeType="1"/>
            </p:cNvSpPr>
            <p:nvPr/>
          </p:nvSpPr>
          <p:spPr bwMode="auto">
            <a:xfrm>
              <a:off x="3595" y="1177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22887" name="Object 2"/>
            <p:cNvGraphicFramePr>
              <a:graphicFrameLocks noChangeAspect="1"/>
            </p:cNvGraphicFramePr>
            <p:nvPr/>
          </p:nvGraphicFramePr>
          <p:xfrm>
            <a:off x="1303" y="2838"/>
            <a:ext cx="3003" cy="1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9" name="Equation" r:id="rId4" imgW="1308100" imgH="444500" progId="Equation.3">
                    <p:embed/>
                  </p:oleObj>
                </mc:Choice>
                <mc:Fallback>
                  <p:oleObj name="Equation" r:id="rId4" imgW="1308100" imgH="4445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3" y="2838"/>
                          <a:ext cx="3003" cy="1021"/>
                        </a:xfrm>
                        <a:prstGeom prst="rect">
                          <a:avLst/>
                        </a:prstGeom>
                        <a:solidFill>
                          <a:srgbClr val="DDDDDD"/>
                        </a:solidFill>
                        <a:ln w="190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888" name="Line 33"/>
            <p:cNvSpPr>
              <a:spLocks noChangeShapeType="1"/>
            </p:cNvSpPr>
            <p:nvPr/>
          </p:nvSpPr>
          <p:spPr bwMode="auto">
            <a:xfrm>
              <a:off x="2107" y="1177"/>
              <a:ext cx="0" cy="163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2889" name="Line 34"/>
            <p:cNvSpPr>
              <a:spLocks noChangeShapeType="1"/>
            </p:cNvSpPr>
            <p:nvPr/>
          </p:nvSpPr>
          <p:spPr bwMode="auto">
            <a:xfrm>
              <a:off x="3787" y="1177"/>
              <a:ext cx="0" cy="163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22883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charset="0"/>
                <a:ea typeface="ＭＳ Ｐゴシック" charset="-128"/>
              </a:rPr>
              <a:t>Genetic correlation</a:t>
            </a:r>
          </a:p>
        </p:txBody>
      </p:sp>
      <p:sp>
        <p:nvSpPr>
          <p:cNvPr id="36" name="Snip and Round Single Corner Rectangle 35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Sources of Information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For example: two traits measured in twin pairs</a:t>
            </a:r>
          </a:p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Interested in:</a:t>
            </a:r>
          </a:p>
          <a:p>
            <a:pPr lvl="1" eaLnBrk="1" hangingPunct="1"/>
            <a:r>
              <a:rPr lang="en-US" altLang="en-US">
                <a:latin typeface="Calibri" charset="0"/>
                <a:ea typeface="ＭＳ Ｐゴシック" charset="-128"/>
              </a:rPr>
              <a:t>Cross-trait covariance </a:t>
            </a:r>
            <a:r>
              <a:rPr lang="en-US" altLang="en-US" i="1">
                <a:latin typeface="Calibri" charset="0"/>
                <a:ea typeface="ＭＳ Ｐゴシック" charset="-128"/>
              </a:rPr>
              <a:t>within</a:t>
            </a:r>
            <a:r>
              <a:rPr lang="en-US" altLang="en-US">
                <a:latin typeface="Calibri" charset="0"/>
                <a:ea typeface="ＭＳ Ｐゴシック" charset="-128"/>
              </a:rPr>
              <a:t> individuals</a:t>
            </a:r>
          </a:p>
          <a:p>
            <a:pPr lvl="1" eaLnBrk="1" hangingPunct="1"/>
            <a:r>
              <a:rPr lang="en-US" altLang="en-US">
                <a:latin typeface="Calibri" charset="0"/>
                <a:ea typeface="ＭＳ Ｐゴシック" charset="-128"/>
              </a:rPr>
              <a:t>Cross-trait covariance </a:t>
            </a:r>
            <a:r>
              <a:rPr lang="en-US" altLang="en-US" i="1">
                <a:latin typeface="Calibri" charset="0"/>
                <a:ea typeface="ＭＳ Ｐゴシック" charset="-128"/>
              </a:rPr>
              <a:t>between</a:t>
            </a:r>
            <a:r>
              <a:rPr lang="en-US" altLang="en-US">
                <a:latin typeface="Calibri" charset="0"/>
                <a:ea typeface="ＭＳ Ｐゴシック" charset="-128"/>
              </a:rPr>
              <a:t> twins</a:t>
            </a:r>
          </a:p>
          <a:p>
            <a:pPr lvl="1" eaLnBrk="1" hangingPunct="1"/>
            <a:r>
              <a:rPr lang="en-US" altLang="en-US">
                <a:latin typeface="Calibri" charset="0"/>
                <a:ea typeface="ＭＳ Ｐゴシック" charset="-128"/>
              </a:rPr>
              <a:t>MZ:DZ ratio of cross-trait covariance between twins</a:t>
            </a:r>
          </a:p>
        </p:txBody>
      </p:sp>
      <p:sp>
        <p:nvSpPr>
          <p:cNvPr id="4" name="Snip and Round Single Corner Rectangle 3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OpenMx Output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1981200"/>
          </a:xfrm>
        </p:spPr>
        <p:txBody>
          <a:bodyPr/>
          <a:lstStyle/>
          <a:p>
            <a:pPr eaLnBrk="1" hangingPunct="1">
              <a:buFont typeface="Wingdings" charset="2"/>
              <a:buChar char="Ø"/>
            </a:pPr>
            <a:r>
              <a:rPr kumimoji="1" lang="en-US" altLang="en-US" sz="1600" dirty="0" err="1" smtClean="0">
                <a:latin typeface="Calibri" charset="0"/>
                <a:ea typeface="ＭＳ Ｐゴシック" charset="-128"/>
              </a:rPr>
              <a:t>fitACE$rA</a:t>
            </a:r>
            <a:endParaRPr kumimoji="1" lang="en-US" altLang="en-US" sz="1600" dirty="0" smtClean="0">
              <a:latin typeface="Calibri" charset="0"/>
              <a:ea typeface="ＭＳ Ｐゴシック" charset="-128"/>
            </a:endParaRP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dirty="0" smtClean="0">
                <a:latin typeface="Calibri" charset="0"/>
                <a:ea typeface="ＭＳ Ｐゴシック" charset="-128"/>
              </a:rPr>
              <a:t>[,1]                              [,2]</a:t>
            </a: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dirty="0" smtClean="0">
                <a:latin typeface="Calibri" charset="0"/>
                <a:ea typeface="ＭＳ Ｐゴシック" charset="-128"/>
              </a:rPr>
              <a:t>[1,] 1.00000000 0.69847252</a:t>
            </a: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dirty="0" smtClean="0">
                <a:latin typeface="Calibri" charset="0"/>
                <a:ea typeface="ＭＳ Ｐゴシック" charset="-128"/>
              </a:rPr>
              <a:t>[2,] </a:t>
            </a:r>
            <a:r>
              <a:rPr kumimoji="1" lang="en-US" altLang="en-US" sz="16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0.69847252</a:t>
            </a:r>
            <a:r>
              <a:rPr kumimoji="1" lang="en-US" altLang="en-US" sz="1600" dirty="0" smtClean="0">
                <a:latin typeface="Calibri" charset="0"/>
                <a:ea typeface="ＭＳ Ｐゴシック" charset="-128"/>
              </a:rPr>
              <a:t> 1.00000000</a:t>
            </a:r>
          </a:p>
          <a:p>
            <a:pPr eaLnBrk="1" hangingPunct="1">
              <a:buFont typeface="Wingdings" charset="2"/>
              <a:buChar char="Ø"/>
            </a:pPr>
            <a:endParaRPr kumimoji="1" lang="en-US" altLang="en-US" sz="1600" dirty="0" smtClean="0">
              <a:latin typeface="Calibri" charset="0"/>
              <a:ea typeface="ＭＳ Ｐゴシック" charset="-128"/>
            </a:endParaRP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dirty="0" err="1" smtClean="0">
                <a:latin typeface="Calibri" charset="0"/>
                <a:ea typeface="ＭＳ Ｐゴシック" charset="-128"/>
              </a:rPr>
              <a:t>fitACE$rC</a:t>
            </a:r>
            <a:endParaRPr kumimoji="1" lang="en-US" altLang="en-US" sz="1600" dirty="0" smtClean="0">
              <a:latin typeface="Calibri" charset="0"/>
              <a:ea typeface="ＭＳ Ｐゴシック" charset="-128"/>
            </a:endParaRP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dirty="0" smtClean="0">
                <a:latin typeface="Calibri" charset="0"/>
                <a:ea typeface="ＭＳ Ｐゴシック" charset="-128"/>
              </a:rPr>
              <a:t>[,1]                             [,2]</a:t>
            </a: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dirty="0" smtClean="0">
                <a:latin typeface="Calibri" charset="0"/>
                <a:ea typeface="ＭＳ Ｐゴシック" charset="-128"/>
              </a:rPr>
              <a:t>[1,] 1.00000000 0.99999984</a:t>
            </a: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dirty="0" smtClean="0">
                <a:latin typeface="Calibri" charset="0"/>
                <a:ea typeface="ＭＳ Ｐゴシック" charset="-128"/>
              </a:rPr>
              <a:t>[2,] </a:t>
            </a:r>
            <a:r>
              <a:rPr kumimoji="1" lang="en-US" altLang="en-US" sz="16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0.99999984</a:t>
            </a:r>
            <a:r>
              <a:rPr kumimoji="1" lang="en-US" altLang="en-US" sz="1600" dirty="0" smtClean="0">
                <a:latin typeface="Calibri" charset="0"/>
                <a:ea typeface="ＭＳ Ｐゴシック" charset="-128"/>
              </a:rPr>
              <a:t> 1.00000000</a:t>
            </a:r>
          </a:p>
          <a:p>
            <a:pPr eaLnBrk="1" hangingPunct="1">
              <a:buFont typeface="Wingdings" charset="2"/>
              <a:buChar char="Ø"/>
            </a:pPr>
            <a:endParaRPr kumimoji="1" lang="en-US" altLang="en-US" sz="1600" dirty="0" smtClean="0">
              <a:latin typeface="Calibri" charset="0"/>
              <a:ea typeface="ＭＳ Ｐゴシック" charset="-128"/>
            </a:endParaRP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dirty="0" err="1" smtClean="0">
                <a:latin typeface="Calibri" charset="0"/>
                <a:ea typeface="ＭＳ Ｐゴシック" charset="-128"/>
              </a:rPr>
              <a:t>fitACE$rE</a:t>
            </a:r>
            <a:endParaRPr kumimoji="1" lang="en-US" altLang="en-US" sz="1600" dirty="0" smtClean="0">
              <a:latin typeface="Calibri" charset="0"/>
              <a:ea typeface="ＭＳ Ｐゴシック" charset="-128"/>
            </a:endParaRP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dirty="0" smtClean="0">
                <a:latin typeface="Calibri" charset="0"/>
                <a:ea typeface="ＭＳ Ｐゴシック" charset="-128"/>
              </a:rPr>
              <a:t>[,1]                               [,2]</a:t>
            </a: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dirty="0" smtClean="0">
                <a:latin typeface="Calibri" charset="0"/>
                <a:ea typeface="ＭＳ Ｐゴシック" charset="-128"/>
              </a:rPr>
              <a:t>[1,] 1.00000000 0.14881543</a:t>
            </a: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dirty="0" smtClean="0">
                <a:latin typeface="Calibri" charset="0"/>
                <a:ea typeface="ＭＳ Ｐゴシック" charset="-128"/>
              </a:rPr>
              <a:t>[2,] </a:t>
            </a:r>
            <a:r>
              <a:rPr kumimoji="1" lang="en-US" altLang="en-US" sz="16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0.14881543</a:t>
            </a:r>
            <a:r>
              <a:rPr kumimoji="1" lang="en-US" altLang="en-US" sz="1600" dirty="0" smtClean="0">
                <a:latin typeface="Calibri" charset="0"/>
                <a:ea typeface="ＭＳ Ｐゴシック" charset="-128"/>
              </a:rPr>
              <a:t> 1.00000000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400" dirty="0">
                <a:latin typeface="Calibri"/>
                <a:ea typeface="ＭＳ Ｐゴシック" charset="0"/>
                <a:cs typeface="Calibri"/>
              </a:rPr>
              <a:t>Genetic correlation &amp; contribution to observed correlation</a:t>
            </a:r>
          </a:p>
        </p:txBody>
      </p:sp>
      <p:sp>
        <p:nvSpPr>
          <p:cNvPr id="126978" name="Oval 3"/>
          <p:cNvSpPr>
            <a:spLocks noChangeArrowheads="1"/>
          </p:cNvSpPr>
          <p:nvPr/>
        </p:nvSpPr>
        <p:spPr bwMode="auto">
          <a:xfrm>
            <a:off x="2051050" y="2581275"/>
            <a:ext cx="795338" cy="5302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charset="0"/>
              </a:rPr>
              <a:t> A</a:t>
            </a:r>
            <a:r>
              <a:rPr lang="en-US" altLang="en-US" sz="2400" b="1">
                <a:solidFill>
                  <a:srgbClr val="FF0000"/>
                </a:solidFill>
                <a:latin typeface="Times New Roman" charset="0"/>
              </a:rPr>
              <a:t>1</a:t>
            </a:r>
            <a:endParaRPr lang="en-US" altLang="en-US" sz="20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6979" name="Oval 4"/>
          <p:cNvSpPr>
            <a:spLocks noChangeArrowheads="1"/>
          </p:cNvSpPr>
          <p:nvPr/>
        </p:nvSpPr>
        <p:spPr bwMode="auto">
          <a:xfrm>
            <a:off x="3773488" y="2581275"/>
            <a:ext cx="796925" cy="5302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charset="0"/>
              </a:rPr>
              <a:t> A</a:t>
            </a:r>
            <a:r>
              <a:rPr lang="en-US" altLang="en-US" sz="2400" b="1">
                <a:solidFill>
                  <a:srgbClr val="FF0000"/>
                </a:solidFill>
                <a:latin typeface="Times New Roman" charset="0"/>
              </a:rPr>
              <a:t>2</a:t>
            </a:r>
            <a:endParaRPr lang="en-US" altLang="en-US" sz="20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6980" name="Text Box 5"/>
          <p:cNvSpPr txBox="1">
            <a:spLocks noChangeArrowheads="1"/>
          </p:cNvSpPr>
          <p:nvPr/>
        </p:nvSpPr>
        <p:spPr bwMode="auto">
          <a:xfrm>
            <a:off x="1447800" y="3384550"/>
            <a:ext cx="1117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  <a:latin typeface="Times New Roman" charset="0"/>
              </a:rPr>
              <a:t>a</a:t>
            </a:r>
            <a:r>
              <a:rPr lang="en-GB" altLang="en-US" sz="2000" b="1" baseline="-25000">
                <a:solidFill>
                  <a:srgbClr val="FF0000"/>
                </a:solidFill>
                <a:latin typeface="Times New Roman" charset="0"/>
              </a:rPr>
              <a:t>11</a:t>
            </a:r>
            <a:endParaRPr lang="en-GB" altLang="en-US" sz="20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6981" name="Rectangle 6"/>
          <p:cNvSpPr>
            <a:spLocks noChangeArrowheads="1"/>
          </p:cNvSpPr>
          <p:nvPr/>
        </p:nvSpPr>
        <p:spPr bwMode="auto">
          <a:xfrm>
            <a:off x="1919288" y="4435475"/>
            <a:ext cx="927100" cy="61753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latin typeface="Times New Roman" charset="0"/>
              </a:rPr>
              <a:t>P1</a:t>
            </a:r>
            <a:r>
              <a:rPr lang="en-US" altLang="en-US" sz="2000" b="1" baseline="-25000">
                <a:latin typeface="Times New Roman" charset="0"/>
              </a:rPr>
              <a:t>1</a:t>
            </a:r>
          </a:p>
        </p:txBody>
      </p:sp>
      <p:sp>
        <p:nvSpPr>
          <p:cNvPr id="126982" name="Rectangle 7"/>
          <p:cNvSpPr>
            <a:spLocks noChangeArrowheads="1"/>
          </p:cNvSpPr>
          <p:nvPr/>
        </p:nvSpPr>
        <p:spPr bwMode="auto">
          <a:xfrm>
            <a:off x="3641725" y="4435475"/>
            <a:ext cx="928688" cy="61753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latin typeface="Times New Roman" charset="0"/>
              </a:rPr>
              <a:t>P2</a:t>
            </a:r>
            <a:r>
              <a:rPr lang="en-US" altLang="en-US" sz="2000" b="1" baseline="-25000">
                <a:latin typeface="Times New Roman" charset="0"/>
              </a:rPr>
              <a:t>1</a:t>
            </a:r>
          </a:p>
        </p:txBody>
      </p:sp>
      <p:sp>
        <p:nvSpPr>
          <p:cNvPr id="126983" name="Line 8"/>
          <p:cNvSpPr>
            <a:spLocks noChangeShapeType="1"/>
          </p:cNvSpPr>
          <p:nvPr/>
        </p:nvSpPr>
        <p:spPr bwMode="auto">
          <a:xfrm flipH="1">
            <a:off x="2378075" y="3111500"/>
            <a:ext cx="12700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Line 9"/>
          <p:cNvSpPr>
            <a:spLocks noChangeShapeType="1"/>
          </p:cNvSpPr>
          <p:nvPr/>
        </p:nvSpPr>
        <p:spPr bwMode="auto">
          <a:xfrm>
            <a:off x="4108450" y="3111500"/>
            <a:ext cx="44450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Text Box 10"/>
          <p:cNvSpPr txBox="1">
            <a:spLocks noChangeArrowheads="1"/>
          </p:cNvSpPr>
          <p:nvPr/>
        </p:nvSpPr>
        <p:spPr bwMode="auto">
          <a:xfrm>
            <a:off x="4230688" y="3433763"/>
            <a:ext cx="11033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  <a:latin typeface="Times New Roman" charset="0"/>
              </a:rPr>
              <a:t>a</a:t>
            </a:r>
            <a:r>
              <a:rPr lang="en-GB" altLang="en-US" sz="2000" b="1" baseline="-25000">
                <a:solidFill>
                  <a:srgbClr val="FF0000"/>
                </a:solidFill>
                <a:latin typeface="Times New Roman" charset="0"/>
              </a:rPr>
              <a:t>22</a:t>
            </a:r>
            <a:endParaRPr lang="en-GB" altLang="en-US" sz="20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6986" name="Text Box 11"/>
          <p:cNvSpPr txBox="1">
            <a:spLocks noChangeArrowheads="1"/>
          </p:cNvSpPr>
          <p:nvPr/>
        </p:nvSpPr>
        <p:spPr bwMode="auto">
          <a:xfrm>
            <a:off x="2473325" y="5233988"/>
            <a:ext cx="1643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charset="0"/>
              </a:rPr>
              <a:t>Twin 1</a:t>
            </a:r>
          </a:p>
        </p:txBody>
      </p:sp>
      <p:cxnSp>
        <p:nvCxnSpPr>
          <p:cNvPr id="126987" name="AutoShape 12"/>
          <p:cNvCxnSpPr>
            <a:cxnSpLocks noChangeShapeType="1"/>
          </p:cNvCxnSpPr>
          <p:nvPr/>
        </p:nvCxnSpPr>
        <p:spPr bwMode="auto">
          <a:xfrm rot="-5400000">
            <a:off x="3272631" y="1832769"/>
            <a:ext cx="77788" cy="1441450"/>
          </a:xfrm>
          <a:prstGeom prst="curvedConnector3">
            <a:avLst>
              <a:gd name="adj1" fmla="val 535486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971800" y="1568450"/>
            <a:ext cx="5045075" cy="1223963"/>
            <a:chOff x="1872" y="288"/>
            <a:chExt cx="3178" cy="771"/>
          </a:xfrm>
        </p:grpSpPr>
        <p:sp>
          <p:nvSpPr>
            <p:cNvPr id="126993" name="Text Box 14"/>
            <p:cNvSpPr txBox="1">
              <a:spLocks noChangeArrowheads="1"/>
            </p:cNvSpPr>
            <p:nvPr/>
          </p:nvSpPr>
          <p:spPr bwMode="auto">
            <a:xfrm>
              <a:off x="1872" y="768"/>
              <a:ext cx="3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Calibri" charset="0"/>
                </a:rPr>
                <a:t>rg</a:t>
              </a:r>
            </a:p>
          </p:txBody>
        </p:sp>
        <p:sp>
          <p:nvSpPr>
            <p:cNvPr id="126994" name="AutoShape 15"/>
            <p:cNvSpPr>
              <a:spLocks noChangeArrowheads="1"/>
            </p:cNvSpPr>
            <p:nvPr/>
          </p:nvSpPr>
          <p:spPr bwMode="auto">
            <a:xfrm>
              <a:off x="3024" y="288"/>
              <a:ext cx="1968" cy="480"/>
            </a:xfrm>
            <a:prstGeom prst="wedgeRectCallout">
              <a:avLst>
                <a:gd name="adj1" fmla="val -97713"/>
                <a:gd name="adj2" fmla="val 66042"/>
              </a:avLst>
            </a:prstGeom>
            <a:solidFill>
              <a:srgbClr val="FF0000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Calibri" charset="0"/>
              </a:endParaRPr>
            </a:p>
          </p:txBody>
        </p:sp>
        <p:sp>
          <p:nvSpPr>
            <p:cNvPr id="126995" name="Text Box 16"/>
            <p:cNvSpPr txBox="1">
              <a:spLocks noChangeArrowheads="1"/>
            </p:cNvSpPr>
            <p:nvPr/>
          </p:nvSpPr>
          <p:spPr bwMode="auto">
            <a:xfrm>
              <a:off x="3072" y="336"/>
              <a:ext cx="19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Calibri" charset="0"/>
                </a:rPr>
                <a:t>If the rg = 1, the two sets of genes overlap completely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876800" y="3168650"/>
            <a:ext cx="3216275" cy="1295400"/>
            <a:chOff x="3072" y="1296"/>
            <a:chExt cx="2026" cy="816"/>
          </a:xfrm>
        </p:grpSpPr>
        <p:sp>
          <p:nvSpPr>
            <p:cNvPr id="126991" name="AutoShape 18"/>
            <p:cNvSpPr>
              <a:spLocks noChangeArrowheads="1"/>
            </p:cNvSpPr>
            <p:nvPr/>
          </p:nvSpPr>
          <p:spPr bwMode="auto">
            <a:xfrm>
              <a:off x="3072" y="1296"/>
              <a:ext cx="1968" cy="816"/>
            </a:xfrm>
            <a:prstGeom prst="wedgeRectCallout">
              <a:avLst>
                <a:gd name="adj1" fmla="val -146190"/>
                <a:gd name="adj2" fmla="val -18139"/>
              </a:avLst>
            </a:prstGeom>
            <a:solidFill>
              <a:srgbClr val="FF0000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Calibri" charset="0"/>
              </a:endParaRPr>
            </a:p>
          </p:txBody>
        </p:sp>
        <p:sp>
          <p:nvSpPr>
            <p:cNvPr id="126992" name="Text Box 19"/>
            <p:cNvSpPr txBox="1">
              <a:spLocks noChangeArrowheads="1"/>
            </p:cNvSpPr>
            <p:nvPr/>
          </p:nvSpPr>
          <p:spPr bwMode="auto">
            <a:xfrm>
              <a:off x="3120" y="1344"/>
              <a:ext cx="197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Calibri" charset="0"/>
                </a:rPr>
                <a:t>If however a11 and a22 are near to zero, genes do not contribute to the observed correlation</a:t>
              </a:r>
            </a:p>
          </p:txBody>
        </p:sp>
      </p:grpSp>
      <p:sp>
        <p:nvSpPr>
          <p:cNvPr id="21" name="Snip and Round Single Corner Rectangle 20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Interpreting Results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alibri" charset="0"/>
                <a:ea typeface="ＭＳ Ｐゴシック" charset="-128"/>
              </a:rPr>
              <a:t>High genetic correlation = large overlap in genetic effects on the two phenotypes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>
              <a:latin typeface="Calibri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alibri" charset="0"/>
                <a:ea typeface="ＭＳ Ｐゴシック" charset="-128"/>
              </a:rPr>
              <a:t>Does it mean that the phenotypic correlation between the traits is largely due to genetic effects?</a:t>
            </a:r>
            <a:endParaRPr lang="en-GB" altLang="en-US" sz="2800" b="1">
              <a:latin typeface="Calibri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b="1">
                <a:latin typeface="Calibri" charset="0"/>
                <a:ea typeface="ＭＳ Ｐゴシック" charset="-128"/>
              </a:rPr>
              <a:t>No: </a:t>
            </a:r>
            <a:r>
              <a:rPr lang="en-GB" altLang="en-US" sz="2400">
                <a:latin typeface="Calibri" charset="0"/>
                <a:ea typeface="ＭＳ Ｐゴシック" charset="-128"/>
              </a:rPr>
              <a:t>the substantive importance of a particular r</a:t>
            </a:r>
            <a:r>
              <a:rPr lang="en-GB" altLang="en-US" sz="2400" baseline="-25000">
                <a:latin typeface="Calibri" charset="0"/>
                <a:ea typeface="ＭＳ Ｐゴシック" charset="-128"/>
              </a:rPr>
              <a:t>G</a:t>
            </a:r>
            <a:r>
              <a:rPr lang="en-GB" altLang="en-US" sz="2400">
                <a:latin typeface="Calibri" charset="0"/>
                <a:ea typeface="ＭＳ Ｐゴシック" charset="-128"/>
              </a:rPr>
              <a:t> depends the value of the correlation </a:t>
            </a:r>
            <a:r>
              <a:rPr lang="en-GB" altLang="en-US" sz="2400" b="1">
                <a:latin typeface="Calibri" charset="0"/>
                <a:ea typeface="ＭＳ Ｐゴシック" charset="-128"/>
              </a:rPr>
              <a:t>and</a:t>
            </a:r>
            <a:r>
              <a:rPr lang="en-GB" altLang="en-US" sz="2400">
                <a:latin typeface="Calibri" charset="0"/>
                <a:ea typeface="ＭＳ Ｐゴシック" charset="-128"/>
              </a:rPr>
              <a:t> the value of the </a:t>
            </a:r>
            <a:r>
              <a:rPr lang="en-US" altLang="en-US" sz="2000">
                <a:latin typeface="Calibri" charset="0"/>
                <a:ea typeface="ＭＳ Ｐゴシック" charset="-128"/>
                <a:sym typeface="Symbol" charset="2"/>
              </a:rPr>
              <a:t></a:t>
            </a:r>
            <a:r>
              <a:rPr lang="en-US" altLang="en-US" sz="2000" baseline="-25000">
                <a:latin typeface="Calibri" charset="0"/>
                <a:ea typeface="ＭＳ Ｐゴシック" charset="-128"/>
                <a:sym typeface="Symbol" charset="2"/>
              </a:rPr>
              <a:t>A</a:t>
            </a:r>
            <a:r>
              <a:rPr lang="en-US" altLang="en-US" sz="2000" baseline="30000">
                <a:latin typeface="Calibri" charset="0"/>
                <a:ea typeface="ＭＳ Ｐゴシック" charset="-128"/>
              </a:rPr>
              <a:t>2</a:t>
            </a:r>
            <a:r>
              <a:rPr lang="en-GB" altLang="en-US" sz="2400">
                <a:latin typeface="Calibri" charset="0"/>
                <a:ea typeface="ＭＳ Ｐゴシック" charset="-128"/>
              </a:rPr>
              <a:t> paths i.e. importance is also determined by the heritability of each phenotype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lang="en-GB" altLang="en-US" sz="2400" b="1">
              <a:latin typeface="Calibri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Calibri" charset="0"/>
              <a:ea typeface="ＭＳ Ｐゴシック" charset="-128"/>
            </a:endParaRPr>
          </a:p>
        </p:txBody>
      </p:sp>
      <p:sp>
        <p:nvSpPr>
          <p:cNvPr id="4" name="Snip and Round Single Corner Rectangle 3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More Variables…</a:t>
            </a:r>
          </a:p>
        </p:txBody>
      </p:sp>
      <p:sp>
        <p:nvSpPr>
          <p:cNvPr id="135170" name="Rectangle 4"/>
          <p:cNvSpPr>
            <a:spLocks noChangeArrowheads="1"/>
          </p:cNvSpPr>
          <p:nvPr/>
        </p:nvSpPr>
        <p:spPr bwMode="auto">
          <a:xfrm>
            <a:off x="350838" y="4573588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1</a:t>
            </a:r>
            <a:endParaRPr lang="en-AU" altLang="en-US" sz="1200"/>
          </a:p>
        </p:txBody>
      </p:sp>
      <p:sp>
        <p:nvSpPr>
          <p:cNvPr id="135171" name="Oval 5"/>
          <p:cNvSpPr>
            <a:spLocks noChangeArrowheads="1"/>
          </p:cNvSpPr>
          <p:nvPr/>
        </p:nvSpPr>
        <p:spPr bwMode="auto">
          <a:xfrm>
            <a:off x="279400" y="287972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135172" name="AutoShape 6"/>
          <p:cNvCxnSpPr>
            <a:cxnSpLocks noChangeShapeType="1"/>
          </p:cNvCxnSpPr>
          <p:nvPr/>
        </p:nvCxnSpPr>
        <p:spPr bwMode="auto">
          <a:xfrm rot="-5400000" flipH="1" flipV="1">
            <a:off x="215900" y="29908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173" name="AutoShape 7"/>
          <p:cNvCxnSpPr>
            <a:cxnSpLocks noChangeShapeType="1"/>
            <a:stCxn id="135171" idx="4"/>
          </p:cNvCxnSpPr>
          <p:nvPr/>
        </p:nvCxnSpPr>
        <p:spPr bwMode="auto">
          <a:xfrm flipH="1">
            <a:off x="514350" y="3360738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174" name="AutoShape 8"/>
          <p:cNvCxnSpPr>
            <a:cxnSpLocks noChangeShapeType="1"/>
            <a:stCxn id="135176" idx="4"/>
          </p:cNvCxnSpPr>
          <p:nvPr/>
        </p:nvCxnSpPr>
        <p:spPr bwMode="auto">
          <a:xfrm>
            <a:off x="1895475" y="3360738"/>
            <a:ext cx="1588" cy="12255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175" name="AutoShape 9"/>
          <p:cNvCxnSpPr>
            <a:cxnSpLocks noChangeShapeType="1"/>
            <a:stCxn id="135171" idx="4"/>
          </p:cNvCxnSpPr>
          <p:nvPr/>
        </p:nvCxnSpPr>
        <p:spPr bwMode="auto">
          <a:xfrm>
            <a:off x="517525" y="3360738"/>
            <a:ext cx="1290638" cy="118903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176" name="Oval 10"/>
          <p:cNvSpPr>
            <a:spLocks noChangeArrowheads="1"/>
          </p:cNvSpPr>
          <p:nvPr/>
        </p:nvSpPr>
        <p:spPr bwMode="auto">
          <a:xfrm>
            <a:off x="1657350" y="287972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2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135177" name="AutoShape 11"/>
          <p:cNvCxnSpPr>
            <a:cxnSpLocks noChangeShapeType="1"/>
          </p:cNvCxnSpPr>
          <p:nvPr/>
        </p:nvCxnSpPr>
        <p:spPr bwMode="auto">
          <a:xfrm rot="-5400000" flipH="1" flipV="1">
            <a:off x="1589088" y="29876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178" name="Oval 12"/>
          <p:cNvSpPr>
            <a:spLocks noChangeArrowheads="1"/>
          </p:cNvSpPr>
          <p:nvPr/>
        </p:nvSpPr>
        <p:spPr bwMode="auto">
          <a:xfrm>
            <a:off x="646113" y="6235700"/>
            <a:ext cx="474662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1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135179" name="AutoShape 13"/>
          <p:cNvCxnSpPr>
            <a:cxnSpLocks noChangeShapeType="1"/>
          </p:cNvCxnSpPr>
          <p:nvPr/>
        </p:nvCxnSpPr>
        <p:spPr bwMode="auto">
          <a:xfrm rot="-5400000" flipH="1" flipV="1">
            <a:off x="582613" y="63468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180" name="AutoShape 14"/>
          <p:cNvCxnSpPr>
            <a:cxnSpLocks noChangeShapeType="1"/>
            <a:stCxn id="135182" idx="0"/>
            <a:endCxn id="135195" idx="2"/>
          </p:cNvCxnSpPr>
          <p:nvPr/>
        </p:nvCxnSpPr>
        <p:spPr bwMode="auto">
          <a:xfrm flipV="1">
            <a:off x="2214563" y="5018088"/>
            <a:ext cx="7937" cy="12033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181" name="AutoShape 15"/>
          <p:cNvCxnSpPr>
            <a:cxnSpLocks noChangeShapeType="1"/>
            <a:stCxn id="135178" idx="0"/>
          </p:cNvCxnSpPr>
          <p:nvPr/>
        </p:nvCxnSpPr>
        <p:spPr bwMode="auto">
          <a:xfrm flipV="1">
            <a:off x="884238" y="5021263"/>
            <a:ext cx="1028700" cy="1200150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182" name="Oval 16"/>
          <p:cNvSpPr>
            <a:spLocks noChangeArrowheads="1"/>
          </p:cNvSpPr>
          <p:nvPr/>
        </p:nvSpPr>
        <p:spPr bwMode="auto">
          <a:xfrm>
            <a:off x="1976438" y="6235700"/>
            <a:ext cx="474662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2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135183" name="AutoShape 17"/>
          <p:cNvCxnSpPr>
            <a:cxnSpLocks noChangeShapeType="1"/>
          </p:cNvCxnSpPr>
          <p:nvPr/>
        </p:nvCxnSpPr>
        <p:spPr bwMode="auto">
          <a:xfrm rot="-5400000" flipH="1" flipV="1">
            <a:off x="1955800" y="63436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184" name="AutoShape 18"/>
          <p:cNvCxnSpPr>
            <a:cxnSpLocks noChangeShapeType="1"/>
            <a:stCxn id="135178" idx="0"/>
          </p:cNvCxnSpPr>
          <p:nvPr/>
        </p:nvCxnSpPr>
        <p:spPr bwMode="auto">
          <a:xfrm flipV="1">
            <a:off x="884238" y="5005388"/>
            <a:ext cx="1587" cy="12160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185" name="Text Box 19"/>
          <p:cNvSpPr txBox="1">
            <a:spLocks noChangeArrowheads="1"/>
          </p:cNvSpPr>
          <p:nvPr/>
        </p:nvSpPr>
        <p:spPr bwMode="auto">
          <a:xfrm>
            <a:off x="466725" y="413702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135186" name="Text Box 20"/>
          <p:cNvSpPr txBox="1">
            <a:spLocks noChangeArrowheads="1"/>
          </p:cNvSpPr>
          <p:nvPr/>
        </p:nvSpPr>
        <p:spPr bwMode="auto">
          <a:xfrm>
            <a:off x="777875" y="3783013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135187" name="Text Box 21"/>
          <p:cNvSpPr txBox="1">
            <a:spLocks noChangeArrowheads="1"/>
          </p:cNvSpPr>
          <p:nvPr/>
        </p:nvSpPr>
        <p:spPr bwMode="auto">
          <a:xfrm>
            <a:off x="1828800" y="41148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135188" name="Text Box 22"/>
          <p:cNvSpPr txBox="1">
            <a:spLocks noChangeArrowheads="1"/>
          </p:cNvSpPr>
          <p:nvPr/>
        </p:nvSpPr>
        <p:spPr bwMode="auto">
          <a:xfrm>
            <a:off x="838200" y="51816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11</a:t>
            </a:r>
          </a:p>
        </p:txBody>
      </p:sp>
      <p:sp>
        <p:nvSpPr>
          <p:cNvPr id="135189" name="Text Box 23"/>
          <p:cNvSpPr txBox="1">
            <a:spLocks noChangeArrowheads="1"/>
          </p:cNvSpPr>
          <p:nvPr/>
        </p:nvSpPr>
        <p:spPr bwMode="auto">
          <a:xfrm>
            <a:off x="1635125" y="5122863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21</a:t>
            </a:r>
          </a:p>
        </p:txBody>
      </p:sp>
      <p:sp>
        <p:nvSpPr>
          <p:cNvPr id="135190" name="Text Box 24"/>
          <p:cNvSpPr txBox="1">
            <a:spLocks noChangeArrowheads="1"/>
          </p:cNvSpPr>
          <p:nvPr/>
        </p:nvSpPr>
        <p:spPr bwMode="auto">
          <a:xfrm>
            <a:off x="2147888" y="5572125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22</a:t>
            </a:r>
          </a:p>
        </p:txBody>
      </p:sp>
      <p:sp>
        <p:nvSpPr>
          <p:cNvPr id="135191" name="Text Box 25"/>
          <p:cNvSpPr txBox="1">
            <a:spLocks noChangeArrowheads="1"/>
          </p:cNvSpPr>
          <p:nvPr/>
        </p:nvSpPr>
        <p:spPr bwMode="auto">
          <a:xfrm>
            <a:off x="1720850" y="608965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135192" name="Text Box 26"/>
          <p:cNvSpPr txBox="1">
            <a:spLocks noChangeArrowheads="1"/>
          </p:cNvSpPr>
          <p:nvPr/>
        </p:nvSpPr>
        <p:spPr bwMode="auto">
          <a:xfrm>
            <a:off x="1384300" y="269398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35193" name="Text Box 27"/>
          <p:cNvSpPr txBox="1">
            <a:spLocks noChangeArrowheads="1"/>
          </p:cNvSpPr>
          <p:nvPr/>
        </p:nvSpPr>
        <p:spPr bwMode="auto">
          <a:xfrm>
            <a:off x="333375" y="60785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135194" name="Text Box 28"/>
          <p:cNvSpPr txBox="1">
            <a:spLocks noChangeArrowheads="1"/>
          </p:cNvSpPr>
          <p:nvPr/>
        </p:nvSpPr>
        <p:spPr bwMode="auto">
          <a:xfrm>
            <a:off x="0" y="27257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35195" name="Rectangle 29"/>
          <p:cNvSpPr>
            <a:spLocks noChangeArrowheads="1"/>
          </p:cNvSpPr>
          <p:nvPr/>
        </p:nvSpPr>
        <p:spPr bwMode="auto">
          <a:xfrm>
            <a:off x="1668463" y="45720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sp>
        <p:nvSpPr>
          <p:cNvPr id="135196" name="Oval 30"/>
          <p:cNvSpPr>
            <a:spLocks noChangeArrowheads="1"/>
          </p:cNvSpPr>
          <p:nvPr/>
        </p:nvSpPr>
        <p:spPr bwMode="auto">
          <a:xfrm>
            <a:off x="1025525" y="2844800"/>
            <a:ext cx="504825" cy="4984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1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135197" name="AutoShape 31"/>
          <p:cNvCxnSpPr>
            <a:cxnSpLocks noChangeShapeType="1"/>
          </p:cNvCxnSpPr>
          <p:nvPr/>
        </p:nvCxnSpPr>
        <p:spPr bwMode="auto">
          <a:xfrm rot="-5400000" flipH="1" flipV="1">
            <a:off x="962025" y="29876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198" name="AutoShape 32"/>
          <p:cNvCxnSpPr>
            <a:cxnSpLocks noChangeShapeType="1"/>
            <a:stCxn id="135196" idx="4"/>
          </p:cNvCxnSpPr>
          <p:nvPr/>
        </p:nvCxnSpPr>
        <p:spPr bwMode="auto">
          <a:xfrm flipH="1">
            <a:off x="1274763" y="3357563"/>
            <a:ext cx="3175" cy="12065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199" name="AutoShape 33"/>
          <p:cNvCxnSpPr>
            <a:cxnSpLocks noChangeShapeType="1"/>
            <a:stCxn id="135201" idx="4"/>
          </p:cNvCxnSpPr>
          <p:nvPr/>
        </p:nvCxnSpPr>
        <p:spPr bwMode="auto">
          <a:xfrm>
            <a:off x="2652713" y="3357563"/>
            <a:ext cx="15875" cy="122078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200" name="AutoShape 34"/>
          <p:cNvCxnSpPr>
            <a:cxnSpLocks noChangeShapeType="1"/>
            <a:stCxn id="135196" idx="4"/>
          </p:cNvCxnSpPr>
          <p:nvPr/>
        </p:nvCxnSpPr>
        <p:spPr bwMode="auto">
          <a:xfrm>
            <a:off x="1277938" y="3357563"/>
            <a:ext cx="1446212" cy="11779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201" name="Oval 35"/>
          <p:cNvSpPr>
            <a:spLocks noChangeArrowheads="1"/>
          </p:cNvSpPr>
          <p:nvPr/>
        </p:nvSpPr>
        <p:spPr bwMode="auto">
          <a:xfrm>
            <a:off x="2403475" y="2852738"/>
            <a:ext cx="498475" cy="4905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2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135202" name="AutoShape 36"/>
          <p:cNvCxnSpPr>
            <a:cxnSpLocks noChangeShapeType="1"/>
          </p:cNvCxnSpPr>
          <p:nvPr/>
        </p:nvCxnSpPr>
        <p:spPr bwMode="auto">
          <a:xfrm rot="-5400000" flipH="1" flipV="1">
            <a:off x="2335213" y="29845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203" name="Text Box 37"/>
          <p:cNvSpPr txBox="1">
            <a:spLocks noChangeArrowheads="1"/>
          </p:cNvSpPr>
          <p:nvPr/>
        </p:nvSpPr>
        <p:spPr bwMode="auto">
          <a:xfrm>
            <a:off x="1219200" y="4167188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135204" name="Text Box 38"/>
          <p:cNvSpPr txBox="1">
            <a:spLocks noChangeArrowheads="1"/>
          </p:cNvSpPr>
          <p:nvPr/>
        </p:nvSpPr>
        <p:spPr bwMode="auto">
          <a:xfrm>
            <a:off x="1295400" y="35052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135205" name="Text Box 39"/>
          <p:cNvSpPr txBox="1">
            <a:spLocks noChangeArrowheads="1"/>
          </p:cNvSpPr>
          <p:nvPr/>
        </p:nvSpPr>
        <p:spPr bwMode="auto">
          <a:xfrm>
            <a:off x="2619375" y="3595688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22</a:t>
            </a:r>
          </a:p>
        </p:txBody>
      </p:sp>
      <p:sp>
        <p:nvSpPr>
          <p:cNvPr id="135206" name="Text Box 40"/>
          <p:cNvSpPr txBox="1">
            <a:spLocks noChangeArrowheads="1"/>
          </p:cNvSpPr>
          <p:nvPr/>
        </p:nvSpPr>
        <p:spPr bwMode="auto">
          <a:xfrm>
            <a:off x="2095500" y="2727325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35207" name="Text Box 41"/>
          <p:cNvSpPr txBox="1">
            <a:spLocks noChangeArrowheads="1"/>
          </p:cNvSpPr>
          <p:nvPr/>
        </p:nvSpPr>
        <p:spPr bwMode="auto">
          <a:xfrm>
            <a:off x="714375" y="2724150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35208" name="Rectangle 50"/>
          <p:cNvSpPr>
            <a:spLocks noChangeArrowheads="1"/>
          </p:cNvSpPr>
          <p:nvPr/>
        </p:nvSpPr>
        <p:spPr bwMode="auto">
          <a:xfrm>
            <a:off x="2992438" y="45720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3</a:t>
            </a:r>
            <a:endParaRPr lang="en-AU" altLang="en-US" sz="1200"/>
          </a:p>
        </p:txBody>
      </p:sp>
      <p:cxnSp>
        <p:nvCxnSpPr>
          <p:cNvPr id="135209" name="AutoShape 51"/>
          <p:cNvCxnSpPr>
            <a:cxnSpLocks noChangeShapeType="1"/>
            <a:stCxn id="135171" idx="4"/>
          </p:cNvCxnSpPr>
          <p:nvPr/>
        </p:nvCxnSpPr>
        <p:spPr bwMode="auto">
          <a:xfrm>
            <a:off x="517525" y="3360738"/>
            <a:ext cx="2606675" cy="12049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210" name="AutoShape 52"/>
          <p:cNvCxnSpPr>
            <a:cxnSpLocks noChangeShapeType="1"/>
            <a:stCxn id="135178" idx="0"/>
          </p:cNvCxnSpPr>
          <p:nvPr/>
        </p:nvCxnSpPr>
        <p:spPr bwMode="auto">
          <a:xfrm flipV="1">
            <a:off x="884238" y="5002213"/>
            <a:ext cx="2293937" cy="1219200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211" name="AutoShape 53"/>
          <p:cNvCxnSpPr>
            <a:cxnSpLocks noChangeShapeType="1"/>
            <a:stCxn id="135182" idx="0"/>
          </p:cNvCxnSpPr>
          <p:nvPr/>
        </p:nvCxnSpPr>
        <p:spPr bwMode="auto">
          <a:xfrm flipV="1">
            <a:off x="2214563" y="5008563"/>
            <a:ext cx="1201737" cy="1212850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212" name="AutoShape 54"/>
          <p:cNvCxnSpPr>
            <a:cxnSpLocks noChangeShapeType="1"/>
            <a:stCxn id="135213" idx="0"/>
            <a:endCxn id="135208" idx="2"/>
          </p:cNvCxnSpPr>
          <p:nvPr/>
        </p:nvCxnSpPr>
        <p:spPr bwMode="auto">
          <a:xfrm flipV="1">
            <a:off x="3546475" y="5018088"/>
            <a:ext cx="0" cy="12160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213" name="Oval 55"/>
          <p:cNvSpPr>
            <a:spLocks noChangeArrowheads="1"/>
          </p:cNvSpPr>
          <p:nvPr/>
        </p:nvSpPr>
        <p:spPr bwMode="auto">
          <a:xfrm>
            <a:off x="3308350" y="6248400"/>
            <a:ext cx="474663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3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135214" name="AutoShape 56"/>
          <p:cNvCxnSpPr>
            <a:cxnSpLocks noChangeShapeType="1"/>
          </p:cNvCxnSpPr>
          <p:nvPr/>
        </p:nvCxnSpPr>
        <p:spPr bwMode="auto">
          <a:xfrm rot="-5400000" flipH="1" flipV="1">
            <a:off x="3240088" y="63563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215" name="Text Box 57"/>
          <p:cNvSpPr txBox="1">
            <a:spLocks noChangeArrowheads="1"/>
          </p:cNvSpPr>
          <p:nvPr/>
        </p:nvSpPr>
        <p:spPr bwMode="auto">
          <a:xfrm>
            <a:off x="3505200" y="55626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33</a:t>
            </a:r>
          </a:p>
        </p:txBody>
      </p:sp>
      <p:sp>
        <p:nvSpPr>
          <p:cNvPr id="135216" name="Text Box 58"/>
          <p:cNvSpPr txBox="1">
            <a:spLocks noChangeArrowheads="1"/>
          </p:cNvSpPr>
          <p:nvPr/>
        </p:nvSpPr>
        <p:spPr bwMode="auto">
          <a:xfrm>
            <a:off x="2546350" y="5192713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31</a:t>
            </a:r>
          </a:p>
        </p:txBody>
      </p:sp>
      <p:sp>
        <p:nvSpPr>
          <p:cNvPr id="135217" name="Text Box 59"/>
          <p:cNvSpPr txBox="1">
            <a:spLocks noChangeArrowheads="1"/>
          </p:cNvSpPr>
          <p:nvPr/>
        </p:nvSpPr>
        <p:spPr bwMode="auto">
          <a:xfrm>
            <a:off x="3062288" y="5178425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32</a:t>
            </a:r>
          </a:p>
        </p:txBody>
      </p:sp>
      <p:cxnSp>
        <p:nvCxnSpPr>
          <p:cNvPr id="135218" name="AutoShape 60"/>
          <p:cNvCxnSpPr>
            <a:cxnSpLocks noChangeShapeType="1"/>
            <a:stCxn id="135196" idx="4"/>
          </p:cNvCxnSpPr>
          <p:nvPr/>
        </p:nvCxnSpPr>
        <p:spPr bwMode="auto">
          <a:xfrm>
            <a:off x="1277938" y="3357563"/>
            <a:ext cx="2595562" cy="120173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219" name="AutoShape 61"/>
          <p:cNvCxnSpPr>
            <a:cxnSpLocks noChangeShapeType="1"/>
            <a:stCxn id="135220" idx="4"/>
          </p:cNvCxnSpPr>
          <p:nvPr/>
        </p:nvCxnSpPr>
        <p:spPr bwMode="auto">
          <a:xfrm>
            <a:off x="3940175" y="3351213"/>
            <a:ext cx="1588" cy="12255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220" name="Oval 62"/>
          <p:cNvSpPr>
            <a:spLocks noChangeArrowheads="1"/>
          </p:cNvSpPr>
          <p:nvPr/>
        </p:nvSpPr>
        <p:spPr bwMode="auto">
          <a:xfrm>
            <a:off x="3690938" y="2846388"/>
            <a:ext cx="498475" cy="4905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3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135221" name="AutoShape 63"/>
          <p:cNvCxnSpPr>
            <a:cxnSpLocks noChangeShapeType="1"/>
          </p:cNvCxnSpPr>
          <p:nvPr/>
        </p:nvCxnSpPr>
        <p:spPr bwMode="auto">
          <a:xfrm rot="-5400000" flipH="1" flipV="1">
            <a:off x="3622675" y="29781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222" name="Text Box 64"/>
          <p:cNvSpPr txBox="1">
            <a:spLocks noChangeArrowheads="1"/>
          </p:cNvSpPr>
          <p:nvPr/>
        </p:nvSpPr>
        <p:spPr bwMode="auto">
          <a:xfrm>
            <a:off x="3862388" y="3341688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135223" name="Text Box 65"/>
          <p:cNvSpPr txBox="1">
            <a:spLocks noChangeArrowheads="1"/>
          </p:cNvSpPr>
          <p:nvPr/>
        </p:nvSpPr>
        <p:spPr bwMode="auto">
          <a:xfrm>
            <a:off x="3382963" y="272097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35224" name="Oval 66"/>
          <p:cNvSpPr>
            <a:spLocks noChangeArrowheads="1"/>
          </p:cNvSpPr>
          <p:nvPr/>
        </p:nvSpPr>
        <p:spPr bwMode="auto">
          <a:xfrm>
            <a:off x="3044825" y="286067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3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135225" name="AutoShape 67"/>
          <p:cNvCxnSpPr>
            <a:cxnSpLocks noChangeShapeType="1"/>
          </p:cNvCxnSpPr>
          <p:nvPr/>
        </p:nvCxnSpPr>
        <p:spPr bwMode="auto">
          <a:xfrm rot="-5400000" flipH="1" flipV="1">
            <a:off x="2981325" y="29718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226" name="AutoShape 68"/>
          <p:cNvCxnSpPr>
            <a:cxnSpLocks noChangeShapeType="1"/>
            <a:stCxn id="135224" idx="4"/>
          </p:cNvCxnSpPr>
          <p:nvPr/>
        </p:nvCxnSpPr>
        <p:spPr bwMode="auto">
          <a:xfrm flipH="1">
            <a:off x="3279775" y="3341688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227" name="Text Box 69"/>
          <p:cNvSpPr txBox="1">
            <a:spLocks noChangeArrowheads="1"/>
          </p:cNvSpPr>
          <p:nvPr/>
        </p:nvSpPr>
        <p:spPr bwMode="auto">
          <a:xfrm>
            <a:off x="3257550" y="333692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33</a:t>
            </a:r>
          </a:p>
        </p:txBody>
      </p:sp>
      <p:cxnSp>
        <p:nvCxnSpPr>
          <p:cNvPr id="135228" name="AutoShape 70"/>
          <p:cNvCxnSpPr>
            <a:cxnSpLocks noChangeShapeType="1"/>
            <a:stCxn id="135176" idx="4"/>
          </p:cNvCxnSpPr>
          <p:nvPr/>
        </p:nvCxnSpPr>
        <p:spPr bwMode="auto">
          <a:xfrm>
            <a:off x="1895475" y="3360738"/>
            <a:ext cx="1349375" cy="117633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229" name="AutoShape 71"/>
          <p:cNvCxnSpPr>
            <a:cxnSpLocks noChangeShapeType="1"/>
            <a:stCxn id="135201" idx="4"/>
          </p:cNvCxnSpPr>
          <p:nvPr/>
        </p:nvCxnSpPr>
        <p:spPr bwMode="auto">
          <a:xfrm>
            <a:off x="2652713" y="3357563"/>
            <a:ext cx="1254125" cy="11811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230" name="Text Box 72"/>
          <p:cNvSpPr txBox="1">
            <a:spLocks noChangeArrowheads="1"/>
          </p:cNvSpPr>
          <p:nvPr/>
        </p:nvSpPr>
        <p:spPr bwMode="auto">
          <a:xfrm>
            <a:off x="3430588" y="3919538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32</a:t>
            </a:r>
          </a:p>
        </p:txBody>
      </p:sp>
      <p:sp>
        <p:nvSpPr>
          <p:cNvPr id="135231" name="Text Box 73"/>
          <p:cNvSpPr txBox="1">
            <a:spLocks noChangeArrowheads="1"/>
          </p:cNvSpPr>
          <p:nvPr/>
        </p:nvSpPr>
        <p:spPr bwMode="auto">
          <a:xfrm>
            <a:off x="1371600" y="38100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31</a:t>
            </a:r>
          </a:p>
        </p:txBody>
      </p:sp>
      <p:sp>
        <p:nvSpPr>
          <p:cNvPr id="135232" name="Text Box 74"/>
          <p:cNvSpPr txBox="1">
            <a:spLocks noChangeArrowheads="1"/>
          </p:cNvSpPr>
          <p:nvPr/>
        </p:nvSpPr>
        <p:spPr bwMode="auto">
          <a:xfrm>
            <a:off x="2057400" y="37338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31</a:t>
            </a:r>
          </a:p>
        </p:txBody>
      </p:sp>
      <p:sp>
        <p:nvSpPr>
          <p:cNvPr id="135233" name="Text Box 75"/>
          <p:cNvSpPr txBox="1">
            <a:spLocks noChangeArrowheads="1"/>
          </p:cNvSpPr>
          <p:nvPr/>
        </p:nvSpPr>
        <p:spPr bwMode="auto">
          <a:xfrm>
            <a:off x="2081213" y="3340100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135234" name="Text Box 76"/>
          <p:cNvSpPr txBox="1">
            <a:spLocks noChangeArrowheads="1"/>
          </p:cNvSpPr>
          <p:nvPr/>
        </p:nvSpPr>
        <p:spPr bwMode="auto">
          <a:xfrm>
            <a:off x="2770188" y="269875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35235" name="Text Box 77"/>
          <p:cNvSpPr txBox="1">
            <a:spLocks noChangeArrowheads="1"/>
          </p:cNvSpPr>
          <p:nvPr/>
        </p:nvSpPr>
        <p:spPr bwMode="auto">
          <a:xfrm>
            <a:off x="2997200" y="60960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69" name="Snip and Round Single Corner Rectangle 68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More Variables…</a:t>
            </a:r>
          </a:p>
        </p:txBody>
      </p:sp>
      <p:sp>
        <p:nvSpPr>
          <p:cNvPr id="137218" name="Rectangle 4"/>
          <p:cNvSpPr>
            <a:spLocks noChangeArrowheads="1"/>
          </p:cNvSpPr>
          <p:nvPr/>
        </p:nvSpPr>
        <p:spPr bwMode="auto">
          <a:xfrm>
            <a:off x="350838" y="4573588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1</a:t>
            </a:r>
            <a:endParaRPr lang="en-AU" altLang="en-US" sz="1200"/>
          </a:p>
        </p:txBody>
      </p:sp>
      <p:sp>
        <p:nvSpPr>
          <p:cNvPr id="137219" name="Oval 5"/>
          <p:cNvSpPr>
            <a:spLocks noChangeArrowheads="1"/>
          </p:cNvSpPr>
          <p:nvPr/>
        </p:nvSpPr>
        <p:spPr bwMode="auto">
          <a:xfrm>
            <a:off x="279400" y="287972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137220" name="AutoShape 6"/>
          <p:cNvCxnSpPr>
            <a:cxnSpLocks noChangeShapeType="1"/>
          </p:cNvCxnSpPr>
          <p:nvPr/>
        </p:nvCxnSpPr>
        <p:spPr bwMode="auto">
          <a:xfrm rot="-5400000" flipH="1" flipV="1">
            <a:off x="215900" y="29908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21" name="AutoShape 7"/>
          <p:cNvCxnSpPr>
            <a:cxnSpLocks noChangeShapeType="1"/>
            <a:stCxn id="137219" idx="4"/>
          </p:cNvCxnSpPr>
          <p:nvPr/>
        </p:nvCxnSpPr>
        <p:spPr bwMode="auto">
          <a:xfrm flipH="1">
            <a:off x="514350" y="3360738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22" name="AutoShape 8"/>
          <p:cNvCxnSpPr>
            <a:cxnSpLocks noChangeShapeType="1"/>
            <a:stCxn id="137224" idx="4"/>
          </p:cNvCxnSpPr>
          <p:nvPr/>
        </p:nvCxnSpPr>
        <p:spPr bwMode="auto">
          <a:xfrm>
            <a:off x="1895475" y="3360738"/>
            <a:ext cx="1588" cy="12255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23" name="AutoShape 9"/>
          <p:cNvCxnSpPr>
            <a:cxnSpLocks noChangeShapeType="1"/>
            <a:stCxn id="137219" idx="4"/>
          </p:cNvCxnSpPr>
          <p:nvPr/>
        </p:nvCxnSpPr>
        <p:spPr bwMode="auto">
          <a:xfrm>
            <a:off x="517525" y="3360738"/>
            <a:ext cx="1290638" cy="118903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24" name="Oval 10"/>
          <p:cNvSpPr>
            <a:spLocks noChangeArrowheads="1"/>
          </p:cNvSpPr>
          <p:nvPr/>
        </p:nvSpPr>
        <p:spPr bwMode="auto">
          <a:xfrm>
            <a:off x="1657350" y="287972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2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137225" name="AutoShape 11"/>
          <p:cNvCxnSpPr>
            <a:cxnSpLocks noChangeShapeType="1"/>
          </p:cNvCxnSpPr>
          <p:nvPr/>
        </p:nvCxnSpPr>
        <p:spPr bwMode="auto">
          <a:xfrm rot="-5400000" flipH="1" flipV="1">
            <a:off x="1589088" y="29876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26" name="Oval 12"/>
          <p:cNvSpPr>
            <a:spLocks noChangeArrowheads="1"/>
          </p:cNvSpPr>
          <p:nvPr/>
        </p:nvSpPr>
        <p:spPr bwMode="auto">
          <a:xfrm>
            <a:off x="646113" y="6235700"/>
            <a:ext cx="474662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1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137227" name="AutoShape 13"/>
          <p:cNvCxnSpPr>
            <a:cxnSpLocks noChangeShapeType="1"/>
          </p:cNvCxnSpPr>
          <p:nvPr/>
        </p:nvCxnSpPr>
        <p:spPr bwMode="auto">
          <a:xfrm rot="-5400000" flipH="1" flipV="1">
            <a:off x="582613" y="63468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28" name="AutoShape 14"/>
          <p:cNvCxnSpPr>
            <a:cxnSpLocks noChangeShapeType="1"/>
            <a:stCxn id="137230" idx="0"/>
            <a:endCxn id="137243" idx="2"/>
          </p:cNvCxnSpPr>
          <p:nvPr/>
        </p:nvCxnSpPr>
        <p:spPr bwMode="auto">
          <a:xfrm flipV="1">
            <a:off x="2214563" y="5018088"/>
            <a:ext cx="7937" cy="12033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29" name="AutoShape 15"/>
          <p:cNvCxnSpPr>
            <a:cxnSpLocks noChangeShapeType="1"/>
            <a:stCxn id="137226" idx="0"/>
          </p:cNvCxnSpPr>
          <p:nvPr/>
        </p:nvCxnSpPr>
        <p:spPr bwMode="auto">
          <a:xfrm flipV="1">
            <a:off x="884238" y="5021263"/>
            <a:ext cx="1028700" cy="1200150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30" name="Oval 16"/>
          <p:cNvSpPr>
            <a:spLocks noChangeArrowheads="1"/>
          </p:cNvSpPr>
          <p:nvPr/>
        </p:nvSpPr>
        <p:spPr bwMode="auto">
          <a:xfrm>
            <a:off x="1976438" y="6235700"/>
            <a:ext cx="474662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2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137231" name="AutoShape 17"/>
          <p:cNvCxnSpPr>
            <a:cxnSpLocks noChangeShapeType="1"/>
          </p:cNvCxnSpPr>
          <p:nvPr/>
        </p:nvCxnSpPr>
        <p:spPr bwMode="auto">
          <a:xfrm rot="-5400000" flipH="1" flipV="1">
            <a:off x="1955800" y="63436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32" name="AutoShape 18"/>
          <p:cNvCxnSpPr>
            <a:cxnSpLocks noChangeShapeType="1"/>
            <a:stCxn id="137226" idx="0"/>
          </p:cNvCxnSpPr>
          <p:nvPr/>
        </p:nvCxnSpPr>
        <p:spPr bwMode="auto">
          <a:xfrm flipV="1">
            <a:off x="884238" y="5005388"/>
            <a:ext cx="1587" cy="12160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33" name="Text Box 19"/>
          <p:cNvSpPr txBox="1">
            <a:spLocks noChangeArrowheads="1"/>
          </p:cNvSpPr>
          <p:nvPr/>
        </p:nvSpPr>
        <p:spPr bwMode="auto">
          <a:xfrm>
            <a:off x="466725" y="413702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137234" name="Text Box 20"/>
          <p:cNvSpPr txBox="1">
            <a:spLocks noChangeArrowheads="1"/>
          </p:cNvSpPr>
          <p:nvPr/>
        </p:nvSpPr>
        <p:spPr bwMode="auto">
          <a:xfrm>
            <a:off x="777875" y="3783013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137235" name="Text Box 21"/>
          <p:cNvSpPr txBox="1">
            <a:spLocks noChangeArrowheads="1"/>
          </p:cNvSpPr>
          <p:nvPr/>
        </p:nvSpPr>
        <p:spPr bwMode="auto">
          <a:xfrm>
            <a:off x="1828800" y="41148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137236" name="Text Box 22"/>
          <p:cNvSpPr txBox="1">
            <a:spLocks noChangeArrowheads="1"/>
          </p:cNvSpPr>
          <p:nvPr/>
        </p:nvSpPr>
        <p:spPr bwMode="auto">
          <a:xfrm>
            <a:off x="838200" y="51816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11</a:t>
            </a:r>
          </a:p>
        </p:txBody>
      </p:sp>
      <p:sp>
        <p:nvSpPr>
          <p:cNvPr id="137237" name="Text Box 23"/>
          <p:cNvSpPr txBox="1">
            <a:spLocks noChangeArrowheads="1"/>
          </p:cNvSpPr>
          <p:nvPr/>
        </p:nvSpPr>
        <p:spPr bwMode="auto">
          <a:xfrm>
            <a:off x="1635125" y="5122863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21</a:t>
            </a:r>
          </a:p>
        </p:txBody>
      </p:sp>
      <p:sp>
        <p:nvSpPr>
          <p:cNvPr id="137238" name="Text Box 24"/>
          <p:cNvSpPr txBox="1">
            <a:spLocks noChangeArrowheads="1"/>
          </p:cNvSpPr>
          <p:nvPr/>
        </p:nvSpPr>
        <p:spPr bwMode="auto">
          <a:xfrm>
            <a:off x="2147888" y="5572125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22</a:t>
            </a:r>
          </a:p>
        </p:txBody>
      </p:sp>
      <p:sp>
        <p:nvSpPr>
          <p:cNvPr id="137239" name="Text Box 25"/>
          <p:cNvSpPr txBox="1">
            <a:spLocks noChangeArrowheads="1"/>
          </p:cNvSpPr>
          <p:nvPr/>
        </p:nvSpPr>
        <p:spPr bwMode="auto">
          <a:xfrm>
            <a:off x="1720850" y="608965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137240" name="Text Box 26"/>
          <p:cNvSpPr txBox="1">
            <a:spLocks noChangeArrowheads="1"/>
          </p:cNvSpPr>
          <p:nvPr/>
        </p:nvSpPr>
        <p:spPr bwMode="auto">
          <a:xfrm>
            <a:off x="1384300" y="269398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37241" name="Text Box 27"/>
          <p:cNvSpPr txBox="1">
            <a:spLocks noChangeArrowheads="1"/>
          </p:cNvSpPr>
          <p:nvPr/>
        </p:nvSpPr>
        <p:spPr bwMode="auto">
          <a:xfrm>
            <a:off x="333375" y="60785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137242" name="Text Box 28"/>
          <p:cNvSpPr txBox="1">
            <a:spLocks noChangeArrowheads="1"/>
          </p:cNvSpPr>
          <p:nvPr/>
        </p:nvSpPr>
        <p:spPr bwMode="auto">
          <a:xfrm>
            <a:off x="0" y="27257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37243" name="Rectangle 29"/>
          <p:cNvSpPr>
            <a:spLocks noChangeArrowheads="1"/>
          </p:cNvSpPr>
          <p:nvPr/>
        </p:nvSpPr>
        <p:spPr bwMode="auto">
          <a:xfrm>
            <a:off x="1668463" y="45720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sp>
        <p:nvSpPr>
          <p:cNvPr id="137244" name="Oval 30"/>
          <p:cNvSpPr>
            <a:spLocks noChangeArrowheads="1"/>
          </p:cNvSpPr>
          <p:nvPr/>
        </p:nvSpPr>
        <p:spPr bwMode="auto">
          <a:xfrm>
            <a:off x="1025525" y="2844800"/>
            <a:ext cx="504825" cy="4984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1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137245" name="AutoShape 31"/>
          <p:cNvCxnSpPr>
            <a:cxnSpLocks noChangeShapeType="1"/>
          </p:cNvCxnSpPr>
          <p:nvPr/>
        </p:nvCxnSpPr>
        <p:spPr bwMode="auto">
          <a:xfrm rot="-5400000" flipH="1" flipV="1">
            <a:off x="962025" y="29876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46" name="AutoShape 32"/>
          <p:cNvCxnSpPr>
            <a:cxnSpLocks noChangeShapeType="1"/>
            <a:stCxn id="137244" idx="4"/>
          </p:cNvCxnSpPr>
          <p:nvPr/>
        </p:nvCxnSpPr>
        <p:spPr bwMode="auto">
          <a:xfrm flipH="1">
            <a:off x="1274763" y="3357563"/>
            <a:ext cx="3175" cy="12065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47" name="AutoShape 33"/>
          <p:cNvCxnSpPr>
            <a:cxnSpLocks noChangeShapeType="1"/>
            <a:stCxn id="137249" idx="4"/>
          </p:cNvCxnSpPr>
          <p:nvPr/>
        </p:nvCxnSpPr>
        <p:spPr bwMode="auto">
          <a:xfrm>
            <a:off x="2652713" y="3357563"/>
            <a:ext cx="15875" cy="122078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48" name="AutoShape 34"/>
          <p:cNvCxnSpPr>
            <a:cxnSpLocks noChangeShapeType="1"/>
            <a:stCxn id="137244" idx="4"/>
          </p:cNvCxnSpPr>
          <p:nvPr/>
        </p:nvCxnSpPr>
        <p:spPr bwMode="auto">
          <a:xfrm>
            <a:off x="1277938" y="3357563"/>
            <a:ext cx="1446212" cy="11779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49" name="Oval 35"/>
          <p:cNvSpPr>
            <a:spLocks noChangeArrowheads="1"/>
          </p:cNvSpPr>
          <p:nvPr/>
        </p:nvSpPr>
        <p:spPr bwMode="auto">
          <a:xfrm>
            <a:off x="2403475" y="2852738"/>
            <a:ext cx="498475" cy="4905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2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137250" name="AutoShape 36"/>
          <p:cNvCxnSpPr>
            <a:cxnSpLocks noChangeShapeType="1"/>
          </p:cNvCxnSpPr>
          <p:nvPr/>
        </p:nvCxnSpPr>
        <p:spPr bwMode="auto">
          <a:xfrm rot="-5400000" flipH="1" flipV="1">
            <a:off x="2335213" y="29845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51" name="Text Box 37"/>
          <p:cNvSpPr txBox="1">
            <a:spLocks noChangeArrowheads="1"/>
          </p:cNvSpPr>
          <p:nvPr/>
        </p:nvSpPr>
        <p:spPr bwMode="auto">
          <a:xfrm>
            <a:off x="1219200" y="4167188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137252" name="Text Box 38"/>
          <p:cNvSpPr txBox="1">
            <a:spLocks noChangeArrowheads="1"/>
          </p:cNvSpPr>
          <p:nvPr/>
        </p:nvSpPr>
        <p:spPr bwMode="auto">
          <a:xfrm>
            <a:off x="1295400" y="35052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137253" name="Text Box 39"/>
          <p:cNvSpPr txBox="1">
            <a:spLocks noChangeArrowheads="1"/>
          </p:cNvSpPr>
          <p:nvPr/>
        </p:nvSpPr>
        <p:spPr bwMode="auto">
          <a:xfrm>
            <a:off x="2619375" y="3595688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22</a:t>
            </a:r>
          </a:p>
        </p:txBody>
      </p:sp>
      <p:sp>
        <p:nvSpPr>
          <p:cNvPr id="137254" name="Text Box 40"/>
          <p:cNvSpPr txBox="1">
            <a:spLocks noChangeArrowheads="1"/>
          </p:cNvSpPr>
          <p:nvPr/>
        </p:nvSpPr>
        <p:spPr bwMode="auto">
          <a:xfrm>
            <a:off x="2095500" y="2727325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37255" name="Text Box 41"/>
          <p:cNvSpPr txBox="1">
            <a:spLocks noChangeArrowheads="1"/>
          </p:cNvSpPr>
          <p:nvPr/>
        </p:nvSpPr>
        <p:spPr bwMode="auto">
          <a:xfrm>
            <a:off x="714375" y="2724150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37256" name="AutoShape 80"/>
          <p:cNvCxnSpPr>
            <a:cxnSpLocks noChangeShapeType="1"/>
            <a:stCxn id="137293" idx="0"/>
            <a:endCxn id="137219" idx="0"/>
          </p:cNvCxnSpPr>
          <p:nvPr/>
        </p:nvCxnSpPr>
        <p:spPr bwMode="auto">
          <a:xfrm rot="-5400000" flipH="1" flipV="1">
            <a:off x="2830513" y="552450"/>
            <a:ext cx="1587" cy="4627563"/>
          </a:xfrm>
          <a:prstGeom prst="curvedConnector3">
            <a:avLst>
              <a:gd name="adj1" fmla="val -61600000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57" name="AutoShape 81"/>
          <p:cNvCxnSpPr>
            <a:cxnSpLocks noChangeShapeType="1"/>
            <a:stCxn id="137298" idx="0"/>
            <a:endCxn id="137224" idx="0"/>
          </p:cNvCxnSpPr>
          <p:nvPr/>
        </p:nvCxnSpPr>
        <p:spPr bwMode="auto">
          <a:xfrm rot="-5400000" flipH="1" flipV="1">
            <a:off x="4208463" y="552450"/>
            <a:ext cx="1587" cy="4627563"/>
          </a:xfrm>
          <a:prstGeom prst="curvedConnector3">
            <a:avLst>
              <a:gd name="adj1" fmla="val -63100000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58" name="AutoShape 82"/>
          <p:cNvCxnSpPr>
            <a:cxnSpLocks noChangeShapeType="1"/>
            <a:stCxn id="137318" idx="0"/>
            <a:endCxn id="137244" idx="0"/>
          </p:cNvCxnSpPr>
          <p:nvPr/>
        </p:nvCxnSpPr>
        <p:spPr bwMode="auto">
          <a:xfrm rot="-5400000" flipH="1" flipV="1">
            <a:off x="3590925" y="517526"/>
            <a:ext cx="1587" cy="4627562"/>
          </a:xfrm>
          <a:prstGeom prst="curvedConnector3">
            <a:avLst>
              <a:gd name="adj1" fmla="val -38300000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59" name="AutoShape 83"/>
          <p:cNvCxnSpPr>
            <a:cxnSpLocks noChangeShapeType="1"/>
            <a:stCxn id="137323" idx="0"/>
            <a:endCxn id="137249" idx="0"/>
          </p:cNvCxnSpPr>
          <p:nvPr/>
        </p:nvCxnSpPr>
        <p:spPr bwMode="auto">
          <a:xfrm rot="-5400000" flipH="1" flipV="1">
            <a:off x="4965700" y="525463"/>
            <a:ext cx="1588" cy="4627562"/>
          </a:xfrm>
          <a:prstGeom prst="curvedConnector3">
            <a:avLst>
              <a:gd name="adj1" fmla="val -34900000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60" name="Text Box 84"/>
          <p:cNvSpPr txBox="1">
            <a:spLocks noChangeArrowheads="1"/>
          </p:cNvSpPr>
          <p:nvPr/>
        </p:nvSpPr>
        <p:spPr bwMode="auto">
          <a:xfrm>
            <a:off x="2362200" y="1600200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1/0.5</a:t>
            </a:r>
            <a:endParaRPr lang="en-US" altLang="en-US" sz="2400"/>
          </a:p>
        </p:txBody>
      </p:sp>
      <p:sp>
        <p:nvSpPr>
          <p:cNvPr id="137261" name="Text Box 85"/>
          <p:cNvSpPr txBox="1">
            <a:spLocks noChangeArrowheads="1"/>
          </p:cNvSpPr>
          <p:nvPr/>
        </p:nvSpPr>
        <p:spPr bwMode="auto">
          <a:xfrm>
            <a:off x="5410200" y="1600200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1/0.5</a:t>
            </a:r>
            <a:endParaRPr lang="en-US" altLang="en-US" sz="2400"/>
          </a:p>
        </p:txBody>
      </p:sp>
      <p:sp>
        <p:nvSpPr>
          <p:cNvPr id="137262" name="Text Box 86"/>
          <p:cNvSpPr txBox="1">
            <a:spLocks noChangeArrowheads="1"/>
          </p:cNvSpPr>
          <p:nvPr/>
        </p:nvSpPr>
        <p:spPr bwMode="auto">
          <a:xfrm>
            <a:off x="3276600" y="19288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1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37263" name="Text Box 87"/>
          <p:cNvSpPr txBox="1">
            <a:spLocks noChangeArrowheads="1"/>
          </p:cNvSpPr>
          <p:nvPr/>
        </p:nvSpPr>
        <p:spPr bwMode="auto">
          <a:xfrm>
            <a:off x="6400800" y="16002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1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37264" name="Rectangle 88"/>
          <p:cNvSpPr>
            <a:spLocks noChangeArrowheads="1"/>
          </p:cNvSpPr>
          <p:nvPr/>
        </p:nvSpPr>
        <p:spPr bwMode="auto">
          <a:xfrm>
            <a:off x="2992438" y="45720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3</a:t>
            </a:r>
            <a:endParaRPr lang="en-AU" altLang="en-US" sz="1200"/>
          </a:p>
        </p:txBody>
      </p:sp>
      <p:cxnSp>
        <p:nvCxnSpPr>
          <p:cNvPr id="137265" name="AutoShape 89"/>
          <p:cNvCxnSpPr>
            <a:cxnSpLocks noChangeShapeType="1"/>
            <a:stCxn id="137219" idx="4"/>
          </p:cNvCxnSpPr>
          <p:nvPr/>
        </p:nvCxnSpPr>
        <p:spPr bwMode="auto">
          <a:xfrm>
            <a:off x="517525" y="3360738"/>
            <a:ext cx="2606675" cy="12049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66" name="AutoShape 90"/>
          <p:cNvCxnSpPr>
            <a:cxnSpLocks noChangeShapeType="1"/>
            <a:stCxn id="137226" idx="0"/>
          </p:cNvCxnSpPr>
          <p:nvPr/>
        </p:nvCxnSpPr>
        <p:spPr bwMode="auto">
          <a:xfrm flipV="1">
            <a:off x="884238" y="5002213"/>
            <a:ext cx="2293937" cy="1219200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67" name="AutoShape 91"/>
          <p:cNvCxnSpPr>
            <a:cxnSpLocks noChangeShapeType="1"/>
            <a:stCxn id="137230" idx="0"/>
          </p:cNvCxnSpPr>
          <p:nvPr/>
        </p:nvCxnSpPr>
        <p:spPr bwMode="auto">
          <a:xfrm flipV="1">
            <a:off x="2214563" y="5008563"/>
            <a:ext cx="1201737" cy="1212850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68" name="AutoShape 92"/>
          <p:cNvCxnSpPr>
            <a:cxnSpLocks noChangeShapeType="1"/>
            <a:stCxn id="137269" idx="0"/>
            <a:endCxn id="137264" idx="2"/>
          </p:cNvCxnSpPr>
          <p:nvPr/>
        </p:nvCxnSpPr>
        <p:spPr bwMode="auto">
          <a:xfrm flipV="1">
            <a:off x="3546475" y="5018088"/>
            <a:ext cx="0" cy="12160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69" name="Oval 93"/>
          <p:cNvSpPr>
            <a:spLocks noChangeArrowheads="1"/>
          </p:cNvSpPr>
          <p:nvPr/>
        </p:nvSpPr>
        <p:spPr bwMode="auto">
          <a:xfrm>
            <a:off x="3308350" y="6248400"/>
            <a:ext cx="474663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3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137270" name="AutoShape 94"/>
          <p:cNvCxnSpPr>
            <a:cxnSpLocks noChangeShapeType="1"/>
          </p:cNvCxnSpPr>
          <p:nvPr/>
        </p:nvCxnSpPr>
        <p:spPr bwMode="auto">
          <a:xfrm rot="-5400000" flipH="1" flipV="1">
            <a:off x="3240088" y="63563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71" name="Text Box 95"/>
          <p:cNvSpPr txBox="1">
            <a:spLocks noChangeArrowheads="1"/>
          </p:cNvSpPr>
          <p:nvPr/>
        </p:nvSpPr>
        <p:spPr bwMode="auto">
          <a:xfrm>
            <a:off x="3505200" y="55626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33</a:t>
            </a:r>
          </a:p>
        </p:txBody>
      </p:sp>
      <p:sp>
        <p:nvSpPr>
          <p:cNvPr id="137272" name="Text Box 96"/>
          <p:cNvSpPr txBox="1">
            <a:spLocks noChangeArrowheads="1"/>
          </p:cNvSpPr>
          <p:nvPr/>
        </p:nvSpPr>
        <p:spPr bwMode="auto">
          <a:xfrm>
            <a:off x="2546350" y="5192713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31</a:t>
            </a:r>
          </a:p>
        </p:txBody>
      </p:sp>
      <p:sp>
        <p:nvSpPr>
          <p:cNvPr id="137273" name="Text Box 97"/>
          <p:cNvSpPr txBox="1">
            <a:spLocks noChangeArrowheads="1"/>
          </p:cNvSpPr>
          <p:nvPr/>
        </p:nvSpPr>
        <p:spPr bwMode="auto">
          <a:xfrm>
            <a:off x="3062288" y="5178425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32</a:t>
            </a:r>
          </a:p>
        </p:txBody>
      </p:sp>
      <p:cxnSp>
        <p:nvCxnSpPr>
          <p:cNvPr id="137274" name="AutoShape 98"/>
          <p:cNvCxnSpPr>
            <a:cxnSpLocks noChangeShapeType="1"/>
            <a:stCxn id="137244" idx="4"/>
          </p:cNvCxnSpPr>
          <p:nvPr/>
        </p:nvCxnSpPr>
        <p:spPr bwMode="auto">
          <a:xfrm>
            <a:off x="1277938" y="3357563"/>
            <a:ext cx="2595562" cy="120173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75" name="AutoShape 99"/>
          <p:cNvCxnSpPr>
            <a:cxnSpLocks noChangeShapeType="1"/>
            <a:stCxn id="137276" idx="4"/>
          </p:cNvCxnSpPr>
          <p:nvPr/>
        </p:nvCxnSpPr>
        <p:spPr bwMode="auto">
          <a:xfrm>
            <a:off x="3940175" y="3351213"/>
            <a:ext cx="1588" cy="12255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76" name="Oval 100"/>
          <p:cNvSpPr>
            <a:spLocks noChangeArrowheads="1"/>
          </p:cNvSpPr>
          <p:nvPr/>
        </p:nvSpPr>
        <p:spPr bwMode="auto">
          <a:xfrm>
            <a:off x="3690938" y="2846388"/>
            <a:ext cx="498475" cy="4905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3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137277" name="AutoShape 101"/>
          <p:cNvCxnSpPr>
            <a:cxnSpLocks noChangeShapeType="1"/>
          </p:cNvCxnSpPr>
          <p:nvPr/>
        </p:nvCxnSpPr>
        <p:spPr bwMode="auto">
          <a:xfrm rot="-5400000" flipH="1" flipV="1">
            <a:off x="3622675" y="29781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78" name="Text Box 102"/>
          <p:cNvSpPr txBox="1">
            <a:spLocks noChangeArrowheads="1"/>
          </p:cNvSpPr>
          <p:nvPr/>
        </p:nvSpPr>
        <p:spPr bwMode="auto">
          <a:xfrm>
            <a:off x="3862388" y="3341688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137279" name="Text Box 103"/>
          <p:cNvSpPr txBox="1">
            <a:spLocks noChangeArrowheads="1"/>
          </p:cNvSpPr>
          <p:nvPr/>
        </p:nvSpPr>
        <p:spPr bwMode="auto">
          <a:xfrm>
            <a:off x="3382963" y="272097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37280" name="Oval 104"/>
          <p:cNvSpPr>
            <a:spLocks noChangeArrowheads="1"/>
          </p:cNvSpPr>
          <p:nvPr/>
        </p:nvSpPr>
        <p:spPr bwMode="auto">
          <a:xfrm>
            <a:off x="3044825" y="286067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3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137281" name="AutoShape 105"/>
          <p:cNvCxnSpPr>
            <a:cxnSpLocks noChangeShapeType="1"/>
          </p:cNvCxnSpPr>
          <p:nvPr/>
        </p:nvCxnSpPr>
        <p:spPr bwMode="auto">
          <a:xfrm rot="-5400000" flipH="1" flipV="1">
            <a:off x="2981325" y="29718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82" name="AutoShape 106"/>
          <p:cNvCxnSpPr>
            <a:cxnSpLocks noChangeShapeType="1"/>
            <a:stCxn id="137280" idx="4"/>
          </p:cNvCxnSpPr>
          <p:nvPr/>
        </p:nvCxnSpPr>
        <p:spPr bwMode="auto">
          <a:xfrm flipH="1">
            <a:off x="3279775" y="3341688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83" name="Text Box 107"/>
          <p:cNvSpPr txBox="1">
            <a:spLocks noChangeArrowheads="1"/>
          </p:cNvSpPr>
          <p:nvPr/>
        </p:nvSpPr>
        <p:spPr bwMode="auto">
          <a:xfrm>
            <a:off x="3257550" y="333692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33</a:t>
            </a:r>
          </a:p>
        </p:txBody>
      </p:sp>
      <p:cxnSp>
        <p:nvCxnSpPr>
          <p:cNvPr id="137284" name="AutoShape 109"/>
          <p:cNvCxnSpPr>
            <a:cxnSpLocks noChangeShapeType="1"/>
            <a:stCxn id="137224" idx="4"/>
          </p:cNvCxnSpPr>
          <p:nvPr/>
        </p:nvCxnSpPr>
        <p:spPr bwMode="auto">
          <a:xfrm>
            <a:off x="1895475" y="3360738"/>
            <a:ext cx="1349375" cy="117633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85" name="AutoShape 110"/>
          <p:cNvCxnSpPr>
            <a:cxnSpLocks noChangeShapeType="1"/>
            <a:stCxn id="137249" idx="4"/>
          </p:cNvCxnSpPr>
          <p:nvPr/>
        </p:nvCxnSpPr>
        <p:spPr bwMode="auto">
          <a:xfrm>
            <a:off x="2652713" y="3357563"/>
            <a:ext cx="1254125" cy="11811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86" name="Text Box 111"/>
          <p:cNvSpPr txBox="1">
            <a:spLocks noChangeArrowheads="1"/>
          </p:cNvSpPr>
          <p:nvPr/>
        </p:nvSpPr>
        <p:spPr bwMode="auto">
          <a:xfrm>
            <a:off x="3430588" y="3919538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32</a:t>
            </a:r>
          </a:p>
        </p:txBody>
      </p:sp>
      <p:sp>
        <p:nvSpPr>
          <p:cNvPr id="137287" name="Text Box 112"/>
          <p:cNvSpPr txBox="1">
            <a:spLocks noChangeArrowheads="1"/>
          </p:cNvSpPr>
          <p:nvPr/>
        </p:nvSpPr>
        <p:spPr bwMode="auto">
          <a:xfrm>
            <a:off x="1371600" y="38100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31</a:t>
            </a:r>
          </a:p>
        </p:txBody>
      </p:sp>
      <p:sp>
        <p:nvSpPr>
          <p:cNvPr id="137288" name="Text Box 113"/>
          <p:cNvSpPr txBox="1">
            <a:spLocks noChangeArrowheads="1"/>
          </p:cNvSpPr>
          <p:nvPr/>
        </p:nvSpPr>
        <p:spPr bwMode="auto">
          <a:xfrm>
            <a:off x="2057400" y="37338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31</a:t>
            </a:r>
          </a:p>
        </p:txBody>
      </p:sp>
      <p:sp>
        <p:nvSpPr>
          <p:cNvPr id="137289" name="Text Box 114"/>
          <p:cNvSpPr txBox="1">
            <a:spLocks noChangeArrowheads="1"/>
          </p:cNvSpPr>
          <p:nvPr/>
        </p:nvSpPr>
        <p:spPr bwMode="auto">
          <a:xfrm>
            <a:off x="2081213" y="3340100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137290" name="Text Box 115"/>
          <p:cNvSpPr txBox="1">
            <a:spLocks noChangeArrowheads="1"/>
          </p:cNvSpPr>
          <p:nvPr/>
        </p:nvSpPr>
        <p:spPr bwMode="auto">
          <a:xfrm>
            <a:off x="2770188" y="269875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37291" name="Text Box 116"/>
          <p:cNvSpPr txBox="1">
            <a:spLocks noChangeArrowheads="1"/>
          </p:cNvSpPr>
          <p:nvPr/>
        </p:nvSpPr>
        <p:spPr bwMode="auto">
          <a:xfrm>
            <a:off x="2997200" y="60960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137292" name="Rectangle 117"/>
          <p:cNvSpPr>
            <a:spLocks noChangeArrowheads="1"/>
          </p:cNvSpPr>
          <p:nvPr/>
        </p:nvSpPr>
        <p:spPr bwMode="auto">
          <a:xfrm>
            <a:off x="4978400" y="4573588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1</a:t>
            </a:r>
            <a:endParaRPr lang="en-AU" altLang="en-US" sz="1200"/>
          </a:p>
        </p:txBody>
      </p:sp>
      <p:sp>
        <p:nvSpPr>
          <p:cNvPr id="137293" name="Oval 118"/>
          <p:cNvSpPr>
            <a:spLocks noChangeArrowheads="1"/>
          </p:cNvSpPr>
          <p:nvPr/>
        </p:nvSpPr>
        <p:spPr bwMode="auto">
          <a:xfrm>
            <a:off x="4906963" y="2879725"/>
            <a:ext cx="474662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137294" name="AutoShape 119"/>
          <p:cNvCxnSpPr>
            <a:cxnSpLocks noChangeShapeType="1"/>
          </p:cNvCxnSpPr>
          <p:nvPr/>
        </p:nvCxnSpPr>
        <p:spPr bwMode="auto">
          <a:xfrm rot="-5400000" flipH="1" flipV="1">
            <a:off x="4843463" y="29908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95" name="AutoShape 120"/>
          <p:cNvCxnSpPr>
            <a:cxnSpLocks noChangeShapeType="1"/>
            <a:stCxn id="137293" idx="4"/>
          </p:cNvCxnSpPr>
          <p:nvPr/>
        </p:nvCxnSpPr>
        <p:spPr bwMode="auto">
          <a:xfrm flipH="1">
            <a:off x="5141913" y="3360738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96" name="AutoShape 121"/>
          <p:cNvCxnSpPr>
            <a:cxnSpLocks noChangeShapeType="1"/>
            <a:stCxn id="137298" idx="4"/>
          </p:cNvCxnSpPr>
          <p:nvPr/>
        </p:nvCxnSpPr>
        <p:spPr bwMode="auto">
          <a:xfrm>
            <a:off x="6523038" y="3360738"/>
            <a:ext cx="1587" cy="12255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297" name="AutoShape 122"/>
          <p:cNvCxnSpPr>
            <a:cxnSpLocks noChangeShapeType="1"/>
            <a:stCxn id="137293" idx="4"/>
          </p:cNvCxnSpPr>
          <p:nvPr/>
        </p:nvCxnSpPr>
        <p:spPr bwMode="auto">
          <a:xfrm>
            <a:off x="5145088" y="3360738"/>
            <a:ext cx="1290637" cy="118903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98" name="Oval 123"/>
          <p:cNvSpPr>
            <a:spLocks noChangeArrowheads="1"/>
          </p:cNvSpPr>
          <p:nvPr/>
        </p:nvSpPr>
        <p:spPr bwMode="auto">
          <a:xfrm>
            <a:off x="6284913" y="2879725"/>
            <a:ext cx="474662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2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137299" name="AutoShape 124"/>
          <p:cNvCxnSpPr>
            <a:cxnSpLocks noChangeShapeType="1"/>
          </p:cNvCxnSpPr>
          <p:nvPr/>
        </p:nvCxnSpPr>
        <p:spPr bwMode="auto">
          <a:xfrm rot="-5400000" flipH="1" flipV="1">
            <a:off x="6216650" y="29876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300" name="Oval 125"/>
          <p:cNvSpPr>
            <a:spLocks noChangeArrowheads="1"/>
          </p:cNvSpPr>
          <p:nvPr/>
        </p:nvSpPr>
        <p:spPr bwMode="auto">
          <a:xfrm>
            <a:off x="5273675" y="6235700"/>
            <a:ext cx="474663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1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137301" name="AutoShape 126"/>
          <p:cNvCxnSpPr>
            <a:cxnSpLocks noChangeShapeType="1"/>
          </p:cNvCxnSpPr>
          <p:nvPr/>
        </p:nvCxnSpPr>
        <p:spPr bwMode="auto">
          <a:xfrm rot="-5400000" flipH="1" flipV="1">
            <a:off x="5210175" y="63468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302" name="AutoShape 127"/>
          <p:cNvCxnSpPr>
            <a:cxnSpLocks noChangeShapeType="1"/>
            <a:stCxn id="137304" idx="0"/>
            <a:endCxn id="137317" idx="2"/>
          </p:cNvCxnSpPr>
          <p:nvPr/>
        </p:nvCxnSpPr>
        <p:spPr bwMode="auto">
          <a:xfrm flipV="1">
            <a:off x="6842125" y="5018088"/>
            <a:ext cx="7938" cy="12033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303" name="AutoShape 128"/>
          <p:cNvCxnSpPr>
            <a:cxnSpLocks noChangeShapeType="1"/>
            <a:stCxn id="137300" idx="0"/>
          </p:cNvCxnSpPr>
          <p:nvPr/>
        </p:nvCxnSpPr>
        <p:spPr bwMode="auto">
          <a:xfrm flipV="1">
            <a:off x="5511800" y="5021263"/>
            <a:ext cx="1028700" cy="1200150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304" name="Oval 129"/>
          <p:cNvSpPr>
            <a:spLocks noChangeArrowheads="1"/>
          </p:cNvSpPr>
          <p:nvPr/>
        </p:nvSpPr>
        <p:spPr bwMode="auto">
          <a:xfrm>
            <a:off x="6604000" y="6235700"/>
            <a:ext cx="474663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2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137305" name="AutoShape 130"/>
          <p:cNvCxnSpPr>
            <a:cxnSpLocks noChangeShapeType="1"/>
          </p:cNvCxnSpPr>
          <p:nvPr/>
        </p:nvCxnSpPr>
        <p:spPr bwMode="auto">
          <a:xfrm rot="-5400000" flipH="1" flipV="1">
            <a:off x="6583363" y="63436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306" name="AutoShape 131"/>
          <p:cNvCxnSpPr>
            <a:cxnSpLocks noChangeShapeType="1"/>
            <a:stCxn id="137300" idx="0"/>
          </p:cNvCxnSpPr>
          <p:nvPr/>
        </p:nvCxnSpPr>
        <p:spPr bwMode="auto">
          <a:xfrm flipV="1">
            <a:off x="5511800" y="5005388"/>
            <a:ext cx="1588" cy="12160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307" name="Text Box 132"/>
          <p:cNvSpPr txBox="1">
            <a:spLocks noChangeArrowheads="1"/>
          </p:cNvSpPr>
          <p:nvPr/>
        </p:nvSpPr>
        <p:spPr bwMode="auto">
          <a:xfrm>
            <a:off x="5094288" y="4137025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137308" name="Text Box 133"/>
          <p:cNvSpPr txBox="1">
            <a:spLocks noChangeArrowheads="1"/>
          </p:cNvSpPr>
          <p:nvPr/>
        </p:nvSpPr>
        <p:spPr bwMode="auto">
          <a:xfrm>
            <a:off x="5405438" y="378301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137309" name="Text Box 134"/>
          <p:cNvSpPr txBox="1">
            <a:spLocks noChangeArrowheads="1"/>
          </p:cNvSpPr>
          <p:nvPr/>
        </p:nvSpPr>
        <p:spPr bwMode="auto">
          <a:xfrm>
            <a:off x="6456363" y="4114800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137310" name="Text Box 135"/>
          <p:cNvSpPr txBox="1">
            <a:spLocks noChangeArrowheads="1"/>
          </p:cNvSpPr>
          <p:nvPr/>
        </p:nvSpPr>
        <p:spPr bwMode="auto">
          <a:xfrm>
            <a:off x="5465763" y="5181600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11</a:t>
            </a:r>
          </a:p>
        </p:txBody>
      </p:sp>
      <p:sp>
        <p:nvSpPr>
          <p:cNvPr id="137311" name="Text Box 136"/>
          <p:cNvSpPr txBox="1">
            <a:spLocks noChangeArrowheads="1"/>
          </p:cNvSpPr>
          <p:nvPr/>
        </p:nvSpPr>
        <p:spPr bwMode="auto">
          <a:xfrm>
            <a:off x="6262688" y="512286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21</a:t>
            </a:r>
          </a:p>
        </p:txBody>
      </p:sp>
      <p:sp>
        <p:nvSpPr>
          <p:cNvPr id="137312" name="Text Box 137"/>
          <p:cNvSpPr txBox="1">
            <a:spLocks noChangeArrowheads="1"/>
          </p:cNvSpPr>
          <p:nvPr/>
        </p:nvSpPr>
        <p:spPr bwMode="auto">
          <a:xfrm>
            <a:off x="6775450" y="557212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22</a:t>
            </a:r>
          </a:p>
        </p:txBody>
      </p:sp>
      <p:sp>
        <p:nvSpPr>
          <p:cNvPr id="137313" name="Text Box 138"/>
          <p:cNvSpPr txBox="1">
            <a:spLocks noChangeArrowheads="1"/>
          </p:cNvSpPr>
          <p:nvPr/>
        </p:nvSpPr>
        <p:spPr bwMode="auto">
          <a:xfrm>
            <a:off x="6348413" y="608965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137314" name="Text Box 139"/>
          <p:cNvSpPr txBox="1">
            <a:spLocks noChangeArrowheads="1"/>
          </p:cNvSpPr>
          <p:nvPr/>
        </p:nvSpPr>
        <p:spPr bwMode="auto">
          <a:xfrm>
            <a:off x="6011863" y="26939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37315" name="Text Box 140"/>
          <p:cNvSpPr txBox="1">
            <a:spLocks noChangeArrowheads="1"/>
          </p:cNvSpPr>
          <p:nvPr/>
        </p:nvSpPr>
        <p:spPr bwMode="auto">
          <a:xfrm>
            <a:off x="4960938" y="60785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137316" name="Text Box 141"/>
          <p:cNvSpPr txBox="1">
            <a:spLocks noChangeArrowheads="1"/>
          </p:cNvSpPr>
          <p:nvPr/>
        </p:nvSpPr>
        <p:spPr bwMode="auto">
          <a:xfrm>
            <a:off x="4627563" y="27257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37317" name="Rectangle 142"/>
          <p:cNvSpPr>
            <a:spLocks noChangeArrowheads="1"/>
          </p:cNvSpPr>
          <p:nvPr/>
        </p:nvSpPr>
        <p:spPr bwMode="auto">
          <a:xfrm>
            <a:off x="6296025" y="45720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sp>
        <p:nvSpPr>
          <p:cNvPr id="137318" name="Oval 143"/>
          <p:cNvSpPr>
            <a:spLocks noChangeArrowheads="1"/>
          </p:cNvSpPr>
          <p:nvPr/>
        </p:nvSpPr>
        <p:spPr bwMode="auto">
          <a:xfrm>
            <a:off x="5653088" y="2844800"/>
            <a:ext cx="504825" cy="4984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1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137319" name="AutoShape 144"/>
          <p:cNvCxnSpPr>
            <a:cxnSpLocks noChangeShapeType="1"/>
          </p:cNvCxnSpPr>
          <p:nvPr/>
        </p:nvCxnSpPr>
        <p:spPr bwMode="auto">
          <a:xfrm rot="-5400000" flipH="1" flipV="1">
            <a:off x="5589588" y="29876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320" name="AutoShape 145"/>
          <p:cNvCxnSpPr>
            <a:cxnSpLocks noChangeShapeType="1"/>
            <a:stCxn id="137318" idx="4"/>
          </p:cNvCxnSpPr>
          <p:nvPr/>
        </p:nvCxnSpPr>
        <p:spPr bwMode="auto">
          <a:xfrm flipH="1">
            <a:off x="5902325" y="3357563"/>
            <a:ext cx="3175" cy="12065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321" name="AutoShape 146"/>
          <p:cNvCxnSpPr>
            <a:cxnSpLocks noChangeShapeType="1"/>
            <a:stCxn id="137323" idx="4"/>
          </p:cNvCxnSpPr>
          <p:nvPr/>
        </p:nvCxnSpPr>
        <p:spPr bwMode="auto">
          <a:xfrm>
            <a:off x="7280275" y="3357563"/>
            <a:ext cx="15875" cy="122078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322" name="AutoShape 147"/>
          <p:cNvCxnSpPr>
            <a:cxnSpLocks noChangeShapeType="1"/>
            <a:stCxn id="137318" idx="4"/>
          </p:cNvCxnSpPr>
          <p:nvPr/>
        </p:nvCxnSpPr>
        <p:spPr bwMode="auto">
          <a:xfrm>
            <a:off x="5905500" y="3357563"/>
            <a:ext cx="1446213" cy="11779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323" name="Oval 148"/>
          <p:cNvSpPr>
            <a:spLocks noChangeArrowheads="1"/>
          </p:cNvSpPr>
          <p:nvPr/>
        </p:nvSpPr>
        <p:spPr bwMode="auto">
          <a:xfrm>
            <a:off x="7031038" y="2852738"/>
            <a:ext cx="498475" cy="4905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2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137324" name="AutoShape 149"/>
          <p:cNvCxnSpPr>
            <a:cxnSpLocks noChangeShapeType="1"/>
          </p:cNvCxnSpPr>
          <p:nvPr/>
        </p:nvCxnSpPr>
        <p:spPr bwMode="auto">
          <a:xfrm rot="-5400000" flipH="1" flipV="1">
            <a:off x="6962775" y="29845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325" name="Text Box 150"/>
          <p:cNvSpPr txBox="1">
            <a:spLocks noChangeArrowheads="1"/>
          </p:cNvSpPr>
          <p:nvPr/>
        </p:nvSpPr>
        <p:spPr bwMode="auto">
          <a:xfrm>
            <a:off x="5846763" y="4167188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137326" name="Text Box 151"/>
          <p:cNvSpPr txBox="1">
            <a:spLocks noChangeArrowheads="1"/>
          </p:cNvSpPr>
          <p:nvPr/>
        </p:nvSpPr>
        <p:spPr bwMode="auto">
          <a:xfrm>
            <a:off x="5922963" y="3505200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137327" name="Text Box 152"/>
          <p:cNvSpPr txBox="1">
            <a:spLocks noChangeArrowheads="1"/>
          </p:cNvSpPr>
          <p:nvPr/>
        </p:nvSpPr>
        <p:spPr bwMode="auto">
          <a:xfrm>
            <a:off x="7246938" y="3595688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22</a:t>
            </a:r>
          </a:p>
        </p:txBody>
      </p:sp>
      <p:sp>
        <p:nvSpPr>
          <p:cNvPr id="137328" name="Text Box 153"/>
          <p:cNvSpPr txBox="1">
            <a:spLocks noChangeArrowheads="1"/>
          </p:cNvSpPr>
          <p:nvPr/>
        </p:nvSpPr>
        <p:spPr bwMode="auto">
          <a:xfrm>
            <a:off x="6723063" y="27273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37329" name="Text Box 154"/>
          <p:cNvSpPr txBox="1">
            <a:spLocks noChangeArrowheads="1"/>
          </p:cNvSpPr>
          <p:nvPr/>
        </p:nvSpPr>
        <p:spPr bwMode="auto">
          <a:xfrm>
            <a:off x="5341938" y="2724150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37330" name="Rectangle 155"/>
          <p:cNvSpPr>
            <a:spLocks noChangeArrowheads="1"/>
          </p:cNvSpPr>
          <p:nvPr/>
        </p:nvSpPr>
        <p:spPr bwMode="auto">
          <a:xfrm>
            <a:off x="7620000" y="45720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2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3</a:t>
            </a:r>
            <a:endParaRPr lang="en-AU" altLang="en-US" sz="1200"/>
          </a:p>
        </p:txBody>
      </p:sp>
      <p:cxnSp>
        <p:nvCxnSpPr>
          <p:cNvPr id="137331" name="AutoShape 156"/>
          <p:cNvCxnSpPr>
            <a:cxnSpLocks noChangeShapeType="1"/>
            <a:stCxn id="137293" idx="4"/>
          </p:cNvCxnSpPr>
          <p:nvPr/>
        </p:nvCxnSpPr>
        <p:spPr bwMode="auto">
          <a:xfrm>
            <a:off x="5145088" y="3360738"/>
            <a:ext cx="2606675" cy="12049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332" name="AutoShape 157"/>
          <p:cNvCxnSpPr>
            <a:cxnSpLocks noChangeShapeType="1"/>
            <a:stCxn id="137300" idx="0"/>
          </p:cNvCxnSpPr>
          <p:nvPr/>
        </p:nvCxnSpPr>
        <p:spPr bwMode="auto">
          <a:xfrm flipV="1">
            <a:off x="5511800" y="5002213"/>
            <a:ext cx="2293938" cy="1219200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333" name="AutoShape 158"/>
          <p:cNvCxnSpPr>
            <a:cxnSpLocks noChangeShapeType="1"/>
            <a:stCxn id="137304" idx="0"/>
          </p:cNvCxnSpPr>
          <p:nvPr/>
        </p:nvCxnSpPr>
        <p:spPr bwMode="auto">
          <a:xfrm flipV="1">
            <a:off x="6842125" y="5008563"/>
            <a:ext cx="1201738" cy="1212850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334" name="AutoShape 159"/>
          <p:cNvCxnSpPr>
            <a:cxnSpLocks noChangeShapeType="1"/>
            <a:stCxn id="137335" idx="0"/>
            <a:endCxn id="137330" idx="2"/>
          </p:cNvCxnSpPr>
          <p:nvPr/>
        </p:nvCxnSpPr>
        <p:spPr bwMode="auto">
          <a:xfrm flipV="1">
            <a:off x="8174038" y="5018088"/>
            <a:ext cx="0" cy="12160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335" name="Oval 160"/>
          <p:cNvSpPr>
            <a:spLocks noChangeArrowheads="1"/>
          </p:cNvSpPr>
          <p:nvPr/>
        </p:nvSpPr>
        <p:spPr bwMode="auto">
          <a:xfrm>
            <a:off x="7935913" y="6248400"/>
            <a:ext cx="474662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3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137336" name="AutoShape 161"/>
          <p:cNvCxnSpPr>
            <a:cxnSpLocks noChangeShapeType="1"/>
          </p:cNvCxnSpPr>
          <p:nvPr/>
        </p:nvCxnSpPr>
        <p:spPr bwMode="auto">
          <a:xfrm rot="-5400000" flipH="1" flipV="1">
            <a:off x="7867650" y="63563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337" name="Text Box 162"/>
          <p:cNvSpPr txBox="1">
            <a:spLocks noChangeArrowheads="1"/>
          </p:cNvSpPr>
          <p:nvPr/>
        </p:nvSpPr>
        <p:spPr bwMode="auto">
          <a:xfrm>
            <a:off x="8132763" y="5562600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33</a:t>
            </a:r>
          </a:p>
        </p:txBody>
      </p:sp>
      <p:sp>
        <p:nvSpPr>
          <p:cNvPr id="137338" name="Text Box 163"/>
          <p:cNvSpPr txBox="1">
            <a:spLocks noChangeArrowheads="1"/>
          </p:cNvSpPr>
          <p:nvPr/>
        </p:nvSpPr>
        <p:spPr bwMode="auto">
          <a:xfrm>
            <a:off x="7173913" y="519271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31</a:t>
            </a:r>
          </a:p>
        </p:txBody>
      </p:sp>
      <p:sp>
        <p:nvSpPr>
          <p:cNvPr id="137339" name="Text Box 164"/>
          <p:cNvSpPr txBox="1">
            <a:spLocks noChangeArrowheads="1"/>
          </p:cNvSpPr>
          <p:nvPr/>
        </p:nvSpPr>
        <p:spPr bwMode="auto">
          <a:xfrm>
            <a:off x="7689850" y="517842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32</a:t>
            </a:r>
          </a:p>
        </p:txBody>
      </p:sp>
      <p:cxnSp>
        <p:nvCxnSpPr>
          <p:cNvPr id="137340" name="AutoShape 165"/>
          <p:cNvCxnSpPr>
            <a:cxnSpLocks noChangeShapeType="1"/>
            <a:stCxn id="137318" idx="4"/>
          </p:cNvCxnSpPr>
          <p:nvPr/>
        </p:nvCxnSpPr>
        <p:spPr bwMode="auto">
          <a:xfrm>
            <a:off x="5905500" y="3357563"/>
            <a:ext cx="2595563" cy="120173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341" name="AutoShape 166"/>
          <p:cNvCxnSpPr>
            <a:cxnSpLocks noChangeShapeType="1"/>
            <a:stCxn id="137342" idx="4"/>
          </p:cNvCxnSpPr>
          <p:nvPr/>
        </p:nvCxnSpPr>
        <p:spPr bwMode="auto">
          <a:xfrm>
            <a:off x="8567738" y="3351213"/>
            <a:ext cx="1587" cy="12255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342" name="Oval 167"/>
          <p:cNvSpPr>
            <a:spLocks noChangeArrowheads="1"/>
          </p:cNvSpPr>
          <p:nvPr/>
        </p:nvSpPr>
        <p:spPr bwMode="auto">
          <a:xfrm>
            <a:off x="8318500" y="2846388"/>
            <a:ext cx="498475" cy="4905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3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137343" name="AutoShape 168"/>
          <p:cNvCxnSpPr>
            <a:cxnSpLocks noChangeShapeType="1"/>
          </p:cNvCxnSpPr>
          <p:nvPr/>
        </p:nvCxnSpPr>
        <p:spPr bwMode="auto">
          <a:xfrm rot="-5400000" flipH="1" flipV="1">
            <a:off x="8250238" y="29781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344" name="Text Box 169"/>
          <p:cNvSpPr txBox="1">
            <a:spLocks noChangeArrowheads="1"/>
          </p:cNvSpPr>
          <p:nvPr/>
        </p:nvSpPr>
        <p:spPr bwMode="auto">
          <a:xfrm>
            <a:off x="8489950" y="3341688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137345" name="Text Box 170"/>
          <p:cNvSpPr txBox="1">
            <a:spLocks noChangeArrowheads="1"/>
          </p:cNvSpPr>
          <p:nvPr/>
        </p:nvSpPr>
        <p:spPr bwMode="auto">
          <a:xfrm>
            <a:off x="8010525" y="2720975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37346" name="Oval 171"/>
          <p:cNvSpPr>
            <a:spLocks noChangeArrowheads="1"/>
          </p:cNvSpPr>
          <p:nvPr/>
        </p:nvSpPr>
        <p:spPr bwMode="auto">
          <a:xfrm>
            <a:off x="7672388" y="2860675"/>
            <a:ext cx="474662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3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137347" name="AutoShape 172"/>
          <p:cNvCxnSpPr>
            <a:cxnSpLocks noChangeShapeType="1"/>
          </p:cNvCxnSpPr>
          <p:nvPr/>
        </p:nvCxnSpPr>
        <p:spPr bwMode="auto">
          <a:xfrm rot="-5400000" flipH="1" flipV="1">
            <a:off x="7608888" y="29718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348" name="AutoShape 173"/>
          <p:cNvCxnSpPr>
            <a:cxnSpLocks noChangeShapeType="1"/>
            <a:stCxn id="137346" idx="4"/>
          </p:cNvCxnSpPr>
          <p:nvPr/>
        </p:nvCxnSpPr>
        <p:spPr bwMode="auto">
          <a:xfrm flipH="1">
            <a:off x="7907338" y="3341688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349" name="Text Box 174"/>
          <p:cNvSpPr txBox="1">
            <a:spLocks noChangeArrowheads="1"/>
          </p:cNvSpPr>
          <p:nvPr/>
        </p:nvSpPr>
        <p:spPr bwMode="auto">
          <a:xfrm>
            <a:off x="7885113" y="3336925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33</a:t>
            </a:r>
          </a:p>
        </p:txBody>
      </p:sp>
      <p:cxnSp>
        <p:nvCxnSpPr>
          <p:cNvPr id="137350" name="AutoShape 175"/>
          <p:cNvCxnSpPr>
            <a:cxnSpLocks noChangeShapeType="1"/>
            <a:stCxn id="137298" idx="4"/>
          </p:cNvCxnSpPr>
          <p:nvPr/>
        </p:nvCxnSpPr>
        <p:spPr bwMode="auto">
          <a:xfrm>
            <a:off x="6523038" y="3360738"/>
            <a:ext cx="1349375" cy="117633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351" name="AutoShape 176"/>
          <p:cNvCxnSpPr>
            <a:cxnSpLocks noChangeShapeType="1"/>
            <a:stCxn id="137323" idx="4"/>
          </p:cNvCxnSpPr>
          <p:nvPr/>
        </p:nvCxnSpPr>
        <p:spPr bwMode="auto">
          <a:xfrm>
            <a:off x="7280275" y="3357563"/>
            <a:ext cx="1254125" cy="11811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352" name="Text Box 177"/>
          <p:cNvSpPr txBox="1">
            <a:spLocks noChangeArrowheads="1"/>
          </p:cNvSpPr>
          <p:nvPr/>
        </p:nvSpPr>
        <p:spPr bwMode="auto">
          <a:xfrm>
            <a:off x="8058150" y="3919538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32</a:t>
            </a:r>
          </a:p>
        </p:txBody>
      </p:sp>
      <p:sp>
        <p:nvSpPr>
          <p:cNvPr id="137353" name="Text Box 178"/>
          <p:cNvSpPr txBox="1">
            <a:spLocks noChangeArrowheads="1"/>
          </p:cNvSpPr>
          <p:nvPr/>
        </p:nvSpPr>
        <p:spPr bwMode="auto">
          <a:xfrm>
            <a:off x="5999163" y="3810000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31</a:t>
            </a:r>
          </a:p>
        </p:txBody>
      </p:sp>
      <p:sp>
        <p:nvSpPr>
          <p:cNvPr id="137354" name="Text Box 179"/>
          <p:cNvSpPr txBox="1">
            <a:spLocks noChangeArrowheads="1"/>
          </p:cNvSpPr>
          <p:nvPr/>
        </p:nvSpPr>
        <p:spPr bwMode="auto">
          <a:xfrm>
            <a:off x="6684963" y="3733800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31</a:t>
            </a:r>
          </a:p>
        </p:txBody>
      </p:sp>
      <p:sp>
        <p:nvSpPr>
          <p:cNvPr id="137355" name="Text Box 180"/>
          <p:cNvSpPr txBox="1">
            <a:spLocks noChangeArrowheads="1"/>
          </p:cNvSpPr>
          <p:nvPr/>
        </p:nvSpPr>
        <p:spPr bwMode="auto">
          <a:xfrm>
            <a:off x="6708775" y="33401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137356" name="Text Box 181"/>
          <p:cNvSpPr txBox="1">
            <a:spLocks noChangeArrowheads="1"/>
          </p:cNvSpPr>
          <p:nvPr/>
        </p:nvSpPr>
        <p:spPr bwMode="auto">
          <a:xfrm>
            <a:off x="7397750" y="269875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37357" name="Text Box 182"/>
          <p:cNvSpPr txBox="1">
            <a:spLocks noChangeArrowheads="1"/>
          </p:cNvSpPr>
          <p:nvPr/>
        </p:nvSpPr>
        <p:spPr bwMode="auto">
          <a:xfrm>
            <a:off x="7624763" y="6096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cxnSp>
        <p:nvCxnSpPr>
          <p:cNvPr id="137358" name="AutoShape 183"/>
          <p:cNvCxnSpPr>
            <a:cxnSpLocks noChangeShapeType="1"/>
            <a:stCxn id="137342" idx="0"/>
            <a:endCxn id="137276" idx="0"/>
          </p:cNvCxnSpPr>
          <p:nvPr/>
        </p:nvCxnSpPr>
        <p:spPr bwMode="auto">
          <a:xfrm rot="-5400000" flipH="1" flipV="1">
            <a:off x="6253163" y="519112"/>
            <a:ext cx="1588" cy="4627563"/>
          </a:xfrm>
          <a:prstGeom prst="curvedConnector3">
            <a:avLst>
              <a:gd name="adj1" fmla="val -60200000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359" name="AutoShape 184"/>
          <p:cNvCxnSpPr>
            <a:cxnSpLocks noChangeShapeType="1"/>
            <a:stCxn id="137346" idx="0"/>
            <a:endCxn id="137280" idx="0"/>
          </p:cNvCxnSpPr>
          <p:nvPr/>
        </p:nvCxnSpPr>
        <p:spPr bwMode="auto">
          <a:xfrm rot="-5400000" flipH="1" flipV="1">
            <a:off x="5595938" y="533400"/>
            <a:ext cx="1587" cy="4627563"/>
          </a:xfrm>
          <a:prstGeom prst="curvedConnector3">
            <a:avLst>
              <a:gd name="adj1" fmla="val -60900000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360" name="Text Box 185"/>
          <p:cNvSpPr txBox="1">
            <a:spLocks noChangeArrowheads="1"/>
          </p:cNvSpPr>
          <p:nvPr/>
        </p:nvSpPr>
        <p:spPr bwMode="auto">
          <a:xfrm>
            <a:off x="3935413" y="1574800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1/0.5</a:t>
            </a:r>
            <a:endParaRPr lang="en-US" altLang="en-US" sz="2400"/>
          </a:p>
        </p:txBody>
      </p:sp>
      <p:sp>
        <p:nvSpPr>
          <p:cNvPr id="137361" name="Text Box 186"/>
          <p:cNvSpPr txBox="1">
            <a:spLocks noChangeArrowheads="1"/>
          </p:cNvSpPr>
          <p:nvPr/>
        </p:nvSpPr>
        <p:spPr bwMode="auto">
          <a:xfrm>
            <a:off x="5105400" y="19812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1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47" name="Snip and Round Single Corner Rectangle 146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Expanded Matrices</a:t>
            </a:r>
          </a:p>
        </p:txBody>
      </p:sp>
      <p:pic>
        <p:nvPicPr>
          <p:cNvPr id="139266" name="Picture 5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238375"/>
            <a:ext cx="2565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7" name="Picture 6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3616325"/>
            <a:ext cx="25590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8" name="Picture 7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81588"/>
            <a:ext cx="25495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Text Box 8"/>
          <p:cNvSpPr txBox="1">
            <a:spLocks noChangeArrowheads="1"/>
          </p:cNvSpPr>
          <p:nvPr/>
        </p:nvSpPr>
        <p:spPr bwMode="auto">
          <a:xfrm>
            <a:off x="1066800" y="2495550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a Lower 3 x 3</a:t>
            </a:r>
          </a:p>
        </p:txBody>
      </p:sp>
      <p:sp>
        <p:nvSpPr>
          <p:cNvPr id="139270" name="Text Box 9"/>
          <p:cNvSpPr txBox="1">
            <a:spLocks noChangeArrowheads="1"/>
          </p:cNvSpPr>
          <p:nvPr/>
        </p:nvSpPr>
        <p:spPr bwMode="auto">
          <a:xfrm>
            <a:off x="1066800" y="3962400"/>
            <a:ext cx="262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c Lower 3 x 3</a:t>
            </a:r>
          </a:p>
        </p:txBody>
      </p:sp>
      <p:sp>
        <p:nvSpPr>
          <p:cNvPr id="139271" name="Text Box 10"/>
          <p:cNvSpPr txBox="1">
            <a:spLocks noChangeArrowheads="1"/>
          </p:cNvSpPr>
          <p:nvPr/>
        </p:nvSpPr>
        <p:spPr bwMode="auto">
          <a:xfrm>
            <a:off x="1077913" y="5394325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e Lower 3 x 3</a:t>
            </a:r>
          </a:p>
        </p:txBody>
      </p:sp>
      <p:sp>
        <p:nvSpPr>
          <p:cNvPr id="139272" name="AutoShape 11"/>
          <p:cNvSpPr>
            <a:spLocks noChangeArrowheads="1"/>
          </p:cNvSpPr>
          <p:nvPr/>
        </p:nvSpPr>
        <p:spPr bwMode="auto">
          <a:xfrm>
            <a:off x="3810000" y="2590800"/>
            <a:ext cx="1219200" cy="381000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39273" name="AutoShape 12"/>
          <p:cNvSpPr>
            <a:spLocks noChangeArrowheads="1"/>
          </p:cNvSpPr>
          <p:nvPr/>
        </p:nvSpPr>
        <p:spPr bwMode="auto">
          <a:xfrm>
            <a:off x="3810000" y="4038600"/>
            <a:ext cx="1219200" cy="381000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39274" name="AutoShape 13"/>
          <p:cNvSpPr>
            <a:spLocks noChangeArrowheads="1"/>
          </p:cNvSpPr>
          <p:nvPr/>
        </p:nvSpPr>
        <p:spPr bwMode="auto">
          <a:xfrm>
            <a:off x="3810000" y="5486400"/>
            <a:ext cx="1219200" cy="381000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2" name="Snip and Round Single Corner Rectangle 11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OpenMx Parameter Matrices</a:t>
            </a:r>
          </a:p>
        </p:txBody>
      </p:sp>
      <p:grpSp>
        <p:nvGrpSpPr>
          <p:cNvPr id="141314" name="Group 4"/>
          <p:cNvGrpSpPr>
            <a:grpSpLocks/>
          </p:cNvGrpSpPr>
          <p:nvPr/>
        </p:nvGrpSpPr>
        <p:grpSpPr bwMode="auto">
          <a:xfrm>
            <a:off x="87313" y="1904999"/>
            <a:ext cx="8991600" cy="1436508"/>
            <a:chOff x="76200" y="5254823"/>
            <a:chExt cx="8991600" cy="1436256"/>
          </a:xfrm>
        </p:grpSpPr>
        <p:sp>
          <p:nvSpPr>
            <p:cNvPr id="141318" name="Rectangle 5"/>
            <p:cNvSpPr>
              <a:spLocks noChangeArrowheads="1"/>
            </p:cNvSpPr>
            <p:nvPr/>
          </p:nvSpPr>
          <p:spPr bwMode="auto">
            <a:xfrm>
              <a:off x="76200" y="5429417"/>
              <a:ext cx="8991600" cy="1261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indent="15875">
                <a:spcBef>
                  <a:spcPct val="20000"/>
                </a:spcBef>
                <a:buClr>
                  <a:schemeClr val="accent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w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500" dirty="0">
                <a:solidFill>
                  <a:srgbClr val="000000"/>
                </a:solidFill>
                <a:latin typeface="Monaco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 smtClean="0"/>
                <a:t>vars</a:t>
              </a:r>
              <a:r>
                <a:rPr lang="en-US" altLang="en-US" sz="1600" dirty="0" smtClean="0"/>
                <a:t> </a:t>
              </a:r>
              <a:r>
                <a:rPr lang="en-US" altLang="en-US" sz="1600" dirty="0"/>
                <a:t>&lt;- c(</a:t>
              </a:r>
              <a:r>
                <a:rPr lang="ja-JP" altLang="en-US" sz="1600" dirty="0"/>
                <a:t>’</a:t>
              </a:r>
              <a:r>
                <a:rPr lang="en-US" altLang="ja-JP" sz="1600" dirty="0" err="1"/>
                <a:t>varx</a:t>
              </a:r>
              <a:r>
                <a:rPr lang="en-US" altLang="ja-JP" sz="1600" dirty="0"/>
                <a:t>', </a:t>
              </a:r>
              <a:r>
                <a:rPr lang="ja-JP" altLang="en-US" sz="1600" dirty="0"/>
                <a:t>’</a:t>
              </a:r>
              <a:r>
                <a:rPr lang="en-US" altLang="ja-JP" sz="1600" dirty="0"/>
                <a:t>vary</a:t>
              </a:r>
              <a:r>
                <a:rPr lang="ja-JP" altLang="en-US" sz="1600" dirty="0"/>
                <a:t>’</a:t>
              </a:r>
              <a:r>
                <a:rPr lang="en-US" altLang="ja-JP" sz="1600" dirty="0"/>
                <a:t>, </a:t>
              </a:r>
              <a:r>
                <a:rPr lang="ja-JP" altLang="en-US" sz="1600" dirty="0"/>
                <a:t>‘</a:t>
              </a:r>
              <a:r>
                <a:rPr lang="en-US" altLang="ja-JP" sz="1600" dirty="0" err="1"/>
                <a:t>varz</a:t>
              </a:r>
              <a:r>
                <a:rPr lang="ja-JP" altLang="en-US" sz="1600" dirty="0"/>
                <a:t>’</a:t>
              </a:r>
              <a:r>
                <a:rPr lang="en-US" altLang="ja-JP" sz="1600" dirty="0"/>
                <a:t>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500" dirty="0">
                <a:solidFill>
                  <a:srgbClr val="000000"/>
                </a:solidFill>
                <a:latin typeface="Monaco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 dirty="0" err="1">
                  <a:solidFill>
                    <a:srgbClr val="000000"/>
                  </a:solidFill>
                  <a:latin typeface="Monaco" charset="0"/>
                </a:rPr>
                <a:t>nv</a:t>
              </a:r>
              <a:r>
                <a:rPr lang="en-US" altLang="en-US" sz="1500" dirty="0">
                  <a:solidFill>
                    <a:srgbClr val="000000"/>
                  </a:solidFill>
                  <a:latin typeface="Monaco" charset="0"/>
                </a:rPr>
                <a:t> &lt;- 3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500" dirty="0">
                <a:solidFill>
                  <a:srgbClr val="000000"/>
                </a:solidFill>
                <a:latin typeface="Monaco" charset="0"/>
              </a:endParaRPr>
            </a:p>
          </p:txBody>
        </p:sp>
        <p:grpSp>
          <p:nvGrpSpPr>
            <p:cNvPr id="141319" name="Group 31"/>
            <p:cNvGrpSpPr>
              <a:grpSpLocks/>
            </p:cNvGrpSpPr>
            <p:nvPr/>
          </p:nvGrpSpPr>
          <p:grpSpPr bwMode="auto">
            <a:xfrm>
              <a:off x="1447800" y="5254823"/>
              <a:ext cx="6248400" cy="307777"/>
              <a:chOff x="1676400" y="2664023"/>
              <a:chExt cx="6248400" cy="307777"/>
            </a:xfrm>
          </p:grpSpPr>
          <p:sp>
            <p:nvSpPr>
              <p:cNvPr id="8" name="Snip and Round Single Corner Rectangle 7"/>
              <p:cNvSpPr/>
              <p:nvPr/>
            </p:nvSpPr>
            <p:spPr bwMode="auto">
              <a:xfrm>
                <a:off x="1676400" y="2743200"/>
                <a:ext cx="6248400" cy="152400"/>
              </a:xfrm>
              <a:prstGeom prst="snip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reflection stA="50000" endPos="75000" dist="12700" dir="5400000" sy="-100000" algn="bl" rotWithShape="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91000" y="2664023"/>
                <a:ext cx="1066800" cy="3077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  <a:reflection stA="50000" endPos="75000" dist="12700" dir="5400000" sy="-100000" algn="bl" rotWithShape="0"/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dirty="0" err="1">
                    <a:latin typeface="Arial" pitchFamily="-107" charset="0"/>
                    <a:ea typeface="ＭＳ Ｐゴシック" pitchFamily="-107" charset="-128"/>
                    <a:cs typeface="ＭＳ Ｐゴシック" pitchFamily="-107" charset="-128"/>
                  </a:rPr>
                  <a:t>OpenMx</a:t>
                </a:r>
                <a:endParaRPr lang="en-US" sz="1400" dirty="0"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endParaRPr>
              </a:p>
            </p:txBody>
          </p:sp>
        </p:grpSp>
      </p:grpSp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2438400" y="2362200"/>
            <a:ext cx="5334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AutoShape 36"/>
          <p:cNvSpPr>
            <a:spLocks noChangeArrowheads="1"/>
          </p:cNvSpPr>
          <p:nvPr/>
        </p:nvSpPr>
        <p:spPr bwMode="auto">
          <a:xfrm>
            <a:off x="762000" y="2743200"/>
            <a:ext cx="5334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Snip and Round Single Corner Rectangle 13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Practical</a:t>
            </a:r>
          </a:p>
        </p:txBody>
      </p:sp>
      <p:sp>
        <p:nvSpPr>
          <p:cNvPr id="143362" name="Text Box 12"/>
          <p:cNvSpPr txBox="1">
            <a:spLocks noChangeArrowheads="1"/>
          </p:cNvSpPr>
          <p:nvPr/>
        </p:nvSpPr>
        <p:spPr bwMode="auto">
          <a:xfrm>
            <a:off x="457200" y="1600200"/>
            <a:ext cx="8305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u="sng" dirty="0">
                <a:latin typeface="Calibri" charset="0"/>
              </a:rPr>
              <a:t>SCRIPT:</a:t>
            </a:r>
          </a:p>
          <a:p>
            <a:pPr>
              <a:spcBef>
                <a:spcPct val="50000"/>
              </a:spcBef>
            </a:pPr>
            <a:r>
              <a:rPr lang="nl-NL" altLang="en-US" sz="2000" dirty="0">
                <a:latin typeface="Calibri" charset="0"/>
              </a:rPr>
              <a:t>F:\</a:t>
            </a:r>
            <a:r>
              <a:rPr lang="nl-NL" altLang="en-US" sz="2000" dirty="0" err="1" smtClean="0">
                <a:latin typeface="Calibri" charset="0"/>
              </a:rPr>
              <a:t>meike</a:t>
            </a:r>
            <a:r>
              <a:rPr lang="nl-NL" altLang="en-US" sz="2000" dirty="0" smtClean="0">
                <a:latin typeface="Calibri" charset="0"/>
              </a:rPr>
              <a:t>\2016\Multivariate\</a:t>
            </a:r>
            <a:r>
              <a:rPr lang="nl-NL" altLang="en-US" sz="2000" dirty="0" err="1" smtClean="0">
                <a:latin typeface="Calibri" charset="0"/>
              </a:rPr>
              <a:t>Bivariate</a:t>
            </a:r>
            <a:endParaRPr lang="en-US" altLang="en-US" sz="2000" dirty="0"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nl-NL" altLang="en-US" sz="2000" dirty="0"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nl-NL" altLang="en-US" u="sng" dirty="0">
                <a:latin typeface="Calibri" charset="0"/>
              </a:rPr>
              <a:t>DATA:</a:t>
            </a:r>
          </a:p>
          <a:p>
            <a:pPr>
              <a:spcBef>
                <a:spcPct val="50000"/>
              </a:spcBef>
            </a:pPr>
            <a:r>
              <a:rPr lang="nl-NL" altLang="en-US" sz="2000" dirty="0" err="1">
                <a:latin typeface="Calibri" charset="0"/>
              </a:rPr>
              <a:t>DHBQ_bs.dat</a:t>
            </a:r>
            <a:endParaRPr lang="en-US" altLang="en-US" sz="20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DATA</a:t>
            </a:r>
          </a:p>
        </p:txBody>
      </p:sp>
      <p:sp>
        <p:nvSpPr>
          <p:cNvPr id="145410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8229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>
                <a:latin typeface="Calibri" charset="0"/>
              </a:rPr>
              <a:t>- General Family Functioning, Subjective Happiness</a:t>
            </a:r>
          </a:p>
          <a:p>
            <a:pPr>
              <a:spcBef>
                <a:spcPct val="50000"/>
              </a:spcBef>
            </a:pPr>
            <a:r>
              <a:rPr lang="nl-NL" altLang="en-US">
                <a:latin typeface="Calibri" charset="0"/>
              </a:rPr>
              <a:t>- T1, T2, brother, sister</a:t>
            </a:r>
          </a:p>
          <a:p>
            <a:pPr>
              <a:spcBef>
                <a:spcPct val="50000"/>
              </a:spcBef>
            </a:pPr>
            <a:r>
              <a:rPr lang="nl-NL" altLang="en-US">
                <a:latin typeface="Calibri" charset="0"/>
              </a:rPr>
              <a:t>- missing -999</a:t>
            </a:r>
          </a:p>
          <a:p>
            <a:pPr>
              <a:spcBef>
                <a:spcPct val="50000"/>
              </a:spcBef>
            </a:pPr>
            <a:endParaRPr lang="en-US" altLang="en-US">
              <a:latin typeface="Calibri" charset="0"/>
            </a:endParaRPr>
          </a:p>
        </p:txBody>
      </p:sp>
      <p:pic>
        <p:nvPicPr>
          <p:cNvPr id="145411" name="Picture 5" descr="groepsfoto_tweelingend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795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nl-NL" altLang="en-US" sz="3200">
                <a:ea typeface="ＭＳ Ｐゴシック" charset="-128"/>
              </a:rPr>
              <a:t>Observed </a:t>
            </a:r>
            <a:r>
              <a:rPr lang="nl-NL" altLang="en-US" sz="3200">
                <a:latin typeface="Calibri" charset="0"/>
                <a:ea typeface="ＭＳ Ｐゴシック" charset="-128"/>
              </a:rPr>
              <a:t>Cross-twin</a:t>
            </a:r>
            <a:r>
              <a:rPr lang="nl-NL" altLang="en-US" sz="3200">
                <a:ea typeface="ＭＳ Ｐゴシック" charset="-128"/>
              </a:rPr>
              <a:t> Cross-trait Correlations</a:t>
            </a:r>
            <a:endParaRPr lang="en-US" altLang="en-US" sz="3200">
              <a:ea typeface="ＭＳ Ｐゴシック" charset="-128"/>
            </a:endParaRPr>
          </a:p>
        </p:txBody>
      </p:sp>
      <p:sp>
        <p:nvSpPr>
          <p:cNvPr id="147458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382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800">
              <a:latin typeface="Calibri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Calibri" charset="0"/>
              </a:rPr>
              <a:t>colMeans(mzData,na.rm=TRUE)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Calibri" charset="0"/>
              </a:rPr>
              <a:t>colMeans(dzData,na.rm=TRUE)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Calibri" charset="0"/>
              </a:rPr>
              <a:t>cov(mzData,use="complete")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Calibri" charset="0"/>
              </a:rPr>
              <a:t>cov(dzData,use="complete")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Calibri" charset="0"/>
              </a:rPr>
              <a:t>cor(mzData,use="complete")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Calibri" charset="0"/>
              </a:rPr>
              <a:t>cor(dzData,use="complete”)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Observed Covariance Matrix</a:t>
            </a:r>
          </a:p>
        </p:txBody>
      </p:sp>
      <p:graphicFrame>
        <p:nvGraphicFramePr>
          <p:cNvPr id="114781" name="Group 93"/>
          <p:cNvGraphicFramePr>
            <a:graphicFrameLocks noGrp="1"/>
          </p:cNvGraphicFramePr>
          <p:nvPr/>
        </p:nvGraphicFramePr>
        <p:xfrm>
          <a:off x="685800" y="2133600"/>
          <a:ext cx="8077200" cy="4414839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Covariance P1-P2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Covariance P1-P2</a:t>
                      </a: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30" name="Text Box 5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7931" name="Text Box 5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7932" name="Text Box 5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37933" name="Text Box 5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8" name="Snip and Round Single Corner Rectangle 7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nl-NL" altLang="en-US" sz="3200">
                <a:latin typeface="Calibri" charset="0"/>
                <a:ea typeface="ＭＳ Ｐゴシック" charset="-128"/>
              </a:rPr>
              <a:t>Observed</a:t>
            </a:r>
            <a:r>
              <a:rPr lang="nl-NL" altLang="en-US" sz="3200">
                <a:ea typeface="ＭＳ Ｐゴシック" charset="-128"/>
              </a:rPr>
              <a:t> Cross-twin Cross-trait Correlations</a:t>
            </a:r>
            <a:endParaRPr lang="en-US" altLang="en-US" sz="3200">
              <a:ea typeface="ＭＳ Ｐゴシック" charset="-128"/>
            </a:endParaRPr>
          </a:p>
        </p:txBody>
      </p:sp>
      <p:sp>
        <p:nvSpPr>
          <p:cNvPr id="149506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83820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1800" dirty="0">
                <a:latin typeface="Calibri" charset="0"/>
              </a:rPr>
              <a:t>&gt; cor(</a:t>
            </a:r>
            <a:r>
              <a:rPr lang="nl-NL" altLang="en-US" sz="1800" dirty="0" err="1">
                <a:latin typeface="Calibri" charset="0"/>
              </a:rPr>
              <a:t>mzData,use</a:t>
            </a:r>
            <a:r>
              <a:rPr lang="nl-NL" altLang="en-US" sz="1800" dirty="0">
                <a:latin typeface="Calibri" charset="0"/>
              </a:rPr>
              <a:t>="complete")</a:t>
            </a:r>
          </a:p>
          <a:p>
            <a:pPr>
              <a:spcBef>
                <a:spcPct val="50000"/>
              </a:spcBef>
            </a:pPr>
            <a:r>
              <a:rPr lang="nl-NL" altLang="en-US" sz="1800" dirty="0">
                <a:latin typeface="Calibri" charset="0"/>
              </a:rPr>
              <a:t>          	family1    	happy1   	family2    	happy2</a:t>
            </a:r>
          </a:p>
          <a:p>
            <a:pPr>
              <a:spcBef>
                <a:spcPct val="50000"/>
              </a:spcBef>
            </a:pPr>
            <a:r>
              <a:rPr lang="nl-NL" altLang="en-US" sz="1800" dirty="0">
                <a:latin typeface="Calibri" charset="0"/>
              </a:rPr>
              <a:t>family1 	1.00 	0.40	0.58	0.37</a:t>
            </a:r>
          </a:p>
          <a:p>
            <a:pPr>
              <a:spcBef>
                <a:spcPct val="50000"/>
              </a:spcBef>
            </a:pPr>
            <a:r>
              <a:rPr lang="nl-NL" altLang="en-US" sz="1800" dirty="0">
                <a:latin typeface="Calibri" charset="0"/>
              </a:rPr>
              <a:t>happy1  	</a:t>
            </a:r>
            <a:r>
              <a:rPr lang="nl-NL" altLang="en-US" sz="1800" dirty="0">
                <a:solidFill>
                  <a:srgbClr val="00B050"/>
                </a:solidFill>
                <a:latin typeface="Calibri" charset="0"/>
              </a:rPr>
              <a:t>0.40 </a:t>
            </a:r>
            <a:r>
              <a:rPr lang="nl-NL" altLang="en-US" sz="1800" dirty="0">
                <a:latin typeface="Calibri" charset="0"/>
              </a:rPr>
              <a:t>	1.00 	0.35 	0.46</a:t>
            </a:r>
          </a:p>
          <a:p>
            <a:pPr>
              <a:spcBef>
                <a:spcPct val="50000"/>
              </a:spcBef>
            </a:pPr>
            <a:r>
              <a:rPr lang="nl-NL" altLang="en-US" sz="1800" dirty="0">
                <a:latin typeface="Calibri" charset="0"/>
              </a:rPr>
              <a:t>family2 	</a:t>
            </a:r>
            <a:r>
              <a:rPr lang="nl-NL" altLang="en-US" sz="1800" dirty="0">
                <a:solidFill>
                  <a:srgbClr val="FF0000"/>
                </a:solidFill>
                <a:latin typeface="Calibri" charset="0"/>
              </a:rPr>
              <a:t>0.58</a:t>
            </a:r>
            <a:r>
              <a:rPr lang="nl-NL" altLang="en-US" sz="1800" dirty="0">
                <a:latin typeface="Calibri" charset="0"/>
              </a:rPr>
              <a:t> 	0.35 	1.00	0.41</a:t>
            </a:r>
          </a:p>
          <a:p>
            <a:pPr>
              <a:spcBef>
                <a:spcPct val="50000"/>
              </a:spcBef>
            </a:pPr>
            <a:r>
              <a:rPr lang="nl-NL" altLang="en-US" sz="1800" dirty="0">
                <a:latin typeface="Calibri" charset="0"/>
              </a:rPr>
              <a:t>happy2  	</a:t>
            </a:r>
            <a:r>
              <a:rPr lang="nl-NL" altLang="en-US" sz="1800" dirty="0">
                <a:solidFill>
                  <a:srgbClr val="0000FF"/>
                </a:solidFill>
                <a:latin typeface="Calibri" charset="0"/>
              </a:rPr>
              <a:t>0.37</a:t>
            </a:r>
            <a:r>
              <a:rPr lang="nl-NL" altLang="en-US" sz="1800" dirty="0">
                <a:latin typeface="Calibri" charset="0"/>
              </a:rPr>
              <a:t> 	</a:t>
            </a:r>
            <a:r>
              <a:rPr lang="nl-NL" altLang="en-US" sz="1800" dirty="0">
                <a:solidFill>
                  <a:srgbClr val="FF0000"/>
                </a:solidFill>
                <a:latin typeface="Calibri" charset="0"/>
              </a:rPr>
              <a:t>0.46</a:t>
            </a:r>
            <a:r>
              <a:rPr lang="nl-NL" altLang="en-US" sz="1800" dirty="0">
                <a:latin typeface="Calibri" charset="0"/>
              </a:rPr>
              <a:t> 	</a:t>
            </a:r>
            <a:r>
              <a:rPr lang="nl-NL" altLang="en-US" sz="1800" dirty="0">
                <a:solidFill>
                  <a:srgbClr val="00B050"/>
                </a:solidFill>
                <a:latin typeface="Calibri" charset="0"/>
              </a:rPr>
              <a:t>0.41</a:t>
            </a:r>
            <a:r>
              <a:rPr lang="nl-NL" altLang="en-US" sz="1800" dirty="0">
                <a:latin typeface="Calibri" charset="0"/>
              </a:rPr>
              <a:t> 	1.00</a:t>
            </a:r>
          </a:p>
          <a:p>
            <a:pPr>
              <a:spcBef>
                <a:spcPct val="50000"/>
              </a:spcBef>
            </a:pPr>
            <a:endParaRPr lang="nl-NL" altLang="en-US" sz="1800" dirty="0"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nl-NL" altLang="en-US" sz="1800" dirty="0">
                <a:latin typeface="Calibri" charset="0"/>
              </a:rPr>
              <a:t>&gt; cor(</a:t>
            </a:r>
            <a:r>
              <a:rPr lang="nl-NL" altLang="en-US" sz="1800" dirty="0" err="1">
                <a:latin typeface="Calibri" charset="0"/>
              </a:rPr>
              <a:t>dzData,use</a:t>
            </a:r>
            <a:r>
              <a:rPr lang="nl-NL" altLang="en-US" sz="1800" dirty="0">
                <a:latin typeface="Calibri" charset="0"/>
              </a:rPr>
              <a:t>="complete")</a:t>
            </a:r>
          </a:p>
          <a:p>
            <a:pPr>
              <a:spcBef>
                <a:spcPct val="50000"/>
              </a:spcBef>
            </a:pPr>
            <a:r>
              <a:rPr lang="nl-NL" altLang="en-US" sz="1800" dirty="0">
                <a:latin typeface="Calibri" charset="0"/>
              </a:rPr>
              <a:t>           	family1    happy1   family2     happy2</a:t>
            </a:r>
          </a:p>
          <a:p>
            <a:pPr>
              <a:spcBef>
                <a:spcPct val="50000"/>
              </a:spcBef>
            </a:pPr>
            <a:r>
              <a:rPr lang="nl-NL" altLang="en-US" sz="1800" dirty="0">
                <a:latin typeface="Calibri" charset="0"/>
              </a:rPr>
              <a:t>family1 	1.00 	0.47 	0.30 	</a:t>
            </a:r>
            <a:r>
              <a:rPr lang="nl-NL" altLang="en-US" sz="1800" dirty="0" smtClean="0">
                <a:latin typeface="Calibri" charset="0"/>
              </a:rPr>
              <a:t>0.06</a:t>
            </a:r>
            <a:endParaRPr lang="nl-NL" altLang="en-US" sz="1800" dirty="0"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nl-NL" altLang="en-US" sz="1800" dirty="0">
                <a:latin typeface="Calibri" charset="0"/>
              </a:rPr>
              <a:t>happy1  	</a:t>
            </a:r>
            <a:r>
              <a:rPr lang="nl-NL" altLang="en-US" sz="1800" dirty="0">
                <a:solidFill>
                  <a:srgbClr val="00B050"/>
                </a:solidFill>
                <a:latin typeface="Calibri" charset="0"/>
              </a:rPr>
              <a:t>0.47</a:t>
            </a:r>
            <a:r>
              <a:rPr lang="nl-NL" altLang="en-US" sz="1800" dirty="0">
                <a:latin typeface="Calibri" charset="0"/>
              </a:rPr>
              <a:t> 	1.00 	0.30 	</a:t>
            </a:r>
            <a:r>
              <a:rPr lang="nl-NL" altLang="en-US" sz="1800" dirty="0" smtClean="0">
                <a:latin typeface="Calibri" charset="0"/>
              </a:rPr>
              <a:t>0.21</a:t>
            </a:r>
            <a:endParaRPr lang="nl-NL" altLang="en-US" sz="1800" dirty="0"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nl-NL" altLang="en-US" sz="1800" dirty="0">
                <a:latin typeface="Calibri" charset="0"/>
              </a:rPr>
              <a:t>family2 	</a:t>
            </a:r>
            <a:r>
              <a:rPr lang="nl-NL" altLang="en-US" sz="1800" dirty="0">
                <a:solidFill>
                  <a:srgbClr val="FF0000"/>
                </a:solidFill>
                <a:latin typeface="Calibri" charset="0"/>
              </a:rPr>
              <a:t>0.30</a:t>
            </a:r>
            <a:r>
              <a:rPr lang="nl-NL" altLang="en-US" sz="1800" dirty="0">
                <a:latin typeface="Calibri" charset="0"/>
              </a:rPr>
              <a:t> 	0.30 	1.00 	</a:t>
            </a:r>
            <a:r>
              <a:rPr lang="nl-NL" altLang="en-US" sz="1800" dirty="0" smtClean="0">
                <a:latin typeface="Calibri" charset="0"/>
              </a:rPr>
              <a:t>0.37</a:t>
            </a:r>
            <a:endParaRPr lang="nl-NL" altLang="en-US" sz="1800" dirty="0"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nl-NL" altLang="en-US" sz="1800" dirty="0">
                <a:latin typeface="Calibri" charset="0"/>
              </a:rPr>
              <a:t>happy2  	</a:t>
            </a:r>
            <a:r>
              <a:rPr lang="nl-NL" altLang="en-US" sz="1800" dirty="0">
                <a:solidFill>
                  <a:srgbClr val="0000FF"/>
                </a:solidFill>
                <a:latin typeface="Calibri" charset="0"/>
              </a:rPr>
              <a:t>0.06 </a:t>
            </a:r>
            <a:r>
              <a:rPr lang="nl-NL" altLang="en-US" sz="1800" dirty="0">
                <a:latin typeface="Calibri" charset="0"/>
              </a:rPr>
              <a:t>	</a:t>
            </a:r>
            <a:r>
              <a:rPr lang="nl-NL" altLang="en-US" sz="1800" dirty="0">
                <a:solidFill>
                  <a:srgbClr val="FF0000"/>
                </a:solidFill>
                <a:latin typeface="Calibri" charset="0"/>
              </a:rPr>
              <a:t>0.21</a:t>
            </a:r>
            <a:r>
              <a:rPr lang="nl-NL" altLang="en-US" sz="1800" dirty="0">
                <a:latin typeface="Calibri" charset="0"/>
              </a:rPr>
              <a:t> 	</a:t>
            </a:r>
            <a:r>
              <a:rPr lang="nl-NL" altLang="en-US" sz="1800" dirty="0">
                <a:solidFill>
                  <a:srgbClr val="00B050"/>
                </a:solidFill>
                <a:latin typeface="Calibri" charset="0"/>
              </a:rPr>
              <a:t>0.37 </a:t>
            </a:r>
            <a:r>
              <a:rPr lang="nl-NL" altLang="en-US" sz="1800" dirty="0">
                <a:latin typeface="Calibri" charset="0"/>
              </a:rPr>
              <a:t>	</a:t>
            </a:r>
            <a:r>
              <a:rPr lang="nl-NL" altLang="en-US" sz="1800" dirty="0" smtClean="0">
                <a:latin typeface="Calibri" charset="0"/>
              </a:rPr>
              <a:t>1.00</a:t>
            </a:r>
            <a:endParaRPr lang="en-US" altLang="en-US" sz="18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nl-NL" altLang="en-US" sz="3200">
                <a:latin typeface="Calibri" charset="0"/>
                <a:ea typeface="ＭＳ Ｐゴシック" charset="-128"/>
              </a:rPr>
              <a:t>PRAC I.</a:t>
            </a:r>
            <a:br>
              <a:rPr lang="nl-NL" altLang="en-US" sz="3200">
                <a:latin typeface="Calibri" charset="0"/>
                <a:ea typeface="ＭＳ Ｐゴシック" charset="-128"/>
              </a:rPr>
            </a:br>
            <a:r>
              <a:rPr lang="nl-NL" altLang="en-US" sz="3200">
                <a:latin typeface="Calibri" charset="0"/>
                <a:ea typeface="ＭＳ Ｐゴシック" charset="-128"/>
              </a:rPr>
              <a:t>The ACE model and its estimates</a:t>
            </a:r>
            <a:endParaRPr lang="en-US" altLang="en-US" sz="3200">
              <a:latin typeface="Calibri" charset="0"/>
              <a:ea typeface="ＭＳ Ｐゴシック" charset="-128"/>
            </a:endParaRPr>
          </a:p>
        </p:txBody>
      </p:sp>
      <p:sp>
        <p:nvSpPr>
          <p:cNvPr id="151554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8382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>
                <a:latin typeface="Calibri" charset="0"/>
              </a:rPr>
              <a:t>1. Run the ACE model</a:t>
            </a:r>
          </a:p>
          <a:p>
            <a:pPr>
              <a:spcBef>
                <a:spcPct val="50000"/>
              </a:spcBef>
            </a:pPr>
            <a:r>
              <a:rPr lang="nl-NL" altLang="en-US">
                <a:latin typeface="Calibri" charset="0"/>
              </a:rPr>
              <a:t>2. What is the heritability of FAM and HAP?</a:t>
            </a:r>
          </a:p>
          <a:p>
            <a:pPr>
              <a:spcBef>
                <a:spcPct val="50000"/>
              </a:spcBef>
            </a:pPr>
            <a:r>
              <a:rPr lang="nl-NL" altLang="en-US">
                <a:latin typeface="Calibri" charset="0"/>
              </a:rPr>
              <a:t>3. What is the genetic influence on the covariance?</a:t>
            </a:r>
          </a:p>
          <a:p>
            <a:pPr>
              <a:spcBef>
                <a:spcPct val="50000"/>
              </a:spcBef>
            </a:pPr>
            <a:r>
              <a:rPr lang="nl-NL" altLang="en-US">
                <a:latin typeface="Calibri" charset="0"/>
              </a:rPr>
              <a:t>4. What is the genetic correlation?</a:t>
            </a:r>
            <a:endParaRPr lang="en-US" alt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OpenMx Output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763000" cy="1752600"/>
          </a:xfrm>
        </p:spPr>
        <p:txBody>
          <a:bodyPr/>
          <a:lstStyle/>
          <a:p>
            <a:pPr marL="457200" indent="-457200" algn="l" eaLnBrk="1" hangingPunct="1">
              <a:buFont typeface="Times" charset="0"/>
              <a:buAutoNum type="arabicPeriod"/>
              <a:defRPr/>
            </a:pP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Variance Decomposition -&gt; Heritability, (Shared) environmental influences</a:t>
            </a:r>
          </a:p>
          <a:p>
            <a:pPr marL="457200" indent="-457200" algn="l" eaLnBrk="1" hangingPunct="1">
              <a:buFont typeface="Times" charset="0"/>
              <a:buAutoNum type="arabicPeriod"/>
              <a:defRPr/>
            </a:pPr>
            <a:r>
              <a:rPr lang="en-US" sz="2000" dirty="0" smtClean="0">
                <a:latin typeface="Calibri"/>
                <a:ea typeface="ＭＳ Ｐゴシック" charset="0"/>
                <a:cs typeface="Calibri"/>
              </a:rPr>
              <a:t>Covariance Decomposition -&gt; The influences of genes and environment on the covariance between the two variables</a:t>
            </a:r>
          </a:p>
          <a:p>
            <a:pPr marL="457200" indent="-457200" algn="l" eaLnBrk="1" hangingPunct="1">
              <a:buFont typeface="Times" charset="0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 marL="457200" indent="-457200" algn="l" eaLnBrk="1" hangingPunct="1">
              <a:buFont typeface="Times" charset="0"/>
              <a:buAutoNum type="arabicPeriod"/>
              <a:defRPr/>
            </a:pPr>
            <a:endParaRPr lang="en-US" sz="2000" dirty="0" smtClean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defRPr/>
            </a:pPr>
            <a:endParaRPr lang="en-US" sz="1600" dirty="0" smtClean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defRPr/>
            </a:pPr>
            <a:endParaRPr lang="en-US" sz="1600" dirty="0" smtClean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74625" y="3429000"/>
            <a:ext cx="9144000" cy="93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3568C7"/>
              </a:buClr>
              <a:defRPr/>
            </a:pP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                        A            A          C           C           E            E           SA         SA       SC           SC         SE       SE</a:t>
            </a:r>
          </a:p>
          <a:p>
            <a:pPr eaLnBrk="1" hangingPunct="1">
              <a:spcBef>
                <a:spcPct val="20000"/>
              </a:spcBef>
              <a:buClr>
                <a:srgbClr val="3568C7"/>
              </a:buClr>
              <a:defRPr/>
            </a:pP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     VC          0.4885 0.3446 0.0934 0.0540 0.4340 0.0831 </a:t>
            </a:r>
            <a:r>
              <a:rPr lang="ro-RO" sz="1600" kern="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0.4809</a:t>
            </a: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0.7154 </a:t>
            </a:r>
            <a:r>
              <a:rPr lang="ro-RO" sz="1600" kern="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0.0919</a:t>
            </a: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0.1121 </a:t>
            </a:r>
            <a:r>
              <a:rPr lang="ro-RO" sz="1600" kern="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0.4272</a:t>
            </a: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0.1725</a:t>
            </a:r>
          </a:p>
          <a:p>
            <a:pPr eaLnBrk="1" hangingPunct="1">
              <a:spcBef>
                <a:spcPct val="20000"/>
              </a:spcBef>
              <a:buClr>
                <a:srgbClr val="3568C7"/>
              </a:buClr>
              <a:defRPr/>
            </a:pP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     VC          0.3446 0.4984 0.0540 0.0312 0.0831 0.7180 </a:t>
            </a:r>
            <a:r>
              <a:rPr lang="ro-RO" sz="1600" kern="0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0.7154</a:t>
            </a: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ro-RO" sz="1600" kern="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0.3995</a:t>
            </a: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ro-RO" sz="1600" kern="0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0.1121</a:t>
            </a: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ro-RO" sz="1600" kern="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0.0250</a:t>
            </a: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ro-RO" sz="1600" kern="0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0.1725</a:t>
            </a:r>
            <a:r>
              <a:rPr lang="ro-RO" sz="1600" kern="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ro-RO" sz="1600" kern="0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0.5755</a:t>
            </a:r>
            <a:endParaRPr lang="en-US" sz="1600" kern="0" dirty="0">
              <a:solidFill>
                <a:srgbClr val="FF0000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OpenMx Output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822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7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eaLnBrk="1" hangingPunct="1">
              <a:buFont typeface="Wingdings" charset="2"/>
              <a:buChar char="Ø"/>
            </a:pPr>
            <a:r>
              <a:rPr kumimoji="1" lang="en-US" altLang="en-US" sz="1600" kern="0" dirty="0" err="1" smtClean="0">
                <a:latin typeface="Calibri" charset="0"/>
                <a:ea typeface="ＭＳ Ｐゴシック" charset="-128"/>
              </a:rPr>
              <a:t>fitACE$rA</a:t>
            </a:r>
            <a:endParaRPr kumimoji="1" lang="en-US" altLang="en-US" sz="1600" kern="0" dirty="0" smtClean="0">
              <a:latin typeface="Calibri" charset="0"/>
              <a:ea typeface="ＭＳ Ｐゴシック" charset="-128"/>
            </a:endParaRP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kern="0" dirty="0" smtClean="0">
                <a:latin typeface="Calibri" charset="0"/>
                <a:ea typeface="ＭＳ Ｐゴシック" charset="-128"/>
              </a:rPr>
              <a:t>[,1]                              [,2]</a:t>
            </a: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kern="0" dirty="0" smtClean="0">
                <a:latin typeface="Calibri" charset="0"/>
                <a:ea typeface="ＭＳ Ｐゴシック" charset="-128"/>
              </a:rPr>
              <a:t>[1,] 1.00000000 0.69847252</a:t>
            </a: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kern="0" dirty="0" smtClean="0">
                <a:latin typeface="Calibri" charset="0"/>
                <a:ea typeface="ＭＳ Ｐゴシック" charset="-128"/>
              </a:rPr>
              <a:t>[2,] </a:t>
            </a:r>
            <a:r>
              <a:rPr kumimoji="1" lang="en-US" altLang="en-US" sz="1600" kern="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0.69847252</a:t>
            </a:r>
            <a:r>
              <a:rPr kumimoji="1" lang="en-US" altLang="en-US" sz="1600" kern="0" dirty="0" smtClean="0">
                <a:latin typeface="Calibri" charset="0"/>
                <a:ea typeface="ＭＳ Ｐゴシック" charset="-128"/>
              </a:rPr>
              <a:t> 1.00000000</a:t>
            </a:r>
          </a:p>
          <a:p>
            <a:pPr eaLnBrk="1" hangingPunct="1">
              <a:buFont typeface="Wingdings" charset="2"/>
              <a:buChar char="Ø"/>
            </a:pPr>
            <a:endParaRPr kumimoji="1" lang="en-US" altLang="en-US" sz="1600" kern="0" dirty="0" smtClean="0">
              <a:latin typeface="Calibri" charset="0"/>
              <a:ea typeface="ＭＳ Ｐゴシック" charset="-128"/>
            </a:endParaRP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kern="0" dirty="0" err="1" smtClean="0">
                <a:latin typeface="Calibri" charset="0"/>
                <a:ea typeface="ＭＳ Ｐゴシック" charset="-128"/>
              </a:rPr>
              <a:t>fitACE$rC</a:t>
            </a:r>
            <a:endParaRPr kumimoji="1" lang="en-US" altLang="en-US" sz="1600" kern="0" dirty="0" smtClean="0">
              <a:latin typeface="Calibri" charset="0"/>
              <a:ea typeface="ＭＳ Ｐゴシック" charset="-128"/>
            </a:endParaRP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kern="0" dirty="0" smtClean="0">
                <a:latin typeface="Calibri" charset="0"/>
                <a:ea typeface="ＭＳ Ｐゴシック" charset="-128"/>
              </a:rPr>
              <a:t>[,1]                             [,2]</a:t>
            </a: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kern="0" dirty="0" smtClean="0">
                <a:latin typeface="Calibri" charset="0"/>
                <a:ea typeface="ＭＳ Ｐゴシック" charset="-128"/>
              </a:rPr>
              <a:t>[1,] 1.00000000 0.99999984</a:t>
            </a: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kern="0" dirty="0" smtClean="0">
                <a:latin typeface="Calibri" charset="0"/>
                <a:ea typeface="ＭＳ Ｐゴシック" charset="-128"/>
              </a:rPr>
              <a:t>[2,] </a:t>
            </a:r>
            <a:r>
              <a:rPr kumimoji="1" lang="en-US" altLang="en-US" sz="1600" kern="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0.99999984</a:t>
            </a:r>
            <a:r>
              <a:rPr kumimoji="1" lang="en-US" altLang="en-US" sz="1600" kern="0" dirty="0" smtClean="0">
                <a:latin typeface="Calibri" charset="0"/>
                <a:ea typeface="ＭＳ Ｐゴシック" charset="-128"/>
              </a:rPr>
              <a:t> 1.00000000</a:t>
            </a:r>
          </a:p>
          <a:p>
            <a:pPr eaLnBrk="1" hangingPunct="1">
              <a:buFont typeface="Wingdings" charset="2"/>
              <a:buChar char="Ø"/>
            </a:pPr>
            <a:endParaRPr kumimoji="1" lang="en-US" altLang="en-US" sz="1600" kern="0" dirty="0" smtClean="0">
              <a:latin typeface="Calibri" charset="0"/>
              <a:ea typeface="ＭＳ Ｐゴシック" charset="-128"/>
            </a:endParaRP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kern="0" dirty="0" err="1" smtClean="0">
                <a:latin typeface="Calibri" charset="0"/>
                <a:ea typeface="ＭＳ Ｐゴシック" charset="-128"/>
              </a:rPr>
              <a:t>fitACE$rE</a:t>
            </a:r>
            <a:endParaRPr kumimoji="1" lang="en-US" altLang="en-US" sz="1600" kern="0" dirty="0" smtClean="0">
              <a:latin typeface="Calibri" charset="0"/>
              <a:ea typeface="ＭＳ Ｐゴシック" charset="-128"/>
            </a:endParaRP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kern="0" dirty="0" smtClean="0">
                <a:latin typeface="Calibri" charset="0"/>
                <a:ea typeface="ＭＳ Ｐゴシック" charset="-128"/>
              </a:rPr>
              <a:t>[,1]                               [,2]</a:t>
            </a: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kern="0" dirty="0" smtClean="0">
                <a:latin typeface="Calibri" charset="0"/>
                <a:ea typeface="ＭＳ Ｐゴシック" charset="-128"/>
              </a:rPr>
              <a:t>[1,] 1.00000000 0.14881543</a:t>
            </a:r>
          </a:p>
          <a:p>
            <a:pPr eaLnBrk="1" hangingPunct="1">
              <a:buFont typeface="Wingdings" charset="2"/>
              <a:buChar char="Ø"/>
            </a:pPr>
            <a:r>
              <a:rPr kumimoji="1" lang="en-US" altLang="en-US" sz="1600" kern="0" dirty="0" smtClean="0">
                <a:latin typeface="Calibri" charset="0"/>
                <a:ea typeface="ＭＳ Ｐゴシック" charset="-128"/>
              </a:rPr>
              <a:t>[2,] </a:t>
            </a:r>
            <a:r>
              <a:rPr kumimoji="1" lang="en-US" altLang="en-US" sz="1600" kern="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0.14881543</a:t>
            </a:r>
            <a:r>
              <a:rPr kumimoji="1" lang="en-US" altLang="en-US" sz="1600" kern="0" dirty="0" smtClean="0">
                <a:latin typeface="Calibri" charset="0"/>
                <a:ea typeface="ＭＳ Ｐゴシック" charset="-128"/>
              </a:rPr>
              <a:t> 1.00000000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nl-NL" altLang="en-US" sz="3200">
                <a:latin typeface="Calibri" charset="0"/>
                <a:ea typeface="ＭＳ Ｐゴシック" charset="-128"/>
              </a:rPr>
              <a:t>PRAC II.</a:t>
            </a:r>
            <a:br>
              <a:rPr lang="nl-NL" altLang="en-US" sz="3200">
                <a:latin typeface="Calibri" charset="0"/>
                <a:ea typeface="ＭＳ Ｐゴシック" charset="-128"/>
              </a:rPr>
            </a:br>
            <a:r>
              <a:rPr lang="nl-NL" altLang="en-US" sz="3200">
                <a:latin typeface="Calibri" charset="0"/>
                <a:ea typeface="ＭＳ Ｐゴシック" charset="-128"/>
              </a:rPr>
              <a:t>Trivariate Model</a:t>
            </a:r>
            <a:endParaRPr lang="en-US" altLang="en-US" sz="3200">
              <a:latin typeface="Calibri" charset="0"/>
              <a:ea typeface="ＭＳ Ｐゴシック" charset="-128"/>
            </a:endParaRPr>
          </a:p>
        </p:txBody>
      </p:sp>
      <p:sp>
        <p:nvSpPr>
          <p:cNvPr id="157698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8382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nl-NL" altLang="en-US">
                <a:latin typeface="Calibri" charset="0"/>
              </a:rPr>
              <a:t>Add a third variable (Satisfaction with Life) to the model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nl-NL" altLang="en-US">
                <a:latin typeface="Calibri" charset="0"/>
              </a:rPr>
              <a:t>Run model 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nl-NL" altLang="en-US">
                <a:latin typeface="Calibri" charset="0"/>
              </a:rPr>
              <a:t> What are the parameter estimates?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nl-NL" altLang="en-US">
                <a:latin typeface="Calibri" charset="0"/>
              </a:rPr>
              <a:t>What is the genetic correlation?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nl-NL" altLang="en-US" sz="3600">
                <a:latin typeface="Calibri" charset="0"/>
                <a:ea typeface="ＭＳ Ｐゴシック" charset="-128"/>
              </a:rPr>
              <a:t>Changes that had to be made</a:t>
            </a:r>
            <a:endParaRPr lang="en-US" altLang="en-US" sz="3600">
              <a:latin typeface="Calibri" charset="0"/>
              <a:ea typeface="ＭＳ Ｐゴシック" charset="-128"/>
            </a:endParaRPr>
          </a:p>
        </p:txBody>
      </p:sp>
      <p:sp>
        <p:nvSpPr>
          <p:cNvPr id="159746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8382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1600">
                <a:latin typeface="Calibri" charset="0"/>
              </a:rPr>
              <a:t> </a:t>
            </a:r>
            <a:r>
              <a:rPr lang="nl-NL" altLang="en-US">
                <a:latin typeface="Calibri" charset="0"/>
              </a:rPr>
              <a:t># Select Variables for Analysis</a:t>
            </a:r>
          </a:p>
          <a:p>
            <a:pPr>
              <a:spcBef>
                <a:spcPct val="50000"/>
              </a:spcBef>
            </a:pPr>
            <a:r>
              <a:rPr lang="nl-NL" altLang="en-US">
                <a:latin typeface="Calibri" charset="0"/>
              </a:rPr>
              <a:t>Vars      &lt;- c('family','happy', 'life') </a:t>
            </a:r>
          </a:p>
          <a:p>
            <a:pPr>
              <a:spcBef>
                <a:spcPct val="50000"/>
              </a:spcBef>
            </a:pPr>
            <a:r>
              <a:rPr lang="nl-NL" altLang="en-US">
                <a:latin typeface="Calibri" charset="0"/>
              </a:rPr>
              <a:t>nv        &lt;- 3       # number of variables</a:t>
            </a:r>
          </a:p>
          <a:p>
            <a:pPr>
              <a:spcBef>
                <a:spcPct val="50000"/>
              </a:spcBef>
            </a:pPr>
            <a:r>
              <a:rPr lang="nl-NL" altLang="en-US">
                <a:latin typeface="Calibri" charset="0"/>
              </a:rPr>
              <a:t>ntv       &lt;- nv*2    # number of total variables</a:t>
            </a:r>
          </a:p>
          <a:p>
            <a:pPr>
              <a:spcBef>
                <a:spcPct val="50000"/>
              </a:spcBef>
            </a:pPr>
            <a:r>
              <a:rPr lang="nl-NL" altLang="en-US">
                <a:latin typeface="Calibri" charset="0"/>
              </a:rPr>
              <a:t>selVars   &lt;- paste(Vars,c(rep(1,nv),rep(2,nv)),sep="")</a:t>
            </a:r>
          </a:p>
          <a:p>
            <a:pPr>
              <a:spcBef>
                <a:spcPct val="50000"/>
              </a:spcBef>
            </a:pPr>
            <a:endParaRPr lang="nl-NL" altLang="en-US">
              <a:latin typeface="Calibri" charset="0"/>
            </a:endParaRPr>
          </a:p>
          <a:p>
            <a:pPr>
              <a:spcBef>
                <a:spcPct val="50000"/>
              </a:spcBef>
            </a:pPr>
            <a:r>
              <a:rPr lang="nl-NL" altLang="en-US">
                <a:latin typeface="Calibri" charset="0"/>
              </a:rPr>
              <a:t>svMe      &lt;- c(7,5,5) </a:t>
            </a:r>
          </a:p>
        </p:txBody>
      </p:sp>
      <p:sp>
        <p:nvSpPr>
          <p:cNvPr id="159747" name="Oval 1"/>
          <p:cNvSpPr>
            <a:spLocks noChangeArrowheads="1"/>
          </p:cNvSpPr>
          <p:nvPr/>
        </p:nvSpPr>
        <p:spPr bwMode="auto">
          <a:xfrm>
            <a:off x="4267200" y="2590800"/>
            <a:ext cx="914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59748" name="Oval 5"/>
          <p:cNvSpPr>
            <a:spLocks noChangeArrowheads="1"/>
          </p:cNvSpPr>
          <p:nvPr/>
        </p:nvSpPr>
        <p:spPr bwMode="auto">
          <a:xfrm>
            <a:off x="1676400" y="3124200"/>
            <a:ext cx="685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59749" name="Oval 6"/>
          <p:cNvSpPr>
            <a:spLocks noChangeArrowheads="1"/>
          </p:cNvSpPr>
          <p:nvPr/>
        </p:nvSpPr>
        <p:spPr bwMode="auto">
          <a:xfrm>
            <a:off x="2819400" y="53340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nl-NL" altLang="en-US" sz="3600">
                <a:latin typeface="Calibri" charset="0"/>
                <a:ea typeface="ＭＳ Ｐゴシック" charset="-128"/>
              </a:rPr>
              <a:t>Genetic and Environmental Influences</a:t>
            </a:r>
            <a:endParaRPr lang="en-US" altLang="en-US" sz="3600">
              <a:latin typeface="Calibri" charset="0"/>
              <a:ea typeface="ＭＳ Ｐゴシック" charset="-128"/>
            </a:endParaRPr>
          </a:p>
        </p:txBody>
      </p:sp>
      <p:sp>
        <p:nvSpPr>
          <p:cNvPr id="161794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nl-NL" altLang="en-US" sz="1600">
                <a:latin typeface="Calibri" charset="0"/>
              </a:rPr>
              <a:t> </a:t>
            </a:r>
            <a:r>
              <a:rPr lang="en-US" altLang="en-US" sz="1600">
                <a:latin typeface="Calibri" charset="0"/>
              </a:rPr>
              <a:t>[1] "Matrix A/V"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latin typeface="Calibri" charset="0"/>
              </a:rPr>
              <a:t>                      stCovA1 		stCovA2 		stCovA3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latin typeface="Calibri" charset="0"/>
              </a:rPr>
              <a:t>family 	0.4117  		0.6549 		 0.5697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latin typeface="Calibri" charset="0"/>
              </a:rPr>
              <a:t>happy 	 0.6549  		0.3297  		0.3224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latin typeface="Calibri" charset="0"/>
              </a:rPr>
              <a:t>life  	 0.5697 		 0.3224  		0.2246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altLang="en-US" sz="160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latin typeface="Calibri" charset="0"/>
              </a:rPr>
              <a:t>[1] "Matrix C/V"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latin typeface="Calibri" charset="0"/>
              </a:rPr>
              <a:t>       	stCovC1 		stCovC2 		stCovC3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latin typeface="Calibri" charset="0"/>
              </a:rPr>
              <a:t>Family	 0.1517  		0.1709 		 0.3004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latin typeface="Calibri" charset="0"/>
              </a:rPr>
              <a:t>happy 	 0.1709 		 0.0681  		0.1275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latin typeface="Calibri" charset="0"/>
              </a:rPr>
              <a:t>life   	0.3004  		0.1275  		0.1406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altLang="en-US" sz="160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latin typeface="Calibri" charset="0"/>
              </a:rPr>
              <a:t>[1] "Matrix E/V"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latin typeface="Calibri" charset="0"/>
              </a:rPr>
              <a:t>      	 stCovE1 		stCovE2 		stCovE3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latin typeface="Calibri" charset="0"/>
              </a:rPr>
              <a:t>Family	 0.4366  		0.1742 		 0.1299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latin typeface="Calibri" charset="0"/>
              </a:rPr>
              <a:t>happy 	 0.1742  		0.6022  		0.5501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>
                <a:latin typeface="Calibri" charset="0"/>
              </a:rPr>
              <a:t>life  	 0.1299 		 0.5501  		0.6348 </a:t>
            </a:r>
          </a:p>
        </p:txBody>
      </p:sp>
      <p:sp>
        <p:nvSpPr>
          <p:cNvPr id="161795" name="Rectangle 6"/>
          <p:cNvSpPr>
            <a:spLocks noChangeArrowheads="1"/>
          </p:cNvSpPr>
          <p:nvPr/>
        </p:nvSpPr>
        <p:spPr bwMode="auto">
          <a:xfrm>
            <a:off x="914400" y="1447800"/>
            <a:ext cx="762000" cy="30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61796" name="Rectangle 7"/>
          <p:cNvSpPr>
            <a:spLocks noChangeArrowheads="1"/>
          </p:cNvSpPr>
          <p:nvPr/>
        </p:nvSpPr>
        <p:spPr bwMode="auto">
          <a:xfrm>
            <a:off x="4572000" y="2057400"/>
            <a:ext cx="762000" cy="30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61797" name="Rectangle 8"/>
          <p:cNvSpPr>
            <a:spLocks noChangeArrowheads="1"/>
          </p:cNvSpPr>
          <p:nvPr/>
        </p:nvSpPr>
        <p:spPr bwMode="auto">
          <a:xfrm>
            <a:off x="2743200" y="1752600"/>
            <a:ext cx="762000" cy="30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61798" name="Rectangle 9"/>
          <p:cNvSpPr>
            <a:spLocks noChangeArrowheads="1"/>
          </p:cNvSpPr>
          <p:nvPr/>
        </p:nvSpPr>
        <p:spPr bwMode="auto">
          <a:xfrm>
            <a:off x="914400" y="3352800"/>
            <a:ext cx="762000" cy="304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61799" name="Rectangle 10"/>
          <p:cNvSpPr>
            <a:spLocks noChangeArrowheads="1"/>
          </p:cNvSpPr>
          <p:nvPr/>
        </p:nvSpPr>
        <p:spPr bwMode="auto">
          <a:xfrm>
            <a:off x="4572000" y="3962400"/>
            <a:ext cx="762000" cy="304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61800" name="Rectangle 11"/>
          <p:cNvSpPr>
            <a:spLocks noChangeArrowheads="1"/>
          </p:cNvSpPr>
          <p:nvPr/>
        </p:nvSpPr>
        <p:spPr bwMode="auto">
          <a:xfrm>
            <a:off x="2743200" y="3657600"/>
            <a:ext cx="762000" cy="304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61801" name="Rectangle 12"/>
          <p:cNvSpPr>
            <a:spLocks noChangeArrowheads="1"/>
          </p:cNvSpPr>
          <p:nvPr/>
        </p:nvSpPr>
        <p:spPr bwMode="auto">
          <a:xfrm>
            <a:off x="914400" y="5257800"/>
            <a:ext cx="762000" cy="3048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61802" name="Rectangle 13"/>
          <p:cNvSpPr>
            <a:spLocks noChangeArrowheads="1"/>
          </p:cNvSpPr>
          <p:nvPr/>
        </p:nvSpPr>
        <p:spPr bwMode="auto">
          <a:xfrm>
            <a:off x="4572000" y="5867400"/>
            <a:ext cx="762000" cy="3048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61803" name="Rectangle 14"/>
          <p:cNvSpPr>
            <a:spLocks noChangeArrowheads="1"/>
          </p:cNvSpPr>
          <p:nvPr/>
        </p:nvSpPr>
        <p:spPr bwMode="auto">
          <a:xfrm>
            <a:off x="2743200" y="5562600"/>
            <a:ext cx="762000" cy="3048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nl-NL" altLang="en-US" sz="3600">
                <a:latin typeface="Calibri" charset="0"/>
                <a:ea typeface="ＭＳ Ｐゴシック" charset="-128"/>
              </a:rPr>
              <a:t>Genetic and Environmental Correlations</a:t>
            </a:r>
            <a:endParaRPr lang="en-US" altLang="en-US" sz="3600">
              <a:latin typeface="Calibri" charset="0"/>
              <a:ea typeface="ＭＳ Ｐゴシック" charset="-128"/>
            </a:endParaRPr>
          </a:p>
        </p:txBody>
      </p:sp>
      <p:sp>
        <p:nvSpPr>
          <p:cNvPr id="163842" name="Text Box 3"/>
          <p:cNvSpPr txBox="1">
            <a:spLocks noChangeArrowheads="1"/>
          </p:cNvSpPr>
          <p:nvPr/>
        </p:nvSpPr>
        <p:spPr bwMode="auto">
          <a:xfrm>
            <a:off x="0" y="1219200"/>
            <a:ext cx="91440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nl-NL" altLang="en-US" sz="1600" dirty="0">
                <a:latin typeface="Calibri" charset="0"/>
              </a:rPr>
              <a:t>  </a:t>
            </a:r>
            <a:r>
              <a:rPr lang="en-US" altLang="en-US" sz="1600" dirty="0">
                <a:latin typeface="Calibri" charset="0"/>
              </a:rPr>
              <a:t>[1] "Matrix solve(</a:t>
            </a:r>
            <a:r>
              <a:rPr lang="en-US" altLang="en-US" sz="1600" dirty="0" err="1">
                <a:latin typeface="Calibri" charset="0"/>
              </a:rPr>
              <a:t>sqrt</a:t>
            </a:r>
            <a:r>
              <a:rPr lang="en-US" altLang="en-US" sz="1600" dirty="0">
                <a:latin typeface="Calibri" charset="0"/>
              </a:rPr>
              <a:t>(I*A)) %&amp;% A"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dirty="0">
                <a:latin typeface="Calibri" charset="0"/>
              </a:rPr>
              <a:t>      	 </a:t>
            </a:r>
            <a:r>
              <a:rPr lang="en-US" altLang="en-US" sz="1600" dirty="0" smtClean="0">
                <a:latin typeface="Calibri" charset="0"/>
              </a:rPr>
              <a:t>Family        Happy        Life</a:t>
            </a:r>
            <a:endParaRPr lang="en-US" altLang="en-US" sz="1600" dirty="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dirty="0">
                <a:latin typeface="Calibri" charset="0"/>
              </a:rPr>
              <a:t>Family	 </a:t>
            </a:r>
            <a:r>
              <a:rPr lang="en-US" altLang="en-US" sz="1600" dirty="0" smtClean="0">
                <a:latin typeface="Calibri" charset="0"/>
              </a:rPr>
              <a:t>1.00</a:t>
            </a:r>
            <a:r>
              <a:rPr lang="en-US" altLang="en-US" sz="1600" dirty="0">
                <a:latin typeface="Calibri" charset="0"/>
              </a:rPr>
              <a:t>	 </a:t>
            </a:r>
            <a:r>
              <a:rPr lang="en-US" altLang="en-US" sz="1600" dirty="0" smtClean="0">
                <a:latin typeface="Calibri" charset="0"/>
              </a:rPr>
              <a:t>0.76 </a:t>
            </a:r>
            <a:r>
              <a:rPr lang="en-US" altLang="en-US" sz="1600" dirty="0">
                <a:latin typeface="Calibri" charset="0"/>
              </a:rPr>
              <a:t>	</a:t>
            </a:r>
            <a:r>
              <a:rPr lang="en-US" altLang="en-US" sz="1600" dirty="0" smtClean="0">
                <a:latin typeface="Calibri" charset="0"/>
              </a:rPr>
              <a:t>0.78</a:t>
            </a:r>
            <a:endParaRPr lang="en-US" altLang="en-US" sz="1600" dirty="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dirty="0">
                <a:latin typeface="Calibri" charset="0"/>
              </a:rPr>
              <a:t>Happy	 </a:t>
            </a:r>
            <a:r>
              <a:rPr lang="en-US" altLang="en-US" sz="1600" dirty="0" smtClean="0">
                <a:latin typeface="Calibri" charset="0"/>
              </a:rPr>
              <a:t>0.76 </a:t>
            </a:r>
            <a:r>
              <a:rPr lang="en-US" altLang="en-US" sz="1600" dirty="0">
                <a:latin typeface="Calibri" charset="0"/>
              </a:rPr>
              <a:t>	</a:t>
            </a:r>
            <a:r>
              <a:rPr lang="en-US" altLang="en-US" sz="1600" dirty="0" smtClean="0">
                <a:latin typeface="Calibri" charset="0"/>
              </a:rPr>
              <a:t>1.00</a:t>
            </a:r>
            <a:r>
              <a:rPr lang="en-US" altLang="en-US" sz="1600" dirty="0">
                <a:latin typeface="Calibri" charset="0"/>
              </a:rPr>
              <a:t>	 </a:t>
            </a:r>
            <a:r>
              <a:rPr lang="en-US" altLang="en-US" sz="1600" dirty="0" smtClean="0">
                <a:latin typeface="Calibri" charset="0"/>
              </a:rPr>
              <a:t>0.88</a:t>
            </a:r>
            <a:endParaRPr lang="en-US" altLang="en-US" sz="1600" dirty="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dirty="0">
                <a:latin typeface="Calibri" charset="0"/>
              </a:rPr>
              <a:t>life  	 </a:t>
            </a:r>
            <a:r>
              <a:rPr lang="en-US" altLang="en-US" sz="1600" dirty="0" smtClean="0">
                <a:latin typeface="Calibri" charset="0"/>
              </a:rPr>
              <a:t>0.78 </a:t>
            </a:r>
            <a:r>
              <a:rPr lang="en-US" altLang="en-US" sz="1600" dirty="0">
                <a:latin typeface="Calibri" charset="0"/>
              </a:rPr>
              <a:t>	</a:t>
            </a:r>
            <a:r>
              <a:rPr lang="en-US" altLang="en-US" sz="1600" dirty="0" smtClean="0">
                <a:latin typeface="Calibri" charset="0"/>
              </a:rPr>
              <a:t>0.88 </a:t>
            </a:r>
            <a:r>
              <a:rPr lang="en-US" altLang="en-US" sz="1600" dirty="0">
                <a:latin typeface="Calibri" charset="0"/>
              </a:rPr>
              <a:t>	</a:t>
            </a:r>
            <a:r>
              <a:rPr lang="en-US" altLang="en-US" sz="1600" dirty="0" smtClean="0">
                <a:latin typeface="Calibri" charset="0"/>
              </a:rPr>
              <a:t>1.00</a:t>
            </a:r>
            <a:endParaRPr lang="en-US" altLang="en-US" sz="1600" dirty="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altLang="en-US" sz="1600" dirty="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dirty="0">
                <a:latin typeface="Calibri" charset="0"/>
              </a:rPr>
              <a:t>[1] "Matrix solve(</a:t>
            </a:r>
            <a:r>
              <a:rPr lang="en-US" altLang="en-US" sz="1600" dirty="0" err="1">
                <a:latin typeface="Calibri" charset="0"/>
              </a:rPr>
              <a:t>sqrt</a:t>
            </a:r>
            <a:r>
              <a:rPr lang="en-US" altLang="en-US" sz="1600" dirty="0">
                <a:latin typeface="Calibri" charset="0"/>
              </a:rPr>
              <a:t>(I*C)) %&amp;% C"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dirty="0">
                <a:latin typeface="Calibri" charset="0"/>
              </a:rPr>
              <a:t>      	</a:t>
            </a:r>
            <a:r>
              <a:rPr lang="en-US" altLang="en-US" sz="1600" dirty="0" smtClean="0">
                <a:latin typeface="Calibri" charset="0"/>
              </a:rPr>
              <a:t>Family        Happy        Life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dirty="0" smtClean="0">
                <a:latin typeface="Calibri" charset="0"/>
              </a:rPr>
              <a:t>Family</a:t>
            </a:r>
            <a:r>
              <a:rPr lang="en-US" altLang="en-US" sz="1600" dirty="0">
                <a:latin typeface="Calibri" charset="0"/>
              </a:rPr>
              <a:t>	 </a:t>
            </a:r>
            <a:r>
              <a:rPr lang="en-US" altLang="en-US" sz="1600" dirty="0" smtClean="0">
                <a:latin typeface="Calibri" charset="0"/>
              </a:rPr>
              <a:t>1.00 </a:t>
            </a:r>
            <a:r>
              <a:rPr lang="en-US" altLang="en-US" sz="1600" dirty="0">
                <a:latin typeface="Calibri" charset="0"/>
              </a:rPr>
              <a:t>	</a:t>
            </a:r>
            <a:r>
              <a:rPr lang="en-US" altLang="en-US" sz="1600" dirty="0" smtClean="0">
                <a:latin typeface="Calibri" charset="0"/>
              </a:rPr>
              <a:t>0.72</a:t>
            </a:r>
            <a:r>
              <a:rPr lang="en-US" altLang="en-US" sz="1600" dirty="0">
                <a:latin typeface="Calibri" charset="0"/>
              </a:rPr>
              <a:t>	 </a:t>
            </a:r>
            <a:r>
              <a:rPr lang="en-US" altLang="en-US" sz="1600" dirty="0" smtClean="0">
                <a:latin typeface="Calibri" charset="0"/>
              </a:rPr>
              <a:t>0.85</a:t>
            </a:r>
            <a:endParaRPr lang="en-US" altLang="en-US" sz="1600" dirty="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dirty="0">
                <a:latin typeface="Calibri" charset="0"/>
              </a:rPr>
              <a:t>happy 	 </a:t>
            </a:r>
            <a:r>
              <a:rPr lang="en-US" altLang="en-US" sz="1600" dirty="0" smtClean="0">
                <a:latin typeface="Calibri" charset="0"/>
              </a:rPr>
              <a:t>0.72</a:t>
            </a:r>
            <a:r>
              <a:rPr lang="en-US" altLang="en-US" sz="1600" dirty="0">
                <a:latin typeface="Calibri" charset="0"/>
              </a:rPr>
              <a:t>	 </a:t>
            </a:r>
            <a:r>
              <a:rPr lang="en-US" altLang="en-US" sz="1600" dirty="0" smtClean="0">
                <a:latin typeface="Calibri" charset="0"/>
              </a:rPr>
              <a:t>1.00 </a:t>
            </a:r>
            <a:r>
              <a:rPr lang="en-US" altLang="en-US" sz="1600" dirty="0">
                <a:latin typeface="Calibri" charset="0"/>
              </a:rPr>
              <a:t>	</a:t>
            </a:r>
            <a:r>
              <a:rPr lang="en-US" altLang="en-US" sz="1600" dirty="0" smtClean="0">
                <a:latin typeface="Calibri" charset="0"/>
              </a:rPr>
              <a:t>0.97</a:t>
            </a:r>
            <a:endParaRPr lang="en-US" altLang="en-US" sz="1600" dirty="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dirty="0">
                <a:latin typeface="Calibri" charset="0"/>
              </a:rPr>
              <a:t>life  	 </a:t>
            </a:r>
            <a:r>
              <a:rPr lang="en-US" altLang="en-US" sz="1600" dirty="0" smtClean="0">
                <a:latin typeface="Calibri" charset="0"/>
              </a:rPr>
              <a:t>0.85 </a:t>
            </a:r>
            <a:r>
              <a:rPr lang="en-US" altLang="en-US" sz="1600" dirty="0">
                <a:latin typeface="Calibri" charset="0"/>
              </a:rPr>
              <a:t>	</a:t>
            </a:r>
            <a:r>
              <a:rPr lang="en-US" altLang="en-US" sz="1600" dirty="0" smtClean="0">
                <a:latin typeface="Calibri" charset="0"/>
              </a:rPr>
              <a:t>0.97 </a:t>
            </a:r>
            <a:r>
              <a:rPr lang="en-US" altLang="en-US" sz="1600" dirty="0">
                <a:latin typeface="Calibri" charset="0"/>
              </a:rPr>
              <a:t>	</a:t>
            </a:r>
            <a:r>
              <a:rPr lang="en-US" altLang="en-US" sz="1600" dirty="0" smtClean="0">
                <a:latin typeface="Calibri" charset="0"/>
              </a:rPr>
              <a:t>1.00</a:t>
            </a:r>
            <a:endParaRPr lang="en-US" altLang="en-US" sz="1600" dirty="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altLang="en-US" sz="1600" dirty="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dirty="0">
                <a:latin typeface="Calibri" charset="0"/>
              </a:rPr>
              <a:t>[1] "Matrix solve(</a:t>
            </a:r>
            <a:r>
              <a:rPr lang="en-US" altLang="en-US" sz="1600" dirty="0" err="1">
                <a:latin typeface="Calibri" charset="0"/>
              </a:rPr>
              <a:t>sqrt</a:t>
            </a:r>
            <a:r>
              <a:rPr lang="en-US" altLang="en-US" sz="1600" dirty="0">
                <a:latin typeface="Calibri" charset="0"/>
              </a:rPr>
              <a:t>(I*E)) %&amp;% E"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dirty="0">
                <a:latin typeface="Calibri" charset="0"/>
              </a:rPr>
              <a:t>      	 </a:t>
            </a:r>
            <a:r>
              <a:rPr lang="en-US" altLang="en-US" sz="1600" dirty="0" smtClean="0">
                <a:latin typeface="Calibri" charset="0"/>
              </a:rPr>
              <a:t>Family        Happy        Life</a:t>
            </a:r>
            <a:endParaRPr lang="en-US" altLang="en-US" sz="1600" dirty="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dirty="0">
                <a:latin typeface="Calibri" charset="0"/>
              </a:rPr>
              <a:t>Family	 </a:t>
            </a:r>
            <a:r>
              <a:rPr lang="en-US" altLang="en-US" sz="1600" dirty="0" smtClean="0">
                <a:latin typeface="Calibri" charset="0"/>
              </a:rPr>
              <a:t>1.00 </a:t>
            </a:r>
            <a:r>
              <a:rPr lang="en-US" altLang="en-US" sz="1600" dirty="0">
                <a:latin typeface="Calibri" charset="0"/>
              </a:rPr>
              <a:t>	</a:t>
            </a:r>
            <a:r>
              <a:rPr lang="en-US" altLang="en-US" sz="1600" dirty="0" smtClean="0">
                <a:latin typeface="Calibri" charset="0"/>
              </a:rPr>
              <a:t>0.14</a:t>
            </a:r>
            <a:r>
              <a:rPr lang="en-US" altLang="en-US" sz="1600" dirty="0">
                <a:latin typeface="Calibri" charset="0"/>
              </a:rPr>
              <a:t>	</a:t>
            </a:r>
            <a:r>
              <a:rPr lang="en-US" altLang="en-US" sz="1600" dirty="0" smtClean="0">
                <a:latin typeface="Calibri" charset="0"/>
              </a:rPr>
              <a:t>0.10</a:t>
            </a:r>
            <a:endParaRPr lang="en-US" altLang="en-US" sz="1600" dirty="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dirty="0">
                <a:latin typeface="Calibri" charset="0"/>
              </a:rPr>
              <a:t>happy 	 </a:t>
            </a:r>
            <a:r>
              <a:rPr lang="en-US" altLang="en-US" sz="1600" dirty="0" smtClean="0">
                <a:latin typeface="Calibri" charset="0"/>
              </a:rPr>
              <a:t>0.14 </a:t>
            </a:r>
            <a:r>
              <a:rPr lang="en-US" altLang="en-US" sz="1600" dirty="0">
                <a:latin typeface="Calibri" charset="0"/>
              </a:rPr>
              <a:t>	</a:t>
            </a:r>
            <a:r>
              <a:rPr lang="en-US" altLang="en-US" sz="1600" dirty="0" smtClean="0">
                <a:latin typeface="Calibri" charset="0"/>
              </a:rPr>
              <a:t>1.00 </a:t>
            </a:r>
            <a:r>
              <a:rPr lang="en-US" altLang="en-US" sz="1600" dirty="0">
                <a:latin typeface="Calibri" charset="0"/>
              </a:rPr>
              <a:t>	</a:t>
            </a:r>
            <a:r>
              <a:rPr lang="en-US" altLang="en-US" sz="1600" dirty="0" smtClean="0">
                <a:latin typeface="Calibri" charset="0"/>
              </a:rPr>
              <a:t>0.66</a:t>
            </a:r>
            <a:endParaRPr lang="en-US" altLang="en-US" sz="1600" dirty="0"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dirty="0">
                <a:latin typeface="Calibri" charset="0"/>
              </a:rPr>
              <a:t>life  	 </a:t>
            </a:r>
            <a:r>
              <a:rPr lang="en-US" altLang="en-US" sz="1600" dirty="0" smtClean="0">
                <a:latin typeface="Calibri" charset="0"/>
              </a:rPr>
              <a:t>0.10</a:t>
            </a:r>
            <a:r>
              <a:rPr lang="en-US" altLang="en-US" sz="1600" dirty="0">
                <a:latin typeface="Calibri" charset="0"/>
              </a:rPr>
              <a:t>	 </a:t>
            </a:r>
            <a:r>
              <a:rPr lang="en-US" altLang="en-US" sz="1600" dirty="0" smtClean="0">
                <a:latin typeface="Calibri" charset="0"/>
              </a:rPr>
              <a:t>0.66 </a:t>
            </a:r>
            <a:r>
              <a:rPr lang="en-US" altLang="en-US" sz="1600" dirty="0">
                <a:latin typeface="Calibri" charset="0"/>
              </a:rPr>
              <a:t>	</a:t>
            </a:r>
            <a:r>
              <a:rPr lang="en-US" altLang="en-US" sz="1600" dirty="0" smtClean="0">
                <a:latin typeface="Calibri" charset="0"/>
              </a:rPr>
              <a:t>1.00</a:t>
            </a:r>
            <a:endParaRPr lang="en-US" altLang="en-US" sz="16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nl-NL" altLang="en-US" sz="3600">
                <a:latin typeface="Calibri" charset="0"/>
                <a:ea typeface="ＭＳ Ｐゴシック" charset="-128"/>
              </a:rPr>
              <a:t>Genetic Models</a:t>
            </a:r>
            <a:endParaRPr lang="en-US" altLang="en-US" sz="3600">
              <a:latin typeface="Calibri" charset="0"/>
              <a:ea typeface="ＭＳ Ｐゴシック" charset="-128"/>
            </a:endParaRPr>
          </a:p>
        </p:txBody>
      </p:sp>
      <p:sp>
        <p:nvSpPr>
          <p:cNvPr id="165890" name="Text Box 3"/>
          <p:cNvSpPr txBox="1">
            <a:spLocks noChangeArrowheads="1"/>
          </p:cNvSpPr>
          <p:nvPr/>
        </p:nvSpPr>
        <p:spPr bwMode="auto">
          <a:xfrm>
            <a:off x="0" y="12192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nl-NL" altLang="en-US" sz="1600">
                <a:latin typeface="Calibri" charset="0"/>
              </a:rPr>
              <a:t>  </a:t>
            </a:r>
            <a:r>
              <a:rPr lang="en-US" altLang="en-US" sz="2000">
                <a:latin typeface="Calibri" charset="0"/>
              </a:rPr>
              <a:t>Genetic and environmental factor analysis examples</a:t>
            </a:r>
            <a:endParaRPr lang="nl-NL" altLang="en-US" sz="2000">
              <a:latin typeface="Calibri" charset="0"/>
            </a:endParaRPr>
          </a:p>
        </p:txBody>
      </p:sp>
      <p:pic>
        <p:nvPicPr>
          <p:cNvPr id="165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8"/>
          <a:stretch>
            <a:fillRect/>
          </a:stretch>
        </p:blipFill>
        <p:spPr bwMode="auto">
          <a:xfrm>
            <a:off x="381000" y="2514600"/>
            <a:ext cx="35893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2"/>
          <a:stretch>
            <a:fillRect/>
          </a:stretch>
        </p:blipFill>
        <p:spPr bwMode="auto">
          <a:xfrm>
            <a:off x="4724400" y="2286000"/>
            <a:ext cx="36782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3" name="Text Box 6"/>
          <p:cNvSpPr txBox="1">
            <a:spLocks noChangeArrowheads="1"/>
          </p:cNvSpPr>
          <p:nvPr/>
        </p:nvSpPr>
        <p:spPr bwMode="auto">
          <a:xfrm>
            <a:off x="457200" y="5791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l-NL" altLang="en-US" sz="2000">
                <a:latin typeface="Calibri" charset="0"/>
              </a:rPr>
              <a:t>Common Pathway Model</a:t>
            </a:r>
            <a:endParaRPr lang="en-US" altLang="en-US" sz="2000">
              <a:latin typeface="Calibri" charset="0"/>
            </a:endParaRPr>
          </a:p>
        </p:txBody>
      </p:sp>
      <p:sp>
        <p:nvSpPr>
          <p:cNvPr id="165894" name="Text Box 7"/>
          <p:cNvSpPr txBox="1">
            <a:spLocks noChangeArrowheads="1"/>
          </p:cNvSpPr>
          <p:nvPr/>
        </p:nvSpPr>
        <p:spPr bwMode="auto">
          <a:xfrm>
            <a:off x="4953000" y="5791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l-NL" altLang="en-US" sz="2000">
                <a:latin typeface="Calibri" charset="0"/>
              </a:rPr>
              <a:t>Independent Pathway Model</a:t>
            </a:r>
            <a:endParaRPr lang="en-US" altLang="en-US" sz="20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Observed Covariance Matrix</a:t>
            </a:r>
          </a:p>
        </p:txBody>
      </p:sp>
      <p:graphicFrame>
        <p:nvGraphicFramePr>
          <p:cNvPr id="116739" name="Group 3"/>
          <p:cNvGraphicFramePr>
            <a:graphicFrameLocks noGrp="1"/>
          </p:cNvGraphicFramePr>
          <p:nvPr/>
        </p:nvGraphicFramePr>
        <p:xfrm>
          <a:off x="685800" y="2133600"/>
          <a:ext cx="8077200" cy="4414839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Covariance P1-P2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Covariance P1-P2</a:t>
                      </a: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39978" name="Text Box 6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9979" name="Text Box 6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9980" name="Text Box 6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39981" name="Text Box 6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39982" name="Text Box 67"/>
          <p:cNvSpPr txBox="1">
            <a:spLocks noChangeArrowheads="1"/>
          </p:cNvSpPr>
          <p:nvPr/>
        </p:nvSpPr>
        <p:spPr bwMode="auto">
          <a:xfrm>
            <a:off x="2438400" y="2590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Within-twin covariance</a:t>
            </a:r>
          </a:p>
        </p:txBody>
      </p:sp>
      <p:sp>
        <p:nvSpPr>
          <p:cNvPr id="39983" name="Text Box 68"/>
          <p:cNvSpPr txBox="1">
            <a:spLocks noChangeArrowheads="1"/>
          </p:cNvSpPr>
          <p:nvPr/>
        </p:nvSpPr>
        <p:spPr bwMode="auto">
          <a:xfrm>
            <a:off x="5638800" y="4495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Within-twin covariance</a:t>
            </a:r>
          </a:p>
        </p:txBody>
      </p:sp>
      <p:sp>
        <p:nvSpPr>
          <p:cNvPr id="10" name="Snip and Round Single Corner Rectangle 9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Observed Covariance Matrix</a:t>
            </a:r>
          </a:p>
        </p:txBody>
      </p:sp>
      <p:graphicFrame>
        <p:nvGraphicFramePr>
          <p:cNvPr id="118853" name="Group 69"/>
          <p:cNvGraphicFramePr>
            <a:graphicFrameLocks noGrp="1"/>
          </p:cNvGraphicFramePr>
          <p:nvPr/>
        </p:nvGraphicFramePr>
        <p:xfrm>
          <a:off x="685800" y="2133600"/>
          <a:ext cx="8077200" cy="4414839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Covariance P1-P2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alpha val="50000"/>
                          </a:schemeClr>
                        </a:gs>
                        <a:gs pos="100000">
                          <a:srgbClr val="040404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87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Phenotype 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1CF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Covariance P1-P2</a:t>
                      </a:r>
                    </a:p>
                  </a:txBody>
                  <a:tcPr marT="45726" marB="45726"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marT="45726" marB="4572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alpha val="50000"/>
                          </a:schemeClr>
                        </a:gs>
                        <a:gs pos="100000">
                          <a:srgbClr val="F06157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2026" name="Text Box 6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42027" name="Text Box 6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42028" name="Text Box 6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42029" name="Text Box 6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42030" name="Text Box 67"/>
          <p:cNvSpPr txBox="1">
            <a:spLocks noChangeArrowheads="1"/>
          </p:cNvSpPr>
          <p:nvPr/>
        </p:nvSpPr>
        <p:spPr bwMode="auto">
          <a:xfrm>
            <a:off x="2438400" y="2590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Within-twin covariance</a:t>
            </a:r>
          </a:p>
        </p:txBody>
      </p:sp>
      <p:sp>
        <p:nvSpPr>
          <p:cNvPr id="42031" name="Text Box 68"/>
          <p:cNvSpPr txBox="1">
            <a:spLocks noChangeArrowheads="1"/>
          </p:cNvSpPr>
          <p:nvPr/>
        </p:nvSpPr>
        <p:spPr bwMode="auto">
          <a:xfrm>
            <a:off x="5638800" y="4495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Within-twin covariance</a:t>
            </a:r>
          </a:p>
        </p:txBody>
      </p:sp>
      <p:sp>
        <p:nvSpPr>
          <p:cNvPr id="42032" name="Text Box 70"/>
          <p:cNvSpPr txBox="1">
            <a:spLocks noChangeArrowheads="1"/>
          </p:cNvSpPr>
          <p:nvPr/>
        </p:nvSpPr>
        <p:spPr bwMode="auto">
          <a:xfrm>
            <a:off x="2438400" y="4495800"/>
            <a:ext cx="2903538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Cross-twin covariance</a:t>
            </a:r>
          </a:p>
        </p:txBody>
      </p:sp>
      <p:sp>
        <p:nvSpPr>
          <p:cNvPr id="11" name="Snip and Round Single Corner Rectangle 10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charset="0"/>
                <a:ea typeface="ＭＳ Ｐゴシック" charset="-128"/>
              </a:rPr>
              <a:t>SEM: Cholesky Decomposition</a:t>
            </a:r>
          </a:p>
        </p:txBody>
      </p:sp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696913" y="43878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1</a:t>
            </a:r>
            <a:endParaRPr lang="en-AU" altLang="en-US" sz="1200"/>
          </a:p>
        </p:txBody>
      </p:sp>
      <p:sp>
        <p:nvSpPr>
          <p:cNvPr id="44035" name="Oval 6"/>
          <p:cNvSpPr>
            <a:spLocks noChangeArrowheads="1"/>
          </p:cNvSpPr>
          <p:nvPr/>
        </p:nvSpPr>
        <p:spPr bwMode="auto">
          <a:xfrm>
            <a:off x="625475" y="267017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1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44036" name="AutoShape 7"/>
          <p:cNvCxnSpPr>
            <a:cxnSpLocks noChangeShapeType="1"/>
          </p:cNvCxnSpPr>
          <p:nvPr/>
        </p:nvCxnSpPr>
        <p:spPr bwMode="auto">
          <a:xfrm rot="-5400000" flipH="1" flipV="1">
            <a:off x="561975" y="27813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7" name="AutoShape 8"/>
          <p:cNvCxnSpPr>
            <a:cxnSpLocks noChangeShapeType="1"/>
            <a:stCxn id="44035" idx="4"/>
          </p:cNvCxnSpPr>
          <p:nvPr/>
        </p:nvCxnSpPr>
        <p:spPr bwMode="auto">
          <a:xfrm flipH="1">
            <a:off x="860425" y="3151188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8" name="AutoShape 9"/>
          <p:cNvCxnSpPr>
            <a:cxnSpLocks noChangeShapeType="1"/>
            <a:stCxn id="44039" idx="4"/>
          </p:cNvCxnSpPr>
          <p:nvPr/>
        </p:nvCxnSpPr>
        <p:spPr bwMode="auto">
          <a:xfrm>
            <a:off x="2951163" y="3151188"/>
            <a:ext cx="1587" cy="12255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9" name="Oval 11"/>
          <p:cNvSpPr>
            <a:spLocks noChangeArrowheads="1"/>
          </p:cNvSpPr>
          <p:nvPr/>
        </p:nvSpPr>
        <p:spPr bwMode="auto">
          <a:xfrm>
            <a:off x="2713038" y="2670175"/>
            <a:ext cx="474662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A</a:t>
            </a:r>
            <a:r>
              <a:rPr lang="en-US" altLang="en-US" sz="1200" baseline="-25000">
                <a:solidFill>
                  <a:schemeClr val="tx2"/>
                </a:solidFill>
              </a:rPr>
              <a:t>2</a:t>
            </a:r>
            <a:endParaRPr lang="en-AU" altLang="en-US" sz="1200">
              <a:solidFill>
                <a:schemeClr val="tx2"/>
              </a:solidFill>
            </a:endParaRPr>
          </a:p>
        </p:txBody>
      </p:sp>
      <p:cxnSp>
        <p:nvCxnSpPr>
          <p:cNvPr id="44040" name="AutoShape 12"/>
          <p:cNvCxnSpPr>
            <a:cxnSpLocks noChangeShapeType="1"/>
          </p:cNvCxnSpPr>
          <p:nvPr/>
        </p:nvCxnSpPr>
        <p:spPr bwMode="auto">
          <a:xfrm rot="-5400000" flipH="1" flipV="1">
            <a:off x="2644775" y="27781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1" name="Oval 13"/>
          <p:cNvSpPr>
            <a:spLocks noChangeArrowheads="1"/>
          </p:cNvSpPr>
          <p:nvPr/>
        </p:nvSpPr>
        <p:spPr bwMode="auto">
          <a:xfrm>
            <a:off x="992188" y="6026150"/>
            <a:ext cx="474662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1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44042" name="AutoShape 14"/>
          <p:cNvCxnSpPr>
            <a:cxnSpLocks noChangeShapeType="1"/>
          </p:cNvCxnSpPr>
          <p:nvPr/>
        </p:nvCxnSpPr>
        <p:spPr bwMode="auto">
          <a:xfrm rot="-5400000" flipH="1" flipV="1">
            <a:off x="928688" y="61372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3" name="AutoShape 15"/>
          <p:cNvCxnSpPr>
            <a:cxnSpLocks noChangeShapeType="1"/>
            <a:stCxn id="44044" idx="0"/>
          </p:cNvCxnSpPr>
          <p:nvPr/>
        </p:nvCxnSpPr>
        <p:spPr bwMode="auto">
          <a:xfrm flipH="1" flipV="1">
            <a:off x="3316288" y="4805363"/>
            <a:ext cx="1587" cy="1206500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4" name="Oval 17"/>
          <p:cNvSpPr>
            <a:spLocks noChangeArrowheads="1"/>
          </p:cNvSpPr>
          <p:nvPr/>
        </p:nvSpPr>
        <p:spPr bwMode="auto">
          <a:xfrm>
            <a:off x="3079750" y="6026150"/>
            <a:ext cx="474663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288C4E"/>
                </a:solidFill>
              </a:rPr>
              <a:t>E</a:t>
            </a:r>
            <a:r>
              <a:rPr lang="en-US" altLang="en-US" sz="1200" baseline="-25000">
                <a:solidFill>
                  <a:srgbClr val="288C4E"/>
                </a:solidFill>
              </a:rPr>
              <a:t>2</a:t>
            </a:r>
            <a:endParaRPr lang="en-AU" altLang="en-US" sz="1200">
              <a:solidFill>
                <a:srgbClr val="288C4E"/>
              </a:solidFill>
            </a:endParaRPr>
          </a:p>
        </p:txBody>
      </p:sp>
      <p:cxnSp>
        <p:nvCxnSpPr>
          <p:cNvPr id="44045" name="AutoShape 18"/>
          <p:cNvCxnSpPr>
            <a:cxnSpLocks noChangeShapeType="1"/>
          </p:cNvCxnSpPr>
          <p:nvPr/>
        </p:nvCxnSpPr>
        <p:spPr bwMode="auto">
          <a:xfrm rot="-5400000" flipH="1" flipV="1">
            <a:off x="3011488" y="61341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6" name="AutoShape 19"/>
          <p:cNvCxnSpPr>
            <a:cxnSpLocks noChangeShapeType="1"/>
            <a:stCxn id="44041" idx="0"/>
          </p:cNvCxnSpPr>
          <p:nvPr/>
        </p:nvCxnSpPr>
        <p:spPr bwMode="auto">
          <a:xfrm flipV="1">
            <a:off x="1230313" y="4795838"/>
            <a:ext cx="1587" cy="12160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7" name="Text Box 20"/>
          <p:cNvSpPr txBox="1">
            <a:spLocks noChangeArrowheads="1"/>
          </p:cNvSpPr>
          <p:nvPr/>
        </p:nvSpPr>
        <p:spPr bwMode="auto">
          <a:xfrm>
            <a:off x="8128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44048" name="Text Box 22"/>
          <p:cNvSpPr txBox="1">
            <a:spLocks noChangeArrowheads="1"/>
          </p:cNvSpPr>
          <p:nvPr/>
        </p:nvSpPr>
        <p:spPr bwMode="auto">
          <a:xfrm>
            <a:off x="2578100" y="3695700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tx2"/>
                </a:solidFill>
              </a:rPr>
              <a:t>a</a:t>
            </a:r>
            <a:r>
              <a:rPr lang="en-AU" altLang="en-US" sz="1600" baseline="-2500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44049" name="Text Box 23"/>
          <p:cNvSpPr txBox="1">
            <a:spLocks noChangeArrowheads="1"/>
          </p:cNvSpPr>
          <p:nvPr/>
        </p:nvSpPr>
        <p:spPr bwMode="auto">
          <a:xfrm>
            <a:off x="1192213" y="537686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11</a:t>
            </a:r>
          </a:p>
        </p:txBody>
      </p:sp>
      <p:sp>
        <p:nvSpPr>
          <p:cNvPr id="44050" name="Text Box 25"/>
          <p:cNvSpPr txBox="1">
            <a:spLocks noChangeArrowheads="1"/>
          </p:cNvSpPr>
          <p:nvPr/>
        </p:nvSpPr>
        <p:spPr bwMode="auto">
          <a:xfrm>
            <a:off x="2894013" y="5376863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rgbClr val="288C4E"/>
                </a:solidFill>
              </a:rPr>
              <a:t>e</a:t>
            </a:r>
            <a:r>
              <a:rPr lang="en-AU" altLang="en-US" sz="1600" baseline="-25000">
                <a:solidFill>
                  <a:srgbClr val="288C4E"/>
                </a:solidFill>
              </a:rPr>
              <a:t>22</a:t>
            </a:r>
          </a:p>
        </p:txBody>
      </p:sp>
      <p:sp>
        <p:nvSpPr>
          <p:cNvPr id="44051" name="Text Box 26"/>
          <p:cNvSpPr txBox="1">
            <a:spLocks noChangeArrowheads="1"/>
          </p:cNvSpPr>
          <p:nvPr/>
        </p:nvSpPr>
        <p:spPr bwMode="auto">
          <a:xfrm>
            <a:off x="2776538" y="58801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44052" name="Text Box 27"/>
          <p:cNvSpPr txBox="1">
            <a:spLocks noChangeArrowheads="1"/>
          </p:cNvSpPr>
          <p:nvPr/>
        </p:nvSpPr>
        <p:spPr bwMode="auto">
          <a:xfrm>
            <a:off x="2405063" y="252095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4053" name="Text Box 28"/>
          <p:cNvSpPr txBox="1">
            <a:spLocks noChangeArrowheads="1"/>
          </p:cNvSpPr>
          <p:nvPr/>
        </p:nvSpPr>
        <p:spPr bwMode="auto">
          <a:xfrm>
            <a:off x="679450" y="586898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44054" name="Text Box 29"/>
          <p:cNvSpPr txBox="1">
            <a:spLocks noChangeArrowheads="1"/>
          </p:cNvSpPr>
          <p:nvPr/>
        </p:nvSpPr>
        <p:spPr bwMode="auto">
          <a:xfrm>
            <a:off x="346075" y="251618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4055" name="Rectangle 31"/>
          <p:cNvSpPr>
            <a:spLocks noChangeArrowheads="1"/>
          </p:cNvSpPr>
          <p:nvPr/>
        </p:nvSpPr>
        <p:spPr bwMode="auto">
          <a:xfrm>
            <a:off x="2724150" y="43624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Twin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Phenotype 2</a:t>
            </a:r>
            <a:endParaRPr lang="en-AU" altLang="en-US" sz="1200"/>
          </a:p>
        </p:txBody>
      </p:sp>
      <p:sp>
        <p:nvSpPr>
          <p:cNvPr id="44056" name="Oval 43"/>
          <p:cNvSpPr>
            <a:spLocks noChangeArrowheads="1"/>
          </p:cNvSpPr>
          <p:nvPr/>
        </p:nvSpPr>
        <p:spPr bwMode="auto">
          <a:xfrm>
            <a:off x="1371600" y="2635250"/>
            <a:ext cx="504825" cy="4984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1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44057" name="AutoShape 44"/>
          <p:cNvCxnSpPr>
            <a:cxnSpLocks noChangeShapeType="1"/>
          </p:cNvCxnSpPr>
          <p:nvPr/>
        </p:nvCxnSpPr>
        <p:spPr bwMode="auto">
          <a:xfrm rot="-5400000" flipH="1" flipV="1">
            <a:off x="1308100" y="27781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8" name="AutoShape 45"/>
          <p:cNvCxnSpPr>
            <a:cxnSpLocks noChangeShapeType="1"/>
            <a:stCxn id="44056" idx="4"/>
          </p:cNvCxnSpPr>
          <p:nvPr/>
        </p:nvCxnSpPr>
        <p:spPr bwMode="auto">
          <a:xfrm flipH="1">
            <a:off x="1620838" y="3148013"/>
            <a:ext cx="3175" cy="12065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9" name="AutoShape 46"/>
          <p:cNvCxnSpPr>
            <a:cxnSpLocks noChangeShapeType="1"/>
            <a:stCxn id="44060" idx="4"/>
          </p:cNvCxnSpPr>
          <p:nvPr/>
        </p:nvCxnSpPr>
        <p:spPr bwMode="auto">
          <a:xfrm>
            <a:off x="3708400" y="3148013"/>
            <a:ext cx="1588" cy="12255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60" name="Oval 48"/>
          <p:cNvSpPr>
            <a:spLocks noChangeArrowheads="1"/>
          </p:cNvSpPr>
          <p:nvPr/>
        </p:nvSpPr>
        <p:spPr bwMode="auto">
          <a:xfrm>
            <a:off x="3459163" y="2643188"/>
            <a:ext cx="498475" cy="4905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2</a:t>
            </a:r>
            <a:endParaRPr lang="en-AU" altLang="en-US" sz="1200">
              <a:solidFill>
                <a:schemeClr val="accent2"/>
              </a:solidFill>
            </a:endParaRPr>
          </a:p>
        </p:txBody>
      </p:sp>
      <p:cxnSp>
        <p:nvCxnSpPr>
          <p:cNvPr id="44061" name="AutoShape 49"/>
          <p:cNvCxnSpPr>
            <a:cxnSpLocks noChangeShapeType="1"/>
          </p:cNvCxnSpPr>
          <p:nvPr/>
        </p:nvCxnSpPr>
        <p:spPr bwMode="auto">
          <a:xfrm rot="-5400000" flipH="1" flipV="1">
            <a:off x="3390900" y="27749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62" name="Text Box 50"/>
          <p:cNvSpPr txBox="1">
            <a:spLocks noChangeArrowheads="1"/>
          </p:cNvSpPr>
          <p:nvPr/>
        </p:nvSpPr>
        <p:spPr bwMode="auto">
          <a:xfrm>
            <a:off x="1558925" y="369252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44063" name="Text Box 52"/>
          <p:cNvSpPr txBox="1">
            <a:spLocks noChangeArrowheads="1"/>
          </p:cNvSpPr>
          <p:nvPr/>
        </p:nvSpPr>
        <p:spPr bwMode="auto">
          <a:xfrm>
            <a:off x="3311525" y="3692525"/>
            <a:ext cx="452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600">
                <a:solidFill>
                  <a:schemeClr val="accent2"/>
                </a:solidFill>
              </a:rPr>
              <a:t>c</a:t>
            </a:r>
            <a:r>
              <a:rPr lang="en-AU" altLang="en-US" sz="1600" baseline="-25000">
                <a:solidFill>
                  <a:schemeClr val="accent2"/>
                </a:solidFill>
              </a:rPr>
              <a:t>22</a:t>
            </a:r>
          </a:p>
        </p:txBody>
      </p:sp>
      <p:sp>
        <p:nvSpPr>
          <p:cNvPr id="44064" name="Text Box 53"/>
          <p:cNvSpPr txBox="1">
            <a:spLocks noChangeArrowheads="1"/>
          </p:cNvSpPr>
          <p:nvPr/>
        </p:nvSpPr>
        <p:spPr bwMode="auto">
          <a:xfrm>
            <a:off x="3151188" y="251777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4065" name="Text Box 54"/>
          <p:cNvSpPr txBox="1">
            <a:spLocks noChangeArrowheads="1"/>
          </p:cNvSpPr>
          <p:nvPr/>
        </p:nvSpPr>
        <p:spPr bwMode="auto">
          <a:xfrm>
            <a:off x="1060450" y="2514600"/>
            <a:ext cx="196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163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11163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11163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11163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11163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11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5" name="Snip and Round Single Corner Rectangle 34"/>
          <p:cNvSpPr/>
          <p:nvPr/>
        </p:nvSpPr>
        <p:spPr bwMode="auto">
          <a:xfrm>
            <a:off x="457200" y="1143000"/>
            <a:ext cx="8229600" cy="45719"/>
          </a:xfrm>
          <a:prstGeom prst="snipRoundRect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bar">
  <a:themeElements>
    <a:clrScheme name="Custom 2">
      <a:dk1>
        <a:srgbClr val="000000"/>
      </a:dk1>
      <a:lt1>
        <a:srgbClr val="B3D1F0"/>
      </a:lt1>
      <a:dk2>
        <a:srgbClr val="040404"/>
      </a:dk2>
      <a:lt2>
        <a:srgbClr val="000000"/>
      </a:lt2>
      <a:accent1>
        <a:srgbClr val="3568C7"/>
      </a:accent1>
      <a:accent2>
        <a:srgbClr val="F06157"/>
      </a:accent2>
      <a:accent3>
        <a:srgbClr val="D6E5F6"/>
      </a:accent3>
      <a:accent4>
        <a:srgbClr val="000000"/>
      </a:accent4>
      <a:accent5>
        <a:srgbClr val="AEB9E0"/>
      </a:accent5>
      <a:accent6>
        <a:srgbClr val="D9574E"/>
      </a:accent6>
      <a:hlink>
        <a:srgbClr val="FF9218"/>
      </a:hlink>
      <a:folHlink>
        <a:srgbClr val="CCCCCC"/>
      </a:folHlink>
    </a:clrScheme>
    <a:fontScheme name="Light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Lightbar 1">
        <a:dk1>
          <a:srgbClr val="000000"/>
        </a:dk1>
        <a:lt1>
          <a:srgbClr val="B3D1F0"/>
        </a:lt1>
        <a:dk2>
          <a:srgbClr val="1822CD"/>
        </a:dk2>
        <a:lt2>
          <a:srgbClr val="000000"/>
        </a:lt2>
        <a:accent1>
          <a:srgbClr val="3568C7"/>
        </a:accent1>
        <a:accent2>
          <a:srgbClr val="F06157"/>
        </a:accent2>
        <a:accent3>
          <a:srgbClr val="D6E5F6"/>
        </a:accent3>
        <a:accent4>
          <a:srgbClr val="000000"/>
        </a:accent4>
        <a:accent5>
          <a:srgbClr val="AEB9E0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2">
        <a:dk1>
          <a:srgbClr val="000000"/>
        </a:dk1>
        <a:lt1>
          <a:srgbClr val="DCD1EB"/>
        </a:lt1>
        <a:dk2>
          <a:srgbClr val="6C18B0"/>
        </a:dk2>
        <a:lt2>
          <a:srgbClr val="000000"/>
        </a:lt2>
        <a:accent1>
          <a:srgbClr val="9968CC"/>
        </a:accent1>
        <a:accent2>
          <a:srgbClr val="FFAF18"/>
        </a:accent2>
        <a:accent3>
          <a:srgbClr val="EBE5F3"/>
        </a:accent3>
        <a:accent4>
          <a:srgbClr val="000000"/>
        </a:accent4>
        <a:accent5>
          <a:srgbClr val="CAB9E2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3">
        <a:dk1>
          <a:srgbClr val="000000"/>
        </a:dk1>
        <a:lt1>
          <a:srgbClr val="EECAE1"/>
        </a:lt1>
        <a:dk2>
          <a:srgbClr val="DC54AD"/>
        </a:dk2>
        <a:lt2>
          <a:srgbClr val="000000"/>
        </a:lt2>
        <a:accent1>
          <a:srgbClr val="DC359C"/>
        </a:accent1>
        <a:accent2>
          <a:srgbClr val="FFAF18"/>
        </a:accent2>
        <a:accent3>
          <a:srgbClr val="F5E1EE"/>
        </a:accent3>
        <a:accent4>
          <a:srgbClr val="000000"/>
        </a:accent4>
        <a:accent5>
          <a:srgbClr val="EBAECB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4">
        <a:dk1>
          <a:srgbClr val="000000"/>
        </a:dk1>
        <a:lt1>
          <a:srgbClr val="D7E6C5"/>
        </a:lt1>
        <a:dk2>
          <a:srgbClr val="2F8B20"/>
        </a:dk2>
        <a:lt2>
          <a:srgbClr val="000000"/>
        </a:lt2>
        <a:accent1>
          <a:srgbClr val="7ABA05"/>
        </a:accent1>
        <a:accent2>
          <a:srgbClr val="FFAF18"/>
        </a:accent2>
        <a:accent3>
          <a:srgbClr val="E8F0DF"/>
        </a:accent3>
        <a:accent4>
          <a:srgbClr val="000000"/>
        </a:accent4>
        <a:accent5>
          <a:srgbClr val="BED9AA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5">
        <a:dk1>
          <a:srgbClr val="000000"/>
        </a:dk1>
        <a:lt1>
          <a:srgbClr val="F8D1A8"/>
        </a:lt1>
        <a:dk2>
          <a:srgbClr val="FF9218"/>
        </a:dk2>
        <a:lt2>
          <a:srgbClr val="000000"/>
        </a:lt2>
        <a:accent1>
          <a:srgbClr val="FFAF18"/>
        </a:accent1>
        <a:accent2>
          <a:srgbClr val="F06157"/>
        </a:accent2>
        <a:accent3>
          <a:srgbClr val="FBE5D1"/>
        </a:accent3>
        <a:accent4>
          <a:srgbClr val="000000"/>
        </a:accent4>
        <a:accent5>
          <a:srgbClr val="FFD4AB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6">
        <a:dk1>
          <a:srgbClr val="000000"/>
        </a:dk1>
        <a:lt1>
          <a:srgbClr val="CCCCCC"/>
        </a:lt1>
        <a:dk2>
          <a:srgbClr val="555555"/>
        </a:dk2>
        <a:lt2>
          <a:srgbClr val="000000"/>
        </a:lt2>
        <a:accent1>
          <a:srgbClr val="AAAAAA"/>
        </a:accent1>
        <a:accent2>
          <a:srgbClr val="888888"/>
        </a:accent2>
        <a:accent3>
          <a:srgbClr val="E2E2E2"/>
        </a:accent3>
        <a:accent4>
          <a:srgbClr val="000000"/>
        </a:accent4>
        <a:accent5>
          <a:srgbClr val="D2D2D2"/>
        </a:accent5>
        <a:accent6>
          <a:srgbClr val="7B7B7B"/>
        </a:accent6>
        <a:hlink>
          <a:srgbClr val="333333"/>
        </a:hlink>
        <a:folHlink>
          <a:srgbClr val="8888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ightbar">
  <a:themeElements>
    <a:clrScheme name="Custom 2">
      <a:dk1>
        <a:srgbClr val="000000"/>
      </a:dk1>
      <a:lt1>
        <a:srgbClr val="B3D1F0"/>
      </a:lt1>
      <a:dk2>
        <a:srgbClr val="040404"/>
      </a:dk2>
      <a:lt2>
        <a:srgbClr val="000000"/>
      </a:lt2>
      <a:accent1>
        <a:srgbClr val="3568C7"/>
      </a:accent1>
      <a:accent2>
        <a:srgbClr val="F06157"/>
      </a:accent2>
      <a:accent3>
        <a:srgbClr val="D6E5F6"/>
      </a:accent3>
      <a:accent4>
        <a:srgbClr val="000000"/>
      </a:accent4>
      <a:accent5>
        <a:srgbClr val="AEB9E0"/>
      </a:accent5>
      <a:accent6>
        <a:srgbClr val="D9574E"/>
      </a:accent6>
      <a:hlink>
        <a:srgbClr val="FF9218"/>
      </a:hlink>
      <a:folHlink>
        <a:srgbClr val="CCCCCC"/>
      </a:folHlink>
    </a:clrScheme>
    <a:fontScheme name="Light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Lightbar 1">
        <a:dk1>
          <a:srgbClr val="000000"/>
        </a:dk1>
        <a:lt1>
          <a:srgbClr val="B3D1F0"/>
        </a:lt1>
        <a:dk2>
          <a:srgbClr val="1822CD"/>
        </a:dk2>
        <a:lt2>
          <a:srgbClr val="000000"/>
        </a:lt2>
        <a:accent1>
          <a:srgbClr val="3568C7"/>
        </a:accent1>
        <a:accent2>
          <a:srgbClr val="F06157"/>
        </a:accent2>
        <a:accent3>
          <a:srgbClr val="D6E5F6"/>
        </a:accent3>
        <a:accent4>
          <a:srgbClr val="000000"/>
        </a:accent4>
        <a:accent5>
          <a:srgbClr val="AEB9E0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2">
        <a:dk1>
          <a:srgbClr val="000000"/>
        </a:dk1>
        <a:lt1>
          <a:srgbClr val="DCD1EB"/>
        </a:lt1>
        <a:dk2>
          <a:srgbClr val="6C18B0"/>
        </a:dk2>
        <a:lt2>
          <a:srgbClr val="000000"/>
        </a:lt2>
        <a:accent1>
          <a:srgbClr val="9968CC"/>
        </a:accent1>
        <a:accent2>
          <a:srgbClr val="FFAF18"/>
        </a:accent2>
        <a:accent3>
          <a:srgbClr val="EBE5F3"/>
        </a:accent3>
        <a:accent4>
          <a:srgbClr val="000000"/>
        </a:accent4>
        <a:accent5>
          <a:srgbClr val="CAB9E2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3">
        <a:dk1>
          <a:srgbClr val="000000"/>
        </a:dk1>
        <a:lt1>
          <a:srgbClr val="EECAE1"/>
        </a:lt1>
        <a:dk2>
          <a:srgbClr val="DC54AD"/>
        </a:dk2>
        <a:lt2>
          <a:srgbClr val="000000"/>
        </a:lt2>
        <a:accent1>
          <a:srgbClr val="DC359C"/>
        </a:accent1>
        <a:accent2>
          <a:srgbClr val="FFAF18"/>
        </a:accent2>
        <a:accent3>
          <a:srgbClr val="F5E1EE"/>
        </a:accent3>
        <a:accent4>
          <a:srgbClr val="000000"/>
        </a:accent4>
        <a:accent5>
          <a:srgbClr val="EBAECB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4">
        <a:dk1>
          <a:srgbClr val="000000"/>
        </a:dk1>
        <a:lt1>
          <a:srgbClr val="D7E6C5"/>
        </a:lt1>
        <a:dk2>
          <a:srgbClr val="2F8B20"/>
        </a:dk2>
        <a:lt2>
          <a:srgbClr val="000000"/>
        </a:lt2>
        <a:accent1>
          <a:srgbClr val="7ABA05"/>
        </a:accent1>
        <a:accent2>
          <a:srgbClr val="FFAF18"/>
        </a:accent2>
        <a:accent3>
          <a:srgbClr val="E8F0DF"/>
        </a:accent3>
        <a:accent4>
          <a:srgbClr val="000000"/>
        </a:accent4>
        <a:accent5>
          <a:srgbClr val="BED9AA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5">
        <a:dk1>
          <a:srgbClr val="000000"/>
        </a:dk1>
        <a:lt1>
          <a:srgbClr val="F8D1A8"/>
        </a:lt1>
        <a:dk2>
          <a:srgbClr val="FF9218"/>
        </a:dk2>
        <a:lt2>
          <a:srgbClr val="000000"/>
        </a:lt2>
        <a:accent1>
          <a:srgbClr val="FFAF18"/>
        </a:accent1>
        <a:accent2>
          <a:srgbClr val="F06157"/>
        </a:accent2>
        <a:accent3>
          <a:srgbClr val="FBE5D1"/>
        </a:accent3>
        <a:accent4>
          <a:srgbClr val="000000"/>
        </a:accent4>
        <a:accent5>
          <a:srgbClr val="FFD4AB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6">
        <a:dk1>
          <a:srgbClr val="000000"/>
        </a:dk1>
        <a:lt1>
          <a:srgbClr val="CCCCCC"/>
        </a:lt1>
        <a:dk2>
          <a:srgbClr val="555555"/>
        </a:dk2>
        <a:lt2>
          <a:srgbClr val="000000"/>
        </a:lt2>
        <a:accent1>
          <a:srgbClr val="AAAAAA"/>
        </a:accent1>
        <a:accent2>
          <a:srgbClr val="888888"/>
        </a:accent2>
        <a:accent3>
          <a:srgbClr val="E2E2E2"/>
        </a:accent3>
        <a:accent4>
          <a:srgbClr val="000000"/>
        </a:accent4>
        <a:accent5>
          <a:srgbClr val="D2D2D2"/>
        </a:accent5>
        <a:accent6>
          <a:srgbClr val="7B7B7B"/>
        </a:accent6>
        <a:hlink>
          <a:srgbClr val="333333"/>
        </a:hlink>
        <a:folHlink>
          <a:srgbClr val="8888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2004:Templates:Presentations:Designs:Lightbar</Template>
  <TotalTime>3594</TotalTime>
  <Words>2737</Words>
  <Application>Microsoft Macintosh PowerPoint</Application>
  <PresentationFormat>On-screen Show (4:3)</PresentationFormat>
  <Paragraphs>1460</Paragraphs>
  <Slides>68</Slides>
  <Notes>66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ＭＳ Ｐゴシック</vt:lpstr>
      <vt:lpstr>Arial</vt:lpstr>
      <vt:lpstr>Calibri</vt:lpstr>
      <vt:lpstr>Monaco</vt:lpstr>
      <vt:lpstr>Symbol</vt:lpstr>
      <vt:lpstr>Times</vt:lpstr>
      <vt:lpstr>Times New Roman</vt:lpstr>
      <vt:lpstr>Wingdings</vt:lpstr>
      <vt:lpstr>Lightbar</vt:lpstr>
      <vt:lpstr>1_Lightbar</vt:lpstr>
      <vt:lpstr>Equation</vt:lpstr>
      <vt:lpstr>Introduction to Multivariate Genetic Analysis</vt:lpstr>
      <vt:lpstr>Aim and Rationale</vt:lpstr>
      <vt:lpstr>Example 1</vt:lpstr>
      <vt:lpstr>Example 2</vt:lpstr>
      <vt:lpstr>Sources of Information</vt:lpstr>
      <vt:lpstr>Observed Covariance Matrix</vt:lpstr>
      <vt:lpstr>Observed Covariance Matrix</vt:lpstr>
      <vt:lpstr>Observed Covariance Matrix</vt:lpstr>
      <vt:lpstr>SEM: Cholesky Decomposition</vt:lpstr>
      <vt:lpstr>SEM: Cholesky Decomposition</vt:lpstr>
      <vt:lpstr>SEM: Cholesky Decomposition</vt:lpstr>
      <vt:lpstr>Cholesky Decomposition</vt:lpstr>
      <vt:lpstr>Within-Twin Covariances (A)</vt:lpstr>
      <vt:lpstr>Within-Twin Covariances (A)</vt:lpstr>
      <vt:lpstr>Within-Twin Covariances (A)</vt:lpstr>
      <vt:lpstr>Within-Twin Covariances (A)</vt:lpstr>
      <vt:lpstr>Within-Twin Covariances (C)</vt:lpstr>
      <vt:lpstr>Within-Twin Covariances (E)</vt:lpstr>
      <vt:lpstr>Cross-Twin Covariances (A)</vt:lpstr>
      <vt:lpstr>Cross-Twin Covariances (A)</vt:lpstr>
      <vt:lpstr>Cross-Twin Covariances (A)</vt:lpstr>
      <vt:lpstr>Cross-Twin Covariances (A)</vt:lpstr>
      <vt:lpstr>Cross-Twin Covariances (C)</vt:lpstr>
      <vt:lpstr>Predicted Model</vt:lpstr>
      <vt:lpstr>Predicted Model</vt:lpstr>
      <vt:lpstr>Predicted Model</vt:lpstr>
      <vt:lpstr>Predicted Model</vt:lpstr>
      <vt:lpstr>Predicted Model</vt:lpstr>
      <vt:lpstr>Predicted Model</vt:lpstr>
      <vt:lpstr>Example Covariance Matrix</vt:lpstr>
      <vt:lpstr>Example Covariance Matrix</vt:lpstr>
      <vt:lpstr>Example Covariance Matrix</vt:lpstr>
      <vt:lpstr>Summary</vt:lpstr>
      <vt:lpstr>Cholesky Decomposition Bivariate Genetic analyses</vt:lpstr>
      <vt:lpstr>Within-Twin Covariance</vt:lpstr>
      <vt:lpstr>Within-Twin Covariance</vt:lpstr>
      <vt:lpstr>Starting values and labels</vt:lpstr>
      <vt:lpstr>Within-Twin Covariance</vt:lpstr>
      <vt:lpstr>Within-Twin Covariance</vt:lpstr>
      <vt:lpstr>Total Within-Twin Covar.</vt:lpstr>
      <vt:lpstr>OpenMx Matrices &amp; Algebra</vt:lpstr>
      <vt:lpstr>Additive Genetic Cross-Twin Covariance (DZ)</vt:lpstr>
      <vt:lpstr>Additive Genetic Cross-Twin Covariance (MZ)</vt:lpstr>
      <vt:lpstr>Common Environment Cross-Twin Covariance</vt:lpstr>
      <vt:lpstr>Covariance Model for Twin Pairs</vt:lpstr>
      <vt:lpstr>Obtaining Standardized Estimates</vt:lpstr>
      <vt:lpstr>Three Important Results</vt:lpstr>
      <vt:lpstr>OpenMx Output</vt:lpstr>
      <vt:lpstr>Genetic correlation</vt:lpstr>
      <vt:lpstr>OpenMx Output</vt:lpstr>
      <vt:lpstr>Genetic correlation &amp; contribution to observed correlation</vt:lpstr>
      <vt:lpstr>Interpreting Results</vt:lpstr>
      <vt:lpstr>More Variables…</vt:lpstr>
      <vt:lpstr>More Variables…</vt:lpstr>
      <vt:lpstr>Expanded Matrices</vt:lpstr>
      <vt:lpstr>OpenMx Parameter Matrices</vt:lpstr>
      <vt:lpstr>Practical</vt:lpstr>
      <vt:lpstr>DATA</vt:lpstr>
      <vt:lpstr>Observed Cross-twin Cross-trait Correlations</vt:lpstr>
      <vt:lpstr>Observed Cross-twin Cross-trait Correlations</vt:lpstr>
      <vt:lpstr>PRAC I. The ACE model and its estimates</vt:lpstr>
      <vt:lpstr>OpenMx Output</vt:lpstr>
      <vt:lpstr>OpenMx Output</vt:lpstr>
      <vt:lpstr>PRAC II. Trivariate Model</vt:lpstr>
      <vt:lpstr>Changes that had to be made</vt:lpstr>
      <vt:lpstr>Genetic and Environmental Influences</vt:lpstr>
      <vt:lpstr>Genetic and Environmental Correlations</vt:lpstr>
      <vt:lpstr>Genetic Models</vt:lpstr>
    </vt:vector>
  </TitlesOfParts>
  <Manager/>
  <Company>Katherine Morley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Multivariate Genetic Analysis</dc:title>
  <dc:subject/>
  <dc:creator>Katherine Morley</dc:creator>
  <cp:keywords/>
  <dc:description/>
  <cp:lastModifiedBy>Meike Bartels</cp:lastModifiedBy>
  <cp:revision>172</cp:revision>
  <dcterms:created xsi:type="dcterms:W3CDTF">2010-03-03T15:21:47Z</dcterms:created>
  <dcterms:modified xsi:type="dcterms:W3CDTF">2016-03-09T17:44:19Z</dcterms:modified>
  <cp:category/>
</cp:coreProperties>
</file>