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9" r:id="rId3"/>
    <p:sldId id="260" r:id="rId4"/>
    <p:sldId id="261" r:id="rId5"/>
    <p:sldId id="262" r:id="rId6"/>
    <p:sldId id="263" r:id="rId7"/>
    <p:sldId id="268" r:id="rId8"/>
    <p:sldId id="310" r:id="rId9"/>
    <p:sldId id="311" r:id="rId10"/>
    <p:sldId id="309" r:id="rId11"/>
    <p:sldId id="269" r:id="rId12"/>
    <p:sldId id="270" r:id="rId13"/>
    <p:sldId id="271" r:id="rId14"/>
    <p:sldId id="272" r:id="rId15"/>
    <p:sldId id="273" r:id="rId16"/>
    <p:sldId id="313" r:id="rId17"/>
    <p:sldId id="296" r:id="rId18"/>
    <p:sldId id="297" r:id="rId19"/>
    <p:sldId id="298" r:id="rId20"/>
    <p:sldId id="317" r:id="rId21"/>
    <p:sldId id="314" r:id="rId22"/>
    <p:sldId id="315" r:id="rId23"/>
    <p:sldId id="316" r:id="rId24"/>
    <p:sldId id="318" r:id="rId25"/>
    <p:sldId id="319" r:id="rId26"/>
    <p:sldId id="307"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2C3411-88F4-45B6-88A1-12064C735B39}" type="datetimeFigureOut">
              <a:rPr lang="nl-NL" smtClean="0"/>
              <a:t>8-3-2016</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DAC5D-90A6-4B0D-AE77-500B0E53D8B4}" type="slidenum">
              <a:rPr lang="nl-NL" smtClean="0"/>
              <a:t>‹#›</a:t>
            </a:fld>
            <a:endParaRPr lang="nl-NL"/>
          </a:p>
        </p:txBody>
      </p:sp>
    </p:spTree>
    <p:extLst>
      <p:ext uri="{BB962C8B-B14F-4D97-AF65-F5344CB8AC3E}">
        <p14:creationId xmlns:p14="http://schemas.microsoft.com/office/powerpoint/2010/main" val="29781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2D258-43EA-4A10-BA0B-697554A2218D}" type="slidenum">
              <a:rPr lang="nl-NL" altLang="nl-NL"/>
              <a:pPr/>
              <a:t>5</a:t>
            </a:fld>
            <a:endParaRPr lang="nl-NL" altLang="nl-NL"/>
          </a:p>
        </p:txBody>
      </p:sp>
      <p:sp>
        <p:nvSpPr>
          <p:cNvPr id="736258" name="Rectangle 2"/>
          <p:cNvSpPr>
            <a:spLocks noGrp="1" noRot="1" noChangeAspect="1" noChangeArrowheads="1" noTextEdit="1"/>
          </p:cNvSpPr>
          <p:nvPr>
            <p:ph type="sldImg"/>
          </p:nvPr>
        </p:nvSpPr>
        <p:spPr>
          <a:xfrm>
            <a:off x="1131888" y="703263"/>
            <a:ext cx="4594225" cy="3446462"/>
          </a:xfrm>
          <a:ln/>
        </p:spPr>
      </p:sp>
      <p:sp>
        <p:nvSpPr>
          <p:cNvPr id="736259" name="Rectangle 3"/>
          <p:cNvSpPr>
            <a:spLocks noGrp="1" noChangeArrowheads="1"/>
          </p:cNvSpPr>
          <p:nvPr>
            <p:ph type="body" idx="1"/>
          </p:nvPr>
        </p:nvSpPr>
        <p:spPr>
          <a:xfrm>
            <a:off x="923925" y="4360863"/>
            <a:ext cx="5010150" cy="4079875"/>
          </a:xfrm>
        </p:spPr>
        <p:txBody>
          <a:bodyPr/>
          <a:lstStyle/>
          <a:p>
            <a:r>
              <a:rPr lang="nl-NL" altLang="nl-NL" sz="1000" dirty="0"/>
              <a:t>How </a:t>
            </a:r>
            <a:r>
              <a:rPr lang="nl-NL" altLang="nl-NL" sz="1000" dirty="0" err="1"/>
              <a:t>to</a:t>
            </a:r>
            <a:r>
              <a:rPr lang="nl-NL" altLang="nl-NL" sz="1000" dirty="0"/>
              <a:t> prove </a:t>
            </a:r>
            <a:r>
              <a:rPr lang="nl-NL" altLang="nl-NL" sz="1000" dirty="0" err="1"/>
              <a:t>genetic</a:t>
            </a:r>
            <a:r>
              <a:rPr lang="nl-NL" altLang="nl-NL" sz="1000" dirty="0"/>
              <a:t> factors matter in </a:t>
            </a:r>
            <a:r>
              <a:rPr lang="nl-NL" altLang="nl-NL" sz="1000" dirty="0" err="1"/>
              <a:t>behavior</a:t>
            </a:r>
            <a:endParaRPr lang="nl-NL" altLang="nl-NL" sz="1000" dirty="0"/>
          </a:p>
          <a:p>
            <a:r>
              <a:rPr lang="nl-NL" altLang="nl-NL" sz="1000" dirty="0" err="1"/>
              <a:t>Tolman</a:t>
            </a:r>
            <a:r>
              <a:rPr lang="nl-NL" altLang="nl-NL" sz="1000" dirty="0"/>
              <a:t> 1940’s later follow-up </a:t>
            </a:r>
            <a:r>
              <a:rPr lang="nl-NL" altLang="nl-NL" sz="1000" dirty="0" err="1"/>
              <a:t>by</a:t>
            </a:r>
            <a:r>
              <a:rPr lang="nl-NL" altLang="nl-NL" sz="1000" dirty="0"/>
              <a:t> </a:t>
            </a:r>
            <a:r>
              <a:rPr lang="nl-NL" altLang="nl-NL" sz="1000" dirty="0" err="1"/>
              <a:t>Tyron</a:t>
            </a:r>
            <a:r>
              <a:rPr lang="nl-NL" altLang="nl-NL" sz="1000" dirty="0"/>
              <a:t>.</a:t>
            </a:r>
          </a:p>
          <a:p>
            <a:r>
              <a:rPr lang="nl-NL" altLang="nl-NL" sz="1000" dirty="0"/>
              <a:t>Wild </a:t>
            </a:r>
            <a:r>
              <a:rPr lang="nl-NL" altLang="nl-NL" sz="1000" dirty="0" err="1"/>
              <a:t>type’s</a:t>
            </a:r>
            <a:r>
              <a:rPr lang="nl-NL" altLang="nl-NL" sz="1000" dirty="0"/>
              <a:t> </a:t>
            </a:r>
            <a:r>
              <a:rPr lang="nl-NL" altLang="nl-NL" sz="1000" dirty="0" err="1"/>
              <a:t>errors</a:t>
            </a:r>
            <a:r>
              <a:rPr lang="nl-NL" altLang="nl-NL" sz="1000" dirty="0"/>
              <a:t> in a </a:t>
            </a:r>
            <a:r>
              <a:rPr lang="nl-NL" altLang="nl-NL" sz="1000" dirty="0" err="1"/>
              <a:t>maze</a:t>
            </a:r>
            <a:r>
              <a:rPr lang="nl-NL" altLang="nl-NL" sz="1000" dirty="0"/>
              <a:t>, </a:t>
            </a:r>
            <a:r>
              <a:rPr lang="nl-NL" altLang="nl-NL" sz="1000" dirty="0" err="1"/>
              <a:t>after</a:t>
            </a:r>
            <a:r>
              <a:rPr lang="nl-NL" altLang="nl-NL" sz="1000" dirty="0"/>
              <a:t> </a:t>
            </a:r>
            <a:r>
              <a:rPr lang="nl-NL" altLang="nl-NL" sz="1000" dirty="0" err="1"/>
              <a:t>some</a:t>
            </a:r>
            <a:r>
              <a:rPr lang="nl-NL" altLang="nl-NL" sz="1000" dirty="0"/>
              <a:t> </a:t>
            </a:r>
            <a:r>
              <a:rPr lang="nl-NL" altLang="nl-NL" sz="1000" dirty="0" err="1"/>
              <a:t>preliminary</a:t>
            </a:r>
            <a:r>
              <a:rPr lang="nl-NL" altLang="nl-NL" sz="1000" dirty="0"/>
              <a:t> </a:t>
            </a:r>
            <a:r>
              <a:rPr lang="nl-NL" altLang="nl-NL" sz="1000" dirty="0" err="1"/>
              <a:t>exploration</a:t>
            </a:r>
            <a:r>
              <a:rPr lang="nl-NL" altLang="nl-NL" sz="1000" dirty="0"/>
              <a:t> (</a:t>
            </a:r>
            <a:r>
              <a:rPr lang="nl-NL" altLang="nl-NL" sz="1000" dirty="0" err="1"/>
              <a:t>spatial</a:t>
            </a:r>
            <a:r>
              <a:rPr lang="nl-NL" altLang="nl-NL" sz="1000" dirty="0"/>
              <a:t> memory).</a:t>
            </a:r>
          </a:p>
          <a:p>
            <a:r>
              <a:rPr lang="nl-NL" altLang="nl-NL" sz="1000" dirty="0" err="1"/>
              <a:t>After</a:t>
            </a:r>
            <a:r>
              <a:rPr lang="nl-NL" altLang="nl-NL" sz="1000" dirty="0"/>
              <a:t> 8 </a:t>
            </a:r>
            <a:r>
              <a:rPr lang="nl-NL" altLang="nl-NL" sz="1000" dirty="0" err="1"/>
              <a:t>generations</a:t>
            </a:r>
            <a:r>
              <a:rPr lang="nl-NL" altLang="nl-NL" sz="1000" dirty="0"/>
              <a:t> </a:t>
            </a:r>
            <a:r>
              <a:rPr lang="nl-NL" altLang="nl-NL" sz="1000" dirty="0" err="1"/>
              <a:t>two</a:t>
            </a:r>
            <a:r>
              <a:rPr lang="nl-NL" altLang="nl-NL" sz="1000" dirty="0"/>
              <a:t> different </a:t>
            </a:r>
            <a:r>
              <a:rPr lang="nl-NL" altLang="nl-NL" sz="1000" dirty="0" err="1"/>
              <a:t>strains</a:t>
            </a:r>
            <a:r>
              <a:rPr lang="nl-NL" altLang="nl-NL" sz="1000" dirty="0"/>
              <a:t> </a:t>
            </a:r>
            <a:r>
              <a:rPr lang="nl-NL" altLang="nl-NL" sz="1000" dirty="0" err="1"/>
              <a:t>with</a:t>
            </a:r>
            <a:r>
              <a:rPr lang="nl-NL" altLang="nl-NL" sz="1000" dirty="0"/>
              <a:t> </a:t>
            </a:r>
            <a:r>
              <a:rPr lang="nl-NL" altLang="nl-NL" sz="1000" dirty="0" err="1"/>
              <a:t>almost</a:t>
            </a:r>
            <a:r>
              <a:rPr lang="nl-NL" altLang="nl-NL" sz="1000" dirty="0"/>
              <a:t> no overlap in </a:t>
            </a:r>
            <a:r>
              <a:rPr lang="nl-NL" altLang="nl-NL" sz="1000" dirty="0" err="1"/>
              <a:t>behavior</a:t>
            </a:r>
            <a:endParaRPr lang="nl-NL" altLang="nl-NL" sz="1000" dirty="0"/>
          </a:p>
          <a:p>
            <a:r>
              <a:rPr lang="nl-NL" altLang="nl-NL" sz="1000" dirty="0"/>
              <a:t>Genes do matter for </a:t>
            </a:r>
            <a:r>
              <a:rPr lang="nl-NL" altLang="nl-NL" sz="1000" dirty="0" err="1"/>
              <a:t>behavior</a:t>
            </a:r>
            <a:endParaRPr lang="nl-NL" altLang="nl-NL"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87FD8-8F57-461C-82AF-9F399EF7C6B6}" type="slidenum">
              <a:rPr lang="nl-NL" altLang="nl-NL"/>
              <a:pPr/>
              <a:t>6</a:t>
            </a:fld>
            <a:endParaRPr lang="nl-NL" altLang="nl-NL"/>
          </a:p>
        </p:txBody>
      </p:sp>
      <p:sp>
        <p:nvSpPr>
          <p:cNvPr id="734210" name="Rectangle 2"/>
          <p:cNvSpPr>
            <a:spLocks noGrp="1" noRot="1" noChangeAspect="1" noChangeArrowheads="1" noTextEdit="1"/>
          </p:cNvSpPr>
          <p:nvPr>
            <p:ph type="sldImg"/>
          </p:nvPr>
        </p:nvSpPr>
        <p:spPr>
          <a:xfrm>
            <a:off x="1131888" y="703263"/>
            <a:ext cx="4594225" cy="3446462"/>
          </a:xfrm>
          <a:ln/>
        </p:spPr>
      </p:sp>
      <p:sp>
        <p:nvSpPr>
          <p:cNvPr id="734211" name="Rectangle 3"/>
          <p:cNvSpPr>
            <a:spLocks noGrp="1" noChangeArrowheads="1"/>
          </p:cNvSpPr>
          <p:nvPr>
            <p:ph type="body" idx="1"/>
          </p:nvPr>
        </p:nvSpPr>
        <p:spPr>
          <a:xfrm>
            <a:off x="923925" y="4360863"/>
            <a:ext cx="5010150" cy="4079875"/>
          </a:xfrm>
        </p:spPr>
        <p:txBody>
          <a:bodyPr/>
          <a:lstStyle/>
          <a:p>
            <a:r>
              <a:rPr lang="nl-NL" altLang="nl-NL" sz="1000"/>
              <a:t>The genetic defect can be corrected by enrichment: large cage, stairs and tunnels, wheels, toys of colors and form, repeated interaction with other mice, and possibly other forms of enrichment that now escape me. Impoverished was only one step down from the normal lab cage, alone in a gray cage with minmal contacts at feeding/cage cleaning.</a:t>
            </a:r>
          </a:p>
          <a:p>
            <a:endParaRPr lang="nl-NL" altLang="nl-NL" sz="1000"/>
          </a:p>
          <a:p>
            <a:r>
              <a:rPr lang="nl-NL" altLang="nl-NL" sz="1000"/>
              <a:t>No disadvantage for the genetically maze bright mice, but a clear advantage for the maze dulls.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80713084-5A57-460E-B611-18A874DA0F0E}" type="slidenum">
              <a:rPr lang="en-US"/>
              <a:pPr>
                <a:defRPr/>
              </a:pPr>
              <a:t>9</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xfrm>
            <a:off x="914401" y="4343400"/>
            <a:ext cx="5029200" cy="4114800"/>
          </a:xfrm>
          <a:noFill/>
        </p:spPr>
        <p:txBody>
          <a:bodyPr wrap="square" numCol="1" anchor="t" anchorCtr="0" compatLnSpc="1">
            <a:prstTxWarp prst="textNoShape">
              <a:avLst/>
            </a:prstTxWarp>
          </a:bodyPr>
          <a:lstStyle/>
          <a:p>
            <a:pPr eaLnBrk="1" hangingPunct="1"/>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80713084-5A57-460E-B611-18A874DA0F0E}" type="slidenum">
              <a:rPr lang="en-US"/>
              <a:pPr>
                <a:defRPr/>
              </a:pPr>
              <a:t>10</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xfrm>
            <a:off x="914401" y="4343400"/>
            <a:ext cx="5029200" cy="4114800"/>
          </a:xfrm>
          <a:noFill/>
        </p:spPr>
        <p:txBody>
          <a:bodyPr wrap="square" numCol="1" anchor="t" anchorCtr="0" compatLnSpc="1">
            <a:prstTxWarp prst="textNoShape">
              <a:avLst/>
            </a:prstTxWarp>
          </a:bodyPr>
          <a:lstStyle/>
          <a:p>
            <a:pPr eaLnBrk="1" hangingPunct="1"/>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t>8-3-2016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t>8-3-2016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t>8-3-2016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nl-NL"/>
          </a:p>
        </p:txBody>
      </p:sp>
      <p:sp>
        <p:nvSpPr>
          <p:cNvPr id="3" name="ClipArt Placeholder 2"/>
          <p:cNvSpPr>
            <a:spLocks noGrp="1"/>
          </p:cNvSpPr>
          <p:nvPr>
            <p:ph type="clipArt" sz="half" idx="1"/>
          </p:nvPr>
        </p:nvSpPr>
        <p:spPr>
          <a:xfrm>
            <a:off x="685800" y="1981200"/>
            <a:ext cx="3810000" cy="4114800"/>
          </a:xfrm>
        </p:spPr>
        <p:txBody>
          <a:bodyPr/>
          <a:lstStyle/>
          <a:p>
            <a:endParaRPr lang="nl-NL"/>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nl-NL" altLang="nl-NL"/>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nl-NL" altLang="nl-NL"/>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7255E42-46F4-4820-A312-2529C20E1122}" type="slidenum">
              <a:rPr lang="nl-NL" altLang="nl-NL"/>
              <a:pPr/>
              <a:t>‹#›</a:t>
            </a:fld>
            <a:endParaRPr lang="nl-NL" altLang="nl-NL"/>
          </a:p>
        </p:txBody>
      </p:sp>
    </p:spTree>
    <p:extLst>
      <p:ext uri="{BB962C8B-B14F-4D97-AF65-F5344CB8AC3E}">
        <p14:creationId xmlns:p14="http://schemas.microsoft.com/office/powerpoint/2010/main" val="186630978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nl-NL"/>
          </a:p>
        </p:txBody>
      </p:sp>
      <p:sp>
        <p:nvSpPr>
          <p:cNvPr id="3" name="Chart Placeholder 2"/>
          <p:cNvSpPr>
            <a:spLocks noGrp="1"/>
          </p:cNvSpPr>
          <p:nvPr>
            <p:ph type="chart" idx="1"/>
          </p:nvPr>
        </p:nvSpPr>
        <p:spPr>
          <a:xfrm>
            <a:off x="685800" y="1981200"/>
            <a:ext cx="7772400" cy="4114800"/>
          </a:xfrm>
        </p:spPr>
        <p:txBody>
          <a:bodyPr/>
          <a:lstStyle/>
          <a:p>
            <a:endParaRPr lang="nl-NL"/>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nl-NL" altLang="nl-NL"/>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nl-NL" altLang="nl-NL"/>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50DAC718-DCEB-4055-A3CD-C6B2B9FC19C1}" type="slidenum">
              <a:rPr lang="nl-NL" altLang="nl-NL"/>
              <a:pPr/>
              <a:t>‹#›</a:t>
            </a:fld>
            <a:endParaRPr lang="nl-NL" altLang="nl-NL"/>
          </a:p>
        </p:txBody>
      </p:sp>
    </p:spTree>
    <p:extLst>
      <p:ext uri="{BB962C8B-B14F-4D97-AF65-F5344CB8AC3E}">
        <p14:creationId xmlns:p14="http://schemas.microsoft.com/office/powerpoint/2010/main" val="5083139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D636C07-7E76-46D3-B86B-6AF7C60E533E}" type="datetimeFigureOut">
              <a:rPr lang="nl-NL" smtClean="0"/>
              <a:t>8-3-2016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D636C07-7E76-46D3-B86B-6AF7C60E533E}" type="datetimeFigureOut">
              <a:rPr lang="nl-NL" smtClean="0"/>
              <a:t>8-3-2016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D636C07-7E76-46D3-B86B-6AF7C60E533E}" type="datetimeFigureOut">
              <a:rPr lang="nl-NL" smtClean="0"/>
              <a:t>8-3-2016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D636C07-7E76-46D3-B86B-6AF7C60E533E}" type="datetimeFigureOut">
              <a:rPr lang="nl-NL" smtClean="0"/>
              <a:t>8-3-2016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D636C07-7E76-46D3-B86B-6AF7C60E533E}" type="datetimeFigureOut">
              <a:rPr lang="nl-NL" smtClean="0"/>
              <a:t>8-3-2016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D636C07-7E76-46D3-B86B-6AF7C60E533E}" type="datetimeFigureOut">
              <a:rPr lang="nl-NL" smtClean="0"/>
              <a:t>8-3-2016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8-3-2016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D636C07-7E76-46D3-B86B-6AF7C60E533E}" type="datetimeFigureOut">
              <a:rPr lang="nl-NL" smtClean="0"/>
              <a:t>8-3-2016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9096D49-DAE3-40DE-93E0-41688E0A5016}"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36C07-7E76-46D3-B86B-6AF7C60E533E}" type="datetimeFigureOut">
              <a:rPr lang="nl-NL" smtClean="0"/>
              <a:t>8-3-2016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96D49-DAE3-40DE-93E0-41688E0A5016}" type="slidenum">
              <a:rPr lang="nl-NL" smtClean="0"/>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a:xfrm>
            <a:off x="533400" y="381000"/>
            <a:ext cx="7710488" cy="1535113"/>
          </a:xfrm>
        </p:spPr>
        <p:txBody>
          <a:bodyPr/>
          <a:lstStyle/>
          <a:p>
            <a:pPr algn="l"/>
            <a:r>
              <a:rPr lang="en-US" altLang="nl-NL" dirty="0">
                <a:solidFill>
                  <a:schemeClr val="accent1"/>
                </a:solidFill>
                <a:latin typeface="Arial Unicode MS" pitchFamily="34" charset="-128"/>
              </a:rPr>
              <a:t>Gene-environment interaction </a:t>
            </a:r>
            <a:r>
              <a:rPr lang="en-US" altLang="nl-NL" dirty="0" smtClean="0">
                <a:solidFill>
                  <a:schemeClr val="accent1"/>
                </a:solidFill>
                <a:latin typeface="Arial Unicode MS" pitchFamily="34" charset="-128"/>
              </a:rPr>
              <a:t> </a:t>
            </a:r>
            <a:endParaRPr lang="en-US" altLang="nl-NL" dirty="0">
              <a:solidFill>
                <a:schemeClr val="accent1"/>
              </a:solidFill>
              <a:latin typeface="Arial Unicode MS" pitchFamily="34" charset="-128"/>
            </a:endParaRPr>
          </a:p>
        </p:txBody>
      </p:sp>
      <p:sp>
        <p:nvSpPr>
          <p:cNvPr id="645123" name="Rectangle 3"/>
          <p:cNvSpPr>
            <a:spLocks noGrp="1" noChangeArrowheads="1"/>
          </p:cNvSpPr>
          <p:nvPr>
            <p:ph type="body" sz="half" idx="2"/>
          </p:nvPr>
        </p:nvSpPr>
        <p:spPr>
          <a:xfrm>
            <a:off x="250825" y="2276475"/>
            <a:ext cx="4465638" cy="4105275"/>
          </a:xfrm>
        </p:spPr>
        <p:txBody>
          <a:bodyPr/>
          <a:lstStyle/>
          <a:p>
            <a:pPr>
              <a:buFontTx/>
              <a:buNone/>
            </a:pPr>
            <a:r>
              <a:rPr lang="en-US" altLang="nl-NL" sz="2400" dirty="0">
                <a:latin typeface="Arial Unicode MS" pitchFamily="34" charset="-128"/>
              </a:rPr>
              <a:t>Dorret Boomsma</a:t>
            </a:r>
          </a:p>
          <a:p>
            <a:pPr>
              <a:buFontTx/>
              <a:buNone/>
            </a:pPr>
            <a:r>
              <a:rPr lang="en-US" altLang="nl-NL" sz="2400" dirty="0" smtClean="0">
                <a:latin typeface="Arial Unicode MS" pitchFamily="34" charset="-128"/>
              </a:rPr>
              <a:t> </a:t>
            </a:r>
            <a:endParaRPr lang="en-US" altLang="nl-NL" sz="2400" dirty="0">
              <a:latin typeface="Arial Unicode MS" pitchFamily="34" charset="-128"/>
            </a:endParaRPr>
          </a:p>
          <a:p>
            <a:pPr>
              <a:buFontTx/>
              <a:buNone/>
            </a:pPr>
            <a:r>
              <a:rPr lang="en-US" altLang="nl-NL" sz="2400" dirty="0">
                <a:latin typeface="Arial Unicode MS" pitchFamily="34" charset="-128"/>
              </a:rPr>
              <a:t>Vrije Universiteit Amsterdam</a:t>
            </a:r>
          </a:p>
          <a:p>
            <a:pPr>
              <a:buFontTx/>
              <a:buNone/>
            </a:pPr>
            <a:r>
              <a:rPr lang="en-US" altLang="nl-NL" sz="2400" dirty="0" err="1">
                <a:latin typeface="Arial Unicode MS" pitchFamily="34" charset="-128"/>
              </a:rPr>
              <a:t>Dept</a:t>
            </a:r>
            <a:r>
              <a:rPr lang="en-US" altLang="nl-NL" sz="2400" dirty="0">
                <a:latin typeface="Arial Unicode MS" pitchFamily="34" charset="-128"/>
              </a:rPr>
              <a:t> Biological Psychology</a:t>
            </a:r>
          </a:p>
        </p:txBody>
      </p:sp>
      <p:pic>
        <p:nvPicPr>
          <p:cNvPr id="645127" name="Picture 7"/>
          <p:cNvPicPr>
            <a:picLocks noChangeAspect="1" noChangeArrowheads="1"/>
          </p:cNvPicPr>
          <p:nvPr/>
        </p:nvPicPr>
        <p:blipFill>
          <a:blip r:embed="rId2">
            <a:extLst>
              <a:ext uri="{28A0092B-C50C-407E-A947-70E740481C1C}">
                <a14:useLocalDpi xmlns:a14="http://schemas.microsoft.com/office/drawing/2010/main" val="0"/>
              </a:ext>
            </a:extLst>
          </a:blip>
          <a:srcRect l="64240" t="20778" r="7686" b="12245"/>
          <a:stretch>
            <a:fillRect/>
          </a:stretch>
        </p:blipFill>
        <p:spPr bwMode="auto">
          <a:xfrm>
            <a:off x="5364163" y="1412875"/>
            <a:ext cx="2736850" cy="4897438"/>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23450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11" descr="Figure_I_2007-0084-R_Bartels et al"/>
          <p:cNvPicPr>
            <a:picLocks noChangeAspect="1" noChangeArrowheads="1"/>
          </p:cNvPicPr>
          <p:nvPr/>
        </p:nvPicPr>
        <p:blipFill>
          <a:blip r:embed="rId3" cstate="print"/>
          <a:srcRect l="7677" t="25757" r="59697" b="19698"/>
          <a:stretch>
            <a:fillRect/>
          </a:stretch>
        </p:blipFill>
        <p:spPr bwMode="auto">
          <a:xfrm>
            <a:off x="381000" y="1371600"/>
            <a:ext cx="4191000" cy="5254158"/>
          </a:xfrm>
          <a:prstGeom prst="rect">
            <a:avLst/>
          </a:prstGeom>
          <a:noFill/>
          <a:ln w="28575">
            <a:solidFill>
              <a:schemeClr val="accent1"/>
            </a:solidFill>
            <a:miter lim="800000"/>
            <a:headEnd/>
            <a:tailEnd/>
          </a:ln>
        </p:spPr>
      </p:pic>
      <p:sp>
        <p:nvSpPr>
          <p:cNvPr id="10" name="TextBox 9"/>
          <p:cNvSpPr txBox="1"/>
          <p:nvPr/>
        </p:nvSpPr>
        <p:spPr>
          <a:xfrm>
            <a:off x="381000" y="228600"/>
            <a:ext cx="8382000" cy="707886"/>
          </a:xfrm>
          <a:prstGeom prst="rect">
            <a:avLst/>
          </a:prstGeom>
          <a:noFill/>
          <a:ln w="28575">
            <a:solidFill>
              <a:schemeClr val="accent1"/>
            </a:solidFill>
          </a:ln>
        </p:spPr>
        <p:txBody>
          <a:bodyPr wrap="square" rtlCol="0">
            <a:spAutoFit/>
          </a:bodyPr>
          <a:lstStyle/>
          <a:p>
            <a:r>
              <a:rPr lang="en-US" sz="2000" dirty="0" smtClean="0"/>
              <a:t>Heritability can depend on:</a:t>
            </a:r>
          </a:p>
          <a:p>
            <a:r>
              <a:rPr lang="en-US" sz="2000" dirty="0" smtClean="0"/>
              <a:t>Sex;  Age ; Birth Cohort ; Environmental Exposures</a:t>
            </a:r>
            <a:endParaRPr lang="en-US" sz="2000" dirty="0"/>
          </a:p>
        </p:txBody>
      </p:sp>
      <p:sp>
        <p:nvSpPr>
          <p:cNvPr id="4" name="TextBox 3"/>
          <p:cNvSpPr txBox="1"/>
          <p:nvPr/>
        </p:nvSpPr>
        <p:spPr>
          <a:xfrm>
            <a:off x="4871114" y="1371600"/>
            <a:ext cx="4038599" cy="5047536"/>
          </a:xfrm>
          <a:prstGeom prst="rect">
            <a:avLst/>
          </a:prstGeom>
          <a:noFill/>
          <a:ln>
            <a:solidFill>
              <a:schemeClr val="accent1"/>
            </a:solidFill>
          </a:ln>
        </p:spPr>
        <p:txBody>
          <a:bodyPr wrap="square" rtlCol="0">
            <a:spAutoFit/>
          </a:bodyPr>
          <a:lstStyle/>
          <a:p>
            <a:r>
              <a:rPr lang="en-US" sz="2200" dirty="0" smtClean="0"/>
              <a:t>The influence of A (additive genes) is given by ‘</a:t>
            </a:r>
            <a:r>
              <a:rPr lang="en-US" sz="2200" b="1" dirty="0" smtClean="0"/>
              <a:t>a</a:t>
            </a:r>
            <a:r>
              <a:rPr lang="en-US" sz="2200" dirty="0" smtClean="0"/>
              <a:t>’; the effect of Common environment by ‘ </a:t>
            </a:r>
            <a:r>
              <a:rPr lang="en-US" sz="2200" b="1" dirty="0" smtClean="0"/>
              <a:t>c</a:t>
            </a:r>
            <a:r>
              <a:rPr lang="en-US" sz="2200" dirty="0" smtClean="0"/>
              <a:t> ‘ and the influence of random environment by ‘</a:t>
            </a:r>
            <a:r>
              <a:rPr lang="en-US" sz="2200" b="1" dirty="0" smtClean="0"/>
              <a:t>e</a:t>
            </a:r>
            <a:r>
              <a:rPr lang="en-US" sz="2200" dirty="0" smtClean="0"/>
              <a:t> ‘.</a:t>
            </a:r>
          </a:p>
          <a:p>
            <a:endParaRPr lang="en-US" sz="2200" dirty="0" smtClean="0"/>
          </a:p>
          <a:p>
            <a:r>
              <a:rPr lang="en-US" sz="2200" dirty="0" smtClean="0"/>
              <a:t>These parameters can be modified by other factors</a:t>
            </a:r>
            <a:r>
              <a:rPr lang="en-US" sz="2200" dirty="0"/>
              <a:t>.</a:t>
            </a:r>
            <a:endParaRPr lang="en-US" sz="2200" dirty="0" smtClean="0"/>
          </a:p>
          <a:p>
            <a:endParaRPr lang="en-US" dirty="0" smtClean="0"/>
          </a:p>
          <a:p>
            <a:r>
              <a:rPr lang="en-US" sz="1600" dirty="0" smtClean="0"/>
              <a:t>Purcell S, Sham P Variance components models for gene-environment interaction in quantitative trait locus linkage analysis. Twin Res. 2002 ,572-6.</a:t>
            </a:r>
          </a:p>
          <a:p>
            <a:endParaRPr lang="en-US" sz="1600" dirty="0" smtClean="0"/>
          </a:p>
          <a:p>
            <a:r>
              <a:rPr lang="en-US" sz="1600" dirty="0" smtClean="0"/>
              <a:t>Purcell S. Variance components models for gene-environment interaction in twin analysis. Twin Res. 2002, 554-71</a:t>
            </a:r>
          </a:p>
        </p:txBody>
      </p:sp>
    </p:spTree>
    <p:extLst>
      <p:ext uri="{BB962C8B-B14F-4D97-AF65-F5344CB8AC3E}">
        <p14:creationId xmlns:p14="http://schemas.microsoft.com/office/powerpoint/2010/main" val="7564271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normAutofit fontScale="90000"/>
          </a:bodyPr>
          <a:lstStyle/>
          <a:p>
            <a:pPr algn="l"/>
            <a:r>
              <a:rPr lang="en-US" altLang="nl-NL" dirty="0" smtClean="0">
                <a:solidFill>
                  <a:schemeClr val="accent1"/>
                </a:solidFill>
                <a:latin typeface="Arial Unicode MS" pitchFamily="34" charset="-128"/>
              </a:rPr>
              <a:t>Interaction (heterogeneity in the population): </a:t>
            </a:r>
            <a:r>
              <a:rPr lang="en-US" altLang="nl-NL" dirty="0" smtClean="0">
                <a:solidFill>
                  <a:schemeClr val="accent1"/>
                </a:solidFill>
                <a:latin typeface="Arial Unicode MS" pitchFamily="34" charset="-128"/>
              </a:rPr>
              <a:t>examples</a:t>
            </a:r>
            <a:endParaRPr lang="en-US" altLang="nl-NL" dirty="0">
              <a:solidFill>
                <a:schemeClr val="accent1"/>
              </a:solidFill>
              <a:latin typeface="Arial Unicode MS" pitchFamily="34" charset="-128"/>
            </a:endParaRPr>
          </a:p>
        </p:txBody>
      </p:sp>
      <p:sp>
        <p:nvSpPr>
          <p:cNvPr id="632835" name="Rectangle 3"/>
          <p:cNvSpPr>
            <a:spLocks noGrp="1" noChangeArrowheads="1"/>
          </p:cNvSpPr>
          <p:nvPr>
            <p:ph type="body" idx="1"/>
          </p:nvPr>
        </p:nvSpPr>
        <p:spPr>
          <a:xfrm>
            <a:off x="323850" y="2362200"/>
            <a:ext cx="8569325" cy="3200400"/>
          </a:xfrm>
        </p:spPr>
        <p:txBody>
          <a:bodyPr>
            <a:normAutofit/>
          </a:bodyPr>
          <a:lstStyle/>
          <a:p>
            <a:r>
              <a:rPr lang="en-US" altLang="nl-NL" sz="3600" dirty="0">
                <a:latin typeface="Arial Unicode MS" pitchFamily="34" charset="-128"/>
              </a:rPr>
              <a:t>Genotype x Sex </a:t>
            </a:r>
            <a:endParaRPr lang="en-US" altLang="nl-NL" sz="3600" dirty="0" smtClean="0">
              <a:latin typeface="Arial Unicode MS" pitchFamily="34" charset="-128"/>
            </a:endParaRPr>
          </a:p>
          <a:p>
            <a:r>
              <a:rPr lang="en-US" altLang="nl-NL" sz="3600" dirty="0" smtClean="0">
                <a:latin typeface="Arial Unicode MS" pitchFamily="34" charset="-128"/>
              </a:rPr>
              <a:t>Genotype </a:t>
            </a:r>
            <a:r>
              <a:rPr lang="en-US" altLang="nl-NL" sz="3600" dirty="0">
                <a:latin typeface="Arial Unicode MS" pitchFamily="34" charset="-128"/>
              </a:rPr>
              <a:t>x Age</a:t>
            </a:r>
          </a:p>
          <a:p>
            <a:r>
              <a:rPr lang="en-US" altLang="nl-NL" sz="3600" dirty="0" smtClean="0">
                <a:latin typeface="Arial Unicode MS" pitchFamily="34" charset="-128"/>
              </a:rPr>
              <a:t>Genotype </a:t>
            </a:r>
            <a:r>
              <a:rPr lang="en-US" altLang="nl-NL" sz="3600" dirty="0">
                <a:latin typeface="Arial Unicode MS" pitchFamily="34" charset="-128"/>
              </a:rPr>
              <a:t>x Environment</a:t>
            </a:r>
          </a:p>
          <a:p>
            <a:r>
              <a:rPr lang="en-US" altLang="nl-NL" sz="3600" dirty="0">
                <a:latin typeface="Arial Unicode MS" pitchFamily="34" charset="-128"/>
              </a:rPr>
              <a:t>Genotype x QTL </a:t>
            </a:r>
            <a:r>
              <a:rPr lang="en-US" altLang="nl-NL" dirty="0">
                <a:latin typeface="Arial Unicode MS" pitchFamily="34" charset="-128"/>
              </a:rPr>
              <a:t>(quantitative trait locus)</a:t>
            </a:r>
          </a:p>
        </p:txBody>
      </p:sp>
    </p:spTree>
    <p:extLst>
      <p:ext uri="{BB962C8B-B14F-4D97-AF65-F5344CB8AC3E}">
        <p14:creationId xmlns:p14="http://schemas.microsoft.com/office/powerpoint/2010/main" val="134467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ChangeArrowheads="1"/>
          </p:cNvSpPr>
          <p:nvPr/>
        </p:nvSpPr>
        <p:spPr bwMode="auto">
          <a:xfrm>
            <a:off x="228600" y="914400"/>
            <a:ext cx="844708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nl-NL" sz="2800" dirty="0">
                <a:solidFill>
                  <a:schemeClr val="accent1"/>
                </a:solidFill>
                <a:effectLst/>
                <a:latin typeface="Arial Unicode MS" pitchFamily="34" charset="-128"/>
                <a:cs typeface="Arial" charset="0"/>
              </a:rPr>
              <a:t>Genotype-environment interaction I: </a:t>
            </a:r>
          </a:p>
          <a:p>
            <a:r>
              <a:rPr lang="en-US" altLang="nl-NL" sz="2800" dirty="0">
                <a:solidFill>
                  <a:schemeClr val="accent1"/>
                </a:solidFill>
                <a:effectLst/>
                <a:latin typeface="Arial Unicode MS" pitchFamily="34" charset="-128"/>
                <a:cs typeface="Arial" charset="0"/>
              </a:rPr>
              <a:t>The influence of genotype can be estimated conditional on </a:t>
            </a:r>
            <a:r>
              <a:rPr lang="en-US" altLang="nl-NL" sz="2800" dirty="0" smtClean="0">
                <a:solidFill>
                  <a:schemeClr val="accent1"/>
                </a:solidFill>
                <a:effectLst/>
                <a:latin typeface="Arial Unicode MS" pitchFamily="34" charset="-128"/>
                <a:cs typeface="Arial" charset="0"/>
              </a:rPr>
              <a:t>sex, age </a:t>
            </a:r>
            <a:r>
              <a:rPr lang="en-US" altLang="nl-NL" sz="2800" dirty="0">
                <a:solidFill>
                  <a:schemeClr val="accent1"/>
                </a:solidFill>
                <a:effectLst/>
                <a:latin typeface="Arial Unicode MS" pitchFamily="34" charset="-128"/>
                <a:cs typeface="Arial" charset="0"/>
              </a:rPr>
              <a:t>or environmental exposure:</a:t>
            </a:r>
          </a:p>
          <a:p>
            <a:pPr eaLnBrk="0" hangingPunct="0"/>
            <a:endParaRPr lang="en-US" altLang="nl-NL" sz="2800" dirty="0">
              <a:solidFill>
                <a:schemeClr val="accent1"/>
              </a:solidFill>
              <a:effectLst/>
              <a:latin typeface="Arial Unicode MS" pitchFamily="34" charset="-128"/>
              <a:cs typeface="Arial" charset="0"/>
            </a:endParaRPr>
          </a:p>
          <a:p>
            <a:pPr eaLnBrk="0" hangingPunct="0"/>
            <a:r>
              <a:rPr lang="en-US" altLang="nl-NL" sz="2800" dirty="0">
                <a:solidFill>
                  <a:schemeClr val="accent1"/>
                </a:solidFill>
                <a:effectLst/>
                <a:latin typeface="Arial Unicode MS" pitchFamily="34" charset="-128"/>
                <a:cs typeface="Arial" charset="0"/>
              </a:rPr>
              <a:t>No interaction:  influence of genes does not differ for subjects </a:t>
            </a:r>
            <a:r>
              <a:rPr lang="en-US" altLang="nl-NL" sz="2800" dirty="0" smtClean="0">
                <a:solidFill>
                  <a:schemeClr val="accent1"/>
                </a:solidFill>
                <a:effectLst/>
                <a:latin typeface="Arial Unicode MS" pitchFamily="34" charset="-128"/>
                <a:cs typeface="Arial" charset="0"/>
              </a:rPr>
              <a:t>of different sex, age or different degrees </a:t>
            </a:r>
            <a:r>
              <a:rPr lang="en-US" altLang="nl-NL" sz="2800" dirty="0">
                <a:solidFill>
                  <a:schemeClr val="accent1"/>
                </a:solidFill>
                <a:effectLst/>
                <a:latin typeface="Arial Unicode MS" pitchFamily="34" charset="-128"/>
                <a:cs typeface="Arial" charset="0"/>
              </a:rPr>
              <a:t>of </a:t>
            </a:r>
            <a:r>
              <a:rPr lang="en-US" altLang="nl-NL" sz="2800" dirty="0" smtClean="0">
                <a:solidFill>
                  <a:schemeClr val="accent1"/>
                </a:solidFill>
                <a:effectLst/>
                <a:latin typeface="Arial Unicode MS" pitchFamily="34" charset="-128"/>
                <a:cs typeface="Arial" charset="0"/>
              </a:rPr>
              <a:t>exposure</a:t>
            </a:r>
          </a:p>
          <a:p>
            <a:pPr eaLnBrk="0" hangingPunct="0"/>
            <a:endParaRPr lang="en-US" altLang="nl-NL" sz="2800" dirty="0">
              <a:solidFill>
                <a:schemeClr val="accent1"/>
              </a:solidFill>
              <a:effectLst/>
              <a:latin typeface="Arial Unicode MS" pitchFamily="34" charset="-128"/>
              <a:cs typeface="Times New Roman" pitchFamily="18" charset="0"/>
            </a:endParaRPr>
          </a:p>
          <a:p>
            <a:pPr eaLnBrk="0" hangingPunct="0"/>
            <a:r>
              <a:rPr lang="en-US" altLang="nl-NL" sz="2800" dirty="0" err="1">
                <a:solidFill>
                  <a:schemeClr val="accent1"/>
                </a:solidFill>
                <a:effectLst/>
                <a:latin typeface="Arial Unicode MS" pitchFamily="34" charset="-128"/>
                <a:cs typeface="Arial" charset="0"/>
              </a:rPr>
              <a:t>GxE</a:t>
            </a:r>
            <a:r>
              <a:rPr lang="en-US" altLang="nl-NL" sz="2800" dirty="0">
                <a:solidFill>
                  <a:schemeClr val="accent1"/>
                </a:solidFill>
                <a:effectLst/>
                <a:latin typeface="Arial Unicode MS" pitchFamily="34" charset="-128"/>
                <a:cs typeface="Arial" charset="0"/>
              </a:rPr>
              <a:t> interaction:  genetic effects are modified </a:t>
            </a:r>
            <a:r>
              <a:rPr lang="en-US" altLang="nl-NL" sz="2800" dirty="0" smtClean="0">
                <a:solidFill>
                  <a:schemeClr val="accent1"/>
                </a:solidFill>
                <a:effectLst/>
                <a:latin typeface="Arial Unicode MS" pitchFamily="34" charset="-128"/>
                <a:cs typeface="Arial" charset="0"/>
              </a:rPr>
              <a:t>by sex, age or exposure -&gt; </a:t>
            </a:r>
            <a:r>
              <a:rPr lang="en-US" altLang="nl-NL" sz="2800" dirty="0" err="1" smtClean="0">
                <a:solidFill>
                  <a:schemeClr val="accent1"/>
                </a:solidFill>
                <a:effectLst/>
                <a:latin typeface="Arial Unicode MS" pitchFamily="34" charset="-128"/>
                <a:cs typeface="Arial" charset="0"/>
              </a:rPr>
              <a:t>heritabilities</a:t>
            </a:r>
            <a:r>
              <a:rPr lang="en-US" altLang="nl-NL" sz="2800" dirty="0" smtClean="0">
                <a:solidFill>
                  <a:schemeClr val="accent1"/>
                </a:solidFill>
                <a:effectLst/>
                <a:latin typeface="Arial Unicode MS" pitchFamily="34" charset="-128"/>
                <a:cs typeface="Arial" charset="0"/>
              </a:rPr>
              <a:t> </a:t>
            </a:r>
            <a:r>
              <a:rPr lang="en-US" altLang="nl-NL" sz="2800" dirty="0">
                <a:solidFill>
                  <a:schemeClr val="accent1"/>
                </a:solidFill>
                <a:effectLst/>
                <a:latin typeface="Arial Unicode MS" pitchFamily="34" charset="-128"/>
                <a:cs typeface="Arial" charset="0"/>
              </a:rPr>
              <a:t>differ between exposure-positive and exposure-negative groups</a:t>
            </a:r>
            <a:endParaRPr lang="en-US" altLang="nl-NL" sz="2800" dirty="0">
              <a:solidFill>
                <a:schemeClr val="accent1"/>
              </a:solidFill>
              <a:effectLst/>
              <a:latin typeface="Arial Unicode MS" pitchFamily="34" charset="-128"/>
            </a:endParaRPr>
          </a:p>
        </p:txBody>
      </p:sp>
    </p:spTree>
    <p:extLst>
      <p:ext uri="{BB962C8B-B14F-4D97-AF65-F5344CB8AC3E}">
        <p14:creationId xmlns:p14="http://schemas.microsoft.com/office/powerpoint/2010/main" val="3186696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7" name="Rectangle 3"/>
          <p:cNvSpPr>
            <a:spLocks noGrp="1" noChangeArrowheads="1"/>
          </p:cNvSpPr>
          <p:nvPr>
            <p:ph type="title"/>
          </p:nvPr>
        </p:nvSpPr>
        <p:spPr>
          <a:xfrm>
            <a:off x="971550" y="620713"/>
            <a:ext cx="6769100" cy="1143000"/>
          </a:xfrm>
        </p:spPr>
        <p:txBody>
          <a:bodyPr>
            <a:normAutofit fontScale="90000"/>
          </a:bodyPr>
          <a:lstStyle/>
          <a:p>
            <a:r>
              <a:rPr lang="en-US" altLang="nl-NL" sz="3600" dirty="0">
                <a:solidFill>
                  <a:schemeClr val="accent1"/>
                </a:solidFill>
                <a:latin typeface="Arial Unicode MS" pitchFamily="34" charset="-128"/>
              </a:rPr>
              <a:t>IQ heritability:</a:t>
            </a:r>
            <a:br>
              <a:rPr lang="en-US" altLang="nl-NL" sz="3600" dirty="0">
                <a:solidFill>
                  <a:schemeClr val="accent1"/>
                </a:solidFill>
                <a:latin typeface="Arial Unicode MS" pitchFamily="34" charset="-128"/>
              </a:rPr>
            </a:br>
            <a:r>
              <a:rPr lang="en-US" altLang="nl-NL" sz="3600" dirty="0">
                <a:solidFill>
                  <a:schemeClr val="accent1"/>
                </a:solidFill>
                <a:latin typeface="Arial Unicode MS" pitchFamily="34" charset="-128"/>
              </a:rPr>
              <a:t> Genotype x Age Interaction</a:t>
            </a:r>
          </a:p>
        </p:txBody>
      </p:sp>
      <p:graphicFrame>
        <p:nvGraphicFramePr>
          <p:cNvPr id="666628" name="Object 4"/>
          <p:cNvGraphicFramePr>
            <a:graphicFrameLocks noGrp="1" noChangeAspect="1"/>
          </p:cNvGraphicFramePr>
          <p:nvPr>
            <p:ph type="chart" idx="1"/>
            <p:extLst>
              <p:ext uri="{D42A27DB-BD31-4B8C-83A1-F6EECF244321}">
                <p14:modId xmlns:p14="http://schemas.microsoft.com/office/powerpoint/2010/main" val="468075733"/>
              </p:ext>
            </p:extLst>
          </p:nvPr>
        </p:nvGraphicFramePr>
        <p:xfrm>
          <a:off x="179388" y="1988840"/>
          <a:ext cx="6696075" cy="4489450"/>
        </p:xfrm>
        <a:graphic>
          <a:graphicData uri="http://schemas.openxmlformats.org/presentationml/2006/ole">
            <mc:AlternateContent xmlns:mc="http://schemas.openxmlformats.org/markup-compatibility/2006">
              <mc:Choice xmlns:v="urn:schemas-microsoft-com:vml" Requires="v">
                <p:oleObj spid="_x0000_s3082" name="Werkblad" r:id="rId3" imgW="8858436" imgH="6067652" progId="Excel.Sheet.8">
                  <p:embed/>
                </p:oleObj>
              </mc:Choice>
              <mc:Fallback>
                <p:oleObj name="Werkblad" r:id="rId3" imgW="8858436" imgH="606765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7254" t="10532" r="17160" b="3809"/>
                      <a:stretch>
                        <a:fillRect/>
                      </a:stretch>
                    </p:blipFill>
                    <p:spPr bwMode="auto">
                      <a:xfrm>
                        <a:off x="179388" y="1988840"/>
                        <a:ext cx="6696075" cy="4489450"/>
                      </a:xfrm>
                      <a:prstGeom prst="rect">
                        <a:avLst/>
                      </a:prstGeom>
                      <a:solidFill>
                        <a:schemeClr val="accent1"/>
                      </a:solidFill>
                    </p:spPr>
                  </p:pic>
                </p:oleObj>
              </mc:Fallback>
            </mc:AlternateContent>
          </a:graphicData>
        </a:graphic>
      </p:graphicFrame>
      <p:sp>
        <p:nvSpPr>
          <p:cNvPr id="666629" name="Text Box 5"/>
          <p:cNvSpPr txBox="1">
            <a:spLocks noChangeArrowheads="1"/>
          </p:cNvSpPr>
          <p:nvPr/>
        </p:nvSpPr>
        <p:spPr bwMode="auto">
          <a:xfrm>
            <a:off x="6877050" y="2681288"/>
            <a:ext cx="2114550" cy="1373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nl-NL" sz="2800" dirty="0">
                <a:solidFill>
                  <a:schemeClr val="accent1"/>
                </a:solidFill>
                <a:effectLst/>
                <a:latin typeface="Arial Unicode MS" pitchFamily="34" charset="-128"/>
              </a:rPr>
              <a:t>Genes</a:t>
            </a:r>
          </a:p>
          <a:p>
            <a:r>
              <a:rPr lang="en-US" altLang="nl-NL" sz="2800" dirty="0">
                <a:solidFill>
                  <a:srgbClr val="FF0000"/>
                </a:solidFill>
                <a:effectLst/>
                <a:latin typeface="Arial Unicode MS" pitchFamily="34" charset="-128"/>
              </a:rPr>
              <a:t>Unique E</a:t>
            </a:r>
          </a:p>
          <a:p>
            <a:r>
              <a:rPr lang="en-US" altLang="nl-NL" sz="2800" dirty="0">
                <a:solidFill>
                  <a:srgbClr val="FFCC00"/>
                </a:solidFill>
                <a:effectLst/>
                <a:latin typeface="Arial Unicode MS" pitchFamily="34" charset="-128"/>
              </a:rPr>
              <a:t>Common E</a:t>
            </a:r>
          </a:p>
        </p:txBody>
      </p:sp>
    </p:spTree>
    <p:extLst>
      <p:ext uri="{BB962C8B-B14F-4D97-AF65-F5344CB8AC3E}">
        <p14:creationId xmlns:p14="http://schemas.microsoft.com/office/powerpoint/2010/main" val="41549488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0114" name="Picture 2"/>
          <p:cNvPicPr>
            <a:picLocks noChangeAspect="1" noChangeArrowheads="1"/>
          </p:cNvPicPr>
          <p:nvPr/>
        </p:nvPicPr>
        <p:blipFill>
          <a:blip r:embed="rId2">
            <a:extLst>
              <a:ext uri="{28A0092B-C50C-407E-A947-70E740481C1C}">
                <a14:useLocalDpi xmlns:a14="http://schemas.microsoft.com/office/drawing/2010/main" val="0"/>
              </a:ext>
            </a:extLst>
          </a:blip>
          <a:srcRect l="993" t="12500" r="3125" b="14583"/>
          <a:stretch>
            <a:fillRect/>
          </a:stretch>
        </p:blipFill>
        <p:spPr bwMode="auto">
          <a:xfrm>
            <a:off x="323850" y="260350"/>
            <a:ext cx="8569325" cy="62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0115" name="Text Box 3"/>
          <p:cNvSpPr txBox="1">
            <a:spLocks noChangeArrowheads="1"/>
          </p:cNvSpPr>
          <p:nvPr/>
        </p:nvSpPr>
        <p:spPr bwMode="auto">
          <a:xfrm>
            <a:off x="5435600" y="476250"/>
            <a:ext cx="3457575" cy="43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nl-NL" sz="2800">
                <a:effectLst/>
              </a:rPr>
              <a:t>Genotype x age interaction: increase in heritability with age</a:t>
            </a:r>
          </a:p>
          <a:p>
            <a:endParaRPr lang="en-US" altLang="nl-NL" sz="2800">
              <a:effectLst/>
            </a:endParaRPr>
          </a:p>
          <a:p>
            <a:r>
              <a:rPr lang="en-US" altLang="nl-NL" sz="2400">
                <a:effectLst/>
              </a:rPr>
              <a:t>Parent-offspring correlations for IQ. </a:t>
            </a:r>
          </a:p>
          <a:p>
            <a:r>
              <a:rPr lang="en-US" altLang="nl-NL" sz="2400">
                <a:effectLst/>
              </a:rPr>
              <a:t>Two upper lines: biological relatives; </a:t>
            </a:r>
          </a:p>
          <a:p>
            <a:r>
              <a:rPr lang="en-US" altLang="nl-NL" sz="2400">
                <a:effectLst/>
              </a:rPr>
              <a:t>lower line: adoptive relatives.</a:t>
            </a:r>
          </a:p>
          <a:p>
            <a:r>
              <a:rPr lang="en-US" altLang="nl-NL" sz="2400">
                <a:effectLst/>
              </a:rPr>
              <a:t>(Plomin et al. 1997) </a:t>
            </a:r>
          </a:p>
        </p:txBody>
      </p:sp>
    </p:spTree>
    <p:extLst>
      <p:ext uri="{BB962C8B-B14F-4D97-AF65-F5344CB8AC3E}">
        <p14:creationId xmlns:p14="http://schemas.microsoft.com/office/powerpoint/2010/main" val="931308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4994" name="Picture 2"/>
          <p:cNvPicPr>
            <a:picLocks noChangeAspect="1" noChangeArrowheads="1"/>
          </p:cNvPicPr>
          <p:nvPr/>
        </p:nvPicPr>
        <p:blipFill>
          <a:blip r:embed="rId2">
            <a:extLst>
              <a:ext uri="{28A0092B-C50C-407E-A947-70E740481C1C}">
                <a14:useLocalDpi xmlns:a14="http://schemas.microsoft.com/office/drawing/2010/main" val="0"/>
              </a:ext>
            </a:extLst>
          </a:blip>
          <a:srcRect l="4688" t="19792" r="3125" b="13542"/>
          <a:stretch>
            <a:fillRect/>
          </a:stretch>
        </p:blipFill>
        <p:spPr bwMode="auto">
          <a:xfrm>
            <a:off x="76200" y="685800"/>
            <a:ext cx="8991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4995" name="Text Box 3"/>
          <p:cNvSpPr txBox="1">
            <a:spLocks noChangeArrowheads="1"/>
          </p:cNvSpPr>
          <p:nvPr/>
        </p:nvSpPr>
        <p:spPr bwMode="auto">
          <a:xfrm>
            <a:off x="228600" y="177800"/>
            <a:ext cx="8447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nl-NL" sz="2800" dirty="0">
                <a:solidFill>
                  <a:schemeClr val="accent1"/>
                </a:solidFill>
                <a:effectLst/>
                <a:latin typeface="Arial Unicode MS" pitchFamily="34" charset="-128"/>
              </a:rPr>
              <a:t>Genotype x Environment interaction</a:t>
            </a:r>
          </a:p>
        </p:txBody>
      </p:sp>
      <p:sp>
        <p:nvSpPr>
          <p:cNvPr id="724996" name="Text Box 4"/>
          <p:cNvSpPr txBox="1">
            <a:spLocks noChangeArrowheads="1"/>
          </p:cNvSpPr>
          <p:nvPr/>
        </p:nvSpPr>
        <p:spPr bwMode="auto">
          <a:xfrm>
            <a:off x="152400" y="5791200"/>
            <a:ext cx="4724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nl-NL" sz="1800">
                <a:effectLst/>
              </a:rPr>
              <a:t>Kendler, Nov 2001, Archives General Psychiatry</a:t>
            </a:r>
          </a:p>
        </p:txBody>
      </p:sp>
    </p:spTree>
    <p:extLst>
      <p:ext uri="{BB962C8B-B14F-4D97-AF65-F5344CB8AC3E}">
        <p14:creationId xmlns:p14="http://schemas.microsoft.com/office/powerpoint/2010/main" val="83845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628800"/>
            <a:ext cx="8496944" cy="3785652"/>
          </a:xfrm>
          <a:prstGeom prst="rect">
            <a:avLst/>
          </a:prstGeom>
        </p:spPr>
        <p:txBody>
          <a:bodyPr wrap="square">
            <a:spAutoFit/>
          </a:bodyPr>
          <a:lstStyle/>
          <a:p>
            <a:r>
              <a:rPr lang="en-US" sz="2000" dirty="0"/>
              <a:t>Two theoretical models make different predictions regarding gene–environment interaction. </a:t>
            </a:r>
            <a:endParaRPr lang="en-US" sz="2000" dirty="0" smtClean="0"/>
          </a:p>
          <a:p>
            <a:endParaRPr lang="en-US" sz="2000" dirty="0" smtClean="0"/>
          </a:p>
          <a:p>
            <a:r>
              <a:rPr lang="en-US" sz="2000" dirty="0" smtClean="0"/>
              <a:t>The </a:t>
            </a:r>
            <a:r>
              <a:rPr lang="en-US" sz="2000" dirty="0"/>
              <a:t>diathesis– stress model predicts that genetic vulnerability (diathesis) in the presence of environmental stress, will increase the likelihood of behavioral problems (e.g., </a:t>
            </a:r>
            <a:r>
              <a:rPr lang="en-US" sz="2000" dirty="0" err="1"/>
              <a:t>Rende</a:t>
            </a:r>
            <a:r>
              <a:rPr lang="en-US" sz="2000" dirty="0"/>
              <a:t> and Plomin (1992) and also predicts that the heritability of the trait will be higher for children in at risk environments. </a:t>
            </a:r>
            <a:endParaRPr lang="en-US" sz="2000" dirty="0" smtClean="0"/>
          </a:p>
          <a:p>
            <a:endParaRPr lang="en-US" sz="2000" dirty="0"/>
          </a:p>
          <a:p>
            <a:r>
              <a:rPr lang="en-US" sz="2000" dirty="0" smtClean="0"/>
              <a:t>The </a:t>
            </a:r>
            <a:r>
              <a:rPr lang="en-US" sz="2000" dirty="0"/>
              <a:t>bioecological model predicts that risk environments will mask genetic differences between children, whereas enriched environments will enable underlying genetic differences to be amplified (Bronfenbrenner and </a:t>
            </a:r>
            <a:r>
              <a:rPr lang="en-US" sz="2000" dirty="0" err="1"/>
              <a:t>Ceci</a:t>
            </a:r>
            <a:r>
              <a:rPr lang="en-US" sz="2000" dirty="0"/>
              <a:t> 1994; </a:t>
            </a:r>
            <a:r>
              <a:rPr lang="en-US" sz="2000" dirty="0" err="1"/>
              <a:t>Scarr</a:t>
            </a:r>
            <a:r>
              <a:rPr lang="en-US" sz="2000" dirty="0"/>
              <a:t> and McCartney 1983). </a:t>
            </a:r>
            <a:r>
              <a:rPr lang="en-US" sz="2000" dirty="0" smtClean="0"/>
              <a:t> </a:t>
            </a:r>
            <a:endParaRPr lang="nl-NL" sz="2000" dirty="0"/>
          </a:p>
        </p:txBody>
      </p:sp>
    </p:spTree>
    <p:extLst>
      <p:ext uri="{BB962C8B-B14F-4D97-AF65-F5344CB8AC3E}">
        <p14:creationId xmlns:p14="http://schemas.microsoft.com/office/powerpoint/2010/main" val="3855128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250825" y="381000"/>
            <a:ext cx="8588375" cy="1447800"/>
          </a:xfrm>
        </p:spPr>
        <p:txBody>
          <a:bodyPr/>
          <a:lstStyle/>
          <a:p>
            <a:r>
              <a:rPr lang="en-US" altLang="nl-NL" sz="2800" dirty="0">
                <a:solidFill>
                  <a:schemeClr val="accent1"/>
                </a:solidFill>
                <a:latin typeface="Arial Unicode MS" pitchFamily="34" charset="-128"/>
              </a:rPr>
              <a:t>Heritability of Disinhibition in 1974 adolescent Dutch twin pairs with a religious or non-religious upbringing</a:t>
            </a:r>
          </a:p>
        </p:txBody>
      </p:sp>
      <p:graphicFrame>
        <p:nvGraphicFramePr>
          <p:cNvPr id="779267" name="Object 3"/>
          <p:cNvGraphicFramePr>
            <a:graphicFrameLocks noGrp="1" noChangeAspect="1"/>
          </p:cNvGraphicFramePr>
          <p:nvPr>
            <p:ph type="chart" idx="1"/>
          </p:nvPr>
        </p:nvGraphicFramePr>
        <p:xfrm>
          <a:off x="419100" y="1752600"/>
          <a:ext cx="8458200" cy="4064000"/>
        </p:xfrm>
        <a:graphic>
          <a:graphicData uri="http://schemas.openxmlformats.org/presentationml/2006/ole">
            <mc:AlternateContent xmlns:mc="http://schemas.openxmlformats.org/markup-compatibility/2006">
              <mc:Choice xmlns:v="urn:schemas-microsoft-com:vml" Requires="v">
                <p:oleObj spid="_x0000_s9226" name="Grafiek" r:id="rId3" imgW="7772408" imgH="4114867" progId="MSGraph.Chart.8">
                  <p:embed followColorScheme="full"/>
                </p:oleObj>
              </mc:Choice>
              <mc:Fallback>
                <p:oleObj name="Grafiek" r:id="rId3" imgW="7772408" imgH="4114867" progId="MSGraph.Chart.8">
                  <p:embed followColorScheme="full"/>
                  <p:pic>
                    <p:nvPicPr>
                      <p:cNvPr id="0" name=""/>
                      <p:cNvPicPr>
                        <a:picLocks noChangeAspect="1" noChangeArrowheads="1"/>
                      </p:cNvPicPr>
                      <p:nvPr/>
                    </p:nvPicPr>
                    <p:blipFill>
                      <a:blip r:embed="rId4"/>
                      <a:srcRect t="3705" b="5519"/>
                      <a:stretch>
                        <a:fillRect/>
                      </a:stretch>
                    </p:blipFill>
                    <p:spPr bwMode="auto">
                      <a:xfrm>
                        <a:off x="419100" y="1752600"/>
                        <a:ext cx="8458200" cy="4064000"/>
                      </a:xfrm>
                      <a:prstGeom prst="rect">
                        <a:avLst/>
                      </a:prstGeom>
                      <a:solidFill>
                        <a:schemeClr val="bg1"/>
                      </a:solidFill>
                    </p:spPr>
                  </p:pic>
                </p:oleObj>
              </mc:Fallback>
            </mc:AlternateContent>
          </a:graphicData>
        </a:graphic>
      </p:graphicFrame>
      <p:sp>
        <p:nvSpPr>
          <p:cNvPr id="779268" name="Text Box 4"/>
          <p:cNvSpPr txBox="1">
            <a:spLocks noChangeArrowheads="1"/>
          </p:cNvSpPr>
          <p:nvPr/>
        </p:nvSpPr>
        <p:spPr bwMode="auto">
          <a:xfrm>
            <a:off x="517525" y="6081713"/>
            <a:ext cx="6761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nl-NL" altLang="nl-NL" sz="2400" dirty="0">
                <a:effectLst/>
                <a:latin typeface="Arial Unicode MS" pitchFamily="34" charset="-128"/>
              </a:rPr>
              <a:t> </a:t>
            </a:r>
            <a:r>
              <a:rPr lang="nl-NL" altLang="nl-NL" sz="2400" dirty="0">
                <a:solidFill>
                  <a:schemeClr val="accent1"/>
                </a:solidFill>
                <a:effectLst/>
                <a:latin typeface="Arial Unicode MS" pitchFamily="34" charset="-128"/>
              </a:rPr>
              <a:t>Boomsma et al. (1999) </a:t>
            </a:r>
            <a:r>
              <a:rPr lang="nl-NL" altLang="nl-NL" sz="2400" i="1" dirty="0" err="1">
                <a:solidFill>
                  <a:schemeClr val="accent1"/>
                </a:solidFill>
                <a:effectLst/>
                <a:latin typeface="Arial Unicode MS" pitchFamily="34" charset="-128"/>
              </a:rPr>
              <a:t>Twin</a:t>
            </a:r>
            <a:r>
              <a:rPr lang="nl-NL" altLang="nl-NL" sz="2400" i="1" dirty="0">
                <a:solidFill>
                  <a:schemeClr val="accent1"/>
                </a:solidFill>
                <a:effectLst/>
                <a:latin typeface="Arial Unicode MS" pitchFamily="34" charset="-128"/>
              </a:rPr>
              <a:t> Research,</a:t>
            </a:r>
            <a:r>
              <a:rPr lang="nl-NL" altLang="nl-NL" sz="2400" dirty="0">
                <a:solidFill>
                  <a:schemeClr val="accent1"/>
                </a:solidFill>
                <a:effectLst/>
                <a:latin typeface="Arial Unicode MS" pitchFamily="34" charset="-128"/>
              </a:rPr>
              <a:t> 115-125</a:t>
            </a:r>
          </a:p>
        </p:txBody>
      </p:sp>
    </p:spTree>
    <p:extLst>
      <p:ext uri="{BB962C8B-B14F-4D97-AF65-F5344CB8AC3E}">
        <p14:creationId xmlns:p14="http://schemas.microsoft.com/office/powerpoint/2010/main" val="104666237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ChangeArrowheads="1"/>
          </p:cNvSpPr>
          <p:nvPr/>
        </p:nvSpPr>
        <p:spPr bwMode="auto">
          <a:xfrm>
            <a:off x="457200" y="914400"/>
            <a:ext cx="8305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nl-NL" sz="2800" dirty="0" err="1">
                <a:solidFill>
                  <a:schemeClr val="accent1"/>
                </a:solidFill>
                <a:effectLst/>
                <a:latin typeface="Arial Unicode MS" pitchFamily="34" charset="-128"/>
                <a:cs typeface="Arial" charset="0"/>
              </a:rPr>
              <a:t>Genotype-environment</a:t>
            </a:r>
            <a:r>
              <a:rPr lang="fr-FR" altLang="nl-NL" sz="2800" dirty="0">
                <a:solidFill>
                  <a:schemeClr val="accent1"/>
                </a:solidFill>
                <a:effectLst/>
                <a:latin typeface="Arial Unicode MS" pitchFamily="34" charset="-128"/>
                <a:cs typeface="Arial" charset="0"/>
              </a:rPr>
              <a:t> interaction II:</a:t>
            </a:r>
            <a:endParaRPr lang="en-US" altLang="nl-NL" sz="2800" dirty="0">
              <a:solidFill>
                <a:schemeClr val="accent1"/>
              </a:solidFill>
              <a:effectLst/>
              <a:latin typeface="Arial Unicode MS" pitchFamily="34" charset="-128"/>
              <a:cs typeface="Times New Roman" pitchFamily="18" charset="0"/>
            </a:endParaRPr>
          </a:p>
          <a:p>
            <a:pPr eaLnBrk="0" hangingPunct="0"/>
            <a:r>
              <a:rPr lang="fr-FR" altLang="nl-NL" sz="2800" dirty="0">
                <a:solidFill>
                  <a:schemeClr val="accent1"/>
                </a:solidFill>
                <a:effectLst/>
                <a:latin typeface="Arial Unicode MS" pitchFamily="34" charset="-128"/>
                <a:cs typeface="Arial" charset="0"/>
              </a:rPr>
              <a:t> </a:t>
            </a:r>
            <a:endParaRPr lang="en-US" altLang="nl-NL" sz="2800" dirty="0">
              <a:solidFill>
                <a:schemeClr val="accent1"/>
              </a:solidFill>
              <a:effectLst/>
              <a:latin typeface="Arial Unicode MS" pitchFamily="34" charset="-128"/>
              <a:cs typeface="Times New Roman" pitchFamily="18" charset="0"/>
            </a:endParaRPr>
          </a:p>
          <a:p>
            <a:pPr eaLnBrk="0" hangingPunct="0"/>
            <a:r>
              <a:rPr lang="en-US" altLang="nl-NL" sz="2800" dirty="0">
                <a:solidFill>
                  <a:schemeClr val="accent1"/>
                </a:solidFill>
                <a:effectLst/>
                <a:latin typeface="Arial Unicode MS" pitchFamily="34" charset="-128"/>
                <a:cs typeface="Arial" charset="0"/>
              </a:rPr>
              <a:t>Evidence for </a:t>
            </a:r>
            <a:r>
              <a:rPr lang="en-US" altLang="nl-NL" sz="2800" dirty="0" err="1">
                <a:solidFill>
                  <a:schemeClr val="accent1"/>
                </a:solidFill>
                <a:effectLst/>
                <a:latin typeface="Arial Unicode MS" pitchFamily="34" charset="-128"/>
                <a:cs typeface="Arial" charset="0"/>
              </a:rPr>
              <a:t>GxE</a:t>
            </a:r>
            <a:r>
              <a:rPr lang="en-US" altLang="nl-NL" sz="2800" dirty="0">
                <a:solidFill>
                  <a:schemeClr val="accent1"/>
                </a:solidFill>
                <a:effectLst/>
                <a:latin typeface="Arial Unicode MS" pitchFamily="34" charset="-128"/>
                <a:cs typeface="Arial" charset="0"/>
              </a:rPr>
              <a:t> interaction based on differences in </a:t>
            </a:r>
            <a:r>
              <a:rPr lang="en-US" altLang="nl-NL" sz="2800" dirty="0" err="1">
                <a:solidFill>
                  <a:schemeClr val="accent1"/>
                </a:solidFill>
                <a:effectLst/>
                <a:latin typeface="Arial Unicode MS" pitchFamily="34" charset="-128"/>
                <a:cs typeface="Arial" charset="0"/>
              </a:rPr>
              <a:t>heritabilities</a:t>
            </a:r>
            <a:r>
              <a:rPr lang="en-US" altLang="nl-NL" sz="2800" dirty="0">
                <a:solidFill>
                  <a:schemeClr val="accent1"/>
                </a:solidFill>
                <a:effectLst/>
                <a:latin typeface="Arial Unicode MS" pitchFamily="34" charset="-128"/>
                <a:cs typeface="Arial" charset="0"/>
              </a:rPr>
              <a:t> does not tell us if the same genes are expressed in different groups.</a:t>
            </a:r>
          </a:p>
          <a:p>
            <a:pPr eaLnBrk="0" hangingPunct="0"/>
            <a:endParaRPr lang="en-US" altLang="nl-NL" sz="2800" dirty="0">
              <a:solidFill>
                <a:schemeClr val="accent1"/>
              </a:solidFill>
              <a:effectLst/>
              <a:latin typeface="Arial Unicode MS" pitchFamily="34" charset="-128"/>
              <a:cs typeface="Arial" charset="0"/>
            </a:endParaRPr>
          </a:p>
          <a:p>
            <a:pPr eaLnBrk="0" hangingPunct="0"/>
            <a:r>
              <a:rPr lang="en-US" altLang="nl-NL" sz="2800" dirty="0">
                <a:solidFill>
                  <a:schemeClr val="accent1"/>
                </a:solidFill>
                <a:effectLst/>
                <a:latin typeface="Arial Unicode MS" pitchFamily="34" charset="-128"/>
                <a:cs typeface="Arial" charset="0"/>
              </a:rPr>
              <a:t>To address this issue, data from twins discordant for environmental exposure are </a:t>
            </a:r>
            <a:r>
              <a:rPr lang="en-US" altLang="nl-NL" sz="2800" dirty="0" smtClean="0">
                <a:solidFill>
                  <a:schemeClr val="accent1"/>
                </a:solidFill>
                <a:effectLst/>
                <a:latin typeface="Arial Unicode MS" pitchFamily="34" charset="-128"/>
                <a:cs typeface="Arial" charset="0"/>
              </a:rPr>
              <a:t>required [or </a:t>
            </a:r>
            <a:r>
              <a:rPr lang="en-US" altLang="nl-NL" sz="2800" dirty="0">
                <a:solidFill>
                  <a:schemeClr val="accent1"/>
                </a:solidFill>
                <a:effectLst/>
                <a:latin typeface="Arial Unicode MS" pitchFamily="34" charset="-128"/>
                <a:cs typeface="Arial" charset="0"/>
              </a:rPr>
              <a:t>longitudinal data from twins measured under different environmental </a:t>
            </a:r>
            <a:r>
              <a:rPr lang="en-US" altLang="nl-NL" sz="2800" dirty="0" smtClean="0">
                <a:solidFill>
                  <a:schemeClr val="accent1"/>
                </a:solidFill>
                <a:effectLst/>
                <a:latin typeface="Arial Unicode MS" pitchFamily="34" charset="-128"/>
                <a:cs typeface="Arial" charset="0"/>
              </a:rPr>
              <a:t>conditions].</a:t>
            </a:r>
            <a:r>
              <a:rPr lang="en-US" altLang="nl-NL" sz="2800" dirty="0" smtClean="0">
                <a:solidFill>
                  <a:schemeClr val="accent1"/>
                </a:solidFill>
                <a:effectLst/>
                <a:latin typeface="Arial Unicode MS" pitchFamily="34" charset="-128"/>
              </a:rPr>
              <a:t> </a:t>
            </a:r>
            <a:endParaRPr lang="en-US" altLang="nl-NL" sz="2800" dirty="0">
              <a:solidFill>
                <a:schemeClr val="accent1"/>
              </a:solidFill>
              <a:effectLst/>
              <a:latin typeface="Arial Unicode MS" pitchFamily="34" charset="-128"/>
            </a:endParaRPr>
          </a:p>
        </p:txBody>
      </p:sp>
    </p:spTree>
    <p:extLst>
      <p:ext uri="{BB962C8B-B14F-4D97-AF65-F5344CB8AC3E}">
        <p14:creationId xmlns:p14="http://schemas.microsoft.com/office/powerpoint/2010/main" val="194169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ChangeArrowheads="1"/>
          </p:cNvSpPr>
          <p:nvPr/>
        </p:nvSpPr>
        <p:spPr bwMode="auto">
          <a:xfrm>
            <a:off x="381000" y="381000"/>
            <a:ext cx="838200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nl-NL" sz="2800" dirty="0" err="1" smtClean="0">
                <a:solidFill>
                  <a:schemeClr val="accent1"/>
                </a:solidFill>
                <a:effectLst/>
                <a:latin typeface="Arial Unicode MS" pitchFamily="34" charset="-128"/>
                <a:cs typeface="Arial" charset="0"/>
              </a:rPr>
              <a:t>Genotype-environment</a:t>
            </a:r>
            <a:r>
              <a:rPr lang="fr-FR" altLang="nl-NL" sz="2800" dirty="0" smtClean="0">
                <a:solidFill>
                  <a:schemeClr val="accent1"/>
                </a:solidFill>
                <a:effectLst/>
                <a:latin typeface="Arial Unicode MS" pitchFamily="34" charset="-128"/>
                <a:cs typeface="Arial" charset="0"/>
              </a:rPr>
              <a:t> </a:t>
            </a:r>
            <a:r>
              <a:rPr lang="fr-FR" altLang="nl-NL" sz="2800" dirty="0">
                <a:solidFill>
                  <a:schemeClr val="accent1"/>
                </a:solidFill>
                <a:effectLst/>
                <a:latin typeface="Arial Unicode MS" pitchFamily="34" charset="-128"/>
                <a:cs typeface="Arial" charset="0"/>
              </a:rPr>
              <a:t>interaction III:</a:t>
            </a:r>
            <a:endParaRPr lang="en-US" altLang="nl-NL" sz="2800" dirty="0">
              <a:solidFill>
                <a:schemeClr val="accent1"/>
              </a:solidFill>
              <a:effectLst/>
              <a:latin typeface="Arial Unicode MS" pitchFamily="34" charset="-128"/>
              <a:cs typeface="Times New Roman" pitchFamily="18" charset="0"/>
            </a:endParaRPr>
          </a:p>
          <a:p>
            <a:pPr eaLnBrk="0" hangingPunct="0"/>
            <a:r>
              <a:rPr lang="fr-FR" altLang="nl-NL" sz="2800" dirty="0">
                <a:solidFill>
                  <a:schemeClr val="accent1"/>
                </a:solidFill>
                <a:effectLst/>
                <a:latin typeface="Arial Unicode MS" pitchFamily="34" charset="-128"/>
                <a:cs typeface="Arial" charset="0"/>
              </a:rPr>
              <a:t> </a:t>
            </a:r>
            <a:endParaRPr lang="en-US" altLang="nl-NL" sz="2800" dirty="0">
              <a:solidFill>
                <a:schemeClr val="accent1"/>
              </a:solidFill>
              <a:effectLst/>
              <a:latin typeface="Arial Unicode MS" pitchFamily="34" charset="-128"/>
              <a:cs typeface="Times New Roman" pitchFamily="18" charset="0"/>
            </a:endParaRPr>
          </a:p>
          <a:p>
            <a:pPr eaLnBrk="0" hangingPunct="0"/>
            <a:r>
              <a:rPr lang="en-US" altLang="nl-NL" sz="2800" dirty="0">
                <a:solidFill>
                  <a:schemeClr val="accent1"/>
                </a:solidFill>
                <a:effectLst/>
                <a:latin typeface="Arial Unicode MS" pitchFamily="34" charset="-128"/>
                <a:cs typeface="Arial" charset="0"/>
              </a:rPr>
              <a:t>Data from twins discordant for environmental exposure are required to detect if the same genes are expressed under different environmental conditions.</a:t>
            </a:r>
            <a:endParaRPr lang="en-US" altLang="nl-NL" sz="2800" dirty="0">
              <a:solidFill>
                <a:schemeClr val="accent1"/>
              </a:solidFill>
              <a:effectLst/>
              <a:latin typeface="Arial Unicode MS" pitchFamily="34" charset="-128"/>
              <a:cs typeface="Times New Roman" pitchFamily="18" charset="0"/>
            </a:endParaRPr>
          </a:p>
          <a:p>
            <a:pPr eaLnBrk="0" hangingPunct="0"/>
            <a:r>
              <a:rPr lang="en-US" altLang="nl-NL" sz="2800" dirty="0">
                <a:solidFill>
                  <a:schemeClr val="accent1"/>
                </a:solidFill>
                <a:effectLst/>
                <a:latin typeface="Arial Unicode MS" pitchFamily="34" charset="-128"/>
                <a:cs typeface="Arial" charset="0"/>
              </a:rPr>
              <a:t> </a:t>
            </a:r>
            <a:endParaRPr lang="en-US" altLang="nl-NL" sz="2800" dirty="0">
              <a:solidFill>
                <a:schemeClr val="accent1"/>
              </a:solidFill>
              <a:effectLst/>
              <a:latin typeface="Arial Unicode MS" pitchFamily="34" charset="-128"/>
              <a:cs typeface="Times New Roman" pitchFamily="18" charset="0"/>
            </a:endParaRPr>
          </a:p>
          <a:p>
            <a:pPr eaLnBrk="0" hangingPunct="0"/>
            <a:r>
              <a:rPr lang="en-US" altLang="nl-NL" sz="2800" dirty="0" err="1">
                <a:solidFill>
                  <a:schemeClr val="accent1"/>
                </a:solidFill>
                <a:effectLst/>
                <a:latin typeface="Arial Unicode MS" pitchFamily="34" charset="-128"/>
                <a:cs typeface="Arial" charset="0"/>
              </a:rPr>
              <a:t>GxE</a:t>
            </a:r>
            <a:r>
              <a:rPr lang="en-US" altLang="nl-NL" sz="2800" dirty="0">
                <a:solidFill>
                  <a:schemeClr val="accent1"/>
                </a:solidFill>
                <a:effectLst/>
                <a:latin typeface="Arial Unicode MS" pitchFamily="34" charset="-128"/>
                <a:cs typeface="Arial" charset="0"/>
              </a:rPr>
              <a:t> interaction can then be detected from the genetic correlation between traits. If the genetic correlation is high, then trait values in the two environments are determined by the same genes. If the genetic correlation is low, the trait is influenced by different genes in different environments.</a:t>
            </a:r>
            <a:r>
              <a:rPr lang="en-US" altLang="nl-NL" sz="1100" dirty="0">
                <a:solidFill>
                  <a:schemeClr val="accent1"/>
                </a:solidFill>
                <a:effectLst/>
              </a:rPr>
              <a:t> </a:t>
            </a:r>
            <a:endParaRPr lang="en-US" altLang="nl-NL" sz="2400" dirty="0">
              <a:solidFill>
                <a:schemeClr val="accent1"/>
              </a:solidFill>
              <a:effectLst/>
            </a:endParaRPr>
          </a:p>
        </p:txBody>
      </p:sp>
    </p:spTree>
    <p:extLst>
      <p:ext uri="{BB962C8B-B14F-4D97-AF65-F5344CB8AC3E}">
        <p14:creationId xmlns:p14="http://schemas.microsoft.com/office/powerpoint/2010/main" val="3961683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3"/>
          <p:cNvSpPr>
            <a:spLocks noGrp="1" noChangeArrowheads="1"/>
          </p:cNvSpPr>
          <p:nvPr>
            <p:ph type="body" idx="1"/>
          </p:nvPr>
        </p:nvSpPr>
        <p:spPr>
          <a:xfrm>
            <a:off x="395536" y="1268413"/>
            <a:ext cx="8208714" cy="4680867"/>
          </a:xfrm>
        </p:spPr>
        <p:txBody>
          <a:bodyPr>
            <a:normAutofit lnSpcReduction="10000"/>
          </a:bodyPr>
          <a:lstStyle/>
          <a:p>
            <a:pPr>
              <a:lnSpc>
                <a:spcPct val="90000"/>
              </a:lnSpc>
              <a:buFontTx/>
              <a:buNone/>
            </a:pPr>
            <a:r>
              <a:rPr lang="en-US" altLang="nl-NL" sz="3600" dirty="0">
                <a:latin typeface="Arial Unicode MS" pitchFamily="34" charset="-128"/>
              </a:rPr>
              <a:t>No aspect of human behavior genetics has caused more confusion and generated more obscurantism than the analysis and interpretation of the various types of non-additivity and non-independence of gene and environmental action and interaction </a:t>
            </a:r>
            <a:endParaRPr lang="en-US" altLang="nl-NL" sz="3600" dirty="0" smtClean="0">
              <a:latin typeface="Arial Unicode MS" pitchFamily="34" charset="-128"/>
            </a:endParaRPr>
          </a:p>
          <a:p>
            <a:pPr>
              <a:lnSpc>
                <a:spcPct val="90000"/>
              </a:lnSpc>
              <a:buFontTx/>
              <a:buNone/>
            </a:pPr>
            <a:endParaRPr lang="en-US" altLang="nl-NL" sz="3600" dirty="0">
              <a:latin typeface="Arial Unicode MS" pitchFamily="34" charset="-128"/>
            </a:endParaRPr>
          </a:p>
          <a:p>
            <a:pPr>
              <a:lnSpc>
                <a:spcPct val="90000"/>
              </a:lnSpc>
              <a:buFontTx/>
              <a:buNone/>
            </a:pPr>
            <a:r>
              <a:rPr lang="fr-FR" altLang="nl-NL" sz="3600" dirty="0" smtClean="0">
                <a:latin typeface="Arial Unicode MS" pitchFamily="34" charset="-128"/>
              </a:rPr>
              <a:t>(</a:t>
            </a:r>
            <a:r>
              <a:rPr lang="fr-FR" altLang="nl-NL" sz="3600" dirty="0">
                <a:latin typeface="Arial Unicode MS" pitchFamily="34" charset="-128"/>
              </a:rPr>
              <a:t>Eaves et al., 1977).</a:t>
            </a:r>
          </a:p>
        </p:txBody>
      </p:sp>
    </p:spTree>
    <p:extLst>
      <p:ext uri="{BB962C8B-B14F-4D97-AF65-F5344CB8AC3E}">
        <p14:creationId xmlns:p14="http://schemas.microsoft.com/office/powerpoint/2010/main" val="346197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2209800" y="3810000"/>
            <a:ext cx="990600" cy="60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3" name="Rectangle 3"/>
          <p:cNvSpPr>
            <a:spLocks noChangeArrowheads="1"/>
          </p:cNvSpPr>
          <p:nvPr/>
        </p:nvSpPr>
        <p:spPr bwMode="auto">
          <a:xfrm>
            <a:off x="5638800" y="3810000"/>
            <a:ext cx="990600" cy="60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4" name="Oval 4"/>
          <p:cNvSpPr>
            <a:spLocks noChangeArrowheads="1"/>
          </p:cNvSpPr>
          <p:nvPr/>
        </p:nvSpPr>
        <p:spPr bwMode="auto">
          <a:xfrm>
            <a:off x="15240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nl-NL"/>
          </a:p>
        </p:txBody>
      </p:sp>
      <p:sp>
        <p:nvSpPr>
          <p:cNvPr id="163845" name="Oval 5"/>
          <p:cNvSpPr>
            <a:spLocks noChangeArrowheads="1"/>
          </p:cNvSpPr>
          <p:nvPr/>
        </p:nvSpPr>
        <p:spPr bwMode="auto">
          <a:xfrm>
            <a:off x="24384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6" name="Oval 6"/>
          <p:cNvSpPr>
            <a:spLocks noChangeArrowheads="1"/>
          </p:cNvSpPr>
          <p:nvPr/>
        </p:nvSpPr>
        <p:spPr bwMode="auto">
          <a:xfrm>
            <a:off x="34290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7" name="Oval 7"/>
          <p:cNvSpPr>
            <a:spLocks noChangeArrowheads="1"/>
          </p:cNvSpPr>
          <p:nvPr/>
        </p:nvSpPr>
        <p:spPr bwMode="auto">
          <a:xfrm>
            <a:off x="46482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8" name="Oval 8"/>
          <p:cNvSpPr>
            <a:spLocks noChangeArrowheads="1"/>
          </p:cNvSpPr>
          <p:nvPr/>
        </p:nvSpPr>
        <p:spPr bwMode="auto">
          <a:xfrm>
            <a:off x="67818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9" name="Oval 9"/>
          <p:cNvSpPr>
            <a:spLocks noChangeArrowheads="1"/>
          </p:cNvSpPr>
          <p:nvPr/>
        </p:nvSpPr>
        <p:spPr bwMode="auto">
          <a:xfrm>
            <a:off x="57912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nl-NL">
              <a:solidFill>
                <a:srgbClr val="FFFF00"/>
              </a:solidFill>
            </a:endParaRPr>
          </a:p>
        </p:txBody>
      </p:sp>
      <p:sp>
        <p:nvSpPr>
          <p:cNvPr id="163850" name="Line 10"/>
          <p:cNvSpPr>
            <a:spLocks noChangeShapeType="1"/>
          </p:cNvSpPr>
          <p:nvPr/>
        </p:nvSpPr>
        <p:spPr bwMode="auto">
          <a:xfrm>
            <a:off x="2743200" y="2133600"/>
            <a:ext cx="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1" name="Line 11"/>
          <p:cNvSpPr>
            <a:spLocks noChangeShapeType="1"/>
          </p:cNvSpPr>
          <p:nvPr/>
        </p:nvSpPr>
        <p:spPr bwMode="auto">
          <a:xfrm>
            <a:off x="6096000" y="2133600"/>
            <a:ext cx="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2" name="Line 12"/>
          <p:cNvSpPr>
            <a:spLocks noChangeShapeType="1"/>
          </p:cNvSpPr>
          <p:nvPr/>
        </p:nvSpPr>
        <p:spPr bwMode="auto">
          <a:xfrm>
            <a:off x="1828800" y="2133600"/>
            <a:ext cx="6858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3" name="Line 13"/>
          <p:cNvSpPr>
            <a:spLocks noChangeShapeType="1"/>
          </p:cNvSpPr>
          <p:nvPr/>
        </p:nvSpPr>
        <p:spPr bwMode="auto">
          <a:xfrm flipH="1">
            <a:off x="2971800" y="2133600"/>
            <a:ext cx="7620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4" name="Line 14"/>
          <p:cNvSpPr>
            <a:spLocks noChangeShapeType="1"/>
          </p:cNvSpPr>
          <p:nvPr/>
        </p:nvSpPr>
        <p:spPr bwMode="auto">
          <a:xfrm>
            <a:off x="4953000" y="2133600"/>
            <a:ext cx="9144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5" name="Line 15"/>
          <p:cNvSpPr>
            <a:spLocks noChangeShapeType="1"/>
          </p:cNvSpPr>
          <p:nvPr/>
        </p:nvSpPr>
        <p:spPr bwMode="auto">
          <a:xfrm flipH="1">
            <a:off x="6324600" y="2133600"/>
            <a:ext cx="7620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6" name="Text Box 16"/>
          <p:cNvSpPr txBox="1">
            <a:spLocks noChangeArrowheads="1"/>
          </p:cNvSpPr>
          <p:nvPr/>
        </p:nvSpPr>
        <p:spPr bwMode="auto">
          <a:xfrm>
            <a:off x="16764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A</a:t>
            </a:r>
          </a:p>
        </p:txBody>
      </p:sp>
      <p:sp>
        <p:nvSpPr>
          <p:cNvPr id="163857" name="Text Box 17"/>
          <p:cNvSpPr txBox="1">
            <a:spLocks noChangeArrowheads="1"/>
          </p:cNvSpPr>
          <p:nvPr/>
        </p:nvSpPr>
        <p:spPr bwMode="auto">
          <a:xfrm>
            <a:off x="48006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A</a:t>
            </a:r>
          </a:p>
        </p:txBody>
      </p:sp>
      <p:sp>
        <p:nvSpPr>
          <p:cNvPr id="163858" name="Text Box 18"/>
          <p:cNvSpPr txBox="1">
            <a:spLocks noChangeArrowheads="1"/>
          </p:cNvSpPr>
          <p:nvPr/>
        </p:nvSpPr>
        <p:spPr bwMode="auto">
          <a:xfrm>
            <a:off x="25908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C</a:t>
            </a:r>
          </a:p>
        </p:txBody>
      </p:sp>
      <p:sp>
        <p:nvSpPr>
          <p:cNvPr id="163859" name="Text Box 19"/>
          <p:cNvSpPr txBox="1">
            <a:spLocks noChangeArrowheads="1"/>
          </p:cNvSpPr>
          <p:nvPr/>
        </p:nvSpPr>
        <p:spPr bwMode="auto">
          <a:xfrm>
            <a:off x="35814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E</a:t>
            </a:r>
          </a:p>
        </p:txBody>
      </p:sp>
      <p:sp>
        <p:nvSpPr>
          <p:cNvPr id="163860" name="Text Box 20"/>
          <p:cNvSpPr txBox="1">
            <a:spLocks noChangeArrowheads="1"/>
          </p:cNvSpPr>
          <p:nvPr/>
        </p:nvSpPr>
        <p:spPr bwMode="auto">
          <a:xfrm>
            <a:off x="69342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E</a:t>
            </a:r>
          </a:p>
        </p:txBody>
      </p:sp>
      <p:sp>
        <p:nvSpPr>
          <p:cNvPr id="163861" name="Text Box 21"/>
          <p:cNvSpPr txBox="1">
            <a:spLocks noChangeArrowheads="1"/>
          </p:cNvSpPr>
          <p:nvPr/>
        </p:nvSpPr>
        <p:spPr bwMode="auto">
          <a:xfrm>
            <a:off x="59436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C</a:t>
            </a:r>
          </a:p>
        </p:txBody>
      </p:sp>
      <p:sp>
        <p:nvSpPr>
          <p:cNvPr id="163863" name="Text Box 23"/>
          <p:cNvSpPr txBox="1">
            <a:spLocks noChangeArrowheads="1"/>
          </p:cNvSpPr>
          <p:nvPr/>
        </p:nvSpPr>
        <p:spPr bwMode="auto">
          <a:xfrm>
            <a:off x="1676400" y="2895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dirty="0"/>
              <a:t>a</a:t>
            </a:r>
            <a:r>
              <a:rPr lang="nl-NL" altLang="nl-NL" sz="1800" i="1" baseline="-25000" dirty="0"/>
              <a:t>1</a:t>
            </a:r>
            <a:endParaRPr lang="nl-NL" altLang="nl-NL" sz="1800" i="1" dirty="0"/>
          </a:p>
        </p:txBody>
      </p:sp>
      <p:sp>
        <p:nvSpPr>
          <p:cNvPr id="163864" name="Text Box 24"/>
          <p:cNvSpPr txBox="1">
            <a:spLocks noChangeArrowheads="1"/>
          </p:cNvSpPr>
          <p:nvPr/>
        </p:nvSpPr>
        <p:spPr bwMode="auto">
          <a:xfrm>
            <a:off x="5562600" y="2971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a:t>a</a:t>
            </a:r>
            <a:r>
              <a:rPr lang="nl-NL" altLang="nl-NL" sz="1800" i="1" baseline="-25000"/>
              <a:t>2</a:t>
            </a:r>
            <a:endParaRPr lang="nl-NL" altLang="nl-NL" sz="1800" i="1"/>
          </a:p>
        </p:txBody>
      </p:sp>
      <p:sp>
        <p:nvSpPr>
          <p:cNvPr id="163865" name="Text Box 25"/>
          <p:cNvSpPr txBox="1">
            <a:spLocks noChangeArrowheads="1"/>
          </p:cNvSpPr>
          <p:nvPr/>
        </p:nvSpPr>
        <p:spPr bwMode="auto">
          <a:xfrm>
            <a:off x="6096000" y="2971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a:t>c</a:t>
            </a:r>
            <a:r>
              <a:rPr lang="nl-NL" altLang="nl-NL" sz="1800" i="1" baseline="-25000"/>
              <a:t>2</a:t>
            </a:r>
            <a:endParaRPr lang="nl-NL" altLang="nl-NL" sz="1800" i="1"/>
          </a:p>
        </p:txBody>
      </p:sp>
      <p:sp>
        <p:nvSpPr>
          <p:cNvPr id="163866" name="Text Box 26"/>
          <p:cNvSpPr txBox="1">
            <a:spLocks noChangeArrowheads="1"/>
          </p:cNvSpPr>
          <p:nvPr/>
        </p:nvSpPr>
        <p:spPr bwMode="auto">
          <a:xfrm>
            <a:off x="6629400" y="2971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a:t>e</a:t>
            </a:r>
            <a:r>
              <a:rPr lang="nl-NL" altLang="nl-NL" sz="1800" i="1" baseline="-25000"/>
              <a:t>2</a:t>
            </a:r>
            <a:endParaRPr lang="nl-NL" altLang="nl-NL" sz="1800" i="1"/>
          </a:p>
        </p:txBody>
      </p:sp>
      <p:sp>
        <p:nvSpPr>
          <p:cNvPr id="163867" name="Text Box 27"/>
          <p:cNvSpPr txBox="1">
            <a:spLocks noChangeArrowheads="1"/>
          </p:cNvSpPr>
          <p:nvPr/>
        </p:nvSpPr>
        <p:spPr bwMode="auto">
          <a:xfrm>
            <a:off x="2971800" y="2895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dirty="0"/>
              <a:t>e</a:t>
            </a:r>
            <a:r>
              <a:rPr lang="nl-NL" altLang="nl-NL" sz="1800" i="1" baseline="-25000" dirty="0"/>
              <a:t>1</a:t>
            </a:r>
            <a:endParaRPr lang="nl-NL" altLang="nl-NL" sz="1800" i="1" dirty="0"/>
          </a:p>
        </p:txBody>
      </p:sp>
      <p:cxnSp>
        <p:nvCxnSpPr>
          <p:cNvPr id="163868" name="AutoShape 28"/>
          <p:cNvCxnSpPr>
            <a:cxnSpLocks noChangeShapeType="1"/>
          </p:cNvCxnSpPr>
          <p:nvPr/>
        </p:nvCxnSpPr>
        <p:spPr bwMode="auto">
          <a:xfrm rot="5400000" flipV="1">
            <a:off x="3275806" y="-75662"/>
            <a:ext cx="1588" cy="3352800"/>
          </a:xfrm>
          <a:prstGeom prst="curvedConnector3">
            <a:avLst>
              <a:gd name="adj1" fmla="val -35100005"/>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9" name="AutoShape 29"/>
          <p:cNvCxnSpPr>
            <a:cxnSpLocks noChangeShapeType="1"/>
          </p:cNvCxnSpPr>
          <p:nvPr/>
        </p:nvCxnSpPr>
        <p:spPr bwMode="auto">
          <a:xfrm rot="5400000" flipV="1">
            <a:off x="4262958" y="-120402"/>
            <a:ext cx="1588" cy="3352800"/>
          </a:xfrm>
          <a:prstGeom prst="curvedConnector3">
            <a:avLst>
              <a:gd name="adj1" fmla="val -30300005"/>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870" name="Text Box 30"/>
          <p:cNvSpPr txBox="1">
            <a:spLocks noChangeArrowheads="1"/>
          </p:cNvSpPr>
          <p:nvPr/>
        </p:nvSpPr>
        <p:spPr bwMode="auto">
          <a:xfrm>
            <a:off x="2895600" y="533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a:latin typeface="Garamond" pitchFamily="18" charset="0"/>
              </a:rPr>
              <a:t>r</a:t>
            </a:r>
            <a:r>
              <a:rPr lang="nl-NL" altLang="nl-NL" baseline="-25000">
                <a:latin typeface="Garamond" pitchFamily="18" charset="0"/>
              </a:rPr>
              <a:t>g</a:t>
            </a:r>
            <a:endParaRPr lang="nl-NL" altLang="nl-NL">
              <a:latin typeface="Garamond" pitchFamily="18" charset="0"/>
            </a:endParaRPr>
          </a:p>
        </p:txBody>
      </p:sp>
      <p:sp>
        <p:nvSpPr>
          <p:cNvPr id="163871" name="Text Box 31"/>
          <p:cNvSpPr txBox="1">
            <a:spLocks noChangeArrowheads="1"/>
          </p:cNvSpPr>
          <p:nvPr/>
        </p:nvSpPr>
        <p:spPr bwMode="auto">
          <a:xfrm>
            <a:off x="4267200" y="533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nl-NL">
                <a:latin typeface="Garamond" pitchFamily="18" charset="0"/>
              </a:rPr>
              <a:t>r</a:t>
            </a:r>
            <a:r>
              <a:rPr lang="en-US" altLang="nl-NL" baseline="-25000">
                <a:latin typeface="Garamond" pitchFamily="18" charset="0"/>
              </a:rPr>
              <a:t>c</a:t>
            </a:r>
            <a:endParaRPr lang="nl-NL" altLang="nl-NL">
              <a:latin typeface="Garamond" pitchFamily="18" charset="0"/>
            </a:endParaRPr>
          </a:p>
        </p:txBody>
      </p:sp>
      <p:sp>
        <p:nvSpPr>
          <p:cNvPr id="163872" name="Text Box 32"/>
          <p:cNvSpPr txBox="1">
            <a:spLocks noChangeArrowheads="1"/>
          </p:cNvSpPr>
          <p:nvPr/>
        </p:nvSpPr>
        <p:spPr bwMode="auto">
          <a:xfrm>
            <a:off x="5334000" y="533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nl-NL">
                <a:latin typeface="Garamond" pitchFamily="18" charset="0"/>
              </a:rPr>
              <a:t>r</a:t>
            </a:r>
            <a:r>
              <a:rPr lang="en-US" altLang="nl-NL" baseline="-25000">
                <a:latin typeface="Garamond" pitchFamily="18" charset="0"/>
              </a:rPr>
              <a:t>e</a:t>
            </a:r>
            <a:endParaRPr lang="nl-NL" altLang="nl-NL">
              <a:latin typeface="Garamond" pitchFamily="18" charset="0"/>
            </a:endParaRPr>
          </a:p>
        </p:txBody>
      </p:sp>
      <p:sp>
        <p:nvSpPr>
          <p:cNvPr id="163873" name="Text Box 33"/>
          <p:cNvSpPr txBox="1">
            <a:spLocks noChangeArrowheads="1"/>
          </p:cNvSpPr>
          <p:nvPr/>
        </p:nvSpPr>
        <p:spPr bwMode="auto">
          <a:xfrm>
            <a:off x="1060648" y="4953000"/>
            <a:ext cx="7543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nl-NL" dirty="0">
                <a:latin typeface="Arial Unicode MS" pitchFamily="34" charset="-128"/>
              </a:rPr>
              <a:t>Phenotype at time 1 may have a different </a:t>
            </a:r>
            <a:r>
              <a:rPr lang="en-US" altLang="nl-NL" dirty="0" smtClean="0">
                <a:latin typeface="Arial Unicode MS" pitchFamily="34" charset="-128"/>
              </a:rPr>
              <a:t>heritability (as evident from estimates for a, c and e) </a:t>
            </a:r>
            <a:r>
              <a:rPr lang="en-US" altLang="nl-NL" dirty="0">
                <a:latin typeface="Arial Unicode MS" pitchFamily="34" charset="-128"/>
              </a:rPr>
              <a:t>or may be influenced by different </a:t>
            </a:r>
            <a:r>
              <a:rPr lang="en-US" altLang="nl-NL" dirty="0" smtClean="0">
                <a:latin typeface="Arial Unicode MS" pitchFamily="34" charset="-128"/>
              </a:rPr>
              <a:t>genes, as evident from genetic correlation.</a:t>
            </a:r>
          </a:p>
          <a:p>
            <a:endParaRPr lang="en-US" altLang="nl-NL" dirty="0">
              <a:latin typeface="Arial Unicode MS" pitchFamily="34" charset="-128"/>
            </a:endParaRPr>
          </a:p>
          <a:p>
            <a:r>
              <a:rPr lang="en-US" altLang="nl-NL" dirty="0" smtClean="0">
                <a:latin typeface="Arial Unicode MS" pitchFamily="34" charset="-128"/>
              </a:rPr>
              <a:t>Falconer &amp; MacKay : chapter 19 (</a:t>
            </a:r>
            <a:r>
              <a:rPr lang="nl-NL" b="1" dirty="0" err="1"/>
              <a:t>Introduction</a:t>
            </a:r>
            <a:r>
              <a:rPr lang="nl-NL" b="1" dirty="0"/>
              <a:t> </a:t>
            </a:r>
            <a:r>
              <a:rPr lang="nl-NL" b="1" dirty="0" err="1"/>
              <a:t>to</a:t>
            </a:r>
            <a:r>
              <a:rPr lang="nl-NL" b="1" dirty="0"/>
              <a:t> </a:t>
            </a:r>
            <a:r>
              <a:rPr lang="nl-NL" b="1" dirty="0" err="1"/>
              <a:t>Quantitative</a:t>
            </a:r>
            <a:r>
              <a:rPr lang="nl-NL" b="1" dirty="0"/>
              <a:t> </a:t>
            </a:r>
            <a:r>
              <a:rPr lang="nl-NL" b="1" dirty="0" smtClean="0"/>
              <a:t>Genetics</a:t>
            </a:r>
            <a:r>
              <a:rPr lang="en-US" dirty="0">
                <a:latin typeface="Arial Unicode MS" pitchFamily="34" charset="-128"/>
              </a:rPr>
              <a:t>)</a:t>
            </a:r>
            <a:endParaRPr lang="nl-NL" b="1" dirty="0"/>
          </a:p>
        </p:txBody>
      </p:sp>
      <p:sp>
        <p:nvSpPr>
          <p:cNvPr id="163875" name="Text Box 35"/>
          <p:cNvSpPr txBox="1">
            <a:spLocks noChangeArrowheads="1"/>
          </p:cNvSpPr>
          <p:nvPr/>
        </p:nvSpPr>
        <p:spPr bwMode="auto">
          <a:xfrm>
            <a:off x="2362200" y="2895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dirty="0"/>
              <a:t>c1</a:t>
            </a:r>
          </a:p>
        </p:txBody>
      </p:sp>
      <p:cxnSp>
        <p:nvCxnSpPr>
          <p:cNvPr id="163876" name="AutoShape 36"/>
          <p:cNvCxnSpPr>
            <a:cxnSpLocks noChangeShapeType="1"/>
          </p:cNvCxnSpPr>
          <p:nvPr/>
        </p:nvCxnSpPr>
        <p:spPr bwMode="auto">
          <a:xfrm rot="5400000" flipV="1">
            <a:off x="5485606" y="-118814"/>
            <a:ext cx="1588" cy="3352800"/>
          </a:xfrm>
          <a:prstGeom prst="curvedConnector3">
            <a:avLst>
              <a:gd name="adj1" fmla="val -30300005"/>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877" name="Text Box 37"/>
          <p:cNvSpPr txBox="1">
            <a:spLocks noChangeArrowheads="1"/>
          </p:cNvSpPr>
          <p:nvPr/>
        </p:nvSpPr>
        <p:spPr bwMode="auto">
          <a:xfrm>
            <a:off x="2268538" y="3859213"/>
            <a:ext cx="909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a:t>Time 1</a:t>
            </a:r>
          </a:p>
        </p:txBody>
      </p:sp>
      <p:sp>
        <p:nvSpPr>
          <p:cNvPr id="163878" name="Text Box 38"/>
          <p:cNvSpPr txBox="1">
            <a:spLocks noChangeArrowheads="1"/>
          </p:cNvSpPr>
          <p:nvPr/>
        </p:nvSpPr>
        <p:spPr bwMode="auto">
          <a:xfrm>
            <a:off x="5580063" y="3860800"/>
            <a:ext cx="1033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nl-NL" sz="2000"/>
              <a:t>Time 2</a:t>
            </a:r>
          </a:p>
        </p:txBody>
      </p:sp>
    </p:spTree>
    <p:extLst>
      <p:ext uri="{BB962C8B-B14F-4D97-AF65-F5344CB8AC3E}">
        <p14:creationId xmlns:p14="http://schemas.microsoft.com/office/powerpoint/2010/main" val="2928764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ChangeArrowheads="1"/>
          </p:cNvSpPr>
          <p:nvPr/>
        </p:nvSpPr>
        <p:spPr bwMode="auto">
          <a:xfrm>
            <a:off x="381000" y="838200"/>
            <a:ext cx="7924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nl-NL" sz="2800" dirty="0">
                <a:solidFill>
                  <a:schemeClr val="accent1"/>
                </a:solidFill>
                <a:effectLst/>
                <a:latin typeface="Arial Unicode MS" pitchFamily="34" charset="-128"/>
                <a:cs typeface="Arial" charset="0"/>
              </a:rPr>
              <a:t>Genotype-environment correlation:</a:t>
            </a:r>
            <a:endParaRPr lang="en-US" altLang="nl-NL" sz="2800" dirty="0">
              <a:solidFill>
                <a:schemeClr val="accent1"/>
              </a:solidFill>
              <a:effectLst/>
              <a:latin typeface="Arial Unicode MS" pitchFamily="34" charset="-128"/>
              <a:cs typeface="Times New Roman" pitchFamily="18" charset="0"/>
            </a:endParaRPr>
          </a:p>
          <a:p>
            <a:pPr eaLnBrk="0" hangingPunct="0"/>
            <a:r>
              <a:rPr lang="fr-FR" altLang="nl-NL" sz="2800" dirty="0">
                <a:solidFill>
                  <a:schemeClr val="accent1"/>
                </a:solidFill>
                <a:effectLst/>
                <a:latin typeface="Arial Unicode MS" pitchFamily="34" charset="-128"/>
                <a:cs typeface="Arial" charset="0"/>
              </a:rPr>
              <a:t> </a:t>
            </a:r>
            <a:endParaRPr lang="en-US" altLang="nl-NL" sz="2800" dirty="0">
              <a:solidFill>
                <a:schemeClr val="accent1"/>
              </a:solidFill>
              <a:effectLst/>
              <a:latin typeface="Arial Unicode MS" pitchFamily="34" charset="-128"/>
              <a:cs typeface="Times New Roman" pitchFamily="18" charset="0"/>
            </a:endParaRPr>
          </a:p>
          <a:p>
            <a:pPr eaLnBrk="0" hangingPunct="0"/>
            <a:r>
              <a:rPr lang="en-US" altLang="nl-NL" sz="2800" dirty="0">
                <a:solidFill>
                  <a:schemeClr val="accent1"/>
                </a:solidFill>
                <a:effectLst/>
                <a:latin typeface="Arial Unicode MS" pitchFamily="34" charset="-128"/>
                <a:cs typeface="Arial" charset="0"/>
              </a:rPr>
              <a:t>1. passive: parents transmit genes and environment to their children</a:t>
            </a:r>
            <a:endParaRPr lang="en-US" altLang="nl-NL" sz="2800" dirty="0">
              <a:solidFill>
                <a:schemeClr val="accent1"/>
              </a:solidFill>
              <a:effectLst/>
              <a:latin typeface="Arial Unicode MS" pitchFamily="34" charset="-128"/>
              <a:cs typeface="Times New Roman" pitchFamily="18" charset="0"/>
            </a:endParaRPr>
          </a:p>
          <a:p>
            <a:pPr eaLnBrk="0" hangingPunct="0"/>
            <a:r>
              <a:rPr lang="en-US" altLang="nl-NL" sz="2800" dirty="0">
                <a:solidFill>
                  <a:schemeClr val="accent1"/>
                </a:solidFill>
                <a:effectLst/>
                <a:latin typeface="Arial Unicode MS" pitchFamily="34" charset="-128"/>
                <a:cs typeface="Arial" charset="0"/>
              </a:rPr>
              <a:t> </a:t>
            </a:r>
            <a:endParaRPr lang="en-US" altLang="nl-NL" sz="2800" dirty="0">
              <a:solidFill>
                <a:schemeClr val="accent1"/>
              </a:solidFill>
              <a:effectLst/>
              <a:latin typeface="Arial Unicode MS" pitchFamily="34" charset="-128"/>
              <a:cs typeface="Times New Roman" pitchFamily="18" charset="0"/>
            </a:endParaRPr>
          </a:p>
          <a:p>
            <a:pPr eaLnBrk="0" hangingPunct="0"/>
            <a:r>
              <a:rPr lang="en-US" altLang="nl-NL" sz="2800" dirty="0">
                <a:solidFill>
                  <a:schemeClr val="accent1"/>
                </a:solidFill>
                <a:effectLst/>
                <a:latin typeface="Arial Unicode MS" pitchFamily="34" charset="-128"/>
                <a:cs typeface="Arial" charset="0"/>
              </a:rPr>
              <a:t>2. reactive: people (also other than parents)</a:t>
            </a:r>
            <a:endParaRPr lang="en-US" altLang="nl-NL" sz="2800" dirty="0">
              <a:solidFill>
                <a:schemeClr val="accent1"/>
              </a:solidFill>
              <a:effectLst/>
              <a:latin typeface="Arial Unicode MS" pitchFamily="34" charset="-128"/>
              <a:cs typeface="Times New Roman" pitchFamily="18" charset="0"/>
            </a:endParaRPr>
          </a:p>
          <a:p>
            <a:pPr eaLnBrk="0" hangingPunct="0"/>
            <a:r>
              <a:rPr lang="en-US" altLang="nl-NL" sz="2800" dirty="0">
                <a:solidFill>
                  <a:schemeClr val="accent1"/>
                </a:solidFill>
                <a:effectLst/>
                <a:latin typeface="Arial Unicode MS" pitchFamily="34" charset="-128"/>
                <a:cs typeface="Arial" charset="0"/>
              </a:rPr>
              <a:t>provide an environment for the child that is based on the child’s genotype</a:t>
            </a:r>
            <a:endParaRPr lang="en-US" altLang="nl-NL" sz="2800" dirty="0">
              <a:solidFill>
                <a:schemeClr val="accent1"/>
              </a:solidFill>
              <a:effectLst/>
              <a:latin typeface="Arial Unicode MS" pitchFamily="34" charset="-128"/>
              <a:cs typeface="Times New Roman" pitchFamily="18" charset="0"/>
            </a:endParaRPr>
          </a:p>
          <a:p>
            <a:pPr eaLnBrk="0" hangingPunct="0"/>
            <a:r>
              <a:rPr lang="en-US" altLang="nl-NL" sz="2800" dirty="0">
                <a:solidFill>
                  <a:schemeClr val="accent1"/>
                </a:solidFill>
                <a:effectLst/>
                <a:latin typeface="Arial Unicode MS" pitchFamily="34" charset="-128"/>
                <a:cs typeface="Arial" charset="0"/>
              </a:rPr>
              <a:t> </a:t>
            </a:r>
            <a:endParaRPr lang="en-US" altLang="nl-NL" sz="2800" dirty="0">
              <a:solidFill>
                <a:schemeClr val="accent1"/>
              </a:solidFill>
              <a:effectLst/>
              <a:latin typeface="Arial Unicode MS" pitchFamily="34" charset="-128"/>
              <a:cs typeface="Times New Roman" pitchFamily="18" charset="0"/>
            </a:endParaRPr>
          </a:p>
          <a:p>
            <a:pPr eaLnBrk="0" hangingPunct="0"/>
            <a:r>
              <a:rPr lang="en-US" altLang="nl-NL" sz="2800" dirty="0">
                <a:solidFill>
                  <a:schemeClr val="accent1"/>
                </a:solidFill>
                <a:effectLst/>
                <a:latin typeface="Arial Unicode MS" pitchFamily="34" charset="-128"/>
                <a:cs typeface="Arial" charset="0"/>
              </a:rPr>
              <a:t>3. active: children select or create their own environments based on their genotype</a:t>
            </a:r>
            <a:r>
              <a:rPr lang="en-US" altLang="nl-NL" sz="2800" dirty="0">
                <a:solidFill>
                  <a:schemeClr val="accent1"/>
                </a:solidFill>
                <a:effectLst/>
                <a:latin typeface="Arial Unicode MS" pitchFamily="34" charset="-128"/>
              </a:rPr>
              <a:t> </a:t>
            </a:r>
          </a:p>
        </p:txBody>
      </p:sp>
    </p:spTree>
    <p:extLst>
      <p:ext uri="{BB962C8B-B14F-4D97-AF65-F5344CB8AC3E}">
        <p14:creationId xmlns:p14="http://schemas.microsoft.com/office/powerpoint/2010/main" val="405660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ctrTitle"/>
          </p:nvPr>
        </p:nvSpPr>
        <p:spPr>
          <a:xfrm>
            <a:off x="250825" y="260350"/>
            <a:ext cx="8640763" cy="1368425"/>
          </a:xfrm>
        </p:spPr>
        <p:txBody>
          <a:bodyPr/>
          <a:lstStyle/>
          <a:p>
            <a:r>
              <a:rPr lang="en-US" altLang="nl-NL" sz="3200" dirty="0">
                <a:solidFill>
                  <a:schemeClr val="accent1"/>
                </a:solidFill>
                <a:latin typeface="Arial Unicode MS" pitchFamily="34" charset="-128"/>
              </a:rPr>
              <a:t>The impact of GE interaction and correlation on standard twin models (</a:t>
            </a:r>
            <a:r>
              <a:rPr lang="en-US" altLang="nl-NL" sz="2400" dirty="0">
                <a:solidFill>
                  <a:schemeClr val="accent1"/>
                </a:solidFill>
                <a:latin typeface="Arial Unicode MS" pitchFamily="34" charset="-128"/>
              </a:rPr>
              <a:t>Purcell, </a:t>
            </a:r>
            <a:r>
              <a:rPr lang="en-US" altLang="nl-NL" sz="2400" i="1" dirty="0">
                <a:solidFill>
                  <a:schemeClr val="accent1"/>
                </a:solidFill>
                <a:latin typeface="Arial Unicode MS" pitchFamily="34" charset="-128"/>
              </a:rPr>
              <a:t>Twin Res</a:t>
            </a:r>
            <a:r>
              <a:rPr lang="en-US" altLang="nl-NL" sz="2400" dirty="0">
                <a:solidFill>
                  <a:schemeClr val="accent1"/>
                </a:solidFill>
                <a:latin typeface="Arial Unicode MS" pitchFamily="34" charset="-128"/>
              </a:rPr>
              <a:t>, 2002</a:t>
            </a:r>
            <a:r>
              <a:rPr lang="en-US" altLang="nl-NL" sz="3200" dirty="0">
                <a:solidFill>
                  <a:schemeClr val="accent1"/>
                </a:solidFill>
                <a:latin typeface="Arial Unicode MS" pitchFamily="34" charset="-128"/>
              </a:rPr>
              <a:t>)</a:t>
            </a:r>
          </a:p>
        </p:txBody>
      </p:sp>
      <p:sp>
        <p:nvSpPr>
          <p:cNvPr id="773123" name="Rectangle 3"/>
          <p:cNvSpPr>
            <a:spLocks noGrp="1" noChangeArrowheads="1"/>
          </p:cNvSpPr>
          <p:nvPr>
            <p:ph type="subTitle" idx="1"/>
          </p:nvPr>
        </p:nvSpPr>
        <p:spPr>
          <a:xfrm>
            <a:off x="250825" y="1989138"/>
            <a:ext cx="7993063" cy="4248150"/>
          </a:xfrm>
        </p:spPr>
        <p:txBody>
          <a:bodyPr/>
          <a:lstStyle/>
          <a:p>
            <a:pPr algn="l">
              <a:lnSpc>
                <a:spcPct val="90000"/>
              </a:lnSpc>
            </a:pPr>
            <a:r>
              <a:rPr lang="en-US" altLang="nl-NL" dirty="0">
                <a:latin typeface="Arial Unicode MS" pitchFamily="34" charset="-128"/>
              </a:rPr>
              <a:t>Interaction:	</a:t>
            </a:r>
            <a:r>
              <a:rPr lang="en-US" altLang="nl-NL" u="sng" dirty="0">
                <a:latin typeface="Arial Unicode MS" pitchFamily="34" charset="-128"/>
              </a:rPr>
              <a:t>G x C -&gt; G</a:t>
            </a:r>
          </a:p>
          <a:p>
            <a:pPr algn="l">
              <a:lnSpc>
                <a:spcPct val="90000"/>
              </a:lnSpc>
            </a:pPr>
            <a:r>
              <a:rPr lang="en-US" altLang="nl-NL" dirty="0">
                <a:latin typeface="Arial Unicode MS" pitchFamily="34" charset="-128"/>
              </a:rPr>
              <a:t>			G x E -&gt; E</a:t>
            </a:r>
          </a:p>
          <a:p>
            <a:pPr algn="l">
              <a:lnSpc>
                <a:spcPct val="90000"/>
              </a:lnSpc>
            </a:pPr>
            <a:r>
              <a:rPr lang="en-US" altLang="nl-NL" sz="2400" dirty="0">
                <a:latin typeface="Arial Unicode MS" pitchFamily="34" charset="-128"/>
              </a:rPr>
              <a:t>(genetic differences between siblings may be amplified by the common family environment)</a:t>
            </a:r>
          </a:p>
          <a:p>
            <a:pPr algn="l">
              <a:lnSpc>
                <a:spcPct val="90000"/>
              </a:lnSpc>
            </a:pPr>
            <a:endParaRPr lang="en-US" altLang="nl-NL" dirty="0">
              <a:latin typeface="Arial Unicode MS" pitchFamily="34" charset="-128"/>
            </a:endParaRPr>
          </a:p>
          <a:p>
            <a:pPr algn="l">
              <a:lnSpc>
                <a:spcPct val="90000"/>
              </a:lnSpc>
            </a:pPr>
            <a:r>
              <a:rPr lang="en-US" altLang="nl-NL" dirty="0">
                <a:latin typeface="Arial Unicode MS" pitchFamily="34" charset="-128"/>
              </a:rPr>
              <a:t>Correlation	</a:t>
            </a:r>
            <a:r>
              <a:rPr lang="en-US" altLang="nl-NL" u="sng" dirty="0">
                <a:latin typeface="Arial Unicode MS" pitchFamily="34" charset="-128"/>
              </a:rPr>
              <a:t>G – C -&gt; C</a:t>
            </a:r>
          </a:p>
          <a:p>
            <a:pPr algn="l">
              <a:lnSpc>
                <a:spcPct val="90000"/>
              </a:lnSpc>
            </a:pPr>
            <a:r>
              <a:rPr lang="en-US" altLang="nl-NL" dirty="0">
                <a:latin typeface="Arial Unicode MS" pitchFamily="34" charset="-128"/>
              </a:rPr>
              <a:t>			G – E -&gt;</a:t>
            </a:r>
            <a:r>
              <a:rPr lang="nl-NL" altLang="nl-NL" dirty="0">
                <a:latin typeface="Arial Unicode MS" pitchFamily="34" charset="-128"/>
              </a:rPr>
              <a:t> G</a:t>
            </a:r>
          </a:p>
          <a:p>
            <a:pPr algn="l">
              <a:lnSpc>
                <a:spcPct val="90000"/>
              </a:lnSpc>
            </a:pPr>
            <a:r>
              <a:rPr lang="en-US" altLang="nl-NL" sz="2400" dirty="0">
                <a:latin typeface="Arial Unicode MS" pitchFamily="34" charset="-128"/>
              </a:rPr>
              <a:t>(differences between families in the environment may have a genetic component)</a:t>
            </a:r>
            <a:endParaRPr lang="nl-NL" altLang="nl-NL" dirty="0">
              <a:latin typeface="Arial Unicode MS" pitchFamily="34" charset="-128"/>
            </a:endParaRPr>
          </a:p>
        </p:txBody>
      </p:sp>
    </p:spTree>
    <p:extLst>
      <p:ext uri="{BB962C8B-B14F-4D97-AF65-F5344CB8AC3E}">
        <p14:creationId xmlns:p14="http://schemas.microsoft.com/office/powerpoint/2010/main" val="180268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Text Box 2"/>
          <p:cNvSpPr txBox="1">
            <a:spLocks noChangeArrowheads="1"/>
          </p:cNvSpPr>
          <p:nvPr/>
        </p:nvSpPr>
        <p:spPr bwMode="auto">
          <a:xfrm>
            <a:off x="990600" y="3175"/>
            <a:ext cx="2935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3200" dirty="0">
                <a:solidFill>
                  <a:schemeClr val="accent1"/>
                </a:solidFill>
                <a:effectLst/>
                <a:latin typeface="Arial Unicode MS" pitchFamily="34" charset="-128"/>
              </a:rPr>
              <a:t>Punnett square</a:t>
            </a:r>
          </a:p>
        </p:txBody>
      </p:sp>
      <p:pic>
        <p:nvPicPr>
          <p:cNvPr id="778243" name="Picture 3" descr="Punnet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95300"/>
            <a:ext cx="3840163" cy="5867400"/>
          </a:xfrm>
          <a:prstGeom prst="rect">
            <a:avLst/>
          </a:prstGeom>
          <a:noFill/>
          <a:extLst>
            <a:ext uri="{909E8E84-426E-40DD-AFC4-6F175D3DCCD1}">
              <a14:hiddenFill xmlns:a14="http://schemas.microsoft.com/office/drawing/2010/main">
                <a:solidFill>
                  <a:srgbClr val="FFFFFF"/>
                </a:solidFill>
              </a14:hiddenFill>
            </a:ext>
          </a:extLst>
        </p:spPr>
      </p:pic>
      <p:sp>
        <p:nvSpPr>
          <p:cNvPr id="778244" name="Text Box 4"/>
          <p:cNvSpPr txBox="1">
            <a:spLocks noChangeArrowheads="1"/>
          </p:cNvSpPr>
          <p:nvPr/>
        </p:nvSpPr>
        <p:spPr bwMode="auto">
          <a:xfrm>
            <a:off x="4427538" y="247650"/>
            <a:ext cx="4487862"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nl-NL" sz="2800" dirty="0">
                <a:solidFill>
                  <a:schemeClr val="accent1"/>
                </a:solidFill>
                <a:effectLst/>
                <a:latin typeface="Arial Unicode MS" pitchFamily="34" charset="-128"/>
              </a:rPr>
              <a:t>Genetics explains resemblances as well as differences between siblings growing up in the same family</a:t>
            </a:r>
          </a:p>
        </p:txBody>
      </p:sp>
      <p:pic>
        <p:nvPicPr>
          <p:cNvPr id="778245" name="Picture 5" descr="lwf0"/>
          <p:cNvPicPr>
            <a:picLocks noChangeAspect="1" noChangeArrowheads="1"/>
          </p:cNvPicPr>
          <p:nvPr/>
        </p:nvPicPr>
        <p:blipFill>
          <a:blip r:embed="rId3">
            <a:extLst>
              <a:ext uri="{28A0092B-C50C-407E-A947-70E740481C1C}">
                <a14:useLocalDpi xmlns:a14="http://schemas.microsoft.com/office/drawing/2010/main" val="0"/>
              </a:ext>
            </a:extLst>
          </a:blip>
          <a:srcRect l="7628" r="5511"/>
          <a:stretch>
            <a:fillRect/>
          </a:stretch>
        </p:blipFill>
        <p:spPr bwMode="auto">
          <a:xfrm>
            <a:off x="4356100" y="2997200"/>
            <a:ext cx="4608513" cy="324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152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2209800" y="3810000"/>
            <a:ext cx="990600" cy="60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3" name="Rectangle 3"/>
          <p:cNvSpPr>
            <a:spLocks noChangeArrowheads="1"/>
          </p:cNvSpPr>
          <p:nvPr/>
        </p:nvSpPr>
        <p:spPr bwMode="auto">
          <a:xfrm>
            <a:off x="5638800" y="3810000"/>
            <a:ext cx="990600" cy="60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4" name="Oval 4"/>
          <p:cNvSpPr>
            <a:spLocks noChangeArrowheads="1"/>
          </p:cNvSpPr>
          <p:nvPr/>
        </p:nvSpPr>
        <p:spPr bwMode="auto">
          <a:xfrm>
            <a:off x="15240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nl-NL"/>
          </a:p>
        </p:txBody>
      </p:sp>
      <p:sp>
        <p:nvSpPr>
          <p:cNvPr id="163845" name="Oval 5"/>
          <p:cNvSpPr>
            <a:spLocks noChangeArrowheads="1"/>
          </p:cNvSpPr>
          <p:nvPr/>
        </p:nvSpPr>
        <p:spPr bwMode="auto">
          <a:xfrm>
            <a:off x="24384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6" name="Oval 6"/>
          <p:cNvSpPr>
            <a:spLocks noChangeArrowheads="1"/>
          </p:cNvSpPr>
          <p:nvPr/>
        </p:nvSpPr>
        <p:spPr bwMode="auto">
          <a:xfrm>
            <a:off x="34290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7" name="Oval 7"/>
          <p:cNvSpPr>
            <a:spLocks noChangeArrowheads="1"/>
          </p:cNvSpPr>
          <p:nvPr/>
        </p:nvSpPr>
        <p:spPr bwMode="auto">
          <a:xfrm>
            <a:off x="46482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8" name="Oval 8"/>
          <p:cNvSpPr>
            <a:spLocks noChangeArrowheads="1"/>
          </p:cNvSpPr>
          <p:nvPr/>
        </p:nvSpPr>
        <p:spPr bwMode="auto">
          <a:xfrm>
            <a:off x="67818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9" name="Oval 9"/>
          <p:cNvSpPr>
            <a:spLocks noChangeArrowheads="1"/>
          </p:cNvSpPr>
          <p:nvPr/>
        </p:nvSpPr>
        <p:spPr bwMode="auto">
          <a:xfrm>
            <a:off x="57912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nl-NL">
              <a:solidFill>
                <a:srgbClr val="FFFF00"/>
              </a:solidFill>
            </a:endParaRPr>
          </a:p>
        </p:txBody>
      </p:sp>
      <p:sp>
        <p:nvSpPr>
          <p:cNvPr id="163850" name="Line 10"/>
          <p:cNvSpPr>
            <a:spLocks noChangeShapeType="1"/>
          </p:cNvSpPr>
          <p:nvPr/>
        </p:nvSpPr>
        <p:spPr bwMode="auto">
          <a:xfrm>
            <a:off x="2743200" y="2133600"/>
            <a:ext cx="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1" name="Line 11"/>
          <p:cNvSpPr>
            <a:spLocks noChangeShapeType="1"/>
          </p:cNvSpPr>
          <p:nvPr/>
        </p:nvSpPr>
        <p:spPr bwMode="auto">
          <a:xfrm>
            <a:off x="6096000" y="2133600"/>
            <a:ext cx="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2" name="Line 12"/>
          <p:cNvSpPr>
            <a:spLocks noChangeShapeType="1"/>
          </p:cNvSpPr>
          <p:nvPr/>
        </p:nvSpPr>
        <p:spPr bwMode="auto">
          <a:xfrm>
            <a:off x="1828800" y="2133600"/>
            <a:ext cx="6858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3" name="Line 13"/>
          <p:cNvSpPr>
            <a:spLocks noChangeShapeType="1"/>
          </p:cNvSpPr>
          <p:nvPr/>
        </p:nvSpPr>
        <p:spPr bwMode="auto">
          <a:xfrm flipH="1">
            <a:off x="2971800" y="2133600"/>
            <a:ext cx="7620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4" name="Line 14"/>
          <p:cNvSpPr>
            <a:spLocks noChangeShapeType="1"/>
          </p:cNvSpPr>
          <p:nvPr/>
        </p:nvSpPr>
        <p:spPr bwMode="auto">
          <a:xfrm>
            <a:off x="4953000" y="2060848"/>
            <a:ext cx="9144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5" name="Line 15"/>
          <p:cNvSpPr>
            <a:spLocks noChangeShapeType="1"/>
          </p:cNvSpPr>
          <p:nvPr/>
        </p:nvSpPr>
        <p:spPr bwMode="auto">
          <a:xfrm flipH="1">
            <a:off x="6324600" y="2133600"/>
            <a:ext cx="7620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6" name="Text Box 16"/>
          <p:cNvSpPr txBox="1">
            <a:spLocks noChangeArrowheads="1"/>
          </p:cNvSpPr>
          <p:nvPr/>
        </p:nvSpPr>
        <p:spPr bwMode="auto">
          <a:xfrm>
            <a:off x="16764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A</a:t>
            </a:r>
          </a:p>
        </p:txBody>
      </p:sp>
      <p:sp>
        <p:nvSpPr>
          <p:cNvPr id="163857" name="Text Box 17"/>
          <p:cNvSpPr txBox="1">
            <a:spLocks noChangeArrowheads="1"/>
          </p:cNvSpPr>
          <p:nvPr/>
        </p:nvSpPr>
        <p:spPr bwMode="auto">
          <a:xfrm>
            <a:off x="48006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A</a:t>
            </a:r>
          </a:p>
        </p:txBody>
      </p:sp>
      <p:sp>
        <p:nvSpPr>
          <p:cNvPr id="163858" name="Text Box 18"/>
          <p:cNvSpPr txBox="1">
            <a:spLocks noChangeArrowheads="1"/>
          </p:cNvSpPr>
          <p:nvPr/>
        </p:nvSpPr>
        <p:spPr bwMode="auto">
          <a:xfrm>
            <a:off x="25908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C</a:t>
            </a:r>
          </a:p>
        </p:txBody>
      </p:sp>
      <p:sp>
        <p:nvSpPr>
          <p:cNvPr id="163859" name="Text Box 19"/>
          <p:cNvSpPr txBox="1">
            <a:spLocks noChangeArrowheads="1"/>
          </p:cNvSpPr>
          <p:nvPr/>
        </p:nvSpPr>
        <p:spPr bwMode="auto">
          <a:xfrm>
            <a:off x="35814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E</a:t>
            </a:r>
          </a:p>
        </p:txBody>
      </p:sp>
      <p:sp>
        <p:nvSpPr>
          <p:cNvPr id="163860" name="Text Box 20"/>
          <p:cNvSpPr txBox="1">
            <a:spLocks noChangeArrowheads="1"/>
          </p:cNvSpPr>
          <p:nvPr/>
        </p:nvSpPr>
        <p:spPr bwMode="auto">
          <a:xfrm>
            <a:off x="69342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E</a:t>
            </a:r>
          </a:p>
        </p:txBody>
      </p:sp>
      <p:sp>
        <p:nvSpPr>
          <p:cNvPr id="163861" name="Text Box 21"/>
          <p:cNvSpPr txBox="1">
            <a:spLocks noChangeArrowheads="1"/>
          </p:cNvSpPr>
          <p:nvPr/>
        </p:nvSpPr>
        <p:spPr bwMode="auto">
          <a:xfrm>
            <a:off x="59436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C</a:t>
            </a:r>
          </a:p>
        </p:txBody>
      </p:sp>
      <p:sp>
        <p:nvSpPr>
          <p:cNvPr id="163863" name="Text Box 23"/>
          <p:cNvSpPr txBox="1">
            <a:spLocks noChangeArrowheads="1"/>
          </p:cNvSpPr>
          <p:nvPr/>
        </p:nvSpPr>
        <p:spPr bwMode="auto">
          <a:xfrm>
            <a:off x="1676400" y="2895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dirty="0"/>
              <a:t>a</a:t>
            </a:r>
            <a:r>
              <a:rPr lang="nl-NL" altLang="nl-NL" sz="1800" i="1" baseline="-25000" dirty="0"/>
              <a:t>1</a:t>
            </a:r>
            <a:endParaRPr lang="nl-NL" altLang="nl-NL" sz="1800" i="1" dirty="0"/>
          </a:p>
        </p:txBody>
      </p:sp>
      <p:sp>
        <p:nvSpPr>
          <p:cNvPr id="163864" name="Text Box 24"/>
          <p:cNvSpPr txBox="1">
            <a:spLocks noChangeArrowheads="1"/>
          </p:cNvSpPr>
          <p:nvPr/>
        </p:nvSpPr>
        <p:spPr bwMode="auto">
          <a:xfrm>
            <a:off x="5562600" y="2971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a:t>a</a:t>
            </a:r>
            <a:r>
              <a:rPr lang="nl-NL" altLang="nl-NL" sz="1800" i="1" baseline="-25000"/>
              <a:t>2</a:t>
            </a:r>
            <a:endParaRPr lang="nl-NL" altLang="nl-NL" sz="1800" i="1"/>
          </a:p>
        </p:txBody>
      </p:sp>
      <p:sp>
        <p:nvSpPr>
          <p:cNvPr id="163865" name="Text Box 25"/>
          <p:cNvSpPr txBox="1">
            <a:spLocks noChangeArrowheads="1"/>
          </p:cNvSpPr>
          <p:nvPr/>
        </p:nvSpPr>
        <p:spPr bwMode="auto">
          <a:xfrm>
            <a:off x="6096000" y="2971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a:t>c</a:t>
            </a:r>
            <a:r>
              <a:rPr lang="nl-NL" altLang="nl-NL" sz="1800" i="1" baseline="-25000"/>
              <a:t>2</a:t>
            </a:r>
            <a:endParaRPr lang="nl-NL" altLang="nl-NL" sz="1800" i="1"/>
          </a:p>
        </p:txBody>
      </p:sp>
      <p:sp>
        <p:nvSpPr>
          <p:cNvPr id="163866" name="Text Box 26"/>
          <p:cNvSpPr txBox="1">
            <a:spLocks noChangeArrowheads="1"/>
          </p:cNvSpPr>
          <p:nvPr/>
        </p:nvSpPr>
        <p:spPr bwMode="auto">
          <a:xfrm>
            <a:off x="6629400" y="2971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a:t>e</a:t>
            </a:r>
            <a:r>
              <a:rPr lang="nl-NL" altLang="nl-NL" sz="1800" i="1" baseline="-25000"/>
              <a:t>2</a:t>
            </a:r>
            <a:endParaRPr lang="nl-NL" altLang="nl-NL" sz="1800" i="1"/>
          </a:p>
        </p:txBody>
      </p:sp>
      <p:sp>
        <p:nvSpPr>
          <p:cNvPr id="163867" name="Text Box 27"/>
          <p:cNvSpPr txBox="1">
            <a:spLocks noChangeArrowheads="1"/>
          </p:cNvSpPr>
          <p:nvPr/>
        </p:nvSpPr>
        <p:spPr bwMode="auto">
          <a:xfrm>
            <a:off x="2971800" y="2895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dirty="0"/>
              <a:t>e</a:t>
            </a:r>
            <a:r>
              <a:rPr lang="nl-NL" altLang="nl-NL" sz="1800" i="1" baseline="-25000" dirty="0"/>
              <a:t>1</a:t>
            </a:r>
            <a:endParaRPr lang="nl-NL" altLang="nl-NL" sz="1800" i="1" dirty="0"/>
          </a:p>
        </p:txBody>
      </p:sp>
      <p:cxnSp>
        <p:nvCxnSpPr>
          <p:cNvPr id="163868" name="AutoShape 28"/>
          <p:cNvCxnSpPr>
            <a:cxnSpLocks noChangeShapeType="1"/>
          </p:cNvCxnSpPr>
          <p:nvPr/>
        </p:nvCxnSpPr>
        <p:spPr bwMode="auto">
          <a:xfrm rot="5400000" flipV="1">
            <a:off x="3275806" y="-75662"/>
            <a:ext cx="1588" cy="3352800"/>
          </a:xfrm>
          <a:prstGeom prst="curvedConnector3">
            <a:avLst>
              <a:gd name="adj1" fmla="val -35100005"/>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9" name="AutoShape 29"/>
          <p:cNvCxnSpPr>
            <a:cxnSpLocks noChangeShapeType="1"/>
          </p:cNvCxnSpPr>
          <p:nvPr/>
        </p:nvCxnSpPr>
        <p:spPr bwMode="auto">
          <a:xfrm rot="5400000" flipV="1">
            <a:off x="4262958" y="-120402"/>
            <a:ext cx="1588" cy="3352800"/>
          </a:xfrm>
          <a:prstGeom prst="curvedConnector3">
            <a:avLst>
              <a:gd name="adj1" fmla="val -30300005"/>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870" name="Text Box 30"/>
          <p:cNvSpPr txBox="1">
            <a:spLocks noChangeArrowheads="1"/>
          </p:cNvSpPr>
          <p:nvPr/>
        </p:nvSpPr>
        <p:spPr bwMode="auto">
          <a:xfrm>
            <a:off x="2895600" y="533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a:latin typeface="Garamond" pitchFamily="18" charset="0"/>
              </a:rPr>
              <a:t>r</a:t>
            </a:r>
            <a:r>
              <a:rPr lang="nl-NL" altLang="nl-NL" baseline="-25000">
                <a:latin typeface="Garamond" pitchFamily="18" charset="0"/>
              </a:rPr>
              <a:t>g</a:t>
            </a:r>
            <a:endParaRPr lang="nl-NL" altLang="nl-NL">
              <a:latin typeface="Garamond" pitchFamily="18" charset="0"/>
            </a:endParaRPr>
          </a:p>
        </p:txBody>
      </p:sp>
      <p:sp>
        <p:nvSpPr>
          <p:cNvPr id="163871" name="Text Box 31"/>
          <p:cNvSpPr txBox="1">
            <a:spLocks noChangeArrowheads="1"/>
          </p:cNvSpPr>
          <p:nvPr/>
        </p:nvSpPr>
        <p:spPr bwMode="auto">
          <a:xfrm>
            <a:off x="4267200" y="533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nl-NL">
                <a:latin typeface="Garamond" pitchFamily="18" charset="0"/>
              </a:rPr>
              <a:t>r</a:t>
            </a:r>
            <a:r>
              <a:rPr lang="en-US" altLang="nl-NL" baseline="-25000">
                <a:latin typeface="Garamond" pitchFamily="18" charset="0"/>
              </a:rPr>
              <a:t>c</a:t>
            </a:r>
            <a:endParaRPr lang="nl-NL" altLang="nl-NL">
              <a:latin typeface="Garamond" pitchFamily="18" charset="0"/>
            </a:endParaRPr>
          </a:p>
        </p:txBody>
      </p:sp>
      <p:sp>
        <p:nvSpPr>
          <p:cNvPr id="163872" name="Text Box 32"/>
          <p:cNvSpPr txBox="1">
            <a:spLocks noChangeArrowheads="1"/>
          </p:cNvSpPr>
          <p:nvPr/>
        </p:nvSpPr>
        <p:spPr bwMode="auto">
          <a:xfrm>
            <a:off x="5334000" y="533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nl-NL">
                <a:latin typeface="Garamond" pitchFamily="18" charset="0"/>
              </a:rPr>
              <a:t>r</a:t>
            </a:r>
            <a:r>
              <a:rPr lang="en-US" altLang="nl-NL" baseline="-25000">
                <a:latin typeface="Garamond" pitchFamily="18" charset="0"/>
              </a:rPr>
              <a:t>e</a:t>
            </a:r>
            <a:endParaRPr lang="nl-NL" altLang="nl-NL">
              <a:latin typeface="Garamond" pitchFamily="18" charset="0"/>
            </a:endParaRPr>
          </a:p>
        </p:txBody>
      </p:sp>
      <p:sp>
        <p:nvSpPr>
          <p:cNvPr id="163873" name="Text Box 33"/>
          <p:cNvSpPr txBox="1">
            <a:spLocks noChangeArrowheads="1"/>
          </p:cNvSpPr>
          <p:nvPr/>
        </p:nvSpPr>
        <p:spPr bwMode="auto">
          <a:xfrm>
            <a:off x="1060648" y="4953000"/>
            <a:ext cx="7543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nl-NL" dirty="0">
                <a:latin typeface="Arial Unicode MS" pitchFamily="34" charset="-128"/>
              </a:rPr>
              <a:t>Phenotype </a:t>
            </a:r>
            <a:r>
              <a:rPr lang="en-US" altLang="nl-NL" dirty="0" smtClean="0">
                <a:latin typeface="Arial Unicode MS" pitchFamily="34" charset="-128"/>
              </a:rPr>
              <a:t>in boys </a:t>
            </a:r>
            <a:r>
              <a:rPr lang="en-US" altLang="nl-NL" dirty="0">
                <a:latin typeface="Arial Unicode MS" pitchFamily="34" charset="-128"/>
              </a:rPr>
              <a:t>may have a different </a:t>
            </a:r>
            <a:r>
              <a:rPr lang="en-US" altLang="nl-NL" dirty="0" smtClean="0">
                <a:latin typeface="Arial Unicode MS" pitchFamily="34" charset="-128"/>
              </a:rPr>
              <a:t>heritability (as evident from estimates for a, c and e) </a:t>
            </a:r>
            <a:r>
              <a:rPr lang="en-US" altLang="nl-NL" dirty="0">
                <a:latin typeface="Arial Unicode MS" pitchFamily="34" charset="-128"/>
              </a:rPr>
              <a:t>or may be influenced by different </a:t>
            </a:r>
            <a:r>
              <a:rPr lang="en-US" altLang="nl-NL" dirty="0" smtClean="0">
                <a:latin typeface="Arial Unicode MS" pitchFamily="34" charset="-128"/>
              </a:rPr>
              <a:t>genes, </a:t>
            </a:r>
            <a:r>
              <a:rPr lang="en-US" altLang="nl-NL" dirty="0" smtClean="0">
                <a:latin typeface="Arial Unicode MS" pitchFamily="34" charset="-128"/>
              </a:rPr>
              <a:t>or environments</a:t>
            </a:r>
            <a:endParaRPr lang="en-US" altLang="nl-NL" dirty="0" smtClean="0">
              <a:latin typeface="Arial Unicode MS" pitchFamily="34" charset="-128"/>
            </a:endParaRPr>
          </a:p>
          <a:p>
            <a:endParaRPr lang="en-US" altLang="nl-NL" dirty="0">
              <a:latin typeface="Arial Unicode MS" pitchFamily="34" charset="-128"/>
            </a:endParaRPr>
          </a:p>
        </p:txBody>
      </p:sp>
      <p:sp>
        <p:nvSpPr>
          <p:cNvPr id="163875" name="Text Box 35"/>
          <p:cNvSpPr txBox="1">
            <a:spLocks noChangeArrowheads="1"/>
          </p:cNvSpPr>
          <p:nvPr/>
        </p:nvSpPr>
        <p:spPr bwMode="auto">
          <a:xfrm>
            <a:off x="2362200" y="2895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dirty="0"/>
              <a:t>c1</a:t>
            </a:r>
          </a:p>
        </p:txBody>
      </p:sp>
      <p:cxnSp>
        <p:nvCxnSpPr>
          <p:cNvPr id="163876" name="AutoShape 36"/>
          <p:cNvCxnSpPr>
            <a:cxnSpLocks noChangeShapeType="1"/>
          </p:cNvCxnSpPr>
          <p:nvPr/>
        </p:nvCxnSpPr>
        <p:spPr bwMode="auto">
          <a:xfrm rot="5400000" flipV="1">
            <a:off x="5485606" y="-118814"/>
            <a:ext cx="1588" cy="3352800"/>
          </a:xfrm>
          <a:prstGeom prst="curvedConnector3">
            <a:avLst>
              <a:gd name="adj1" fmla="val -30300005"/>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877" name="Text Box 37"/>
          <p:cNvSpPr txBox="1">
            <a:spLocks noChangeArrowheads="1"/>
          </p:cNvSpPr>
          <p:nvPr/>
        </p:nvSpPr>
        <p:spPr bwMode="auto">
          <a:xfrm>
            <a:off x="2268538" y="3789040"/>
            <a:ext cx="86318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dirty="0" smtClean="0"/>
              <a:t>Twin 1</a:t>
            </a:r>
          </a:p>
          <a:p>
            <a:r>
              <a:rPr lang="en-GB" altLang="nl-NL" sz="2000" dirty="0" smtClean="0"/>
              <a:t>boy</a:t>
            </a:r>
            <a:endParaRPr lang="en-GB" altLang="nl-NL" sz="2000" dirty="0"/>
          </a:p>
        </p:txBody>
      </p:sp>
      <p:sp>
        <p:nvSpPr>
          <p:cNvPr id="163878" name="Text Box 38"/>
          <p:cNvSpPr txBox="1">
            <a:spLocks noChangeArrowheads="1"/>
          </p:cNvSpPr>
          <p:nvPr/>
        </p:nvSpPr>
        <p:spPr bwMode="auto">
          <a:xfrm>
            <a:off x="5580063" y="3789040"/>
            <a:ext cx="10334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nl-NL" sz="2000" dirty="0" smtClean="0"/>
              <a:t>Twin 2 girl</a:t>
            </a:r>
            <a:endParaRPr lang="en-GB" altLang="nl-NL" sz="2000" dirty="0"/>
          </a:p>
        </p:txBody>
      </p:sp>
      <p:sp>
        <p:nvSpPr>
          <p:cNvPr id="2" name="TextBox 1"/>
          <p:cNvSpPr txBox="1"/>
          <p:nvPr/>
        </p:nvSpPr>
        <p:spPr>
          <a:xfrm>
            <a:off x="4263752" y="5949280"/>
            <a:ext cx="3848939" cy="646331"/>
          </a:xfrm>
          <a:prstGeom prst="rect">
            <a:avLst/>
          </a:prstGeom>
          <a:noFill/>
          <a:ln>
            <a:solidFill>
              <a:srgbClr val="FF0000"/>
            </a:solidFill>
          </a:ln>
        </p:spPr>
        <p:txBody>
          <a:bodyPr wrap="none" rtlCol="0">
            <a:spAutoFit/>
          </a:bodyPr>
          <a:lstStyle/>
          <a:p>
            <a:r>
              <a:rPr lang="en-US" sz="3600" dirty="0" smtClean="0">
                <a:solidFill>
                  <a:srgbClr val="FF0000"/>
                </a:solidFill>
              </a:rPr>
              <a:t>What is wrong here</a:t>
            </a:r>
            <a:endParaRPr lang="nl-NL" sz="3600" dirty="0">
              <a:solidFill>
                <a:srgbClr val="FF0000"/>
              </a:solidFill>
            </a:endParaRPr>
          </a:p>
        </p:txBody>
      </p:sp>
    </p:spTree>
    <p:extLst>
      <p:ext uri="{BB962C8B-B14F-4D97-AF65-F5344CB8AC3E}">
        <p14:creationId xmlns:p14="http://schemas.microsoft.com/office/powerpoint/2010/main" val="292876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2209800" y="3810000"/>
            <a:ext cx="990600" cy="60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3" name="Rectangle 3"/>
          <p:cNvSpPr>
            <a:spLocks noChangeArrowheads="1"/>
          </p:cNvSpPr>
          <p:nvPr/>
        </p:nvSpPr>
        <p:spPr bwMode="auto">
          <a:xfrm>
            <a:off x="5638800" y="3810000"/>
            <a:ext cx="990600" cy="60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4" name="Oval 4"/>
          <p:cNvSpPr>
            <a:spLocks noChangeArrowheads="1"/>
          </p:cNvSpPr>
          <p:nvPr/>
        </p:nvSpPr>
        <p:spPr bwMode="auto">
          <a:xfrm>
            <a:off x="15240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nl-NL"/>
          </a:p>
        </p:txBody>
      </p:sp>
      <p:sp>
        <p:nvSpPr>
          <p:cNvPr id="163845" name="Oval 5"/>
          <p:cNvSpPr>
            <a:spLocks noChangeArrowheads="1"/>
          </p:cNvSpPr>
          <p:nvPr/>
        </p:nvSpPr>
        <p:spPr bwMode="auto">
          <a:xfrm>
            <a:off x="24384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6" name="Oval 6"/>
          <p:cNvSpPr>
            <a:spLocks noChangeArrowheads="1"/>
          </p:cNvSpPr>
          <p:nvPr/>
        </p:nvSpPr>
        <p:spPr bwMode="auto">
          <a:xfrm>
            <a:off x="34290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7" name="Oval 7"/>
          <p:cNvSpPr>
            <a:spLocks noChangeArrowheads="1"/>
          </p:cNvSpPr>
          <p:nvPr/>
        </p:nvSpPr>
        <p:spPr bwMode="auto">
          <a:xfrm>
            <a:off x="46482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8" name="Oval 8"/>
          <p:cNvSpPr>
            <a:spLocks noChangeArrowheads="1"/>
          </p:cNvSpPr>
          <p:nvPr/>
        </p:nvSpPr>
        <p:spPr bwMode="auto">
          <a:xfrm>
            <a:off x="67818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49" name="Oval 9"/>
          <p:cNvSpPr>
            <a:spLocks noChangeArrowheads="1"/>
          </p:cNvSpPr>
          <p:nvPr/>
        </p:nvSpPr>
        <p:spPr bwMode="auto">
          <a:xfrm>
            <a:off x="5791200" y="1524000"/>
            <a:ext cx="609600" cy="609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nl-NL">
              <a:solidFill>
                <a:srgbClr val="FFFF00"/>
              </a:solidFill>
            </a:endParaRPr>
          </a:p>
        </p:txBody>
      </p:sp>
      <p:sp>
        <p:nvSpPr>
          <p:cNvPr id="163850" name="Line 10"/>
          <p:cNvSpPr>
            <a:spLocks noChangeShapeType="1"/>
          </p:cNvSpPr>
          <p:nvPr/>
        </p:nvSpPr>
        <p:spPr bwMode="auto">
          <a:xfrm>
            <a:off x="2743200" y="2133600"/>
            <a:ext cx="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1" name="Line 11"/>
          <p:cNvSpPr>
            <a:spLocks noChangeShapeType="1"/>
          </p:cNvSpPr>
          <p:nvPr/>
        </p:nvSpPr>
        <p:spPr bwMode="auto">
          <a:xfrm>
            <a:off x="6096000" y="2133600"/>
            <a:ext cx="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2" name="Line 12"/>
          <p:cNvSpPr>
            <a:spLocks noChangeShapeType="1"/>
          </p:cNvSpPr>
          <p:nvPr/>
        </p:nvSpPr>
        <p:spPr bwMode="auto">
          <a:xfrm>
            <a:off x="1828800" y="2133600"/>
            <a:ext cx="6858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3" name="Line 13"/>
          <p:cNvSpPr>
            <a:spLocks noChangeShapeType="1"/>
          </p:cNvSpPr>
          <p:nvPr/>
        </p:nvSpPr>
        <p:spPr bwMode="auto">
          <a:xfrm flipH="1">
            <a:off x="2971800" y="2133600"/>
            <a:ext cx="7620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4" name="Line 14"/>
          <p:cNvSpPr>
            <a:spLocks noChangeShapeType="1"/>
          </p:cNvSpPr>
          <p:nvPr/>
        </p:nvSpPr>
        <p:spPr bwMode="auto">
          <a:xfrm>
            <a:off x="4953000" y="2060848"/>
            <a:ext cx="9144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5" name="Line 15"/>
          <p:cNvSpPr>
            <a:spLocks noChangeShapeType="1"/>
          </p:cNvSpPr>
          <p:nvPr/>
        </p:nvSpPr>
        <p:spPr bwMode="auto">
          <a:xfrm flipH="1">
            <a:off x="6324600" y="2133600"/>
            <a:ext cx="7620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856" name="Text Box 16"/>
          <p:cNvSpPr txBox="1">
            <a:spLocks noChangeArrowheads="1"/>
          </p:cNvSpPr>
          <p:nvPr/>
        </p:nvSpPr>
        <p:spPr bwMode="auto">
          <a:xfrm>
            <a:off x="16764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A</a:t>
            </a:r>
          </a:p>
        </p:txBody>
      </p:sp>
      <p:sp>
        <p:nvSpPr>
          <p:cNvPr id="163857" name="Text Box 17"/>
          <p:cNvSpPr txBox="1">
            <a:spLocks noChangeArrowheads="1"/>
          </p:cNvSpPr>
          <p:nvPr/>
        </p:nvSpPr>
        <p:spPr bwMode="auto">
          <a:xfrm>
            <a:off x="48006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A</a:t>
            </a:r>
          </a:p>
        </p:txBody>
      </p:sp>
      <p:sp>
        <p:nvSpPr>
          <p:cNvPr id="163858" name="Text Box 18"/>
          <p:cNvSpPr txBox="1">
            <a:spLocks noChangeArrowheads="1"/>
          </p:cNvSpPr>
          <p:nvPr/>
        </p:nvSpPr>
        <p:spPr bwMode="auto">
          <a:xfrm>
            <a:off x="25908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C</a:t>
            </a:r>
          </a:p>
        </p:txBody>
      </p:sp>
      <p:sp>
        <p:nvSpPr>
          <p:cNvPr id="163859" name="Text Box 19"/>
          <p:cNvSpPr txBox="1">
            <a:spLocks noChangeArrowheads="1"/>
          </p:cNvSpPr>
          <p:nvPr/>
        </p:nvSpPr>
        <p:spPr bwMode="auto">
          <a:xfrm>
            <a:off x="35814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E</a:t>
            </a:r>
          </a:p>
        </p:txBody>
      </p:sp>
      <p:sp>
        <p:nvSpPr>
          <p:cNvPr id="163860" name="Text Box 20"/>
          <p:cNvSpPr txBox="1">
            <a:spLocks noChangeArrowheads="1"/>
          </p:cNvSpPr>
          <p:nvPr/>
        </p:nvSpPr>
        <p:spPr bwMode="auto">
          <a:xfrm>
            <a:off x="69342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E</a:t>
            </a:r>
          </a:p>
        </p:txBody>
      </p:sp>
      <p:sp>
        <p:nvSpPr>
          <p:cNvPr id="163861" name="Text Box 21"/>
          <p:cNvSpPr txBox="1">
            <a:spLocks noChangeArrowheads="1"/>
          </p:cNvSpPr>
          <p:nvPr/>
        </p:nvSpPr>
        <p:spPr bwMode="auto">
          <a:xfrm>
            <a:off x="5943600" y="16764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600" b="1">
                <a:latin typeface="Arial" charset="0"/>
              </a:rPr>
              <a:t>C</a:t>
            </a:r>
          </a:p>
        </p:txBody>
      </p:sp>
      <p:sp>
        <p:nvSpPr>
          <p:cNvPr id="163863" name="Text Box 23"/>
          <p:cNvSpPr txBox="1">
            <a:spLocks noChangeArrowheads="1"/>
          </p:cNvSpPr>
          <p:nvPr/>
        </p:nvSpPr>
        <p:spPr bwMode="auto">
          <a:xfrm>
            <a:off x="1676400" y="2895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dirty="0"/>
              <a:t>a</a:t>
            </a:r>
            <a:r>
              <a:rPr lang="nl-NL" altLang="nl-NL" sz="1800" i="1" baseline="-25000" dirty="0"/>
              <a:t>1</a:t>
            </a:r>
            <a:endParaRPr lang="nl-NL" altLang="nl-NL" sz="1800" i="1" dirty="0"/>
          </a:p>
        </p:txBody>
      </p:sp>
      <p:sp>
        <p:nvSpPr>
          <p:cNvPr id="163864" name="Text Box 24"/>
          <p:cNvSpPr txBox="1">
            <a:spLocks noChangeArrowheads="1"/>
          </p:cNvSpPr>
          <p:nvPr/>
        </p:nvSpPr>
        <p:spPr bwMode="auto">
          <a:xfrm>
            <a:off x="5562600" y="2971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a:t>a</a:t>
            </a:r>
            <a:r>
              <a:rPr lang="nl-NL" altLang="nl-NL" sz="1800" i="1" baseline="-25000"/>
              <a:t>2</a:t>
            </a:r>
            <a:endParaRPr lang="nl-NL" altLang="nl-NL" sz="1800" i="1"/>
          </a:p>
        </p:txBody>
      </p:sp>
      <p:sp>
        <p:nvSpPr>
          <p:cNvPr id="163865" name="Text Box 25"/>
          <p:cNvSpPr txBox="1">
            <a:spLocks noChangeArrowheads="1"/>
          </p:cNvSpPr>
          <p:nvPr/>
        </p:nvSpPr>
        <p:spPr bwMode="auto">
          <a:xfrm>
            <a:off x="6096000" y="2971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a:t>c</a:t>
            </a:r>
            <a:r>
              <a:rPr lang="nl-NL" altLang="nl-NL" sz="1800" i="1" baseline="-25000"/>
              <a:t>2</a:t>
            </a:r>
            <a:endParaRPr lang="nl-NL" altLang="nl-NL" sz="1800" i="1"/>
          </a:p>
        </p:txBody>
      </p:sp>
      <p:sp>
        <p:nvSpPr>
          <p:cNvPr id="163866" name="Text Box 26"/>
          <p:cNvSpPr txBox="1">
            <a:spLocks noChangeArrowheads="1"/>
          </p:cNvSpPr>
          <p:nvPr/>
        </p:nvSpPr>
        <p:spPr bwMode="auto">
          <a:xfrm>
            <a:off x="6629400" y="2971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a:t>e</a:t>
            </a:r>
            <a:r>
              <a:rPr lang="nl-NL" altLang="nl-NL" sz="1800" i="1" baseline="-25000"/>
              <a:t>2</a:t>
            </a:r>
            <a:endParaRPr lang="nl-NL" altLang="nl-NL" sz="1800" i="1"/>
          </a:p>
        </p:txBody>
      </p:sp>
      <p:sp>
        <p:nvSpPr>
          <p:cNvPr id="163867" name="Text Box 27"/>
          <p:cNvSpPr txBox="1">
            <a:spLocks noChangeArrowheads="1"/>
          </p:cNvSpPr>
          <p:nvPr/>
        </p:nvSpPr>
        <p:spPr bwMode="auto">
          <a:xfrm>
            <a:off x="2971800" y="2895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dirty="0"/>
              <a:t>e</a:t>
            </a:r>
            <a:r>
              <a:rPr lang="nl-NL" altLang="nl-NL" sz="1800" i="1" baseline="-25000" dirty="0"/>
              <a:t>1</a:t>
            </a:r>
            <a:endParaRPr lang="nl-NL" altLang="nl-NL" sz="1800" i="1" dirty="0"/>
          </a:p>
        </p:txBody>
      </p:sp>
      <p:cxnSp>
        <p:nvCxnSpPr>
          <p:cNvPr id="163868" name="AutoShape 28"/>
          <p:cNvCxnSpPr>
            <a:cxnSpLocks noChangeShapeType="1"/>
          </p:cNvCxnSpPr>
          <p:nvPr/>
        </p:nvCxnSpPr>
        <p:spPr bwMode="auto">
          <a:xfrm rot="5400000" flipV="1">
            <a:off x="3275806" y="-75662"/>
            <a:ext cx="1588" cy="3352800"/>
          </a:xfrm>
          <a:prstGeom prst="curvedConnector3">
            <a:avLst>
              <a:gd name="adj1" fmla="val -35100005"/>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9" name="AutoShape 29"/>
          <p:cNvCxnSpPr>
            <a:cxnSpLocks noChangeShapeType="1"/>
          </p:cNvCxnSpPr>
          <p:nvPr/>
        </p:nvCxnSpPr>
        <p:spPr bwMode="auto">
          <a:xfrm rot="5400000" flipV="1">
            <a:off x="4262958" y="-120402"/>
            <a:ext cx="1588" cy="3352800"/>
          </a:xfrm>
          <a:prstGeom prst="curvedConnector3">
            <a:avLst>
              <a:gd name="adj1" fmla="val -30300005"/>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870" name="Text Box 30"/>
          <p:cNvSpPr txBox="1">
            <a:spLocks noChangeArrowheads="1"/>
          </p:cNvSpPr>
          <p:nvPr/>
        </p:nvSpPr>
        <p:spPr bwMode="auto">
          <a:xfrm>
            <a:off x="2895600" y="533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a:latin typeface="Garamond" pitchFamily="18" charset="0"/>
              </a:rPr>
              <a:t>r</a:t>
            </a:r>
            <a:r>
              <a:rPr lang="nl-NL" altLang="nl-NL" baseline="-25000">
                <a:latin typeface="Garamond" pitchFamily="18" charset="0"/>
              </a:rPr>
              <a:t>g</a:t>
            </a:r>
            <a:endParaRPr lang="nl-NL" altLang="nl-NL">
              <a:latin typeface="Garamond" pitchFamily="18" charset="0"/>
            </a:endParaRPr>
          </a:p>
        </p:txBody>
      </p:sp>
      <p:sp>
        <p:nvSpPr>
          <p:cNvPr id="163871" name="Text Box 31"/>
          <p:cNvSpPr txBox="1">
            <a:spLocks noChangeArrowheads="1"/>
          </p:cNvSpPr>
          <p:nvPr/>
        </p:nvSpPr>
        <p:spPr bwMode="auto">
          <a:xfrm>
            <a:off x="4267200" y="533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nl-NL">
                <a:latin typeface="Garamond" pitchFamily="18" charset="0"/>
              </a:rPr>
              <a:t>r</a:t>
            </a:r>
            <a:r>
              <a:rPr lang="en-US" altLang="nl-NL" baseline="-25000">
                <a:latin typeface="Garamond" pitchFamily="18" charset="0"/>
              </a:rPr>
              <a:t>c</a:t>
            </a:r>
            <a:endParaRPr lang="nl-NL" altLang="nl-NL">
              <a:latin typeface="Garamond" pitchFamily="18" charset="0"/>
            </a:endParaRPr>
          </a:p>
        </p:txBody>
      </p:sp>
      <p:sp>
        <p:nvSpPr>
          <p:cNvPr id="163873" name="Text Box 33"/>
          <p:cNvSpPr txBox="1">
            <a:spLocks noChangeArrowheads="1"/>
          </p:cNvSpPr>
          <p:nvPr/>
        </p:nvSpPr>
        <p:spPr bwMode="auto">
          <a:xfrm>
            <a:off x="1060648" y="4953000"/>
            <a:ext cx="7543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nl-NL" dirty="0">
                <a:latin typeface="Arial Unicode MS" pitchFamily="34" charset="-128"/>
              </a:rPr>
              <a:t>Phenotype </a:t>
            </a:r>
            <a:r>
              <a:rPr lang="en-US" altLang="nl-NL" dirty="0" smtClean="0">
                <a:latin typeface="Arial Unicode MS" pitchFamily="34" charset="-128"/>
              </a:rPr>
              <a:t>in boys </a:t>
            </a:r>
            <a:r>
              <a:rPr lang="en-US" altLang="nl-NL" dirty="0">
                <a:latin typeface="Arial Unicode MS" pitchFamily="34" charset="-128"/>
              </a:rPr>
              <a:t>may have a different </a:t>
            </a:r>
            <a:r>
              <a:rPr lang="en-US" altLang="nl-NL" dirty="0" smtClean="0">
                <a:latin typeface="Arial Unicode MS" pitchFamily="34" charset="-128"/>
              </a:rPr>
              <a:t>heritability (as evident from estimates for a, c and e) </a:t>
            </a:r>
            <a:r>
              <a:rPr lang="en-US" altLang="nl-NL" dirty="0">
                <a:latin typeface="Arial Unicode MS" pitchFamily="34" charset="-128"/>
              </a:rPr>
              <a:t>or may be influenced by different </a:t>
            </a:r>
            <a:r>
              <a:rPr lang="en-US" altLang="nl-NL" dirty="0" smtClean="0">
                <a:latin typeface="Arial Unicode MS" pitchFamily="34" charset="-128"/>
              </a:rPr>
              <a:t>genes, as evident from genetic correlation &lt; 0.5</a:t>
            </a:r>
            <a:r>
              <a:rPr lang="en-US" altLang="nl-NL" dirty="0" smtClean="0">
                <a:latin typeface="Arial Unicode MS" pitchFamily="34" charset="-128"/>
              </a:rPr>
              <a:t>. </a:t>
            </a:r>
            <a:r>
              <a:rPr lang="en-US" altLang="nl-NL" dirty="0" smtClean="0">
                <a:latin typeface="Arial Unicode MS" pitchFamily="34" charset="-128"/>
              </a:rPr>
              <a:t>Or the correlation between common E is &lt; 1.0.</a:t>
            </a:r>
          </a:p>
        </p:txBody>
      </p:sp>
      <p:sp>
        <p:nvSpPr>
          <p:cNvPr id="163875" name="Text Box 35"/>
          <p:cNvSpPr txBox="1">
            <a:spLocks noChangeArrowheads="1"/>
          </p:cNvSpPr>
          <p:nvPr/>
        </p:nvSpPr>
        <p:spPr bwMode="auto">
          <a:xfrm>
            <a:off x="2362200" y="2895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nl-NL" altLang="nl-NL" sz="1800" i="1" dirty="0"/>
              <a:t>c1</a:t>
            </a:r>
          </a:p>
        </p:txBody>
      </p:sp>
      <p:sp>
        <p:nvSpPr>
          <p:cNvPr id="163877" name="Text Box 37"/>
          <p:cNvSpPr txBox="1">
            <a:spLocks noChangeArrowheads="1"/>
          </p:cNvSpPr>
          <p:nvPr/>
        </p:nvSpPr>
        <p:spPr bwMode="auto">
          <a:xfrm>
            <a:off x="2268538" y="3789040"/>
            <a:ext cx="86318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nl-NL" sz="2000" dirty="0" smtClean="0"/>
              <a:t>Twin 1</a:t>
            </a:r>
          </a:p>
          <a:p>
            <a:r>
              <a:rPr lang="en-GB" altLang="nl-NL" sz="2000" dirty="0" smtClean="0"/>
              <a:t>boy</a:t>
            </a:r>
            <a:endParaRPr lang="en-GB" altLang="nl-NL" sz="2000" dirty="0"/>
          </a:p>
        </p:txBody>
      </p:sp>
      <p:sp>
        <p:nvSpPr>
          <p:cNvPr id="163878" name="Text Box 38"/>
          <p:cNvSpPr txBox="1">
            <a:spLocks noChangeArrowheads="1"/>
          </p:cNvSpPr>
          <p:nvPr/>
        </p:nvSpPr>
        <p:spPr bwMode="auto">
          <a:xfrm>
            <a:off x="5580063" y="3789040"/>
            <a:ext cx="10334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nl-NL" sz="2000" dirty="0" smtClean="0"/>
              <a:t>Twin 2 girl</a:t>
            </a:r>
            <a:endParaRPr lang="en-GB" altLang="nl-NL" sz="2000" dirty="0"/>
          </a:p>
        </p:txBody>
      </p:sp>
    </p:spTree>
    <p:extLst>
      <p:ext uri="{BB962C8B-B14F-4D97-AF65-F5344CB8AC3E}">
        <p14:creationId xmlns:p14="http://schemas.microsoft.com/office/powerpoint/2010/main" val="3272946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03" t="24207" r="24033" b="6250"/>
          <a:stretch/>
        </p:blipFill>
        <p:spPr bwMode="auto">
          <a:xfrm>
            <a:off x="467544" y="476672"/>
            <a:ext cx="8408573" cy="623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595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body" idx="1"/>
          </p:nvPr>
        </p:nvSpPr>
        <p:spPr>
          <a:xfrm>
            <a:off x="395288" y="908050"/>
            <a:ext cx="7993062" cy="4897438"/>
          </a:xfrm>
        </p:spPr>
        <p:txBody>
          <a:bodyPr/>
          <a:lstStyle/>
          <a:p>
            <a:pPr>
              <a:buFontTx/>
              <a:buNone/>
            </a:pPr>
            <a:r>
              <a:rPr lang="en-US" altLang="nl-NL" sz="3600">
                <a:latin typeface="Arial Unicode MS" pitchFamily="34" charset="-128"/>
              </a:rPr>
              <a:t>Often, the term GxE interaction is used to denote that both genes and environment are important.</a:t>
            </a:r>
          </a:p>
          <a:p>
            <a:pPr>
              <a:buFontTx/>
              <a:buNone/>
            </a:pPr>
            <a:r>
              <a:rPr lang="en-US" altLang="nl-NL" sz="3600">
                <a:latin typeface="Arial Unicode MS" pitchFamily="34" charset="-128"/>
              </a:rPr>
              <a:t>A better term to describe this situation is "genotype-environment co-action“</a:t>
            </a:r>
          </a:p>
          <a:p>
            <a:pPr>
              <a:buFontTx/>
              <a:buNone/>
            </a:pPr>
            <a:endParaRPr lang="en-US" altLang="nl-NL" sz="3600">
              <a:latin typeface="Arial Unicode MS" pitchFamily="34" charset="-128"/>
            </a:endParaRPr>
          </a:p>
          <a:p>
            <a:pPr>
              <a:buFontTx/>
              <a:buNone/>
            </a:pPr>
            <a:r>
              <a:rPr lang="en-US" altLang="nl-NL" sz="3600">
                <a:latin typeface="Arial Unicode MS" pitchFamily="34" charset="-128"/>
              </a:rPr>
              <a:t>(Martin, 2000) </a:t>
            </a:r>
          </a:p>
        </p:txBody>
      </p:sp>
    </p:spTree>
    <p:extLst>
      <p:ext uri="{BB962C8B-B14F-4D97-AF65-F5344CB8AC3E}">
        <p14:creationId xmlns:p14="http://schemas.microsoft.com/office/powerpoint/2010/main" val="307265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1" name="Rectangle 3"/>
          <p:cNvSpPr>
            <a:spLocks noGrp="1" noChangeArrowheads="1"/>
          </p:cNvSpPr>
          <p:nvPr>
            <p:ph type="body" idx="1"/>
          </p:nvPr>
        </p:nvSpPr>
        <p:spPr>
          <a:xfrm>
            <a:off x="611188" y="981075"/>
            <a:ext cx="7772400" cy="4827588"/>
          </a:xfrm>
        </p:spPr>
        <p:txBody>
          <a:bodyPr/>
          <a:lstStyle/>
          <a:p>
            <a:pPr>
              <a:buFontTx/>
              <a:buNone/>
            </a:pPr>
            <a:r>
              <a:rPr lang="en-US" altLang="nl-NL" sz="2800" u="sng">
                <a:latin typeface="Arial Unicode MS" pitchFamily="34" charset="-128"/>
              </a:rPr>
              <a:t>GxE interaction:</a:t>
            </a:r>
          </a:p>
          <a:p>
            <a:r>
              <a:rPr lang="en-US" altLang="nl-NL" sz="2800">
                <a:latin typeface="Arial Unicode MS" pitchFamily="34" charset="-128"/>
              </a:rPr>
              <a:t>different genotypes respond differently to the same environment</a:t>
            </a:r>
          </a:p>
          <a:p>
            <a:r>
              <a:rPr lang="en-US" altLang="nl-NL" sz="2800">
                <a:latin typeface="Arial Unicode MS" pitchFamily="34" charset="-128"/>
              </a:rPr>
              <a:t>some genotypes are more sensitive to changes in the environment than others (different reaction ranges)</a:t>
            </a:r>
          </a:p>
          <a:p>
            <a:endParaRPr lang="en-US" altLang="nl-NL" sz="2800">
              <a:latin typeface="Arial Unicode MS" pitchFamily="34" charset="-128"/>
            </a:endParaRPr>
          </a:p>
          <a:p>
            <a:pPr>
              <a:buFontTx/>
              <a:buNone/>
            </a:pPr>
            <a:r>
              <a:rPr lang="en-US" altLang="nl-NL" sz="2800" u="sng">
                <a:latin typeface="Arial Unicode MS" pitchFamily="34" charset="-128"/>
              </a:rPr>
              <a:t>GE correlation:</a:t>
            </a:r>
          </a:p>
          <a:p>
            <a:r>
              <a:rPr lang="en-US" altLang="nl-NL" sz="2800">
                <a:latin typeface="Arial Unicode MS" pitchFamily="34" charset="-128"/>
              </a:rPr>
              <a:t>nonrandom distribution of genotypes over environments</a:t>
            </a:r>
            <a:endParaRPr lang="en-GB" altLang="nl-NL" sz="2000">
              <a:latin typeface="Arial Unicode MS" pitchFamily="34" charset="-128"/>
            </a:endParaRPr>
          </a:p>
        </p:txBody>
      </p:sp>
    </p:spTree>
    <p:extLst>
      <p:ext uri="{BB962C8B-B14F-4D97-AF65-F5344CB8AC3E}">
        <p14:creationId xmlns:p14="http://schemas.microsoft.com/office/powerpoint/2010/main" val="159872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5292725" y="476250"/>
            <a:ext cx="3708400" cy="5545138"/>
          </a:xfrm>
          <a:ln w="38100">
            <a:solidFill>
              <a:schemeClr val="accent1"/>
            </a:solidFill>
            <a:miter lim="800000"/>
            <a:headEnd/>
            <a:tailEnd/>
          </a:ln>
        </p:spPr>
        <p:txBody>
          <a:bodyPr/>
          <a:lstStyle/>
          <a:p>
            <a:pPr algn="l"/>
            <a:r>
              <a:rPr lang="en-US" altLang="nl-NL" sz="3200" dirty="0">
                <a:solidFill>
                  <a:schemeClr val="accent1"/>
                </a:solidFill>
                <a:latin typeface="Arial Unicode MS" pitchFamily="34" charset="-128"/>
              </a:rPr>
              <a:t>Maze learning performance in rats (Tyron): Selective breeding for bright and dull rats: </a:t>
            </a:r>
            <a:r>
              <a:rPr lang="en-US" altLang="nl-NL" sz="3200" i="1" dirty="0">
                <a:solidFill>
                  <a:schemeClr val="accent1"/>
                </a:solidFill>
                <a:latin typeface="Arial Unicode MS" pitchFamily="34" charset="-128"/>
              </a:rPr>
              <a:t>success indicates a genetic basis for individual differences</a:t>
            </a:r>
          </a:p>
        </p:txBody>
      </p:sp>
      <p:pic>
        <p:nvPicPr>
          <p:cNvPr id="735235" name="Picture 3" descr="FIG2_21"/>
          <p:cNvPicPr>
            <a:picLocks noChangeAspect="1" noChangeArrowheads="1"/>
          </p:cNvPicPr>
          <p:nvPr/>
        </p:nvPicPr>
        <p:blipFill>
          <a:blip r:embed="rId3">
            <a:lum contrast="6000"/>
            <a:extLst>
              <a:ext uri="{28A0092B-C50C-407E-A947-70E740481C1C}">
                <a14:useLocalDpi xmlns:a14="http://schemas.microsoft.com/office/drawing/2010/main" val="0"/>
              </a:ext>
            </a:extLst>
          </a:blip>
          <a:srcRect t="14479"/>
          <a:stretch>
            <a:fillRect/>
          </a:stretch>
        </p:blipFill>
        <p:spPr bwMode="auto">
          <a:xfrm>
            <a:off x="171450" y="476250"/>
            <a:ext cx="4976813" cy="5522913"/>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520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a:xfrm>
            <a:off x="0" y="304800"/>
            <a:ext cx="9144000" cy="963613"/>
          </a:xfrm>
        </p:spPr>
        <p:txBody>
          <a:bodyPr>
            <a:normAutofit fontScale="90000"/>
          </a:bodyPr>
          <a:lstStyle/>
          <a:p>
            <a:r>
              <a:rPr lang="en-US" altLang="nl-NL" sz="3200" dirty="0">
                <a:solidFill>
                  <a:schemeClr val="accent1"/>
                </a:solidFill>
                <a:latin typeface="Arial Unicode MS" pitchFamily="34" charset="-128"/>
              </a:rPr>
              <a:t>Gene-environment interaction: bright rats do better than dull rats in impoverished environment</a:t>
            </a:r>
          </a:p>
        </p:txBody>
      </p:sp>
      <p:pic>
        <p:nvPicPr>
          <p:cNvPr id="733187" name="Picture 3" descr="FIG2_22"/>
          <p:cNvPicPr>
            <a:picLocks noChangeAspect="1" noChangeArrowheads="1"/>
          </p:cNvPicPr>
          <p:nvPr/>
        </p:nvPicPr>
        <p:blipFill>
          <a:blip r:embed="rId3">
            <a:lum contrast="6000"/>
            <a:extLst>
              <a:ext uri="{28A0092B-C50C-407E-A947-70E740481C1C}">
                <a14:useLocalDpi xmlns:a14="http://schemas.microsoft.com/office/drawing/2010/main" val="0"/>
              </a:ext>
            </a:extLst>
          </a:blip>
          <a:srcRect t="14223" r="1205" b="1265"/>
          <a:stretch>
            <a:fillRect/>
          </a:stretch>
        </p:blipFill>
        <p:spPr bwMode="auto">
          <a:xfrm>
            <a:off x="1066800" y="1654175"/>
            <a:ext cx="6169025" cy="481488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068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ChangeArrowheads="1"/>
          </p:cNvSpPr>
          <p:nvPr/>
        </p:nvSpPr>
        <p:spPr bwMode="auto">
          <a:xfrm>
            <a:off x="323850" y="549275"/>
            <a:ext cx="8496300" cy="551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nl-NL" sz="2800" dirty="0">
                <a:solidFill>
                  <a:schemeClr val="accent1"/>
                </a:solidFill>
                <a:effectLst/>
                <a:latin typeface="Arial Unicode MS" pitchFamily="34" charset="-128"/>
                <a:cs typeface="Times New Roman" pitchFamily="18" charset="0"/>
              </a:rPr>
              <a:t>Several mechanisms may explain variation in a trait:</a:t>
            </a:r>
          </a:p>
          <a:p>
            <a:pPr eaLnBrk="0" hangingPunct="0"/>
            <a:endParaRPr lang="en-US" altLang="nl-NL" sz="2800" dirty="0">
              <a:solidFill>
                <a:schemeClr val="accent1"/>
              </a:solidFill>
              <a:effectLst/>
              <a:latin typeface="Arial Unicode MS" pitchFamily="34" charset="-128"/>
              <a:cs typeface="Times New Roman" pitchFamily="18" charset="0"/>
            </a:endParaRPr>
          </a:p>
          <a:p>
            <a:pPr eaLnBrk="0" hangingPunct="0"/>
            <a:r>
              <a:rPr lang="en-US" altLang="nl-NL" sz="2800" dirty="0">
                <a:solidFill>
                  <a:schemeClr val="accent1"/>
                </a:solidFill>
                <a:effectLst/>
                <a:latin typeface="Arial Unicode MS" pitchFamily="34" charset="-128"/>
                <a:cs typeface="Times New Roman" pitchFamily="18" charset="0"/>
              </a:rPr>
              <a:t>- genes and environment contribute additively</a:t>
            </a:r>
          </a:p>
          <a:p>
            <a:pPr eaLnBrk="0" hangingPunct="0"/>
            <a:r>
              <a:rPr lang="en-US" altLang="nl-NL" sz="2800" dirty="0">
                <a:solidFill>
                  <a:schemeClr val="accent1"/>
                </a:solidFill>
                <a:effectLst/>
                <a:latin typeface="Arial Unicode MS" pitchFamily="34" charset="-128"/>
                <a:cs typeface="Times New Roman" pitchFamily="18" charset="0"/>
              </a:rPr>
              <a:t> </a:t>
            </a:r>
          </a:p>
          <a:p>
            <a:pPr eaLnBrk="0" hangingPunct="0">
              <a:buFontTx/>
              <a:buChar char="-"/>
            </a:pPr>
            <a:r>
              <a:rPr lang="en-US" altLang="nl-NL" sz="2800" dirty="0">
                <a:solidFill>
                  <a:schemeClr val="accent1"/>
                </a:solidFill>
                <a:effectLst/>
                <a:latin typeface="Arial Unicode MS" pitchFamily="34" charset="-128"/>
                <a:cs typeface="Times New Roman" pitchFamily="18" charset="0"/>
              </a:rPr>
              <a:t> genes and environment interact:</a:t>
            </a:r>
          </a:p>
          <a:p>
            <a:pPr eaLnBrk="0" hangingPunct="0"/>
            <a:r>
              <a:rPr lang="en-US" altLang="nl-NL" sz="2800" dirty="0" smtClean="0">
                <a:solidFill>
                  <a:schemeClr val="accent1"/>
                </a:solidFill>
                <a:effectLst/>
                <a:latin typeface="Arial Unicode MS" pitchFamily="34" charset="-128"/>
                <a:cs typeface="Times New Roman" pitchFamily="18" charset="0"/>
              </a:rPr>
              <a:t>*genes </a:t>
            </a:r>
            <a:r>
              <a:rPr lang="en-US" altLang="nl-NL" sz="2800" dirty="0">
                <a:solidFill>
                  <a:schemeClr val="accent1"/>
                </a:solidFill>
                <a:effectLst/>
                <a:latin typeface="Arial Unicode MS" pitchFamily="34" charset="-128"/>
                <a:cs typeface="Times New Roman" pitchFamily="18" charset="0"/>
              </a:rPr>
              <a:t>control sensitivity to the environment</a:t>
            </a:r>
          </a:p>
          <a:p>
            <a:pPr eaLnBrk="0" hangingPunct="0"/>
            <a:r>
              <a:rPr lang="en-US" altLang="nl-NL" sz="2800" dirty="0" smtClean="0">
                <a:solidFill>
                  <a:schemeClr val="accent1"/>
                </a:solidFill>
                <a:effectLst/>
                <a:latin typeface="Arial Unicode MS" pitchFamily="34" charset="-128"/>
                <a:cs typeface="Times New Roman" pitchFamily="18" charset="0"/>
              </a:rPr>
              <a:t>*the </a:t>
            </a:r>
            <a:r>
              <a:rPr lang="en-US" altLang="nl-NL" sz="2800" dirty="0">
                <a:solidFill>
                  <a:schemeClr val="accent1"/>
                </a:solidFill>
                <a:effectLst/>
                <a:latin typeface="Arial Unicode MS" pitchFamily="34" charset="-128"/>
                <a:cs typeface="Times New Roman" pitchFamily="18" charset="0"/>
              </a:rPr>
              <a:t>environment controls gene expression</a:t>
            </a:r>
          </a:p>
          <a:p>
            <a:pPr eaLnBrk="0" hangingPunct="0"/>
            <a:r>
              <a:rPr lang="en-US" altLang="nl-NL" sz="2800" dirty="0">
                <a:solidFill>
                  <a:schemeClr val="accent1"/>
                </a:solidFill>
                <a:effectLst/>
                <a:latin typeface="Arial Unicode MS" pitchFamily="34" charset="-128"/>
                <a:cs typeface="Times New Roman" pitchFamily="18" charset="0"/>
              </a:rPr>
              <a:t> </a:t>
            </a:r>
          </a:p>
          <a:p>
            <a:pPr eaLnBrk="0" hangingPunct="0">
              <a:buFontTx/>
              <a:buChar char="-"/>
            </a:pPr>
            <a:r>
              <a:rPr lang="en-US" altLang="nl-NL" sz="2800" dirty="0">
                <a:solidFill>
                  <a:schemeClr val="accent1"/>
                </a:solidFill>
                <a:effectLst/>
                <a:latin typeface="Arial Unicode MS" pitchFamily="34" charset="-128"/>
                <a:cs typeface="Times New Roman" pitchFamily="18" charset="0"/>
              </a:rPr>
              <a:t> genes and environment are correlated: genes alter the exposure to environmental risk factors</a:t>
            </a:r>
            <a:r>
              <a:rPr lang="en-US" altLang="nl-NL" sz="3200" dirty="0">
                <a:solidFill>
                  <a:schemeClr val="accent1"/>
                </a:solidFill>
                <a:effectLst/>
                <a:latin typeface="Arial Unicode MS" pitchFamily="34" charset="-128"/>
              </a:rPr>
              <a:t> </a:t>
            </a:r>
          </a:p>
          <a:p>
            <a:pPr eaLnBrk="0" hangingPunct="0">
              <a:buFontTx/>
              <a:buChar char="-"/>
            </a:pPr>
            <a:endParaRPr lang="en-US" altLang="nl-NL" sz="3200" dirty="0">
              <a:solidFill>
                <a:schemeClr val="accent1"/>
              </a:solidFill>
              <a:effectLst/>
              <a:latin typeface="Arial Unicode MS" pitchFamily="34" charset="-128"/>
            </a:endParaRPr>
          </a:p>
          <a:p>
            <a:r>
              <a:rPr lang="en-US" altLang="nl-NL" dirty="0">
                <a:solidFill>
                  <a:schemeClr val="accent1"/>
                </a:solidFill>
                <a:effectLst/>
                <a:latin typeface="Arial Unicode MS" pitchFamily="34" charset="-128"/>
              </a:rPr>
              <a:t>Eaves LJ (1984) </a:t>
            </a:r>
            <a:r>
              <a:rPr lang="en-US" altLang="nl-NL" i="1" dirty="0">
                <a:solidFill>
                  <a:schemeClr val="accent1"/>
                </a:solidFill>
                <a:effectLst/>
                <a:latin typeface="Arial Unicode MS" pitchFamily="34" charset="-128"/>
              </a:rPr>
              <a:t>Genetic Epidemiology</a:t>
            </a:r>
            <a:r>
              <a:rPr lang="en-US" altLang="nl-NL" dirty="0">
                <a:solidFill>
                  <a:schemeClr val="accent1"/>
                </a:solidFill>
                <a:effectLst/>
                <a:latin typeface="Arial Unicode MS" pitchFamily="34" charset="-128"/>
              </a:rPr>
              <a:t>; Kendler KS, Eaves, LJ (1986)  </a:t>
            </a:r>
            <a:r>
              <a:rPr lang="en-US" altLang="nl-NL" i="1" dirty="0">
                <a:solidFill>
                  <a:schemeClr val="accent1"/>
                </a:solidFill>
                <a:effectLst/>
                <a:latin typeface="Arial Unicode MS" pitchFamily="34" charset="-128"/>
              </a:rPr>
              <a:t>Am J Psychiatry</a:t>
            </a:r>
            <a:r>
              <a:rPr lang="en-US" altLang="nl-NL" dirty="0">
                <a:solidFill>
                  <a:schemeClr val="accent1"/>
                </a:solidFill>
                <a:effectLst/>
                <a:latin typeface="Arial Unicode MS" pitchFamily="34" charset="-128"/>
              </a:rPr>
              <a:t>; </a:t>
            </a:r>
            <a:r>
              <a:rPr lang="nl-NL" altLang="nl-NL" dirty="0">
                <a:solidFill>
                  <a:schemeClr val="accent1"/>
                </a:solidFill>
                <a:effectLst/>
                <a:latin typeface="Arial Unicode MS" pitchFamily="34" charset="-128"/>
              </a:rPr>
              <a:t>Boomsma DI, Martin NG (2002) in: </a:t>
            </a:r>
            <a:r>
              <a:rPr lang="nl-NL" altLang="nl-NL" i="1" dirty="0" err="1">
                <a:solidFill>
                  <a:schemeClr val="accent1"/>
                </a:solidFill>
                <a:effectLst/>
                <a:latin typeface="Arial Unicode MS" pitchFamily="34" charset="-128"/>
              </a:rPr>
              <a:t>Biological</a:t>
            </a:r>
            <a:r>
              <a:rPr lang="nl-NL" altLang="nl-NL" i="1" dirty="0">
                <a:solidFill>
                  <a:schemeClr val="accent1"/>
                </a:solidFill>
                <a:effectLst/>
                <a:latin typeface="Arial Unicode MS" pitchFamily="34" charset="-128"/>
              </a:rPr>
              <a:t> </a:t>
            </a:r>
            <a:r>
              <a:rPr lang="nl-NL" altLang="nl-NL" i="1" dirty="0" err="1">
                <a:solidFill>
                  <a:schemeClr val="accent1"/>
                </a:solidFill>
                <a:effectLst/>
                <a:latin typeface="Arial Unicode MS" pitchFamily="34" charset="-128"/>
              </a:rPr>
              <a:t>Psychiatry</a:t>
            </a:r>
            <a:endParaRPr lang="en-US" altLang="nl-NL" dirty="0">
              <a:solidFill>
                <a:schemeClr val="accent1"/>
              </a:solidFill>
              <a:effectLst/>
              <a:latin typeface="Arial Unicode MS" pitchFamily="34" charset="-128"/>
            </a:endParaRPr>
          </a:p>
        </p:txBody>
      </p:sp>
    </p:spTree>
    <p:extLst>
      <p:ext uri="{BB962C8B-B14F-4D97-AF65-F5344CB8AC3E}">
        <p14:creationId xmlns:p14="http://schemas.microsoft.com/office/powerpoint/2010/main" val="3434059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60" name="Rectangle 4"/>
          <p:cNvSpPr>
            <a:spLocks noGrp="1" noChangeArrowheads="1"/>
          </p:cNvSpPr>
          <p:nvPr>
            <p:ph type="ctrTitle"/>
          </p:nvPr>
        </p:nvSpPr>
        <p:spPr>
          <a:xfrm>
            <a:off x="971600" y="1125538"/>
            <a:ext cx="8172400" cy="5327650"/>
          </a:xfrm>
        </p:spPr>
        <p:txBody>
          <a:bodyPr/>
          <a:lstStyle/>
          <a:p>
            <a:r>
              <a:rPr lang="en-GB" altLang="nl-NL" sz="4000" dirty="0">
                <a:solidFill>
                  <a:schemeClr val="accent1"/>
                </a:solidFill>
                <a:latin typeface="Arial Unicode MS" pitchFamily="34" charset="-128"/>
              </a:rPr>
              <a:t>How can we study /estimate</a:t>
            </a:r>
            <a:br>
              <a:rPr lang="en-GB" altLang="nl-NL" sz="4000" dirty="0">
                <a:solidFill>
                  <a:schemeClr val="accent1"/>
                </a:solidFill>
                <a:latin typeface="Arial Unicode MS" pitchFamily="34" charset="-128"/>
              </a:rPr>
            </a:br>
            <a:r>
              <a:rPr lang="en-GB" altLang="nl-NL" sz="4000" dirty="0">
                <a:solidFill>
                  <a:schemeClr val="accent1"/>
                </a:solidFill>
                <a:latin typeface="Arial Unicode MS" pitchFamily="34" charset="-128"/>
              </a:rPr>
              <a:t/>
            </a:r>
            <a:br>
              <a:rPr lang="en-GB" altLang="nl-NL" sz="4000" dirty="0">
                <a:solidFill>
                  <a:schemeClr val="accent1"/>
                </a:solidFill>
                <a:latin typeface="Arial Unicode MS" pitchFamily="34" charset="-128"/>
              </a:rPr>
            </a:br>
            <a:r>
              <a:rPr lang="en-GB" altLang="nl-NL" sz="4000" dirty="0" smtClean="0">
                <a:solidFill>
                  <a:schemeClr val="accent1"/>
                </a:solidFill>
                <a:latin typeface="Arial Unicode MS" pitchFamily="34" charset="-128"/>
              </a:rPr>
              <a:t>Heritability</a:t>
            </a:r>
            <a:r>
              <a:rPr lang="en-GB" altLang="nl-NL" sz="4000" dirty="0">
                <a:solidFill>
                  <a:schemeClr val="accent1"/>
                </a:solidFill>
                <a:latin typeface="Arial Unicode MS" pitchFamily="34" charset="-128"/>
              </a:rPr>
              <a:t/>
            </a:r>
            <a:br>
              <a:rPr lang="en-GB" altLang="nl-NL" sz="4000" dirty="0">
                <a:solidFill>
                  <a:schemeClr val="accent1"/>
                </a:solidFill>
                <a:latin typeface="Arial Unicode MS" pitchFamily="34" charset="-128"/>
              </a:rPr>
            </a:br>
            <a:r>
              <a:rPr lang="en-GB" altLang="nl-NL" sz="4000" dirty="0">
                <a:solidFill>
                  <a:schemeClr val="accent1"/>
                </a:solidFill>
                <a:latin typeface="Arial Unicode MS" pitchFamily="34" charset="-128"/>
              </a:rPr>
              <a:t>G-E interaction</a:t>
            </a:r>
            <a:br>
              <a:rPr lang="en-GB" altLang="nl-NL" sz="4000" dirty="0">
                <a:solidFill>
                  <a:schemeClr val="accent1"/>
                </a:solidFill>
                <a:latin typeface="Arial Unicode MS" pitchFamily="34" charset="-128"/>
              </a:rPr>
            </a:br>
            <a:r>
              <a:rPr lang="en-GB" altLang="nl-NL" sz="4000" dirty="0">
                <a:solidFill>
                  <a:schemeClr val="accent1"/>
                </a:solidFill>
                <a:latin typeface="Arial Unicode MS" pitchFamily="34" charset="-128"/>
              </a:rPr>
              <a:t>G-E correlation</a:t>
            </a:r>
            <a:br>
              <a:rPr lang="en-GB" altLang="nl-NL" sz="4000" dirty="0">
                <a:solidFill>
                  <a:schemeClr val="accent1"/>
                </a:solidFill>
                <a:latin typeface="Arial Unicode MS" pitchFamily="34" charset="-128"/>
              </a:rPr>
            </a:br>
            <a:r>
              <a:rPr lang="en-GB" altLang="nl-NL" sz="4000" dirty="0">
                <a:solidFill>
                  <a:schemeClr val="accent1"/>
                </a:solidFill>
                <a:latin typeface="Arial Unicode MS" pitchFamily="34" charset="-128"/>
              </a:rPr>
              <a:t/>
            </a:r>
            <a:br>
              <a:rPr lang="en-GB" altLang="nl-NL" sz="4000" dirty="0">
                <a:solidFill>
                  <a:schemeClr val="accent1"/>
                </a:solidFill>
                <a:latin typeface="Arial Unicode MS" pitchFamily="34" charset="-128"/>
              </a:rPr>
            </a:br>
            <a:r>
              <a:rPr lang="en-GB" altLang="nl-NL" sz="4000" dirty="0">
                <a:solidFill>
                  <a:schemeClr val="accent1"/>
                </a:solidFill>
                <a:latin typeface="Arial Unicode MS" pitchFamily="34" charset="-128"/>
              </a:rPr>
              <a:t>in </a:t>
            </a:r>
            <a:r>
              <a:rPr lang="en-GB" altLang="nl-NL" sz="4000" dirty="0" smtClean="0">
                <a:solidFill>
                  <a:schemeClr val="accent1"/>
                </a:solidFill>
                <a:latin typeface="Arial Unicode MS" pitchFamily="34" charset="-128"/>
              </a:rPr>
              <a:t>humans </a:t>
            </a:r>
            <a:r>
              <a:rPr lang="en-GB" altLang="nl-NL" sz="4000" dirty="0">
                <a:solidFill>
                  <a:schemeClr val="accent1"/>
                </a:solidFill>
                <a:latin typeface="Arial Unicode MS" pitchFamily="34" charset="-128"/>
              </a:rPr>
              <a:t>(natural populations</a:t>
            </a:r>
            <a:r>
              <a:rPr lang="en-GB" altLang="nl-NL" sz="4000" dirty="0" smtClean="0">
                <a:solidFill>
                  <a:schemeClr val="accent1"/>
                </a:solidFill>
                <a:latin typeface="Arial Unicode MS" pitchFamily="34" charset="-128"/>
              </a:rPr>
              <a:t>)?</a:t>
            </a:r>
            <a:endParaRPr lang="en-GB" altLang="nl-NL" sz="4000" dirty="0">
              <a:solidFill>
                <a:schemeClr val="accent1"/>
              </a:solidFill>
              <a:latin typeface="Arial Unicode MS" pitchFamily="34" charset="-128"/>
            </a:endParaRPr>
          </a:p>
        </p:txBody>
      </p:sp>
      <p:pic>
        <p:nvPicPr>
          <p:cNvPr id="3" name="Picture 2" descr="helixspino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0175"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8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228600" y="401177"/>
            <a:ext cx="4953000" cy="1815882"/>
          </a:xfrm>
          <a:prstGeom prst="rect">
            <a:avLst/>
          </a:prstGeom>
          <a:noFill/>
          <a:ln w="9525">
            <a:noFill/>
            <a:miter lim="800000"/>
            <a:headEnd/>
            <a:tailEnd/>
          </a:ln>
        </p:spPr>
        <p:txBody>
          <a:bodyPr>
            <a:spAutoFit/>
          </a:bodyPr>
          <a:lstStyle/>
          <a:p>
            <a:pPr eaLnBrk="0" hangingPunct="0">
              <a:buFontTx/>
              <a:buChar char="•"/>
            </a:pPr>
            <a:r>
              <a:rPr lang="en-US" sz="2800" dirty="0"/>
              <a:t>Twin correlations for anxiety </a:t>
            </a:r>
            <a:r>
              <a:rPr lang="en-US" sz="2800" dirty="0" smtClean="0"/>
              <a:t>(</a:t>
            </a:r>
            <a:r>
              <a:rPr lang="en-US" sz="2800" dirty="0"/>
              <a:t>young adult twins</a:t>
            </a:r>
            <a:r>
              <a:rPr lang="en-US" sz="2800" dirty="0" smtClean="0"/>
              <a:t>)</a:t>
            </a:r>
            <a:endParaRPr lang="en-US" sz="2800" dirty="0"/>
          </a:p>
          <a:p>
            <a:pPr eaLnBrk="0" hangingPunct="0">
              <a:buFontTx/>
              <a:buChar char="•"/>
            </a:pPr>
            <a:r>
              <a:rPr lang="en-US" sz="2800" dirty="0" err="1"/>
              <a:t>rMZ</a:t>
            </a:r>
            <a:r>
              <a:rPr lang="en-US" sz="2800" dirty="0"/>
              <a:t> = 0.54 &amp; </a:t>
            </a:r>
            <a:r>
              <a:rPr lang="en-US" sz="2800" dirty="0" err="1"/>
              <a:t>rDZ</a:t>
            </a:r>
            <a:r>
              <a:rPr lang="en-US" sz="2800" dirty="0"/>
              <a:t> = </a:t>
            </a:r>
            <a:r>
              <a:rPr lang="en-US" sz="2800" dirty="0" smtClean="0"/>
              <a:t>0.25</a:t>
            </a:r>
            <a:endParaRPr lang="en-US" sz="2800" dirty="0"/>
          </a:p>
          <a:p>
            <a:pPr eaLnBrk="0" hangingPunct="0">
              <a:buFontTx/>
              <a:buChar char="•"/>
            </a:pPr>
            <a:r>
              <a:rPr lang="en-US" sz="2800" dirty="0"/>
              <a:t>Heritability 58% =2(.54-.25)</a:t>
            </a:r>
            <a:endParaRPr lang="en-US" sz="2800" dirty="0">
              <a:latin typeface="Times New Roman" pitchFamily="18" charset="0"/>
            </a:endParaRPr>
          </a:p>
        </p:txBody>
      </p:sp>
      <p:sp>
        <p:nvSpPr>
          <p:cNvPr id="1029" name="Text Box 8"/>
          <p:cNvSpPr txBox="1">
            <a:spLocks noChangeArrowheads="1"/>
          </p:cNvSpPr>
          <p:nvPr/>
        </p:nvSpPr>
        <p:spPr bwMode="auto">
          <a:xfrm>
            <a:off x="5343525" y="3500438"/>
            <a:ext cx="1171575" cy="366712"/>
          </a:xfrm>
          <a:prstGeom prst="rect">
            <a:avLst/>
          </a:prstGeom>
          <a:noFill/>
          <a:ln w="9525">
            <a:noFill/>
            <a:miter lim="800000"/>
            <a:headEnd/>
            <a:tailEnd/>
          </a:ln>
        </p:spPr>
        <p:txBody>
          <a:bodyPr wrap="none">
            <a:spAutoFit/>
          </a:bodyPr>
          <a:lstStyle/>
          <a:p>
            <a:pPr eaLnBrk="0" hangingPunct="0"/>
            <a:r>
              <a:rPr lang="en-US">
                <a:latin typeface="Comic Sans MS" pitchFamily="66" charset="0"/>
              </a:rPr>
              <a:t>MZ twins</a:t>
            </a:r>
            <a:endParaRPr lang="nl-NL">
              <a:latin typeface="Comic Sans MS" pitchFamily="66" charset="0"/>
            </a:endParaRPr>
          </a:p>
        </p:txBody>
      </p:sp>
      <p:graphicFrame>
        <p:nvGraphicFramePr>
          <p:cNvPr id="1026" name="Object 2"/>
          <p:cNvGraphicFramePr>
            <a:graphicFrameLocks noChangeAspect="1"/>
          </p:cNvGraphicFramePr>
          <p:nvPr/>
        </p:nvGraphicFramePr>
        <p:xfrm>
          <a:off x="4876800" y="0"/>
          <a:ext cx="4191000" cy="3668713"/>
        </p:xfrm>
        <a:graphic>
          <a:graphicData uri="http://schemas.openxmlformats.org/presentationml/2006/ole">
            <mc:AlternateContent xmlns:mc="http://schemas.openxmlformats.org/markup-compatibility/2006">
              <mc:Choice xmlns:v="urn:schemas-microsoft-com:vml" Requires="v">
                <p:oleObj spid="_x0000_s11270" name="Picture" r:id="rId4" imgW="5356800" imgH="4371120" progId="StaticEnhancedMetafile">
                  <p:embed/>
                </p:oleObj>
              </mc:Choice>
              <mc:Fallback>
                <p:oleObj name="Picture" r:id="rId4" imgW="5356800" imgH="4371120"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0"/>
                        <a:ext cx="4191000" cy="366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134290" y="3276600"/>
          <a:ext cx="4009710" cy="3581400"/>
        </p:xfrm>
        <a:graphic>
          <a:graphicData uri="http://schemas.openxmlformats.org/presentationml/2006/ole">
            <mc:AlternateContent xmlns:mc="http://schemas.openxmlformats.org/markup-compatibility/2006">
              <mc:Choice xmlns:v="urn:schemas-microsoft-com:vml" Requires="v">
                <p:oleObj spid="_x0000_s11271" name="Picture" r:id="rId6" imgW="5356800" imgH="4371120" progId="StaticEnhancedMetafile">
                  <p:embed/>
                </p:oleObj>
              </mc:Choice>
              <mc:Fallback>
                <p:oleObj name="Picture" r:id="rId6" imgW="5356800" imgH="4371120" progId="StaticEnhancedMetafil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4290" y="3276600"/>
                        <a:ext cx="400971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7010400" y="0"/>
            <a:ext cx="533400" cy="369332"/>
          </a:xfrm>
          <a:prstGeom prst="rect">
            <a:avLst/>
          </a:prstGeom>
          <a:noFill/>
          <a:ln>
            <a:solidFill>
              <a:srgbClr val="FF0000"/>
            </a:solidFill>
          </a:ln>
        </p:spPr>
        <p:txBody>
          <a:bodyPr wrap="square" rtlCol="0">
            <a:spAutoFit/>
          </a:bodyPr>
          <a:lstStyle/>
          <a:p>
            <a:r>
              <a:rPr lang="en-US" b="1" dirty="0" smtClean="0"/>
              <a:t>MZ</a:t>
            </a:r>
            <a:endParaRPr lang="en-US" b="1" dirty="0"/>
          </a:p>
        </p:txBody>
      </p:sp>
      <p:sp>
        <p:nvSpPr>
          <p:cNvPr id="9" name="TextBox 8"/>
          <p:cNvSpPr txBox="1"/>
          <p:nvPr/>
        </p:nvSpPr>
        <p:spPr>
          <a:xfrm>
            <a:off x="6934200" y="3288268"/>
            <a:ext cx="533400" cy="369332"/>
          </a:xfrm>
          <a:prstGeom prst="rect">
            <a:avLst/>
          </a:prstGeom>
          <a:noFill/>
          <a:ln>
            <a:solidFill>
              <a:srgbClr val="FF0000"/>
            </a:solidFill>
          </a:ln>
        </p:spPr>
        <p:txBody>
          <a:bodyPr wrap="square" rtlCol="0">
            <a:spAutoFit/>
          </a:bodyPr>
          <a:lstStyle/>
          <a:p>
            <a:r>
              <a:rPr lang="en-US" b="1" dirty="0" smtClean="0"/>
              <a:t>DZ </a:t>
            </a:r>
            <a:endParaRPr lang="en-US" b="1" dirty="0"/>
          </a:p>
        </p:txBody>
      </p:sp>
      <p:sp>
        <p:nvSpPr>
          <p:cNvPr id="10" name="TextBox 23"/>
          <p:cNvSpPr txBox="1">
            <a:spLocks noChangeArrowheads="1"/>
          </p:cNvSpPr>
          <p:nvPr/>
        </p:nvSpPr>
        <p:spPr bwMode="auto">
          <a:xfrm>
            <a:off x="226894" y="2971800"/>
            <a:ext cx="4116506" cy="3539430"/>
          </a:xfrm>
          <a:prstGeom prst="rect">
            <a:avLst/>
          </a:prstGeom>
          <a:noFill/>
          <a:ln w="9525">
            <a:solidFill>
              <a:schemeClr val="accent1"/>
            </a:solidFill>
            <a:miter lim="800000"/>
            <a:headEnd/>
            <a:tailEnd/>
          </a:ln>
        </p:spPr>
        <p:txBody>
          <a:bodyPr wrap="square">
            <a:spAutoFit/>
          </a:bodyPr>
          <a:lstStyle/>
          <a:p>
            <a:r>
              <a:rPr lang="nl-NL" sz="2400" b="1" dirty="0" err="1" smtClean="0">
                <a:solidFill>
                  <a:schemeClr val="accent1"/>
                </a:solidFill>
                <a:latin typeface="Calibri" pitchFamily="34" charset="0"/>
                <a:cs typeface="Arial" pitchFamily="34" charset="0"/>
              </a:rPr>
              <a:t>Twins</a:t>
            </a:r>
            <a:r>
              <a:rPr lang="nl-NL" sz="2400" b="1" dirty="0" smtClean="0">
                <a:solidFill>
                  <a:schemeClr val="accent1"/>
                </a:solidFill>
                <a:latin typeface="Calibri" pitchFamily="34" charset="0"/>
                <a:cs typeface="Arial" pitchFamily="34" charset="0"/>
              </a:rPr>
              <a:t> and </a:t>
            </a:r>
            <a:r>
              <a:rPr lang="nl-NL" sz="2400" b="1" dirty="0" err="1" smtClean="0">
                <a:solidFill>
                  <a:schemeClr val="accent1"/>
                </a:solidFill>
                <a:latin typeface="Calibri" pitchFamily="34" charset="0"/>
                <a:cs typeface="Arial" pitchFamily="34" charset="0"/>
              </a:rPr>
              <a:t>other</a:t>
            </a:r>
            <a:r>
              <a:rPr lang="nl-NL" sz="2400" b="1" dirty="0" smtClean="0">
                <a:solidFill>
                  <a:schemeClr val="accent1"/>
                </a:solidFill>
                <a:latin typeface="Calibri" pitchFamily="34" charset="0"/>
                <a:cs typeface="Arial" pitchFamily="34" charset="0"/>
              </a:rPr>
              <a:t> </a:t>
            </a:r>
            <a:r>
              <a:rPr lang="nl-NL" sz="2400" b="1" dirty="0" err="1" smtClean="0">
                <a:solidFill>
                  <a:schemeClr val="accent1"/>
                </a:solidFill>
                <a:latin typeface="Calibri" pitchFamily="34" charset="0"/>
                <a:cs typeface="Arial" pitchFamily="34" charset="0"/>
              </a:rPr>
              <a:t>relatives</a:t>
            </a:r>
            <a:endParaRPr lang="nl-NL" sz="2400" b="1" dirty="0" smtClean="0">
              <a:solidFill>
                <a:schemeClr val="accent1"/>
              </a:solidFill>
              <a:latin typeface="Calibri" pitchFamily="34" charset="0"/>
              <a:cs typeface="Arial" pitchFamily="34" charset="0"/>
            </a:endParaRPr>
          </a:p>
          <a:p>
            <a:endParaRPr lang="nl-NL" sz="2400" b="1" dirty="0" smtClean="0">
              <a:solidFill>
                <a:schemeClr val="accent1"/>
              </a:solidFill>
              <a:latin typeface="Calibri" pitchFamily="34" charset="0"/>
              <a:cs typeface="Arial" pitchFamily="34" charset="0"/>
            </a:endParaRPr>
          </a:p>
          <a:p>
            <a:r>
              <a:rPr lang="nl-NL" sz="2400" b="1" dirty="0" smtClean="0">
                <a:solidFill>
                  <a:schemeClr val="accent1"/>
                </a:solidFill>
                <a:latin typeface="Calibri" pitchFamily="34" charset="0"/>
                <a:cs typeface="Arial" pitchFamily="34" charset="0"/>
              </a:rPr>
              <a:t>r MZ </a:t>
            </a:r>
            <a:r>
              <a:rPr lang="nl-NL" sz="2400" b="1" dirty="0">
                <a:solidFill>
                  <a:schemeClr val="accent1"/>
                </a:solidFill>
                <a:latin typeface="Calibri" pitchFamily="34" charset="0"/>
                <a:cs typeface="Arial" pitchFamily="34" charset="0"/>
              </a:rPr>
              <a:t>= </a:t>
            </a:r>
            <a:r>
              <a:rPr lang="nl-NL" sz="2400" b="1" dirty="0">
                <a:solidFill>
                  <a:schemeClr val="accent1"/>
                </a:solidFill>
                <a:latin typeface="Calibri" pitchFamily="34" charset="0"/>
              </a:rPr>
              <a:t>h</a:t>
            </a:r>
            <a:r>
              <a:rPr lang="nl-NL" sz="2400" b="1" baseline="30000" dirty="0">
                <a:solidFill>
                  <a:schemeClr val="accent1"/>
                </a:solidFill>
                <a:latin typeface="Calibri" pitchFamily="34" charset="0"/>
              </a:rPr>
              <a:t>2</a:t>
            </a:r>
            <a:r>
              <a:rPr lang="nl-NL" sz="2400" b="1" dirty="0">
                <a:solidFill>
                  <a:schemeClr val="accent1"/>
                </a:solidFill>
                <a:latin typeface="Calibri" pitchFamily="34" charset="0"/>
              </a:rPr>
              <a:t> + c</a:t>
            </a:r>
            <a:r>
              <a:rPr lang="nl-NL" sz="2400" b="1" baseline="30000" dirty="0">
                <a:solidFill>
                  <a:schemeClr val="accent1"/>
                </a:solidFill>
                <a:latin typeface="Calibri" pitchFamily="34" charset="0"/>
              </a:rPr>
              <a:t>2</a:t>
            </a:r>
            <a:r>
              <a:rPr lang="nl-NL" sz="2400" b="1" dirty="0">
                <a:solidFill>
                  <a:schemeClr val="accent1"/>
                </a:solidFill>
                <a:latin typeface="Calibri" pitchFamily="34" charset="0"/>
              </a:rPr>
              <a:t> + d</a:t>
            </a:r>
            <a:r>
              <a:rPr lang="nl-NL" sz="2400" b="1" baseline="30000" dirty="0">
                <a:solidFill>
                  <a:schemeClr val="accent1"/>
                </a:solidFill>
                <a:latin typeface="Calibri" pitchFamily="34" charset="0"/>
              </a:rPr>
              <a:t>2 </a:t>
            </a:r>
            <a:r>
              <a:rPr lang="nl-NL" sz="2400" b="1" dirty="0">
                <a:solidFill>
                  <a:schemeClr val="accent1"/>
                </a:solidFill>
                <a:latin typeface="Calibri" pitchFamily="34" charset="0"/>
              </a:rPr>
              <a:t> </a:t>
            </a:r>
            <a:r>
              <a:rPr lang="nl-NL" sz="2400" b="1" dirty="0">
                <a:solidFill>
                  <a:schemeClr val="accent1"/>
                </a:solidFill>
                <a:latin typeface="Calibri" pitchFamily="34" charset="0"/>
                <a:cs typeface="Arial" pitchFamily="34" charset="0"/>
              </a:rPr>
              <a:t> </a:t>
            </a:r>
          </a:p>
          <a:p>
            <a:r>
              <a:rPr lang="nl-NL" sz="2400" b="1" dirty="0" smtClean="0">
                <a:solidFill>
                  <a:schemeClr val="accent1"/>
                </a:solidFill>
                <a:latin typeface="Calibri" pitchFamily="34" charset="0"/>
                <a:cs typeface="Arial" pitchFamily="34" charset="0"/>
              </a:rPr>
              <a:t>r DZ </a:t>
            </a:r>
            <a:r>
              <a:rPr lang="nl-NL" sz="2400" b="1" dirty="0">
                <a:solidFill>
                  <a:schemeClr val="accent1"/>
                </a:solidFill>
                <a:latin typeface="Calibri" pitchFamily="34" charset="0"/>
                <a:cs typeface="Arial" pitchFamily="34" charset="0"/>
              </a:rPr>
              <a:t>= ½ </a:t>
            </a:r>
            <a:r>
              <a:rPr lang="nl-NL" sz="2400" b="1" dirty="0">
                <a:solidFill>
                  <a:schemeClr val="accent1"/>
                </a:solidFill>
                <a:latin typeface="Calibri" pitchFamily="34" charset="0"/>
              </a:rPr>
              <a:t>h</a:t>
            </a:r>
            <a:r>
              <a:rPr lang="nl-NL" sz="2400" b="1" baseline="30000" dirty="0">
                <a:solidFill>
                  <a:schemeClr val="accent1"/>
                </a:solidFill>
                <a:latin typeface="Calibri" pitchFamily="34" charset="0"/>
              </a:rPr>
              <a:t>2</a:t>
            </a:r>
            <a:r>
              <a:rPr lang="nl-NL" sz="2400" b="1" dirty="0">
                <a:solidFill>
                  <a:schemeClr val="accent1"/>
                </a:solidFill>
                <a:latin typeface="Calibri" pitchFamily="34" charset="0"/>
              </a:rPr>
              <a:t> + c</a:t>
            </a:r>
            <a:r>
              <a:rPr lang="nl-NL" sz="2400" b="1" baseline="30000" dirty="0">
                <a:solidFill>
                  <a:schemeClr val="accent1"/>
                </a:solidFill>
                <a:latin typeface="Calibri" pitchFamily="34" charset="0"/>
              </a:rPr>
              <a:t>2</a:t>
            </a:r>
            <a:r>
              <a:rPr lang="nl-NL" sz="2400" b="1" dirty="0">
                <a:solidFill>
                  <a:schemeClr val="accent1"/>
                </a:solidFill>
                <a:latin typeface="Calibri" pitchFamily="34" charset="0"/>
              </a:rPr>
              <a:t> + ¼ </a:t>
            </a:r>
            <a:r>
              <a:rPr lang="nl-NL" sz="2400" b="1" dirty="0" smtClean="0">
                <a:solidFill>
                  <a:schemeClr val="accent1"/>
                </a:solidFill>
                <a:latin typeface="Calibri" pitchFamily="34" charset="0"/>
              </a:rPr>
              <a:t>d</a:t>
            </a:r>
            <a:r>
              <a:rPr lang="nl-NL" sz="2400" b="1" baseline="30000" dirty="0" smtClean="0">
                <a:solidFill>
                  <a:schemeClr val="accent1"/>
                </a:solidFill>
                <a:latin typeface="Calibri" pitchFamily="34" charset="0"/>
              </a:rPr>
              <a:t>2</a:t>
            </a:r>
          </a:p>
          <a:p>
            <a:endParaRPr lang="nl-NL" sz="2400" b="1" baseline="30000" dirty="0" smtClean="0">
              <a:solidFill>
                <a:schemeClr val="accent1"/>
              </a:solidFill>
              <a:latin typeface="Calibri" pitchFamily="34" charset="0"/>
            </a:endParaRPr>
          </a:p>
          <a:p>
            <a:r>
              <a:rPr lang="nl-NL" sz="2400" b="1" dirty="0" smtClean="0">
                <a:solidFill>
                  <a:schemeClr val="accent1"/>
                </a:solidFill>
                <a:latin typeface="Calibri" pitchFamily="34" charset="0"/>
                <a:cs typeface="Arial" pitchFamily="34" charset="0"/>
              </a:rPr>
              <a:t>r full </a:t>
            </a:r>
            <a:r>
              <a:rPr lang="nl-NL" sz="2400" b="1" dirty="0" err="1" smtClean="0">
                <a:solidFill>
                  <a:schemeClr val="accent1"/>
                </a:solidFill>
                <a:latin typeface="Calibri" pitchFamily="34" charset="0"/>
                <a:cs typeface="Arial" pitchFamily="34" charset="0"/>
              </a:rPr>
              <a:t>Sibs</a:t>
            </a:r>
            <a:r>
              <a:rPr lang="nl-NL" sz="2400" b="1" dirty="0" smtClean="0">
                <a:solidFill>
                  <a:schemeClr val="accent1"/>
                </a:solidFill>
                <a:latin typeface="Calibri" pitchFamily="34" charset="0"/>
                <a:cs typeface="Arial" pitchFamily="34" charset="0"/>
              </a:rPr>
              <a:t> = ½ </a:t>
            </a:r>
            <a:r>
              <a:rPr lang="nl-NL" sz="2400" b="1" dirty="0" smtClean="0">
                <a:solidFill>
                  <a:schemeClr val="accent1"/>
                </a:solidFill>
                <a:latin typeface="Calibri" pitchFamily="34" charset="0"/>
              </a:rPr>
              <a:t>h</a:t>
            </a:r>
            <a:r>
              <a:rPr lang="nl-NL" sz="2400" b="1" baseline="30000" dirty="0" smtClean="0">
                <a:solidFill>
                  <a:schemeClr val="accent1"/>
                </a:solidFill>
                <a:latin typeface="Calibri" pitchFamily="34" charset="0"/>
              </a:rPr>
              <a:t>2</a:t>
            </a:r>
            <a:r>
              <a:rPr lang="nl-NL" sz="2400" b="1" dirty="0" smtClean="0">
                <a:solidFill>
                  <a:schemeClr val="accent1"/>
                </a:solidFill>
                <a:latin typeface="Calibri" pitchFamily="34" charset="0"/>
              </a:rPr>
              <a:t> + c</a:t>
            </a:r>
            <a:r>
              <a:rPr lang="nl-NL" sz="2400" b="1" baseline="30000" dirty="0" smtClean="0">
                <a:solidFill>
                  <a:schemeClr val="accent1"/>
                </a:solidFill>
                <a:latin typeface="Calibri" pitchFamily="34" charset="0"/>
              </a:rPr>
              <a:t>2</a:t>
            </a:r>
            <a:r>
              <a:rPr lang="nl-NL" sz="2400" b="1" dirty="0" smtClean="0">
                <a:solidFill>
                  <a:schemeClr val="accent1"/>
                </a:solidFill>
                <a:latin typeface="Calibri" pitchFamily="34" charset="0"/>
              </a:rPr>
              <a:t> + ¼ d</a:t>
            </a:r>
            <a:r>
              <a:rPr lang="nl-NL" sz="2400" b="1" baseline="30000" dirty="0" smtClean="0">
                <a:solidFill>
                  <a:schemeClr val="accent1"/>
                </a:solidFill>
                <a:latin typeface="Calibri" pitchFamily="34" charset="0"/>
              </a:rPr>
              <a:t>2</a:t>
            </a:r>
          </a:p>
          <a:p>
            <a:r>
              <a:rPr lang="nl-NL" sz="2400" b="1" dirty="0" smtClean="0">
                <a:solidFill>
                  <a:schemeClr val="accent1"/>
                </a:solidFill>
                <a:latin typeface="Calibri" pitchFamily="34" charset="0"/>
                <a:cs typeface="Arial" pitchFamily="34" charset="0"/>
              </a:rPr>
              <a:t>r half </a:t>
            </a:r>
            <a:r>
              <a:rPr lang="nl-NL" sz="2400" b="1" dirty="0" err="1" smtClean="0">
                <a:solidFill>
                  <a:schemeClr val="accent1"/>
                </a:solidFill>
                <a:latin typeface="Calibri" pitchFamily="34" charset="0"/>
                <a:cs typeface="Arial" pitchFamily="34" charset="0"/>
              </a:rPr>
              <a:t>Sibs</a:t>
            </a:r>
            <a:r>
              <a:rPr lang="nl-NL" sz="2400" b="1" dirty="0" smtClean="0">
                <a:solidFill>
                  <a:schemeClr val="accent1"/>
                </a:solidFill>
                <a:latin typeface="Calibri" pitchFamily="34" charset="0"/>
                <a:cs typeface="Arial" pitchFamily="34" charset="0"/>
              </a:rPr>
              <a:t> = ¼ </a:t>
            </a:r>
            <a:r>
              <a:rPr lang="nl-NL" sz="2400" b="1" dirty="0" smtClean="0">
                <a:solidFill>
                  <a:schemeClr val="accent1"/>
                </a:solidFill>
                <a:latin typeface="Calibri" pitchFamily="34" charset="0"/>
              </a:rPr>
              <a:t>h</a:t>
            </a:r>
            <a:r>
              <a:rPr lang="nl-NL" sz="2400" b="1" baseline="30000" dirty="0" smtClean="0">
                <a:solidFill>
                  <a:schemeClr val="accent1"/>
                </a:solidFill>
                <a:latin typeface="Calibri" pitchFamily="34" charset="0"/>
              </a:rPr>
              <a:t>2</a:t>
            </a:r>
            <a:r>
              <a:rPr lang="nl-NL" sz="2400" b="1" dirty="0" smtClean="0">
                <a:solidFill>
                  <a:schemeClr val="accent1"/>
                </a:solidFill>
                <a:latin typeface="Calibri" pitchFamily="34" charset="0"/>
              </a:rPr>
              <a:t> + (c</a:t>
            </a:r>
            <a:r>
              <a:rPr lang="nl-NL" sz="2400" b="1" baseline="30000" dirty="0" smtClean="0">
                <a:solidFill>
                  <a:schemeClr val="accent1"/>
                </a:solidFill>
                <a:latin typeface="Calibri" pitchFamily="34" charset="0"/>
              </a:rPr>
              <a:t>2</a:t>
            </a:r>
            <a:r>
              <a:rPr lang="nl-NL" sz="2400" b="1" dirty="0" smtClean="0">
                <a:solidFill>
                  <a:schemeClr val="accent1"/>
                </a:solidFill>
                <a:latin typeface="Calibri" pitchFamily="34" charset="0"/>
              </a:rPr>
              <a:t>)</a:t>
            </a:r>
          </a:p>
          <a:p>
            <a:r>
              <a:rPr lang="nl-NL" sz="2400" b="1" dirty="0" smtClean="0">
                <a:solidFill>
                  <a:schemeClr val="accent1"/>
                </a:solidFill>
                <a:latin typeface="Calibri" pitchFamily="34" charset="0"/>
                <a:cs typeface="Arial" pitchFamily="34" charset="0"/>
              </a:rPr>
              <a:t>r </a:t>
            </a:r>
            <a:r>
              <a:rPr lang="nl-NL" sz="2400" b="1" dirty="0" err="1" smtClean="0">
                <a:solidFill>
                  <a:schemeClr val="accent1"/>
                </a:solidFill>
                <a:latin typeface="Calibri" pitchFamily="34" charset="0"/>
                <a:cs typeface="Arial" pitchFamily="34" charset="0"/>
              </a:rPr>
              <a:t>adopted</a:t>
            </a:r>
            <a:r>
              <a:rPr lang="nl-NL" sz="2400" b="1" dirty="0" smtClean="0">
                <a:solidFill>
                  <a:schemeClr val="accent1"/>
                </a:solidFill>
                <a:latin typeface="Calibri" pitchFamily="34" charset="0"/>
                <a:cs typeface="Arial" pitchFamily="34" charset="0"/>
              </a:rPr>
              <a:t> </a:t>
            </a:r>
            <a:r>
              <a:rPr lang="nl-NL" sz="2400" b="1" dirty="0" err="1" smtClean="0">
                <a:solidFill>
                  <a:schemeClr val="accent1"/>
                </a:solidFill>
                <a:latin typeface="Calibri" pitchFamily="34" charset="0"/>
                <a:cs typeface="Arial" pitchFamily="34" charset="0"/>
              </a:rPr>
              <a:t>Sibs</a:t>
            </a:r>
            <a:r>
              <a:rPr lang="nl-NL" sz="2400" b="1" dirty="0" smtClean="0">
                <a:solidFill>
                  <a:schemeClr val="accent1"/>
                </a:solidFill>
                <a:latin typeface="Calibri" pitchFamily="34" charset="0"/>
                <a:cs typeface="Arial" pitchFamily="34" charset="0"/>
              </a:rPr>
              <a:t> = </a:t>
            </a:r>
            <a:r>
              <a:rPr lang="nl-NL" sz="2400" b="1" dirty="0" smtClean="0">
                <a:solidFill>
                  <a:schemeClr val="accent1"/>
                </a:solidFill>
                <a:latin typeface="Calibri" pitchFamily="34" charset="0"/>
              </a:rPr>
              <a:t>c</a:t>
            </a:r>
            <a:r>
              <a:rPr lang="nl-NL" sz="2400" b="1" baseline="30000" dirty="0" smtClean="0">
                <a:solidFill>
                  <a:schemeClr val="accent1"/>
                </a:solidFill>
                <a:latin typeface="Calibri" pitchFamily="34" charset="0"/>
              </a:rPr>
              <a:t>2</a:t>
            </a:r>
          </a:p>
          <a:p>
            <a:endParaRPr lang="nl-NL" sz="2400" b="1" baseline="30000" dirty="0" smtClean="0">
              <a:solidFill>
                <a:schemeClr val="accent1"/>
              </a:solidFill>
              <a:latin typeface="Calibri" pitchFamily="34" charset="0"/>
            </a:endParaRPr>
          </a:p>
          <a:p>
            <a:r>
              <a:rPr lang="nl-NL" sz="2400" b="1" dirty="0" smtClean="0">
                <a:solidFill>
                  <a:schemeClr val="accent1"/>
                </a:solidFill>
                <a:latin typeface="Calibri" pitchFamily="34" charset="0"/>
                <a:cs typeface="Arial" pitchFamily="34" charset="0"/>
              </a:rPr>
              <a:t>r </a:t>
            </a:r>
            <a:r>
              <a:rPr lang="nl-NL" sz="2400" b="1" dirty="0" err="1" smtClean="0">
                <a:solidFill>
                  <a:schemeClr val="accent1"/>
                </a:solidFill>
                <a:latin typeface="Calibri" pitchFamily="34" charset="0"/>
                <a:cs typeface="Arial" pitchFamily="34" charset="0"/>
              </a:rPr>
              <a:t>parent-offspring</a:t>
            </a:r>
            <a:r>
              <a:rPr lang="nl-NL" sz="2400" b="1" dirty="0" smtClean="0">
                <a:solidFill>
                  <a:schemeClr val="accent1"/>
                </a:solidFill>
                <a:latin typeface="Calibri" pitchFamily="34" charset="0"/>
                <a:cs typeface="Arial" pitchFamily="34" charset="0"/>
              </a:rPr>
              <a:t> = ½ </a:t>
            </a:r>
            <a:r>
              <a:rPr lang="nl-NL" sz="2400" b="1" dirty="0" smtClean="0">
                <a:solidFill>
                  <a:schemeClr val="accent1"/>
                </a:solidFill>
                <a:latin typeface="Calibri" pitchFamily="34" charset="0"/>
              </a:rPr>
              <a:t>h</a:t>
            </a:r>
            <a:r>
              <a:rPr lang="nl-NL" sz="2400" b="1" baseline="30000" dirty="0" smtClean="0">
                <a:solidFill>
                  <a:schemeClr val="accent1"/>
                </a:solidFill>
                <a:latin typeface="Calibri" pitchFamily="34" charset="0"/>
              </a:rPr>
              <a:t>2</a:t>
            </a:r>
            <a:r>
              <a:rPr lang="nl-NL" sz="2400" b="1" dirty="0" smtClean="0">
                <a:solidFill>
                  <a:schemeClr val="accent1"/>
                </a:solidFill>
                <a:latin typeface="Calibri" pitchFamily="34" charset="0"/>
              </a:rPr>
              <a:t> + (c</a:t>
            </a:r>
            <a:r>
              <a:rPr lang="nl-NL" sz="2400" b="1" baseline="30000" dirty="0" smtClean="0">
                <a:solidFill>
                  <a:schemeClr val="accent1"/>
                </a:solidFill>
                <a:latin typeface="Calibri" pitchFamily="34" charset="0"/>
              </a:rPr>
              <a:t>2</a:t>
            </a:r>
            <a:r>
              <a:rPr lang="nl-NL" sz="2400" b="1" dirty="0" smtClean="0">
                <a:solidFill>
                  <a:schemeClr val="accent1"/>
                </a:solidFill>
                <a:latin typeface="Calibri" pitchFamily="34" charset="0"/>
              </a:rPr>
              <a:t>)</a:t>
            </a:r>
            <a:endParaRPr lang="en-US" sz="2400" dirty="0"/>
          </a:p>
        </p:txBody>
      </p:sp>
    </p:spTree>
    <p:extLst>
      <p:ext uri="{BB962C8B-B14F-4D97-AF65-F5344CB8AC3E}">
        <p14:creationId xmlns:p14="http://schemas.microsoft.com/office/powerpoint/2010/main" val="164612586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1077</Words>
  <Application>Microsoft Office PowerPoint</Application>
  <PresentationFormat>On-screen Show (4:3)</PresentationFormat>
  <Paragraphs>185</Paragraphs>
  <Slides>26</Slides>
  <Notes>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30" baseType="lpstr">
      <vt:lpstr>Office-thema</vt:lpstr>
      <vt:lpstr>Picture</vt:lpstr>
      <vt:lpstr>Werkblad</vt:lpstr>
      <vt:lpstr>Grafiek</vt:lpstr>
      <vt:lpstr>Gene-environment interaction  </vt:lpstr>
      <vt:lpstr>PowerPoint Presentation</vt:lpstr>
      <vt:lpstr>PowerPoint Presentation</vt:lpstr>
      <vt:lpstr>PowerPoint Presentation</vt:lpstr>
      <vt:lpstr>Maze learning performance in rats (Tyron): Selective breeding for bright and dull rats: success indicates a genetic basis for individual differences</vt:lpstr>
      <vt:lpstr>Gene-environment interaction: bright rats do better than dull rats in impoverished environment</vt:lpstr>
      <vt:lpstr>PowerPoint Presentation</vt:lpstr>
      <vt:lpstr>How can we study /estimate  Heritability G-E interaction G-E correlation  in humans (natural populations)?</vt:lpstr>
      <vt:lpstr>PowerPoint Presentation</vt:lpstr>
      <vt:lpstr>PowerPoint Presentation</vt:lpstr>
      <vt:lpstr>Interaction (heterogeneity in the population): examples</vt:lpstr>
      <vt:lpstr>PowerPoint Presentation</vt:lpstr>
      <vt:lpstr>IQ heritability:  Genotype x Age Interaction</vt:lpstr>
      <vt:lpstr>PowerPoint Presentation</vt:lpstr>
      <vt:lpstr>PowerPoint Presentation</vt:lpstr>
      <vt:lpstr>PowerPoint Presentation</vt:lpstr>
      <vt:lpstr>Heritability of Disinhibition in 1974 adolescent Dutch twin pairs with a religious or non-religious upbringing</vt:lpstr>
      <vt:lpstr>PowerPoint Presentation</vt:lpstr>
      <vt:lpstr>PowerPoint Presentation</vt:lpstr>
      <vt:lpstr>PowerPoint Presentation</vt:lpstr>
      <vt:lpstr>PowerPoint Presentation</vt:lpstr>
      <vt:lpstr>The impact of GE interaction and correlation on standard twin models (Purcell, Twin Res, 2002)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dba400</dc:creator>
  <cp:lastModifiedBy>dba400</cp:lastModifiedBy>
  <cp:revision>12</cp:revision>
  <dcterms:created xsi:type="dcterms:W3CDTF">2016-02-28T00:55:49Z</dcterms:created>
  <dcterms:modified xsi:type="dcterms:W3CDTF">2016-03-08T02:04:17Z</dcterms:modified>
</cp:coreProperties>
</file>