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81" r:id="rId4"/>
    <p:sldId id="282" r:id="rId5"/>
    <p:sldId id="294" r:id="rId6"/>
    <p:sldId id="257" r:id="rId7"/>
    <p:sldId id="258" r:id="rId8"/>
    <p:sldId id="275" r:id="rId9"/>
    <p:sldId id="260" r:id="rId10"/>
    <p:sldId id="280" r:id="rId11"/>
    <p:sldId id="296" r:id="rId12"/>
    <p:sldId id="279" r:id="rId13"/>
    <p:sldId id="288" r:id="rId14"/>
    <p:sldId id="261" r:id="rId15"/>
    <p:sldId id="266" r:id="rId16"/>
    <p:sldId id="278" r:id="rId17"/>
    <p:sldId id="267" r:id="rId18"/>
    <p:sldId id="270" r:id="rId19"/>
    <p:sldId id="269" r:id="rId20"/>
    <p:sldId id="271" r:id="rId21"/>
    <p:sldId id="268" r:id="rId22"/>
    <p:sldId id="274" r:id="rId23"/>
    <p:sldId id="272" r:id="rId24"/>
    <p:sldId id="291" r:id="rId25"/>
    <p:sldId id="292" r:id="rId26"/>
    <p:sldId id="273" r:id="rId27"/>
    <p:sldId id="276" r:id="rId28"/>
    <p:sldId id="284" r:id="rId29"/>
    <p:sldId id="295" r:id="rId30"/>
    <p:sldId id="286" r:id="rId31"/>
    <p:sldId id="287" r:id="rId32"/>
    <p:sldId id="289" r:id="rId33"/>
    <p:sldId id="290" r:id="rId34"/>
    <p:sldId id="293"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0"/>
    <p:restoredTop sz="94714"/>
  </p:normalViewPr>
  <p:slideViewPr>
    <p:cSldViewPr snapToGrid="0" snapToObjects="1">
      <p:cViewPr varScale="1">
        <p:scale>
          <a:sx n="112" d="100"/>
          <a:sy n="112" d="100"/>
        </p:scale>
        <p:origin x="84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1A8178-9D26-1549-8C34-AD0CCF172174}"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85983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A8178-9D26-1549-8C34-AD0CCF172174}"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3343009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A8178-9D26-1549-8C34-AD0CCF172174}"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357623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1A8178-9D26-1549-8C34-AD0CCF172174}"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32300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1A8178-9D26-1549-8C34-AD0CCF172174}" type="datetimeFigureOut">
              <a:rPr lang="en-US" smtClean="0"/>
              <a:t>3/8/16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384032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1A8178-9D26-1549-8C34-AD0CCF172174}"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166621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1A8178-9D26-1549-8C34-AD0CCF172174}" type="datetimeFigureOut">
              <a:rPr lang="en-US" smtClean="0"/>
              <a:t>3/8/16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4153983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1A8178-9D26-1549-8C34-AD0CCF172174}" type="datetimeFigureOut">
              <a:rPr lang="en-US" smtClean="0"/>
              <a:t>3/8/16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121514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A8178-9D26-1549-8C34-AD0CCF172174}" type="datetimeFigureOut">
              <a:rPr lang="en-US" smtClean="0"/>
              <a:t>3/8/16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271794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A8178-9D26-1549-8C34-AD0CCF172174}"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416734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1A8178-9D26-1549-8C34-AD0CCF172174}" type="datetimeFigureOut">
              <a:rPr lang="en-US" smtClean="0"/>
              <a:t>3/8/16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1BCB6-9538-4D47-BD18-84A680062A32}" type="slidenum">
              <a:rPr lang="en-US" smtClean="0"/>
              <a:t>‹#›</a:t>
            </a:fld>
            <a:endParaRPr lang="en-US"/>
          </a:p>
        </p:txBody>
      </p:sp>
    </p:spTree>
    <p:extLst>
      <p:ext uri="{BB962C8B-B14F-4D97-AF65-F5344CB8AC3E}">
        <p14:creationId xmlns:p14="http://schemas.microsoft.com/office/powerpoint/2010/main" val="7801310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A8178-9D26-1549-8C34-AD0CCF172174}" type="datetimeFigureOut">
              <a:rPr lang="en-US" smtClean="0"/>
              <a:t>3/8/16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1BCB6-9538-4D47-BD18-84A680062A32}" type="slidenum">
              <a:rPr lang="en-US" smtClean="0"/>
              <a:t>‹#›</a:t>
            </a:fld>
            <a:endParaRPr lang="en-US"/>
          </a:p>
        </p:txBody>
      </p:sp>
    </p:spTree>
    <p:extLst>
      <p:ext uri="{BB962C8B-B14F-4D97-AF65-F5344CB8AC3E}">
        <p14:creationId xmlns:p14="http://schemas.microsoft.com/office/powerpoint/2010/main" val="2161412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f"/><Relationship Id="rId3" Type="http://schemas.openxmlformats.org/officeDocument/2006/relationships/image" Target="../media/image2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0072"/>
            <a:ext cx="7772400" cy="1470025"/>
          </a:xfrm>
        </p:spPr>
        <p:txBody>
          <a:bodyPr>
            <a:normAutofit/>
          </a:bodyPr>
          <a:lstStyle/>
          <a:p>
            <a:r>
              <a:rPr lang="en-US" dirty="0" smtClean="0"/>
              <a:t>Sex-limitation Models</a:t>
            </a:r>
            <a:endParaRPr lang="en-US" dirty="0"/>
          </a:p>
        </p:txBody>
      </p:sp>
      <p:sp>
        <p:nvSpPr>
          <p:cNvPr id="3" name="Subtitle 2"/>
          <p:cNvSpPr>
            <a:spLocks noGrp="1"/>
          </p:cNvSpPr>
          <p:nvPr>
            <p:ph type="subTitle" idx="1"/>
          </p:nvPr>
        </p:nvSpPr>
        <p:spPr>
          <a:xfrm>
            <a:off x="944796" y="3886200"/>
            <a:ext cx="6827604" cy="1752600"/>
          </a:xfrm>
        </p:spPr>
        <p:txBody>
          <a:bodyPr>
            <a:normAutofit lnSpcReduction="10000"/>
          </a:bodyPr>
          <a:lstStyle/>
          <a:p>
            <a:r>
              <a:rPr lang="en-US" dirty="0" smtClean="0"/>
              <a:t>Meike Bartels</a:t>
            </a:r>
          </a:p>
          <a:p>
            <a:r>
              <a:rPr lang="en-US" sz="2600" dirty="0"/>
              <a:t>(</a:t>
            </a:r>
            <a:r>
              <a:rPr lang="en-US" sz="2600" dirty="0" smtClean="0"/>
              <a:t>Brad, </a:t>
            </a:r>
            <a:r>
              <a:rPr lang="en-US" sz="2600" dirty="0"/>
              <a:t>Sarah</a:t>
            </a:r>
            <a:r>
              <a:rPr lang="en-US" sz="2600" dirty="0" smtClean="0"/>
              <a:t>, Hermine, Ben, Elizabeth, and most of the rest of the faculty that has contributed bits and pieces to various versions of this talk)</a:t>
            </a:r>
            <a:endParaRPr lang="en-US" sz="2600" dirty="0"/>
          </a:p>
        </p:txBody>
      </p:sp>
    </p:spTree>
    <p:extLst>
      <p:ext uri="{BB962C8B-B14F-4D97-AF65-F5344CB8AC3E}">
        <p14:creationId xmlns:p14="http://schemas.microsoft.com/office/powerpoint/2010/main" val="42765146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0276" y="2983424"/>
            <a:ext cx="9043724" cy="3044600"/>
          </a:xfrm>
          <a:prstGeom prst="rect">
            <a:avLst/>
          </a:prstGeom>
        </p:spPr>
      </p:pic>
      <p:pic>
        <p:nvPicPr>
          <p:cNvPr id="10" name="Picture 9"/>
          <p:cNvPicPr>
            <a:picLocks noChangeAspect="1"/>
          </p:cNvPicPr>
          <p:nvPr/>
        </p:nvPicPr>
        <p:blipFill>
          <a:blip r:embed="rId3"/>
          <a:stretch>
            <a:fillRect/>
          </a:stretch>
        </p:blipFill>
        <p:spPr>
          <a:xfrm>
            <a:off x="502068" y="514967"/>
            <a:ext cx="7870934" cy="1948251"/>
          </a:xfrm>
          <a:prstGeom prst="rect">
            <a:avLst/>
          </a:prstGeom>
        </p:spPr>
      </p:pic>
      <p:pic>
        <p:nvPicPr>
          <p:cNvPr id="2" name="Picture 1"/>
          <p:cNvPicPr>
            <a:picLocks noChangeAspect="1"/>
          </p:cNvPicPr>
          <p:nvPr/>
        </p:nvPicPr>
        <p:blipFill>
          <a:blip r:embed="rId4"/>
          <a:stretch>
            <a:fillRect/>
          </a:stretch>
        </p:blipFill>
        <p:spPr>
          <a:xfrm>
            <a:off x="0" y="6548230"/>
            <a:ext cx="9144000" cy="258945"/>
          </a:xfrm>
          <a:prstGeom prst="rect">
            <a:avLst/>
          </a:prstGeom>
        </p:spPr>
      </p:pic>
    </p:spTree>
    <p:extLst>
      <p:ext uri="{BB962C8B-B14F-4D97-AF65-F5344CB8AC3E}">
        <p14:creationId xmlns:p14="http://schemas.microsoft.com/office/powerpoint/2010/main" val="3912087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875" t="10200" r="15625"/>
          <a:stretch/>
        </p:blipFill>
        <p:spPr>
          <a:xfrm>
            <a:off x="1074419" y="798557"/>
            <a:ext cx="7060685" cy="5785123"/>
          </a:xfrm>
          <a:prstGeom prst="rect">
            <a:avLst/>
          </a:prstGeom>
        </p:spPr>
      </p:pic>
      <p:sp>
        <p:nvSpPr>
          <p:cNvPr id="5" name="TextBox 4"/>
          <p:cNvSpPr txBox="1"/>
          <p:nvPr/>
        </p:nvSpPr>
        <p:spPr>
          <a:xfrm>
            <a:off x="0" y="148590"/>
            <a:ext cx="9144000" cy="523220"/>
          </a:xfrm>
          <a:prstGeom prst="rect">
            <a:avLst/>
          </a:prstGeom>
          <a:noFill/>
        </p:spPr>
        <p:txBody>
          <a:bodyPr wrap="square" rtlCol="0">
            <a:spAutoFit/>
          </a:bodyPr>
          <a:lstStyle/>
          <a:p>
            <a:pPr algn="ctr"/>
            <a:r>
              <a:rPr lang="en-US" sz="2800" dirty="0" err="1" smtClean="0"/>
              <a:t>www.tweelingenregister.org</a:t>
            </a:r>
            <a:endParaRPr lang="en-US" sz="2800" dirty="0"/>
          </a:p>
        </p:txBody>
      </p:sp>
      <p:sp>
        <p:nvSpPr>
          <p:cNvPr id="6" name="Oval 5"/>
          <p:cNvSpPr/>
          <p:nvPr/>
        </p:nvSpPr>
        <p:spPr>
          <a:xfrm>
            <a:off x="5634990" y="1645920"/>
            <a:ext cx="1062990" cy="36576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363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4-03-04 at 9.41.15 AM.png"/>
          <p:cNvPicPr>
            <a:picLocks noGrp="1" noChangeAspect="1"/>
          </p:cNvPicPr>
          <p:nvPr>
            <p:ph idx="1"/>
          </p:nvPr>
        </p:nvPicPr>
        <p:blipFill>
          <a:blip r:embed="rId2">
            <a:extLst>
              <a:ext uri="{28A0092B-C50C-407E-A947-70E740481C1C}">
                <a14:useLocalDpi xmlns:a14="http://schemas.microsoft.com/office/drawing/2010/main" val="0"/>
              </a:ext>
            </a:extLst>
          </a:blip>
          <a:srcRect l="-34624" r="-34624"/>
          <a:stretch>
            <a:fillRect/>
          </a:stretch>
        </p:blipFill>
        <p:spPr>
          <a:xfrm>
            <a:off x="-1470671" y="116148"/>
            <a:ext cx="8229600" cy="4525963"/>
          </a:xfrm>
        </p:spPr>
      </p:pic>
      <p:pic>
        <p:nvPicPr>
          <p:cNvPr id="5" name="Picture 4" descr="Screen Shot 2014-03-04 at 9.44.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554" y="4531573"/>
            <a:ext cx="7582426" cy="2197253"/>
          </a:xfrm>
          <a:prstGeom prst="rect">
            <a:avLst/>
          </a:prstGeom>
        </p:spPr>
      </p:pic>
      <p:sp>
        <p:nvSpPr>
          <p:cNvPr id="6" name="TextBox 5"/>
          <p:cNvSpPr txBox="1"/>
          <p:nvPr/>
        </p:nvSpPr>
        <p:spPr>
          <a:xfrm>
            <a:off x="5327475" y="367188"/>
            <a:ext cx="3816525" cy="923330"/>
          </a:xfrm>
          <a:prstGeom prst="rect">
            <a:avLst/>
          </a:prstGeom>
          <a:noFill/>
        </p:spPr>
        <p:txBody>
          <a:bodyPr wrap="square" rtlCol="0">
            <a:spAutoFit/>
          </a:bodyPr>
          <a:lstStyle/>
          <a:p>
            <a:r>
              <a:rPr lang="en-US" dirty="0" smtClean="0"/>
              <a:t>On all of the SNPs presented, women are affected by the polymorphism, while men are not.</a:t>
            </a:r>
            <a:endParaRPr lang="en-US" dirty="0"/>
          </a:p>
        </p:txBody>
      </p:sp>
      <p:sp>
        <p:nvSpPr>
          <p:cNvPr id="7" name="TextBox 6"/>
          <p:cNvSpPr txBox="1"/>
          <p:nvPr/>
        </p:nvSpPr>
        <p:spPr>
          <a:xfrm>
            <a:off x="5327475" y="1927737"/>
            <a:ext cx="3708505" cy="1477328"/>
          </a:xfrm>
          <a:prstGeom prst="rect">
            <a:avLst/>
          </a:prstGeom>
          <a:noFill/>
        </p:spPr>
        <p:txBody>
          <a:bodyPr wrap="square" rtlCol="0">
            <a:spAutoFit/>
          </a:bodyPr>
          <a:lstStyle/>
          <a:p>
            <a:r>
              <a:rPr lang="en-US" dirty="0" smtClean="0"/>
              <a:t>Ergo, different genes “cause” the trait in males and females! </a:t>
            </a:r>
          </a:p>
          <a:p>
            <a:r>
              <a:rPr lang="en-US" dirty="0" smtClean="0"/>
              <a:t>Or</a:t>
            </a:r>
          </a:p>
          <a:p>
            <a:r>
              <a:rPr lang="en-US" dirty="0" smtClean="0"/>
              <a:t>Molecular evidence of qualitative sex limitation</a:t>
            </a:r>
            <a:endParaRPr lang="en-US" dirty="0"/>
          </a:p>
        </p:txBody>
      </p:sp>
    </p:spTree>
    <p:extLst>
      <p:ext uri="{BB962C8B-B14F-4D97-AF65-F5344CB8AC3E}">
        <p14:creationId xmlns:p14="http://schemas.microsoft.com/office/powerpoint/2010/main" val="1308624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697230" y="1931670"/>
                <a:ext cx="7749540" cy="3139321"/>
              </a:xfrm>
              <a:prstGeom prst="rect">
                <a:avLst/>
              </a:prstGeom>
              <a:noFill/>
            </p:spPr>
            <p:txBody>
              <a:bodyPr wrap="square" rtlCol="0">
                <a:spAutoFit/>
              </a:bodyPr>
              <a:lstStyle/>
              <a:p>
                <a:r>
                  <a:rPr lang="en-US" b="1" dirty="0"/>
                  <a:t>ABSTRACT:  We conducted genome-wide association studies of three phenotypes: subjective well-being (SWB; </a:t>
                </a:r>
                <a:r>
                  <a:rPr lang="en-US" b="1" i="1" dirty="0"/>
                  <a:t>N</a:t>
                </a:r>
                <a:r>
                  <a:rPr lang="en-US" b="1" dirty="0"/>
                  <a:t> = 298,420), depressive symptoms (DS; </a:t>
                </a:r>
                <a:r>
                  <a:rPr lang="en-US" b="1" i="1" dirty="0"/>
                  <a:t>N</a:t>
                </a:r>
                <a:r>
                  <a:rPr lang="en-US" b="1" dirty="0"/>
                  <a:t> = 161,460), and neuroticism (</a:t>
                </a:r>
                <a:r>
                  <a:rPr lang="en-US" b="1" i="1" dirty="0"/>
                  <a:t>N</a:t>
                </a:r>
                <a:r>
                  <a:rPr lang="en-US" b="1" dirty="0"/>
                  <a:t> = 170,910). We identified three variants associated with SWB, two with DS, and eleven with neuroticism, including two inversion polymorphisms. The two DS loci replicate in an independent depression sample. Joint analyses that exploit the high genetic correlations between the phenotypes (</a:t>
                </a:r>
                <a14:m>
                  <m:oMath xmlns:m="http://schemas.openxmlformats.org/officeDocument/2006/math">
                    <m:d>
                      <m:dPr>
                        <m:begChr m:val="|"/>
                        <m:endChr m:val="|"/>
                        <m:ctrlPr>
                          <a:rPr lang="en-US" b="1" i="1">
                            <a:latin typeface="Cambria Math" charset="0"/>
                          </a:rPr>
                        </m:ctrlPr>
                      </m:dPr>
                      <m:e>
                        <m:acc>
                          <m:accPr>
                            <m:chr m:val="̂"/>
                            <m:ctrlPr>
                              <a:rPr lang="en-US" b="1" i="1">
                                <a:latin typeface="Cambria Math" charset="0"/>
                              </a:rPr>
                            </m:ctrlPr>
                          </m:accPr>
                          <m:e>
                            <m:r>
                              <a:rPr lang="en-US" b="1" i="1">
                                <a:latin typeface="Cambria Math" charset="0"/>
                              </a:rPr>
                              <m:t>𝝆</m:t>
                            </m:r>
                          </m:e>
                        </m:acc>
                      </m:e>
                    </m:d>
                    <m:r>
                      <a:rPr lang="en-US" b="1" i="1">
                        <a:latin typeface="Cambria Math" charset="0"/>
                      </a:rPr>
                      <m:t>≈</m:t>
                    </m:r>
                    <m:r>
                      <a:rPr lang="en-US" b="1" i="1">
                        <a:latin typeface="Cambria Math" charset="0"/>
                      </a:rPr>
                      <m:t>𝟎</m:t>
                    </m:r>
                    <m:r>
                      <a:rPr lang="en-US" b="1" i="1">
                        <a:latin typeface="Cambria Math" charset="0"/>
                      </a:rPr>
                      <m:t>.</m:t>
                    </m:r>
                    <m:r>
                      <a:rPr lang="en-US" b="1" i="1">
                        <a:latin typeface="Cambria Math" charset="0"/>
                      </a:rPr>
                      <m:t>𝟖</m:t>
                    </m:r>
                  </m:oMath>
                </a14:m>
                <a:r>
                  <a:rPr lang="en-US" b="1" dirty="0"/>
                  <a:t>) strengthen the overall credibility of the findings, and allow us to identify additional variants. Across our phenotypes, loci regulating expression in central nervous system and adrenal/pancreas tissues are strongly enriched for association.</a:t>
                </a:r>
                <a:endParaRPr lang="en-US" dirty="0"/>
              </a:p>
              <a:p>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697230" y="1931670"/>
                <a:ext cx="7749540" cy="3139321"/>
              </a:xfrm>
              <a:prstGeom prst="rect">
                <a:avLst/>
              </a:prstGeom>
              <a:blipFill rotWithShape="0">
                <a:blip r:embed="rId2"/>
                <a:stretch>
                  <a:fillRect l="-629" t="-1165"/>
                </a:stretch>
              </a:blipFill>
            </p:spPr>
            <p:txBody>
              <a:bodyPr/>
              <a:lstStyle/>
              <a:p>
                <a:r>
                  <a:rPr lang="en-US">
                    <a:noFill/>
                  </a:rPr>
                  <a:t> </a:t>
                </a:r>
              </a:p>
            </p:txBody>
          </p:sp>
        </mc:Fallback>
      </mc:AlternateContent>
      <p:sp>
        <p:nvSpPr>
          <p:cNvPr id="7" name="TextBox 6"/>
          <p:cNvSpPr txBox="1"/>
          <p:nvPr/>
        </p:nvSpPr>
        <p:spPr>
          <a:xfrm>
            <a:off x="788670" y="468630"/>
            <a:ext cx="7349490" cy="923330"/>
          </a:xfrm>
          <a:prstGeom prst="rect">
            <a:avLst/>
          </a:prstGeom>
          <a:noFill/>
        </p:spPr>
        <p:txBody>
          <a:bodyPr wrap="square" rtlCol="0">
            <a:spAutoFit/>
          </a:bodyPr>
          <a:lstStyle/>
          <a:p>
            <a:pPr algn="ctr"/>
            <a:r>
              <a:rPr lang="en-US" b="1" dirty="0"/>
              <a:t>Genetic Associations with Subjective Well-Being</a:t>
            </a:r>
          </a:p>
          <a:p>
            <a:pPr algn="ctr"/>
            <a:r>
              <a:rPr lang="en-US" b="1" dirty="0"/>
              <a:t>Also Implicate Depression and Neuroticism</a:t>
            </a:r>
          </a:p>
          <a:p>
            <a:pPr algn="ctr"/>
            <a:endParaRPr lang="en-US" dirty="0"/>
          </a:p>
        </p:txBody>
      </p:sp>
      <p:sp>
        <p:nvSpPr>
          <p:cNvPr id="8" name="TextBox 7"/>
          <p:cNvSpPr txBox="1"/>
          <p:nvPr/>
        </p:nvSpPr>
        <p:spPr>
          <a:xfrm>
            <a:off x="5474970" y="6286500"/>
            <a:ext cx="3497580" cy="276999"/>
          </a:xfrm>
          <a:prstGeom prst="rect">
            <a:avLst/>
          </a:prstGeom>
          <a:noFill/>
        </p:spPr>
        <p:txBody>
          <a:bodyPr wrap="square" rtlCol="0">
            <a:spAutoFit/>
          </a:bodyPr>
          <a:lstStyle/>
          <a:p>
            <a:pPr algn="r"/>
            <a:r>
              <a:rPr lang="en-US" sz="1200" dirty="0" smtClean="0"/>
              <a:t>Nature Genetics, accepted</a:t>
            </a:r>
            <a:endParaRPr lang="en-US" sz="1200" dirty="0"/>
          </a:p>
        </p:txBody>
      </p:sp>
    </p:spTree>
    <p:extLst>
      <p:ext uri="{BB962C8B-B14F-4D97-AF65-F5344CB8AC3E}">
        <p14:creationId xmlns:p14="http://schemas.microsoft.com/office/powerpoint/2010/main" val="57399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Heterogeneity Questions </a:t>
            </a:r>
          </a:p>
        </p:txBody>
      </p:sp>
      <p:sp>
        <p:nvSpPr>
          <p:cNvPr id="3" name="Content Placeholder 2"/>
          <p:cNvSpPr>
            <a:spLocks noGrp="1"/>
          </p:cNvSpPr>
          <p:nvPr>
            <p:ph idx="1"/>
          </p:nvPr>
        </p:nvSpPr>
        <p:spPr/>
        <p:txBody>
          <a:bodyPr/>
          <a:lstStyle/>
          <a:p>
            <a:pPr>
              <a:lnSpc>
                <a:spcPct val="90000"/>
              </a:lnSpc>
            </a:pPr>
            <a:r>
              <a:rPr lang="en-US" dirty="0" err="1"/>
              <a:t>Univariate</a:t>
            </a:r>
            <a:r>
              <a:rPr lang="en-US" dirty="0"/>
              <a:t> Analysis: </a:t>
            </a:r>
          </a:p>
          <a:p>
            <a:pPr lvl="1">
              <a:lnSpc>
                <a:spcPct val="90000"/>
              </a:lnSpc>
            </a:pPr>
            <a:r>
              <a:rPr lang="en-US" dirty="0"/>
              <a:t>What are the contributions of additive genetic, dominance/shared environmental and unique environmental factors to the variance?</a:t>
            </a:r>
          </a:p>
          <a:p>
            <a:pPr>
              <a:lnSpc>
                <a:spcPct val="90000"/>
              </a:lnSpc>
            </a:pPr>
            <a:r>
              <a:rPr lang="en-US" dirty="0"/>
              <a:t>Heterogeneity:</a:t>
            </a:r>
          </a:p>
          <a:p>
            <a:pPr lvl="1">
              <a:lnSpc>
                <a:spcPct val="90000"/>
              </a:lnSpc>
            </a:pPr>
            <a:r>
              <a:rPr lang="en-US" dirty="0"/>
              <a:t>Are the contributions of genetic and environmental factors equal for different groups, </a:t>
            </a:r>
          </a:p>
          <a:p>
            <a:pPr lvl="1">
              <a:lnSpc>
                <a:spcPct val="90000"/>
              </a:lnSpc>
            </a:pPr>
            <a:r>
              <a:rPr lang="en-US" dirty="0"/>
              <a:t>sex, race, ethnicity, SES, environmental exposure, etc.?</a:t>
            </a:r>
          </a:p>
          <a:p>
            <a:endParaRPr lang="en-US" dirty="0"/>
          </a:p>
        </p:txBody>
      </p:sp>
    </p:spTree>
    <p:extLst>
      <p:ext uri="{BB962C8B-B14F-4D97-AF65-F5344CB8AC3E}">
        <p14:creationId xmlns:p14="http://schemas.microsoft.com/office/powerpoint/2010/main" val="24511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The language of heterogeneity</a:t>
            </a:r>
            <a:endParaRPr lang="en-US" dirty="0"/>
          </a:p>
        </p:txBody>
      </p:sp>
      <p:sp>
        <p:nvSpPr>
          <p:cNvPr id="3" name="Content Placeholder 2"/>
          <p:cNvSpPr>
            <a:spLocks noGrp="1"/>
          </p:cNvSpPr>
          <p:nvPr>
            <p:ph idx="1"/>
          </p:nvPr>
        </p:nvSpPr>
        <p:spPr/>
        <p:txBody>
          <a:bodyPr>
            <a:normAutofit/>
          </a:bodyPr>
          <a:lstStyle/>
          <a:p>
            <a:r>
              <a:rPr lang="en-US" dirty="0"/>
              <a:t>Are these differences due to differences in the magnitude of the effects (</a:t>
            </a:r>
            <a:r>
              <a:rPr lang="en-US" dirty="0">
                <a:solidFill>
                  <a:srgbClr val="FF0000"/>
                </a:solidFill>
              </a:rPr>
              <a:t>quantitative</a:t>
            </a:r>
            <a:r>
              <a:rPr lang="en-US" dirty="0"/>
              <a:t>)?</a:t>
            </a:r>
          </a:p>
          <a:p>
            <a:pPr lvl="1"/>
            <a:r>
              <a:rPr lang="en-US" dirty="0" smtClean="0"/>
              <a:t>Is </a:t>
            </a:r>
            <a:r>
              <a:rPr lang="en-US" dirty="0"/>
              <a:t>the contribution of genetic/environmental factors greater/smaller in males than in females?</a:t>
            </a:r>
          </a:p>
          <a:p>
            <a:r>
              <a:rPr lang="en-US" dirty="0"/>
              <a:t>Are the differences due to differences in the nature of the effects (</a:t>
            </a:r>
            <a:r>
              <a:rPr lang="en-US" dirty="0">
                <a:solidFill>
                  <a:srgbClr val="FF0000"/>
                </a:solidFill>
              </a:rPr>
              <a:t>qualitative</a:t>
            </a:r>
            <a:r>
              <a:rPr lang="en-US" dirty="0"/>
              <a:t>)?</a:t>
            </a:r>
          </a:p>
          <a:p>
            <a:pPr lvl="1"/>
            <a:r>
              <a:rPr lang="en-US" dirty="0" smtClean="0"/>
              <a:t>Are </a:t>
            </a:r>
            <a:r>
              <a:rPr lang="en-US" dirty="0"/>
              <a:t>there different genetic/environmental factors influencing the trait in males and females?</a:t>
            </a:r>
          </a:p>
        </p:txBody>
      </p:sp>
    </p:spTree>
    <p:extLst>
      <p:ext uri="{BB962C8B-B14F-4D97-AF65-F5344CB8AC3E}">
        <p14:creationId xmlns:p14="http://schemas.microsoft.com/office/powerpoint/2010/main" val="105305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at the Correlations!</a:t>
            </a:r>
            <a:endParaRPr lang="en-US" dirty="0"/>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516063"/>
            <a:ext cx="5141913" cy="5141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79458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Homogeneity </a:t>
            </a:r>
            <a:r>
              <a:rPr lang="en-US" dirty="0" smtClean="0">
                <a:solidFill>
                  <a:srgbClr val="FF0000"/>
                </a:solidFill>
              </a:rPr>
              <a:t>Model</a:t>
            </a:r>
            <a:endParaRPr lang="en-US" dirty="0"/>
          </a:p>
        </p:txBody>
      </p:sp>
      <p:pic>
        <p:nvPicPr>
          <p:cNvPr id="4" name="Picture 3"/>
          <p:cNvPicPr>
            <a:picLocks noChangeAspect="1"/>
          </p:cNvPicPr>
          <p:nvPr/>
        </p:nvPicPr>
        <p:blipFill>
          <a:blip r:embed="rId2"/>
          <a:stretch>
            <a:fillRect/>
          </a:stretch>
        </p:blipFill>
        <p:spPr>
          <a:xfrm>
            <a:off x="0" y="1968500"/>
            <a:ext cx="9144000" cy="2901015"/>
          </a:xfrm>
          <a:prstGeom prst="rect">
            <a:avLst/>
          </a:prstGeom>
        </p:spPr>
      </p:pic>
      <p:pic>
        <p:nvPicPr>
          <p:cNvPr id="5" name="Picture 4"/>
          <p:cNvPicPr>
            <a:picLocks noChangeAspect="1"/>
          </p:cNvPicPr>
          <p:nvPr/>
        </p:nvPicPr>
        <p:blipFill>
          <a:blip r:embed="rId3"/>
          <a:stretch>
            <a:fillRect/>
          </a:stretch>
        </p:blipFill>
        <p:spPr>
          <a:xfrm>
            <a:off x="-15484" y="5221897"/>
            <a:ext cx="9144000" cy="2346158"/>
          </a:xfrm>
          <a:prstGeom prst="rect">
            <a:avLst/>
          </a:prstGeom>
        </p:spPr>
      </p:pic>
    </p:spTree>
    <p:extLst>
      <p:ext uri="{BB962C8B-B14F-4D97-AF65-F5344CB8AC3E}">
        <p14:creationId xmlns:p14="http://schemas.microsoft.com/office/powerpoint/2010/main" val="2836766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Homogeneity</a:t>
            </a:r>
          </a:p>
        </p:txBody>
      </p:sp>
      <p:sp>
        <p:nvSpPr>
          <p:cNvPr id="3" name="Content Placeholder 2"/>
          <p:cNvSpPr>
            <a:spLocks noGrp="1"/>
          </p:cNvSpPr>
          <p:nvPr>
            <p:ph idx="1"/>
          </p:nvPr>
        </p:nvSpPr>
        <p:spPr/>
        <p:txBody>
          <a:bodyPr>
            <a:normAutofit fontScale="77500" lnSpcReduction="20000"/>
          </a:bodyPr>
          <a:lstStyle/>
          <a:p>
            <a:r>
              <a:rPr lang="en-US" dirty="0"/>
              <a:t>No heterogeneity</a:t>
            </a:r>
          </a:p>
          <a:p>
            <a:endParaRPr lang="en-US" dirty="0" smtClean="0"/>
          </a:p>
          <a:p>
            <a:r>
              <a:rPr lang="en-US" dirty="0" smtClean="0"/>
              <a:t>The same proportion </a:t>
            </a:r>
            <a:r>
              <a:rPr lang="en-US" dirty="0"/>
              <a:t>(%) of variance due to A, C, E equal between groups</a:t>
            </a:r>
          </a:p>
          <a:p>
            <a:endParaRPr lang="en-US" dirty="0" smtClean="0"/>
          </a:p>
          <a:p>
            <a:r>
              <a:rPr lang="en-US" dirty="0" smtClean="0"/>
              <a:t>Total </a:t>
            </a:r>
            <a:r>
              <a:rPr lang="en-US" dirty="0"/>
              <a:t>variance equal between groups</a:t>
            </a:r>
          </a:p>
          <a:p>
            <a:pPr lvl="1"/>
            <a:r>
              <a:rPr lang="en-US" dirty="0" err="1"/>
              <a:t>V</a:t>
            </a:r>
            <a:r>
              <a:rPr lang="en-US" baseline="-25000" dirty="0" err="1"/>
              <a:t>m</a:t>
            </a:r>
            <a:r>
              <a:rPr lang="en-US" dirty="0"/>
              <a:t> =  </a:t>
            </a:r>
            <a:r>
              <a:rPr lang="en-US" dirty="0" err="1" smtClean="0"/>
              <a:t>V</a:t>
            </a:r>
            <a:r>
              <a:rPr lang="en-US" baseline="-25000" dirty="0" err="1" smtClean="0"/>
              <a:t>f</a:t>
            </a:r>
            <a:endParaRPr lang="en-US" baseline="-25000" dirty="0" smtClean="0"/>
          </a:p>
          <a:p>
            <a:endParaRPr lang="en-US" dirty="0" smtClean="0"/>
          </a:p>
          <a:p>
            <a:r>
              <a:rPr lang="en-US" dirty="0" smtClean="0"/>
              <a:t>Variance Components are equal between groups</a:t>
            </a:r>
            <a:endParaRPr lang="en-US" dirty="0"/>
          </a:p>
          <a:p>
            <a:pPr lvl="1"/>
            <a:r>
              <a:rPr lang="en-US" dirty="0"/>
              <a:t>A</a:t>
            </a:r>
            <a:r>
              <a:rPr lang="en-US" baseline="-25000" dirty="0"/>
              <a:t>m</a:t>
            </a:r>
            <a:r>
              <a:rPr lang="en-US" dirty="0"/>
              <a:t> = </a:t>
            </a:r>
            <a:r>
              <a:rPr lang="en-US" dirty="0" err="1"/>
              <a:t>A</a:t>
            </a:r>
            <a:r>
              <a:rPr lang="en-US" baseline="-25000" dirty="0" err="1"/>
              <a:t>f</a:t>
            </a:r>
            <a:endParaRPr lang="en-US" baseline="-25000" dirty="0"/>
          </a:p>
          <a:p>
            <a:pPr lvl="1"/>
            <a:r>
              <a:rPr lang="en-US" dirty="0"/>
              <a:t>C</a:t>
            </a:r>
            <a:r>
              <a:rPr lang="en-US" baseline="-25000" dirty="0"/>
              <a:t>m</a:t>
            </a:r>
            <a:r>
              <a:rPr lang="en-US" dirty="0"/>
              <a:t> = </a:t>
            </a:r>
            <a:r>
              <a:rPr lang="en-US" dirty="0" err="1"/>
              <a:t>C</a:t>
            </a:r>
            <a:r>
              <a:rPr lang="en-US" baseline="-25000" dirty="0" err="1"/>
              <a:t>f</a:t>
            </a:r>
            <a:endParaRPr lang="en-US" baseline="-25000" dirty="0"/>
          </a:p>
          <a:p>
            <a:pPr lvl="1"/>
            <a:r>
              <a:rPr lang="pt-BR" dirty="0"/>
              <a:t>E</a:t>
            </a:r>
            <a:r>
              <a:rPr lang="pt-BR" baseline="-25000" dirty="0"/>
              <a:t>m</a:t>
            </a:r>
            <a:r>
              <a:rPr lang="pt-BR" dirty="0"/>
              <a:t> = </a:t>
            </a:r>
            <a:r>
              <a:rPr lang="pt-BR" dirty="0" err="1"/>
              <a:t>E</a:t>
            </a:r>
            <a:r>
              <a:rPr lang="pt-BR" baseline="-25000" dirty="0" err="1"/>
              <a:t>f</a:t>
            </a:r>
            <a:endParaRPr lang="en-US" baseline="-25000" dirty="0"/>
          </a:p>
        </p:txBody>
      </p:sp>
    </p:spTree>
    <p:extLst>
      <p:ext uri="{BB962C8B-B14F-4D97-AF65-F5344CB8AC3E}">
        <p14:creationId xmlns:p14="http://schemas.microsoft.com/office/powerpoint/2010/main" val="77771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Scalar Heterogeneity Model</a:t>
            </a:r>
          </a:p>
        </p:txBody>
      </p:sp>
      <p:pic>
        <p:nvPicPr>
          <p:cNvPr id="4" name="Picture 3"/>
          <p:cNvPicPr>
            <a:picLocks noChangeAspect="1"/>
          </p:cNvPicPr>
          <p:nvPr/>
        </p:nvPicPr>
        <p:blipFill>
          <a:blip r:embed="rId2"/>
          <a:stretch>
            <a:fillRect/>
          </a:stretch>
        </p:blipFill>
        <p:spPr>
          <a:xfrm>
            <a:off x="0" y="1489940"/>
            <a:ext cx="9144000" cy="4042491"/>
          </a:xfrm>
          <a:prstGeom prst="rect">
            <a:avLst/>
          </a:prstGeom>
        </p:spPr>
      </p:pic>
      <p:pic>
        <p:nvPicPr>
          <p:cNvPr id="6" name="Picture 5"/>
          <p:cNvPicPr>
            <a:picLocks noChangeAspect="1"/>
          </p:cNvPicPr>
          <p:nvPr/>
        </p:nvPicPr>
        <p:blipFill>
          <a:blip r:embed="rId3"/>
          <a:stretch>
            <a:fillRect/>
          </a:stretch>
        </p:blipFill>
        <p:spPr>
          <a:xfrm>
            <a:off x="0" y="1447800"/>
            <a:ext cx="9144000" cy="3945194"/>
          </a:xfrm>
          <a:prstGeom prst="rect">
            <a:avLst/>
          </a:prstGeom>
        </p:spPr>
      </p:pic>
      <p:pic>
        <p:nvPicPr>
          <p:cNvPr id="7" name="Picture 6"/>
          <p:cNvPicPr>
            <a:picLocks noChangeAspect="1"/>
          </p:cNvPicPr>
          <p:nvPr/>
        </p:nvPicPr>
        <p:blipFill>
          <a:blip r:embed="rId4"/>
          <a:stretch>
            <a:fillRect/>
          </a:stretch>
        </p:blipFill>
        <p:spPr>
          <a:xfrm>
            <a:off x="0" y="5615390"/>
            <a:ext cx="9144000" cy="1836874"/>
          </a:xfrm>
          <a:prstGeom prst="rect">
            <a:avLst/>
          </a:prstGeom>
        </p:spPr>
      </p:pic>
    </p:spTree>
    <p:extLst>
      <p:ext uri="{BB962C8B-B14F-4D97-AF65-F5344CB8AC3E}">
        <p14:creationId xmlns:p14="http://schemas.microsoft.com/office/powerpoint/2010/main" val="4292706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COPY FILES FROM:</a:t>
            </a:r>
            <a:br>
              <a:rPr lang="en-US" dirty="0" smtClean="0"/>
            </a:br>
            <a:r>
              <a:rPr lang="en-US" dirty="0"/>
              <a:t/>
            </a:r>
            <a:br>
              <a:rPr lang="en-US" dirty="0"/>
            </a:br>
            <a:r>
              <a:rPr lang="en-US" dirty="0" smtClean="0"/>
              <a:t>Faculty/</a:t>
            </a:r>
            <a:r>
              <a:rPr lang="en-US" dirty="0" err="1" smtClean="0"/>
              <a:t>meike</a:t>
            </a:r>
            <a:r>
              <a:rPr lang="en-US" dirty="0" smtClean="0"/>
              <a:t>/2016/heterogeneity</a:t>
            </a:r>
            <a:endParaRPr lang="en-US" dirty="0"/>
          </a:p>
        </p:txBody>
      </p:sp>
    </p:spTree>
    <p:extLst>
      <p:ext uri="{BB962C8B-B14F-4D97-AF65-F5344CB8AC3E}">
        <p14:creationId xmlns:p14="http://schemas.microsoft.com/office/powerpoint/2010/main" val="7084583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Scalar Heterogeneity</a:t>
            </a:r>
          </a:p>
        </p:txBody>
      </p:sp>
      <p:sp>
        <p:nvSpPr>
          <p:cNvPr id="3" name="Content Placeholder 2"/>
          <p:cNvSpPr>
            <a:spLocks noGrp="1"/>
          </p:cNvSpPr>
          <p:nvPr>
            <p:ph idx="1"/>
          </p:nvPr>
        </p:nvSpPr>
        <p:spPr/>
        <p:txBody>
          <a:bodyPr/>
          <a:lstStyle/>
          <a:p>
            <a:r>
              <a:rPr lang="en-US" dirty="0"/>
              <a:t>Scalar sex-limitation (Quantitative)</a:t>
            </a:r>
          </a:p>
          <a:p>
            <a:r>
              <a:rPr lang="en-US" dirty="0" smtClean="0"/>
              <a:t>The proportion </a:t>
            </a:r>
            <a:r>
              <a:rPr lang="en-US" dirty="0"/>
              <a:t>(%) of variance due to A, C, E </a:t>
            </a:r>
            <a:r>
              <a:rPr lang="en-US" dirty="0" smtClean="0"/>
              <a:t>alters by a scalar (single value</a:t>
            </a:r>
            <a:endParaRPr lang="en-US" dirty="0"/>
          </a:p>
          <a:p>
            <a:r>
              <a:rPr lang="en-US" dirty="0"/>
              <a:t>total variance not equal between groups</a:t>
            </a:r>
          </a:p>
          <a:p>
            <a:pPr lvl="1"/>
            <a:r>
              <a:rPr lang="en-US" dirty="0" err="1"/>
              <a:t>Vm</a:t>
            </a:r>
            <a:r>
              <a:rPr lang="en-US" dirty="0"/>
              <a:t> = k* </a:t>
            </a:r>
            <a:r>
              <a:rPr lang="en-US" dirty="0" err="1"/>
              <a:t>Vf</a:t>
            </a:r>
            <a:endParaRPr lang="en-US" dirty="0"/>
          </a:p>
          <a:p>
            <a:pPr lvl="1"/>
            <a:r>
              <a:rPr lang="en-US" dirty="0"/>
              <a:t>Am = k* </a:t>
            </a:r>
            <a:r>
              <a:rPr lang="en-US" dirty="0" err="1"/>
              <a:t>Af</a:t>
            </a:r>
            <a:endParaRPr lang="en-US" dirty="0"/>
          </a:p>
          <a:p>
            <a:pPr lvl="1"/>
            <a:r>
              <a:rPr lang="en-US" dirty="0"/>
              <a:t>Cm = k* </a:t>
            </a:r>
            <a:r>
              <a:rPr lang="en-US" dirty="0" err="1"/>
              <a:t>Cf</a:t>
            </a:r>
            <a:endParaRPr lang="en-US" dirty="0"/>
          </a:p>
          <a:p>
            <a:pPr lvl="1"/>
            <a:r>
              <a:rPr lang="pt-BR" dirty="0"/>
              <a:t>Em = </a:t>
            </a:r>
            <a:r>
              <a:rPr lang="pt-BR" dirty="0" err="1"/>
              <a:t>k</a:t>
            </a:r>
            <a:r>
              <a:rPr lang="pt-BR" dirty="0"/>
              <a:t>* </a:t>
            </a:r>
            <a:r>
              <a:rPr lang="pt-BR" dirty="0" err="1"/>
              <a:t>Ef</a:t>
            </a:r>
            <a:endParaRPr lang="en-US" dirty="0"/>
          </a:p>
        </p:txBody>
      </p:sp>
      <p:sp>
        <p:nvSpPr>
          <p:cNvPr id="4" name="Rectangle 3"/>
          <p:cNvSpPr/>
          <p:nvPr/>
        </p:nvSpPr>
        <p:spPr>
          <a:xfrm>
            <a:off x="4975622" y="4669373"/>
            <a:ext cx="1576949" cy="523220"/>
          </a:xfrm>
          <a:prstGeom prst="rect">
            <a:avLst/>
          </a:prstGeom>
        </p:spPr>
        <p:txBody>
          <a:bodyPr wrap="none">
            <a:spAutoFit/>
          </a:bodyPr>
          <a:lstStyle/>
          <a:p>
            <a:r>
              <a:rPr lang="en-US" sz="2800" dirty="0">
                <a:solidFill>
                  <a:srgbClr val="0000FF"/>
                </a:solidFill>
              </a:rPr>
              <a:t>k is scalar</a:t>
            </a:r>
          </a:p>
        </p:txBody>
      </p:sp>
    </p:spTree>
    <p:extLst>
      <p:ext uri="{BB962C8B-B14F-4D97-AF65-F5344CB8AC3E}">
        <p14:creationId xmlns:p14="http://schemas.microsoft.com/office/powerpoint/2010/main" val="10218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0000"/>
                </a:solidFill>
              </a:rPr>
              <a:t>Heterogeneity </a:t>
            </a:r>
            <a:r>
              <a:rPr lang="en-US" dirty="0" smtClean="0">
                <a:solidFill>
                  <a:srgbClr val="FF0000"/>
                </a:solidFill>
              </a:rPr>
              <a:t>Model</a:t>
            </a:r>
            <a:endParaRPr lang="en-US" dirty="0"/>
          </a:p>
        </p:txBody>
      </p:sp>
      <p:pic>
        <p:nvPicPr>
          <p:cNvPr id="4" name="Picture 3"/>
          <p:cNvPicPr>
            <a:picLocks noChangeAspect="1"/>
          </p:cNvPicPr>
          <p:nvPr/>
        </p:nvPicPr>
        <p:blipFill>
          <a:blip r:embed="rId2"/>
          <a:stretch>
            <a:fillRect/>
          </a:stretch>
        </p:blipFill>
        <p:spPr>
          <a:xfrm>
            <a:off x="0" y="1968500"/>
            <a:ext cx="9144000" cy="2900454"/>
          </a:xfrm>
          <a:prstGeom prst="rect">
            <a:avLst/>
          </a:prstGeom>
        </p:spPr>
      </p:pic>
      <p:pic>
        <p:nvPicPr>
          <p:cNvPr id="5" name="Picture 4"/>
          <p:cNvPicPr>
            <a:picLocks noChangeAspect="1"/>
          </p:cNvPicPr>
          <p:nvPr/>
        </p:nvPicPr>
        <p:blipFill>
          <a:blip r:embed="rId3"/>
          <a:stretch>
            <a:fillRect/>
          </a:stretch>
        </p:blipFill>
        <p:spPr>
          <a:xfrm>
            <a:off x="0" y="5221832"/>
            <a:ext cx="9144000" cy="1071641"/>
          </a:xfrm>
          <a:prstGeom prst="rect">
            <a:avLst/>
          </a:prstGeom>
        </p:spPr>
      </p:pic>
    </p:spTree>
    <p:extLst>
      <p:ext uri="{BB962C8B-B14F-4D97-AF65-F5344CB8AC3E}">
        <p14:creationId xmlns:p14="http://schemas.microsoft.com/office/powerpoint/2010/main" val="126280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Non-Scalar Heterogeneity</a:t>
            </a:r>
          </a:p>
        </p:txBody>
      </p:sp>
      <p:sp>
        <p:nvSpPr>
          <p:cNvPr id="3" name="Content Placeholder 2"/>
          <p:cNvSpPr>
            <a:spLocks noGrp="1"/>
          </p:cNvSpPr>
          <p:nvPr>
            <p:ph idx="1"/>
          </p:nvPr>
        </p:nvSpPr>
        <p:spPr/>
        <p:txBody>
          <a:bodyPr>
            <a:normAutofit fontScale="92500" lnSpcReduction="10000"/>
          </a:bodyPr>
          <a:lstStyle/>
          <a:p>
            <a:r>
              <a:rPr lang="en-US" dirty="0"/>
              <a:t>Non-Scalar sex-limitation, </a:t>
            </a:r>
            <a:r>
              <a:rPr lang="en-US" dirty="0" smtClean="0"/>
              <a:t>can be estimated without </a:t>
            </a:r>
            <a:r>
              <a:rPr lang="en-US" dirty="0"/>
              <a:t>opposite sex pairs (Quantitative/</a:t>
            </a:r>
            <a:r>
              <a:rPr lang="en-US" dirty="0" smtClean="0"/>
              <a:t>Qualitative), but…</a:t>
            </a:r>
          </a:p>
          <a:p>
            <a:pPr lvl="1"/>
            <a:r>
              <a:rPr lang="en-US" dirty="0" smtClean="0"/>
              <a:t>Reduced power</a:t>
            </a:r>
            <a:endParaRPr lang="en-US" dirty="0"/>
          </a:p>
          <a:p>
            <a:r>
              <a:rPr lang="en-US" dirty="0" smtClean="0"/>
              <a:t>The total </a:t>
            </a:r>
            <a:r>
              <a:rPr lang="en-US" dirty="0"/>
              <a:t>variance and proportion (%) of variance due to A, C, E not equal between groups</a:t>
            </a:r>
          </a:p>
          <a:p>
            <a:pPr lvl="1"/>
            <a:r>
              <a:rPr lang="en-US" dirty="0" err="1"/>
              <a:t>Vm</a:t>
            </a:r>
            <a:r>
              <a:rPr lang="en-US" dirty="0"/>
              <a:t> </a:t>
            </a:r>
            <a:r>
              <a:rPr lang="en-US" dirty="0" smtClean="0"/>
              <a:t>≠ </a:t>
            </a:r>
            <a:r>
              <a:rPr lang="en-US" dirty="0" err="1" smtClean="0"/>
              <a:t>Vf</a:t>
            </a:r>
            <a:endParaRPr lang="en-US" dirty="0"/>
          </a:p>
          <a:p>
            <a:pPr lvl="1"/>
            <a:r>
              <a:rPr lang="en-US" dirty="0"/>
              <a:t>Am ≠</a:t>
            </a:r>
            <a:r>
              <a:rPr lang="en-US" dirty="0" smtClean="0"/>
              <a:t> </a:t>
            </a:r>
            <a:r>
              <a:rPr lang="en-US" dirty="0" err="1"/>
              <a:t>Af</a:t>
            </a:r>
            <a:endParaRPr lang="en-US" dirty="0"/>
          </a:p>
          <a:p>
            <a:pPr lvl="1"/>
            <a:r>
              <a:rPr lang="en-US" dirty="0"/>
              <a:t>Cm ≠</a:t>
            </a:r>
            <a:r>
              <a:rPr lang="en-US" dirty="0" smtClean="0"/>
              <a:t> </a:t>
            </a:r>
            <a:r>
              <a:rPr lang="en-US" dirty="0" err="1"/>
              <a:t>Cf</a:t>
            </a:r>
            <a:endParaRPr lang="en-US" dirty="0"/>
          </a:p>
          <a:p>
            <a:pPr lvl="1"/>
            <a:r>
              <a:rPr lang="pt-BR" dirty="0"/>
              <a:t>Em </a:t>
            </a:r>
            <a:r>
              <a:rPr lang="en-US" dirty="0"/>
              <a:t>≠</a:t>
            </a:r>
            <a:r>
              <a:rPr lang="pt-BR" dirty="0" smtClean="0"/>
              <a:t> </a:t>
            </a:r>
            <a:r>
              <a:rPr lang="pt-BR" dirty="0" err="1" smtClean="0"/>
              <a:t>Ef</a:t>
            </a:r>
            <a:endParaRPr lang="en-US" dirty="0"/>
          </a:p>
        </p:txBody>
      </p:sp>
      <p:sp>
        <p:nvSpPr>
          <p:cNvPr id="4" name="Rectangle 3"/>
          <p:cNvSpPr/>
          <p:nvPr/>
        </p:nvSpPr>
        <p:spPr>
          <a:xfrm>
            <a:off x="3691084" y="4621289"/>
            <a:ext cx="5019323" cy="523220"/>
          </a:xfrm>
          <a:prstGeom prst="rect">
            <a:avLst/>
          </a:prstGeom>
        </p:spPr>
        <p:txBody>
          <a:bodyPr wrap="none">
            <a:spAutoFit/>
          </a:bodyPr>
          <a:lstStyle/>
          <a:p>
            <a:r>
              <a:rPr lang="en-US" sz="2800" dirty="0"/>
              <a:t>Parameters estimated separately</a:t>
            </a:r>
          </a:p>
        </p:txBody>
      </p:sp>
    </p:spTree>
    <p:extLst>
      <p:ext uri="{BB962C8B-B14F-4D97-AF65-F5344CB8AC3E}">
        <p14:creationId xmlns:p14="http://schemas.microsoft.com/office/powerpoint/2010/main" val="18128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53750"/>
            <a:ext cx="9144000" cy="543441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691582328"/>
              </p:ext>
            </p:extLst>
          </p:nvPr>
        </p:nvGraphicFramePr>
        <p:xfrm>
          <a:off x="2220432" y="5470596"/>
          <a:ext cx="4889499" cy="1112520"/>
        </p:xfrm>
        <a:graphic>
          <a:graphicData uri="http://schemas.openxmlformats.org/drawingml/2006/table">
            <a:tbl>
              <a:tblPr>
                <a:tableStyleId>{BC89EF96-8CEA-46FF-86C4-4CE0E7609802}</a:tableStyleId>
              </a:tblPr>
              <a:tblGrid>
                <a:gridCol w="1629833"/>
                <a:gridCol w="1629833"/>
                <a:gridCol w="1629833"/>
              </a:tblGrid>
              <a:tr h="370840">
                <a:tc>
                  <a:txBody>
                    <a:bodyPr/>
                    <a:lstStyle/>
                    <a:p>
                      <a:endParaRPr lang="en-US"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r>
                        <a:rPr lang="en-US" dirty="0" smtClean="0"/>
                        <a:t>Male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½ a</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c</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e</a:t>
                      </a:r>
                      <a:r>
                        <a:rPr lang="en-US" sz="1600" baseline="-25000" dirty="0" smtClean="0"/>
                        <a:t>m</a:t>
                      </a:r>
                      <a:r>
                        <a:rPr lang="en-US" sz="1600" baseline="30000" dirty="0" smtClean="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½ a</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c</a:t>
                      </a:r>
                      <a:r>
                        <a:rPr lang="en-US" sz="1600" baseline="-25000" dirty="0" smtClean="0"/>
                        <a:t>m</a:t>
                      </a:r>
                      <a:r>
                        <a:rPr lang="en-US" sz="1600" baseline="30000" dirty="0" smtClean="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½ a</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c</a:t>
                      </a:r>
                      <a:r>
                        <a:rPr lang="en-US" sz="1600" baseline="-25000" dirty="0" smtClean="0"/>
                        <a:t>m</a:t>
                      </a:r>
                      <a:r>
                        <a:rPr lang="en-US" sz="1600" baseline="30000" dirty="0" smtClean="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½ a</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c</a:t>
                      </a:r>
                      <a:r>
                        <a:rPr lang="en-US" sz="1600" baseline="-25000" dirty="0" smtClean="0"/>
                        <a:t>m</a:t>
                      </a:r>
                      <a:r>
                        <a:rPr lang="en-US" sz="1600" baseline="30000" dirty="0" smtClean="0"/>
                        <a:t>2 </a:t>
                      </a:r>
                      <a:r>
                        <a:rPr lang="en-US" sz="1600" baseline="0" dirty="0" smtClean="0"/>
                        <a:t>+</a:t>
                      </a:r>
                      <a:r>
                        <a:rPr lang="en-US" sz="1600" baseline="30000" dirty="0" smtClean="0"/>
                        <a:t> </a:t>
                      </a:r>
                      <a:r>
                        <a:rPr lang="en-US" sz="1600" dirty="0" smtClean="0"/>
                        <a:t>e</a:t>
                      </a:r>
                      <a:r>
                        <a:rPr lang="en-US" sz="1600" baseline="-25000" dirty="0" smtClean="0"/>
                        <a:t>m</a:t>
                      </a:r>
                      <a:r>
                        <a:rPr lang="en-US" sz="1600" baseline="30000" dirty="0" smtClean="0"/>
                        <a:t>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74500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53750"/>
            <a:ext cx="9144000" cy="5434419"/>
          </a:xfrm>
          <a:prstGeom prst="rect">
            <a:avLst/>
          </a:prstGeom>
        </p:spPr>
      </p:pic>
      <p:pic>
        <p:nvPicPr>
          <p:cNvPr id="11" name="Picture 10"/>
          <p:cNvPicPr>
            <a:picLocks noChangeAspect="1"/>
          </p:cNvPicPr>
          <p:nvPr/>
        </p:nvPicPr>
        <p:blipFill>
          <a:blip r:embed="rId3"/>
          <a:stretch>
            <a:fillRect/>
          </a:stretch>
        </p:blipFill>
        <p:spPr>
          <a:xfrm>
            <a:off x="2188865" y="5461959"/>
            <a:ext cx="4889500" cy="1155700"/>
          </a:xfrm>
          <a:prstGeom prst="rect">
            <a:avLst/>
          </a:prstGeom>
        </p:spPr>
      </p:pic>
    </p:spTree>
    <p:extLst>
      <p:ext uri="{BB962C8B-B14F-4D97-AF65-F5344CB8AC3E}">
        <p14:creationId xmlns:p14="http://schemas.microsoft.com/office/powerpoint/2010/main" val="9698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0" y="-53750"/>
            <a:ext cx="9144000" cy="5434419"/>
          </a:xfrm>
          <a:prstGeom prst="rect">
            <a:avLst/>
          </a:prstGeom>
        </p:spPr>
      </p:pic>
      <p:pic>
        <p:nvPicPr>
          <p:cNvPr id="12" name="Picture 11"/>
          <p:cNvPicPr>
            <a:picLocks noChangeAspect="1"/>
          </p:cNvPicPr>
          <p:nvPr/>
        </p:nvPicPr>
        <p:blipFill>
          <a:blip r:embed="rId3"/>
          <a:stretch>
            <a:fillRect/>
          </a:stretch>
        </p:blipFill>
        <p:spPr>
          <a:xfrm>
            <a:off x="2127250" y="5493456"/>
            <a:ext cx="4889500" cy="1155700"/>
          </a:xfrm>
          <a:prstGeom prst="rect">
            <a:avLst/>
          </a:prstGeom>
        </p:spPr>
      </p:pic>
    </p:spTree>
    <p:extLst>
      <p:ext uri="{BB962C8B-B14F-4D97-AF65-F5344CB8AC3E}">
        <p14:creationId xmlns:p14="http://schemas.microsoft.com/office/powerpoint/2010/main" val="116471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t>
            </a:r>
            <a:r>
              <a:rPr lang="en-US" dirty="0"/>
              <a:t>Heterogeneity</a:t>
            </a:r>
          </a:p>
        </p:txBody>
      </p:sp>
      <p:sp>
        <p:nvSpPr>
          <p:cNvPr id="3" name="Content Placeholder 2"/>
          <p:cNvSpPr>
            <a:spLocks noGrp="1"/>
          </p:cNvSpPr>
          <p:nvPr>
            <p:ph idx="1"/>
          </p:nvPr>
        </p:nvSpPr>
        <p:spPr/>
        <p:txBody>
          <a:bodyPr>
            <a:normAutofit lnSpcReduction="10000"/>
          </a:bodyPr>
          <a:lstStyle/>
          <a:p>
            <a:r>
              <a:rPr lang="en-US" dirty="0"/>
              <a:t>Non-Scalar sex-</a:t>
            </a:r>
            <a:r>
              <a:rPr lang="en-US" dirty="0" smtClean="0"/>
              <a:t>limitation </a:t>
            </a:r>
            <a:r>
              <a:rPr lang="en-US" dirty="0" smtClean="0">
                <a:solidFill>
                  <a:srgbClr val="FF0000"/>
                </a:solidFill>
              </a:rPr>
              <a:t>with</a:t>
            </a:r>
            <a:r>
              <a:rPr lang="en-US" dirty="0" smtClean="0"/>
              <a:t> </a:t>
            </a:r>
            <a:r>
              <a:rPr lang="en-US" dirty="0"/>
              <a:t>opposite sex pairs (</a:t>
            </a:r>
            <a:r>
              <a:rPr lang="en-US" dirty="0" smtClean="0"/>
              <a:t>Quantitative &amp; Qualitative)</a:t>
            </a:r>
            <a:endParaRPr lang="en-US" dirty="0"/>
          </a:p>
          <a:p>
            <a:r>
              <a:rPr lang="en-US" dirty="0" smtClean="0"/>
              <a:t>The total </a:t>
            </a:r>
            <a:r>
              <a:rPr lang="en-US" dirty="0"/>
              <a:t>variance and proportion (%) of variance due to A, C, E </a:t>
            </a:r>
            <a:r>
              <a:rPr lang="en-US" dirty="0" smtClean="0"/>
              <a:t>is not </a:t>
            </a:r>
            <a:r>
              <a:rPr lang="en-US" dirty="0"/>
              <a:t>equal between groups</a:t>
            </a:r>
          </a:p>
          <a:p>
            <a:pPr lvl="1"/>
            <a:r>
              <a:rPr lang="en-US" dirty="0" err="1"/>
              <a:t>Vm</a:t>
            </a:r>
            <a:r>
              <a:rPr lang="en-US" dirty="0"/>
              <a:t> ≠</a:t>
            </a:r>
            <a:r>
              <a:rPr lang="en-US" dirty="0" smtClean="0"/>
              <a:t>  </a:t>
            </a:r>
            <a:r>
              <a:rPr lang="en-US" dirty="0" err="1"/>
              <a:t>Vf</a:t>
            </a:r>
            <a:endParaRPr lang="en-US" dirty="0"/>
          </a:p>
          <a:p>
            <a:pPr lvl="1"/>
            <a:r>
              <a:rPr lang="en-US" dirty="0"/>
              <a:t>Am ≠</a:t>
            </a:r>
            <a:r>
              <a:rPr lang="en-US" dirty="0" smtClean="0"/>
              <a:t> </a:t>
            </a:r>
            <a:r>
              <a:rPr lang="en-US" dirty="0" err="1"/>
              <a:t>Af</a:t>
            </a:r>
            <a:endParaRPr lang="en-US" dirty="0"/>
          </a:p>
          <a:p>
            <a:pPr lvl="1"/>
            <a:r>
              <a:rPr lang="en-US" dirty="0"/>
              <a:t>Cm ≠</a:t>
            </a:r>
            <a:r>
              <a:rPr lang="en-US" dirty="0" smtClean="0"/>
              <a:t> </a:t>
            </a:r>
            <a:r>
              <a:rPr lang="en-US" dirty="0" err="1"/>
              <a:t>Cf</a:t>
            </a:r>
            <a:endParaRPr lang="en-US" dirty="0"/>
          </a:p>
          <a:p>
            <a:pPr lvl="1"/>
            <a:r>
              <a:rPr lang="pt-BR" dirty="0"/>
              <a:t>Em </a:t>
            </a:r>
            <a:r>
              <a:rPr lang="en-US" dirty="0"/>
              <a:t>≠</a:t>
            </a:r>
            <a:r>
              <a:rPr lang="pt-BR" dirty="0" smtClean="0"/>
              <a:t> </a:t>
            </a:r>
            <a:r>
              <a:rPr lang="pt-BR" dirty="0" err="1"/>
              <a:t>Ef</a:t>
            </a:r>
            <a:endParaRPr lang="en-US" dirty="0"/>
          </a:p>
        </p:txBody>
      </p:sp>
    </p:spTree>
    <p:extLst>
      <p:ext uri="{BB962C8B-B14F-4D97-AF65-F5344CB8AC3E}">
        <p14:creationId xmlns:p14="http://schemas.microsoft.com/office/powerpoint/2010/main" val="308001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twin groups are needed for each Sex Limitation Model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2517192"/>
              </p:ext>
            </p:extLst>
          </p:nvPr>
        </p:nvGraphicFramePr>
        <p:xfrm>
          <a:off x="457200" y="2043873"/>
          <a:ext cx="8229600" cy="3145660"/>
        </p:xfrm>
        <a:graphic>
          <a:graphicData uri="http://schemas.openxmlformats.org/drawingml/2006/table">
            <a:tbl>
              <a:tblPr firstRow="1" bandRow="1">
                <a:tableStyleId>{073A0DAA-6AF3-43AB-8588-CEC1D06C72B9}</a:tableStyleId>
              </a:tblPr>
              <a:tblGrid>
                <a:gridCol w="4114800"/>
                <a:gridCol w="4114800"/>
              </a:tblGrid>
              <a:tr h="786415">
                <a:tc>
                  <a:txBody>
                    <a:bodyPr/>
                    <a:lstStyle/>
                    <a:p>
                      <a:r>
                        <a:rPr lang="en-US" dirty="0" smtClean="0"/>
                        <a:t>Model Type</a:t>
                      </a:r>
                      <a:endParaRPr lang="en-US" dirty="0"/>
                    </a:p>
                  </a:txBody>
                  <a:tcPr/>
                </a:tc>
                <a:tc>
                  <a:txBody>
                    <a:bodyPr/>
                    <a:lstStyle/>
                    <a:p>
                      <a:r>
                        <a:rPr lang="en-US" dirty="0" smtClean="0"/>
                        <a:t>Data Requirements</a:t>
                      </a:r>
                      <a:endParaRPr lang="en-US" dirty="0"/>
                    </a:p>
                  </a:txBody>
                  <a:tcPr/>
                </a:tc>
              </a:tr>
              <a:tr h="786415">
                <a:tc>
                  <a:txBody>
                    <a:bodyPr/>
                    <a:lstStyle/>
                    <a:p>
                      <a:r>
                        <a:rPr lang="en-US" dirty="0" smtClean="0"/>
                        <a:t>Classical Twin Design</a:t>
                      </a:r>
                      <a:endParaRPr lang="en-US" dirty="0"/>
                    </a:p>
                  </a:txBody>
                  <a:tcPr/>
                </a:tc>
                <a:tc>
                  <a:txBody>
                    <a:bodyPr/>
                    <a:lstStyle/>
                    <a:p>
                      <a:r>
                        <a:rPr lang="en-US" dirty="0" smtClean="0"/>
                        <a:t>MZ &amp; DZ Twins</a:t>
                      </a:r>
                      <a:r>
                        <a:rPr lang="en-US" baseline="0" dirty="0" smtClean="0"/>
                        <a:t> (Sex doesn’t matter)</a:t>
                      </a:r>
                      <a:endParaRPr lang="en-US" dirty="0"/>
                    </a:p>
                  </a:txBody>
                  <a:tcPr/>
                </a:tc>
              </a:tr>
              <a:tr h="786415">
                <a:tc>
                  <a:txBody>
                    <a:bodyPr/>
                    <a:lstStyle/>
                    <a:p>
                      <a:r>
                        <a:rPr lang="en-US" dirty="0" smtClean="0"/>
                        <a:t>Scalar</a:t>
                      </a:r>
                      <a:r>
                        <a:rPr lang="en-US" baseline="0" dirty="0" smtClean="0"/>
                        <a:t> Sex Limitation Model </a:t>
                      </a:r>
                    </a:p>
                    <a:p>
                      <a:r>
                        <a:rPr lang="en-US" baseline="0" dirty="0" smtClean="0"/>
                        <a:t>(Quantitative/Qualitative)</a:t>
                      </a:r>
                      <a:endParaRPr lang="en-US" dirty="0"/>
                    </a:p>
                  </a:txBody>
                  <a:tcPr/>
                </a:tc>
                <a:tc>
                  <a:txBody>
                    <a:bodyPr/>
                    <a:lstStyle/>
                    <a:p>
                      <a:r>
                        <a:rPr lang="en-US" dirty="0" err="1" smtClean="0"/>
                        <a:t>MZ</a:t>
                      </a:r>
                      <a:r>
                        <a:rPr lang="en-US" dirty="0" err="1" smtClean="0">
                          <a:solidFill>
                            <a:srgbClr val="FF0000"/>
                          </a:solidFill>
                        </a:rPr>
                        <a:t>m</a:t>
                      </a:r>
                      <a:r>
                        <a:rPr lang="en-US" dirty="0" smtClean="0"/>
                        <a:t>, </a:t>
                      </a:r>
                      <a:r>
                        <a:rPr lang="en-US" dirty="0" err="1" smtClean="0"/>
                        <a:t>MZ</a:t>
                      </a:r>
                      <a:r>
                        <a:rPr lang="en-US" dirty="0" err="1" smtClean="0">
                          <a:solidFill>
                            <a:srgbClr val="FF0000"/>
                          </a:solidFill>
                        </a:rPr>
                        <a:t>f</a:t>
                      </a:r>
                      <a:r>
                        <a:rPr lang="en-US" dirty="0" smtClean="0"/>
                        <a:t>, </a:t>
                      </a:r>
                      <a:r>
                        <a:rPr lang="en-US" dirty="0" err="1" smtClean="0"/>
                        <a:t>DZ</a:t>
                      </a:r>
                      <a:r>
                        <a:rPr lang="en-US" dirty="0" err="1" smtClean="0">
                          <a:solidFill>
                            <a:srgbClr val="FF0000"/>
                          </a:solidFill>
                        </a:rPr>
                        <a:t>m</a:t>
                      </a:r>
                      <a:r>
                        <a:rPr lang="en-US" dirty="0" smtClean="0"/>
                        <a:t> &amp; </a:t>
                      </a:r>
                      <a:r>
                        <a:rPr lang="en-US" dirty="0" err="1" smtClean="0"/>
                        <a:t>DZ</a:t>
                      </a:r>
                      <a:r>
                        <a:rPr lang="en-US" dirty="0" err="1" smtClean="0">
                          <a:solidFill>
                            <a:srgbClr val="FF0000"/>
                          </a:solidFill>
                        </a:rPr>
                        <a:t>f</a:t>
                      </a:r>
                      <a:r>
                        <a:rPr lang="en-US" dirty="0" smtClean="0"/>
                        <a:t> Twins</a:t>
                      </a:r>
                      <a:endParaRPr lang="en-US" dirty="0"/>
                    </a:p>
                  </a:txBody>
                  <a:tcPr/>
                </a:tc>
              </a:tr>
              <a:tr h="786415">
                <a:tc>
                  <a:txBody>
                    <a:bodyPr/>
                    <a:lstStyle/>
                    <a:p>
                      <a:r>
                        <a:rPr lang="en-US" dirty="0" smtClean="0"/>
                        <a:t>General Sex</a:t>
                      </a:r>
                      <a:r>
                        <a:rPr lang="en-US" baseline="0" dirty="0" smtClean="0"/>
                        <a:t> Limitation Model</a:t>
                      </a:r>
                    </a:p>
                    <a:p>
                      <a:r>
                        <a:rPr lang="en-US" baseline="0" dirty="0" smtClean="0"/>
                        <a:t>(Qualitative &amp; Quantitative)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MZm</a:t>
                      </a:r>
                      <a:r>
                        <a:rPr lang="en-US" dirty="0" smtClean="0"/>
                        <a:t>, </a:t>
                      </a:r>
                      <a:r>
                        <a:rPr lang="en-US" dirty="0" err="1" smtClean="0"/>
                        <a:t>MZf</a:t>
                      </a:r>
                      <a:r>
                        <a:rPr lang="en-US" dirty="0" smtClean="0"/>
                        <a:t>, </a:t>
                      </a:r>
                      <a:r>
                        <a:rPr lang="en-US" dirty="0" err="1" smtClean="0"/>
                        <a:t>DZm</a:t>
                      </a:r>
                      <a:r>
                        <a:rPr lang="en-US" dirty="0" smtClean="0"/>
                        <a:t>, </a:t>
                      </a:r>
                      <a:r>
                        <a:rPr lang="en-US" dirty="0" err="1" smtClean="0"/>
                        <a:t>DZf</a:t>
                      </a:r>
                      <a:r>
                        <a:rPr lang="en-US" dirty="0" smtClean="0"/>
                        <a:t> &amp;</a:t>
                      </a:r>
                      <a:r>
                        <a:rPr lang="en-US" dirty="0" smtClean="0">
                          <a:solidFill>
                            <a:srgbClr val="FF0000"/>
                          </a:solidFill>
                        </a:rPr>
                        <a:t> </a:t>
                      </a:r>
                      <a:r>
                        <a:rPr lang="en-US" dirty="0" err="1" smtClean="0">
                          <a:solidFill>
                            <a:srgbClr val="FF0000"/>
                          </a:solidFill>
                        </a:rPr>
                        <a:t>DZo</a:t>
                      </a:r>
                      <a:r>
                        <a:rPr lang="en-US" dirty="0" smtClean="0"/>
                        <a:t> Twins</a:t>
                      </a:r>
                    </a:p>
                    <a:p>
                      <a:endParaRPr lang="en-US" dirty="0"/>
                    </a:p>
                  </a:txBody>
                  <a:tcPr/>
                </a:tc>
              </a:tr>
            </a:tbl>
          </a:graphicData>
        </a:graphic>
      </p:graphicFrame>
    </p:spTree>
    <p:extLst>
      <p:ext uri="{BB962C8B-B14F-4D97-AF65-F5344CB8AC3E}">
        <p14:creationId xmlns:p14="http://schemas.microsoft.com/office/powerpoint/2010/main" val="19051051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Open </a:t>
            </a:r>
            <a:r>
              <a:rPr lang="en-US" dirty="0" smtClean="0"/>
              <a:t>oneADE5ca_MB.R</a:t>
            </a:r>
          </a:p>
          <a:p>
            <a:pPr marL="514350" indent="-514350">
              <a:buFont typeface="+mj-lt"/>
              <a:buAutoNum type="arabicPeriod"/>
            </a:pPr>
            <a:r>
              <a:rPr lang="en-US" dirty="0" smtClean="0"/>
              <a:t>Walk </a:t>
            </a:r>
            <a:r>
              <a:rPr lang="en-US" dirty="0" smtClean="0"/>
              <a:t>through </a:t>
            </a:r>
            <a:r>
              <a:rPr lang="en-US" dirty="0" smtClean="0"/>
              <a:t>the first part of the script</a:t>
            </a:r>
          </a:p>
          <a:p>
            <a:pPr marL="514350" indent="-514350">
              <a:buFont typeface="+mj-lt"/>
              <a:buAutoNum type="arabicPeriod"/>
            </a:pPr>
            <a:r>
              <a:rPr lang="en-US" dirty="0" smtClean="0"/>
              <a:t>Run it</a:t>
            </a:r>
          </a:p>
          <a:p>
            <a:pPr marL="514350" indent="-514350">
              <a:buFont typeface="+mj-lt"/>
              <a:buAutoNum type="arabicPeriod"/>
            </a:pPr>
            <a:r>
              <a:rPr lang="en-US" dirty="0" smtClean="0"/>
              <a:t>Look at </a:t>
            </a:r>
            <a:r>
              <a:rPr lang="en-US" dirty="0" smtClean="0"/>
              <a:t>the </a:t>
            </a:r>
            <a:r>
              <a:rPr lang="en-US" dirty="0" smtClean="0"/>
              <a:t>estimates</a:t>
            </a:r>
          </a:p>
          <a:p>
            <a:pPr marL="514350" indent="-514350">
              <a:buFont typeface="+mj-lt"/>
              <a:buAutoNum type="arabicPeriod"/>
            </a:pPr>
            <a:r>
              <a:rPr lang="en-US" dirty="0" smtClean="0"/>
              <a:t>Run </a:t>
            </a:r>
            <a:r>
              <a:rPr lang="en-US" dirty="0" err="1" smtClean="0"/>
              <a:t>submodels</a:t>
            </a:r>
            <a:endParaRPr lang="en-US" dirty="0" smtClean="0"/>
          </a:p>
          <a:p>
            <a:pPr marL="514350" indent="-514350">
              <a:buFont typeface="+mj-lt"/>
              <a:buAutoNum type="arabicPeriod"/>
            </a:pPr>
            <a:r>
              <a:rPr lang="en-US" dirty="0" smtClean="0"/>
              <a:t>Be sure that you know what you are doing</a:t>
            </a:r>
          </a:p>
          <a:p>
            <a:endParaRPr lang="en-US" dirty="0"/>
          </a:p>
        </p:txBody>
      </p:sp>
    </p:spTree>
    <p:extLst>
      <p:ext uri="{BB962C8B-B14F-4D97-AF65-F5344CB8AC3E}">
        <p14:creationId xmlns:p14="http://schemas.microsoft.com/office/powerpoint/2010/main" val="1347561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1470" y="457200"/>
            <a:ext cx="8663940" cy="769441"/>
          </a:xfrm>
          <a:prstGeom prst="rect">
            <a:avLst/>
          </a:prstGeom>
          <a:noFill/>
        </p:spPr>
        <p:txBody>
          <a:bodyPr wrap="square" rtlCol="0">
            <a:spAutoFit/>
          </a:bodyPr>
          <a:lstStyle/>
          <a:p>
            <a:pPr algn="ctr"/>
            <a:r>
              <a:rPr lang="en-US" sz="4400" dirty="0" err="1"/>
              <a:t>scriptsOpenMx.shtml</a:t>
            </a:r>
            <a:endParaRPr lang="en-US" sz="44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25" t="13600" b="29600"/>
          <a:stretch/>
        </p:blipFill>
        <p:spPr>
          <a:xfrm>
            <a:off x="51918" y="1440180"/>
            <a:ext cx="9092082" cy="3314700"/>
          </a:xfrm>
          <a:prstGeom prst="rect">
            <a:avLst/>
          </a:prstGeom>
        </p:spPr>
      </p:pic>
    </p:spTree>
    <p:extLst>
      <p:ext uri="{BB962C8B-B14F-4D97-AF65-F5344CB8AC3E}">
        <p14:creationId xmlns:p14="http://schemas.microsoft.com/office/powerpoint/2010/main" val="2066836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3493" y="777239"/>
            <a:ext cx="7470407" cy="5356141"/>
          </a:xfrm>
          <a:prstGeom prst="rect">
            <a:avLst/>
          </a:prstGeom>
        </p:spPr>
      </p:pic>
    </p:spTree>
    <p:extLst>
      <p:ext uri="{BB962C8B-B14F-4D97-AF65-F5344CB8AC3E}">
        <p14:creationId xmlns:p14="http://schemas.microsoft.com/office/powerpoint/2010/main" val="914282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040" y="251460"/>
            <a:ext cx="8538210" cy="707886"/>
          </a:xfrm>
          <a:prstGeom prst="rect">
            <a:avLst/>
          </a:prstGeom>
          <a:noFill/>
        </p:spPr>
        <p:txBody>
          <a:bodyPr wrap="square" rtlCol="0">
            <a:spAutoFit/>
          </a:bodyPr>
          <a:lstStyle/>
          <a:p>
            <a:pPr algn="ctr"/>
            <a:r>
              <a:rPr lang="en-US" sz="4000" dirty="0" smtClean="0"/>
              <a:t>MEAN DIFFERENCES</a:t>
            </a:r>
            <a:endParaRPr lang="en-US" sz="4000" dirty="0"/>
          </a:p>
        </p:txBody>
      </p:sp>
      <p:pic>
        <p:nvPicPr>
          <p:cNvPr id="8" name="Picture 7"/>
          <p:cNvPicPr>
            <a:picLocks noChangeAspect="1"/>
          </p:cNvPicPr>
          <p:nvPr/>
        </p:nvPicPr>
        <p:blipFill>
          <a:blip r:embed="rId2"/>
          <a:stretch>
            <a:fillRect/>
          </a:stretch>
        </p:blipFill>
        <p:spPr>
          <a:xfrm>
            <a:off x="0" y="2339788"/>
            <a:ext cx="9144000" cy="2178424"/>
          </a:xfrm>
          <a:prstGeom prst="rect">
            <a:avLst/>
          </a:prstGeom>
        </p:spPr>
      </p:pic>
    </p:spTree>
    <p:extLst>
      <p:ext uri="{BB962C8B-B14F-4D97-AF65-F5344CB8AC3E}">
        <p14:creationId xmlns:p14="http://schemas.microsoft.com/office/powerpoint/2010/main" val="1179744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Sex-Differences</a:t>
            </a:r>
            <a:endParaRPr lang="en-US" dirty="0"/>
          </a:p>
        </p:txBody>
      </p:sp>
      <p:pic>
        <p:nvPicPr>
          <p:cNvPr id="4" name="Picture 3"/>
          <p:cNvPicPr>
            <a:picLocks noChangeAspect="1"/>
          </p:cNvPicPr>
          <p:nvPr/>
        </p:nvPicPr>
        <p:blipFill>
          <a:blip r:embed="rId2"/>
          <a:stretch>
            <a:fillRect/>
          </a:stretch>
        </p:blipFill>
        <p:spPr>
          <a:xfrm>
            <a:off x="0" y="2217044"/>
            <a:ext cx="9144000" cy="2423912"/>
          </a:xfrm>
          <a:prstGeom prst="rect">
            <a:avLst/>
          </a:prstGeom>
        </p:spPr>
      </p:pic>
    </p:spTree>
    <p:extLst>
      <p:ext uri="{BB962C8B-B14F-4D97-AF65-F5344CB8AC3E}">
        <p14:creationId xmlns:p14="http://schemas.microsoft.com/office/powerpoint/2010/main" val="2089935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Sex-Differences</a:t>
            </a:r>
            <a:endParaRPr lang="en-US" dirty="0"/>
          </a:p>
        </p:txBody>
      </p:sp>
      <p:pic>
        <p:nvPicPr>
          <p:cNvPr id="5" name="Picture 4"/>
          <p:cNvPicPr>
            <a:picLocks noChangeAspect="1"/>
          </p:cNvPicPr>
          <p:nvPr/>
        </p:nvPicPr>
        <p:blipFill>
          <a:blip r:embed="rId2"/>
          <a:stretch>
            <a:fillRect/>
          </a:stretch>
        </p:blipFill>
        <p:spPr>
          <a:xfrm>
            <a:off x="120650" y="1557020"/>
            <a:ext cx="8902700" cy="977900"/>
          </a:xfrm>
          <a:prstGeom prst="rect">
            <a:avLst/>
          </a:prstGeom>
        </p:spPr>
      </p:pic>
      <p:pic>
        <p:nvPicPr>
          <p:cNvPr id="3" name="Picture 2"/>
          <p:cNvPicPr>
            <a:picLocks noChangeAspect="1"/>
          </p:cNvPicPr>
          <p:nvPr/>
        </p:nvPicPr>
        <p:blipFill>
          <a:blip r:embed="rId3"/>
          <a:stretch>
            <a:fillRect/>
          </a:stretch>
        </p:blipFill>
        <p:spPr>
          <a:xfrm>
            <a:off x="120650" y="2534920"/>
            <a:ext cx="7962900" cy="660400"/>
          </a:xfrm>
          <a:prstGeom prst="rect">
            <a:avLst/>
          </a:prstGeom>
        </p:spPr>
      </p:pic>
    </p:spTree>
    <p:extLst>
      <p:ext uri="{BB962C8B-B14F-4D97-AF65-F5344CB8AC3E}">
        <p14:creationId xmlns:p14="http://schemas.microsoft.com/office/powerpoint/2010/main" val="1064184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Qualitative Sex-Differences</a:t>
            </a:r>
            <a:endParaRPr lang="en-US" dirty="0"/>
          </a:p>
        </p:txBody>
      </p:sp>
      <p:pic>
        <p:nvPicPr>
          <p:cNvPr id="4" name="Picture 3"/>
          <p:cNvPicPr>
            <a:picLocks noChangeAspect="1"/>
          </p:cNvPicPr>
          <p:nvPr/>
        </p:nvPicPr>
        <p:blipFill>
          <a:blip r:embed="rId2"/>
          <a:stretch>
            <a:fillRect/>
          </a:stretch>
        </p:blipFill>
        <p:spPr>
          <a:xfrm>
            <a:off x="0" y="2835425"/>
            <a:ext cx="9144000" cy="1187150"/>
          </a:xfrm>
          <a:prstGeom prst="rect">
            <a:avLst/>
          </a:prstGeom>
        </p:spPr>
      </p:pic>
    </p:spTree>
    <p:extLst>
      <p:ext uri="{BB962C8B-B14F-4D97-AF65-F5344CB8AC3E}">
        <p14:creationId xmlns:p14="http://schemas.microsoft.com/office/powerpoint/2010/main" val="3150939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78"/>
            <a:ext cx="8229600" cy="1143000"/>
          </a:xfrm>
        </p:spPr>
        <p:txBody>
          <a:bodyPr/>
          <a:lstStyle/>
          <a:p>
            <a:r>
              <a:rPr lang="en-US" dirty="0" smtClean="0"/>
              <a:t>Full models and </a:t>
            </a:r>
            <a:r>
              <a:rPr lang="en-US" dirty="0" err="1" smtClean="0"/>
              <a:t>Submodels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97684357"/>
              </p:ext>
            </p:extLst>
          </p:nvPr>
        </p:nvGraphicFramePr>
        <p:xfrm>
          <a:off x="217168" y="1214120"/>
          <a:ext cx="8469632" cy="4742180"/>
        </p:xfrm>
        <a:graphic>
          <a:graphicData uri="http://schemas.openxmlformats.org/drawingml/2006/table">
            <a:tbl>
              <a:tblPr firstRow="1" bandRow="1">
                <a:tableStyleId>{5C22544A-7EE6-4342-B048-85BDC9FD1C3A}</a:tableStyleId>
              </a:tblPr>
              <a:tblGrid>
                <a:gridCol w="1429472"/>
                <a:gridCol w="536490"/>
                <a:gridCol w="1017270"/>
                <a:gridCol w="845820"/>
                <a:gridCol w="1062990"/>
                <a:gridCol w="1460182"/>
                <a:gridCol w="711518"/>
                <a:gridCol w="1405890"/>
              </a:tblGrid>
              <a:tr h="664210">
                <a:tc>
                  <a:txBody>
                    <a:bodyPr/>
                    <a:lstStyle/>
                    <a:p>
                      <a:endParaRPr lang="en-US" dirty="0"/>
                    </a:p>
                  </a:txBody>
                  <a:tcPr/>
                </a:tc>
                <a:tc>
                  <a:txBody>
                    <a:bodyPr/>
                    <a:lstStyle/>
                    <a:p>
                      <a:r>
                        <a:rPr lang="en-US" dirty="0" smtClean="0">
                          <a:solidFill>
                            <a:schemeClr val="tx1"/>
                          </a:solidFill>
                        </a:rPr>
                        <a:t>ep </a:t>
                      </a:r>
                      <a:endParaRPr lang="en-US" dirty="0">
                        <a:solidFill>
                          <a:schemeClr val="tx1"/>
                        </a:solidFill>
                      </a:endParaRPr>
                    </a:p>
                  </a:txBody>
                  <a:tcPr/>
                </a:tc>
                <a:tc>
                  <a:txBody>
                    <a:bodyPr/>
                    <a:lstStyle/>
                    <a:p>
                      <a:r>
                        <a:rPr lang="en-US" dirty="0" smtClean="0">
                          <a:solidFill>
                            <a:schemeClr val="tx1"/>
                          </a:solidFill>
                        </a:rPr>
                        <a:t>-2LL</a:t>
                      </a:r>
                      <a:endParaRPr lang="en-US" dirty="0">
                        <a:solidFill>
                          <a:schemeClr val="tx1"/>
                        </a:solidFill>
                      </a:endParaRPr>
                    </a:p>
                  </a:txBody>
                  <a:tcPr/>
                </a:tc>
                <a:tc>
                  <a:txBody>
                    <a:bodyPr/>
                    <a:lstStyle/>
                    <a:p>
                      <a:r>
                        <a:rPr lang="en-US" dirty="0" err="1" smtClean="0">
                          <a:solidFill>
                            <a:schemeClr val="tx1"/>
                          </a:solidFill>
                        </a:rPr>
                        <a:t>df</a:t>
                      </a:r>
                      <a:endParaRPr lang="en-US" dirty="0">
                        <a:solidFill>
                          <a:schemeClr val="tx1"/>
                        </a:solidFill>
                      </a:endParaRPr>
                    </a:p>
                  </a:txBody>
                  <a:tcPr/>
                </a:tc>
                <a:tc>
                  <a:txBody>
                    <a:bodyPr/>
                    <a:lstStyle/>
                    <a:p>
                      <a:r>
                        <a:rPr lang="en-US" dirty="0" smtClean="0">
                          <a:solidFill>
                            <a:schemeClr val="tx1"/>
                          </a:solidFill>
                        </a:rPr>
                        <a:t>AIC</a:t>
                      </a:r>
                      <a:endParaRPr lang="en-US" dirty="0">
                        <a:solidFill>
                          <a:schemeClr val="tx1"/>
                        </a:solidFill>
                      </a:endParaRPr>
                    </a:p>
                  </a:txBody>
                  <a:tcPr/>
                </a:tc>
                <a:tc>
                  <a:txBody>
                    <a:bodyPr/>
                    <a:lstStyle/>
                    <a:p>
                      <a:r>
                        <a:rPr lang="en-US" dirty="0" err="1" smtClean="0">
                          <a:solidFill>
                            <a:schemeClr val="tx1"/>
                          </a:solidFill>
                        </a:rPr>
                        <a:t>dif</a:t>
                      </a:r>
                      <a:r>
                        <a:rPr lang="en-US" dirty="0" smtClean="0">
                          <a:solidFill>
                            <a:schemeClr val="tx1"/>
                          </a:solidFill>
                        </a:rPr>
                        <a:t> -2LL</a:t>
                      </a:r>
                      <a:endParaRPr lang="en-US" dirty="0">
                        <a:solidFill>
                          <a:schemeClr val="tx1"/>
                        </a:solidFill>
                      </a:endParaRPr>
                    </a:p>
                  </a:txBody>
                  <a:tcPr/>
                </a:tc>
                <a:tc>
                  <a:txBody>
                    <a:bodyPr/>
                    <a:lstStyle/>
                    <a:p>
                      <a:r>
                        <a:rPr lang="en-US" dirty="0" err="1" smtClean="0">
                          <a:solidFill>
                            <a:schemeClr val="tx1"/>
                          </a:solidFill>
                        </a:rPr>
                        <a:t>dif</a:t>
                      </a:r>
                      <a:r>
                        <a:rPr lang="en-US" dirty="0" smtClean="0">
                          <a:solidFill>
                            <a:schemeClr val="tx1"/>
                          </a:solidFill>
                        </a:rPr>
                        <a:t> </a:t>
                      </a:r>
                      <a:r>
                        <a:rPr lang="en-US" dirty="0" err="1" smtClean="0">
                          <a:solidFill>
                            <a:schemeClr val="tx1"/>
                          </a:solidFill>
                        </a:rPr>
                        <a:t>df</a:t>
                      </a:r>
                      <a:endParaRPr lang="en-US" dirty="0">
                        <a:solidFill>
                          <a:schemeClr val="tx1"/>
                        </a:solidFill>
                      </a:endParaRPr>
                    </a:p>
                  </a:txBody>
                  <a:tcPr/>
                </a:tc>
                <a:tc>
                  <a:txBody>
                    <a:bodyPr/>
                    <a:lstStyle/>
                    <a:p>
                      <a:r>
                        <a:rPr lang="en-US" dirty="0" smtClean="0">
                          <a:solidFill>
                            <a:schemeClr val="tx1"/>
                          </a:solidFill>
                        </a:rPr>
                        <a:t>p</a:t>
                      </a:r>
                      <a:endParaRPr lang="en-US" dirty="0">
                        <a:solidFill>
                          <a:schemeClr val="tx1"/>
                        </a:solidFill>
                      </a:endParaRPr>
                    </a:p>
                  </a:txBody>
                  <a:tcPr/>
                </a:tc>
              </a:tr>
              <a:tr h="487680">
                <a:tc>
                  <a:txBody>
                    <a:bodyPr/>
                    <a:lstStyle/>
                    <a:p>
                      <a:r>
                        <a:rPr lang="en-US" sz="1600" dirty="0" smtClean="0"/>
                        <a:t>oneADErq5ca</a:t>
                      </a:r>
                      <a:endParaRPr lang="en-US" sz="1600" dirty="0"/>
                    </a:p>
                  </a:txBody>
                  <a:tcPr/>
                </a:tc>
                <a:tc>
                  <a:txBody>
                    <a:bodyPr/>
                    <a:lstStyle/>
                    <a:p>
                      <a:r>
                        <a:rPr lang="en-US" sz="1400" dirty="0" smtClean="0"/>
                        <a:t>11</a:t>
                      </a:r>
                      <a:endParaRPr lang="en-US" sz="1400" dirty="0"/>
                    </a:p>
                  </a:txBody>
                  <a:tcPr/>
                </a:tc>
                <a:tc>
                  <a:txBody>
                    <a:bodyPr/>
                    <a:lstStyle/>
                    <a:p>
                      <a:r>
                        <a:rPr lang="hr-HR" sz="1400" dirty="0" smtClean="0"/>
                        <a:t>8229.5675 </a:t>
                      </a:r>
                      <a:endParaRPr lang="en-US" sz="1400" dirty="0"/>
                    </a:p>
                  </a:txBody>
                  <a:tcPr/>
                </a:tc>
                <a:tc>
                  <a:txBody>
                    <a:bodyPr/>
                    <a:lstStyle/>
                    <a:p>
                      <a:r>
                        <a:rPr lang="cs-CZ" sz="1400" dirty="0" smtClean="0"/>
                        <a:t>3643</a:t>
                      </a:r>
                      <a:endParaRPr lang="en-US" sz="1400" dirty="0"/>
                    </a:p>
                  </a:txBody>
                  <a:tcPr/>
                </a:tc>
                <a:tc>
                  <a:txBody>
                    <a:bodyPr/>
                    <a:lstStyle/>
                    <a:p>
                      <a:r>
                        <a:rPr lang="hr-HR" sz="1400" dirty="0" smtClean="0"/>
                        <a:t>943.56746</a:t>
                      </a:r>
                      <a:endParaRPr lang="en-US" sz="1400" dirty="0"/>
                    </a:p>
                  </a:txBody>
                  <a:tcPr/>
                </a:tc>
                <a:tc>
                  <a:txBody>
                    <a:bodyPr/>
                    <a:lstStyle/>
                    <a:p>
                      <a:endParaRPr lang="en-US"/>
                    </a:p>
                  </a:txBody>
                  <a:tcPr/>
                </a:tc>
                <a:tc>
                  <a:txBody>
                    <a:bodyPr/>
                    <a:lstStyle/>
                    <a:p>
                      <a:endParaRPr lang="en-US" dirty="0"/>
                    </a:p>
                  </a:txBody>
                  <a:tcPr/>
                </a:tc>
                <a:tc>
                  <a:txBody>
                    <a:bodyPr/>
                    <a:lstStyle/>
                    <a:p>
                      <a:endParaRPr lang="en-US" sz="1200" dirty="0"/>
                    </a:p>
                  </a:txBody>
                  <a:tcPr/>
                </a:tc>
              </a:tr>
              <a:tr h="480060">
                <a:tc>
                  <a:txBody>
                    <a:bodyPr/>
                    <a:lstStyle/>
                    <a:p>
                      <a:r>
                        <a:rPr lang="en-US" dirty="0" err="1" smtClean="0"/>
                        <a:t>testCov</a:t>
                      </a:r>
                      <a:r>
                        <a:rPr lang="en-US" dirty="0" smtClean="0"/>
                        <a:t> </a:t>
                      </a:r>
                      <a:endParaRPr lang="en-US" dirty="0"/>
                    </a:p>
                  </a:txBody>
                  <a:tcPr/>
                </a:tc>
                <a:tc>
                  <a:txBody>
                    <a:bodyPr/>
                    <a:lstStyle/>
                    <a:p>
                      <a:r>
                        <a:rPr lang="en-US" sz="1400" dirty="0" smtClean="0"/>
                        <a:t>9</a:t>
                      </a:r>
                      <a:endParaRPr lang="en-US" sz="1400" dirty="0"/>
                    </a:p>
                  </a:txBody>
                  <a:tcPr/>
                </a:tc>
                <a:tc>
                  <a:txBody>
                    <a:bodyPr/>
                    <a:lstStyle/>
                    <a:p>
                      <a:r>
                        <a:rPr lang="hr-HR" sz="1400" dirty="0" smtClean="0"/>
                        <a:t>8313.4336</a:t>
                      </a:r>
                      <a:endParaRPr lang="en-US" sz="1400" dirty="0"/>
                    </a:p>
                  </a:txBody>
                  <a:tcPr/>
                </a:tc>
                <a:tc>
                  <a:txBody>
                    <a:bodyPr/>
                    <a:lstStyle/>
                    <a:p>
                      <a:r>
                        <a:rPr lang="cs-CZ" sz="1400" dirty="0" smtClean="0"/>
                        <a:t>3645</a:t>
                      </a:r>
                      <a:endParaRPr lang="en-US" sz="1400" dirty="0"/>
                    </a:p>
                  </a:txBody>
                  <a:tcPr/>
                </a:tc>
                <a:tc>
                  <a:txBody>
                    <a:bodyPr/>
                    <a:lstStyle/>
                    <a:p>
                      <a:r>
                        <a:rPr lang="fi-FI" sz="1400" dirty="0" smtClean="0"/>
                        <a:t>1023.4336</a:t>
                      </a:r>
                      <a:endParaRPr lang="en-US" sz="1400" dirty="0"/>
                    </a:p>
                  </a:txBody>
                  <a:tcPr/>
                </a:tc>
                <a:tc>
                  <a:txBody>
                    <a:bodyPr/>
                    <a:lstStyle/>
                    <a:p>
                      <a:r>
                        <a:rPr lang="is-IS" sz="1200" dirty="0" smtClean="0"/>
                        <a:t>8.3866168e+01</a:t>
                      </a:r>
                      <a:endParaRPr lang="en-US" sz="1200" dirty="0"/>
                    </a:p>
                  </a:txBody>
                  <a:tcPr/>
                </a:tc>
                <a:tc>
                  <a:txBody>
                    <a:bodyPr/>
                    <a:lstStyle/>
                    <a:p>
                      <a:r>
                        <a:rPr lang="en-US" sz="1400" dirty="0" smtClean="0"/>
                        <a:t>2</a:t>
                      </a:r>
                      <a:endParaRPr lang="en-US" sz="1400" dirty="0"/>
                    </a:p>
                  </a:txBody>
                  <a:tcPr/>
                </a:tc>
                <a:tc>
                  <a:txBody>
                    <a:bodyPr/>
                    <a:lstStyle/>
                    <a:p>
                      <a:r>
                        <a:rPr lang="hr-HR" sz="1200" dirty="0" smtClean="0"/>
                        <a:t>6.1474203e-19</a:t>
                      </a:r>
                      <a:endParaRPr lang="en-US" sz="1200" dirty="0"/>
                    </a:p>
                  </a:txBody>
                  <a:tcPr/>
                </a:tc>
              </a:tr>
              <a:tr h="480060">
                <a:tc>
                  <a:txBody>
                    <a:bodyPr/>
                    <a:lstStyle/>
                    <a:p>
                      <a:r>
                        <a:rPr lang="en-US" dirty="0" smtClean="0"/>
                        <a:t>oneADEq5ca</a:t>
                      </a:r>
                      <a:endParaRPr lang="en-US" dirty="0"/>
                    </a:p>
                  </a:txBody>
                  <a:tcPr/>
                </a:tc>
                <a:tc>
                  <a:txBody>
                    <a:bodyPr/>
                    <a:lstStyle/>
                    <a:p>
                      <a:r>
                        <a:rPr lang="en-US" sz="1400" dirty="0" smtClean="0"/>
                        <a:t>10</a:t>
                      </a:r>
                      <a:endParaRPr lang="en-US" sz="1400" dirty="0"/>
                    </a:p>
                  </a:txBody>
                  <a:tcPr/>
                </a:tc>
                <a:tc>
                  <a:txBody>
                    <a:bodyPr/>
                    <a:lstStyle/>
                    <a:p>
                      <a:r>
                        <a:rPr lang="is-IS" sz="1400" dirty="0" smtClean="0"/>
                        <a:t>8248.9231</a:t>
                      </a:r>
                      <a:endParaRPr lang="en-US" sz="1400" dirty="0"/>
                    </a:p>
                  </a:txBody>
                  <a:tcPr/>
                </a:tc>
                <a:tc>
                  <a:txBody>
                    <a:bodyPr/>
                    <a:lstStyle/>
                    <a:p>
                      <a:r>
                        <a:rPr lang="cs-CZ" sz="1400" dirty="0" smtClean="0"/>
                        <a:t>3644</a:t>
                      </a:r>
                      <a:endParaRPr lang="en-US" sz="1400" dirty="0"/>
                    </a:p>
                  </a:txBody>
                  <a:tcPr/>
                </a:tc>
                <a:tc>
                  <a:txBody>
                    <a:bodyPr/>
                    <a:lstStyle/>
                    <a:p>
                      <a:r>
                        <a:rPr lang="hr-HR" sz="1400" dirty="0" smtClean="0"/>
                        <a:t>960.92309</a:t>
                      </a:r>
                      <a:endParaRPr lang="en-US" sz="1400" dirty="0"/>
                    </a:p>
                  </a:txBody>
                  <a:tcPr/>
                </a:tc>
                <a:tc>
                  <a:txBody>
                    <a:bodyPr/>
                    <a:lstStyle/>
                    <a:p>
                      <a:r>
                        <a:rPr lang="nb-NO" sz="1200" dirty="0" smtClean="0"/>
                        <a:t>1.9355627e+01</a:t>
                      </a:r>
                      <a:endParaRPr lang="en-US" sz="1200" dirty="0"/>
                    </a:p>
                  </a:txBody>
                  <a:tcPr/>
                </a:tc>
                <a:tc>
                  <a:txBody>
                    <a:bodyPr/>
                    <a:lstStyle/>
                    <a:p>
                      <a:r>
                        <a:rPr lang="en-US" sz="1400" dirty="0" smtClean="0"/>
                        <a:t>1</a:t>
                      </a:r>
                      <a:endParaRPr lang="en-US" sz="1400" dirty="0"/>
                    </a:p>
                  </a:txBody>
                  <a:tcPr/>
                </a:tc>
                <a:tc>
                  <a:txBody>
                    <a:bodyPr/>
                    <a:lstStyle/>
                    <a:p>
                      <a:r>
                        <a:rPr lang="is-IS" sz="1200" dirty="0" smtClean="0"/>
                        <a:t>1.0849905e-05</a:t>
                      </a:r>
                      <a:endParaRPr lang="en-US" sz="1200" dirty="0"/>
                    </a:p>
                  </a:txBody>
                  <a:tcPr/>
                </a:tc>
              </a:tr>
              <a:tr h="457200">
                <a:tc>
                  <a:txBody>
                    <a:bodyPr/>
                    <a:lstStyle/>
                    <a:p>
                      <a:r>
                        <a:rPr lang="en-US" dirty="0" smtClean="0"/>
                        <a:t>oneADE5ca</a:t>
                      </a:r>
                      <a:endParaRPr lang="en-US" dirty="0"/>
                    </a:p>
                  </a:txBody>
                  <a:tcPr/>
                </a:tc>
                <a:tc>
                  <a:txBody>
                    <a:bodyPr/>
                    <a:lstStyle/>
                    <a:p>
                      <a:r>
                        <a:rPr lang="en-US" sz="1400" dirty="0" smtClean="0"/>
                        <a:t>7</a:t>
                      </a:r>
                      <a:endParaRPr lang="en-US" sz="1400" dirty="0"/>
                    </a:p>
                  </a:txBody>
                  <a:tcPr/>
                </a:tc>
                <a:tc>
                  <a:txBody>
                    <a:bodyPr/>
                    <a:lstStyle/>
                    <a:p>
                      <a:r>
                        <a:rPr lang="is-IS" sz="1400" dirty="0" smtClean="0"/>
                        <a:t>8262.4116</a:t>
                      </a:r>
                      <a:endParaRPr lang="en-US" sz="1400" dirty="0"/>
                    </a:p>
                  </a:txBody>
                  <a:tcPr/>
                </a:tc>
                <a:tc>
                  <a:txBody>
                    <a:bodyPr/>
                    <a:lstStyle/>
                    <a:p>
                      <a:r>
                        <a:rPr lang="cs-CZ" sz="1400" dirty="0" smtClean="0"/>
                        <a:t>3647</a:t>
                      </a:r>
                      <a:endParaRPr lang="en-US" sz="1400" dirty="0"/>
                    </a:p>
                  </a:txBody>
                  <a:tcPr/>
                </a:tc>
                <a:tc>
                  <a:txBody>
                    <a:bodyPr/>
                    <a:lstStyle/>
                    <a:p>
                      <a:r>
                        <a:rPr lang="is-IS" sz="1400" dirty="0" smtClean="0"/>
                        <a:t>968.41157</a:t>
                      </a:r>
                      <a:endParaRPr lang="en-US" sz="1400" dirty="0"/>
                    </a:p>
                  </a:txBody>
                  <a:tcPr/>
                </a:tc>
                <a:tc>
                  <a:txBody>
                    <a:bodyPr/>
                    <a:lstStyle/>
                    <a:p>
                      <a:r>
                        <a:rPr lang="hr-HR" sz="1200" dirty="0" smtClean="0"/>
                        <a:t>3.2844108e+01</a:t>
                      </a:r>
                      <a:endParaRPr lang="en-US" sz="1200" dirty="0"/>
                    </a:p>
                  </a:txBody>
                  <a:tcPr/>
                </a:tc>
                <a:tc>
                  <a:txBody>
                    <a:bodyPr/>
                    <a:lstStyle/>
                    <a:p>
                      <a:r>
                        <a:rPr lang="en-US" sz="1400" dirty="0" smtClean="0"/>
                        <a:t>4</a:t>
                      </a:r>
                      <a:endParaRPr lang="en-US" sz="1400" dirty="0"/>
                    </a:p>
                  </a:txBody>
                  <a:tcPr/>
                </a:tc>
                <a:tc>
                  <a:txBody>
                    <a:bodyPr/>
                    <a:lstStyle/>
                    <a:p>
                      <a:r>
                        <a:rPr lang="is-IS" sz="1200" dirty="0" smtClean="0"/>
                        <a:t>1.2855588e-06</a:t>
                      </a:r>
                      <a:endParaRPr lang="en-US" sz="1200" dirty="0"/>
                    </a:p>
                  </a:txBody>
                  <a:tcPr/>
                </a:tc>
              </a:tr>
              <a:tr h="468630">
                <a:tc>
                  <a:txBody>
                    <a:bodyPr/>
                    <a:lstStyle/>
                    <a:p>
                      <a:r>
                        <a:rPr lang="en-US" dirty="0" smtClean="0"/>
                        <a:t>oneAErq5ca</a:t>
                      </a:r>
                      <a:endParaRPr lang="en-US" dirty="0"/>
                    </a:p>
                  </a:txBody>
                  <a:tcPr/>
                </a:tc>
                <a:tc>
                  <a:txBody>
                    <a:bodyPr/>
                    <a:lstStyle/>
                    <a:p>
                      <a:r>
                        <a:rPr lang="en-US" sz="1400" dirty="0" smtClean="0"/>
                        <a:t>9</a:t>
                      </a:r>
                      <a:endParaRPr lang="en-US" sz="1400" dirty="0"/>
                    </a:p>
                  </a:txBody>
                  <a:tcPr/>
                </a:tc>
                <a:tc>
                  <a:txBody>
                    <a:bodyPr/>
                    <a:lstStyle/>
                    <a:p>
                      <a:r>
                        <a:rPr lang="hr-HR" sz="1400" dirty="0" smtClean="0"/>
                        <a:t>8229.5675</a:t>
                      </a:r>
                      <a:endParaRPr lang="en-US" sz="1400" dirty="0"/>
                    </a:p>
                  </a:txBody>
                  <a:tcPr/>
                </a:tc>
                <a:tc>
                  <a:txBody>
                    <a:bodyPr/>
                    <a:lstStyle/>
                    <a:p>
                      <a:r>
                        <a:rPr lang="cs-CZ" sz="1400" dirty="0" smtClean="0"/>
                        <a:t>3645</a:t>
                      </a:r>
                      <a:endParaRPr lang="en-US" sz="1400" dirty="0"/>
                    </a:p>
                  </a:txBody>
                  <a:tcPr/>
                </a:tc>
                <a:tc>
                  <a:txBody>
                    <a:bodyPr/>
                    <a:lstStyle/>
                    <a:p>
                      <a:r>
                        <a:rPr lang="hr-HR" sz="1400" dirty="0" smtClean="0"/>
                        <a:t>939.56746</a:t>
                      </a:r>
                      <a:endParaRPr lang="en-US" sz="1400" dirty="0"/>
                    </a:p>
                  </a:txBody>
                  <a:tcPr/>
                </a:tc>
                <a:tc>
                  <a:txBody>
                    <a:bodyPr/>
                    <a:lstStyle/>
                    <a:p>
                      <a:r>
                        <a:rPr lang="is-IS" sz="1200" dirty="0" smtClean="0"/>
                        <a:t>-1.3920853e-06</a:t>
                      </a:r>
                      <a:endParaRPr lang="en-US" sz="1200" dirty="0"/>
                    </a:p>
                  </a:txBody>
                  <a:tcPr/>
                </a:tc>
                <a:tc>
                  <a:txBody>
                    <a:bodyPr/>
                    <a:lstStyle/>
                    <a:p>
                      <a:r>
                        <a:rPr lang="en-US" sz="1400" dirty="0" smtClean="0"/>
                        <a:t>2</a:t>
                      </a:r>
                      <a:endParaRPr lang="en-US" sz="1400" dirty="0"/>
                    </a:p>
                  </a:txBody>
                  <a:tcPr/>
                </a:tc>
                <a:tc>
                  <a:txBody>
                    <a:bodyPr/>
                    <a:lstStyle/>
                    <a:p>
                      <a:r>
                        <a:rPr lang="is-IS" sz="1200" dirty="0" smtClean="0"/>
                        <a:t>1.0000000e+00</a:t>
                      </a:r>
                      <a:endParaRPr lang="en-US" sz="1200" dirty="0"/>
                    </a:p>
                  </a:txBody>
                  <a:tcPr/>
                </a:tc>
              </a:tr>
              <a:tr h="525780">
                <a:tc>
                  <a:txBody>
                    <a:bodyPr/>
                    <a:lstStyle/>
                    <a:p>
                      <a:r>
                        <a:rPr lang="en-US" dirty="0" smtClean="0"/>
                        <a:t>oneErq5ca</a:t>
                      </a:r>
                      <a:endParaRPr lang="en-US" dirty="0"/>
                    </a:p>
                  </a:txBody>
                  <a:tcPr/>
                </a:tc>
                <a:tc>
                  <a:txBody>
                    <a:bodyPr/>
                    <a:lstStyle/>
                    <a:p>
                      <a:r>
                        <a:rPr lang="en-US" sz="1400" dirty="0" smtClean="0"/>
                        <a:t>6</a:t>
                      </a:r>
                      <a:endParaRPr lang="en-US" sz="1400" dirty="0"/>
                    </a:p>
                  </a:txBody>
                  <a:tcPr/>
                </a:tc>
                <a:tc>
                  <a:txBody>
                    <a:bodyPr/>
                    <a:lstStyle/>
                    <a:p>
                      <a:r>
                        <a:rPr lang="hr-HR" sz="1400" dirty="0" smtClean="0"/>
                        <a:t>8992.6761</a:t>
                      </a:r>
                      <a:endParaRPr lang="en-US" sz="1400" dirty="0"/>
                    </a:p>
                  </a:txBody>
                  <a:tcPr/>
                </a:tc>
                <a:tc>
                  <a:txBody>
                    <a:bodyPr/>
                    <a:lstStyle/>
                    <a:p>
                      <a:r>
                        <a:rPr lang="cs-CZ" sz="1400" dirty="0" smtClean="0"/>
                        <a:t>3648</a:t>
                      </a:r>
                      <a:endParaRPr lang="en-US" sz="1400" dirty="0"/>
                    </a:p>
                  </a:txBody>
                  <a:tcPr/>
                </a:tc>
                <a:tc>
                  <a:txBody>
                    <a:bodyPr/>
                    <a:lstStyle/>
                    <a:p>
                      <a:r>
                        <a:rPr lang="is-IS" sz="1400" dirty="0" smtClean="0"/>
                        <a:t>1696.6760</a:t>
                      </a:r>
                      <a:endParaRPr lang="en-US" sz="1400" dirty="0"/>
                    </a:p>
                  </a:txBody>
                  <a:tcPr/>
                </a:tc>
                <a:tc>
                  <a:txBody>
                    <a:bodyPr/>
                    <a:lstStyle/>
                    <a:p>
                      <a:r>
                        <a:rPr lang="nb-NO" sz="1200" dirty="0" smtClean="0"/>
                        <a:t>7.6310861e+02 </a:t>
                      </a:r>
                      <a:endParaRPr lang="en-US" sz="1200" dirty="0"/>
                    </a:p>
                  </a:txBody>
                  <a:tcPr/>
                </a:tc>
                <a:tc>
                  <a:txBody>
                    <a:bodyPr/>
                    <a:lstStyle/>
                    <a:p>
                      <a:r>
                        <a:rPr lang="en-US" sz="1400" dirty="0" smtClean="0"/>
                        <a:t>5</a:t>
                      </a:r>
                      <a:endParaRPr lang="en-US" sz="1400" dirty="0"/>
                    </a:p>
                  </a:txBody>
                  <a:tcPr/>
                </a:tc>
                <a:tc>
                  <a:txBody>
                    <a:bodyPr/>
                    <a:lstStyle/>
                    <a:p>
                      <a:r>
                        <a:rPr lang="it-IT" sz="1200" dirty="0" smtClean="0"/>
                        <a:t>1.1052891e-162</a:t>
                      </a:r>
                      <a:endParaRPr lang="en-US" sz="1200" dirty="0"/>
                    </a:p>
                  </a:txBody>
                  <a:tcPr/>
                </a:tc>
              </a:tr>
              <a:tr h="514350">
                <a:tc>
                  <a:txBody>
                    <a:bodyPr/>
                    <a:lstStyle/>
                    <a:p>
                      <a:r>
                        <a:rPr lang="en-US" dirty="0" smtClean="0"/>
                        <a:t>oneAE5ca </a:t>
                      </a:r>
                      <a:endParaRPr lang="en-US" dirty="0"/>
                    </a:p>
                  </a:txBody>
                  <a:tcPr/>
                </a:tc>
                <a:tc>
                  <a:txBody>
                    <a:bodyPr/>
                    <a:lstStyle/>
                    <a:p>
                      <a:r>
                        <a:rPr lang="en-US" sz="1400" dirty="0" smtClean="0"/>
                        <a:t>6</a:t>
                      </a:r>
                      <a:endParaRPr lang="en-US" sz="1400" dirty="0"/>
                    </a:p>
                  </a:txBody>
                  <a:tcPr/>
                </a:tc>
                <a:tc>
                  <a:txBody>
                    <a:bodyPr/>
                    <a:lstStyle/>
                    <a:p>
                      <a:r>
                        <a:rPr lang="hr-HR" sz="1400" dirty="0" smtClean="0"/>
                        <a:t>8265.9835</a:t>
                      </a:r>
                      <a:endParaRPr lang="en-US" sz="1400" dirty="0"/>
                    </a:p>
                  </a:txBody>
                  <a:tcPr/>
                </a:tc>
                <a:tc>
                  <a:txBody>
                    <a:bodyPr/>
                    <a:lstStyle/>
                    <a:p>
                      <a:r>
                        <a:rPr lang="cs-CZ" sz="1400" dirty="0" smtClean="0"/>
                        <a:t>3648</a:t>
                      </a:r>
                      <a:endParaRPr lang="en-US" sz="1400" dirty="0"/>
                    </a:p>
                  </a:txBody>
                  <a:tcPr/>
                </a:tc>
                <a:tc>
                  <a:txBody>
                    <a:bodyPr/>
                    <a:lstStyle/>
                    <a:p>
                      <a:r>
                        <a:rPr lang="hr-HR" sz="1400" dirty="0" smtClean="0"/>
                        <a:t>969.98354</a:t>
                      </a:r>
                      <a:endParaRPr lang="en-US" sz="1400" dirty="0"/>
                    </a:p>
                  </a:txBody>
                  <a:tcPr/>
                </a:tc>
                <a:tc>
                  <a:txBody>
                    <a:bodyPr/>
                    <a:lstStyle/>
                    <a:p>
                      <a:r>
                        <a:rPr lang="is-IS" sz="1200" dirty="0" smtClean="0"/>
                        <a:t>3.6416078e+01</a:t>
                      </a:r>
                      <a:endParaRPr lang="en-US" sz="1200" dirty="0"/>
                    </a:p>
                  </a:txBody>
                  <a:tcPr/>
                </a:tc>
                <a:tc>
                  <a:txBody>
                    <a:bodyPr/>
                    <a:lstStyle/>
                    <a:p>
                      <a:r>
                        <a:rPr lang="en-US" sz="1400" dirty="0" smtClean="0"/>
                        <a:t>5</a:t>
                      </a:r>
                      <a:endParaRPr lang="en-US" sz="1400" dirty="0"/>
                    </a:p>
                  </a:txBody>
                  <a:tcPr/>
                </a:tc>
                <a:tc>
                  <a:txBody>
                    <a:bodyPr/>
                    <a:lstStyle/>
                    <a:p>
                      <a:r>
                        <a:rPr lang="is-IS" sz="1200" dirty="0" smtClean="0"/>
                        <a:t>7.8410016e-07</a:t>
                      </a:r>
                      <a:endParaRPr lang="en-US" sz="1200" dirty="0"/>
                    </a:p>
                  </a:txBody>
                  <a:tcPr/>
                </a:tc>
              </a:tr>
              <a:tr h="664210">
                <a:tc>
                  <a:txBody>
                    <a:bodyPr/>
                    <a:lstStyle/>
                    <a:p>
                      <a:r>
                        <a:rPr lang="en-US" dirty="0" smtClean="0"/>
                        <a:t>oneE5ca</a:t>
                      </a:r>
                      <a:endParaRPr lang="en-US" dirty="0"/>
                    </a:p>
                  </a:txBody>
                  <a:tcPr/>
                </a:tc>
                <a:tc>
                  <a:txBody>
                    <a:bodyPr/>
                    <a:lstStyle/>
                    <a:p>
                      <a:r>
                        <a:rPr lang="en-US" sz="1400" dirty="0" smtClean="0"/>
                        <a:t>5</a:t>
                      </a:r>
                      <a:endParaRPr lang="en-US" sz="1400" dirty="0"/>
                    </a:p>
                  </a:txBody>
                  <a:tcPr/>
                </a:tc>
                <a:tc>
                  <a:txBody>
                    <a:bodyPr/>
                    <a:lstStyle/>
                    <a:p>
                      <a:r>
                        <a:rPr lang="is-IS" sz="1400" dirty="0" smtClean="0"/>
                        <a:t>9010.0485</a:t>
                      </a:r>
                      <a:endParaRPr lang="en-US" sz="1400" dirty="0"/>
                    </a:p>
                  </a:txBody>
                  <a:tcPr/>
                </a:tc>
                <a:tc>
                  <a:txBody>
                    <a:bodyPr/>
                    <a:lstStyle/>
                    <a:p>
                      <a:r>
                        <a:rPr lang="cs-CZ" sz="1400" dirty="0" smtClean="0"/>
                        <a:t>3649</a:t>
                      </a:r>
                      <a:endParaRPr lang="en-US" sz="1400" dirty="0"/>
                    </a:p>
                  </a:txBody>
                  <a:tcPr/>
                </a:tc>
                <a:tc>
                  <a:txBody>
                    <a:bodyPr/>
                    <a:lstStyle/>
                    <a:p>
                      <a:r>
                        <a:rPr lang="is-IS" sz="1400" dirty="0" smtClean="0"/>
                        <a:t>1712.0484</a:t>
                      </a:r>
                      <a:endParaRPr lang="en-US" sz="1400" dirty="0"/>
                    </a:p>
                  </a:txBody>
                  <a:tcPr/>
                </a:tc>
                <a:tc>
                  <a:txBody>
                    <a:bodyPr/>
                    <a:lstStyle/>
                    <a:p>
                      <a:r>
                        <a:rPr lang="nb-NO" sz="1200" dirty="0" smtClean="0"/>
                        <a:t>7.8048101e+02</a:t>
                      </a:r>
                      <a:endParaRPr lang="en-US" sz="1200" dirty="0"/>
                    </a:p>
                  </a:txBody>
                  <a:tcPr/>
                </a:tc>
                <a:tc>
                  <a:txBody>
                    <a:bodyPr/>
                    <a:lstStyle/>
                    <a:p>
                      <a:r>
                        <a:rPr lang="en-US" sz="1400" dirty="0" smtClean="0"/>
                        <a:t>6</a:t>
                      </a:r>
                      <a:endParaRPr lang="en-US" sz="1400" dirty="0"/>
                    </a:p>
                  </a:txBody>
                  <a:tcPr/>
                </a:tc>
                <a:tc>
                  <a:txBody>
                    <a:bodyPr/>
                    <a:lstStyle/>
                    <a:p>
                      <a:r>
                        <a:rPr lang="is-IS" sz="1200" dirty="0" smtClean="0"/>
                        <a:t>2.5384122e-165</a:t>
                      </a:r>
                      <a:endParaRPr lang="en-US" sz="1200" dirty="0"/>
                    </a:p>
                  </a:txBody>
                  <a:tcPr/>
                </a:tc>
              </a:tr>
            </a:tbl>
          </a:graphicData>
        </a:graphic>
      </p:graphicFrame>
    </p:spTree>
    <p:extLst>
      <p:ext uri="{BB962C8B-B14F-4D97-AF65-F5344CB8AC3E}">
        <p14:creationId xmlns:p14="http://schemas.microsoft.com/office/powerpoint/2010/main" val="1597774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652574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42490" y="148590"/>
            <a:ext cx="4699000" cy="6515100"/>
          </a:xfrm>
          <a:prstGeom prst="rect">
            <a:avLst/>
          </a:prstGeom>
        </p:spPr>
      </p:pic>
    </p:spTree>
    <p:extLst>
      <p:ext uri="{BB962C8B-B14F-4D97-AF65-F5344CB8AC3E}">
        <p14:creationId xmlns:p14="http://schemas.microsoft.com/office/powerpoint/2010/main" val="680816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primary differences between Males and Females.</a:t>
            </a:r>
          </a:p>
        </p:txBody>
      </p:sp>
      <p:pic>
        <p:nvPicPr>
          <p:cNvPr id="7" name="Picture 6"/>
          <p:cNvPicPr>
            <a:picLocks noChangeAspect="1"/>
          </p:cNvPicPr>
          <p:nvPr/>
        </p:nvPicPr>
        <p:blipFill>
          <a:blip r:embed="rId2"/>
          <a:stretch>
            <a:fillRect/>
          </a:stretch>
        </p:blipFill>
        <p:spPr>
          <a:xfrm>
            <a:off x="1371600" y="1173490"/>
            <a:ext cx="6400800" cy="6400800"/>
          </a:xfrm>
          <a:prstGeom prst="rect">
            <a:avLst/>
          </a:prstGeom>
        </p:spPr>
      </p:pic>
      <p:sp>
        <p:nvSpPr>
          <p:cNvPr id="8" name="TextBox 7"/>
          <p:cNvSpPr txBox="1"/>
          <p:nvPr/>
        </p:nvSpPr>
        <p:spPr>
          <a:xfrm>
            <a:off x="335271" y="1768579"/>
            <a:ext cx="3728729" cy="646331"/>
          </a:xfrm>
          <a:prstGeom prst="rect">
            <a:avLst/>
          </a:prstGeom>
          <a:noFill/>
        </p:spPr>
        <p:txBody>
          <a:bodyPr wrap="square" rtlCol="0">
            <a:spAutoFit/>
          </a:bodyPr>
          <a:lstStyle/>
          <a:p>
            <a:r>
              <a:rPr lang="en-US" dirty="0" smtClean="0"/>
              <a:t>Means Differences  between the sexes</a:t>
            </a:r>
            <a:endParaRPr lang="en-US" dirty="0"/>
          </a:p>
        </p:txBody>
      </p:sp>
      <p:sp>
        <p:nvSpPr>
          <p:cNvPr id="9" name="TextBox 8"/>
          <p:cNvSpPr txBox="1"/>
          <p:nvPr/>
        </p:nvSpPr>
        <p:spPr>
          <a:xfrm>
            <a:off x="349250" y="2873374"/>
            <a:ext cx="3444875" cy="923330"/>
          </a:xfrm>
          <a:prstGeom prst="rect">
            <a:avLst/>
          </a:prstGeom>
          <a:noFill/>
        </p:spPr>
        <p:txBody>
          <a:bodyPr wrap="square" rtlCol="0">
            <a:spAutoFit/>
          </a:bodyPr>
          <a:lstStyle/>
          <a:p>
            <a:r>
              <a:rPr lang="en-US" dirty="0" smtClean="0"/>
              <a:t>Regression coefficients (β) capture the differences between the mean levels of the trait between sexes</a:t>
            </a:r>
            <a:endParaRPr lang="en-US" dirty="0"/>
          </a:p>
        </p:txBody>
      </p:sp>
      <p:sp>
        <p:nvSpPr>
          <p:cNvPr id="10" name="TextBox 9"/>
          <p:cNvSpPr txBox="1"/>
          <p:nvPr/>
        </p:nvSpPr>
        <p:spPr>
          <a:xfrm>
            <a:off x="6223000" y="3571874"/>
            <a:ext cx="2778125" cy="1477328"/>
          </a:xfrm>
          <a:prstGeom prst="rect">
            <a:avLst/>
          </a:prstGeom>
          <a:noFill/>
        </p:spPr>
        <p:txBody>
          <a:bodyPr wrap="square" rtlCol="0">
            <a:spAutoFit/>
          </a:bodyPr>
          <a:lstStyle/>
          <a:p>
            <a:r>
              <a:rPr lang="en-US" dirty="0" smtClean="0"/>
              <a:t>Not generally what we are talking about when discussion of Sex limitation, but very important nonetheless.</a:t>
            </a:r>
            <a:endParaRPr lang="en-US" dirty="0"/>
          </a:p>
        </p:txBody>
      </p:sp>
    </p:spTree>
    <p:extLst>
      <p:ext uri="{BB962C8B-B14F-4D97-AF65-F5344CB8AC3E}">
        <p14:creationId xmlns:p14="http://schemas.microsoft.com/office/powerpoint/2010/main" val="3715301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primary differences between Males and Females.</a:t>
            </a:r>
          </a:p>
        </p:txBody>
      </p:sp>
      <p:sp>
        <p:nvSpPr>
          <p:cNvPr id="8" name="TextBox 7"/>
          <p:cNvSpPr txBox="1"/>
          <p:nvPr/>
        </p:nvSpPr>
        <p:spPr>
          <a:xfrm>
            <a:off x="335271" y="1768579"/>
            <a:ext cx="3728729" cy="646331"/>
          </a:xfrm>
          <a:prstGeom prst="rect">
            <a:avLst/>
          </a:prstGeom>
          <a:noFill/>
        </p:spPr>
        <p:txBody>
          <a:bodyPr wrap="square" rtlCol="0">
            <a:spAutoFit/>
          </a:bodyPr>
          <a:lstStyle/>
          <a:p>
            <a:r>
              <a:rPr lang="en-US" dirty="0" smtClean="0"/>
              <a:t>Variance Differences  between the sexes</a:t>
            </a:r>
            <a:endParaRPr lang="en-US" dirty="0"/>
          </a:p>
        </p:txBody>
      </p:sp>
      <p:sp>
        <p:nvSpPr>
          <p:cNvPr id="9" name="TextBox 8"/>
          <p:cNvSpPr txBox="1"/>
          <p:nvPr/>
        </p:nvSpPr>
        <p:spPr>
          <a:xfrm>
            <a:off x="349250" y="2873374"/>
            <a:ext cx="3444875" cy="923330"/>
          </a:xfrm>
          <a:prstGeom prst="rect">
            <a:avLst/>
          </a:prstGeom>
          <a:noFill/>
        </p:spPr>
        <p:txBody>
          <a:bodyPr wrap="square" rtlCol="0">
            <a:spAutoFit/>
          </a:bodyPr>
          <a:lstStyle/>
          <a:p>
            <a:r>
              <a:rPr lang="en-US" dirty="0" smtClean="0"/>
              <a:t>σ</a:t>
            </a:r>
            <a:r>
              <a:rPr lang="en-US" baseline="30000" dirty="0" smtClean="0"/>
              <a:t>2</a:t>
            </a:r>
            <a:r>
              <a:rPr lang="en-US" dirty="0" smtClean="0"/>
              <a:t> capture the differences between the variation around the mean across the sexes</a:t>
            </a:r>
            <a:endParaRPr lang="en-US" dirty="0"/>
          </a:p>
        </p:txBody>
      </p:sp>
      <p:pic>
        <p:nvPicPr>
          <p:cNvPr id="3" name="Picture 2"/>
          <p:cNvPicPr>
            <a:picLocks noChangeAspect="1"/>
          </p:cNvPicPr>
          <p:nvPr/>
        </p:nvPicPr>
        <p:blipFill>
          <a:blip r:embed="rId2"/>
          <a:stretch>
            <a:fillRect/>
          </a:stretch>
        </p:blipFill>
        <p:spPr>
          <a:xfrm>
            <a:off x="1371600" y="1101725"/>
            <a:ext cx="6400800" cy="6400800"/>
          </a:xfrm>
          <a:prstGeom prst="rect">
            <a:avLst/>
          </a:prstGeom>
        </p:spPr>
      </p:pic>
      <p:sp>
        <p:nvSpPr>
          <p:cNvPr id="4" name="TextBox 3"/>
          <p:cNvSpPr txBox="1"/>
          <p:nvPr/>
        </p:nvSpPr>
        <p:spPr>
          <a:xfrm>
            <a:off x="5953125" y="2535793"/>
            <a:ext cx="3048000" cy="923330"/>
          </a:xfrm>
          <a:prstGeom prst="rect">
            <a:avLst/>
          </a:prstGeom>
          <a:noFill/>
        </p:spPr>
        <p:txBody>
          <a:bodyPr wrap="square" rtlCol="0">
            <a:spAutoFit/>
          </a:bodyPr>
          <a:lstStyle/>
          <a:p>
            <a:r>
              <a:rPr lang="en-US" dirty="0" smtClean="0"/>
              <a:t>The key question is why there is more or less variation in one sex rather than the other</a:t>
            </a:r>
            <a:endParaRPr lang="en-US" dirty="0"/>
          </a:p>
        </p:txBody>
      </p:sp>
    </p:spTree>
    <p:extLst>
      <p:ext uri="{BB962C8B-B14F-4D97-AF65-F5344CB8AC3E}">
        <p14:creationId xmlns:p14="http://schemas.microsoft.com/office/powerpoint/2010/main" val="2532391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Both Mean and Variance Differences</a:t>
            </a:r>
            <a:endParaRPr lang="en-US" dirty="0"/>
          </a:p>
        </p:txBody>
      </p:sp>
      <p:pic>
        <p:nvPicPr>
          <p:cNvPr id="4" name="Picture 3"/>
          <p:cNvPicPr>
            <a:picLocks noChangeAspect="1"/>
          </p:cNvPicPr>
          <p:nvPr/>
        </p:nvPicPr>
        <p:blipFill>
          <a:blip r:embed="rId2"/>
          <a:stretch>
            <a:fillRect/>
          </a:stretch>
        </p:blipFill>
        <p:spPr>
          <a:xfrm>
            <a:off x="1371600" y="595809"/>
            <a:ext cx="6400800" cy="6400800"/>
          </a:xfrm>
          <a:prstGeom prst="rect">
            <a:avLst/>
          </a:prstGeom>
        </p:spPr>
      </p:pic>
      <p:sp>
        <p:nvSpPr>
          <p:cNvPr id="5" name="TextBox 4"/>
          <p:cNvSpPr txBox="1"/>
          <p:nvPr/>
        </p:nvSpPr>
        <p:spPr>
          <a:xfrm>
            <a:off x="229509" y="1830591"/>
            <a:ext cx="3151916" cy="923330"/>
          </a:xfrm>
          <a:prstGeom prst="rect">
            <a:avLst/>
          </a:prstGeom>
          <a:noFill/>
        </p:spPr>
        <p:txBody>
          <a:bodyPr wrap="square" rtlCol="0">
            <a:spAutoFit/>
          </a:bodyPr>
          <a:lstStyle/>
          <a:p>
            <a:r>
              <a:rPr lang="en-US" dirty="0" smtClean="0"/>
              <a:t>If mean differences exist, but are ignored, they can induce variance differences</a:t>
            </a:r>
            <a:endParaRPr lang="en-US" dirty="0"/>
          </a:p>
        </p:txBody>
      </p:sp>
      <p:sp>
        <p:nvSpPr>
          <p:cNvPr id="6" name="TextBox 5"/>
          <p:cNvSpPr txBox="1"/>
          <p:nvPr/>
        </p:nvSpPr>
        <p:spPr>
          <a:xfrm>
            <a:off x="5844211" y="2817215"/>
            <a:ext cx="3151916" cy="1200329"/>
          </a:xfrm>
          <a:prstGeom prst="rect">
            <a:avLst/>
          </a:prstGeom>
          <a:noFill/>
        </p:spPr>
        <p:txBody>
          <a:bodyPr wrap="square" rtlCol="0">
            <a:spAutoFit/>
          </a:bodyPr>
          <a:lstStyle/>
          <a:p>
            <a:r>
              <a:rPr lang="en-US" dirty="0" smtClean="0"/>
              <a:t>Makes it very important to include covariates/definition variables for sex when looking at sex limitation models</a:t>
            </a:r>
            <a:endParaRPr lang="en-US" dirty="0"/>
          </a:p>
        </p:txBody>
      </p:sp>
    </p:spTree>
    <p:extLst>
      <p:ext uri="{BB962C8B-B14F-4D97-AF65-F5344CB8AC3E}">
        <p14:creationId xmlns:p14="http://schemas.microsoft.com/office/powerpoint/2010/main" val="3715311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can you have differences in variance?</a:t>
            </a:r>
            <a:endParaRPr lang="en-US" sz="3200" dirty="0"/>
          </a:p>
        </p:txBody>
      </p:sp>
      <p:sp>
        <p:nvSpPr>
          <p:cNvPr id="3" name="Content Placeholder 2"/>
          <p:cNvSpPr>
            <a:spLocks noGrp="1"/>
          </p:cNvSpPr>
          <p:nvPr>
            <p:ph idx="1"/>
          </p:nvPr>
        </p:nvSpPr>
        <p:spPr>
          <a:xfrm>
            <a:off x="457200" y="1817060"/>
            <a:ext cx="8229600" cy="4525963"/>
          </a:xfrm>
        </p:spPr>
        <p:txBody>
          <a:bodyPr/>
          <a:lstStyle/>
          <a:p>
            <a:r>
              <a:rPr lang="en-US" dirty="0" smtClean="0"/>
              <a:t>Independent variables (millions of them) can influence the trait to different extents in different groups</a:t>
            </a:r>
          </a:p>
          <a:p>
            <a:endParaRPr lang="en-US" sz="1600" dirty="0"/>
          </a:p>
          <a:p>
            <a:pPr marL="0" indent="0" algn="ctr">
              <a:buNone/>
            </a:pPr>
            <a:r>
              <a:rPr lang="en-US" dirty="0" smtClean="0">
                <a:solidFill>
                  <a:srgbClr val="FF0000"/>
                </a:solidFill>
              </a:rPr>
              <a:t>or</a:t>
            </a:r>
          </a:p>
          <a:p>
            <a:endParaRPr lang="en-US" sz="1600" dirty="0" smtClean="0"/>
          </a:p>
          <a:p>
            <a:r>
              <a:rPr lang="en-US" dirty="0" smtClean="0"/>
              <a:t>Different independent variables can influence the trait in the different groups.</a:t>
            </a:r>
            <a:endParaRPr lang="en-US" dirty="0"/>
          </a:p>
        </p:txBody>
      </p:sp>
    </p:spTree>
    <p:extLst>
      <p:ext uri="{BB962C8B-B14F-4D97-AF65-F5344CB8AC3E}">
        <p14:creationId xmlns:p14="http://schemas.microsoft.com/office/powerpoint/2010/main" val="3949811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1834</TotalTime>
  <Words>854</Words>
  <Application>Microsoft Macintosh PowerPoint</Application>
  <PresentationFormat>On-screen Show (4:3)</PresentationFormat>
  <Paragraphs>182</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Cambria Math</vt:lpstr>
      <vt:lpstr>Arial</vt:lpstr>
      <vt:lpstr>Default Theme</vt:lpstr>
      <vt:lpstr>Sex-limitation Models</vt:lpstr>
      <vt:lpstr>   COPY FILES FROM:  Faculty/meike/2016/heterogeneity</vt:lpstr>
      <vt:lpstr>PowerPoint Presentation</vt:lpstr>
      <vt:lpstr>PowerPoint Presentation</vt:lpstr>
      <vt:lpstr>PowerPoint Presentation</vt:lpstr>
      <vt:lpstr>Two primary differences between Males and Females.</vt:lpstr>
      <vt:lpstr>Two primary differences between Males and Females.</vt:lpstr>
      <vt:lpstr>Both Mean and Variance Differences</vt:lpstr>
      <vt:lpstr>How can you have differences in variance?</vt:lpstr>
      <vt:lpstr>PowerPoint Presentation</vt:lpstr>
      <vt:lpstr>PowerPoint Presentation</vt:lpstr>
      <vt:lpstr>PowerPoint Presentation</vt:lpstr>
      <vt:lpstr>PowerPoint Presentation</vt:lpstr>
      <vt:lpstr>Heterogeneity Questions </vt:lpstr>
      <vt:lpstr>The language of heterogeneity</vt:lpstr>
      <vt:lpstr>Look at the Correlations!</vt:lpstr>
      <vt:lpstr>Homogeneity Model</vt:lpstr>
      <vt:lpstr>Homogeneity</vt:lpstr>
      <vt:lpstr>Scalar Heterogeneity Model</vt:lpstr>
      <vt:lpstr>Scalar Heterogeneity</vt:lpstr>
      <vt:lpstr>Heterogeneity Model</vt:lpstr>
      <vt:lpstr>Non-Scalar Heterogeneity</vt:lpstr>
      <vt:lpstr>PowerPoint Presentation</vt:lpstr>
      <vt:lpstr>PowerPoint Presentation</vt:lpstr>
      <vt:lpstr>PowerPoint Presentation</vt:lpstr>
      <vt:lpstr>General Heterogeneity</vt:lpstr>
      <vt:lpstr>What twin groups are needed for each Sex Limitation Model</vt:lpstr>
      <vt:lpstr>Practical</vt:lpstr>
      <vt:lpstr>PowerPoint Presentation</vt:lpstr>
      <vt:lpstr>PowerPoint Presentation</vt:lpstr>
      <vt:lpstr>Quantitative Sex-Differences</vt:lpstr>
      <vt:lpstr>Quantitative Sex-Differences</vt:lpstr>
      <vt:lpstr>Qualitative Sex-Differences</vt:lpstr>
      <vt:lpstr>Full models and Submodels</vt:lpstr>
    </vt:vector>
  </TitlesOfParts>
  <Company>VCU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Sex-limitation Models</dc:title>
  <dc:creator>Brad Verhulst</dc:creator>
  <cp:lastModifiedBy>Meike Bartels</cp:lastModifiedBy>
  <cp:revision>41</cp:revision>
  <dcterms:created xsi:type="dcterms:W3CDTF">2014-03-03T15:18:39Z</dcterms:created>
  <dcterms:modified xsi:type="dcterms:W3CDTF">2016-03-08T16:53:37Z</dcterms:modified>
</cp:coreProperties>
</file>