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96" r:id="rId2"/>
    <p:sldId id="295" r:id="rId3"/>
    <p:sldId id="277" r:id="rId4"/>
    <p:sldId id="278" r:id="rId5"/>
    <p:sldId id="279" r:id="rId6"/>
    <p:sldId id="298" r:id="rId7"/>
    <p:sldId id="280" r:id="rId8"/>
    <p:sldId id="299" r:id="rId9"/>
    <p:sldId id="287" r:id="rId10"/>
    <p:sldId id="282" r:id="rId11"/>
    <p:sldId id="283" r:id="rId12"/>
    <p:sldId id="294" r:id="rId13"/>
    <p:sldId id="264" r:id="rId14"/>
    <p:sldId id="266" r:id="rId15"/>
    <p:sldId id="267" r:id="rId16"/>
    <p:sldId id="284" r:id="rId17"/>
    <p:sldId id="285" r:id="rId18"/>
    <p:sldId id="286" r:id="rId19"/>
    <p:sldId id="288" r:id="rId20"/>
    <p:sldId id="273" r:id="rId21"/>
    <p:sldId id="289" r:id="rId22"/>
    <p:sldId id="290" r:id="rId23"/>
    <p:sldId id="293" r:id="rId24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487E"/>
    <a:srgbClr val="00B050"/>
    <a:srgbClr val="0070C0"/>
    <a:srgbClr val="004A82"/>
    <a:srgbClr val="003258"/>
    <a:srgbClr val="C5C5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286" autoAdjust="0"/>
  </p:normalViewPr>
  <p:slideViewPr>
    <p:cSldViewPr snapToGrid="0">
      <p:cViewPr>
        <p:scale>
          <a:sx n="50" d="100"/>
          <a:sy n="50" d="100"/>
        </p:scale>
        <p:origin x="470" y="14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4CA77F-1652-46E2-89E5-BF30EA58EAE3}" type="datetimeFigureOut">
              <a:rPr lang="nl-NL" smtClean="0"/>
              <a:pPr/>
              <a:t>6-3-2016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F4EC6D-419A-4CCD-B9E2-BD8205717A96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4088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Varimax</a:t>
            </a:r>
            <a:r>
              <a:rPr lang="en-US" dirty="0" smtClean="0"/>
              <a:t>: orthogonal rotation (assumes uncorrelated</a:t>
            </a:r>
            <a:r>
              <a:rPr lang="en-US" baseline="0" dirty="0" smtClean="0"/>
              <a:t> factors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Promax</a:t>
            </a:r>
            <a:r>
              <a:rPr lang="en-US" dirty="0" smtClean="0"/>
              <a:t>: oblique rotation (assumes correlated factors)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F4EC6D-419A-4CCD-B9E2-BD8205717A96}" type="slidenum">
              <a:rPr lang="nl-NL" smtClean="0"/>
              <a:pPr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445406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69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269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6C3102-16CF-46D9-B6B2-3C709387DD5D}" type="slidenum">
              <a:rPr lang="en-US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8921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F4EC6D-419A-4CCD-B9E2-BD8205717A96}" type="slidenum">
              <a:rPr lang="nl-NL" smtClean="0"/>
              <a:pPr/>
              <a:t>23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104045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F4EC6D-419A-4CCD-B9E2-BD8205717A96}" type="slidenum">
              <a:rPr lang="nl-NL" smtClean="0"/>
              <a:pPr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047089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F4EC6D-419A-4CCD-B9E2-BD8205717A96}" type="slidenum">
              <a:rPr lang="nl-NL" smtClean="0"/>
              <a:pPr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794196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F4EC6D-419A-4CCD-B9E2-BD8205717A96}" type="slidenum">
              <a:rPr lang="nl-NL" smtClean="0"/>
              <a:pPr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806516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F4EC6D-419A-4CCD-B9E2-BD8205717A96}" type="slidenum">
              <a:rPr lang="nl-NL" smtClean="0"/>
              <a:pPr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177155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Quite simply, we use the term “rotation” because, historically and conceptually, the axes are being rotated so that the clusters of items fall as closely as possible to them.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F4EC6D-419A-4CCD-B9E2-BD8205717A96}" type="slidenum">
              <a:rPr lang="nl-NL" smtClean="0"/>
              <a:pPr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451607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saturated model has the best fit possible since it perfectly reproduces all of the variances, </a:t>
            </a:r>
            <a:r>
              <a:rPr lang="en-US" dirty="0" err="1" smtClean="0"/>
              <a:t>covariances</a:t>
            </a:r>
            <a:r>
              <a:rPr lang="en-US" dirty="0" smtClean="0"/>
              <a:t> and means. That's why the saturated model above has a chi-square of zero with zero degrees of freedom. Since you can't do any better than a saturated model, it becomes the standard for comparison with the models that you estimate.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F4EC6D-419A-4CCD-B9E2-BD8205717A96}" type="slidenum">
              <a:rPr lang="nl-NL" smtClean="0"/>
              <a:pPr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736086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F4EC6D-419A-4CCD-B9E2-BD8205717A96}" type="slidenum">
              <a:rPr lang="nl-NL" smtClean="0"/>
              <a:pPr/>
              <a:t>13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410902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F4EC6D-419A-4CCD-B9E2-BD8205717A96}" type="slidenum">
              <a:rPr lang="nl-NL" smtClean="0"/>
              <a:pPr/>
              <a:t>19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67650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7DCE6-D270-4865-B701-2352B7028892}" type="datetime1">
              <a:rPr lang="nl-NL" smtClean="0"/>
              <a:t>7-3-2016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06661-2BEA-419D-95CE-082FC67DA5D1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13414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3720F-D0EE-460E-AEC0-1105431EDA48}" type="datetime1">
              <a:rPr lang="nl-NL" smtClean="0"/>
              <a:t>7-3-2016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06661-2BEA-419D-95CE-082FC67DA5D1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0974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B83AF-DE61-4267-AD95-2C35FFA74E8A}" type="datetime1">
              <a:rPr lang="nl-NL" smtClean="0"/>
              <a:t>7-3-2016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06661-2BEA-419D-95CE-082FC67DA5D1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26431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EEBDE-A49C-44A4-94E8-75772CA210E8}" type="datetime1">
              <a:rPr lang="nl-NL" smtClean="0"/>
              <a:t>7-3-2016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06661-2BEA-419D-95CE-082FC67DA5D1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91464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50D54-C32F-4621-A6A9-C724B7DCB3AD}" type="datetime1">
              <a:rPr lang="nl-NL" smtClean="0"/>
              <a:t>7-3-2016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06661-2BEA-419D-95CE-082FC67DA5D1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64599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6EA23-BE1C-49D6-A82C-5F96B9281B57}" type="datetime1">
              <a:rPr lang="nl-NL" smtClean="0"/>
              <a:t>7-3-2016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06661-2BEA-419D-95CE-082FC67DA5D1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89658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9C511-728A-4FF9-9F84-E8791C81139A}" type="datetime1">
              <a:rPr lang="nl-NL" smtClean="0"/>
              <a:t>7-3-2016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06661-2BEA-419D-95CE-082FC67DA5D1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13083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FD38B-1E0A-4563-8F60-C4EEE6AD484F}" type="datetime1">
              <a:rPr lang="nl-NL" smtClean="0"/>
              <a:t>7-3-2016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06661-2BEA-419D-95CE-082FC67DA5D1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81640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D55E1-EB48-42C0-8016-C5484A6C7ED4}" type="datetime1">
              <a:rPr lang="nl-NL" smtClean="0"/>
              <a:t>7-3-2016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06661-2BEA-419D-95CE-082FC67DA5D1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97209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BC3D4-F44B-4354-9033-B6954B268830}" type="datetime1">
              <a:rPr lang="nl-NL" smtClean="0"/>
              <a:t>7-3-2016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06661-2BEA-419D-95CE-082FC67DA5D1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7611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CFD5F-EEE8-4AEA-8167-E0DA964234D8}" type="datetime1">
              <a:rPr lang="nl-NL" smtClean="0"/>
              <a:t>7-3-2016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06661-2BEA-419D-95CE-082FC67DA5D1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91562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37569C-104C-4EEC-88FD-A0966B532665}" type="datetime1">
              <a:rPr lang="nl-NL" smtClean="0"/>
              <a:t>7-3-2016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A06661-2BEA-419D-95CE-082FC67DA5D1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97430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500" y="1696633"/>
            <a:ext cx="1044702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 smtClean="0"/>
              <a:t>Big 5 </a:t>
            </a:r>
            <a:r>
              <a:rPr lang="nl-NL" sz="3200" dirty="0" err="1" smtClean="0"/>
              <a:t>dimensions</a:t>
            </a:r>
            <a:r>
              <a:rPr lang="nl-NL" sz="3200" dirty="0" smtClean="0"/>
              <a:t> </a:t>
            </a:r>
            <a:r>
              <a:rPr lang="nl-NL" sz="3200" dirty="0" err="1" smtClean="0"/>
              <a:t>Neuroticism</a:t>
            </a:r>
            <a:r>
              <a:rPr lang="nl-NL" sz="3200" dirty="0" smtClean="0"/>
              <a:t> </a:t>
            </a:r>
            <a:r>
              <a:rPr lang="nl-NL" sz="3200" dirty="0" smtClean="0"/>
              <a:t>&amp; </a:t>
            </a:r>
            <a:r>
              <a:rPr lang="nl-NL" sz="3200" dirty="0" err="1" smtClean="0"/>
              <a:t>Extraversion</a:t>
            </a:r>
            <a:r>
              <a:rPr lang="nl-NL" sz="3200" dirty="0" smtClean="0"/>
              <a:t> in </a:t>
            </a:r>
            <a:r>
              <a:rPr lang="nl-NL" sz="3200" dirty="0" smtClean="0"/>
              <a:t>361 </a:t>
            </a:r>
            <a:r>
              <a:rPr lang="nl-NL" sz="3200" dirty="0" err="1" smtClean="0"/>
              <a:t>female</a:t>
            </a:r>
            <a:r>
              <a:rPr lang="nl-NL" sz="3200" dirty="0" smtClean="0"/>
              <a:t> </a:t>
            </a:r>
            <a:r>
              <a:rPr lang="nl-NL" sz="3200" dirty="0" smtClean="0"/>
              <a:t>UvA </a:t>
            </a:r>
            <a:r>
              <a:rPr lang="nl-NL" sz="3200" dirty="0" err="1"/>
              <a:t>students</a:t>
            </a:r>
            <a:endParaRPr lang="nl-NL" sz="3200" dirty="0" smtClean="0"/>
          </a:p>
          <a:p>
            <a:endParaRPr lang="nl-NL" sz="3200" dirty="0"/>
          </a:p>
          <a:p>
            <a:pPr marL="457200" indent="-457200">
              <a:buFontTx/>
              <a:buChar char="-"/>
            </a:pPr>
            <a:r>
              <a:rPr lang="nl-NL" sz="3200" dirty="0" err="1" smtClean="0"/>
              <a:t>Exploratory</a:t>
            </a:r>
            <a:r>
              <a:rPr lang="nl-NL" sz="3200" dirty="0" smtClean="0"/>
              <a:t> Factor Analysis (</a:t>
            </a:r>
            <a:r>
              <a:rPr lang="nl-NL" sz="3200" b="1" dirty="0" smtClean="0"/>
              <a:t>EFA</a:t>
            </a:r>
            <a:r>
              <a:rPr lang="nl-NL" sz="3200" dirty="0" smtClean="0"/>
              <a:t>) </a:t>
            </a:r>
            <a:r>
              <a:rPr lang="nl-NL" sz="3200" dirty="0" smtClean="0"/>
              <a:t>using R (</a:t>
            </a:r>
            <a:r>
              <a:rPr lang="nl-NL" sz="3200" dirty="0" err="1" smtClean="0"/>
              <a:t>factanal</a:t>
            </a:r>
            <a:r>
              <a:rPr lang="nl-NL" sz="3200" dirty="0" smtClean="0"/>
              <a:t>) </a:t>
            </a:r>
            <a:r>
              <a:rPr lang="nl-NL" sz="3200" dirty="0" err="1" smtClean="0"/>
              <a:t>with</a:t>
            </a:r>
            <a:r>
              <a:rPr lang="nl-NL" sz="3200" dirty="0" smtClean="0"/>
              <a:t> </a:t>
            </a:r>
            <a:r>
              <a:rPr lang="nl-NL" sz="3200" dirty="0" err="1" smtClean="0"/>
              <a:t>Varimax</a:t>
            </a:r>
            <a:r>
              <a:rPr lang="nl-NL" sz="3200" dirty="0" smtClean="0"/>
              <a:t> </a:t>
            </a:r>
            <a:r>
              <a:rPr lang="nl-NL" sz="3200" dirty="0" err="1" smtClean="0"/>
              <a:t>and</a:t>
            </a:r>
            <a:r>
              <a:rPr lang="nl-NL" sz="3200" dirty="0" smtClean="0"/>
              <a:t> </a:t>
            </a:r>
            <a:r>
              <a:rPr lang="nl-NL" sz="3200" dirty="0" err="1" smtClean="0"/>
              <a:t>Promax</a:t>
            </a:r>
            <a:r>
              <a:rPr lang="nl-NL" sz="3200" dirty="0" smtClean="0"/>
              <a:t> </a:t>
            </a:r>
            <a:r>
              <a:rPr lang="nl-NL" sz="3200" dirty="0" err="1" smtClean="0"/>
              <a:t>rotation</a:t>
            </a:r>
            <a:endParaRPr lang="nl-NL" sz="3200" dirty="0" smtClean="0"/>
          </a:p>
          <a:p>
            <a:pPr marL="457200" indent="-457200">
              <a:buFontTx/>
              <a:buChar char="-"/>
            </a:pPr>
            <a:r>
              <a:rPr lang="en-US" sz="3200" dirty="0" smtClean="0"/>
              <a:t>Confirmatory Factor Analysis (</a:t>
            </a:r>
            <a:r>
              <a:rPr lang="en-US" sz="3200" b="1" dirty="0" smtClean="0"/>
              <a:t>CFA</a:t>
            </a:r>
            <a:r>
              <a:rPr lang="en-US" sz="3200" dirty="0" smtClean="0"/>
              <a:t>) using OpenMx</a:t>
            </a:r>
            <a:endParaRPr lang="nl-NL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571500" y="511909"/>
            <a:ext cx="90284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dirty="0" smtClean="0"/>
              <a:t>Practical: </a:t>
            </a:r>
            <a:r>
              <a:rPr lang="nl-NL" sz="3600" dirty="0" err="1" smtClean="0"/>
              <a:t>Phenotypic</a:t>
            </a:r>
            <a:r>
              <a:rPr lang="nl-NL" sz="3600" dirty="0" smtClean="0"/>
              <a:t> Factor Analysis</a:t>
            </a:r>
            <a:endParaRPr lang="nl-NL" b="1" dirty="0"/>
          </a:p>
        </p:txBody>
      </p:sp>
      <p:sp>
        <p:nvSpPr>
          <p:cNvPr id="6" name="Footer Placeholder 26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 smtClean="0"/>
              <a:t>Dolan &amp; Abdellaoui Boulder </a:t>
            </a:r>
            <a:r>
              <a:rPr lang="en-US" dirty="0" smtClean="0"/>
              <a:t>Workshop </a:t>
            </a:r>
            <a:r>
              <a:rPr lang="en-US" dirty="0" smtClean="0"/>
              <a:t>2016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18654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2642" y="327843"/>
            <a:ext cx="1064698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1200" b="1" dirty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Part 4A: </a:t>
            </a:r>
            <a:r>
              <a:rPr lang="nl-NL" sz="1200" b="1" dirty="0" err="1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saturated</a:t>
            </a:r>
            <a:r>
              <a:rPr lang="nl-NL" sz="1200" b="1" dirty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model </a:t>
            </a:r>
            <a:endParaRPr lang="nl-NL" sz="1200" b="1" dirty="0" smtClean="0">
              <a:solidFill>
                <a:srgbClr val="00487E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nl-NL" sz="1200" b="1" dirty="0">
              <a:solidFill>
                <a:srgbClr val="00487E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nl-NL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ny</a:t>
            </a:r>
            <a:r>
              <a:rPr lang="nl-NL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=12</a:t>
            </a:r>
            <a:r>
              <a:rPr lang="nl-NL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nl-NL" sz="1200" b="1" dirty="0" smtClean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nl-NL" sz="1200" b="1" dirty="0" err="1" smtClean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number</a:t>
            </a:r>
            <a:r>
              <a:rPr lang="nl-NL" sz="1200" b="1" dirty="0" smtClean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of indicators</a:t>
            </a:r>
          </a:p>
          <a:p>
            <a:r>
              <a:rPr lang="nl-NL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ne=2	</a:t>
            </a:r>
            <a:r>
              <a:rPr lang="nl-NL" sz="1200" b="1" dirty="0" smtClean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nl-NL" sz="1200" b="1" dirty="0" err="1" smtClean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expected</a:t>
            </a:r>
            <a:r>
              <a:rPr lang="nl-NL" sz="1200" b="1" dirty="0" smtClean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nl-NL" sz="1200" b="1" dirty="0" err="1" smtClean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number</a:t>
            </a:r>
            <a:r>
              <a:rPr lang="nl-NL" sz="1200" b="1" dirty="0" smtClean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of common factors</a:t>
            </a:r>
          </a:p>
          <a:p>
            <a:r>
              <a:rPr lang="nl-NL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varnames</a:t>
            </a:r>
            <a:r>
              <a:rPr lang="nl-NL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nl-NL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colnames</a:t>
            </a:r>
            <a:r>
              <a:rPr lang="nl-NL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(datb2</a:t>
            </a:r>
            <a:r>
              <a:rPr lang="nl-NL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nl-NL" sz="1200" b="1" dirty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var </a:t>
            </a:r>
            <a:r>
              <a:rPr lang="nl-NL" sz="1200" b="1" dirty="0" err="1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names</a:t>
            </a:r>
            <a:endParaRPr lang="nl-NL" sz="1200" b="1" dirty="0">
              <a:solidFill>
                <a:srgbClr val="00487E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nl-NL" sz="1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nl-NL" sz="1200" b="1" dirty="0" smtClean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### </a:t>
            </a:r>
            <a:r>
              <a:rPr lang="nl-NL" sz="1200" b="1" dirty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fit the </a:t>
            </a:r>
            <a:r>
              <a:rPr lang="nl-NL" sz="1200" b="1" dirty="0" err="1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saturated</a:t>
            </a:r>
            <a:r>
              <a:rPr lang="nl-NL" sz="1200" b="1" dirty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model </a:t>
            </a:r>
            <a:r>
              <a:rPr lang="nl-NL" sz="1200" b="1" dirty="0" smtClean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### </a:t>
            </a:r>
          </a:p>
          <a:p>
            <a:endParaRPr lang="nl-NL" sz="1200" b="1" dirty="0">
              <a:solidFill>
                <a:srgbClr val="00487E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nl-NL" sz="1200" b="1" dirty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nl-NL" sz="1200" b="1" dirty="0" err="1" smtClean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define</a:t>
            </a:r>
            <a:r>
              <a:rPr lang="nl-NL" sz="1200" b="1" dirty="0" smtClean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the </a:t>
            </a:r>
            <a:r>
              <a:rPr lang="nl-NL" sz="1200" b="1" dirty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means </a:t>
            </a:r>
            <a:r>
              <a:rPr lang="nl-NL" sz="1200" b="1" dirty="0" err="1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r>
              <a:rPr lang="nl-NL" sz="1200" b="1" dirty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nl-NL" sz="1200" b="1" dirty="0" err="1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covariance</a:t>
            </a:r>
            <a:r>
              <a:rPr lang="nl-NL" sz="1200" b="1" dirty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matrix in OpenMx </a:t>
            </a:r>
            <a:r>
              <a:rPr lang="nl-NL" sz="1200" b="1" dirty="0" err="1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</a:t>
            </a:r>
            <a:r>
              <a:rPr lang="nl-NL" sz="1200" b="1" dirty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nl-NL" sz="1200" b="1" dirty="0" err="1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obtain</a:t>
            </a:r>
            <a:r>
              <a:rPr lang="nl-NL" sz="1200" b="1" dirty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the </a:t>
            </a:r>
            <a:r>
              <a:rPr lang="nl-NL" sz="1200" b="1" dirty="0" err="1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saturated</a:t>
            </a:r>
            <a:r>
              <a:rPr lang="nl-NL" sz="1200" b="1" dirty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model </a:t>
            </a:r>
            <a:r>
              <a:rPr lang="nl-NL" sz="1200" b="1" dirty="0" err="1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loglikelihood</a:t>
            </a:r>
            <a:endParaRPr lang="nl-NL" sz="1200" b="1" dirty="0">
              <a:solidFill>
                <a:srgbClr val="00487E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nl-NL" sz="1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nl-NL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Rs1=</a:t>
            </a:r>
            <a:r>
              <a:rPr lang="nl-NL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mxMatrix</a:t>
            </a:r>
            <a:r>
              <a:rPr lang="nl-NL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(type</a:t>
            </a:r>
            <a:r>
              <a:rPr lang="nl-NL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='Stand',</a:t>
            </a:r>
            <a:r>
              <a:rPr lang="nl-NL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nrow</a:t>
            </a:r>
            <a:r>
              <a:rPr lang="nl-NL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nl-NL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ny,ncol</a:t>
            </a:r>
            <a:r>
              <a:rPr lang="nl-NL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nl-NL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ny,free</a:t>
            </a:r>
            <a:r>
              <a:rPr lang="nl-NL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nl-NL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TRUE,value</a:t>
            </a:r>
            <a:r>
              <a:rPr lang="nl-NL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=.05,</a:t>
            </a:r>
          </a:p>
          <a:p>
            <a:r>
              <a:rPr lang="nl-NL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</a:t>
            </a:r>
            <a:r>
              <a:rPr lang="nl-NL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lbound</a:t>
            </a:r>
            <a:r>
              <a:rPr lang="nl-NL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=-.9,ubound=.9,name='cor')   		</a:t>
            </a:r>
            <a:r>
              <a:rPr lang="nl-NL" sz="1200" b="1" dirty="0" smtClean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nl-NL" sz="1200" b="1" dirty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12x12 </a:t>
            </a:r>
            <a:r>
              <a:rPr lang="nl-NL" sz="1200" b="1" dirty="0" err="1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correlation</a:t>
            </a:r>
            <a:r>
              <a:rPr lang="nl-NL" sz="1200" b="1" dirty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matrix</a:t>
            </a:r>
          </a:p>
          <a:p>
            <a:r>
              <a:rPr lang="nl-NL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Sds1=</a:t>
            </a:r>
            <a:r>
              <a:rPr lang="nl-NL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mxMatrix</a:t>
            </a:r>
            <a:r>
              <a:rPr lang="nl-NL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(type='</a:t>
            </a:r>
            <a:r>
              <a:rPr lang="nl-NL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Diag</a:t>
            </a:r>
            <a:r>
              <a:rPr lang="nl-NL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',</a:t>
            </a:r>
            <a:r>
              <a:rPr lang="nl-NL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nrow</a:t>
            </a:r>
            <a:r>
              <a:rPr lang="nl-NL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nl-NL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ny,ncol</a:t>
            </a:r>
            <a:r>
              <a:rPr lang="nl-NL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nl-NL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ny,free</a:t>
            </a:r>
            <a:r>
              <a:rPr lang="nl-NL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nl-NL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TRUE,value</a:t>
            </a:r>
            <a:r>
              <a:rPr lang="nl-NL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=5,name='</a:t>
            </a:r>
            <a:r>
              <a:rPr lang="nl-NL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sds</a:t>
            </a:r>
            <a:r>
              <a:rPr lang="nl-NL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')  	</a:t>
            </a:r>
            <a:r>
              <a:rPr lang="nl-NL" sz="1200" b="1" dirty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12x12 </a:t>
            </a:r>
            <a:r>
              <a:rPr lang="nl-NL" sz="1200" b="1" dirty="0" err="1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diagonal</a:t>
            </a:r>
            <a:r>
              <a:rPr lang="nl-NL" sz="1200" b="1" dirty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matrix (st </a:t>
            </a:r>
            <a:r>
              <a:rPr lang="nl-NL" sz="1200" b="1" dirty="0" err="1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devs</a:t>
            </a:r>
            <a:r>
              <a:rPr lang="nl-NL" sz="1200" b="1" dirty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nl-NL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Mean1=</a:t>
            </a:r>
            <a:r>
              <a:rPr lang="nl-NL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mxMatrix</a:t>
            </a:r>
            <a:r>
              <a:rPr lang="nl-NL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(type='Full',</a:t>
            </a:r>
            <a:r>
              <a:rPr lang="nl-NL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nrow</a:t>
            </a:r>
            <a:r>
              <a:rPr lang="nl-NL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=1,ncol=</a:t>
            </a:r>
            <a:r>
              <a:rPr lang="nl-NL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ny,free</a:t>
            </a:r>
            <a:r>
              <a:rPr lang="nl-NL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nl-NL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TRUE,value</a:t>
            </a:r>
            <a:r>
              <a:rPr lang="nl-NL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=25,name='mean1') 	</a:t>
            </a:r>
            <a:r>
              <a:rPr lang="nl-NL" sz="1200" b="1" dirty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1x12 vector means</a:t>
            </a:r>
          </a:p>
          <a:p>
            <a:r>
              <a:rPr lang="nl-NL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MkS1=</a:t>
            </a:r>
            <a:r>
              <a:rPr lang="nl-NL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mxAlgebra</a:t>
            </a:r>
            <a:r>
              <a:rPr lang="nl-NL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nl-NL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expression</a:t>
            </a:r>
            <a:r>
              <a:rPr lang="nl-NL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nl-NL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sds</a:t>
            </a:r>
            <a:r>
              <a:rPr lang="nl-NL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%*%cor%*%</a:t>
            </a:r>
            <a:r>
              <a:rPr lang="nl-NL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sds,name</a:t>
            </a:r>
            <a:r>
              <a:rPr lang="nl-NL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='Ssat1')  			</a:t>
            </a:r>
            <a:r>
              <a:rPr lang="nl-NL" sz="1200" b="1" dirty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nl-NL" sz="1200" b="1" dirty="0" err="1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expected</a:t>
            </a:r>
            <a:r>
              <a:rPr lang="nl-NL" sz="1200" b="1" dirty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nl-NL" sz="1200" b="1" dirty="0" err="1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covariance</a:t>
            </a:r>
            <a:r>
              <a:rPr lang="nl-NL" sz="1200" b="1" dirty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matrix</a:t>
            </a:r>
          </a:p>
          <a:p>
            <a:endParaRPr lang="nl-NL" sz="1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nl-NL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satmodels1=</a:t>
            </a:r>
            <a:r>
              <a:rPr lang="nl-NL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mxModel</a:t>
            </a:r>
            <a:r>
              <a:rPr lang="nl-NL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('part1',Rs1, Sds1, Mean1,MkS1) </a:t>
            </a:r>
            <a:r>
              <a:rPr lang="nl-NL" sz="1200" b="1" dirty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nl-NL" sz="1200" b="1" dirty="0" err="1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assemble</a:t>
            </a:r>
            <a:r>
              <a:rPr lang="nl-NL" sz="1200" b="1" dirty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the model</a:t>
            </a:r>
          </a:p>
          <a:p>
            <a:endParaRPr lang="nl-NL" sz="1200" b="1" dirty="0" smtClean="0">
              <a:solidFill>
                <a:srgbClr val="00487E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nl-NL" sz="1200" b="1" dirty="0" smtClean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nl-NL" sz="1200" b="1" dirty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data + </a:t>
            </a:r>
            <a:r>
              <a:rPr lang="nl-NL" sz="1200" b="1" dirty="0" err="1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estimation</a:t>
            </a:r>
            <a:r>
              <a:rPr lang="nl-NL" sz="1200" b="1" dirty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nl-NL" sz="1200" b="1" dirty="0" err="1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function</a:t>
            </a:r>
            <a:r>
              <a:rPr lang="nl-NL" sz="1200" b="1" dirty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nl-NL" sz="1200" b="1" dirty="0" smtClean="0">
              <a:solidFill>
                <a:srgbClr val="00487E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nl-NL" sz="1200" b="1" dirty="0">
              <a:solidFill>
                <a:srgbClr val="00487E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nl-NL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satdats1=</a:t>
            </a:r>
            <a:r>
              <a:rPr lang="nl-NL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mxModel</a:t>
            </a:r>
            <a:r>
              <a:rPr lang="nl-NL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("part2",</a:t>
            </a:r>
          </a:p>
          <a:p>
            <a:r>
              <a:rPr lang="nl-NL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nl-NL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mxData</a:t>
            </a:r>
            <a:r>
              <a:rPr lang="nl-NL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 </a:t>
            </a:r>
            <a:r>
              <a:rPr lang="nl-NL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observed</a:t>
            </a:r>
            <a:r>
              <a:rPr lang="nl-NL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=datb2, type="</a:t>
            </a:r>
            <a:r>
              <a:rPr lang="nl-NL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raw</a:t>
            </a:r>
            <a:r>
              <a:rPr lang="nl-NL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"),   </a:t>
            </a:r>
            <a:r>
              <a:rPr lang="nl-NL" sz="1200" b="1" dirty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the data</a:t>
            </a:r>
          </a:p>
          <a:p>
            <a:r>
              <a:rPr lang="nl-NL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nl-NL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mxExpectationNormal</a:t>
            </a:r>
            <a:r>
              <a:rPr lang="nl-NL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 </a:t>
            </a:r>
            <a:r>
              <a:rPr lang="nl-NL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covariance</a:t>
            </a:r>
            <a:r>
              <a:rPr lang="nl-NL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="part1.Ssat1", means="part1.mean1",</a:t>
            </a:r>
          </a:p>
          <a:p>
            <a:r>
              <a:rPr lang="nl-NL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nl-NL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dimnames</a:t>
            </a:r>
            <a:r>
              <a:rPr lang="nl-NL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nl-NL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varnames</a:t>
            </a:r>
            <a:r>
              <a:rPr lang="nl-NL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),  </a:t>
            </a:r>
            <a:r>
              <a:rPr lang="nl-NL" sz="1200" b="1" dirty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the fit </a:t>
            </a:r>
            <a:r>
              <a:rPr lang="nl-NL" sz="1200" b="1" dirty="0" err="1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function</a:t>
            </a:r>
            <a:endParaRPr lang="nl-NL" sz="1200" b="1" dirty="0">
              <a:solidFill>
                <a:srgbClr val="00487E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nl-NL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nl-NL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mxFitFunctionML</a:t>
            </a:r>
            <a:r>
              <a:rPr lang="nl-NL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nl-NL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  )  </a:t>
            </a:r>
            <a:r>
              <a:rPr lang="nl-NL" sz="1200" b="1" dirty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data &amp; </a:t>
            </a:r>
            <a:r>
              <a:rPr lang="nl-NL" sz="1200" b="1" dirty="0" err="1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expected</a:t>
            </a:r>
            <a:r>
              <a:rPr lang="nl-NL" sz="1200" b="1" dirty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nl-NL" sz="1200" b="1" dirty="0" err="1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cov</a:t>
            </a:r>
            <a:r>
              <a:rPr lang="nl-NL" sz="1200" b="1" dirty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/means</a:t>
            </a:r>
          </a:p>
          <a:p>
            <a:endParaRPr lang="nl-NL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nl-NL" sz="1200" b="1" dirty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fit the </a:t>
            </a:r>
            <a:r>
              <a:rPr lang="nl-NL" sz="1200" b="1" dirty="0" err="1" smtClean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saturated</a:t>
            </a:r>
            <a:r>
              <a:rPr lang="nl-NL" sz="1200" b="1" dirty="0" smtClean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nl-NL" sz="1200" b="1" dirty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model....</a:t>
            </a:r>
          </a:p>
          <a:p>
            <a:endParaRPr lang="nl-NL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nl-NL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Models1 &lt;-  </a:t>
            </a:r>
            <a:r>
              <a:rPr lang="nl-NL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mxModel</a:t>
            </a:r>
            <a:r>
              <a:rPr lang="nl-NL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("models1", satmodels1, satdats1,</a:t>
            </a:r>
          </a:p>
          <a:p>
            <a:r>
              <a:rPr lang="nl-NL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</a:t>
            </a:r>
            <a:r>
              <a:rPr lang="nl-NL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mxAlgebra</a:t>
            </a:r>
            <a:r>
              <a:rPr lang="nl-NL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(part2.objective, name="minus2loglikelihood"),</a:t>
            </a:r>
          </a:p>
          <a:p>
            <a:r>
              <a:rPr lang="nl-NL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</a:t>
            </a:r>
            <a:r>
              <a:rPr lang="nl-NL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mxFitFunctionAlgebra</a:t>
            </a:r>
            <a:r>
              <a:rPr lang="nl-NL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("minus2loglikelihood"))                                               </a:t>
            </a:r>
          </a:p>
          <a:p>
            <a:r>
              <a:rPr lang="nl-NL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Models1_out </a:t>
            </a:r>
            <a:r>
              <a:rPr lang="nl-NL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&lt;- </a:t>
            </a:r>
            <a:r>
              <a:rPr lang="nl-NL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mxRun</a:t>
            </a:r>
            <a:r>
              <a:rPr lang="nl-NL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(Models1</a:t>
            </a:r>
            <a:r>
              <a:rPr lang="nl-NL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nl-NL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06661-2BEA-419D-95CE-082FC67DA5D1}" type="slidenum">
              <a:rPr lang="nl-NL" smtClean="0"/>
              <a:pPr/>
              <a:t>10</a:t>
            </a:fld>
            <a:endParaRPr lang="nl-NL"/>
          </a:p>
        </p:txBody>
      </p:sp>
      <p:sp>
        <p:nvSpPr>
          <p:cNvPr id="5" name="TextBox 4"/>
          <p:cNvSpPr txBox="1"/>
          <p:nvPr/>
        </p:nvSpPr>
        <p:spPr>
          <a:xfrm>
            <a:off x="11506200" y="7620"/>
            <a:ext cx="67693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CFA</a:t>
            </a:r>
            <a:endParaRPr lang="en-US" sz="2500" dirty="0"/>
          </a:p>
        </p:txBody>
      </p:sp>
      <p:sp>
        <p:nvSpPr>
          <p:cNvPr id="7" name="Rectangle 6"/>
          <p:cNvSpPr/>
          <p:nvPr/>
        </p:nvSpPr>
        <p:spPr>
          <a:xfrm>
            <a:off x="332642" y="1792290"/>
            <a:ext cx="10496857" cy="1733266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32641" y="3582655"/>
            <a:ext cx="6743724" cy="1580632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32641" y="5220387"/>
            <a:ext cx="6743724" cy="1287158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453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54606" y="1162550"/>
            <a:ext cx="32175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dirty="0">
                <a:latin typeface="Courier New" panose="02070309020205020404" pitchFamily="49" charset="0"/>
                <a:cs typeface="Courier New" panose="02070309020205020404" pitchFamily="49" charset="0"/>
              </a:rPr>
              <a:t>&gt; summary(Models1_out</a:t>
            </a:r>
            <a:r>
              <a:rPr lang="nl-NL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nl-NL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54606" y="1658773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nl-NL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nl-NL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observed</a:t>
            </a:r>
            <a:r>
              <a:rPr lang="nl-NL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nl-NL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statistics</a:t>
            </a:r>
            <a:r>
              <a:rPr lang="nl-NL" dirty="0">
                <a:latin typeface="Courier New" panose="02070309020205020404" pitchFamily="49" charset="0"/>
                <a:cs typeface="Courier New" panose="02070309020205020404" pitchFamily="49" charset="0"/>
              </a:rPr>
              <a:t>:  4332 </a:t>
            </a:r>
          </a:p>
          <a:p>
            <a:r>
              <a:rPr lang="nl-NL" dirty="0" err="1">
                <a:latin typeface="Courier New" panose="02070309020205020404" pitchFamily="49" charset="0"/>
                <a:cs typeface="Courier New" panose="02070309020205020404" pitchFamily="49" charset="0"/>
              </a:rPr>
              <a:t>estimated</a:t>
            </a:r>
            <a:r>
              <a:rPr lang="nl-NL" dirty="0">
                <a:latin typeface="Courier New" panose="02070309020205020404" pitchFamily="49" charset="0"/>
                <a:cs typeface="Courier New" panose="02070309020205020404" pitchFamily="49" charset="0"/>
              </a:rPr>
              <a:t> parameters:  90 </a:t>
            </a:r>
            <a:r>
              <a:rPr lang="nl-NL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endParaRPr lang="nl-NL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nl-NL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degrees</a:t>
            </a:r>
            <a:r>
              <a:rPr lang="nl-NL" dirty="0">
                <a:latin typeface="Courier New" panose="02070309020205020404" pitchFamily="49" charset="0"/>
                <a:cs typeface="Courier New" panose="02070309020205020404" pitchFamily="49" charset="0"/>
              </a:rPr>
              <a:t> of </a:t>
            </a:r>
            <a:r>
              <a:rPr lang="nl-NL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freedom</a:t>
            </a:r>
            <a:r>
              <a:rPr lang="nl-NL" dirty="0">
                <a:latin typeface="Courier New" panose="02070309020205020404" pitchFamily="49" charset="0"/>
                <a:cs typeface="Courier New" panose="02070309020205020404" pitchFamily="49" charset="0"/>
              </a:rPr>
              <a:t>:  4242 </a:t>
            </a:r>
          </a:p>
          <a:p>
            <a:r>
              <a:rPr lang="nl-NL" dirty="0">
                <a:latin typeface="Courier New" panose="02070309020205020404" pitchFamily="49" charset="0"/>
                <a:cs typeface="Courier New" panose="02070309020205020404" pitchFamily="49" charset="0"/>
              </a:rPr>
              <a:t>-2 log </a:t>
            </a:r>
            <a:r>
              <a:rPr lang="nl-NL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likelihood</a:t>
            </a:r>
            <a:r>
              <a:rPr lang="nl-NL" dirty="0">
                <a:latin typeface="Courier New" panose="02070309020205020404" pitchFamily="49" charset="0"/>
                <a:cs typeface="Courier New" panose="02070309020205020404" pitchFamily="49" charset="0"/>
              </a:rPr>
              <a:t>:  23578.09 </a:t>
            </a:r>
          </a:p>
          <a:p>
            <a:r>
              <a:rPr lang="nl-NL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number</a:t>
            </a:r>
            <a:r>
              <a:rPr lang="nl-NL" dirty="0">
                <a:latin typeface="Courier New" panose="02070309020205020404" pitchFamily="49" charset="0"/>
                <a:cs typeface="Courier New" panose="02070309020205020404" pitchFamily="49" charset="0"/>
              </a:rPr>
              <a:t> of </a:t>
            </a:r>
            <a:r>
              <a:rPr lang="nl-NL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observations</a:t>
            </a:r>
            <a:r>
              <a:rPr lang="nl-NL" dirty="0">
                <a:latin typeface="Courier New" panose="02070309020205020404" pitchFamily="49" charset="0"/>
                <a:cs typeface="Courier New" panose="02070309020205020404" pitchFamily="49" charset="0"/>
              </a:rPr>
              <a:t>:  361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06661-2BEA-419D-95CE-082FC67DA5D1}" type="slidenum">
              <a:rPr lang="nl-NL" smtClean="0"/>
              <a:pPr/>
              <a:t>11</a:t>
            </a:fld>
            <a:endParaRPr lang="nl-NL"/>
          </a:p>
        </p:txBody>
      </p:sp>
      <p:sp>
        <p:nvSpPr>
          <p:cNvPr id="6" name="TextBox 5"/>
          <p:cNvSpPr txBox="1"/>
          <p:nvPr/>
        </p:nvSpPr>
        <p:spPr>
          <a:xfrm>
            <a:off x="11506200" y="7620"/>
            <a:ext cx="67693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CFA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1551038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433638" y="1182663"/>
            <a:ext cx="299633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latin typeface="Symbol" panose="05050102010706020507" pitchFamily="18" charset="2"/>
              </a:rPr>
              <a:t>S</a:t>
            </a:r>
            <a:r>
              <a:rPr lang="en-US" sz="3600" b="1" baseline="-25000" dirty="0" err="1"/>
              <a:t>y</a:t>
            </a:r>
            <a:r>
              <a:rPr lang="en-US" sz="3600" dirty="0"/>
              <a:t> </a:t>
            </a:r>
            <a:r>
              <a:rPr lang="nl-NL" sz="3600" dirty="0"/>
              <a:t> = </a:t>
            </a:r>
            <a:r>
              <a:rPr lang="en-US" sz="3600" b="1" dirty="0">
                <a:solidFill>
                  <a:srgbClr val="FF0000"/>
                </a:solidFill>
                <a:sym typeface="Symbol" panose="05050102010706020507" pitchFamily="18" charset="2"/>
              </a:rPr>
              <a:t></a:t>
            </a:r>
            <a:r>
              <a:rPr lang="en-US" sz="3600" b="1" dirty="0" err="1">
                <a:solidFill>
                  <a:srgbClr val="00B050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Y</a:t>
            </a:r>
            <a:r>
              <a:rPr lang="en-US" sz="3600" b="1" dirty="0" err="1">
                <a:solidFill>
                  <a:srgbClr val="FF0000"/>
                </a:solidFill>
                <a:sym typeface="Symbol" panose="05050102010706020507" pitchFamily="18" charset="2"/>
              </a:rPr>
              <a:t></a:t>
            </a:r>
            <a:r>
              <a:rPr lang="en-US" sz="3600" baseline="30000" dirty="0" err="1"/>
              <a:t>t</a:t>
            </a:r>
            <a:r>
              <a:rPr lang="en-US" sz="3600" baseline="30000" dirty="0"/>
              <a:t> </a:t>
            </a:r>
            <a:r>
              <a:rPr lang="en-US" sz="3600" dirty="0"/>
              <a:t>+ </a:t>
            </a:r>
            <a:r>
              <a:rPr lang="en-US" sz="3600" b="1" dirty="0">
                <a:solidFill>
                  <a:srgbClr val="0070C0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Q</a:t>
            </a:r>
          </a:p>
        </p:txBody>
      </p:sp>
      <p:grpSp>
        <p:nvGrpSpPr>
          <p:cNvPr id="86" name="Group 85"/>
          <p:cNvGrpSpPr/>
          <p:nvPr/>
        </p:nvGrpSpPr>
        <p:grpSpPr>
          <a:xfrm>
            <a:off x="2852041" y="2559254"/>
            <a:ext cx="6335634" cy="3093329"/>
            <a:chOff x="5588417" y="2825386"/>
            <a:chExt cx="6335634" cy="3093329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7159140" y="4741103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n4</a:t>
              </a:r>
              <a:endParaRPr lang="en-GB" dirty="0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7763106" y="4741103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n5</a:t>
              </a:r>
              <a:endParaRPr lang="en-GB" dirty="0"/>
            </a:p>
          </p:txBody>
        </p:sp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8306676" y="4741103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n6</a:t>
              </a:r>
              <a:endParaRPr lang="en-GB" dirty="0"/>
            </a:p>
          </p:txBody>
        </p:sp>
        <p:sp>
          <p:nvSpPr>
            <p:cNvPr id="10" name="Rectangle 7"/>
            <p:cNvSpPr>
              <a:spLocks noChangeArrowheads="1"/>
            </p:cNvSpPr>
            <p:nvPr/>
          </p:nvSpPr>
          <p:spPr bwMode="auto">
            <a:xfrm>
              <a:off x="8850247" y="4741103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e</a:t>
              </a:r>
              <a:r>
                <a:rPr lang="en-US" dirty="0"/>
                <a:t>1</a:t>
              </a:r>
              <a:endParaRPr lang="en-GB" dirty="0"/>
            </a:p>
          </p:txBody>
        </p:sp>
        <p:sp>
          <p:nvSpPr>
            <p:cNvPr id="11" name="Rectangle 8"/>
            <p:cNvSpPr>
              <a:spLocks noChangeArrowheads="1"/>
            </p:cNvSpPr>
            <p:nvPr/>
          </p:nvSpPr>
          <p:spPr bwMode="auto">
            <a:xfrm>
              <a:off x="9393817" y="4741103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e</a:t>
              </a:r>
              <a:r>
                <a:rPr lang="en-US" dirty="0"/>
                <a:t>2</a:t>
              </a:r>
              <a:endParaRPr lang="en-GB" dirty="0"/>
            </a:p>
          </p:txBody>
        </p:sp>
        <p:sp>
          <p:nvSpPr>
            <p:cNvPr id="12" name="Rectangle 9"/>
            <p:cNvSpPr>
              <a:spLocks noChangeArrowheads="1"/>
            </p:cNvSpPr>
            <p:nvPr/>
          </p:nvSpPr>
          <p:spPr bwMode="auto">
            <a:xfrm>
              <a:off x="9937386" y="4741103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e</a:t>
              </a:r>
              <a:r>
                <a:rPr lang="en-US" dirty="0"/>
                <a:t>3</a:t>
              </a:r>
              <a:endParaRPr lang="en-GB" dirty="0"/>
            </a:p>
          </p:txBody>
        </p:sp>
        <p:sp>
          <p:nvSpPr>
            <p:cNvPr id="13" name="Oval 10"/>
            <p:cNvSpPr>
              <a:spLocks noChangeArrowheads="1"/>
            </p:cNvSpPr>
            <p:nvPr/>
          </p:nvSpPr>
          <p:spPr bwMode="auto">
            <a:xfrm>
              <a:off x="7006033" y="3170647"/>
              <a:ext cx="422777" cy="49969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 dirty="0" smtClean="0"/>
                <a:t>N</a:t>
              </a:r>
              <a:endParaRPr lang="en-GB" dirty="0"/>
            </a:p>
          </p:txBody>
        </p:sp>
        <p:sp>
          <p:nvSpPr>
            <p:cNvPr id="14" name="Oval 11"/>
            <p:cNvSpPr>
              <a:spLocks noChangeArrowheads="1"/>
            </p:cNvSpPr>
            <p:nvPr/>
          </p:nvSpPr>
          <p:spPr bwMode="auto">
            <a:xfrm>
              <a:off x="10009821" y="3170647"/>
              <a:ext cx="422777" cy="49969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 dirty="0" smtClean="0"/>
                <a:t>E</a:t>
              </a:r>
              <a:endParaRPr lang="en-GB" dirty="0"/>
            </a:p>
          </p:txBody>
        </p:sp>
        <p:sp>
          <p:nvSpPr>
            <p:cNvPr id="15" name="Oval 14"/>
            <p:cNvSpPr/>
            <p:nvPr/>
          </p:nvSpPr>
          <p:spPr>
            <a:xfrm>
              <a:off x="9994949" y="5514381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16" name="Straight Arrow Connector 15"/>
            <p:cNvCxnSpPr>
              <a:stCxn id="15" idx="0"/>
              <a:endCxn id="12" idx="2"/>
            </p:cNvCxnSpPr>
            <p:nvPr/>
          </p:nvCxnSpPr>
          <p:spPr>
            <a:xfrm flipV="1">
              <a:off x="10148774" y="5240793"/>
              <a:ext cx="1" cy="27358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Oval 16"/>
            <p:cNvSpPr/>
            <p:nvPr/>
          </p:nvSpPr>
          <p:spPr>
            <a:xfrm>
              <a:off x="9449235" y="5513316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/>
                <a:t>e</a:t>
              </a:r>
            </a:p>
          </p:txBody>
        </p:sp>
        <p:cxnSp>
          <p:nvCxnSpPr>
            <p:cNvPr id="18" name="Straight Arrow Connector 17"/>
            <p:cNvCxnSpPr>
              <a:stCxn id="17" idx="0"/>
              <a:endCxn id="11" idx="2"/>
            </p:cNvCxnSpPr>
            <p:nvPr/>
          </p:nvCxnSpPr>
          <p:spPr>
            <a:xfrm flipV="1">
              <a:off x="9603060" y="5240793"/>
              <a:ext cx="2146" cy="272523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Oval 18"/>
            <p:cNvSpPr/>
            <p:nvPr/>
          </p:nvSpPr>
          <p:spPr>
            <a:xfrm>
              <a:off x="8921103" y="5512253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20" name="Straight Arrow Connector 19"/>
            <p:cNvCxnSpPr>
              <a:stCxn id="19" idx="0"/>
              <a:endCxn id="10" idx="2"/>
            </p:cNvCxnSpPr>
            <p:nvPr/>
          </p:nvCxnSpPr>
          <p:spPr>
            <a:xfrm flipH="1" flipV="1">
              <a:off x="9061636" y="5240793"/>
              <a:ext cx="13292" cy="27146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Oval 20"/>
            <p:cNvSpPr/>
            <p:nvPr/>
          </p:nvSpPr>
          <p:spPr>
            <a:xfrm>
              <a:off x="8353415" y="5517584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22" name="Straight Arrow Connector 21"/>
            <p:cNvCxnSpPr>
              <a:stCxn id="21" idx="0"/>
              <a:endCxn id="9" idx="2"/>
            </p:cNvCxnSpPr>
            <p:nvPr/>
          </p:nvCxnSpPr>
          <p:spPr>
            <a:xfrm flipV="1">
              <a:off x="8507240" y="5240793"/>
              <a:ext cx="10825" cy="27679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Oval 22"/>
            <p:cNvSpPr/>
            <p:nvPr/>
          </p:nvSpPr>
          <p:spPr>
            <a:xfrm>
              <a:off x="7820886" y="5510127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24" name="Straight Arrow Connector 23"/>
            <p:cNvCxnSpPr>
              <a:stCxn id="23" idx="0"/>
              <a:endCxn id="7" idx="2"/>
            </p:cNvCxnSpPr>
            <p:nvPr/>
          </p:nvCxnSpPr>
          <p:spPr>
            <a:xfrm flipH="1" flipV="1">
              <a:off x="7974495" y="5240793"/>
              <a:ext cx="216" cy="269334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Oval 24"/>
            <p:cNvSpPr/>
            <p:nvPr/>
          </p:nvSpPr>
          <p:spPr>
            <a:xfrm>
              <a:off x="7231223" y="5515454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26" name="Straight Arrow Connector 25"/>
            <p:cNvCxnSpPr>
              <a:stCxn id="25" idx="0"/>
              <a:endCxn id="6" idx="2"/>
            </p:cNvCxnSpPr>
            <p:nvPr/>
          </p:nvCxnSpPr>
          <p:spPr>
            <a:xfrm flipH="1" flipV="1">
              <a:off x="7370529" y="5240793"/>
              <a:ext cx="14519" cy="27466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Rectangle 7"/>
            <p:cNvSpPr>
              <a:spLocks noChangeArrowheads="1"/>
            </p:cNvSpPr>
            <p:nvPr/>
          </p:nvSpPr>
          <p:spPr bwMode="auto">
            <a:xfrm>
              <a:off x="10414134" y="4752824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e</a:t>
              </a:r>
              <a:r>
                <a:rPr lang="en-US" dirty="0" smtClean="0"/>
                <a:t>4</a:t>
              </a:r>
              <a:endParaRPr lang="en-GB" dirty="0"/>
            </a:p>
          </p:txBody>
        </p:sp>
        <p:sp>
          <p:nvSpPr>
            <p:cNvPr id="28" name="Rectangle 8"/>
            <p:cNvSpPr>
              <a:spLocks noChangeArrowheads="1"/>
            </p:cNvSpPr>
            <p:nvPr/>
          </p:nvSpPr>
          <p:spPr bwMode="auto">
            <a:xfrm>
              <a:off x="10957704" y="4752824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e</a:t>
              </a:r>
              <a:r>
                <a:rPr lang="en-US" dirty="0" smtClean="0"/>
                <a:t>5</a:t>
              </a:r>
              <a:endParaRPr lang="en-GB" dirty="0"/>
            </a:p>
          </p:txBody>
        </p:sp>
        <p:sp>
          <p:nvSpPr>
            <p:cNvPr id="29" name="Rectangle 9"/>
            <p:cNvSpPr>
              <a:spLocks noChangeArrowheads="1"/>
            </p:cNvSpPr>
            <p:nvPr/>
          </p:nvSpPr>
          <p:spPr bwMode="auto">
            <a:xfrm>
              <a:off x="11501274" y="4752824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e</a:t>
              </a:r>
              <a:r>
                <a:rPr lang="en-US" dirty="0" smtClean="0"/>
                <a:t>6</a:t>
              </a:r>
              <a:endParaRPr lang="en-GB" dirty="0"/>
            </a:p>
          </p:txBody>
        </p:sp>
        <p:sp>
          <p:nvSpPr>
            <p:cNvPr id="30" name="Oval 29"/>
            <p:cNvSpPr/>
            <p:nvPr/>
          </p:nvSpPr>
          <p:spPr>
            <a:xfrm>
              <a:off x="11558838" y="5526102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31" name="Straight Arrow Connector 30"/>
            <p:cNvCxnSpPr>
              <a:stCxn id="30" idx="0"/>
              <a:endCxn id="29" idx="2"/>
            </p:cNvCxnSpPr>
            <p:nvPr/>
          </p:nvCxnSpPr>
          <p:spPr>
            <a:xfrm flipV="1">
              <a:off x="11712663" y="5252514"/>
              <a:ext cx="0" cy="27358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Oval 31"/>
            <p:cNvSpPr/>
            <p:nvPr/>
          </p:nvSpPr>
          <p:spPr>
            <a:xfrm>
              <a:off x="11013123" y="5525036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33" name="Straight Arrow Connector 32"/>
            <p:cNvCxnSpPr>
              <a:stCxn id="32" idx="0"/>
              <a:endCxn id="28" idx="2"/>
            </p:cNvCxnSpPr>
            <p:nvPr/>
          </p:nvCxnSpPr>
          <p:spPr>
            <a:xfrm flipV="1">
              <a:off x="11166948" y="5252514"/>
              <a:ext cx="2145" cy="272522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Oval 33"/>
            <p:cNvSpPr/>
            <p:nvPr/>
          </p:nvSpPr>
          <p:spPr>
            <a:xfrm>
              <a:off x="10484991" y="5523974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35" name="Straight Arrow Connector 34"/>
            <p:cNvCxnSpPr>
              <a:stCxn id="34" idx="0"/>
              <a:endCxn id="27" idx="2"/>
            </p:cNvCxnSpPr>
            <p:nvPr/>
          </p:nvCxnSpPr>
          <p:spPr>
            <a:xfrm flipH="1" flipV="1">
              <a:off x="10625523" y="5252514"/>
              <a:ext cx="13293" cy="27146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Rectangle 7"/>
            <p:cNvSpPr>
              <a:spLocks noChangeArrowheads="1"/>
            </p:cNvSpPr>
            <p:nvPr/>
          </p:nvSpPr>
          <p:spPr bwMode="auto">
            <a:xfrm>
              <a:off x="5588417" y="4740041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n1</a:t>
              </a:r>
              <a:endParaRPr lang="en-GB" dirty="0"/>
            </a:p>
          </p:txBody>
        </p:sp>
        <p:sp>
          <p:nvSpPr>
            <p:cNvPr id="37" name="Rectangle 8"/>
            <p:cNvSpPr>
              <a:spLocks noChangeArrowheads="1"/>
            </p:cNvSpPr>
            <p:nvPr/>
          </p:nvSpPr>
          <p:spPr bwMode="auto">
            <a:xfrm>
              <a:off x="6131987" y="4740041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n2</a:t>
              </a:r>
              <a:endParaRPr lang="en-GB" dirty="0"/>
            </a:p>
          </p:txBody>
        </p:sp>
        <p:sp>
          <p:nvSpPr>
            <p:cNvPr id="38" name="Rectangle 9"/>
            <p:cNvSpPr>
              <a:spLocks noChangeArrowheads="1"/>
            </p:cNvSpPr>
            <p:nvPr/>
          </p:nvSpPr>
          <p:spPr bwMode="auto">
            <a:xfrm>
              <a:off x="6675557" y="4740041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n3</a:t>
              </a:r>
              <a:endParaRPr lang="en-GB" dirty="0"/>
            </a:p>
          </p:txBody>
        </p:sp>
        <p:sp>
          <p:nvSpPr>
            <p:cNvPr id="39" name="Oval 38"/>
            <p:cNvSpPr/>
            <p:nvPr/>
          </p:nvSpPr>
          <p:spPr>
            <a:xfrm>
              <a:off x="6733120" y="5513319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/>
                <a:t>e</a:t>
              </a:r>
            </a:p>
          </p:txBody>
        </p:sp>
        <p:cxnSp>
          <p:nvCxnSpPr>
            <p:cNvPr id="40" name="Straight Arrow Connector 39"/>
            <p:cNvCxnSpPr>
              <a:stCxn id="39" idx="0"/>
              <a:endCxn id="38" idx="2"/>
            </p:cNvCxnSpPr>
            <p:nvPr/>
          </p:nvCxnSpPr>
          <p:spPr>
            <a:xfrm flipV="1">
              <a:off x="6886945" y="5239731"/>
              <a:ext cx="1" cy="27358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Oval 40"/>
            <p:cNvSpPr/>
            <p:nvPr/>
          </p:nvSpPr>
          <p:spPr>
            <a:xfrm>
              <a:off x="6187405" y="5512253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42" name="Straight Arrow Connector 41"/>
            <p:cNvCxnSpPr>
              <a:stCxn id="41" idx="0"/>
              <a:endCxn id="37" idx="2"/>
            </p:cNvCxnSpPr>
            <p:nvPr/>
          </p:nvCxnSpPr>
          <p:spPr>
            <a:xfrm flipV="1">
              <a:off x="6341230" y="5239731"/>
              <a:ext cx="2146" cy="272522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>
            <a:xfrm>
              <a:off x="5659274" y="5511191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44" name="Straight Arrow Connector 43"/>
            <p:cNvCxnSpPr>
              <a:stCxn id="43" idx="0"/>
              <a:endCxn id="36" idx="2"/>
            </p:cNvCxnSpPr>
            <p:nvPr/>
          </p:nvCxnSpPr>
          <p:spPr>
            <a:xfrm flipH="1" flipV="1">
              <a:off x="5799806" y="5239731"/>
              <a:ext cx="13293" cy="27146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>
              <a:stCxn id="14" idx="4"/>
              <a:endCxn id="27" idx="0"/>
            </p:cNvCxnSpPr>
            <p:nvPr/>
          </p:nvCxnSpPr>
          <p:spPr>
            <a:xfrm>
              <a:off x="10221209" y="3670337"/>
              <a:ext cx="404314" cy="108248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/>
            <p:nvPr/>
          </p:nvCxnSpPr>
          <p:spPr>
            <a:xfrm>
              <a:off x="10218905" y="3674555"/>
              <a:ext cx="950188" cy="1078269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>
              <a:stCxn id="13" idx="4"/>
              <a:endCxn id="36" idx="0"/>
            </p:cNvCxnSpPr>
            <p:nvPr/>
          </p:nvCxnSpPr>
          <p:spPr>
            <a:xfrm flipH="1">
              <a:off x="5799805" y="3670337"/>
              <a:ext cx="1417616" cy="1069704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>
              <a:stCxn id="13" idx="4"/>
              <a:endCxn id="37" idx="0"/>
            </p:cNvCxnSpPr>
            <p:nvPr/>
          </p:nvCxnSpPr>
          <p:spPr>
            <a:xfrm flipH="1">
              <a:off x="6343375" y="3670337"/>
              <a:ext cx="874046" cy="1069704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>
              <a:stCxn id="13" idx="4"/>
              <a:endCxn id="38" idx="0"/>
            </p:cNvCxnSpPr>
            <p:nvPr/>
          </p:nvCxnSpPr>
          <p:spPr>
            <a:xfrm flipH="1">
              <a:off x="6886945" y="3670337"/>
              <a:ext cx="330476" cy="1069704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>
              <a:stCxn id="13" idx="4"/>
              <a:endCxn id="6" idx="0"/>
            </p:cNvCxnSpPr>
            <p:nvPr/>
          </p:nvCxnSpPr>
          <p:spPr>
            <a:xfrm>
              <a:off x="7217421" y="3670337"/>
              <a:ext cx="153107" cy="107076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>
              <a:stCxn id="13" idx="4"/>
              <a:endCxn id="7" idx="0"/>
            </p:cNvCxnSpPr>
            <p:nvPr/>
          </p:nvCxnSpPr>
          <p:spPr>
            <a:xfrm>
              <a:off x="7217421" y="3670337"/>
              <a:ext cx="757074" cy="107076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>
              <a:stCxn id="13" idx="4"/>
              <a:endCxn id="9" idx="0"/>
            </p:cNvCxnSpPr>
            <p:nvPr/>
          </p:nvCxnSpPr>
          <p:spPr>
            <a:xfrm>
              <a:off x="7217421" y="3670337"/>
              <a:ext cx="1300644" cy="107076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>
              <a:stCxn id="14" idx="4"/>
              <a:endCxn id="29" idx="0"/>
            </p:cNvCxnSpPr>
            <p:nvPr/>
          </p:nvCxnSpPr>
          <p:spPr>
            <a:xfrm>
              <a:off x="10221209" y="3670337"/>
              <a:ext cx="1491453" cy="108248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>
              <a:stCxn id="14" idx="4"/>
              <a:endCxn id="12" idx="0"/>
            </p:cNvCxnSpPr>
            <p:nvPr/>
          </p:nvCxnSpPr>
          <p:spPr>
            <a:xfrm flipH="1">
              <a:off x="10148774" y="3670337"/>
              <a:ext cx="72435" cy="107076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>
              <a:stCxn id="14" idx="4"/>
              <a:endCxn id="11" idx="0"/>
            </p:cNvCxnSpPr>
            <p:nvPr/>
          </p:nvCxnSpPr>
          <p:spPr>
            <a:xfrm flipH="1">
              <a:off x="9605205" y="3670337"/>
              <a:ext cx="616005" cy="107076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>
              <a:stCxn id="14" idx="4"/>
              <a:endCxn id="10" idx="0"/>
            </p:cNvCxnSpPr>
            <p:nvPr/>
          </p:nvCxnSpPr>
          <p:spPr>
            <a:xfrm flipH="1">
              <a:off x="9061635" y="3670337"/>
              <a:ext cx="1159575" cy="107076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Curved Connector 56"/>
            <p:cNvCxnSpPr>
              <a:stCxn id="14" idx="7"/>
              <a:endCxn id="14" idx="6"/>
            </p:cNvCxnSpPr>
            <p:nvPr/>
          </p:nvCxnSpPr>
          <p:spPr>
            <a:xfrm rot="16200000" flipH="1">
              <a:off x="10313306" y="3301202"/>
              <a:ext cx="176667" cy="61914"/>
            </a:xfrm>
            <a:prstGeom prst="curvedConnector4">
              <a:avLst>
                <a:gd name="adj1" fmla="val -145216"/>
                <a:gd name="adj2" fmla="val 380963"/>
              </a:avLst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Curved Connector 57"/>
            <p:cNvCxnSpPr>
              <a:stCxn id="13" idx="1"/>
              <a:endCxn id="13" idx="2"/>
            </p:cNvCxnSpPr>
            <p:nvPr/>
          </p:nvCxnSpPr>
          <p:spPr>
            <a:xfrm rot="16200000" flipH="1" flipV="1">
              <a:off x="6948657" y="3301201"/>
              <a:ext cx="176667" cy="61914"/>
            </a:xfrm>
            <a:prstGeom prst="curvedConnector4">
              <a:avLst>
                <a:gd name="adj1" fmla="val -145216"/>
                <a:gd name="adj2" fmla="val 380963"/>
              </a:avLst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TextBox 58"/>
            <p:cNvSpPr txBox="1"/>
            <p:nvPr/>
          </p:nvSpPr>
          <p:spPr>
            <a:xfrm>
              <a:off x="6618332" y="2825386"/>
              <a:ext cx="229571" cy="29625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nl-NL" dirty="0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10529812" y="2825386"/>
              <a:ext cx="229571" cy="29625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1</a:t>
              </a:r>
              <a:endParaRPr lang="nl-NL"/>
            </a:p>
          </p:txBody>
        </p:sp>
        <p:cxnSp>
          <p:nvCxnSpPr>
            <p:cNvPr id="73" name="Curved Connector 72"/>
            <p:cNvCxnSpPr/>
            <p:nvPr/>
          </p:nvCxnSpPr>
          <p:spPr>
            <a:xfrm rot="5400000" flipH="1" flipV="1">
              <a:off x="8712794" y="1668216"/>
              <a:ext cx="8435" cy="3003788"/>
            </a:xfrm>
            <a:prstGeom prst="curvedConnector3">
              <a:avLst>
                <a:gd name="adj1" fmla="val 3543157"/>
              </a:avLst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Curved Connector 73"/>
            <p:cNvCxnSpPr>
              <a:stCxn id="43" idx="2"/>
              <a:endCxn id="43" idx="4"/>
            </p:cNvCxnSpPr>
            <p:nvPr/>
          </p:nvCxnSpPr>
          <p:spPr>
            <a:xfrm rot="10800000" flipH="1" flipV="1">
              <a:off x="5659273" y="5707498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Curved Connector 74"/>
            <p:cNvCxnSpPr>
              <a:stCxn id="41" idx="2"/>
              <a:endCxn id="41" idx="4"/>
            </p:cNvCxnSpPr>
            <p:nvPr/>
          </p:nvCxnSpPr>
          <p:spPr>
            <a:xfrm rot="10800000" flipH="1" flipV="1">
              <a:off x="6187404" y="5708560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Curved Connector 75"/>
            <p:cNvCxnSpPr>
              <a:stCxn id="39" idx="2"/>
              <a:endCxn id="39" idx="4"/>
            </p:cNvCxnSpPr>
            <p:nvPr/>
          </p:nvCxnSpPr>
          <p:spPr>
            <a:xfrm rot="10800000" flipH="1" flipV="1">
              <a:off x="6733119" y="5709626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Curved Connector 76"/>
            <p:cNvCxnSpPr>
              <a:stCxn id="25" idx="2"/>
              <a:endCxn id="25" idx="4"/>
            </p:cNvCxnSpPr>
            <p:nvPr/>
          </p:nvCxnSpPr>
          <p:spPr>
            <a:xfrm rot="10800000" flipH="1" flipV="1">
              <a:off x="7231222" y="5711761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Curved Connector 77"/>
            <p:cNvCxnSpPr>
              <a:stCxn id="23" idx="2"/>
              <a:endCxn id="23" idx="4"/>
            </p:cNvCxnSpPr>
            <p:nvPr/>
          </p:nvCxnSpPr>
          <p:spPr>
            <a:xfrm rot="10800000" flipH="1" flipV="1">
              <a:off x="7820885" y="5706434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Curved Connector 78"/>
            <p:cNvCxnSpPr>
              <a:stCxn id="21" idx="2"/>
              <a:endCxn id="21" idx="4"/>
            </p:cNvCxnSpPr>
            <p:nvPr/>
          </p:nvCxnSpPr>
          <p:spPr>
            <a:xfrm rot="10800000" flipH="1" flipV="1">
              <a:off x="8353414" y="5713891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Curved Connector 79"/>
            <p:cNvCxnSpPr>
              <a:stCxn id="19" idx="2"/>
              <a:endCxn id="19" idx="4"/>
            </p:cNvCxnSpPr>
            <p:nvPr/>
          </p:nvCxnSpPr>
          <p:spPr>
            <a:xfrm rot="10800000" flipH="1" flipV="1">
              <a:off x="8921102" y="5708560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Curved Connector 80"/>
            <p:cNvCxnSpPr>
              <a:stCxn id="17" idx="2"/>
              <a:endCxn id="17" idx="4"/>
            </p:cNvCxnSpPr>
            <p:nvPr/>
          </p:nvCxnSpPr>
          <p:spPr>
            <a:xfrm rot="10800000" flipH="1" flipV="1">
              <a:off x="9449234" y="5709623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Curved Connector 81"/>
            <p:cNvCxnSpPr>
              <a:stCxn id="15" idx="2"/>
              <a:endCxn id="15" idx="4"/>
            </p:cNvCxnSpPr>
            <p:nvPr/>
          </p:nvCxnSpPr>
          <p:spPr>
            <a:xfrm rot="10800000" flipH="1" flipV="1">
              <a:off x="9994948" y="5710688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Curved Connector 82"/>
            <p:cNvCxnSpPr>
              <a:stCxn id="34" idx="2"/>
              <a:endCxn id="34" idx="4"/>
            </p:cNvCxnSpPr>
            <p:nvPr/>
          </p:nvCxnSpPr>
          <p:spPr>
            <a:xfrm rot="10800000" flipH="1" flipV="1">
              <a:off x="10484990" y="5720281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Curved Connector 83"/>
            <p:cNvCxnSpPr>
              <a:stCxn id="32" idx="2"/>
              <a:endCxn id="32" idx="4"/>
            </p:cNvCxnSpPr>
            <p:nvPr/>
          </p:nvCxnSpPr>
          <p:spPr>
            <a:xfrm rot="10800000" flipH="1" flipV="1">
              <a:off x="11013122" y="5721343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Curved Connector 84"/>
            <p:cNvCxnSpPr>
              <a:stCxn id="30" idx="2"/>
              <a:endCxn id="30" idx="4"/>
            </p:cNvCxnSpPr>
            <p:nvPr/>
          </p:nvCxnSpPr>
          <p:spPr>
            <a:xfrm rot="10800000" flipH="1" flipV="1">
              <a:off x="11558837" y="5722409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06661-2BEA-419D-95CE-082FC67DA5D1}" type="slidenum">
              <a:rPr lang="nl-NL" smtClean="0"/>
              <a:pPr/>
              <a:t>12</a:t>
            </a:fld>
            <a:endParaRPr lang="nl-NL"/>
          </a:p>
        </p:txBody>
      </p:sp>
      <p:sp>
        <p:nvSpPr>
          <p:cNvPr id="88" name="TextBox 87"/>
          <p:cNvSpPr txBox="1"/>
          <p:nvPr/>
        </p:nvSpPr>
        <p:spPr>
          <a:xfrm>
            <a:off x="11506200" y="7620"/>
            <a:ext cx="67693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CFA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98987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075761" y="1448795"/>
            <a:ext cx="299633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latin typeface="Symbol" panose="05050102010706020507" pitchFamily="18" charset="2"/>
              </a:rPr>
              <a:t>S</a:t>
            </a:r>
            <a:r>
              <a:rPr lang="en-US" sz="3600" b="1" baseline="-25000" dirty="0" err="1"/>
              <a:t>y</a:t>
            </a:r>
            <a:r>
              <a:rPr lang="en-US" sz="3600" dirty="0"/>
              <a:t> </a:t>
            </a:r>
            <a:r>
              <a:rPr lang="nl-NL" sz="3600" dirty="0"/>
              <a:t> = </a:t>
            </a:r>
            <a:r>
              <a:rPr lang="en-US" sz="3600" b="1" dirty="0">
                <a:solidFill>
                  <a:srgbClr val="FF0000"/>
                </a:solidFill>
                <a:sym typeface="Symbol" panose="05050102010706020507" pitchFamily="18" charset="2"/>
              </a:rPr>
              <a:t></a:t>
            </a:r>
            <a:r>
              <a:rPr lang="en-US" sz="3600" b="1" dirty="0" err="1">
                <a:solidFill>
                  <a:srgbClr val="00B050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Y</a:t>
            </a:r>
            <a:r>
              <a:rPr lang="en-US" sz="3600" b="1" dirty="0" err="1">
                <a:solidFill>
                  <a:srgbClr val="FF0000"/>
                </a:solidFill>
                <a:sym typeface="Symbol" panose="05050102010706020507" pitchFamily="18" charset="2"/>
              </a:rPr>
              <a:t></a:t>
            </a:r>
            <a:r>
              <a:rPr lang="en-US" sz="3600" baseline="30000" dirty="0" err="1"/>
              <a:t>t</a:t>
            </a:r>
            <a:r>
              <a:rPr lang="en-US" sz="3600" baseline="30000" dirty="0"/>
              <a:t> </a:t>
            </a:r>
            <a:r>
              <a:rPr lang="en-US" sz="3600" dirty="0"/>
              <a:t>+ </a:t>
            </a:r>
            <a:r>
              <a:rPr lang="en-US" sz="3600" b="1" dirty="0">
                <a:solidFill>
                  <a:srgbClr val="0070C0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Q</a:t>
            </a:r>
          </a:p>
        </p:txBody>
      </p:sp>
      <p:sp>
        <p:nvSpPr>
          <p:cNvPr id="2" name="Rectangle 1"/>
          <p:cNvSpPr/>
          <p:nvPr/>
        </p:nvSpPr>
        <p:spPr>
          <a:xfrm>
            <a:off x="101785" y="250393"/>
            <a:ext cx="6742786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1400" b="1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Ly</a:t>
            </a:r>
            <a:r>
              <a:rPr lang="nl-NL" sz="1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nl-NL" sz="1400" b="1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mxMatrix</a:t>
            </a:r>
            <a:r>
              <a:rPr lang="nl-NL" sz="1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(type</a:t>
            </a:r>
            <a:r>
              <a:rPr lang="nl-NL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='Full',</a:t>
            </a:r>
            <a:r>
              <a:rPr lang="nl-NL" sz="14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nrow</a:t>
            </a:r>
            <a:r>
              <a:rPr lang="nl-NL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nl-NL" sz="14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ny,ncol</a:t>
            </a:r>
            <a:r>
              <a:rPr lang="nl-NL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=ne,</a:t>
            </a:r>
          </a:p>
          <a:p>
            <a:r>
              <a:rPr lang="nl-NL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free=matrix(c(</a:t>
            </a:r>
          </a:p>
          <a:p>
            <a:r>
              <a:rPr lang="nl-NL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T,F,</a:t>
            </a:r>
          </a:p>
          <a:p>
            <a:r>
              <a:rPr lang="nl-NL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T,F,</a:t>
            </a:r>
          </a:p>
          <a:p>
            <a:r>
              <a:rPr lang="nl-NL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T,F,</a:t>
            </a:r>
          </a:p>
          <a:p>
            <a:r>
              <a:rPr lang="nl-NL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T,F,</a:t>
            </a:r>
          </a:p>
          <a:p>
            <a:r>
              <a:rPr lang="nl-NL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T,F,  	</a:t>
            </a:r>
            <a:r>
              <a:rPr lang="nl-NL" sz="1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nl-NL" sz="1400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nl-NL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T,F,</a:t>
            </a:r>
          </a:p>
          <a:p>
            <a:r>
              <a:rPr lang="nl-NL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F,T,</a:t>
            </a:r>
          </a:p>
          <a:p>
            <a:r>
              <a:rPr lang="nl-NL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F,T,</a:t>
            </a:r>
          </a:p>
          <a:p>
            <a:r>
              <a:rPr lang="nl-NL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F,T,   	</a:t>
            </a:r>
            <a:r>
              <a:rPr lang="nl-NL" sz="1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nl-NL" sz="1400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nl-NL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F,T,</a:t>
            </a:r>
          </a:p>
          <a:p>
            <a:r>
              <a:rPr lang="nl-NL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F,T,</a:t>
            </a:r>
          </a:p>
          <a:p>
            <a:r>
              <a:rPr lang="nl-NL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F,T</a:t>
            </a:r>
            <a:r>
              <a:rPr lang="nl-NL" sz="1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),</a:t>
            </a:r>
            <a:r>
              <a:rPr lang="nl-NL" sz="1400" b="1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ny,ne,byrow</a:t>
            </a:r>
            <a:r>
              <a:rPr lang="nl-NL" sz="1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=T</a:t>
            </a:r>
            <a:r>
              <a:rPr lang="nl-NL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),</a:t>
            </a:r>
          </a:p>
          <a:p>
            <a:r>
              <a:rPr lang="nl-NL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nl-NL" sz="14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values</a:t>
            </a:r>
            <a:r>
              <a:rPr lang="nl-NL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=c(4,4,4,4,4,4,0,0,0,0,0,0,</a:t>
            </a:r>
          </a:p>
          <a:p>
            <a:r>
              <a:rPr lang="nl-NL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0,0,0,0,0,0,4,4,4,4,4,4), </a:t>
            </a:r>
            <a:r>
              <a:rPr lang="nl-NL" sz="1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nl-NL" sz="14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read</a:t>
            </a:r>
            <a:r>
              <a:rPr lang="nl-NL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nl-NL" sz="14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colunm-wise</a:t>
            </a:r>
            <a:endParaRPr lang="nl-NL" sz="1400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nl-NL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nl-NL" sz="14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labels</a:t>
            </a:r>
            <a:r>
              <a:rPr lang="nl-NL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=matrix(c(</a:t>
            </a:r>
          </a:p>
          <a:p>
            <a:r>
              <a:rPr lang="nl-NL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'f1_1','f1_2',</a:t>
            </a:r>
          </a:p>
          <a:p>
            <a:r>
              <a:rPr lang="nl-NL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'f2_1','f2_2',</a:t>
            </a:r>
          </a:p>
          <a:p>
            <a:r>
              <a:rPr lang="nl-NL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'f3_1','f3_2',</a:t>
            </a:r>
          </a:p>
          <a:p>
            <a:r>
              <a:rPr lang="nl-NL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'f4_1','f4_2',</a:t>
            </a:r>
          </a:p>
          <a:p>
            <a:r>
              <a:rPr lang="nl-NL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'f5_1','f5_2',  	</a:t>
            </a:r>
            <a:endParaRPr lang="nl-NL" sz="1400" b="1" dirty="0" smtClean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nl-NL" sz="1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nl-NL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'f6_1','f6_2',</a:t>
            </a:r>
          </a:p>
          <a:p>
            <a:r>
              <a:rPr lang="nl-NL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'f7_1','f7_2',</a:t>
            </a:r>
          </a:p>
          <a:p>
            <a:r>
              <a:rPr lang="nl-NL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'f8_1','f8_2',</a:t>
            </a:r>
          </a:p>
          <a:p>
            <a:r>
              <a:rPr lang="nl-NL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'f9_1','f9_2',	</a:t>
            </a:r>
            <a:endParaRPr lang="nl-NL" sz="1400" b="1" dirty="0" smtClean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nl-NL" sz="1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'f10_1','f10_2',</a:t>
            </a:r>
          </a:p>
          <a:p>
            <a:r>
              <a:rPr lang="nl-NL" sz="1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nl-NL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'f11_1','f11_2',</a:t>
            </a:r>
          </a:p>
          <a:p>
            <a:r>
              <a:rPr lang="nl-NL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'f12_1','f12_2</a:t>
            </a:r>
            <a:r>
              <a:rPr lang="nl-NL" sz="1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'),</a:t>
            </a:r>
            <a:r>
              <a:rPr lang="nl-NL" sz="1400" b="1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ny,ne,byrow</a:t>
            </a:r>
            <a:r>
              <a:rPr lang="nl-NL" sz="1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=T</a:t>
            </a:r>
            <a:r>
              <a:rPr lang="nl-NL" sz="1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),</a:t>
            </a:r>
            <a:r>
              <a:rPr lang="nl-NL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name='</a:t>
            </a:r>
            <a:r>
              <a:rPr lang="nl-NL" sz="14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Ly</a:t>
            </a:r>
            <a:r>
              <a:rPr lang="nl-NL" sz="1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'),</a:t>
            </a:r>
            <a:endParaRPr lang="nl-NL" sz="1400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334112" y="564293"/>
            <a:ext cx="45775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Define factor loading matrix </a:t>
            </a:r>
            <a:r>
              <a:rPr lang="en-US" sz="2800" b="1" dirty="0">
                <a:solidFill>
                  <a:srgbClr val="FF0000"/>
                </a:solidFill>
                <a:sym typeface="Symbol" panose="05050102010706020507" pitchFamily="18" charset="2"/>
              </a:rPr>
              <a:t></a:t>
            </a:r>
            <a:endParaRPr lang="nl-NL" sz="2800" dirty="0"/>
          </a:p>
        </p:txBody>
      </p:sp>
      <p:grpSp>
        <p:nvGrpSpPr>
          <p:cNvPr id="86" name="Group 85"/>
          <p:cNvGrpSpPr/>
          <p:nvPr/>
        </p:nvGrpSpPr>
        <p:grpSpPr>
          <a:xfrm>
            <a:off x="5588417" y="2825386"/>
            <a:ext cx="6335634" cy="3093329"/>
            <a:chOff x="5588417" y="2825386"/>
            <a:chExt cx="6335634" cy="3093329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7159140" y="4741103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n4</a:t>
              </a:r>
              <a:endParaRPr lang="en-GB" dirty="0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7763106" y="4741103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n5</a:t>
              </a:r>
              <a:endParaRPr lang="en-GB" dirty="0"/>
            </a:p>
          </p:txBody>
        </p:sp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8306676" y="4741103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n6</a:t>
              </a:r>
              <a:endParaRPr lang="en-GB" dirty="0"/>
            </a:p>
          </p:txBody>
        </p:sp>
        <p:sp>
          <p:nvSpPr>
            <p:cNvPr id="10" name="Rectangle 7"/>
            <p:cNvSpPr>
              <a:spLocks noChangeArrowheads="1"/>
            </p:cNvSpPr>
            <p:nvPr/>
          </p:nvSpPr>
          <p:spPr bwMode="auto">
            <a:xfrm>
              <a:off x="8850247" y="4741103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e</a:t>
              </a:r>
              <a:r>
                <a:rPr lang="en-US" dirty="0"/>
                <a:t>1</a:t>
              </a:r>
              <a:endParaRPr lang="en-GB" dirty="0"/>
            </a:p>
          </p:txBody>
        </p:sp>
        <p:sp>
          <p:nvSpPr>
            <p:cNvPr id="11" name="Rectangle 8"/>
            <p:cNvSpPr>
              <a:spLocks noChangeArrowheads="1"/>
            </p:cNvSpPr>
            <p:nvPr/>
          </p:nvSpPr>
          <p:spPr bwMode="auto">
            <a:xfrm>
              <a:off x="9393817" y="4741103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e</a:t>
              </a:r>
              <a:r>
                <a:rPr lang="en-US" dirty="0"/>
                <a:t>2</a:t>
              </a:r>
              <a:endParaRPr lang="en-GB" dirty="0"/>
            </a:p>
          </p:txBody>
        </p:sp>
        <p:sp>
          <p:nvSpPr>
            <p:cNvPr id="12" name="Rectangle 9"/>
            <p:cNvSpPr>
              <a:spLocks noChangeArrowheads="1"/>
            </p:cNvSpPr>
            <p:nvPr/>
          </p:nvSpPr>
          <p:spPr bwMode="auto">
            <a:xfrm>
              <a:off x="9937386" y="4741103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e</a:t>
              </a:r>
              <a:r>
                <a:rPr lang="en-US" dirty="0"/>
                <a:t>3</a:t>
              </a:r>
              <a:endParaRPr lang="en-GB" dirty="0"/>
            </a:p>
          </p:txBody>
        </p:sp>
        <p:sp>
          <p:nvSpPr>
            <p:cNvPr id="13" name="Oval 10"/>
            <p:cNvSpPr>
              <a:spLocks noChangeArrowheads="1"/>
            </p:cNvSpPr>
            <p:nvPr/>
          </p:nvSpPr>
          <p:spPr bwMode="auto">
            <a:xfrm>
              <a:off x="7006033" y="3170647"/>
              <a:ext cx="422777" cy="49969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 dirty="0" smtClean="0"/>
                <a:t>N</a:t>
              </a:r>
              <a:endParaRPr lang="en-GB" dirty="0"/>
            </a:p>
          </p:txBody>
        </p:sp>
        <p:sp>
          <p:nvSpPr>
            <p:cNvPr id="14" name="Oval 11"/>
            <p:cNvSpPr>
              <a:spLocks noChangeArrowheads="1"/>
            </p:cNvSpPr>
            <p:nvPr/>
          </p:nvSpPr>
          <p:spPr bwMode="auto">
            <a:xfrm>
              <a:off x="10009821" y="3170647"/>
              <a:ext cx="422777" cy="49969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 dirty="0" smtClean="0"/>
                <a:t>E</a:t>
              </a:r>
              <a:endParaRPr lang="en-GB" dirty="0"/>
            </a:p>
          </p:txBody>
        </p:sp>
        <p:sp>
          <p:nvSpPr>
            <p:cNvPr id="15" name="Oval 14"/>
            <p:cNvSpPr/>
            <p:nvPr/>
          </p:nvSpPr>
          <p:spPr>
            <a:xfrm>
              <a:off x="9994949" y="5514381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16" name="Straight Arrow Connector 15"/>
            <p:cNvCxnSpPr>
              <a:stCxn id="15" idx="0"/>
              <a:endCxn id="12" idx="2"/>
            </p:cNvCxnSpPr>
            <p:nvPr/>
          </p:nvCxnSpPr>
          <p:spPr>
            <a:xfrm flipV="1">
              <a:off x="10148774" y="5240793"/>
              <a:ext cx="1" cy="27358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Oval 16"/>
            <p:cNvSpPr/>
            <p:nvPr/>
          </p:nvSpPr>
          <p:spPr>
            <a:xfrm>
              <a:off x="9449235" y="5513316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/>
                <a:t>e</a:t>
              </a:r>
            </a:p>
          </p:txBody>
        </p:sp>
        <p:cxnSp>
          <p:nvCxnSpPr>
            <p:cNvPr id="18" name="Straight Arrow Connector 17"/>
            <p:cNvCxnSpPr>
              <a:stCxn id="17" idx="0"/>
              <a:endCxn id="11" idx="2"/>
            </p:cNvCxnSpPr>
            <p:nvPr/>
          </p:nvCxnSpPr>
          <p:spPr>
            <a:xfrm flipV="1">
              <a:off x="9603060" y="5240793"/>
              <a:ext cx="2146" cy="272523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Oval 18"/>
            <p:cNvSpPr/>
            <p:nvPr/>
          </p:nvSpPr>
          <p:spPr>
            <a:xfrm>
              <a:off x="8921103" y="5512253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20" name="Straight Arrow Connector 19"/>
            <p:cNvCxnSpPr>
              <a:stCxn id="19" idx="0"/>
              <a:endCxn id="10" idx="2"/>
            </p:cNvCxnSpPr>
            <p:nvPr/>
          </p:nvCxnSpPr>
          <p:spPr>
            <a:xfrm flipH="1" flipV="1">
              <a:off x="9061636" y="5240793"/>
              <a:ext cx="13292" cy="27146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Oval 20"/>
            <p:cNvSpPr/>
            <p:nvPr/>
          </p:nvSpPr>
          <p:spPr>
            <a:xfrm>
              <a:off x="8353415" y="5517584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22" name="Straight Arrow Connector 21"/>
            <p:cNvCxnSpPr>
              <a:stCxn id="21" idx="0"/>
              <a:endCxn id="9" idx="2"/>
            </p:cNvCxnSpPr>
            <p:nvPr/>
          </p:nvCxnSpPr>
          <p:spPr>
            <a:xfrm flipV="1">
              <a:off x="8507240" y="5240793"/>
              <a:ext cx="10825" cy="27679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Oval 22"/>
            <p:cNvSpPr/>
            <p:nvPr/>
          </p:nvSpPr>
          <p:spPr>
            <a:xfrm>
              <a:off x="7820886" y="5510127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24" name="Straight Arrow Connector 23"/>
            <p:cNvCxnSpPr>
              <a:stCxn id="23" idx="0"/>
              <a:endCxn id="7" idx="2"/>
            </p:cNvCxnSpPr>
            <p:nvPr/>
          </p:nvCxnSpPr>
          <p:spPr>
            <a:xfrm flipH="1" flipV="1">
              <a:off x="7974495" y="5240793"/>
              <a:ext cx="216" cy="269334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Oval 24"/>
            <p:cNvSpPr/>
            <p:nvPr/>
          </p:nvSpPr>
          <p:spPr>
            <a:xfrm>
              <a:off x="7231223" y="5515454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26" name="Straight Arrow Connector 25"/>
            <p:cNvCxnSpPr>
              <a:stCxn id="25" idx="0"/>
              <a:endCxn id="6" idx="2"/>
            </p:cNvCxnSpPr>
            <p:nvPr/>
          </p:nvCxnSpPr>
          <p:spPr>
            <a:xfrm flipH="1" flipV="1">
              <a:off x="7370529" y="5240793"/>
              <a:ext cx="14519" cy="27466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Rectangle 7"/>
            <p:cNvSpPr>
              <a:spLocks noChangeArrowheads="1"/>
            </p:cNvSpPr>
            <p:nvPr/>
          </p:nvSpPr>
          <p:spPr bwMode="auto">
            <a:xfrm>
              <a:off x="10414134" y="4752824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e</a:t>
              </a:r>
              <a:r>
                <a:rPr lang="en-US" dirty="0" smtClean="0"/>
                <a:t>4</a:t>
              </a:r>
              <a:endParaRPr lang="en-GB" dirty="0"/>
            </a:p>
          </p:txBody>
        </p:sp>
        <p:sp>
          <p:nvSpPr>
            <p:cNvPr id="28" name="Rectangle 8"/>
            <p:cNvSpPr>
              <a:spLocks noChangeArrowheads="1"/>
            </p:cNvSpPr>
            <p:nvPr/>
          </p:nvSpPr>
          <p:spPr bwMode="auto">
            <a:xfrm>
              <a:off x="10957704" y="4752824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e</a:t>
              </a:r>
              <a:r>
                <a:rPr lang="en-US" dirty="0" smtClean="0"/>
                <a:t>5</a:t>
              </a:r>
              <a:endParaRPr lang="en-GB" dirty="0"/>
            </a:p>
          </p:txBody>
        </p:sp>
        <p:sp>
          <p:nvSpPr>
            <p:cNvPr id="29" name="Rectangle 9"/>
            <p:cNvSpPr>
              <a:spLocks noChangeArrowheads="1"/>
            </p:cNvSpPr>
            <p:nvPr/>
          </p:nvSpPr>
          <p:spPr bwMode="auto">
            <a:xfrm>
              <a:off x="11501274" y="4752824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e</a:t>
              </a:r>
              <a:r>
                <a:rPr lang="en-US" dirty="0" smtClean="0"/>
                <a:t>6</a:t>
              </a:r>
              <a:endParaRPr lang="en-GB" dirty="0"/>
            </a:p>
          </p:txBody>
        </p:sp>
        <p:sp>
          <p:nvSpPr>
            <p:cNvPr id="30" name="Oval 29"/>
            <p:cNvSpPr/>
            <p:nvPr/>
          </p:nvSpPr>
          <p:spPr>
            <a:xfrm>
              <a:off x="11558838" y="5526102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31" name="Straight Arrow Connector 30"/>
            <p:cNvCxnSpPr>
              <a:stCxn id="30" idx="0"/>
              <a:endCxn id="29" idx="2"/>
            </p:cNvCxnSpPr>
            <p:nvPr/>
          </p:nvCxnSpPr>
          <p:spPr>
            <a:xfrm flipV="1">
              <a:off x="11712663" y="5252514"/>
              <a:ext cx="0" cy="27358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Oval 31"/>
            <p:cNvSpPr/>
            <p:nvPr/>
          </p:nvSpPr>
          <p:spPr>
            <a:xfrm>
              <a:off x="11013123" y="5525036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33" name="Straight Arrow Connector 32"/>
            <p:cNvCxnSpPr>
              <a:stCxn id="32" idx="0"/>
              <a:endCxn id="28" idx="2"/>
            </p:cNvCxnSpPr>
            <p:nvPr/>
          </p:nvCxnSpPr>
          <p:spPr>
            <a:xfrm flipV="1">
              <a:off x="11166948" y="5252514"/>
              <a:ext cx="2145" cy="272522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Oval 33"/>
            <p:cNvSpPr/>
            <p:nvPr/>
          </p:nvSpPr>
          <p:spPr>
            <a:xfrm>
              <a:off x="10484991" y="5523974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35" name="Straight Arrow Connector 34"/>
            <p:cNvCxnSpPr>
              <a:stCxn id="34" idx="0"/>
              <a:endCxn id="27" idx="2"/>
            </p:cNvCxnSpPr>
            <p:nvPr/>
          </p:nvCxnSpPr>
          <p:spPr>
            <a:xfrm flipH="1" flipV="1">
              <a:off x="10625523" y="5252514"/>
              <a:ext cx="13293" cy="27146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Rectangle 7"/>
            <p:cNvSpPr>
              <a:spLocks noChangeArrowheads="1"/>
            </p:cNvSpPr>
            <p:nvPr/>
          </p:nvSpPr>
          <p:spPr bwMode="auto">
            <a:xfrm>
              <a:off x="5588417" y="4740041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n1</a:t>
              </a:r>
              <a:endParaRPr lang="en-GB" dirty="0"/>
            </a:p>
          </p:txBody>
        </p:sp>
        <p:sp>
          <p:nvSpPr>
            <p:cNvPr id="37" name="Rectangle 8"/>
            <p:cNvSpPr>
              <a:spLocks noChangeArrowheads="1"/>
            </p:cNvSpPr>
            <p:nvPr/>
          </p:nvSpPr>
          <p:spPr bwMode="auto">
            <a:xfrm>
              <a:off x="6131987" y="4740041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n2</a:t>
              </a:r>
              <a:endParaRPr lang="en-GB" dirty="0"/>
            </a:p>
          </p:txBody>
        </p:sp>
        <p:sp>
          <p:nvSpPr>
            <p:cNvPr id="38" name="Rectangle 9"/>
            <p:cNvSpPr>
              <a:spLocks noChangeArrowheads="1"/>
            </p:cNvSpPr>
            <p:nvPr/>
          </p:nvSpPr>
          <p:spPr bwMode="auto">
            <a:xfrm>
              <a:off x="6675557" y="4740041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n3</a:t>
              </a:r>
              <a:endParaRPr lang="en-GB" dirty="0"/>
            </a:p>
          </p:txBody>
        </p:sp>
        <p:sp>
          <p:nvSpPr>
            <p:cNvPr id="39" name="Oval 38"/>
            <p:cNvSpPr/>
            <p:nvPr/>
          </p:nvSpPr>
          <p:spPr>
            <a:xfrm>
              <a:off x="6733120" y="5513319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/>
                <a:t>e</a:t>
              </a:r>
            </a:p>
          </p:txBody>
        </p:sp>
        <p:cxnSp>
          <p:nvCxnSpPr>
            <p:cNvPr id="40" name="Straight Arrow Connector 39"/>
            <p:cNvCxnSpPr>
              <a:stCxn id="39" idx="0"/>
              <a:endCxn id="38" idx="2"/>
            </p:cNvCxnSpPr>
            <p:nvPr/>
          </p:nvCxnSpPr>
          <p:spPr>
            <a:xfrm flipV="1">
              <a:off x="6886945" y="5239731"/>
              <a:ext cx="1" cy="27358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Oval 40"/>
            <p:cNvSpPr/>
            <p:nvPr/>
          </p:nvSpPr>
          <p:spPr>
            <a:xfrm>
              <a:off x="6187405" y="5512253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42" name="Straight Arrow Connector 41"/>
            <p:cNvCxnSpPr>
              <a:stCxn id="41" idx="0"/>
              <a:endCxn id="37" idx="2"/>
            </p:cNvCxnSpPr>
            <p:nvPr/>
          </p:nvCxnSpPr>
          <p:spPr>
            <a:xfrm flipV="1">
              <a:off x="6341230" y="5239731"/>
              <a:ext cx="2146" cy="272522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>
            <a:xfrm>
              <a:off x="5659274" y="5511191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44" name="Straight Arrow Connector 43"/>
            <p:cNvCxnSpPr>
              <a:stCxn id="43" idx="0"/>
              <a:endCxn id="36" idx="2"/>
            </p:cNvCxnSpPr>
            <p:nvPr/>
          </p:nvCxnSpPr>
          <p:spPr>
            <a:xfrm flipH="1" flipV="1">
              <a:off x="5799806" y="5239731"/>
              <a:ext cx="13293" cy="27146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>
              <a:stCxn id="14" idx="4"/>
              <a:endCxn id="27" idx="0"/>
            </p:cNvCxnSpPr>
            <p:nvPr/>
          </p:nvCxnSpPr>
          <p:spPr>
            <a:xfrm>
              <a:off x="10221209" y="3670337"/>
              <a:ext cx="404314" cy="108248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/>
            <p:nvPr/>
          </p:nvCxnSpPr>
          <p:spPr>
            <a:xfrm>
              <a:off x="10218905" y="3674555"/>
              <a:ext cx="950188" cy="1078269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>
              <a:stCxn id="13" idx="4"/>
              <a:endCxn id="36" idx="0"/>
            </p:cNvCxnSpPr>
            <p:nvPr/>
          </p:nvCxnSpPr>
          <p:spPr>
            <a:xfrm flipH="1">
              <a:off x="5799805" y="3670337"/>
              <a:ext cx="1417616" cy="1069704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>
              <a:stCxn id="13" idx="4"/>
              <a:endCxn id="37" idx="0"/>
            </p:cNvCxnSpPr>
            <p:nvPr/>
          </p:nvCxnSpPr>
          <p:spPr>
            <a:xfrm flipH="1">
              <a:off x="6343375" y="3670337"/>
              <a:ext cx="874046" cy="1069704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>
              <a:stCxn id="13" idx="4"/>
              <a:endCxn id="38" idx="0"/>
            </p:cNvCxnSpPr>
            <p:nvPr/>
          </p:nvCxnSpPr>
          <p:spPr>
            <a:xfrm flipH="1">
              <a:off x="6886945" y="3670337"/>
              <a:ext cx="330476" cy="1069704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>
              <a:stCxn id="13" idx="4"/>
              <a:endCxn id="6" idx="0"/>
            </p:cNvCxnSpPr>
            <p:nvPr/>
          </p:nvCxnSpPr>
          <p:spPr>
            <a:xfrm>
              <a:off x="7217421" y="3670337"/>
              <a:ext cx="153107" cy="107076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>
              <a:stCxn id="13" idx="4"/>
              <a:endCxn id="7" idx="0"/>
            </p:cNvCxnSpPr>
            <p:nvPr/>
          </p:nvCxnSpPr>
          <p:spPr>
            <a:xfrm>
              <a:off x="7217421" y="3670337"/>
              <a:ext cx="757074" cy="107076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>
              <a:stCxn id="13" idx="4"/>
              <a:endCxn id="9" idx="0"/>
            </p:cNvCxnSpPr>
            <p:nvPr/>
          </p:nvCxnSpPr>
          <p:spPr>
            <a:xfrm>
              <a:off x="7217421" y="3670337"/>
              <a:ext cx="1300644" cy="107076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>
              <a:stCxn id="14" idx="4"/>
              <a:endCxn id="29" idx="0"/>
            </p:cNvCxnSpPr>
            <p:nvPr/>
          </p:nvCxnSpPr>
          <p:spPr>
            <a:xfrm>
              <a:off x="10221209" y="3670337"/>
              <a:ext cx="1491453" cy="108248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>
              <a:stCxn id="14" idx="4"/>
              <a:endCxn id="12" idx="0"/>
            </p:cNvCxnSpPr>
            <p:nvPr/>
          </p:nvCxnSpPr>
          <p:spPr>
            <a:xfrm flipH="1">
              <a:off x="10148774" y="3670337"/>
              <a:ext cx="72435" cy="107076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>
              <a:stCxn id="14" idx="4"/>
              <a:endCxn id="11" idx="0"/>
            </p:cNvCxnSpPr>
            <p:nvPr/>
          </p:nvCxnSpPr>
          <p:spPr>
            <a:xfrm flipH="1">
              <a:off x="9605205" y="3670337"/>
              <a:ext cx="616005" cy="107076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>
              <a:stCxn id="14" idx="4"/>
              <a:endCxn id="10" idx="0"/>
            </p:cNvCxnSpPr>
            <p:nvPr/>
          </p:nvCxnSpPr>
          <p:spPr>
            <a:xfrm flipH="1">
              <a:off x="9061635" y="3670337"/>
              <a:ext cx="1159575" cy="107076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Curved Connector 56"/>
            <p:cNvCxnSpPr>
              <a:stCxn id="14" idx="7"/>
              <a:endCxn id="14" idx="6"/>
            </p:cNvCxnSpPr>
            <p:nvPr/>
          </p:nvCxnSpPr>
          <p:spPr>
            <a:xfrm rot="16200000" flipH="1">
              <a:off x="10313306" y="3301202"/>
              <a:ext cx="176667" cy="61914"/>
            </a:xfrm>
            <a:prstGeom prst="curvedConnector4">
              <a:avLst>
                <a:gd name="adj1" fmla="val -145216"/>
                <a:gd name="adj2" fmla="val 380963"/>
              </a:avLst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Curved Connector 57"/>
            <p:cNvCxnSpPr>
              <a:stCxn id="13" idx="1"/>
              <a:endCxn id="13" idx="2"/>
            </p:cNvCxnSpPr>
            <p:nvPr/>
          </p:nvCxnSpPr>
          <p:spPr>
            <a:xfrm rot="16200000" flipH="1" flipV="1">
              <a:off x="6948657" y="3301201"/>
              <a:ext cx="176667" cy="61914"/>
            </a:xfrm>
            <a:prstGeom prst="curvedConnector4">
              <a:avLst>
                <a:gd name="adj1" fmla="val -145216"/>
                <a:gd name="adj2" fmla="val 380963"/>
              </a:avLst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TextBox 58"/>
            <p:cNvSpPr txBox="1"/>
            <p:nvPr/>
          </p:nvSpPr>
          <p:spPr>
            <a:xfrm>
              <a:off x="6618332" y="2825386"/>
              <a:ext cx="229571" cy="29625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nl-NL" dirty="0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10529812" y="2825386"/>
              <a:ext cx="229571" cy="29625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1</a:t>
              </a:r>
              <a:endParaRPr lang="nl-NL"/>
            </a:p>
          </p:txBody>
        </p:sp>
        <p:cxnSp>
          <p:nvCxnSpPr>
            <p:cNvPr id="73" name="Curved Connector 72"/>
            <p:cNvCxnSpPr/>
            <p:nvPr/>
          </p:nvCxnSpPr>
          <p:spPr>
            <a:xfrm rot="5400000" flipH="1" flipV="1">
              <a:off x="8712794" y="1668216"/>
              <a:ext cx="8435" cy="3003788"/>
            </a:xfrm>
            <a:prstGeom prst="curvedConnector3">
              <a:avLst>
                <a:gd name="adj1" fmla="val 3543157"/>
              </a:avLst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Curved Connector 73"/>
            <p:cNvCxnSpPr>
              <a:stCxn id="43" idx="2"/>
              <a:endCxn id="43" idx="4"/>
            </p:cNvCxnSpPr>
            <p:nvPr/>
          </p:nvCxnSpPr>
          <p:spPr>
            <a:xfrm rot="10800000" flipH="1" flipV="1">
              <a:off x="5659273" y="5707498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Curved Connector 74"/>
            <p:cNvCxnSpPr>
              <a:stCxn id="41" idx="2"/>
              <a:endCxn id="41" idx="4"/>
            </p:cNvCxnSpPr>
            <p:nvPr/>
          </p:nvCxnSpPr>
          <p:spPr>
            <a:xfrm rot="10800000" flipH="1" flipV="1">
              <a:off x="6187404" y="5708560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Curved Connector 75"/>
            <p:cNvCxnSpPr>
              <a:stCxn id="39" idx="2"/>
              <a:endCxn id="39" idx="4"/>
            </p:cNvCxnSpPr>
            <p:nvPr/>
          </p:nvCxnSpPr>
          <p:spPr>
            <a:xfrm rot="10800000" flipH="1" flipV="1">
              <a:off x="6733119" y="5709626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Curved Connector 76"/>
            <p:cNvCxnSpPr>
              <a:stCxn id="25" idx="2"/>
              <a:endCxn id="25" idx="4"/>
            </p:cNvCxnSpPr>
            <p:nvPr/>
          </p:nvCxnSpPr>
          <p:spPr>
            <a:xfrm rot="10800000" flipH="1" flipV="1">
              <a:off x="7231222" y="5711761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Curved Connector 77"/>
            <p:cNvCxnSpPr>
              <a:stCxn id="23" idx="2"/>
              <a:endCxn id="23" idx="4"/>
            </p:cNvCxnSpPr>
            <p:nvPr/>
          </p:nvCxnSpPr>
          <p:spPr>
            <a:xfrm rot="10800000" flipH="1" flipV="1">
              <a:off x="7820885" y="5706434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Curved Connector 78"/>
            <p:cNvCxnSpPr>
              <a:stCxn id="21" idx="2"/>
              <a:endCxn id="21" idx="4"/>
            </p:cNvCxnSpPr>
            <p:nvPr/>
          </p:nvCxnSpPr>
          <p:spPr>
            <a:xfrm rot="10800000" flipH="1" flipV="1">
              <a:off x="8353414" y="5713891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Curved Connector 79"/>
            <p:cNvCxnSpPr>
              <a:stCxn id="19" idx="2"/>
              <a:endCxn id="19" idx="4"/>
            </p:cNvCxnSpPr>
            <p:nvPr/>
          </p:nvCxnSpPr>
          <p:spPr>
            <a:xfrm rot="10800000" flipH="1" flipV="1">
              <a:off x="8921102" y="5708560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Curved Connector 80"/>
            <p:cNvCxnSpPr>
              <a:stCxn id="17" idx="2"/>
              <a:endCxn id="17" idx="4"/>
            </p:cNvCxnSpPr>
            <p:nvPr/>
          </p:nvCxnSpPr>
          <p:spPr>
            <a:xfrm rot="10800000" flipH="1" flipV="1">
              <a:off x="9449234" y="5709623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Curved Connector 81"/>
            <p:cNvCxnSpPr>
              <a:stCxn id="15" idx="2"/>
              <a:endCxn id="15" idx="4"/>
            </p:cNvCxnSpPr>
            <p:nvPr/>
          </p:nvCxnSpPr>
          <p:spPr>
            <a:xfrm rot="10800000" flipH="1" flipV="1">
              <a:off x="9994948" y="5710688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Curved Connector 82"/>
            <p:cNvCxnSpPr>
              <a:stCxn id="34" idx="2"/>
              <a:endCxn id="34" idx="4"/>
            </p:cNvCxnSpPr>
            <p:nvPr/>
          </p:nvCxnSpPr>
          <p:spPr>
            <a:xfrm rot="10800000" flipH="1" flipV="1">
              <a:off x="10484990" y="5720281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Curved Connector 83"/>
            <p:cNvCxnSpPr>
              <a:stCxn id="32" idx="2"/>
              <a:endCxn id="32" idx="4"/>
            </p:cNvCxnSpPr>
            <p:nvPr/>
          </p:nvCxnSpPr>
          <p:spPr>
            <a:xfrm rot="10800000" flipH="1" flipV="1">
              <a:off x="11013122" y="5721343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Curved Connector 84"/>
            <p:cNvCxnSpPr>
              <a:stCxn id="30" idx="2"/>
              <a:endCxn id="30" idx="4"/>
            </p:cNvCxnSpPr>
            <p:nvPr/>
          </p:nvCxnSpPr>
          <p:spPr>
            <a:xfrm rot="10800000" flipH="1" flipV="1">
              <a:off x="11558837" y="5722409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7" name="Slide Number Placeholder 8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06661-2BEA-419D-95CE-082FC67DA5D1}" type="slidenum">
              <a:rPr lang="nl-NL" smtClean="0"/>
              <a:pPr/>
              <a:t>13</a:t>
            </a:fld>
            <a:endParaRPr lang="nl-NL"/>
          </a:p>
        </p:txBody>
      </p:sp>
      <p:sp>
        <p:nvSpPr>
          <p:cNvPr id="89" name="TextBox 88"/>
          <p:cNvSpPr txBox="1"/>
          <p:nvPr/>
        </p:nvSpPr>
        <p:spPr>
          <a:xfrm>
            <a:off x="11506200" y="7620"/>
            <a:ext cx="67693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CFA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3278016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0241" y="1083390"/>
            <a:ext cx="1004235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14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Te=</a:t>
            </a:r>
            <a:r>
              <a:rPr lang="nl-NL" sz="1400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mxMatrix</a:t>
            </a:r>
            <a:r>
              <a:rPr lang="nl-NL" sz="14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(type='</a:t>
            </a:r>
            <a:r>
              <a:rPr lang="nl-NL" sz="1400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Diag</a:t>
            </a:r>
            <a:r>
              <a:rPr lang="nl-NL" sz="14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',</a:t>
            </a:r>
            <a:r>
              <a:rPr lang="nl-NL" sz="1400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nrow</a:t>
            </a:r>
            <a:r>
              <a:rPr lang="nl-NL" sz="14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nl-NL" sz="1400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ny,ncol</a:t>
            </a:r>
            <a:r>
              <a:rPr lang="nl-NL" sz="14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nl-NL" sz="1400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ny</a:t>
            </a:r>
            <a:r>
              <a:rPr lang="nl-NL" sz="14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nl-NL" sz="14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</a:t>
            </a:r>
            <a:r>
              <a:rPr lang="nl-NL" sz="1400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labels</a:t>
            </a:r>
            <a:r>
              <a:rPr lang="nl-NL" sz="14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=c('rn1','rn2','rn3','rn4','rn5','rn6',</a:t>
            </a:r>
          </a:p>
          <a:p>
            <a:r>
              <a:rPr lang="nl-NL" sz="14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're1','re2','re3','re4','re5','re6'),</a:t>
            </a:r>
          </a:p>
          <a:p>
            <a:r>
              <a:rPr lang="nl-NL" sz="14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free=</a:t>
            </a:r>
            <a:r>
              <a:rPr lang="nl-NL" sz="1400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TRUE,value</a:t>
            </a:r>
            <a:r>
              <a:rPr lang="nl-NL" sz="14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=10,name='Te')</a:t>
            </a:r>
          </a:p>
        </p:txBody>
      </p:sp>
      <p:sp>
        <p:nvSpPr>
          <p:cNvPr id="4" name="Rectangle 3"/>
          <p:cNvSpPr/>
          <p:nvPr/>
        </p:nvSpPr>
        <p:spPr>
          <a:xfrm>
            <a:off x="5736185" y="598524"/>
            <a:ext cx="59055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800" dirty="0"/>
              <a:t>Define </a:t>
            </a:r>
            <a:r>
              <a:rPr lang="nl-NL" sz="2800" dirty="0" smtClean="0"/>
              <a:t>covariance matrix of residuals </a:t>
            </a:r>
            <a:r>
              <a:rPr lang="en-US" sz="2800" b="1" dirty="0">
                <a:solidFill>
                  <a:srgbClr val="0070C0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Q</a:t>
            </a:r>
          </a:p>
        </p:txBody>
      </p:sp>
      <p:sp>
        <p:nvSpPr>
          <p:cNvPr id="74" name="Rectangle 73"/>
          <p:cNvSpPr/>
          <p:nvPr/>
        </p:nvSpPr>
        <p:spPr>
          <a:xfrm>
            <a:off x="7075761" y="1448795"/>
            <a:ext cx="299633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latin typeface="Symbol" panose="05050102010706020507" pitchFamily="18" charset="2"/>
              </a:rPr>
              <a:t>S</a:t>
            </a:r>
            <a:r>
              <a:rPr lang="en-US" sz="3600" b="1" baseline="-25000" dirty="0" err="1"/>
              <a:t>y</a:t>
            </a:r>
            <a:r>
              <a:rPr lang="en-US" sz="3600" dirty="0"/>
              <a:t> </a:t>
            </a:r>
            <a:r>
              <a:rPr lang="nl-NL" sz="3600" dirty="0"/>
              <a:t> = </a:t>
            </a:r>
            <a:r>
              <a:rPr lang="en-US" sz="3600" b="1" dirty="0">
                <a:solidFill>
                  <a:srgbClr val="FF0000"/>
                </a:solidFill>
                <a:sym typeface="Symbol" panose="05050102010706020507" pitchFamily="18" charset="2"/>
              </a:rPr>
              <a:t></a:t>
            </a:r>
            <a:r>
              <a:rPr lang="en-US" sz="3600" b="1" dirty="0" err="1">
                <a:solidFill>
                  <a:srgbClr val="00B050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Y</a:t>
            </a:r>
            <a:r>
              <a:rPr lang="en-US" sz="3600" b="1" dirty="0" err="1">
                <a:solidFill>
                  <a:srgbClr val="FF0000"/>
                </a:solidFill>
                <a:sym typeface="Symbol" panose="05050102010706020507" pitchFamily="18" charset="2"/>
              </a:rPr>
              <a:t></a:t>
            </a:r>
            <a:r>
              <a:rPr lang="en-US" sz="3600" baseline="30000" dirty="0" err="1"/>
              <a:t>t</a:t>
            </a:r>
            <a:r>
              <a:rPr lang="en-US" sz="3600" baseline="30000" dirty="0"/>
              <a:t> </a:t>
            </a:r>
            <a:r>
              <a:rPr lang="en-US" sz="3600" dirty="0"/>
              <a:t>+ </a:t>
            </a:r>
            <a:r>
              <a:rPr lang="en-US" sz="3600" b="1" dirty="0">
                <a:solidFill>
                  <a:srgbClr val="0070C0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Q</a:t>
            </a:r>
          </a:p>
        </p:txBody>
      </p:sp>
      <p:grpSp>
        <p:nvGrpSpPr>
          <p:cNvPr id="75" name="Group 74"/>
          <p:cNvGrpSpPr/>
          <p:nvPr/>
        </p:nvGrpSpPr>
        <p:grpSpPr>
          <a:xfrm>
            <a:off x="5588417" y="2825386"/>
            <a:ext cx="6335634" cy="3093329"/>
            <a:chOff x="5588417" y="2825386"/>
            <a:chExt cx="6335634" cy="3093329"/>
          </a:xfrm>
        </p:grpSpPr>
        <p:sp>
          <p:nvSpPr>
            <p:cNvPr id="76" name="Rectangle 4"/>
            <p:cNvSpPr>
              <a:spLocks noChangeArrowheads="1"/>
            </p:cNvSpPr>
            <p:nvPr/>
          </p:nvSpPr>
          <p:spPr bwMode="auto">
            <a:xfrm>
              <a:off x="7159140" y="4741103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n4</a:t>
              </a:r>
              <a:endParaRPr lang="en-GB" dirty="0"/>
            </a:p>
          </p:txBody>
        </p:sp>
        <p:sp>
          <p:nvSpPr>
            <p:cNvPr id="77" name="Rectangle 5"/>
            <p:cNvSpPr>
              <a:spLocks noChangeArrowheads="1"/>
            </p:cNvSpPr>
            <p:nvPr/>
          </p:nvSpPr>
          <p:spPr bwMode="auto">
            <a:xfrm>
              <a:off x="7763106" y="4741103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n5</a:t>
              </a:r>
              <a:endParaRPr lang="en-GB" dirty="0"/>
            </a:p>
          </p:txBody>
        </p:sp>
        <p:sp>
          <p:nvSpPr>
            <p:cNvPr id="78" name="Rectangle 6"/>
            <p:cNvSpPr>
              <a:spLocks noChangeArrowheads="1"/>
            </p:cNvSpPr>
            <p:nvPr/>
          </p:nvSpPr>
          <p:spPr bwMode="auto">
            <a:xfrm>
              <a:off x="8306676" y="4741103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n6</a:t>
              </a:r>
              <a:endParaRPr lang="en-GB" dirty="0"/>
            </a:p>
          </p:txBody>
        </p:sp>
        <p:sp>
          <p:nvSpPr>
            <p:cNvPr id="79" name="Rectangle 7"/>
            <p:cNvSpPr>
              <a:spLocks noChangeArrowheads="1"/>
            </p:cNvSpPr>
            <p:nvPr/>
          </p:nvSpPr>
          <p:spPr bwMode="auto">
            <a:xfrm>
              <a:off x="8850247" y="4741103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e</a:t>
              </a:r>
              <a:r>
                <a:rPr lang="en-US" dirty="0"/>
                <a:t>1</a:t>
              </a:r>
              <a:endParaRPr lang="en-GB" dirty="0"/>
            </a:p>
          </p:txBody>
        </p:sp>
        <p:sp>
          <p:nvSpPr>
            <p:cNvPr id="80" name="Rectangle 8"/>
            <p:cNvSpPr>
              <a:spLocks noChangeArrowheads="1"/>
            </p:cNvSpPr>
            <p:nvPr/>
          </p:nvSpPr>
          <p:spPr bwMode="auto">
            <a:xfrm>
              <a:off x="9393817" y="4741103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e</a:t>
              </a:r>
              <a:r>
                <a:rPr lang="en-US" dirty="0"/>
                <a:t>2</a:t>
              </a:r>
              <a:endParaRPr lang="en-GB" dirty="0"/>
            </a:p>
          </p:txBody>
        </p:sp>
        <p:sp>
          <p:nvSpPr>
            <p:cNvPr id="81" name="Rectangle 9"/>
            <p:cNvSpPr>
              <a:spLocks noChangeArrowheads="1"/>
            </p:cNvSpPr>
            <p:nvPr/>
          </p:nvSpPr>
          <p:spPr bwMode="auto">
            <a:xfrm>
              <a:off x="9937386" y="4741103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e</a:t>
              </a:r>
              <a:r>
                <a:rPr lang="en-US" dirty="0"/>
                <a:t>3</a:t>
              </a:r>
              <a:endParaRPr lang="en-GB" dirty="0"/>
            </a:p>
          </p:txBody>
        </p:sp>
        <p:sp>
          <p:nvSpPr>
            <p:cNvPr id="82" name="Oval 10"/>
            <p:cNvSpPr>
              <a:spLocks noChangeArrowheads="1"/>
            </p:cNvSpPr>
            <p:nvPr/>
          </p:nvSpPr>
          <p:spPr bwMode="auto">
            <a:xfrm>
              <a:off x="7006033" y="3170647"/>
              <a:ext cx="422777" cy="49969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 dirty="0" smtClean="0"/>
                <a:t>N</a:t>
              </a:r>
              <a:endParaRPr lang="en-GB" dirty="0"/>
            </a:p>
          </p:txBody>
        </p:sp>
        <p:sp>
          <p:nvSpPr>
            <p:cNvPr id="83" name="Oval 11"/>
            <p:cNvSpPr>
              <a:spLocks noChangeArrowheads="1"/>
            </p:cNvSpPr>
            <p:nvPr/>
          </p:nvSpPr>
          <p:spPr bwMode="auto">
            <a:xfrm>
              <a:off x="10009821" y="3170647"/>
              <a:ext cx="422777" cy="49969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 dirty="0" smtClean="0"/>
                <a:t>E</a:t>
              </a:r>
              <a:endParaRPr lang="en-GB" dirty="0"/>
            </a:p>
          </p:txBody>
        </p:sp>
        <p:sp>
          <p:nvSpPr>
            <p:cNvPr id="84" name="Oval 83"/>
            <p:cNvSpPr/>
            <p:nvPr/>
          </p:nvSpPr>
          <p:spPr>
            <a:xfrm>
              <a:off x="9994949" y="5514381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85" name="Straight Arrow Connector 84"/>
            <p:cNvCxnSpPr>
              <a:stCxn id="84" idx="0"/>
              <a:endCxn id="81" idx="2"/>
            </p:cNvCxnSpPr>
            <p:nvPr/>
          </p:nvCxnSpPr>
          <p:spPr>
            <a:xfrm flipV="1">
              <a:off x="10148774" y="5240793"/>
              <a:ext cx="1" cy="27358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Oval 85"/>
            <p:cNvSpPr/>
            <p:nvPr/>
          </p:nvSpPr>
          <p:spPr>
            <a:xfrm>
              <a:off x="9449235" y="5513316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/>
                <a:t>e</a:t>
              </a:r>
            </a:p>
          </p:txBody>
        </p:sp>
        <p:cxnSp>
          <p:nvCxnSpPr>
            <p:cNvPr id="87" name="Straight Arrow Connector 86"/>
            <p:cNvCxnSpPr>
              <a:stCxn id="86" idx="0"/>
              <a:endCxn id="80" idx="2"/>
            </p:cNvCxnSpPr>
            <p:nvPr/>
          </p:nvCxnSpPr>
          <p:spPr>
            <a:xfrm flipV="1">
              <a:off x="9603060" y="5240793"/>
              <a:ext cx="2146" cy="272523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Oval 87"/>
            <p:cNvSpPr/>
            <p:nvPr/>
          </p:nvSpPr>
          <p:spPr>
            <a:xfrm>
              <a:off x="8921103" y="5512253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89" name="Straight Arrow Connector 88"/>
            <p:cNvCxnSpPr>
              <a:stCxn id="88" idx="0"/>
              <a:endCxn id="79" idx="2"/>
            </p:cNvCxnSpPr>
            <p:nvPr/>
          </p:nvCxnSpPr>
          <p:spPr>
            <a:xfrm flipH="1" flipV="1">
              <a:off x="9061636" y="5240793"/>
              <a:ext cx="13292" cy="27146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Oval 89"/>
            <p:cNvSpPr/>
            <p:nvPr/>
          </p:nvSpPr>
          <p:spPr>
            <a:xfrm>
              <a:off x="8353415" y="5517584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91" name="Straight Arrow Connector 90"/>
            <p:cNvCxnSpPr>
              <a:stCxn id="90" idx="0"/>
              <a:endCxn id="78" idx="2"/>
            </p:cNvCxnSpPr>
            <p:nvPr/>
          </p:nvCxnSpPr>
          <p:spPr>
            <a:xfrm flipV="1">
              <a:off x="8507240" y="5240793"/>
              <a:ext cx="10825" cy="27679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" name="Oval 91"/>
            <p:cNvSpPr/>
            <p:nvPr/>
          </p:nvSpPr>
          <p:spPr>
            <a:xfrm>
              <a:off x="7820886" y="5510127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93" name="Straight Arrow Connector 92"/>
            <p:cNvCxnSpPr>
              <a:stCxn id="92" idx="0"/>
              <a:endCxn id="77" idx="2"/>
            </p:cNvCxnSpPr>
            <p:nvPr/>
          </p:nvCxnSpPr>
          <p:spPr>
            <a:xfrm flipH="1" flipV="1">
              <a:off x="7974495" y="5240793"/>
              <a:ext cx="216" cy="269334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4" name="Oval 93"/>
            <p:cNvSpPr/>
            <p:nvPr/>
          </p:nvSpPr>
          <p:spPr>
            <a:xfrm>
              <a:off x="7231223" y="5515454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95" name="Straight Arrow Connector 94"/>
            <p:cNvCxnSpPr>
              <a:stCxn id="94" idx="0"/>
              <a:endCxn id="76" idx="2"/>
            </p:cNvCxnSpPr>
            <p:nvPr/>
          </p:nvCxnSpPr>
          <p:spPr>
            <a:xfrm flipH="1" flipV="1">
              <a:off x="7370529" y="5240793"/>
              <a:ext cx="14519" cy="27466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Rectangle 7"/>
            <p:cNvSpPr>
              <a:spLocks noChangeArrowheads="1"/>
            </p:cNvSpPr>
            <p:nvPr/>
          </p:nvSpPr>
          <p:spPr bwMode="auto">
            <a:xfrm>
              <a:off x="10414134" y="4752824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e</a:t>
              </a:r>
              <a:r>
                <a:rPr lang="en-US" dirty="0" smtClean="0"/>
                <a:t>4</a:t>
              </a:r>
              <a:endParaRPr lang="en-GB" dirty="0"/>
            </a:p>
          </p:txBody>
        </p:sp>
        <p:sp>
          <p:nvSpPr>
            <p:cNvPr id="97" name="Rectangle 8"/>
            <p:cNvSpPr>
              <a:spLocks noChangeArrowheads="1"/>
            </p:cNvSpPr>
            <p:nvPr/>
          </p:nvSpPr>
          <p:spPr bwMode="auto">
            <a:xfrm>
              <a:off x="10957704" y="4752824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e</a:t>
              </a:r>
              <a:r>
                <a:rPr lang="en-US" dirty="0" smtClean="0"/>
                <a:t>5</a:t>
              </a:r>
              <a:endParaRPr lang="en-GB" dirty="0"/>
            </a:p>
          </p:txBody>
        </p:sp>
        <p:sp>
          <p:nvSpPr>
            <p:cNvPr id="98" name="Rectangle 9"/>
            <p:cNvSpPr>
              <a:spLocks noChangeArrowheads="1"/>
            </p:cNvSpPr>
            <p:nvPr/>
          </p:nvSpPr>
          <p:spPr bwMode="auto">
            <a:xfrm>
              <a:off x="11501274" y="4752824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e</a:t>
              </a:r>
              <a:r>
                <a:rPr lang="en-US" dirty="0" smtClean="0"/>
                <a:t>6</a:t>
              </a:r>
              <a:endParaRPr lang="en-GB" dirty="0"/>
            </a:p>
          </p:txBody>
        </p:sp>
        <p:sp>
          <p:nvSpPr>
            <p:cNvPr id="99" name="Oval 98"/>
            <p:cNvSpPr/>
            <p:nvPr/>
          </p:nvSpPr>
          <p:spPr>
            <a:xfrm>
              <a:off x="11558838" y="5526102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100" name="Straight Arrow Connector 99"/>
            <p:cNvCxnSpPr>
              <a:stCxn id="99" idx="0"/>
              <a:endCxn id="98" idx="2"/>
            </p:cNvCxnSpPr>
            <p:nvPr/>
          </p:nvCxnSpPr>
          <p:spPr>
            <a:xfrm flipV="1">
              <a:off x="11712663" y="5252514"/>
              <a:ext cx="0" cy="27358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1" name="Oval 100"/>
            <p:cNvSpPr/>
            <p:nvPr/>
          </p:nvSpPr>
          <p:spPr>
            <a:xfrm>
              <a:off x="11013123" y="5525036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102" name="Straight Arrow Connector 101"/>
            <p:cNvCxnSpPr>
              <a:stCxn id="101" idx="0"/>
              <a:endCxn id="97" idx="2"/>
            </p:cNvCxnSpPr>
            <p:nvPr/>
          </p:nvCxnSpPr>
          <p:spPr>
            <a:xfrm flipV="1">
              <a:off x="11166948" y="5252514"/>
              <a:ext cx="2145" cy="272522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Oval 102"/>
            <p:cNvSpPr/>
            <p:nvPr/>
          </p:nvSpPr>
          <p:spPr>
            <a:xfrm>
              <a:off x="10484991" y="5523974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104" name="Straight Arrow Connector 103"/>
            <p:cNvCxnSpPr>
              <a:stCxn id="103" idx="0"/>
              <a:endCxn id="96" idx="2"/>
            </p:cNvCxnSpPr>
            <p:nvPr/>
          </p:nvCxnSpPr>
          <p:spPr>
            <a:xfrm flipH="1" flipV="1">
              <a:off x="10625523" y="5252514"/>
              <a:ext cx="13293" cy="27146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Rectangle 7"/>
            <p:cNvSpPr>
              <a:spLocks noChangeArrowheads="1"/>
            </p:cNvSpPr>
            <p:nvPr/>
          </p:nvSpPr>
          <p:spPr bwMode="auto">
            <a:xfrm>
              <a:off x="5588417" y="4740041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n1</a:t>
              </a:r>
              <a:endParaRPr lang="en-GB" dirty="0"/>
            </a:p>
          </p:txBody>
        </p:sp>
        <p:sp>
          <p:nvSpPr>
            <p:cNvPr id="106" name="Rectangle 8"/>
            <p:cNvSpPr>
              <a:spLocks noChangeArrowheads="1"/>
            </p:cNvSpPr>
            <p:nvPr/>
          </p:nvSpPr>
          <p:spPr bwMode="auto">
            <a:xfrm>
              <a:off x="6131987" y="4740041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n2</a:t>
              </a:r>
              <a:endParaRPr lang="en-GB" dirty="0"/>
            </a:p>
          </p:txBody>
        </p:sp>
        <p:sp>
          <p:nvSpPr>
            <p:cNvPr id="107" name="Rectangle 9"/>
            <p:cNvSpPr>
              <a:spLocks noChangeArrowheads="1"/>
            </p:cNvSpPr>
            <p:nvPr/>
          </p:nvSpPr>
          <p:spPr bwMode="auto">
            <a:xfrm>
              <a:off x="6675557" y="4740041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n3</a:t>
              </a:r>
              <a:endParaRPr lang="en-GB" dirty="0"/>
            </a:p>
          </p:txBody>
        </p:sp>
        <p:sp>
          <p:nvSpPr>
            <p:cNvPr id="108" name="Oval 107"/>
            <p:cNvSpPr/>
            <p:nvPr/>
          </p:nvSpPr>
          <p:spPr>
            <a:xfrm>
              <a:off x="6733120" y="5513319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/>
                <a:t>e</a:t>
              </a:r>
            </a:p>
          </p:txBody>
        </p:sp>
        <p:cxnSp>
          <p:nvCxnSpPr>
            <p:cNvPr id="109" name="Straight Arrow Connector 108"/>
            <p:cNvCxnSpPr>
              <a:stCxn id="108" idx="0"/>
              <a:endCxn id="107" idx="2"/>
            </p:cNvCxnSpPr>
            <p:nvPr/>
          </p:nvCxnSpPr>
          <p:spPr>
            <a:xfrm flipV="1">
              <a:off x="6886945" y="5239731"/>
              <a:ext cx="1" cy="27358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0" name="Oval 109"/>
            <p:cNvSpPr/>
            <p:nvPr/>
          </p:nvSpPr>
          <p:spPr>
            <a:xfrm>
              <a:off x="6187405" y="5512253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111" name="Straight Arrow Connector 110"/>
            <p:cNvCxnSpPr>
              <a:stCxn id="110" idx="0"/>
              <a:endCxn id="106" idx="2"/>
            </p:cNvCxnSpPr>
            <p:nvPr/>
          </p:nvCxnSpPr>
          <p:spPr>
            <a:xfrm flipV="1">
              <a:off x="6341230" y="5239731"/>
              <a:ext cx="2146" cy="272522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2" name="Oval 111"/>
            <p:cNvSpPr/>
            <p:nvPr/>
          </p:nvSpPr>
          <p:spPr>
            <a:xfrm>
              <a:off x="5659274" y="5511191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113" name="Straight Arrow Connector 112"/>
            <p:cNvCxnSpPr>
              <a:stCxn id="112" idx="0"/>
              <a:endCxn id="105" idx="2"/>
            </p:cNvCxnSpPr>
            <p:nvPr/>
          </p:nvCxnSpPr>
          <p:spPr>
            <a:xfrm flipH="1" flipV="1">
              <a:off x="5799806" y="5239731"/>
              <a:ext cx="13293" cy="27146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Arrow Connector 113"/>
            <p:cNvCxnSpPr>
              <a:stCxn id="83" idx="4"/>
              <a:endCxn id="96" idx="0"/>
            </p:cNvCxnSpPr>
            <p:nvPr/>
          </p:nvCxnSpPr>
          <p:spPr>
            <a:xfrm>
              <a:off x="10221209" y="3670337"/>
              <a:ext cx="404314" cy="108248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Arrow Connector 114"/>
            <p:cNvCxnSpPr/>
            <p:nvPr/>
          </p:nvCxnSpPr>
          <p:spPr>
            <a:xfrm>
              <a:off x="10218905" y="3674555"/>
              <a:ext cx="950188" cy="1078269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Arrow Connector 115"/>
            <p:cNvCxnSpPr>
              <a:stCxn id="82" idx="4"/>
              <a:endCxn id="105" idx="0"/>
            </p:cNvCxnSpPr>
            <p:nvPr/>
          </p:nvCxnSpPr>
          <p:spPr>
            <a:xfrm flipH="1">
              <a:off x="5799805" y="3670337"/>
              <a:ext cx="1417616" cy="1069704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Arrow Connector 116"/>
            <p:cNvCxnSpPr>
              <a:stCxn id="82" idx="4"/>
              <a:endCxn id="106" idx="0"/>
            </p:cNvCxnSpPr>
            <p:nvPr/>
          </p:nvCxnSpPr>
          <p:spPr>
            <a:xfrm flipH="1">
              <a:off x="6343375" y="3670337"/>
              <a:ext cx="874046" cy="1069704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Arrow Connector 117"/>
            <p:cNvCxnSpPr>
              <a:stCxn id="82" idx="4"/>
              <a:endCxn id="107" idx="0"/>
            </p:cNvCxnSpPr>
            <p:nvPr/>
          </p:nvCxnSpPr>
          <p:spPr>
            <a:xfrm flipH="1">
              <a:off x="6886945" y="3670337"/>
              <a:ext cx="330476" cy="1069704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Arrow Connector 118"/>
            <p:cNvCxnSpPr>
              <a:stCxn id="82" idx="4"/>
              <a:endCxn id="76" idx="0"/>
            </p:cNvCxnSpPr>
            <p:nvPr/>
          </p:nvCxnSpPr>
          <p:spPr>
            <a:xfrm>
              <a:off x="7217421" y="3670337"/>
              <a:ext cx="153107" cy="107076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Arrow Connector 119"/>
            <p:cNvCxnSpPr>
              <a:stCxn id="82" idx="4"/>
              <a:endCxn id="77" idx="0"/>
            </p:cNvCxnSpPr>
            <p:nvPr/>
          </p:nvCxnSpPr>
          <p:spPr>
            <a:xfrm>
              <a:off x="7217421" y="3670337"/>
              <a:ext cx="757074" cy="107076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Arrow Connector 120"/>
            <p:cNvCxnSpPr>
              <a:stCxn id="82" idx="4"/>
              <a:endCxn id="78" idx="0"/>
            </p:cNvCxnSpPr>
            <p:nvPr/>
          </p:nvCxnSpPr>
          <p:spPr>
            <a:xfrm>
              <a:off x="7217421" y="3670337"/>
              <a:ext cx="1300644" cy="107076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Arrow Connector 121"/>
            <p:cNvCxnSpPr>
              <a:stCxn id="83" idx="4"/>
              <a:endCxn id="98" idx="0"/>
            </p:cNvCxnSpPr>
            <p:nvPr/>
          </p:nvCxnSpPr>
          <p:spPr>
            <a:xfrm>
              <a:off x="10221209" y="3670337"/>
              <a:ext cx="1491453" cy="108248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Arrow Connector 122"/>
            <p:cNvCxnSpPr>
              <a:stCxn id="83" idx="4"/>
              <a:endCxn id="81" idx="0"/>
            </p:cNvCxnSpPr>
            <p:nvPr/>
          </p:nvCxnSpPr>
          <p:spPr>
            <a:xfrm flipH="1">
              <a:off x="10148774" y="3670337"/>
              <a:ext cx="72435" cy="107076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Arrow Connector 123"/>
            <p:cNvCxnSpPr>
              <a:stCxn id="83" idx="4"/>
              <a:endCxn id="80" idx="0"/>
            </p:cNvCxnSpPr>
            <p:nvPr/>
          </p:nvCxnSpPr>
          <p:spPr>
            <a:xfrm flipH="1">
              <a:off x="9605205" y="3670337"/>
              <a:ext cx="616005" cy="107076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Arrow Connector 124"/>
            <p:cNvCxnSpPr>
              <a:stCxn id="83" idx="4"/>
              <a:endCxn id="79" idx="0"/>
            </p:cNvCxnSpPr>
            <p:nvPr/>
          </p:nvCxnSpPr>
          <p:spPr>
            <a:xfrm flipH="1">
              <a:off x="9061635" y="3670337"/>
              <a:ext cx="1159575" cy="107076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Curved Connector 125"/>
            <p:cNvCxnSpPr>
              <a:stCxn id="83" idx="7"/>
              <a:endCxn id="83" idx="6"/>
            </p:cNvCxnSpPr>
            <p:nvPr/>
          </p:nvCxnSpPr>
          <p:spPr>
            <a:xfrm rot="16200000" flipH="1">
              <a:off x="10313306" y="3301202"/>
              <a:ext cx="176667" cy="61914"/>
            </a:xfrm>
            <a:prstGeom prst="curvedConnector4">
              <a:avLst>
                <a:gd name="adj1" fmla="val -145216"/>
                <a:gd name="adj2" fmla="val 380963"/>
              </a:avLst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Curved Connector 126"/>
            <p:cNvCxnSpPr>
              <a:stCxn id="82" idx="1"/>
              <a:endCxn id="82" idx="2"/>
            </p:cNvCxnSpPr>
            <p:nvPr/>
          </p:nvCxnSpPr>
          <p:spPr>
            <a:xfrm rot="16200000" flipH="1" flipV="1">
              <a:off x="6948657" y="3301201"/>
              <a:ext cx="176667" cy="61914"/>
            </a:xfrm>
            <a:prstGeom prst="curvedConnector4">
              <a:avLst>
                <a:gd name="adj1" fmla="val -145216"/>
                <a:gd name="adj2" fmla="val 380963"/>
              </a:avLst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TextBox 127"/>
            <p:cNvSpPr txBox="1"/>
            <p:nvPr/>
          </p:nvSpPr>
          <p:spPr>
            <a:xfrm>
              <a:off x="6618332" y="2825386"/>
              <a:ext cx="229571" cy="29625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nl-NL" dirty="0"/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10529812" y="2825386"/>
              <a:ext cx="229571" cy="29625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1</a:t>
              </a:r>
              <a:endParaRPr lang="nl-NL"/>
            </a:p>
          </p:txBody>
        </p:sp>
        <p:cxnSp>
          <p:nvCxnSpPr>
            <p:cNvPr id="130" name="Curved Connector 129"/>
            <p:cNvCxnSpPr/>
            <p:nvPr/>
          </p:nvCxnSpPr>
          <p:spPr>
            <a:xfrm rot="5400000" flipH="1" flipV="1">
              <a:off x="8712794" y="1668216"/>
              <a:ext cx="8435" cy="3003788"/>
            </a:xfrm>
            <a:prstGeom prst="curvedConnector3">
              <a:avLst>
                <a:gd name="adj1" fmla="val 3543157"/>
              </a:avLst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Curved Connector 130"/>
            <p:cNvCxnSpPr>
              <a:stCxn id="112" idx="2"/>
              <a:endCxn id="112" idx="4"/>
            </p:cNvCxnSpPr>
            <p:nvPr/>
          </p:nvCxnSpPr>
          <p:spPr>
            <a:xfrm rot="10800000" flipH="1" flipV="1">
              <a:off x="5659273" y="5707498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Curved Connector 131"/>
            <p:cNvCxnSpPr>
              <a:stCxn id="110" idx="2"/>
              <a:endCxn id="110" idx="4"/>
            </p:cNvCxnSpPr>
            <p:nvPr/>
          </p:nvCxnSpPr>
          <p:spPr>
            <a:xfrm rot="10800000" flipH="1" flipV="1">
              <a:off x="6187404" y="5708560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Curved Connector 132"/>
            <p:cNvCxnSpPr>
              <a:stCxn id="108" idx="2"/>
              <a:endCxn id="108" idx="4"/>
            </p:cNvCxnSpPr>
            <p:nvPr/>
          </p:nvCxnSpPr>
          <p:spPr>
            <a:xfrm rot="10800000" flipH="1" flipV="1">
              <a:off x="6733119" y="5709626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Curved Connector 133"/>
            <p:cNvCxnSpPr>
              <a:stCxn id="94" idx="2"/>
              <a:endCxn id="94" idx="4"/>
            </p:cNvCxnSpPr>
            <p:nvPr/>
          </p:nvCxnSpPr>
          <p:spPr>
            <a:xfrm rot="10800000" flipH="1" flipV="1">
              <a:off x="7231222" y="5711761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Curved Connector 134"/>
            <p:cNvCxnSpPr>
              <a:stCxn id="92" idx="2"/>
              <a:endCxn id="92" idx="4"/>
            </p:cNvCxnSpPr>
            <p:nvPr/>
          </p:nvCxnSpPr>
          <p:spPr>
            <a:xfrm rot="10800000" flipH="1" flipV="1">
              <a:off x="7820885" y="5706434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Curved Connector 135"/>
            <p:cNvCxnSpPr>
              <a:stCxn id="90" idx="2"/>
              <a:endCxn id="90" idx="4"/>
            </p:cNvCxnSpPr>
            <p:nvPr/>
          </p:nvCxnSpPr>
          <p:spPr>
            <a:xfrm rot="10800000" flipH="1" flipV="1">
              <a:off x="8353414" y="5713891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Curved Connector 136"/>
            <p:cNvCxnSpPr>
              <a:stCxn id="88" idx="2"/>
              <a:endCxn id="88" idx="4"/>
            </p:cNvCxnSpPr>
            <p:nvPr/>
          </p:nvCxnSpPr>
          <p:spPr>
            <a:xfrm rot="10800000" flipH="1" flipV="1">
              <a:off x="8921102" y="5708560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Curved Connector 137"/>
            <p:cNvCxnSpPr>
              <a:stCxn id="86" idx="2"/>
              <a:endCxn id="86" idx="4"/>
            </p:cNvCxnSpPr>
            <p:nvPr/>
          </p:nvCxnSpPr>
          <p:spPr>
            <a:xfrm rot="10800000" flipH="1" flipV="1">
              <a:off x="9449234" y="5709623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Curved Connector 138"/>
            <p:cNvCxnSpPr>
              <a:stCxn id="84" idx="2"/>
              <a:endCxn id="84" idx="4"/>
            </p:cNvCxnSpPr>
            <p:nvPr/>
          </p:nvCxnSpPr>
          <p:spPr>
            <a:xfrm rot="10800000" flipH="1" flipV="1">
              <a:off x="9994948" y="5710688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Curved Connector 139"/>
            <p:cNvCxnSpPr>
              <a:stCxn id="103" idx="2"/>
              <a:endCxn id="103" idx="4"/>
            </p:cNvCxnSpPr>
            <p:nvPr/>
          </p:nvCxnSpPr>
          <p:spPr>
            <a:xfrm rot="10800000" flipH="1" flipV="1">
              <a:off x="10484990" y="5720281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Curved Connector 140"/>
            <p:cNvCxnSpPr>
              <a:stCxn id="101" idx="2"/>
              <a:endCxn id="101" idx="4"/>
            </p:cNvCxnSpPr>
            <p:nvPr/>
          </p:nvCxnSpPr>
          <p:spPr>
            <a:xfrm rot="10800000" flipH="1" flipV="1">
              <a:off x="11013122" y="5721343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Curved Connector 141"/>
            <p:cNvCxnSpPr>
              <a:stCxn id="99" idx="2"/>
              <a:endCxn id="99" idx="4"/>
            </p:cNvCxnSpPr>
            <p:nvPr/>
          </p:nvCxnSpPr>
          <p:spPr>
            <a:xfrm rot="10800000" flipH="1" flipV="1">
              <a:off x="11558837" y="5722409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3" name="Slide Number Placeholder 14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06661-2BEA-419D-95CE-082FC67DA5D1}" type="slidenum">
              <a:rPr lang="nl-NL" smtClean="0"/>
              <a:pPr/>
              <a:t>14</a:t>
            </a:fld>
            <a:endParaRPr lang="nl-NL"/>
          </a:p>
        </p:txBody>
      </p:sp>
      <p:sp>
        <p:nvSpPr>
          <p:cNvPr id="144" name="TextBox 143"/>
          <p:cNvSpPr txBox="1"/>
          <p:nvPr/>
        </p:nvSpPr>
        <p:spPr>
          <a:xfrm>
            <a:off x="11506200" y="7620"/>
            <a:ext cx="67693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CFA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3192352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66118" y="1003216"/>
            <a:ext cx="9936481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1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## latent </a:t>
            </a:r>
            <a:r>
              <a:rPr lang="nl-NL" sz="1400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correlation</a:t>
            </a:r>
            <a:r>
              <a:rPr lang="nl-NL" sz="1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matrix </a:t>
            </a:r>
          </a:p>
          <a:p>
            <a:r>
              <a:rPr lang="nl-NL" sz="1400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Ps</a:t>
            </a:r>
            <a:r>
              <a:rPr lang="nl-NL" sz="1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nl-NL" sz="1400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mxMatrix</a:t>
            </a:r>
            <a:r>
              <a:rPr lang="nl-NL" sz="1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(type='</a:t>
            </a:r>
            <a:r>
              <a:rPr lang="nl-NL" sz="1400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Symm</a:t>
            </a:r>
            <a:r>
              <a:rPr lang="nl-NL" sz="1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',</a:t>
            </a:r>
            <a:r>
              <a:rPr lang="nl-NL" sz="1400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nrow</a:t>
            </a:r>
            <a:r>
              <a:rPr lang="nl-NL" sz="1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nl-NL" sz="1400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ne,ncol</a:t>
            </a:r>
            <a:r>
              <a:rPr lang="nl-NL" sz="1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=ne,</a:t>
            </a:r>
          </a:p>
          <a:p>
            <a:r>
              <a:rPr lang="nl-NL" sz="1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free=c(FALSE,TRUE,FALSE),</a:t>
            </a:r>
          </a:p>
          <a:p>
            <a:r>
              <a:rPr lang="nl-NL" sz="1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</a:t>
            </a:r>
            <a:r>
              <a:rPr lang="nl-NL" sz="1400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labels</a:t>
            </a:r>
            <a:r>
              <a:rPr lang="nl-NL" sz="1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=c('v1_0','r12_0', 'v2_0</a:t>
            </a:r>
            <a:r>
              <a:rPr lang="nl-NL" sz="14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'),</a:t>
            </a:r>
          </a:p>
          <a:p>
            <a:r>
              <a:rPr lang="nl-NL" sz="1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nl-NL" sz="14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nl-NL" sz="1400" b="1" dirty="0" err="1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values</a:t>
            </a:r>
            <a:r>
              <a:rPr lang="nl-NL" sz="14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=c(1</a:t>
            </a:r>
            <a:r>
              <a:rPr lang="nl-NL" sz="1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,.0,1),name='</a:t>
            </a:r>
            <a:r>
              <a:rPr lang="nl-NL" sz="1400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Ps</a:t>
            </a:r>
            <a:r>
              <a:rPr lang="nl-NL" sz="1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</p:txBody>
      </p:sp>
      <p:sp>
        <p:nvSpPr>
          <p:cNvPr id="5" name="Rectangle 4"/>
          <p:cNvSpPr/>
          <p:nvPr/>
        </p:nvSpPr>
        <p:spPr>
          <a:xfrm>
            <a:off x="5862245" y="610603"/>
            <a:ext cx="56227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800" dirty="0"/>
              <a:t>Define </a:t>
            </a:r>
            <a:r>
              <a:rPr lang="nl-NL" sz="2800" dirty="0" smtClean="0"/>
              <a:t>covariance matrix of factors </a:t>
            </a:r>
            <a:r>
              <a:rPr lang="en-US" sz="2800" b="1" dirty="0">
                <a:solidFill>
                  <a:srgbClr val="00B050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97636" y="2708910"/>
            <a:ext cx="514130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NOTE: scaling of the common factors by fixing the variances to equal 1.</a:t>
            </a:r>
          </a:p>
          <a:p>
            <a:r>
              <a:rPr lang="en-US" sz="2500" b="1" dirty="0">
                <a:solidFill>
                  <a:srgbClr val="00B050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Y</a:t>
            </a:r>
            <a:r>
              <a:rPr lang="en-US" sz="2500" dirty="0" smtClean="0"/>
              <a:t> is a correlation matrix!</a:t>
            </a:r>
            <a:endParaRPr lang="nl-NL" sz="2500" dirty="0"/>
          </a:p>
        </p:txBody>
      </p:sp>
      <p:sp>
        <p:nvSpPr>
          <p:cNvPr id="7" name="Rectangle 6"/>
          <p:cNvSpPr/>
          <p:nvPr/>
        </p:nvSpPr>
        <p:spPr>
          <a:xfrm>
            <a:off x="7075761" y="1448795"/>
            <a:ext cx="299633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latin typeface="Symbol" panose="05050102010706020507" pitchFamily="18" charset="2"/>
              </a:rPr>
              <a:t>S</a:t>
            </a:r>
            <a:r>
              <a:rPr lang="en-US" sz="3600" b="1" baseline="-25000" dirty="0" err="1"/>
              <a:t>y</a:t>
            </a:r>
            <a:r>
              <a:rPr lang="en-US" sz="3600" dirty="0"/>
              <a:t> </a:t>
            </a:r>
            <a:r>
              <a:rPr lang="nl-NL" sz="3600" dirty="0"/>
              <a:t> = </a:t>
            </a:r>
            <a:r>
              <a:rPr lang="en-US" sz="3600" b="1" dirty="0">
                <a:solidFill>
                  <a:srgbClr val="FF0000"/>
                </a:solidFill>
                <a:sym typeface="Symbol" panose="05050102010706020507" pitchFamily="18" charset="2"/>
              </a:rPr>
              <a:t></a:t>
            </a:r>
            <a:r>
              <a:rPr lang="en-US" sz="3600" b="1" dirty="0" err="1">
                <a:solidFill>
                  <a:srgbClr val="00B050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Y</a:t>
            </a:r>
            <a:r>
              <a:rPr lang="en-US" sz="3600" b="1" dirty="0" err="1">
                <a:solidFill>
                  <a:srgbClr val="FF0000"/>
                </a:solidFill>
                <a:sym typeface="Symbol" panose="05050102010706020507" pitchFamily="18" charset="2"/>
              </a:rPr>
              <a:t></a:t>
            </a:r>
            <a:r>
              <a:rPr lang="en-US" sz="3600" baseline="30000" dirty="0" err="1"/>
              <a:t>t</a:t>
            </a:r>
            <a:r>
              <a:rPr lang="en-US" sz="3600" baseline="30000" dirty="0"/>
              <a:t> </a:t>
            </a:r>
            <a:r>
              <a:rPr lang="en-US" sz="3600" dirty="0"/>
              <a:t>+ </a:t>
            </a:r>
            <a:r>
              <a:rPr lang="en-US" sz="3600" b="1" dirty="0">
                <a:solidFill>
                  <a:srgbClr val="0070C0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Q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5588417" y="2825386"/>
            <a:ext cx="6335634" cy="3093329"/>
            <a:chOff x="5588417" y="2825386"/>
            <a:chExt cx="6335634" cy="3093329"/>
          </a:xfrm>
        </p:grpSpPr>
        <p:sp>
          <p:nvSpPr>
            <p:cNvPr id="9" name="Rectangle 4"/>
            <p:cNvSpPr>
              <a:spLocks noChangeArrowheads="1"/>
            </p:cNvSpPr>
            <p:nvPr/>
          </p:nvSpPr>
          <p:spPr bwMode="auto">
            <a:xfrm>
              <a:off x="7159140" y="4741103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n4</a:t>
              </a:r>
              <a:endParaRPr lang="en-GB" dirty="0"/>
            </a:p>
          </p:txBody>
        </p:sp>
        <p:sp>
          <p:nvSpPr>
            <p:cNvPr id="10" name="Rectangle 5"/>
            <p:cNvSpPr>
              <a:spLocks noChangeArrowheads="1"/>
            </p:cNvSpPr>
            <p:nvPr/>
          </p:nvSpPr>
          <p:spPr bwMode="auto">
            <a:xfrm>
              <a:off x="7763106" y="4741103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n5</a:t>
              </a:r>
              <a:endParaRPr lang="en-GB" dirty="0"/>
            </a:p>
          </p:txBody>
        </p:sp>
        <p:sp>
          <p:nvSpPr>
            <p:cNvPr id="11" name="Rectangle 6"/>
            <p:cNvSpPr>
              <a:spLocks noChangeArrowheads="1"/>
            </p:cNvSpPr>
            <p:nvPr/>
          </p:nvSpPr>
          <p:spPr bwMode="auto">
            <a:xfrm>
              <a:off x="8306676" y="4741103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n6</a:t>
              </a:r>
              <a:endParaRPr lang="en-GB" dirty="0"/>
            </a:p>
          </p:txBody>
        </p:sp>
        <p:sp>
          <p:nvSpPr>
            <p:cNvPr id="12" name="Rectangle 7"/>
            <p:cNvSpPr>
              <a:spLocks noChangeArrowheads="1"/>
            </p:cNvSpPr>
            <p:nvPr/>
          </p:nvSpPr>
          <p:spPr bwMode="auto">
            <a:xfrm>
              <a:off x="8850247" y="4741103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e</a:t>
              </a:r>
              <a:r>
                <a:rPr lang="en-US" dirty="0"/>
                <a:t>1</a:t>
              </a:r>
              <a:endParaRPr lang="en-GB" dirty="0"/>
            </a:p>
          </p:txBody>
        </p:sp>
        <p:sp>
          <p:nvSpPr>
            <p:cNvPr id="13" name="Rectangle 8"/>
            <p:cNvSpPr>
              <a:spLocks noChangeArrowheads="1"/>
            </p:cNvSpPr>
            <p:nvPr/>
          </p:nvSpPr>
          <p:spPr bwMode="auto">
            <a:xfrm>
              <a:off x="9393817" y="4741103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e</a:t>
              </a:r>
              <a:r>
                <a:rPr lang="en-US" dirty="0"/>
                <a:t>2</a:t>
              </a:r>
              <a:endParaRPr lang="en-GB" dirty="0"/>
            </a:p>
          </p:txBody>
        </p:sp>
        <p:sp>
          <p:nvSpPr>
            <p:cNvPr id="14" name="Rectangle 9"/>
            <p:cNvSpPr>
              <a:spLocks noChangeArrowheads="1"/>
            </p:cNvSpPr>
            <p:nvPr/>
          </p:nvSpPr>
          <p:spPr bwMode="auto">
            <a:xfrm>
              <a:off x="9937386" y="4741103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e</a:t>
              </a:r>
              <a:r>
                <a:rPr lang="en-US" dirty="0"/>
                <a:t>3</a:t>
              </a:r>
              <a:endParaRPr lang="en-GB" dirty="0"/>
            </a:p>
          </p:txBody>
        </p:sp>
        <p:sp>
          <p:nvSpPr>
            <p:cNvPr id="15" name="Oval 10"/>
            <p:cNvSpPr>
              <a:spLocks noChangeArrowheads="1"/>
            </p:cNvSpPr>
            <p:nvPr/>
          </p:nvSpPr>
          <p:spPr bwMode="auto">
            <a:xfrm>
              <a:off x="7006033" y="3170647"/>
              <a:ext cx="422777" cy="49969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 dirty="0" smtClean="0"/>
                <a:t>N</a:t>
              </a:r>
              <a:endParaRPr lang="en-GB" dirty="0"/>
            </a:p>
          </p:txBody>
        </p:sp>
        <p:sp>
          <p:nvSpPr>
            <p:cNvPr id="16" name="Oval 11"/>
            <p:cNvSpPr>
              <a:spLocks noChangeArrowheads="1"/>
            </p:cNvSpPr>
            <p:nvPr/>
          </p:nvSpPr>
          <p:spPr bwMode="auto">
            <a:xfrm>
              <a:off x="10009821" y="3170647"/>
              <a:ext cx="422777" cy="49969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 dirty="0" smtClean="0"/>
                <a:t>E</a:t>
              </a:r>
              <a:endParaRPr lang="en-GB" dirty="0"/>
            </a:p>
          </p:txBody>
        </p:sp>
        <p:sp>
          <p:nvSpPr>
            <p:cNvPr id="17" name="Oval 16"/>
            <p:cNvSpPr/>
            <p:nvPr/>
          </p:nvSpPr>
          <p:spPr>
            <a:xfrm>
              <a:off x="9994949" y="5514381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18" name="Straight Arrow Connector 17"/>
            <p:cNvCxnSpPr>
              <a:stCxn id="17" idx="0"/>
              <a:endCxn id="14" idx="2"/>
            </p:cNvCxnSpPr>
            <p:nvPr/>
          </p:nvCxnSpPr>
          <p:spPr>
            <a:xfrm flipV="1">
              <a:off x="10148774" y="5240793"/>
              <a:ext cx="1" cy="27358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Oval 18"/>
            <p:cNvSpPr/>
            <p:nvPr/>
          </p:nvSpPr>
          <p:spPr>
            <a:xfrm>
              <a:off x="9449235" y="5513316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/>
                <a:t>e</a:t>
              </a:r>
            </a:p>
          </p:txBody>
        </p:sp>
        <p:cxnSp>
          <p:nvCxnSpPr>
            <p:cNvPr id="20" name="Straight Arrow Connector 19"/>
            <p:cNvCxnSpPr>
              <a:stCxn id="19" idx="0"/>
              <a:endCxn id="13" idx="2"/>
            </p:cNvCxnSpPr>
            <p:nvPr/>
          </p:nvCxnSpPr>
          <p:spPr>
            <a:xfrm flipV="1">
              <a:off x="9603060" y="5240793"/>
              <a:ext cx="2146" cy="272523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Oval 20"/>
            <p:cNvSpPr/>
            <p:nvPr/>
          </p:nvSpPr>
          <p:spPr>
            <a:xfrm>
              <a:off x="8921103" y="5512253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22" name="Straight Arrow Connector 21"/>
            <p:cNvCxnSpPr>
              <a:stCxn id="21" idx="0"/>
              <a:endCxn id="12" idx="2"/>
            </p:cNvCxnSpPr>
            <p:nvPr/>
          </p:nvCxnSpPr>
          <p:spPr>
            <a:xfrm flipH="1" flipV="1">
              <a:off x="9061636" y="5240793"/>
              <a:ext cx="13292" cy="27146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Oval 22"/>
            <p:cNvSpPr/>
            <p:nvPr/>
          </p:nvSpPr>
          <p:spPr>
            <a:xfrm>
              <a:off x="8353415" y="5517584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24" name="Straight Arrow Connector 23"/>
            <p:cNvCxnSpPr>
              <a:stCxn id="23" idx="0"/>
              <a:endCxn id="11" idx="2"/>
            </p:cNvCxnSpPr>
            <p:nvPr/>
          </p:nvCxnSpPr>
          <p:spPr>
            <a:xfrm flipV="1">
              <a:off x="8507240" y="5240793"/>
              <a:ext cx="10825" cy="27679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Oval 24"/>
            <p:cNvSpPr/>
            <p:nvPr/>
          </p:nvSpPr>
          <p:spPr>
            <a:xfrm>
              <a:off x="7820886" y="5510127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26" name="Straight Arrow Connector 25"/>
            <p:cNvCxnSpPr>
              <a:stCxn id="25" idx="0"/>
              <a:endCxn id="10" idx="2"/>
            </p:cNvCxnSpPr>
            <p:nvPr/>
          </p:nvCxnSpPr>
          <p:spPr>
            <a:xfrm flipH="1" flipV="1">
              <a:off x="7974495" y="5240793"/>
              <a:ext cx="216" cy="269334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Oval 26"/>
            <p:cNvSpPr/>
            <p:nvPr/>
          </p:nvSpPr>
          <p:spPr>
            <a:xfrm>
              <a:off x="7231223" y="5515454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28" name="Straight Arrow Connector 27"/>
            <p:cNvCxnSpPr>
              <a:stCxn id="27" idx="0"/>
              <a:endCxn id="9" idx="2"/>
            </p:cNvCxnSpPr>
            <p:nvPr/>
          </p:nvCxnSpPr>
          <p:spPr>
            <a:xfrm flipH="1" flipV="1">
              <a:off x="7370529" y="5240793"/>
              <a:ext cx="14519" cy="27466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Rectangle 7"/>
            <p:cNvSpPr>
              <a:spLocks noChangeArrowheads="1"/>
            </p:cNvSpPr>
            <p:nvPr/>
          </p:nvSpPr>
          <p:spPr bwMode="auto">
            <a:xfrm>
              <a:off x="10414134" y="4752824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e</a:t>
              </a:r>
              <a:r>
                <a:rPr lang="en-US" dirty="0" smtClean="0"/>
                <a:t>4</a:t>
              </a:r>
              <a:endParaRPr lang="en-GB" dirty="0"/>
            </a:p>
          </p:txBody>
        </p:sp>
        <p:sp>
          <p:nvSpPr>
            <p:cNvPr id="30" name="Rectangle 8"/>
            <p:cNvSpPr>
              <a:spLocks noChangeArrowheads="1"/>
            </p:cNvSpPr>
            <p:nvPr/>
          </p:nvSpPr>
          <p:spPr bwMode="auto">
            <a:xfrm>
              <a:off x="10957704" y="4752824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e</a:t>
              </a:r>
              <a:r>
                <a:rPr lang="en-US" dirty="0" smtClean="0"/>
                <a:t>5</a:t>
              </a:r>
              <a:endParaRPr lang="en-GB" dirty="0"/>
            </a:p>
          </p:txBody>
        </p:sp>
        <p:sp>
          <p:nvSpPr>
            <p:cNvPr id="31" name="Rectangle 9"/>
            <p:cNvSpPr>
              <a:spLocks noChangeArrowheads="1"/>
            </p:cNvSpPr>
            <p:nvPr/>
          </p:nvSpPr>
          <p:spPr bwMode="auto">
            <a:xfrm>
              <a:off x="11501274" y="4752824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e</a:t>
              </a:r>
              <a:r>
                <a:rPr lang="en-US" dirty="0" smtClean="0"/>
                <a:t>6</a:t>
              </a:r>
              <a:endParaRPr lang="en-GB" dirty="0"/>
            </a:p>
          </p:txBody>
        </p:sp>
        <p:sp>
          <p:nvSpPr>
            <p:cNvPr id="32" name="Oval 31"/>
            <p:cNvSpPr/>
            <p:nvPr/>
          </p:nvSpPr>
          <p:spPr>
            <a:xfrm>
              <a:off x="11558838" y="5526102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33" name="Straight Arrow Connector 32"/>
            <p:cNvCxnSpPr>
              <a:stCxn id="32" idx="0"/>
              <a:endCxn id="31" idx="2"/>
            </p:cNvCxnSpPr>
            <p:nvPr/>
          </p:nvCxnSpPr>
          <p:spPr>
            <a:xfrm flipV="1">
              <a:off x="11712663" y="5252514"/>
              <a:ext cx="0" cy="27358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Oval 33"/>
            <p:cNvSpPr/>
            <p:nvPr/>
          </p:nvSpPr>
          <p:spPr>
            <a:xfrm>
              <a:off x="11013123" y="5525036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35" name="Straight Arrow Connector 34"/>
            <p:cNvCxnSpPr>
              <a:stCxn id="34" idx="0"/>
              <a:endCxn id="30" idx="2"/>
            </p:cNvCxnSpPr>
            <p:nvPr/>
          </p:nvCxnSpPr>
          <p:spPr>
            <a:xfrm flipV="1">
              <a:off x="11166948" y="5252514"/>
              <a:ext cx="2145" cy="272522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Oval 35"/>
            <p:cNvSpPr/>
            <p:nvPr/>
          </p:nvSpPr>
          <p:spPr>
            <a:xfrm>
              <a:off x="10484991" y="5523974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37" name="Straight Arrow Connector 36"/>
            <p:cNvCxnSpPr>
              <a:stCxn id="36" idx="0"/>
              <a:endCxn id="29" idx="2"/>
            </p:cNvCxnSpPr>
            <p:nvPr/>
          </p:nvCxnSpPr>
          <p:spPr>
            <a:xfrm flipH="1" flipV="1">
              <a:off x="10625523" y="5252514"/>
              <a:ext cx="13293" cy="27146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Rectangle 7"/>
            <p:cNvSpPr>
              <a:spLocks noChangeArrowheads="1"/>
            </p:cNvSpPr>
            <p:nvPr/>
          </p:nvSpPr>
          <p:spPr bwMode="auto">
            <a:xfrm>
              <a:off x="5588417" y="4740041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n1</a:t>
              </a:r>
              <a:endParaRPr lang="en-GB" dirty="0"/>
            </a:p>
          </p:txBody>
        </p:sp>
        <p:sp>
          <p:nvSpPr>
            <p:cNvPr id="39" name="Rectangle 8"/>
            <p:cNvSpPr>
              <a:spLocks noChangeArrowheads="1"/>
            </p:cNvSpPr>
            <p:nvPr/>
          </p:nvSpPr>
          <p:spPr bwMode="auto">
            <a:xfrm>
              <a:off x="6131987" y="4740041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n2</a:t>
              </a:r>
              <a:endParaRPr lang="en-GB" dirty="0"/>
            </a:p>
          </p:txBody>
        </p:sp>
        <p:sp>
          <p:nvSpPr>
            <p:cNvPr id="40" name="Rectangle 9"/>
            <p:cNvSpPr>
              <a:spLocks noChangeArrowheads="1"/>
            </p:cNvSpPr>
            <p:nvPr/>
          </p:nvSpPr>
          <p:spPr bwMode="auto">
            <a:xfrm>
              <a:off x="6675557" y="4740041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n3</a:t>
              </a:r>
              <a:endParaRPr lang="en-GB" dirty="0"/>
            </a:p>
          </p:txBody>
        </p:sp>
        <p:sp>
          <p:nvSpPr>
            <p:cNvPr id="41" name="Oval 40"/>
            <p:cNvSpPr/>
            <p:nvPr/>
          </p:nvSpPr>
          <p:spPr>
            <a:xfrm>
              <a:off x="6733120" y="5513319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/>
                <a:t>e</a:t>
              </a:r>
            </a:p>
          </p:txBody>
        </p:sp>
        <p:cxnSp>
          <p:nvCxnSpPr>
            <p:cNvPr id="42" name="Straight Arrow Connector 41"/>
            <p:cNvCxnSpPr>
              <a:stCxn id="41" idx="0"/>
              <a:endCxn id="40" idx="2"/>
            </p:cNvCxnSpPr>
            <p:nvPr/>
          </p:nvCxnSpPr>
          <p:spPr>
            <a:xfrm flipV="1">
              <a:off x="6886945" y="5239731"/>
              <a:ext cx="1" cy="27358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>
            <a:xfrm>
              <a:off x="6187405" y="5512253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44" name="Straight Arrow Connector 43"/>
            <p:cNvCxnSpPr>
              <a:stCxn id="43" idx="0"/>
              <a:endCxn id="39" idx="2"/>
            </p:cNvCxnSpPr>
            <p:nvPr/>
          </p:nvCxnSpPr>
          <p:spPr>
            <a:xfrm flipV="1">
              <a:off x="6341230" y="5239731"/>
              <a:ext cx="2146" cy="272522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Oval 44"/>
            <p:cNvSpPr/>
            <p:nvPr/>
          </p:nvSpPr>
          <p:spPr>
            <a:xfrm>
              <a:off x="5659274" y="5511191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46" name="Straight Arrow Connector 45"/>
            <p:cNvCxnSpPr>
              <a:stCxn id="45" idx="0"/>
              <a:endCxn id="38" idx="2"/>
            </p:cNvCxnSpPr>
            <p:nvPr/>
          </p:nvCxnSpPr>
          <p:spPr>
            <a:xfrm flipH="1" flipV="1">
              <a:off x="5799806" y="5239731"/>
              <a:ext cx="13293" cy="27146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>
              <a:stCxn id="16" idx="4"/>
              <a:endCxn id="29" idx="0"/>
            </p:cNvCxnSpPr>
            <p:nvPr/>
          </p:nvCxnSpPr>
          <p:spPr>
            <a:xfrm>
              <a:off x="10221209" y="3670337"/>
              <a:ext cx="404314" cy="108248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>
              <a:off x="10218905" y="3674555"/>
              <a:ext cx="950188" cy="1078269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>
              <a:stCxn id="15" idx="4"/>
              <a:endCxn id="38" idx="0"/>
            </p:cNvCxnSpPr>
            <p:nvPr/>
          </p:nvCxnSpPr>
          <p:spPr>
            <a:xfrm flipH="1">
              <a:off x="5799805" y="3670337"/>
              <a:ext cx="1417616" cy="1069704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>
              <a:stCxn id="15" idx="4"/>
              <a:endCxn id="39" idx="0"/>
            </p:cNvCxnSpPr>
            <p:nvPr/>
          </p:nvCxnSpPr>
          <p:spPr>
            <a:xfrm flipH="1">
              <a:off x="6343375" y="3670337"/>
              <a:ext cx="874046" cy="1069704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>
              <a:stCxn id="15" idx="4"/>
              <a:endCxn id="40" idx="0"/>
            </p:cNvCxnSpPr>
            <p:nvPr/>
          </p:nvCxnSpPr>
          <p:spPr>
            <a:xfrm flipH="1">
              <a:off x="6886945" y="3670337"/>
              <a:ext cx="330476" cy="1069704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>
              <a:stCxn id="15" idx="4"/>
              <a:endCxn id="9" idx="0"/>
            </p:cNvCxnSpPr>
            <p:nvPr/>
          </p:nvCxnSpPr>
          <p:spPr>
            <a:xfrm>
              <a:off x="7217421" y="3670337"/>
              <a:ext cx="153107" cy="107076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>
              <a:stCxn id="15" idx="4"/>
              <a:endCxn id="10" idx="0"/>
            </p:cNvCxnSpPr>
            <p:nvPr/>
          </p:nvCxnSpPr>
          <p:spPr>
            <a:xfrm>
              <a:off x="7217421" y="3670337"/>
              <a:ext cx="757074" cy="107076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>
              <a:stCxn id="15" idx="4"/>
              <a:endCxn id="11" idx="0"/>
            </p:cNvCxnSpPr>
            <p:nvPr/>
          </p:nvCxnSpPr>
          <p:spPr>
            <a:xfrm>
              <a:off x="7217421" y="3670337"/>
              <a:ext cx="1300644" cy="107076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>
              <a:stCxn id="16" idx="4"/>
              <a:endCxn id="31" idx="0"/>
            </p:cNvCxnSpPr>
            <p:nvPr/>
          </p:nvCxnSpPr>
          <p:spPr>
            <a:xfrm>
              <a:off x="10221209" y="3670337"/>
              <a:ext cx="1491453" cy="108248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>
              <a:stCxn id="16" idx="4"/>
              <a:endCxn id="14" idx="0"/>
            </p:cNvCxnSpPr>
            <p:nvPr/>
          </p:nvCxnSpPr>
          <p:spPr>
            <a:xfrm flipH="1">
              <a:off x="10148774" y="3670337"/>
              <a:ext cx="72435" cy="107076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>
              <a:stCxn id="16" idx="4"/>
              <a:endCxn id="13" idx="0"/>
            </p:cNvCxnSpPr>
            <p:nvPr/>
          </p:nvCxnSpPr>
          <p:spPr>
            <a:xfrm flipH="1">
              <a:off x="9605205" y="3670337"/>
              <a:ext cx="616005" cy="107076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>
              <a:stCxn id="16" idx="4"/>
              <a:endCxn id="12" idx="0"/>
            </p:cNvCxnSpPr>
            <p:nvPr/>
          </p:nvCxnSpPr>
          <p:spPr>
            <a:xfrm flipH="1">
              <a:off x="9061635" y="3670337"/>
              <a:ext cx="1159575" cy="107076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Curved Connector 58"/>
            <p:cNvCxnSpPr>
              <a:stCxn id="16" idx="7"/>
              <a:endCxn id="16" idx="6"/>
            </p:cNvCxnSpPr>
            <p:nvPr/>
          </p:nvCxnSpPr>
          <p:spPr>
            <a:xfrm rot="16200000" flipH="1">
              <a:off x="10313306" y="3301202"/>
              <a:ext cx="176667" cy="61914"/>
            </a:xfrm>
            <a:prstGeom prst="curvedConnector4">
              <a:avLst>
                <a:gd name="adj1" fmla="val -145216"/>
                <a:gd name="adj2" fmla="val 380963"/>
              </a:avLst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Curved Connector 59"/>
            <p:cNvCxnSpPr>
              <a:stCxn id="15" idx="1"/>
              <a:endCxn id="15" idx="2"/>
            </p:cNvCxnSpPr>
            <p:nvPr/>
          </p:nvCxnSpPr>
          <p:spPr>
            <a:xfrm rot="16200000" flipH="1" flipV="1">
              <a:off x="6948657" y="3301201"/>
              <a:ext cx="176667" cy="61914"/>
            </a:xfrm>
            <a:prstGeom prst="curvedConnector4">
              <a:avLst>
                <a:gd name="adj1" fmla="val -145216"/>
                <a:gd name="adj2" fmla="val 380963"/>
              </a:avLst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Box 60"/>
            <p:cNvSpPr txBox="1"/>
            <p:nvPr/>
          </p:nvSpPr>
          <p:spPr>
            <a:xfrm>
              <a:off x="6618332" y="2825386"/>
              <a:ext cx="229571" cy="29625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nl-NL" dirty="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10529812" y="2825386"/>
              <a:ext cx="229571" cy="29625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1</a:t>
              </a:r>
              <a:endParaRPr lang="nl-NL"/>
            </a:p>
          </p:txBody>
        </p:sp>
        <p:cxnSp>
          <p:nvCxnSpPr>
            <p:cNvPr id="63" name="Curved Connector 62"/>
            <p:cNvCxnSpPr/>
            <p:nvPr/>
          </p:nvCxnSpPr>
          <p:spPr>
            <a:xfrm rot="5400000" flipH="1" flipV="1">
              <a:off x="8712794" y="1668216"/>
              <a:ext cx="8435" cy="3003788"/>
            </a:xfrm>
            <a:prstGeom prst="curvedConnector3">
              <a:avLst>
                <a:gd name="adj1" fmla="val 3543157"/>
              </a:avLst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Curved Connector 63"/>
            <p:cNvCxnSpPr>
              <a:stCxn id="45" idx="2"/>
              <a:endCxn id="45" idx="4"/>
            </p:cNvCxnSpPr>
            <p:nvPr/>
          </p:nvCxnSpPr>
          <p:spPr>
            <a:xfrm rot="10800000" flipH="1" flipV="1">
              <a:off x="5659273" y="5707498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Curved Connector 64"/>
            <p:cNvCxnSpPr>
              <a:stCxn id="43" idx="2"/>
              <a:endCxn id="43" idx="4"/>
            </p:cNvCxnSpPr>
            <p:nvPr/>
          </p:nvCxnSpPr>
          <p:spPr>
            <a:xfrm rot="10800000" flipH="1" flipV="1">
              <a:off x="6187404" y="5708560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Curved Connector 65"/>
            <p:cNvCxnSpPr>
              <a:stCxn id="41" idx="2"/>
              <a:endCxn id="41" idx="4"/>
            </p:cNvCxnSpPr>
            <p:nvPr/>
          </p:nvCxnSpPr>
          <p:spPr>
            <a:xfrm rot="10800000" flipH="1" flipV="1">
              <a:off x="6733119" y="5709626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Curved Connector 66"/>
            <p:cNvCxnSpPr>
              <a:stCxn id="27" idx="2"/>
              <a:endCxn id="27" idx="4"/>
            </p:cNvCxnSpPr>
            <p:nvPr/>
          </p:nvCxnSpPr>
          <p:spPr>
            <a:xfrm rot="10800000" flipH="1" flipV="1">
              <a:off x="7231222" y="5711761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Curved Connector 67"/>
            <p:cNvCxnSpPr>
              <a:stCxn id="25" idx="2"/>
              <a:endCxn id="25" idx="4"/>
            </p:cNvCxnSpPr>
            <p:nvPr/>
          </p:nvCxnSpPr>
          <p:spPr>
            <a:xfrm rot="10800000" flipH="1" flipV="1">
              <a:off x="7820885" y="5706434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Curved Connector 68"/>
            <p:cNvCxnSpPr>
              <a:stCxn id="23" idx="2"/>
              <a:endCxn id="23" idx="4"/>
            </p:cNvCxnSpPr>
            <p:nvPr/>
          </p:nvCxnSpPr>
          <p:spPr>
            <a:xfrm rot="10800000" flipH="1" flipV="1">
              <a:off x="8353414" y="5713891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Curved Connector 69"/>
            <p:cNvCxnSpPr>
              <a:stCxn id="21" idx="2"/>
              <a:endCxn id="21" idx="4"/>
            </p:cNvCxnSpPr>
            <p:nvPr/>
          </p:nvCxnSpPr>
          <p:spPr>
            <a:xfrm rot="10800000" flipH="1" flipV="1">
              <a:off x="8921102" y="5708560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Curved Connector 70"/>
            <p:cNvCxnSpPr>
              <a:stCxn id="19" idx="2"/>
              <a:endCxn id="19" idx="4"/>
            </p:cNvCxnSpPr>
            <p:nvPr/>
          </p:nvCxnSpPr>
          <p:spPr>
            <a:xfrm rot="10800000" flipH="1" flipV="1">
              <a:off x="9449234" y="5709623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Curved Connector 71"/>
            <p:cNvCxnSpPr>
              <a:stCxn id="17" idx="2"/>
              <a:endCxn id="17" idx="4"/>
            </p:cNvCxnSpPr>
            <p:nvPr/>
          </p:nvCxnSpPr>
          <p:spPr>
            <a:xfrm rot="10800000" flipH="1" flipV="1">
              <a:off x="9994948" y="5710688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Curved Connector 72"/>
            <p:cNvCxnSpPr>
              <a:stCxn id="36" idx="2"/>
              <a:endCxn id="36" idx="4"/>
            </p:cNvCxnSpPr>
            <p:nvPr/>
          </p:nvCxnSpPr>
          <p:spPr>
            <a:xfrm rot="10800000" flipH="1" flipV="1">
              <a:off x="10484990" y="5720281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Curved Connector 73"/>
            <p:cNvCxnSpPr>
              <a:stCxn id="34" idx="2"/>
              <a:endCxn id="34" idx="4"/>
            </p:cNvCxnSpPr>
            <p:nvPr/>
          </p:nvCxnSpPr>
          <p:spPr>
            <a:xfrm rot="10800000" flipH="1" flipV="1">
              <a:off x="11013122" y="5721343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Curved Connector 74"/>
            <p:cNvCxnSpPr>
              <a:stCxn id="32" idx="2"/>
              <a:endCxn id="32" idx="4"/>
            </p:cNvCxnSpPr>
            <p:nvPr/>
          </p:nvCxnSpPr>
          <p:spPr>
            <a:xfrm rot="10800000" flipH="1" flipV="1">
              <a:off x="11558837" y="5722409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06661-2BEA-419D-95CE-082FC67DA5D1}" type="slidenum">
              <a:rPr lang="nl-NL" smtClean="0"/>
              <a:pPr/>
              <a:t>15</a:t>
            </a:fld>
            <a:endParaRPr lang="nl-NL"/>
          </a:p>
        </p:txBody>
      </p:sp>
      <p:sp>
        <p:nvSpPr>
          <p:cNvPr id="76" name="TextBox 75"/>
          <p:cNvSpPr txBox="1"/>
          <p:nvPr/>
        </p:nvSpPr>
        <p:spPr>
          <a:xfrm>
            <a:off x="11506200" y="7620"/>
            <a:ext cx="67693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CFA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428039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23559" y="1280659"/>
            <a:ext cx="10782641" cy="1554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# means</a:t>
            </a:r>
          </a:p>
          <a:p>
            <a:r>
              <a:rPr lang="nl-NL" sz="19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Tau</a:t>
            </a:r>
            <a:r>
              <a:rPr lang="nl-NL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nl-NL" sz="19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mxMatrix</a:t>
            </a:r>
            <a:r>
              <a:rPr lang="nl-NL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(type='Full',</a:t>
            </a:r>
            <a:r>
              <a:rPr lang="nl-NL" sz="19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nrow</a:t>
            </a:r>
            <a:r>
              <a:rPr lang="nl-NL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=1,ncol=</a:t>
            </a:r>
            <a:r>
              <a:rPr lang="nl-NL" sz="19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ny,free</a:t>
            </a:r>
            <a:r>
              <a:rPr lang="nl-NL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nl-NL" sz="19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TRUE,value</a:t>
            </a:r>
            <a:r>
              <a:rPr lang="nl-NL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=25,</a:t>
            </a:r>
          </a:p>
          <a:p>
            <a:r>
              <a:rPr lang="nl-NL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</a:t>
            </a:r>
            <a:r>
              <a:rPr lang="nl-NL" sz="19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labels</a:t>
            </a:r>
            <a:r>
              <a:rPr lang="nl-NL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=c('mn1','mn2','mn3','mn4','mn5','mn6',</a:t>
            </a:r>
          </a:p>
          <a:p>
            <a:r>
              <a:rPr lang="nl-NL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'me1','me2','me3','me4','me5','me6'),</a:t>
            </a:r>
          </a:p>
          <a:p>
            <a:r>
              <a:rPr lang="nl-NL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name='Means')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06661-2BEA-419D-95CE-082FC67DA5D1}" type="slidenum">
              <a:rPr lang="nl-NL" smtClean="0"/>
              <a:pPr/>
              <a:t>16</a:t>
            </a:fld>
            <a:endParaRPr lang="nl-NL"/>
          </a:p>
        </p:txBody>
      </p:sp>
      <p:sp>
        <p:nvSpPr>
          <p:cNvPr id="5" name="TextBox 4"/>
          <p:cNvSpPr txBox="1"/>
          <p:nvPr/>
        </p:nvSpPr>
        <p:spPr>
          <a:xfrm>
            <a:off x="11506200" y="7620"/>
            <a:ext cx="67693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CFA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1803085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8120" y="1781848"/>
            <a:ext cx="11841480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MKS=</a:t>
            </a:r>
            <a:r>
              <a:rPr lang="nl-NL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mxAlgebra</a:t>
            </a:r>
            <a:r>
              <a:rPr lang="nl-NL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nl-NL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expression</a:t>
            </a:r>
            <a:r>
              <a:rPr lang="nl-NL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nl-NL" b="1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Ly</a:t>
            </a:r>
            <a:r>
              <a:rPr lang="nl-NL" dirty="0">
                <a:latin typeface="Courier New" panose="02070309020205020404" pitchFamily="49" charset="0"/>
                <a:cs typeface="Courier New" panose="02070309020205020404" pitchFamily="49" charset="0"/>
              </a:rPr>
              <a:t>%*%</a:t>
            </a:r>
            <a:r>
              <a:rPr lang="nl-NL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nl-NL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Ps</a:t>
            </a:r>
            <a:r>
              <a:rPr lang="nl-NL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nl-NL" dirty="0">
                <a:latin typeface="Courier New" panose="02070309020205020404" pitchFamily="49" charset="0"/>
                <a:cs typeface="Courier New" panose="02070309020205020404" pitchFamily="49" charset="0"/>
              </a:rPr>
              <a:t>%*%t</a:t>
            </a:r>
            <a:r>
              <a:rPr lang="nl-NL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nl-NL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Ly</a:t>
            </a:r>
            <a:r>
              <a:rPr lang="nl-NL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nl-NL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+ </a:t>
            </a:r>
            <a:r>
              <a:rPr lang="nl-NL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</a:t>
            </a:r>
            <a:r>
              <a:rPr lang="nl-NL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%*%t(Te)</a:t>
            </a:r>
            <a:r>
              <a:rPr lang="nl-NL" dirty="0">
                <a:latin typeface="Courier New" panose="02070309020205020404" pitchFamily="49" charset="0"/>
                <a:cs typeface="Courier New" panose="02070309020205020404" pitchFamily="49" charset="0"/>
              </a:rPr>
              <a:t>,name='Sigma'),</a:t>
            </a:r>
          </a:p>
          <a:p>
            <a:r>
              <a:rPr lang="nl-NL" dirty="0">
                <a:latin typeface="Courier New" panose="02070309020205020404" pitchFamily="49" charset="0"/>
                <a:cs typeface="Courier New" panose="02070309020205020404" pitchFamily="49" charset="0"/>
              </a:rPr>
              <a:t>MKM=</a:t>
            </a:r>
            <a:r>
              <a:rPr lang="nl-NL" dirty="0" err="1">
                <a:latin typeface="Courier New" panose="02070309020205020404" pitchFamily="49" charset="0"/>
                <a:cs typeface="Courier New" panose="02070309020205020404" pitchFamily="49" charset="0"/>
              </a:rPr>
              <a:t>mxAlgebra</a:t>
            </a:r>
            <a:r>
              <a:rPr lang="nl-NL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nl-NL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expression</a:t>
            </a:r>
            <a:r>
              <a:rPr lang="nl-NL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nl-NL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Means,name</a:t>
            </a:r>
            <a:r>
              <a:rPr lang="nl-NL" dirty="0">
                <a:latin typeface="Courier New" panose="02070309020205020404" pitchFamily="49" charset="0"/>
                <a:cs typeface="Courier New" panose="02070309020205020404" pitchFamily="49" charset="0"/>
              </a:rPr>
              <a:t>='means</a:t>
            </a:r>
            <a:r>
              <a:rPr lang="nl-NL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  <a:p>
            <a:endParaRPr lang="en-US" sz="2800" dirty="0"/>
          </a:p>
          <a:p>
            <a:r>
              <a:rPr lang="en-US" dirty="0" smtClean="0"/>
              <a:t>.... </a:t>
            </a:r>
            <a:r>
              <a:rPr lang="en-US" dirty="0" smtClean="0"/>
              <a:t>assemble the model and run</a:t>
            </a:r>
          </a:p>
          <a:p>
            <a:endParaRPr lang="en-US" dirty="0"/>
          </a:p>
          <a:p>
            <a:r>
              <a:rPr lang="nl-NL" dirty="0">
                <a:latin typeface="Courier New" panose="02070309020205020404" pitchFamily="49" charset="0"/>
                <a:cs typeface="Courier New" panose="02070309020205020404" pitchFamily="49" charset="0"/>
              </a:rPr>
              <a:t>CFM1_out = </a:t>
            </a:r>
            <a:r>
              <a:rPr lang="nl-NL" dirty="0" err="1">
                <a:latin typeface="Courier New" panose="02070309020205020404" pitchFamily="49" charset="0"/>
                <a:cs typeface="Courier New" panose="02070309020205020404" pitchFamily="49" charset="0"/>
              </a:rPr>
              <a:t>mxRun</a:t>
            </a:r>
            <a:r>
              <a:rPr lang="nl-NL" dirty="0">
                <a:latin typeface="Courier New" panose="02070309020205020404" pitchFamily="49" charset="0"/>
                <a:cs typeface="Courier New" panose="02070309020205020404" pitchFamily="49" charset="0"/>
              </a:rPr>
              <a:t>(cfamodel1)</a:t>
            </a:r>
          </a:p>
        </p:txBody>
      </p:sp>
      <p:sp>
        <p:nvSpPr>
          <p:cNvPr id="3" name="Rectangle 2"/>
          <p:cNvSpPr/>
          <p:nvPr/>
        </p:nvSpPr>
        <p:spPr>
          <a:xfrm>
            <a:off x="3433691" y="694285"/>
            <a:ext cx="330731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>
                <a:latin typeface="Symbol" panose="05050102010706020507" pitchFamily="18" charset="2"/>
              </a:rPr>
              <a:t>S</a:t>
            </a:r>
            <a:r>
              <a:rPr lang="en-US" sz="4000" b="1" baseline="-25000" dirty="0" err="1"/>
              <a:t>y</a:t>
            </a:r>
            <a:r>
              <a:rPr lang="en-US" sz="4000" dirty="0"/>
              <a:t> </a:t>
            </a:r>
            <a:r>
              <a:rPr lang="nl-NL" sz="4000" dirty="0"/>
              <a:t> = </a:t>
            </a:r>
            <a:r>
              <a:rPr lang="en-US" sz="4000" b="1" dirty="0">
                <a:solidFill>
                  <a:srgbClr val="FF0000"/>
                </a:solidFill>
                <a:sym typeface="Symbol" panose="05050102010706020507" pitchFamily="18" charset="2"/>
              </a:rPr>
              <a:t></a:t>
            </a:r>
            <a:r>
              <a:rPr lang="en-US" sz="4000" b="1" dirty="0" err="1">
                <a:solidFill>
                  <a:srgbClr val="00B050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Y</a:t>
            </a:r>
            <a:r>
              <a:rPr lang="en-US" sz="4000" b="1" dirty="0" err="1">
                <a:solidFill>
                  <a:srgbClr val="FF0000"/>
                </a:solidFill>
                <a:sym typeface="Symbol" panose="05050102010706020507" pitchFamily="18" charset="2"/>
              </a:rPr>
              <a:t></a:t>
            </a:r>
            <a:r>
              <a:rPr lang="en-US" sz="4000" baseline="30000" dirty="0" err="1"/>
              <a:t>t</a:t>
            </a:r>
            <a:r>
              <a:rPr lang="en-US" sz="4000" baseline="30000" dirty="0"/>
              <a:t> </a:t>
            </a:r>
            <a:r>
              <a:rPr lang="en-US" sz="4000" dirty="0"/>
              <a:t>+ </a:t>
            </a:r>
            <a:r>
              <a:rPr lang="en-US" sz="4000" b="1" dirty="0">
                <a:solidFill>
                  <a:srgbClr val="0070C0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Q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06661-2BEA-419D-95CE-082FC67DA5D1}" type="slidenum">
              <a:rPr lang="nl-NL" smtClean="0"/>
              <a:pPr/>
              <a:t>17</a:t>
            </a:fld>
            <a:endParaRPr lang="nl-NL"/>
          </a:p>
        </p:txBody>
      </p:sp>
      <p:sp>
        <p:nvSpPr>
          <p:cNvPr id="8" name="TextBox 7"/>
          <p:cNvSpPr txBox="1"/>
          <p:nvPr/>
        </p:nvSpPr>
        <p:spPr>
          <a:xfrm>
            <a:off x="11506200" y="7620"/>
            <a:ext cx="67693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CFA</a:t>
            </a:r>
            <a:endParaRPr lang="en-US" sz="2500" dirty="0"/>
          </a:p>
        </p:txBody>
      </p:sp>
      <p:grpSp>
        <p:nvGrpSpPr>
          <p:cNvPr id="9" name="Group 8"/>
          <p:cNvGrpSpPr/>
          <p:nvPr/>
        </p:nvGrpSpPr>
        <p:grpSpPr>
          <a:xfrm>
            <a:off x="5588417" y="2825386"/>
            <a:ext cx="6335634" cy="3093329"/>
            <a:chOff x="5588417" y="2825386"/>
            <a:chExt cx="6335634" cy="3093329"/>
          </a:xfrm>
        </p:grpSpPr>
        <p:sp>
          <p:nvSpPr>
            <p:cNvPr id="10" name="Rectangle 4"/>
            <p:cNvSpPr>
              <a:spLocks noChangeArrowheads="1"/>
            </p:cNvSpPr>
            <p:nvPr/>
          </p:nvSpPr>
          <p:spPr bwMode="auto">
            <a:xfrm>
              <a:off x="7159140" y="4741103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n4</a:t>
              </a:r>
              <a:endParaRPr lang="en-GB" dirty="0"/>
            </a:p>
          </p:txBody>
        </p:sp>
        <p:sp>
          <p:nvSpPr>
            <p:cNvPr id="11" name="Rectangle 5"/>
            <p:cNvSpPr>
              <a:spLocks noChangeArrowheads="1"/>
            </p:cNvSpPr>
            <p:nvPr/>
          </p:nvSpPr>
          <p:spPr bwMode="auto">
            <a:xfrm>
              <a:off x="7763106" y="4741103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n5</a:t>
              </a:r>
              <a:endParaRPr lang="en-GB" dirty="0"/>
            </a:p>
          </p:txBody>
        </p:sp>
        <p:sp>
          <p:nvSpPr>
            <p:cNvPr id="12" name="Rectangle 6"/>
            <p:cNvSpPr>
              <a:spLocks noChangeArrowheads="1"/>
            </p:cNvSpPr>
            <p:nvPr/>
          </p:nvSpPr>
          <p:spPr bwMode="auto">
            <a:xfrm>
              <a:off x="8306676" y="4741103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n6</a:t>
              </a:r>
              <a:endParaRPr lang="en-GB" dirty="0"/>
            </a:p>
          </p:txBody>
        </p:sp>
        <p:sp>
          <p:nvSpPr>
            <p:cNvPr id="13" name="Rectangle 7"/>
            <p:cNvSpPr>
              <a:spLocks noChangeArrowheads="1"/>
            </p:cNvSpPr>
            <p:nvPr/>
          </p:nvSpPr>
          <p:spPr bwMode="auto">
            <a:xfrm>
              <a:off x="8850247" y="4741103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e</a:t>
              </a:r>
              <a:r>
                <a:rPr lang="en-US" dirty="0"/>
                <a:t>1</a:t>
              </a:r>
              <a:endParaRPr lang="en-GB" dirty="0"/>
            </a:p>
          </p:txBody>
        </p:sp>
        <p:sp>
          <p:nvSpPr>
            <p:cNvPr id="14" name="Rectangle 8"/>
            <p:cNvSpPr>
              <a:spLocks noChangeArrowheads="1"/>
            </p:cNvSpPr>
            <p:nvPr/>
          </p:nvSpPr>
          <p:spPr bwMode="auto">
            <a:xfrm>
              <a:off x="9393817" y="4741103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e</a:t>
              </a:r>
              <a:r>
                <a:rPr lang="en-US" dirty="0"/>
                <a:t>2</a:t>
              </a:r>
              <a:endParaRPr lang="en-GB" dirty="0"/>
            </a:p>
          </p:txBody>
        </p:sp>
        <p:sp>
          <p:nvSpPr>
            <p:cNvPr id="15" name="Rectangle 9"/>
            <p:cNvSpPr>
              <a:spLocks noChangeArrowheads="1"/>
            </p:cNvSpPr>
            <p:nvPr/>
          </p:nvSpPr>
          <p:spPr bwMode="auto">
            <a:xfrm>
              <a:off x="9937386" y="4741103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e</a:t>
              </a:r>
              <a:r>
                <a:rPr lang="en-US" dirty="0"/>
                <a:t>3</a:t>
              </a:r>
              <a:endParaRPr lang="en-GB" dirty="0"/>
            </a:p>
          </p:txBody>
        </p:sp>
        <p:sp>
          <p:nvSpPr>
            <p:cNvPr id="16" name="Oval 10"/>
            <p:cNvSpPr>
              <a:spLocks noChangeArrowheads="1"/>
            </p:cNvSpPr>
            <p:nvPr/>
          </p:nvSpPr>
          <p:spPr bwMode="auto">
            <a:xfrm>
              <a:off x="7006033" y="3170647"/>
              <a:ext cx="422777" cy="49969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 dirty="0" smtClean="0"/>
                <a:t>N</a:t>
              </a:r>
              <a:endParaRPr lang="en-GB" dirty="0"/>
            </a:p>
          </p:txBody>
        </p:sp>
        <p:sp>
          <p:nvSpPr>
            <p:cNvPr id="17" name="Oval 11"/>
            <p:cNvSpPr>
              <a:spLocks noChangeArrowheads="1"/>
            </p:cNvSpPr>
            <p:nvPr/>
          </p:nvSpPr>
          <p:spPr bwMode="auto">
            <a:xfrm>
              <a:off x="10009821" y="3170647"/>
              <a:ext cx="422777" cy="49969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 dirty="0" smtClean="0"/>
                <a:t>E</a:t>
              </a:r>
              <a:endParaRPr lang="en-GB" dirty="0"/>
            </a:p>
          </p:txBody>
        </p:sp>
        <p:sp>
          <p:nvSpPr>
            <p:cNvPr id="18" name="Oval 17"/>
            <p:cNvSpPr/>
            <p:nvPr/>
          </p:nvSpPr>
          <p:spPr>
            <a:xfrm>
              <a:off x="9994949" y="5514381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19" name="Straight Arrow Connector 18"/>
            <p:cNvCxnSpPr>
              <a:stCxn id="18" idx="0"/>
              <a:endCxn id="15" idx="2"/>
            </p:cNvCxnSpPr>
            <p:nvPr/>
          </p:nvCxnSpPr>
          <p:spPr>
            <a:xfrm flipV="1">
              <a:off x="10148774" y="5240793"/>
              <a:ext cx="1" cy="27358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Oval 19"/>
            <p:cNvSpPr/>
            <p:nvPr/>
          </p:nvSpPr>
          <p:spPr>
            <a:xfrm>
              <a:off x="9449235" y="5513316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/>
                <a:t>e</a:t>
              </a:r>
            </a:p>
          </p:txBody>
        </p:sp>
        <p:cxnSp>
          <p:nvCxnSpPr>
            <p:cNvPr id="21" name="Straight Arrow Connector 20"/>
            <p:cNvCxnSpPr>
              <a:stCxn id="20" idx="0"/>
              <a:endCxn id="14" idx="2"/>
            </p:cNvCxnSpPr>
            <p:nvPr/>
          </p:nvCxnSpPr>
          <p:spPr>
            <a:xfrm flipV="1">
              <a:off x="9603060" y="5240793"/>
              <a:ext cx="2146" cy="272523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Oval 21"/>
            <p:cNvSpPr/>
            <p:nvPr/>
          </p:nvSpPr>
          <p:spPr>
            <a:xfrm>
              <a:off x="8921103" y="5512253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23" name="Straight Arrow Connector 22"/>
            <p:cNvCxnSpPr>
              <a:stCxn id="22" idx="0"/>
              <a:endCxn id="13" idx="2"/>
            </p:cNvCxnSpPr>
            <p:nvPr/>
          </p:nvCxnSpPr>
          <p:spPr>
            <a:xfrm flipH="1" flipV="1">
              <a:off x="9061636" y="5240793"/>
              <a:ext cx="13292" cy="27146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Oval 23"/>
            <p:cNvSpPr/>
            <p:nvPr/>
          </p:nvSpPr>
          <p:spPr>
            <a:xfrm>
              <a:off x="8353415" y="5517584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25" name="Straight Arrow Connector 24"/>
            <p:cNvCxnSpPr>
              <a:stCxn id="24" idx="0"/>
              <a:endCxn id="12" idx="2"/>
            </p:cNvCxnSpPr>
            <p:nvPr/>
          </p:nvCxnSpPr>
          <p:spPr>
            <a:xfrm flipV="1">
              <a:off x="8507240" y="5240793"/>
              <a:ext cx="10825" cy="27679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Oval 25"/>
            <p:cNvSpPr/>
            <p:nvPr/>
          </p:nvSpPr>
          <p:spPr>
            <a:xfrm>
              <a:off x="7820886" y="5510127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27" name="Straight Arrow Connector 26"/>
            <p:cNvCxnSpPr>
              <a:stCxn id="26" idx="0"/>
              <a:endCxn id="11" idx="2"/>
            </p:cNvCxnSpPr>
            <p:nvPr/>
          </p:nvCxnSpPr>
          <p:spPr>
            <a:xfrm flipH="1" flipV="1">
              <a:off x="7974495" y="5240793"/>
              <a:ext cx="216" cy="269334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Oval 27"/>
            <p:cNvSpPr/>
            <p:nvPr/>
          </p:nvSpPr>
          <p:spPr>
            <a:xfrm>
              <a:off x="7231223" y="5515454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29" name="Straight Arrow Connector 28"/>
            <p:cNvCxnSpPr>
              <a:stCxn id="28" idx="0"/>
              <a:endCxn id="10" idx="2"/>
            </p:cNvCxnSpPr>
            <p:nvPr/>
          </p:nvCxnSpPr>
          <p:spPr>
            <a:xfrm flipH="1" flipV="1">
              <a:off x="7370529" y="5240793"/>
              <a:ext cx="14519" cy="27466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Rectangle 7"/>
            <p:cNvSpPr>
              <a:spLocks noChangeArrowheads="1"/>
            </p:cNvSpPr>
            <p:nvPr/>
          </p:nvSpPr>
          <p:spPr bwMode="auto">
            <a:xfrm>
              <a:off x="10414134" y="4752824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e</a:t>
              </a:r>
              <a:r>
                <a:rPr lang="en-US" dirty="0" smtClean="0"/>
                <a:t>4</a:t>
              </a:r>
              <a:endParaRPr lang="en-GB" dirty="0"/>
            </a:p>
          </p:txBody>
        </p:sp>
        <p:sp>
          <p:nvSpPr>
            <p:cNvPr id="31" name="Rectangle 8"/>
            <p:cNvSpPr>
              <a:spLocks noChangeArrowheads="1"/>
            </p:cNvSpPr>
            <p:nvPr/>
          </p:nvSpPr>
          <p:spPr bwMode="auto">
            <a:xfrm>
              <a:off x="10957704" y="4752824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e</a:t>
              </a:r>
              <a:r>
                <a:rPr lang="en-US" dirty="0" smtClean="0"/>
                <a:t>5</a:t>
              </a:r>
              <a:endParaRPr lang="en-GB" dirty="0"/>
            </a:p>
          </p:txBody>
        </p:sp>
        <p:sp>
          <p:nvSpPr>
            <p:cNvPr id="32" name="Rectangle 9"/>
            <p:cNvSpPr>
              <a:spLocks noChangeArrowheads="1"/>
            </p:cNvSpPr>
            <p:nvPr/>
          </p:nvSpPr>
          <p:spPr bwMode="auto">
            <a:xfrm>
              <a:off x="11501274" y="4752824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e</a:t>
              </a:r>
              <a:r>
                <a:rPr lang="en-US" dirty="0" smtClean="0"/>
                <a:t>6</a:t>
              </a:r>
              <a:endParaRPr lang="en-GB" dirty="0"/>
            </a:p>
          </p:txBody>
        </p:sp>
        <p:sp>
          <p:nvSpPr>
            <p:cNvPr id="33" name="Oval 32"/>
            <p:cNvSpPr/>
            <p:nvPr/>
          </p:nvSpPr>
          <p:spPr>
            <a:xfrm>
              <a:off x="11558838" y="5526102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34" name="Straight Arrow Connector 33"/>
            <p:cNvCxnSpPr>
              <a:stCxn id="33" idx="0"/>
              <a:endCxn id="32" idx="2"/>
            </p:cNvCxnSpPr>
            <p:nvPr/>
          </p:nvCxnSpPr>
          <p:spPr>
            <a:xfrm flipV="1">
              <a:off x="11712663" y="5252514"/>
              <a:ext cx="0" cy="27358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Oval 34"/>
            <p:cNvSpPr/>
            <p:nvPr/>
          </p:nvSpPr>
          <p:spPr>
            <a:xfrm>
              <a:off x="11013123" y="5525036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36" name="Straight Arrow Connector 35"/>
            <p:cNvCxnSpPr>
              <a:stCxn id="35" idx="0"/>
              <a:endCxn id="31" idx="2"/>
            </p:cNvCxnSpPr>
            <p:nvPr/>
          </p:nvCxnSpPr>
          <p:spPr>
            <a:xfrm flipV="1">
              <a:off x="11166948" y="5252514"/>
              <a:ext cx="2145" cy="272522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Oval 36"/>
            <p:cNvSpPr/>
            <p:nvPr/>
          </p:nvSpPr>
          <p:spPr>
            <a:xfrm>
              <a:off x="10484991" y="5523974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38" name="Straight Arrow Connector 37"/>
            <p:cNvCxnSpPr>
              <a:stCxn id="37" idx="0"/>
              <a:endCxn id="30" idx="2"/>
            </p:cNvCxnSpPr>
            <p:nvPr/>
          </p:nvCxnSpPr>
          <p:spPr>
            <a:xfrm flipH="1" flipV="1">
              <a:off x="10625523" y="5252514"/>
              <a:ext cx="13293" cy="27146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Rectangle 7"/>
            <p:cNvSpPr>
              <a:spLocks noChangeArrowheads="1"/>
            </p:cNvSpPr>
            <p:nvPr/>
          </p:nvSpPr>
          <p:spPr bwMode="auto">
            <a:xfrm>
              <a:off x="5588417" y="4740041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n1</a:t>
              </a:r>
              <a:endParaRPr lang="en-GB" dirty="0"/>
            </a:p>
          </p:txBody>
        </p:sp>
        <p:sp>
          <p:nvSpPr>
            <p:cNvPr id="40" name="Rectangle 8"/>
            <p:cNvSpPr>
              <a:spLocks noChangeArrowheads="1"/>
            </p:cNvSpPr>
            <p:nvPr/>
          </p:nvSpPr>
          <p:spPr bwMode="auto">
            <a:xfrm>
              <a:off x="6131987" y="4740041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n2</a:t>
              </a:r>
              <a:endParaRPr lang="en-GB" dirty="0"/>
            </a:p>
          </p:txBody>
        </p:sp>
        <p:sp>
          <p:nvSpPr>
            <p:cNvPr id="41" name="Rectangle 9"/>
            <p:cNvSpPr>
              <a:spLocks noChangeArrowheads="1"/>
            </p:cNvSpPr>
            <p:nvPr/>
          </p:nvSpPr>
          <p:spPr bwMode="auto">
            <a:xfrm>
              <a:off x="6675557" y="4740041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n3</a:t>
              </a:r>
              <a:endParaRPr lang="en-GB" dirty="0"/>
            </a:p>
          </p:txBody>
        </p:sp>
        <p:sp>
          <p:nvSpPr>
            <p:cNvPr id="42" name="Oval 41"/>
            <p:cNvSpPr/>
            <p:nvPr/>
          </p:nvSpPr>
          <p:spPr>
            <a:xfrm>
              <a:off x="6733120" y="5513319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/>
                <a:t>e</a:t>
              </a:r>
            </a:p>
          </p:txBody>
        </p:sp>
        <p:cxnSp>
          <p:nvCxnSpPr>
            <p:cNvPr id="43" name="Straight Arrow Connector 42"/>
            <p:cNvCxnSpPr>
              <a:stCxn id="42" idx="0"/>
              <a:endCxn id="41" idx="2"/>
            </p:cNvCxnSpPr>
            <p:nvPr/>
          </p:nvCxnSpPr>
          <p:spPr>
            <a:xfrm flipV="1">
              <a:off x="6886945" y="5239731"/>
              <a:ext cx="1" cy="27358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Oval 43"/>
            <p:cNvSpPr/>
            <p:nvPr/>
          </p:nvSpPr>
          <p:spPr>
            <a:xfrm>
              <a:off x="6187405" y="5512253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45" name="Straight Arrow Connector 44"/>
            <p:cNvCxnSpPr>
              <a:stCxn id="44" idx="0"/>
              <a:endCxn id="40" idx="2"/>
            </p:cNvCxnSpPr>
            <p:nvPr/>
          </p:nvCxnSpPr>
          <p:spPr>
            <a:xfrm flipV="1">
              <a:off x="6341230" y="5239731"/>
              <a:ext cx="2146" cy="272522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Oval 45"/>
            <p:cNvSpPr/>
            <p:nvPr/>
          </p:nvSpPr>
          <p:spPr>
            <a:xfrm>
              <a:off x="5659274" y="5511191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47" name="Straight Arrow Connector 46"/>
            <p:cNvCxnSpPr>
              <a:stCxn id="46" idx="0"/>
              <a:endCxn id="39" idx="2"/>
            </p:cNvCxnSpPr>
            <p:nvPr/>
          </p:nvCxnSpPr>
          <p:spPr>
            <a:xfrm flipH="1" flipV="1">
              <a:off x="5799806" y="5239731"/>
              <a:ext cx="13293" cy="27146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>
              <a:stCxn id="17" idx="4"/>
              <a:endCxn id="30" idx="0"/>
            </p:cNvCxnSpPr>
            <p:nvPr/>
          </p:nvCxnSpPr>
          <p:spPr>
            <a:xfrm>
              <a:off x="10221209" y="3670337"/>
              <a:ext cx="404314" cy="108248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/>
            <p:nvPr/>
          </p:nvCxnSpPr>
          <p:spPr>
            <a:xfrm>
              <a:off x="10218905" y="3674555"/>
              <a:ext cx="950188" cy="1078269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>
              <a:stCxn id="16" idx="4"/>
              <a:endCxn id="39" idx="0"/>
            </p:cNvCxnSpPr>
            <p:nvPr/>
          </p:nvCxnSpPr>
          <p:spPr>
            <a:xfrm flipH="1">
              <a:off x="5799805" y="3670337"/>
              <a:ext cx="1417616" cy="1069704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>
              <a:stCxn id="16" idx="4"/>
              <a:endCxn id="40" idx="0"/>
            </p:cNvCxnSpPr>
            <p:nvPr/>
          </p:nvCxnSpPr>
          <p:spPr>
            <a:xfrm flipH="1">
              <a:off x="6343375" y="3670337"/>
              <a:ext cx="874046" cy="1069704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>
              <a:stCxn id="16" idx="4"/>
              <a:endCxn id="41" idx="0"/>
            </p:cNvCxnSpPr>
            <p:nvPr/>
          </p:nvCxnSpPr>
          <p:spPr>
            <a:xfrm flipH="1">
              <a:off x="6886945" y="3670337"/>
              <a:ext cx="330476" cy="1069704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>
              <a:stCxn id="16" idx="4"/>
              <a:endCxn id="10" idx="0"/>
            </p:cNvCxnSpPr>
            <p:nvPr/>
          </p:nvCxnSpPr>
          <p:spPr>
            <a:xfrm>
              <a:off x="7217421" y="3670337"/>
              <a:ext cx="153107" cy="107076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>
              <a:stCxn id="16" idx="4"/>
              <a:endCxn id="11" idx="0"/>
            </p:cNvCxnSpPr>
            <p:nvPr/>
          </p:nvCxnSpPr>
          <p:spPr>
            <a:xfrm>
              <a:off x="7217421" y="3670337"/>
              <a:ext cx="757074" cy="107076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>
              <a:stCxn id="16" idx="4"/>
              <a:endCxn id="12" idx="0"/>
            </p:cNvCxnSpPr>
            <p:nvPr/>
          </p:nvCxnSpPr>
          <p:spPr>
            <a:xfrm>
              <a:off x="7217421" y="3670337"/>
              <a:ext cx="1300644" cy="107076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>
              <a:stCxn id="17" idx="4"/>
              <a:endCxn id="32" idx="0"/>
            </p:cNvCxnSpPr>
            <p:nvPr/>
          </p:nvCxnSpPr>
          <p:spPr>
            <a:xfrm>
              <a:off x="10221209" y="3670337"/>
              <a:ext cx="1491453" cy="108248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>
              <a:stCxn id="17" idx="4"/>
              <a:endCxn id="15" idx="0"/>
            </p:cNvCxnSpPr>
            <p:nvPr/>
          </p:nvCxnSpPr>
          <p:spPr>
            <a:xfrm flipH="1">
              <a:off x="10148774" y="3670337"/>
              <a:ext cx="72435" cy="107076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>
              <a:stCxn id="17" idx="4"/>
              <a:endCxn id="14" idx="0"/>
            </p:cNvCxnSpPr>
            <p:nvPr/>
          </p:nvCxnSpPr>
          <p:spPr>
            <a:xfrm flipH="1">
              <a:off x="9605205" y="3670337"/>
              <a:ext cx="616005" cy="107076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>
              <a:stCxn id="17" idx="4"/>
              <a:endCxn id="13" idx="0"/>
            </p:cNvCxnSpPr>
            <p:nvPr/>
          </p:nvCxnSpPr>
          <p:spPr>
            <a:xfrm flipH="1">
              <a:off x="9061635" y="3670337"/>
              <a:ext cx="1159575" cy="107076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Curved Connector 59"/>
            <p:cNvCxnSpPr>
              <a:stCxn id="17" idx="7"/>
              <a:endCxn id="17" idx="6"/>
            </p:cNvCxnSpPr>
            <p:nvPr/>
          </p:nvCxnSpPr>
          <p:spPr>
            <a:xfrm rot="16200000" flipH="1">
              <a:off x="10313306" y="3301202"/>
              <a:ext cx="176667" cy="61914"/>
            </a:xfrm>
            <a:prstGeom prst="curvedConnector4">
              <a:avLst>
                <a:gd name="adj1" fmla="val -145216"/>
                <a:gd name="adj2" fmla="val 380963"/>
              </a:avLst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Curved Connector 60"/>
            <p:cNvCxnSpPr>
              <a:stCxn id="16" idx="1"/>
              <a:endCxn id="16" idx="2"/>
            </p:cNvCxnSpPr>
            <p:nvPr/>
          </p:nvCxnSpPr>
          <p:spPr>
            <a:xfrm rot="16200000" flipH="1" flipV="1">
              <a:off x="6948657" y="3301201"/>
              <a:ext cx="176667" cy="61914"/>
            </a:xfrm>
            <a:prstGeom prst="curvedConnector4">
              <a:avLst>
                <a:gd name="adj1" fmla="val -145216"/>
                <a:gd name="adj2" fmla="val 380963"/>
              </a:avLst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Box 61"/>
            <p:cNvSpPr txBox="1"/>
            <p:nvPr/>
          </p:nvSpPr>
          <p:spPr>
            <a:xfrm>
              <a:off x="6618332" y="2825386"/>
              <a:ext cx="229571" cy="29625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nl-NL" dirty="0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10529812" y="2825386"/>
              <a:ext cx="229571" cy="29625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1</a:t>
              </a:r>
              <a:endParaRPr lang="nl-NL"/>
            </a:p>
          </p:txBody>
        </p:sp>
        <p:cxnSp>
          <p:nvCxnSpPr>
            <p:cNvPr id="64" name="Curved Connector 63"/>
            <p:cNvCxnSpPr/>
            <p:nvPr/>
          </p:nvCxnSpPr>
          <p:spPr>
            <a:xfrm rot="5400000" flipH="1" flipV="1">
              <a:off x="8712794" y="1668216"/>
              <a:ext cx="8435" cy="3003788"/>
            </a:xfrm>
            <a:prstGeom prst="curvedConnector3">
              <a:avLst>
                <a:gd name="adj1" fmla="val 3543157"/>
              </a:avLst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Curved Connector 64"/>
            <p:cNvCxnSpPr>
              <a:stCxn id="46" idx="2"/>
              <a:endCxn id="46" idx="4"/>
            </p:cNvCxnSpPr>
            <p:nvPr/>
          </p:nvCxnSpPr>
          <p:spPr>
            <a:xfrm rot="10800000" flipH="1" flipV="1">
              <a:off x="5659273" y="5707498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Curved Connector 65"/>
            <p:cNvCxnSpPr>
              <a:stCxn id="44" idx="2"/>
              <a:endCxn id="44" idx="4"/>
            </p:cNvCxnSpPr>
            <p:nvPr/>
          </p:nvCxnSpPr>
          <p:spPr>
            <a:xfrm rot="10800000" flipH="1" flipV="1">
              <a:off x="6187404" y="5708560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Curved Connector 66"/>
            <p:cNvCxnSpPr>
              <a:stCxn id="42" idx="2"/>
              <a:endCxn id="42" idx="4"/>
            </p:cNvCxnSpPr>
            <p:nvPr/>
          </p:nvCxnSpPr>
          <p:spPr>
            <a:xfrm rot="10800000" flipH="1" flipV="1">
              <a:off x="6733119" y="5709626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Curved Connector 67"/>
            <p:cNvCxnSpPr>
              <a:stCxn id="28" idx="2"/>
              <a:endCxn id="28" idx="4"/>
            </p:cNvCxnSpPr>
            <p:nvPr/>
          </p:nvCxnSpPr>
          <p:spPr>
            <a:xfrm rot="10800000" flipH="1" flipV="1">
              <a:off x="7231222" y="5711761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Curved Connector 68"/>
            <p:cNvCxnSpPr>
              <a:stCxn id="26" idx="2"/>
              <a:endCxn id="26" idx="4"/>
            </p:cNvCxnSpPr>
            <p:nvPr/>
          </p:nvCxnSpPr>
          <p:spPr>
            <a:xfrm rot="10800000" flipH="1" flipV="1">
              <a:off x="7820885" y="5706434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Curved Connector 69"/>
            <p:cNvCxnSpPr>
              <a:stCxn id="24" idx="2"/>
              <a:endCxn id="24" idx="4"/>
            </p:cNvCxnSpPr>
            <p:nvPr/>
          </p:nvCxnSpPr>
          <p:spPr>
            <a:xfrm rot="10800000" flipH="1" flipV="1">
              <a:off x="8353414" y="5713891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Curved Connector 70"/>
            <p:cNvCxnSpPr>
              <a:stCxn id="22" idx="2"/>
              <a:endCxn id="22" idx="4"/>
            </p:cNvCxnSpPr>
            <p:nvPr/>
          </p:nvCxnSpPr>
          <p:spPr>
            <a:xfrm rot="10800000" flipH="1" flipV="1">
              <a:off x="8921102" y="5708560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Curved Connector 71"/>
            <p:cNvCxnSpPr>
              <a:stCxn id="20" idx="2"/>
              <a:endCxn id="20" idx="4"/>
            </p:cNvCxnSpPr>
            <p:nvPr/>
          </p:nvCxnSpPr>
          <p:spPr>
            <a:xfrm rot="10800000" flipH="1" flipV="1">
              <a:off x="9449234" y="5709623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Curved Connector 72"/>
            <p:cNvCxnSpPr>
              <a:stCxn id="18" idx="2"/>
              <a:endCxn id="18" idx="4"/>
            </p:cNvCxnSpPr>
            <p:nvPr/>
          </p:nvCxnSpPr>
          <p:spPr>
            <a:xfrm rot="10800000" flipH="1" flipV="1">
              <a:off x="9994948" y="5710688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Curved Connector 73"/>
            <p:cNvCxnSpPr>
              <a:stCxn id="37" idx="2"/>
              <a:endCxn id="37" idx="4"/>
            </p:cNvCxnSpPr>
            <p:nvPr/>
          </p:nvCxnSpPr>
          <p:spPr>
            <a:xfrm rot="10800000" flipH="1" flipV="1">
              <a:off x="10484990" y="5720281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Curved Connector 74"/>
            <p:cNvCxnSpPr>
              <a:stCxn id="35" idx="2"/>
              <a:endCxn id="35" idx="4"/>
            </p:cNvCxnSpPr>
            <p:nvPr/>
          </p:nvCxnSpPr>
          <p:spPr>
            <a:xfrm rot="10800000" flipH="1" flipV="1">
              <a:off x="11013122" y="5721343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Curved Connector 75"/>
            <p:cNvCxnSpPr>
              <a:stCxn id="33" idx="2"/>
              <a:endCxn id="33" idx="4"/>
            </p:cNvCxnSpPr>
            <p:nvPr/>
          </p:nvCxnSpPr>
          <p:spPr>
            <a:xfrm rot="10800000" flipH="1" flipV="1">
              <a:off x="11558837" y="5722409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46892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2880" y="771990"/>
            <a:ext cx="1191158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nl-NL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mxCompare</a:t>
            </a:r>
            <a:r>
              <a:rPr lang="nl-NL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(Models1_out,CFM1_out</a:t>
            </a:r>
            <a:r>
              <a:rPr lang="nl-NL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nl-NL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base </a:t>
            </a:r>
            <a:r>
              <a:rPr lang="nl-NL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comparison</a:t>
            </a:r>
            <a:r>
              <a:rPr lang="nl-NL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nl-NL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ep</a:t>
            </a:r>
            <a:r>
              <a:rPr lang="nl-NL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minus2LL   </a:t>
            </a:r>
            <a:r>
              <a:rPr lang="nl-NL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df</a:t>
            </a:r>
            <a:r>
              <a:rPr lang="nl-NL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AIC   </a:t>
            </a:r>
            <a:r>
              <a:rPr lang="nl-NL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diffLL</a:t>
            </a:r>
            <a:r>
              <a:rPr lang="nl-NL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nl-NL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diffdf</a:t>
            </a:r>
            <a:r>
              <a:rPr lang="nl-NL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p</a:t>
            </a:r>
          </a:p>
          <a:p>
            <a:r>
              <a:rPr lang="nl-NL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1 models1       &lt;NA&gt; 90 23578.09 4242 15094.09       NA     </a:t>
            </a:r>
            <a:r>
              <a:rPr lang="nl-NL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</a:t>
            </a:r>
            <a:r>
              <a:rPr lang="nl-NL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nl-NL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</a:t>
            </a:r>
            <a:endParaRPr lang="nl-NL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nl-NL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2 models1       CFM1 37 23975.63 4295 15385.63 397.5483     53 2.785297e-54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2880" y="2647188"/>
            <a:ext cx="69413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This model does not fit (but we already know this from the EFA results). </a:t>
            </a:r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06661-2BEA-419D-95CE-082FC67DA5D1}" type="slidenum">
              <a:rPr lang="nl-NL" smtClean="0"/>
              <a:pPr/>
              <a:t>18</a:t>
            </a:fld>
            <a:endParaRPr lang="nl-NL"/>
          </a:p>
        </p:txBody>
      </p:sp>
      <p:sp>
        <p:nvSpPr>
          <p:cNvPr id="5" name="TextBox 4"/>
          <p:cNvSpPr txBox="1"/>
          <p:nvPr/>
        </p:nvSpPr>
        <p:spPr>
          <a:xfrm>
            <a:off x="11506200" y="7620"/>
            <a:ext cx="67693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CFA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594241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06640" y="614785"/>
            <a:ext cx="6096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 print(round(fa1s1pr$loadings[,1:2],4))</a:t>
            </a:r>
          </a:p>
          <a:p>
            <a:r>
              <a:rPr lang="pt-BR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Factor1 Factor2</a:t>
            </a:r>
          </a:p>
          <a:p>
            <a:r>
              <a:rPr lang="pt-BR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n1  0.8515 -0.0252</a:t>
            </a:r>
          </a:p>
          <a:p>
            <a:r>
              <a:rPr lang="pt-BR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n2  0.4858 -0.0682</a:t>
            </a:r>
          </a:p>
          <a:p>
            <a:r>
              <a:rPr lang="pt-BR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n3  0.8377 -0.0870</a:t>
            </a:r>
          </a:p>
          <a:p>
            <a:r>
              <a:rPr lang="pt-BR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n4  0.6465 -0.1404</a:t>
            </a:r>
          </a:p>
          <a:p>
            <a:r>
              <a:rPr lang="pt-BR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n5  0.4638  </a:t>
            </a:r>
            <a:r>
              <a:rPr lang="pt-BR" b="1" u="sng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0.5005</a:t>
            </a:r>
          </a:p>
          <a:p>
            <a:r>
              <a:rPr lang="pt-BR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n6  0.8014 -0.0444</a:t>
            </a:r>
          </a:p>
          <a:p>
            <a:r>
              <a:rPr lang="pt-BR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e1 -0.0907  0.6142</a:t>
            </a:r>
          </a:p>
          <a:p>
            <a:r>
              <a:rPr lang="pt-BR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e2 -0.0126  0.5367</a:t>
            </a:r>
          </a:p>
          <a:p>
            <a:r>
              <a:rPr lang="pt-BR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e3 </a:t>
            </a:r>
            <a:r>
              <a:rPr lang="pt-BR" b="1" u="sng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-0.2943  </a:t>
            </a:r>
            <a:r>
              <a:rPr lang="pt-BR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0.1988</a:t>
            </a:r>
            <a:endParaRPr lang="pt-BR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e4 -0.0996  0.4664</a:t>
            </a:r>
          </a:p>
          <a:p>
            <a:r>
              <a:rPr lang="pt-BR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e5  0.1024  0.4973</a:t>
            </a:r>
          </a:p>
          <a:p>
            <a:r>
              <a:rPr lang="pt-BR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e6 -0.1978  0.7308</a:t>
            </a:r>
            <a:endParaRPr lang="nl-NL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334260" y="644354"/>
            <a:ext cx="274522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nl-NL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round</a:t>
            </a:r>
            <a:r>
              <a:rPr lang="nl-NL" b="1" dirty="0">
                <a:latin typeface="Courier New" panose="02070309020205020404" pitchFamily="49" charset="0"/>
                <a:cs typeface="Courier New" panose="02070309020205020404" pitchFamily="49" charset="0"/>
              </a:rPr>
              <a:t>(est_Ly,3)</a:t>
            </a:r>
          </a:p>
          <a:p>
            <a:r>
              <a:rPr lang="nl-NL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[,1]  [,2]</a:t>
            </a:r>
          </a:p>
          <a:p>
            <a:r>
              <a:rPr lang="nl-NL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nl-NL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[1,] 4.923 </a:t>
            </a:r>
            <a:r>
              <a:rPr lang="nl-NL" b="1" dirty="0">
                <a:latin typeface="Courier New" panose="02070309020205020404" pitchFamily="49" charset="0"/>
                <a:cs typeface="Courier New" panose="02070309020205020404" pitchFamily="49" charset="0"/>
              </a:rPr>
              <a:t>0.000</a:t>
            </a:r>
          </a:p>
          <a:p>
            <a:r>
              <a:rPr lang="nl-NL" b="1" dirty="0">
                <a:latin typeface="Courier New" panose="02070309020205020404" pitchFamily="49" charset="0"/>
                <a:cs typeface="Courier New" panose="02070309020205020404" pitchFamily="49" charset="0"/>
              </a:rPr>
              <a:t> [2,] 2.383 0.000</a:t>
            </a:r>
          </a:p>
          <a:p>
            <a:r>
              <a:rPr lang="nl-NL" b="1" dirty="0">
                <a:latin typeface="Courier New" panose="02070309020205020404" pitchFamily="49" charset="0"/>
                <a:cs typeface="Courier New" panose="02070309020205020404" pitchFamily="49" charset="0"/>
              </a:rPr>
              <a:t> [3,] 5.197 0.000</a:t>
            </a:r>
          </a:p>
          <a:p>
            <a:r>
              <a:rPr lang="nl-NL" b="1" dirty="0">
                <a:latin typeface="Courier New" panose="02070309020205020404" pitchFamily="49" charset="0"/>
                <a:cs typeface="Courier New" panose="02070309020205020404" pitchFamily="49" charset="0"/>
              </a:rPr>
              <a:t> [4,] 2.993 0.000</a:t>
            </a:r>
          </a:p>
          <a:p>
            <a:r>
              <a:rPr lang="nl-NL" b="1" dirty="0">
                <a:latin typeface="Courier New" panose="02070309020205020404" pitchFamily="49" charset="0"/>
                <a:cs typeface="Courier New" panose="02070309020205020404" pitchFamily="49" charset="0"/>
              </a:rPr>
              <a:t> [5,] 0.889 </a:t>
            </a:r>
            <a:r>
              <a:rPr lang="nl-NL" b="1" u="sng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0.000</a:t>
            </a:r>
          </a:p>
          <a:p>
            <a:r>
              <a:rPr lang="nl-NL" b="1" dirty="0">
                <a:latin typeface="Courier New" panose="02070309020205020404" pitchFamily="49" charset="0"/>
                <a:cs typeface="Courier New" panose="02070309020205020404" pitchFamily="49" charset="0"/>
              </a:rPr>
              <a:t> [6,] 3.785 0.000</a:t>
            </a:r>
          </a:p>
          <a:p>
            <a:r>
              <a:rPr lang="nl-NL" b="1" dirty="0">
                <a:latin typeface="Courier New" panose="02070309020205020404" pitchFamily="49" charset="0"/>
                <a:cs typeface="Courier New" panose="02070309020205020404" pitchFamily="49" charset="0"/>
              </a:rPr>
              <a:t> [7,] 0.000 2.565</a:t>
            </a:r>
          </a:p>
          <a:p>
            <a:r>
              <a:rPr lang="nl-NL" b="1" dirty="0">
                <a:latin typeface="Courier New" panose="02070309020205020404" pitchFamily="49" charset="0"/>
                <a:cs typeface="Courier New" panose="02070309020205020404" pitchFamily="49" charset="0"/>
              </a:rPr>
              <a:t> [8,] 0.000 2.225</a:t>
            </a:r>
          </a:p>
          <a:p>
            <a:r>
              <a:rPr lang="nl-NL" b="1" dirty="0">
                <a:latin typeface="Courier New" panose="02070309020205020404" pitchFamily="49" charset="0"/>
                <a:cs typeface="Courier New" panose="02070309020205020404" pitchFamily="49" charset="0"/>
              </a:rPr>
              <a:t> [9,] </a:t>
            </a:r>
            <a:r>
              <a:rPr lang="nl-NL" b="1" u="sng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0.000</a:t>
            </a:r>
            <a:r>
              <a:rPr lang="nl-NL" b="1" dirty="0">
                <a:latin typeface="Courier New" panose="02070309020205020404" pitchFamily="49" charset="0"/>
                <a:cs typeface="Courier New" panose="02070309020205020404" pitchFamily="49" charset="0"/>
              </a:rPr>
              <a:t> 1.822</a:t>
            </a:r>
          </a:p>
          <a:p>
            <a:r>
              <a:rPr lang="nl-NL" b="1" dirty="0">
                <a:latin typeface="Courier New" panose="02070309020205020404" pitchFamily="49" charset="0"/>
                <a:cs typeface="Courier New" panose="02070309020205020404" pitchFamily="49" charset="0"/>
              </a:rPr>
              <a:t>[10,] 0.000 1.873</a:t>
            </a:r>
          </a:p>
          <a:p>
            <a:r>
              <a:rPr lang="nl-NL" b="1" dirty="0">
                <a:latin typeface="Courier New" panose="02070309020205020404" pitchFamily="49" charset="0"/>
                <a:cs typeface="Courier New" panose="02070309020205020404" pitchFamily="49" charset="0"/>
              </a:rPr>
              <a:t>[11,] 0.000 1.576</a:t>
            </a:r>
          </a:p>
          <a:p>
            <a:r>
              <a:rPr lang="nl-NL" b="1" dirty="0">
                <a:latin typeface="Courier New" panose="02070309020205020404" pitchFamily="49" charset="0"/>
                <a:cs typeface="Courier New" panose="02070309020205020404" pitchFamily="49" charset="0"/>
              </a:rPr>
              <a:t>[12,] 0.000 3.691</a:t>
            </a:r>
          </a:p>
        </p:txBody>
      </p:sp>
      <p:sp>
        <p:nvSpPr>
          <p:cNvPr id="4" name="Rectangle 3"/>
          <p:cNvSpPr/>
          <p:nvPr/>
        </p:nvSpPr>
        <p:spPr>
          <a:xfrm>
            <a:off x="1811042" y="4615583"/>
            <a:ext cx="50206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sym typeface="Symbol" panose="05050102010706020507" pitchFamily="18" charset="2"/>
              </a:rPr>
              <a:t></a:t>
            </a:r>
            <a:endParaRPr lang="nl-NL" sz="3600"/>
          </a:p>
        </p:txBody>
      </p:sp>
      <p:sp>
        <p:nvSpPr>
          <p:cNvPr id="5" name="Rectangle 4"/>
          <p:cNvSpPr/>
          <p:nvPr/>
        </p:nvSpPr>
        <p:spPr>
          <a:xfrm>
            <a:off x="9480139" y="4615583"/>
            <a:ext cx="50206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>
                <a:sym typeface="Symbol" panose="05050102010706020507" pitchFamily="18" charset="2"/>
              </a:rPr>
              <a:t></a:t>
            </a:r>
            <a:endParaRPr lang="nl-NL" sz="3600"/>
          </a:p>
        </p:txBody>
      </p:sp>
      <p:sp>
        <p:nvSpPr>
          <p:cNvPr id="6" name="TextBox 5"/>
          <p:cNvSpPr txBox="1"/>
          <p:nvPr/>
        </p:nvSpPr>
        <p:spPr>
          <a:xfrm>
            <a:off x="394220" y="5437632"/>
            <a:ext cx="71725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/>
              <a:t>To do: free the cross loadings Ly[5,2] and Ly[9,1]</a:t>
            </a:r>
            <a:endParaRPr lang="nl-NL" sz="280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06661-2BEA-419D-95CE-082FC67DA5D1}" type="slidenum">
              <a:rPr lang="nl-NL" smtClean="0"/>
              <a:pPr/>
              <a:t>19</a:t>
            </a:fld>
            <a:endParaRPr lang="nl-NL"/>
          </a:p>
        </p:txBody>
      </p:sp>
      <p:sp>
        <p:nvSpPr>
          <p:cNvPr id="8" name="TextBox 7"/>
          <p:cNvSpPr txBox="1"/>
          <p:nvPr/>
        </p:nvSpPr>
        <p:spPr>
          <a:xfrm>
            <a:off x="11506200" y="7620"/>
            <a:ext cx="67693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CFA</a:t>
            </a:r>
            <a:endParaRPr lang="en-US" sz="2500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2805" y="1667637"/>
            <a:ext cx="3603265" cy="3093184"/>
          </a:xfrm>
          <a:prstGeom prst="rect">
            <a:avLst/>
          </a:prstGeom>
        </p:spPr>
      </p:pic>
      <p:sp>
        <p:nvSpPr>
          <p:cNvPr id="11" name="Oval 10"/>
          <p:cNvSpPr/>
          <p:nvPr/>
        </p:nvSpPr>
        <p:spPr>
          <a:xfrm>
            <a:off x="6429756" y="2599944"/>
            <a:ext cx="274320" cy="262128"/>
          </a:xfrm>
          <a:prstGeom prst="ellipse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588508" y="3895344"/>
            <a:ext cx="274320" cy="262128"/>
          </a:xfrm>
          <a:prstGeom prst="ellipse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928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886033" y="1106766"/>
            <a:ext cx="10294421" cy="44781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nl-NL" sz="1900" b="1" i="0" strike="noStrike" cap="none" normalizeH="0" baseline="0" dirty="0" err="1" smtClean="0">
                <a:ln>
                  <a:noFill/>
                </a:ln>
                <a:solidFill>
                  <a:srgbClr val="00487E"/>
                </a:solidFill>
                <a:effectLst/>
                <a:latin typeface="+mn-lt"/>
              </a:rPr>
              <a:t>Neuroticism</a:t>
            </a:r>
            <a:r>
              <a:rPr kumimoji="0" lang="nl-NL" altLang="nl-NL" sz="1900" b="1" i="0" u="none" strike="noStrike" cap="none" normalizeH="0" baseline="0" dirty="0" smtClean="0">
                <a:ln>
                  <a:noFill/>
                </a:ln>
                <a:solidFill>
                  <a:srgbClr val="00487E"/>
                </a:solidFill>
                <a:effectLst/>
                <a:latin typeface="+mn-lt"/>
              </a:rPr>
              <a:t>: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rgbClr val="00487E"/>
                </a:solidFill>
                <a:effectLst/>
                <a:latin typeface="+mn-lt"/>
              </a:rPr>
              <a:t> 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rgbClr val="00487E"/>
                </a:solidFill>
                <a:effectLst/>
                <a:latin typeface="+mn-lt"/>
              </a:rPr>
              <a:t>identifies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rgbClr val="00487E"/>
                </a:solidFill>
                <a:effectLst/>
                <a:latin typeface="+mn-lt"/>
              </a:rPr>
              <a:t> 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rgbClr val="00487E"/>
                </a:solidFill>
                <a:effectLst/>
                <a:latin typeface="+mn-lt"/>
              </a:rPr>
              <a:t>individuals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rgbClr val="00487E"/>
                </a:solidFill>
                <a:effectLst/>
                <a:latin typeface="+mn-lt"/>
              </a:rPr>
              <a:t> 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rgbClr val="00487E"/>
                </a:solidFill>
                <a:effectLst/>
                <a:latin typeface="+mn-lt"/>
              </a:rPr>
              <a:t>who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rgbClr val="00487E"/>
                </a:solidFill>
                <a:effectLst/>
                <a:latin typeface="+mn-lt"/>
              </a:rPr>
              <a:t> are 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rgbClr val="00487E"/>
                </a:solidFill>
                <a:effectLst/>
                <a:latin typeface="+mn-lt"/>
              </a:rPr>
              <a:t>prone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rgbClr val="00487E"/>
                </a:solidFill>
                <a:effectLst/>
                <a:latin typeface="+mn-lt"/>
              </a:rPr>
              <a:t> 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rgbClr val="00487E"/>
                </a:solidFill>
                <a:effectLst/>
                <a:latin typeface="+mn-lt"/>
              </a:rPr>
              <a:t>to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rgbClr val="00487E"/>
                </a:solidFill>
                <a:effectLst/>
                <a:latin typeface="+mn-lt"/>
              </a:rPr>
              <a:t> 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rgbClr val="00487E"/>
                </a:solidFill>
                <a:effectLst/>
                <a:latin typeface="+mn-lt"/>
              </a:rPr>
              <a:t>psychological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rgbClr val="00487E"/>
                </a:solidFill>
                <a:effectLst/>
                <a:latin typeface="+mn-lt"/>
              </a:rPr>
              <a:t> 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rgbClr val="00487E"/>
                </a:solidFill>
                <a:effectLst/>
                <a:latin typeface="+mn-lt"/>
              </a:rPr>
              <a:t>distress</a:t>
            </a:r>
            <a:endParaRPr kumimoji="0" lang="nl-NL" altLang="nl-NL" sz="1900" b="0" i="0" u="none" strike="noStrike" cap="none" normalizeH="0" baseline="0" dirty="0" smtClean="0">
              <a:ln>
                <a:noFill/>
              </a:ln>
              <a:solidFill>
                <a:srgbClr val="00487E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nl-NL" sz="19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n1 - </a:t>
            </a:r>
            <a:r>
              <a:rPr kumimoji="0" lang="nl-NL" altLang="nl-NL" sz="19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Anxiety</a:t>
            </a:r>
            <a:r>
              <a:rPr kumimoji="0" lang="nl-NL" altLang="nl-NL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: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 level of free 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floating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anxiety</a:t>
            </a:r>
            <a:endParaRPr kumimoji="0" lang="nl-NL" altLang="nl-NL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lvl="0"/>
            <a:r>
              <a:rPr lang="nl-NL" altLang="nl-NL" sz="1900" b="1" i="1" dirty="0" smtClean="0">
                <a:latin typeface="+mn-lt"/>
              </a:rPr>
              <a:t>n2</a:t>
            </a:r>
            <a:r>
              <a:rPr lang="nl-NL" altLang="nl-NL" sz="1900" b="1" i="1" dirty="0"/>
              <a:t> -</a:t>
            </a:r>
            <a:r>
              <a:rPr lang="nl-NL" altLang="nl-NL" sz="1900" b="1" i="1" dirty="0" smtClean="0">
                <a:latin typeface="+mn-lt"/>
              </a:rPr>
              <a:t> </a:t>
            </a:r>
            <a:r>
              <a:rPr kumimoji="0" lang="nl-NL" altLang="nl-NL" sz="19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Angry</a:t>
            </a:r>
            <a:r>
              <a:rPr kumimoji="0" lang="nl-NL" altLang="nl-NL" sz="19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nl-NL" altLang="nl-NL" sz="19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Hostility</a:t>
            </a:r>
            <a:r>
              <a:rPr kumimoji="0" lang="nl-NL" altLang="nl-NL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: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 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tendency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to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experience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anger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and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related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states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such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as 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frustration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and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bitterness</a:t>
            </a:r>
            <a:endParaRPr kumimoji="0" lang="nl-NL" altLang="nl-NL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lvl="0"/>
            <a:r>
              <a:rPr lang="nl-NL" altLang="nl-NL" sz="1900" b="1" i="1" dirty="0" smtClean="0">
                <a:latin typeface="+mn-lt"/>
              </a:rPr>
              <a:t>n3</a:t>
            </a:r>
            <a:r>
              <a:rPr lang="nl-NL" altLang="nl-NL" sz="1900" b="1" i="1" dirty="0"/>
              <a:t> -</a:t>
            </a:r>
            <a:r>
              <a:rPr lang="nl-NL" altLang="nl-NL" sz="1900" b="1" i="1" dirty="0" smtClean="0">
                <a:latin typeface="+mn-lt"/>
              </a:rPr>
              <a:t> </a:t>
            </a:r>
            <a:r>
              <a:rPr kumimoji="0" lang="nl-NL" altLang="nl-NL" sz="19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Depression</a:t>
            </a:r>
            <a:r>
              <a:rPr kumimoji="0" lang="nl-NL" altLang="nl-NL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: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 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tendency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to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experience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feelings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of 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guilt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, 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sadness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, 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despondency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and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loneliness</a:t>
            </a:r>
            <a:endParaRPr kumimoji="0" lang="nl-NL" altLang="nl-NL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lvl="0"/>
            <a:r>
              <a:rPr lang="nl-NL" altLang="nl-NL" sz="1900" b="1" i="1" dirty="0" smtClean="0">
                <a:latin typeface="+mn-lt"/>
              </a:rPr>
              <a:t>n4</a:t>
            </a:r>
            <a:r>
              <a:rPr lang="nl-NL" altLang="nl-NL" sz="1900" b="1" i="1" dirty="0"/>
              <a:t> -</a:t>
            </a:r>
            <a:r>
              <a:rPr lang="nl-NL" altLang="nl-NL" sz="1900" b="1" i="1" dirty="0" smtClean="0">
                <a:latin typeface="+mn-lt"/>
              </a:rPr>
              <a:t> </a:t>
            </a:r>
            <a:r>
              <a:rPr kumimoji="0" lang="nl-NL" altLang="nl-NL" sz="19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Self-Consciousness</a:t>
            </a:r>
            <a:r>
              <a:rPr kumimoji="0" lang="nl-NL" altLang="nl-NL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: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 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shyness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or 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social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anxiety</a:t>
            </a:r>
            <a:endParaRPr kumimoji="0" lang="nl-NL" altLang="nl-NL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lvl="0"/>
            <a:r>
              <a:rPr lang="nl-NL" altLang="nl-NL" sz="1900" b="1" i="1" dirty="0" smtClean="0">
                <a:latin typeface="+mn-lt"/>
              </a:rPr>
              <a:t>n5</a:t>
            </a:r>
            <a:r>
              <a:rPr lang="nl-NL" altLang="nl-NL" sz="1900" b="1" i="1" dirty="0"/>
              <a:t> -</a:t>
            </a:r>
            <a:r>
              <a:rPr lang="nl-NL" altLang="nl-NL" sz="1900" b="1" i="1" dirty="0" smtClean="0">
                <a:latin typeface="+mn-lt"/>
              </a:rPr>
              <a:t> </a:t>
            </a:r>
            <a:r>
              <a:rPr kumimoji="0" lang="nl-NL" altLang="nl-NL" sz="19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Impulsiveness</a:t>
            </a:r>
            <a:r>
              <a:rPr kumimoji="0" lang="nl-NL" altLang="nl-NL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: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 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tendency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to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act on 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cravings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and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urges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rather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than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delaying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gratification</a:t>
            </a:r>
            <a:endParaRPr kumimoji="0" lang="nl-NL" altLang="nl-NL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lvl="0"/>
            <a:r>
              <a:rPr lang="nl-NL" altLang="nl-NL" sz="1900" b="1" i="1" dirty="0" smtClean="0">
                <a:latin typeface="+mn-lt"/>
              </a:rPr>
              <a:t>n6</a:t>
            </a:r>
            <a:r>
              <a:rPr lang="nl-NL" altLang="nl-NL" sz="1900" b="1" i="1" dirty="0"/>
              <a:t> -</a:t>
            </a:r>
            <a:r>
              <a:rPr lang="nl-NL" altLang="nl-NL" sz="1900" b="1" i="1" dirty="0" smtClean="0">
                <a:latin typeface="+mn-lt"/>
              </a:rPr>
              <a:t> </a:t>
            </a:r>
            <a:r>
              <a:rPr kumimoji="0" lang="nl-NL" altLang="nl-NL" sz="19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Vulnerability</a:t>
            </a:r>
            <a:r>
              <a:rPr kumimoji="0" lang="nl-NL" altLang="nl-NL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: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 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general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susceptibility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to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stress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altLang="nl-NL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nl-NL" sz="1900" b="1" i="0" strike="noStrike" cap="none" normalizeH="0" baseline="0" dirty="0" err="1" smtClean="0">
                <a:ln>
                  <a:noFill/>
                </a:ln>
                <a:solidFill>
                  <a:srgbClr val="00487E"/>
                </a:solidFill>
                <a:effectLst/>
                <a:latin typeface="+mn-lt"/>
              </a:rPr>
              <a:t>Extraversion</a:t>
            </a:r>
            <a:r>
              <a:rPr kumimoji="0" lang="nl-NL" altLang="nl-NL" sz="1900" b="1" i="0" u="none" strike="noStrike" cap="none" normalizeH="0" baseline="0" dirty="0" smtClean="0">
                <a:ln>
                  <a:noFill/>
                </a:ln>
                <a:solidFill>
                  <a:srgbClr val="00487E"/>
                </a:solidFill>
                <a:effectLst/>
                <a:latin typeface="+mn-lt"/>
              </a:rPr>
              <a:t>: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rgbClr val="00487E"/>
                </a:solidFill>
                <a:effectLst/>
                <a:latin typeface="+mn-lt"/>
              </a:rPr>
              <a:t> 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rgbClr val="00487E"/>
                </a:solidFill>
                <a:effectLst/>
                <a:latin typeface="+mn-lt"/>
              </a:rPr>
              <a:t>quantity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rgbClr val="00487E"/>
                </a:solidFill>
                <a:effectLst/>
                <a:latin typeface="+mn-lt"/>
              </a:rPr>
              <a:t> 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rgbClr val="00487E"/>
                </a:solidFill>
                <a:effectLst/>
                <a:latin typeface="+mn-lt"/>
              </a:rPr>
              <a:t>and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rgbClr val="00487E"/>
                </a:solidFill>
                <a:effectLst/>
                <a:latin typeface="+mn-lt"/>
              </a:rPr>
              <a:t> 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rgbClr val="00487E"/>
                </a:solidFill>
                <a:effectLst/>
                <a:latin typeface="+mn-lt"/>
              </a:rPr>
              <a:t>intensity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rgbClr val="00487E"/>
                </a:solidFill>
                <a:effectLst/>
                <a:latin typeface="+mn-lt"/>
              </a:rPr>
              <a:t> of energy 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rgbClr val="00487E"/>
                </a:solidFill>
                <a:effectLst/>
                <a:latin typeface="+mn-lt"/>
              </a:rPr>
              <a:t>directed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rgbClr val="00487E"/>
                </a:solidFill>
                <a:effectLst/>
                <a:latin typeface="+mn-lt"/>
              </a:rPr>
              <a:t> 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rgbClr val="00487E"/>
                </a:solidFill>
                <a:effectLst/>
                <a:latin typeface="+mn-lt"/>
              </a:rPr>
              <a:t>outwards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rgbClr val="00487E"/>
                </a:solidFill>
                <a:effectLst/>
                <a:latin typeface="+mn-lt"/>
              </a:rPr>
              <a:t> 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rgbClr val="00487E"/>
                </a:solidFill>
                <a:effectLst/>
                <a:latin typeface="+mn-lt"/>
              </a:rPr>
              <a:t>into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rgbClr val="00487E"/>
                </a:solidFill>
                <a:effectLst/>
                <a:latin typeface="+mn-lt"/>
              </a:rPr>
              <a:t> the 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rgbClr val="00487E"/>
                </a:solidFill>
                <a:effectLst/>
                <a:latin typeface="+mn-lt"/>
              </a:rPr>
              <a:t>social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rgbClr val="00487E"/>
                </a:solidFill>
                <a:effectLst/>
                <a:latin typeface="+mn-lt"/>
              </a:rPr>
              <a:t> 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rgbClr val="00487E"/>
                </a:solidFill>
                <a:effectLst/>
                <a:latin typeface="+mn-lt"/>
              </a:rPr>
              <a:t>world</a:t>
            </a:r>
            <a:endParaRPr kumimoji="0" lang="nl-NL" altLang="nl-NL" sz="1900" b="0" i="0" u="none" strike="noStrike" cap="none" normalizeH="0" baseline="0" dirty="0" smtClean="0">
              <a:ln>
                <a:noFill/>
              </a:ln>
              <a:solidFill>
                <a:srgbClr val="00487E"/>
              </a:solidFill>
              <a:effectLst/>
              <a:latin typeface="+mn-lt"/>
            </a:endParaRPr>
          </a:p>
          <a:p>
            <a:pPr lvl="0"/>
            <a:r>
              <a:rPr kumimoji="0" lang="nl-NL" altLang="nl-NL" sz="19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e1</a:t>
            </a:r>
            <a:r>
              <a:rPr lang="nl-NL" altLang="nl-NL" sz="1900" b="1" i="1" dirty="0"/>
              <a:t> -</a:t>
            </a:r>
            <a:r>
              <a:rPr kumimoji="0" lang="nl-NL" altLang="nl-NL" sz="19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nl-NL" altLang="nl-NL" sz="19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Warmth</a:t>
            </a:r>
            <a:r>
              <a:rPr kumimoji="0" lang="nl-NL" altLang="nl-NL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: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 interest in 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and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friendliness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towards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others</a:t>
            </a:r>
            <a:endParaRPr kumimoji="0" lang="nl-NL" altLang="nl-NL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lvl="0"/>
            <a:r>
              <a:rPr lang="nl-NL" altLang="nl-NL" sz="1900" b="1" i="1" dirty="0" smtClean="0">
                <a:latin typeface="+mn-lt"/>
              </a:rPr>
              <a:t>e2</a:t>
            </a:r>
            <a:r>
              <a:rPr lang="nl-NL" altLang="nl-NL" sz="1900" b="1" i="1" dirty="0" smtClean="0"/>
              <a:t> </a:t>
            </a:r>
            <a:r>
              <a:rPr lang="nl-NL" altLang="nl-NL" sz="1900" b="1" i="1" dirty="0"/>
              <a:t>-</a:t>
            </a:r>
            <a:r>
              <a:rPr lang="nl-NL" altLang="nl-NL" sz="1900" b="1" i="1" dirty="0" smtClean="0">
                <a:latin typeface="+mn-lt"/>
              </a:rPr>
              <a:t> </a:t>
            </a:r>
            <a:r>
              <a:rPr kumimoji="0" lang="nl-NL" altLang="nl-NL" sz="19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Gregariousness</a:t>
            </a:r>
            <a:r>
              <a:rPr kumimoji="0" lang="nl-NL" altLang="nl-NL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: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 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preference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for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the company of 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others</a:t>
            </a:r>
            <a:endParaRPr kumimoji="0" lang="nl-NL" altLang="nl-NL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lvl="0"/>
            <a:r>
              <a:rPr lang="nl-NL" altLang="nl-NL" sz="1900" b="1" i="1" dirty="0" smtClean="0">
                <a:latin typeface="+mn-lt"/>
              </a:rPr>
              <a:t>e3</a:t>
            </a:r>
            <a:r>
              <a:rPr lang="nl-NL" altLang="nl-NL" sz="1900" b="1" i="1" dirty="0" smtClean="0"/>
              <a:t> </a:t>
            </a:r>
            <a:r>
              <a:rPr lang="nl-NL" altLang="nl-NL" sz="1900" b="1" i="1" dirty="0"/>
              <a:t>-</a:t>
            </a:r>
            <a:r>
              <a:rPr lang="nl-NL" altLang="nl-NL" sz="1900" b="1" i="1" dirty="0" smtClean="0">
                <a:latin typeface="+mn-lt"/>
              </a:rPr>
              <a:t> </a:t>
            </a:r>
            <a:r>
              <a:rPr kumimoji="0" lang="nl-NL" altLang="nl-NL" sz="19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Assertiveness</a:t>
            </a:r>
            <a:r>
              <a:rPr kumimoji="0" lang="nl-NL" altLang="nl-NL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: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 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social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ascendancy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and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forcefulness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of 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expression</a:t>
            </a:r>
            <a:endParaRPr kumimoji="0" lang="nl-NL" altLang="nl-NL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lvl="0"/>
            <a:r>
              <a:rPr lang="nl-NL" altLang="nl-NL" sz="1900" b="1" i="1" dirty="0" smtClean="0">
                <a:latin typeface="+mn-lt"/>
              </a:rPr>
              <a:t>e4</a:t>
            </a:r>
            <a:r>
              <a:rPr lang="nl-NL" altLang="nl-NL" sz="1900" b="1" i="1" dirty="0" smtClean="0"/>
              <a:t> </a:t>
            </a:r>
            <a:r>
              <a:rPr lang="nl-NL" altLang="nl-NL" sz="1900" b="1" i="1" dirty="0"/>
              <a:t>-</a:t>
            </a:r>
            <a:r>
              <a:rPr lang="nl-NL" altLang="nl-NL" sz="1900" b="1" i="1" dirty="0" smtClean="0">
                <a:latin typeface="+mn-lt"/>
              </a:rPr>
              <a:t> </a:t>
            </a:r>
            <a:r>
              <a:rPr kumimoji="0" lang="nl-NL" altLang="nl-NL" sz="19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Activity</a:t>
            </a:r>
            <a:r>
              <a:rPr kumimoji="0" lang="nl-NL" altLang="nl-NL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: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 pace of living</a:t>
            </a:r>
          </a:p>
          <a:p>
            <a:pPr lvl="0"/>
            <a:r>
              <a:rPr lang="nl-NL" altLang="nl-NL" sz="1900" b="1" i="1" dirty="0" smtClean="0">
                <a:latin typeface="+mn-lt"/>
              </a:rPr>
              <a:t>e5</a:t>
            </a:r>
            <a:r>
              <a:rPr lang="nl-NL" altLang="nl-NL" sz="1900" b="1" i="1" dirty="0" smtClean="0"/>
              <a:t> </a:t>
            </a:r>
            <a:r>
              <a:rPr lang="nl-NL" altLang="nl-NL" sz="1900" b="1" i="1" dirty="0"/>
              <a:t>-</a:t>
            </a:r>
            <a:r>
              <a:rPr lang="nl-NL" altLang="nl-NL" sz="1900" b="1" i="1" dirty="0" smtClean="0">
                <a:latin typeface="+mn-lt"/>
              </a:rPr>
              <a:t> </a:t>
            </a:r>
            <a:r>
              <a:rPr kumimoji="0" lang="nl-NL" altLang="nl-NL" sz="19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Excitement</a:t>
            </a:r>
            <a:r>
              <a:rPr kumimoji="0" lang="nl-NL" altLang="nl-NL" sz="19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nl-NL" altLang="nl-NL" sz="19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Seeking</a:t>
            </a:r>
            <a:r>
              <a:rPr kumimoji="0" lang="nl-NL" altLang="nl-NL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: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 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need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for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environmental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stimulation</a:t>
            </a:r>
            <a:endParaRPr kumimoji="0" lang="nl-NL" altLang="nl-NL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lvl="0"/>
            <a:r>
              <a:rPr lang="nl-NL" altLang="nl-NL" sz="1900" b="1" i="1" dirty="0" smtClean="0">
                <a:latin typeface="+mn-lt"/>
              </a:rPr>
              <a:t>e6</a:t>
            </a:r>
            <a:r>
              <a:rPr lang="nl-NL" altLang="nl-NL" sz="1900" b="1" i="1" dirty="0" smtClean="0"/>
              <a:t> </a:t>
            </a:r>
            <a:r>
              <a:rPr lang="nl-NL" altLang="nl-NL" sz="1900" b="1" i="1" dirty="0"/>
              <a:t>-</a:t>
            </a:r>
            <a:r>
              <a:rPr lang="nl-NL" altLang="nl-NL" sz="1900" b="1" i="1" dirty="0" smtClean="0">
                <a:latin typeface="+mn-lt"/>
              </a:rPr>
              <a:t> </a:t>
            </a:r>
            <a:r>
              <a:rPr kumimoji="0" lang="nl-NL" altLang="nl-NL" sz="19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Positive</a:t>
            </a:r>
            <a:r>
              <a:rPr kumimoji="0" lang="nl-NL" altLang="nl-NL" sz="19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nl-NL" altLang="nl-NL" sz="19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Emotions</a:t>
            </a:r>
            <a:r>
              <a:rPr kumimoji="0" lang="nl-NL" altLang="nl-NL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: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 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tendency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to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experience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positive</a:t>
            </a:r>
            <a:r>
              <a:rPr kumimoji="0" lang="nl-NL" altLang="nl-NL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nl-NL" altLang="nl-NL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emotions</a:t>
            </a:r>
            <a:endParaRPr kumimoji="0" lang="nl-NL" altLang="nl-NL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06661-2BEA-419D-95CE-082FC67DA5D1}" type="slidenum">
              <a:rPr lang="nl-NL" smtClean="0"/>
              <a:pPr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67347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82" name="TextBox 23581"/>
          <p:cNvSpPr txBox="1"/>
          <p:nvPr/>
        </p:nvSpPr>
        <p:spPr>
          <a:xfrm>
            <a:off x="692924" y="5468297"/>
            <a:ext cx="104749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Test whether the cross loadings are </a:t>
            </a:r>
            <a:r>
              <a:rPr lang="nl-NL" sz="2800" smtClean="0"/>
              <a:t>unequal zero using the </a:t>
            </a:r>
            <a:r>
              <a:rPr lang="nl-NL" sz="2800" dirty="0" smtClean="0"/>
              <a:t>likelihood ratio test </a:t>
            </a:r>
            <a:endParaRPr lang="nl-NL" sz="2800" dirty="0"/>
          </a:p>
        </p:txBody>
      </p:sp>
      <p:sp>
        <p:nvSpPr>
          <p:cNvPr id="60" name="TextBox 59"/>
          <p:cNvSpPr txBox="1"/>
          <p:nvPr/>
        </p:nvSpPr>
        <p:spPr>
          <a:xfrm>
            <a:off x="145832" y="6787"/>
            <a:ext cx="71725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/>
              <a:t>To do: free the cross loadings Ly[5,2] and Ly[9,1]</a:t>
            </a:r>
            <a:endParaRPr lang="nl-NL" sz="2800"/>
          </a:p>
        </p:txBody>
      </p:sp>
      <p:grpSp>
        <p:nvGrpSpPr>
          <p:cNvPr id="15" name="Group 14"/>
          <p:cNvGrpSpPr/>
          <p:nvPr/>
        </p:nvGrpSpPr>
        <p:grpSpPr>
          <a:xfrm>
            <a:off x="1970612" y="1021802"/>
            <a:ext cx="8325852" cy="3954700"/>
            <a:chOff x="1970612" y="1021802"/>
            <a:chExt cx="8325852" cy="3954700"/>
          </a:xfrm>
        </p:grpSpPr>
        <p:sp>
          <p:nvSpPr>
            <p:cNvPr id="23558" name="Rectangle 4"/>
            <p:cNvSpPr>
              <a:spLocks noChangeArrowheads="1"/>
            </p:cNvSpPr>
            <p:nvPr/>
          </p:nvSpPr>
          <p:spPr bwMode="auto">
            <a:xfrm>
              <a:off x="4034747" y="3650918"/>
              <a:ext cx="555584" cy="62294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n4</a:t>
              </a:r>
              <a:endParaRPr lang="en-GB" dirty="0"/>
            </a:p>
          </p:txBody>
        </p:sp>
        <p:sp>
          <p:nvSpPr>
            <p:cNvPr id="23559" name="Rectangle 5"/>
            <p:cNvSpPr>
              <a:spLocks noChangeArrowheads="1"/>
            </p:cNvSpPr>
            <p:nvPr/>
          </p:nvSpPr>
          <p:spPr bwMode="auto">
            <a:xfrm>
              <a:off x="4828438" y="3650918"/>
              <a:ext cx="555584" cy="62294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n5</a:t>
              </a:r>
              <a:endParaRPr lang="en-GB" dirty="0"/>
            </a:p>
          </p:txBody>
        </p:sp>
        <p:sp>
          <p:nvSpPr>
            <p:cNvPr id="23560" name="Rectangle 6"/>
            <p:cNvSpPr>
              <a:spLocks noChangeArrowheads="1"/>
            </p:cNvSpPr>
            <p:nvPr/>
          </p:nvSpPr>
          <p:spPr bwMode="auto">
            <a:xfrm>
              <a:off x="5542760" y="3650918"/>
              <a:ext cx="555584" cy="62294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n6</a:t>
              </a:r>
              <a:endParaRPr lang="en-GB" dirty="0"/>
            </a:p>
          </p:txBody>
        </p:sp>
        <p:sp>
          <p:nvSpPr>
            <p:cNvPr id="23561" name="Rectangle 7"/>
            <p:cNvSpPr>
              <a:spLocks noChangeArrowheads="1"/>
            </p:cNvSpPr>
            <p:nvPr/>
          </p:nvSpPr>
          <p:spPr bwMode="auto">
            <a:xfrm>
              <a:off x="6257083" y="3650918"/>
              <a:ext cx="555584" cy="62294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e</a:t>
              </a:r>
              <a:r>
                <a:rPr lang="en-US" dirty="0"/>
                <a:t>1</a:t>
              </a:r>
              <a:endParaRPr lang="en-GB" dirty="0"/>
            </a:p>
          </p:txBody>
        </p:sp>
        <p:sp>
          <p:nvSpPr>
            <p:cNvPr id="23562" name="Rectangle 8"/>
            <p:cNvSpPr>
              <a:spLocks noChangeArrowheads="1"/>
            </p:cNvSpPr>
            <p:nvPr/>
          </p:nvSpPr>
          <p:spPr bwMode="auto">
            <a:xfrm>
              <a:off x="6971405" y="3650918"/>
              <a:ext cx="555584" cy="62294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e</a:t>
              </a:r>
              <a:r>
                <a:rPr lang="en-US" dirty="0"/>
                <a:t>2</a:t>
              </a:r>
              <a:endParaRPr lang="en-GB" dirty="0"/>
            </a:p>
          </p:txBody>
        </p:sp>
        <p:sp>
          <p:nvSpPr>
            <p:cNvPr id="23563" name="Rectangle 9"/>
            <p:cNvSpPr>
              <a:spLocks noChangeArrowheads="1"/>
            </p:cNvSpPr>
            <p:nvPr/>
          </p:nvSpPr>
          <p:spPr bwMode="auto">
            <a:xfrm>
              <a:off x="7685726" y="3650918"/>
              <a:ext cx="555584" cy="62294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e</a:t>
              </a:r>
              <a:r>
                <a:rPr lang="en-US" dirty="0"/>
                <a:t>3</a:t>
              </a:r>
              <a:endParaRPr lang="en-GB" dirty="0"/>
            </a:p>
          </p:txBody>
        </p:sp>
        <p:sp>
          <p:nvSpPr>
            <p:cNvPr id="23564" name="Oval 10"/>
            <p:cNvSpPr>
              <a:spLocks noChangeArrowheads="1"/>
            </p:cNvSpPr>
            <p:nvPr/>
          </p:nvSpPr>
          <p:spPr bwMode="auto">
            <a:xfrm>
              <a:off x="3833545" y="1693099"/>
              <a:ext cx="555584" cy="62294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 dirty="0" smtClean="0"/>
                <a:t>N</a:t>
              </a:r>
              <a:endParaRPr lang="en-GB" dirty="0"/>
            </a:p>
          </p:txBody>
        </p:sp>
        <p:sp>
          <p:nvSpPr>
            <p:cNvPr id="23565" name="Oval 11"/>
            <p:cNvSpPr>
              <a:spLocks noChangeArrowheads="1"/>
            </p:cNvSpPr>
            <p:nvPr/>
          </p:nvSpPr>
          <p:spPr bwMode="auto">
            <a:xfrm>
              <a:off x="7780915" y="1693099"/>
              <a:ext cx="555584" cy="62294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 dirty="0" smtClean="0"/>
                <a:t>E</a:t>
              </a:r>
              <a:endParaRPr lang="en-GB" dirty="0"/>
            </a:p>
          </p:txBody>
        </p:sp>
        <p:cxnSp>
          <p:nvCxnSpPr>
            <p:cNvPr id="8" name="Curved Connector 7"/>
            <p:cNvCxnSpPr>
              <a:stCxn id="23564" idx="0"/>
              <a:endCxn id="23565" idx="0"/>
            </p:cNvCxnSpPr>
            <p:nvPr/>
          </p:nvCxnSpPr>
          <p:spPr>
            <a:xfrm rot="5400000" flipH="1" flipV="1">
              <a:off x="6083575" y="-280587"/>
              <a:ext cx="10515" cy="3947371"/>
            </a:xfrm>
            <a:prstGeom prst="curvedConnector3">
              <a:avLst>
                <a:gd name="adj1" fmla="val 3543157"/>
              </a:avLst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5996017" y="1021802"/>
              <a:ext cx="158902" cy="3057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r</a:t>
              </a:r>
              <a:endParaRPr lang="nl-NL" dirty="0"/>
            </a:p>
          </p:txBody>
        </p:sp>
        <p:sp>
          <p:nvSpPr>
            <p:cNvPr id="2" name="Oval 1"/>
            <p:cNvSpPr/>
            <p:nvPr/>
          </p:nvSpPr>
          <p:spPr>
            <a:xfrm>
              <a:off x="7761372" y="4472436"/>
              <a:ext cx="404292" cy="48945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4" name="Straight Arrow Connector 3"/>
            <p:cNvCxnSpPr>
              <a:stCxn id="2" idx="0"/>
              <a:endCxn id="23563" idx="2"/>
            </p:cNvCxnSpPr>
            <p:nvPr/>
          </p:nvCxnSpPr>
          <p:spPr>
            <a:xfrm flipV="1">
              <a:off x="7963518" y="4273861"/>
              <a:ext cx="0" cy="19857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Oval 33"/>
            <p:cNvSpPr/>
            <p:nvPr/>
          </p:nvSpPr>
          <p:spPr>
            <a:xfrm>
              <a:off x="7044232" y="4471109"/>
              <a:ext cx="404292" cy="48945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/>
                <a:t>e</a:t>
              </a:r>
            </a:p>
          </p:txBody>
        </p:sp>
        <p:cxnSp>
          <p:nvCxnSpPr>
            <p:cNvPr id="35" name="Straight Arrow Connector 34"/>
            <p:cNvCxnSpPr>
              <a:stCxn id="34" idx="0"/>
            </p:cNvCxnSpPr>
            <p:nvPr/>
          </p:nvCxnSpPr>
          <p:spPr>
            <a:xfrm flipV="1">
              <a:off x="7246378" y="4272533"/>
              <a:ext cx="0" cy="19857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Oval 35"/>
            <p:cNvSpPr/>
            <p:nvPr/>
          </p:nvSpPr>
          <p:spPr>
            <a:xfrm>
              <a:off x="6350197" y="4469784"/>
              <a:ext cx="404292" cy="48945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37" name="Straight Arrow Connector 36"/>
            <p:cNvCxnSpPr>
              <a:stCxn id="36" idx="0"/>
            </p:cNvCxnSpPr>
            <p:nvPr/>
          </p:nvCxnSpPr>
          <p:spPr>
            <a:xfrm flipV="1">
              <a:off x="6552343" y="4271209"/>
              <a:ext cx="0" cy="19857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Oval 37"/>
            <p:cNvSpPr/>
            <p:nvPr/>
          </p:nvSpPr>
          <p:spPr>
            <a:xfrm>
              <a:off x="5604181" y="4476429"/>
              <a:ext cx="404292" cy="48945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39" name="Straight Arrow Connector 38"/>
            <p:cNvCxnSpPr>
              <a:stCxn id="38" idx="0"/>
            </p:cNvCxnSpPr>
            <p:nvPr/>
          </p:nvCxnSpPr>
          <p:spPr>
            <a:xfrm flipV="1">
              <a:off x="5806327" y="4277853"/>
              <a:ext cx="0" cy="19857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Oval 39"/>
            <p:cNvSpPr/>
            <p:nvPr/>
          </p:nvSpPr>
          <p:spPr>
            <a:xfrm>
              <a:off x="4904369" y="4467133"/>
              <a:ext cx="404292" cy="48945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41" name="Straight Arrow Connector 40"/>
            <p:cNvCxnSpPr>
              <a:stCxn id="40" idx="0"/>
            </p:cNvCxnSpPr>
            <p:nvPr/>
          </p:nvCxnSpPr>
          <p:spPr>
            <a:xfrm flipV="1">
              <a:off x="5106515" y="4268557"/>
              <a:ext cx="0" cy="19857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Oval 41"/>
            <p:cNvSpPr/>
            <p:nvPr/>
          </p:nvSpPr>
          <p:spPr>
            <a:xfrm>
              <a:off x="4129474" y="4473774"/>
              <a:ext cx="404292" cy="48945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43" name="Straight Arrow Connector 42"/>
            <p:cNvCxnSpPr>
              <a:stCxn id="42" idx="0"/>
            </p:cNvCxnSpPr>
            <p:nvPr/>
          </p:nvCxnSpPr>
          <p:spPr>
            <a:xfrm flipV="1">
              <a:off x="4331620" y="4275199"/>
              <a:ext cx="0" cy="19857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Rectangle 7"/>
            <p:cNvSpPr>
              <a:spLocks noChangeArrowheads="1"/>
            </p:cNvSpPr>
            <p:nvPr/>
          </p:nvSpPr>
          <p:spPr bwMode="auto">
            <a:xfrm>
              <a:off x="8312236" y="3665530"/>
              <a:ext cx="555584" cy="62294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e</a:t>
              </a:r>
              <a:r>
                <a:rPr lang="en-US" dirty="0" smtClean="0"/>
                <a:t>4</a:t>
              </a:r>
              <a:endParaRPr lang="en-GB" dirty="0"/>
            </a:p>
          </p:txBody>
        </p:sp>
        <p:sp>
          <p:nvSpPr>
            <p:cNvPr id="33" name="Rectangle 8"/>
            <p:cNvSpPr>
              <a:spLocks noChangeArrowheads="1"/>
            </p:cNvSpPr>
            <p:nvPr/>
          </p:nvSpPr>
          <p:spPr bwMode="auto">
            <a:xfrm>
              <a:off x="9026558" y="3665530"/>
              <a:ext cx="555584" cy="62294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e</a:t>
              </a:r>
              <a:r>
                <a:rPr lang="en-US" dirty="0" smtClean="0"/>
                <a:t>5</a:t>
              </a:r>
              <a:endParaRPr lang="en-GB" dirty="0"/>
            </a:p>
          </p:txBody>
        </p:sp>
        <p:sp>
          <p:nvSpPr>
            <p:cNvPr id="44" name="Rectangle 9"/>
            <p:cNvSpPr>
              <a:spLocks noChangeArrowheads="1"/>
            </p:cNvSpPr>
            <p:nvPr/>
          </p:nvSpPr>
          <p:spPr bwMode="auto">
            <a:xfrm>
              <a:off x="9740880" y="3665530"/>
              <a:ext cx="555584" cy="62294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e</a:t>
              </a:r>
              <a:r>
                <a:rPr lang="en-US" dirty="0" smtClean="0"/>
                <a:t>6</a:t>
              </a:r>
              <a:endParaRPr lang="en-GB" dirty="0"/>
            </a:p>
          </p:txBody>
        </p:sp>
        <p:sp>
          <p:nvSpPr>
            <p:cNvPr id="45" name="Oval 44"/>
            <p:cNvSpPr/>
            <p:nvPr/>
          </p:nvSpPr>
          <p:spPr>
            <a:xfrm>
              <a:off x="9816526" y="4487048"/>
              <a:ext cx="404292" cy="48945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46" name="Straight Arrow Connector 45"/>
            <p:cNvCxnSpPr>
              <a:stCxn id="45" idx="0"/>
              <a:endCxn id="44" idx="2"/>
            </p:cNvCxnSpPr>
            <p:nvPr/>
          </p:nvCxnSpPr>
          <p:spPr>
            <a:xfrm flipV="1">
              <a:off x="10018672" y="4288472"/>
              <a:ext cx="0" cy="19857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Oval 46"/>
            <p:cNvSpPr/>
            <p:nvPr/>
          </p:nvSpPr>
          <p:spPr>
            <a:xfrm>
              <a:off x="9099386" y="4485720"/>
              <a:ext cx="404292" cy="48945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48" name="Straight Arrow Connector 47"/>
            <p:cNvCxnSpPr>
              <a:stCxn id="47" idx="0"/>
            </p:cNvCxnSpPr>
            <p:nvPr/>
          </p:nvCxnSpPr>
          <p:spPr>
            <a:xfrm flipV="1">
              <a:off x="9301532" y="4287145"/>
              <a:ext cx="0" cy="19857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Oval 48"/>
            <p:cNvSpPr/>
            <p:nvPr/>
          </p:nvSpPr>
          <p:spPr>
            <a:xfrm>
              <a:off x="8405351" y="4484396"/>
              <a:ext cx="404292" cy="48945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50" name="Straight Arrow Connector 49"/>
            <p:cNvCxnSpPr>
              <a:stCxn id="49" idx="0"/>
            </p:cNvCxnSpPr>
            <p:nvPr/>
          </p:nvCxnSpPr>
          <p:spPr>
            <a:xfrm flipV="1">
              <a:off x="8607497" y="4285820"/>
              <a:ext cx="0" cy="19857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Rectangle 7"/>
            <p:cNvSpPr>
              <a:spLocks noChangeArrowheads="1"/>
            </p:cNvSpPr>
            <p:nvPr/>
          </p:nvSpPr>
          <p:spPr bwMode="auto">
            <a:xfrm>
              <a:off x="1970612" y="3649594"/>
              <a:ext cx="555584" cy="62294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n1</a:t>
              </a:r>
              <a:endParaRPr lang="en-GB" dirty="0"/>
            </a:p>
          </p:txBody>
        </p:sp>
        <p:sp>
          <p:nvSpPr>
            <p:cNvPr id="52" name="Rectangle 8"/>
            <p:cNvSpPr>
              <a:spLocks noChangeArrowheads="1"/>
            </p:cNvSpPr>
            <p:nvPr/>
          </p:nvSpPr>
          <p:spPr bwMode="auto">
            <a:xfrm>
              <a:off x="2684934" y="3649594"/>
              <a:ext cx="555584" cy="62294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n2</a:t>
              </a:r>
              <a:endParaRPr lang="en-GB" dirty="0"/>
            </a:p>
          </p:txBody>
        </p:sp>
        <p:sp>
          <p:nvSpPr>
            <p:cNvPr id="53" name="Rectangle 9"/>
            <p:cNvSpPr>
              <a:spLocks noChangeArrowheads="1"/>
            </p:cNvSpPr>
            <p:nvPr/>
          </p:nvSpPr>
          <p:spPr bwMode="auto">
            <a:xfrm>
              <a:off x="3399256" y="3649594"/>
              <a:ext cx="555584" cy="62294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n3</a:t>
              </a:r>
              <a:endParaRPr lang="en-GB" dirty="0"/>
            </a:p>
          </p:txBody>
        </p:sp>
        <p:sp>
          <p:nvSpPr>
            <p:cNvPr id="54" name="Oval 53"/>
            <p:cNvSpPr/>
            <p:nvPr/>
          </p:nvSpPr>
          <p:spPr>
            <a:xfrm>
              <a:off x="3474902" y="4471112"/>
              <a:ext cx="404292" cy="48945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/>
                <a:t>e</a:t>
              </a:r>
            </a:p>
          </p:txBody>
        </p:sp>
        <p:cxnSp>
          <p:nvCxnSpPr>
            <p:cNvPr id="55" name="Straight Arrow Connector 54"/>
            <p:cNvCxnSpPr>
              <a:stCxn id="54" idx="0"/>
              <a:endCxn id="53" idx="2"/>
            </p:cNvCxnSpPr>
            <p:nvPr/>
          </p:nvCxnSpPr>
          <p:spPr>
            <a:xfrm flipV="1">
              <a:off x="3677048" y="4272536"/>
              <a:ext cx="0" cy="19857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Oval 55"/>
            <p:cNvSpPr/>
            <p:nvPr/>
          </p:nvSpPr>
          <p:spPr>
            <a:xfrm>
              <a:off x="2757761" y="4469784"/>
              <a:ext cx="404292" cy="48945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57" name="Straight Arrow Connector 56"/>
            <p:cNvCxnSpPr>
              <a:stCxn id="56" idx="0"/>
            </p:cNvCxnSpPr>
            <p:nvPr/>
          </p:nvCxnSpPr>
          <p:spPr>
            <a:xfrm flipV="1">
              <a:off x="2959907" y="4271209"/>
              <a:ext cx="0" cy="19857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Oval 57"/>
            <p:cNvSpPr/>
            <p:nvPr/>
          </p:nvSpPr>
          <p:spPr>
            <a:xfrm>
              <a:off x="2063727" y="4468460"/>
              <a:ext cx="404292" cy="48945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59" name="Straight Arrow Connector 58"/>
            <p:cNvCxnSpPr>
              <a:stCxn id="58" idx="0"/>
            </p:cNvCxnSpPr>
            <p:nvPr/>
          </p:nvCxnSpPr>
          <p:spPr>
            <a:xfrm flipV="1">
              <a:off x="2265872" y="4269884"/>
              <a:ext cx="0" cy="19857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>
              <a:stCxn id="23565" idx="4"/>
              <a:endCxn id="32" idx="0"/>
            </p:cNvCxnSpPr>
            <p:nvPr/>
          </p:nvCxnSpPr>
          <p:spPr>
            <a:xfrm>
              <a:off x="8058707" y="2316041"/>
              <a:ext cx="531321" cy="134948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>
              <a:endCxn id="33" idx="0"/>
            </p:cNvCxnSpPr>
            <p:nvPr/>
          </p:nvCxnSpPr>
          <p:spPr>
            <a:xfrm>
              <a:off x="8055679" y="2321299"/>
              <a:ext cx="1248671" cy="134423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stCxn id="23564" idx="4"/>
              <a:endCxn id="51" idx="0"/>
            </p:cNvCxnSpPr>
            <p:nvPr/>
          </p:nvCxnSpPr>
          <p:spPr>
            <a:xfrm flipH="1">
              <a:off x="2248404" y="2316041"/>
              <a:ext cx="1862933" cy="133355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>
              <a:stCxn id="23564" idx="4"/>
              <a:endCxn id="52" idx="0"/>
            </p:cNvCxnSpPr>
            <p:nvPr/>
          </p:nvCxnSpPr>
          <p:spPr>
            <a:xfrm flipH="1">
              <a:off x="2962726" y="2316041"/>
              <a:ext cx="1148611" cy="133355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>
              <a:stCxn id="23564" idx="4"/>
              <a:endCxn id="53" idx="0"/>
            </p:cNvCxnSpPr>
            <p:nvPr/>
          </p:nvCxnSpPr>
          <p:spPr>
            <a:xfrm flipH="1">
              <a:off x="3677048" y="2316041"/>
              <a:ext cx="434289" cy="133355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23564" idx="4"/>
              <a:endCxn id="23558" idx="0"/>
            </p:cNvCxnSpPr>
            <p:nvPr/>
          </p:nvCxnSpPr>
          <p:spPr>
            <a:xfrm>
              <a:off x="4111336" y="2316041"/>
              <a:ext cx="201203" cy="133487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23564" idx="4"/>
              <a:endCxn id="23559" idx="0"/>
            </p:cNvCxnSpPr>
            <p:nvPr/>
          </p:nvCxnSpPr>
          <p:spPr>
            <a:xfrm>
              <a:off x="4111336" y="2316041"/>
              <a:ext cx="994894" cy="133487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23564" idx="4"/>
              <a:endCxn id="23560" idx="0"/>
            </p:cNvCxnSpPr>
            <p:nvPr/>
          </p:nvCxnSpPr>
          <p:spPr>
            <a:xfrm>
              <a:off x="4111336" y="2316041"/>
              <a:ext cx="1709216" cy="133487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>
              <a:stCxn id="23565" idx="4"/>
              <a:endCxn id="44" idx="0"/>
            </p:cNvCxnSpPr>
            <p:nvPr/>
          </p:nvCxnSpPr>
          <p:spPr>
            <a:xfrm>
              <a:off x="8058707" y="2316041"/>
              <a:ext cx="1959965" cy="134948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553" name="Straight Arrow Connector 23552"/>
            <p:cNvCxnSpPr>
              <a:stCxn id="23565" idx="4"/>
              <a:endCxn id="23563" idx="0"/>
            </p:cNvCxnSpPr>
            <p:nvPr/>
          </p:nvCxnSpPr>
          <p:spPr>
            <a:xfrm flipH="1">
              <a:off x="7963518" y="2316041"/>
              <a:ext cx="95189" cy="133487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556" name="Straight Arrow Connector 23555"/>
            <p:cNvCxnSpPr>
              <a:stCxn id="23565" idx="4"/>
              <a:endCxn id="23562" idx="0"/>
            </p:cNvCxnSpPr>
            <p:nvPr/>
          </p:nvCxnSpPr>
          <p:spPr>
            <a:xfrm flipH="1">
              <a:off x="7249197" y="2316041"/>
              <a:ext cx="809511" cy="133487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569" name="Straight Arrow Connector 23568"/>
            <p:cNvCxnSpPr>
              <a:stCxn id="23565" idx="4"/>
              <a:endCxn id="23561" idx="0"/>
            </p:cNvCxnSpPr>
            <p:nvPr/>
          </p:nvCxnSpPr>
          <p:spPr>
            <a:xfrm flipH="1">
              <a:off x="6534875" y="2316041"/>
              <a:ext cx="1523833" cy="133487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578" name="Straight Arrow Connector 23577"/>
            <p:cNvCxnSpPr>
              <a:stCxn id="23565" idx="4"/>
              <a:endCxn id="23559" idx="0"/>
            </p:cNvCxnSpPr>
            <p:nvPr/>
          </p:nvCxnSpPr>
          <p:spPr>
            <a:xfrm flipH="1">
              <a:off x="5106230" y="2316041"/>
              <a:ext cx="2952477" cy="1334877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580" name="Straight Arrow Connector 23579"/>
            <p:cNvCxnSpPr>
              <a:stCxn id="23564" idx="4"/>
              <a:endCxn id="23563" idx="0"/>
            </p:cNvCxnSpPr>
            <p:nvPr/>
          </p:nvCxnSpPr>
          <p:spPr>
            <a:xfrm>
              <a:off x="4111337" y="2316041"/>
              <a:ext cx="3852181" cy="1334877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Curved Connector 4"/>
            <p:cNvCxnSpPr>
              <a:stCxn id="23565" idx="7"/>
              <a:endCxn id="23565" idx="6"/>
            </p:cNvCxnSpPr>
            <p:nvPr/>
          </p:nvCxnSpPr>
          <p:spPr>
            <a:xfrm rot="16200000" flipH="1">
              <a:off x="8185695" y="1853767"/>
              <a:ext cx="220243" cy="81363"/>
            </a:xfrm>
            <a:prstGeom prst="curvedConnector4">
              <a:avLst>
                <a:gd name="adj1" fmla="val -145216"/>
                <a:gd name="adj2" fmla="val 380963"/>
              </a:avLst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Curved Connector 6"/>
            <p:cNvCxnSpPr>
              <a:stCxn id="23564" idx="1"/>
              <a:endCxn id="23564" idx="2"/>
            </p:cNvCxnSpPr>
            <p:nvPr/>
          </p:nvCxnSpPr>
          <p:spPr>
            <a:xfrm rot="16200000" flipH="1" flipV="1">
              <a:off x="3764105" y="1853766"/>
              <a:ext cx="220243" cy="81363"/>
            </a:xfrm>
            <a:prstGeom prst="curvedConnector4">
              <a:avLst>
                <a:gd name="adj1" fmla="val -145216"/>
                <a:gd name="adj2" fmla="val 380963"/>
              </a:avLst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3399256" y="13276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1</a:t>
              </a:r>
              <a:endParaRPr lang="nl-NL"/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8464251" y="1262677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1</a:t>
              </a:r>
              <a:endParaRPr lang="nl-NL"/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06661-2BEA-419D-95CE-082FC67DA5D1}" type="slidenum">
              <a:rPr lang="nl-NL" smtClean="0"/>
              <a:pPr/>
              <a:t>20</a:t>
            </a:fld>
            <a:endParaRPr lang="nl-NL"/>
          </a:p>
        </p:txBody>
      </p:sp>
      <p:sp>
        <p:nvSpPr>
          <p:cNvPr id="64" name="TextBox 63"/>
          <p:cNvSpPr txBox="1"/>
          <p:nvPr/>
        </p:nvSpPr>
        <p:spPr>
          <a:xfrm>
            <a:off x="11506200" y="7620"/>
            <a:ext cx="67693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CFA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2353621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8224" y="1149757"/>
            <a:ext cx="1175308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000" smtClean="0">
                <a:latin typeface="Courier New" panose="02070309020205020404" pitchFamily="49" charset="0"/>
                <a:cs typeface="Courier New" panose="02070309020205020404" pitchFamily="49" charset="0"/>
              </a:rPr>
              <a:t>base </a:t>
            </a:r>
            <a:r>
              <a:rPr lang="nl-NL" sz="2000">
                <a:latin typeface="Courier New" panose="02070309020205020404" pitchFamily="49" charset="0"/>
                <a:cs typeface="Courier New" panose="02070309020205020404" pitchFamily="49" charset="0"/>
              </a:rPr>
              <a:t>comparison ep minus2LL   df      AIC   diffLL diffdf            p</a:t>
            </a:r>
          </a:p>
          <a:p>
            <a:r>
              <a:rPr lang="nl-NL" sz="2000">
                <a:latin typeface="Courier New" panose="02070309020205020404" pitchFamily="49" charset="0"/>
                <a:cs typeface="Courier New" panose="02070309020205020404" pitchFamily="49" charset="0"/>
              </a:rPr>
              <a:t>1 CFM1       &lt;NA&gt; 39 23891.96 4293 15305.96       NA     NA           NA</a:t>
            </a:r>
          </a:p>
          <a:p>
            <a:r>
              <a:rPr lang="nl-NL" sz="2000">
                <a:latin typeface="Courier New" panose="02070309020205020404" pitchFamily="49" charset="0"/>
                <a:cs typeface="Courier New" panose="02070309020205020404" pitchFamily="49" charset="0"/>
              </a:rPr>
              <a:t>2 CFM1       CFM1 37 23975.63 4295 15385.63 83.67033      2 6.779838e-19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68224" y="2996184"/>
            <a:ext cx="66073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Given alpha=.05, we reject the hypothesis Ly[5,2] = Ly[9,1] = 0</a:t>
            </a:r>
            <a:endParaRPr lang="en-US" sz="2000" dirty="0"/>
          </a:p>
          <a:p>
            <a:r>
              <a:rPr lang="en-US" sz="2000" dirty="0" smtClean="0"/>
              <a:t>Therefore either one or both are not equal to zero.  </a:t>
            </a:r>
            <a:endParaRPr lang="nl-NL" sz="2000" dirty="0"/>
          </a:p>
        </p:txBody>
      </p:sp>
      <p:sp>
        <p:nvSpPr>
          <p:cNvPr id="4" name="Rectangle 3"/>
          <p:cNvSpPr/>
          <p:nvPr/>
        </p:nvSpPr>
        <p:spPr>
          <a:xfrm>
            <a:off x="7607808" y="2443585"/>
            <a:ext cx="345033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nl-NL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round</a:t>
            </a:r>
            <a:r>
              <a:rPr lang="nl-NL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(est_Ly,2</a:t>
            </a:r>
            <a:r>
              <a:rPr lang="nl-NL" b="1" dirty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r>
              <a:rPr lang="nl-NL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[,1] [,2]</a:t>
            </a:r>
          </a:p>
          <a:p>
            <a:r>
              <a:rPr lang="nl-NL" b="1" dirty="0">
                <a:latin typeface="Courier New" panose="02070309020205020404" pitchFamily="49" charset="0"/>
                <a:cs typeface="Courier New" panose="02070309020205020404" pitchFamily="49" charset="0"/>
              </a:rPr>
              <a:t> [1,]  4.88 0.00</a:t>
            </a:r>
          </a:p>
          <a:p>
            <a:r>
              <a:rPr lang="nl-NL" b="1" dirty="0">
                <a:latin typeface="Courier New" panose="02070309020205020404" pitchFamily="49" charset="0"/>
                <a:cs typeface="Courier New" panose="02070309020205020404" pitchFamily="49" charset="0"/>
              </a:rPr>
              <a:t> [2,]  2.38 0.00</a:t>
            </a:r>
          </a:p>
          <a:p>
            <a:r>
              <a:rPr lang="nl-NL" b="1" dirty="0">
                <a:latin typeface="Courier New" panose="02070309020205020404" pitchFamily="49" charset="0"/>
                <a:cs typeface="Courier New" panose="02070309020205020404" pitchFamily="49" charset="0"/>
              </a:rPr>
              <a:t> [3,]  5.20 0.00</a:t>
            </a:r>
          </a:p>
          <a:p>
            <a:r>
              <a:rPr lang="nl-NL" b="1" dirty="0">
                <a:latin typeface="Courier New" panose="02070309020205020404" pitchFamily="49" charset="0"/>
                <a:cs typeface="Courier New" panose="02070309020205020404" pitchFamily="49" charset="0"/>
              </a:rPr>
              <a:t> [4,]  3.02 0.00</a:t>
            </a:r>
          </a:p>
          <a:p>
            <a:r>
              <a:rPr lang="nl-NL" b="1" dirty="0">
                <a:latin typeface="Courier New" panose="02070309020205020404" pitchFamily="49" charset="0"/>
                <a:cs typeface="Courier New" panose="02070309020205020404" pitchFamily="49" charset="0"/>
              </a:rPr>
              <a:t> [5,]  2.30 </a:t>
            </a:r>
            <a:r>
              <a:rPr lang="nl-NL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2.32</a:t>
            </a:r>
          </a:p>
          <a:p>
            <a:r>
              <a:rPr lang="nl-NL" b="1" dirty="0">
                <a:latin typeface="Courier New" panose="02070309020205020404" pitchFamily="49" charset="0"/>
                <a:cs typeface="Courier New" panose="02070309020205020404" pitchFamily="49" charset="0"/>
              </a:rPr>
              <a:t> [6,]  3.80 0.00</a:t>
            </a:r>
          </a:p>
          <a:p>
            <a:r>
              <a:rPr lang="nl-NL" b="1" dirty="0">
                <a:latin typeface="Courier New" panose="02070309020205020404" pitchFamily="49" charset="0"/>
                <a:cs typeface="Courier New" panose="02070309020205020404" pitchFamily="49" charset="0"/>
              </a:rPr>
              <a:t> [7,]  0.00 2.50</a:t>
            </a:r>
          </a:p>
          <a:p>
            <a:r>
              <a:rPr lang="nl-NL" b="1" dirty="0">
                <a:latin typeface="Courier New" panose="02070309020205020404" pitchFamily="49" charset="0"/>
                <a:cs typeface="Courier New" panose="02070309020205020404" pitchFamily="49" charset="0"/>
              </a:rPr>
              <a:t> [8,]  0.00 2.23</a:t>
            </a:r>
          </a:p>
          <a:p>
            <a:r>
              <a:rPr lang="nl-NL" b="1" dirty="0">
                <a:latin typeface="Courier New" panose="02070309020205020404" pitchFamily="49" charset="0"/>
                <a:cs typeface="Courier New" panose="02070309020205020404" pitchFamily="49" charset="0"/>
              </a:rPr>
              <a:t> [9,] </a:t>
            </a:r>
            <a:r>
              <a:rPr lang="nl-NL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-1.47 </a:t>
            </a:r>
            <a:r>
              <a:rPr lang="nl-NL" b="1" dirty="0">
                <a:latin typeface="Courier New" panose="02070309020205020404" pitchFamily="49" charset="0"/>
                <a:cs typeface="Courier New" panose="02070309020205020404" pitchFamily="49" charset="0"/>
              </a:rPr>
              <a:t>0.89</a:t>
            </a:r>
          </a:p>
          <a:p>
            <a:r>
              <a:rPr lang="nl-NL" b="1" dirty="0">
                <a:latin typeface="Courier New" panose="02070309020205020404" pitchFamily="49" charset="0"/>
                <a:cs typeface="Courier New" panose="02070309020205020404" pitchFamily="49" charset="0"/>
              </a:rPr>
              <a:t>[10,]  0.00 1.85</a:t>
            </a:r>
          </a:p>
          <a:p>
            <a:r>
              <a:rPr lang="nl-NL" b="1" dirty="0">
                <a:latin typeface="Courier New" panose="02070309020205020404" pitchFamily="49" charset="0"/>
                <a:cs typeface="Courier New" panose="02070309020205020404" pitchFamily="49" charset="0"/>
              </a:rPr>
              <a:t>[11,]  0.00 1.74</a:t>
            </a:r>
          </a:p>
          <a:p>
            <a:r>
              <a:rPr lang="nl-NL" b="1" dirty="0">
                <a:latin typeface="Courier New" panose="02070309020205020404" pitchFamily="49" charset="0"/>
                <a:cs typeface="Courier New" panose="02070309020205020404" pitchFamily="49" charset="0"/>
              </a:rPr>
              <a:t>[12,]  0.00 3.73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06661-2BEA-419D-95CE-082FC67DA5D1}" type="slidenum">
              <a:rPr lang="nl-NL" smtClean="0"/>
              <a:pPr/>
              <a:t>21</a:t>
            </a:fld>
            <a:endParaRPr lang="nl-NL"/>
          </a:p>
        </p:txBody>
      </p:sp>
      <p:sp>
        <p:nvSpPr>
          <p:cNvPr id="6" name="TextBox 5"/>
          <p:cNvSpPr txBox="1"/>
          <p:nvPr/>
        </p:nvSpPr>
        <p:spPr>
          <a:xfrm>
            <a:off x="11506200" y="7620"/>
            <a:ext cx="67693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CFA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373441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4637" y="236685"/>
            <a:ext cx="3203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Inspect the correlation matrix </a:t>
            </a:r>
            <a:r>
              <a:rPr lang="en-US" b="1">
                <a:solidFill>
                  <a:srgbClr val="0070C0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Y</a:t>
            </a:r>
            <a:endParaRPr lang="nl-NL"/>
          </a:p>
        </p:txBody>
      </p:sp>
      <p:sp>
        <p:nvSpPr>
          <p:cNvPr id="3" name="Rectangle 2"/>
          <p:cNvSpPr/>
          <p:nvPr/>
        </p:nvSpPr>
        <p:spPr>
          <a:xfrm>
            <a:off x="717791" y="5359618"/>
            <a:ext cx="275711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4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1.000 </a:t>
            </a:r>
            <a:r>
              <a:rPr lang="nl-NL" sz="24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-0.569</a:t>
            </a:r>
          </a:p>
          <a:p>
            <a:r>
              <a:rPr lang="nl-NL" sz="24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nl-NL" sz="24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0.569  1.000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4034747" y="3650918"/>
            <a:ext cx="555584" cy="62294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 smtClean="0"/>
              <a:t>n4</a:t>
            </a:r>
            <a:endParaRPr lang="en-GB" dirty="0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828438" y="3650918"/>
            <a:ext cx="555584" cy="62294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 smtClean="0"/>
              <a:t>n5</a:t>
            </a:r>
            <a:endParaRPr lang="en-GB" dirty="0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5542760" y="3650918"/>
            <a:ext cx="555584" cy="62294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 smtClean="0"/>
              <a:t>n6</a:t>
            </a:r>
            <a:endParaRPr lang="en-GB" dirty="0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6257083" y="3650918"/>
            <a:ext cx="555584" cy="62294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 smtClean="0"/>
              <a:t>e</a:t>
            </a:r>
            <a:r>
              <a:rPr lang="en-US" dirty="0"/>
              <a:t>1</a:t>
            </a:r>
            <a:endParaRPr lang="en-GB" dirty="0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6971405" y="3650918"/>
            <a:ext cx="555584" cy="62294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 smtClean="0"/>
              <a:t>e</a:t>
            </a:r>
            <a:r>
              <a:rPr lang="en-US" dirty="0"/>
              <a:t>2</a:t>
            </a:r>
            <a:endParaRPr lang="en-GB" dirty="0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7685726" y="3650918"/>
            <a:ext cx="555584" cy="62294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 smtClean="0"/>
              <a:t>e</a:t>
            </a:r>
            <a:r>
              <a:rPr lang="en-US" dirty="0"/>
              <a:t>3</a:t>
            </a:r>
            <a:endParaRPr lang="en-GB" dirty="0"/>
          </a:p>
        </p:txBody>
      </p:sp>
      <p:sp>
        <p:nvSpPr>
          <p:cNvPr id="10" name="Oval 10"/>
          <p:cNvSpPr>
            <a:spLocks noChangeArrowheads="1"/>
          </p:cNvSpPr>
          <p:nvPr/>
        </p:nvSpPr>
        <p:spPr bwMode="auto">
          <a:xfrm>
            <a:off x="3833545" y="1693099"/>
            <a:ext cx="555584" cy="62294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 dirty="0" smtClean="0"/>
              <a:t>N</a:t>
            </a:r>
            <a:endParaRPr lang="en-GB" dirty="0"/>
          </a:p>
        </p:txBody>
      </p:sp>
      <p:sp>
        <p:nvSpPr>
          <p:cNvPr id="11" name="Oval 11"/>
          <p:cNvSpPr>
            <a:spLocks noChangeArrowheads="1"/>
          </p:cNvSpPr>
          <p:nvPr/>
        </p:nvSpPr>
        <p:spPr bwMode="auto">
          <a:xfrm>
            <a:off x="7780915" y="1693099"/>
            <a:ext cx="555584" cy="62294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 dirty="0" smtClean="0"/>
              <a:t>E</a:t>
            </a:r>
            <a:endParaRPr lang="en-GB" dirty="0"/>
          </a:p>
        </p:txBody>
      </p:sp>
      <p:cxnSp>
        <p:nvCxnSpPr>
          <p:cNvPr id="12" name="Curved Connector 11"/>
          <p:cNvCxnSpPr>
            <a:stCxn id="10" idx="0"/>
            <a:endCxn id="11" idx="0"/>
          </p:cNvCxnSpPr>
          <p:nvPr/>
        </p:nvCxnSpPr>
        <p:spPr>
          <a:xfrm rot="5400000" flipH="1" flipV="1">
            <a:off x="6083575" y="-280587"/>
            <a:ext cx="10515" cy="3947371"/>
          </a:xfrm>
          <a:prstGeom prst="curvedConnector3">
            <a:avLst>
              <a:gd name="adj1" fmla="val 3543157"/>
            </a:avLst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750615" y="941591"/>
            <a:ext cx="6639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-.569</a:t>
            </a:r>
            <a:endParaRPr lang="nl-NL" dirty="0"/>
          </a:p>
        </p:txBody>
      </p:sp>
      <p:sp>
        <p:nvSpPr>
          <p:cNvPr id="14" name="Oval 13"/>
          <p:cNvSpPr/>
          <p:nvPr/>
        </p:nvSpPr>
        <p:spPr>
          <a:xfrm>
            <a:off x="7761372" y="4472436"/>
            <a:ext cx="404292" cy="48945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e</a:t>
            </a:r>
            <a:endParaRPr lang="nl-NL" dirty="0"/>
          </a:p>
        </p:txBody>
      </p:sp>
      <p:cxnSp>
        <p:nvCxnSpPr>
          <p:cNvPr id="15" name="Straight Arrow Connector 14"/>
          <p:cNvCxnSpPr>
            <a:stCxn id="14" idx="0"/>
            <a:endCxn id="9" idx="2"/>
          </p:cNvCxnSpPr>
          <p:nvPr/>
        </p:nvCxnSpPr>
        <p:spPr>
          <a:xfrm flipV="1">
            <a:off x="7963518" y="4273861"/>
            <a:ext cx="0" cy="1985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7044232" y="4471109"/>
            <a:ext cx="404292" cy="48945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/>
              <a:t>e</a:t>
            </a:r>
          </a:p>
        </p:txBody>
      </p:sp>
      <p:cxnSp>
        <p:nvCxnSpPr>
          <p:cNvPr id="17" name="Straight Arrow Connector 16"/>
          <p:cNvCxnSpPr>
            <a:stCxn id="16" idx="0"/>
          </p:cNvCxnSpPr>
          <p:nvPr/>
        </p:nvCxnSpPr>
        <p:spPr>
          <a:xfrm flipV="1">
            <a:off x="7246378" y="4272533"/>
            <a:ext cx="0" cy="1985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6350197" y="4469784"/>
            <a:ext cx="404292" cy="48945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e</a:t>
            </a:r>
            <a:endParaRPr lang="nl-NL" dirty="0"/>
          </a:p>
        </p:txBody>
      </p:sp>
      <p:cxnSp>
        <p:nvCxnSpPr>
          <p:cNvPr id="19" name="Straight Arrow Connector 18"/>
          <p:cNvCxnSpPr>
            <a:stCxn id="18" idx="0"/>
          </p:cNvCxnSpPr>
          <p:nvPr/>
        </p:nvCxnSpPr>
        <p:spPr>
          <a:xfrm flipV="1">
            <a:off x="6552343" y="4271209"/>
            <a:ext cx="0" cy="1985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5604181" y="4476429"/>
            <a:ext cx="404292" cy="48945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e</a:t>
            </a:r>
            <a:endParaRPr lang="nl-NL" dirty="0"/>
          </a:p>
        </p:txBody>
      </p:sp>
      <p:cxnSp>
        <p:nvCxnSpPr>
          <p:cNvPr id="21" name="Straight Arrow Connector 20"/>
          <p:cNvCxnSpPr>
            <a:stCxn id="20" idx="0"/>
          </p:cNvCxnSpPr>
          <p:nvPr/>
        </p:nvCxnSpPr>
        <p:spPr>
          <a:xfrm flipV="1">
            <a:off x="5806327" y="4277853"/>
            <a:ext cx="0" cy="1985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4904369" y="4467133"/>
            <a:ext cx="404292" cy="48945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e</a:t>
            </a:r>
            <a:endParaRPr lang="nl-NL" dirty="0"/>
          </a:p>
        </p:txBody>
      </p:sp>
      <p:cxnSp>
        <p:nvCxnSpPr>
          <p:cNvPr id="23" name="Straight Arrow Connector 22"/>
          <p:cNvCxnSpPr>
            <a:stCxn id="22" idx="0"/>
          </p:cNvCxnSpPr>
          <p:nvPr/>
        </p:nvCxnSpPr>
        <p:spPr>
          <a:xfrm flipV="1">
            <a:off x="5106515" y="4268557"/>
            <a:ext cx="0" cy="1985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4129474" y="4473774"/>
            <a:ext cx="404292" cy="48945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e</a:t>
            </a:r>
            <a:endParaRPr lang="nl-NL" dirty="0"/>
          </a:p>
        </p:txBody>
      </p:sp>
      <p:cxnSp>
        <p:nvCxnSpPr>
          <p:cNvPr id="25" name="Straight Arrow Connector 24"/>
          <p:cNvCxnSpPr>
            <a:stCxn id="24" idx="0"/>
          </p:cNvCxnSpPr>
          <p:nvPr/>
        </p:nvCxnSpPr>
        <p:spPr>
          <a:xfrm flipV="1">
            <a:off x="4331620" y="4275199"/>
            <a:ext cx="0" cy="1985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7"/>
          <p:cNvSpPr>
            <a:spLocks noChangeArrowheads="1"/>
          </p:cNvSpPr>
          <p:nvPr/>
        </p:nvSpPr>
        <p:spPr bwMode="auto">
          <a:xfrm>
            <a:off x="8312236" y="3665530"/>
            <a:ext cx="555584" cy="62294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/>
              <a:t>e</a:t>
            </a:r>
            <a:r>
              <a:rPr lang="en-US" dirty="0" smtClean="0"/>
              <a:t>4</a:t>
            </a:r>
            <a:endParaRPr lang="en-GB" dirty="0"/>
          </a:p>
        </p:txBody>
      </p:sp>
      <p:sp>
        <p:nvSpPr>
          <p:cNvPr id="27" name="Rectangle 8"/>
          <p:cNvSpPr>
            <a:spLocks noChangeArrowheads="1"/>
          </p:cNvSpPr>
          <p:nvPr/>
        </p:nvSpPr>
        <p:spPr bwMode="auto">
          <a:xfrm>
            <a:off x="9026558" y="3665530"/>
            <a:ext cx="555584" cy="62294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/>
              <a:t>e</a:t>
            </a:r>
            <a:r>
              <a:rPr lang="en-US" dirty="0" smtClean="0"/>
              <a:t>5</a:t>
            </a:r>
            <a:endParaRPr lang="en-GB" dirty="0"/>
          </a:p>
        </p:txBody>
      </p:sp>
      <p:sp>
        <p:nvSpPr>
          <p:cNvPr id="28" name="Rectangle 9"/>
          <p:cNvSpPr>
            <a:spLocks noChangeArrowheads="1"/>
          </p:cNvSpPr>
          <p:nvPr/>
        </p:nvSpPr>
        <p:spPr bwMode="auto">
          <a:xfrm>
            <a:off x="9740880" y="3665530"/>
            <a:ext cx="555584" cy="62294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/>
              <a:t>e</a:t>
            </a:r>
            <a:r>
              <a:rPr lang="en-US" dirty="0" smtClean="0"/>
              <a:t>6</a:t>
            </a:r>
            <a:endParaRPr lang="en-GB" dirty="0"/>
          </a:p>
        </p:txBody>
      </p:sp>
      <p:sp>
        <p:nvSpPr>
          <p:cNvPr id="29" name="Oval 28"/>
          <p:cNvSpPr/>
          <p:nvPr/>
        </p:nvSpPr>
        <p:spPr>
          <a:xfrm>
            <a:off x="9816526" y="4487048"/>
            <a:ext cx="404292" cy="48945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e</a:t>
            </a:r>
            <a:endParaRPr lang="nl-NL" dirty="0"/>
          </a:p>
        </p:txBody>
      </p:sp>
      <p:cxnSp>
        <p:nvCxnSpPr>
          <p:cNvPr id="30" name="Straight Arrow Connector 29"/>
          <p:cNvCxnSpPr>
            <a:stCxn id="29" idx="0"/>
            <a:endCxn id="28" idx="2"/>
          </p:cNvCxnSpPr>
          <p:nvPr/>
        </p:nvCxnSpPr>
        <p:spPr>
          <a:xfrm flipV="1">
            <a:off x="10018672" y="4288472"/>
            <a:ext cx="0" cy="1985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val 30"/>
          <p:cNvSpPr/>
          <p:nvPr/>
        </p:nvSpPr>
        <p:spPr>
          <a:xfrm>
            <a:off x="9099386" y="4485720"/>
            <a:ext cx="404292" cy="48945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e</a:t>
            </a:r>
            <a:endParaRPr lang="nl-NL" dirty="0"/>
          </a:p>
        </p:txBody>
      </p:sp>
      <p:cxnSp>
        <p:nvCxnSpPr>
          <p:cNvPr id="32" name="Straight Arrow Connector 31"/>
          <p:cNvCxnSpPr>
            <a:stCxn id="31" idx="0"/>
          </p:cNvCxnSpPr>
          <p:nvPr/>
        </p:nvCxnSpPr>
        <p:spPr>
          <a:xfrm flipV="1">
            <a:off x="9301532" y="4287145"/>
            <a:ext cx="0" cy="1985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/>
          <p:cNvSpPr/>
          <p:nvPr/>
        </p:nvSpPr>
        <p:spPr>
          <a:xfrm>
            <a:off x="8405351" y="4484396"/>
            <a:ext cx="404292" cy="48945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e</a:t>
            </a:r>
            <a:endParaRPr lang="nl-NL" dirty="0"/>
          </a:p>
        </p:txBody>
      </p:sp>
      <p:cxnSp>
        <p:nvCxnSpPr>
          <p:cNvPr id="34" name="Straight Arrow Connector 33"/>
          <p:cNvCxnSpPr>
            <a:stCxn id="33" idx="0"/>
          </p:cNvCxnSpPr>
          <p:nvPr/>
        </p:nvCxnSpPr>
        <p:spPr>
          <a:xfrm flipV="1">
            <a:off x="8607497" y="4285820"/>
            <a:ext cx="0" cy="1985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7"/>
          <p:cNvSpPr>
            <a:spLocks noChangeArrowheads="1"/>
          </p:cNvSpPr>
          <p:nvPr/>
        </p:nvSpPr>
        <p:spPr bwMode="auto">
          <a:xfrm>
            <a:off x="1970612" y="3649594"/>
            <a:ext cx="555584" cy="62294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 smtClean="0"/>
              <a:t>n1</a:t>
            </a:r>
            <a:endParaRPr lang="en-GB" dirty="0"/>
          </a:p>
        </p:txBody>
      </p:sp>
      <p:sp>
        <p:nvSpPr>
          <p:cNvPr id="36" name="Rectangle 8"/>
          <p:cNvSpPr>
            <a:spLocks noChangeArrowheads="1"/>
          </p:cNvSpPr>
          <p:nvPr/>
        </p:nvSpPr>
        <p:spPr bwMode="auto">
          <a:xfrm>
            <a:off x="2684934" y="3649594"/>
            <a:ext cx="555584" cy="62294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 smtClean="0"/>
              <a:t>n2</a:t>
            </a:r>
            <a:endParaRPr lang="en-GB" dirty="0"/>
          </a:p>
        </p:txBody>
      </p:sp>
      <p:sp>
        <p:nvSpPr>
          <p:cNvPr id="37" name="Rectangle 9"/>
          <p:cNvSpPr>
            <a:spLocks noChangeArrowheads="1"/>
          </p:cNvSpPr>
          <p:nvPr/>
        </p:nvSpPr>
        <p:spPr bwMode="auto">
          <a:xfrm>
            <a:off x="3399256" y="3649594"/>
            <a:ext cx="555584" cy="62294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 smtClean="0"/>
              <a:t>n3</a:t>
            </a:r>
            <a:endParaRPr lang="en-GB" dirty="0"/>
          </a:p>
        </p:txBody>
      </p:sp>
      <p:sp>
        <p:nvSpPr>
          <p:cNvPr id="38" name="Oval 37"/>
          <p:cNvSpPr/>
          <p:nvPr/>
        </p:nvSpPr>
        <p:spPr>
          <a:xfrm>
            <a:off x="3474902" y="4471112"/>
            <a:ext cx="404292" cy="48945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/>
              <a:t>e</a:t>
            </a:r>
          </a:p>
        </p:txBody>
      </p:sp>
      <p:cxnSp>
        <p:nvCxnSpPr>
          <p:cNvPr id="39" name="Straight Arrow Connector 38"/>
          <p:cNvCxnSpPr>
            <a:stCxn id="38" idx="0"/>
            <a:endCxn id="37" idx="2"/>
          </p:cNvCxnSpPr>
          <p:nvPr/>
        </p:nvCxnSpPr>
        <p:spPr>
          <a:xfrm flipV="1">
            <a:off x="3677048" y="4272536"/>
            <a:ext cx="0" cy="1985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/>
          <p:nvPr/>
        </p:nvSpPr>
        <p:spPr>
          <a:xfrm>
            <a:off x="2757761" y="4469784"/>
            <a:ext cx="404292" cy="48945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e</a:t>
            </a:r>
            <a:endParaRPr lang="nl-NL" dirty="0"/>
          </a:p>
        </p:txBody>
      </p:sp>
      <p:cxnSp>
        <p:nvCxnSpPr>
          <p:cNvPr id="41" name="Straight Arrow Connector 40"/>
          <p:cNvCxnSpPr>
            <a:stCxn id="40" idx="0"/>
          </p:cNvCxnSpPr>
          <p:nvPr/>
        </p:nvCxnSpPr>
        <p:spPr>
          <a:xfrm flipV="1">
            <a:off x="2959907" y="4271209"/>
            <a:ext cx="0" cy="1985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/>
          <p:cNvSpPr/>
          <p:nvPr/>
        </p:nvSpPr>
        <p:spPr>
          <a:xfrm>
            <a:off x="2063727" y="4468460"/>
            <a:ext cx="404292" cy="48945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e</a:t>
            </a:r>
            <a:endParaRPr lang="nl-NL" dirty="0"/>
          </a:p>
        </p:txBody>
      </p:sp>
      <p:cxnSp>
        <p:nvCxnSpPr>
          <p:cNvPr id="43" name="Straight Arrow Connector 42"/>
          <p:cNvCxnSpPr>
            <a:stCxn id="42" idx="0"/>
          </p:cNvCxnSpPr>
          <p:nvPr/>
        </p:nvCxnSpPr>
        <p:spPr>
          <a:xfrm flipV="1">
            <a:off x="2265872" y="4269884"/>
            <a:ext cx="0" cy="1985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11" idx="4"/>
            <a:endCxn id="26" idx="0"/>
          </p:cNvCxnSpPr>
          <p:nvPr/>
        </p:nvCxnSpPr>
        <p:spPr>
          <a:xfrm>
            <a:off x="8058707" y="2316041"/>
            <a:ext cx="531321" cy="13494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endCxn id="27" idx="0"/>
          </p:cNvCxnSpPr>
          <p:nvPr/>
        </p:nvCxnSpPr>
        <p:spPr>
          <a:xfrm>
            <a:off x="8055679" y="2321299"/>
            <a:ext cx="1248671" cy="13442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10" idx="4"/>
            <a:endCxn id="35" idx="0"/>
          </p:cNvCxnSpPr>
          <p:nvPr/>
        </p:nvCxnSpPr>
        <p:spPr>
          <a:xfrm flipH="1">
            <a:off x="2248404" y="2316041"/>
            <a:ext cx="1862933" cy="13335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10" idx="4"/>
            <a:endCxn id="36" idx="0"/>
          </p:cNvCxnSpPr>
          <p:nvPr/>
        </p:nvCxnSpPr>
        <p:spPr>
          <a:xfrm flipH="1">
            <a:off x="2962726" y="2316041"/>
            <a:ext cx="1148611" cy="13335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10" idx="4"/>
            <a:endCxn id="37" idx="0"/>
          </p:cNvCxnSpPr>
          <p:nvPr/>
        </p:nvCxnSpPr>
        <p:spPr>
          <a:xfrm flipH="1">
            <a:off x="3677048" y="2316041"/>
            <a:ext cx="434289" cy="13335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10" idx="4"/>
            <a:endCxn id="4" idx="0"/>
          </p:cNvCxnSpPr>
          <p:nvPr/>
        </p:nvCxnSpPr>
        <p:spPr>
          <a:xfrm>
            <a:off x="4111336" y="2316041"/>
            <a:ext cx="201203" cy="13348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10" idx="4"/>
            <a:endCxn id="5" idx="0"/>
          </p:cNvCxnSpPr>
          <p:nvPr/>
        </p:nvCxnSpPr>
        <p:spPr>
          <a:xfrm>
            <a:off x="4111336" y="2316041"/>
            <a:ext cx="994894" cy="13348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10" idx="4"/>
            <a:endCxn id="6" idx="0"/>
          </p:cNvCxnSpPr>
          <p:nvPr/>
        </p:nvCxnSpPr>
        <p:spPr>
          <a:xfrm>
            <a:off x="4111336" y="2316041"/>
            <a:ext cx="1709216" cy="13348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11" idx="4"/>
            <a:endCxn id="28" idx="0"/>
          </p:cNvCxnSpPr>
          <p:nvPr/>
        </p:nvCxnSpPr>
        <p:spPr>
          <a:xfrm>
            <a:off x="8058707" y="2316041"/>
            <a:ext cx="1959965" cy="13494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11" idx="4"/>
            <a:endCxn id="9" idx="0"/>
          </p:cNvCxnSpPr>
          <p:nvPr/>
        </p:nvCxnSpPr>
        <p:spPr>
          <a:xfrm flipH="1">
            <a:off x="7963518" y="2316041"/>
            <a:ext cx="95189" cy="13348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11" idx="4"/>
            <a:endCxn id="8" idx="0"/>
          </p:cNvCxnSpPr>
          <p:nvPr/>
        </p:nvCxnSpPr>
        <p:spPr>
          <a:xfrm flipH="1">
            <a:off x="7249197" y="2316041"/>
            <a:ext cx="809511" cy="13348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11" idx="4"/>
            <a:endCxn id="7" idx="0"/>
          </p:cNvCxnSpPr>
          <p:nvPr/>
        </p:nvCxnSpPr>
        <p:spPr>
          <a:xfrm flipH="1">
            <a:off x="6534875" y="2316041"/>
            <a:ext cx="1523833" cy="13348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11" idx="4"/>
            <a:endCxn id="5" idx="0"/>
          </p:cNvCxnSpPr>
          <p:nvPr/>
        </p:nvCxnSpPr>
        <p:spPr>
          <a:xfrm flipH="1">
            <a:off x="5106230" y="2316041"/>
            <a:ext cx="2952477" cy="133487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10" idx="4"/>
            <a:endCxn id="9" idx="0"/>
          </p:cNvCxnSpPr>
          <p:nvPr/>
        </p:nvCxnSpPr>
        <p:spPr>
          <a:xfrm>
            <a:off x="4111337" y="2316041"/>
            <a:ext cx="3852181" cy="133487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urved Connector 57"/>
          <p:cNvCxnSpPr>
            <a:stCxn id="11" idx="7"/>
            <a:endCxn id="11" idx="6"/>
          </p:cNvCxnSpPr>
          <p:nvPr/>
        </p:nvCxnSpPr>
        <p:spPr>
          <a:xfrm rot="16200000" flipH="1">
            <a:off x="8185695" y="1853767"/>
            <a:ext cx="220243" cy="81363"/>
          </a:xfrm>
          <a:prstGeom prst="curvedConnector4">
            <a:avLst>
              <a:gd name="adj1" fmla="val -145216"/>
              <a:gd name="adj2" fmla="val 380963"/>
            </a:avLst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urved Connector 58"/>
          <p:cNvCxnSpPr>
            <a:stCxn id="10" idx="1"/>
            <a:endCxn id="10" idx="2"/>
          </p:cNvCxnSpPr>
          <p:nvPr/>
        </p:nvCxnSpPr>
        <p:spPr>
          <a:xfrm rot="16200000" flipH="1" flipV="1">
            <a:off x="3764105" y="1853766"/>
            <a:ext cx="220243" cy="81363"/>
          </a:xfrm>
          <a:prstGeom prst="curvedConnector4">
            <a:avLst>
              <a:gd name="adj1" fmla="val -145216"/>
              <a:gd name="adj2" fmla="val 380963"/>
            </a:avLst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3399256" y="13276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1</a:t>
            </a:r>
            <a:endParaRPr lang="nl-NL"/>
          </a:p>
        </p:txBody>
      </p:sp>
      <p:sp>
        <p:nvSpPr>
          <p:cNvPr id="61" name="TextBox 60"/>
          <p:cNvSpPr txBox="1"/>
          <p:nvPr/>
        </p:nvSpPr>
        <p:spPr>
          <a:xfrm>
            <a:off x="8464251" y="126267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1</a:t>
            </a:r>
            <a:endParaRPr lang="nl-NL"/>
          </a:p>
        </p:txBody>
      </p:sp>
      <p:sp>
        <p:nvSpPr>
          <p:cNvPr id="63" name="Slide Number Placeholder 6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06661-2BEA-419D-95CE-082FC67DA5D1}" type="slidenum">
              <a:rPr lang="nl-NL" smtClean="0"/>
              <a:pPr/>
              <a:t>22</a:t>
            </a:fld>
            <a:endParaRPr lang="nl-NL"/>
          </a:p>
        </p:txBody>
      </p:sp>
      <p:sp>
        <p:nvSpPr>
          <p:cNvPr id="64" name="TextBox 63"/>
          <p:cNvSpPr txBox="1"/>
          <p:nvPr/>
        </p:nvSpPr>
        <p:spPr>
          <a:xfrm>
            <a:off x="11506200" y="7620"/>
            <a:ext cx="67693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CFA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1440473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2749" y="195289"/>
            <a:ext cx="268067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Reliability of the indicators</a:t>
            </a:r>
          </a:p>
          <a:p>
            <a:endParaRPr lang="en-US" dirty="0"/>
          </a:p>
          <a:p>
            <a:endParaRPr lang="nl-NL" dirty="0"/>
          </a:p>
        </p:txBody>
      </p:sp>
      <p:sp>
        <p:nvSpPr>
          <p:cNvPr id="4" name="Rectangle 3"/>
          <p:cNvSpPr/>
          <p:nvPr/>
        </p:nvSpPr>
        <p:spPr>
          <a:xfrm>
            <a:off x="0" y="589720"/>
            <a:ext cx="70632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nl-N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round</a:t>
            </a:r>
            <a:r>
              <a:rPr lang="nl-N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nl-N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diag</a:t>
            </a:r>
            <a:r>
              <a:rPr lang="nl-N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(Sfit1)/</a:t>
            </a:r>
            <a:r>
              <a:rPr lang="nl-N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diag</a:t>
            </a:r>
            <a:r>
              <a:rPr lang="nl-N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nl-N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Sfit</a:t>
            </a:r>
            <a:r>
              <a:rPr lang="nl-N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),2)</a:t>
            </a:r>
          </a:p>
          <a:p>
            <a:r>
              <a:rPr lang="nl-N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[1] 0.74 0.26 0.77 0.50 0.28 0.66 0.42 0.25 0.17 0.26 0.16 0.74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534878" y="2948069"/>
            <a:ext cx="6335634" cy="3282043"/>
            <a:chOff x="1970612" y="884923"/>
            <a:chExt cx="8325852" cy="4091579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4034747" y="3650918"/>
              <a:ext cx="555584" cy="62294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n4</a:t>
              </a:r>
              <a:endParaRPr lang="en-GB" dirty="0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4828438" y="3650918"/>
              <a:ext cx="555584" cy="62294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n5</a:t>
              </a:r>
              <a:endParaRPr lang="en-GB" dirty="0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5542760" y="3650918"/>
              <a:ext cx="555584" cy="62294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n6</a:t>
              </a:r>
              <a:endParaRPr lang="en-GB" dirty="0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6257083" y="3650918"/>
              <a:ext cx="555584" cy="62294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e</a:t>
              </a:r>
              <a:r>
                <a:rPr lang="en-US" dirty="0"/>
                <a:t>1</a:t>
              </a:r>
              <a:endParaRPr lang="en-GB" dirty="0"/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6971405" y="3650918"/>
              <a:ext cx="555584" cy="62294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e</a:t>
              </a:r>
              <a:r>
                <a:rPr lang="en-US" dirty="0"/>
                <a:t>2</a:t>
              </a:r>
              <a:endParaRPr lang="en-GB" dirty="0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7685726" y="3650918"/>
              <a:ext cx="555584" cy="62294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e</a:t>
              </a:r>
              <a:r>
                <a:rPr lang="en-US" dirty="0"/>
                <a:t>3</a:t>
              </a:r>
              <a:endParaRPr lang="en-GB" dirty="0"/>
            </a:p>
          </p:txBody>
        </p:sp>
        <p:sp>
          <p:nvSpPr>
            <p:cNvPr id="12" name="Oval 10"/>
            <p:cNvSpPr>
              <a:spLocks noChangeArrowheads="1"/>
            </p:cNvSpPr>
            <p:nvPr/>
          </p:nvSpPr>
          <p:spPr bwMode="auto">
            <a:xfrm>
              <a:off x="3833545" y="1693099"/>
              <a:ext cx="555584" cy="62294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 dirty="0" smtClean="0"/>
                <a:t>N</a:t>
              </a:r>
              <a:endParaRPr lang="en-GB" dirty="0"/>
            </a:p>
          </p:txBody>
        </p:sp>
        <p:sp>
          <p:nvSpPr>
            <p:cNvPr id="13" name="Oval 11"/>
            <p:cNvSpPr>
              <a:spLocks noChangeArrowheads="1"/>
            </p:cNvSpPr>
            <p:nvPr/>
          </p:nvSpPr>
          <p:spPr bwMode="auto">
            <a:xfrm>
              <a:off x="7780915" y="1693099"/>
              <a:ext cx="555584" cy="62294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 dirty="0" smtClean="0"/>
                <a:t>E</a:t>
              </a:r>
              <a:endParaRPr lang="en-GB" dirty="0"/>
            </a:p>
          </p:txBody>
        </p:sp>
        <p:cxnSp>
          <p:nvCxnSpPr>
            <p:cNvPr id="14" name="Curved Connector 13"/>
            <p:cNvCxnSpPr>
              <a:stCxn id="12" idx="0"/>
              <a:endCxn id="13" idx="0"/>
            </p:cNvCxnSpPr>
            <p:nvPr/>
          </p:nvCxnSpPr>
          <p:spPr>
            <a:xfrm rot="5400000" flipH="1" flipV="1">
              <a:off x="6083575" y="-280587"/>
              <a:ext cx="10515" cy="3947371"/>
            </a:xfrm>
            <a:prstGeom prst="curvedConnector3">
              <a:avLst>
                <a:gd name="adj1" fmla="val 3543157"/>
              </a:avLst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5957975" y="884923"/>
              <a:ext cx="158902" cy="3057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r</a:t>
              </a:r>
              <a:endParaRPr lang="nl-NL" dirty="0"/>
            </a:p>
          </p:txBody>
        </p:sp>
        <p:sp>
          <p:nvSpPr>
            <p:cNvPr id="16" name="Oval 15"/>
            <p:cNvSpPr/>
            <p:nvPr/>
          </p:nvSpPr>
          <p:spPr>
            <a:xfrm>
              <a:off x="7761372" y="4472436"/>
              <a:ext cx="404292" cy="48945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17" name="Straight Arrow Connector 16"/>
            <p:cNvCxnSpPr>
              <a:stCxn id="16" idx="0"/>
              <a:endCxn id="11" idx="2"/>
            </p:cNvCxnSpPr>
            <p:nvPr/>
          </p:nvCxnSpPr>
          <p:spPr>
            <a:xfrm flipV="1">
              <a:off x="7963518" y="4273861"/>
              <a:ext cx="0" cy="19857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Oval 17"/>
            <p:cNvSpPr/>
            <p:nvPr/>
          </p:nvSpPr>
          <p:spPr>
            <a:xfrm>
              <a:off x="7044232" y="4471109"/>
              <a:ext cx="404292" cy="48945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/>
                <a:t>e</a:t>
              </a:r>
            </a:p>
          </p:txBody>
        </p:sp>
        <p:cxnSp>
          <p:nvCxnSpPr>
            <p:cNvPr id="19" name="Straight Arrow Connector 18"/>
            <p:cNvCxnSpPr>
              <a:stCxn id="18" idx="0"/>
            </p:cNvCxnSpPr>
            <p:nvPr/>
          </p:nvCxnSpPr>
          <p:spPr>
            <a:xfrm flipV="1">
              <a:off x="7246378" y="4272533"/>
              <a:ext cx="0" cy="19857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Oval 19"/>
            <p:cNvSpPr/>
            <p:nvPr/>
          </p:nvSpPr>
          <p:spPr>
            <a:xfrm>
              <a:off x="6350197" y="4469784"/>
              <a:ext cx="404292" cy="48945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21" name="Straight Arrow Connector 20"/>
            <p:cNvCxnSpPr>
              <a:stCxn id="20" idx="0"/>
            </p:cNvCxnSpPr>
            <p:nvPr/>
          </p:nvCxnSpPr>
          <p:spPr>
            <a:xfrm flipV="1">
              <a:off x="6552343" y="4271209"/>
              <a:ext cx="0" cy="19857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Oval 21"/>
            <p:cNvSpPr/>
            <p:nvPr/>
          </p:nvSpPr>
          <p:spPr>
            <a:xfrm>
              <a:off x="5604181" y="4476429"/>
              <a:ext cx="404292" cy="48945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23" name="Straight Arrow Connector 22"/>
            <p:cNvCxnSpPr>
              <a:stCxn id="22" idx="0"/>
            </p:cNvCxnSpPr>
            <p:nvPr/>
          </p:nvCxnSpPr>
          <p:spPr>
            <a:xfrm flipV="1">
              <a:off x="5806327" y="4277853"/>
              <a:ext cx="0" cy="19857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Oval 23"/>
            <p:cNvSpPr/>
            <p:nvPr/>
          </p:nvSpPr>
          <p:spPr>
            <a:xfrm>
              <a:off x="4904369" y="4467133"/>
              <a:ext cx="404292" cy="48945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25" name="Straight Arrow Connector 24"/>
            <p:cNvCxnSpPr>
              <a:stCxn id="24" idx="0"/>
            </p:cNvCxnSpPr>
            <p:nvPr/>
          </p:nvCxnSpPr>
          <p:spPr>
            <a:xfrm flipV="1">
              <a:off x="5106515" y="4268557"/>
              <a:ext cx="0" cy="19857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Oval 25"/>
            <p:cNvSpPr/>
            <p:nvPr/>
          </p:nvSpPr>
          <p:spPr>
            <a:xfrm>
              <a:off x="4129474" y="4473774"/>
              <a:ext cx="404292" cy="48945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27" name="Straight Arrow Connector 26"/>
            <p:cNvCxnSpPr>
              <a:stCxn id="26" idx="0"/>
            </p:cNvCxnSpPr>
            <p:nvPr/>
          </p:nvCxnSpPr>
          <p:spPr>
            <a:xfrm flipV="1">
              <a:off x="4331620" y="4275199"/>
              <a:ext cx="0" cy="19857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Rectangle 7"/>
            <p:cNvSpPr>
              <a:spLocks noChangeArrowheads="1"/>
            </p:cNvSpPr>
            <p:nvPr/>
          </p:nvSpPr>
          <p:spPr bwMode="auto">
            <a:xfrm>
              <a:off x="8312236" y="3665530"/>
              <a:ext cx="555584" cy="62294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e</a:t>
              </a:r>
              <a:r>
                <a:rPr lang="en-US" dirty="0" smtClean="0"/>
                <a:t>4</a:t>
              </a:r>
              <a:endParaRPr lang="en-GB" dirty="0"/>
            </a:p>
          </p:txBody>
        </p:sp>
        <p:sp>
          <p:nvSpPr>
            <p:cNvPr id="29" name="Rectangle 8"/>
            <p:cNvSpPr>
              <a:spLocks noChangeArrowheads="1"/>
            </p:cNvSpPr>
            <p:nvPr/>
          </p:nvSpPr>
          <p:spPr bwMode="auto">
            <a:xfrm>
              <a:off x="9026558" y="3665530"/>
              <a:ext cx="555584" cy="62294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e</a:t>
              </a:r>
              <a:r>
                <a:rPr lang="en-US" dirty="0" smtClean="0"/>
                <a:t>5</a:t>
              </a:r>
              <a:endParaRPr lang="en-GB" dirty="0"/>
            </a:p>
          </p:txBody>
        </p:sp>
        <p:sp>
          <p:nvSpPr>
            <p:cNvPr id="30" name="Rectangle 9"/>
            <p:cNvSpPr>
              <a:spLocks noChangeArrowheads="1"/>
            </p:cNvSpPr>
            <p:nvPr/>
          </p:nvSpPr>
          <p:spPr bwMode="auto">
            <a:xfrm>
              <a:off x="9740880" y="3665530"/>
              <a:ext cx="555584" cy="62294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e</a:t>
              </a:r>
              <a:r>
                <a:rPr lang="en-US" dirty="0" smtClean="0"/>
                <a:t>6</a:t>
              </a:r>
              <a:endParaRPr lang="en-GB" dirty="0"/>
            </a:p>
          </p:txBody>
        </p:sp>
        <p:sp>
          <p:nvSpPr>
            <p:cNvPr id="31" name="Oval 30"/>
            <p:cNvSpPr/>
            <p:nvPr/>
          </p:nvSpPr>
          <p:spPr>
            <a:xfrm>
              <a:off x="9816526" y="4487048"/>
              <a:ext cx="404292" cy="48945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32" name="Straight Arrow Connector 31"/>
            <p:cNvCxnSpPr>
              <a:stCxn id="31" idx="0"/>
              <a:endCxn id="30" idx="2"/>
            </p:cNvCxnSpPr>
            <p:nvPr/>
          </p:nvCxnSpPr>
          <p:spPr>
            <a:xfrm flipV="1">
              <a:off x="10018672" y="4288472"/>
              <a:ext cx="0" cy="19857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Oval 32"/>
            <p:cNvSpPr/>
            <p:nvPr/>
          </p:nvSpPr>
          <p:spPr>
            <a:xfrm>
              <a:off x="9099386" y="4485720"/>
              <a:ext cx="404292" cy="48945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34" name="Straight Arrow Connector 33"/>
            <p:cNvCxnSpPr>
              <a:stCxn id="33" idx="0"/>
            </p:cNvCxnSpPr>
            <p:nvPr/>
          </p:nvCxnSpPr>
          <p:spPr>
            <a:xfrm flipV="1">
              <a:off x="9301532" y="4287145"/>
              <a:ext cx="0" cy="19857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Oval 34"/>
            <p:cNvSpPr/>
            <p:nvPr/>
          </p:nvSpPr>
          <p:spPr>
            <a:xfrm>
              <a:off x="8405351" y="4484396"/>
              <a:ext cx="404292" cy="48945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36" name="Straight Arrow Connector 35"/>
            <p:cNvCxnSpPr>
              <a:stCxn id="35" idx="0"/>
            </p:cNvCxnSpPr>
            <p:nvPr/>
          </p:nvCxnSpPr>
          <p:spPr>
            <a:xfrm flipV="1">
              <a:off x="8607497" y="4285820"/>
              <a:ext cx="0" cy="19857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Rectangle 7"/>
            <p:cNvSpPr>
              <a:spLocks noChangeArrowheads="1"/>
            </p:cNvSpPr>
            <p:nvPr/>
          </p:nvSpPr>
          <p:spPr bwMode="auto">
            <a:xfrm>
              <a:off x="1970612" y="3649594"/>
              <a:ext cx="555584" cy="62294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n1</a:t>
              </a:r>
              <a:endParaRPr lang="en-GB" dirty="0"/>
            </a:p>
          </p:txBody>
        </p:sp>
        <p:sp>
          <p:nvSpPr>
            <p:cNvPr id="38" name="Rectangle 8"/>
            <p:cNvSpPr>
              <a:spLocks noChangeArrowheads="1"/>
            </p:cNvSpPr>
            <p:nvPr/>
          </p:nvSpPr>
          <p:spPr bwMode="auto">
            <a:xfrm>
              <a:off x="2684934" y="3649594"/>
              <a:ext cx="555584" cy="62294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n2</a:t>
              </a:r>
              <a:endParaRPr lang="en-GB" dirty="0"/>
            </a:p>
          </p:txBody>
        </p:sp>
        <p:sp>
          <p:nvSpPr>
            <p:cNvPr id="39" name="Rectangle 9"/>
            <p:cNvSpPr>
              <a:spLocks noChangeArrowheads="1"/>
            </p:cNvSpPr>
            <p:nvPr/>
          </p:nvSpPr>
          <p:spPr bwMode="auto">
            <a:xfrm>
              <a:off x="3399256" y="3649594"/>
              <a:ext cx="555584" cy="62294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n3</a:t>
              </a:r>
              <a:endParaRPr lang="en-GB" dirty="0"/>
            </a:p>
          </p:txBody>
        </p:sp>
        <p:sp>
          <p:nvSpPr>
            <p:cNvPr id="40" name="Oval 39"/>
            <p:cNvSpPr/>
            <p:nvPr/>
          </p:nvSpPr>
          <p:spPr>
            <a:xfrm>
              <a:off x="3474902" y="4471112"/>
              <a:ext cx="404292" cy="48945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/>
                <a:t>e</a:t>
              </a:r>
            </a:p>
          </p:txBody>
        </p:sp>
        <p:cxnSp>
          <p:nvCxnSpPr>
            <p:cNvPr id="41" name="Straight Arrow Connector 40"/>
            <p:cNvCxnSpPr>
              <a:stCxn id="40" idx="0"/>
              <a:endCxn id="39" idx="2"/>
            </p:cNvCxnSpPr>
            <p:nvPr/>
          </p:nvCxnSpPr>
          <p:spPr>
            <a:xfrm flipV="1">
              <a:off x="3677048" y="4272536"/>
              <a:ext cx="0" cy="19857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Oval 41"/>
            <p:cNvSpPr/>
            <p:nvPr/>
          </p:nvSpPr>
          <p:spPr>
            <a:xfrm>
              <a:off x="2757761" y="4469784"/>
              <a:ext cx="404292" cy="48945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43" name="Straight Arrow Connector 42"/>
            <p:cNvCxnSpPr>
              <a:stCxn id="42" idx="0"/>
            </p:cNvCxnSpPr>
            <p:nvPr/>
          </p:nvCxnSpPr>
          <p:spPr>
            <a:xfrm flipV="1">
              <a:off x="2959907" y="4271209"/>
              <a:ext cx="0" cy="19857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Oval 43"/>
            <p:cNvSpPr/>
            <p:nvPr/>
          </p:nvSpPr>
          <p:spPr>
            <a:xfrm>
              <a:off x="2063727" y="4468460"/>
              <a:ext cx="404292" cy="48945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45" name="Straight Arrow Connector 44"/>
            <p:cNvCxnSpPr>
              <a:stCxn id="44" idx="0"/>
            </p:cNvCxnSpPr>
            <p:nvPr/>
          </p:nvCxnSpPr>
          <p:spPr>
            <a:xfrm flipV="1">
              <a:off x="2265872" y="4269884"/>
              <a:ext cx="0" cy="19857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stCxn id="13" idx="4"/>
              <a:endCxn id="28" idx="0"/>
            </p:cNvCxnSpPr>
            <p:nvPr/>
          </p:nvCxnSpPr>
          <p:spPr>
            <a:xfrm>
              <a:off x="8058707" y="2316041"/>
              <a:ext cx="531321" cy="134948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/>
            <p:nvPr/>
          </p:nvCxnSpPr>
          <p:spPr>
            <a:xfrm>
              <a:off x="8055679" y="2321299"/>
              <a:ext cx="1248671" cy="134423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>
              <a:stCxn id="12" idx="4"/>
              <a:endCxn id="37" idx="0"/>
            </p:cNvCxnSpPr>
            <p:nvPr/>
          </p:nvCxnSpPr>
          <p:spPr>
            <a:xfrm flipH="1">
              <a:off x="2248404" y="2316041"/>
              <a:ext cx="1862933" cy="133355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>
              <a:stCxn id="12" idx="4"/>
              <a:endCxn id="38" idx="0"/>
            </p:cNvCxnSpPr>
            <p:nvPr/>
          </p:nvCxnSpPr>
          <p:spPr>
            <a:xfrm flipH="1">
              <a:off x="2962726" y="2316041"/>
              <a:ext cx="1148611" cy="133355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>
              <a:stCxn id="12" idx="4"/>
              <a:endCxn id="39" idx="0"/>
            </p:cNvCxnSpPr>
            <p:nvPr/>
          </p:nvCxnSpPr>
          <p:spPr>
            <a:xfrm flipH="1">
              <a:off x="3677048" y="2316041"/>
              <a:ext cx="434289" cy="133355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>
              <a:stCxn id="12" idx="4"/>
              <a:endCxn id="6" idx="0"/>
            </p:cNvCxnSpPr>
            <p:nvPr/>
          </p:nvCxnSpPr>
          <p:spPr>
            <a:xfrm>
              <a:off x="4111336" y="2316041"/>
              <a:ext cx="201203" cy="133487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>
              <a:stCxn id="12" idx="4"/>
              <a:endCxn id="7" idx="0"/>
            </p:cNvCxnSpPr>
            <p:nvPr/>
          </p:nvCxnSpPr>
          <p:spPr>
            <a:xfrm>
              <a:off x="4111336" y="2316041"/>
              <a:ext cx="994894" cy="133487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>
              <a:stCxn id="12" idx="4"/>
              <a:endCxn id="8" idx="0"/>
            </p:cNvCxnSpPr>
            <p:nvPr/>
          </p:nvCxnSpPr>
          <p:spPr>
            <a:xfrm>
              <a:off x="4111336" y="2316041"/>
              <a:ext cx="1709216" cy="133487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>
              <a:stCxn id="13" idx="4"/>
              <a:endCxn id="30" idx="0"/>
            </p:cNvCxnSpPr>
            <p:nvPr/>
          </p:nvCxnSpPr>
          <p:spPr>
            <a:xfrm>
              <a:off x="8058707" y="2316041"/>
              <a:ext cx="1959965" cy="134948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>
              <a:stCxn id="13" idx="4"/>
              <a:endCxn id="11" idx="0"/>
            </p:cNvCxnSpPr>
            <p:nvPr/>
          </p:nvCxnSpPr>
          <p:spPr>
            <a:xfrm flipH="1">
              <a:off x="7963518" y="2316041"/>
              <a:ext cx="95189" cy="133487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>
              <a:stCxn id="13" idx="4"/>
              <a:endCxn id="10" idx="0"/>
            </p:cNvCxnSpPr>
            <p:nvPr/>
          </p:nvCxnSpPr>
          <p:spPr>
            <a:xfrm flipH="1">
              <a:off x="7249197" y="2316041"/>
              <a:ext cx="809511" cy="133487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>
              <a:stCxn id="13" idx="4"/>
              <a:endCxn id="9" idx="0"/>
            </p:cNvCxnSpPr>
            <p:nvPr/>
          </p:nvCxnSpPr>
          <p:spPr>
            <a:xfrm flipH="1">
              <a:off x="6534875" y="2316041"/>
              <a:ext cx="1523833" cy="133487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>
              <a:stCxn id="13" idx="4"/>
              <a:endCxn id="7" idx="0"/>
            </p:cNvCxnSpPr>
            <p:nvPr/>
          </p:nvCxnSpPr>
          <p:spPr>
            <a:xfrm flipH="1">
              <a:off x="5106230" y="2316041"/>
              <a:ext cx="2952477" cy="1334877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>
              <a:stCxn id="12" idx="4"/>
              <a:endCxn id="11" idx="0"/>
            </p:cNvCxnSpPr>
            <p:nvPr/>
          </p:nvCxnSpPr>
          <p:spPr>
            <a:xfrm>
              <a:off x="4111337" y="2316041"/>
              <a:ext cx="3852181" cy="1334877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Curved Connector 59"/>
            <p:cNvCxnSpPr>
              <a:stCxn id="13" idx="7"/>
              <a:endCxn id="13" idx="6"/>
            </p:cNvCxnSpPr>
            <p:nvPr/>
          </p:nvCxnSpPr>
          <p:spPr>
            <a:xfrm rot="16200000" flipH="1">
              <a:off x="8185695" y="1853767"/>
              <a:ext cx="220243" cy="81363"/>
            </a:xfrm>
            <a:prstGeom prst="curvedConnector4">
              <a:avLst>
                <a:gd name="adj1" fmla="val -145216"/>
                <a:gd name="adj2" fmla="val 380963"/>
              </a:avLst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Curved Connector 60"/>
            <p:cNvCxnSpPr>
              <a:stCxn id="12" idx="1"/>
              <a:endCxn id="12" idx="2"/>
            </p:cNvCxnSpPr>
            <p:nvPr/>
          </p:nvCxnSpPr>
          <p:spPr>
            <a:xfrm rot="16200000" flipH="1" flipV="1">
              <a:off x="3764105" y="1853766"/>
              <a:ext cx="220243" cy="81363"/>
            </a:xfrm>
            <a:prstGeom prst="curvedConnector4">
              <a:avLst>
                <a:gd name="adj1" fmla="val -145216"/>
                <a:gd name="adj2" fmla="val 380963"/>
              </a:avLst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Box 61"/>
            <p:cNvSpPr txBox="1"/>
            <p:nvPr/>
          </p:nvSpPr>
          <p:spPr>
            <a:xfrm>
              <a:off x="3339379" y="1262677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nl-NL" dirty="0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8464251" y="1262677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1</a:t>
              </a:r>
              <a:endParaRPr lang="nl-NL"/>
            </a:p>
          </p:txBody>
        </p:sp>
      </p:grpSp>
      <p:sp>
        <p:nvSpPr>
          <p:cNvPr id="64" name="TextBox 63"/>
          <p:cNvSpPr txBox="1"/>
          <p:nvPr/>
        </p:nvSpPr>
        <p:spPr>
          <a:xfrm>
            <a:off x="7303009" y="3547341"/>
            <a:ext cx="441859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Variance </a:t>
            </a:r>
            <a:r>
              <a:rPr lang="en-US" dirty="0" smtClean="0"/>
              <a:t>of n1 due to N divided by the </a:t>
            </a:r>
          </a:p>
          <a:p>
            <a:r>
              <a:rPr lang="en-US" dirty="0" smtClean="0"/>
              <a:t>total variance of n1</a:t>
            </a:r>
            <a:r>
              <a:rPr lang="nl-NL" dirty="0" smtClean="0"/>
              <a:t>:</a:t>
            </a:r>
          </a:p>
          <a:p>
            <a:endParaRPr lang="en-US" dirty="0"/>
          </a:p>
          <a:p>
            <a:r>
              <a:rPr lang="en-US" dirty="0" smtClean="0"/>
              <a:t>23.77 / 32.24 = .74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The common factor N </a:t>
            </a:r>
            <a:r>
              <a:rPr lang="en-US" dirty="0" smtClean="0"/>
              <a:t>explains 74% </a:t>
            </a:r>
            <a:r>
              <a:rPr lang="en-US" dirty="0"/>
              <a:t>of the variance in item </a:t>
            </a:r>
            <a:r>
              <a:rPr lang="en-US" dirty="0" smtClean="0"/>
              <a:t>1.</a:t>
            </a:r>
            <a:endParaRPr lang="nl-NL" dirty="0"/>
          </a:p>
          <a:p>
            <a:endParaRPr lang="nl-NL" dirty="0" smtClean="0"/>
          </a:p>
        </p:txBody>
      </p:sp>
      <p:sp>
        <p:nvSpPr>
          <p:cNvPr id="65" name="Rectangle 64"/>
          <p:cNvSpPr/>
          <p:nvPr/>
        </p:nvSpPr>
        <p:spPr>
          <a:xfrm>
            <a:off x="7303008" y="1026541"/>
            <a:ext cx="6096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l-N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est_Ly</a:t>
            </a:r>
            <a:r>
              <a:rPr lang="nl-N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nl-N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mxEval</a:t>
            </a:r>
            <a:r>
              <a:rPr lang="nl-N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(CFAmodel1.Ly,CFM2_out)</a:t>
            </a:r>
          </a:p>
          <a:p>
            <a:r>
              <a:rPr lang="nl-N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est_Ps</a:t>
            </a:r>
            <a:r>
              <a:rPr lang="nl-N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nl-N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mxEval</a:t>
            </a:r>
            <a:r>
              <a:rPr lang="nl-N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(CFAmodel1.Ps,CFM2_out)</a:t>
            </a:r>
          </a:p>
          <a:p>
            <a:r>
              <a:rPr lang="nl-N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est_Te</a:t>
            </a:r>
            <a:r>
              <a:rPr lang="nl-N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nl-N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mxEval</a:t>
            </a:r>
            <a:r>
              <a:rPr lang="nl-N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(CFAmodel1.Te,CFM2_out)</a:t>
            </a:r>
          </a:p>
          <a:p>
            <a:r>
              <a:rPr lang="nl-N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est_Te</a:t>
            </a:r>
            <a:r>
              <a:rPr lang="nl-N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=est_Te^2</a:t>
            </a:r>
          </a:p>
          <a:p>
            <a:r>
              <a:rPr lang="nl-N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Sfit1=</a:t>
            </a:r>
            <a:r>
              <a:rPr lang="nl-NL" sz="16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est_Ly</a:t>
            </a:r>
            <a:r>
              <a:rPr lang="nl-N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%*%</a:t>
            </a:r>
            <a:r>
              <a:rPr lang="nl-NL" sz="1600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est_Ps</a:t>
            </a:r>
            <a:r>
              <a:rPr lang="nl-N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%*%t(</a:t>
            </a:r>
            <a:r>
              <a:rPr lang="nl-NL" sz="16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est_Ly</a:t>
            </a:r>
            <a:r>
              <a:rPr lang="nl-N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nl-N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Sfit</a:t>
            </a:r>
            <a:r>
              <a:rPr lang="nl-N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=Sfit1+</a:t>
            </a:r>
            <a:r>
              <a:rPr lang="nl-NL" sz="1600" b="1" dirty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est_Te</a:t>
            </a:r>
          </a:p>
          <a:p>
            <a:r>
              <a:rPr lang="nl-NL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rel=</a:t>
            </a:r>
            <a:r>
              <a:rPr lang="nl-NL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diag</a:t>
            </a:r>
            <a:r>
              <a:rPr lang="nl-NL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(Sfit1</a:t>
            </a:r>
            <a:r>
              <a:rPr lang="nl-N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)/</a:t>
            </a:r>
            <a:r>
              <a:rPr lang="nl-N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diag</a:t>
            </a:r>
            <a:r>
              <a:rPr lang="nl-N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nl-N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Sfit</a:t>
            </a:r>
            <a:r>
              <a:rPr lang="nl-NL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print(round(rel,3))</a:t>
            </a:r>
            <a:endParaRPr lang="nl-NL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06661-2BEA-419D-95CE-082FC67DA5D1}" type="slidenum">
              <a:rPr lang="nl-NL" smtClean="0"/>
              <a:pPr/>
              <a:t>23</a:t>
            </a:fld>
            <a:endParaRPr lang="nl-NL" dirty="0"/>
          </a:p>
        </p:txBody>
      </p:sp>
      <p:sp>
        <p:nvSpPr>
          <p:cNvPr id="66" name="TextBox 65"/>
          <p:cNvSpPr txBox="1"/>
          <p:nvPr/>
        </p:nvSpPr>
        <p:spPr>
          <a:xfrm>
            <a:off x="11506200" y="7620"/>
            <a:ext cx="67693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CFA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1945521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5750" y="227390"/>
            <a:ext cx="1021271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1600" b="1" dirty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# Part 1: </a:t>
            </a:r>
            <a:r>
              <a:rPr lang="nl-NL" sz="1600" b="1" dirty="0" err="1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read</a:t>
            </a:r>
            <a:r>
              <a:rPr lang="nl-NL" sz="1600" b="1" dirty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the data</a:t>
            </a:r>
          </a:p>
          <a:p>
            <a:endParaRPr lang="nl-NL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nl-NL" sz="1600" b="1" dirty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nl-NL" sz="1600" b="1" dirty="0" err="1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clear</a:t>
            </a:r>
            <a:r>
              <a:rPr lang="nl-NL" sz="1600" b="1" dirty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the memory</a:t>
            </a:r>
          </a:p>
          <a:p>
            <a:r>
              <a:rPr lang="nl-N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rm</a:t>
            </a:r>
            <a:r>
              <a:rPr lang="nl-N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(list=</a:t>
            </a:r>
            <a:r>
              <a:rPr lang="nl-N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</a:t>
            </a:r>
            <a:r>
              <a:rPr lang="nl-N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nl-N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</a:t>
            </a:r>
            <a:r>
              <a:rPr lang="nl-N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=TRUE))</a:t>
            </a:r>
          </a:p>
          <a:p>
            <a:endParaRPr lang="nl-NL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nl-NL" sz="1600" b="1" dirty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load OpenMx</a:t>
            </a:r>
          </a:p>
          <a:p>
            <a:r>
              <a:rPr lang="nl-N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library</a:t>
            </a:r>
            <a:r>
              <a:rPr lang="nl-N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(OpenMx)</a:t>
            </a:r>
          </a:p>
          <a:p>
            <a:endParaRPr lang="nl-NL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set </a:t>
            </a:r>
            <a:r>
              <a:rPr lang="en-US" sz="1600" b="1" dirty="0" err="1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workingdirectory</a:t>
            </a:r>
            <a:endParaRPr lang="en-US" sz="1600" b="1" dirty="0">
              <a:solidFill>
                <a:srgbClr val="00487E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setwd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(“</a:t>
            </a:r>
            <a:r>
              <a:rPr lang="en-US" sz="16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YOUR_WORKING_DIRECTORY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")</a:t>
            </a:r>
          </a:p>
          <a:p>
            <a:endParaRPr lang="nl-NL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nl-NL" sz="1600" b="1" dirty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nl-NL" sz="1600" b="1" dirty="0" err="1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read</a:t>
            </a:r>
            <a:r>
              <a:rPr lang="nl-NL" sz="1600" b="1" dirty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the data</a:t>
            </a:r>
          </a:p>
          <a:p>
            <a:r>
              <a:rPr lang="nl-N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datb5=</a:t>
            </a:r>
            <a:r>
              <a:rPr lang="nl-N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read.table</a:t>
            </a:r>
            <a:r>
              <a:rPr lang="nl-N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('</a:t>
            </a:r>
            <a:r>
              <a:rPr lang="nl-N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rdataf</a:t>
            </a:r>
            <a:r>
              <a:rPr lang="nl-N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')  	# </a:t>
            </a:r>
            <a:r>
              <a:rPr lang="nl-N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</a:t>
            </a:r>
            <a:r>
              <a:rPr lang="nl-N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the </a:t>
            </a:r>
            <a:r>
              <a:rPr lang="nl-N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female</a:t>
            </a:r>
            <a:r>
              <a:rPr lang="nl-N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data</a:t>
            </a:r>
          </a:p>
          <a:p>
            <a:endParaRPr lang="nl-NL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nl-NL" sz="1600" b="1" dirty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nl-NL" sz="1600" b="1" dirty="0" err="1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assign</a:t>
            </a:r>
            <a:r>
              <a:rPr lang="nl-NL" sz="1600" b="1" dirty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nl-NL" sz="1600" b="1" dirty="0" err="1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variable</a:t>
            </a:r>
            <a:r>
              <a:rPr lang="nl-NL" sz="1600" b="1" dirty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nl-NL" sz="1600" b="1" dirty="0" err="1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names</a:t>
            </a:r>
            <a:endParaRPr lang="nl-NL" sz="1600" b="1" dirty="0">
              <a:solidFill>
                <a:srgbClr val="00487E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nl-N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varlabs</a:t>
            </a:r>
            <a:r>
              <a:rPr lang="nl-N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=c('</a:t>
            </a:r>
            <a:r>
              <a:rPr lang="nl-N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sex</a:t>
            </a:r>
            <a:r>
              <a:rPr lang="nl-N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', </a:t>
            </a:r>
          </a:p>
          <a:p>
            <a:r>
              <a:rPr lang="nl-N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'n1', 'n2', 'n3', 'n4', 'n5', 'n6',</a:t>
            </a:r>
          </a:p>
          <a:p>
            <a:r>
              <a:rPr lang="nl-N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'e1', 'e2', 'e3', 'e4', 'e5', 'e6',</a:t>
            </a:r>
          </a:p>
          <a:p>
            <a:r>
              <a:rPr lang="nl-N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'o1', 'o2', 'o3', 'o4', 'o5', 'o6',</a:t>
            </a:r>
          </a:p>
          <a:p>
            <a:r>
              <a:rPr lang="nl-N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'a1', 'a2', 'a3', 'a4', 'a5', 'a6',</a:t>
            </a:r>
          </a:p>
          <a:p>
            <a:r>
              <a:rPr lang="nl-N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'c1', 'c2', 'c3', 'c4', 'c5', 'c6')</a:t>
            </a:r>
          </a:p>
          <a:p>
            <a:r>
              <a:rPr lang="nl-N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colnames</a:t>
            </a:r>
            <a:r>
              <a:rPr lang="nl-N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(datb5)=</a:t>
            </a:r>
            <a:r>
              <a:rPr lang="nl-N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varlabs</a:t>
            </a:r>
            <a:endParaRPr lang="nl-NL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nl-NL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nl-NL" sz="1600" b="1" dirty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select the variables of interest</a:t>
            </a:r>
          </a:p>
          <a:p>
            <a:r>
              <a:rPr lang="nl-N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isel</a:t>
            </a:r>
            <a:r>
              <a:rPr lang="nl-N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=c(2:13)   # </a:t>
            </a:r>
            <a:r>
              <a:rPr lang="nl-N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selection</a:t>
            </a:r>
            <a:r>
              <a:rPr lang="nl-N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of variables n1-n6, e1-e6</a:t>
            </a:r>
          </a:p>
          <a:p>
            <a:r>
              <a:rPr lang="nl-N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datb2=datb5[,</a:t>
            </a:r>
            <a:r>
              <a:rPr lang="nl-N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isel</a:t>
            </a:r>
            <a:r>
              <a:rPr lang="nl-N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 # the data frame </a:t>
            </a:r>
            <a:r>
              <a:rPr lang="nl-N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that</a:t>
            </a:r>
            <a:r>
              <a:rPr lang="nl-N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nl-N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we'll</a:t>
            </a:r>
            <a:r>
              <a:rPr lang="nl-N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nl-NL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use</a:t>
            </a:r>
            <a:r>
              <a:rPr lang="nl-NL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below. </a:t>
            </a:r>
            <a:endParaRPr lang="nl-NL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06661-2BEA-419D-95CE-082FC67DA5D1}" type="slidenum">
              <a:rPr lang="nl-NL" smtClean="0"/>
              <a:pPr/>
              <a:t>3</a:t>
            </a:fld>
            <a:endParaRPr lang="nl-NL"/>
          </a:p>
        </p:txBody>
      </p:sp>
      <p:sp>
        <p:nvSpPr>
          <p:cNvPr id="6" name="TextBox 5"/>
          <p:cNvSpPr txBox="1"/>
          <p:nvPr/>
        </p:nvSpPr>
        <p:spPr>
          <a:xfrm>
            <a:off x="11506200" y="7620"/>
            <a:ext cx="67693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EFA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2283201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75488" y="379350"/>
            <a:ext cx="1087831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 dirty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Part 2: summary </a:t>
            </a:r>
            <a:r>
              <a:rPr lang="en-US" b="1" dirty="0" smtClean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statistics</a:t>
            </a:r>
          </a:p>
          <a:p>
            <a:endParaRPr lang="en-US" b="1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Ss1=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cov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(datb2[,1:12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]) </a:t>
            </a:r>
            <a:r>
              <a:rPr lang="en-US" b="1" dirty="0" smtClean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en-US" b="1" dirty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calculate the covariance matrix in females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print(round(Ss1,1))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Rs1=cov2cor(Ss1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	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smtClean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en-US" b="1" dirty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convert to correlation matrix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print(round(Rs1,2))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Ms1=apply(datb2[,1:12],2,mean)	</a:t>
            </a:r>
            <a:r>
              <a:rPr lang="en-US" b="1" dirty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females means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print(round(Ms1,2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smtClean="0">
                <a:solidFill>
                  <a:srgbClr val="0048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End of part 2</a:t>
            </a:r>
            <a:endParaRPr lang="nl-NL" b="1" dirty="0" smtClean="0">
              <a:solidFill>
                <a:srgbClr val="00487E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000244" y="3292333"/>
            <a:ext cx="6612636" cy="29700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1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 print(round(Ms1,2))</a:t>
            </a:r>
          </a:p>
          <a:p>
            <a:r>
              <a:rPr lang="pt-BR" sz="11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n1    n2    n3    n4    n5    n6    e1    e2    e3    e4    e5    e6 </a:t>
            </a:r>
          </a:p>
          <a:p>
            <a:r>
              <a:rPr lang="pt-BR" sz="11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23.22 20.38 23.35 23.99 27.62 20.00 31.23 28.81 23.36 25.43 27.78 31.13 </a:t>
            </a:r>
          </a:p>
          <a:p>
            <a:r>
              <a:rPr lang="pt-BR" sz="11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 print(round(Rs1,2))</a:t>
            </a:r>
          </a:p>
          <a:p>
            <a:r>
              <a:rPr lang="pt-BR" sz="11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n1    n2    n3    n4   n5    n6    e1    e2    e3    e4    e5    e6</a:t>
            </a:r>
          </a:p>
          <a:p>
            <a:r>
              <a:rPr lang="pt-BR" sz="11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n1  1.00  0.44  0.77  0.59 0.18  0.72 -0.25 -0.20 -0.29 -0.24 -0.14 -0.40</a:t>
            </a:r>
          </a:p>
          <a:p>
            <a:r>
              <a:rPr lang="pt-BR" sz="11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n2  0.44  1.00  0.45  0.30 0.27  0.44 -0.36 -0.22  0.07 -0.03  0.02 -0.33</a:t>
            </a:r>
          </a:p>
          <a:p>
            <a:r>
              <a:rPr lang="pt-BR" sz="11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n3  0.77  0.45  1.00  0.62 0.20  0.69 -0.28 -0.24 -0.36 -0.29 -0.11 -0.47</a:t>
            </a:r>
          </a:p>
          <a:p>
            <a:r>
              <a:rPr lang="pt-BR" sz="11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n4  0.59  0.30  0.62  1.00 0.15  0.59 -0.34 -0.24 -0.42 -0.19 -0.11 -0.39</a:t>
            </a:r>
          </a:p>
          <a:p>
            <a:r>
              <a:rPr lang="pt-BR" sz="11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n5  0.18  0.27  0.20  0.15 1.00  0.22  0.06  0.15  0.06  0.13  0.37  0.19</a:t>
            </a:r>
          </a:p>
          <a:p>
            <a:r>
              <a:rPr lang="pt-BR" sz="11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n6  0.72  0.44  0.69  0.59 0.22  1.00 -0.28 -0.14 -0.35 -0.27 -0.08 -0.43</a:t>
            </a:r>
          </a:p>
          <a:p>
            <a:r>
              <a:rPr lang="pt-BR" sz="11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e1 -0.25 -0.36 -0.28 -0.34 0.06 -0.28  1.00  0.46  0.13  0.28  0.15  0.59</a:t>
            </a:r>
          </a:p>
          <a:p>
            <a:r>
              <a:rPr lang="pt-BR" sz="11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e2 -0.20 -0.22 -0.24 -0.24 0.15 -0.14  0.46  1.00  0.14  0.19  0.37  0.38</a:t>
            </a:r>
          </a:p>
          <a:p>
            <a:r>
              <a:rPr lang="pt-BR" sz="11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e3 -0.29  0.07 -0.36 -0.42 0.06 -0.35  0.13  0.14  1.00  0.38  0.13  0.26</a:t>
            </a:r>
          </a:p>
          <a:p>
            <a:r>
              <a:rPr lang="pt-BR" sz="11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e4 -0.24 -0.03 -0.29 -0.19 0.13 -0.27  0.28  0.19  0.38  1.00  0.27  0.45</a:t>
            </a:r>
          </a:p>
          <a:p>
            <a:r>
              <a:rPr lang="pt-BR" sz="11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e5 -0.14  0.02 -0.11 -0.11 0.37 -0.08  0.15  0.37  0.13  0.27  1.00  0.30</a:t>
            </a:r>
          </a:p>
          <a:p>
            <a:r>
              <a:rPr lang="pt-BR" sz="11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e6 -0.40 -0.33 -0.47 -0.39 0.19 -0.43  0.59  0.38  0.26  0.45  0.30  1.00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06661-2BEA-419D-95CE-082FC67DA5D1}" type="slidenum">
              <a:rPr lang="nl-NL" smtClean="0"/>
              <a:pPr/>
              <a:t>4</a:t>
            </a:fld>
            <a:endParaRPr lang="nl-NL"/>
          </a:p>
        </p:txBody>
      </p:sp>
      <p:sp>
        <p:nvSpPr>
          <p:cNvPr id="7" name="TextBox 6"/>
          <p:cNvSpPr txBox="1"/>
          <p:nvPr/>
        </p:nvSpPr>
        <p:spPr>
          <a:xfrm>
            <a:off x="11506200" y="7620"/>
            <a:ext cx="67693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EFA</a:t>
            </a:r>
            <a:endParaRPr lang="en-US" sz="2500" dirty="0"/>
          </a:p>
        </p:txBody>
      </p:sp>
      <p:sp>
        <p:nvSpPr>
          <p:cNvPr id="9" name="Rectangle 8"/>
          <p:cNvSpPr/>
          <p:nvPr/>
        </p:nvSpPr>
        <p:spPr>
          <a:xfrm>
            <a:off x="5000244" y="3292333"/>
            <a:ext cx="6300216" cy="2970044"/>
          </a:xfrm>
          <a:prstGeom prst="rect">
            <a:avLst/>
          </a:prstGeom>
          <a:noFill/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729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1728" y="719437"/>
            <a:ext cx="5230072" cy="523948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943344" y="2617092"/>
            <a:ext cx="349602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Ambiguous.... </a:t>
            </a:r>
          </a:p>
          <a:p>
            <a:r>
              <a:rPr lang="en-US" dirty="0" smtClean="0"/>
              <a:t>- Eigenvalues </a:t>
            </a:r>
            <a:r>
              <a:rPr lang="en-US" dirty="0" smtClean="0"/>
              <a:t>&gt; 1 suggests 3 factors</a:t>
            </a:r>
          </a:p>
          <a:p>
            <a:r>
              <a:rPr lang="en-US" dirty="0" smtClean="0"/>
              <a:t>- Elbow </a:t>
            </a:r>
            <a:r>
              <a:rPr lang="en-US" dirty="0" smtClean="0"/>
              <a:t>criterion suggests 2 factors </a:t>
            </a:r>
          </a:p>
          <a:p>
            <a:r>
              <a:rPr lang="en-US" dirty="0" smtClean="0"/>
              <a:t> </a:t>
            </a:r>
            <a:endParaRPr lang="nl-NL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2383536" y="4242816"/>
            <a:ext cx="3267456" cy="926592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652016" y="1475232"/>
            <a:ext cx="633984" cy="267004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06661-2BEA-419D-95CE-082FC67DA5D1}" type="slidenum">
              <a:rPr lang="nl-NL" smtClean="0"/>
              <a:pPr/>
              <a:t>5</a:t>
            </a:fld>
            <a:endParaRPr lang="nl-NL"/>
          </a:p>
        </p:txBody>
      </p:sp>
      <p:sp>
        <p:nvSpPr>
          <p:cNvPr id="9" name="TextBox 8"/>
          <p:cNvSpPr txBox="1"/>
          <p:nvPr/>
        </p:nvSpPr>
        <p:spPr>
          <a:xfrm>
            <a:off x="11506200" y="7620"/>
            <a:ext cx="67693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EFA</a:t>
            </a:r>
            <a:endParaRPr lang="en-US" sz="2500" dirty="0"/>
          </a:p>
        </p:txBody>
      </p:sp>
      <p:sp>
        <p:nvSpPr>
          <p:cNvPr id="5" name="TextBox 4"/>
          <p:cNvSpPr txBox="1"/>
          <p:nvPr/>
        </p:nvSpPr>
        <p:spPr>
          <a:xfrm>
            <a:off x="7505700" y="1866900"/>
            <a:ext cx="286512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 smtClean="0"/>
              <a:t>How many factors?</a:t>
            </a:r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947825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25325" y="935657"/>
            <a:ext cx="399179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>
                <a:latin typeface="Symbol" panose="05050102010706020507" pitchFamily="18" charset="2"/>
              </a:rPr>
              <a:t>S</a:t>
            </a:r>
            <a:r>
              <a:rPr lang="en-US" sz="4000" b="1" baseline="-25000" dirty="0" err="1"/>
              <a:t>y</a:t>
            </a:r>
            <a:r>
              <a:rPr lang="en-US" sz="4000" dirty="0"/>
              <a:t> = </a:t>
            </a:r>
            <a:r>
              <a:rPr lang="en-US" sz="4000" b="1" dirty="0" smtClean="0">
                <a:solidFill>
                  <a:srgbClr val="FF0000"/>
                </a:solidFill>
                <a:sym typeface="Symbol" panose="05050102010706020507" pitchFamily="18" charset="2"/>
              </a:rPr>
              <a:t></a:t>
            </a:r>
            <a:r>
              <a:rPr lang="en-US" sz="4000" b="1" dirty="0" smtClean="0">
                <a:sym typeface="Symbol" panose="05050102010706020507" pitchFamily="18" charset="2"/>
              </a:rPr>
              <a:t> </a:t>
            </a:r>
            <a:r>
              <a:rPr lang="en-US" sz="4000" b="1" dirty="0" smtClean="0">
                <a:solidFill>
                  <a:srgbClr val="00B050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Y</a:t>
            </a:r>
            <a:r>
              <a:rPr lang="en-US" sz="4000" b="1" dirty="0" smtClean="0">
                <a:latin typeface="Symbol" panose="05050102010706020507" pitchFamily="18" charset="2"/>
                <a:sym typeface="Symbol" panose="05050102010706020507" pitchFamily="18" charset="2"/>
              </a:rPr>
              <a:t> </a:t>
            </a:r>
            <a:r>
              <a:rPr lang="en-US" sz="4000" b="1" dirty="0" smtClean="0">
                <a:solidFill>
                  <a:srgbClr val="FF0000"/>
                </a:solidFill>
                <a:sym typeface="Symbol" panose="05050102010706020507" pitchFamily="18" charset="2"/>
              </a:rPr>
              <a:t></a:t>
            </a:r>
            <a:r>
              <a:rPr lang="en-US" sz="4000" b="1" baseline="30000" dirty="0" smtClean="0">
                <a:sym typeface="Symbol" panose="05050102010706020507" pitchFamily="18" charset="2"/>
              </a:rPr>
              <a:t>t</a:t>
            </a:r>
            <a:r>
              <a:rPr lang="en-US" sz="4000" baseline="30000" dirty="0" smtClean="0"/>
              <a:t>     </a:t>
            </a:r>
            <a:r>
              <a:rPr lang="en-US" sz="4000" dirty="0"/>
              <a:t>+  </a:t>
            </a:r>
            <a:r>
              <a:rPr lang="en-US" sz="4000" b="1" dirty="0">
                <a:solidFill>
                  <a:srgbClr val="0070C0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Q</a:t>
            </a:r>
            <a:r>
              <a:rPr lang="en-US" sz="4000" b="1" dirty="0">
                <a:latin typeface="Symbol" panose="05050102010706020507" pitchFamily="18" charset="2"/>
                <a:sym typeface="Symbol" panose="05050102010706020507" pitchFamily="18" charset="2"/>
              </a:rPr>
              <a:t> </a:t>
            </a:r>
            <a:endParaRPr lang="en-US" sz="4000" dirty="0"/>
          </a:p>
        </p:txBody>
      </p:sp>
      <p:grpSp>
        <p:nvGrpSpPr>
          <p:cNvPr id="187" name="Group 186"/>
          <p:cNvGrpSpPr/>
          <p:nvPr/>
        </p:nvGrpSpPr>
        <p:grpSpPr>
          <a:xfrm>
            <a:off x="2746157" y="2307226"/>
            <a:ext cx="6335634" cy="3093329"/>
            <a:chOff x="5550317" y="1918606"/>
            <a:chExt cx="6335634" cy="3093329"/>
          </a:xfrm>
        </p:grpSpPr>
        <p:sp>
          <p:nvSpPr>
            <p:cNvPr id="40" name="Rectangle 4"/>
            <p:cNvSpPr>
              <a:spLocks noChangeArrowheads="1"/>
            </p:cNvSpPr>
            <p:nvPr/>
          </p:nvSpPr>
          <p:spPr bwMode="auto">
            <a:xfrm>
              <a:off x="7121040" y="3834323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n4</a:t>
              </a:r>
              <a:endParaRPr lang="en-GB" dirty="0"/>
            </a:p>
          </p:txBody>
        </p:sp>
        <p:sp>
          <p:nvSpPr>
            <p:cNvPr id="41" name="Rectangle 5"/>
            <p:cNvSpPr>
              <a:spLocks noChangeArrowheads="1"/>
            </p:cNvSpPr>
            <p:nvPr/>
          </p:nvSpPr>
          <p:spPr bwMode="auto">
            <a:xfrm>
              <a:off x="7725006" y="3834323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n5</a:t>
              </a:r>
              <a:endParaRPr lang="en-GB" dirty="0"/>
            </a:p>
          </p:txBody>
        </p:sp>
        <p:sp>
          <p:nvSpPr>
            <p:cNvPr id="42" name="Rectangle 6"/>
            <p:cNvSpPr>
              <a:spLocks noChangeArrowheads="1"/>
            </p:cNvSpPr>
            <p:nvPr/>
          </p:nvSpPr>
          <p:spPr bwMode="auto">
            <a:xfrm>
              <a:off x="8268576" y="3834323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n6</a:t>
              </a:r>
              <a:endParaRPr lang="en-GB" dirty="0"/>
            </a:p>
          </p:txBody>
        </p:sp>
        <p:sp>
          <p:nvSpPr>
            <p:cNvPr id="43" name="Rectangle 7"/>
            <p:cNvSpPr>
              <a:spLocks noChangeArrowheads="1"/>
            </p:cNvSpPr>
            <p:nvPr/>
          </p:nvSpPr>
          <p:spPr bwMode="auto">
            <a:xfrm>
              <a:off x="8812147" y="3834323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e</a:t>
              </a:r>
              <a:r>
                <a:rPr lang="en-US" dirty="0"/>
                <a:t>1</a:t>
              </a:r>
              <a:endParaRPr lang="en-GB" dirty="0"/>
            </a:p>
          </p:txBody>
        </p:sp>
        <p:sp>
          <p:nvSpPr>
            <p:cNvPr id="44" name="Rectangle 8"/>
            <p:cNvSpPr>
              <a:spLocks noChangeArrowheads="1"/>
            </p:cNvSpPr>
            <p:nvPr/>
          </p:nvSpPr>
          <p:spPr bwMode="auto">
            <a:xfrm>
              <a:off x="9355717" y="3834323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e</a:t>
              </a:r>
              <a:r>
                <a:rPr lang="en-US" dirty="0"/>
                <a:t>2</a:t>
              </a:r>
              <a:endParaRPr lang="en-GB" dirty="0"/>
            </a:p>
          </p:txBody>
        </p:sp>
        <p:sp>
          <p:nvSpPr>
            <p:cNvPr id="45" name="Rectangle 9"/>
            <p:cNvSpPr>
              <a:spLocks noChangeArrowheads="1"/>
            </p:cNvSpPr>
            <p:nvPr/>
          </p:nvSpPr>
          <p:spPr bwMode="auto">
            <a:xfrm>
              <a:off x="9899286" y="3834323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e</a:t>
              </a:r>
              <a:r>
                <a:rPr lang="en-US" dirty="0"/>
                <a:t>3</a:t>
              </a:r>
              <a:endParaRPr lang="en-GB" dirty="0"/>
            </a:p>
          </p:txBody>
        </p:sp>
        <p:sp>
          <p:nvSpPr>
            <p:cNvPr id="46" name="Oval 10"/>
            <p:cNvSpPr>
              <a:spLocks noChangeArrowheads="1"/>
            </p:cNvSpPr>
            <p:nvPr/>
          </p:nvSpPr>
          <p:spPr bwMode="auto">
            <a:xfrm>
              <a:off x="6967933" y="2263867"/>
              <a:ext cx="422777" cy="49969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 dirty="0" smtClean="0"/>
                <a:t>N</a:t>
              </a:r>
              <a:endParaRPr lang="en-GB" dirty="0"/>
            </a:p>
          </p:txBody>
        </p:sp>
        <p:sp>
          <p:nvSpPr>
            <p:cNvPr id="47" name="Oval 11"/>
            <p:cNvSpPr>
              <a:spLocks noChangeArrowheads="1"/>
            </p:cNvSpPr>
            <p:nvPr/>
          </p:nvSpPr>
          <p:spPr bwMode="auto">
            <a:xfrm>
              <a:off x="9971721" y="2263867"/>
              <a:ext cx="422777" cy="49969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 dirty="0" smtClean="0"/>
                <a:t>E</a:t>
              </a:r>
              <a:endParaRPr lang="en-GB" dirty="0"/>
            </a:p>
          </p:txBody>
        </p:sp>
        <p:sp>
          <p:nvSpPr>
            <p:cNvPr id="50" name="Oval 49"/>
            <p:cNvSpPr/>
            <p:nvPr/>
          </p:nvSpPr>
          <p:spPr>
            <a:xfrm>
              <a:off x="9956849" y="4607601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51" name="Straight Arrow Connector 50"/>
            <p:cNvCxnSpPr>
              <a:stCxn id="50" idx="0"/>
              <a:endCxn id="45" idx="2"/>
            </p:cNvCxnSpPr>
            <p:nvPr/>
          </p:nvCxnSpPr>
          <p:spPr>
            <a:xfrm flipV="1">
              <a:off x="10110674" y="4334013"/>
              <a:ext cx="1" cy="27358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Oval 51"/>
            <p:cNvSpPr/>
            <p:nvPr/>
          </p:nvSpPr>
          <p:spPr>
            <a:xfrm>
              <a:off x="9411135" y="4606536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/>
                <a:t>e</a:t>
              </a:r>
            </a:p>
          </p:txBody>
        </p:sp>
        <p:cxnSp>
          <p:nvCxnSpPr>
            <p:cNvPr id="53" name="Straight Arrow Connector 52"/>
            <p:cNvCxnSpPr>
              <a:stCxn id="52" idx="0"/>
              <a:endCxn id="44" idx="2"/>
            </p:cNvCxnSpPr>
            <p:nvPr/>
          </p:nvCxnSpPr>
          <p:spPr>
            <a:xfrm flipV="1">
              <a:off x="9564960" y="4334013"/>
              <a:ext cx="2146" cy="272523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Oval 53"/>
            <p:cNvSpPr/>
            <p:nvPr/>
          </p:nvSpPr>
          <p:spPr>
            <a:xfrm>
              <a:off x="8883003" y="4605473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55" name="Straight Arrow Connector 54"/>
            <p:cNvCxnSpPr>
              <a:stCxn id="54" idx="0"/>
              <a:endCxn id="43" idx="2"/>
            </p:cNvCxnSpPr>
            <p:nvPr/>
          </p:nvCxnSpPr>
          <p:spPr>
            <a:xfrm flipH="1" flipV="1">
              <a:off x="9023536" y="4334013"/>
              <a:ext cx="13292" cy="27146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Oval 55"/>
            <p:cNvSpPr/>
            <p:nvPr/>
          </p:nvSpPr>
          <p:spPr>
            <a:xfrm>
              <a:off x="8315315" y="4610804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57" name="Straight Arrow Connector 56"/>
            <p:cNvCxnSpPr>
              <a:stCxn id="56" idx="0"/>
              <a:endCxn id="42" idx="2"/>
            </p:cNvCxnSpPr>
            <p:nvPr/>
          </p:nvCxnSpPr>
          <p:spPr>
            <a:xfrm flipV="1">
              <a:off x="8469140" y="4334013"/>
              <a:ext cx="10825" cy="27679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Oval 57"/>
            <p:cNvSpPr/>
            <p:nvPr/>
          </p:nvSpPr>
          <p:spPr>
            <a:xfrm>
              <a:off x="7782786" y="4603347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59" name="Straight Arrow Connector 58"/>
            <p:cNvCxnSpPr>
              <a:stCxn id="58" idx="0"/>
              <a:endCxn id="41" idx="2"/>
            </p:cNvCxnSpPr>
            <p:nvPr/>
          </p:nvCxnSpPr>
          <p:spPr>
            <a:xfrm flipH="1" flipV="1">
              <a:off x="7936395" y="4334013"/>
              <a:ext cx="216" cy="269334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Oval 59"/>
            <p:cNvSpPr/>
            <p:nvPr/>
          </p:nvSpPr>
          <p:spPr>
            <a:xfrm>
              <a:off x="7193123" y="4608674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61" name="Straight Arrow Connector 60"/>
            <p:cNvCxnSpPr>
              <a:stCxn id="60" idx="0"/>
              <a:endCxn id="40" idx="2"/>
            </p:cNvCxnSpPr>
            <p:nvPr/>
          </p:nvCxnSpPr>
          <p:spPr>
            <a:xfrm flipH="1" flipV="1">
              <a:off x="7332429" y="4334013"/>
              <a:ext cx="14519" cy="27466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Rectangle 7"/>
            <p:cNvSpPr>
              <a:spLocks noChangeArrowheads="1"/>
            </p:cNvSpPr>
            <p:nvPr/>
          </p:nvSpPr>
          <p:spPr bwMode="auto">
            <a:xfrm>
              <a:off x="10376034" y="3846044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e</a:t>
              </a:r>
              <a:r>
                <a:rPr lang="en-US" dirty="0" smtClean="0"/>
                <a:t>4</a:t>
              </a:r>
              <a:endParaRPr lang="en-GB" dirty="0"/>
            </a:p>
          </p:txBody>
        </p:sp>
        <p:sp>
          <p:nvSpPr>
            <p:cNvPr id="63" name="Rectangle 8"/>
            <p:cNvSpPr>
              <a:spLocks noChangeArrowheads="1"/>
            </p:cNvSpPr>
            <p:nvPr/>
          </p:nvSpPr>
          <p:spPr bwMode="auto">
            <a:xfrm>
              <a:off x="10919604" y="3846044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e</a:t>
              </a:r>
              <a:r>
                <a:rPr lang="en-US" dirty="0" smtClean="0"/>
                <a:t>5</a:t>
              </a:r>
              <a:endParaRPr lang="en-GB" dirty="0"/>
            </a:p>
          </p:txBody>
        </p:sp>
        <p:sp>
          <p:nvSpPr>
            <p:cNvPr id="64" name="Rectangle 9"/>
            <p:cNvSpPr>
              <a:spLocks noChangeArrowheads="1"/>
            </p:cNvSpPr>
            <p:nvPr/>
          </p:nvSpPr>
          <p:spPr bwMode="auto">
            <a:xfrm>
              <a:off x="11463174" y="3846044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e</a:t>
              </a:r>
              <a:r>
                <a:rPr lang="en-US" dirty="0" smtClean="0"/>
                <a:t>6</a:t>
              </a:r>
              <a:endParaRPr lang="en-GB" dirty="0"/>
            </a:p>
          </p:txBody>
        </p:sp>
        <p:sp>
          <p:nvSpPr>
            <p:cNvPr id="65" name="Oval 64"/>
            <p:cNvSpPr/>
            <p:nvPr/>
          </p:nvSpPr>
          <p:spPr>
            <a:xfrm>
              <a:off x="11520738" y="4619322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66" name="Straight Arrow Connector 65"/>
            <p:cNvCxnSpPr>
              <a:stCxn id="65" idx="0"/>
              <a:endCxn id="64" idx="2"/>
            </p:cNvCxnSpPr>
            <p:nvPr/>
          </p:nvCxnSpPr>
          <p:spPr>
            <a:xfrm flipV="1">
              <a:off x="11674563" y="4345734"/>
              <a:ext cx="0" cy="27358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Oval 66"/>
            <p:cNvSpPr/>
            <p:nvPr/>
          </p:nvSpPr>
          <p:spPr>
            <a:xfrm>
              <a:off x="10975023" y="4618256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68" name="Straight Arrow Connector 67"/>
            <p:cNvCxnSpPr>
              <a:stCxn id="67" idx="0"/>
              <a:endCxn id="63" idx="2"/>
            </p:cNvCxnSpPr>
            <p:nvPr/>
          </p:nvCxnSpPr>
          <p:spPr>
            <a:xfrm flipV="1">
              <a:off x="11128848" y="4345734"/>
              <a:ext cx="2145" cy="272522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Oval 68"/>
            <p:cNvSpPr/>
            <p:nvPr/>
          </p:nvSpPr>
          <p:spPr>
            <a:xfrm>
              <a:off x="10446891" y="4617194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70" name="Straight Arrow Connector 69"/>
            <p:cNvCxnSpPr>
              <a:stCxn id="69" idx="0"/>
              <a:endCxn id="62" idx="2"/>
            </p:cNvCxnSpPr>
            <p:nvPr/>
          </p:nvCxnSpPr>
          <p:spPr>
            <a:xfrm flipH="1" flipV="1">
              <a:off x="10587423" y="4345734"/>
              <a:ext cx="13293" cy="27146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Rectangle 7"/>
            <p:cNvSpPr>
              <a:spLocks noChangeArrowheads="1"/>
            </p:cNvSpPr>
            <p:nvPr/>
          </p:nvSpPr>
          <p:spPr bwMode="auto">
            <a:xfrm>
              <a:off x="5550317" y="3833261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n1</a:t>
              </a:r>
              <a:endParaRPr lang="en-GB" dirty="0"/>
            </a:p>
          </p:txBody>
        </p:sp>
        <p:sp>
          <p:nvSpPr>
            <p:cNvPr id="72" name="Rectangle 8"/>
            <p:cNvSpPr>
              <a:spLocks noChangeArrowheads="1"/>
            </p:cNvSpPr>
            <p:nvPr/>
          </p:nvSpPr>
          <p:spPr bwMode="auto">
            <a:xfrm>
              <a:off x="6093887" y="3833261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n2</a:t>
              </a:r>
              <a:endParaRPr lang="en-GB" dirty="0"/>
            </a:p>
          </p:txBody>
        </p:sp>
        <p:sp>
          <p:nvSpPr>
            <p:cNvPr id="73" name="Rectangle 9"/>
            <p:cNvSpPr>
              <a:spLocks noChangeArrowheads="1"/>
            </p:cNvSpPr>
            <p:nvPr/>
          </p:nvSpPr>
          <p:spPr bwMode="auto">
            <a:xfrm>
              <a:off x="6637457" y="3833261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n3</a:t>
              </a:r>
              <a:endParaRPr lang="en-GB" dirty="0"/>
            </a:p>
          </p:txBody>
        </p:sp>
        <p:sp>
          <p:nvSpPr>
            <p:cNvPr id="74" name="Oval 73"/>
            <p:cNvSpPr/>
            <p:nvPr/>
          </p:nvSpPr>
          <p:spPr>
            <a:xfrm>
              <a:off x="6695020" y="4606539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/>
                <a:t>e</a:t>
              </a:r>
            </a:p>
          </p:txBody>
        </p:sp>
        <p:cxnSp>
          <p:nvCxnSpPr>
            <p:cNvPr id="75" name="Straight Arrow Connector 74"/>
            <p:cNvCxnSpPr>
              <a:stCxn id="74" idx="0"/>
              <a:endCxn id="73" idx="2"/>
            </p:cNvCxnSpPr>
            <p:nvPr/>
          </p:nvCxnSpPr>
          <p:spPr>
            <a:xfrm flipV="1">
              <a:off x="6848845" y="4332951"/>
              <a:ext cx="1" cy="27358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Oval 75"/>
            <p:cNvSpPr/>
            <p:nvPr/>
          </p:nvSpPr>
          <p:spPr>
            <a:xfrm>
              <a:off x="6149305" y="4605473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77" name="Straight Arrow Connector 76"/>
            <p:cNvCxnSpPr>
              <a:stCxn id="76" idx="0"/>
              <a:endCxn id="72" idx="2"/>
            </p:cNvCxnSpPr>
            <p:nvPr/>
          </p:nvCxnSpPr>
          <p:spPr>
            <a:xfrm flipV="1">
              <a:off x="6303130" y="4332951"/>
              <a:ext cx="2146" cy="272522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Oval 77"/>
            <p:cNvSpPr/>
            <p:nvPr/>
          </p:nvSpPr>
          <p:spPr>
            <a:xfrm>
              <a:off x="5621174" y="4604411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79" name="Straight Arrow Connector 78"/>
            <p:cNvCxnSpPr>
              <a:stCxn id="78" idx="0"/>
              <a:endCxn id="71" idx="2"/>
            </p:cNvCxnSpPr>
            <p:nvPr/>
          </p:nvCxnSpPr>
          <p:spPr>
            <a:xfrm flipH="1" flipV="1">
              <a:off x="5761706" y="4332951"/>
              <a:ext cx="13293" cy="27146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Arrow Connector 79"/>
            <p:cNvCxnSpPr>
              <a:stCxn id="47" idx="4"/>
              <a:endCxn id="62" idx="0"/>
            </p:cNvCxnSpPr>
            <p:nvPr/>
          </p:nvCxnSpPr>
          <p:spPr>
            <a:xfrm>
              <a:off x="10183109" y="2763557"/>
              <a:ext cx="404314" cy="108248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Arrow Connector 80"/>
            <p:cNvCxnSpPr/>
            <p:nvPr/>
          </p:nvCxnSpPr>
          <p:spPr>
            <a:xfrm>
              <a:off x="10180805" y="2767775"/>
              <a:ext cx="950188" cy="1078269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Arrow Connector 81"/>
            <p:cNvCxnSpPr>
              <a:stCxn id="46" idx="4"/>
              <a:endCxn id="71" idx="0"/>
            </p:cNvCxnSpPr>
            <p:nvPr/>
          </p:nvCxnSpPr>
          <p:spPr>
            <a:xfrm flipH="1">
              <a:off x="5761705" y="2763557"/>
              <a:ext cx="1417616" cy="1069704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Arrow Connector 82"/>
            <p:cNvCxnSpPr>
              <a:stCxn id="46" idx="4"/>
              <a:endCxn id="72" idx="0"/>
            </p:cNvCxnSpPr>
            <p:nvPr/>
          </p:nvCxnSpPr>
          <p:spPr>
            <a:xfrm flipH="1">
              <a:off x="6305275" y="2763557"/>
              <a:ext cx="874046" cy="1069704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Arrow Connector 83"/>
            <p:cNvCxnSpPr>
              <a:stCxn id="46" idx="4"/>
              <a:endCxn id="73" idx="0"/>
            </p:cNvCxnSpPr>
            <p:nvPr/>
          </p:nvCxnSpPr>
          <p:spPr>
            <a:xfrm flipH="1">
              <a:off x="6848845" y="2763557"/>
              <a:ext cx="330476" cy="1069704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Arrow Connector 84"/>
            <p:cNvCxnSpPr>
              <a:stCxn id="46" idx="4"/>
              <a:endCxn id="40" idx="0"/>
            </p:cNvCxnSpPr>
            <p:nvPr/>
          </p:nvCxnSpPr>
          <p:spPr>
            <a:xfrm>
              <a:off x="7179321" y="2763557"/>
              <a:ext cx="153107" cy="107076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Arrow Connector 85"/>
            <p:cNvCxnSpPr>
              <a:stCxn id="46" idx="4"/>
              <a:endCxn id="41" idx="0"/>
            </p:cNvCxnSpPr>
            <p:nvPr/>
          </p:nvCxnSpPr>
          <p:spPr>
            <a:xfrm>
              <a:off x="7179321" y="2763557"/>
              <a:ext cx="757074" cy="107076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Arrow Connector 86"/>
            <p:cNvCxnSpPr>
              <a:stCxn id="46" idx="4"/>
              <a:endCxn id="42" idx="0"/>
            </p:cNvCxnSpPr>
            <p:nvPr/>
          </p:nvCxnSpPr>
          <p:spPr>
            <a:xfrm>
              <a:off x="7179321" y="2763557"/>
              <a:ext cx="1300644" cy="107076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Arrow Connector 87"/>
            <p:cNvCxnSpPr>
              <a:stCxn id="47" idx="4"/>
              <a:endCxn id="64" idx="0"/>
            </p:cNvCxnSpPr>
            <p:nvPr/>
          </p:nvCxnSpPr>
          <p:spPr>
            <a:xfrm>
              <a:off x="10183109" y="2763557"/>
              <a:ext cx="1491453" cy="108248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Arrow Connector 88"/>
            <p:cNvCxnSpPr>
              <a:stCxn id="47" idx="4"/>
              <a:endCxn id="45" idx="0"/>
            </p:cNvCxnSpPr>
            <p:nvPr/>
          </p:nvCxnSpPr>
          <p:spPr>
            <a:xfrm flipH="1">
              <a:off x="10110674" y="2763557"/>
              <a:ext cx="72435" cy="107076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Arrow Connector 89"/>
            <p:cNvCxnSpPr>
              <a:stCxn id="47" idx="4"/>
              <a:endCxn id="44" idx="0"/>
            </p:cNvCxnSpPr>
            <p:nvPr/>
          </p:nvCxnSpPr>
          <p:spPr>
            <a:xfrm flipH="1">
              <a:off x="9567105" y="2763557"/>
              <a:ext cx="616005" cy="107076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Arrow Connector 90"/>
            <p:cNvCxnSpPr>
              <a:stCxn id="47" idx="4"/>
              <a:endCxn id="43" idx="0"/>
            </p:cNvCxnSpPr>
            <p:nvPr/>
          </p:nvCxnSpPr>
          <p:spPr>
            <a:xfrm flipH="1">
              <a:off x="9023535" y="2763557"/>
              <a:ext cx="1159575" cy="107076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Curved Connector 93"/>
            <p:cNvCxnSpPr>
              <a:stCxn id="47" idx="7"/>
              <a:endCxn id="47" idx="6"/>
            </p:cNvCxnSpPr>
            <p:nvPr/>
          </p:nvCxnSpPr>
          <p:spPr>
            <a:xfrm rot="16200000" flipH="1">
              <a:off x="10275206" y="2394422"/>
              <a:ext cx="176667" cy="61914"/>
            </a:xfrm>
            <a:prstGeom prst="curvedConnector4">
              <a:avLst>
                <a:gd name="adj1" fmla="val -145216"/>
                <a:gd name="adj2" fmla="val 380963"/>
              </a:avLst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Curved Connector 94"/>
            <p:cNvCxnSpPr>
              <a:stCxn id="46" idx="1"/>
              <a:endCxn id="46" idx="2"/>
            </p:cNvCxnSpPr>
            <p:nvPr/>
          </p:nvCxnSpPr>
          <p:spPr>
            <a:xfrm rot="16200000" flipH="1" flipV="1">
              <a:off x="6910557" y="2394421"/>
              <a:ext cx="176667" cy="61914"/>
            </a:xfrm>
            <a:prstGeom prst="curvedConnector4">
              <a:avLst>
                <a:gd name="adj1" fmla="val -145216"/>
                <a:gd name="adj2" fmla="val 380963"/>
              </a:avLst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TextBox 95"/>
            <p:cNvSpPr txBox="1"/>
            <p:nvPr/>
          </p:nvSpPr>
          <p:spPr>
            <a:xfrm>
              <a:off x="6637457" y="1970684"/>
              <a:ext cx="229571" cy="29625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1</a:t>
              </a:r>
              <a:endParaRPr lang="nl-NL"/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10491712" y="1918606"/>
              <a:ext cx="229571" cy="29625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1</a:t>
              </a:r>
              <a:endParaRPr lang="nl-NL"/>
            </a:p>
          </p:txBody>
        </p:sp>
        <p:cxnSp>
          <p:nvCxnSpPr>
            <p:cNvPr id="98" name="Straight Arrow Connector 97"/>
            <p:cNvCxnSpPr>
              <a:stCxn id="46" idx="4"/>
              <a:endCxn id="43" idx="0"/>
            </p:cNvCxnSpPr>
            <p:nvPr/>
          </p:nvCxnSpPr>
          <p:spPr>
            <a:xfrm>
              <a:off x="7179322" y="2763557"/>
              <a:ext cx="1844214" cy="1070766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Arrow Connector 98"/>
            <p:cNvCxnSpPr>
              <a:stCxn id="46" idx="4"/>
              <a:endCxn id="44" idx="0"/>
            </p:cNvCxnSpPr>
            <p:nvPr/>
          </p:nvCxnSpPr>
          <p:spPr>
            <a:xfrm>
              <a:off x="7179322" y="2763557"/>
              <a:ext cx="2387784" cy="1070766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/>
            <p:cNvCxnSpPr>
              <a:stCxn id="46" idx="4"/>
              <a:endCxn id="45" idx="0"/>
            </p:cNvCxnSpPr>
            <p:nvPr/>
          </p:nvCxnSpPr>
          <p:spPr>
            <a:xfrm>
              <a:off x="7179322" y="2763557"/>
              <a:ext cx="2931353" cy="1070766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Arrow Connector 103"/>
            <p:cNvCxnSpPr>
              <a:stCxn id="46" idx="4"/>
              <a:endCxn id="62" idx="0"/>
            </p:cNvCxnSpPr>
            <p:nvPr/>
          </p:nvCxnSpPr>
          <p:spPr>
            <a:xfrm>
              <a:off x="7179322" y="2763557"/>
              <a:ext cx="3408101" cy="108248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Arrow Connector 106"/>
            <p:cNvCxnSpPr>
              <a:stCxn id="46" idx="4"/>
              <a:endCxn id="63" idx="0"/>
            </p:cNvCxnSpPr>
            <p:nvPr/>
          </p:nvCxnSpPr>
          <p:spPr>
            <a:xfrm>
              <a:off x="7179322" y="2763557"/>
              <a:ext cx="3951671" cy="108248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Arrow Connector 109"/>
            <p:cNvCxnSpPr>
              <a:stCxn id="46" idx="4"/>
              <a:endCxn id="64" idx="0"/>
            </p:cNvCxnSpPr>
            <p:nvPr/>
          </p:nvCxnSpPr>
          <p:spPr>
            <a:xfrm>
              <a:off x="7179322" y="2763557"/>
              <a:ext cx="4495241" cy="108248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Arrow Connector 112"/>
            <p:cNvCxnSpPr>
              <a:stCxn id="47" idx="4"/>
              <a:endCxn id="71" idx="0"/>
            </p:cNvCxnSpPr>
            <p:nvPr/>
          </p:nvCxnSpPr>
          <p:spPr>
            <a:xfrm flipH="1">
              <a:off x="5761706" y="2763557"/>
              <a:ext cx="4421404" cy="1069704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Arrow Connector 115"/>
            <p:cNvCxnSpPr>
              <a:stCxn id="47" idx="4"/>
              <a:endCxn id="72" idx="0"/>
            </p:cNvCxnSpPr>
            <p:nvPr/>
          </p:nvCxnSpPr>
          <p:spPr>
            <a:xfrm flipH="1">
              <a:off x="6305276" y="2763557"/>
              <a:ext cx="3877834" cy="1069704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Arrow Connector 118"/>
            <p:cNvCxnSpPr>
              <a:stCxn id="47" idx="4"/>
              <a:endCxn id="73" idx="0"/>
            </p:cNvCxnSpPr>
            <p:nvPr/>
          </p:nvCxnSpPr>
          <p:spPr>
            <a:xfrm flipH="1">
              <a:off x="6848846" y="2763557"/>
              <a:ext cx="3334264" cy="1069704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Arrow Connector 121"/>
            <p:cNvCxnSpPr>
              <a:stCxn id="47" idx="4"/>
              <a:endCxn id="40" idx="0"/>
            </p:cNvCxnSpPr>
            <p:nvPr/>
          </p:nvCxnSpPr>
          <p:spPr>
            <a:xfrm flipH="1">
              <a:off x="7332429" y="2763557"/>
              <a:ext cx="2850681" cy="1070766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Arrow Connector 126"/>
            <p:cNvCxnSpPr>
              <a:stCxn id="47" idx="4"/>
              <a:endCxn id="41" idx="0"/>
            </p:cNvCxnSpPr>
            <p:nvPr/>
          </p:nvCxnSpPr>
          <p:spPr>
            <a:xfrm flipH="1">
              <a:off x="7936395" y="2763557"/>
              <a:ext cx="2246715" cy="1070766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Arrow Connector 129"/>
            <p:cNvCxnSpPr>
              <a:stCxn id="47" idx="4"/>
              <a:endCxn id="42" idx="0"/>
            </p:cNvCxnSpPr>
            <p:nvPr/>
          </p:nvCxnSpPr>
          <p:spPr>
            <a:xfrm flipH="1">
              <a:off x="8479965" y="2763557"/>
              <a:ext cx="1703145" cy="1070766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Curved Connector 135"/>
            <p:cNvCxnSpPr/>
            <p:nvPr/>
          </p:nvCxnSpPr>
          <p:spPr>
            <a:xfrm rot="5400000" flipH="1" flipV="1">
              <a:off x="8674694" y="761436"/>
              <a:ext cx="8435" cy="3003788"/>
            </a:xfrm>
            <a:prstGeom prst="curvedConnector3">
              <a:avLst>
                <a:gd name="adj1" fmla="val 3543157"/>
              </a:avLst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Curved Connector 148"/>
            <p:cNvCxnSpPr>
              <a:stCxn id="78" idx="2"/>
              <a:endCxn id="78" idx="4"/>
            </p:cNvCxnSpPr>
            <p:nvPr/>
          </p:nvCxnSpPr>
          <p:spPr>
            <a:xfrm rot="10800000" flipH="1" flipV="1">
              <a:off x="5621173" y="4800718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Curved Connector 151"/>
            <p:cNvCxnSpPr>
              <a:stCxn id="76" idx="2"/>
              <a:endCxn id="76" idx="4"/>
            </p:cNvCxnSpPr>
            <p:nvPr/>
          </p:nvCxnSpPr>
          <p:spPr>
            <a:xfrm rot="10800000" flipH="1" flipV="1">
              <a:off x="6149304" y="4801780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Curved Connector 154"/>
            <p:cNvCxnSpPr>
              <a:stCxn id="74" idx="2"/>
              <a:endCxn id="74" idx="4"/>
            </p:cNvCxnSpPr>
            <p:nvPr/>
          </p:nvCxnSpPr>
          <p:spPr>
            <a:xfrm rot="10800000" flipH="1" flipV="1">
              <a:off x="6695019" y="4802846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Curved Connector 157"/>
            <p:cNvCxnSpPr>
              <a:stCxn id="60" idx="2"/>
              <a:endCxn id="60" idx="4"/>
            </p:cNvCxnSpPr>
            <p:nvPr/>
          </p:nvCxnSpPr>
          <p:spPr>
            <a:xfrm rot="10800000" flipH="1" flipV="1">
              <a:off x="7193122" y="4804981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Curved Connector 160"/>
            <p:cNvCxnSpPr>
              <a:stCxn id="58" idx="2"/>
              <a:endCxn id="58" idx="4"/>
            </p:cNvCxnSpPr>
            <p:nvPr/>
          </p:nvCxnSpPr>
          <p:spPr>
            <a:xfrm rot="10800000" flipH="1" flipV="1">
              <a:off x="7782785" y="4799654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Curved Connector 163"/>
            <p:cNvCxnSpPr>
              <a:stCxn id="56" idx="2"/>
              <a:endCxn id="56" idx="4"/>
            </p:cNvCxnSpPr>
            <p:nvPr/>
          </p:nvCxnSpPr>
          <p:spPr>
            <a:xfrm rot="10800000" flipH="1" flipV="1">
              <a:off x="8315314" y="4807111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Curved Connector 166"/>
            <p:cNvCxnSpPr>
              <a:stCxn id="54" idx="2"/>
              <a:endCxn id="54" idx="4"/>
            </p:cNvCxnSpPr>
            <p:nvPr/>
          </p:nvCxnSpPr>
          <p:spPr>
            <a:xfrm rot="10800000" flipH="1" flipV="1">
              <a:off x="8883002" y="4801780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Curved Connector 169"/>
            <p:cNvCxnSpPr>
              <a:stCxn id="52" idx="2"/>
              <a:endCxn id="52" idx="4"/>
            </p:cNvCxnSpPr>
            <p:nvPr/>
          </p:nvCxnSpPr>
          <p:spPr>
            <a:xfrm rot="10800000" flipH="1" flipV="1">
              <a:off x="9411134" y="4802843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Curved Connector 172"/>
            <p:cNvCxnSpPr>
              <a:stCxn id="50" idx="2"/>
              <a:endCxn id="50" idx="4"/>
            </p:cNvCxnSpPr>
            <p:nvPr/>
          </p:nvCxnSpPr>
          <p:spPr>
            <a:xfrm rot="10800000" flipH="1" flipV="1">
              <a:off x="9956848" y="4803908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Curved Connector 175"/>
            <p:cNvCxnSpPr>
              <a:stCxn id="69" idx="2"/>
              <a:endCxn id="69" idx="4"/>
            </p:cNvCxnSpPr>
            <p:nvPr/>
          </p:nvCxnSpPr>
          <p:spPr>
            <a:xfrm rot="10800000" flipH="1" flipV="1">
              <a:off x="10446890" y="4813501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Curved Connector 178"/>
            <p:cNvCxnSpPr>
              <a:stCxn id="67" idx="2"/>
              <a:endCxn id="67" idx="4"/>
            </p:cNvCxnSpPr>
            <p:nvPr/>
          </p:nvCxnSpPr>
          <p:spPr>
            <a:xfrm rot="10800000" flipH="1" flipV="1">
              <a:off x="10975022" y="4814563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Curved Connector 181"/>
            <p:cNvCxnSpPr>
              <a:stCxn id="65" idx="2"/>
              <a:endCxn id="65" idx="4"/>
            </p:cNvCxnSpPr>
            <p:nvPr/>
          </p:nvCxnSpPr>
          <p:spPr>
            <a:xfrm rot="10800000" flipH="1" flipV="1">
              <a:off x="11520737" y="4815629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8" name="Slide Number Placeholder 18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06661-2BEA-419D-95CE-082FC67DA5D1}" type="slidenum">
              <a:rPr lang="nl-NL" smtClean="0"/>
              <a:pPr/>
              <a:t>6</a:t>
            </a:fld>
            <a:endParaRPr lang="nl-NL"/>
          </a:p>
        </p:txBody>
      </p:sp>
      <p:sp>
        <p:nvSpPr>
          <p:cNvPr id="190" name="TextBox 189"/>
          <p:cNvSpPr txBox="1"/>
          <p:nvPr/>
        </p:nvSpPr>
        <p:spPr>
          <a:xfrm>
            <a:off x="11506200" y="7620"/>
            <a:ext cx="67693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EFA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2077035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920" y="927301"/>
            <a:ext cx="12070080" cy="61401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19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Matrix (12x2) of factor </a:t>
            </a:r>
            <a:r>
              <a:rPr lang="nl-NL" sz="19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loadings</a:t>
            </a:r>
            <a:r>
              <a:rPr lang="nl-NL" sz="19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900" b="1" dirty="0" smtClean="0">
                <a:solidFill>
                  <a:srgbClr val="FF0000"/>
                </a:solidFill>
                <a:sym typeface="Symbol" panose="05050102010706020507" pitchFamily="18" charset="2"/>
              </a:rPr>
              <a:t></a:t>
            </a:r>
            <a:r>
              <a:rPr lang="en-US" sz="1900" b="1" dirty="0" smtClean="0">
                <a:sym typeface="Symbol" panose="05050102010706020507" pitchFamily="18" charset="2"/>
              </a:rPr>
              <a:t>  (note: |loading| &lt; .1 not shown)</a:t>
            </a:r>
            <a:r>
              <a:rPr lang="nl-NL" sz="19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nl-NL" sz="16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nl-NL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Factor1 Factor2</a:t>
            </a:r>
          </a:p>
          <a:p>
            <a:r>
              <a:rPr lang="nl-NL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n1  0.851         </a:t>
            </a:r>
          </a:p>
          <a:p>
            <a:r>
              <a:rPr lang="nl-NL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n2  0.486         </a:t>
            </a:r>
          </a:p>
          <a:p>
            <a:r>
              <a:rPr lang="nl-NL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n3  0.838         </a:t>
            </a:r>
          </a:p>
          <a:p>
            <a:r>
              <a:rPr lang="nl-NL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n4  0.647  -0.140 </a:t>
            </a:r>
          </a:p>
          <a:p>
            <a:r>
              <a:rPr lang="nl-NL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n5  0.464   0.501 </a:t>
            </a:r>
          </a:p>
          <a:p>
            <a:r>
              <a:rPr lang="nl-NL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n6  0.801         </a:t>
            </a:r>
          </a:p>
          <a:p>
            <a:r>
              <a:rPr lang="nl-NL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e1          0.614 </a:t>
            </a:r>
          </a:p>
          <a:p>
            <a:r>
              <a:rPr lang="nl-NL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e2          0.537 </a:t>
            </a:r>
          </a:p>
          <a:p>
            <a:r>
              <a:rPr lang="nl-NL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e3 -0.294   0.199 </a:t>
            </a:r>
          </a:p>
          <a:p>
            <a:r>
              <a:rPr lang="nl-NL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e4          0.466 </a:t>
            </a:r>
          </a:p>
          <a:p>
            <a:r>
              <a:rPr lang="nl-NL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e5  0.102   0.497 </a:t>
            </a:r>
          </a:p>
          <a:p>
            <a:r>
              <a:rPr lang="nl-NL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e6 -0.198   </a:t>
            </a:r>
            <a:r>
              <a:rPr lang="nl-NL" sz="16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0.731</a:t>
            </a:r>
            <a:endParaRPr lang="nl-NL" sz="1600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nl-NL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nl-NL" sz="19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Factor </a:t>
            </a:r>
            <a:r>
              <a:rPr lang="nl-NL" sz="19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Correlation</a:t>
            </a:r>
            <a:r>
              <a:rPr lang="nl-NL" sz="19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matrix (2x2)</a:t>
            </a:r>
            <a:r>
              <a:rPr lang="en-US" sz="1900" b="1" dirty="0" smtClean="0">
                <a:latin typeface="Symbol" panose="05050102010706020507" pitchFamily="18" charset="2"/>
                <a:sym typeface="Symbol" panose="05050102010706020507" pitchFamily="18" charset="2"/>
              </a:rPr>
              <a:t> </a:t>
            </a:r>
            <a:r>
              <a:rPr lang="en-US" sz="1900" b="1" dirty="0" smtClean="0">
                <a:solidFill>
                  <a:srgbClr val="00B050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Y</a:t>
            </a:r>
            <a:r>
              <a:rPr lang="nl-NL" sz="19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nl-NL" sz="16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Factor1 Factor2</a:t>
            </a:r>
          </a:p>
          <a:p>
            <a:r>
              <a:rPr lang="nl-NL" sz="16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Factor1   1.000  -0.368</a:t>
            </a:r>
          </a:p>
          <a:p>
            <a:r>
              <a:rPr lang="nl-NL" sz="16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Factor2  -0.368   1.000</a:t>
            </a:r>
          </a:p>
          <a:p>
            <a:endParaRPr lang="nl-NL" sz="1600" b="1" dirty="0" smtClean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9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Diagonal </a:t>
            </a:r>
            <a:r>
              <a:rPr lang="en-US" sz="1900" b="1" dirty="0">
                <a:latin typeface="Courier New" panose="02070309020205020404" pitchFamily="49" charset="0"/>
                <a:cs typeface="Courier New" panose="02070309020205020404" pitchFamily="49" charset="0"/>
              </a:rPr>
              <a:t>covariance matrix (12x12) of residuals (</a:t>
            </a:r>
            <a:r>
              <a:rPr lang="en-US" sz="1900" b="1" dirty="0">
                <a:solidFill>
                  <a:srgbClr val="0070C0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Q</a:t>
            </a:r>
            <a:r>
              <a:rPr lang="en-US" sz="19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  <a:endParaRPr lang="nl-NL" sz="19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nl-NL" sz="16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n1    n2    n3    n4    n5    n6    e1    e2    e3    e4    e5    e6 </a:t>
            </a:r>
          </a:p>
          <a:p>
            <a:r>
              <a:rPr lang="nl-NL" sz="16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0.259 0.735 0.237 0.496 0.705 0.330 0.574 0.707 0.831 0.738 0.780 0.321 </a:t>
            </a:r>
          </a:p>
          <a:p>
            <a:endParaRPr lang="nl-NL" sz="16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09557" y="129267"/>
            <a:ext cx="399179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>
                <a:latin typeface="Symbol" panose="05050102010706020507" pitchFamily="18" charset="2"/>
              </a:rPr>
              <a:t>S</a:t>
            </a:r>
            <a:r>
              <a:rPr lang="en-US" sz="4000" b="1" baseline="-25000" dirty="0" err="1"/>
              <a:t>y</a:t>
            </a:r>
            <a:r>
              <a:rPr lang="en-US" sz="4000" dirty="0"/>
              <a:t> = </a:t>
            </a:r>
            <a:r>
              <a:rPr lang="en-US" sz="4000" b="1" dirty="0" smtClean="0">
                <a:solidFill>
                  <a:srgbClr val="FF0000"/>
                </a:solidFill>
                <a:sym typeface="Symbol" panose="05050102010706020507" pitchFamily="18" charset="2"/>
              </a:rPr>
              <a:t></a:t>
            </a:r>
            <a:r>
              <a:rPr lang="en-US" sz="4000" b="1" dirty="0" smtClean="0">
                <a:sym typeface="Symbol" panose="05050102010706020507" pitchFamily="18" charset="2"/>
              </a:rPr>
              <a:t> </a:t>
            </a:r>
            <a:r>
              <a:rPr lang="en-US" sz="4000" b="1" dirty="0" smtClean="0">
                <a:solidFill>
                  <a:srgbClr val="00B050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Y</a:t>
            </a:r>
            <a:r>
              <a:rPr lang="en-US" sz="4000" b="1" dirty="0" smtClean="0">
                <a:latin typeface="Symbol" panose="05050102010706020507" pitchFamily="18" charset="2"/>
                <a:sym typeface="Symbol" panose="05050102010706020507" pitchFamily="18" charset="2"/>
              </a:rPr>
              <a:t> </a:t>
            </a:r>
            <a:r>
              <a:rPr lang="en-US" sz="4000" b="1" dirty="0" smtClean="0">
                <a:solidFill>
                  <a:srgbClr val="FF0000"/>
                </a:solidFill>
                <a:sym typeface="Symbol" panose="05050102010706020507" pitchFamily="18" charset="2"/>
              </a:rPr>
              <a:t></a:t>
            </a:r>
            <a:r>
              <a:rPr lang="en-US" sz="4000" b="1" baseline="30000" dirty="0" smtClean="0">
                <a:sym typeface="Symbol" panose="05050102010706020507" pitchFamily="18" charset="2"/>
              </a:rPr>
              <a:t>t</a:t>
            </a:r>
            <a:r>
              <a:rPr lang="en-US" sz="4000" baseline="30000" dirty="0" smtClean="0"/>
              <a:t>     </a:t>
            </a:r>
            <a:r>
              <a:rPr lang="en-US" sz="4000" dirty="0"/>
              <a:t>+  </a:t>
            </a:r>
            <a:r>
              <a:rPr lang="en-US" sz="4000" b="1" dirty="0">
                <a:solidFill>
                  <a:srgbClr val="0070C0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Q</a:t>
            </a:r>
            <a:r>
              <a:rPr lang="en-US" sz="4000" b="1" dirty="0">
                <a:latin typeface="Symbol" panose="05050102010706020507" pitchFamily="18" charset="2"/>
                <a:sym typeface="Symbol" panose="05050102010706020507" pitchFamily="18" charset="2"/>
              </a:rPr>
              <a:t> </a:t>
            </a:r>
            <a:endParaRPr lang="en-US" sz="4000" dirty="0"/>
          </a:p>
        </p:txBody>
      </p:sp>
      <p:grpSp>
        <p:nvGrpSpPr>
          <p:cNvPr id="187" name="Group 186"/>
          <p:cNvGrpSpPr/>
          <p:nvPr/>
        </p:nvGrpSpPr>
        <p:grpSpPr>
          <a:xfrm>
            <a:off x="5573177" y="2017666"/>
            <a:ext cx="6335634" cy="3093329"/>
            <a:chOff x="5550317" y="1918606"/>
            <a:chExt cx="6335634" cy="3093329"/>
          </a:xfrm>
        </p:grpSpPr>
        <p:sp>
          <p:nvSpPr>
            <p:cNvPr id="40" name="Rectangle 4"/>
            <p:cNvSpPr>
              <a:spLocks noChangeArrowheads="1"/>
            </p:cNvSpPr>
            <p:nvPr/>
          </p:nvSpPr>
          <p:spPr bwMode="auto">
            <a:xfrm>
              <a:off x="7121040" y="3834323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n4</a:t>
              </a:r>
              <a:endParaRPr lang="en-GB" dirty="0"/>
            </a:p>
          </p:txBody>
        </p:sp>
        <p:sp>
          <p:nvSpPr>
            <p:cNvPr id="41" name="Rectangle 5"/>
            <p:cNvSpPr>
              <a:spLocks noChangeArrowheads="1"/>
            </p:cNvSpPr>
            <p:nvPr/>
          </p:nvSpPr>
          <p:spPr bwMode="auto">
            <a:xfrm>
              <a:off x="7725006" y="3834323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n5</a:t>
              </a:r>
              <a:endParaRPr lang="en-GB" dirty="0"/>
            </a:p>
          </p:txBody>
        </p:sp>
        <p:sp>
          <p:nvSpPr>
            <p:cNvPr id="42" name="Rectangle 6"/>
            <p:cNvSpPr>
              <a:spLocks noChangeArrowheads="1"/>
            </p:cNvSpPr>
            <p:nvPr/>
          </p:nvSpPr>
          <p:spPr bwMode="auto">
            <a:xfrm>
              <a:off x="8268576" y="3834323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n6</a:t>
              </a:r>
              <a:endParaRPr lang="en-GB" dirty="0"/>
            </a:p>
          </p:txBody>
        </p:sp>
        <p:sp>
          <p:nvSpPr>
            <p:cNvPr id="43" name="Rectangle 7"/>
            <p:cNvSpPr>
              <a:spLocks noChangeArrowheads="1"/>
            </p:cNvSpPr>
            <p:nvPr/>
          </p:nvSpPr>
          <p:spPr bwMode="auto">
            <a:xfrm>
              <a:off x="8812147" y="3834323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e</a:t>
              </a:r>
              <a:r>
                <a:rPr lang="en-US" dirty="0"/>
                <a:t>1</a:t>
              </a:r>
              <a:endParaRPr lang="en-GB" dirty="0"/>
            </a:p>
          </p:txBody>
        </p:sp>
        <p:sp>
          <p:nvSpPr>
            <p:cNvPr id="44" name="Rectangle 8"/>
            <p:cNvSpPr>
              <a:spLocks noChangeArrowheads="1"/>
            </p:cNvSpPr>
            <p:nvPr/>
          </p:nvSpPr>
          <p:spPr bwMode="auto">
            <a:xfrm>
              <a:off x="9355717" y="3834323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e</a:t>
              </a:r>
              <a:r>
                <a:rPr lang="en-US" dirty="0"/>
                <a:t>2</a:t>
              </a:r>
              <a:endParaRPr lang="en-GB" dirty="0"/>
            </a:p>
          </p:txBody>
        </p:sp>
        <p:sp>
          <p:nvSpPr>
            <p:cNvPr id="45" name="Rectangle 9"/>
            <p:cNvSpPr>
              <a:spLocks noChangeArrowheads="1"/>
            </p:cNvSpPr>
            <p:nvPr/>
          </p:nvSpPr>
          <p:spPr bwMode="auto">
            <a:xfrm>
              <a:off x="9899286" y="3834323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e</a:t>
              </a:r>
              <a:r>
                <a:rPr lang="en-US" dirty="0"/>
                <a:t>3</a:t>
              </a:r>
              <a:endParaRPr lang="en-GB" dirty="0"/>
            </a:p>
          </p:txBody>
        </p:sp>
        <p:sp>
          <p:nvSpPr>
            <p:cNvPr id="46" name="Oval 10"/>
            <p:cNvSpPr>
              <a:spLocks noChangeArrowheads="1"/>
            </p:cNvSpPr>
            <p:nvPr/>
          </p:nvSpPr>
          <p:spPr bwMode="auto">
            <a:xfrm>
              <a:off x="6967933" y="2263867"/>
              <a:ext cx="422777" cy="49969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 dirty="0" smtClean="0"/>
                <a:t>N</a:t>
              </a:r>
              <a:endParaRPr lang="en-GB" dirty="0"/>
            </a:p>
          </p:txBody>
        </p:sp>
        <p:sp>
          <p:nvSpPr>
            <p:cNvPr id="47" name="Oval 11"/>
            <p:cNvSpPr>
              <a:spLocks noChangeArrowheads="1"/>
            </p:cNvSpPr>
            <p:nvPr/>
          </p:nvSpPr>
          <p:spPr bwMode="auto">
            <a:xfrm>
              <a:off x="9971721" y="2263867"/>
              <a:ext cx="422777" cy="49969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 dirty="0" smtClean="0"/>
                <a:t>E</a:t>
              </a:r>
              <a:endParaRPr lang="en-GB" dirty="0"/>
            </a:p>
          </p:txBody>
        </p:sp>
        <p:sp>
          <p:nvSpPr>
            <p:cNvPr id="50" name="Oval 49"/>
            <p:cNvSpPr/>
            <p:nvPr/>
          </p:nvSpPr>
          <p:spPr>
            <a:xfrm>
              <a:off x="9956849" y="4607601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51" name="Straight Arrow Connector 50"/>
            <p:cNvCxnSpPr>
              <a:stCxn id="50" idx="0"/>
              <a:endCxn id="45" idx="2"/>
            </p:cNvCxnSpPr>
            <p:nvPr/>
          </p:nvCxnSpPr>
          <p:spPr>
            <a:xfrm flipV="1">
              <a:off x="10110674" y="4334013"/>
              <a:ext cx="1" cy="27358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Oval 51"/>
            <p:cNvSpPr/>
            <p:nvPr/>
          </p:nvSpPr>
          <p:spPr>
            <a:xfrm>
              <a:off x="9411135" y="4606536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/>
                <a:t>e</a:t>
              </a:r>
            </a:p>
          </p:txBody>
        </p:sp>
        <p:cxnSp>
          <p:nvCxnSpPr>
            <p:cNvPr id="53" name="Straight Arrow Connector 52"/>
            <p:cNvCxnSpPr>
              <a:stCxn id="52" idx="0"/>
              <a:endCxn id="44" idx="2"/>
            </p:cNvCxnSpPr>
            <p:nvPr/>
          </p:nvCxnSpPr>
          <p:spPr>
            <a:xfrm flipV="1">
              <a:off x="9564960" y="4334013"/>
              <a:ext cx="2146" cy="272523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Oval 53"/>
            <p:cNvSpPr/>
            <p:nvPr/>
          </p:nvSpPr>
          <p:spPr>
            <a:xfrm>
              <a:off x="8883003" y="4605473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55" name="Straight Arrow Connector 54"/>
            <p:cNvCxnSpPr>
              <a:stCxn id="54" idx="0"/>
              <a:endCxn id="43" idx="2"/>
            </p:cNvCxnSpPr>
            <p:nvPr/>
          </p:nvCxnSpPr>
          <p:spPr>
            <a:xfrm flipH="1" flipV="1">
              <a:off x="9023536" y="4334013"/>
              <a:ext cx="13292" cy="27146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Oval 55"/>
            <p:cNvSpPr/>
            <p:nvPr/>
          </p:nvSpPr>
          <p:spPr>
            <a:xfrm>
              <a:off x="8315315" y="4610804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57" name="Straight Arrow Connector 56"/>
            <p:cNvCxnSpPr>
              <a:stCxn id="56" idx="0"/>
              <a:endCxn id="42" idx="2"/>
            </p:cNvCxnSpPr>
            <p:nvPr/>
          </p:nvCxnSpPr>
          <p:spPr>
            <a:xfrm flipV="1">
              <a:off x="8469140" y="4334013"/>
              <a:ext cx="10825" cy="27679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Oval 57"/>
            <p:cNvSpPr/>
            <p:nvPr/>
          </p:nvSpPr>
          <p:spPr>
            <a:xfrm>
              <a:off x="7782786" y="4603347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59" name="Straight Arrow Connector 58"/>
            <p:cNvCxnSpPr>
              <a:stCxn id="58" idx="0"/>
              <a:endCxn id="41" idx="2"/>
            </p:cNvCxnSpPr>
            <p:nvPr/>
          </p:nvCxnSpPr>
          <p:spPr>
            <a:xfrm flipH="1" flipV="1">
              <a:off x="7936395" y="4334013"/>
              <a:ext cx="216" cy="269334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Oval 59"/>
            <p:cNvSpPr/>
            <p:nvPr/>
          </p:nvSpPr>
          <p:spPr>
            <a:xfrm>
              <a:off x="7193123" y="4608674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61" name="Straight Arrow Connector 60"/>
            <p:cNvCxnSpPr>
              <a:stCxn id="60" idx="0"/>
              <a:endCxn id="40" idx="2"/>
            </p:cNvCxnSpPr>
            <p:nvPr/>
          </p:nvCxnSpPr>
          <p:spPr>
            <a:xfrm flipH="1" flipV="1">
              <a:off x="7332429" y="4334013"/>
              <a:ext cx="14519" cy="27466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Rectangle 7"/>
            <p:cNvSpPr>
              <a:spLocks noChangeArrowheads="1"/>
            </p:cNvSpPr>
            <p:nvPr/>
          </p:nvSpPr>
          <p:spPr bwMode="auto">
            <a:xfrm>
              <a:off x="10376034" y="3846044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e</a:t>
              </a:r>
              <a:r>
                <a:rPr lang="en-US" dirty="0" smtClean="0"/>
                <a:t>4</a:t>
              </a:r>
              <a:endParaRPr lang="en-GB" dirty="0"/>
            </a:p>
          </p:txBody>
        </p:sp>
        <p:sp>
          <p:nvSpPr>
            <p:cNvPr id="63" name="Rectangle 8"/>
            <p:cNvSpPr>
              <a:spLocks noChangeArrowheads="1"/>
            </p:cNvSpPr>
            <p:nvPr/>
          </p:nvSpPr>
          <p:spPr bwMode="auto">
            <a:xfrm>
              <a:off x="10919604" y="3846044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e</a:t>
              </a:r>
              <a:r>
                <a:rPr lang="en-US" dirty="0" smtClean="0"/>
                <a:t>5</a:t>
              </a:r>
              <a:endParaRPr lang="en-GB" dirty="0"/>
            </a:p>
          </p:txBody>
        </p:sp>
        <p:sp>
          <p:nvSpPr>
            <p:cNvPr id="64" name="Rectangle 9"/>
            <p:cNvSpPr>
              <a:spLocks noChangeArrowheads="1"/>
            </p:cNvSpPr>
            <p:nvPr/>
          </p:nvSpPr>
          <p:spPr bwMode="auto">
            <a:xfrm>
              <a:off x="11463174" y="3846044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e</a:t>
              </a:r>
              <a:r>
                <a:rPr lang="en-US" dirty="0" smtClean="0"/>
                <a:t>6</a:t>
              </a:r>
              <a:endParaRPr lang="en-GB" dirty="0"/>
            </a:p>
          </p:txBody>
        </p:sp>
        <p:sp>
          <p:nvSpPr>
            <p:cNvPr id="65" name="Oval 64"/>
            <p:cNvSpPr/>
            <p:nvPr/>
          </p:nvSpPr>
          <p:spPr>
            <a:xfrm>
              <a:off x="11520738" y="4619322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66" name="Straight Arrow Connector 65"/>
            <p:cNvCxnSpPr>
              <a:stCxn id="65" idx="0"/>
              <a:endCxn id="64" idx="2"/>
            </p:cNvCxnSpPr>
            <p:nvPr/>
          </p:nvCxnSpPr>
          <p:spPr>
            <a:xfrm flipV="1">
              <a:off x="11674563" y="4345734"/>
              <a:ext cx="0" cy="27358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Oval 66"/>
            <p:cNvSpPr/>
            <p:nvPr/>
          </p:nvSpPr>
          <p:spPr>
            <a:xfrm>
              <a:off x="10975023" y="4618256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68" name="Straight Arrow Connector 67"/>
            <p:cNvCxnSpPr>
              <a:stCxn id="67" idx="0"/>
              <a:endCxn id="63" idx="2"/>
            </p:cNvCxnSpPr>
            <p:nvPr/>
          </p:nvCxnSpPr>
          <p:spPr>
            <a:xfrm flipV="1">
              <a:off x="11128848" y="4345734"/>
              <a:ext cx="2145" cy="272522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Oval 68"/>
            <p:cNvSpPr/>
            <p:nvPr/>
          </p:nvSpPr>
          <p:spPr>
            <a:xfrm>
              <a:off x="10446891" y="4617194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70" name="Straight Arrow Connector 69"/>
            <p:cNvCxnSpPr>
              <a:stCxn id="69" idx="0"/>
              <a:endCxn id="62" idx="2"/>
            </p:cNvCxnSpPr>
            <p:nvPr/>
          </p:nvCxnSpPr>
          <p:spPr>
            <a:xfrm flipH="1" flipV="1">
              <a:off x="10587423" y="4345734"/>
              <a:ext cx="13293" cy="27146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Rectangle 7"/>
            <p:cNvSpPr>
              <a:spLocks noChangeArrowheads="1"/>
            </p:cNvSpPr>
            <p:nvPr/>
          </p:nvSpPr>
          <p:spPr bwMode="auto">
            <a:xfrm>
              <a:off x="5550317" y="3833261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n1</a:t>
              </a:r>
              <a:endParaRPr lang="en-GB" dirty="0"/>
            </a:p>
          </p:txBody>
        </p:sp>
        <p:sp>
          <p:nvSpPr>
            <p:cNvPr id="72" name="Rectangle 8"/>
            <p:cNvSpPr>
              <a:spLocks noChangeArrowheads="1"/>
            </p:cNvSpPr>
            <p:nvPr/>
          </p:nvSpPr>
          <p:spPr bwMode="auto">
            <a:xfrm>
              <a:off x="6093887" y="3833261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n2</a:t>
              </a:r>
              <a:endParaRPr lang="en-GB" dirty="0"/>
            </a:p>
          </p:txBody>
        </p:sp>
        <p:sp>
          <p:nvSpPr>
            <p:cNvPr id="73" name="Rectangle 9"/>
            <p:cNvSpPr>
              <a:spLocks noChangeArrowheads="1"/>
            </p:cNvSpPr>
            <p:nvPr/>
          </p:nvSpPr>
          <p:spPr bwMode="auto">
            <a:xfrm>
              <a:off x="6637457" y="3833261"/>
              <a:ext cx="422777" cy="499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/>
                <a:t>n3</a:t>
              </a:r>
              <a:endParaRPr lang="en-GB" dirty="0"/>
            </a:p>
          </p:txBody>
        </p:sp>
        <p:sp>
          <p:nvSpPr>
            <p:cNvPr id="74" name="Oval 73"/>
            <p:cNvSpPr/>
            <p:nvPr/>
          </p:nvSpPr>
          <p:spPr>
            <a:xfrm>
              <a:off x="6695020" y="4606539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/>
                <a:t>e</a:t>
              </a:r>
            </a:p>
          </p:txBody>
        </p:sp>
        <p:cxnSp>
          <p:nvCxnSpPr>
            <p:cNvPr id="75" name="Straight Arrow Connector 74"/>
            <p:cNvCxnSpPr>
              <a:stCxn id="74" idx="0"/>
              <a:endCxn id="73" idx="2"/>
            </p:cNvCxnSpPr>
            <p:nvPr/>
          </p:nvCxnSpPr>
          <p:spPr>
            <a:xfrm flipV="1">
              <a:off x="6848845" y="4332951"/>
              <a:ext cx="1" cy="27358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Oval 75"/>
            <p:cNvSpPr/>
            <p:nvPr/>
          </p:nvSpPr>
          <p:spPr>
            <a:xfrm>
              <a:off x="6149305" y="4605473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77" name="Straight Arrow Connector 76"/>
            <p:cNvCxnSpPr>
              <a:stCxn id="76" idx="0"/>
              <a:endCxn id="72" idx="2"/>
            </p:cNvCxnSpPr>
            <p:nvPr/>
          </p:nvCxnSpPr>
          <p:spPr>
            <a:xfrm flipV="1">
              <a:off x="6303130" y="4332951"/>
              <a:ext cx="2146" cy="272522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Oval 77"/>
            <p:cNvSpPr/>
            <p:nvPr/>
          </p:nvSpPr>
          <p:spPr>
            <a:xfrm>
              <a:off x="5621174" y="4604411"/>
              <a:ext cx="307650" cy="392613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e</a:t>
              </a:r>
              <a:endParaRPr lang="nl-NL" dirty="0"/>
            </a:p>
          </p:txBody>
        </p:sp>
        <p:cxnSp>
          <p:nvCxnSpPr>
            <p:cNvPr id="79" name="Straight Arrow Connector 78"/>
            <p:cNvCxnSpPr>
              <a:stCxn id="78" idx="0"/>
              <a:endCxn id="71" idx="2"/>
            </p:cNvCxnSpPr>
            <p:nvPr/>
          </p:nvCxnSpPr>
          <p:spPr>
            <a:xfrm flipH="1" flipV="1">
              <a:off x="5761706" y="4332951"/>
              <a:ext cx="13293" cy="27146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Arrow Connector 79"/>
            <p:cNvCxnSpPr>
              <a:stCxn id="47" idx="4"/>
              <a:endCxn id="62" idx="0"/>
            </p:cNvCxnSpPr>
            <p:nvPr/>
          </p:nvCxnSpPr>
          <p:spPr>
            <a:xfrm>
              <a:off x="10183109" y="2763557"/>
              <a:ext cx="404314" cy="108248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Arrow Connector 80"/>
            <p:cNvCxnSpPr/>
            <p:nvPr/>
          </p:nvCxnSpPr>
          <p:spPr>
            <a:xfrm>
              <a:off x="10180805" y="2767775"/>
              <a:ext cx="950188" cy="1078269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Arrow Connector 81"/>
            <p:cNvCxnSpPr>
              <a:stCxn id="46" idx="4"/>
              <a:endCxn id="71" idx="0"/>
            </p:cNvCxnSpPr>
            <p:nvPr/>
          </p:nvCxnSpPr>
          <p:spPr>
            <a:xfrm flipH="1">
              <a:off x="5761705" y="2763557"/>
              <a:ext cx="1417616" cy="1069704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Arrow Connector 82"/>
            <p:cNvCxnSpPr>
              <a:stCxn id="46" idx="4"/>
              <a:endCxn id="72" idx="0"/>
            </p:cNvCxnSpPr>
            <p:nvPr/>
          </p:nvCxnSpPr>
          <p:spPr>
            <a:xfrm flipH="1">
              <a:off x="6305275" y="2763557"/>
              <a:ext cx="874046" cy="1069704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Arrow Connector 83"/>
            <p:cNvCxnSpPr>
              <a:stCxn id="46" idx="4"/>
              <a:endCxn id="73" idx="0"/>
            </p:cNvCxnSpPr>
            <p:nvPr/>
          </p:nvCxnSpPr>
          <p:spPr>
            <a:xfrm flipH="1">
              <a:off x="6848845" y="2763557"/>
              <a:ext cx="330476" cy="1069704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Arrow Connector 84"/>
            <p:cNvCxnSpPr>
              <a:stCxn id="46" idx="4"/>
              <a:endCxn id="40" idx="0"/>
            </p:cNvCxnSpPr>
            <p:nvPr/>
          </p:nvCxnSpPr>
          <p:spPr>
            <a:xfrm>
              <a:off x="7179321" y="2763557"/>
              <a:ext cx="153107" cy="107076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Arrow Connector 85"/>
            <p:cNvCxnSpPr>
              <a:stCxn id="46" idx="4"/>
              <a:endCxn id="41" idx="0"/>
            </p:cNvCxnSpPr>
            <p:nvPr/>
          </p:nvCxnSpPr>
          <p:spPr>
            <a:xfrm>
              <a:off x="7179321" y="2763557"/>
              <a:ext cx="757074" cy="107076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Arrow Connector 86"/>
            <p:cNvCxnSpPr>
              <a:stCxn id="46" idx="4"/>
              <a:endCxn id="42" idx="0"/>
            </p:cNvCxnSpPr>
            <p:nvPr/>
          </p:nvCxnSpPr>
          <p:spPr>
            <a:xfrm>
              <a:off x="7179321" y="2763557"/>
              <a:ext cx="1300644" cy="107076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Arrow Connector 87"/>
            <p:cNvCxnSpPr>
              <a:stCxn id="47" idx="4"/>
              <a:endCxn id="64" idx="0"/>
            </p:cNvCxnSpPr>
            <p:nvPr/>
          </p:nvCxnSpPr>
          <p:spPr>
            <a:xfrm>
              <a:off x="10183109" y="2763557"/>
              <a:ext cx="1491453" cy="108248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Arrow Connector 88"/>
            <p:cNvCxnSpPr>
              <a:stCxn id="47" idx="4"/>
              <a:endCxn id="45" idx="0"/>
            </p:cNvCxnSpPr>
            <p:nvPr/>
          </p:nvCxnSpPr>
          <p:spPr>
            <a:xfrm flipH="1">
              <a:off x="10110674" y="2763557"/>
              <a:ext cx="72435" cy="107076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Arrow Connector 89"/>
            <p:cNvCxnSpPr>
              <a:stCxn id="47" idx="4"/>
              <a:endCxn id="44" idx="0"/>
            </p:cNvCxnSpPr>
            <p:nvPr/>
          </p:nvCxnSpPr>
          <p:spPr>
            <a:xfrm flipH="1">
              <a:off x="9567105" y="2763557"/>
              <a:ext cx="616005" cy="107076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Arrow Connector 90"/>
            <p:cNvCxnSpPr>
              <a:stCxn id="47" idx="4"/>
              <a:endCxn id="43" idx="0"/>
            </p:cNvCxnSpPr>
            <p:nvPr/>
          </p:nvCxnSpPr>
          <p:spPr>
            <a:xfrm flipH="1">
              <a:off x="9023535" y="2763557"/>
              <a:ext cx="1159575" cy="107076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Curved Connector 93"/>
            <p:cNvCxnSpPr>
              <a:stCxn id="47" idx="7"/>
              <a:endCxn id="47" idx="6"/>
            </p:cNvCxnSpPr>
            <p:nvPr/>
          </p:nvCxnSpPr>
          <p:spPr>
            <a:xfrm rot="16200000" flipH="1">
              <a:off x="10275206" y="2394422"/>
              <a:ext cx="176667" cy="61914"/>
            </a:xfrm>
            <a:prstGeom prst="curvedConnector4">
              <a:avLst>
                <a:gd name="adj1" fmla="val -145216"/>
                <a:gd name="adj2" fmla="val 380963"/>
              </a:avLst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Curved Connector 94"/>
            <p:cNvCxnSpPr>
              <a:stCxn id="46" idx="1"/>
              <a:endCxn id="46" idx="2"/>
            </p:cNvCxnSpPr>
            <p:nvPr/>
          </p:nvCxnSpPr>
          <p:spPr>
            <a:xfrm rot="16200000" flipH="1" flipV="1">
              <a:off x="6910557" y="2394421"/>
              <a:ext cx="176667" cy="61914"/>
            </a:xfrm>
            <a:prstGeom prst="curvedConnector4">
              <a:avLst>
                <a:gd name="adj1" fmla="val -145216"/>
                <a:gd name="adj2" fmla="val 380963"/>
              </a:avLst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TextBox 95"/>
            <p:cNvSpPr txBox="1"/>
            <p:nvPr/>
          </p:nvSpPr>
          <p:spPr>
            <a:xfrm>
              <a:off x="6637457" y="1970684"/>
              <a:ext cx="229571" cy="29625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1</a:t>
              </a:r>
              <a:endParaRPr lang="nl-NL"/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10491712" y="1918606"/>
              <a:ext cx="229571" cy="29625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1</a:t>
              </a:r>
              <a:endParaRPr lang="nl-NL"/>
            </a:p>
          </p:txBody>
        </p:sp>
        <p:cxnSp>
          <p:nvCxnSpPr>
            <p:cNvPr id="98" name="Straight Arrow Connector 97"/>
            <p:cNvCxnSpPr>
              <a:stCxn id="46" idx="4"/>
              <a:endCxn id="43" idx="0"/>
            </p:cNvCxnSpPr>
            <p:nvPr/>
          </p:nvCxnSpPr>
          <p:spPr>
            <a:xfrm>
              <a:off x="7179322" y="2763557"/>
              <a:ext cx="1844214" cy="1070766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Arrow Connector 98"/>
            <p:cNvCxnSpPr>
              <a:stCxn id="46" idx="4"/>
              <a:endCxn id="44" idx="0"/>
            </p:cNvCxnSpPr>
            <p:nvPr/>
          </p:nvCxnSpPr>
          <p:spPr>
            <a:xfrm>
              <a:off x="7179322" y="2763557"/>
              <a:ext cx="2387784" cy="1070766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/>
            <p:cNvCxnSpPr>
              <a:stCxn id="46" idx="4"/>
              <a:endCxn id="45" idx="0"/>
            </p:cNvCxnSpPr>
            <p:nvPr/>
          </p:nvCxnSpPr>
          <p:spPr>
            <a:xfrm>
              <a:off x="7179322" y="2763557"/>
              <a:ext cx="2931353" cy="1070766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Arrow Connector 103"/>
            <p:cNvCxnSpPr>
              <a:stCxn id="46" idx="4"/>
              <a:endCxn id="62" idx="0"/>
            </p:cNvCxnSpPr>
            <p:nvPr/>
          </p:nvCxnSpPr>
          <p:spPr>
            <a:xfrm>
              <a:off x="7179322" y="2763557"/>
              <a:ext cx="3408101" cy="108248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Arrow Connector 106"/>
            <p:cNvCxnSpPr>
              <a:stCxn id="46" idx="4"/>
              <a:endCxn id="63" idx="0"/>
            </p:cNvCxnSpPr>
            <p:nvPr/>
          </p:nvCxnSpPr>
          <p:spPr>
            <a:xfrm>
              <a:off x="7179322" y="2763557"/>
              <a:ext cx="3951671" cy="108248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Arrow Connector 109"/>
            <p:cNvCxnSpPr>
              <a:stCxn id="46" idx="4"/>
              <a:endCxn id="64" idx="0"/>
            </p:cNvCxnSpPr>
            <p:nvPr/>
          </p:nvCxnSpPr>
          <p:spPr>
            <a:xfrm>
              <a:off x="7179322" y="2763557"/>
              <a:ext cx="4495241" cy="108248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Arrow Connector 112"/>
            <p:cNvCxnSpPr>
              <a:stCxn id="47" idx="4"/>
              <a:endCxn id="71" idx="0"/>
            </p:cNvCxnSpPr>
            <p:nvPr/>
          </p:nvCxnSpPr>
          <p:spPr>
            <a:xfrm flipH="1">
              <a:off x="5761706" y="2763557"/>
              <a:ext cx="4421404" cy="1069704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Arrow Connector 115"/>
            <p:cNvCxnSpPr>
              <a:stCxn id="47" idx="4"/>
              <a:endCxn id="72" idx="0"/>
            </p:cNvCxnSpPr>
            <p:nvPr/>
          </p:nvCxnSpPr>
          <p:spPr>
            <a:xfrm flipH="1">
              <a:off x="6305276" y="2763557"/>
              <a:ext cx="3877834" cy="1069704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Arrow Connector 118"/>
            <p:cNvCxnSpPr>
              <a:stCxn id="47" idx="4"/>
              <a:endCxn id="73" idx="0"/>
            </p:cNvCxnSpPr>
            <p:nvPr/>
          </p:nvCxnSpPr>
          <p:spPr>
            <a:xfrm flipH="1">
              <a:off x="6848846" y="2763557"/>
              <a:ext cx="3334264" cy="1069704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Arrow Connector 121"/>
            <p:cNvCxnSpPr>
              <a:stCxn id="47" idx="4"/>
              <a:endCxn id="40" idx="0"/>
            </p:cNvCxnSpPr>
            <p:nvPr/>
          </p:nvCxnSpPr>
          <p:spPr>
            <a:xfrm flipH="1">
              <a:off x="7332429" y="2763557"/>
              <a:ext cx="2850681" cy="1070766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Arrow Connector 126"/>
            <p:cNvCxnSpPr>
              <a:stCxn id="47" idx="4"/>
              <a:endCxn id="41" idx="0"/>
            </p:cNvCxnSpPr>
            <p:nvPr/>
          </p:nvCxnSpPr>
          <p:spPr>
            <a:xfrm flipH="1">
              <a:off x="7936395" y="2763557"/>
              <a:ext cx="2246715" cy="1070766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Arrow Connector 129"/>
            <p:cNvCxnSpPr>
              <a:stCxn id="47" idx="4"/>
              <a:endCxn id="42" idx="0"/>
            </p:cNvCxnSpPr>
            <p:nvPr/>
          </p:nvCxnSpPr>
          <p:spPr>
            <a:xfrm flipH="1">
              <a:off x="8479965" y="2763557"/>
              <a:ext cx="1703145" cy="1070766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Curved Connector 135"/>
            <p:cNvCxnSpPr/>
            <p:nvPr/>
          </p:nvCxnSpPr>
          <p:spPr>
            <a:xfrm rot="5400000" flipH="1" flipV="1">
              <a:off x="8674694" y="761436"/>
              <a:ext cx="8435" cy="3003788"/>
            </a:xfrm>
            <a:prstGeom prst="curvedConnector3">
              <a:avLst>
                <a:gd name="adj1" fmla="val 3543157"/>
              </a:avLst>
            </a:prstGeom>
            <a:ln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Curved Connector 148"/>
            <p:cNvCxnSpPr>
              <a:stCxn id="78" idx="2"/>
              <a:endCxn id="78" idx="4"/>
            </p:cNvCxnSpPr>
            <p:nvPr/>
          </p:nvCxnSpPr>
          <p:spPr>
            <a:xfrm rot="10800000" flipH="1" flipV="1">
              <a:off x="5621173" y="4800718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Curved Connector 151"/>
            <p:cNvCxnSpPr>
              <a:stCxn id="76" idx="2"/>
              <a:endCxn id="76" idx="4"/>
            </p:cNvCxnSpPr>
            <p:nvPr/>
          </p:nvCxnSpPr>
          <p:spPr>
            <a:xfrm rot="10800000" flipH="1" flipV="1">
              <a:off x="6149304" y="4801780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Curved Connector 154"/>
            <p:cNvCxnSpPr>
              <a:stCxn id="74" idx="2"/>
              <a:endCxn id="74" idx="4"/>
            </p:cNvCxnSpPr>
            <p:nvPr/>
          </p:nvCxnSpPr>
          <p:spPr>
            <a:xfrm rot="10800000" flipH="1" flipV="1">
              <a:off x="6695019" y="4802846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Curved Connector 157"/>
            <p:cNvCxnSpPr>
              <a:stCxn id="60" idx="2"/>
              <a:endCxn id="60" idx="4"/>
            </p:cNvCxnSpPr>
            <p:nvPr/>
          </p:nvCxnSpPr>
          <p:spPr>
            <a:xfrm rot="10800000" flipH="1" flipV="1">
              <a:off x="7193122" y="4804981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Curved Connector 160"/>
            <p:cNvCxnSpPr>
              <a:stCxn id="58" idx="2"/>
              <a:endCxn id="58" idx="4"/>
            </p:cNvCxnSpPr>
            <p:nvPr/>
          </p:nvCxnSpPr>
          <p:spPr>
            <a:xfrm rot="10800000" flipH="1" flipV="1">
              <a:off x="7782785" y="4799654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Curved Connector 163"/>
            <p:cNvCxnSpPr>
              <a:stCxn id="56" idx="2"/>
              <a:endCxn id="56" idx="4"/>
            </p:cNvCxnSpPr>
            <p:nvPr/>
          </p:nvCxnSpPr>
          <p:spPr>
            <a:xfrm rot="10800000" flipH="1" flipV="1">
              <a:off x="8315314" y="4807111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Curved Connector 166"/>
            <p:cNvCxnSpPr>
              <a:stCxn id="54" idx="2"/>
              <a:endCxn id="54" idx="4"/>
            </p:cNvCxnSpPr>
            <p:nvPr/>
          </p:nvCxnSpPr>
          <p:spPr>
            <a:xfrm rot="10800000" flipH="1" flipV="1">
              <a:off x="8883002" y="4801780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Curved Connector 169"/>
            <p:cNvCxnSpPr>
              <a:stCxn id="52" idx="2"/>
              <a:endCxn id="52" idx="4"/>
            </p:cNvCxnSpPr>
            <p:nvPr/>
          </p:nvCxnSpPr>
          <p:spPr>
            <a:xfrm rot="10800000" flipH="1" flipV="1">
              <a:off x="9411134" y="4802843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Curved Connector 172"/>
            <p:cNvCxnSpPr>
              <a:stCxn id="50" idx="2"/>
              <a:endCxn id="50" idx="4"/>
            </p:cNvCxnSpPr>
            <p:nvPr/>
          </p:nvCxnSpPr>
          <p:spPr>
            <a:xfrm rot="10800000" flipH="1" flipV="1">
              <a:off x="9956848" y="4803908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Curved Connector 175"/>
            <p:cNvCxnSpPr>
              <a:stCxn id="69" idx="2"/>
              <a:endCxn id="69" idx="4"/>
            </p:cNvCxnSpPr>
            <p:nvPr/>
          </p:nvCxnSpPr>
          <p:spPr>
            <a:xfrm rot="10800000" flipH="1" flipV="1">
              <a:off x="10446890" y="4813501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Curved Connector 178"/>
            <p:cNvCxnSpPr>
              <a:stCxn id="67" idx="2"/>
              <a:endCxn id="67" idx="4"/>
            </p:cNvCxnSpPr>
            <p:nvPr/>
          </p:nvCxnSpPr>
          <p:spPr>
            <a:xfrm rot="10800000" flipH="1" flipV="1">
              <a:off x="10975022" y="4814563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Curved Connector 181"/>
            <p:cNvCxnSpPr>
              <a:stCxn id="65" idx="2"/>
              <a:endCxn id="65" idx="4"/>
            </p:cNvCxnSpPr>
            <p:nvPr/>
          </p:nvCxnSpPr>
          <p:spPr>
            <a:xfrm rot="10800000" flipH="1" flipV="1">
              <a:off x="11520737" y="4815629"/>
              <a:ext cx="153825" cy="196306"/>
            </a:xfrm>
            <a:prstGeom prst="curvedConnector4">
              <a:avLst>
                <a:gd name="adj1" fmla="val -148610"/>
                <a:gd name="adj2" fmla="val 216451"/>
              </a:avLst>
            </a:prstGeom>
            <a:ln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8" name="Slide Number Placeholder 18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06661-2BEA-419D-95CE-082FC67DA5D1}" type="slidenum">
              <a:rPr lang="nl-NL" smtClean="0"/>
              <a:pPr/>
              <a:t>7</a:t>
            </a:fld>
            <a:endParaRPr lang="nl-NL"/>
          </a:p>
        </p:txBody>
      </p:sp>
      <p:sp>
        <p:nvSpPr>
          <p:cNvPr id="190" name="TextBox 189"/>
          <p:cNvSpPr txBox="1"/>
          <p:nvPr/>
        </p:nvSpPr>
        <p:spPr>
          <a:xfrm>
            <a:off x="11506200" y="7620"/>
            <a:ext cx="67693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EFA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1905312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06661-2BEA-419D-95CE-082FC67DA5D1}" type="slidenum">
              <a:rPr lang="nl-NL" smtClean="0"/>
              <a:pPr/>
              <a:t>8</a:t>
            </a:fld>
            <a:endParaRPr lang="nl-NL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4102" y="2125980"/>
            <a:ext cx="3928993" cy="337280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9715" y="1981200"/>
            <a:ext cx="4096232" cy="351758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383280" y="1272540"/>
            <a:ext cx="134874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unrotated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879080" y="1272540"/>
            <a:ext cx="134874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rotated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340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37944" y="1559052"/>
            <a:ext cx="851001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Goodness of fit of EFA 2 factor model.</a:t>
            </a:r>
          </a:p>
          <a:p>
            <a:endParaRPr lang="nl-NL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nl-NL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Test </a:t>
            </a:r>
            <a:r>
              <a:rPr lang="nl-NL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of the hypothesis </a:t>
            </a:r>
            <a:r>
              <a:rPr lang="nl-NL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that</a:t>
            </a:r>
            <a:r>
              <a:rPr lang="nl-NL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2 factors are </a:t>
            </a:r>
            <a:r>
              <a:rPr lang="nl-NL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sufficient</a:t>
            </a:r>
            <a:r>
              <a:rPr lang="nl-NL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</a:p>
          <a:p>
            <a:r>
              <a:rPr lang="nl-NL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The </a:t>
            </a:r>
            <a:r>
              <a:rPr lang="nl-NL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chi</a:t>
            </a:r>
            <a:r>
              <a:rPr lang="nl-NL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square </a:t>
            </a:r>
            <a:r>
              <a:rPr lang="nl-NL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statistic</a:t>
            </a:r>
            <a:r>
              <a:rPr lang="nl-NL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is 289.76 on 43 </a:t>
            </a:r>
            <a:r>
              <a:rPr lang="nl-NL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degrees</a:t>
            </a:r>
            <a:r>
              <a:rPr lang="nl-NL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of </a:t>
            </a:r>
            <a:r>
              <a:rPr lang="nl-NL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freedom</a:t>
            </a:r>
            <a:r>
              <a:rPr lang="nl-NL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 The </a:t>
            </a:r>
            <a:r>
              <a:rPr lang="nl-NL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p-</a:t>
            </a:r>
            <a:r>
              <a:rPr lang="nl-NL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  <a:r>
              <a:rPr lang="nl-NL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is </a:t>
            </a:r>
            <a:r>
              <a:rPr lang="nl-NL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2.52e-38</a:t>
            </a:r>
          </a:p>
          <a:p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By this statistical criterion the model is judged to be acceptable if the p-value is greater than the chosen alpha (e.g. alpha=.05). </a:t>
            </a:r>
          </a:p>
          <a:p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By the statistical criterion, we’d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reject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the model!</a:t>
            </a:r>
            <a:endParaRPr lang="nl-NL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06661-2BEA-419D-95CE-082FC67DA5D1}" type="slidenum">
              <a:rPr lang="nl-NL" smtClean="0"/>
              <a:pPr/>
              <a:t>9</a:t>
            </a:fld>
            <a:endParaRPr lang="nl-NL"/>
          </a:p>
        </p:txBody>
      </p:sp>
      <p:sp>
        <p:nvSpPr>
          <p:cNvPr id="5" name="TextBox 4"/>
          <p:cNvSpPr txBox="1"/>
          <p:nvPr/>
        </p:nvSpPr>
        <p:spPr>
          <a:xfrm>
            <a:off x="11506200" y="7620"/>
            <a:ext cx="67693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EFA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3432861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6467</TotalTime>
  <Words>1682</Words>
  <Application>Microsoft Office PowerPoint</Application>
  <PresentationFormat>Widescreen</PresentationFormat>
  <Paragraphs>632</Paragraphs>
  <Slides>23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Calibri</vt:lpstr>
      <vt:lpstr>Calibri Light</vt:lpstr>
      <vt:lpstr>Courier New</vt:lpstr>
      <vt:lpstr>Symbol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conor</dc:creator>
  <cp:lastModifiedBy>Abdel Abdellaoui</cp:lastModifiedBy>
  <cp:revision>248</cp:revision>
  <dcterms:created xsi:type="dcterms:W3CDTF">2014-02-27T15:59:28Z</dcterms:created>
  <dcterms:modified xsi:type="dcterms:W3CDTF">2016-03-09T15:03:28Z</dcterms:modified>
</cp:coreProperties>
</file>