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0" r:id="rId2"/>
    <p:sldId id="369" r:id="rId3"/>
    <p:sldId id="366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97" r:id="rId15"/>
    <p:sldId id="380" r:id="rId16"/>
    <p:sldId id="381" r:id="rId17"/>
    <p:sldId id="396" r:id="rId18"/>
    <p:sldId id="390" r:id="rId19"/>
    <p:sldId id="391" r:id="rId20"/>
    <p:sldId id="392" r:id="rId21"/>
    <p:sldId id="393" r:id="rId22"/>
    <p:sldId id="394" r:id="rId23"/>
    <p:sldId id="395" r:id="rId24"/>
    <p:sldId id="398" r:id="rId25"/>
    <p:sldId id="399" r:id="rId26"/>
    <p:sldId id="400" r:id="rId27"/>
    <p:sldId id="401" r:id="rId28"/>
    <p:sldId id="389" r:id="rId29"/>
  </p:sldIdLst>
  <p:sldSz cx="9144000" cy="5143500" type="screen16x9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F"/>
    <a:srgbClr val="1D63B3"/>
    <a:srgbClr val="EDF3FA"/>
    <a:srgbClr val="AFA5F9"/>
    <a:srgbClr val="FF0000"/>
    <a:srgbClr val="0000FF"/>
    <a:srgbClr val="CB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/>
    <p:restoredTop sz="89789" autoAdjust="0"/>
  </p:normalViewPr>
  <p:slideViewPr>
    <p:cSldViewPr snapToGrid="0">
      <p:cViewPr>
        <p:scale>
          <a:sx n="108" d="100"/>
          <a:sy n="108" d="100"/>
        </p:scale>
        <p:origin x="544" y="8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height</c:v>
                </c:pt>
                <c:pt idx="1">
                  <c:v>BMI</c:v>
                </c:pt>
                <c:pt idx="2">
                  <c:v>Schizophrenia</c:v>
                </c:pt>
                <c:pt idx="3">
                  <c:v>MDD</c:v>
                </c:pt>
                <c:pt idx="4">
                  <c:v>ADHD</c:v>
                </c:pt>
                <c:pt idx="5">
                  <c:v>ASD</c:v>
                </c:pt>
              </c:strCache>
            </c:strRef>
          </c:cat>
          <c:val>
            <c:numRef>
              <c:f>Sheet1!$B$1:$B$6</c:f>
              <c:numCache>
                <c:formatCode>0%</c:formatCode>
                <c:ptCount val="6"/>
                <c:pt idx="0">
                  <c:v>0.56</c:v>
                </c:pt>
                <c:pt idx="1">
                  <c:v>0.27</c:v>
                </c:pt>
                <c:pt idx="2">
                  <c:v>0.23</c:v>
                </c:pt>
                <c:pt idx="3">
                  <c:v>0.21</c:v>
                </c:pt>
                <c:pt idx="4">
                  <c:v>0.27</c:v>
                </c:pt>
                <c:pt idx="5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13434144"/>
        <c:axId val="-313429808"/>
      </c:barChart>
      <c:catAx>
        <c:axId val="-31343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29808"/>
        <c:crosses val="autoZero"/>
        <c:auto val="1"/>
        <c:lblAlgn val="ctr"/>
        <c:lblOffset val="100"/>
        <c:noMultiLvlLbl val="0"/>
      </c:catAx>
      <c:valAx>
        <c:axId val="-313429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3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E58FD70-0607-6B42-A6A6-4378D58F61D6}" type="datetime1">
              <a:rPr lang="en-US"/>
              <a:pPr>
                <a:defRPr/>
              </a:pPr>
              <a:t>3/8/17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0BD90FB-B170-BF44-8509-1C5F27D2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D18594F-5F0F-7348-AA90-C7F8DC76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6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20" y="4193604"/>
            <a:ext cx="17850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1"/>
          <p:cNvSpPr>
            <a:spLocks noGrp="1"/>
          </p:cNvSpPr>
          <p:nvPr>
            <p:ph sz="quarter" idx="10"/>
          </p:nvPr>
        </p:nvSpPr>
        <p:spPr>
          <a:xfrm>
            <a:off x="867693" y="2449033"/>
            <a:ext cx="7200132" cy="17285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baseline="0">
                <a:latin typeface="Cambr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693" y="1582494"/>
            <a:ext cx="7200132" cy="115047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4400"/>
              </a:lnSpc>
              <a:defRPr sz="4000" kern="1400" spc="-40">
                <a:solidFill>
                  <a:srgbClr val="00609F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mbria"/>
                <a:cs typeface="Calibri" charset="0"/>
              </a:defRPr>
            </a:lvl1pPr>
          </a:lstStyle>
          <a:p>
            <a:pPr>
              <a:defRPr/>
            </a:pPr>
            <a:fld id="{2AF92FE1-5A2F-EC4B-B849-D15616EA27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086600" cy="822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656"/>
            <a:ext cx="8229600" cy="28229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mbria"/>
              </a:defRPr>
            </a:lvl1pPr>
            <a:lvl2pPr>
              <a:defRPr>
                <a:latin typeface="Cambria"/>
              </a:defRPr>
            </a:lvl2pPr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779C53EF-2A73-9B41-9D06-A6211407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latin typeface="Cambria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latin typeface="Cambria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Cambria"/>
              </a:defRPr>
            </a:lvl1pPr>
            <a:lvl2pPr>
              <a:defRPr sz="2000">
                <a:latin typeface="Cambria"/>
              </a:defRPr>
            </a:lvl2pPr>
            <a:lvl3pPr>
              <a:defRPr sz="20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631"/>
            <a:ext cx="7086600" cy="82296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C85DB4E8-B12B-674C-8859-762B77F8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23950"/>
            <a:ext cx="3810000" cy="2302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3886200" cy="1963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848600" cy="469359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518F-73F8-7A4A-B7D0-0CC8B301D97F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89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7" r:id="rId5"/>
    <p:sldLayoutId id="2147483818" r:id="rId6"/>
    <p:sldLayoutId id="2147483819" r:id="rId7"/>
    <p:sldLayoutId id="214748382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e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4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72671" y="1650284"/>
            <a:ext cx="7097037" cy="11501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j-lt"/>
                <a:ea typeface="Arial" charset="0"/>
              </a:rPr>
              <a:t>LD Score: theory</a:t>
            </a:r>
            <a:endParaRPr lang="en-US" dirty="0">
              <a:latin typeface="+mj-lt"/>
              <a:ea typeface="Arial" charset="0"/>
            </a:endParaRPr>
          </a:p>
        </p:txBody>
      </p:sp>
      <p:sp>
        <p:nvSpPr>
          <p:cNvPr id="8195" name="Content Placeholder 15"/>
          <p:cNvSpPr>
            <a:spLocks noGrp="1"/>
          </p:cNvSpPr>
          <p:nvPr>
            <p:ph sz="quarter" idx="10"/>
          </p:nvPr>
        </p:nvSpPr>
        <p:spPr bwMode="auto">
          <a:xfrm>
            <a:off x="872672" y="2332677"/>
            <a:ext cx="6829698" cy="17287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800" dirty="0" smtClean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ea typeface="Arial" charset="0"/>
              </a:rPr>
              <a:t>Benjamin Neale, Ph.D.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ea typeface="Arial" charset="0"/>
              </a:rPr>
              <a:t>Analytic and Translational Genetics Unit, MGH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ea typeface="Arial" charset="0"/>
              </a:rPr>
              <a:t>Stanley Center for Psychiatric Research &amp; Program in Medical and Population Genetics, Broad Institute</a:t>
            </a:r>
          </a:p>
        </p:txBody>
      </p:sp>
      <p:pic>
        <p:nvPicPr>
          <p:cNvPr id="4" name="Picture 7" descr="mgh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472" y="4119684"/>
            <a:ext cx="794135" cy="9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arvard_med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19" y="3826585"/>
            <a:ext cx="927683" cy="120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97" t="5400" r="3524" b="5255"/>
          <a:stretch/>
        </p:blipFill>
        <p:spPr>
          <a:xfrm>
            <a:off x="5661274" y="3964616"/>
            <a:ext cx="1676400" cy="1024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633" r="60431"/>
          <a:stretch/>
        </p:blipFill>
        <p:spPr>
          <a:xfrm>
            <a:off x="4369375" y="4078976"/>
            <a:ext cx="1109291" cy="900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41513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23605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69631"/>
            <a:ext cx="7551797" cy="822960"/>
          </a:xfrm>
        </p:spPr>
        <p:txBody>
          <a:bodyPr/>
          <a:lstStyle/>
          <a:p>
            <a:r>
              <a:rPr lang="en-US" dirty="0" smtClean="0"/>
              <a:t>Simulated polygenic architecture</a:t>
            </a:r>
            <a:br>
              <a:rPr lang="en-US" dirty="0" smtClean="0"/>
            </a:br>
            <a:r>
              <a:rPr lang="en-US" sz="2800" dirty="0"/>
              <a:t>Lambda = </a:t>
            </a:r>
            <a:r>
              <a:rPr lang="en-US" sz="2800" dirty="0" smtClean="0"/>
              <a:t>1.30 </a:t>
            </a:r>
            <a:r>
              <a:rPr lang="en-US" sz="2800" dirty="0"/>
              <a:t>LD </a:t>
            </a:r>
            <a:r>
              <a:rPr lang="en-US" sz="2800" dirty="0" smtClean="0"/>
              <a:t>score intercept </a:t>
            </a:r>
            <a:r>
              <a:rPr lang="en-US" sz="2800" dirty="0"/>
              <a:t>= 1.02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2" y="1165639"/>
            <a:ext cx="3734373" cy="397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54"/>
          <a:stretch/>
        </p:blipFill>
        <p:spPr>
          <a:xfrm>
            <a:off x="4497883" y="1151336"/>
            <a:ext cx="3821522" cy="39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under stratification?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mbria"/>
                <a:cs typeface="Cambria"/>
              </a:rPr>
              <a:t>Under pure drift we expect LD to have no relationship to differences in allele frequencies between populations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controls versus Sweden </a:t>
            </a:r>
            <a:r>
              <a:rPr lang="en-US" dirty="0" smtClean="0"/>
              <a:t>controls</a:t>
            </a:r>
            <a:br>
              <a:rPr lang="en-US" dirty="0" smtClean="0"/>
            </a:br>
            <a:r>
              <a:rPr lang="en-US" sz="2800" dirty="0"/>
              <a:t>Lambda = </a:t>
            </a:r>
            <a:r>
              <a:rPr lang="en-US" sz="2800" dirty="0" smtClean="0"/>
              <a:t>1.30 </a:t>
            </a:r>
            <a:r>
              <a:rPr lang="en-US" sz="2800" dirty="0"/>
              <a:t>LD score </a:t>
            </a:r>
            <a:r>
              <a:rPr lang="en-US" sz="2800" dirty="0" smtClean="0"/>
              <a:t>intercept </a:t>
            </a:r>
            <a:r>
              <a:rPr lang="en-US" sz="2800" dirty="0"/>
              <a:t>= 1.32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0" y="1165860"/>
            <a:ext cx="3739896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7" y="1147572"/>
            <a:ext cx="3822191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Lambda = 1.48</a:t>
            </a:r>
          </a:p>
          <a:p>
            <a:pPr marL="0" indent="0">
              <a:buNone/>
            </a:pPr>
            <a:r>
              <a:rPr lang="en-US" dirty="0"/>
              <a:t>Intercept = 1.06</a:t>
            </a:r>
          </a:p>
          <a:p>
            <a:pPr marL="0" indent="0">
              <a:buNone/>
            </a:pPr>
            <a:r>
              <a:rPr lang="en-US" dirty="0" smtClean="0"/>
              <a:t>Slope </a:t>
            </a:r>
            <a:r>
              <a:rPr lang="en-US" i="1" dirty="0" smtClean="0"/>
              <a:t>p</a:t>
            </a:r>
            <a:r>
              <a:rPr lang="en-US" dirty="0"/>
              <a:t>-value &lt; 10</a:t>
            </a:r>
            <a:r>
              <a:rPr lang="en-US" baseline="30000" dirty="0"/>
              <a:t>-300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Overwhelming majority of inflation is consistent with polygenic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PGC Schizophrenia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97" y="1156161"/>
            <a:ext cx="4160703" cy="39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Score regression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957346" y="1202898"/>
            <a:ext cx="990600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895373" y="2636870"/>
            <a:ext cx="33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β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Draw polygenic effects from </a:t>
                </a:r>
              </a:p>
              <a:p>
                <a:r>
                  <a:rPr lang="en-US" sz="2000" dirty="0" smtClean="0"/>
                  <a:t>N (0, n/m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), </a:t>
                </a:r>
                <a:r>
                  <a:rPr lang="en-US" sz="2000" dirty="0" err="1" smtClean="0"/>
                  <a:t>var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=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47913" y="2655631"/>
            <a:ext cx="356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the E[</a:t>
            </a:r>
            <a:r>
              <a:rPr lang="el-GR" sz="2000" dirty="0" smtClean="0"/>
              <a:t>χ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] for variant </a:t>
            </a:r>
            <a:r>
              <a:rPr lang="en-US" sz="2000" i="1" dirty="0" smtClean="0"/>
              <a:t>j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-191932" y="3710861"/>
            <a:ext cx="9335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where N=sample size, M=# of SNPs, a=inflation due to confounding, </a:t>
            </a:r>
          </a:p>
          <a:p>
            <a:pPr algn="ctr"/>
            <a:r>
              <a:rPr lang="en-US" sz="2000" dirty="0" smtClean="0"/>
              <a:t>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g is heritability (total obs.) and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is the </a:t>
            </a:r>
            <a:r>
              <a:rPr lang="en-US" sz="2000" i="1" dirty="0" smtClean="0"/>
              <a:t>LD Score</a:t>
            </a:r>
          </a:p>
          <a:p>
            <a:pPr algn="ctr"/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619335"/>
            <a:ext cx="3971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Bulik</a:t>
            </a:r>
            <a:r>
              <a:rPr lang="en-US" sz="1600" dirty="0" smtClean="0"/>
              <a:t>-Sullivan et al. Nature Genetics 2015</a:t>
            </a:r>
          </a:p>
          <a:p>
            <a:r>
              <a:rPr lang="en-US" sz="1600" dirty="0" smtClean="0"/>
              <a:t>Yang et al. EJHG 2011</a:t>
            </a:r>
          </a:p>
          <a:p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70" y="938984"/>
            <a:ext cx="1922992" cy="1922992"/>
          </a:xfrm>
          <a:prstGeom prst="rect">
            <a:avLst/>
          </a:prstGeom>
        </p:spPr>
      </p:pic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46103"/>
              </p:ext>
            </p:extLst>
          </p:nvPr>
        </p:nvGraphicFramePr>
        <p:xfrm>
          <a:off x="498923" y="3052349"/>
          <a:ext cx="7235210" cy="66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6858000" imgH="635000" progId="Word.Document.12">
                  <p:embed/>
                </p:oleObj>
              </mc:Choice>
              <mc:Fallback>
                <p:oleObj name="Document" r:id="rId5" imgW="6858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923" y="3052349"/>
                        <a:ext cx="7235210" cy="66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81798"/>
              </p:ext>
            </p:extLst>
          </p:nvPr>
        </p:nvGraphicFramePr>
        <p:xfrm>
          <a:off x="1863842" y="4493540"/>
          <a:ext cx="685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7" imgW="6858000" imgH="609600" progId="Word.Document.12">
                  <p:embed/>
                </p:oleObj>
              </mc:Choice>
              <mc:Fallback>
                <p:oleObj name="Document" r:id="rId7" imgW="68580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3842" y="4493540"/>
                        <a:ext cx="6858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6350329" y="4529001"/>
            <a:ext cx="2350569" cy="441136"/>
            <a:chOff x="1174750" y="2652120"/>
            <a:chExt cx="6826250" cy="953363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1174750" y="2808280"/>
              <a:ext cx="6826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1252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>
              <a:off x="1600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1938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2286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2624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2971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33099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3657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3995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>
              <a:off x="4343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4681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5029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5367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5715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>
              <a:off x="6053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>
              <a:off x="6400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6705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7043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7391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7729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74750" y="2655880"/>
              <a:ext cx="2979590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10427" y="2655879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29607" y="2652120"/>
              <a:ext cx="1675509" cy="232359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4344151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6053889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11178" y="3376883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>
              <a:stCxn id="85" idx="2"/>
              <a:endCxn id="90" idx="0"/>
            </p:cNvCxnSpPr>
            <p:nvPr/>
          </p:nvCxnSpPr>
          <p:spPr>
            <a:xfrm>
              <a:off x="5198861" y="2884479"/>
              <a:ext cx="751" cy="492404"/>
            </a:xfrm>
            <a:prstGeom prst="straightConnector1">
              <a:avLst/>
            </a:prstGeom>
            <a:ln w="3810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ight Arrow 92"/>
          <p:cNvSpPr/>
          <p:nvPr/>
        </p:nvSpPr>
        <p:spPr>
          <a:xfrm rot="5400000">
            <a:off x="5318453" y="1952656"/>
            <a:ext cx="781465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Rectangle 94"/>
          <p:cNvSpPr/>
          <p:nvPr/>
        </p:nvSpPr>
        <p:spPr>
          <a:xfrm>
            <a:off x="4729573" y="3051509"/>
            <a:ext cx="341211" cy="3790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364609" y="3060986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New estimator of heritability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edicine.tcd.ie/tercentenary/assets/img/dr-cor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89" y="1201468"/>
            <a:ext cx="1142865" cy="15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028" r="6647"/>
          <a:stretch/>
        </p:blipFill>
        <p:spPr>
          <a:xfrm>
            <a:off x="2478408" y="1185187"/>
            <a:ext cx="1253696" cy="1486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822868"/>
            <a:ext cx="8206460" cy="2081286"/>
          </a:xfrm>
          <a:prstGeom prst="rect">
            <a:avLst/>
          </a:prstGeom>
          <a:noFill/>
        </p:spPr>
        <p:txBody>
          <a:bodyPr wrap="square" rIns="0" numCol="3" spcCol="0" rtlCol="0">
            <a:normAutofit fontScale="92500" lnSpcReduction="10000"/>
          </a:bodyPr>
          <a:lstStyle/>
          <a:p>
            <a:r>
              <a:rPr lang="en-GB" sz="1600" b="1" dirty="0" smtClean="0">
                <a:latin typeface="Cambria"/>
                <a:cs typeface="Cambria"/>
              </a:rPr>
              <a:t>Brendan </a:t>
            </a:r>
            <a:r>
              <a:rPr lang="en-GB" sz="1600" b="1" dirty="0" err="1" smtClean="0">
                <a:latin typeface="Cambria"/>
                <a:cs typeface="Cambria"/>
              </a:rPr>
              <a:t>Bulik</a:t>
            </a:r>
            <a:r>
              <a:rPr lang="en-GB" sz="1600" b="1" dirty="0" smtClean="0">
                <a:latin typeface="Cambria"/>
                <a:cs typeface="Cambria"/>
              </a:rPr>
              <a:t>-Sullivan</a:t>
            </a:r>
          </a:p>
          <a:p>
            <a:r>
              <a:rPr lang="en-GB" sz="1600" b="1" dirty="0" smtClean="0">
                <a:latin typeface="Cambria"/>
                <a:cs typeface="Cambria"/>
              </a:rPr>
              <a:t>Hilary </a:t>
            </a:r>
            <a:r>
              <a:rPr lang="en-GB" sz="1600" b="1" dirty="0" err="1" smtClean="0">
                <a:latin typeface="Cambria"/>
                <a:cs typeface="Cambria"/>
              </a:rPr>
              <a:t>Finucane</a:t>
            </a:r>
            <a:endParaRPr lang="en-GB" sz="1600" b="1" dirty="0" smtClean="0">
              <a:latin typeface="Cambria"/>
              <a:cs typeface="Cambria"/>
            </a:endParaRPr>
          </a:p>
          <a:p>
            <a:r>
              <a:rPr lang="en-GB" sz="1600" dirty="0" smtClean="0">
                <a:latin typeface="Cambria"/>
                <a:cs typeface="Cambria"/>
              </a:rPr>
              <a:t>Jonathan </a:t>
            </a:r>
            <a:r>
              <a:rPr lang="en-GB" sz="1600" dirty="0" err="1" smtClean="0">
                <a:latin typeface="Cambria"/>
                <a:cs typeface="Cambria"/>
              </a:rPr>
              <a:t>Rosand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Aarno</a:t>
            </a:r>
            <a:r>
              <a:rPr lang="en-GB" sz="1600" dirty="0" smtClean="0">
                <a:latin typeface="Cambria"/>
                <a:cs typeface="Cambria"/>
              </a:rPr>
              <a:t> </a:t>
            </a:r>
            <a:r>
              <a:rPr lang="en-GB" sz="1600" dirty="0" err="1" smtClean="0">
                <a:latin typeface="Cambria"/>
                <a:cs typeface="Cambria"/>
              </a:rPr>
              <a:t>Palotie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smtClean="0">
                <a:latin typeface="Cambria"/>
                <a:cs typeface="Cambria"/>
              </a:rPr>
              <a:t>Mark Daly</a:t>
            </a:r>
          </a:p>
          <a:p>
            <a:r>
              <a:rPr lang="en-GB" sz="1600" dirty="0" smtClean="0">
                <a:latin typeface="Cambria"/>
                <a:cs typeface="Cambria"/>
              </a:rPr>
              <a:t>Patrick </a:t>
            </a:r>
            <a:r>
              <a:rPr lang="en-GB" sz="1600" dirty="0">
                <a:latin typeface="Cambria"/>
                <a:cs typeface="Cambria"/>
              </a:rPr>
              <a:t>Sullivan</a:t>
            </a:r>
          </a:p>
          <a:p>
            <a:r>
              <a:rPr lang="en-US" sz="1600" dirty="0" smtClean="0">
                <a:latin typeface="Cambria"/>
                <a:cs typeface="Cambria"/>
              </a:rPr>
              <a:t>Bobby </a:t>
            </a:r>
            <a:r>
              <a:rPr lang="en-US" sz="1600" dirty="0" err="1" smtClean="0">
                <a:latin typeface="Cambria"/>
                <a:cs typeface="Cambria"/>
              </a:rPr>
              <a:t>Koeleman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Nick Wood</a:t>
            </a:r>
          </a:p>
          <a:p>
            <a:r>
              <a:rPr lang="en-US" sz="1600" dirty="0" smtClean="0">
                <a:latin typeface="Cambria"/>
                <a:cs typeface="Cambria"/>
              </a:rPr>
              <a:t>Julie Williams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Alessandro </a:t>
            </a:r>
            <a:r>
              <a:rPr lang="en-US" sz="1600" dirty="0" err="1">
                <a:latin typeface="Cambria"/>
                <a:cs typeface="Cambria"/>
              </a:rPr>
              <a:t>Biffi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GB" sz="1600" dirty="0">
                <a:latin typeface="Cambria"/>
                <a:cs typeface="Cambria"/>
              </a:rPr>
              <a:t>Jeremiah </a:t>
            </a:r>
            <a:r>
              <a:rPr lang="en-GB" sz="1600" dirty="0" smtClean="0">
                <a:latin typeface="Cambria"/>
                <a:cs typeface="Cambria"/>
              </a:rPr>
              <a:t>Scharf</a:t>
            </a:r>
          </a:p>
          <a:p>
            <a:r>
              <a:rPr lang="en-US" sz="1600" dirty="0">
                <a:latin typeface="Cambria"/>
                <a:cs typeface="Cambria"/>
              </a:rPr>
              <a:t>Kenneth </a:t>
            </a:r>
            <a:r>
              <a:rPr lang="en-US" sz="1600" dirty="0" err="1">
                <a:latin typeface="Cambria"/>
                <a:cs typeface="Cambria"/>
              </a:rPr>
              <a:t>Kendler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GB" sz="1600" dirty="0" smtClean="0">
                <a:latin typeface="Cambria"/>
                <a:cs typeface="Cambria"/>
              </a:rPr>
              <a:t>Stephan </a:t>
            </a:r>
            <a:r>
              <a:rPr lang="en-GB" sz="1600" dirty="0" err="1">
                <a:latin typeface="Cambria"/>
                <a:cs typeface="Cambria"/>
              </a:rPr>
              <a:t>Ripke</a:t>
            </a:r>
            <a:endParaRPr lang="en-GB" sz="1600" dirty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Alkes</a:t>
            </a:r>
            <a:r>
              <a:rPr lang="en-GB" sz="1600" dirty="0" smtClean="0">
                <a:latin typeface="Cambria"/>
                <a:cs typeface="Cambria"/>
              </a:rPr>
              <a:t> Price</a:t>
            </a:r>
          </a:p>
          <a:p>
            <a:r>
              <a:rPr lang="en-GB" sz="1600" dirty="0">
                <a:latin typeface="Cambria"/>
                <a:cs typeface="Cambria"/>
              </a:rPr>
              <a:t>Chris </a:t>
            </a:r>
            <a:r>
              <a:rPr lang="en-GB" sz="1600" dirty="0" err="1" smtClean="0">
                <a:latin typeface="Cambria"/>
                <a:cs typeface="Cambria"/>
              </a:rPr>
              <a:t>Cotsapas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Padhraig</a:t>
            </a:r>
            <a:r>
              <a:rPr lang="en-GB" sz="1600" dirty="0" smtClean="0">
                <a:latin typeface="Cambria"/>
                <a:cs typeface="Cambria"/>
              </a:rPr>
              <a:t> </a:t>
            </a:r>
            <a:r>
              <a:rPr lang="en-GB" sz="1600" dirty="0" err="1" smtClean="0">
                <a:latin typeface="Cambria"/>
                <a:cs typeface="Cambria"/>
              </a:rPr>
              <a:t>Gormley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Zhi</a:t>
            </a:r>
            <a:r>
              <a:rPr lang="en-GB" sz="1600" dirty="0" smtClean="0">
                <a:latin typeface="Cambria"/>
                <a:cs typeface="Cambria"/>
              </a:rPr>
              <a:t> Wei</a:t>
            </a:r>
          </a:p>
          <a:p>
            <a:r>
              <a:rPr lang="en-GB" sz="1600" dirty="0">
                <a:latin typeface="Cambria"/>
                <a:cs typeface="Cambria"/>
              </a:rPr>
              <a:t>Rainer </a:t>
            </a:r>
            <a:r>
              <a:rPr lang="en-GB" sz="1600" dirty="0" smtClean="0">
                <a:latin typeface="Cambria"/>
                <a:cs typeface="Cambria"/>
              </a:rPr>
              <a:t>Malik</a:t>
            </a:r>
          </a:p>
          <a:p>
            <a:r>
              <a:rPr lang="en-GB" sz="1600" dirty="0" err="1" smtClean="0">
                <a:latin typeface="Cambria"/>
                <a:cs typeface="Cambria"/>
              </a:rPr>
              <a:t>Hailiang</a:t>
            </a:r>
            <a:r>
              <a:rPr lang="en-GB" sz="1600" dirty="0" smtClean="0">
                <a:latin typeface="Cambria"/>
                <a:cs typeface="Cambria"/>
              </a:rPr>
              <a:t> Huang</a:t>
            </a:r>
          </a:p>
          <a:p>
            <a:r>
              <a:rPr lang="en-GB" sz="1600" dirty="0" smtClean="0">
                <a:latin typeface="Cambria"/>
                <a:cs typeface="Cambria"/>
              </a:rPr>
              <a:t>Andrea Byrnes</a:t>
            </a:r>
          </a:p>
          <a:p>
            <a:r>
              <a:rPr lang="en-GB" sz="1600" dirty="0" err="1" smtClean="0">
                <a:latin typeface="Cambria"/>
                <a:cs typeface="Cambria"/>
              </a:rPr>
              <a:t>Dongmei</a:t>
            </a:r>
            <a:r>
              <a:rPr lang="en-GB" sz="1600" dirty="0" smtClean="0">
                <a:latin typeface="Cambria"/>
                <a:cs typeface="Cambria"/>
              </a:rPr>
              <a:t> </a:t>
            </a:r>
            <a:r>
              <a:rPr lang="en-GB" sz="1600" dirty="0">
                <a:latin typeface="Cambria"/>
                <a:cs typeface="Cambria"/>
              </a:rPr>
              <a:t>Yu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Laramie </a:t>
            </a:r>
            <a:r>
              <a:rPr lang="en-US" sz="1600" dirty="0">
                <a:latin typeface="Cambria"/>
                <a:cs typeface="Cambria"/>
              </a:rPr>
              <a:t>Duncan</a:t>
            </a:r>
          </a:p>
          <a:p>
            <a:r>
              <a:rPr lang="en-US" sz="1600" dirty="0" smtClean="0">
                <a:latin typeface="Cambria"/>
                <a:cs typeface="Cambria"/>
              </a:rPr>
              <a:t>Kai-How </a:t>
            </a:r>
            <a:r>
              <a:rPr lang="en-US" sz="1600" dirty="0" err="1" smtClean="0">
                <a:latin typeface="Cambria"/>
                <a:cs typeface="Cambria"/>
              </a:rPr>
              <a:t>Farh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err="1" smtClean="0">
                <a:latin typeface="Cambria"/>
                <a:cs typeface="Cambria"/>
              </a:rPr>
              <a:t>Namrata</a:t>
            </a:r>
            <a:r>
              <a:rPr lang="en-US" sz="1600" dirty="0" smtClean="0">
                <a:latin typeface="Cambria"/>
                <a:cs typeface="Cambria"/>
              </a:rPr>
              <a:t> Gupta</a:t>
            </a:r>
          </a:p>
          <a:p>
            <a:r>
              <a:rPr lang="en-US" sz="1600" dirty="0" smtClean="0">
                <a:latin typeface="Cambria"/>
                <a:cs typeface="Cambria"/>
              </a:rPr>
              <a:t>Miriam </a:t>
            </a:r>
            <a:r>
              <a:rPr lang="en-US" sz="1600" dirty="0" err="1" smtClean="0">
                <a:latin typeface="Cambria"/>
                <a:cs typeface="Cambria"/>
              </a:rPr>
              <a:t>Raffeld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…and many, many others</a:t>
            </a:r>
          </a:p>
          <a:p>
            <a:r>
              <a:rPr lang="en-US" sz="1600" dirty="0" smtClean="0">
                <a:latin typeface="Cambria"/>
                <a:cs typeface="Cambria"/>
              </a:rPr>
              <a:t>in their respective study groups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1450"/>
            <a:ext cx="7086600" cy="525785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1D63B3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9pPr>
          </a:lstStyle>
          <a:p>
            <a:r>
              <a:rPr lang="en-US" sz="3400" dirty="0" smtClean="0">
                <a:solidFill>
                  <a:srgbClr val="FFFFFF"/>
                </a:solidFill>
                <a:latin typeface="Cambria"/>
                <a:cs typeface="Cambria"/>
              </a:rPr>
              <a:t>Brainstorm Project</a:t>
            </a:r>
            <a:endParaRPr lang="en-US" sz="3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692" y="19147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ambria"/>
                <a:cs typeface="Cambria"/>
              </a:rPr>
              <a:t>Verneri</a:t>
            </a:r>
            <a:r>
              <a:rPr lang="en-US" sz="1800" dirty="0" smtClean="0">
                <a:latin typeface="Cambria"/>
                <a:cs typeface="Cambria"/>
              </a:rPr>
              <a:t> </a:t>
            </a:r>
            <a:r>
              <a:rPr lang="en-US" sz="1800" dirty="0" err="1" smtClean="0">
                <a:latin typeface="Cambria"/>
                <a:cs typeface="Cambria"/>
              </a:rPr>
              <a:t>Anttila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631" y="1910861"/>
            <a:ext cx="147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Aiden </a:t>
            </a:r>
            <a:r>
              <a:rPr lang="en-US" sz="1800" dirty="0" err="1" smtClean="0">
                <a:latin typeface="Cambria"/>
                <a:cs typeface="Cambria"/>
              </a:rPr>
              <a:t>Corvin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775" y="47502"/>
            <a:ext cx="2665103" cy="10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Univariate</a:t>
            </a:r>
            <a:r>
              <a:rPr lang="en-US" dirty="0" smtClean="0"/>
              <a:t> heritability from common variation</a:t>
            </a:r>
            <a:endParaRPr lang="en-US" dirty="0"/>
          </a:p>
        </p:txBody>
      </p:sp>
      <p:pic>
        <p:nvPicPr>
          <p:cNvPr id="5" name="Picture 2" descr="C:\Dropbox\Tutkimus\Public GWAS\130215\temp\new\univariate_barplot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7"/>
          <a:stretch/>
        </p:blipFill>
        <p:spPr bwMode="auto">
          <a:xfrm>
            <a:off x="-9477" y="1213706"/>
            <a:ext cx="6287671" cy="28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2871197" y="1381579"/>
            <a:ext cx="767038" cy="5988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GGE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SCZ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OCD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AUT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TSY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ICH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BPD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MDD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ANO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MSC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MWO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MIG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MWA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EOS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AZD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ADD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EPI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ISS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NFE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PKD</a:t>
            </a:r>
            <a:endParaRPr lang="en-US" sz="19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025" y="1111627"/>
            <a:ext cx="2839239" cy="3970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GGE 	= Generalized Epilepsy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SCZ 	= Schizophrenia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OCD 	= Obsessive Compulsive Disorder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AUT 	= Autism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TSY 	= Tourette’s Syndrome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ICH 	= </a:t>
            </a:r>
            <a:r>
              <a:rPr lang="en-US" sz="1200" dirty="0" err="1" smtClean="0">
                <a:latin typeface="Cambria"/>
                <a:cs typeface="Cambria"/>
              </a:rPr>
              <a:t>Intracerebral</a:t>
            </a:r>
            <a:r>
              <a:rPr lang="en-US" sz="1200" dirty="0" smtClean="0">
                <a:latin typeface="Cambria"/>
                <a:cs typeface="Cambria"/>
              </a:rPr>
              <a:t> Hemorrhage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BPD 	= Bipolar Disorder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MDD 	= Major Depressive Disorder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ANO	= Anorexia Nervosa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MSC 	= Multiple Sclerosis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MWO	= Migraine without Aura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MIG 	= Migraine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MWA	= Migraine with Aura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EOS 	= Early Onset Stroke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AZD 	= Alzheimer’s Disease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ADD 	= Attention Deficit/Hyperactivity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EPI 	= Epilepsy (all)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ISS 	= Ischemic Stroke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NFE 	= Non-acquired focal epilepsy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PKD 	= Parkinson’s Disease</a:t>
            </a:r>
          </a:p>
          <a:p>
            <a:pPr marL="457200" indent="-457200"/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134" y="1882218"/>
            <a:ext cx="4830685" cy="1678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It’s all heritable!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36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06"/>
            <a:ext cx="9144000" cy="2861534"/>
          </a:xfrm>
          <a:prstGeom prst="rect">
            <a:avLst/>
          </a:prstGeom>
        </p:spPr>
      </p:pic>
      <p:sp>
        <p:nvSpPr>
          <p:cNvPr id="7" name="Title 14"/>
          <p:cNvSpPr txBox="1">
            <a:spLocks/>
          </p:cNvSpPr>
          <p:nvPr/>
        </p:nvSpPr>
        <p:spPr>
          <a:xfrm>
            <a:off x="872671" y="1650284"/>
            <a:ext cx="7097037" cy="1150144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mbria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609F"/>
                </a:solidFill>
                <a:latin typeface="+mj-lt"/>
                <a:ea typeface="Arial" charset="0"/>
              </a:rPr>
              <a:t>Genetic </a:t>
            </a:r>
            <a:r>
              <a:rPr lang="en-US" dirty="0" smtClean="0">
                <a:solidFill>
                  <a:srgbClr val="00609F"/>
                </a:solidFill>
                <a:latin typeface="+mj-lt"/>
                <a:ea typeface="Arial" charset="0"/>
              </a:rPr>
              <a:t>Correlation</a:t>
            </a:r>
          </a:p>
          <a:p>
            <a:pPr>
              <a:defRPr/>
            </a:pPr>
            <a:r>
              <a:rPr lang="en-US" dirty="0" smtClean="0">
                <a:solidFill>
                  <a:srgbClr val="00609F"/>
                </a:solidFill>
                <a:latin typeface="+mj-lt"/>
                <a:ea typeface="Arial" charset="0"/>
              </a:rPr>
              <a:t>Method in:</a:t>
            </a:r>
            <a:endParaRPr lang="en-US" dirty="0" smtClean="0">
              <a:solidFill>
                <a:srgbClr val="00609F"/>
              </a:solidFill>
              <a:latin typeface="+mj-lt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6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6" y="84398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mbria"/>
                <a:cs typeface="Cambria"/>
              </a:rPr>
              <a:t>Potential sources of genetic correlation</a:t>
            </a:r>
            <a:endParaRPr lang="en-US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7818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 bwMode="auto">
          <a:xfrm>
            <a:off x="1752600" y="3421772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8944" y="4014961"/>
            <a:ext cx="431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Trait 1 exerts causal effect on Trait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4" idx="0"/>
          </p:cNvCxnSpPr>
          <p:nvPr/>
        </p:nvCxnSpPr>
        <p:spPr bwMode="auto">
          <a:xfrm>
            <a:off x="1295400" y="2250693"/>
            <a:ext cx="0" cy="7138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0198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9597" y="4003293"/>
            <a:ext cx="298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Genetic effects influence </a:t>
            </a:r>
          </a:p>
          <a:p>
            <a:pPr algn="ctr"/>
            <a:r>
              <a:rPr lang="en-US" sz="2000" dirty="0" smtClean="0"/>
              <a:t>Trait 1 and Trait 2</a:t>
            </a:r>
          </a:p>
        </p:txBody>
      </p:sp>
      <p:cxnSp>
        <p:nvCxnSpPr>
          <p:cNvPr id="20" name="Straight Arrow Connector 19"/>
          <p:cNvCxnSpPr>
            <a:stCxn id="17" idx="2"/>
            <a:endCxn id="11" idx="0"/>
          </p:cNvCxnSpPr>
          <p:nvPr/>
        </p:nvCxnSpPr>
        <p:spPr bwMode="auto">
          <a:xfrm flipH="1">
            <a:off x="5562600" y="2250693"/>
            <a:ext cx="9144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2"/>
            <a:endCxn id="6" idx="0"/>
          </p:cNvCxnSpPr>
          <p:nvPr/>
        </p:nvCxnSpPr>
        <p:spPr bwMode="auto">
          <a:xfrm>
            <a:off x="6477000" y="2250693"/>
            <a:ext cx="7620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34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Slope estimates heritability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Score regression </a:t>
            </a:r>
            <a:br>
              <a:rPr lang="en-US" dirty="0" smtClean="0"/>
            </a:br>
            <a:r>
              <a:rPr lang="en-US" dirty="0" smtClean="0"/>
              <a:t>Genetic correlation</a:t>
            </a:r>
            <a:endParaRPr lang="en-US" dirty="0"/>
          </a:p>
        </p:txBody>
      </p:sp>
      <p:pic>
        <p:nvPicPr>
          <p:cNvPr id="11" name="Content Placeholder 10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5" name="TextBox 14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84" b="-3213"/>
          <a:stretch/>
        </p:blipFill>
        <p:spPr>
          <a:xfrm>
            <a:off x="457200" y="1190559"/>
            <a:ext cx="4038600" cy="366238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Relatives are more similar than random pairs</a:t>
            </a:r>
          </a:p>
          <a:p>
            <a:r>
              <a:rPr lang="en-US" dirty="0" smtClean="0"/>
              <a:t>Identical twins are more similar than fraternal twins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Francis Galton</a:t>
            </a:r>
            <a:br>
              <a:rPr lang="en-US" dirty="0" smtClean="0"/>
            </a:br>
            <a:r>
              <a:rPr lang="en-US" dirty="0"/>
              <a:t>  </a:t>
            </a:r>
            <a:r>
              <a:rPr lang="en-US" dirty="0" smtClean="0"/>
              <a:t>  Twin and family studies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1304"/>
          <a:stretch/>
        </p:blipFill>
        <p:spPr>
          <a:xfrm>
            <a:off x="0" y="0"/>
            <a:ext cx="776650" cy="1144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36" y="3492308"/>
            <a:ext cx="8674823" cy="13719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estimate of heritability 49%</a:t>
            </a:r>
          </a:p>
          <a:p>
            <a:pPr algn="ctr"/>
            <a:r>
              <a:rPr lang="en-US" dirty="0" smtClean="0"/>
              <a:t>69% of twin studies support a purely additive genetic model</a:t>
            </a:r>
            <a:endParaRPr lang="en-US" dirty="0"/>
          </a:p>
        </p:txBody>
      </p:sp>
      <p:pic>
        <p:nvPicPr>
          <p:cNvPr id="10" name="Picture 9" descr="ng.3285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b="66492"/>
          <a:stretch/>
        </p:blipFill>
        <p:spPr>
          <a:xfrm>
            <a:off x="181418" y="1471328"/>
            <a:ext cx="8595946" cy="1998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546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can a second trait and obtain two heritability estimates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4" name="TextBox 13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Z*Z = χ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So we can estimate genetic covariance from the product of the Z-scores for the two traits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baseline="-25000" dirty="0" smtClean="0"/>
              <a:t>G </a:t>
            </a:r>
            <a:r>
              <a:rPr lang="en-US" dirty="0" smtClean="0"/>
              <a:t>= 0.5</a:t>
            </a:r>
            <a:endParaRPr lang="en-US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9" name="Content Placeholder 8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R</a:t>
            </a:r>
            <a:r>
              <a:rPr lang="en-US" baseline="-25000" dirty="0" smtClean="0">
                <a:latin typeface="Cambria"/>
                <a:cs typeface="Cambria"/>
              </a:rPr>
              <a:t>G</a:t>
            </a:r>
            <a:endParaRPr lang="en-US" baseline="-25000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Here R</a:t>
            </a:r>
            <a:r>
              <a:rPr lang="en-US" baseline="-25000" dirty="0" smtClean="0"/>
              <a:t>G </a:t>
            </a:r>
            <a:r>
              <a:rPr lang="en-US" dirty="0"/>
              <a:t>= </a:t>
            </a:r>
            <a:r>
              <a:rPr lang="en-US" dirty="0" smtClean="0"/>
              <a:t>0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approach is robust to sample overlap as all variants are equally inflated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7" name="Content Placeholder 6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8" name="TextBox 17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R</a:t>
            </a:r>
            <a:r>
              <a:rPr lang="en-US" baseline="-25000" dirty="0" smtClean="0">
                <a:latin typeface="Cambria"/>
                <a:cs typeface="Cambria"/>
              </a:rPr>
              <a:t>G</a:t>
            </a:r>
            <a:endParaRPr lang="en-US" baseline="-25000" dirty="0">
              <a:latin typeface="Cambria"/>
              <a:cs typeface="Cambri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</a:t>
            </a:r>
            <a:r>
              <a:rPr lang="mr-IN" dirty="0" smtClean="0"/>
              <a:t>–</a:t>
            </a:r>
            <a:r>
              <a:rPr lang="en-US" dirty="0" smtClean="0"/>
              <a:t> within psychiatry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16381" y="1194472"/>
            <a:ext cx="5311239" cy="38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1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within neurology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104" y="1246909"/>
            <a:ext cx="5329792" cy="38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6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</a:t>
            </a:r>
            <a:r>
              <a:rPr lang="mr-IN" dirty="0" smtClean="0"/>
              <a:t>–</a:t>
            </a:r>
            <a:r>
              <a:rPr lang="en-US" dirty="0" smtClean="0"/>
              <a:t> across neurology and psychiatry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52551" y="1235032"/>
            <a:ext cx="5409210" cy="38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8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</a:t>
            </a:r>
            <a:r>
              <a:rPr lang="mr-IN" dirty="0" smtClean="0"/>
              <a:t>–</a:t>
            </a:r>
            <a:r>
              <a:rPr lang="en-US" dirty="0" smtClean="0"/>
              <a:t> take it further?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25385" y="1365662"/>
            <a:ext cx="6693230" cy="3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do it yourself</a:t>
            </a:r>
            <a:br>
              <a:rPr lang="en-US" dirty="0" smtClean="0"/>
            </a:br>
            <a:r>
              <a:rPr lang="en-US" dirty="0" err="1" smtClean="0"/>
              <a:t>ldsc.broadinstitute.org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709"/>
            <a:ext cx="9144000" cy="3749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" y="3774289"/>
            <a:ext cx="1105706" cy="1105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-1" b="11268"/>
          <a:stretch/>
        </p:blipFill>
        <p:spPr>
          <a:xfrm>
            <a:off x="8154845" y="3830375"/>
            <a:ext cx="931685" cy="987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4741" y="4795867"/>
            <a:ext cx="119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Jie</a:t>
            </a:r>
            <a:r>
              <a:rPr lang="en-US" sz="1800" dirty="0" smtClean="0"/>
              <a:t> </a:t>
            </a:r>
            <a:r>
              <a:rPr lang="en-US" sz="1800" dirty="0" err="1" smtClean="0"/>
              <a:t>Zheng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706262" y="4774168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David Evans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9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estimated genetic similarity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GREML/GCTA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563" y="2755593"/>
            <a:ext cx="2789580" cy="129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213" y="1970573"/>
            <a:ext cx="4388440" cy="7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24973"/>
          <a:stretch/>
        </p:blipFill>
        <p:spPr bwMode="auto">
          <a:xfrm>
            <a:off x="4429708" y="4149944"/>
            <a:ext cx="4086380" cy="7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8473803"/>
              </p:ext>
            </p:extLst>
          </p:nvPr>
        </p:nvGraphicFramePr>
        <p:xfrm>
          <a:off x="457200" y="1262063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596227" y="2369784"/>
            <a:ext cx="165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heritability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315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Score regression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83657" y="4257288"/>
            <a:ext cx="2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mbria"/>
                <a:cs typeface="Cambria"/>
              </a:rPr>
              <a:t>Brendan </a:t>
            </a:r>
            <a:r>
              <a:rPr lang="en-US" sz="1800" dirty="0" err="1" smtClean="0">
                <a:latin typeface="Cambria"/>
                <a:cs typeface="Cambria"/>
              </a:rPr>
              <a:t>Bulik</a:t>
            </a:r>
            <a:r>
              <a:rPr lang="en-US" sz="1800" dirty="0" smtClean="0">
                <a:latin typeface="Cambria"/>
                <a:cs typeface="Cambria"/>
              </a:rPr>
              <a:t>-Sullivan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954" y="42788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ambria"/>
                <a:cs typeface="Cambria"/>
              </a:rPr>
              <a:t>Alkes</a:t>
            </a:r>
            <a:r>
              <a:rPr lang="en-US" sz="1800" dirty="0" smtClean="0">
                <a:latin typeface="Cambria"/>
                <a:cs typeface="Cambria"/>
              </a:rPr>
              <a:t> Price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53" y="2525220"/>
            <a:ext cx="1165614" cy="1762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0653" y="4278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Po-</a:t>
            </a:r>
            <a:r>
              <a:rPr lang="en-US" sz="1800" dirty="0" err="1" smtClean="0">
                <a:latin typeface="Cambria"/>
                <a:cs typeface="Cambria"/>
              </a:rPr>
              <a:t>Ru</a:t>
            </a:r>
            <a:r>
              <a:rPr lang="en-US" sz="1800" dirty="0" smtClean="0">
                <a:latin typeface="Cambria"/>
                <a:cs typeface="Cambria"/>
              </a:rPr>
              <a:t> </a:t>
            </a:r>
            <a:r>
              <a:rPr lang="en-US" sz="1800" dirty="0" err="1" smtClean="0">
                <a:latin typeface="Cambria"/>
                <a:cs typeface="Cambria"/>
              </a:rPr>
              <a:t>Loh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16" y="2575055"/>
            <a:ext cx="1345787" cy="16822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7616" y="4278868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Mark Daly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0423" y="4262937"/>
            <a:ext cx="17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Hilary </a:t>
            </a:r>
            <a:r>
              <a:rPr lang="en-US" sz="1800" dirty="0" err="1" smtClean="0">
                <a:latin typeface="Cambria"/>
                <a:cs typeface="Cambria"/>
              </a:rPr>
              <a:t>Finucane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733" y="2619913"/>
            <a:ext cx="1294669" cy="1637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561" y="1743720"/>
            <a:ext cx="17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With thanks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6" name="Picture 15" descr="headsho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r="15525"/>
          <a:stretch/>
        </p:blipFill>
        <p:spPr>
          <a:xfrm>
            <a:off x="579120" y="2600960"/>
            <a:ext cx="1219200" cy="1668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6814" t="34765" r="32741" b="22766"/>
          <a:stretch/>
        </p:blipFill>
        <p:spPr>
          <a:xfrm>
            <a:off x="7364322" y="2580640"/>
            <a:ext cx="1612038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LD shape association?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8638" y="3762841"/>
            <a:ext cx="146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LD blocks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0" name="Straight Arrow Connector 29"/>
          <p:cNvCxnSpPr>
            <a:stCxn id="29" idx="0"/>
            <a:endCxn id="26" idx="2"/>
          </p:cNvCxnSpPr>
          <p:nvPr/>
        </p:nvCxnSpPr>
        <p:spPr>
          <a:xfrm flipH="1" flipV="1">
            <a:off x="2664545" y="2884480"/>
            <a:ext cx="1877076" cy="878361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  <a:endCxn id="27" idx="2"/>
          </p:cNvCxnSpPr>
          <p:nvPr/>
        </p:nvCxnSpPr>
        <p:spPr>
          <a:xfrm flipV="1">
            <a:off x="4541621" y="2884479"/>
            <a:ext cx="657240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28" idx="2"/>
          </p:cNvCxnSpPr>
          <p:nvPr/>
        </p:nvCxnSpPr>
        <p:spPr>
          <a:xfrm flipV="1">
            <a:off x="4541621" y="2884479"/>
            <a:ext cx="2525741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20287" y="1797091"/>
            <a:ext cx="286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Lonely SNPs [no LD]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4343401" y="2258756"/>
            <a:ext cx="909730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5253131" y="2258756"/>
            <a:ext cx="800007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1194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4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Association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11178" y="3376883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cxnSp>
        <p:nvCxnSpPr>
          <p:cNvPr id="49" name="Straight Arrow Connector 48"/>
          <p:cNvCxnSpPr>
            <a:stCxn id="27" idx="2"/>
            <a:endCxn id="47" idx="0"/>
          </p:cNvCxnSpPr>
          <p:nvPr/>
        </p:nvCxnSpPr>
        <p:spPr>
          <a:xfrm>
            <a:off x="5198861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849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All markers correlated with a causal variant show association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9300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4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Association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5832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704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Lonely SNPs only show association if they are causal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>
            <a:off x="4348580" y="3377656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under </a:t>
            </a:r>
            <a:r>
              <a:rPr lang="en-US" dirty="0" err="1" smtClean="0"/>
              <a:t>polygenicity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ambria"/>
                <a:cs typeface="Cambria"/>
              </a:rPr>
              <a:t>Assuming a uniform prior, we see SNPs with more LD friends showing more association</a:t>
            </a:r>
          </a:p>
          <a:p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The </a:t>
            </a:r>
            <a:r>
              <a:rPr lang="en-US" sz="2400" dirty="0">
                <a:latin typeface="Cambria"/>
                <a:cs typeface="Cambria"/>
              </a:rPr>
              <a:t>more you </a:t>
            </a:r>
            <a:r>
              <a:rPr lang="en-US" sz="2400" dirty="0" smtClean="0">
                <a:latin typeface="Cambria"/>
                <a:cs typeface="Cambria"/>
              </a:rPr>
              <a:t>tag, </a:t>
            </a:r>
            <a:r>
              <a:rPr lang="en-US" sz="2400" dirty="0">
                <a:latin typeface="Cambria"/>
                <a:cs typeface="Cambria"/>
              </a:rPr>
              <a:t>the more likely you are to tag a causal </a:t>
            </a:r>
            <a:r>
              <a:rPr lang="en-US" sz="2400" dirty="0" smtClean="0">
                <a:latin typeface="Cambria"/>
                <a:cs typeface="Cambria"/>
              </a:rPr>
              <a:t>variant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theme/theme1.xml><?xml version="1.0" encoding="utf-8"?>
<a:theme xmlns:a="http://schemas.openxmlformats.org/drawingml/2006/main" name="BroadPowerpointTemplate_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609</Words>
  <Application>Microsoft Macintosh PowerPoint</Application>
  <PresentationFormat>On-screen Show (16:9)</PresentationFormat>
  <Paragraphs>209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Calisto MT</vt:lpstr>
      <vt:lpstr>Cambria</vt:lpstr>
      <vt:lpstr>Geneva</vt:lpstr>
      <vt:lpstr>GillSans</vt:lpstr>
      <vt:lpstr>Arial</vt:lpstr>
      <vt:lpstr>BroadPowerpointTemplate_2014</vt:lpstr>
      <vt:lpstr>Document</vt:lpstr>
      <vt:lpstr>LD Score: theory</vt:lpstr>
      <vt:lpstr>    Francis Galton     Twin and family studies</vt:lpstr>
      <vt:lpstr>GREML/GCTA</vt:lpstr>
      <vt:lpstr>LD Score regression</vt:lpstr>
      <vt:lpstr>How does LD shape association?</vt:lpstr>
      <vt:lpstr>How does LD shape association?</vt:lpstr>
      <vt:lpstr>How does LD shape association?</vt:lpstr>
      <vt:lpstr>How does LD shape association?</vt:lpstr>
      <vt:lpstr>What happens under polygenicity?</vt:lpstr>
      <vt:lpstr>Simulated polygenic architecture Lambda = 1.30 LD score intercept = 1.02 </vt:lpstr>
      <vt:lpstr>What happens under stratification?</vt:lpstr>
      <vt:lpstr>UK controls versus Sweden controls Lambda = 1.30 LD score intercept = 1.32  </vt:lpstr>
      <vt:lpstr>PGC Schizophrenia</vt:lpstr>
      <vt:lpstr>LD Score regression </vt:lpstr>
      <vt:lpstr>PowerPoint Presentation</vt:lpstr>
      <vt:lpstr>Univariate heritability from common variation</vt:lpstr>
      <vt:lpstr>PowerPoint Presentation</vt:lpstr>
      <vt:lpstr>Potential sources of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  <vt:lpstr>Brainstorm – within psychiatry</vt:lpstr>
      <vt:lpstr>Brainstorm within neurology</vt:lpstr>
      <vt:lpstr>Brainstorm – across neurology and psychiatry</vt:lpstr>
      <vt:lpstr>Brainstorm – take it further?</vt:lpstr>
      <vt:lpstr>You can do it yourself ldsc.broadinstitute.org</vt:lpstr>
    </vt:vector>
  </TitlesOfParts>
  <Company>Broad Institute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Broad Institute</dc:title>
  <dc:creator>Administrator</dc:creator>
  <cp:lastModifiedBy>Microsoft Office User</cp:lastModifiedBy>
  <cp:revision>83</cp:revision>
  <cp:lastPrinted>2010-08-06T15:34:32Z</cp:lastPrinted>
  <dcterms:created xsi:type="dcterms:W3CDTF">2011-02-18T22:33:11Z</dcterms:created>
  <dcterms:modified xsi:type="dcterms:W3CDTF">2017-03-08T16:26:53Z</dcterms:modified>
</cp:coreProperties>
</file>