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7" r:id="rId2"/>
    <p:sldId id="308" r:id="rId3"/>
    <p:sldId id="309" r:id="rId4"/>
    <p:sldId id="31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062DB-9784-4B52-8F1F-591447F8248E}" type="datetimeFigureOut">
              <a:rPr lang="en-AU" smtClean="0"/>
              <a:t>08/03/2017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DD430-C9D3-4F91-84D0-FA1060C2D9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237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D53-F943-48ED-9BE7-196A8EE66FFC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3/8/2017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genome.sph.umich.edu/wiki/RAREMETALWORK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Analysing imputed data in </a:t>
            </a:r>
            <a:r>
              <a:rPr lang="en-AU" dirty="0" err="1" smtClean="0"/>
              <a:t>raremetalworker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genome.sph.umich.edu/wiki/RAREMETALWORKER</a:t>
            </a:r>
            <a:r>
              <a:rPr lang="en-AU" dirty="0" smtClean="0"/>
              <a:t> </a:t>
            </a:r>
            <a:endParaRPr lang="en-AU" dirty="0"/>
          </a:p>
          <a:p>
            <a:r>
              <a:rPr lang="en-AU" sz="3200" dirty="0" smtClean="0"/>
              <a:t>Accepts imputed data from the </a:t>
            </a:r>
            <a:r>
              <a:rPr lang="en-AU" sz="3200" dirty="0" err="1" smtClean="0"/>
              <a:t>UMich</a:t>
            </a:r>
            <a:r>
              <a:rPr lang="en-AU" sz="3200" dirty="0" smtClean="0"/>
              <a:t> imputation server</a:t>
            </a:r>
          </a:p>
          <a:p>
            <a:r>
              <a:rPr lang="en-AU" sz="2800" dirty="0" smtClean="0"/>
              <a:t>Runs linear regression</a:t>
            </a:r>
          </a:p>
          <a:p>
            <a:r>
              <a:rPr lang="en-AU" sz="2800" dirty="0"/>
              <a:t>C</a:t>
            </a:r>
            <a:r>
              <a:rPr lang="en-AU" sz="2800" dirty="0" smtClean="0"/>
              <a:t>alculates genomic relatedness</a:t>
            </a:r>
          </a:p>
          <a:p>
            <a:r>
              <a:rPr lang="en-AU" sz="2800" dirty="0"/>
              <a:t>C</a:t>
            </a:r>
            <a:r>
              <a:rPr lang="en-AU" sz="2800" dirty="0" smtClean="0"/>
              <a:t>orrects for genomic relatedness or known family structure using mixed linear model</a:t>
            </a:r>
          </a:p>
          <a:p>
            <a:r>
              <a:rPr lang="en-AU" sz="2800" dirty="0" smtClean="0"/>
              <a:t>(Binary work around coding data as 0/1 – Consider </a:t>
            </a:r>
            <a:r>
              <a:rPr lang="en-AU" sz="2800" dirty="0" err="1" smtClean="0"/>
              <a:t>GMMAT</a:t>
            </a:r>
            <a:r>
              <a:rPr lang="en-AU" sz="2800" dirty="0" smtClean="0"/>
              <a:t> as an </a:t>
            </a:r>
            <a:r>
              <a:rPr lang="en-AU" sz="2800" dirty="0" err="1" smtClean="0"/>
              <a:t>alturnative</a:t>
            </a:r>
            <a:r>
              <a:rPr lang="en-AU" sz="2800" dirty="0" smtClean="0"/>
              <a:t>)</a:t>
            </a:r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20794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AU" sz="2800" b="1" dirty="0"/>
              <a:t>What I like about it</a:t>
            </a:r>
            <a:endParaRPr lang="en-AU" sz="2800" b="1" dirty="0" smtClean="0"/>
          </a:p>
          <a:p>
            <a:r>
              <a:rPr lang="en-AU" sz="2800" dirty="0" smtClean="0"/>
              <a:t>Accepts imputed data in </a:t>
            </a:r>
            <a:r>
              <a:rPr lang="en-AU" sz="2800" dirty="0" err="1" smtClean="0"/>
              <a:t>VCF</a:t>
            </a:r>
            <a:r>
              <a:rPr lang="en-AU" sz="2800" dirty="0" smtClean="0"/>
              <a:t> format</a:t>
            </a:r>
          </a:p>
          <a:p>
            <a:r>
              <a:rPr lang="en-AU" sz="2800" dirty="0" smtClean="0"/>
              <a:t>Provide phenotype files in simple </a:t>
            </a:r>
            <a:r>
              <a:rPr lang="en-AU" sz="2800" dirty="0" err="1" smtClean="0"/>
              <a:t>ped</a:t>
            </a:r>
            <a:r>
              <a:rPr lang="en-AU" sz="2800" dirty="0" smtClean="0"/>
              <a:t> and </a:t>
            </a:r>
            <a:r>
              <a:rPr lang="en-AU" sz="2800" dirty="0" err="1" smtClean="0"/>
              <a:t>dat</a:t>
            </a:r>
            <a:r>
              <a:rPr lang="en-AU" sz="2800" dirty="0" smtClean="0"/>
              <a:t> format – multiple traits &amp; </a:t>
            </a:r>
            <a:r>
              <a:rPr lang="en-AU" sz="2800" dirty="0" err="1" smtClean="0"/>
              <a:t>covarates</a:t>
            </a:r>
            <a:r>
              <a:rPr lang="en-AU" sz="2800" dirty="0" smtClean="0"/>
              <a:t> in the </a:t>
            </a:r>
            <a:r>
              <a:rPr lang="en-AU" sz="2800" dirty="0" err="1" smtClean="0"/>
              <a:t>ped</a:t>
            </a:r>
            <a:r>
              <a:rPr lang="en-AU" sz="2800" dirty="0" smtClean="0"/>
              <a:t> </a:t>
            </a:r>
          </a:p>
          <a:p>
            <a:r>
              <a:rPr lang="en-AU" sz="2800" dirty="0" smtClean="0"/>
              <a:t>Correctly models </a:t>
            </a:r>
            <a:r>
              <a:rPr lang="en-AU" sz="2800" dirty="0" err="1" smtClean="0"/>
              <a:t>MZ</a:t>
            </a:r>
            <a:r>
              <a:rPr lang="en-AU" sz="2800" dirty="0" smtClean="0"/>
              <a:t> twins &amp; can cope with more than 1 set of twins in a family</a:t>
            </a:r>
          </a:p>
          <a:p>
            <a:pPr lvl="1"/>
            <a:r>
              <a:rPr lang="en-AU" sz="2600" dirty="0" smtClean="0"/>
              <a:t>Don’t need to duplicate the genotypes of the 2</a:t>
            </a:r>
            <a:r>
              <a:rPr lang="en-AU" sz="2600" baseline="30000" dirty="0" smtClean="0"/>
              <a:t>nd</a:t>
            </a:r>
            <a:r>
              <a:rPr lang="en-AU" sz="2600" dirty="0" smtClean="0"/>
              <a:t> </a:t>
            </a:r>
            <a:r>
              <a:rPr lang="en-AU" sz="2600" dirty="0" err="1" smtClean="0"/>
              <a:t>MZ</a:t>
            </a:r>
            <a:r>
              <a:rPr lang="en-AU" sz="2600" dirty="0" smtClean="0"/>
              <a:t> – if you provide </a:t>
            </a:r>
            <a:r>
              <a:rPr lang="en-AU" sz="2600" dirty="0" err="1" smtClean="0"/>
              <a:t>zygosity</a:t>
            </a:r>
            <a:r>
              <a:rPr lang="en-AU" sz="2600" dirty="0" smtClean="0"/>
              <a:t> in your </a:t>
            </a:r>
            <a:r>
              <a:rPr lang="en-AU" sz="2600" dirty="0" err="1" smtClean="0"/>
              <a:t>ped</a:t>
            </a:r>
            <a:r>
              <a:rPr lang="en-AU" sz="2600" dirty="0" smtClean="0"/>
              <a:t> file &amp; use known family structures</a:t>
            </a:r>
          </a:p>
          <a:p>
            <a:pPr marL="114300" indent="0">
              <a:buNone/>
            </a:pPr>
            <a:r>
              <a:rPr lang="en-AU" sz="2800" b="1" dirty="0" smtClean="0"/>
              <a:t>What </a:t>
            </a:r>
            <a:r>
              <a:rPr lang="en-AU" sz="2800" b="1" dirty="0"/>
              <a:t>I </a:t>
            </a:r>
            <a:r>
              <a:rPr lang="en-AU" sz="2800" b="1" dirty="0" smtClean="0"/>
              <a:t>don’t like </a:t>
            </a:r>
            <a:r>
              <a:rPr lang="en-AU" sz="2800" b="1" dirty="0"/>
              <a:t>about </a:t>
            </a:r>
            <a:r>
              <a:rPr lang="en-AU" sz="2800" b="1" dirty="0" smtClean="0"/>
              <a:t>it</a:t>
            </a:r>
          </a:p>
          <a:p>
            <a:r>
              <a:rPr lang="en-AU" sz="2800" dirty="0" smtClean="0"/>
              <a:t>Doesn’t output SE – you need to calculate 1/</a:t>
            </a:r>
            <a:r>
              <a:rPr lang="en-AU" sz="2800" dirty="0" err="1" smtClean="0"/>
              <a:t>SQRT_V_STAT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0793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Family structure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Ped file</a:t>
            </a:r>
          </a:p>
          <a:p>
            <a:pPr marL="114300" indent="0">
              <a:buNone/>
            </a:pPr>
            <a:r>
              <a:rPr lang="en-AU" dirty="0" smtClean="0"/>
              <a:t>[ FID    </a:t>
            </a:r>
            <a:r>
              <a:rPr lang="en-AU" dirty="0" err="1" smtClean="0"/>
              <a:t>IID</a:t>
            </a:r>
            <a:r>
              <a:rPr lang="en-AU" dirty="0" smtClean="0"/>
              <a:t>   </a:t>
            </a:r>
            <a:r>
              <a:rPr lang="en-AU" dirty="0" err="1" smtClean="0"/>
              <a:t>PID</a:t>
            </a:r>
            <a:r>
              <a:rPr lang="en-AU" dirty="0" smtClean="0"/>
              <a:t>   MID   Sex    </a:t>
            </a:r>
            <a:r>
              <a:rPr lang="en-AU" dirty="0" err="1" smtClean="0"/>
              <a:t>ZYG</a:t>
            </a:r>
            <a:r>
              <a:rPr lang="en-AU" dirty="0" smtClean="0"/>
              <a:t>   </a:t>
            </a:r>
            <a:r>
              <a:rPr lang="en-AU" dirty="0" err="1" smtClean="0"/>
              <a:t>Trait1</a:t>
            </a:r>
            <a:r>
              <a:rPr lang="en-AU" dirty="0" smtClean="0"/>
              <a:t>   </a:t>
            </a:r>
            <a:r>
              <a:rPr lang="en-AU" dirty="0" err="1" smtClean="0"/>
              <a:t>Cov1</a:t>
            </a:r>
            <a:r>
              <a:rPr lang="en-AU" dirty="0" smtClean="0"/>
              <a:t> ]</a:t>
            </a:r>
          </a:p>
          <a:p>
            <a:pPr marL="114300" indent="0">
              <a:buNone/>
            </a:pPr>
            <a:r>
              <a:rPr lang="en-AU" dirty="0" smtClean="0"/>
              <a:t>101      01   03     04       1       0        .32        18 </a:t>
            </a:r>
          </a:p>
          <a:p>
            <a:pPr marL="114300" indent="0">
              <a:buNone/>
            </a:pPr>
            <a:r>
              <a:rPr lang="en-AU" dirty="0"/>
              <a:t>101      </a:t>
            </a:r>
            <a:r>
              <a:rPr lang="en-AU" dirty="0" smtClean="0"/>
              <a:t>02   </a:t>
            </a:r>
            <a:r>
              <a:rPr lang="en-AU" dirty="0"/>
              <a:t>03     04       </a:t>
            </a:r>
            <a:r>
              <a:rPr lang="en-AU" dirty="0" smtClean="0"/>
              <a:t>2       </a:t>
            </a:r>
            <a:r>
              <a:rPr lang="en-AU" dirty="0"/>
              <a:t>0        </a:t>
            </a:r>
            <a:r>
              <a:rPr lang="en-AU" dirty="0" smtClean="0"/>
              <a:t>.45        </a:t>
            </a:r>
            <a:r>
              <a:rPr lang="en-AU" dirty="0"/>
              <a:t>18 </a:t>
            </a:r>
          </a:p>
          <a:p>
            <a:pPr marL="114300" indent="0">
              <a:buNone/>
            </a:pPr>
            <a:r>
              <a:rPr lang="en-AU" dirty="0"/>
              <a:t>101      </a:t>
            </a:r>
            <a:r>
              <a:rPr lang="en-AU" dirty="0" smtClean="0"/>
              <a:t>03    0       0        </a:t>
            </a:r>
            <a:r>
              <a:rPr lang="en-AU" dirty="0"/>
              <a:t>1       0  </a:t>
            </a:r>
            <a:r>
              <a:rPr lang="en-AU" dirty="0" smtClean="0"/>
              <a:t>        x           </a:t>
            </a:r>
            <a:r>
              <a:rPr lang="en-AU" dirty="0" err="1" smtClean="0"/>
              <a:t>x</a:t>
            </a:r>
            <a:r>
              <a:rPr lang="en-AU" dirty="0" smtClean="0"/>
              <a:t> </a:t>
            </a:r>
            <a:endParaRPr lang="en-AU" dirty="0"/>
          </a:p>
          <a:p>
            <a:pPr marL="114300" indent="0">
              <a:buNone/>
            </a:pPr>
            <a:r>
              <a:rPr lang="en-AU" dirty="0"/>
              <a:t>101      </a:t>
            </a:r>
            <a:r>
              <a:rPr lang="en-AU" dirty="0" smtClean="0"/>
              <a:t>04    </a:t>
            </a:r>
            <a:r>
              <a:rPr lang="en-AU" dirty="0"/>
              <a:t>0       0        </a:t>
            </a:r>
            <a:r>
              <a:rPr lang="en-AU" dirty="0" smtClean="0"/>
              <a:t>2       </a:t>
            </a:r>
            <a:r>
              <a:rPr lang="en-AU" dirty="0"/>
              <a:t>0          x           </a:t>
            </a:r>
            <a:r>
              <a:rPr lang="en-AU" dirty="0" err="1"/>
              <a:t>x</a:t>
            </a:r>
            <a:r>
              <a:rPr lang="en-AU" dirty="0"/>
              <a:t> </a:t>
            </a:r>
          </a:p>
          <a:p>
            <a:pPr marL="114300" indent="0">
              <a:buNone/>
            </a:pPr>
            <a:r>
              <a:rPr lang="en-AU" dirty="0" smtClean="0"/>
              <a:t>102      </a:t>
            </a:r>
            <a:r>
              <a:rPr lang="en-AU" dirty="0"/>
              <a:t>01   03     04       1       </a:t>
            </a:r>
            <a:r>
              <a:rPr lang="en-AU" dirty="0" smtClean="0"/>
              <a:t>1        .56       17 </a:t>
            </a:r>
            <a:endParaRPr lang="en-AU" dirty="0"/>
          </a:p>
          <a:p>
            <a:pPr marL="114300" indent="0">
              <a:buNone/>
            </a:pPr>
            <a:r>
              <a:rPr lang="en-AU" dirty="0" smtClean="0"/>
              <a:t>102      </a:t>
            </a:r>
            <a:r>
              <a:rPr lang="en-AU" dirty="0"/>
              <a:t>02   03     04       </a:t>
            </a:r>
            <a:r>
              <a:rPr lang="en-AU" dirty="0" smtClean="0"/>
              <a:t>1       1        .60       17  </a:t>
            </a:r>
            <a:endParaRPr lang="en-AU" dirty="0"/>
          </a:p>
          <a:p>
            <a:pPr marL="114300" indent="0">
              <a:buNone/>
            </a:pPr>
            <a:r>
              <a:rPr lang="en-AU" dirty="0" smtClean="0"/>
              <a:t>102      </a:t>
            </a:r>
            <a:r>
              <a:rPr lang="en-AU" dirty="0"/>
              <a:t>03    0       0        1       0          x           </a:t>
            </a:r>
            <a:r>
              <a:rPr lang="en-AU" dirty="0" err="1"/>
              <a:t>x</a:t>
            </a:r>
            <a:r>
              <a:rPr lang="en-AU" dirty="0"/>
              <a:t> </a:t>
            </a:r>
          </a:p>
          <a:p>
            <a:pPr marL="114300" indent="0">
              <a:buNone/>
            </a:pPr>
            <a:r>
              <a:rPr lang="en-AU" dirty="0" smtClean="0"/>
              <a:t>102      </a:t>
            </a:r>
            <a:r>
              <a:rPr lang="en-AU" dirty="0"/>
              <a:t>04    0       0        </a:t>
            </a:r>
            <a:r>
              <a:rPr lang="en-AU" dirty="0" smtClean="0"/>
              <a:t>2       </a:t>
            </a:r>
            <a:r>
              <a:rPr lang="en-AU" dirty="0"/>
              <a:t>0          </a:t>
            </a:r>
            <a:r>
              <a:rPr lang="en-AU" dirty="0" smtClean="0"/>
              <a:t>1.2       40 </a:t>
            </a:r>
            <a:endParaRPr lang="en-AU" dirty="0"/>
          </a:p>
          <a:p>
            <a:pPr marL="114300" indent="0">
              <a:buNone/>
            </a:pPr>
            <a:endParaRPr lang="en-AU" dirty="0" smtClean="0"/>
          </a:p>
          <a:p>
            <a:pPr marL="114300" indent="0">
              <a:buNone/>
            </a:pPr>
            <a:r>
              <a:rPr lang="en-AU" b="1" dirty="0"/>
              <a:t>--</a:t>
            </a:r>
            <a:r>
              <a:rPr lang="en-AU" b="1" dirty="0" err="1" smtClean="0"/>
              <a:t>kinPedigree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23622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srgbClr val="0070C0"/>
                </a:solidFill>
              </a:rPr>
              <a:t>Non </a:t>
            </a:r>
            <a:r>
              <a:rPr lang="en-AU" sz="2000" b="1" dirty="0" err="1" smtClean="0">
                <a:solidFill>
                  <a:srgbClr val="0070C0"/>
                </a:solidFill>
              </a:rPr>
              <a:t>MZ</a:t>
            </a:r>
            <a:r>
              <a:rPr lang="en-AU" sz="2000" b="1" dirty="0" smtClean="0">
                <a:solidFill>
                  <a:srgbClr val="0070C0"/>
                </a:solidFill>
              </a:rPr>
              <a:t> twins</a:t>
            </a:r>
          </a:p>
          <a:p>
            <a:r>
              <a:rPr lang="en-AU" sz="2000" b="1" dirty="0" smtClean="0">
                <a:solidFill>
                  <a:srgbClr val="0070C0"/>
                </a:solidFill>
              </a:rPr>
              <a:t>(Can code </a:t>
            </a:r>
            <a:r>
              <a:rPr lang="en-AU" sz="2000" b="1" dirty="0" err="1" smtClean="0">
                <a:solidFill>
                  <a:srgbClr val="0070C0"/>
                </a:solidFill>
              </a:rPr>
              <a:t>DZ</a:t>
            </a:r>
            <a:r>
              <a:rPr lang="en-AU" sz="2000" b="1" dirty="0" smtClean="0">
                <a:solidFill>
                  <a:srgbClr val="0070C0"/>
                </a:solidFill>
              </a:rPr>
              <a:t> twins as 2 if you want)</a:t>
            </a:r>
            <a:endParaRPr lang="en-AU" sz="20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4038600"/>
            <a:ext cx="236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err="1" smtClean="0">
                <a:solidFill>
                  <a:srgbClr val="0070C0"/>
                </a:solidFill>
              </a:rPr>
              <a:t>MZ</a:t>
            </a:r>
            <a:r>
              <a:rPr lang="en-AU" sz="2000" b="1" dirty="0" smtClean="0">
                <a:solidFill>
                  <a:srgbClr val="0070C0"/>
                </a:solidFill>
              </a:rPr>
              <a:t> twins</a:t>
            </a:r>
          </a:p>
          <a:p>
            <a:r>
              <a:rPr lang="en-AU" sz="2000" b="1" dirty="0" smtClean="0">
                <a:solidFill>
                  <a:srgbClr val="0070C0"/>
                </a:solidFill>
              </a:rPr>
              <a:t>(If there is a 2</a:t>
            </a:r>
            <a:r>
              <a:rPr lang="en-AU" sz="2000" b="1" baseline="30000" dirty="0" smtClean="0">
                <a:solidFill>
                  <a:srgbClr val="0070C0"/>
                </a:solidFill>
              </a:rPr>
              <a:t>nd</a:t>
            </a:r>
            <a:r>
              <a:rPr lang="en-AU" sz="2000" b="1" dirty="0" smtClean="0">
                <a:solidFill>
                  <a:srgbClr val="0070C0"/>
                </a:solidFill>
              </a:rPr>
              <a:t> pair in the family code them as 3)</a:t>
            </a:r>
            <a:endParaRPr lang="en-AU" sz="20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04800"/>
            <a:ext cx="1143000" cy="1538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6858000" y="1447800"/>
            <a:ext cx="419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"/>
            <a:ext cx="1295400" cy="1557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16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AU" dirty="0"/>
          </a:p>
          <a:p>
            <a:pPr marL="114300" indent="0">
              <a:buNone/>
            </a:pPr>
            <a:r>
              <a:rPr lang="en-AU" dirty="0"/>
              <a:t>#without correcting for distant relatedness</a:t>
            </a:r>
          </a:p>
          <a:p>
            <a:pPr marL="114300" indent="0">
              <a:buNone/>
            </a:pPr>
            <a:r>
              <a:rPr lang="en-AU" dirty="0" err="1"/>
              <a:t>raremetalworker</a:t>
            </a:r>
            <a:r>
              <a:rPr lang="en-AU" dirty="0"/>
              <a:t> --</a:t>
            </a:r>
            <a:r>
              <a:rPr lang="en-AU" dirty="0" err="1"/>
              <a:t>ped</a:t>
            </a:r>
            <a:r>
              <a:rPr lang="en-AU" dirty="0"/>
              <a:t> </a:t>
            </a:r>
            <a:r>
              <a:rPr lang="en-AU" dirty="0" err="1" smtClean="0"/>
              <a:t>example.ped</a:t>
            </a:r>
            <a:r>
              <a:rPr lang="en-AU" dirty="0" smtClean="0"/>
              <a:t> </a:t>
            </a:r>
            <a:r>
              <a:rPr lang="en-AU" dirty="0"/>
              <a:t>--</a:t>
            </a:r>
            <a:r>
              <a:rPr lang="en-AU" dirty="0" err="1"/>
              <a:t>dat</a:t>
            </a:r>
            <a:r>
              <a:rPr lang="en-AU" dirty="0"/>
              <a:t> </a:t>
            </a:r>
            <a:r>
              <a:rPr lang="en-AU" dirty="0" smtClean="0"/>
              <a:t>example.dat </a:t>
            </a:r>
            <a:r>
              <a:rPr lang="en-AU" dirty="0"/>
              <a:t>--</a:t>
            </a:r>
            <a:r>
              <a:rPr lang="en-AU" dirty="0" err="1"/>
              <a:t>vcf</a:t>
            </a:r>
            <a:r>
              <a:rPr lang="en-AU"/>
              <a:t> </a:t>
            </a:r>
            <a:r>
              <a:rPr lang="en-AU" smtClean="0"/>
              <a:t>example.vcf.gz </a:t>
            </a:r>
            <a:r>
              <a:rPr lang="en-AU" dirty="0" smtClean="0"/>
              <a:t>--</a:t>
            </a:r>
            <a:r>
              <a:rPr lang="en-AU" dirty="0" err="1" smtClean="0"/>
              <a:t>useCovariates</a:t>
            </a:r>
            <a:r>
              <a:rPr lang="en-AU" dirty="0" smtClean="0"/>
              <a:t> --</a:t>
            </a:r>
            <a:r>
              <a:rPr lang="en-AU" dirty="0" err="1"/>
              <a:t>traitName</a:t>
            </a:r>
            <a:r>
              <a:rPr lang="en-AU" dirty="0"/>
              <a:t> </a:t>
            </a:r>
            <a:r>
              <a:rPr lang="en-AU" dirty="0" err="1"/>
              <a:t>QT1</a:t>
            </a:r>
            <a:r>
              <a:rPr lang="en-AU" dirty="0"/>
              <a:t> --prefix </a:t>
            </a:r>
            <a:r>
              <a:rPr lang="en-AU" dirty="0" err="1" smtClean="0"/>
              <a:t>ANALYSIS1</a:t>
            </a:r>
            <a:endParaRPr lang="en-AU" dirty="0"/>
          </a:p>
          <a:p>
            <a:pPr marL="114300" indent="0">
              <a:buNone/>
            </a:pPr>
            <a:endParaRPr lang="en-AU" dirty="0"/>
          </a:p>
          <a:p>
            <a:pPr marL="114300" indent="0">
              <a:buNone/>
            </a:pPr>
            <a:r>
              <a:rPr lang="en-AU" dirty="0"/>
              <a:t>#estimate kinship from genomic </a:t>
            </a:r>
            <a:r>
              <a:rPr lang="en-AU" dirty="0" smtClean="0"/>
              <a:t>data and use this to</a:t>
            </a:r>
            <a:endParaRPr lang="en-AU" dirty="0"/>
          </a:p>
          <a:p>
            <a:pPr marL="114300" indent="0">
              <a:buNone/>
            </a:pPr>
            <a:r>
              <a:rPr lang="en-AU" dirty="0" smtClean="0"/>
              <a:t>#correct for relatedness</a:t>
            </a:r>
          </a:p>
          <a:p>
            <a:pPr marL="114300" indent="0">
              <a:buNone/>
            </a:pPr>
            <a:r>
              <a:rPr lang="en-AU" dirty="0" err="1"/>
              <a:t>raremetalworker</a:t>
            </a:r>
            <a:r>
              <a:rPr lang="en-AU" dirty="0"/>
              <a:t> --</a:t>
            </a:r>
            <a:r>
              <a:rPr lang="en-AU" dirty="0" err="1"/>
              <a:t>ped</a:t>
            </a:r>
            <a:r>
              <a:rPr lang="en-AU" dirty="0"/>
              <a:t> </a:t>
            </a:r>
            <a:r>
              <a:rPr lang="en-AU" dirty="0" err="1" smtClean="0"/>
              <a:t>example.ped</a:t>
            </a:r>
            <a:r>
              <a:rPr lang="en-AU" dirty="0" smtClean="0"/>
              <a:t> </a:t>
            </a:r>
            <a:r>
              <a:rPr lang="en-AU" dirty="0"/>
              <a:t>--</a:t>
            </a:r>
            <a:r>
              <a:rPr lang="en-AU" dirty="0" err="1"/>
              <a:t>dat</a:t>
            </a:r>
            <a:r>
              <a:rPr lang="en-AU" dirty="0"/>
              <a:t> </a:t>
            </a:r>
            <a:r>
              <a:rPr lang="en-AU" dirty="0" smtClean="0"/>
              <a:t>example.dat </a:t>
            </a:r>
            <a:r>
              <a:rPr lang="en-AU" dirty="0"/>
              <a:t>--</a:t>
            </a:r>
            <a:r>
              <a:rPr lang="en-AU" dirty="0" err="1"/>
              <a:t>vcf</a:t>
            </a:r>
            <a:r>
              <a:rPr lang="en-AU" dirty="0"/>
              <a:t> </a:t>
            </a:r>
            <a:r>
              <a:rPr lang="en-AU" dirty="0" smtClean="0"/>
              <a:t>example.vcf.gz --</a:t>
            </a:r>
            <a:r>
              <a:rPr lang="en-AU" dirty="0" err="1"/>
              <a:t>useCovariates</a:t>
            </a:r>
            <a:r>
              <a:rPr lang="en-AU" dirty="0"/>
              <a:t> </a:t>
            </a:r>
            <a:r>
              <a:rPr lang="en-AU" dirty="0" smtClean="0"/>
              <a:t>--</a:t>
            </a:r>
            <a:r>
              <a:rPr lang="en-AU" dirty="0" err="1"/>
              <a:t>traitName</a:t>
            </a:r>
            <a:r>
              <a:rPr lang="en-AU" dirty="0"/>
              <a:t> </a:t>
            </a:r>
            <a:r>
              <a:rPr lang="en-AU" dirty="0" err="1"/>
              <a:t>QT1</a:t>
            </a:r>
            <a:r>
              <a:rPr lang="en-AU" dirty="0"/>
              <a:t> </a:t>
            </a:r>
            <a:r>
              <a:rPr lang="en-AU" dirty="0" smtClean="0"/>
              <a:t>--</a:t>
            </a:r>
            <a:r>
              <a:rPr lang="en-AU" dirty="0" err="1"/>
              <a:t>kinSave</a:t>
            </a:r>
            <a:r>
              <a:rPr lang="en-AU" dirty="0"/>
              <a:t> </a:t>
            </a:r>
            <a:r>
              <a:rPr lang="en-AU" dirty="0" smtClean="0"/>
              <a:t> --</a:t>
            </a:r>
            <a:r>
              <a:rPr lang="en-AU" dirty="0" err="1"/>
              <a:t>kinGeno</a:t>
            </a:r>
            <a:r>
              <a:rPr lang="en-AU" dirty="0"/>
              <a:t> --prefix </a:t>
            </a:r>
            <a:r>
              <a:rPr lang="en-AU" dirty="0" err="1" smtClean="0"/>
              <a:t>ANALYSIS2</a:t>
            </a:r>
            <a:endParaRPr lang="en-AU" dirty="0" smtClean="0"/>
          </a:p>
          <a:p>
            <a:pPr marL="11430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4557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1192</TotalTime>
  <Words>308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Analysing imputed data in raremetalworker</vt:lpstr>
      <vt:lpstr>PowerPoint Presentation</vt:lpstr>
      <vt:lpstr>Family structure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logstress@gmail.com</cp:lastModifiedBy>
  <cp:revision>207</cp:revision>
  <dcterms:created xsi:type="dcterms:W3CDTF">2012-07-05T13:18:19Z</dcterms:created>
  <dcterms:modified xsi:type="dcterms:W3CDTF">2017-03-07T20:02:56Z</dcterms:modified>
</cp:coreProperties>
</file>