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306" r:id="rId3"/>
    <p:sldId id="305" r:id="rId4"/>
    <p:sldId id="314" r:id="rId5"/>
    <p:sldId id="316" r:id="rId6"/>
    <p:sldId id="317" r:id="rId7"/>
    <p:sldId id="318" r:id="rId8"/>
    <p:sldId id="257" r:id="rId9"/>
    <p:sldId id="307" r:id="rId10"/>
    <p:sldId id="259" r:id="rId11"/>
    <p:sldId id="260" r:id="rId12"/>
    <p:sldId id="261" r:id="rId13"/>
    <p:sldId id="280" r:id="rId14"/>
    <p:sldId id="308" r:id="rId15"/>
    <p:sldId id="321" r:id="rId16"/>
    <p:sldId id="370" r:id="rId17"/>
    <p:sldId id="371" r:id="rId18"/>
    <p:sldId id="323" r:id="rId19"/>
    <p:sldId id="327" r:id="rId20"/>
    <p:sldId id="325" r:id="rId21"/>
    <p:sldId id="326" r:id="rId22"/>
    <p:sldId id="366" r:id="rId23"/>
    <p:sldId id="367" r:id="rId24"/>
    <p:sldId id="368" r:id="rId25"/>
    <p:sldId id="369" r:id="rId26"/>
    <p:sldId id="337" r:id="rId27"/>
    <p:sldId id="338" r:id="rId28"/>
    <p:sldId id="313" r:id="rId29"/>
    <p:sldId id="373" r:id="rId30"/>
    <p:sldId id="372" r:id="rId31"/>
    <p:sldId id="374" r:id="rId32"/>
    <p:sldId id="375" r:id="rId33"/>
    <p:sldId id="265" r:id="rId34"/>
    <p:sldId id="311" r:id="rId35"/>
    <p:sldId id="331" r:id="rId36"/>
    <p:sldId id="333" r:id="rId37"/>
    <p:sldId id="332" r:id="rId38"/>
    <p:sldId id="310" r:id="rId39"/>
    <p:sldId id="334" r:id="rId40"/>
    <p:sldId id="329" r:id="rId41"/>
    <p:sldId id="335" r:id="rId42"/>
    <p:sldId id="339" r:id="rId43"/>
    <p:sldId id="340" r:id="rId44"/>
    <p:sldId id="341" r:id="rId45"/>
    <p:sldId id="345" r:id="rId46"/>
    <p:sldId id="342" r:id="rId47"/>
    <p:sldId id="343" r:id="rId48"/>
    <p:sldId id="344" r:id="rId49"/>
    <p:sldId id="376" r:id="rId50"/>
    <p:sldId id="348" r:id="rId51"/>
    <p:sldId id="349" r:id="rId52"/>
    <p:sldId id="35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147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062DB-9784-4B52-8F1F-591447F8248E}" type="datetimeFigureOut">
              <a:rPr lang="en-AU" smtClean="0"/>
              <a:t>08/03/2017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DD430-C9D3-4F91-84D0-FA1060C2D9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237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3/8/2017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enome.sph.umich.edu/wiki/DosageConvertor" TargetMode="External"/><Relationship Id="rId2" Type="http://schemas.openxmlformats.org/officeDocument/2006/relationships/hyperlink" Target="http://genome.sph.umich.edu/wiki/Minimac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enome.sph.umich.edu/wiki/IMPUTE2:_1000_Genomes_Imputation_Cookbook" TargetMode="External"/><Relationship Id="rId2" Type="http://schemas.openxmlformats.org/officeDocument/2006/relationships/hyperlink" Target="https://mathgen.stats.ox.ac.uk/impute/impute_v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mputationserver.sph.umich.edu/" TargetMode="External"/><Relationship Id="rId2" Type="http://schemas.openxmlformats.org/officeDocument/2006/relationships/hyperlink" Target="http://genome.sph.umich.edu/wiki/Minimac3_Imputation_Cookboo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putation.sanger.ac.uk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Imputation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Sarah Medland</a:t>
            </a:r>
          </a:p>
          <a:p>
            <a:pPr algn="r"/>
            <a:r>
              <a:rPr lang="en-US" dirty="0" smtClean="0"/>
              <a:t>Boulder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do they compare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Similar accuracy</a:t>
            </a:r>
          </a:p>
          <a:p>
            <a:r>
              <a:rPr lang="en-AU" sz="2800" dirty="0" smtClean="0"/>
              <a:t>Similar features</a:t>
            </a:r>
          </a:p>
          <a:p>
            <a:r>
              <a:rPr lang="en-AU" sz="2800" dirty="0" smtClean="0"/>
              <a:t>Different data formats </a:t>
            </a:r>
          </a:p>
          <a:p>
            <a:pPr lvl="1"/>
            <a:r>
              <a:rPr lang="en-AU" sz="2800" dirty="0" err="1" smtClean="0"/>
              <a:t>minimac3</a:t>
            </a:r>
            <a:r>
              <a:rPr lang="en-AU" sz="2800" dirty="0" smtClean="0"/>
              <a:t> </a:t>
            </a:r>
            <a:r>
              <a:rPr lang="en-AU" sz="2800" dirty="0" smtClean="0"/>
              <a:t>–&gt; </a:t>
            </a:r>
            <a:r>
              <a:rPr lang="en-AU" sz="2800" dirty="0" smtClean="0"/>
              <a:t>custom </a:t>
            </a:r>
            <a:r>
              <a:rPr lang="en-AU" sz="2800" dirty="0" err="1" smtClean="0"/>
              <a:t>vcf</a:t>
            </a:r>
            <a:r>
              <a:rPr lang="en-AU" sz="2800" dirty="0" smtClean="0"/>
              <a:t> format</a:t>
            </a:r>
          </a:p>
          <a:p>
            <a:pPr lvl="2"/>
            <a:r>
              <a:rPr lang="en-AU" sz="2400" dirty="0"/>
              <a:t>individual=row </a:t>
            </a:r>
            <a:r>
              <a:rPr lang="en-AU" sz="2400" dirty="0" err="1" smtClean="0"/>
              <a:t>snp</a:t>
            </a:r>
            <a:r>
              <a:rPr lang="en-AU" sz="2400" dirty="0" smtClean="0"/>
              <a:t>=column</a:t>
            </a:r>
            <a:endParaRPr lang="en-AU" sz="2600" dirty="0"/>
          </a:p>
          <a:p>
            <a:pPr lvl="1"/>
            <a:r>
              <a:rPr lang="en-AU" sz="2800" dirty="0" err="1" smtClean="0"/>
              <a:t>Impute2</a:t>
            </a:r>
            <a:r>
              <a:rPr lang="en-AU" sz="2800" dirty="0" smtClean="0"/>
              <a:t> </a:t>
            </a:r>
            <a:r>
              <a:rPr lang="en-AU" sz="2800" dirty="0" smtClean="0"/>
              <a:t>–&gt; </a:t>
            </a:r>
            <a:r>
              <a:rPr lang="en-AU" sz="2800" dirty="0" err="1" smtClean="0"/>
              <a:t>snp</a:t>
            </a:r>
            <a:r>
              <a:rPr lang="en-AU" sz="2800" dirty="0" smtClean="0"/>
              <a:t>=row individual=column</a:t>
            </a:r>
            <a:endParaRPr lang="en-AU" sz="2800" dirty="0"/>
          </a:p>
          <a:p>
            <a:r>
              <a:rPr lang="en-AU" sz="2800" dirty="0" smtClean="0"/>
              <a:t>Different philosophies</a:t>
            </a:r>
          </a:p>
          <a:p>
            <a:pPr lvl="1"/>
            <a:r>
              <a:rPr lang="en-AU" sz="2800" dirty="0" smtClean="0"/>
              <a:t>Frequentist vs Bayesian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93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086600" cy="1143000"/>
          </a:xfrm>
        </p:spPr>
        <p:txBody>
          <a:bodyPr/>
          <a:lstStyle/>
          <a:p>
            <a:r>
              <a:rPr lang="en-AU" dirty="0" err="1" smtClean="0"/>
              <a:t>minimac3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600" dirty="0">
                <a:hlinkClick r:id="rId2"/>
              </a:rPr>
              <a:t>http://</a:t>
            </a:r>
            <a:r>
              <a:rPr lang="en-AU" sz="1600" dirty="0" smtClean="0">
                <a:hlinkClick r:id="rId2"/>
              </a:rPr>
              <a:t>genome.sph.umich.edu/wiki/Minimac3</a:t>
            </a:r>
            <a:endParaRPr lang="en-AU" sz="1600" dirty="0" smtClean="0"/>
          </a:p>
          <a:p>
            <a:r>
              <a:rPr lang="en-AU" sz="2800" dirty="0" smtClean="0"/>
              <a:t>Built </a:t>
            </a:r>
            <a:r>
              <a:rPr lang="en-AU" sz="2800" dirty="0" smtClean="0"/>
              <a:t>by </a:t>
            </a:r>
            <a:r>
              <a:rPr lang="en-AU" sz="2800" dirty="0" err="1" smtClean="0"/>
              <a:t>Gonçalo</a:t>
            </a:r>
            <a:r>
              <a:rPr lang="en-AU" sz="2800" dirty="0" smtClean="0"/>
              <a:t> </a:t>
            </a:r>
            <a:r>
              <a:rPr lang="en-AU" sz="2800" dirty="0" err="1" smtClean="0"/>
              <a:t>Abecasis</a:t>
            </a:r>
            <a:r>
              <a:rPr lang="en-AU" sz="2800" dirty="0" smtClean="0"/>
              <a:t>, Yun Li, Christian Fuchsberger and colleagues </a:t>
            </a:r>
          </a:p>
          <a:p>
            <a:r>
              <a:rPr lang="en-AU" sz="2800" dirty="0" smtClean="0"/>
              <a:t>Analysis </a:t>
            </a:r>
            <a:r>
              <a:rPr lang="en-AU" sz="2800" dirty="0" smtClean="0"/>
              <a:t>options</a:t>
            </a:r>
          </a:p>
          <a:p>
            <a:pPr lvl="1"/>
            <a:r>
              <a:rPr lang="en-AU" sz="2800" dirty="0" err="1" smtClean="0"/>
              <a:t>raremetalworker</a:t>
            </a:r>
            <a:r>
              <a:rPr lang="en-AU" sz="2800" dirty="0" smtClean="0"/>
              <a:t> </a:t>
            </a:r>
            <a:r>
              <a:rPr lang="en-AU" sz="2800" dirty="0"/>
              <a:t>(continuous </a:t>
            </a:r>
            <a:r>
              <a:rPr lang="en-AU" sz="2800" dirty="0" smtClean="0"/>
              <a:t>phenotypes &amp; family/twin samples)</a:t>
            </a:r>
          </a:p>
          <a:p>
            <a:r>
              <a:rPr lang="en-AU" sz="2800" dirty="0"/>
              <a:t>Format converter </a:t>
            </a:r>
          </a:p>
          <a:p>
            <a:pPr lvl="1"/>
            <a:r>
              <a:rPr lang="en-AU" sz="1800" dirty="0">
                <a:hlinkClick r:id="rId3"/>
              </a:rPr>
              <a:t>http://genome.sph.umich.edu/wiki/DosageConvertor</a:t>
            </a:r>
            <a:r>
              <a:rPr lang="en-AU" sz="1800" dirty="0"/>
              <a:t> </a:t>
            </a:r>
          </a:p>
          <a:p>
            <a:pPr lvl="1"/>
            <a:r>
              <a:rPr lang="en-AU" sz="2800" dirty="0" err="1" smtClean="0"/>
              <a:t>Mach2qtl</a:t>
            </a:r>
            <a:r>
              <a:rPr lang="en-AU" sz="2800" dirty="0" smtClean="0"/>
              <a:t> (continuous phenotypes)</a:t>
            </a:r>
          </a:p>
          <a:p>
            <a:pPr lvl="1"/>
            <a:r>
              <a:rPr lang="en-AU" sz="2800" dirty="0" err="1" smtClean="0"/>
              <a:t>Mach2dat</a:t>
            </a:r>
            <a:r>
              <a:rPr lang="en-AU" sz="2800" dirty="0" smtClean="0"/>
              <a:t> (binary phenotypes)</a:t>
            </a:r>
          </a:p>
        </p:txBody>
      </p:sp>
      <p:pic>
        <p:nvPicPr>
          <p:cNvPr id="1026" name="Picture 2" descr="Goncalo Abeca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7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ph.umich.edu/csg/yli/Pic_Yun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28" y="460741"/>
            <a:ext cx="747771" cy="98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84" y="457200"/>
            <a:ext cx="76691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5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/>
          <a:lstStyle/>
          <a:p>
            <a:r>
              <a:rPr lang="en-AU" dirty="0" smtClean="0"/>
              <a:t>Impute2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dirty="0">
                <a:hlinkClick r:id="rId2"/>
              </a:rPr>
              <a:t>https://</a:t>
            </a:r>
            <a:r>
              <a:rPr lang="en-AU" sz="1800" dirty="0" smtClean="0">
                <a:hlinkClick r:id="rId2"/>
              </a:rPr>
              <a:t>mathgen.stats.ox.ac.uk/impute/impute_v2.html</a:t>
            </a:r>
            <a:endParaRPr lang="en-AU" sz="1800" dirty="0" smtClean="0"/>
          </a:p>
          <a:p>
            <a:r>
              <a:rPr lang="en-AU" sz="1800" dirty="0">
                <a:hlinkClick r:id="rId3"/>
              </a:rPr>
              <a:t>http://genome.sph.umich.edu/wiki/IMPUTE2:_</a:t>
            </a:r>
            <a:r>
              <a:rPr lang="en-AU" sz="1800" dirty="0" smtClean="0">
                <a:hlinkClick r:id="rId3"/>
              </a:rPr>
              <a:t>1000_Genomes_Imputation_Cookbook</a:t>
            </a:r>
            <a:endParaRPr lang="en-AU" sz="1800" dirty="0" smtClean="0"/>
          </a:p>
          <a:p>
            <a:r>
              <a:rPr lang="en-AU" sz="2800" dirty="0"/>
              <a:t>Built by Jonathan </a:t>
            </a:r>
            <a:r>
              <a:rPr lang="en-AU" sz="2800" dirty="0" err="1" smtClean="0"/>
              <a:t>Marchini</a:t>
            </a:r>
            <a:r>
              <a:rPr lang="en-AU" sz="2800" dirty="0" smtClean="0"/>
              <a:t>, Bryan Howie and colleges</a:t>
            </a:r>
          </a:p>
          <a:p>
            <a:r>
              <a:rPr lang="en-AU" sz="2800" dirty="0" smtClean="0"/>
              <a:t>Downstream analysis options</a:t>
            </a:r>
          </a:p>
          <a:p>
            <a:pPr lvl="1"/>
            <a:r>
              <a:rPr lang="en-AU" sz="2800" dirty="0" err="1" smtClean="0"/>
              <a:t>SNPtest</a:t>
            </a:r>
            <a:endParaRPr lang="en-AU" sz="2800" dirty="0" smtClean="0"/>
          </a:p>
          <a:p>
            <a:pPr lvl="1"/>
            <a:r>
              <a:rPr lang="en-AU" sz="2800" dirty="0" err="1" smtClean="0"/>
              <a:t>Quicktest</a:t>
            </a:r>
            <a:endParaRPr lang="en-AU" sz="2800" dirty="0" smtClean="0"/>
          </a:p>
          <a:p>
            <a:endParaRPr lang="en-AU" dirty="0"/>
          </a:p>
        </p:txBody>
      </p:sp>
      <p:pic>
        <p:nvPicPr>
          <p:cNvPr id="2050" name="Picture 2" descr="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120241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exampl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1422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Files to practice with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http://genome.sph.umich.edu/wiki/Minimac3_Imputation_Cookbook</a:t>
            </a:r>
            <a:endParaRPr lang="en-A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50768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9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20000" cy="1143000"/>
          </a:xfrm>
        </p:spPr>
        <p:txBody>
          <a:bodyPr/>
          <a:lstStyle/>
          <a:p>
            <a:r>
              <a:rPr lang="en-AU" dirty="0" smtClean="0"/>
              <a:t>Today – discuss the 2 step approach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30099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2514600"/>
            <a:ext cx="1752600" cy="5232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Step 1</a:t>
            </a:r>
            <a:endParaRPr lang="en-AU" sz="2800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2667000" y="2776210"/>
            <a:ext cx="1295400" cy="652790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77000" y="3676728"/>
            <a:ext cx="1752600" cy="5232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Step 2</a:t>
            </a:r>
            <a:endParaRPr lang="en-AU" sz="2800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5638800" y="3938338"/>
            <a:ext cx="838200" cy="0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943600" y="1600200"/>
            <a:ext cx="990600" cy="144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1000 Genomes Phase II haplotypes</a:t>
            </a:r>
            <a:endParaRPr lang="en-AU" sz="1400" dirty="0"/>
          </a:p>
        </p:txBody>
      </p:sp>
      <p:cxnSp>
        <p:nvCxnSpPr>
          <p:cNvPr id="11" name="Straight Connector 10"/>
          <p:cNvCxnSpPr>
            <a:stCxn id="8" idx="2"/>
          </p:cNvCxnSpPr>
          <p:nvPr/>
        </p:nvCxnSpPr>
        <p:spPr>
          <a:xfrm flipH="1">
            <a:off x="5029200" y="3048000"/>
            <a:ext cx="1409700" cy="45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867400" y="4419600"/>
            <a:ext cx="990600" cy="1447800"/>
          </a:xfrm>
          <a:prstGeom prst="rect">
            <a:avLst/>
          </a:prstGeom>
          <a:solidFill>
            <a:srgbClr val="F99D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Imputed </a:t>
            </a:r>
            <a:r>
              <a:rPr lang="en-AU" sz="1400" dirty="0" err="1" smtClean="0"/>
              <a:t>GWAS</a:t>
            </a:r>
            <a:r>
              <a:rPr lang="en-AU" sz="1400" dirty="0" smtClean="0"/>
              <a:t> genotypes</a:t>
            </a:r>
            <a:endParaRPr lang="en-AU" sz="1400" dirty="0"/>
          </a:p>
        </p:txBody>
      </p:sp>
      <p:cxnSp>
        <p:nvCxnSpPr>
          <p:cNvPr id="13" name="Straight Arrow Connector 12"/>
          <p:cNvCxnSpPr>
            <a:endCxn id="12" idx="0"/>
          </p:cNvCxnSpPr>
          <p:nvPr/>
        </p:nvCxnSpPr>
        <p:spPr>
          <a:xfrm>
            <a:off x="5029200" y="3633786"/>
            <a:ext cx="1333500" cy="7858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9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Options for imputation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/>
          </a:bodyPr>
          <a:lstStyle/>
          <a:p>
            <a:r>
              <a:rPr lang="en-AU" sz="3200" dirty="0" smtClean="0"/>
              <a:t>DIY – Use a cookbook!</a:t>
            </a:r>
          </a:p>
          <a:p>
            <a:pPr marL="411480" lvl="1" indent="0">
              <a:buNone/>
            </a:pPr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genome.sph.umich.edu/wiki/Minimac3_Imputation_Cookbook</a:t>
            </a:r>
            <a:r>
              <a:rPr lang="en-AU" dirty="0" smtClean="0"/>
              <a:t>  </a:t>
            </a:r>
            <a:r>
              <a:rPr lang="en-AU" dirty="0"/>
              <a:t>OR http://genome.sph.umich.edu/wiki/IMPUTE2:_1000_Genomes_Imputation_Cookbook</a:t>
            </a:r>
            <a:endParaRPr lang="en-AU" dirty="0" smtClean="0"/>
          </a:p>
          <a:p>
            <a:r>
              <a:rPr lang="en-AU" sz="3200" dirty="0" err="1" smtClean="0"/>
              <a:t>UMich</a:t>
            </a:r>
            <a:r>
              <a:rPr lang="en-AU" sz="3200" dirty="0" smtClean="0"/>
              <a:t> Imputation Server</a:t>
            </a:r>
          </a:p>
          <a:p>
            <a:pPr lvl="1"/>
            <a:r>
              <a:rPr lang="en-AU" sz="2600" dirty="0">
                <a:hlinkClick r:id="rId3"/>
              </a:rPr>
              <a:t>https://imputationserver.sph.umich.edu</a:t>
            </a:r>
            <a:r>
              <a:rPr lang="en-AU" sz="2600" dirty="0" smtClean="0">
                <a:hlinkClick r:id="rId3"/>
              </a:rPr>
              <a:t>/</a:t>
            </a:r>
            <a:endParaRPr lang="en-AU" sz="2600" dirty="0" smtClean="0"/>
          </a:p>
          <a:p>
            <a:r>
              <a:rPr lang="en-AU" sz="3200" dirty="0" smtClean="0"/>
              <a:t>Sanger </a:t>
            </a:r>
            <a:r>
              <a:rPr lang="en-AU" sz="3200" dirty="0"/>
              <a:t>Imputation Server</a:t>
            </a:r>
          </a:p>
          <a:p>
            <a:pPr lvl="1"/>
            <a:r>
              <a:rPr lang="en-AU" sz="2600" dirty="0">
                <a:hlinkClick r:id="rId4"/>
              </a:rPr>
              <a:t>https://imputation.sanger.ac.uk</a:t>
            </a:r>
            <a:r>
              <a:rPr lang="en-AU" sz="2600" dirty="0" smtClean="0">
                <a:hlinkClick r:id="rId4"/>
              </a:rPr>
              <a:t>/</a:t>
            </a:r>
            <a:r>
              <a:rPr lang="en-AU" sz="2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38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UMich</a:t>
            </a:r>
            <a:r>
              <a:rPr lang="en-AU" dirty="0" smtClean="0"/>
              <a:t> imputation Server</a:t>
            </a:r>
            <a:endParaRPr lang="en-A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7802356" cy="298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397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Sanger imputation server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1856"/>
            <a:ext cx="8277225" cy="346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93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 0 – Chose your reference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334000"/>
          </a:xfrm>
        </p:spPr>
        <p:txBody>
          <a:bodyPr>
            <a:normAutofit fontScale="92500"/>
          </a:bodyPr>
          <a:lstStyle/>
          <a:p>
            <a:r>
              <a:rPr lang="en-AU" sz="3200" dirty="0" smtClean="0"/>
              <a:t>Current Publically Available References</a:t>
            </a:r>
          </a:p>
          <a:p>
            <a:pPr lvl="1"/>
            <a:r>
              <a:rPr lang="en-AU" sz="3000" dirty="0" err="1" smtClean="0"/>
              <a:t>HapMapII</a:t>
            </a:r>
            <a:r>
              <a:rPr lang="en-AU" sz="3000" dirty="0" smtClean="0"/>
              <a:t> </a:t>
            </a:r>
            <a:r>
              <a:rPr lang="en-AU" sz="2200" dirty="0" smtClean="0"/>
              <a:t>(no phased X data officially released)</a:t>
            </a:r>
            <a:endParaRPr lang="en-AU" sz="3000" dirty="0" smtClean="0"/>
          </a:p>
          <a:p>
            <a:pPr lvl="1"/>
            <a:r>
              <a:rPr lang="en-AU" sz="3000" dirty="0" err="1" smtClean="0"/>
              <a:t>HapMapIII</a:t>
            </a:r>
            <a:endParaRPr lang="en-AU" sz="3000" dirty="0" smtClean="0"/>
          </a:p>
          <a:p>
            <a:pPr lvl="1"/>
            <a:r>
              <a:rPr lang="en-AU" sz="3000" dirty="0" smtClean="0"/>
              <a:t>1KGP – phase 1 version v3 </a:t>
            </a:r>
          </a:p>
          <a:p>
            <a:pPr lvl="1"/>
            <a:r>
              <a:rPr lang="en-AU" sz="3000" dirty="0" err="1" smtClean="0"/>
              <a:t>1KGP</a:t>
            </a:r>
            <a:r>
              <a:rPr lang="en-AU" sz="3000" dirty="0" smtClean="0"/>
              <a:t> </a:t>
            </a:r>
            <a:r>
              <a:rPr lang="en-AU" sz="3000" dirty="0"/>
              <a:t>– phase </a:t>
            </a:r>
            <a:r>
              <a:rPr lang="en-AU" sz="3000" dirty="0" smtClean="0"/>
              <a:t>3 </a:t>
            </a:r>
            <a:r>
              <a:rPr lang="en-AU" sz="3000" dirty="0"/>
              <a:t>version </a:t>
            </a:r>
            <a:r>
              <a:rPr lang="en-AU" sz="3000" dirty="0" smtClean="0"/>
              <a:t>v5</a:t>
            </a:r>
          </a:p>
          <a:p>
            <a:r>
              <a:rPr lang="en-AU" sz="3200" dirty="0" smtClean="0"/>
              <a:t>Future non-public references only available via custom imputation servers </a:t>
            </a:r>
            <a:endParaRPr lang="en-AU" sz="3200" dirty="0" smtClean="0"/>
          </a:p>
          <a:p>
            <a:pPr lvl="1"/>
            <a:r>
              <a:rPr lang="en-AU" sz="3000" dirty="0" err="1" smtClean="0"/>
              <a:t>HRC</a:t>
            </a:r>
            <a:r>
              <a:rPr lang="en-AU" sz="3000" dirty="0" smtClean="0"/>
              <a:t> - </a:t>
            </a:r>
            <a:r>
              <a:rPr lang="en-AU" sz="3200" dirty="0"/>
              <a:t>64,976 haplotypes </a:t>
            </a:r>
            <a:r>
              <a:rPr lang="en-AU" sz="3200" dirty="0" smtClean="0"/>
              <a:t>39,235,157</a:t>
            </a:r>
            <a:r>
              <a:rPr lang="en-AU" sz="3200" dirty="0"/>
              <a:t> SNPs</a:t>
            </a:r>
            <a:endParaRPr lang="en-AU" sz="3000" dirty="0" smtClean="0"/>
          </a:p>
          <a:p>
            <a:pPr lvl="1"/>
            <a:r>
              <a:rPr lang="en-AU" sz="3000" dirty="0" err="1" smtClean="0"/>
              <a:t>CAPPA</a:t>
            </a:r>
            <a:r>
              <a:rPr lang="en-AU" sz="3000" dirty="0" smtClean="0"/>
              <a:t> – African American/</a:t>
            </a:r>
            <a:r>
              <a:rPr lang="en-AU" sz="3000" dirty="0" err="1" smtClean="0"/>
              <a:t>Carabbean</a:t>
            </a:r>
            <a:r>
              <a:rPr lang="en-AU" sz="3000" dirty="0" smtClean="0"/>
              <a:t> </a:t>
            </a:r>
            <a:endParaRPr lang="en-AU" sz="3000" dirty="0" smtClean="0"/>
          </a:p>
          <a:p>
            <a:r>
              <a:rPr lang="en-AU" sz="3200" u="sng" dirty="0" smtClean="0"/>
              <a:t>All ethnicities </a:t>
            </a:r>
            <a:r>
              <a:rPr lang="en-AU" sz="3200" dirty="0" smtClean="0"/>
              <a:t>vs specific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7822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 are in </a:t>
            </a:r>
            <a:r>
              <a:rPr lang="en-AU" dirty="0" err="1" smtClean="0"/>
              <a:t>vcf</a:t>
            </a:r>
            <a:r>
              <a:rPr lang="en-AU" dirty="0" smtClean="0"/>
              <a:t> format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(more about this format tomorrow)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36" y="1447800"/>
            <a:ext cx="8660964" cy="400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2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What is imputation? </a:t>
            </a:r>
            <a:r>
              <a:rPr lang="en-AU" sz="1600" dirty="0" smtClean="0"/>
              <a:t>(</a:t>
            </a:r>
            <a:r>
              <a:rPr lang="en-AU" sz="1600" dirty="0" err="1" smtClean="0"/>
              <a:t>Marchini</a:t>
            </a:r>
            <a:r>
              <a:rPr lang="en-AU" sz="1600" dirty="0" smtClean="0"/>
              <a:t> &amp; </a:t>
            </a:r>
            <a:r>
              <a:rPr lang="en-AU" sz="1600" dirty="0" err="1" smtClean="0"/>
              <a:t>Howie</a:t>
            </a:r>
            <a:r>
              <a:rPr lang="en-AU" sz="1600" dirty="0" smtClean="0"/>
              <a:t> 2010)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066800"/>
            <a:ext cx="2162175" cy="21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6" y="2286000"/>
            <a:ext cx="2800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133600"/>
            <a:ext cx="2800800" cy="295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495800"/>
            <a:ext cx="2163600" cy="230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962400" y="3242573"/>
            <a:ext cx="712" cy="125322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495800" y="3810000"/>
            <a:ext cx="714375" cy="567427"/>
          </a:xfrm>
          <a:prstGeom prst="straightConnector1">
            <a:avLst/>
          </a:prstGeom>
          <a:ln w="28575"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046863" y="3242573"/>
            <a:ext cx="610737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Not all references are equal!!</a:t>
            </a:r>
            <a:endParaRPr lang="en-A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3680"/>
            <a:ext cx="5677693" cy="475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743200" y="25146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3505200" y="22098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5943600" y="1828800"/>
            <a:ext cx="243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Beagle and IMPUTE versions of the references contain variants that do not appear in the publically available 1KGP data!</a:t>
            </a:r>
          </a:p>
          <a:p>
            <a:endParaRPr lang="en-AU" dirty="0"/>
          </a:p>
          <a:p>
            <a:r>
              <a:rPr lang="en-AU" dirty="0" smtClean="0"/>
              <a:t>The 1KGP references still contain multiple locations with more than 1 variant </a:t>
            </a:r>
          </a:p>
          <a:p>
            <a:r>
              <a:rPr lang="en-AU" dirty="0" smtClean="0"/>
              <a:t>&amp; </a:t>
            </a:r>
          </a:p>
          <a:p>
            <a:r>
              <a:rPr lang="en-AU" dirty="0" smtClean="0"/>
              <a:t>Multiple variants in more than one place!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4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 0 – re-QC your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1813" lvl="1" indent="-514350">
              <a:buFont typeface="+mj-lt"/>
              <a:buAutoNum type="romanLcPeriod"/>
            </a:pPr>
            <a:r>
              <a:rPr lang="en-AU" sz="2400" dirty="0" smtClean="0"/>
              <a:t>Convert </a:t>
            </a:r>
            <a:r>
              <a:rPr lang="en-AU" sz="2400" dirty="0"/>
              <a:t>to PLINK binary </a:t>
            </a:r>
            <a:r>
              <a:rPr lang="en-AU" sz="2400" dirty="0" smtClean="0"/>
              <a:t>format</a:t>
            </a:r>
          </a:p>
          <a:p>
            <a:pPr marL="531813" lvl="1" indent="-514350">
              <a:buFont typeface="+mj-lt"/>
              <a:buAutoNum type="romanLcPeriod"/>
            </a:pPr>
            <a:r>
              <a:rPr lang="en-AU" sz="2400" dirty="0" smtClean="0"/>
              <a:t>Exclude </a:t>
            </a:r>
            <a:r>
              <a:rPr lang="en-AU" sz="2400" dirty="0" err="1"/>
              <a:t>snps</a:t>
            </a:r>
            <a:r>
              <a:rPr lang="en-AU" sz="2400" dirty="0"/>
              <a:t> with excessive </a:t>
            </a:r>
            <a:r>
              <a:rPr lang="en-AU" sz="2400" dirty="0" err="1"/>
              <a:t>missingness</a:t>
            </a:r>
            <a:r>
              <a:rPr lang="en-AU" sz="2400" dirty="0"/>
              <a:t> (&gt;5%), low MAF (&lt;1%), HWE violations (~P&lt;10</a:t>
            </a:r>
            <a:r>
              <a:rPr lang="en-AU" sz="2400" baseline="30000" dirty="0"/>
              <a:t>-4</a:t>
            </a:r>
            <a:r>
              <a:rPr lang="en-AU" sz="2400" dirty="0"/>
              <a:t>), Mendelian </a:t>
            </a:r>
            <a:r>
              <a:rPr lang="en-AU" sz="2400" dirty="0" smtClean="0"/>
              <a:t>errors</a:t>
            </a:r>
          </a:p>
          <a:p>
            <a:pPr marL="531813" lvl="1" indent="-514350">
              <a:buFont typeface="+mj-lt"/>
              <a:buAutoNum type="romanLcPeriod"/>
            </a:pPr>
            <a:r>
              <a:rPr lang="en-AU" sz="2400" dirty="0" smtClean="0"/>
              <a:t>Drop all strand ambiguous (palindromic) SNPs – </a:t>
            </a:r>
            <a:r>
              <a:rPr lang="en-AU" sz="2400" dirty="0" err="1" smtClean="0"/>
              <a:t>ie</a:t>
            </a:r>
            <a:r>
              <a:rPr lang="en-AU" sz="2400" dirty="0" smtClean="0"/>
              <a:t> A/T or C/G </a:t>
            </a:r>
            <a:r>
              <a:rPr lang="en-AU" sz="2400" dirty="0" err="1" smtClean="0"/>
              <a:t>snps</a:t>
            </a:r>
            <a:endParaRPr lang="en-AU" sz="2400" dirty="0" smtClean="0"/>
          </a:p>
          <a:p>
            <a:pPr marL="531813" lvl="1" indent="-514350">
              <a:buFont typeface="+mj-lt"/>
              <a:buAutoNum type="romanLcPeriod"/>
            </a:pPr>
            <a:r>
              <a:rPr lang="en-AU" sz="2400" dirty="0" smtClean="0"/>
              <a:t>Update </a:t>
            </a:r>
            <a:r>
              <a:rPr lang="en-AU" sz="2400" dirty="0"/>
              <a:t>build and </a:t>
            </a:r>
            <a:r>
              <a:rPr lang="en-AU" sz="2400" dirty="0" smtClean="0"/>
              <a:t>alignment (b37)</a:t>
            </a:r>
          </a:p>
          <a:p>
            <a:pPr marL="531813" lvl="1" indent="-514350">
              <a:buFont typeface="+mj-lt"/>
              <a:buAutoNum type="romanLcPeriod"/>
            </a:pPr>
            <a:r>
              <a:rPr lang="en-AU" sz="2400" dirty="0" smtClean="0"/>
              <a:t>Check strand!</a:t>
            </a:r>
          </a:p>
          <a:p>
            <a:pPr marL="531813" lvl="1" indent="-514350">
              <a:buFont typeface="+mj-lt"/>
              <a:buAutoNum type="romanLcPeriod"/>
            </a:pPr>
            <a:r>
              <a:rPr lang="en-AU" sz="2400" dirty="0" smtClean="0"/>
              <a:t>Output your data in the expected format for the phasing program you will use</a:t>
            </a:r>
          </a:p>
          <a:p>
            <a:pPr marL="982663" lvl="2" indent="0">
              <a:buNone/>
            </a:pPr>
            <a:r>
              <a:rPr lang="en-AU" sz="2200" dirty="0" smtClean="0"/>
              <a:t>Check the naming convention for the program and reference you want to use </a:t>
            </a:r>
          </a:p>
          <a:p>
            <a:pPr marL="982663" lvl="2" indent="0">
              <a:buNone/>
            </a:pPr>
            <a:r>
              <a:rPr lang="en-AU" sz="2200" dirty="0" smtClean="0"/>
              <a:t>rs278405739 OR 22:395704</a:t>
            </a:r>
            <a:endParaRPr lang="en-AU" sz="2200" dirty="0"/>
          </a:p>
          <a:p>
            <a:pPr marL="914400" lvl="1" indent="-514350">
              <a:buFont typeface="+mj-lt"/>
              <a:buAutoNum type="romanLcPeriod"/>
            </a:pPr>
            <a:endParaRPr lang="en-AU" dirty="0" smtClean="0"/>
          </a:p>
          <a:p>
            <a:pPr marL="914400" lvl="1" indent="-514350">
              <a:buFont typeface="+mj-lt"/>
              <a:buAutoNum type="romanL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3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Strand, strand, strand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is a double helix</a:t>
            </a:r>
          </a:p>
          <a:p>
            <a:r>
              <a:rPr lang="en-US" dirty="0" smtClean="0"/>
              <a:t>A pairs with T and C pairs with G</a:t>
            </a:r>
          </a:p>
          <a:p>
            <a:r>
              <a:rPr lang="en-US" dirty="0" smtClean="0"/>
              <a:t>There are two strands: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ATCTGGTACTCCAT</a:t>
            </a:r>
          </a:p>
          <a:p>
            <a:pPr>
              <a:buNone/>
            </a:pPr>
            <a:r>
              <a:rPr lang="en-US" dirty="0" smtClean="0"/>
              <a:t>	TAGACCATGAGGTA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3428" y="3118249"/>
            <a:ext cx="113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Strand 1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771571" y="3683913"/>
            <a:ext cx="113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Strand 2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074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Strand, strand, strand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</a:t>
            </a:r>
            <a:r>
              <a:rPr lang="en-US" dirty="0" err="1" smtClean="0"/>
              <a:t>SNPs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ATCTGGT[A/C]CTCCAT</a:t>
            </a:r>
          </a:p>
          <a:p>
            <a:pPr>
              <a:buNone/>
            </a:pPr>
            <a:r>
              <a:rPr lang="en-US" dirty="0" smtClean="0"/>
              <a:t>	TAGACCA[T/G]GAGGTA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7999" y="2286000"/>
            <a:ext cx="113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Strand 1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606142" y="2851664"/>
            <a:ext cx="113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Strand 2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379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Strand, strand, strand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big/annoying problem?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ATCTGGT[A/T]CTCCAT</a:t>
            </a:r>
          </a:p>
          <a:p>
            <a:pPr>
              <a:buNone/>
            </a:pPr>
            <a:r>
              <a:rPr lang="en-US" dirty="0" smtClean="0"/>
              <a:t>	TAGACCA[T/A]GAGGTA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7999" y="2438400"/>
            <a:ext cx="113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Strand 1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606142" y="3004064"/>
            <a:ext cx="113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Strand 2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236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Strand, strand, strand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ambiguous SNP types</a:t>
            </a:r>
          </a:p>
          <a:p>
            <a:pPr lvl="1"/>
            <a:r>
              <a:rPr lang="en-US" dirty="0" smtClean="0"/>
              <a:t>A/T and G/C</a:t>
            </a:r>
          </a:p>
          <a:p>
            <a:pPr lvl="1"/>
            <a:r>
              <a:rPr lang="en-US" dirty="0" smtClean="0"/>
              <a:t>All others are resolved</a:t>
            </a:r>
          </a:p>
          <a:p>
            <a:r>
              <a:rPr lang="en-US" dirty="0" smtClean="0"/>
              <a:t>How to check?</a:t>
            </a:r>
          </a:p>
          <a:p>
            <a:pPr lvl="1"/>
            <a:r>
              <a:rPr lang="en-US" dirty="0" smtClean="0"/>
              <a:t>Allele frequencies [know your population]</a:t>
            </a:r>
          </a:p>
          <a:p>
            <a:pPr lvl="1"/>
            <a:r>
              <a:rPr lang="en-US" dirty="0" smtClean="0"/>
              <a:t>LD [if you have raw data]</a:t>
            </a:r>
          </a:p>
          <a:p>
            <a:r>
              <a:rPr lang="en-US" dirty="0" smtClean="0"/>
              <a:t>PLINK and METAL can re-orient strand</a:t>
            </a:r>
          </a:p>
          <a:p>
            <a:pPr lvl="1"/>
            <a:r>
              <a:rPr lang="en-US" dirty="0" smtClean="0"/>
              <a:t>Remember the ambiguous ones!</a:t>
            </a:r>
          </a:p>
        </p:txBody>
      </p:sp>
    </p:spTree>
    <p:extLst>
      <p:ext uri="{BB962C8B-B14F-4D97-AF65-F5344CB8AC3E}">
        <p14:creationId xmlns:p14="http://schemas.microsoft.com/office/powerpoint/2010/main" val="23990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 smtClean="0"/>
              <a:t>Questions?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4000" dirty="0" smtClean="0"/>
              <a:t>Before we move on to talking about phasing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12401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phasing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In this context it is really Haplotype Estimation</a:t>
            </a:r>
          </a:p>
          <a:p>
            <a:r>
              <a:rPr lang="en-AU" sz="3200" dirty="0" smtClean="0"/>
              <a:t>We take </a:t>
            </a:r>
            <a:r>
              <a:rPr lang="en-AU" sz="3200" dirty="0" smtClean="0"/>
              <a:t>genotype </a:t>
            </a:r>
            <a:r>
              <a:rPr lang="en-AU" sz="3200" dirty="0" smtClean="0"/>
              <a:t>data and try to reconstruct the haplotypes</a:t>
            </a:r>
          </a:p>
          <a:p>
            <a:pPr lvl="1"/>
            <a:r>
              <a:rPr lang="en-AU" sz="3000" dirty="0" smtClean="0"/>
              <a:t>Can use reference data to improve this estimation</a:t>
            </a:r>
            <a:endParaRPr lang="en-AU" sz="3000" dirty="0"/>
          </a:p>
        </p:txBody>
      </p:sp>
      <p:pic>
        <p:nvPicPr>
          <p:cNvPr id="10242" name="Picture 2" descr="https://upload.wikimedia.org/wikipedia/commons/thumb/9/9f/Haplotype_estimation.gif/220px-Haplotype_estim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3400"/>
            <a:ext cx="3733800" cy="169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6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 1 - Phasing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I</a:t>
            </a:r>
            <a:r>
              <a:rPr lang="en-AU" sz="2800" dirty="0" smtClean="0"/>
              <a:t>nput </a:t>
            </a:r>
            <a:r>
              <a:rPr lang="en-AU" sz="2800" dirty="0"/>
              <a:t>a diploid target sample and a library of </a:t>
            </a:r>
            <a:r>
              <a:rPr lang="en-AU" sz="2800" dirty="0" smtClean="0"/>
              <a:t>reference haplotypes</a:t>
            </a:r>
            <a:endParaRPr lang="en-AU" sz="2800" dirty="0"/>
          </a:p>
          <a:p>
            <a:r>
              <a:rPr lang="en-AU" sz="2800" i="1" dirty="0" smtClean="0"/>
              <a:t>Selection </a:t>
            </a:r>
            <a:r>
              <a:rPr lang="en-AU" sz="2800" i="1" dirty="0"/>
              <a:t>of conditioning </a:t>
            </a:r>
            <a:r>
              <a:rPr lang="en-AU" sz="2800" i="1" dirty="0" smtClean="0"/>
              <a:t>haplotypes.</a:t>
            </a:r>
          </a:p>
          <a:p>
            <a:pPr marL="360363" indent="0">
              <a:buNone/>
            </a:pPr>
            <a:r>
              <a:rPr lang="en-AU" sz="2800" dirty="0" err="1" smtClean="0"/>
              <a:t>Eagle2</a:t>
            </a:r>
            <a:r>
              <a:rPr lang="en-AU" sz="2800" dirty="0" smtClean="0"/>
              <a:t> </a:t>
            </a:r>
            <a:r>
              <a:rPr lang="en-AU" sz="2800" dirty="0"/>
              <a:t>first identifies a subset </a:t>
            </a:r>
            <a:r>
              <a:rPr lang="en-AU" sz="2800" dirty="0" smtClean="0"/>
              <a:t>of 10,000 conditioning </a:t>
            </a:r>
            <a:r>
              <a:rPr lang="en-AU" sz="2800" dirty="0"/>
              <a:t>haplotypes by ranking reference haplotypes according to the number of </a:t>
            </a:r>
            <a:r>
              <a:rPr lang="en-AU" sz="2800" dirty="0" smtClean="0"/>
              <a:t>discrepancies between </a:t>
            </a:r>
            <a:r>
              <a:rPr lang="en-AU" sz="2800" dirty="0"/>
              <a:t>each reference haplotype and the homozygous genotypes of the target sample.</a:t>
            </a:r>
          </a:p>
        </p:txBody>
      </p:sp>
    </p:spTree>
    <p:extLst>
      <p:ext uri="{BB962C8B-B14F-4D97-AF65-F5344CB8AC3E}">
        <p14:creationId xmlns:p14="http://schemas.microsoft.com/office/powerpoint/2010/main" val="13795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i="1" dirty="0"/>
              <a:t>Generation of </a:t>
            </a:r>
            <a:r>
              <a:rPr lang="en-AU" sz="2800" i="1" dirty="0" err="1"/>
              <a:t>HapHedge</a:t>
            </a:r>
            <a:r>
              <a:rPr lang="en-AU" sz="2800" i="1" dirty="0"/>
              <a:t> data structure.</a:t>
            </a:r>
          </a:p>
          <a:p>
            <a:pPr marL="360363" indent="0">
              <a:buNone/>
            </a:pPr>
            <a:r>
              <a:rPr lang="en-AU" sz="2800" dirty="0" err="1"/>
              <a:t>Eagle2</a:t>
            </a:r>
            <a:r>
              <a:rPr lang="en-AU" sz="2800" dirty="0"/>
              <a:t> next generates a </a:t>
            </a:r>
            <a:r>
              <a:rPr lang="en-AU" sz="2800" dirty="0" err="1"/>
              <a:t>HapHedge</a:t>
            </a:r>
            <a:r>
              <a:rPr lang="en-AU" sz="2800" dirty="0"/>
              <a:t> </a:t>
            </a:r>
            <a:r>
              <a:rPr lang="en-AU" sz="2800" dirty="0" smtClean="0"/>
              <a:t>data structure </a:t>
            </a:r>
            <a:r>
              <a:rPr lang="en-AU" sz="2800" dirty="0"/>
              <a:t>on the selected conditioning haplotypes. </a:t>
            </a:r>
            <a:endParaRPr lang="en-AU" sz="2800" dirty="0" smtClean="0"/>
          </a:p>
          <a:p>
            <a:pPr marL="360363" indent="0">
              <a:buNone/>
            </a:pPr>
            <a:r>
              <a:rPr lang="en-AU" sz="2800" dirty="0" smtClean="0"/>
              <a:t>The </a:t>
            </a:r>
            <a:r>
              <a:rPr lang="en-AU" sz="2800" dirty="0" err="1"/>
              <a:t>HapHedge</a:t>
            </a:r>
            <a:r>
              <a:rPr lang="en-AU" sz="2800" dirty="0"/>
              <a:t> encodes a sequence of </a:t>
            </a:r>
            <a:r>
              <a:rPr lang="en-AU" sz="2800" dirty="0" err="1" smtClean="0"/>
              <a:t>haplo</a:t>
            </a:r>
            <a:r>
              <a:rPr lang="en-AU" sz="2800" dirty="0" smtClean="0"/>
              <a:t>- type </a:t>
            </a:r>
            <a:r>
              <a:rPr lang="en-AU" sz="2800" dirty="0"/>
              <a:t>prefix trees (i.e., binary trees on haplotype prefixes) rooted at a sequence of starting </a:t>
            </a:r>
            <a:r>
              <a:rPr lang="en-AU" sz="2800" dirty="0" smtClean="0"/>
              <a:t>positions along </a:t>
            </a:r>
            <a:r>
              <a:rPr lang="en-AU" sz="2800" dirty="0"/>
              <a:t>the chromosome, thus enabling fast lookup of haplotype </a:t>
            </a:r>
            <a:r>
              <a:rPr lang="en-AU" sz="2800" dirty="0" smtClean="0"/>
              <a:t>frequencies</a:t>
            </a:r>
            <a:endParaRPr lang="en-AU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8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498080" cy="5410200"/>
          </a:xfrm>
        </p:spPr>
        <p:txBody>
          <a:bodyPr>
            <a:normAutofit/>
          </a:bodyPr>
          <a:lstStyle/>
          <a:p>
            <a:r>
              <a:rPr lang="en-AU" sz="3200" dirty="0" smtClean="0"/>
              <a:t>3 main reasons for imputation</a:t>
            </a:r>
          </a:p>
          <a:p>
            <a:pPr lvl="1"/>
            <a:r>
              <a:rPr lang="en-AU" sz="3200" dirty="0" smtClean="0"/>
              <a:t>Meta-analysis</a:t>
            </a:r>
          </a:p>
          <a:p>
            <a:pPr lvl="1"/>
            <a:r>
              <a:rPr lang="en-AU" sz="3200" dirty="0" smtClean="0"/>
              <a:t>Fine Mapping</a:t>
            </a:r>
          </a:p>
          <a:p>
            <a:pPr lvl="1"/>
            <a:r>
              <a:rPr lang="en-AU" sz="3200" dirty="0"/>
              <a:t>Combining data from different </a:t>
            </a:r>
            <a:r>
              <a:rPr lang="en-AU" sz="3200" dirty="0" smtClean="0"/>
              <a:t>chips</a:t>
            </a:r>
          </a:p>
          <a:p>
            <a:pPr lvl="1"/>
            <a:endParaRPr lang="en-AU" sz="3200" dirty="0"/>
          </a:p>
          <a:p>
            <a:r>
              <a:rPr lang="en-AU" sz="3200" dirty="0" smtClean="0"/>
              <a:t>Other less common uses</a:t>
            </a:r>
          </a:p>
          <a:p>
            <a:pPr lvl="1"/>
            <a:r>
              <a:rPr lang="en-AU" sz="3200" dirty="0" smtClean="0"/>
              <a:t>sporadic missing data imputation </a:t>
            </a:r>
          </a:p>
          <a:p>
            <a:pPr lvl="1"/>
            <a:r>
              <a:rPr lang="en-AU" sz="3200" dirty="0" smtClean="0"/>
              <a:t>correction of genotyping errors</a:t>
            </a:r>
          </a:p>
          <a:p>
            <a:pPr lvl="1"/>
            <a:r>
              <a:rPr lang="en-AU" sz="3200" dirty="0" smtClean="0"/>
              <a:t>imputation of non-SNP variation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20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9104"/>
            <a:ext cx="5867400" cy="562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867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i="1" dirty="0"/>
              <a:t>Exploration of the </a:t>
            </a:r>
            <a:r>
              <a:rPr lang="en-AU" sz="2800" i="1" dirty="0" err="1"/>
              <a:t>diplotype</a:t>
            </a:r>
            <a:r>
              <a:rPr lang="en-AU" sz="2800" i="1" dirty="0"/>
              <a:t> space.</a:t>
            </a:r>
          </a:p>
          <a:p>
            <a:pPr marL="360363" indent="0">
              <a:buNone/>
            </a:pPr>
            <a:r>
              <a:rPr lang="en-AU" sz="2800" dirty="0"/>
              <a:t>Having prepared a </a:t>
            </a:r>
            <a:r>
              <a:rPr lang="en-AU" sz="2800" dirty="0" err="1"/>
              <a:t>HapHedge</a:t>
            </a:r>
            <a:r>
              <a:rPr lang="en-AU" sz="2800" dirty="0"/>
              <a:t> of conditioning </a:t>
            </a:r>
            <a:r>
              <a:rPr lang="en-AU" sz="2800" dirty="0" smtClean="0"/>
              <a:t>haplotypes</a:t>
            </a:r>
            <a:r>
              <a:rPr lang="en-AU" sz="2800" dirty="0"/>
              <a:t>, </a:t>
            </a:r>
            <a:r>
              <a:rPr lang="en-AU" sz="2800" dirty="0" err="1"/>
              <a:t>Eagle2</a:t>
            </a:r>
            <a:r>
              <a:rPr lang="en-AU" sz="2800" dirty="0"/>
              <a:t> performs phasing using a </a:t>
            </a:r>
            <a:r>
              <a:rPr lang="en-AU" sz="2800" dirty="0" smtClean="0"/>
              <a:t>HMM</a:t>
            </a:r>
          </a:p>
          <a:p>
            <a:pPr marL="360363" indent="0">
              <a:buNone/>
            </a:pPr>
            <a:r>
              <a:rPr lang="en-AU" sz="2800" dirty="0" smtClean="0"/>
              <a:t>Consolidates reference </a:t>
            </a:r>
            <a:r>
              <a:rPr lang="en-AU" sz="2800" dirty="0"/>
              <a:t>haplotypes </a:t>
            </a:r>
            <a:r>
              <a:rPr lang="en-AU" sz="2800" dirty="0" smtClean="0"/>
              <a:t>sharing </a:t>
            </a:r>
            <a:r>
              <a:rPr lang="en-AU" sz="2800" dirty="0"/>
              <a:t>common </a:t>
            </a:r>
            <a:r>
              <a:rPr lang="en-AU" sz="2800" dirty="0" smtClean="0"/>
              <a:t>prefixes reducing computation.</a:t>
            </a:r>
            <a:endParaRPr lang="en-AU" sz="2800" dirty="0"/>
          </a:p>
          <a:p>
            <a:pPr marL="360363" indent="0">
              <a:buNone/>
            </a:pPr>
            <a:endParaRPr lang="en-AU" sz="2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9936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6019800" cy="576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129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 1 – How to phase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00050" lvl="1" indent="0">
              <a:buNone/>
            </a:pPr>
            <a:r>
              <a:rPr lang="en-AU" sz="2800" dirty="0" smtClean="0"/>
              <a:t>Data is usually broken into manageable chunks </a:t>
            </a:r>
          </a:p>
          <a:p>
            <a:pPr marL="400050" lvl="1" indent="0">
              <a:buNone/>
            </a:pPr>
            <a:r>
              <a:rPr lang="en-AU" sz="2800" dirty="0" smtClean="0"/>
              <a:t>~</a:t>
            </a:r>
            <a:r>
              <a:rPr lang="en-AU" sz="2800" dirty="0" err="1" smtClean="0"/>
              <a:t>20Mb</a:t>
            </a:r>
            <a:endParaRPr lang="en-AU" sz="2800" dirty="0" smtClean="0"/>
          </a:p>
          <a:p>
            <a:pPr marL="400050" lvl="1" indent="0">
              <a:buNone/>
            </a:pPr>
            <a:r>
              <a:rPr lang="en-AU" sz="2800" dirty="0" smtClean="0"/>
              <a:t>Each phased independently</a:t>
            </a:r>
          </a:p>
          <a:p>
            <a:pPr marL="400050" lvl="1" indent="0">
              <a:buNone/>
            </a:pPr>
            <a:endParaRPr lang="en-AU" sz="2800" dirty="0"/>
          </a:p>
          <a:p>
            <a:pPr marL="400050" lvl="1" indent="0">
              <a:buNone/>
            </a:pPr>
            <a:r>
              <a:rPr lang="en-AU" sz="2800" dirty="0"/>
              <a:t>./eagle </a:t>
            </a:r>
            <a:endParaRPr lang="en-AU" sz="2800" dirty="0" smtClean="0"/>
          </a:p>
          <a:p>
            <a:pPr marL="400050" lvl="1" indent="0">
              <a:buNone/>
            </a:pPr>
            <a:r>
              <a:rPr lang="en-AU" sz="2800" dirty="0" smtClean="0"/>
              <a:t>--</a:t>
            </a:r>
            <a:r>
              <a:rPr lang="en-AU" sz="2800" dirty="0" err="1"/>
              <a:t>vcfRef</a:t>
            </a:r>
            <a:r>
              <a:rPr lang="en-AU" sz="2800" dirty="0"/>
              <a:t> </a:t>
            </a:r>
            <a:r>
              <a:rPr lang="en-AU" sz="2800" dirty="0" err="1"/>
              <a:t>HRC.r1-1.GRCh37.chr20.shapeit3.mac5.aa.genotypes.bcf</a:t>
            </a:r>
            <a:r>
              <a:rPr lang="en-AU" sz="2800" dirty="0"/>
              <a:t> </a:t>
            </a:r>
            <a:endParaRPr lang="en-AU" sz="2800" dirty="0" smtClean="0"/>
          </a:p>
          <a:p>
            <a:pPr marL="400050" lvl="1" indent="0">
              <a:buNone/>
            </a:pPr>
            <a:r>
              <a:rPr lang="en-AU" sz="2800" dirty="0" smtClean="0"/>
              <a:t>--</a:t>
            </a:r>
            <a:r>
              <a:rPr lang="en-AU" sz="2800" dirty="0" err="1"/>
              <a:t>vcfTarget</a:t>
            </a:r>
            <a:r>
              <a:rPr lang="en-AU" sz="2800" dirty="0"/>
              <a:t> </a:t>
            </a:r>
            <a:r>
              <a:rPr lang="en-AU" sz="2800" dirty="0" smtClean="0"/>
              <a:t>chunk_20_0000000001_0020000000.vcf.gz</a:t>
            </a:r>
          </a:p>
          <a:p>
            <a:pPr marL="400050" lvl="1" indent="0">
              <a:buNone/>
            </a:pPr>
            <a:r>
              <a:rPr lang="en-AU" sz="2800" dirty="0" smtClean="0"/>
              <a:t>--</a:t>
            </a:r>
            <a:r>
              <a:rPr lang="en-AU" sz="2800" dirty="0" err="1"/>
              <a:t>geneticMapFile</a:t>
            </a:r>
            <a:r>
              <a:rPr lang="en-AU" sz="2800" dirty="0"/>
              <a:t> genetic_map_chr20_combined_b37.txt </a:t>
            </a:r>
            <a:endParaRPr lang="en-AU" sz="2800" dirty="0" smtClean="0"/>
          </a:p>
          <a:p>
            <a:pPr marL="400050" lvl="1" indent="0">
              <a:buNone/>
            </a:pPr>
            <a:r>
              <a:rPr lang="en-AU" sz="2800" dirty="0" smtClean="0"/>
              <a:t>--</a:t>
            </a:r>
            <a:r>
              <a:rPr lang="en-AU" sz="2800" dirty="0" err="1"/>
              <a:t>outPrefix</a:t>
            </a:r>
            <a:r>
              <a:rPr lang="en-AU" sz="2800" dirty="0"/>
              <a:t> </a:t>
            </a:r>
            <a:r>
              <a:rPr lang="en-AU" sz="2800" dirty="0" err="1"/>
              <a:t>chunk_20_0000000001_0020000000.phased</a:t>
            </a:r>
            <a:r>
              <a:rPr lang="en-AU" sz="2800" dirty="0"/>
              <a:t> </a:t>
            </a:r>
            <a:endParaRPr lang="en-AU" sz="2800" dirty="0" smtClean="0"/>
          </a:p>
          <a:p>
            <a:pPr marL="400050" lvl="1" indent="0">
              <a:buNone/>
            </a:pPr>
            <a:r>
              <a:rPr lang="en-AU" sz="2800" dirty="0" smtClean="0"/>
              <a:t>--</a:t>
            </a:r>
            <a:r>
              <a:rPr lang="en-AU" sz="2800" dirty="0" err="1"/>
              <a:t>bpStart</a:t>
            </a:r>
            <a:r>
              <a:rPr lang="en-AU" sz="2800" dirty="0"/>
              <a:t> 1 </a:t>
            </a:r>
            <a:endParaRPr lang="en-AU" sz="2800" dirty="0" smtClean="0"/>
          </a:p>
          <a:p>
            <a:pPr marL="400050" lvl="1" indent="0">
              <a:buNone/>
            </a:pPr>
            <a:r>
              <a:rPr lang="en-AU" sz="2800" dirty="0" smtClean="0"/>
              <a:t>--</a:t>
            </a:r>
            <a:r>
              <a:rPr lang="en-AU" sz="2800" dirty="0" err="1"/>
              <a:t>bpEnd</a:t>
            </a:r>
            <a:r>
              <a:rPr lang="en-AU" sz="2800" dirty="0"/>
              <a:t> </a:t>
            </a:r>
            <a:r>
              <a:rPr lang="en-AU" sz="2800" dirty="0" smtClean="0"/>
              <a:t>25000000</a:t>
            </a:r>
          </a:p>
          <a:p>
            <a:pPr marL="400050" lvl="1" indent="0">
              <a:buNone/>
            </a:pPr>
            <a:r>
              <a:rPr lang="en-AU" sz="2800" dirty="0" smtClean="0"/>
              <a:t>--</a:t>
            </a:r>
            <a:r>
              <a:rPr lang="en-AU" sz="2800" dirty="0" err="1"/>
              <a:t>chrom</a:t>
            </a:r>
            <a:r>
              <a:rPr lang="en-AU" sz="2800" dirty="0"/>
              <a:t> 20 </a:t>
            </a:r>
            <a:endParaRPr lang="en-AU" sz="2800" dirty="0" smtClean="0"/>
          </a:p>
          <a:p>
            <a:pPr marL="400050" lvl="1" indent="0">
              <a:buNone/>
            </a:pPr>
            <a:r>
              <a:rPr lang="en-AU" sz="2800" dirty="0" smtClean="0"/>
              <a:t>--</a:t>
            </a:r>
            <a:r>
              <a:rPr lang="en-AU" sz="2800" dirty="0" err="1"/>
              <a:t>allowRefAltSwap</a:t>
            </a:r>
            <a:endParaRPr lang="en-AU" sz="2800" dirty="0" smtClean="0"/>
          </a:p>
          <a:p>
            <a:pPr marL="914400" lvl="1" indent="-514350">
              <a:buFont typeface="+mj-lt"/>
              <a:buAutoNum type="romanLcPeriod"/>
            </a:pPr>
            <a:endParaRPr lang="en-AU" dirty="0" smtClean="0"/>
          </a:p>
          <a:p>
            <a:pPr marL="914400" lvl="1" indent="-514350">
              <a:buFont typeface="+mj-lt"/>
              <a:buAutoNum type="romanL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74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 2 - Imputation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sz="3600" dirty="0" smtClean="0"/>
              <a:t>Compares the phased data to the references and infers the missing genotypes. Calculate </a:t>
            </a:r>
            <a:r>
              <a:rPr lang="en-AU" sz="3600" dirty="0" smtClean="0"/>
              <a:t>accuracy metrics</a:t>
            </a:r>
          </a:p>
          <a:p>
            <a:pPr marL="114300" indent="0">
              <a:buNone/>
            </a:pPr>
            <a:r>
              <a:rPr lang="en-AU" sz="2800" dirty="0"/>
              <a:t>./</a:t>
            </a:r>
            <a:r>
              <a:rPr lang="en-AU" sz="2800" dirty="0" err="1"/>
              <a:t>Minimac3</a:t>
            </a:r>
            <a:r>
              <a:rPr lang="en-AU" sz="2800" dirty="0"/>
              <a:t> </a:t>
            </a:r>
            <a:endParaRPr lang="en-AU" sz="2800" dirty="0" smtClean="0"/>
          </a:p>
          <a:p>
            <a:pPr marL="114300" indent="0">
              <a:buNone/>
            </a:pPr>
            <a:r>
              <a:rPr lang="en-AU" sz="2800" dirty="0" smtClean="0"/>
              <a:t>--</a:t>
            </a:r>
            <a:r>
              <a:rPr lang="en-AU" sz="2800" dirty="0" err="1"/>
              <a:t>refHaps</a:t>
            </a:r>
            <a:r>
              <a:rPr lang="en-AU" sz="2800" dirty="0"/>
              <a:t> HRC.r1-1.GRCh37.chr1.shapeit3.mac5.aa.genotypes.m3vcf.gz </a:t>
            </a:r>
            <a:endParaRPr lang="en-AU" sz="2800" dirty="0" smtClean="0"/>
          </a:p>
          <a:p>
            <a:pPr marL="114300" indent="0">
              <a:buNone/>
            </a:pPr>
            <a:r>
              <a:rPr lang="en-AU" sz="2800" dirty="0" smtClean="0"/>
              <a:t>--</a:t>
            </a:r>
            <a:r>
              <a:rPr lang="en-AU" sz="2800" dirty="0"/>
              <a:t>haps chunk_1_0000000001_0020000000.phased.vcf </a:t>
            </a:r>
            <a:endParaRPr lang="en-AU" sz="2800" dirty="0" smtClean="0"/>
          </a:p>
          <a:p>
            <a:pPr marL="114300" indent="0">
              <a:buNone/>
            </a:pPr>
            <a:r>
              <a:rPr lang="en-AU" sz="2800" dirty="0" smtClean="0"/>
              <a:t>--</a:t>
            </a:r>
            <a:r>
              <a:rPr lang="en-AU" sz="2800" dirty="0"/>
              <a:t>start 1 </a:t>
            </a:r>
            <a:endParaRPr lang="en-AU" sz="2800" dirty="0" smtClean="0"/>
          </a:p>
          <a:p>
            <a:pPr marL="114300" indent="0">
              <a:buNone/>
            </a:pPr>
            <a:r>
              <a:rPr lang="en-AU" sz="2800" dirty="0" smtClean="0"/>
              <a:t>--</a:t>
            </a:r>
            <a:r>
              <a:rPr lang="en-AU" sz="2800" dirty="0"/>
              <a:t>end 20000000 </a:t>
            </a:r>
            <a:endParaRPr lang="en-AU" sz="2800" dirty="0" smtClean="0"/>
          </a:p>
          <a:p>
            <a:pPr marL="114300" indent="0">
              <a:buNone/>
            </a:pPr>
            <a:r>
              <a:rPr lang="en-AU" sz="2800" dirty="0" smtClean="0"/>
              <a:t>--</a:t>
            </a:r>
            <a:r>
              <a:rPr lang="en-AU" sz="2800" dirty="0"/>
              <a:t>window 500000 </a:t>
            </a:r>
            <a:endParaRPr lang="en-AU" sz="2800" dirty="0" smtClean="0"/>
          </a:p>
          <a:p>
            <a:pPr marL="114300" indent="0">
              <a:buNone/>
            </a:pPr>
            <a:r>
              <a:rPr lang="en-AU" sz="2800" dirty="0" smtClean="0"/>
              <a:t>--</a:t>
            </a:r>
            <a:r>
              <a:rPr lang="en-AU" sz="2800" dirty="0"/>
              <a:t>prefix </a:t>
            </a:r>
            <a:r>
              <a:rPr lang="en-AU" sz="2800" dirty="0" err="1"/>
              <a:t>chunk_1_0000000001_0020000000</a:t>
            </a:r>
            <a:r>
              <a:rPr lang="en-AU" sz="2800" dirty="0"/>
              <a:t> </a:t>
            </a:r>
            <a:endParaRPr lang="en-AU" sz="2800" dirty="0" smtClean="0"/>
          </a:p>
          <a:p>
            <a:pPr marL="114300" indent="0">
              <a:buNone/>
            </a:pPr>
            <a:r>
              <a:rPr lang="en-AU" sz="2800" dirty="0" smtClean="0"/>
              <a:t>--</a:t>
            </a:r>
            <a:r>
              <a:rPr lang="en-AU" sz="2800" dirty="0" err="1"/>
              <a:t>chr</a:t>
            </a:r>
            <a:r>
              <a:rPr lang="en-AU" sz="2800" dirty="0"/>
              <a:t> 20 </a:t>
            </a:r>
            <a:endParaRPr lang="en-AU" sz="2800" dirty="0" smtClean="0"/>
          </a:p>
          <a:p>
            <a:pPr marL="114300" indent="0">
              <a:buNone/>
            </a:pPr>
            <a:r>
              <a:rPr lang="en-AU" sz="2800" dirty="0" smtClean="0"/>
              <a:t>--</a:t>
            </a:r>
            <a:r>
              <a:rPr lang="en-AU" sz="2800" dirty="0" err="1"/>
              <a:t>noPhoneHome</a:t>
            </a:r>
            <a:r>
              <a:rPr lang="en-AU" sz="2800" dirty="0"/>
              <a:t> </a:t>
            </a:r>
            <a:endParaRPr lang="en-AU" sz="2800" dirty="0" smtClean="0"/>
          </a:p>
          <a:p>
            <a:pPr marL="114300" indent="0">
              <a:buNone/>
            </a:pPr>
            <a:r>
              <a:rPr lang="en-AU" sz="2800" dirty="0" smtClean="0"/>
              <a:t>--</a:t>
            </a:r>
            <a:r>
              <a:rPr lang="en-AU" sz="2800" dirty="0"/>
              <a:t>format </a:t>
            </a:r>
            <a:r>
              <a:rPr lang="en-AU" sz="2800" dirty="0" err="1"/>
              <a:t>GT,DS,GP</a:t>
            </a:r>
            <a:r>
              <a:rPr lang="en-AU" sz="2800" dirty="0"/>
              <a:t> </a:t>
            </a:r>
            <a:endParaRPr lang="en-AU" sz="2800" dirty="0" smtClean="0"/>
          </a:p>
          <a:p>
            <a:pPr marL="114300" indent="0">
              <a:buNone/>
            </a:pPr>
            <a:r>
              <a:rPr lang="en-AU" sz="2800" dirty="0" smtClean="0"/>
              <a:t>--</a:t>
            </a:r>
            <a:r>
              <a:rPr lang="en-AU" sz="2800" dirty="0" err="1"/>
              <a:t>allTypedSites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6153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Imputing in </a:t>
            </a:r>
            <a:r>
              <a:rPr lang="en-AU" dirty="0" err="1" smtClean="0"/>
              <a:t>minimac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72" y="1600200"/>
            <a:ext cx="7888428" cy="419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2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Output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>
            <a:normAutofit/>
          </a:bodyPr>
          <a:lstStyle/>
          <a:p>
            <a:r>
              <a:rPr lang="en-AU" sz="3200" dirty="0" smtClean="0"/>
              <a:t>Info files</a:t>
            </a:r>
            <a:endParaRPr lang="en-AU" sz="32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62300"/>
            <a:ext cx="8097837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24963"/>
            <a:ext cx="8305800" cy="82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365"/>
          <a:stretch/>
        </p:blipFill>
        <p:spPr bwMode="auto">
          <a:xfrm>
            <a:off x="228600" y="4724400"/>
            <a:ext cx="8753852" cy="166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8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Output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4800600"/>
          </a:xfrm>
        </p:spPr>
        <p:txBody>
          <a:bodyPr/>
          <a:lstStyle/>
          <a:p>
            <a:r>
              <a:rPr lang="en-AU" dirty="0" smtClean="0"/>
              <a:t>3 main genotype output formats</a:t>
            </a:r>
          </a:p>
          <a:p>
            <a:pPr lvl="1"/>
            <a:r>
              <a:rPr lang="en-AU" dirty="0" err="1" smtClean="0"/>
              <a:t>Probs</a:t>
            </a:r>
            <a:r>
              <a:rPr lang="en-AU" dirty="0" smtClean="0"/>
              <a:t> format (probability of AA AB and BB genotypes for each SNP)</a:t>
            </a:r>
          </a:p>
          <a:p>
            <a:pPr lvl="1"/>
            <a:r>
              <a:rPr lang="en-AU" dirty="0" smtClean="0"/>
              <a:t>Hard call or best guess (output as A C T or G allele codes)</a:t>
            </a:r>
          </a:p>
          <a:p>
            <a:pPr lvl="1"/>
            <a:r>
              <a:rPr lang="en-AU" dirty="0" smtClean="0"/>
              <a:t>Dosage data (most common – 1 number per SNP, 1-2)</a:t>
            </a:r>
          </a:p>
          <a:p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" y="2971800"/>
            <a:ext cx="1009665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4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Assessing accuracy of phasing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620000" cy="5181600"/>
          </a:xfrm>
        </p:spPr>
        <p:txBody>
          <a:bodyPr>
            <a:normAutofit/>
          </a:bodyPr>
          <a:lstStyle/>
          <a:p>
            <a:r>
              <a:rPr lang="en-AU" sz="2800" dirty="0" smtClean="0"/>
              <a:t>All </a:t>
            </a:r>
            <a:r>
              <a:rPr lang="en-AU" sz="2800" dirty="0"/>
              <a:t>phasing methods will make errors in the estimation of haplotypes - probability of error increases with </a:t>
            </a:r>
            <a:r>
              <a:rPr lang="en-AU" sz="2800" dirty="0" smtClean="0"/>
              <a:t>length of imputed region</a:t>
            </a:r>
          </a:p>
          <a:p>
            <a:r>
              <a:rPr lang="en-AU" sz="2800" dirty="0"/>
              <a:t>Problem </a:t>
            </a:r>
            <a:r>
              <a:rPr lang="en-AU" sz="2800" dirty="0" smtClean="0"/>
              <a:t>– some programs are designed to run on small segments others on whole </a:t>
            </a:r>
            <a:r>
              <a:rPr lang="en-AU" sz="2800" dirty="0" smtClean="0"/>
              <a:t>chromosomes</a:t>
            </a:r>
          </a:p>
          <a:p>
            <a:r>
              <a:rPr lang="en-AU" sz="2800" dirty="0" err="1" smtClean="0"/>
              <a:t>EAGLE2</a:t>
            </a:r>
            <a:r>
              <a:rPr lang="en-AU" sz="2800" dirty="0" smtClean="0"/>
              <a:t> currently considered the best</a:t>
            </a:r>
            <a:endParaRPr lang="en-AU" sz="2800" dirty="0" smtClean="0"/>
          </a:p>
          <a:p>
            <a:r>
              <a:rPr lang="en-AU" sz="2800" dirty="0" smtClean="0">
                <a:solidFill>
                  <a:srgbClr val="FF0000"/>
                </a:solidFill>
              </a:rPr>
              <a:t>More work needed that compares like with like</a:t>
            </a:r>
          </a:p>
        </p:txBody>
      </p:sp>
    </p:spTree>
    <p:extLst>
      <p:ext uri="{BB962C8B-B14F-4D97-AF65-F5344CB8AC3E}">
        <p14:creationId xmlns:p14="http://schemas.microsoft.com/office/powerpoint/2010/main" val="33764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Timing &amp; Memory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n-AU" dirty="0" smtClean="0"/>
              <a:t>from</a:t>
            </a:r>
          </a:p>
          <a:p>
            <a:pPr marL="114300" indent="0">
              <a:buNone/>
            </a:pPr>
            <a:r>
              <a:rPr lang="en-AU" dirty="0" smtClean="0"/>
              <a:t>Das </a:t>
            </a:r>
            <a:r>
              <a:rPr lang="en-AU" dirty="0" smtClean="0"/>
              <a:t>et al </a:t>
            </a:r>
            <a:r>
              <a:rPr lang="en-AU" dirty="0" smtClean="0"/>
              <a:t>2016</a:t>
            </a:r>
          </a:p>
          <a:p>
            <a:pPr marL="114300" indent="0">
              <a:buNone/>
            </a:pPr>
            <a:endParaRPr lang="en-AU" dirty="0"/>
          </a:p>
          <a:p>
            <a:pPr marL="114300" indent="0">
              <a:buNone/>
            </a:pPr>
            <a:r>
              <a:rPr lang="en-AU" dirty="0" smtClean="0"/>
              <a:t>Prior to </a:t>
            </a:r>
            <a:r>
              <a:rPr lang="en-AU" dirty="0" err="1" smtClean="0"/>
              <a:t>EAGLE2</a:t>
            </a:r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50863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1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Combining data from different chips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3200" dirty="0" smtClean="0"/>
              <a:t>Example</a:t>
            </a:r>
          </a:p>
          <a:p>
            <a:pPr lvl="2"/>
            <a:r>
              <a:rPr lang="en-AU" sz="2800" dirty="0" smtClean="0"/>
              <a:t>750 individuals typed on the 370K</a:t>
            </a:r>
          </a:p>
          <a:p>
            <a:pPr lvl="2"/>
            <a:r>
              <a:rPr lang="en-AU" sz="2800" dirty="0" smtClean="0"/>
              <a:t>550 individuals typed on the 610K</a:t>
            </a:r>
          </a:p>
          <a:p>
            <a:r>
              <a:rPr lang="en-AU" sz="2800" dirty="0" smtClean="0"/>
              <a:t>Power</a:t>
            </a:r>
          </a:p>
          <a:p>
            <a:pPr lvl="1"/>
            <a:r>
              <a:rPr lang="en-AU" sz="2600" dirty="0" smtClean="0"/>
              <a:t>MAF </a:t>
            </a:r>
            <a:r>
              <a:rPr lang="en-AU" sz="2600" dirty="0"/>
              <a:t>.2</a:t>
            </a:r>
          </a:p>
          <a:p>
            <a:pPr lvl="1"/>
            <a:r>
              <a:rPr lang="en-AU" sz="2600" dirty="0"/>
              <a:t>SNP explaining 1% total variance</a:t>
            </a:r>
          </a:p>
          <a:p>
            <a:pPr lvl="1"/>
            <a:r>
              <a:rPr lang="en-AU" sz="2600" dirty="0"/>
              <a:t> alpha 5e-08</a:t>
            </a:r>
          </a:p>
          <a:p>
            <a:pPr lvl="2"/>
            <a:r>
              <a:rPr lang="en-AU" sz="2600" dirty="0"/>
              <a:t>N=1300,  NCP 13.07,  power .0331</a:t>
            </a:r>
          </a:p>
          <a:p>
            <a:pPr lvl="2"/>
            <a:r>
              <a:rPr lang="en-AU" sz="2600" dirty="0"/>
              <a:t>N=750,    NCP 7.54 ,  power .0034</a:t>
            </a:r>
          </a:p>
          <a:p>
            <a:pPr lvl="2"/>
            <a:r>
              <a:rPr lang="en-AU" sz="2600" dirty="0"/>
              <a:t>N=550,    NCP 5.53 ,  power .0009</a:t>
            </a:r>
          </a:p>
          <a:p>
            <a:pPr lvl="1"/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9540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Accuracy of imputation methods</a:t>
            </a:r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0"/>
            <a:ext cx="5029200" cy="586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7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 smtClean="0"/>
              <a:t>Questions?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AU" sz="4000" dirty="0" smtClean="0"/>
              <a:t>Before we move on to talking about post imputation QC…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7392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Post imputation QC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00600"/>
          </a:xfrm>
        </p:spPr>
        <p:txBody>
          <a:bodyPr>
            <a:normAutofit/>
          </a:bodyPr>
          <a:lstStyle/>
          <a:p>
            <a:r>
              <a:rPr lang="en-AU" sz="2800" dirty="0" smtClean="0"/>
              <a:t>After imputation you need to check that it worked and the data look ok</a:t>
            </a:r>
          </a:p>
          <a:p>
            <a:r>
              <a:rPr lang="en-AU" sz="2800" dirty="0" smtClean="0"/>
              <a:t>Things to check</a:t>
            </a:r>
          </a:p>
          <a:p>
            <a:pPr lvl="1"/>
            <a:r>
              <a:rPr lang="en-AU" sz="2600" dirty="0" smtClean="0"/>
              <a:t>Plot r</a:t>
            </a:r>
            <a:r>
              <a:rPr lang="en-AU" sz="2600" baseline="30000" dirty="0" smtClean="0"/>
              <a:t>2</a:t>
            </a:r>
            <a:r>
              <a:rPr lang="en-AU" sz="2600" dirty="0" smtClean="0"/>
              <a:t> across each chromosome look to see where it drops off</a:t>
            </a:r>
          </a:p>
          <a:p>
            <a:pPr lvl="1"/>
            <a:r>
              <a:rPr lang="en-AU" sz="2600" dirty="0" smtClean="0"/>
              <a:t>Plot MAF-reference MAF</a:t>
            </a:r>
            <a:endParaRPr lang="en-AU" sz="2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446850" cy="358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1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Post imputation QC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See meta-analysis section</a:t>
            </a:r>
          </a:p>
          <a:p>
            <a:r>
              <a:rPr lang="en-AU" sz="2800" dirty="0" smtClean="0"/>
              <a:t>For each chromosome check N and % of SNPs:</a:t>
            </a:r>
          </a:p>
          <a:p>
            <a:pPr lvl="1"/>
            <a:r>
              <a:rPr lang="en-AU" sz="2600" dirty="0" err="1" smtClean="0"/>
              <a:t>MAF</a:t>
            </a:r>
            <a:r>
              <a:rPr lang="en-AU" sz="2600" dirty="0" smtClean="0"/>
              <a:t> &lt;.5%</a:t>
            </a:r>
          </a:p>
          <a:p>
            <a:pPr lvl="1"/>
            <a:r>
              <a:rPr lang="en-AU" sz="2600" dirty="0" smtClean="0"/>
              <a:t>With </a:t>
            </a:r>
            <a:r>
              <a:rPr lang="en-AU" sz="2600" dirty="0" err="1" smtClean="0"/>
              <a:t>r</a:t>
            </a:r>
            <a:r>
              <a:rPr lang="en-AU" sz="2600" baseline="30000" dirty="0" err="1" smtClean="0"/>
              <a:t>2</a:t>
            </a:r>
            <a:r>
              <a:rPr lang="en-AU" sz="2600" dirty="0" smtClean="0"/>
              <a:t> 0-.3, .3-.6,.6-1</a:t>
            </a:r>
          </a:p>
          <a:p>
            <a:pPr lvl="1"/>
            <a:r>
              <a:rPr lang="en-AU" sz="2600" dirty="0" smtClean="0"/>
              <a:t>If you have hard calls or </a:t>
            </a:r>
            <a:r>
              <a:rPr lang="en-AU" sz="2600" dirty="0" err="1" smtClean="0"/>
              <a:t>probs</a:t>
            </a:r>
            <a:r>
              <a:rPr lang="en-AU" sz="2600" dirty="0" smtClean="0"/>
              <a:t> data</a:t>
            </a:r>
            <a:r>
              <a:rPr lang="en-AU" sz="2400" dirty="0" smtClean="0"/>
              <a:t>  </a:t>
            </a:r>
            <a:r>
              <a:rPr lang="en-AU" sz="2400" dirty="0" err="1" smtClean="0"/>
              <a:t>HWE</a:t>
            </a:r>
            <a:r>
              <a:rPr lang="en-AU" sz="2400" dirty="0" smtClean="0"/>
              <a:t> P &lt; </a:t>
            </a:r>
            <a:r>
              <a:rPr lang="en-AU" sz="2400" dirty="0" err="1" smtClean="0"/>
              <a:t>10E</a:t>
            </a:r>
            <a:r>
              <a:rPr lang="en-AU" sz="2400" dirty="0" smtClean="0"/>
              <a:t>-6</a:t>
            </a:r>
          </a:p>
          <a:p>
            <a:pPr lvl="1"/>
            <a:r>
              <a:rPr lang="en-AU" sz="2600" dirty="0" smtClean="0"/>
              <a:t>If you have families convert to hard calls and check for Mendelian errors (should be ~.2%)</a:t>
            </a:r>
          </a:p>
          <a:p>
            <a:r>
              <a:rPr lang="en-AU" sz="2800" dirty="0" smtClean="0"/>
              <a:t>% should be roughly constant across chromosomes</a:t>
            </a:r>
          </a:p>
          <a:p>
            <a:endParaRPr lang="en-AU" sz="2800" dirty="0" smtClean="0"/>
          </a:p>
        </p:txBody>
      </p:sp>
    </p:spTree>
    <p:extLst>
      <p:ext uri="{BB962C8B-B14F-4D97-AF65-F5344CB8AC3E}">
        <p14:creationId xmlns:p14="http://schemas.microsoft.com/office/powerpoint/2010/main" val="31880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Post imputation QC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sz="3600" dirty="0" smtClean="0"/>
              <a:t>See meta-analysis session</a:t>
            </a:r>
          </a:p>
          <a:p>
            <a:r>
              <a:rPr lang="en-AU" sz="3600" dirty="0" smtClean="0"/>
              <a:t>Next </a:t>
            </a:r>
            <a:r>
              <a:rPr lang="en-AU" sz="3600" dirty="0" smtClean="0"/>
              <a:t>run GWAS for a trait – ideally continuous, calculate lambda </a:t>
            </a:r>
            <a:r>
              <a:rPr lang="en-AU" sz="3400" dirty="0" smtClean="0"/>
              <a:t>and plot:</a:t>
            </a:r>
          </a:p>
          <a:p>
            <a:pPr lvl="1"/>
            <a:r>
              <a:rPr lang="en-AU" sz="3400" dirty="0" smtClean="0"/>
              <a:t>QQ</a:t>
            </a:r>
          </a:p>
          <a:p>
            <a:pPr lvl="1"/>
            <a:r>
              <a:rPr lang="en-AU" sz="3400" dirty="0" smtClean="0"/>
              <a:t>Manhattan</a:t>
            </a:r>
          </a:p>
          <a:p>
            <a:pPr lvl="1"/>
            <a:r>
              <a:rPr lang="en-AU" sz="3400" dirty="0" smtClean="0"/>
              <a:t>SE vs N</a:t>
            </a:r>
          </a:p>
          <a:p>
            <a:pPr lvl="1"/>
            <a:r>
              <a:rPr lang="en-AU" sz="3400" dirty="0" smtClean="0"/>
              <a:t>P vs Z</a:t>
            </a:r>
          </a:p>
          <a:p>
            <a:r>
              <a:rPr lang="en-AU" sz="3600" dirty="0" smtClean="0"/>
              <a:t>Run the same trait on the observed genotypes – plot imputed vs observed</a:t>
            </a:r>
            <a:endParaRPr lang="en-AU" sz="3400" dirty="0" smtClean="0"/>
          </a:p>
          <a:p>
            <a:pPr lvl="1"/>
            <a:endParaRPr lang="en-AU" sz="3400" dirty="0" smtClean="0"/>
          </a:p>
        </p:txBody>
      </p:sp>
    </p:spTree>
    <p:extLst>
      <p:ext uri="{BB962C8B-B14F-4D97-AF65-F5344CB8AC3E}">
        <p14:creationId xmlns:p14="http://schemas.microsoft.com/office/powerpoint/2010/main" val="31718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AU" sz="2800" dirty="0" smtClean="0"/>
              <a:t>However, if you are running analyses for a consortium they will probably ask you to analyse all variants regardless of whether they pass QC or not…</a:t>
            </a:r>
          </a:p>
          <a:p>
            <a:pPr marL="114300" indent="0">
              <a:buNone/>
            </a:pPr>
            <a:endParaRPr lang="en-AU" sz="2800" dirty="0"/>
          </a:p>
          <a:p>
            <a:pPr marL="114300" indent="0">
              <a:buNone/>
            </a:pPr>
            <a:r>
              <a:rPr lang="en-AU" sz="2800" dirty="0" smtClean="0"/>
              <a:t>(If you are setting up a meta-analysis consider allowing cohorts to ignore variants with MAF &lt;.5% and low r2 – it will save you a lot of time)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9225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Issue – the r</a:t>
            </a:r>
            <a:r>
              <a:rPr lang="en-AU" baseline="30000" dirty="0" smtClean="0"/>
              <a:t>2</a:t>
            </a:r>
            <a:r>
              <a:rPr lang="en-AU" dirty="0" smtClean="0"/>
              <a:t> metrics differ between imputation programs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6" y="1676400"/>
            <a:ext cx="664317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3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3" y="0"/>
            <a:ext cx="5504497" cy="380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" y="3811565"/>
            <a:ext cx="5504497" cy="304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3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7620000" cy="4800600"/>
          </a:xfrm>
        </p:spPr>
        <p:txBody>
          <a:bodyPr>
            <a:normAutofit/>
          </a:bodyPr>
          <a:lstStyle/>
          <a:p>
            <a:r>
              <a:rPr lang="en-AU" sz="2800" dirty="0" smtClean="0"/>
              <a:t>In general fairly close correlation</a:t>
            </a:r>
          </a:p>
          <a:p>
            <a:pPr lvl="1"/>
            <a:r>
              <a:rPr lang="en-AU" sz="2800" dirty="0" err="1"/>
              <a:t>rsq</a:t>
            </a:r>
            <a:r>
              <a:rPr lang="en-AU" sz="2800" dirty="0"/>
              <a:t>/ </a:t>
            </a:r>
            <a:r>
              <a:rPr lang="en-AU" sz="2800" dirty="0" err="1"/>
              <a:t>ProperInfo</a:t>
            </a:r>
            <a:r>
              <a:rPr lang="en-AU" sz="2800" dirty="0"/>
              <a:t>/ allelic </a:t>
            </a:r>
            <a:r>
              <a:rPr lang="en-AU" sz="2800" dirty="0" err="1"/>
              <a:t>Rsq</a:t>
            </a:r>
            <a:endParaRPr lang="en-AU" sz="2800" dirty="0"/>
          </a:p>
          <a:p>
            <a:pPr lvl="2"/>
            <a:r>
              <a:rPr lang="en-AU" sz="2400" dirty="0"/>
              <a:t>1 = no uncertainty</a:t>
            </a:r>
          </a:p>
          <a:p>
            <a:pPr lvl="2"/>
            <a:r>
              <a:rPr lang="en-AU" sz="2400" dirty="0"/>
              <a:t>0 = complete uncertainty</a:t>
            </a:r>
          </a:p>
          <a:p>
            <a:pPr lvl="2"/>
            <a:r>
              <a:rPr lang="en-AU" sz="2400" dirty="0"/>
              <a:t>.8 on 1000 individuals = amount of data at the SNP is equivalent to a set of perfectly observed genotype data in a sample size of 800 individuals</a:t>
            </a:r>
          </a:p>
          <a:p>
            <a:pPr lvl="3"/>
            <a:r>
              <a:rPr lang="en-AU" sz="2000" dirty="0"/>
              <a:t>Note Mach uses an empirical </a:t>
            </a:r>
            <a:r>
              <a:rPr lang="en-AU" sz="2000" dirty="0" err="1"/>
              <a:t>Rsq</a:t>
            </a:r>
            <a:r>
              <a:rPr lang="en-AU" sz="2000" dirty="0"/>
              <a:t> (observed </a:t>
            </a:r>
            <a:r>
              <a:rPr lang="en-AU" sz="2000" dirty="0" err="1"/>
              <a:t>var</a:t>
            </a:r>
            <a:r>
              <a:rPr lang="en-AU" sz="2000" dirty="0"/>
              <a:t>/</a:t>
            </a:r>
            <a:r>
              <a:rPr lang="en-AU" sz="2000" dirty="0" err="1"/>
              <a:t>exp</a:t>
            </a:r>
            <a:r>
              <a:rPr lang="en-AU" sz="2000" dirty="0"/>
              <a:t> </a:t>
            </a:r>
            <a:r>
              <a:rPr lang="en-AU" sz="2000" dirty="0" err="1"/>
              <a:t>var</a:t>
            </a:r>
            <a:r>
              <a:rPr lang="en-AU" sz="2000" dirty="0"/>
              <a:t>) and can go above 1</a:t>
            </a:r>
          </a:p>
          <a:p>
            <a:pPr marL="114300" indent="0">
              <a:buNone/>
            </a:pPr>
            <a:endParaRPr lang="en-A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1000"/>
            <a:ext cx="36480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5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83400"/>
            <a:ext cx="476936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118" y="76199"/>
            <a:ext cx="464883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81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Bad </a:t>
            </a:r>
          </a:p>
          <a:p>
            <a:r>
              <a:rPr lang="en-AU" dirty="0" smtClean="0"/>
              <a:t>Imputation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286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Better Imputation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71734" y="415608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Good</a:t>
            </a:r>
          </a:p>
          <a:p>
            <a:r>
              <a:rPr lang="en-AU" dirty="0" smtClean="0"/>
              <a:t>Imputation</a:t>
            </a:r>
            <a:endParaRPr lang="en-A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118" y="4495800"/>
            <a:ext cx="4622447" cy="208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45413"/>
            <a:ext cx="2484221" cy="221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05062"/>
            <a:ext cx="2371725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468"/>
            <a:ext cx="2519447" cy="232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7239000" y="76199"/>
            <a:ext cx="76200" cy="6629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1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Another way of looking at this</a:t>
            </a:r>
            <a:endParaRPr lang="en-AU" dirty="0"/>
          </a:p>
        </p:txBody>
      </p:sp>
      <p:pic>
        <p:nvPicPr>
          <p:cNvPr id="4" name="Content Placeholder 3" descr="Nc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981200"/>
            <a:ext cx="8351631" cy="3810000"/>
          </a:xfrm>
        </p:spPr>
      </p:pic>
      <p:grpSp>
        <p:nvGrpSpPr>
          <p:cNvPr id="6" name="Group 5"/>
          <p:cNvGrpSpPr/>
          <p:nvPr/>
        </p:nvGrpSpPr>
        <p:grpSpPr>
          <a:xfrm>
            <a:off x="838200" y="3429000"/>
            <a:ext cx="7086600" cy="1600200"/>
            <a:chOff x="914400" y="3429000"/>
            <a:chExt cx="7086600" cy="1600200"/>
          </a:xfrm>
        </p:grpSpPr>
        <p:sp>
          <p:nvSpPr>
            <p:cNvPr id="3" name="Rectangle 2"/>
            <p:cNvSpPr/>
            <p:nvPr/>
          </p:nvSpPr>
          <p:spPr>
            <a:xfrm>
              <a:off x="914400" y="4724400"/>
              <a:ext cx="7086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14400" y="3429000"/>
              <a:ext cx="7086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5508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Choices of analysis methods</a:t>
            </a:r>
            <a:endParaRPr lang="en-A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11" y="1961865"/>
            <a:ext cx="5382377" cy="407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8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20426"/>
            <a:ext cx="7620000" cy="396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5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64" y="1861839"/>
            <a:ext cx="4982271" cy="427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620000" cy="1143000"/>
          </a:xfrm>
        </p:spPr>
        <p:txBody>
          <a:bodyPr/>
          <a:lstStyle/>
          <a:p>
            <a:r>
              <a:rPr lang="en-AU" dirty="0" smtClean="0"/>
              <a:t>QQ-plot</a:t>
            </a:r>
            <a:endParaRPr lang="en-AU" dirty="0"/>
          </a:p>
        </p:txBody>
      </p:sp>
      <p:pic>
        <p:nvPicPr>
          <p:cNvPr id="8" name="Content Placeholder 7" descr="qqplo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457200"/>
            <a:ext cx="5984875" cy="5984875"/>
          </a:xfrm>
        </p:spPr>
      </p:pic>
    </p:spTree>
    <p:extLst>
      <p:ext uri="{BB962C8B-B14F-4D97-AF65-F5344CB8AC3E}">
        <p14:creationId xmlns:p14="http://schemas.microsoft.com/office/powerpoint/2010/main" val="19635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Solution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Impute all individuals to a single reference based on the SNPs that overlap between the chips</a:t>
            </a:r>
          </a:p>
          <a:p>
            <a:r>
              <a:rPr lang="en-AU" sz="2800" dirty="0" smtClean="0"/>
              <a:t>Single distribution of NCP and power across all SNP</a:t>
            </a:r>
          </a:p>
          <a:p>
            <a:r>
              <a:rPr lang="en-AU" sz="2800" dirty="0" smtClean="0"/>
              <a:t>qq plot and </a:t>
            </a:r>
            <a:r>
              <a:rPr lang="en-AU" sz="2800" dirty="0" err="1" smtClean="0"/>
              <a:t>manhattan</a:t>
            </a:r>
            <a:r>
              <a:rPr lang="en-AU" sz="2800" dirty="0" smtClean="0"/>
              <a:t> describes the full sample with the same degree of accuracy</a:t>
            </a:r>
          </a:p>
        </p:txBody>
      </p:sp>
    </p:spTree>
    <p:extLst>
      <p:ext uri="{BB962C8B-B14F-4D97-AF65-F5344CB8AC3E}">
        <p14:creationId xmlns:p14="http://schemas.microsoft.com/office/powerpoint/2010/main" val="27610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Ways to approach imputation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8774"/>
            <a:ext cx="6450013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05600" y="1828800"/>
            <a:ext cx="990600" cy="144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1000 Genomes Phase II haplotypes</a:t>
            </a:r>
            <a:endParaRPr lang="en-AU" sz="1400" dirty="0"/>
          </a:p>
        </p:txBody>
      </p:sp>
      <p:cxnSp>
        <p:nvCxnSpPr>
          <p:cNvPr id="5" name="Straight Connector 4"/>
          <p:cNvCxnSpPr>
            <a:stCxn id="3" idx="2"/>
          </p:cNvCxnSpPr>
          <p:nvPr/>
        </p:nvCxnSpPr>
        <p:spPr>
          <a:xfrm flipH="1">
            <a:off x="5791200" y="3276600"/>
            <a:ext cx="1409700" cy="45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629400" y="4648200"/>
            <a:ext cx="990600" cy="1447800"/>
          </a:xfrm>
          <a:prstGeom prst="rect">
            <a:avLst/>
          </a:prstGeom>
          <a:solidFill>
            <a:srgbClr val="F99D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Imputed </a:t>
            </a:r>
            <a:r>
              <a:rPr lang="en-AU" sz="1400" dirty="0" err="1" smtClean="0"/>
              <a:t>GWAS</a:t>
            </a:r>
            <a:r>
              <a:rPr lang="en-AU" sz="1400" dirty="0" smtClean="0"/>
              <a:t> genotypes</a:t>
            </a:r>
            <a:endParaRPr lang="en-AU" sz="1400" dirty="0"/>
          </a:p>
        </p:txBody>
      </p:sp>
      <p:cxnSp>
        <p:nvCxnSpPr>
          <p:cNvPr id="8" name="Straight Arrow Connector 7"/>
          <p:cNvCxnSpPr>
            <a:endCxn id="7" idx="0"/>
          </p:cNvCxnSpPr>
          <p:nvPr/>
        </p:nvCxnSpPr>
        <p:spPr>
          <a:xfrm>
            <a:off x="5791200" y="3862386"/>
            <a:ext cx="1333500" cy="7858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Imputation programs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 err="1" smtClean="0"/>
              <a:t>minimac3</a:t>
            </a:r>
            <a:endParaRPr lang="en-AU" sz="3600" dirty="0" smtClean="0"/>
          </a:p>
          <a:p>
            <a:r>
              <a:rPr lang="en-AU" sz="3600" dirty="0" err="1" smtClean="0"/>
              <a:t>Impute2</a:t>
            </a:r>
            <a:endParaRPr lang="en-AU" sz="3600" dirty="0" smtClean="0"/>
          </a:p>
          <a:p>
            <a:endParaRPr lang="en-AU" sz="3600" dirty="0" smtClean="0"/>
          </a:p>
          <a:p>
            <a:r>
              <a:rPr lang="en-AU" sz="2800" dirty="0" smtClean="0"/>
              <a:t>Beagle – not frequently used</a:t>
            </a:r>
            <a:endParaRPr lang="en-AU" sz="2800" dirty="0" smtClean="0"/>
          </a:p>
          <a:p>
            <a:endParaRPr lang="en-AU" sz="3200" dirty="0"/>
          </a:p>
          <a:p>
            <a:r>
              <a:rPr lang="en-AU" sz="3200" dirty="0" smtClean="0"/>
              <a:t>never use plink for imputation!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49816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1120</TotalTime>
  <Words>1315</Words>
  <Application>Microsoft Office PowerPoint</Application>
  <PresentationFormat>On-screen Show (4:3)</PresentationFormat>
  <Paragraphs>253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Adjacency</vt:lpstr>
      <vt:lpstr>Imputation</vt:lpstr>
      <vt:lpstr>What is imputation? (Marchini &amp; Howie 2010)</vt:lpstr>
      <vt:lpstr> </vt:lpstr>
      <vt:lpstr>Combining data from different chips</vt:lpstr>
      <vt:lpstr>Another way of looking at this</vt:lpstr>
      <vt:lpstr>QQ-plot</vt:lpstr>
      <vt:lpstr>Solution </vt:lpstr>
      <vt:lpstr>Ways to approach imputation</vt:lpstr>
      <vt:lpstr>Imputation programs</vt:lpstr>
      <vt:lpstr>How do they compare</vt:lpstr>
      <vt:lpstr>minimac3</vt:lpstr>
      <vt:lpstr>Impute2</vt:lpstr>
      <vt:lpstr>Files to practice with</vt:lpstr>
      <vt:lpstr>Today – discuss the 2 step approach</vt:lpstr>
      <vt:lpstr>Options for imputation</vt:lpstr>
      <vt:lpstr>UMich imputation Server</vt:lpstr>
      <vt:lpstr>Sanger imputation server</vt:lpstr>
      <vt:lpstr>Step 0 – Chose your reference</vt:lpstr>
      <vt:lpstr>References are in vcf format</vt:lpstr>
      <vt:lpstr>Not all references are equal!!</vt:lpstr>
      <vt:lpstr>Step 0 – re-QC your data</vt:lpstr>
      <vt:lpstr>Strand, strand, strand</vt:lpstr>
      <vt:lpstr>Strand, strand, strand</vt:lpstr>
      <vt:lpstr>Strand, strand, strand</vt:lpstr>
      <vt:lpstr>Strand, strand, strand</vt:lpstr>
      <vt:lpstr>Questions?</vt:lpstr>
      <vt:lpstr>What is phasing</vt:lpstr>
      <vt:lpstr>Step 1 - Phasing</vt:lpstr>
      <vt:lpstr>PowerPoint Presentation</vt:lpstr>
      <vt:lpstr>PowerPoint Presentation</vt:lpstr>
      <vt:lpstr>PowerPoint Presentation</vt:lpstr>
      <vt:lpstr>PowerPoint Presentation</vt:lpstr>
      <vt:lpstr>Step 1 – How to phase</vt:lpstr>
      <vt:lpstr>Step 2 - Imputation</vt:lpstr>
      <vt:lpstr>Imputing in minimac</vt:lpstr>
      <vt:lpstr>Output</vt:lpstr>
      <vt:lpstr>Output</vt:lpstr>
      <vt:lpstr>Assessing accuracy of phasing</vt:lpstr>
      <vt:lpstr>Timing &amp; Memory</vt:lpstr>
      <vt:lpstr>Accuracy of imputation methods</vt:lpstr>
      <vt:lpstr>Questions?</vt:lpstr>
      <vt:lpstr>Post imputation QC</vt:lpstr>
      <vt:lpstr>Post imputation QC</vt:lpstr>
      <vt:lpstr>Post imputation QC</vt:lpstr>
      <vt:lpstr>PowerPoint Presentation</vt:lpstr>
      <vt:lpstr>Issue – the r2 metrics differ between imputation programs</vt:lpstr>
      <vt:lpstr>PowerPoint Presentation</vt:lpstr>
      <vt:lpstr>PowerPoint Presentation</vt:lpstr>
      <vt:lpstr>PowerPoint Presentation</vt:lpstr>
      <vt:lpstr>Choices of analysis methods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www.brainybetty.com</dc:creator>
  <cp:lastModifiedBy>logstress@gmail.com</cp:lastModifiedBy>
  <cp:revision>186</cp:revision>
  <dcterms:created xsi:type="dcterms:W3CDTF">2012-07-05T13:18:19Z</dcterms:created>
  <dcterms:modified xsi:type="dcterms:W3CDTF">2017-03-07T18:36:35Z</dcterms:modified>
</cp:coreProperties>
</file>