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8D15085-5017-4070-882D-BD36D90EED27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225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4AECAC1-BD0F-49E3-8718-0775D0D4460B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8B8B8B"/>
                </a:solidFill>
                <a:latin typeface="Calibri"/>
              </a:rPr>
              <a:t>3/7/17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B153EA3-5A09-4FB4-98F1-C4480FF13800}" type="slidenum">
              <a:rPr lang="en-US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8B8B8B"/>
                </a:solidFill>
                <a:latin typeface="Calibri"/>
              </a:rPr>
              <a:t>3/7/17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42FE2B2-3857-4042-AF8E-78E7CA0282B1}" type="slidenum">
              <a:rPr lang="en-US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strike="noStrike">
                <a:solidFill>
                  <a:srgbClr val="FFFFFF"/>
                </a:solidFill>
                <a:latin typeface="Calibri"/>
              </a:rPr>
              <a:t>More Plink + R plotting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3200" strike="noStrike">
                <a:solidFill>
                  <a:srgbClr val="FFFFFF"/>
                </a:solidFill>
                <a:latin typeface="Calibri"/>
              </a:rPr>
              <a:t>Sarah Medland 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200" strike="noStrike">
                <a:solidFill>
                  <a:srgbClr val="FFFFFF"/>
                </a:solidFill>
                <a:latin typeface="Calibri"/>
              </a:rPr>
              <a:t>2017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28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Plotting GWAS results</a:t>
            </a:r>
            <a:endParaRPr/>
          </a:p>
        </p:txBody>
      </p:sp>
      <p:sp>
        <p:nvSpPr>
          <p:cNvPr id="112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Install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qqman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strike="noStrike" dirty="0">
                <a:solidFill>
                  <a:srgbClr val="000000"/>
                </a:solidFill>
                <a:latin typeface="Calibri"/>
              </a:rPr>
              <a:t>Chose </a:t>
            </a:r>
            <a:r>
              <a:rPr lang="en-US" sz="2800" strike="noStrike" dirty="0" err="1">
                <a:solidFill>
                  <a:srgbClr val="000000"/>
                </a:solidFill>
                <a:latin typeface="Calibri"/>
              </a:rPr>
              <a:t>CRAN</a:t>
            </a:r>
            <a:r>
              <a:rPr lang="en-US" sz="2800" strike="noStrike" dirty="0">
                <a:solidFill>
                  <a:srgbClr val="000000"/>
                </a:solidFill>
                <a:latin typeface="Calibri"/>
              </a:rPr>
              <a:t> mirror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strike="noStrike" dirty="0">
                <a:solidFill>
                  <a:srgbClr val="000000"/>
                </a:solidFill>
                <a:latin typeface="Calibri"/>
              </a:rPr>
              <a:t>Expects headers: SNP </a:t>
            </a:r>
            <a:r>
              <a:rPr lang="en-US" sz="2800" strike="noStrike" dirty="0" err="1">
                <a:solidFill>
                  <a:srgbClr val="000000"/>
                </a:solidFill>
                <a:latin typeface="Calibri"/>
              </a:rPr>
              <a:t>CHR</a:t>
            </a:r>
            <a:r>
              <a:rPr lang="en-US" sz="2800" strike="noStrike" dirty="0">
                <a:solidFill>
                  <a:srgbClr val="000000"/>
                </a:solidFill>
                <a:latin typeface="Calibri"/>
              </a:rPr>
              <a:t> BP P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library(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qqman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 err="1" smtClean="0">
                <a:solidFill>
                  <a:srgbClr val="000000"/>
                </a:solidFill>
                <a:latin typeface="Calibri"/>
              </a:rPr>
              <a:t>manhattan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(res)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Also see http://genome.sph.umich.edu/wiki/Code_Sample:_Generating_Manhattan_Plots_in_R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228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QQ plot with confidence intervals</a:t>
            </a:r>
            <a:endParaRPr/>
          </a:p>
        </p:txBody>
      </p:sp>
      <p:sp>
        <p:nvSpPr>
          <p:cNvPr id="115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http://genome.sph.umich.edu/wiki/Code_Sample:_Generating_QQ_Plots_in_R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source(“qqunif.R”)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qqunif.plot(res$P)</a:t>
            </a:r>
            <a:endParaRPr/>
          </a:p>
        </p:txBody>
      </p:sp>
      <p:pic>
        <p:nvPicPr>
          <p:cNvPr id="116" name="Picture 2"/>
          <p:cNvPicPr/>
          <p:nvPr/>
        </p:nvPicPr>
        <p:blipFill>
          <a:blip r:embed="rId2"/>
          <a:stretch/>
        </p:blipFill>
        <p:spPr>
          <a:xfrm>
            <a:off x="5257800" y="2836440"/>
            <a:ext cx="3395520" cy="3395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228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Todays Data</a:t>
            </a:r>
            <a:endParaRPr/>
          </a:p>
        </p:txBody>
      </p:sp>
      <p:sp>
        <p:nvSpPr>
          <p:cNvPr id="87" name="TextShape 3"/>
          <p:cNvSpPr txBox="1"/>
          <p:nvPr/>
        </p:nvSpPr>
        <p:spPr>
          <a:xfrm>
            <a:off x="457200" y="1600200"/>
            <a:ext cx="8229240" cy="480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 strike="noStrike">
                <a:solidFill>
                  <a:srgbClr val="0000FF"/>
                </a:solidFill>
                <a:latin typeface="Calibri"/>
              </a:rPr>
              <a:t>http://labs.med.miami.edu/myers/LFuN/LFuN.html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post-mortem gene expression in ‘brain’ tissue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N=364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Real data – unfiltered!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8" name="Picture 2"/>
          <p:cNvPicPr/>
          <p:nvPr/>
        </p:nvPicPr>
        <p:blipFill>
          <a:blip r:embed="rId3"/>
          <a:stretch/>
        </p:blipFill>
        <p:spPr>
          <a:xfrm>
            <a:off x="457200" y="1143000"/>
            <a:ext cx="8305560" cy="3033360"/>
          </a:xfrm>
          <a:prstGeom prst="rect">
            <a:avLst/>
          </a:prstGeom>
          <a:ln>
            <a:noFill/>
          </a:ln>
        </p:spPr>
      </p:pic>
      <p:pic>
        <p:nvPicPr>
          <p:cNvPr id="89" name="Picture 4"/>
          <p:cNvPicPr/>
          <p:nvPr/>
        </p:nvPicPr>
        <p:blipFill>
          <a:blip r:embed="rId4"/>
          <a:stretch/>
        </p:blipFill>
        <p:spPr>
          <a:xfrm>
            <a:off x="6892200" y="2327400"/>
            <a:ext cx="1870200" cy="2244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28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Plink 2</a:t>
            </a:r>
            <a:endParaRPr/>
          </a:p>
        </p:txBody>
      </p:sp>
      <p:sp>
        <p:nvSpPr>
          <p:cNvPr id="92" name="TextShape 3"/>
          <p:cNvSpPr txBox="1"/>
          <p:nvPr/>
        </p:nvSpPr>
        <p:spPr>
          <a:xfrm>
            <a:off x="53352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 err="1" smtClean="0">
                <a:solidFill>
                  <a:srgbClr val="000000"/>
                </a:solidFill>
                <a:latin typeface="Calibri"/>
              </a:rPr>
              <a:t>Ungzip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 the </a:t>
            </a:r>
            <a:r>
              <a:rPr lang="en-US" sz="3200" strike="noStrike" dirty="0" err="1" smtClean="0">
                <a:solidFill>
                  <a:srgbClr val="000000"/>
                </a:solidFill>
                <a:latin typeface="Calibri"/>
              </a:rPr>
              <a:t>ped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 file</a:t>
            </a:r>
          </a:p>
          <a:p>
            <a:pPr>
              <a:lnSpc>
                <a:spcPct val="100000"/>
              </a:lnSpc>
            </a:pPr>
            <a:r>
              <a:rPr lang="en-US" sz="3200" dirty="0" err="1" smtClean="0">
                <a:solidFill>
                  <a:srgbClr val="000000"/>
                </a:solidFill>
                <a:latin typeface="Calibri"/>
              </a:rPr>
              <a:t>gzip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–d </a:t>
            </a:r>
            <a:r>
              <a:rPr lang="en-US" sz="3200" smtClean="0">
                <a:solidFill>
                  <a:srgbClr val="000000"/>
                </a:solidFill>
                <a:latin typeface="Calibri"/>
              </a:rPr>
              <a:t>adgwas.ped</a:t>
            </a:r>
            <a:endParaRPr lang="en-US" sz="3200" strike="noStrike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lang="en-US" sz="3200" strike="noStrike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Read 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in data and make a bed file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plink 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ped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xxxxx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--map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xxxx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--out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myersNoQC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--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make-bed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64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Plink 2</a:t>
            </a:r>
            <a:endParaRPr/>
          </a:p>
        </p:txBody>
      </p:sp>
      <p:sp>
        <p:nvSpPr>
          <p:cNvPr id="95" name="TextShape 3"/>
          <p:cNvSpPr txBox="1"/>
          <p:nvPr/>
        </p:nvSpPr>
        <p:spPr>
          <a:xfrm>
            <a:off x="457200" y="1219320"/>
            <a:ext cx="8229240" cy="5257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Remove person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WGACON120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(duplicate) &amp; others dropped in the analyses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n-AU" dirty="0" smtClean="0"/>
          </a:p>
          <a:p>
            <a:pPr>
              <a:lnSpc>
                <a:spcPct val="100000"/>
              </a:lnSpc>
            </a:pPr>
            <a:endParaRPr lang="en-AU" dirty="0"/>
          </a:p>
          <a:p>
            <a:pPr>
              <a:lnSpc>
                <a:spcPct val="100000"/>
              </a:lnSpc>
            </a:pPr>
            <a:endParaRPr lang="en-AU" dirty="0" smtClean="0"/>
          </a:p>
          <a:p>
            <a:pPr>
              <a:lnSpc>
                <a:spcPct val="100000"/>
              </a:lnSpc>
            </a:pPr>
            <a:endParaRPr lang="en-AU" dirty="0"/>
          </a:p>
          <a:p>
            <a:pPr>
              <a:lnSpc>
                <a:spcPct val="100000"/>
              </a:lnSpc>
            </a:pPr>
            <a:endParaRPr lang="en-AU" dirty="0" smtClean="0"/>
          </a:p>
          <a:p>
            <a:pPr>
              <a:lnSpc>
                <a:spcPct val="100000"/>
              </a:lnSpc>
            </a:pPr>
            <a:endParaRPr lang="en-AU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Make a list of FID and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IIDs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that we want to drop  in a file called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drop.list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96" name="Picture 2"/>
          <p:cNvPicPr/>
          <p:nvPr/>
        </p:nvPicPr>
        <p:blipFill>
          <a:blip r:embed="rId2"/>
          <a:stretch/>
        </p:blipFill>
        <p:spPr>
          <a:xfrm>
            <a:off x="2895480" y="2209680"/>
            <a:ext cx="3924000" cy="306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57200" y="228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Plink 2</a:t>
            </a:r>
            <a:endParaRPr/>
          </a:p>
        </p:txBody>
      </p:sp>
      <p:sp>
        <p:nvSpPr>
          <p:cNvPr id="99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Read in data, filter it and make a bed file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Plink 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bfile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myersNoQC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geno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.05  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--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mind .05 --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maf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.05 --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hwe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1e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-06 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--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remove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drop.list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--out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myersQC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--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make-bed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00" name="Picture 2"/>
          <p:cNvPicPr/>
          <p:nvPr/>
        </p:nvPicPr>
        <p:blipFill>
          <a:blip r:embed="rId2"/>
          <a:stretch/>
        </p:blipFill>
        <p:spPr>
          <a:xfrm>
            <a:off x="2895480" y="5029200"/>
            <a:ext cx="5779080" cy="1316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57200" y="228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Plink 2</a:t>
            </a:r>
            <a:endParaRPr/>
          </a:p>
        </p:txBody>
      </p:sp>
      <p:sp>
        <p:nvSpPr>
          <p:cNvPr id="103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There are 8650 expression phenotypes available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strike="noStrike" dirty="0">
                <a:solidFill>
                  <a:srgbClr val="000000"/>
                </a:solidFill>
                <a:latin typeface="Calibri"/>
              </a:rPr>
              <a:t>Chose 1 of the probes from Table 2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plink 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bfile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 err="1" smtClean="0">
                <a:solidFill>
                  <a:srgbClr val="000000"/>
                </a:solidFill>
                <a:latin typeface="Calibri"/>
              </a:rPr>
              <a:t>myersQC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pheno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xxxxx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			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pheno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-name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xxxxx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assoc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			--out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myersADgwas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57200" y="228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Plink 2</a:t>
            </a:r>
            <a:endParaRPr/>
          </a:p>
        </p:txBody>
      </p:sp>
      <p:sp>
        <p:nvSpPr>
          <p:cNvPr id="103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sz="3200" strike="noStrike" dirty="0" smtClean="0">
                <a:solidFill>
                  <a:srgbClr val="000000"/>
                </a:solidFill>
                <a:latin typeface="Calibri"/>
              </a:rPr>
              <a:t>Rerun using the non </a:t>
            </a:r>
            <a:r>
              <a:rPr lang="en-AU" sz="3200" strike="noStrike" dirty="0" err="1" smtClean="0">
                <a:solidFill>
                  <a:srgbClr val="000000"/>
                </a:solidFill>
                <a:latin typeface="Calibri"/>
              </a:rPr>
              <a:t>Qced</a:t>
            </a:r>
            <a:r>
              <a:rPr lang="en-AU" sz="3200" strike="noStrike" dirty="0" smtClean="0">
                <a:solidFill>
                  <a:srgbClr val="000000"/>
                </a:solidFill>
                <a:latin typeface="Calibri"/>
              </a:rPr>
              <a:t> data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plink 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bfile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 err="1" smtClean="0">
                <a:solidFill>
                  <a:srgbClr val="000000"/>
                </a:solidFill>
                <a:latin typeface="Calibri"/>
              </a:rPr>
              <a:t>myersNoQC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pheno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xxxxx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			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pheno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-name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xxxxx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--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assoc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			--out </a:t>
            </a:r>
            <a:r>
              <a:rPr lang="en-US" sz="3200" strike="noStrike" dirty="0" err="1" smtClean="0">
                <a:solidFill>
                  <a:srgbClr val="000000"/>
                </a:solidFill>
                <a:latin typeface="Calibri"/>
              </a:rPr>
              <a:t>myersAD_NoQC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70398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228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Take a look at your output</a:t>
            </a:r>
            <a:endParaRPr/>
          </a:p>
        </p:txBody>
      </p:sp>
      <p:sp>
        <p:nvSpPr>
          <p:cNvPr id="106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Head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Tail</a:t>
            </a:r>
          </a:p>
          <a:p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s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ort –</a:t>
            </a:r>
            <a:r>
              <a:rPr lang="en-US" sz="3200" strike="noStrike" dirty="0" err="1" smtClean="0">
                <a:solidFill>
                  <a:srgbClr val="000000"/>
                </a:solidFill>
                <a:latin typeface="Calibri"/>
              </a:rPr>
              <a:t>fg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 –k 9 </a:t>
            </a:r>
            <a:r>
              <a:rPr lang="en-US" sz="3200" strike="noStrike" dirty="0" err="1" smtClean="0">
                <a:solidFill>
                  <a:srgbClr val="000000"/>
                </a:solidFill>
                <a:latin typeface="Calibri"/>
              </a:rPr>
              <a:t>myersADgwas.qassoc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 | head -20</a:t>
            </a:r>
            <a:endParaRPr sz="3200" dirty="0"/>
          </a:p>
          <a:p>
            <a:pPr>
              <a:lnSpc>
                <a:spcPct val="100000"/>
              </a:lnSpc>
            </a:pPr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s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ort 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–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fg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–k 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9 </a:t>
            </a:r>
            <a:r>
              <a:rPr lang="en-US" sz="3200" strike="noStrike" smtClean="0">
                <a:solidFill>
                  <a:srgbClr val="000000"/>
                </a:solidFill>
                <a:latin typeface="Calibri"/>
              </a:rPr>
              <a:t>myersAD_NoQC.qassoc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 | head -20</a:t>
            </a:r>
            <a:endParaRPr dirty="0"/>
          </a:p>
          <a:p>
            <a:pPr>
              <a:lnSpc>
                <a:spcPct val="100000"/>
              </a:lnSpc>
            </a:pPr>
            <a:endParaRPr lang="en-AU"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57200" y="228600"/>
            <a:ext cx="8305560" cy="61718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Load your results into R and lets make plots</a:t>
            </a:r>
            <a:endParaRPr/>
          </a:p>
        </p:txBody>
      </p:sp>
      <p:sp>
        <p:nvSpPr>
          <p:cNvPr id="109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res&lt;-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read.table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(“</a:t>
            </a:r>
            <a:r>
              <a:rPr lang="en-US" sz="3200" strike="noStrike" dirty="0" err="1" smtClean="0">
                <a:solidFill>
                  <a:srgbClr val="000000"/>
                </a:solidFill>
                <a:latin typeface="Calibri"/>
              </a:rPr>
              <a:t>myersADgwas.qassoc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”, header=T)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head(res)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max(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res$P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min(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res$P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as.data.frame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(table(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res$CHR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))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264</Words>
  <Application>Microsoft Office PowerPoint</Application>
  <PresentationFormat>On-screen Show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logstress@gmail.com</cp:lastModifiedBy>
  <cp:revision>9</cp:revision>
  <dcterms:modified xsi:type="dcterms:W3CDTF">2017-03-07T14:47:07Z</dcterms:modified>
</cp:coreProperties>
</file>