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8" r:id="rId2"/>
    <p:sldId id="279" r:id="rId3"/>
    <p:sldId id="256" r:id="rId4"/>
    <p:sldId id="278" r:id="rId5"/>
    <p:sldId id="257" r:id="rId6"/>
    <p:sldId id="294" r:id="rId7"/>
    <p:sldId id="259" r:id="rId8"/>
    <p:sldId id="260" r:id="rId9"/>
    <p:sldId id="261" r:id="rId10"/>
    <p:sldId id="268" r:id="rId11"/>
    <p:sldId id="269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301" r:id="rId23"/>
    <p:sldId id="293" r:id="rId24"/>
    <p:sldId id="332" r:id="rId25"/>
    <p:sldId id="302" r:id="rId26"/>
    <p:sldId id="295" r:id="rId27"/>
    <p:sldId id="296" r:id="rId28"/>
    <p:sldId id="297" r:id="rId29"/>
    <p:sldId id="298" r:id="rId30"/>
    <p:sldId id="299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00" r:id="rId61"/>
    <p:sldId id="277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ABDBE-C81B-42E8-BD6F-518440D054E7}" type="datetimeFigureOut">
              <a:rPr lang="en-AU" smtClean="0"/>
              <a:t>06/03/2017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8EC8F-43F9-4E48-9FA7-ED6A5E2AF0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852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225986-5B69-4DFD-A327-96AEEE266191}" type="slidenum">
              <a:rPr lang="en-US"/>
              <a:pPr/>
              <a:t>6</a:t>
            </a:fld>
            <a:endParaRPr lang="en-US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26A72F-60BE-4E39-B952-C0D4E988ED5A}" type="slidenum">
              <a:rPr lang="en-US"/>
              <a:pPr/>
              <a:t>18</a:t>
            </a:fld>
            <a:endParaRPr lang="en-US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CFC199-B099-4408-BE07-249D523D6C6F}" type="slidenum">
              <a:rPr lang="en-US"/>
              <a:pPr/>
              <a:t>19</a:t>
            </a:fld>
            <a:endParaRPr lang="en-US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C8FD31-DAD6-4155-B405-1C909EA936A6}" type="slidenum">
              <a:rPr lang="en-US"/>
              <a:pPr/>
              <a:t>20</a:t>
            </a:fld>
            <a:endParaRPr lang="en-US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46E5E0-8D7D-488E-B891-1C0C2395057C}" type="slidenum">
              <a:rPr lang="en-US"/>
              <a:pPr/>
              <a:t>21</a:t>
            </a:fld>
            <a:endParaRPr 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46E5E0-8D7D-488E-B891-1C0C2395057C}" type="slidenum">
              <a:rPr lang="en-US"/>
              <a:pPr/>
              <a:t>22</a:t>
            </a:fld>
            <a:endParaRPr 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46E5E0-8D7D-488E-B891-1C0C2395057C}" type="slidenum">
              <a:rPr lang="en-US"/>
              <a:pPr/>
              <a:t>23</a:t>
            </a:fld>
            <a:endParaRPr 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46E5E0-8D7D-488E-B891-1C0C2395057C}" type="slidenum">
              <a:rPr lang="en-US"/>
              <a:pPr/>
              <a:t>24</a:t>
            </a:fld>
            <a:endParaRPr 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46E5E0-8D7D-488E-B891-1C0C2395057C}" type="slidenum">
              <a:rPr lang="en-US"/>
              <a:pPr/>
              <a:t>25</a:t>
            </a:fld>
            <a:endParaRPr 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702924-C8A8-4D57-9073-99D3A93A4F28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29B5ED-F2F3-47CB-B021-FF40BA466363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03524A-5051-4340-9B56-EA6681A41952}" type="slidenum">
              <a:rPr lang="en-US"/>
              <a:pPr/>
              <a:t>10</a:t>
            </a:fld>
            <a:endParaRPr lang="en-US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2A3102-00E7-4D07-AA61-23F0897C457C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F5364A-FB50-4BEA-B93B-10A79551E528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5B218F-0B79-463C-A7B6-8AB53494AFA1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225986-5B69-4DFD-A327-96AEEE266191}" type="slidenum">
              <a:rPr lang="en-US"/>
              <a:pPr/>
              <a:t>31</a:t>
            </a:fld>
            <a:endParaRPr lang="en-US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FB8575-083F-4EAE-B742-CD3A6833F932}" type="slidenum">
              <a:rPr lang="en-US"/>
              <a:pPr/>
              <a:t>32</a:t>
            </a:fld>
            <a:endParaRPr lang="en-US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41BF613B-9639-4BFA-94DB-AF9AFF8A517B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32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12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00D821-2B54-4533-9581-D31DB822760A}" type="slidenum">
              <a:rPr lang="en-US"/>
              <a:pPr/>
              <a:t>33</a:t>
            </a:fld>
            <a:endParaRPr lang="en-US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3B8A9BE0-3FA9-4740-9BF0-A6D80FE7F26A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33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22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B4FBFE-FF5D-4745-9F7E-A5449FF10668}" type="slidenum">
              <a:rPr lang="en-US"/>
              <a:pPr/>
              <a:t>34</a:t>
            </a:fld>
            <a:endParaRPr lang="en-US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6F8B7B84-F85D-45D4-8271-D46AEA0719D0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34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325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3CA134-A9D9-4420-8C46-42F0B79AEA56}" type="slidenum">
              <a:rPr lang="en-US"/>
              <a:pPr/>
              <a:t>35</a:t>
            </a:fld>
            <a:endParaRPr lang="en-US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3D1B1AFE-4ED3-4956-9B06-B3B69C5E535C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35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427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E67D85-0BED-45A0-94EA-1BAAD670B885}" type="slidenum">
              <a:rPr lang="en-US"/>
              <a:pPr/>
              <a:t>36</a:t>
            </a:fld>
            <a:endParaRPr lang="en-US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39636B5B-56EB-464D-9601-C75602B5FF5A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36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52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355463-434D-4D24-8019-5258DF8C4ADA}" type="slidenum">
              <a:rPr lang="en-US"/>
              <a:pPr/>
              <a:t>39</a:t>
            </a:fld>
            <a:endParaRPr lang="en-US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EDA8AE02-0CF1-4F29-9DAC-B937BE0BC029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39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734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E87034-F32D-4B38-8A81-6B57C0674EFC}" type="slidenum">
              <a:rPr lang="en-US"/>
              <a:pPr/>
              <a:t>11</a:t>
            </a:fld>
            <a:endParaRPr lang="en-US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2320F3-325E-42C1-BF64-74E519E826B5}" type="slidenum">
              <a:rPr lang="en-US"/>
              <a:pPr/>
              <a:t>40</a:t>
            </a:fld>
            <a:endParaRPr lang="en-US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37DA8E8D-B563-46E7-8012-2B2EA665F9FA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40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837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21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E962A3-F06C-4B05-9681-94F16DB97F34}" type="slidenum">
              <a:rPr lang="en-US"/>
              <a:pPr/>
              <a:t>41</a:t>
            </a:fld>
            <a:endParaRPr lang="en-US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CE1985-63B5-4468-A98F-618BD0B79700}" type="slidenum">
              <a:rPr lang="en-US"/>
              <a:pPr/>
              <a:t>42</a:t>
            </a:fld>
            <a:endParaRPr lang="en-US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6FE179-EB72-46E2-BF71-B4F7F12B9603}" type="slidenum">
              <a:rPr lang="en-US"/>
              <a:pPr/>
              <a:t>43</a:t>
            </a:fld>
            <a:endParaRPr lang="en-US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DCBABB-E5F3-423D-916D-CAFEED8CA9B7}" type="slidenum">
              <a:rPr lang="en-US"/>
              <a:pPr/>
              <a:t>44</a:t>
            </a:fld>
            <a:endParaRPr lang="en-US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E39263-B936-4CA1-A1A6-53391BD556E7}" type="slidenum">
              <a:rPr lang="en-US"/>
              <a:pPr/>
              <a:t>45</a:t>
            </a:fld>
            <a:endParaRPr lang="en-US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0E2DBE-9850-467E-9090-4FB7C7BF780E}" type="slidenum">
              <a:rPr lang="en-US"/>
              <a:pPr/>
              <a:t>46</a:t>
            </a:fld>
            <a:endParaRPr lang="en-US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D9E368-6C9F-4FC4-A3CB-9C8CA3FB4FB6}" type="slidenum">
              <a:rPr lang="en-US"/>
              <a:pPr/>
              <a:t>47</a:t>
            </a:fld>
            <a:endParaRPr lang="en-US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E03EC5-F259-4A2F-87EE-7D7DF58B972F}" type="slidenum">
              <a:rPr lang="en-US"/>
              <a:pPr/>
              <a:t>48</a:t>
            </a:fld>
            <a:endParaRPr lang="en-US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749166-DFC9-49FD-A001-FE06913A7945}" type="slidenum">
              <a:rPr lang="en-US"/>
              <a:pPr/>
              <a:t>49</a:t>
            </a:fld>
            <a:endParaRPr lang="en-US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942BCA-86C0-4D98-831C-6D0F9F231A01}" type="slidenum">
              <a:rPr lang="en-US"/>
              <a:pPr/>
              <a:t>12</a:t>
            </a:fld>
            <a:endParaRPr lang="en-US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352798-98E3-423A-81AB-39CF0769E1DD}" type="slidenum">
              <a:rPr lang="en-US"/>
              <a:pPr/>
              <a:t>50</a:t>
            </a:fld>
            <a:endParaRPr lang="en-US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82DB6A-D717-4D33-A76A-4EF765B2CE2E}" type="slidenum">
              <a:rPr lang="en-US"/>
              <a:pPr/>
              <a:t>51</a:t>
            </a:fld>
            <a:endParaRPr lang="en-US"/>
          </a:p>
        </p:txBody>
      </p:sp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A8B340-E687-4460-B80E-312877EA167F}" type="slidenum">
              <a:rPr lang="en-US"/>
              <a:pPr/>
              <a:t>52</a:t>
            </a:fld>
            <a:endParaRPr lang="en-US"/>
          </a:p>
        </p:txBody>
      </p:sp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237DD5-EE7E-4A05-83FB-49223E5F4E5D}" type="slidenum">
              <a:rPr lang="en-US"/>
              <a:pPr/>
              <a:t>53</a:t>
            </a:fld>
            <a:endParaRPr lang="en-US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AEE2C9-DD0C-47E3-B0C2-123019A05BF1}" type="slidenum">
              <a:rPr lang="en-US"/>
              <a:pPr/>
              <a:t>54</a:t>
            </a:fld>
            <a:endParaRPr lang="en-US"/>
          </a:p>
        </p:txBody>
      </p:sp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F8F250-8E34-4822-92FA-ECC6F87875FE}" type="slidenum">
              <a:rPr lang="en-US"/>
              <a:pPr/>
              <a:t>55</a:t>
            </a:fld>
            <a:endParaRPr lang="en-US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D6C277-D35A-47D4-83F0-010C0D873F94}" type="slidenum">
              <a:rPr lang="en-US"/>
              <a:pPr/>
              <a:t>56</a:t>
            </a:fld>
            <a:endParaRPr lang="en-US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4061B-AEBA-450D-9D93-B467C1439838}" type="slidenum">
              <a:rPr lang="en-US"/>
              <a:pPr/>
              <a:t>57</a:t>
            </a:fld>
            <a:endParaRPr lang="en-US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F72915-4537-4F14-83EE-93B68BF76881}" type="slidenum">
              <a:rPr lang="en-US"/>
              <a:pPr/>
              <a:t>58</a:t>
            </a:fld>
            <a:endParaRPr lang="en-US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66661606-6AAC-48D3-87DE-8E058C86B9AE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58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0E052A-47E0-442E-B95F-C9BF2CBFE7E6}" type="slidenum">
              <a:rPr lang="en-US"/>
              <a:pPr/>
              <a:t>59</a:t>
            </a:fld>
            <a:endParaRPr lang="en-US"/>
          </a:p>
        </p:txBody>
      </p:sp>
      <p:sp>
        <p:nvSpPr>
          <p:cNvPr id="9420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68121F55-1299-4E3F-BAE9-D9E1C955E10A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59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42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2F84EB-C3A2-4D8D-8B1C-E1080F5A7BBA}" type="slidenum">
              <a:rPr lang="en-US"/>
              <a:pPr/>
              <a:t>13</a:t>
            </a:fld>
            <a:endParaRPr lang="en-US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64DFD5-0492-41C4-9ADD-E21315ED0722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1AC787-72DE-44BA-921A-EE922DC0DA03}" type="slidenum">
              <a:rPr lang="en-US"/>
              <a:pPr/>
              <a:t>14</a:t>
            </a:fld>
            <a:endParaRPr lang="en-US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4B40CF-DC14-4DEB-B2BE-913006348888}" type="slidenum">
              <a:rPr lang="en-US"/>
              <a:pPr/>
              <a:t>15</a:t>
            </a:fld>
            <a:endParaRPr lang="en-US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E4EC3E-3DCE-462A-BAC4-90BA993EC566}" type="slidenum">
              <a:rPr lang="en-US"/>
              <a:pPr/>
              <a:t>16</a:t>
            </a:fld>
            <a:endParaRPr lang="en-US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6CCE5A-1B36-4D3A-974A-E818E0A5FEEA}" type="slidenum">
              <a:rPr lang="en-US"/>
              <a:pPr/>
              <a:t>17</a:t>
            </a:fld>
            <a:endParaRPr lang="en-US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06/03/2017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582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06/03/2017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718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06/03/2017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823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06/03/2017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098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06/03/2017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50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06/03/2017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895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06/03/2017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53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06/03/2017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703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06/03/2017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23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06/03/2017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611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06/03/2017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01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315EA-246D-4A77-8716-5221B0671970}" type="datetimeFigureOut">
              <a:rPr lang="en-AU" smtClean="0"/>
              <a:t>06/03/2017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479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rstudio.org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1720" y="44624"/>
            <a:ext cx="6984776" cy="1944216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45840" y="330225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n-AU" dirty="0" smtClean="0"/>
              <a:t>(Re) introduction to Linux</a:t>
            </a:r>
            <a:br>
              <a:rPr lang="en-AU" dirty="0" smtClean="0"/>
            </a:br>
            <a:r>
              <a:rPr lang="en-AU" dirty="0" smtClean="0"/>
              <a:t>Sarah Medland</a:t>
            </a:r>
            <a:br>
              <a:rPr lang="en-AU" dirty="0" smtClean="0"/>
            </a:br>
            <a:r>
              <a:rPr lang="en-AU" dirty="0" smtClean="0"/>
              <a:t>Boulder </a:t>
            </a:r>
            <a:r>
              <a:rPr lang="en-AU" dirty="0" smtClean="0"/>
              <a:t>2017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3522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57200" y="476672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 dirty="0" smtClean="0">
                <a:solidFill>
                  <a:srgbClr val="424456"/>
                </a:solidFill>
                <a:latin typeface="+mn-lt"/>
              </a:rPr>
              <a:t>Working in the terminal</a:t>
            </a:r>
          </a:p>
          <a:p>
            <a:pPr eaLnBrk="1" hangingPunct="1">
              <a:buClrTx/>
              <a:buFontTx/>
              <a:buNone/>
            </a:pPr>
            <a:r>
              <a:rPr lang="en-AU" sz="4000" dirty="0" smtClean="0">
                <a:solidFill>
                  <a:srgbClr val="424456"/>
                </a:solidFill>
                <a:latin typeface="+mn-lt"/>
              </a:rPr>
              <a:t>Input </a:t>
            </a:r>
            <a:r>
              <a:rPr lang="en-AU" sz="4000" dirty="0">
                <a:solidFill>
                  <a:srgbClr val="424456"/>
                </a:solidFill>
                <a:latin typeface="+mn-lt"/>
              </a:rPr>
              <a:t>…. Output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71600" y="1628775"/>
            <a:ext cx="7313612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 marL="920750" indent="-2190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>
                <a:latin typeface="+mn-lt"/>
              </a:rPr>
              <a:t>Input 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100" dirty="0">
                <a:solidFill>
                  <a:srgbClr val="438086"/>
                </a:solidFill>
                <a:latin typeface="+mn-lt"/>
              </a:rPr>
              <a:t>Most commands don’t need input signifiers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100" dirty="0">
                <a:solidFill>
                  <a:srgbClr val="424456"/>
                </a:solidFill>
                <a:latin typeface="+mn-lt"/>
              </a:rPr>
              <a:t>&lt;</a:t>
            </a:r>
            <a:r>
              <a:rPr lang="en-AU" sz="2100" dirty="0">
                <a:solidFill>
                  <a:srgbClr val="438086"/>
                </a:solidFill>
                <a:latin typeface="+mn-lt"/>
              </a:rPr>
              <a:t> can be used to specify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>
                <a:latin typeface="+mn-lt"/>
              </a:rPr>
              <a:t>Output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100" dirty="0">
                <a:solidFill>
                  <a:srgbClr val="438086"/>
                </a:solidFill>
                <a:latin typeface="+mn-lt"/>
              </a:rPr>
              <a:t>Without specifying most output will print to the screen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100" dirty="0">
                <a:solidFill>
                  <a:srgbClr val="424456"/>
                </a:solidFill>
                <a:latin typeface="+mn-lt"/>
              </a:rPr>
              <a:t>&gt;</a:t>
            </a:r>
            <a:r>
              <a:rPr lang="en-AU" sz="2100" dirty="0">
                <a:solidFill>
                  <a:srgbClr val="438086"/>
                </a:solidFill>
                <a:latin typeface="+mn-lt"/>
              </a:rPr>
              <a:t> can be used to direct</a:t>
            </a:r>
          </a:p>
          <a:p>
            <a:pPr lvl="2" eaLnBrk="1" hangingPunct="1">
              <a:spcBef>
                <a:spcPts val="300"/>
              </a:spcBef>
              <a:buClr>
                <a:srgbClr val="53548A"/>
              </a:buClr>
              <a:buFont typeface="Wingdings 2" pitchFamily="16" charset="2"/>
              <a:buChar char=""/>
            </a:pPr>
            <a:r>
              <a:rPr lang="en-AU" sz="1600" dirty="0">
                <a:solidFill>
                  <a:srgbClr val="53548A"/>
                </a:solidFill>
                <a:latin typeface="+mn-lt"/>
              </a:rPr>
              <a:t>type:</a:t>
            </a:r>
            <a:r>
              <a:rPr lang="en-AU" sz="2000" dirty="0">
                <a:solidFill>
                  <a:srgbClr val="53548A"/>
                </a:solidFill>
                <a:latin typeface="+mn-lt"/>
              </a:rPr>
              <a:t> </a:t>
            </a:r>
            <a:r>
              <a:rPr lang="en-AU" sz="2000" dirty="0">
                <a:solidFill>
                  <a:srgbClr val="424456"/>
                </a:solidFill>
                <a:latin typeface="+mn-lt"/>
              </a:rPr>
              <a:t>echo ‘this is a dummy file’</a:t>
            </a:r>
          </a:p>
          <a:p>
            <a:pPr lvl="2" eaLnBrk="1" hangingPunct="1">
              <a:spcBef>
                <a:spcPts val="300"/>
              </a:spcBef>
              <a:buClr>
                <a:srgbClr val="53548A"/>
              </a:buClr>
              <a:buFont typeface="Wingdings 2" pitchFamily="16" charset="2"/>
              <a:buChar char=""/>
            </a:pPr>
            <a:r>
              <a:rPr lang="en-AU" sz="2000" dirty="0">
                <a:solidFill>
                  <a:srgbClr val="424456"/>
                </a:solidFill>
                <a:latin typeface="+mn-lt"/>
              </a:rPr>
              <a:t>echo ‘this is a dummy file’ &gt; dummy.txt</a:t>
            </a:r>
          </a:p>
          <a:p>
            <a:pPr lvl="2" eaLnBrk="1" hangingPunct="1">
              <a:spcBef>
                <a:spcPts val="300"/>
              </a:spcBef>
              <a:buClrTx/>
              <a:buFontTx/>
              <a:buNone/>
            </a:pPr>
            <a:r>
              <a:rPr lang="en-AU" sz="2000" dirty="0">
                <a:solidFill>
                  <a:srgbClr val="424456"/>
                </a:solidFill>
                <a:latin typeface="+mn-lt"/>
              </a:rPr>
              <a:t>|</a:t>
            </a:r>
            <a:r>
              <a:rPr lang="en-AU" sz="2000" dirty="0">
                <a:solidFill>
                  <a:srgbClr val="53548A"/>
                </a:solidFill>
                <a:latin typeface="+mn-lt"/>
              </a:rPr>
              <a:t> (pipe) </a:t>
            </a:r>
            <a:r>
              <a:rPr lang="en-AU" sz="2000" dirty="0">
                <a:solidFill>
                  <a:srgbClr val="424456"/>
                </a:solidFill>
                <a:latin typeface="+mn-lt"/>
              </a:rPr>
              <a:t>| more</a:t>
            </a:r>
            <a:r>
              <a:rPr lang="en-AU" sz="2000" dirty="0">
                <a:solidFill>
                  <a:srgbClr val="53548A"/>
                </a:solidFill>
                <a:latin typeface="+mn-lt"/>
              </a:rPr>
              <a:t> pauses the output after a screen worth of text has appeared hit the space bar to get the next screens worth </a:t>
            </a:r>
          </a:p>
        </p:txBody>
      </p:sp>
    </p:spTree>
    <p:extLst>
      <p:ext uri="{BB962C8B-B14F-4D97-AF65-F5344CB8AC3E}">
        <p14:creationId xmlns:p14="http://schemas.microsoft.com/office/powerpoint/2010/main" val="37166614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+mn-lt"/>
              </a:rPr>
              <a:t>The manual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>
                <a:latin typeface="+mn-lt"/>
              </a:rPr>
              <a:t>The </a:t>
            </a:r>
            <a:r>
              <a:rPr lang="en-AU" sz="2800">
                <a:solidFill>
                  <a:srgbClr val="424456"/>
                </a:solidFill>
                <a:latin typeface="+mn-lt"/>
              </a:rPr>
              <a:t>man</a:t>
            </a:r>
            <a:r>
              <a:rPr lang="en-AU" sz="2800">
                <a:latin typeface="+mn-lt"/>
              </a:rPr>
              <a:t> command can be used in conjunction with other commands to put up some basic instructions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en-AU" sz="280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>
                <a:latin typeface="+mn-lt"/>
              </a:rPr>
              <a:t>type: </a:t>
            </a:r>
            <a:r>
              <a:rPr lang="en-AU" sz="2800">
                <a:solidFill>
                  <a:srgbClr val="424456"/>
                </a:solidFill>
                <a:latin typeface="+mn-lt"/>
              </a:rPr>
              <a:t>man ls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38086"/>
                </a:solidFill>
                <a:latin typeface="+mn-lt"/>
              </a:rPr>
              <a:t>ls is the </a:t>
            </a:r>
            <a:r>
              <a:rPr lang="en-AU" sz="2600">
                <a:solidFill>
                  <a:srgbClr val="424456"/>
                </a:solidFill>
                <a:latin typeface="+mn-lt"/>
              </a:rPr>
              <a:t>l</a:t>
            </a:r>
            <a:r>
              <a:rPr lang="en-AU" sz="2600">
                <a:solidFill>
                  <a:srgbClr val="438086"/>
                </a:solidFill>
                <a:latin typeface="+mn-lt"/>
              </a:rPr>
              <a:t>i</a:t>
            </a:r>
            <a:r>
              <a:rPr lang="en-AU" sz="2600">
                <a:solidFill>
                  <a:srgbClr val="424456"/>
                </a:solidFill>
                <a:latin typeface="+mn-lt"/>
              </a:rPr>
              <a:t>s</a:t>
            </a:r>
            <a:r>
              <a:rPr lang="en-AU" sz="2600">
                <a:solidFill>
                  <a:srgbClr val="438086"/>
                </a:solidFill>
                <a:latin typeface="+mn-lt"/>
              </a:rPr>
              <a:t>t command it pulls up a list of the files in the directory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None/>
            </a:pPr>
            <a:endParaRPr lang="en-AU" sz="2600">
              <a:solidFill>
                <a:srgbClr val="438086"/>
              </a:solidFill>
              <a:latin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Tx/>
              <a:buFontTx/>
              <a:buNone/>
            </a:pPr>
            <a:r>
              <a:rPr lang="en-AU" sz="2100">
                <a:solidFill>
                  <a:srgbClr val="FF0000"/>
                </a:solidFill>
                <a:latin typeface="+mn-lt"/>
              </a:rPr>
              <a:t>Also many many helpful webpages w examples</a:t>
            </a:r>
          </a:p>
        </p:txBody>
      </p:sp>
    </p:spTree>
    <p:extLst>
      <p:ext uri="{BB962C8B-B14F-4D97-AF65-F5344CB8AC3E}">
        <p14:creationId xmlns:p14="http://schemas.microsoft.com/office/powerpoint/2010/main" val="33060481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042988" y="484188"/>
            <a:ext cx="7523162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2900">
                <a:solidFill>
                  <a:srgbClr val="424456"/>
                </a:solidFill>
                <a:latin typeface="+mn-lt"/>
              </a:rPr>
              <a:t>Permissions</a:t>
            </a:r>
            <a:br>
              <a:rPr lang="en-AU" sz="2900">
                <a:solidFill>
                  <a:srgbClr val="424456"/>
                </a:solidFill>
                <a:latin typeface="+mn-lt"/>
              </a:rPr>
            </a:br>
            <a:r>
              <a:rPr lang="en-AU" sz="2900">
                <a:latin typeface="+mn-lt"/>
              </a:rPr>
              <a:t>the ability to </a:t>
            </a:r>
            <a:r>
              <a:rPr lang="en-AU" sz="2900">
                <a:solidFill>
                  <a:srgbClr val="424456"/>
                </a:solidFill>
                <a:latin typeface="+mn-lt"/>
              </a:rPr>
              <a:t>r</a:t>
            </a:r>
            <a:r>
              <a:rPr lang="en-AU" sz="2900">
                <a:latin typeface="+mn-lt"/>
              </a:rPr>
              <a:t>ead, </a:t>
            </a:r>
            <a:r>
              <a:rPr lang="en-AU" sz="2900">
                <a:solidFill>
                  <a:srgbClr val="424456"/>
                </a:solidFill>
                <a:latin typeface="+mn-lt"/>
              </a:rPr>
              <a:t>w</a:t>
            </a:r>
            <a:r>
              <a:rPr lang="en-AU" sz="2900">
                <a:latin typeface="+mn-lt"/>
              </a:rPr>
              <a:t>rite and e</a:t>
            </a:r>
            <a:r>
              <a:rPr lang="en-AU" sz="2900">
                <a:solidFill>
                  <a:srgbClr val="424456"/>
                </a:solidFill>
                <a:latin typeface="+mn-lt"/>
              </a:rPr>
              <a:t>x</a:t>
            </a:r>
            <a:r>
              <a:rPr lang="en-AU" sz="2900">
                <a:latin typeface="+mn-lt"/>
              </a:rPr>
              <a:t>ecute files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57200" y="1989138"/>
            <a:ext cx="82296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marL="565150" indent="-4572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800" dirty="0">
                <a:latin typeface="+mn-lt"/>
              </a:rPr>
              <a:t>type: </a:t>
            </a:r>
            <a:r>
              <a:rPr lang="en-AU" sz="2800" dirty="0" err="1">
                <a:solidFill>
                  <a:srgbClr val="424456"/>
                </a:solidFill>
                <a:latin typeface="+mn-lt"/>
              </a:rPr>
              <a:t>ls</a:t>
            </a:r>
            <a:r>
              <a:rPr lang="en-AU" sz="2800" dirty="0">
                <a:solidFill>
                  <a:srgbClr val="424456"/>
                </a:solidFill>
                <a:latin typeface="+mn-lt"/>
              </a:rPr>
              <a:t> –l</a:t>
            </a:r>
          </a:p>
          <a:p>
            <a:pPr marL="565150" indent="-457200" eaLnBrk="1" hangingPunct="1">
              <a:spcBef>
                <a:spcPts val="300"/>
              </a:spcBef>
              <a:buFont typeface="Arial" pitchFamily="34" charset="0"/>
              <a:buChar char="•"/>
            </a:pPr>
            <a:endParaRPr lang="en-AU" sz="2800" dirty="0">
              <a:solidFill>
                <a:srgbClr val="424456"/>
              </a:solidFill>
              <a:latin typeface="+mn-lt"/>
            </a:endParaRPr>
          </a:p>
          <a:p>
            <a:pPr marL="450850" indent="-342900" eaLnBrk="1" hangingPunct="1">
              <a:spcBef>
                <a:spcPts val="300"/>
              </a:spcBef>
              <a:buFont typeface="Arial" pitchFamily="34" charset="0"/>
              <a:buChar char="•"/>
            </a:pPr>
            <a:endParaRPr lang="en-AU" sz="2100" dirty="0">
              <a:solidFill>
                <a:srgbClr val="424456"/>
              </a:solidFill>
              <a:latin typeface="+mn-lt"/>
            </a:endParaRPr>
          </a:p>
          <a:p>
            <a:pPr marL="450850" indent="-342900" eaLnBrk="1" hangingPunct="1">
              <a:spcBef>
                <a:spcPts val="300"/>
              </a:spcBef>
              <a:buFont typeface="Arial" pitchFamily="34" charset="0"/>
              <a:buChar char="•"/>
            </a:pPr>
            <a:endParaRPr lang="en-AU" sz="2100" dirty="0">
              <a:latin typeface="+mn-lt"/>
            </a:endParaRPr>
          </a:p>
          <a:p>
            <a:pPr marL="450850" indent="-3429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100" dirty="0">
                <a:latin typeface="+mn-lt"/>
              </a:rPr>
              <a:t>These are the permissions</a:t>
            </a:r>
          </a:p>
          <a:p>
            <a:pPr marL="450850" indent="-3429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100" dirty="0">
                <a:latin typeface="+mn-lt"/>
              </a:rPr>
              <a:t>1st a directory flag (d or -)</a:t>
            </a:r>
          </a:p>
          <a:p>
            <a:pPr marL="450850" indent="-3429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100" dirty="0">
                <a:latin typeface="+mn-lt"/>
              </a:rPr>
              <a:t>then 3 letters to define the owners permissions</a:t>
            </a:r>
          </a:p>
          <a:p>
            <a:pPr marL="450850" indent="-3429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100" dirty="0">
                <a:latin typeface="+mn-lt"/>
              </a:rPr>
              <a:t>3 letters to define the groups permissions</a:t>
            </a:r>
          </a:p>
          <a:p>
            <a:pPr marL="450850" indent="-3429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100" dirty="0">
                <a:latin typeface="+mn-lt"/>
              </a:rPr>
              <a:t>3 letters to define the everyone else's permissions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None/>
            </a:pPr>
            <a:endParaRPr lang="en-AU" sz="2100" dirty="0">
              <a:solidFill>
                <a:srgbClr val="438086"/>
              </a:solidFill>
              <a:latin typeface="+mn-lt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375"/>
            <a:ext cx="712787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Line 4"/>
          <p:cNvSpPr>
            <a:spLocks noChangeShapeType="1"/>
          </p:cNvSpPr>
          <p:nvPr/>
        </p:nvSpPr>
        <p:spPr bwMode="auto">
          <a:xfrm flipV="1">
            <a:off x="1403524" y="3282950"/>
            <a:ext cx="1587" cy="36195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3048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900113" y="844550"/>
            <a:ext cx="7523162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2900">
                <a:solidFill>
                  <a:srgbClr val="424456"/>
                </a:solidFill>
                <a:latin typeface="+mn-lt"/>
              </a:rPr>
              <a:t>Permissions</a:t>
            </a:r>
            <a:br>
              <a:rPr lang="en-AU" sz="2900">
                <a:solidFill>
                  <a:srgbClr val="424456"/>
                </a:solidFill>
                <a:latin typeface="+mn-lt"/>
              </a:rPr>
            </a:br>
            <a:r>
              <a:rPr lang="en-AU" sz="2900">
                <a:latin typeface="+mn-lt"/>
              </a:rPr>
              <a:t>the ability to </a:t>
            </a:r>
            <a:r>
              <a:rPr lang="en-AU" sz="2900">
                <a:solidFill>
                  <a:srgbClr val="424456"/>
                </a:solidFill>
                <a:latin typeface="+mn-lt"/>
              </a:rPr>
              <a:t>r</a:t>
            </a:r>
            <a:r>
              <a:rPr lang="en-AU" sz="2900">
                <a:latin typeface="+mn-lt"/>
              </a:rPr>
              <a:t>ead, </a:t>
            </a:r>
            <a:r>
              <a:rPr lang="en-AU" sz="2900">
                <a:solidFill>
                  <a:srgbClr val="424456"/>
                </a:solidFill>
                <a:latin typeface="+mn-lt"/>
              </a:rPr>
              <a:t>w</a:t>
            </a:r>
            <a:r>
              <a:rPr lang="en-AU" sz="2900">
                <a:latin typeface="+mn-lt"/>
              </a:rPr>
              <a:t>rite and e</a:t>
            </a:r>
            <a:r>
              <a:rPr lang="en-AU" sz="2900">
                <a:solidFill>
                  <a:srgbClr val="424456"/>
                </a:solidFill>
                <a:latin typeface="+mn-lt"/>
              </a:rPr>
              <a:t>x</a:t>
            </a:r>
            <a:r>
              <a:rPr lang="en-AU" sz="2900">
                <a:latin typeface="+mn-lt"/>
              </a:rPr>
              <a:t>ecute files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marL="565150" indent="-4572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800" b="1" dirty="0">
                <a:solidFill>
                  <a:srgbClr val="424456"/>
                </a:solidFill>
                <a:latin typeface="+mn-lt"/>
              </a:rPr>
              <a:t>r</a:t>
            </a:r>
            <a:r>
              <a:rPr lang="en-AU" sz="2800" dirty="0">
                <a:latin typeface="+mn-lt"/>
              </a:rPr>
              <a:t>ead access </a:t>
            </a:r>
          </a:p>
          <a:p>
            <a:pPr marL="565150" indent="-4572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800" b="1" dirty="0">
                <a:solidFill>
                  <a:srgbClr val="424456"/>
                </a:solidFill>
                <a:latin typeface="+mn-lt"/>
              </a:rPr>
              <a:t>w</a:t>
            </a:r>
            <a:r>
              <a:rPr lang="en-AU" sz="2800" dirty="0">
                <a:latin typeface="+mn-lt"/>
              </a:rPr>
              <a:t>rite access </a:t>
            </a:r>
          </a:p>
          <a:p>
            <a:pPr marL="565150" indent="-4572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800" dirty="0">
                <a:latin typeface="+mn-lt"/>
              </a:rPr>
              <a:t>e</a:t>
            </a:r>
            <a:r>
              <a:rPr lang="en-AU" sz="2800" b="1" dirty="0">
                <a:solidFill>
                  <a:srgbClr val="424456"/>
                </a:solidFill>
                <a:latin typeface="+mn-lt"/>
              </a:rPr>
              <a:t>x</a:t>
            </a:r>
            <a:r>
              <a:rPr lang="en-AU" sz="2800" dirty="0">
                <a:latin typeface="+mn-lt"/>
              </a:rPr>
              <a:t>ecute 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C00000"/>
                </a:solidFill>
                <a:latin typeface="+mn-lt"/>
              </a:rPr>
              <a:t>to ‘run’ script or a program the file must be made executable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en-A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7932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683568" y="700088"/>
            <a:ext cx="7523163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2900" dirty="0">
                <a:solidFill>
                  <a:srgbClr val="424456"/>
                </a:solidFill>
                <a:latin typeface="+mn-lt"/>
              </a:rPr>
              <a:t>Permissions</a:t>
            </a:r>
            <a:br>
              <a:rPr lang="en-AU" sz="2900" dirty="0">
                <a:solidFill>
                  <a:srgbClr val="424456"/>
                </a:solidFill>
                <a:latin typeface="+mn-lt"/>
              </a:rPr>
            </a:br>
            <a:r>
              <a:rPr lang="en-AU" sz="2900" dirty="0">
                <a:latin typeface="+mn-lt"/>
              </a:rPr>
              <a:t>the ability to </a:t>
            </a:r>
            <a:r>
              <a:rPr lang="en-AU" sz="2900" b="1" dirty="0">
                <a:solidFill>
                  <a:srgbClr val="424456"/>
                </a:solidFill>
                <a:latin typeface="+mn-lt"/>
              </a:rPr>
              <a:t>r</a:t>
            </a:r>
            <a:r>
              <a:rPr lang="en-AU" sz="2900" dirty="0">
                <a:latin typeface="+mn-lt"/>
              </a:rPr>
              <a:t>ead, </a:t>
            </a:r>
            <a:r>
              <a:rPr lang="en-AU" sz="2900" b="1" dirty="0">
                <a:solidFill>
                  <a:srgbClr val="424456"/>
                </a:solidFill>
                <a:latin typeface="+mn-lt"/>
              </a:rPr>
              <a:t>w</a:t>
            </a:r>
            <a:r>
              <a:rPr lang="en-AU" sz="2900" dirty="0">
                <a:latin typeface="+mn-lt"/>
              </a:rPr>
              <a:t>rite and e</a:t>
            </a:r>
            <a:r>
              <a:rPr lang="en-AU" sz="2900" b="1" dirty="0">
                <a:solidFill>
                  <a:srgbClr val="424456"/>
                </a:solidFill>
                <a:latin typeface="+mn-lt"/>
              </a:rPr>
              <a:t>x</a:t>
            </a:r>
            <a:r>
              <a:rPr lang="en-AU" sz="2900" dirty="0">
                <a:latin typeface="+mn-lt"/>
              </a:rPr>
              <a:t>ecute files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 dirty="0">
                <a:latin typeface="+mn-lt"/>
              </a:rPr>
              <a:t>To </a:t>
            </a:r>
            <a:r>
              <a:rPr lang="en-AU" sz="2800" dirty="0">
                <a:solidFill>
                  <a:srgbClr val="424456"/>
                </a:solidFill>
                <a:latin typeface="+mn-lt"/>
              </a:rPr>
              <a:t>ch</a:t>
            </a:r>
            <a:r>
              <a:rPr lang="en-AU" sz="2800" dirty="0">
                <a:latin typeface="+mn-lt"/>
              </a:rPr>
              <a:t>ange the </a:t>
            </a:r>
            <a:r>
              <a:rPr lang="en-AU" sz="2800" dirty="0">
                <a:solidFill>
                  <a:srgbClr val="424456"/>
                </a:solidFill>
                <a:latin typeface="+mn-lt"/>
              </a:rPr>
              <a:t>mod</a:t>
            </a:r>
            <a:r>
              <a:rPr lang="en-AU" sz="2800" dirty="0">
                <a:latin typeface="+mn-lt"/>
              </a:rPr>
              <a:t>e/permissions use </a:t>
            </a:r>
            <a:r>
              <a:rPr lang="en-AU" sz="2800" dirty="0" err="1">
                <a:solidFill>
                  <a:srgbClr val="424456"/>
                </a:solidFill>
                <a:latin typeface="+mn-lt"/>
              </a:rPr>
              <a:t>chmod</a:t>
            </a:r>
            <a:r>
              <a:rPr lang="en-AU" sz="2800" dirty="0">
                <a:solidFill>
                  <a:srgbClr val="424456"/>
                </a:solidFill>
                <a:latin typeface="+mn-lt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38086"/>
                </a:solidFill>
                <a:latin typeface="+mn-lt"/>
              </a:rPr>
              <a:t>a number of ways to do this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38086"/>
                </a:solidFill>
                <a:latin typeface="+mn-lt"/>
              </a:rPr>
              <a:t>type</a:t>
            </a:r>
            <a:r>
              <a:rPr lang="en-AU" sz="2600" dirty="0" smtClean="0">
                <a:solidFill>
                  <a:srgbClr val="438086"/>
                </a:solidFill>
                <a:latin typeface="+mn-lt"/>
              </a:rPr>
              <a:t>: </a:t>
            </a:r>
            <a:r>
              <a:rPr lang="en-AU" sz="2600" dirty="0" smtClean="0">
                <a:solidFill>
                  <a:schemeClr val="tx1"/>
                </a:solidFill>
                <a:latin typeface="+mn-lt"/>
              </a:rPr>
              <a:t>echo “this is a test” &gt; dummy.txt</a:t>
            </a:r>
            <a:endParaRPr lang="en-AU" sz="2600" dirty="0" smtClean="0">
              <a:solidFill>
                <a:srgbClr val="438086"/>
              </a:solidFill>
              <a:latin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 smtClean="0">
                <a:solidFill>
                  <a:srgbClr val="424456"/>
                </a:solidFill>
                <a:latin typeface="+mn-lt"/>
              </a:rPr>
              <a:t>        </a:t>
            </a:r>
            <a:r>
              <a:rPr lang="en-AU" sz="2600" dirty="0" err="1" smtClean="0">
                <a:solidFill>
                  <a:srgbClr val="424456"/>
                </a:solidFill>
                <a:latin typeface="+mn-lt"/>
              </a:rPr>
              <a:t>ls</a:t>
            </a:r>
            <a:r>
              <a:rPr lang="en-AU" sz="2600" dirty="0" smtClean="0">
                <a:solidFill>
                  <a:srgbClr val="424456"/>
                </a:solidFill>
                <a:latin typeface="+mn-lt"/>
              </a:rPr>
              <a:t> </a:t>
            </a:r>
            <a:r>
              <a:rPr lang="en-AU" sz="2600" dirty="0">
                <a:solidFill>
                  <a:srgbClr val="424456"/>
                </a:solidFill>
                <a:latin typeface="+mn-lt"/>
              </a:rPr>
              <a:t>–l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24456"/>
                </a:solidFill>
                <a:latin typeface="+mn-lt"/>
              </a:rPr>
              <a:t>        </a:t>
            </a:r>
            <a:r>
              <a:rPr lang="en-AU" sz="2600" dirty="0" err="1">
                <a:solidFill>
                  <a:srgbClr val="424456"/>
                </a:solidFill>
                <a:latin typeface="+mn-lt"/>
              </a:rPr>
              <a:t>chmod</a:t>
            </a:r>
            <a:r>
              <a:rPr lang="en-AU" sz="2600" dirty="0">
                <a:solidFill>
                  <a:srgbClr val="424456"/>
                </a:solidFill>
                <a:latin typeface="+mn-lt"/>
              </a:rPr>
              <a:t> +x dummy.txt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24456"/>
                </a:solidFill>
                <a:latin typeface="+mn-lt"/>
              </a:rPr>
              <a:t>        </a:t>
            </a:r>
            <a:r>
              <a:rPr lang="en-AU" sz="2600" dirty="0" err="1">
                <a:solidFill>
                  <a:srgbClr val="424456"/>
                </a:solidFill>
                <a:latin typeface="+mn-lt"/>
              </a:rPr>
              <a:t>ls</a:t>
            </a:r>
            <a:r>
              <a:rPr lang="en-AU" sz="2600" dirty="0">
                <a:solidFill>
                  <a:srgbClr val="424456"/>
                </a:solidFill>
                <a:latin typeface="+mn-lt"/>
              </a:rPr>
              <a:t> –l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24456"/>
                </a:solidFill>
                <a:latin typeface="+mn-lt"/>
              </a:rPr>
              <a:t>        </a:t>
            </a:r>
            <a:r>
              <a:rPr lang="en-AU" sz="2600" dirty="0" err="1">
                <a:solidFill>
                  <a:srgbClr val="424456"/>
                </a:solidFill>
                <a:latin typeface="+mn-lt"/>
              </a:rPr>
              <a:t>chmod</a:t>
            </a:r>
            <a:r>
              <a:rPr lang="en-AU" sz="2600" dirty="0">
                <a:solidFill>
                  <a:srgbClr val="424456"/>
                </a:solidFill>
                <a:latin typeface="+mn-lt"/>
              </a:rPr>
              <a:t> -x dummy.txt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24456"/>
                </a:solidFill>
                <a:latin typeface="+mn-lt"/>
              </a:rPr>
              <a:t>        </a:t>
            </a:r>
            <a:r>
              <a:rPr lang="en-AU" sz="2600" dirty="0" err="1">
                <a:solidFill>
                  <a:srgbClr val="424456"/>
                </a:solidFill>
                <a:latin typeface="+mn-lt"/>
              </a:rPr>
              <a:t>ls</a:t>
            </a:r>
            <a:r>
              <a:rPr lang="en-AU" sz="2600" dirty="0">
                <a:solidFill>
                  <a:srgbClr val="424456"/>
                </a:solidFill>
                <a:latin typeface="+mn-lt"/>
              </a:rPr>
              <a:t> –l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38086"/>
                </a:solidFill>
                <a:latin typeface="+mn-lt"/>
              </a:rPr>
              <a:t>what happened?</a:t>
            </a:r>
          </a:p>
        </p:txBody>
      </p:sp>
    </p:spTree>
    <p:extLst>
      <p:ext uri="{BB962C8B-B14F-4D97-AF65-F5344CB8AC3E}">
        <p14:creationId xmlns:p14="http://schemas.microsoft.com/office/powerpoint/2010/main" val="37582082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57200" y="302418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+mn-lt"/>
              </a:rPr>
              <a:t>Useful ‘one liners’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7544" y="1122809"/>
            <a:ext cx="4608512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 err="1">
                <a:solidFill>
                  <a:srgbClr val="424456"/>
                </a:solidFill>
                <a:latin typeface="+mn-lt"/>
              </a:rPr>
              <a:t>cp</a:t>
            </a:r>
            <a:r>
              <a:rPr lang="en-AU" sz="2500" dirty="0">
                <a:latin typeface="+mn-lt"/>
              </a:rPr>
              <a:t> </a:t>
            </a:r>
            <a:r>
              <a:rPr lang="en-AU" sz="2500" dirty="0">
                <a:solidFill>
                  <a:srgbClr val="424456"/>
                </a:solidFill>
                <a:latin typeface="+mn-lt"/>
              </a:rPr>
              <a:t>c</a:t>
            </a:r>
            <a:r>
              <a:rPr lang="en-AU" sz="2500" dirty="0">
                <a:latin typeface="+mn-lt"/>
              </a:rPr>
              <a:t>o</a:t>
            </a:r>
            <a:r>
              <a:rPr lang="en-AU" sz="2500" dirty="0">
                <a:solidFill>
                  <a:srgbClr val="424456"/>
                </a:solidFill>
                <a:latin typeface="+mn-lt"/>
              </a:rPr>
              <a:t>p</a:t>
            </a:r>
            <a:r>
              <a:rPr lang="en-AU" sz="2500" dirty="0">
                <a:latin typeface="+mn-lt"/>
              </a:rPr>
              <a:t>y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>
                <a:solidFill>
                  <a:srgbClr val="424456"/>
                </a:solidFill>
                <a:latin typeface="+mn-lt"/>
              </a:rPr>
              <a:t>mv</a:t>
            </a:r>
            <a:r>
              <a:rPr lang="en-AU" sz="2500" dirty="0">
                <a:latin typeface="+mn-lt"/>
              </a:rPr>
              <a:t> </a:t>
            </a:r>
            <a:r>
              <a:rPr lang="en-AU" sz="2500" dirty="0">
                <a:solidFill>
                  <a:srgbClr val="424456"/>
                </a:solidFill>
                <a:latin typeface="+mn-lt"/>
              </a:rPr>
              <a:t>m</a:t>
            </a:r>
            <a:r>
              <a:rPr lang="en-AU" sz="2500" dirty="0">
                <a:latin typeface="+mn-lt"/>
              </a:rPr>
              <a:t>o</a:t>
            </a:r>
            <a:r>
              <a:rPr lang="en-AU" sz="2500" dirty="0">
                <a:solidFill>
                  <a:srgbClr val="424456"/>
                </a:solidFill>
                <a:latin typeface="+mn-lt"/>
              </a:rPr>
              <a:t>v</a:t>
            </a:r>
            <a:r>
              <a:rPr lang="en-AU" sz="2500" dirty="0">
                <a:latin typeface="+mn-lt"/>
              </a:rPr>
              <a:t>e = rename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 err="1">
                <a:solidFill>
                  <a:srgbClr val="424456"/>
                </a:solidFill>
                <a:latin typeface="+mn-lt"/>
              </a:rPr>
              <a:t>rm</a:t>
            </a:r>
            <a:r>
              <a:rPr lang="en-AU" sz="2500" dirty="0">
                <a:latin typeface="+mn-lt"/>
              </a:rPr>
              <a:t> </a:t>
            </a:r>
            <a:r>
              <a:rPr lang="en-AU" sz="2500" dirty="0">
                <a:solidFill>
                  <a:srgbClr val="424456"/>
                </a:solidFill>
                <a:latin typeface="+mn-lt"/>
              </a:rPr>
              <a:t>r</a:t>
            </a:r>
            <a:r>
              <a:rPr lang="en-AU" sz="2500" dirty="0">
                <a:latin typeface="+mn-lt"/>
              </a:rPr>
              <a:t>e</a:t>
            </a:r>
            <a:r>
              <a:rPr lang="en-AU" sz="2500" dirty="0">
                <a:solidFill>
                  <a:srgbClr val="424456"/>
                </a:solidFill>
                <a:latin typeface="+mn-lt"/>
              </a:rPr>
              <a:t>m</a:t>
            </a:r>
            <a:r>
              <a:rPr lang="en-AU" sz="2500" dirty="0">
                <a:latin typeface="+mn-lt"/>
              </a:rPr>
              <a:t>ove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 err="1">
                <a:solidFill>
                  <a:srgbClr val="424456"/>
                </a:solidFill>
                <a:latin typeface="+mn-lt"/>
              </a:rPr>
              <a:t>ls</a:t>
            </a:r>
            <a:r>
              <a:rPr lang="en-AU" sz="2500" dirty="0">
                <a:latin typeface="+mn-lt"/>
              </a:rPr>
              <a:t> </a:t>
            </a:r>
            <a:r>
              <a:rPr lang="en-AU" sz="2500" dirty="0">
                <a:solidFill>
                  <a:srgbClr val="424456"/>
                </a:solidFill>
                <a:latin typeface="+mn-lt"/>
              </a:rPr>
              <a:t>l</a:t>
            </a:r>
            <a:r>
              <a:rPr lang="en-AU" sz="2500" dirty="0">
                <a:latin typeface="+mn-lt"/>
              </a:rPr>
              <a:t>i</a:t>
            </a:r>
            <a:r>
              <a:rPr lang="en-AU" sz="2500" dirty="0">
                <a:solidFill>
                  <a:srgbClr val="424456"/>
                </a:solidFill>
                <a:latin typeface="+mn-lt"/>
              </a:rPr>
              <a:t>s</a:t>
            </a:r>
            <a:r>
              <a:rPr lang="en-AU" sz="2500" dirty="0">
                <a:latin typeface="+mn-lt"/>
              </a:rPr>
              <a:t>t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>
                <a:solidFill>
                  <a:srgbClr val="424456"/>
                </a:solidFill>
                <a:latin typeface="+mn-lt"/>
              </a:rPr>
              <a:t>echo</a:t>
            </a:r>
            <a:r>
              <a:rPr lang="en-AU" sz="2500" dirty="0">
                <a:latin typeface="+mn-lt"/>
              </a:rPr>
              <a:t> 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>
                <a:solidFill>
                  <a:srgbClr val="424456"/>
                </a:solidFill>
                <a:latin typeface="+mn-lt"/>
              </a:rPr>
              <a:t>head</a:t>
            </a:r>
            <a:r>
              <a:rPr lang="en-AU" sz="2500" dirty="0">
                <a:latin typeface="+mn-lt"/>
              </a:rPr>
              <a:t> looks at the top 10 lines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>
                <a:solidFill>
                  <a:srgbClr val="424456"/>
                </a:solidFill>
                <a:latin typeface="+mn-lt"/>
              </a:rPr>
              <a:t>tail </a:t>
            </a:r>
            <a:r>
              <a:rPr lang="en-AU" sz="2500" dirty="0">
                <a:latin typeface="+mn-lt"/>
              </a:rPr>
              <a:t> looks at the last 10 lines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 err="1">
                <a:solidFill>
                  <a:srgbClr val="424456"/>
                </a:solidFill>
                <a:latin typeface="+mn-lt"/>
              </a:rPr>
              <a:t>wc</a:t>
            </a:r>
            <a:r>
              <a:rPr lang="en-AU" sz="2500" dirty="0">
                <a:latin typeface="+mn-lt"/>
              </a:rPr>
              <a:t> counts number of lines, words, </a:t>
            </a:r>
            <a:r>
              <a:rPr lang="en-AU" sz="2500" dirty="0" smtClean="0">
                <a:latin typeface="+mn-lt"/>
              </a:rPr>
              <a:t>characters</a:t>
            </a: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000" dirty="0" err="1" smtClean="0">
                <a:solidFill>
                  <a:srgbClr val="424456"/>
                </a:solidFill>
              </a:rPr>
              <a:t>sed</a:t>
            </a:r>
            <a:r>
              <a:rPr lang="en-AU" sz="2000" dirty="0" smtClean="0"/>
              <a:t> </a:t>
            </a:r>
            <a:r>
              <a:rPr lang="en-AU" sz="2000" dirty="0" smtClean="0">
                <a:solidFill>
                  <a:schemeClr val="tx1"/>
                </a:solidFill>
              </a:rPr>
              <a:t>find and replace</a:t>
            </a:r>
            <a:endParaRPr lang="en-AU" sz="2000" dirty="0"/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000" dirty="0" err="1" smtClean="0">
                <a:solidFill>
                  <a:srgbClr val="424456"/>
                </a:solidFill>
              </a:rPr>
              <a:t>grep</a:t>
            </a:r>
            <a:r>
              <a:rPr lang="en-AU" sz="2000" dirty="0" smtClean="0"/>
              <a:t> </a:t>
            </a:r>
            <a:r>
              <a:rPr lang="en-AU" sz="2000" dirty="0">
                <a:solidFill>
                  <a:schemeClr val="tx1"/>
                </a:solidFill>
              </a:rPr>
              <a:t>find and </a:t>
            </a:r>
            <a:r>
              <a:rPr lang="en-AU" sz="2000" dirty="0" smtClean="0">
                <a:solidFill>
                  <a:schemeClr val="tx1"/>
                </a:solidFill>
              </a:rPr>
              <a:t>report</a:t>
            </a:r>
            <a:endParaRPr lang="en-AU" sz="2000" dirty="0"/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000" dirty="0" err="1" smtClean="0">
                <a:solidFill>
                  <a:srgbClr val="424456"/>
                </a:solidFill>
              </a:rPr>
              <a:t>awk</a:t>
            </a:r>
            <a:r>
              <a:rPr lang="en-AU" sz="2000" dirty="0" smtClean="0"/>
              <a:t> </a:t>
            </a:r>
            <a:r>
              <a:rPr lang="en-AU" sz="2000" dirty="0" smtClean="0">
                <a:solidFill>
                  <a:schemeClr val="tx1"/>
                </a:solidFill>
              </a:rPr>
              <a:t>restructure files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en-AU" sz="2500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860032" y="1275209"/>
            <a:ext cx="3744416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 err="1" smtClean="0">
                <a:solidFill>
                  <a:srgbClr val="424456"/>
                </a:solidFill>
                <a:latin typeface="+mn-lt"/>
              </a:rPr>
              <a:t>pwd</a:t>
            </a:r>
            <a:r>
              <a:rPr lang="en-AU" sz="2500" dirty="0" smtClean="0">
                <a:latin typeface="+mn-lt"/>
              </a:rPr>
              <a:t> </a:t>
            </a:r>
            <a:r>
              <a:rPr lang="en-AU" sz="2500" dirty="0" smtClean="0">
                <a:solidFill>
                  <a:srgbClr val="424456"/>
                </a:solidFill>
                <a:latin typeface="+mn-lt"/>
              </a:rPr>
              <a:t>find where you are</a:t>
            </a:r>
            <a:endParaRPr lang="en-AU" sz="2500" dirty="0">
              <a:latin typeface="+mn-lt"/>
            </a:endParaRP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 smtClean="0">
                <a:solidFill>
                  <a:srgbClr val="424456"/>
                </a:solidFill>
                <a:latin typeface="+mn-lt"/>
              </a:rPr>
              <a:t>~/ get to your home directory</a:t>
            </a:r>
            <a:endParaRPr lang="en-AU" sz="2500" dirty="0">
              <a:latin typeface="+mn-lt"/>
            </a:endParaRP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file</a:t>
            </a:r>
            <a:r>
              <a:rPr lang="en-AU" sz="2000" dirty="0" smtClean="0">
                <a:solidFill>
                  <a:schemeClr val="tx1"/>
                </a:solidFill>
              </a:rPr>
              <a:t> </a:t>
            </a:r>
            <a:r>
              <a:rPr lang="en-AU" sz="2000" dirty="0">
                <a:solidFill>
                  <a:schemeClr val="tx1"/>
                </a:solidFill>
              </a:rPr>
              <a:t>reports type of file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552391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Grep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US" sz="2800">
                <a:latin typeface="Georgia" pitchFamily="16" charset="0"/>
              </a:rPr>
              <a:t>search </a:t>
            </a:r>
            <a:r>
              <a:rPr lang="en-US" sz="2800" b="1">
                <a:solidFill>
                  <a:srgbClr val="424456"/>
                </a:solidFill>
                <a:latin typeface="Georgia" pitchFamily="16" charset="0"/>
              </a:rPr>
              <a:t>g</a:t>
            </a:r>
            <a:r>
              <a:rPr lang="en-US" sz="2800">
                <a:latin typeface="Georgia" pitchFamily="16" charset="0"/>
              </a:rPr>
              <a:t>lobally for lines matching the </a:t>
            </a:r>
            <a:r>
              <a:rPr lang="en-US" sz="2800" b="1">
                <a:solidFill>
                  <a:srgbClr val="424456"/>
                </a:solidFill>
                <a:latin typeface="Georgia" pitchFamily="16" charset="0"/>
              </a:rPr>
              <a:t>r</a:t>
            </a:r>
            <a:r>
              <a:rPr lang="en-US" sz="2800">
                <a:latin typeface="Georgia" pitchFamily="16" charset="0"/>
              </a:rPr>
              <a:t>egular </a:t>
            </a:r>
            <a:r>
              <a:rPr lang="en-US" sz="2800" b="1">
                <a:solidFill>
                  <a:srgbClr val="424456"/>
                </a:solidFill>
                <a:latin typeface="Georgia" pitchFamily="16" charset="0"/>
              </a:rPr>
              <a:t>e</a:t>
            </a:r>
            <a:r>
              <a:rPr lang="en-US" sz="2800">
                <a:latin typeface="Georgia" pitchFamily="16" charset="0"/>
              </a:rPr>
              <a:t>xpression, and </a:t>
            </a:r>
            <a:r>
              <a:rPr lang="en-US" sz="2800" b="1">
                <a:solidFill>
                  <a:srgbClr val="424456"/>
                </a:solidFill>
                <a:latin typeface="Georgia" pitchFamily="16" charset="0"/>
              </a:rPr>
              <a:t>p</a:t>
            </a:r>
            <a:r>
              <a:rPr lang="en-US" sz="2800">
                <a:latin typeface="Georgia" pitchFamily="16" charset="0"/>
              </a:rPr>
              <a:t>rint them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38086"/>
                </a:solidFill>
                <a:latin typeface="Georgia" pitchFamily="16" charset="0"/>
              </a:rPr>
              <a:t>For association output for chromosome 2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38086"/>
                </a:solidFill>
                <a:latin typeface="Georgia" pitchFamily="16" charset="0"/>
              </a:rPr>
              <a:t>To extract the result for snp rs59831 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38086"/>
                </a:solidFill>
                <a:latin typeface="Georgia" pitchFamily="16" charset="0"/>
              </a:rPr>
              <a:t>Type: </a:t>
            </a:r>
            <a:r>
              <a:rPr lang="en-AU" sz="2600">
                <a:solidFill>
                  <a:srgbClr val="424456"/>
                </a:solidFill>
                <a:latin typeface="Georgia" pitchFamily="16" charset="0"/>
              </a:rPr>
              <a:t>grep ‘</a:t>
            </a:r>
            <a:r>
              <a:rPr lang="en-AU" sz="2600">
                <a:solidFill>
                  <a:srgbClr val="438086"/>
                </a:solidFill>
                <a:latin typeface="Georgia" pitchFamily="16" charset="0"/>
              </a:rPr>
              <a:t>rs59831</a:t>
            </a:r>
            <a:r>
              <a:rPr lang="en-AU" sz="2600">
                <a:solidFill>
                  <a:srgbClr val="424456"/>
                </a:solidFill>
                <a:latin typeface="Georgia" pitchFamily="16" charset="0"/>
              </a:rPr>
              <a:t>’ output.txt &gt; summary.txt</a:t>
            </a:r>
          </a:p>
        </p:txBody>
      </p:sp>
    </p:spTree>
    <p:extLst>
      <p:ext uri="{BB962C8B-B14F-4D97-AF65-F5344CB8AC3E}">
        <p14:creationId xmlns:p14="http://schemas.microsoft.com/office/powerpoint/2010/main" val="2008709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+mn-lt"/>
              </a:rPr>
              <a:t>Grep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 marL="920750" indent="-2190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US" sz="2800">
                <a:latin typeface="+mn-lt"/>
              </a:rPr>
              <a:t>Useful flags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24456"/>
                </a:solidFill>
                <a:latin typeface="+mn-lt"/>
              </a:rPr>
              <a:t>-v</a:t>
            </a:r>
            <a:r>
              <a:rPr lang="en-AU" sz="2600">
                <a:solidFill>
                  <a:srgbClr val="438086"/>
                </a:solidFill>
                <a:latin typeface="+mn-lt"/>
              </a:rPr>
              <a:t> </a:t>
            </a:r>
          </a:p>
          <a:p>
            <a:pPr lvl="2" eaLnBrk="1" hangingPunct="1">
              <a:spcBef>
                <a:spcPts val="300"/>
              </a:spcBef>
              <a:buClr>
                <a:srgbClr val="53548A"/>
              </a:buClr>
              <a:buFont typeface="Wingdings 2" pitchFamily="16" charset="2"/>
              <a:buChar char=""/>
            </a:pPr>
            <a:r>
              <a:rPr lang="en-AU" sz="2400">
                <a:solidFill>
                  <a:srgbClr val="53548A"/>
                </a:solidFill>
                <a:latin typeface="+mn-lt"/>
              </a:rPr>
              <a:t>re</a:t>
            </a:r>
            <a:r>
              <a:rPr lang="en-AU" sz="2400">
                <a:solidFill>
                  <a:srgbClr val="424456"/>
                </a:solidFill>
                <a:latin typeface="+mn-lt"/>
              </a:rPr>
              <a:t>v</a:t>
            </a:r>
            <a:r>
              <a:rPr lang="en-AU" sz="2400">
                <a:solidFill>
                  <a:srgbClr val="53548A"/>
                </a:solidFill>
                <a:latin typeface="+mn-lt"/>
              </a:rPr>
              <a:t>erse grep select line that does not have the pattern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24456"/>
                </a:solidFill>
                <a:latin typeface="+mn-lt"/>
              </a:rPr>
              <a:t>-C x</a:t>
            </a:r>
          </a:p>
          <a:p>
            <a:pPr lvl="2" eaLnBrk="1" hangingPunct="1">
              <a:spcBef>
                <a:spcPts val="300"/>
              </a:spcBef>
              <a:buClr>
                <a:srgbClr val="53548A"/>
              </a:buClr>
              <a:buFont typeface="Wingdings 2" pitchFamily="16" charset="2"/>
              <a:buChar char=""/>
            </a:pPr>
            <a:r>
              <a:rPr lang="en-AU" sz="2400">
                <a:solidFill>
                  <a:srgbClr val="53548A"/>
                </a:solidFill>
                <a:latin typeface="+mn-lt"/>
              </a:rPr>
              <a:t>To x rows before and after the target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24456"/>
                </a:solidFill>
                <a:latin typeface="+mn-lt"/>
              </a:rPr>
              <a:t>-n</a:t>
            </a:r>
          </a:p>
          <a:p>
            <a:pPr lvl="2" eaLnBrk="1" hangingPunct="1">
              <a:spcBef>
                <a:spcPts val="300"/>
              </a:spcBef>
              <a:buClr>
                <a:srgbClr val="53548A"/>
              </a:buClr>
              <a:buFont typeface="Wingdings 2" pitchFamily="16" charset="2"/>
              <a:buChar char=""/>
            </a:pPr>
            <a:r>
              <a:rPr lang="en-AU" sz="2400">
                <a:solidFill>
                  <a:srgbClr val="53548A"/>
                </a:solidFill>
                <a:latin typeface="+mn-lt"/>
              </a:rPr>
              <a:t>Print the line number before the line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38086"/>
                </a:solidFill>
                <a:latin typeface="+mn-lt"/>
              </a:rPr>
              <a:t>Many more…</a:t>
            </a:r>
          </a:p>
          <a:p>
            <a:pPr lvl="1" eaLnBrk="1" hangingPunct="1">
              <a:spcBef>
                <a:spcPts val="300"/>
              </a:spcBef>
              <a:buClrTx/>
              <a:buFontTx/>
              <a:buNone/>
            </a:pPr>
            <a:endParaRPr lang="en-AU" sz="2600">
              <a:solidFill>
                <a:srgbClr val="43808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3286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+mn-lt"/>
              </a:rPr>
              <a:t>Awk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US" sz="2800">
                <a:latin typeface="+mn-lt"/>
              </a:rPr>
              <a:t>derived from the surnames of its authors — Alfred </a:t>
            </a:r>
            <a:r>
              <a:rPr lang="en-US" sz="2800" b="1">
                <a:solidFill>
                  <a:srgbClr val="424456"/>
                </a:solidFill>
                <a:latin typeface="+mn-lt"/>
              </a:rPr>
              <a:t>A</a:t>
            </a:r>
            <a:r>
              <a:rPr lang="en-US" sz="2800">
                <a:latin typeface="+mn-lt"/>
              </a:rPr>
              <a:t>ho, Peter </a:t>
            </a:r>
            <a:r>
              <a:rPr lang="en-US" sz="2800" b="1">
                <a:solidFill>
                  <a:srgbClr val="424456"/>
                </a:solidFill>
                <a:latin typeface="+mn-lt"/>
              </a:rPr>
              <a:t>W</a:t>
            </a:r>
            <a:r>
              <a:rPr lang="en-US" sz="2800">
                <a:latin typeface="+mn-lt"/>
              </a:rPr>
              <a:t>einberger, and Brian </a:t>
            </a:r>
            <a:r>
              <a:rPr lang="en-US" sz="2800" b="1">
                <a:solidFill>
                  <a:srgbClr val="424456"/>
                </a:solidFill>
                <a:latin typeface="+mn-lt"/>
              </a:rPr>
              <a:t>K</a:t>
            </a:r>
            <a:r>
              <a:rPr lang="en-US" sz="2800">
                <a:latin typeface="+mn-lt"/>
              </a:rPr>
              <a:t>ernighan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>
                <a:latin typeface="+mn-lt"/>
              </a:rPr>
              <a:t>Many functions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>
                <a:latin typeface="+mn-lt"/>
              </a:rPr>
              <a:t>Very useful for restructuring data</a:t>
            </a:r>
          </a:p>
        </p:txBody>
      </p:sp>
    </p:spTree>
    <p:extLst>
      <p:ext uri="{BB962C8B-B14F-4D97-AF65-F5344CB8AC3E}">
        <p14:creationId xmlns:p14="http://schemas.microsoft.com/office/powerpoint/2010/main" val="5884610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539750" y="836613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+mn-lt"/>
              </a:rPr>
              <a:t>Awk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1700213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 dirty="0">
                <a:latin typeface="+mn-lt"/>
              </a:rPr>
              <a:t>Ozbmi2.rec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en-AU" sz="2800" dirty="0">
              <a:latin typeface="+mn-lt"/>
            </a:endParaRP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en-AU" sz="2800" dirty="0">
              <a:latin typeface="+mn-lt"/>
            </a:endParaRP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en-AU" sz="2800" dirty="0">
              <a:latin typeface="+mn-lt"/>
            </a:endParaRP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 dirty="0" err="1" smtClean="0">
                <a:latin typeface="+mn-lt"/>
              </a:rPr>
              <a:t>awk</a:t>
            </a:r>
            <a:r>
              <a:rPr lang="en-AU" sz="2800" dirty="0" smtClean="0">
                <a:latin typeface="+mn-lt"/>
              </a:rPr>
              <a:t> </a:t>
            </a:r>
            <a:r>
              <a:rPr lang="en-AU" sz="2800" dirty="0">
                <a:latin typeface="+mn-lt"/>
              </a:rPr>
              <a:t>‘{ print $1, $10, $11, $4, $5 </a:t>
            </a:r>
            <a:r>
              <a:rPr lang="en-AU" sz="2800" dirty="0" smtClean="0">
                <a:latin typeface="+mn-lt"/>
              </a:rPr>
              <a:t>}’ </a:t>
            </a:r>
            <a:r>
              <a:rPr lang="en-AU" sz="2800" dirty="0">
                <a:latin typeface="+mn-lt"/>
              </a:rPr>
              <a:t>ozbmi2.rec &gt; </a:t>
            </a:r>
            <a:r>
              <a:rPr lang="en-AU" sz="2800" dirty="0" err="1">
                <a:latin typeface="+mn-lt"/>
              </a:rPr>
              <a:t>new.rec</a:t>
            </a:r>
            <a:endParaRPr lang="en-AU" sz="2800" dirty="0">
              <a:latin typeface="+mn-lt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63" y="2349501"/>
            <a:ext cx="7417737" cy="122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149080"/>
            <a:ext cx="2592388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996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Getting the most out of the workshop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r>
              <a:rPr lang="en-AU" dirty="0" smtClean="0"/>
              <a:t>Ask questions!!! </a:t>
            </a:r>
          </a:p>
          <a:p>
            <a:r>
              <a:rPr lang="en-AU" dirty="0" smtClean="0"/>
              <a:t>Don’t sit next to someone you already know</a:t>
            </a:r>
          </a:p>
          <a:p>
            <a:r>
              <a:rPr lang="en-AU" dirty="0" smtClean="0"/>
              <a:t>Work with someone with a different skillset and different experience level</a:t>
            </a:r>
          </a:p>
          <a:p>
            <a:r>
              <a:rPr lang="en-AU" dirty="0" smtClean="0"/>
              <a:t>Use the workshop laptop</a:t>
            </a:r>
          </a:p>
          <a:p>
            <a:pPr lvl="1"/>
            <a:r>
              <a:rPr lang="en-AU" dirty="0" smtClean="0"/>
              <a:t>You will have access to your files after you leave</a:t>
            </a:r>
          </a:p>
          <a:p>
            <a:r>
              <a:rPr lang="en-AU" dirty="0" smtClean="0"/>
              <a:t>Come to the social functions</a:t>
            </a:r>
          </a:p>
          <a:p>
            <a:r>
              <a:rPr lang="en-AU" dirty="0" smtClean="0"/>
              <a:t>Ask questions!!!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2476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+mn-lt"/>
              </a:rPr>
              <a:t>Awk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>
                <a:latin typeface="+mn-lt"/>
              </a:rPr>
              <a:t>$1 = column 1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>
                <a:latin typeface="+mn-lt"/>
              </a:rPr>
              <a:t>Print $0 = print whole line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>
                <a:latin typeface="+mn-lt"/>
              </a:rPr>
              <a:t>add subtract multiply etc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>
                <a:latin typeface="+mn-lt"/>
              </a:rPr>
              <a:t>change number of decimals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>
                <a:latin typeface="+mn-lt"/>
              </a:rPr>
              <a:t>Many functions</a:t>
            </a:r>
          </a:p>
        </p:txBody>
      </p:sp>
    </p:spTree>
    <p:extLst>
      <p:ext uri="{BB962C8B-B14F-4D97-AF65-F5344CB8AC3E}">
        <p14:creationId xmlns:p14="http://schemas.microsoft.com/office/powerpoint/2010/main" val="2127873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+mn-lt"/>
              </a:rPr>
              <a:t>Sort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 dirty="0">
                <a:latin typeface="+mn-lt"/>
              </a:rPr>
              <a:t>Useful flags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38086"/>
                </a:solidFill>
                <a:latin typeface="+mn-lt"/>
              </a:rPr>
              <a:t>-f ignore case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38086"/>
                </a:solidFill>
                <a:latin typeface="+mn-lt"/>
              </a:rPr>
              <a:t>-n numeric sort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38086"/>
                </a:solidFill>
                <a:latin typeface="+mn-lt"/>
              </a:rPr>
              <a:t>-r reverse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38086"/>
                </a:solidFill>
                <a:latin typeface="+mn-lt"/>
              </a:rPr>
              <a:t>-c check if a file is sorted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38086"/>
                </a:solidFill>
                <a:latin typeface="+mn-lt"/>
              </a:rPr>
              <a:t>-u prints only unique lines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38086"/>
                </a:solidFill>
                <a:latin typeface="+mn-lt"/>
              </a:rPr>
              <a:t>-</a:t>
            </a:r>
            <a:r>
              <a:rPr lang="en-AU" sz="2600" dirty="0" err="1">
                <a:solidFill>
                  <a:srgbClr val="438086"/>
                </a:solidFill>
                <a:latin typeface="+mn-lt"/>
              </a:rPr>
              <a:t>k2</a:t>
            </a:r>
            <a:r>
              <a:rPr lang="en-AU" sz="2600" dirty="0">
                <a:solidFill>
                  <a:srgbClr val="438086"/>
                </a:solidFill>
                <a:latin typeface="+mn-lt"/>
              </a:rPr>
              <a:t> sort starting at </a:t>
            </a:r>
            <a:r>
              <a:rPr lang="en-AU" sz="2600" dirty="0" smtClean="0">
                <a:solidFill>
                  <a:srgbClr val="438086"/>
                </a:solidFill>
                <a:latin typeface="+mn-lt"/>
              </a:rPr>
              <a:t>column 2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endParaRPr lang="en-AU" sz="2600" dirty="0">
              <a:solidFill>
                <a:srgbClr val="438086"/>
              </a:solidFill>
              <a:latin typeface="+mn-lt"/>
            </a:endParaRP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 smtClean="0">
                <a:solidFill>
                  <a:srgbClr val="438086"/>
                </a:solidFill>
                <a:latin typeface="+mn-lt"/>
              </a:rPr>
              <a:t>sor</a:t>
            </a:r>
            <a:r>
              <a:rPr lang="en-AU" sz="2600" dirty="0" smtClean="0">
                <a:solidFill>
                  <a:srgbClr val="438086"/>
                </a:solidFill>
                <a:latin typeface="+mn-lt"/>
              </a:rPr>
              <a:t>t –</a:t>
            </a:r>
            <a:r>
              <a:rPr lang="en-AU" sz="2600" dirty="0" err="1" smtClean="0">
                <a:solidFill>
                  <a:srgbClr val="438086"/>
                </a:solidFill>
                <a:latin typeface="+mn-lt"/>
              </a:rPr>
              <a:t>fg</a:t>
            </a:r>
            <a:r>
              <a:rPr lang="en-AU" sz="2600" dirty="0" smtClean="0">
                <a:solidFill>
                  <a:srgbClr val="438086"/>
                </a:solidFill>
                <a:latin typeface="+mn-lt"/>
              </a:rPr>
              <a:t> –k 3   (sort in numeric order on column 3)</a:t>
            </a:r>
            <a:endParaRPr lang="en-AU" sz="2600" dirty="0">
              <a:solidFill>
                <a:srgbClr val="43808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8658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57200" y="620688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 dirty="0" smtClean="0">
                <a:solidFill>
                  <a:srgbClr val="424456"/>
                </a:solidFill>
                <a:latin typeface="+mn-lt"/>
              </a:rPr>
              <a:t>Zipping and unzipping</a:t>
            </a:r>
            <a:endParaRPr lang="en-AU" sz="4000" dirty="0">
              <a:solidFill>
                <a:srgbClr val="424456"/>
              </a:solidFill>
              <a:latin typeface="+mn-lt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1844824"/>
            <a:ext cx="8229600" cy="472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zip</a:t>
            </a:r>
            <a:endParaRPr lang="en-AU" sz="2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400" dirty="0" smtClean="0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zip my1st.zip *txt</a:t>
            </a:r>
          </a:p>
          <a:p>
            <a:pPr lvl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400" dirty="0">
                <a:solidFill>
                  <a:srgbClr val="438086"/>
                </a:solidFill>
              </a:rPr>
              <a:t>zip </a:t>
            </a:r>
            <a:r>
              <a:rPr lang="en-AU" sz="2400" dirty="0" smtClean="0">
                <a:solidFill>
                  <a:srgbClr val="438086"/>
                </a:solidFill>
              </a:rPr>
              <a:t>–</a:t>
            </a:r>
            <a:r>
              <a:rPr lang="en-AU" sz="2400" dirty="0" err="1" smtClean="0">
                <a:solidFill>
                  <a:srgbClr val="438086"/>
                </a:solidFill>
              </a:rPr>
              <a:t>mTr</a:t>
            </a:r>
            <a:r>
              <a:rPr lang="en-AU" sz="2400" dirty="0" smtClean="0">
                <a:solidFill>
                  <a:srgbClr val="438086"/>
                </a:solidFill>
              </a:rPr>
              <a:t> my1st.zip </a:t>
            </a:r>
            <a:r>
              <a:rPr lang="en-AU" sz="2400" dirty="0">
                <a:solidFill>
                  <a:srgbClr val="438086"/>
                </a:solidFill>
              </a:rPr>
              <a:t>*</a:t>
            </a:r>
            <a:r>
              <a:rPr lang="en-AU" sz="2400" dirty="0" smtClean="0">
                <a:solidFill>
                  <a:srgbClr val="438086"/>
                </a:solidFill>
              </a:rPr>
              <a:t>txt</a:t>
            </a:r>
            <a:endParaRPr lang="en-AU" sz="2400" dirty="0" smtClean="0">
              <a:solidFill>
                <a:srgbClr val="438086"/>
              </a:solidFill>
              <a:latin typeface="+mn-lt"/>
            </a:endParaRP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400" dirty="0" smtClean="0"/>
              <a:t>unzip</a:t>
            </a:r>
            <a:endParaRPr lang="en-AU" sz="2400" i="1" dirty="0"/>
          </a:p>
          <a:p>
            <a:pPr lvl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400" dirty="0" smtClean="0">
                <a:solidFill>
                  <a:srgbClr val="438086"/>
                </a:solidFill>
              </a:rPr>
              <a:t>unzip my1st.zip</a:t>
            </a: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gzip</a:t>
            </a:r>
            <a:endParaRPr lang="en-AU" sz="2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400" dirty="0" err="1" smtClean="0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gzip</a:t>
            </a:r>
            <a:r>
              <a:rPr lang="en-AU" sz="2400" dirty="0" smtClean="0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example.txt</a:t>
            </a:r>
            <a:endParaRPr lang="en-AU" sz="2400" dirty="0">
              <a:solidFill>
                <a:srgbClr val="43808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400" dirty="0" smtClean="0"/>
              <a:t>Un-</a:t>
            </a:r>
            <a:r>
              <a:rPr lang="en-AU" sz="2400" dirty="0" err="1" smtClean="0"/>
              <a:t>gzip</a:t>
            </a:r>
            <a:endParaRPr lang="en-AU" sz="2400" i="1" dirty="0"/>
          </a:p>
          <a:p>
            <a:pPr lvl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400" dirty="0" err="1" smtClean="0">
                <a:solidFill>
                  <a:srgbClr val="438086"/>
                </a:solidFill>
              </a:rPr>
              <a:t>gzip</a:t>
            </a:r>
            <a:r>
              <a:rPr lang="en-AU" sz="2400" dirty="0" smtClean="0">
                <a:solidFill>
                  <a:srgbClr val="438086"/>
                </a:solidFill>
              </a:rPr>
              <a:t> –d  </a:t>
            </a:r>
            <a:r>
              <a:rPr lang="en-AU" sz="2400" dirty="0" smtClean="0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example.txt.gz</a:t>
            </a:r>
            <a:endParaRPr lang="en-AU" sz="2400" dirty="0">
              <a:solidFill>
                <a:srgbClr val="43808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endParaRPr lang="en-AU" sz="2400" dirty="0">
              <a:solidFill>
                <a:srgbClr val="438086"/>
              </a:solidFill>
            </a:endParaRPr>
          </a:p>
          <a:p>
            <a:pPr lvl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endParaRPr lang="en-AU" sz="2400" dirty="0">
              <a:solidFill>
                <a:srgbClr val="438086"/>
              </a:solidFill>
            </a:endParaRP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endParaRPr lang="en-AU" sz="2600" dirty="0">
              <a:solidFill>
                <a:srgbClr val="43808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2109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57200" y="620688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 dirty="0" smtClean="0">
                <a:solidFill>
                  <a:srgbClr val="424456"/>
                </a:solidFill>
                <a:latin typeface="+mn-lt"/>
              </a:rPr>
              <a:t>tar</a:t>
            </a:r>
            <a:endParaRPr lang="en-AU" sz="4000" dirty="0">
              <a:solidFill>
                <a:srgbClr val="424456"/>
              </a:solidFill>
              <a:latin typeface="+mn-lt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1412776"/>
            <a:ext cx="8229600" cy="501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Unzipping tar.gz files </a:t>
            </a:r>
            <a:endParaRPr lang="en-AU" sz="2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400" dirty="0" smtClean="0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 -</a:t>
            </a:r>
            <a:r>
              <a:rPr lang="en-AU" sz="2400" dirty="0" err="1" smtClean="0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xzvf</a:t>
            </a:r>
            <a:r>
              <a:rPr lang="en-AU" sz="2400" dirty="0" smtClean="0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example.tar.gz</a:t>
            </a:r>
          </a:p>
          <a:p>
            <a:pPr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Tar files</a:t>
            </a:r>
          </a:p>
          <a:p>
            <a:pPr lvl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400" dirty="0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 </a:t>
            </a:r>
            <a:r>
              <a:rPr lang="en-AU" sz="2400" dirty="0" err="1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cvf</a:t>
            </a:r>
            <a:r>
              <a:rPr lang="en-AU" sz="2400" dirty="0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AU" sz="2400" dirty="0" smtClean="0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MyProject.tar </a:t>
            </a:r>
            <a:r>
              <a:rPr lang="en-AU" sz="2400" dirty="0" err="1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MyProject</a:t>
            </a:r>
            <a:endParaRPr lang="en-AU" sz="2400" dirty="0">
              <a:solidFill>
                <a:srgbClr val="43808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 contents </a:t>
            </a:r>
            <a:endParaRPr lang="en-A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000" dirty="0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 </a:t>
            </a:r>
            <a:r>
              <a:rPr lang="en-AU" sz="2000" dirty="0" err="1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tvf</a:t>
            </a:r>
            <a:r>
              <a:rPr lang="en-AU" sz="2000" dirty="0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AU" sz="2000" dirty="0" smtClean="0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my-archive.tar </a:t>
            </a:r>
            <a:endParaRPr lang="en-AU" sz="2000" dirty="0">
              <a:solidFill>
                <a:srgbClr val="43808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000" dirty="0" smtClean="0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 </a:t>
            </a:r>
            <a:r>
              <a:rPr lang="en-AU" sz="2000" dirty="0" err="1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tzvf</a:t>
            </a:r>
            <a:r>
              <a:rPr lang="en-AU" sz="2000" dirty="0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AU" sz="2000" dirty="0" smtClean="0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my-archive.tar.gz</a:t>
            </a:r>
            <a:endParaRPr lang="en-AU" sz="2400" dirty="0" smtClean="0">
              <a:solidFill>
                <a:srgbClr val="43808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 descr="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6" y="4165491"/>
            <a:ext cx="8244284" cy="26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78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57200" y="620688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 dirty="0" smtClean="0">
                <a:solidFill>
                  <a:srgbClr val="424456"/>
                </a:solidFill>
                <a:latin typeface="+mn-lt"/>
              </a:rPr>
              <a:t>Looking at your data</a:t>
            </a:r>
            <a:endParaRPr lang="en-AU" sz="4000" dirty="0">
              <a:solidFill>
                <a:srgbClr val="424456"/>
              </a:solidFill>
              <a:latin typeface="+mn-lt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88132" y="198335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 dirty="0" smtClean="0"/>
              <a:t>less </a:t>
            </a:r>
            <a:r>
              <a:rPr lang="en-AU" sz="2800" i="1" dirty="0"/>
              <a:t>filename</a:t>
            </a:r>
          </a:p>
          <a:p>
            <a:pPr lvl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 smtClean="0">
                <a:solidFill>
                  <a:srgbClr val="438086"/>
                </a:solidFill>
              </a:rPr>
              <a:t>Allows you to scroll through your data</a:t>
            </a:r>
            <a:endParaRPr lang="en-AU" sz="2600" dirty="0">
              <a:solidFill>
                <a:srgbClr val="438086"/>
              </a:solidFill>
            </a:endParaRP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 dirty="0"/>
              <a:t>less </a:t>
            </a:r>
            <a:r>
              <a:rPr lang="en-AU" sz="2800" dirty="0" smtClean="0"/>
              <a:t>–S </a:t>
            </a:r>
            <a:r>
              <a:rPr lang="en-AU" sz="2800" i="1" dirty="0" smtClean="0"/>
              <a:t>filename</a:t>
            </a:r>
            <a:endParaRPr lang="en-AU" sz="2800" i="1" dirty="0"/>
          </a:p>
          <a:p>
            <a:pPr lvl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 smtClean="0">
                <a:solidFill>
                  <a:srgbClr val="438086"/>
                </a:solidFill>
              </a:rPr>
              <a:t>Shows a screen width of data (stops text wrapping)</a:t>
            </a: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 dirty="0" err="1" smtClean="0"/>
              <a:t>zless</a:t>
            </a:r>
            <a:r>
              <a:rPr lang="en-AU" sz="2800" dirty="0" smtClean="0"/>
              <a:t> –S </a:t>
            </a:r>
            <a:r>
              <a:rPr lang="en-AU" sz="2800" i="1" dirty="0" smtClean="0"/>
              <a:t>filename</a:t>
            </a:r>
            <a:endParaRPr lang="en-AU" sz="2800" i="1" dirty="0"/>
          </a:p>
          <a:p>
            <a:pPr lvl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 smtClean="0">
                <a:solidFill>
                  <a:srgbClr val="438086"/>
                </a:solidFill>
              </a:rPr>
              <a:t>Allows you to look at a </a:t>
            </a:r>
            <a:r>
              <a:rPr lang="en-AU" sz="2600" dirty="0" err="1" smtClean="0">
                <a:solidFill>
                  <a:srgbClr val="438086"/>
                </a:solidFill>
              </a:rPr>
              <a:t>gz</a:t>
            </a:r>
            <a:r>
              <a:rPr lang="en-AU" sz="2600" dirty="0" smtClean="0">
                <a:solidFill>
                  <a:srgbClr val="438086"/>
                </a:solidFill>
              </a:rPr>
              <a:t> file without unzipping</a:t>
            </a:r>
            <a:endParaRPr lang="en-AU" sz="2600" dirty="0">
              <a:solidFill>
                <a:srgbClr val="438086"/>
              </a:solidFill>
            </a:endParaRPr>
          </a:p>
          <a:p>
            <a:pPr marL="411163" lvl="1" indent="0">
              <a:spcBef>
                <a:spcPts val="300"/>
              </a:spcBef>
              <a:buClr>
                <a:srgbClr val="438086"/>
              </a:buClr>
            </a:pPr>
            <a:endParaRPr lang="en-AU" sz="2600" dirty="0">
              <a:solidFill>
                <a:srgbClr val="438086"/>
              </a:solidFill>
            </a:endParaRPr>
          </a:p>
          <a:p>
            <a:pPr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endParaRPr lang="en-AU" sz="2600" dirty="0" smtClean="0">
              <a:solidFill>
                <a:srgbClr val="43808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3704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57200" y="620688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 dirty="0" smtClean="0">
                <a:solidFill>
                  <a:srgbClr val="424456"/>
                </a:solidFill>
                <a:latin typeface="+mn-lt"/>
              </a:rPr>
              <a:t>Nano  (text editor)</a:t>
            </a:r>
            <a:endParaRPr lang="en-AU" sz="4000" dirty="0">
              <a:solidFill>
                <a:srgbClr val="424456"/>
              </a:solidFill>
              <a:latin typeface="+mn-lt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 dirty="0" err="1">
                <a:latin typeface="+mn-lt"/>
              </a:rPr>
              <a:t>n</a:t>
            </a:r>
            <a:r>
              <a:rPr lang="en-AU" sz="2800" dirty="0" err="1" smtClean="0">
                <a:latin typeface="+mn-lt"/>
              </a:rPr>
              <a:t>ano</a:t>
            </a:r>
            <a:r>
              <a:rPr lang="en-AU" sz="2800" dirty="0" smtClean="0">
                <a:latin typeface="+mn-lt"/>
              </a:rPr>
              <a:t> </a:t>
            </a:r>
            <a:r>
              <a:rPr lang="en-AU" sz="2800" i="1" dirty="0" smtClean="0">
                <a:latin typeface="+mn-lt"/>
              </a:rPr>
              <a:t>filename</a:t>
            </a:r>
            <a:endParaRPr lang="en-AU" sz="2800" i="1" dirty="0">
              <a:latin typeface="+mn-lt"/>
            </a:endParaRP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 smtClean="0">
                <a:solidFill>
                  <a:srgbClr val="438086"/>
                </a:solidFill>
                <a:latin typeface="+mn-lt"/>
              </a:rPr>
              <a:t>Commands at bottom of screen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 smtClean="0">
                <a:solidFill>
                  <a:srgbClr val="438086"/>
                </a:solidFill>
                <a:latin typeface="+mn-lt"/>
              </a:rPr>
              <a:t>Save = </a:t>
            </a:r>
            <a:r>
              <a:rPr lang="en-AU" sz="2600" dirty="0" err="1" smtClean="0">
                <a:solidFill>
                  <a:srgbClr val="438086"/>
                </a:solidFill>
                <a:latin typeface="+mn-lt"/>
              </a:rPr>
              <a:t>crtl+O</a:t>
            </a:r>
            <a:endParaRPr lang="en-AU" sz="2600" dirty="0" smtClean="0">
              <a:solidFill>
                <a:srgbClr val="438086"/>
              </a:solidFill>
              <a:latin typeface="+mn-lt"/>
            </a:endParaRP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 smtClean="0">
                <a:solidFill>
                  <a:srgbClr val="438086"/>
                </a:solidFill>
                <a:latin typeface="+mn-lt"/>
              </a:rPr>
              <a:t>Exit = </a:t>
            </a:r>
            <a:r>
              <a:rPr lang="en-AU" sz="2600" dirty="0" err="1" smtClean="0">
                <a:solidFill>
                  <a:srgbClr val="438086"/>
                </a:solidFill>
                <a:latin typeface="+mn-lt"/>
              </a:rPr>
              <a:t>crtl</a:t>
            </a:r>
            <a:r>
              <a:rPr lang="en-AU" sz="2600" dirty="0" smtClean="0">
                <a:solidFill>
                  <a:srgbClr val="438086"/>
                </a:solidFill>
                <a:latin typeface="+mn-lt"/>
              </a:rPr>
              <a:t> +X</a:t>
            </a:r>
            <a:endParaRPr lang="en-AU" sz="2600" dirty="0">
              <a:solidFill>
                <a:srgbClr val="43808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3399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57200" y="908050"/>
            <a:ext cx="822960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altLang="en-US" sz="4000">
                <a:solidFill>
                  <a:srgbClr val="424456"/>
                </a:solidFill>
                <a:latin typeface="Trebuchet MS" pitchFamily="32" charset="0"/>
              </a:rPr>
              <a:t>Putting it together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9750" y="1773238"/>
            <a:ext cx="85693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altLang="en-US" sz="2500">
                <a:latin typeface="Georgia" pitchFamily="16" charset="0"/>
              </a:rPr>
              <a:t>Making a ‘shell’ script to automate analyses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endParaRPr lang="en-AU" altLang="en-US" sz="1900">
              <a:latin typeface="Georgia" pitchFamily="16" charset="0"/>
            </a:endParaRP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1900">
                <a:latin typeface="Georgia" pitchFamily="16" charset="0"/>
              </a:rPr>
              <a:t>&lt;contents of imaginary file inefficient.sh&gt;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1900">
                <a:solidFill>
                  <a:srgbClr val="424456"/>
                </a:solidFill>
                <a:latin typeface="Georgia" pitchFamily="16" charset="0"/>
              </a:rPr>
              <a:t>pedstats –p 1.ped –d 1.dat –pdf --prefix:1 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1900">
                <a:solidFill>
                  <a:srgbClr val="424456"/>
                </a:solidFill>
                <a:latin typeface="Georgia" pitchFamily="16" charset="0"/>
              </a:rPr>
              <a:t>merlin –p 1.ped –d 1.dat –m 1.map --vc --pdf --prefix:1 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1900">
                <a:solidFill>
                  <a:srgbClr val="424456"/>
                </a:solidFill>
                <a:latin typeface="Georgia" pitchFamily="16" charset="0"/>
              </a:rPr>
              <a:t>pedstats –p 2.ped –d 2.dat –pdf --prefix:2 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1900">
                <a:solidFill>
                  <a:srgbClr val="424456"/>
                </a:solidFill>
                <a:latin typeface="Georgia" pitchFamily="16" charset="0"/>
              </a:rPr>
              <a:t>merlin –p 2.ped –d 2.dat –m 2.map --vc --pdf --prefix:2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1900">
                <a:solidFill>
                  <a:srgbClr val="424456"/>
                </a:solidFill>
                <a:latin typeface="Georgia" pitchFamily="16" charset="0"/>
              </a:rPr>
              <a:t>pedstats –p 3.ped –d 3.dat –pdf --prefix:3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1900">
                <a:solidFill>
                  <a:srgbClr val="424456"/>
                </a:solidFill>
                <a:latin typeface="Georgia" pitchFamily="16" charset="0"/>
              </a:rPr>
              <a:t>merlin –p 3.ped –d 3.dat –m 3.map --vc --pdf --prefix:3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endParaRPr lang="en-AU" altLang="en-US" sz="1900">
              <a:solidFill>
                <a:srgbClr val="424456"/>
              </a:solidFill>
              <a:latin typeface="Georgia" pitchFamily="16" charset="0"/>
            </a:endParaRP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1900">
                <a:latin typeface="Georgia" pitchFamily="16" charset="0"/>
              </a:rPr>
              <a:t>To run this make inefficient.sh executable then type </a:t>
            </a:r>
            <a:r>
              <a:rPr lang="en-AU" altLang="en-US" sz="1900">
                <a:solidFill>
                  <a:srgbClr val="424456"/>
                </a:solidFill>
                <a:latin typeface="Georgia" pitchFamily="16" charset="0"/>
              </a:rPr>
              <a:t>./inefficient.sh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endParaRPr lang="en-AU" altLang="en-US" sz="1900">
              <a:latin typeface="Georgia" pitchFamily="16" charset="0"/>
            </a:endParaRP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endParaRPr lang="en-AU" altLang="en-US" sz="1900">
              <a:latin typeface="Georgia" pitchFamily="16" charset="0"/>
            </a:endParaRP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endParaRPr lang="en-AU" altLang="en-US" sz="1900">
              <a:latin typeface="Georgia" pitchFamily="16" charset="0"/>
            </a:endParaRP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endParaRPr lang="en-AU" altLang="en-US" sz="1900">
              <a:latin typeface="Georgia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958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altLang="en-US" sz="4000">
                <a:solidFill>
                  <a:srgbClr val="424456"/>
                </a:solidFill>
                <a:latin typeface="Trebuchet MS" pitchFamily="32" charset="0"/>
              </a:rPr>
              <a:t>Loops 1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4213" y="1827213"/>
            <a:ext cx="79994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5125" indent="-25400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2100">
                <a:latin typeface="Georgia" pitchFamily="16" charset="0"/>
              </a:rPr>
              <a:t>&lt;contents of imaginary file loop_a.sh&gt;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2500">
                <a:solidFill>
                  <a:srgbClr val="424456"/>
                </a:solidFill>
                <a:latin typeface="Georgia" pitchFamily="16" charset="0"/>
              </a:rPr>
              <a:t>for $i in 1 2 3 4 5 6 7 8 9 10 11 12 13 14 15 16 17 18 19 20 21 22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1900">
                <a:solidFill>
                  <a:srgbClr val="424456"/>
                </a:solidFill>
                <a:latin typeface="Georgia" pitchFamily="16" charset="0"/>
              </a:rPr>
              <a:t>do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1900">
                <a:solidFill>
                  <a:srgbClr val="424456"/>
                </a:solidFill>
                <a:latin typeface="Georgia" pitchFamily="16" charset="0"/>
              </a:rPr>
              <a:t>	pedstats –p $i.ped –d $i.dat --pdf --prefix:$i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1900">
                <a:solidFill>
                  <a:srgbClr val="424456"/>
                </a:solidFill>
                <a:latin typeface="Georgia" pitchFamily="16" charset="0"/>
              </a:rPr>
              <a:t>	merlin –p $i.ped –d $i.dat –m $i.map --vc --pdf --prefix:$i 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1900">
                <a:solidFill>
                  <a:srgbClr val="424456"/>
                </a:solidFill>
                <a:latin typeface="Georgia" pitchFamily="16" charset="0"/>
              </a:rPr>
              <a:t>done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endParaRPr lang="en-AU" altLang="en-US" sz="1900">
              <a:solidFill>
                <a:srgbClr val="424456"/>
              </a:solidFill>
              <a:latin typeface="Georgia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89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altLang="en-US" sz="4000">
                <a:solidFill>
                  <a:srgbClr val="424456"/>
                </a:solidFill>
                <a:latin typeface="Trebuchet MS" pitchFamily="32" charset="0"/>
              </a:rPr>
              <a:t>Loops 2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5125" indent="-25400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2100">
                <a:latin typeface="Georgia" pitchFamily="16" charset="0"/>
              </a:rPr>
              <a:t>&lt;contents of imaginary file loop_b.sh&gt;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2500">
                <a:solidFill>
                  <a:srgbClr val="424456"/>
                </a:solidFill>
                <a:latin typeface="Georgia" pitchFamily="16" charset="0"/>
              </a:rPr>
              <a:t>for ((  i = 1 ;  i &lt;= 22 ;  i++  ))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1900">
                <a:solidFill>
                  <a:srgbClr val="424456"/>
                </a:solidFill>
                <a:latin typeface="Georgia" pitchFamily="16" charset="0"/>
              </a:rPr>
              <a:t>do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1900">
                <a:solidFill>
                  <a:srgbClr val="424456"/>
                </a:solidFill>
                <a:latin typeface="Georgia" pitchFamily="16" charset="0"/>
              </a:rPr>
              <a:t>	pedstats –p $i.ped –d $i.dat --pdf --prefix:$i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1900">
                <a:solidFill>
                  <a:srgbClr val="424456"/>
                </a:solidFill>
                <a:latin typeface="Georgia" pitchFamily="16" charset="0"/>
              </a:rPr>
              <a:t>	merlin –p $i.ped –d $i.dat –m $i.map --vc --pdf --prefix:$i 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1900">
                <a:solidFill>
                  <a:srgbClr val="424456"/>
                </a:solidFill>
                <a:latin typeface="Georgia" pitchFamily="16" charset="0"/>
              </a:rPr>
              <a:t>done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endParaRPr lang="en-US" altLang="en-US" sz="2500">
              <a:latin typeface="Georgia" pitchFamily="16" charset="0"/>
            </a:endParaRP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endParaRPr lang="en-US" altLang="en-US" sz="2500">
              <a:latin typeface="Georgia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326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altLang="en-US" sz="4000">
                <a:solidFill>
                  <a:srgbClr val="424456"/>
                </a:solidFill>
                <a:latin typeface="Trebuchet MS" pitchFamily="32" charset="0"/>
              </a:rPr>
              <a:t>Other bits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altLang="en-US" sz="2800">
                <a:latin typeface="Georgia" pitchFamily="16" charset="0"/>
              </a:rPr>
              <a:t>When working on servers 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altLang="en-US" sz="2600">
                <a:solidFill>
                  <a:srgbClr val="438086"/>
                </a:solidFill>
                <a:latin typeface="Georgia" pitchFamily="16" charset="0"/>
              </a:rPr>
              <a:t>bg &amp;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altLang="en-US" sz="2600">
                <a:solidFill>
                  <a:srgbClr val="438086"/>
                </a:solidFill>
                <a:latin typeface="Georgia" pitchFamily="16" charset="0"/>
              </a:rPr>
              <a:t>fg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altLang="en-US" sz="2600">
                <a:solidFill>
                  <a:srgbClr val="438086"/>
                </a:solidFill>
                <a:latin typeface="Georgia" pitchFamily="16" charset="0"/>
              </a:rPr>
              <a:t>nohup 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altLang="en-US" sz="2600">
                <a:solidFill>
                  <a:srgbClr val="438086"/>
                </a:solidFill>
                <a:latin typeface="Georgia" pitchFamily="16" charset="0"/>
              </a:rPr>
              <a:t>crtl+c 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altLang="en-US" sz="2600">
                <a:solidFill>
                  <a:srgbClr val="438086"/>
                </a:solidFill>
                <a:latin typeface="Georgia" pitchFamily="16" charset="0"/>
              </a:rPr>
              <a:t>crtl+z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altLang="en-US" sz="2600">
                <a:solidFill>
                  <a:srgbClr val="438086"/>
                </a:solidFill>
                <a:latin typeface="Georgia" pitchFamily="16" charset="0"/>
              </a:rPr>
              <a:t>which</a:t>
            </a:r>
          </a:p>
        </p:txBody>
      </p:sp>
    </p:spTree>
    <p:extLst>
      <p:ext uri="{BB962C8B-B14F-4D97-AF65-F5344CB8AC3E}">
        <p14:creationId xmlns:p14="http://schemas.microsoft.com/office/powerpoint/2010/main" val="3126434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4678288" cy="1470025"/>
          </a:xfrm>
        </p:spPr>
        <p:txBody>
          <a:bodyPr>
            <a:noAutofit/>
          </a:bodyPr>
          <a:lstStyle/>
          <a:p>
            <a:pPr algn="l"/>
            <a:r>
              <a:rPr lang="en-AU" dirty="0" smtClean="0"/>
              <a:t>I work in Brisbane</a:t>
            </a:r>
            <a:br>
              <a:rPr lang="en-AU" dirty="0" smtClean="0"/>
            </a:br>
            <a:r>
              <a:rPr lang="en-AU" dirty="0" smtClean="0"/>
              <a:t>at QIMR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44816" cy="1752600"/>
          </a:xfrm>
        </p:spPr>
        <p:txBody>
          <a:bodyPr>
            <a:normAutofit/>
          </a:bodyPr>
          <a:lstStyle/>
          <a:p>
            <a:pPr algn="r"/>
            <a:endParaRPr lang="en-AU" dirty="0" smtClean="0">
              <a:solidFill>
                <a:schemeClr val="tx1"/>
              </a:solidFill>
            </a:endParaRPr>
          </a:p>
          <a:p>
            <a:pPr algn="r"/>
            <a:endParaRPr lang="en-AU" dirty="0">
              <a:solidFill>
                <a:schemeClr val="tx1"/>
              </a:solidFill>
            </a:endParaRPr>
          </a:p>
          <a:p>
            <a:pPr algn="r"/>
            <a:r>
              <a:rPr lang="en-AU" dirty="0" smtClean="0">
                <a:solidFill>
                  <a:schemeClr val="tx1"/>
                </a:solidFill>
              </a:rPr>
              <a:t>Sarah </a:t>
            </a:r>
            <a:r>
              <a:rPr lang="en-AU" dirty="0" err="1" smtClean="0">
                <a:solidFill>
                  <a:schemeClr val="tx1"/>
                </a:solidFill>
              </a:rPr>
              <a:t>Medland</a:t>
            </a:r>
            <a:endParaRPr lang="en-AU" dirty="0" smtClean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68760"/>
            <a:ext cx="208597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67439"/>
            <a:ext cx="3384376" cy="231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146" y="5698802"/>
            <a:ext cx="713158" cy="46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53" y="5698801"/>
            <a:ext cx="648812" cy="43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774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457200" y="1020763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altLang="en-US" sz="4000">
                <a:solidFill>
                  <a:srgbClr val="424456"/>
                </a:solidFill>
                <a:latin typeface="Trebuchet MS" pitchFamily="32" charset="0"/>
              </a:rPr>
              <a:t>Shutting down you unix session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altLang="en-US" sz="2800">
                <a:latin typeface="Georgia" pitchFamily="16" charset="0"/>
              </a:rPr>
              <a:t>exit 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altLang="en-US" sz="2800">
                <a:latin typeface="Georgia" pitchFamily="16" charset="0"/>
              </a:rPr>
              <a:t>logout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altLang="en-US" sz="2800">
                <a:latin typeface="Georgia" pitchFamily="16" charset="0"/>
              </a:rPr>
              <a:t>quit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altLang="en-US" sz="2800">
                <a:latin typeface="Georgia" pitchFamily="16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248863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221088"/>
            <a:ext cx="8208912" cy="208823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 b="1" dirty="0" smtClean="0">
                <a:solidFill>
                  <a:srgbClr val="424456"/>
                </a:solidFill>
                <a:latin typeface="Trebuchet MS" pitchFamily="32" charset="0"/>
              </a:rPr>
              <a:t>Superfast intro to </a:t>
            </a:r>
            <a:r>
              <a:rPr lang="en-AU" sz="4000" b="1" dirty="0">
                <a:solidFill>
                  <a:srgbClr val="424456"/>
                </a:solidFill>
                <a:latin typeface="Trebuchet MS" pitchFamily="32" charset="0"/>
              </a:rPr>
              <a:t>R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6486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115888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8136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000">
                <a:solidFill>
                  <a:srgbClr val="424456"/>
                </a:solidFill>
                <a:latin typeface="Trebuchet MS" pitchFamily="32" charset="0"/>
              </a:rPr>
              <a:t>What is it?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346200"/>
            <a:ext cx="8228013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81360" bIns="46800"/>
          <a:lstStyle>
            <a:lvl1pPr marL="128588" indent="-92075"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477838" indent="-163513"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600">
                <a:solidFill>
                  <a:srgbClr val="000000"/>
                </a:solidFill>
                <a:latin typeface="Georgia" pitchFamily="16" charset="0"/>
              </a:rPr>
              <a:t>R is an interpreted computer language.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Font typeface="Arial" charset="0"/>
              <a:buChar char="–"/>
            </a:pPr>
            <a:r>
              <a:rPr lang="en-US" sz="2200">
                <a:solidFill>
                  <a:srgbClr val="438086"/>
                </a:solidFill>
                <a:latin typeface="Georgia" pitchFamily="16" charset="0"/>
              </a:rPr>
              <a:t>System commands can be called from within R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ClrTx/>
              <a:buFontTx/>
              <a:buNone/>
            </a:pPr>
            <a:endParaRPr lang="en-US" sz="2200">
              <a:solidFill>
                <a:srgbClr val="438086"/>
              </a:solidFill>
              <a:latin typeface="Georgia" pitchFamily="16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600">
                <a:solidFill>
                  <a:srgbClr val="000000"/>
                </a:solidFill>
                <a:latin typeface="Georgia" pitchFamily="16" charset="0"/>
              </a:rPr>
              <a:t>R is used for data manipulation, statistics, and graphics. It is made up of: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Font typeface="Arial" charset="0"/>
              <a:buChar char="–"/>
            </a:pPr>
            <a:r>
              <a:rPr lang="en-US" sz="2200">
                <a:solidFill>
                  <a:srgbClr val="438086"/>
                </a:solidFill>
                <a:latin typeface="Georgia" pitchFamily="16" charset="0"/>
              </a:rPr>
              <a:t>operators (+  -  &lt;-  *  %*%  …) for calculations on arrays &amp; matrices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Font typeface="Arial" charset="0"/>
              <a:buChar char="–"/>
            </a:pPr>
            <a:r>
              <a:rPr lang="en-US" sz="2200">
                <a:solidFill>
                  <a:srgbClr val="438086"/>
                </a:solidFill>
                <a:latin typeface="Georgia" pitchFamily="16" charset="0"/>
              </a:rPr>
              <a:t>large, coherent, integrated collection of functions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Font typeface="Arial" charset="0"/>
              <a:buChar char="–"/>
            </a:pPr>
            <a:r>
              <a:rPr lang="en-US" sz="2200">
                <a:solidFill>
                  <a:srgbClr val="438086"/>
                </a:solidFill>
                <a:latin typeface="Georgia" pitchFamily="16" charset="0"/>
              </a:rPr>
              <a:t>facilities for making unlimited types of publication quality graphics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Font typeface="Arial" charset="0"/>
              <a:buChar char="–"/>
            </a:pPr>
            <a:r>
              <a:rPr lang="en-US" sz="2200">
                <a:solidFill>
                  <a:srgbClr val="438086"/>
                </a:solidFill>
                <a:latin typeface="Georgia" pitchFamily="16" charset="0"/>
              </a:rPr>
              <a:t>user written functions &amp; sets of functions (packages); 800+ contributed packages so far &amp; growing</a:t>
            </a:r>
          </a:p>
        </p:txBody>
      </p:sp>
    </p:spTree>
    <p:extLst>
      <p:ext uri="{BB962C8B-B14F-4D97-AF65-F5344CB8AC3E}">
        <p14:creationId xmlns:p14="http://schemas.microsoft.com/office/powerpoint/2010/main" val="878231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-99392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8136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000">
                <a:solidFill>
                  <a:srgbClr val="424456"/>
                </a:solidFill>
                <a:latin typeface="Trebuchet MS" pitchFamily="32" charset="0"/>
              </a:rPr>
              <a:t>Advantages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196008"/>
            <a:ext cx="8228013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Fast** and free.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State of the art: Statistical researchers provide their methods as R packages. SPSS and SAS are   years behind R!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2</a:t>
            </a:r>
            <a:r>
              <a:rPr lang="en-US" sz="2800" baseline="300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nd</a:t>
            </a: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 only to MATLAB for graphics.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Active user community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Excellent for simulation, programming, computer intensive analyses, etc.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Forces you to </a:t>
            </a:r>
            <a:r>
              <a:rPr lang="en-US" sz="2800" i="1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think</a:t>
            </a: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 about your analysis.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Interfaces with database storage software (SQL)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endParaRPr lang="en-US" sz="2800" dirty="0">
              <a:solidFill>
                <a:srgbClr val="000000"/>
              </a:solidFill>
              <a:latin typeface="Georgia" pitchFamily="1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172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404664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8136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000">
                <a:solidFill>
                  <a:srgbClr val="424456"/>
                </a:solidFill>
                <a:latin typeface="Trebuchet MS" pitchFamily="32" charset="0"/>
              </a:rPr>
              <a:t>Disadvantages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412727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Not user friendly @ start -  steep learning curve, minimal GUI.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No commercial support; figuring out correct methods or how to use a function on your own can be frustrating.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Easy to make mistakes and not know. 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Working with large datasets is limited by RAM!!!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Data prep &amp; cleaning can be messier &amp; more mistake prone in R vs. SPSS or SAS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Hostility on the R </a:t>
            </a:r>
            <a:r>
              <a:rPr lang="en-US" sz="2800" dirty="0" err="1">
                <a:solidFill>
                  <a:srgbClr val="000000"/>
                </a:solidFill>
                <a:latin typeface="Georgia" pitchFamily="16" charset="0"/>
                <a:cs typeface="Arial" charset="0"/>
              </a:rPr>
              <a:t>listserve</a:t>
            </a:r>
            <a:endParaRPr lang="en-US" sz="2800" dirty="0">
              <a:solidFill>
                <a:srgbClr val="000000"/>
              </a:solidFill>
              <a:latin typeface="Georgia" pitchFamily="16" charset="0"/>
              <a:cs typeface="Arial" charset="0"/>
            </a:endParaRPr>
          </a:p>
          <a:p>
            <a:pPr>
              <a:spcBef>
                <a:spcPts val="300"/>
              </a:spcBef>
              <a:buClrTx/>
              <a:buFontTx/>
              <a:buNone/>
            </a:pPr>
            <a:endParaRPr lang="en-US" sz="2800" dirty="0">
              <a:solidFill>
                <a:srgbClr val="000000"/>
              </a:solidFill>
              <a:latin typeface="Georgia" pitchFamily="1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843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214438"/>
            <a:ext cx="7754937" cy="517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403475" y="209550"/>
            <a:ext cx="500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40680" bIns="0"/>
          <a:lstStyle/>
          <a:p>
            <a:pPr marL="39688">
              <a:spcBef>
                <a:spcPts val="3100"/>
              </a:spcBef>
              <a:buClrTx/>
              <a:buFontTx/>
              <a:buNone/>
              <a:tabLst>
                <a:tab pos="39688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 sz="5400">
                <a:solidFill>
                  <a:srgbClr val="000000"/>
                </a:solidFill>
                <a:cs typeface="Arial" charset="0"/>
              </a:rPr>
              <a:t>Learning R....</a:t>
            </a:r>
          </a:p>
        </p:txBody>
      </p:sp>
    </p:spTree>
    <p:extLst>
      <p:ext uri="{BB962C8B-B14F-4D97-AF65-F5344CB8AC3E}">
        <p14:creationId xmlns:p14="http://schemas.microsoft.com/office/powerpoint/2010/main" val="738412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91480" y="765175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40680" bIns="0"/>
          <a:lstStyle/>
          <a:p>
            <a:pPr marL="39688">
              <a:spcBef>
                <a:spcPts val="3100"/>
              </a:spcBef>
              <a:buClrTx/>
              <a:buFontTx/>
              <a:buNone/>
              <a:tabLst>
                <a:tab pos="39688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 sz="5400" dirty="0">
                <a:solidFill>
                  <a:srgbClr val="000000"/>
                </a:solidFill>
                <a:cs typeface="Arial" charset="0"/>
              </a:rPr>
              <a:t>R-help </a:t>
            </a:r>
            <a:r>
              <a:rPr lang="en-US" sz="5400" dirty="0" err="1">
                <a:solidFill>
                  <a:srgbClr val="000000"/>
                </a:solidFill>
                <a:cs typeface="Arial" charset="0"/>
              </a:rPr>
              <a:t>listserve</a:t>
            </a:r>
            <a:r>
              <a:rPr lang="en-US" sz="5400" dirty="0">
                <a:solidFill>
                  <a:srgbClr val="000000"/>
                </a:solidFill>
                <a:cs typeface="Arial" charset="0"/>
              </a:rPr>
              <a:t>....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28800"/>
            <a:ext cx="3441700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553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Using R this week  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r>
              <a:rPr lang="en-AU" dirty="0" smtClean="0"/>
              <a:t>R-studio </a:t>
            </a:r>
            <a:r>
              <a:rPr lang="en-AU" dirty="0" smtClean="0">
                <a:hlinkClick r:id="rId2"/>
              </a:rPr>
              <a:t>http://rstudio.org/</a:t>
            </a:r>
            <a:endParaRPr lang="en-AU" dirty="0" smtClean="0"/>
          </a:p>
          <a:p>
            <a:pPr lvl="1"/>
            <a:endParaRPr lang="en-A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5688632" cy="364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4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Setting this up at home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r>
              <a:rPr lang="en-AU" dirty="0" smtClean="0"/>
              <a:t>Install R first</a:t>
            </a:r>
          </a:p>
          <a:p>
            <a:r>
              <a:rPr lang="en-AU" dirty="0" smtClean="0"/>
              <a:t>Install R studio</a:t>
            </a:r>
          </a:p>
          <a:p>
            <a:r>
              <a:rPr lang="en-AU" dirty="0" smtClean="0"/>
              <a:t>Install packages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0848"/>
            <a:ext cx="4663628" cy="388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2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054" y="2815870"/>
            <a:ext cx="4106354" cy="341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67544" y="467459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8136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782638" indent="-2825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</a:rPr>
              <a:t>Start up R via </a:t>
            </a:r>
            <a:r>
              <a:rPr lang="en-US" sz="2800" dirty="0" smtClean="0">
                <a:solidFill>
                  <a:srgbClr val="000000"/>
                </a:solidFill>
                <a:latin typeface="Georgia" pitchFamily="16" charset="0"/>
              </a:rPr>
              <a:t>R studio</a:t>
            </a:r>
            <a:endParaRPr lang="en-US" sz="2800" dirty="0">
              <a:solidFill>
                <a:srgbClr val="000000"/>
              </a:solidFill>
              <a:latin typeface="Georgia" pitchFamily="16" charset="0"/>
            </a:endParaRP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6" charset="0"/>
              </a:rPr>
              <a:t>4 windows</a:t>
            </a:r>
            <a:r>
              <a:rPr lang="en-US" sz="2800" dirty="0">
                <a:solidFill>
                  <a:srgbClr val="000000"/>
                </a:solidFill>
                <a:latin typeface="Georgia" pitchFamily="16" charset="0"/>
              </a:rPr>
              <a:t>: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dirty="0" smtClean="0">
                <a:solidFill>
                  <a:srgbClr val="438086"/>
                </a:solidFill>
                <a:latin typeface="Georgia" pitchFamily="16" charset="0"/>
              </a:rPr>
              <a:t>Syntax – can be opened in regular txt file - saved </a:t>
            </a:r>
            <a:endParaRPr lang="en-US" sz="2400" dirty="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dirty="0">
                <a:solidFill>
                  <a:srgbClr val="438086"/>
                </a:solidFill>
                <a:latin typeface="Georgia" pitchFamily="16" charset="0"/>
              </a:rPr>
              <a:t>Terminal – output &amp; temporary input - usually </a:t>
            </a:r>
            <a:r>
              <a:rPr lang="en-US" sz="2400" dirty="0" smtClean="0">
                <a:solidFill>
                  <a:srgbClr val="438086"/>
                </a:solidFill>
                <a:latin typeface="Georgia" pitchFamily="16" charset="0"/>
              </a:rPr>
              <a:t>unsaved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dirty="0" smtClean="0">
                <a:solidFill>
                  <a:srgbClr val="438086"/>
                </a:solidFill>
                <a:latin typeface="Georgia" pitchFamily="16" charset="0"/>
              </a:rPr>
              <a:t>Data manager – details of data sets and variables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dirty="0" smtClean="0">
                <a:solidFill>
                  <a:srgbClr val="438086"/>
                </a:solidFill>
                <a:latin typeface="Georgia" pitchFamily="16" charset="0"/>
              </a:rPr>
              <a:t>Plots </a:t>
            </a:r>
            <a:r>
              <a:rPr lang="en-US" sz="2400" dirty="0" err="1" smtClean="0">
                <a:solidFill>
                  <a:srgbClr val="438086"/>
                </a:solidFill>
                <a:latin typeface="Georgia" pitchFamily="16" charset="0"/>
              </a:rPr>
              <a:t>etc</a:t>
            </a:r>
            <a:endParaRPr lang="en-US" sz="2400" dirty="0">
              <a:solidFill>
                <a:srgbClr val="438086"/>
              </a:solidFill>
              <a:latin typeface="Georgia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84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146" y="5698802"/>
            <a:ext cx="713158" cy="46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53" y="5698801"/>
            <a:ext cx="648812" cy="43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17526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not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ts3.explicit.bing.net/images/thumbnail.aspx?q=1629859886054&amp;id=eca000b79957b53f6d0145be8d18320e&amp;url=http%3a%2f%2flinssky.com%2fwp-content%2fuploads%2f2011%2f06%2ffruit_kiw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96952"/>
            <a:ext cx="28575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2.mm.bing.net/images/thumbnail.aspx?q=1628496534269&amp;id=cd14f6877fe87b06f73a16af112ad53d&amp;url=http%3a%2f%2fwww.lpzoosites.org%2fartd%2fresources%2fspecies%2f106%2fNorth%2520Island%2520Brown%2520Kiw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06" y="2232658"/>
            <a:ext cx="2088232" cy="173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ruitsbenefits.com/wp-content/uploads/2011/08/Baby-Kiwi-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2811828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s4.mm.bing.net/images/thumbnail.aspx?q=1583624689603&amp;id=2f3b91fd1207b97f344e1c770338700e&amp;url=http%3a%2f%2f1.bp.blogspot.com%2f-6JbeCQGCSg8%2fTdd1sRJ4iqI%2fAAAAAAAACTM%2fK0RGW8t0h78%2fs1600%2fKiw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692696"/>
            <a:ext cx="28575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1386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332656"/>
            <a:ext cx="8228013" cy="573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8136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Georgia" pitchFamily="16" charset="0"/>
              </a:rPr>
              <a:t>R sessions are </a:t>
            </a:r>
            <a:r>
              <a:rPr lang="en-US" sz="2800" i="1">
                <a:solidFill>
                  <a:srgbClr val="000000"/>
                </a:solidFill>
                <a:latin typeface="Georgia" pitchFamily="16" charset="0"/>
              </a:rPr>
              <a:t>interactive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326" y="908720"/>
            <a:ext cx="6397348" cy="532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235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221088"/>
            <a:ext cx="8208912" cy="208823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 b="1">
                <a:solidFill>
                  <a:srgbClr val="424456"/>
                </a:solidFill>
                <a:latin typeface="Trebuchet MS" pitchFamily="32" charset="0"/>
              </a:rPr>
              <a:t>GETTING STARTED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48449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765175"/>
            <a:ext cx="8228013" cy="580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739775" indent="-2825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Georgia" pitchFamily="16" charset="0"/>
              </a:rPr>
              <a:t>How to use help in R?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en-US" sz="2600">
                <a:solidFill>
                  <a:srgbClr val="438086"/>
                </a:solidFill>
                <a:latin typeface="Georgia" pitchFamily="16" charset="0"/>
              </a:rPr>
              <a:t>R has a help system built in.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en-US" sz="2600">
                <a:solidFill>
                  <a:srgbClr val="438086"/>
                </a:solidFill>
                <a:latin typeface="Georgia" pitchFamily="16" charset="0"/>
              </a:rPr>
              <a:t>If you know which function you want help with simply use ?_______ or help(_____) with the function in the blank.</a:t>
            </a:r>
          </a:p>
          <a:p>
            <a:pPr lvl="2">
              <a:spcBef>
                <a:spcPts val="300"/>
              </a:spcBef>
              <a:buFont typeface="Arial" charset="0"/>
              <a:buChar char="•"/>
            </a:pPr>
            <a:r>
              <a:rPr lang="en-US" sz="2400">
                <a:solidFill>
                  <a:srgbClr val="53548A"/>
                </a:solidFill>
                <a:latin typeface="Georgia" pitchFamily="16" charset="0"/>
              </a:rPr>
              <a:t>?hist.  </a:t>
            </a:r>
          </a:p>
          <a:p>
            <a:pPr lvl="2">
              <a:spcBef>
                <a:spcPts val="300"/>
              </a:spcBef>
              <a:buFont typeface="Arial" charset="0"/>
              <a:buChar char="•"/>
            </a:pPr>
            <a:r>
              <a:rPr lang="en-US" sz="2400">
                <a:solidFill>
                  <a:srgbClr val="53548A"/>
                </a:solidFill>
                <a:latin typeface="Georgia" pitchFamily="16" charset="0"/>
              </a:rPr>
              <a:t>help(hist)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en-US" sz="2600">
                <a:solidFill>
                  <a:srgbClr val="438086"/>
                </a:solidFill>
                <a:latin typeface="Georgia" pitchFamily="16" charset="0"/>
              </a:rPr>
              <a:t>If you don’t know which function to use, then use help.search(“_______”).</a:t>
            </a:r>
          </a:p>
          <a:p>
            <a:pPr lvl="2">
              <a:spcBef>
                <a:spcPts val="300"/>
              </a:spcBef>
              <a:buFont typeface="Arial" charset="0"/>
              <a:buChar char="•"/>
            </a:pPr>
            <a:r>
              <a:rPr lang="en-US" sz="2400">
                <a:solidFill>
                  <a:srgbClr val="53548A"/>
                </a:solidFill>
                <a:latin typeface="Georgia" pitchFamily="16" charset="0"/>
              </a:rPr>
              <a:t>help.search(“histogram”).</a:t>
            </a:r>
          </a:p>
        </p:txBody>
      </p:sp>
    </p:spTree>
    <p:extLst>
      <p:ext uri="{BB962C8B-B14F-4D97-AF65-F5344CB8AC3E}">
        <p14:creationId xmlns:p14="http://schemas.microsoft.com/office/powerpoint/2010/main" val="25893245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548680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000">
                <a:solidFill>
                  <a:srgbClr val="424456"/>
                </a:solidFill>
                <a:latin typeface="Trebuchet MS" pitchFamily="32" charset="0"/>
              </a:rPr>
              <a:t>Importing Data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1778993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indent="-2825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6" charset="0"/>
              </a:rPr>
              <a:t>First </a:t>
            </a:r>
            <a:r>
              <a:rPr lang="en-US" sz="2800" dirty="0">
                <a:solidFill>
                  <a:srgbClr val="000000"/>
                </a:solidFill>
                <a:latin typeface="Georgia" pitchFamily="16" charset="0"/>
              </a:rPr>
              <a:t>make sure your data is in an easy to read format such as space, tab or CSV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</a:rPr>
              <a:t>Use code: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D &lt;- </a:t>
            </a:r>
            <a:r>
              <a:rPr lang="en-US" sz="2400" b="1" dirty="0" err="1">
                <a:solidFill>
                  <a:srgbClr val="438086"/>
                </a:solidFill>
                <a:latin typeface="Courier New" pitchFamily="49" charset="0"/>
              </a:rPr>
              <a:t>read.table</a:t>
            </a: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(“ozbmi2.txt”,header=TRUE)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D &lt;-</a:t>
            </a:r>
            <a:r>
              <a:rPr lang="en-US" sz="2400" b="1" dirty="0" err="1">
                <a:solidFill>
                  <a:srgbClr val="438086"/>
                </a:solidFill>
                <a:latin typeface="Courier New" pitchFamily="49" charset="0"/>
              </a:rPr>
              <a:t>read.table</a:t>
            </a: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(“ozbmi2.txt”,na.strings=“-99”,header=TRUE)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D &lt;- </a:t>
            </a:r>
            <a:r>
              <a:rPr lang="en-US" sz="2400" b="1" dirty="0" err="1">
                <a:solidFill>
                  <a:srgbClr val="438086"/>
                </a:solidFill>
                <a:latin typeface="Courier New" pitchFamily="49" charset="0"/>
              </a:rPr>
              <a:t>read.table</a:t>
            </a: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(“ozbmi2.csv”, </a:t>
            </a:r>
            <a:r>
              <a:rPr lang="en-US" sz="2400" b="1" dirty="0" err="1">
                <a:solidFill>
                  <a:srgbClr val="438086"/>
                </a:solidFill>
                <a:latin typeface="Courier New" pitchFamily="49" charset="0"/>
              </a:rPr>
              <a:t>sep</a:t>
            </a: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=“,”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header=TRUE)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000" b="1" dirty="0">
                <a:solidFill>
                  <a:srgbClr val="438086"/>
                </a:solidFill>
                <a:latin typeface="Courier New" pitchFamily="49" charset="0"/>
              </a:rPr>
              <a:t>D &lt;- read.csv(“ozbmi2.csv”, header=TRUE)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000" dirty="0">
              <a:solidFill>
                <a:srgbClr val="438086"/>
              </a:solidFill>
              <a:latin typeface="Courier New" pitchFamily="49" charset="0"/>
            </a:endParaRPr>
          </a:p>
          <a:p>
            <a:pPr>
              <a:spcBef>
                <a:spcPts val="300"/>
              </a:spcBef>
              <a:buClrTx/>
              <a:buFontTx/>
              <a:buNone/>
            </a:pPr>
            <a:endParaRPr lang="en-US" sz="2000" dirty="0">
              <a:solidFill>
                <a:srgbClr val="438086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58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57200" y="692696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000">
                <a:solidFill>
                  <a:srgbClr val="424456"/>
                </a:solidFill>
                <a:latin typeface="Trebuchet MS" pitchFamily="32" charset="0"/>
              </a:rPr>
              <a:t>Exporting Data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57200" y="1923009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Tab delimited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 err="1">
                <a:solidFill>
                  <a:srgbClr val="438086"/>
                </a:solidFill>
                <a:latin typeface="Courier New" pitchFamily="49" charset="0"/>
              </a:rPr>
              <a:t>write.table</a:t>
            </a: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(D, “newdata.txt”,</a:t>
            </a:r>
            <a:r>
              <a:rPr lang="en-US" sz="2400" b="1" dirty="0" err="1">
                <a:solidFill>
                  <a:srgbClr val="438086"/>
                </a:solidFill>
                <a:latin typeface="Courier New" pitchFamily="49" charset="0"/>
              </a:rPr>
              <a:t>sep</a:t>
            </a: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=“\t”)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400" b="1" dirty="0">
              <a:solidFill>
                <a:srgbClr val="438086"/>
              </a:solidFill>
              <a:latin typeface="Courier New" pitchFamily="49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400" b="1" dirty="0">
              <a:solidFill>
                <a:srgbClr val="438086"/>
              </a:solidFill>
              <a:latin typeface="Courier New" pitchFamily="49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To </a:t>
            </a:r>
            <a:r>
              <a:rPr lang="en-AU" sz="2800" dirty="0" err="1">
                <a:solidFill>
                  <a:srgbClr val="000000"/>
                </a:solidFill>
                <a:latin typeface="Georgia" pitchFamily="16" charset="0"/>
              </a:rPr>
              <a:t>xls</a:t>
            </a:r>
            <a:endParaRPr lang="en-AU" sz="2800" dirty="0">
              <a:solidFill>
                <a:srgbClr val="000000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400" b="1" dirty="0">
              <a:solidFill>
                <a:srgbClr val="438086"/>
              </a:solidFill>
              <a:latin typeface="Courier New" pitchFamily="49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	library(</a:t>
            </a:r>
            <a:r>
              <a:rPr lang="en-AU" sz="2800" b="1" dirty="0" err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xlsReadWrite</a:t>
            </a:r>
            <a: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)</a:t>
            </a:r>
            <a:b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write.xls(D, “newdata.xls") </a:t>
            </a:r>
          </a:p>
        </p:txBody>
      </p:sp>
    </p:spTree>
    <p:extLst>
      <p:ext uri="{BB962C8B-B14F-4D97-AF65-F5344CB8AC3E}">
        <p14:creationId xmlns:p14="http://schemas.microsoft.com/office/powerpoint/2010/main" val="2357653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57200" y="692696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Checking data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68313" y="2023021"/>
            <a:ext cx="8216900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#list the variables in D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names(D)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# dimensions of D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dim(D)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# print the first 10 rows of D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head(D, n=10)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#referring to variables in D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Georgia" pitchFamily="16" charset="0"/>
              </a:rPr>
              <a:t>	#format is </a:t>
            </a:r>
            <a:r>
              <a:rPr lang="en-US" sz="2400" dirty="0" err="1">
                <a:solidFill>
                  <a:srgbClr val="000000"/>
                </a:solidFill>
                <a:latin typeface="Georgia" pitchFamily="16" charset="0"/>
              </a:rPr>
              <a:t>Object$variable</a:t>
            </a:r>
            <a:endParaRPr lang="en-US" sz="2400" dirty="0">
              <a:solidFill>
                <a:srgbClr val="000000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	head(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D$age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, n=10)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800" b="1" dirty="0">
              <a:solidFill>
                <a:srgbClr val="438086"/>
              </a:solidFill>
              <a:latin typeface="Courier New" pitchFamily="49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800" b="1" dirty="0">
              <a:solidFill>
                <a:srgbClr val="438086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566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57200" y="620688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Basic Manipulation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68313" y="1951013"/>
            <a:ext cx="8216900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#You can make new variables within an existing object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D$newage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&lt;- 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D$age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*100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#Or overwrite a variable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D$age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&lt;- 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D$age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*100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#Or recode a variable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	#</a:t>
            </a:r>
            <a:r>
              <a:rPr lang="en-AU" sz="2800" b="1" dirty="0" err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D$catage</a:t>
            </a:r>
            <a: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AU" sz="2800" b="1" dirty="0" err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ifelse</a:t>
            </a:r>
            <a: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AU" sz="2800" b="1" dirty="0" err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D$age</a:t>
            </a:r>
            <a: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 &gt; 30, </a:t>
            </a:r>
            <a:b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c("older"), c("younger"))</a:t>
            </a:r>
            <a:r>
              <a:rPr lang="en-AU" sz="2800" dirty="0">
                <a:solidFill>
                  <a:srgbClr val="438086"/>
                </a:solidFill>
                <a:latin typeface="Georgia" pitchFamily="16" charset="0"/>
              </a:rPr>
              <a:t>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2800" dirty="0">
              <a:solidFill>
                <a:srgbClr val="438086"/>
              </a:solidFill>
              <a:latin typeface="Georgia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05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7200" y="1019175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Checking data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68313" y="2349500"/>
            <a:ext cx="8216900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>
                <a:solidFill>
                  <a:srgbClr val="000000"/>
                </a:solidFill>
                <a:latin typeface="Georgia" pitchFamily="16" charset="0"/>
              </a:rPr>
              <a:t>#Mean and variance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>
                <a:solidFill>
                  <a:srgbClr val="438086"/>
                </a:solidFill>
                <a:latin typeface="Courier New" pitchFamily="49" charset="0"/>
              </a:rPr>
              <a:t>mean(D$age</a:t>
            </a:r>
            <a:r>
              <a:rPr lang="en-US" sz="2800" b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AU" sz="2800" b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 na.rm =TRUE</a:t>
            </a:r>
            <a:r>
              <a:rPr lang="en-US" sz="2800" b="1">
                <a:solidFill>
                  <a:srgbClr val="438086"/>
                </a:solidFill>
                <a:latin typeface="Courier New" pitchFamily="49" charset="0"/>
              </a:rPr>
              <a:t>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>
                <a:solidFill>
                  <a:srgbClr val="438086"/>
                </a:solidFill>
                <a:latin typeface="Courier New" pitchFamily="49" charset="0"/>
              </a:rPr>
              <a:t>var(D$age</a:t>
            </a:r>
            <a:r>
              <a:rPr lang="en-US" sz="2800" b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 ,</a:t>
            </a:r>
            <a:r>
              <a:rPr lang="en-AU" sz="2800" b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 na.rm =TRUE</a:t>
            </a:r>
            <a:r>
              <a:rPr lang="en-US" sz="2800" b="1">
                <a:solidFill>
                  <a:srgbClr val="438086"/>
                </a:solidFill>
                <a:latin typeface="Courier New" pitchFamily="49" charset="0"/>
              </a:rPr>
              <a:t>)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>
                <a:solidFill>
                  <a:srgbClr val="000000"/>
                </a:solidFill>
                <a:latin typeface="Georgia" pitchFamily="16" charset="0"/>
              </a:rPr>
              <a:t>#For a number of variables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>
                <a:solidFill>
                  <a:srgbClr val="438086"/>
                </a:solidFill>
                <a:latin typeface="Courier New" pitchFamily="49" charset="0"/>
              </a:rPr>
              <a:t>lapply(D, mean, na.rm=TRUE)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>
                <a:solidFill>
                  <a:srgbClr val="438086"/>
                </a:solidFill>
                <a:latin typeface="Courier New" pitchFamily="49" charset="0"/>
              </a:rPr>
              <a:t>sapply(D, mean, na.rm=TRUE)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800" b="1">
              <a:solidFill>
                <a:srgbClr val="438086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84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57200" y="1019175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Checking data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68313" y="2349500"/>
            <a:ext cx="8216900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>
                <a:solidFill>
                  <a:srgbClr val="000000"/>
                </a:solidFill>
                <a:latin typeface="Georgia" pitchFamily="16" charset="0"/>
              </a:rPr>
              <a:t>A bit more info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>
                <a:solidFill>
                  <a:srgbClr val="438086"/>
                </a:solidFill>
                <a:latin typeface="Courier New" pitchFamily="49" charset="0"/>
              </a:rPr>
              <a:t>summary(D$age)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>
                <a:solidFill>
                  <a:srgbClr val="438086"/>
                </a:solidFill>
                <a:latin typeface="Courier New" pitchFamily="49" charset="0"/>
              </a:rPr>
              <a:t>	summary(D$age[which(D$agecat==1)])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>
                <a:solidFill>
                  <a:srgbClr val="000000"/>
                </a:solidFill>
                <a:latin typeface="Georgia" pitchFamily="16" charset="0"/>
              </a:rPr>
              <a:t>What about a categorical variable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>
                <a:solidFill>
                  <a:srgbClr val="438086"/>
                </a:solidFill>
                <a:latin typeface="Courier New" pitchFamily="49" charset="0"/>
              </a:rPr>
              <a:t>table(D$agecat)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>
                <a:solidFill>
                  <a:srgbClr val="438086"/>
                </a:solidFill>
                <a:latin typeface="Courier New" pitchFamily="49" charset="0"/>
              </a:rPr>
              <a:t>	table(D$agecat,D$zyg)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800" b="1">
              <a:solidFill>
                <a:srgbClr val="438086"/>
              </a:solidFill>
              <a:latin typeface="Courier New" pitchFamily="49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800" b="1">
              <a:solidFill>
                <a:srgbClr val="438086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646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57200" y="764704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Some basic analysis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57200" y="1995017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typing D$ is getting annoying so we can attach the data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attach(D)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	table(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agecat,zyg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000" b="1" dirty="0">
                <a:solidFill>
                  <a:srgbClr val="438086"/>
                </a:solidFill>
                <a:latin typeface="Courier New" pitchFamily="49" charset="0"/>
              </a:rPr>
              <a:t>	#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detach(D)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Correlations anyone?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cor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(wt1,bmi1, use="complete")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cor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(ht1,bmi1, use="complete")</a:t>
            </a:r>
          </a:p>
        </p:txBody>
      </p:sp>
    </p:spTree>
    <p:extLst>
      <p:ext uri="{BB962C8B-B14F-4D97-AF65-F5344CB8AC3E}">
        <p14:creationId xmlns:p14="http://schemas.microsoft.com/office/powerpoint/2010/main" val="14218564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Morning sessions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r>
              <a:rPr lang="en-AU" dirty="0" smtClean="0"/>
              <a:t>Optional </a:t>
            </a:r>
          </a:p>
          <a:p>
            <a:pPr lvl="1"/>
            <a:r>
              <a:rPr lang="en-AU" dirty="0" smtClean="0"/>
              <a:t>Feel free to wander in and out/check email </a:t>
            </a:r>
            <a:r>
              <a:rPr lang="en-AU" dirty="0" err="1" smtClean="0"/>
              <a:t>etc</a:t>
            </a:r>
            <a:endParaRPr lang="en-AU" dirty="0" smtClean="0"/>
          </a:p>
          <a:p>
            <a:r>
              <a:rPr lang="en-AU" dirty="0" smtClean="0"/>
              <a:t>Topics</a:t>
            </a:r>
          </a:p>
          <a:p>
            <a:pPr lvl="1"/>
            <a:r>
              <a:rPr lang="en-AU" dirty="0" smtClean="0"/>
              <a:t>Shift in response to feedback</a:t>
            </a:r>
          </a:p>
          <a:p>
            <a:pPr lvl="1"/>
            <a:r>
              <a:rPr lang="en-AU" dirty="0" smtClean="0"/>
              <a:t>Tomorrow: </a:t>
            </a:r>
            <a:r>
              <a:rPr lang="en-AU" dirty="0" smtClean="0"/>
              <a:t>Plink/R</a:t>
            </a:r>
            <a:endParaRPr lang="en-AU" dirty="0" smtClean="0"/>
          </a:p>
          <a:p>
            <a:pPr lvl="1"/>
            <a:r>
              <a:rPr lang="en-AU" dirty="0" smtClean="0"/>
              <a:t>Wednesday: PCA</a:t>
            </a:r>
          </a:p>
          <a:p>
            <a:pPr lvl="1"/>
            <a:r>
              <a:rPr lang="en-AU" dirty="0" smtClean="0"/>
              <a:t>Thursday: </a:t>
            </a:r>
            <a:r>
              <a:rPr lang="en-AU" dirty="0" smtClean="0"/>
              <a:t>Python</a:t>
            </a:r>
            <a:endParaRPr lang="en-AU" dirty="0" smtClean="0"/>
          </a:p>
          <a:p>
            <a:pPr lvl="1"/>
            <a:r>
              <a:rPr lang="en-AU" dirty="0" smtClean="0"/>
              <a:t>Friday: TBA</a:t>
            </a:r>
          </a:p>
        </p:txBody>
      </p:sp>
    </p:spTree>
    <p:extLst>
      <p:ext uri="{BB962C8B-B14F-4D97-AF65-F5344CB8AC3E}">
        <p14:creationId xmlns:p14="http://schemas.microsoft.com/office/powerpoint/2010/main" val="15112947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68313" y="692150"/>
            <a:ext cx="82280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regression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57200" y="1773238"/>
            <a:ext cx="8228013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>
                <a:solidFill>
                  <a:srgbClr val="000000"/>
                </a:solidFill>
                <a:latin typeface="Georgia" pitchFamily="16" charset="0"/>
              </a:rPr>
              <a:t>Multiple Linear Regression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 b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AU" sz="2600" b="1">
                <a:solidFill>
                  <a:srgbClr val="438086"/>
                </a:solidFill>
                <a:latin typeface="Georgia" pitchFamily="16" charset="0"/>
              </a:rPr>
              <a:t>fit &lt;- lm(bmi1 ~ age + zyg, data=D)</a:t>
            </a:r>
            <a:br>
              <a:rPr lang="en-AU" sz="2600" b="1">
                <a:solidFill>
                  <a:srgbClr val="438086"/>
                </a:solidFill>
                <a:latin typeface="Georgia" pitchFamily="16" charset="0"/>
              </a:rPr>
            </a:br>
            <a:r>
              <a:rPr lang="en-AU" sz="2600" b="1">
                <a:solidFill>
                  <a:srgbClr val="438086"/>
                </a:solidFill>
                <a:latin typeface="Georgia" pitchFamily="16" charset="0"/>
              </a:rPr>
              <a:t>summary(fit)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800">
                <a:solidFill>
                  <a:srgbClr val="000000"/>
                </a:solidFill>
                <a:latin typeface="Georgia" pitchFamily="16" charset="0"/>
                <a:cs typeface="Courier New" pitchFamily="49" charset="0"/>
              </a:rPr>
              <a:t># Other useful functions </a:t>
            </a:r>
            <a:r>
              <a:rPr lang="en-AU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AU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AU" sz="2000" b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coefficients(fit) # model coefficients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000" b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	confint(fit, level=0.95) # CIs for model parameters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000" b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	anova(fit) # anova table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000" b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	vcov(fit) # covariance matrix for model parameters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2600" b="1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2600" b="1">
              <a:solidFill>
                <a:srgbClr val="438086"/>
              </a:solidFill>
              <a:latin typeface="Georgia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58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2280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Basic plots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7200" y="1844675"/>
            <a:ext cx="8228013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>
                <a:solidFill>
                  <a:srgbClr val="000000"/>
                </a:solidFill>
                <a:latin typeface="Georgia" pitchFamily="16" charset="0"/>
              </a:rPr>
              <a:t>Histogram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>
                <a:solidFill>
                  <a:srgbClr val="000000"/>
                </a:solidFill>
                <a:latin typeface="Georgia" pitchFamily="16" charset="0"/>
              </a:rPr>
              <a:t>#basic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>
                <a:solidFill>
                  <a:srgbClr val="438086"/>
                </a:solidFill>
                <a:latin typeface="Georgia" pitchFamily="16" charset="0"/>
              </a:rPr>
              <a:t>	hist(age)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>
                <a:solidFill>
                  <a:srgbClr val="000000"/>
                </a:solidFill>
                <a:latin typeface="Georgia" pitchFamily="16" charset="0"/>
              </a:rPr>
              <a:t>#basic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>
                <a:solidFill>
                  <a:srgbClr val="438086"/>
                </a:solidFill>
                <a:latin typeface="Georgia" pitchFamily="16" charset="0"/>
              </a:rPr>
              <a:t>	hist(age, breaks=12, col=‘red’)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>
                <a:solidFill>
                  <a:srgbClr val="000000"/>
                </a:solidFill>
                <a:latin typeface="Georgia" pitchFamily="16" charset="0"/>
              </a:rPr>
              <a:t># Add labels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>
                <a:solidFill>
                  <a:srgbClr val="438086"/>
                </a:solidFill>
                <a:latin typeface="Georgia" pitchFamily="16" charset="0"/>
              </a:rPr>
              <a:t>	hist(age, breaks=12, col='red', xlab='age in years',main='Histogram of age‘)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260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2600">
              <a:solidFill>
                <a:srgbClr val="438086"/>
              </a:solidFill>
              <a:latin typeface="Georgia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245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57200" y="1019175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Looking at your data...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>
                <a:solidFill>
                  <a:srgbClr val="000000"/>
                </a:solidFill>
                <a:latin typeface="Georgia" pitchFamily="16" charset="0"/>
              </a:rPr>
              <a:t>#Kernal density plot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>
                <a:solidFill>
                  <a:srgbClr val="438086"/>
                </a:solidFill>
                <a:latin typeface="Georgia" pitchFamily="16" charset="0"/>
              </a:rPr>
              <a:t>d &lt;- density(age, na.rm = "TRUE") # returns the density data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>
                <a:solidFill>
                  <a:srgbClr val="438086"/>
                </a:solidFill>
                <a:latin typeface="Georgia" pitchFamily="16" charset="0"/>
              </a:rPr>
              <a:t>plot(d) # plots the results 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endParaRPr lang="en-AU" sz="2600">
              <a:solidFill>
                <a:srgbClr val="438086"/>
              </a:solidFill>
              <a:latin typeface="Georgia" pitchFamily="16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3100"/>
            <a:ext cx="2965525" cy="295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953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57200" y="620688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Looking at your data...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57200" y="1851001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 dirty="0">
                <a:solidFill>
                  <a:srgbClr val="000000"/>
                </a:solidFill>
                <a:latin typeface="Georgia" pitchFamily="16" charset="0"/>
              </a:rPr>
              <a:t>#</a:t>
            </a:r>
            <a:r>
              <a:rPr lang="en-AU" sz="2600" dirty="0" err="1">
                <a:solidFill>
                  <a:srgbClr val="000000"/>
                </a:solidFill>
                <a:latin typeface="Georgia" pitchFamily="16" charset="0"/>
              </a:rPr>
              <a:t>Kernal</a:t>
            </a:r>
            <a:r>
              <a:rPr lang="en-AU" sz="2600" dirty="0">
                <a:solidFill>
                  <a:srgbClr val="000000"/>
                </a:solidFill>
                <a:latin typeface="Georgia" pitchFamily="16" charset="0"/>
              </a:rPr>
              <a:t> density plot by </a:t>
            </a:r>
            <a:r>
              <a:rPr lang="en-AU" sz="2600" dirty="0" err="1">
                <a:solidFill>
                  <a:srgbClr val="000000"/>
                </a:solidFill>
                <a:latin typeface="Georgia" pitchFamily="16" charset="0"/>
              </a:rPr>
              <a:t>zyg</a:t>
            </a:r>
            <a:r>
              <a:rPr lang="en-AU" sz="2600" dirty="0">
                <a:solidFill>
                  <a:srgbClr val="000000"/>
                </a:solidFill>
                <a:latin typeface="Georgia" pitchFamily="16" charset="0"/>
              </a:rPr>
              <a:t>?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library(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sm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# create value labels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 &lt;- factor(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, levels= 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seq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(1,5),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  labels = c("MZF", "MZM", "DZF", "DZM", "DZOS"))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1600" dirty="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# plot densities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sm.density.compare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(age, 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, 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xlab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="Years")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title(main="Years by ZYG")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1600" dirty="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# add legend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colfill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&lt;-c(2:(2+length(levels(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))))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legend(.8,3, levels(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), fill=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colfill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301852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57200" y="1019175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Huh what?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400">
                <a:solidFill>
                  <a:srgbClr val="000000"/>
                </a:solidFill>
                <a:latin typeface="Georgia" pitchFamily="16" charset="0"/>
              </a:rPr>
              <a:t>&gt; library(sm)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400">
                <a:solidFill>
                  <a:srgbClr val="000000"/>
                </a:solidFill>
                <a:latin typeface="Georgia" pitchFamily="16" charset="0"/>
              </a:rPr>
              <a:t>Error in library(sm) : there is no package called 'sm'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400">
                <a:solidFill>
                  <a:srgbClr val="000000"/>
                </a:solidFill>
                <a:latin typeface="Georgia" pitchFamily="16" charset="0"/>
              </a:rPr>
              <a:t>&gt; sm.density.compare(age, zyg, xlab="Years")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400">
                <a:solidFill>
                  <a:srgbClr val="000000"/>
                </a:solidFill>
                <a:latin typeface="Georgia" pitchFamily="16" charset="0"/>
              </a:rPr>
              <a:t>Error: could not find function "sm.density.compare"</a:t>
            </a:r>
          </a:p>
        </p:txBody>
      </p:sp>
    </p:spTree>
    <p:extLst>
      <p:ext uri="{BB962C8B-B14F-4D97-AF65-F5344CB8AC3E}">
        <p14:creationId xmlns:p14="http://schemas.microsoft.com/office/powerpoint/2010/main" val="1920438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457200" y="115888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Adding a package...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85800" y="1828800"/>
            <a:ext cx="8228013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>
                <a:solidFill>
                  <a:srgbClr val="438086"/>
                </a:solidFill>
                <a:latin typeface="Georgia" pitchFamily="16" charset="0"/>
              </a:rPr>
              <a:t>install.packages()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260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2600">
              <a:solidFill>
                <a:srgbClr val="438086"/>
              </a:solidFill>
              <a:latin typeface="Georgia" pitchFamily="16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268413"/>
            <a:ext cx="1800225" cy="500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268413"/>
            <a:ext cx="21082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904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57200" y="1019175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349500"/>
            <a:ext cx="61341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931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736476" y="188913"/>
            <a:ext cx="82280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Looking at your data...</a:t>
            </a: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736476" y="1419225"/>
            <a:ext cx="8228012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 dirty="0">
                <a:solidFill>
                  <a:srgbClr val="000000"/>
                </a:solidFill>
                <a:latin typeface="Georgia" pitchFamily="16" charset="0"/>
              </a:rPr>
              <a:t>#</a:t>
            </a:r>
            <a:r>
              <a:rPr lang="en-AU" sz="2600" dirty="0" err="1">
                <a:solidFill>
                  <a:srgbClr val="000000"/>
                </a:solidFill>
                <a:latin typeface="Georgia" pitchFamily="16" charset="0"/>
              </a:rPr>
              <a:t>Kernal</a:t>
            </a:r>
            <a:r>
              <a:rPr lang="en-AU" sz="2600" dirty="0">
                <a:solidFill>
                  <a:srgbClr val="000000"/>
                </a:solidFill>
                <a:latin typeface="Georgia" pitchFamily="16" charset="0"/>
              </a:rPr>
              <a:t> density plot by </a:t>
            </a:r>
            <a:r>
              <a:rPr lang="en-AU" sz="2600" dirty="0" err="1">
                <a:solidFill>
                  <a:srgbClr val="000000"/>
                </a:solidFill>
                <a:latin typeface="Georgia" pitchFamily="16" charset="0"/>
              </a:rPr>
              <a:t>zyg</a:t>
            </a:r>
            <a:r>
              <a:rPr lang="en-AU" sz="2600" dirty="0">
                <a:solidFill>
                  <a:srgbClr val="000000"/>
                </a:solidFill>
                <a:latin typeface="Georgia" pitchFamily="16" charset="0"/>
              </a:rPr>
              <a:t>?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library(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sm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# create value labels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 &lt;- factor(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, levels= 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seq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(1,5),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  labels = c("MZF", "MZM", "DZF", "DZM", "DZOS"))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1600" dirty="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# plot densities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sm.density.compare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(age, 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, 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xlab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="Years”)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title(main="Years by ZYG")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1600" dirty="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# add legend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colfill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&lt;-c(2:(2+length(levels(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))))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legend(.8,3, levels(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), fill=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colfill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) 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71" y="3056311"/>
            <a:ext cx="3159545" cy="29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678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736475" y="692696"/>
            <a:ext cx="8228013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That’s great but how do I save it?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36475" y="1923009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400" dirty="0">
                <a:solidFill>
                  <a:srgbClr val="438086"/>
                </a:solidFill>
                <a:latin typeface="Georgia" pitchFamily="16" charset="0"/>
              </a:rPr>
              <a:t># make a </a:t>
            </a:r>
            <a:r>
              <a:rPr lang="en-AU" sz="2400" dirty="0" err="1">
                <a:solidFill>
                  <a:srgbClr val="438086"/>
                </a:solidFill>
                <a:latin typeface="Georgia" pitchFamily="16" charset="0"/>
              </a:rPr>
              <a:t>png</a:t>
            </a:r>
            <a:r>
              <a:rPr lang="en-AU" sz="2400" dirty="0">
                <a:solidFill>
                  <a:srgbClr val="438086"/>
                </a:solidFill>
                <a:latin typeface="Georgia" pitchFamily="16" charset="0"/>
              </a:rPr>
              <a:t> file to hold the plot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400" dirty="0" err="1">
                <a:solidFill>
                  <a:srgbClr val="438086"/>
                </a:solidFill>
                <a:latin typeface="Georgia" pitchFamily="16" charset="0"/>
              </a:rPr>
              <a:t>png</a:t>
            </a:r>
            <a:r>
              <a:rPr lang="en-AU" sz="2400" dirty="0">
                <a:solidFill>
                  <a:srgbClr val="438086"/>
                </a:solidFill>
                <a:latin typeface="Georgia" pitchFamily="16" charset="0"/>
              </a:rPr>
              <a:t>("zygdensity.png")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1100" dirty="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# create value labels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1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 &lt;- factor(</a:t>
            </a:r>
            <a:r>
              <a:rPr lang="en-AU" sz="1100" dirty="0" err="1">
                <a:solidFill>
                  <a:srgbClr val="438086"/>
                </a:solidFill>
                <a:latin typeface="Georgia" pitchFamily="16" charset="0"/>
              </a:rPr>
              <a:t>zyg</a:t>
            </a: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, levels= </a:t>
            </a:r>
            <a:r>
              <a:rPr lang="en-AU" sz="1100" dirty="0" err="1">
                <a:solidFill>
                  <a:srgbClr val="438086"/>
                </a:solidFill>
                <a:latin typeface="Georgia" pitchFamily="16" charset="0"/>
              </a:rPr>
              <a:t>seq</a:t>
            </a: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(1,5),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  labels = c("MZF", "MZM", "DZF", "DZM", "DZOS"))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# plot densities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100" dirty="0" err="1">
                <a:solidFill>
                  <a:srgbClr val="438086"/>
                </a:solidFill>
                <a:latin typeface="Georgia" pitchFamily="16" charset="0"/>
              </a:rPr>
              <a:t>sm.density.compare</a:t>
            </a: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(age, </a:t>
            </a:r>
            <a:r>
              <a:rPr lang="en-AU" sz="1100" dirty="0" err="1">
                <a:solidFill>
                  <a:srgbClr val="438086"/>
                </a:solidFill>
                <a:latin typeface="Georgia" pitchFamily="16" charset="0"/>
              </a:rPr>
              <a:t>zyg</a:t>
            </a: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, </a:t>
            </a:r>
            <a:r>
              <a:rPr lang="en-AU" sz="1100" dirty="0" err="1">
                <a:solidFill>
                  <a:srgbClr val="438086"/>
                </a:solidFill>
                <a:latin typeface="Georgia" pitchFamily="16" charset="0"/>
              </a:rPr>
              <a:t>xlab</a:t>
            </a: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="Years”)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title(main="Years by ZYG")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# add legend via mouse click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100" dirty="0" err="1">
                <a:solidFill>
                  <a:srgbClr val="438086"/>
                </a:solidFill>
                <a:latin typeface="Georgia" pitchFamily="16" charset="0"/>
              </a:rPr>
              <a:t>colfill</a:t>
            </a: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&lt;-c(2:(2+length(levels(</a:t>
            </a:r>
            <a:r>
              <a:rPr lang="en-AU" sz="11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))))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legend(.8,3, levels(</a:t>
            </a:r>
            <a:r>
              <a:rPr lang="en-AU" sz="11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), fill=</a:t>
            </a:r>
            <a:r>
              <a:rPr lang="en-AU" sz="1100" dirty="0" err="1">
                <a:solidFill>
                  <a:srgbClr val="438086"/>
                </a:solidFill>
                <a:latin typeface="Georgia" pitchFamily="16" charset="0"/>
              </a:rPr>
              <a:t>colfill</a:t>
            </a: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)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1100" dirty="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000" dirty="0">
                <a:solidFill>
                  <a:srgbClr val="438086"/>
                </a:solidFill>
                <a:latin typeface="Georgia" pitchFamily="16" charset="0"/>
              </a:rPr>
              <a:t># close the </a:t>
            </a:r>
            <a:r>
              <a:rPr lang="en-AU" sz="2000" dirty="0" err="1">
                <a:solidFill>
                  <a:srgbClr val="438086"/>
                </a:solidFill>
                <a:latin typeface="Georgia" pitchFamily="16" charset="0"/>
              </a:rPr>
              <a:t>png</a:t>
            </a:r>
            <a:r>
              <a:rPr lang="en-AU" sz="2000" dirty="0">
                <a:solidFill>
                  <a:srgbClr val="438086"/>
                </a:solidFill>
                <a:latin typeface="Georgia" pitchFamily="16" charset="0"/>
              </a:rPr>
              <a:t> file to allow viewing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000" dirty="0" err="1">
                <a:solidFill>
                  <a:srgbClr val="438086"/>
                </a:solidFill>
                <a:latin typeface="Georgia" pitchFamily="16" charset="0"/>
              </a:rPr>
              <a:t>dev.off</a:t>
            </a:r>
            <a:r>
              <a:rPr lang="en-AU" sz="2000" dirty="0">
                <a:solidFill>
                  <a:srgbClr val="438086"/>
                </a:solidFill>
                <a:latin typeface="Georgia" pitchFamily="16" charset="0"/>
              </a:rPr>
              <a:t>()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endParaRPr lang="en-AU" sz="2000" dirty="0">
              <a:solidFill>
                <a:srgbClr val="438086"/>
              </a:solidFill>
              <a:latin typeface="Georgia" pitchFamily="16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4176712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232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592459" y="692696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8136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000">
                <a:solidFill>
                  <a:srgbClr val="424456"/>
                </a:solidFill>
                <a:latin typeface="Trebuchet MS" pitchFamily="32" charset="0"/>
              </a:rPr>
              <a:t>Final Words of Warning</a:t>
            </a: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67544" y="1923009"/>
            <a:ext cx="555466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8136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</a:rPr>
              <a:t>“Using R is a bit akin to smoking. The beginning is difficult, one may get headaches and even gag the first few times. But in the long run</a:t>
            </a:r>
            <a:r>
              <a:rPr lang="en-US" sz="2800" dirty="0" smtClean="0">
                <a:solidFill>
                  <a:srgbClr val="000000"/>
                </a:solidFill>
                <a:latin typeface="Georgia" pitchFamily="16" charset="0"/>
              </a:rPr>
              <a:t>, it </a:t>
            </a:r>
            <a:r>
              <a:rPr lang="en-US" sz="2800" dirty="0">
                <a:solidFill>
                  <a:srgbClr val="000000"/>
                </a:solidFill>
                <a:latin typeface="Georgia" pitchFamily="16" charset="0"/>
              </a:rPr>
              <a:t>becomes pleasurable and even addictive. Yet, deep down, for those willing to be honest, there is something not fully healthy in it.” --Francois </a:t>
            </a:r>
            <a:r>
              <a:rPr lang="en-US" sz="2800" dirty="0" err="1">
                <a:solidFill>
                  <a:srgbClr val="000000"/>
                </a:solidFill>
                <a:latin typeface="Georgia" pitchFamily="16" charset="0"/>
              </a:rPr>
              <a:t>Pinard</a:t>
            </a:r>
            <a:endParaRPr lang="en-US" sz="2800" dirty="0">
              <a:solidFill>
                <a:srgbClr val="000000"/>
              </a:solidFill>
              <a:latin typeface="Georgia" pitchFamily="16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6" r="5107" b="28051"/>
          <a:stretch/>
        </p:blipFill>
        <p:spPr bwMode="auto">
          <a:xfrm>
            <a:off x="6297364" y="3573016"/>
            <a:ext cx="2183408" cy="252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249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221088"/>
            <a:ext cx="8208912" cy="208823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 b="1" dirty="0" smtClean="0">
                <a:solidFill>
                  <a:srgbClr val="424456"/>
                </a:solidFill>
                <a:latin typeface="Trebuchet MS" pitchFamily="32" charset="0"/>
              </a:rPr>
              <a:t>Superfast intro to Linux</a:t>
            </a:r>
            <a:endParaRPr lang="en-AU" sz="4000" b="1" dirty="0">
              <a:solidFill>
                <a:srgbClr val="424456"/>
              </a:solidFill>
              <a:latin typeface="Trebuchet MS" pitchFamily="32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82677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altLang="en-US" sz="4000">
                <a:solidFill>
                  <a:srgbClr val="424456"/>
                </a:solidFill>
                <a:latin typeface="Trebuchet MS" pitchFamily="32" charset="0"/>
              </a:rPr>
              <a:t>Time for coffee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9732"/>
            <a:ext cx="348935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150" y="2276872"/>
            <a:ext cx="3332054" cy="372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445250" y="333375"/>
            <a:ext cx="23034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AU" altLang="en-US"/>
              <a:t>explodingdog.com</a:t>
            </a:r>
          </a:p>
        </p:txBody>
      </p:sp>
    </p:spTree>
    <p:extLst>
      <p:ext uri="{BB962C8B-B14F-4D97-AF65-F5344CB8AC3E}">
        <p14:creationId xmlns:p14="http://schemas.microsoft.com/office/powerpoint/2010/main" val="1599694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24128" y="476672"/>
            <a:ext cx="2952328" cy="72008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Vienna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This year’s OS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7571184" cy="4525963"/>
          </a:xfrm>
        </p:spPr>
        <p:txBody>
          <a:bodyPr>
            <a:normAutofit fontScale="92500" lnSpcReduction="10000"/>
          </a:bodyPr>
          <a:lstStyle/>
          <a:p>
            <a:r>
              <a:rPr lang="en-AU" dirty="0" err="1" smtClean="0"/>
              <a:t>Debian</a:t>
            </a:r>
            <a:r>
              <a:rPr lang="en-AU" dirty="0" smtClean="0"/>
              <a:t> (</a:t>
            </a:r>
            <a:r>
              <a:rPr lang="en-AU" dirty="0" err="1" smtClean="0"/>
              <a:t>linux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Free</a:t>
            </a:r>
          </a:p>
          <a:p>
            <a:pPr lvl="1"/>
            <a:r>
              <a:rPr lang="en-AU" dirty="0" smtClean="0"/>
              <a:t>Many free software packages available</a:t>
            </a:r>
          </a:p>
          <a:p>
            <a:pPr lvl="2"/>
            <a:r>
              <a:rPr lang="en-AU" dirty="0" smtClean="0"/>
              <a:t>Open office</a:t>
            </a:r>
          </a:p>
          <a:p>
            <a:pPr lvl="2"/>
            <a:r>
              <a:rPr lang="en-AU" dirty="0" smtClean="0"/>
              <a:t>R </a:t>
            </a:r>
          </a:p>
          <a:p>
            <a:pPr lvl="2"/>
            <a:r>
              <a:rPr lang="en-AU" dirty="0" smtClean="0"/>
              <a:t>PSPP</a:t>
            </a:r>
          </a:p>
          <a:p>
            <a:pPr lvl="2"/>
            <a:r>
              <a:rPr lang="en-AU" dirty="0" smtClean="0"/>
              <a:t>Terminal</a:t>
            </a:r>
          </a:p>
          <a:p>
            <a:r>
              <a:rPr lang="en-AU" dirty="0" smtClean="0"/>
              <a:t>Based on Unix </a:t>
            </a:r>
          </a:p>
          <a:p>
            <a:pPr lvl="1"/>
            <a:r>
              <a:rPr lang="en-AU" dirty="0" smtClean="0"/>
              <a:t>long and venerable history</a:t>
            </a:r>
          </a:p>
          <a:p>
            <a:pPr lvl="1"/>
            <a:r>
              <a:rPr lang="en-AU" dirty="0" smtClean="0"/>
              <a:t>http://en.wikipedia.org/wiki/Unix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27813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4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Close but not the same…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r>
              <a:rPr lang="en-AU" dirty="0" smtClean="0"/>
              <a:t>Most basic shortcuts will work</a:t>
            </a:r>
          </a:p>
          <a:p>
            <a:pPr lvl="1"/>
            <a:r>
              <a:rPr lang="en-AU" dirty="0" err="1" smtClean="0"/>
              <a:t>crtl+C</a:t>
            </a:r>
            <a:r>
              <a:rPr lang="en-AU" dirty="0" smtClean="0"/>
              <a:t> for copy </a:t>
            </a:r>
            <a:r>
              <a:rPr lang="en-AU" dirty="0" err="1" smtClean="0"/>
              <a:t>crtl+V</a:t>
            </a:r>
            <a:r>
              <a:rPr lang="en-AU" dirty="0" smtClean="0"/>
              <a:t> for paste </a:t>
            </a:r>
            <a:r>
              <a:rPr lang="en-AU" dirty="0" err="1" smtClean="0"/>
              <a:t>etc</a:t>
            </a:r>
            <a:endParaRPr lang="en-AU" dirty="0" smtClean="0"/>
          </a:p>
          <a:p>
            <a:r>
              <a:rPr lang="en-AU" dirty="0" smtClean="0"/>
              <a:t>Supports folder based navigation</a:t>
            </a:r>
          </a:p>
          <a:p>
            <a:r>
              <a:rPr lang="en-AU" dirty="0" smtClean="0"/>
              <a:t>/\ BIG PROBLEM is \ </a:t>
            </a:r>
            <a:r>
              <a:rPr lang="en-AU" dirty="0" err="1" smtClean="0"/>
              <a:t>vs</a:t>
            </a:r>
            <a:r>
              <a:rPr lang="en-AU" dirty="0" smtClean="0"/>
              <a:t> /</a:t>
            </a:r>
          </a:p>
          <a:p>
            <a:r>
              <a:rPr lang="en-AU" dirty="0" smtClean="0"/>
              <a:t>You will have used some version of </a:t>
            </a:r>
            <a:r>
              <a:rPr lang="en-AU" dirty="0" err="1" smtClean="0"/>
              <a:t>unix</a:t>
            </a:r>
            <a:r>
              <a:rPr lang="en-AU" dirty="0" smtClean="0"/>
              <a:t> previously</a:t>
            </a:r>
          </a:p>
          <a:p>
            <a:pPr lvl="1"/>
            <a:endParaRPr lang="en-AU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06" y="4966953"/>
            <a:ext cx="72008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092" y="4966953"/>
            <a:ext cx="926670" cy="75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268" y="4966953"/>
            <a:ext cx="542313" cy="74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87" y="4966953"/>
            <a:ext cx="648072" cy="7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665" y="4966953"/>
            <a:ext cx="1179828" cy="74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1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File hygiene is very important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r>
              <a:rPr lang="en-AU" dirty="0" smtClean="0"/>
              <a:t>Files are stored in Unix format not DOS or Mac </a:t>
            </a:r>
          </a:p>
          <a:p>
            <a:pPr lvl="1"/>
            <a:r>
              <a:rPr lang="en-AU" dirty="0" smtClean="0"/>
              <a:t>Changes the line ending characters </a:t>
            </a:r>
          </a:p>
          <a:p>
            <a:pPr lvl="1"/>
            <a:r>
              <a:rPr lang="en-AU" dirty="0" smtClean="0"/>
              <a:t>Use dos2unix, unix2dos, mac2unix, unix2mac to change formats</a:t>
            </a:r>
          </a:p>
          <a:p>
            <a:pPr lvl="1"/>
            <a:r>
              <a:rPr lang="en-AU" dirty="0" smtClean="0"/>
              <a:t>Can use the file command to check format</a:t>
            </a:r>
          </a:p>
          <a:p>
            <a:r>
              <a:rPr lang="en-AU" dirty="0" smtClean="0"/>
              <a:t>Unix systems are case sensitive! </a:t>
            </a:r>
          </a:p>
          <a:p>
            <a:r>
              <a:rPr lang="en-AU" dirty="0" smtClean="0"/>
              <a:t>NO SPACES in your file/directory names!!</a:t>
            </a:r>
          </a:p>
          <a:p>
            <a:r>
              <a:rPr lang="en-AU" dirty="0" smtClean="0"/>
              <a:t>Wildcards </a:t>
            </a:r>
            <a:r>
              <a:rPr lang="en-AU" dirty="0" err="1" smtClean="0"/>
              <a:t>ie</a:t>
            </a:r>
            <a:r>
              <a:rPr lang="en-AU" dirty="0" smtClean="0"/>
              <a:t> dos2unix *.</a:t>
            </a:r>
            <a:r>
              <a:rPr lang="en-AU" dirty="0" err="1" smtClean="0"/>
              <a:t>dat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89562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1979</Words>
  <Application>Microsoft Office PowerPoint</Application>
  <PresentationFormat>On-screen Show (4:3)</PresentationFormat>
  <Paragraphs>456</Paragraphs>
  <Slides>61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(Re) introduction to Linux Sarah Medland Boulder 2017</vt:lpstr>
      <vt:lpstr>Getting the most out of the workshop</vt:lpstr>
      <vt:lpstr>I work in Brisbane at QIMR</vt:lpstr>
      <vt:lpstr>PowerPoint Presentation</vt:lpstr>
      <vt:lpstr>Morning sessions</vt:lpstr>
      <vt:lpstr>PowerPoint Presentation</vt:lpstr>
      <vt:lpstr>This year’s OS</vt:lpstr>
      <vt:lpstr>Close but not the same…</vt:lpstr>
      <vt:lpstr>File hygiene is very important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R this week  </vt:lpstr>
      <vt:lpstr>Setting this up at 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QIMR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SEM</dc:creator>
  <cp:lastModifiedBy>logstress@gmail.com</cp:lastModifiedBy>
  <cp:revision>59</cp:revision>
  <dcterms:created xsi:type="dcterms:W3CDTF">2012-03-05T00:13:09Z</dcterms:created>
  <dcterms:modified xsi:type="dcterms:W3CDTF">2017-03-06T05:28:05Z</dcterms:modified>
</cp:coreProperties>
</file>