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9.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0.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1.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2.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3.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5.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6.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7.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8.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29.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0.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1.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2.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3.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4.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5.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36.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37.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38.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39.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0.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1.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2.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43.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44.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45.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 id="2147483740" r:id="rId3"/>
    <p:sldMasterId id="2147484524" r:id="rId4"/>
    <p:sldMasterId id="2147484578" r:id="rId5"/>
    <p:sldMasterId id="2147484603" r:id="rId6"/>
    <p:sldMasterId id="2147484754" r:id="rId7"/>
    <p:sldMasterId id="2147484767" r:id="rId8"/>
    <p:sldMasterId id="2147484782" r:id="rId9"/>
    <p:sldMasterId id="2147484797" r:id="rId10"/>
    <p:sldMasterId id="2147484846" r:id="rId11"/>
    <p:sldMasterId id="2147484882" r:id="rId12"/>
    <p:sldMasterId id="2147484909" r:id="rId13"/>
    <p:sldMasterId id="2147484934" r:id="rId14"/>
    <p:sldMasterId id="2147484998" r:id="rId15"/>
    <p:sldMasterId id="2147485034" r:id="rId16"/>
    <p:sldMasterId id="2147485046" r:id="rId17"/>
    <p:sldMasterId id="2147485073" r:id="rId18"/>
    <p:sldMasterId id="2147485097" r:id="rId19"/>
    <p:sldMasterId id="2147485151" r:id="rId20"/>
    <p:sldMasterId id="2147485166" r:id="rId21"/>
    <p:sldMasterId id="2147485181" r:id="rId22"/>
    <p:sldMasterId id="2147485196" r:id="rId23"/>
    <p:sldMasterId id="2147485223" r:id="rId24"/>
    <p:sldMasterId id="2147485238" r:id="rId25"/>
    <p:sldMasterId id="2147485250" r:id="rId26"/>
    <p:sldMasterId id="2147485265" r:id="rId27"/>
    <p:sldMasterId id="2147485277" r:id="rId28"/>
    <p:sldMasterId id="2147485289" r:id="rId29"/>
    <p:sldMasterId id="2147485304" r:id="rId30"/>
    <p:sldMasterId id="2147485319" r:id="rId31"/>
    <p:sldMasterId id="2147485331" r:id="rId32"/>
    <p:sldMasterId id="2147485343" r:id="rId33"/>
    <p:sldMasterId id="2147485355" r:id="rId34"/>
    <p:sldMasterId id="2147485368" r:id="rId35"/>
    <p:sldMasterId id="2147485396" r:id="rId36"/>
    <p:sldMasterId id="2147485411" r:id="rId37"/>
    <p:sldMasterId id="2147485426" r:id="rId38"/>
    <p:sldMasterId id="2147485441" r:id="rId39"/>
    <p:sldMasterId id="2147485456" r:id="rId40"/>
    <p:sldMasterId id="2147485471" r:id="rId41"/>
    <p:sldMasterId id="2147485486" r:id="rId42"/>
    <p:sldMasterId id="2147485501" r:id="rId43"/>
    <p:sldMasterId id="2147485516" r:id="rId44"/>
    <p:sldMasterId id="2147485531" r:id="rId45"/>
    <p:sldMasterId id="2147485546" r:id="rId46"/>
  </p:sldMasterIdLst>
  <p:notesMasterIdLst>
    <p:notesMasterId r:id="rId158"/>
  </p:notesMasterIdLst>
  <p:sldIdLst>
    <p:sldId id="851" r:id="rId47"/>
    <p:sldId id="256" r:id="rId48"/>
    <p:sldId id="852" r:id="rId49"/>
    <p:sldId id="853" r:id="rId50"/>
    <p:sldId id="854" r:id="rId51"/>
    <p:sldId id="1032" r:id="rId52"/>
    <p:sldId id="787" r:id="rId53"/>
    <p:sldId id="258" r:id="rId54"/>
    <p:sldId id="1030" r:id="rId55"/>
    <p:sldId id="1031" r:id="rId56"/>
    <p:sldId id="1033" r:id="rId57"/>
    <p:sldId id="714" r:id="rId58"/>
    <p:sldId id="859" r:id="rId59"/>
    <p:sldId id="860" r:id="rId60"/>
    <p:sldId id="861" r:id="rId61"/>
    <p:sldId id="862" r:id="rId62"/>
    <p:sldId id="863" r:id="rId63"/>
    <p:sldId id="1124" r:id="rId64"/>
    <p:sldId id="864" r:id="rId65"/>
    <p:sldId id="1107" r:id="rId66"/>
    <p:sldId id="1108" r:id="rId67"/>
    <p:sldId id="866" r:id="rId68"/>
    <p:sldId id="867" r:id="rId69"/>
    <p:sldId id="868" r:id="rId70"/>
    <p:sldId id="873" r:id="rId71"/>
    <p:sldId id="874" r:id="rId72"/>
    <p:sldId id="1125" r:id="rId73"/>
    <p:sldId id="875" r:id="rId74"/>
    <p:sldId id="1036" r:id="rId75"/>
    <p:sldId id="1140" r:id="rId76"/>
    <p:sldId id="1141" r:id="rId77"/>
    <p:sldId id="1142" r:id="rId78"/>
    <p:sldId id="1143" r:id="rId79"/>
    <p:sldId id="1144" r:id="rId80"/>
    <p:sldId id="1128" r:id="rId81"/>
    <p:sldId id="1115" r:id="rId82"/>
    <p:sldId id="1116" r:id="rId83"/>
    <p:sldId id="1117" r:id="rId84"/>
    <p:sldId id="1118" r:id="rId85"/>
    <p:sldId id="1119" r:id="rId86"/>
    <p:sldId id="1130" r:id="rId87"/>
    <p:sldId id="883" r:id="rId88"/>
    <p:sldId id="936" r:id="rId89"/>
    <p:sldId id="937" r:id="rId90"/>
    <p:sldId id="938" r:id="rId91"/>
    <p:sldId id="939" r:id="rId92"/>
    <p:sldId id="940" r:id="rId93"/>
    <p:sldId id="941" r:id="rId94"/>
    <p:sldId id="942" r:id="rId95"/>
    <p:sldId id="1121" r:id="rId96"/>
    <p:sldId id="943" r:id="rId97"/>
    <p:sldId id="945" r:id="rId98"/>
    <p:sldId id="946" r:id="rId99"/>
    <p:sldId id="1131" r:id="rId100"/>
    <p:sldId id="1053" r:id="rId101"/>
    <p:sldId id="1132" r:id="rId102"/>
    <p:sldId id="1126" r:id="rId103"/>
    <p:sldId id="1105" r:id="rId104"/>
    <p:sldId id="1106" r:id="rId105"/>
    <p:sldId id="1133" r:id="rId106"/>
    <p:sldId id="1057" r:id="rId107"/>
    <p:sldId id="1058" r:id="rId108"/>
    <p:sldId id="1059" r:id="rId109"/>
    <p:sldId id="1060" r:id="rId110"/>
    <p:sldId id="1134" r:id="rId111"/>
    <p:sldId id="1061" r:id="rId112"/>
    <p:sldId id="1064" r:id="rId113"/>
    <p:sldId id="1135" r:id="rId114"/>
    <p:sldId id="1103" r:id="rId115"/>
    <p:sldId id="1104" r:id="rId116"/>
    <p:sldId id="1136" r:id="rId117"/>
    <p:sldId id="1070" r:id="rId118"/>
    <p:sldId id="1071" r:id="rId119"/>
    <p:sldId id="1137" r:id="rId120"/>
    <p:sldId id="1065" r:id="rId121"/>
    <p:sldId id="1066" r:id="rId122"/>
    <p:sldId id="1114" r:id="rId123"/>
    <p:sldId id="1067" r:id="rId124"/>
    <p:sldId id="1068" r:id="rId125"/>
    <p:sldId id="1069" r:id="rId126"/>
    <p:sldId id="1138" r:id="rId127"/>
    <p:sldId id="1028" r:id="rId128"/>
    <p:sldId id="1139" r:id="rId129"/>
    <p:sldId id="1072" r:id="rId130"/>
    <p:sldId id="1073" r:id="rId131"/>
    <p:sldId id="1074" r:id="rId132"/>
    <p:sldId id="1075" r:id="rId133"/>
    <p:sldId id="1076" r:id="rId134"/>
    <p:sldId id="1077" r:id="rId135"/>
    <p:sldId id="1078" r:id="rId136"/>
    <p:sldId id="1079" r:id="rId137"/>
    <p:sldId id="1145" r:id="rId138"/>
    <p:sldId id="731" r:id="rId139"/>
    <p:sldId id="899" r:id="rId140"/>
    <p:sldId id="1080" r:id="rId141"/>
    <p:sldId id="1082" r:id="rId142"/>
    <p:sldId id="1083" r:id="rId143"/>
    <p:sldId id="1084" r:id="rId144"/>
    <p:sldId id="1081" r:id="rId145"/>
    <p:sldId id="1085" r:id="rId146"/>
    <p:sldId id="1086" r:id="rId147"/>
    <p:sldId id="1087" r:id="rId148"/>
    <p:sldId id="1088" r:id="rId149"/>
    <p:sldId id="1089" r:id="rId150"/>
    <p:sldId id="1090" r:id="rId151"/>
    <p:sldId id="1096" r:id="rId152"/>
    <p:sldId id="1097" r:id="rId153"/>
    <p:sldId id="1098" r:id="rId154"/>
    <p:sldId id="1120" r:id="rId155"/>
    <p:sldId id="1122" r:id="rId156"/>
    <p:sldId id="1123" r:id="rId1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6600"/>
    <a:srgbClr val="FF9900"/>
    <a:srgbClr val="FFFF99"/>
    <a:srgbClr val="FFFF66"/>
    <a:srgbClr val="FF0000"/>
    <a:srgbClr val="FF99FF"/>
    <a:srgbClr val="FDFDFD"/>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49505" autoAdjust="0"/>
  </p:normalViewPr>
  <p:slideViewPr>
    <p:cSldViewPr snapToGrid="0">
      <p:cViewPr>
        <p:scale>
          <a:sx n="70" d="100"/>
          <a:sy n="70" d="100"/>
        </p:scale>
        <p:origin x="-1147"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998"/>
    </p:cViewPr>
  </p:sorterViewPr>
  <p:notesViewPr>
    <p:cSldViewPr snapToGrid="0">
      <p:cViewPr varScale="1">
        <p:scale>
          <a:sx n="58" d="100"/>
          <a:sy n="58" d="100"/>
        </p:scale>
        <p:origin x="-176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1.xml"/><Relationship Id="rId63" Type="http://schemas.openxmlformats.org/officeDocument/2006/relationships/slide" Target="slides/slide17.xml"/><Relationship Id="rId68" Type="http://schemas.openxmlformats.org/officeDocument/2006/relationships/slide" Target="slides/slide22.xml"/><Relationship Id="rId84" Type="http://schemas.openxmlformats.org/officeDocument/2006/relationships/slide" Target="slides/slide38.xml"/><Relationship Id="rId89" Type="http://schemas.openxmlformats.org/officeDocument/2006/relationships/slide" Target="slides/slide43.xml"/><Relationship Id="rId112" Type="http://schemas.openxmlformats.org/officeDocument/2006/relationships/slide" Target="slides/slide66.xml"/><Relationship Id="rId133" Type="http://schemas.openxmlformats.org/officeDocument/2006/relationships/slide" Target="slides/slide87.xml"/><Relationship Id="rId138" Type="http://schemas.openxmlformats.org/officeDocument/2006/relationships/slide" Target="slides/slide92.xml"/><Relationship Id="rId154" Type="http://schemas.openxmlformats.org/officeDocument/2006/relationships/slide" Target="slides/slide108.xml"/><Relationship Id="rId159"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6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7.xml"/><Relationship Id="rId58" Type="http://schemas.openxmlformats.org/officeDocument/2006/relationships/slide" Target="slides/slide12.xml"/><Relationship Id="rId74" Type="http://schemas.openxmlformats.org/officeDocument/2006/relationships/slide" Target="slides/slide28.xml"/><Relationship Id="rId79" Type="http://schemas.openxmlformats.org/officeDocument/2006/relationships/slide" Target="slides/slide33.xml"/><Relationship Id="rId102" Type="http://schemas.openxmlformats.org/officeDocument/2006/relationships/slide" Target="slides/slide56.xml"/><Relationship Id="rId123" Type="http://schemas.openxmlformats.org/officeDocument/2006/relationships/slide" Target="slides/slide77.xml"/><Relationship Id="rId128" Type="http://schemas.openxmlformats.org/officeDocument/2006/relationships/slide" Target="slides/slide82.xml"/><Relationship Id="rId144" Type="http://schemas.openxmlformats.org/officeDocument/2006/relationships/slide" Target="slides/slide98.xml"/><Relationship Id="rId149" Type="http://schemas.openxmlformats.org/officeDocument/2006/relationships/slide" Target="slides/slide103.xml"/><Relationship Id="rId5" Type="http://schemas.openxmlformats.org/officeDocument/2006/relationships/slideMaster" Target="slideMasters/slideMaster5.xml"/><Relationship Id="rId90" Type="http://schemas.openxmlformats.org/officeDocument/2006/relationships/slide" Target="slides/slide44.xml"/><Relationship Id="rId95" Type="http://schemas.openxmlformats.org/officeDocument/2006/relationships/slide" Target="slides/slide49.xml"/><Relationship Id="rId160"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2.xml"/><Relationship Id="rId64" Type="http://schemas.openxmlformats.org/officeDocument/2006/relationships/slide" Target="slides/slide18.xml"/><Relationship Id="rId69" Type="http://schemas.openxmlformats.org/officeDocument/2006/relationships/slide" Target="slides/slide23.xml"/><Relationship Id="rId113" Type="http://schemas.openxmlformats.org/officeDocument/2006/relationships/slide" Target="slides/slide67.xml"/><Relationship Id="rId118" Type="http://schemas.openxmlformats.org/officeDocument/2006/relationships/slide" Target="slides/slide72.xml"/><Relationship Id="rId134" Type="http://schemas.openxmlformats.org/officeDocument/2006/relationships/slide" Target="slides/slide88.xml"/><Relationship Id="rId139" Type="http://schemas.openxmlformats.org/officeDocument/2006/relationships/slide" Target="slides/slide93.xml"/><Relationship Id="rId80" Type="http://schemas.openxmlformats.org/officeDocument/2006/relationships/slide" Target="slides/slide34.xml"/><Relationship Id="rId85" Type="http://schemas.openxmlformats.org/officeDocument/2006/relationships/slide" Target="slides/slide39.xml"/><Relationship Id="rId150" Type="http://schemas.openxmlformats.org/officeDocument/2006/relationships/slide" Target="slides/slide104.xml"/><Relationship Id="rId155" Type="http://schemas.openxmlformats.org/officeDocument/2006/relationships/slide" Target="slides/slide10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3.xml"/><Relationship Id="rId103" Type="http://schemas.openxmlformats.org/officeDocument/2006/relationships/slide" Target="slides/slide57.xml"/><Relationship Id="rId108" Type="http://schemas.openxmlformats.org/officeDocument/2006/relationships/slide" Target="slides/slide62.xml"/><Relationship Id="rId124" Type="http://schemas.openxmlformats.org/officeDocument/2006/relationships/slide" Target="slides/slide78.xml"/><Relationship Id="rId129" Type="http://schemas.openxmlformats.org/officeDocument/2006/relationships/slide" Target="slides/slide8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8.xml"/><Relationship Id="rId62" Type="http://schemas.openxmlformats.org/officeDocument/2006/relationships/slide" Target="slides/slide16.xml"/><Relationship Id="rId70" Type="http://schemas.openxmlformats.org/officeDocument/2006/relationships/slide" Target="slides/slide24.xml"/><Relationship Id="rId75" Type="http://schemas.openxmlformats.org/officeDocument/2006/relationships/slide" Target="slides/slide29.xml"/><Relationship Id="rId83" Type="http://schemas.openxmlformats.org/officeDocument/2006/relationships/slide" Target="slides/slide37.xml"/><Relationship Id="rId88" Type="http://schemas.openxmlformats.org/officeDocument/2006/relationships/slide" Target="slides/slide42.xml"/><Relationship Id="rId91" Type="http://schemas.openxmlformats.org/officeDocument/2006/relationships/slide" Target="slides/slide45.xml"/><Relationship Id="rId96" Type="http://schemas.openxmlformats.org/officeDocument/2006/relationships/slide" Target="slides/slide50.xml"/><Relationship Id="rId111" Type="http://schemas.openxmlformats.org/officeDocument/2006/relationships/slide" Target="slides/slide65.xml"/><Relationship Id="rId132" Type="http://schemas.openxmlformats.org/officeDocument/2006/relationships/slide" Target="slides/slide86.xml"/><Relationship Id="rId140" Type="http://schemas.openxmlformats.org/officeDocument/2006/relationships/slide" Target="slides/slide94.xml"/><Relationship Id="rId145" Type="http://schemas.openxmlformats.org/officeDocument/2006/relationships/slide" Target="slides/slide99.xml"/><Relationship Id="rId153" Type="http://schemas.openxmlformats.org/officeDocument/2006/relationships/slide" Target="slides/slide107.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3.xml"/><Relationship Id="rId57" Type="http://schemas.openxmlformats.org/officeDocument/2006/relationships/slide" Target="slides/slide11.xml"/><Relationship Id="rId106" Type="http://schemas.openxmlformats.org/officeDocument/2006/relationships/slide" Target="slides/slide60.xml"/><Relationship Id="rId114" Type="http://schemas.openxmlformats.org/officeDocument/2006/relationships/slide" Target="slides/slide68.xml"/><Relationship Id="rId119" Type="http://schemas.openxmlformats.org/officeDocument/2006/relationships/slide" Target="slides/slide73.xml"/><Relationship Id="rId127"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6.xml"/><Relationship Id="rId60" Type="http://schemas.openxmlformats.org/officeDocument/2006/relationships/slide" Target="slides/slide14.xml"/><Relationship Id="rId65" Type="http://schemas.openxmlformats.org/officeDocument/2006/relationships/slide" Target="slides/slide19.xml"/><Relationship Id="rId73" Type="http://schemas.openxmlformats.org/officeDocument/2006/relationships/slide" Target="slides/slide27.xml"/><Relationship Id="rId78" Type="http://schemas.openxmlformats.org/officeDocument/2006/relationships/slide" Target="slides/slide32.xml"/><Relationship Id="rId81" Type="http://schemas.openxmlformats.org/officeDocument/2006/relationships/slide" Target="slides/slide35.xml"/><Relationship Id="rId86" Type="http://schemas.openxmlformats.org/officeDocument/2006/relationships/slide" Target="slides/slide40.xml"/><Relationship Id="rId94" Type="http://schemas.openxmlformats.org/officeDocument/2006/relationships/slide" Target="slides/slide48.xml"/><Relationship Id="rId99" Type="http://schemas.openxmlformats.org/officeDocument/2006/relationships/slide" Target="slides/slide53.xml"/><Relationship Id="rId101" Type="http://schemas.openxmlformats.org/officeDocument/2006/relationships/slide" Target="slides/slide55.xml"/><Relationship Id="rId122" Type="http://schemas.openxmlformats.org/officeDocument/2006/relationships/slide" Target="slides/slide76.xml"/><Relationship Id="rId130" Type="http://schemas.openxmlformats.org/officeDocument/2006/relationships/slide" Target="slides/slide84.xml"/><Relationship Id="rId135" Type="http://schemas.openxmlformats.org/officeDocument/2006/relationships/slide" Target="slides/slide89.xml"/><Relationship Id="rId143" Type="http://schemas.openxmlformats.org/officeDocument/2006/relationships/slide" Target="slides/slide97.xml"/><Relationship Id="rId148" Type="http://schemas.openxmlformats.org/officeDocument/2006/relationships/slide" Target="slides/slide102.xml"/><Relationship Id="rId151" Type="http://schemas.openxmlformats.org/officeDocument/2006/relationships/slide" Target="slides/slide105.xml"/><Relationship Id="rId156"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3.xml"/><Relationship Id="rId34" Type="http://schemas.openxmlformats.org/officeDocument/2006/relationships/slideMaster" Target="slideMasters/slideMaster34.xml"/><Relationship Id="rId50" Type="http://schemas.openxmlformats.org/officeDocument/2006/relationships/slide" Target="slides/slide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slide" Target="slides/slide51.xml"/><Relationship Id="rId104" Type="http://schemas.openxmlformats.org/officeDocument/2006/relationships/slide" Target="slides/slide58.xml"/><Relationship Id="rId120" Type="http://schemas.openxmlformats.org/officeDocument/2006/relationships/slide" Target="slides/slide74.xml"/><Relationship Id="rId125" Type="http://schemas.openxmlformats.org/officeDocument/2006/relationships/slide" Target="slides/slide79.xml"/><Relationship Id="rId141" Type="http://schemas.openxmlformats.org/officeDocument/2006/relationships/slide" Target="slides/slide95.xml"/><Relationship Id="rId146" Type="http://schemas.openxmlformats.org/officeDocument/2006/relationships/slide" Target="slides/slide100.xml"/><Relationship Id="rId7" Type="http://schemas.openxmlformats.org/officeDocument/2006/relationships/slideMaster" Target="slideMasters/slideMaster7.xml"/><Relationship Id="rId71" Type="http://schemas.openxmlformats.org/officeDocument/2006/relationships/slide" Target="slides/slide25.xml"/><Relationship Id="rId92" Type="http://schemas.openxmlformats.org/officeDocument/2006/relationships/slide" Target="slides/slide46.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0.xml"/><Relationship Id="rId87" Type="http://schemas.openxmlformats.org/officeDocument/2006/relationships/slide" Target="slides/slide41.xml"/><Relationship Id="rId110" Type="http://schemas.openxmlformats.org/officeDocument/2006/relationships/slide" Target="slides/slide64.xml"/><Relationship Id="rId115" Type="http://schemas.openxmlformats.org/officeDocument/2006/relationships/slide" Target="slides/slide69.xml"/><Relationship Id="rId131" Type="http://schemas.openxmlformats.org/officeDocument/2006/relationships/slide" Target="slides/slide85.xml"/><Relationship Id="rId136" Type="http://schemas.openxmlformats.org/officeDocument/2006/relationships/slide" Target="slides/slide90.xml"/><Relationship Id="rId157" Type="http://schemas.openxmlformats.org/officeDocument/2006/relationships/slide" Target="slides/slide111.xml"/><Relationship Id="rId61" Type="http://schemas.openxmlformats.org/officeDocument/2006/relationships/slide" Target="slides/slide15.xml"/><Relationship Id="rId82" Type="http://schemas.openxmlformats.org/officeDocument/2006/relationships/slide" Target="slides/slide36.xml"/><Relationship Id="rId152" Type="http://schemas.openxmlformats.org/officeDocument/2006/relationships/slide" Target="slides/slide10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0.xml"/><Relationship Id="rId77" Type="http://schemas.openxmlformats.org/officeDocument/2006/relationships/slide" Target="slides/slide31.xml"/><Relationship Id="rId100" Type="http://schemas.openxmlformats.org/officeDocument/2006/relationships/slide" Target="slides/slide54.xml"/><Relationship Id="rId105" Type="http://schemas.openxmlformats.org/officeDocument/2006/relationships/slide" Target="slides/slide59.xml"/><Relationship Id="rId126" Type="http://schemas.openxmlformats.org/officeDocument/2006/relationships/slide" Target="slides/slide80.xml"/><Relationship Id="rId147"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 Target="slides/slide5.xml"/><Relationship Id="rId72" Type="http://schemas.openxmlformats.org/officeDocument/2006/relationships/slide" Target="slides/slide26.xml"/><Relationship Id="rId93" Type="http://schemas.openxmlformats.org/officeDocument/2006/relationships/slide" Target="slides/slide47.xml"/><Relationship Id="rId98" Type="http://schemas.openxmlformats.org/officeDocument/2006/relationships/slide" Target="slides/slide52.xml"/><Relationship Id="rId121" Type="http://schemas.openxmlformats.org/officeDocument/2006/relationships/slide" Target="slides/slide75.xml"/><Relationship Id="rId142" Type="http://schemas.openxmlformats.org/officeDocument/2006/relationships/slide" Target="slides/slide9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1.xml"/><Relationship Id="rId116" Type="http://schemas.openxmlformats.org/officeDocument/2006/relationships/slide" Target="slides/slide70.xml"/><Relationship Id="rId137" Type="http://schemas.openxmlformats.org/officeDocument/2006/relationships/slide" Target="slides/slide91.xml"/><Relationship Id="rId15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718" b="1" i="0" u="none" strike="noStrike" baseline="0">
                <a:solidFill>
                  <a:srgbClr val="000000"/>
                </a:solidFill>
                <a:latin typeface="Arial"/>
                <a:ea typeface="Arial"/>
                <a:cs typeface="Arial"/>
              </a:defRPr>
            </a:pPr>
            <a:r>
              <a:rPr lang="en-AU" dirty="0" smtClean="0"/>
              <a:t>IQ MZ </a:t>
            </a:r>
            <a:endParaRPr lang="en-AU" dirty="0"/>
          </a:p>
        </c:rich>
      </c:tx>
      <c:layout>
        <c:manualLayout>
          <c:xMode val="edge"/>
          <c:yMode val="edge"/>
          <c:x val="0.18800015341111112"/>
          <c:y val="9.1028945025360311E-2"/>
        </c:manualLayout>
      </c:layout>
      <c:overlay val="0"/>
      <c:spPr>
        <a:noFill/>
        <a:ln w="32925">
          <a:noFill/>
        </a:ln>
      </c:spPr>
    </c:title>
    <c:autoTitleDeleted val="0"/>
    <c:plotArea>
      <c:layout>
        <c:manualLayout>
          <c:layoutTarget val="inner"/>
          <c:xMode val="edge"/>
          <c:yMode val="edge"/>
          <c:x val="0.17590280226045371"/>
          <c:y val="0.28019611482161022"/>
          <c:w val="0.75510204081632648"/>
          <c:h val="0.55737704918032749"/>
        </c:manualLayout>
      </c:layout>
      <c:scatterChart>
        <c:scatterStyle val="lineMarker"/>
        <c:varyColors val="0"/>
        <c:ser>
          <c:idx val="0"/>
          <c:order val="0"/>
          <c:tx>
            <c:strRef>
              <c:f>Sheet2!$B$1</c:f>
              <c:strCache>
                <c:ptCount val="1"/>
                <c:pt idx="0">
                  <c:v>MZ (0.82)</c:v>
                </c:pt>
              </c:strCache>
            </c:strRef>
          </c:tx>
          <c:spPr>
            <a:ln w="37041">
              <a:noFill/>
            </a:ln>
          </c:spPr>
          <c:marker>
            <c:symbol val="diamond"/>
            <c:size val="6"/>
            <c:spPr>
              <a:solidFill>
                <a:srgbClr val="000080"/>
              </a:solidFill>
              <a:ln>
                <a:solidFill>
                  <a:srgbClr val="000080"/>
                </a:solidFill>
                <a:prstDash val="solid"/>
              </a:ln>
            </c:spPr>
          </c:marker>
          <c:trendline>
            <c:spPr>
              <a:ln w="32925">
                <a:solidFill>
                  <a:srgbClr val="FF6600"/>
                </a:solidFill>
                <a:prstDash val="solid"/>
              </a:ln>
            </c:spPr>
            <c:trendlineType val="linear"/>
            <c:dispRSqr val="0"/>
            <c:dispEq val="0"/>
          </c:trendline>
          <c:xVal>
            <c:numRef>
              <c:f>Sheet2!$C$2:$C$242</c:f>
              <c:numCache>
                <c:formatCode>General</c:formatCode>
                <c:ptCount val="241"/>
                <c:pt idx="0">
                  <c:v>67</c:v>
                </c:pt>
                <c:pt idx="1">
                  <c:v>70</c:v>
                </c:pt>
                <c:pt idx="2">
                  <c:v>70</c:v>
                </c:pt>
                <c:pt idx="3">
                  <c:v>71</c:v>
                </c:pt>
                <c:pt idx="4">
                  <c:v>72</c:v>
                </c:pt>
                <c:pt idx="5">
                  <c:v>74</c:v>
                </c:pt>
                <c:pt idx="6">
                  <c:v>74</c:v>
                </c:pt>
                <c:pt idx="7">
                  <c:v>74</c:v>
                </c:pt>
                <c:pt idx="8">
                  <c:v>75</c:v>
                </c:pt>
                <c:pt idx="9">
                  <c:v>75</c:v>
                </c:pt>
                <c:pt idx="10">
                  <c:v>75</c:v>
                </c:pt>
                <c:pt idx="11">
                  <c:v>75</c:v>
                </c:pt>
                <c:pt idx="12">
                  <c:v>75</c:v>
                </c:pt>
                <c:pt idx="13">
                  <c:v>76</c:v>
                </c:pt>
                <c:pt idx="14">
                  <c:v>78</c:v>
                </c:pt>
                <c:pt idx="15">
                  <c:v>79</c:v>
                </c:pt>
                <c:pt idx="16">
                  <c:v>80</c:v>
                </c:pt>
                <c:pt idx="17">
                  <c:v>80</c:v>
                </c:pt>
                <c:pt idx="18">
                  <c:v>80</c:v>
                </c:pt>
                <c:pt idx="19">
                  <c:v>80</c:v>
                </c:pt>
                <c:pt idx="20">
                  <c:v>80</c:v>
                </c:pt>
                <c:pt idx="21">
                  <c:v>80</c:v>
                </c:pt>
                <c:pt idx="22">
                  <c:v>80</c:v>
                </c:pt>
                <c:pt idx="23">
                  <c:v>80</c:v>
                </c:pt>
                <c:pt idx="24">
                  <c:v>80</c:v>
                </c:pt>
                <c:pt idx="25">
                  <c:v>80</c:v>
                </c:pt>
                <c:pt idx="26">
                  <c:v>80</c:v>
                </c:pt>
                <c:pt idx="27">
                  <c:v>80</c:v>
                </c:pt>
                <c:pt idx="28">
                  <c:v>81</c:v>
                </c:pt>
                <c:pt idx="29">
                  <c:v>81</c:v>
                </c:pt>
                <c:pt idx="30">
                  <c:v>81</c:v>
                </c:pt>
                <c:pt idx="31">
                  <c:v>83</c:v>
                </c:pt>
                <c:pt idx="32">
                  <c:v>85</c:v>
                </c:pt>
                <c:pt idx="33">
                  <c:v>86</c:v>
                </c:pt>
                <c:pt idx="34">
                  <c:v>86</c:v>
                </c:pt>
                <c:pt idx="35">
                  <c:v>86</c:v>
                </c:pt>
                <c:pt idx="36">
                  <c:v>86</c:v>
                </c:pt>
                <c:pt idx="37">
                  <c:v>86</c:v>
                </c:pt>
                <c:pt idx="38">
                  <c:v>86</c:v>
                </c:pt>
                <c:pt idx="39">
                  <c:v>86</c:v>
                </c:pt>
                <c:pt idx="40">
                  <c:v>86</c:v>
                </c:pt>
                <c:pt idx="41">
                  <c:v>86</c:v>
                </c:pt>
                <c:pt idx="42">
                  <c:v>86</c:v>
                </c:pt>
                <c:pt idx="43">
                  <c:v>86</c:v>
                </c:pt>
                <c:pt idx="44">
                  <c:v>86</c:v>
                </c:pt>
                <c:pt idx="45">
                  <c:v>86</c:v>
                </c:pt>
                <c:pt idx="46">
                  <c:v>86</c:v>
                </c:pt>
                <c:pt idx="47">
                  <c:v>86</c:v>
                </c:pt>
                <c:pt idx="48">
                  <c:v>86</c:v>
                </c:pt>
                <c:pt idx="49">
                  <c:v>86</c:v>
                </c:pt>
                <c:pt idx="50">
                  <c:v>86</c:v>
                </c:pt>
                <c:pt idx="51">
                  <c:v>86</c:v>
                </c:pt>
                <c:pt idx="52">
                  <c:v>86</c:v>
                </c:pt>
                <c:pt idx="53">
                  <c:v>86</c:v>
                </c:pt>
                <c:pt idx="54">
                  <c:v>86</c:v>
                </c:pt>
                <c:pt idx="55">
                  <c:v>87</c:v>
                </c:pt>
                <c:pt idx="56">
                  <c:v>88</c:v>
                </c:pt>
                <c:pt idx="57">
                  <c:v>89</c:v>
                </c:pt>
                <c:pt idx="58">
                  <c:v>89</c:v>
                </c:pt>
                <c:pt idx="59">
                  <c:v>90</c:v>
                </c:pt>
                <c:pt idx="60">
                  <c:v>91</c:v>
                </c:pt>
                <c:pt idx="61">
                  <c:v>92</c:v>
                </c:pt>
                <c:pt idx="62">
                  <c:v>92</c:v>
                </c:pt>
                <c:pt idx="63">
                  <c:v>92</c:v>
                </c:pt>
                <c:pt idx="64">
                  <c:v>92</c:v>
                </c:pt>
                <c:pt idx="65">
                  <c:v>92</c:v>
                </c:pt>
                <c:pt idx="66">
                  <c:v>92</c:v>
                </c:pt>
                <c:pt idx="67">
                  <c:v>92</c:v>
                </c:pt>
                <c:pt idx="68">
                  <c:v>92</c:v>
                </c:pt>
                <c:pt idx="69">
                  <c:v>92</c:v>
                </c:pt>
                <c:pt idx="70">
                  <c:v>92</c:v>
                </c:pt>
                <c:pt idx="71">
                  <c:v>92</c:v>
                </c:pt>
                <c:pt idx="72">
                  <c:v>92</c:v>
                </c:pt>
                <c:pt idx="73">
                  <c:v>92</c:v>
                </c:pt>
                <c:pt idx="74">
                  <c:v>92</c:v>
                </c:pt>
                <c:pt idx="75">
                  <c:v>92</c:v>
                </c:pt>
                <c:pt idx="76">
                  <c:v>92</c:v>
                </c:pt>
                <c:pt idx="77">
                  <c:v>92</c:v>
                </c:pt>
                <c:pt idx="78">
                  <c:v>92</c:v>
                </c:pt>
                <c:pt idx="79">
                  <c:v>92</c:v>
                </c:pt>
                <c:pt idx="80">
                  <c:v>92</c:v>
                </c:pt>
                <c:pt idx="81">
                  <c:v>92</c:v>
                </c:pt>
                <c:pt idx="82">
                  <c:v>92</c:v>
                </c:pt>
                <c:pt idx="83">
                  <c:v>92</c:v>
                </c:pt>
                <c:pt idx="84">
                  <c:v>92</c:v>
                </c:pt>
                <c:pt idx="85">
                  <c:v>92</c:v>
                </c:pt>
                <c:pt idx="86">
                  <c:v>92</c:v>
                </c:pt>
                <c:pt idx="87">
                  <c:v>92</c:v>
                </c:pt>
                <c:pt idx="88">
                  <c:v>92</c:v>
                </c:pt>
                <c:pt idx="89">
                  <c:v>92</c:v>
                </c:pt>
                <c:pt idx="90">
                  <c:v>92</c:v>
                </c:pt>
                <c:pt idx="91">
                  <c:v>93</c:v>
                </c:pt>
                <c:pt idx="92">
                  <c:v>93</c:v>
                </c:pt>
                <c:pt idx="93">
                  <c:v>94</c:v>
                </c:pt>
                <c:pt idx="94">
                  <c:v>94</c:v>
                </c:pt>
                <c:pt idx="95">
                  <c:v>94</c:v>
                </c:pt>
                <c:pt idx="96">
                  <c:v>95</c:v>
                </c:pt>
                <c:pt idx="97">
                  <c:v>95</c:v>
                </c:pt>
                <c:pt idx="98">
                  <c:v>95</c:v>
                </c:pt>
                <c:pt idx="99">
                  <c:v>95</c:v>
                </c:pt>
                <c:pt idx="100">
                  <c:v>95</c:v>
                </c:pt>
                <c:pt idx="101">
                  <c:v>96</c:v>
                </c:pt>
                <c:pt idx="102">
                  <c:v>96</c:v>
                </c:pt>
                <c:pt idx="103">
                  <c:v>96</c:v>
                </c:pt>
                <c:pt idx="104">
                  <c:v>97</c:v>
                </c:pt>
                <c:pt idx="105">
                  <c:v>97</c:v>
                </c:pt>
                <c:pt idx="106">
                  <c:v>97</c:v>
                </c:pt>
                <c:pt idx="107">
                  <c:v>97</c:v>
                </c:pt>
                <c:pt idx="108">
                  <c:v>97</c:v>
                </c:pt>
                <c:pt idx="109">
                  <c:v>97</c:v>
                </c:pt>
                <c:pt idx="110">
                  <c:v>98</c:v>
                </c:pt>
                <c:pt idx="111">
                  <c:v>98</c:v>
                </c:pt>
                <c:pt idx="112">
                  <c:v>98</c:v>
                </c:pt>
                <c:pt idx="113">
                  <c:v>98</c:v>
                </c:pt>
                <c:pt idx="114">
                  <c:v>98</c:v>
                </c:pt>
                <c:pt idx="115">
                  <c:v>98</c:v>
                </c:pt>
                <c:pt idx="116">
                  <c:v>98</c:v>
                </c:pt>
                <c:pt idx="117">
                  <c:v>98</c:v>
                </c:pt>
                <c:pt idx="118">
                  <c:v>98</c:v>
                </c:pt>
                <c:pt idx="119">
                  <c:v>98</c:v>
                </c:pt>
                <c:pt idx="120">
                  <c:v>98</c:v>
                </c:pt>
                <c:pt idx="121">
                  <c:v>98</c:v>
                </c:pt>
                <c:pt idx="122">
                  <c:v>98</c:v>
                </c:pt>
                <c:pt idx="123">
                  <c:v>98</c:v>
                </c:pt>
                <c:pt idx="124">
                  <c:v>98</c:v>
                </c:pt>
                <c:pt idx="125">
                  <c:v>98</c:v>
                </c:pt>
                <c:pt idx="126">
                  <c:v>98</c:v>
                </c:pt>
                <c:pt idx="127">
                  <c:v>98</c:v>
                </c:pt>
                <c:pt idx="128">
                  <c:v>98</c:v>
                </c:pt>
                <c:pt idx="129">
                  <c:v>98</c:v>
                </c:pt>
                <c:pt idx="130">
                  <c:v>98</c:v>
                </c:pt>
                <c:pt idx="131">
                  <c:v>98</c:v>
                </c:pt>
                <c:pt idx="132">
                  <c:v>98</c:v>
                </c:pt>
                <c:pt idx="133">
                  <c:v>98</c:v>
                </c:pt>
                <c:pt idx="134">
                  <c:v>99</c:v>
                </c:pt>
                <c:pt idx="135">
                  <c:v>99</c:v>
                </c:pt>
                <c:pt idx="136">
                  <c:v>99</c:v>
                </c:pt>
                <c:pt idx="137">
                  <c:v>99</c:v>
                </c:pt>
                <c:pt idx="138">
                  <c:v>99</c:v>
                </c:pt>
                <c:pt idx="139">
                  <c:v>100</c:v>
                </c:pt>
                <c:pt idx="140">
                  <c:v>100</c:v>
                </c:pt>
                <c:pt idx="141">
                  <c:v>100</c:v>
                </c:pt>
                <c:pt idx="142">
                  <c:v>100</c:v>
                </c:pt>
                <c:pt idx="143">
                  <c:v>100</c:v>
                </c:pt>
                <c:pt idx="144">
                  <c:v>100</c:v>
                </c:pt>
                <c:pt idx="145">
                  <c:v>100</c:v>
                </c:pt>
                <c:pt idx="146">
                  <c:v>101</c:v>
                </c:pt>
                <c:pt idx="147">
                  <c:v>103</c:v>
                </c:pt>
                <c:pt idx="148">
                  <c:v>103</c:v>
                </c:pt>
                <c:pt idx="149">
                  <c:v>103</c:v>
                </c:pt>
                <c:pt idx="150">
                  <c:v>103</c:v>
                </c:pt>
                <c:pt idx="151">
                  <c:v>103</c:v>
                </c:pt>
                <c:pt idx="152">
                  <c:v>103</c:v>
                </c:pt>
                <c:pt idx="153">
                  <c:v>105</c:v>
                </c:pt>
                <c:pt idx="154">
                  <c:v>105</c:v>
                </c:pt>
                <c:pt idx="155">
                  <c:v>105</c:v>
                </c:pt>
                <c:pt idx="156">
                  <c:v>105</c:v>
                </c:pt>
                <c:pt idx="157">
                  <c:v>105</c:v>
                </c:pt>
                <c:pt idx="158">
                  <c:v>105</c:v>
                </c:pt>
                <c:pt idx="159">
                  <c:v>105</c:v>
                </c:pt>
                <c:pt idx="160">
                  <c:v>105</c:v>
                </c:pt>
                <c:pt idx="161">
                  <c:v>105</c:v>
                </c:pt>
                <c:pt idx="162">
                  <c:v>105</c:v>
                </c:pt>
                <c:pt idx="163">
                  <c:v>105</c:v>
                </c:pt>
                <c:pt idx="164">
                  <c:v>105</c:v>
                </c:pt>
                <c:pt idx="165">
                  <c:v>105</c:v>
                </c:pt>
                <c:pt idx="166">
                  <c:v>105</c:v>
                </c:pt>
                <c:pt idx="167">
                  <c:v>105</c:v>
                </c:pt>
                <c:pt idx="168">
                  <c:v>105</c:v>
                </c:pt>
                <c:pt idx="169">
                  <c:v>105</c:v>
                </c:pt>
                <c:pt idx="170">
                  <c:v>105</c:v>
                </c:pt>
                <c:pt idx="171">
                  <c:v>105</c:v>
                </c:pt>
                <c:pt idx="172">
                  <c:v>105</c:v>
                </c:pt>
                <c:pt idx="173">
                  <c:v>105</c:v>
                </c:pt>
                <c:pt idx="174">
                  <c:v>105</c:v>
                </c:pt>
                <c:pt idx="175">
                  <c:v>105</c:v>
                </c:pt>
                <c:pt idx="176">
                  <c:v>105</c:v>
                </c:pt>
                <c:pt idx="177">
                  <c:v>105</c:v>
                </c:pt>
                <c:pt idx="178">
                  <c:v>105</c:v>
                </c:pt>
                <c:pt idx="179">
                  <c:v>105</c:v>
                </c:pt>
                <c:pt idx="180">
                  <c:v>105</c:v>
                </c:pt>
                <c:pt idx="181">
                  <c:v>105</c:v>
                </c:pt>
                <c:pt idx="182">
                  <c:v>105</c:v>
                </c:pt>
                <c:pt idx="183">
                  <c:v>105</c:v>
                </c:pt>
                <c:pt idx="184">
                  <c:v>105</c:v>
                </c:pt>
                <c:pt idx="185">
                  <c:v>107</c:v>
                </c:pt>
                <c:pt idx="186">
                  <c:v>107</c:v>
                </c:pt>
                <c:pt idx="187">
                  <c:v>107</c:v>
                </c:pt>
                <c:pt idx="188">
                  <c:v>110</c:v>
                </c:pt>
                <c:pt idx="189">
                  <c:v>110</c:v>
                </c:pt>
                <c:pt idx="190">
                  <c:v>110</c:v>
                </c:pt>
                <c:pt idx="191">
                  <c:v>111</c:v>
                </c:pt>
                <c:pt idx="192">
                  <c:v>111</c:v>
                </c:pt>
                <c:pt idx="193">
                  <c:v>112</c:v>
                </c:pt>
                <c:pt idx="194">
                  <c:v>112</c:v>
                </c:pt>
                <c:pt idx="195">
                  <c:v>112</c:v>
                </c:pt>
                <c:pt idx="196">
                  <c:v>112</c:v>
                </c:pt>
                <c:pt idx="197">
                  <c:v>112</c:v>
                </c:pt>
                <c:pt idx="198">
                  <c:v>112</c:v>
                </c:pt>
                <c:pt idx="199">
                  <c:v>112</c:v>
                </c:pt>
                <c:pt idx="200">
                  <c:v>114</c:v>
                </c:pt>
                <c:pt idx="201">
                  <c:v>114</c:v>
                </c:pt>
                <c:pt idx="202">
                  <c:v>114</c:v>
                </c:pt>
                <c:pt idx="203">
                  <c:v>114</c:v>
                </c:pt>
                <c:pt idx="204">
                  <c:v>114</c:v>
                </c:pt>
                <c:pt idx="205">
                  <c:v>116</c:v>
                </c:pt>
                <c:pt idx="206">
                  <c:v>118</c:v>
                </c:pt>
                <c:pt idx="207">
                  <c:v>118</c:v>
                </c:pt>
                <c:pt idx="208">
                  <c:v>120</c:v>
                </c:pt>
                <c:pt idx="209">
                  <c:v>121</c:v>
                </c:pt>
                <c:pt idx="210">
                  <c:v>121</c:v>
                </c:pt>
                <c:pt idx="211">
                  <c:v>121</c:v>
                </c:pt>
                <c:pt idx="212">
                  <c:v>121</c:v>
                </c:pt>
                <c:pt idx="213">
                  <c:v>121</c:v>
                </c:pt>
                <c:pt idx="214">
                  <c:v>121</c:v>
                </c:pt>
                <c:pt idx="215">
                  <c:v>122</c:v>
                </c:pt>
                <c:pt idx="216">
                  <c:v>123</c:v>
                </c:pt>
                <c:pt idx="217">
                  <c:v>123</c:v>
                </c:pt>
                <c:pt idx="218">
                  <c:v>123</c:v>
                </c:pt>
                <c:pt idx="219">
                  <c:v>123</c:v>
                </c:pt>
                <c:pt idx="220">
                  <c:v>127</c:v>
                </c:pt>
                <c:pt idx="221">
                  <c:v>129</c:v>
                </c:pt>
                <c:pt idx="222">
                  <c:v>130</c:v>
                </c:pt>
                <c:pt idx="223">
                  <c:v>138</c:v>
                </c:pt>
                <c:pt idx="224">
                  <c:v>138</c:v>
                </c:pt>
              </c:numCache>
            </c:numRef>
          </c:xVal>
          <c:yVal>
            <c:numRef>
              <c:f>Sheet2!$D$2:$D$242</c:f>
              <c:numCache>
                <c:formatCode>General</c:formatCode>
                <c:ptCount val="241"/>
                <c:pt idx="0">
                  <c:v>76</c:v>
                </c:pt>
                <c:pt idx="1">
                  <c:v>70</c:v>
                </c:pt>
                <c:pt idx="2">
                  <c:v>80</c:v>
                </c:pt>
                <c:pt idx="3">
                  <c:v>72</c:v>
                </c:pt>
                <c:pt idx="4">
                  <c:v>71</c:v>
                </c:pt>
                <c:pt idx="5">
                  <c:v>96</c:v>
                </c:pt>
                <c:pt idx="6">
                  <c:v>72</c:v>
                </c:pt>
                <c:pt idx="7">
                  <c:v>71</c:v>
                </c:pt>
                <c:pt idx="8">
                  <c:v>86</c:v>
                </c:pt>
                <c:pt idx="9">
                  <c:v>70</c:v>
                </c:pt>
                <c:pt idx="10">
                  <c:v>86</c:v>
                </c:pt>
                <c:pt idx="11">
                  <c:v>75</c:v>
                </c:pt>
                <c:pt idx="12">
                  <c:v>75</c:v>
                </c:pt>
                <c:pt idx="13">
                  <c:v>74</c:v>
                </c:pt>
                <c:pt idx="14">
                  <c:v>76</c:v>
                </c:pt>
                <c:pt idx="15">
                  <c:v>83</c:v>
                </c:pt>
                <c:pt idx="16">
                  <c:v>86</c:v>
                </c:pt>
                <c:pt idx="17">
                  <c:v>80</c:v>
                </c:pt>
                <c:pt idx="18">
                  <c:v>80</c:v>
                </c:pt>
                <c:pt idx="19">
                  <c:v>92</c:v>
                </c:pt>
                <c:pt idx="20">
                  <c:v>80</c:v>
                </c:pt>
                <c:pt idx="21">
                  <c:v>86</c:v>
                </c:pt>
                <c:pt idx="22">
                  <c:v>86</c:v>
                </c:pt>
                <c:pt idx="23">
                  <c:v>75</c:v>
                </c:pt>
                <c:pt idx="24">
                  <c:v>75</c:v>
                </c:pt>
                <c:pt idx="25">
                  <c:v>98</c:v>
                </c:pt>
                <c:pt idx="26">
                  <c:v>75</c:v>
                </c:pt>
                <c:pt idx="27">
                  <c:v>86</c:v>
                </c:pt>
                <c:pt idx="28">
                  <c:v>92</c:v>
                </c:pt>
                <c:pt idx="29">
                  <c:v>76</c:v>
                </c:pt>
                <c:pt idx="30">
                  <c:v>91</c:v>
                </c:pt>
                <c:pt idx="31">
                  <c:v>74</c:v>
                </c:pt>
                <c:pt idx="32">
                  <c:v>101</c:v>
                </c:pt>
                <c:pt idx="33">
                  <c:v>80</c:v>
                </c:pt>
                <c:pt idx="34">
                  <c:v>92</c:v>
                </c:pt>
                <c:pt idx="35">
                  <c:v>105</c:v>
                </c:pt>
                <c:pt idx="36">
                  <c:v>80</c:v>
                </c:pt>
                <c:pt idx="37">
                  <c:v>98</c:v>
                </c:pt>
                <c:pt idx="38">
                  <c:v>86</c:v>
                </c:pt>
                <c:pt idx="39">
                  <c:v>86</c:v>
                </c:pt>
                <c:pt idx="40">
                  <c:v>92</c:v>
                </c:pt>
                <c:pt idx="41">
                  <c:v>80</c:v>
                </c:pt>
                <c:pt idx="42">
                  <c:v>92</c:v>
                </c:pt>
                <c:pt idx="43">
                  <c:v>92</c:v>
                </c:pt>
                <c:pt idx="44">
                  <c:v>80</c:v>
                </c:pt>
                <c:pt idx="45">
                  <c:v>86</c:v>
                </c:pt>
                <c:pt idx="46">
                  <c:v>80</c:v>
                </c:pt>
                <c:pt idx="47">
                  <c:v>92</c:v>
                </c:pt>
                <c:pt idx="48">
                  <c:v>80</c:v>
                </c:pt>
                <c:pt idx="49">
                  <c:v>86</c:v>
                </c:pt>
                <c:pt idx="50">
                  <c:v>98</c:v>
                </c:pt>
                <c:pt idx="51">
                  <c:v>92</c:v>
                </c:pt>
                <c:pt idx="52">
                  <c:v>92</c:v>
                </c:pt>
                <c:pt idx="53">
                  <c:v>75</c:v>
                </c:pt>
                <c:pt idx="54">
                  <c:v>92</c:v>
                </c:pt>
                <c:pt idx="55">
                  <c:v>103</c:v>
                </c:pt>
                <c:pt idx="56">
                  <c:v>95</c:v>
                </c:pt>
                <c:pt idx="57">
                  <c:v>98</c:v>
                </c:pt>
                <c:pt idx="58">
                  <c:v>81</c:v>
                </c:pt>
                <c:pt idx="59">
                  <c:v>84</c:v>
                </c:pt>
                <c:pt idx="60">
                  <c:v>86</c:v>
                </c:pt>
                <c:pt idx="61">
                  <c:v>83</c:v>
                </c:pt>
                <c:pt idx="62">
                  <c:v>95</c:v>
                </c:pt>
                <c:pt idx="63">
                  <c:v>89</c:v>
                </c:pt>
                <c:pt idx="64">
                  <c:v>86</c:v>
                </c:pt>
                <c:pt idx="65">
                  <c:v>92</c:v>
                </c:pt>
                <c:pt idx="66">
                  <c:v>92</c:v>
                </c:pt>
                <c:pt idx="67">
                  <c:v>92</c:v>
                </c:pt>
                <c:pt idx="68">
                  <c:v>105</c:v>
                </c:pt>
                <c:pt idx="69">
                  <c:v>92</c:v>
                </c:pt>
                <c:pt idx="70">
                  <c:v>92</c:v>
                </c:pt>
                <c:pt idx="71">
                  <c:v>80</c:v>
                </c:pt>
                <c:pt idx="72">
                  <c:v>92</c:v>
                </c:pt>
                <c:pt idx="73">
                  <c:v>92</c:v>
                </c:pt>
                <c:pt idx="74">
                  <c:v>86</c:v>
                </c:pt>
                <c:pt idx="75">
                  <c:v>92</c:v>
                </c:pt>
                <c:pt idx="76">
                  <c:v>98</c:v>
                </c:pt>
                <c:pt idx="77">
                  <c:v>105</c:v>
                </c:pt>
                <c:pt idx="78">
                  <c:v>98</c:v>
                </c:pt>
                <c:pt idx="79">
                  <c:v>92</c:v>
                </c:pt>
                <c:pt idx="80">
                  <c:v>92</c:v>
                </c:pt>
                <c:pt idx="81">
                  <c:v>86</c:v>
                </c:pt>
                <c:pt idx="82">
                  <c:v>98</c:v>
                </c:pt>
                <c:pt idx="83">
                  <c:v>98</c:v>
                </c:pt>
                <c:pt idx="84">
                  <c:v>92</c:v>
                </c:pt>
                <c:pt idx="85">
                  <c:v>80</c:v>
                </c:pt>
                <c:pt idx="86">
                  <c:v>92</c:v>
                </c:pt>
                <c:pt idx="87">
                  <c:v>105</c:v>
                </c:pt>
                <c:pt idx="88">
                  <c:v>92</c:v>
                </c:pt>
                <c:pt idx="89">
                  <c:v>80</c:v>
                </c:pt>
                <c:pt idx="90">
                  <c:v>92</c:v>
                </c:pt>
                <c:pt idx="91">
                  <c:v>97</c:v>
                </c:pt>
                <c:pt idx="92">
                  <c:v>86</c:v>
                </c:pt>
                <c:pt idx="93">
                  <c:v>110</c:v>
                </c:pt>
                <c:pt idx="94">
                  <c:v>103</c:v>
                </c:pt>
                <c:pt idx="95">
                  <c:v>91</c:v>
                </c:pt>
                <c:pt idx="96">
                  <c:v>90</c:v>
                </c:pt>
                <c:pt idx="97">
                  <c:v>94</c:v>
                </c:pt>
                <c:pt idx="98">
                  <c:v>108</c:v>
                </c:pt>
                <c:pt idx="99">
                  <c:v>107</c:v>
                </c:pt>
                <c:pt idx="100">
                  <c:v>110</c:v>
                </c:pt>
                <c:pt idx="101">
                  <c:v>105</c:v>
                </c:pt>
                <c:pt idx="102">
                  <c:v>96</c:v>
                </c:pt>
                <c:pt idx="103">
                  <c:v>100</c:v>
                </c:pt>
                <c:pt idx="104">
                  <c:v>116</c:v>
                </c:pt>
                <c:pt idx="105">
                  <c:v>97</c:v>
                </c:pt>
                <c:pt idx="106">
                  <c:v>103</c:v>
                </c:pt>
                <c:pt idx="107">
                  <c:v>120</c:v>
                </c:pt>
                <c:pt idx="108">
                  <c:v>79</c:v>
                </c:pt>
                <c:pt idx="109">
                  <c:v>111</c:v>
                </c:pt>
                <c:pt idx="110">
                  <c:v>108</c:v>
                </c:pt>
                <c:pt idx="111">
                  <c:v>93</c:v>
                </c:pt>
                <c:pt idx="112">
                  <c:v>97</c:v>
                </c:pt>
                <c:pt idx="113">
                  <c:v>105</c:v>
                </c:pt>
                <c:pt idx="114">
                  <c:v>112</c:v>
                </c:pt>
                <c:pt idx="115">
                  <c:v>98</c:v>
                </c:pt>
                <c:pt idx="116">
                  <c:v>98</c:v>
                </c:pt>
                <c:pt idx="117">
                  <c:v>105</c:v>
                </c:pt>
                <c:pt idx="118">
                  <c:v>92</c:v>
                </c:pt>
                <c:pt idx="119">
                  <c:v>92</c:v>
                </c:pt>
                <c:pt idx="120">
                  <c:v>112</c:v>
                </c:pt>
                <c:pt idx="121">
                  <c:v>98</c:v>
                </c:pt>
                <c:pt idx="122">
                  <c:v>105</c:v>
                </c:pt>
                <c:pt idx="123">
                  <c:v>92</c:v>
                </c:pt>
                <c:pt idx="124">
                  <c:v>98</c:v>
                </c:pt>
                <c:pt idx="125">
                  <c:v>86</c:v>
                </c:pt>
                <c:pt idx="126">
                  <c:v>98</c:v>
                </c:pt>
                <c:pt idx="127">
                  <c:v>105</c:v>
                </c:pt>
                <c:pt idx="128">
                  <c:v>112</c:v>
                </c:pt>
                <c:pt idx="129">
                  <c:v>105</c:v>
                </c:pt>
                <c:pt idx="130">
                  <c:v>92</c:v>
                </c:pt>
                <c:pt idx="131">
                  <c:v>86</c:v>
                </c:pt>
                <c:pt idx="132">
                  <c:v>105</c:v>
                </c:pt>
                <c:pt idx="133">
                  <c:v>92</c:v>
                </c:pt>
                <c:pt idx="134">
                  <c:v>97</c:v>
                </c:pt>
                <c:pt idx="135">
                  <c:v>87</c:v>
                </c:pt>
                <c:pt idx="136">
                  <c:v>92</c:v>
                </c:pt>
                <c:pt idx="137">
                  <c:v>96</c:v>
                </c:pt>
                <c:pt idx="138">
                  <c:v>111</c:v>
                </c:pt>
                <c:pt idx="139">
                  <c:v>96</c:v>
                </c:pt>
                <c:pt idx="140">
                  <c:v>95</c:v>
                </c:pt>
                <c:pt idx="141">
                  <c:v>108</c:v>
                </c:pt>
                <c:pt idx="142">
                  <c:v>120</c:v>
                </c:pt>
                <c:pt idx="143">
                  <c:v>110</c:v>
                </c:pt>
                <c:pt idx="144">
                  <c:v>96</c:v>
                </c:pt>
                <c:pt idx="145">
                  <c:v>110</c:v>
                </c:pt>
                <c:pt idx="146">
                  <c:v>114</c:v>
                </c:pt>
                <c:pt idx="147">
                  <c:v>112</c:v>
                </c:pt>
                <c:pt idx="148">
                  <c:v>105</c:v>
                </c:pt>
                <c:pt idx="149">
                  <c:v>110</c:v>
                </c:pt>
                <c:pt idx="150">
                  <c:v>93</c:v>
                </c:pt>
                <c:pt idx="151">
                  <c:v>105</c:v>
                </c:pt>
                <c:pt idx="152">
                  <c:v>96</c:v>
                </c:pt>
                <c:pt idx="153">
                  <c:v>120</c:v>
                </c:pt>
                <c:pt idx="154">
                  <c:v>105</c:v>
                </c:pt>
                <c:pt idx="155">
                  <c:v>114</c:v>
                </c:pt>
                <c:pt idx="156">
                  <c:v>116</c:v>
                </c:pt>
                <c:pt idx="157">
                  <c:v>110</c:v>
                </c:pt>
                <c:pt idx="158">
                  <c:v>105</c:v>
                </c:pt>
                <c:pt idx="159">
                  <c:v>98</c:v>
                </c:pt>
                <c:pt idx="160">
                  <c:v>98</c:v>
                </c:pt>
                <c:pt idx="161">
                  <c:v>105</c:v>
                </c:pt>
                <c:pt idx="162">
                  <c:v>112</c:v>
                </c:pt>
                <c:pt idx="163">
                  <c:v>98</c:v>
                </c:pt>
                <c:pt idx="164">
                  <c:v>112</c:v>
                </c:pt>
                <c:pt idx="165">
                  <c:v>105</c:v>
                </c:pt>
                <c:pt idx="166">
                  <c:v>112</c:v>
                </c:pt>
                <c:pt idx="167">
                  <c:v>105</c:v>
                </c:pt>
                <c:pt idx="168">
                  <c:v>121</c:v>
                </c:pt>
                <c:pt idx="169">
                  <c:v>98</c:v>
                </c:pt>
                <c:pt idx="170">
                  <c:v>112</c:v>
                </c:pt>
                <c:pt idx="171">
                  <c:v>105</c:v>
                </c:pt>
                <c:pt idx="172">
                  <c:v>98</c:v>
                </c:pt>
                <c:pt idx="173">
                  <c:v>105</c:v>
                </c:pt>
                <c:pt idx="174">
                  <c:v>98</c:v>
                </c:pt>
                <c:pt idx="175">
                  <c:v>112</c:v>
                </c:pt>
                <c:pt idx="176">
                  <c:v>112</c:v>
                </c:pt>
                <c:pt idx="177">
                  <c:v>98</c:v>
                </c:pt>
                <c:pt idx="178">
                  <c:v>112</c:v>
                </c:pt>
                <c:pt idx="179">
                  <c:v>105</c:v>
                </c:pt>
                <c:pt idx="180">
                  <c:v>92</c:v>
                </c:pt>
                <c:pt idx="181">
                  <c:v>105</c:v>
                </c:pt>
                <c:pt idx="182">
                  <c:v>105</c:v>
                </c:pt>
                <c:pt idx="183">
                  <c:v>112</c:v>
                </c:pt>
                <c:pt idx="184">
                  <c:v>105</c:v>
                </c:pt>
                <c:pt idx="185">
                  <c:v>119</c:v>
                </c:pt>
                <c:pt idx="186">
                  <c:v>114</c:v>
                </c:pt>
                <c:pt idx="187">
                  <c:v>108</c:v>
                </c:pt>
                <c:pt idx="188">
                  <c:v>103</c:v>
                </c:pt>
                <c:pt idx="189">
                  <c:v>89</c:v>
                </c:pt>
                <c:pt idx="190">
                  <c:v>111</c:v>
                </c:pt>
                <c:pt idx="191">
                  <c:v>96</c:v>
                </c:pt>
                <c:pt idx="192">
                  <c:v>110</c:v>
                </c:pt>
                <c:pt idx="193">
                  <c:v>110</c:v>
                </c:pt>
                <c:pt idx="194">
                  <c:v>98</c:v>
                </c:pt>
                <c:pt idx="195">
                  <c:v>112</c:v>
                </c:pt>
                <c:pt idx="196">
                  <c:v>105</c:v>
                </c:pt>
                <c:pt idx="197">
                  <c:v>105</c:v>
                </c:pt>
                <c:pt idx="198">
                  <c:v>105</c:v>
                </c:pt>
                <c:pt idx="199">
                  <c:v>105</c:v>
                </c:pt>
                <c:pt idx="200">
                  <c:v>123</c:v>
                </c:pt>
                <c:pt idx="201">
                  <c:v>110</c:v>
                </c:pt>
                <c:pt idx="202">
                  <c:v>107</c:v>
                </c:pt>
                <c:pt idx="203">
                  <c:v>105</c:v>
                </c:pt>
                <c:pt idx="204">
                  <c:v>119</c:v>
                </c:pt>
                <c:pt idx="205">
                  <c:v>133</c:v>
                </c:pt>
                <c:pt idx="206">
                  <c:v>111</c:v>
                </c:pt>
                <c:pt idx="207">
                  <c:v>112</c:v>
                </c:pt>
                <c:pt idx="208">
                  <c:v>120</c:v>
                </c:pt>
                <c:pt idx="209">
                  <c:v>121</c:v>
                </c:pt>
                <c:pt idx="210">
                  <c:v>121</c:v>
                </c:pt>
                <c:pt idx="211">
                  <c:v>121</c:v>
                </c:pt>
                <c:pt idx="212">
                  <c:v>105</c:v>
                </c:pt>
                <c:pt idx="213">
                  <c:v>121</c:v>
                </c:pt>
                <c:pt idx="214">
                  <c:v>121</c:v>
                </c:pt>
                <c:pt idx="215">
                  <c:v>129</c:v>
                </c:pt>
                <c:pt idx="216">
                  <c:v>128</c:v>
                </c:pt>
                <c:pt idx="217">
                  <c:v>118</c:v>
                </c:pt>
                <c:pt idx="218">
                  <c:v>123</c:v>
                </c:pt>
                <c:pt idx="219">
                  <c:v>125</c:v>
                </c:pt>
                <c:pt idx="220">
                  <c:v>137</c:v>
                </c:pt>
                <c:pt idx="221">
                  <c:v>120</c:v>
                </c:pt>
                <c:pt idx="222">
                  <c:v>130</c:v>
                </c:pt>
                <c:pt idx="223">
                  <c:v>128</c:v>
                </c:pt>
                <c:pt idx="224">
                  <c:v>121</c:v>
                </c:pt>
              </c:numCache>
            </c:numRef>
          </c:yVal>
          <c:smooth val="0"/>
        </c:ser>
        <c:dLbls>
          <c:showLegendKey val="0"/>
          <c:showVal val="0"/>
          <c:showCatName val="0"/>
          <c:showSerName val="0"/>
          <c:showPercent val="0"/>
          <c:showBubbleSize val="0"/>
        </c:dLbls>
        <c:axId val="141008256"/>
        <c:axId val="141010048"/>
      </c:scatterChart>
      <c:valAx>
        <c:axId val="141008256"/>
        <c:scaling>
          <c:orientation val="minMax"/>
          <c:max val="140"/>
          <c:min val="60"/>
        </c:scaling>
        <c:delete val="0"/>
        <c:axPos val="b"/>
        <c:numFmt formatCode="General" sourceLinked="1"/>
        <c:majorTickMark val="out"/>
        <c:minorTickMark val="none"/>
        <c:tickLblPos val="nextTo"/>
        <c:spPr>
          <a:ln w="4116">
            <a:solidFill>
              <a:srgbClr val="000000"/>
            </a:solidFill>
            <a:prstDash val="solid"/>
          </a:ln>
        </c:spPr>
        <c:txPr>
          <a:bodyPr rot="0" vert="horz"/>
          <a:lstStyle/>
          <a:p>
            <a:pPr>
              <a:defRPr sz="1426" b="0" i="0" u="none" strike="noStrike" baseline="0">
                <a:solidFill>
                  <a:srgbClr val="000000"/>
                </a:solidFill>
                <a:latin typeface="Arial"/>
                <a:ea typeface="Arial"/>
                <a:cs typeface="Arial"/>
              </a:defRPr>
            </a:pPr>
            <a:endParaRPr lang="en-US"/>
          </a:p>
        </c:txPr>
        <c:crossAx val="141010048"/>
        <c:crosses val="autoZero"/>
        <c:crossBetween val="midCat"/>
        <c:majorUnit val="20"/>
      </c:valAx>
      <c:valAx>
        <c:axId val="141010048"/>
        <c:scaling>
          <c:orientation val="minMax"/>
          <c:max val="140"/>
          <c:min val="60"/>
        </c:scaling>
        <c:delete val="0"/>
        <c:axPos val="l"/>
        <c:numFmt formatCode="General" sourceLinked="1"/>
        <c:majorTickMark val="out"/>
        <c:minorTickMark val="none"/>
        <c:tickLblPos val="nextTo"/>
        <c:spPr>
          <a:ln w="4116">
            <a:solidFill>
              <a:srgbClr val="000000"/>
            </a:solidFill>
            <a:prstDash val="solid"/>
          </a:ln>
        </c:spPr>
        <c:txPr>
          <a:bodyPr rot="0" vert="horz"/>
          <a:lstStyle/>
          <a:p>
            <a:pPr>
              <a:defRPr sz="1426" b="0" i="0" u="none" strike="noStrike" baseline="0">
                <a:solidFill>
                  <a:srgbClr val="000000"/>
                </a:solidFill>
                <a:latin typeface="Arial"/>
                <a:ea typeface="Arial"/>
                <a:cs typeface="Arial"/>
              </a:defRPr>
            </a:pPr>
            <a:endParaRPr lang="en-US"/>
          </a:p>
        </c:txPr>
        <c:crossAx val="141008256"/>
        <c:crosses val="autoZero"/>
        <c:crossBetween val="midCat"/>
        <c:majorUnit val="20"/>
      </c:valAx>
      <c:spPr>
        <a:noFill/>
        <a:ln w="16463">
          <a:solidFill>
            <a:srgbClr val="808080"/>
          </a:solidFill>
          <a:prstDash val="solid"/>
        </a:ln>
      </c:spPr>
    </c:plotArea>
    <c:plotVisOnly val="1"/>
    <c:dispBlanksAs val="gap"/>
    <c:showDLblsOverMax val="0"/>
  </c:chart>
  <c:spPr>
    <a:solidFill>
      <a:srgbClr val="FFFFFF"/>
    </a:solidFill>
    <a:ln w="4116">
      <a:solidFill>
        <a:srgbClr val="000000"/>
      </a:solidFill>
      <a:prstDash val="solid"/>
    </a:ln>
  </c:spPr>
  <c:txPr>
    <a:bodyPr/>
    <a:lstStyle/>
    <a:p>
      <a:pPr>
        <a:defRPr sz="1037"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81" b="1" i="0" u="none" strike="noStrike" baseline="0">
                <a:solidFill>
                  <a:srgbClr val="000000"/>
                </a:solidFill>
                <a:latin typeface="Arial"/>
                <a:ea typeface="Arial"/>
                <a:cs typeface="Arial"/>
              </a:defRPr>
            </a:pPr>
            <a:r>
              <a:rPr lang="en-AU" dirty="0" smtClean="0"/>
              <a:t>IQ - DZ </a:t>
            </a:r>
            <a:endParaRPr lang="en-AU" dirty="0"/>
          </a:p>
        </c:rich>
      </c:tx>
      <c:layout>
        <c:manualLayout>
          <c:xMode val="edge"/>
          <c:yMode val="edge"/>
          <c:x val="0.19973586790269321"/>
          <c:y val="5.3007409429681594E-2"/>
        </c:manualLayout>
      </c:layout>
      <c:overlay val="0"/>
      <c:spPr>
        <a:noFill/>
        <a:ln w="36057">
          <a:noFill/>
        </a:ln>
      </c:spPr>
    </c:title>
    <c:autoTitleDeleted val="0"/>
    <c:plotArea>
      <c:layout>
        <c:manualLayout>
          <c:layoutTarget val="inner"/>
          <c:xMode val="edge"/>
          <c:yMode val="edge"/>
          <c:x val="0.16666666666666669"/>
          <c:y val="0.26556016597510534"/>
          <c:w val="0.75510204081632648"/>
          <c:h val="0.55186721991701249"/>
        </c:manualLayout>
      </c:layout>
      <c:scatterChart>
        <c:scatterStyle val="lineMarker"/>
        <c:varyColors val="0"/>
        <c:ser>
          <c:idx val="0"/>
          <c:order val="0"/>
          <c:tx>
            <c:strRef>
              <c:f>Sheet2!$G$1</c:f>
              <c:strCache>
                <c:ptCount val="1"/>
                <c:pt idx="0">
                  <c:v>DZ (0.45)</c:v>
                </c:pt>
              </c:strCache>
            </c:strRef>
          </c:tx>
          <c:spPr>
            <a:ln w="40564">
              <a:noFill/>
            </a:ln>
          </c:spPr>
          <c:marker>
            <c:symbol val="diamond"/>
            <c:size val="7"/>
            <c:spPr>
              <a:solidFill>
                <a:srgbClr val="000080"/>
              </a:solidFill>
              <a:ln>
                <a:solidFill>
                  <a:srgbClr val="000080"/>
                </a:solidFill>
                <a:prstDash val="solid"/>
              </a:ln>
            </c:spPr>
          </c:marker>
          <c:trendline>
            <c:spPr>
              <a:ln w="36057">
                <a:solidFill>
                  <a:srgbClr val="FF6600"/>
                </a:solidFill>
                <a:prstDash val="solid"/>
              </a:ln>
            </c:spPr>
            <c:trendlineType val="linear"/>
            <c:dispRSqr val="0"/>
            <c:dispEq val="0"/>
          </c:trendline>
          <c:xVal>
            <c:numRef>
              <c:f>Sheet2!$H$2:$H$487</c:f>
              <c:numCache>
                <c:formatCode>General</c:formatCode>
                <c:ptCount val="486"/>
                <c:pt idx="0">
                  <c:v>69</c:v>
                </c:pt>
                <c:pt idx="1">
                  <c:v>70</c:v>
                </c:pt>
                <c:pt idx="2">
                  <c:v>70</c:v>
                </c:pt>
                <c:pt idx="3">
                  <c:v>70</c:v>
                </c:pt>
                <c:pt idx="4">
                  <c:v>71</c:v>
                </c:pt>
                <c:pt idx="5">
                  <c:v>71</c:v>
                </c:pt>
                <c:pt idx="6">
                  <c:v>72</c:v>
                </c:pt>
                <c:pt idx="7">
                  <c:v>74</c:v>
                </c:pt>
                <c:pt idx="8">
                  <c:v>74</c:v>
                </c:pt>
                <c:pt idx="9">
                  <c:v>74</c:v>
                </c:pt>
                <c:pt idx="10">
                  <c:v>75</c:v>
                </c:pt>
                <c:pt idx="11">
                  <c:v>75</c:v>
                </c:pt>
                <c:pt idx="12">
                  <c:v>76</c:v>
                </c:pt>
                <c:pt idx="13">
                  <c:v>76</c:v>
                </c:pt>
                <c:pt idx="14">
                  <c:v>76</c:v>
                </c:pt>
                <c:pt idx="15">
                  <c:v>78</c:v>
                </c:pt>
                <c:pt idx="16">
                  <c:v>78</c:v>
                </c:pt>
                <c:pt idx="17">
                  <c:v>80</c:v>
                </c:pt>
                <c:pt idx="18">
                  <c:v>80</c:v>
                </c:pt>
                <c:pt idx="19">
                  <c:v>80</c:v>
                </c:pt>
                <c:pt idx="20">
                  <c:v>80</c:v>
                </c:pt>
                <c:pt idx="21">
                  <c:v>80</c:v>
                </c:pt>
                <c:pt idx="22">
                  <c:v>80</c:v>
                </c:pt>
                <c:pt idx="23">
                  <c:v>80</c:v>
                </c:pt>
                <c:pt idx="24">
                  <c:v>80</c:v>
                </c:pt>
                <c:pt idx="25">
                  <c:v>80</c:v>
                </c:pt>
                <c:pt idx="26">
                  <c:v>80</c:v>
                </c:pt>
                <c:pt idx="27">
                  <c:v>80</c:v>
                </c:pt>
                <c:pt idx="28">
                  <c:v>80</c:v>
                </c:pt>
                <c:pt idx="29">
                  <c:v>80</c:v>
                </c:pt>
                <c:pt idx="30">
                  <c:v>80</c:v>
                </c:pt>
                <c:pt idx="31">
                  <c:v>80</c:v>
                </c:pt>
                <c:pt idx="32">
                  <c:v>80</c:v>
                </c:pt>
                <c:pt idx="33">
                  <c:v>80</c:v>
                </c:pt>
                <c:pt idx="34">
                  <c:v>80</c:v>
                </c:pt>
                <c:pt idx="35">
                  <c:v>80</c:v>
                </c:pt>
                <c:pt idx="36">
                  <c:v>81</c:v>
                </c:pt>
                <c:pt idx="37">
                  <c:v>85</c:v>
                </c:pt>
                <c:pt idx="38">
                  <c:v>86</c:v>
                </c:pt>
                <c:pt idx="39">
                  <c:v>86</c:v>
                </c:pt>
                <c:pt idx="40">
                  <c:v>86</c:v>
                </c:pt>
                <c:pt idx="41">
                  <c:v>86</c:v>
                </c:pt>
                <c:pt idx="42">
                  <c:v>86</c:v>
                </c:pt>
                <c:pt idx="43">
                  <c:v>86</c:v>
                </c:pt>
                <c:pt idx="44">
                  <c:v>86</c:v>
                </c:pt>
                <c:pt idx="45">
                  <c:v>86</c:v>
                </c:pt>
                <c:pt idx="46">
                  <c:v>86</c:v>
                </c:pt>
                <c:pt idx="47">
                  <c:v>86</c:v>
                </c:pt>
                <c:pt idx="48">
                  <c:v>86</c:v>
                </c:pt>
                <c:pt idx="49">
                  <c:v>86</c:v>
                </c:pt>
                <c:pt idx="50">
                  <c:v>86</c:v>
                </c:pt>
                <c:pt idx="51">
                  <c:v>87</c:v>
                </c:pt>
                <c:pt idx="52">
                  <c:v>87</c:v>
                </c:pt>
                <c:pt idx="53">
                  <c:v>87</c:v>
                </c:pt>
                <c:pt idx="54">
                  <c:v>88</c:v>
                </c:pt>
                <c:pt idx="55">
                  <c:v>89</c:v>
                </c:pt>
                <c:pt idx="56">
                  <c:v>89</c:v>
                </c:pt>
                <c:pt idx="57">
                  <c:v>91</c:v>
                </c:pt>
                <c:pt idx="58">
                  <c:v>92</c:v>
                </c:pt>
                <c:pt idx="59">
                  <c:v>92</c:v>
                </c:pt>
                <c:pt idx="60">
                  <c:v>92</c:v>
                </c:pt>
                <c:pt idx="61">
                  <c:v>92</c:v>
                </c:pt>
                <c:pt idx="62">
                  <c:v>92</c:v>
                </c:pt>
                <c:pt idx="63">
                  <c:v>92</c:v>
                </c:pt>
                <c:pt idx="64">
                  <c:v>92</c:v>
                </c:pt>
                <c:pt idx="65">
                  <c:v>92</c:v>
                </c:pt>
                <c:pt idx="66">
                  <c:v>92</c:v>
                </c:pt>
                <c:pt idx="67">
                  <c:v>92</c:v>
                </c:pt>
                <c:pt idx="68">
                  <c:v>92</c:v>
                </c:pt>
                <c:pt idx="69">
                  <c:v>92</c:v>
                </c:pt>
                <c:pt idx="70">
                  <c:v>92</c:v>
                </c:pt>
                <c:pt idx="71">
                  <c:v>92</c:v>
                </c:pt>
                <c:pt idx="72">
                  <c:v>92</c:v>
                </c:pt>
                <c:pt idx="73">
                  <c:v>92</c:v>
                </c:pt>
                <c:pt idx="74">
                  <c:v>92</c:v>
                </c:pt>
                <c:pt idx="75">
                  <c:v>92</c:v>
                </c:pt>
                <c:pt idx="76">
                  <c:v>92</c:v>
                </c:pt>
                <c:pt idx="77">
                  <c:v>92</c:v>
                </c:pt>
                <c:pt idx="78">
                  <c:v>92</c:v>
                </c:pt>
                <c:pt idx="79">
                  <c:v>92</c:v>
                </c:pt>
                <c:pt idx="80">
                  <c:v>92</c:v>
                </c:pt>
                <c:pt idx="81">
                  <c:v>92</c:v>
                </c:pt>
                <c:pt idx="82">
                  <c:v>92</c:v>
                </c:pt>
                <c:pt idx="83">
                  <c:v>92</c:v>
                </c:pt>
                <c:pt idx="84">
                  <c:v>93</c:v>
                </c:pt>
                <c:pt idx="85">
                  <c:v>93</c:v>
                </c:pt>
                <c:pt idx="86">
                  <c:v>93</c:v>
                </c:pt>
                <c:pt idx="87">
                  <c:v>93</c:v>
                </c:pt>
                <c:pt idx="88">
                  <c:v>93</c:v>
                </c:pt>
                <c:pt idx="89">
                  <c:v>94</c:v>
                </c:pt>
                <c:pt idx="90">
                  <c:v>94</c:v>
                </c:pt>
                <c:pt idx="91">
                  <c:v>95</c:v>
                </c:pt>
                <c:pt idx="92">
                  <c:v>95</c:v>
                </c:pt>
                <c:pt idx="93">
                  <c:v>95</c:v>
                </c:pt>
                <c:pt idx="94">
                  <c:v>96</c:v>
                </c:pt>
                <c:pt idx="95">
                  <c:v>96</c:v>
                </c:pt>
                <c:pt idx="96">
                  <c:v>96</c:v>
                </c:pt>
                <c:pt idx="97">
                  <c:v>96</c:v>
                </c:pt>
                <c:pt idx="98">
                  <c:v>97</c:v>
                </c:pt>
                <c:pt idx="99">
                  <c:v>97</c:v>
                </c:pt>
                <c:pt idx="100">
                  <c:v>98</c:v>
                </c:pt>
                <c:pt idx="101">
                  <c:v>98</c:v>
                </c:pt>
                <c:pt idx="102">
                  <c:v>98</c:v>
                </c:pt>
                <c:pt idx="103">
                  <c:v>98</c:v>
                </c:pt>
                <c:pt idx="104">
                  <c:v>98</c:v>
                </c:pt>
                <c:pt idx="105">
                  <c:v>98</c:v>
                </c:pt>
                <c:pt idx="106">
                  <c:v>98</c:v>
                </c:pt>
                <c:pt idx="107">
                  <c:v>98</c:v>
                </c:pt>
                <c:pt idx="108">
                  <c:v>98</c:v>
                </c:pt>
                <c:pt idx="109">
                  <c:v>98</c:v>
                </c:pt>
                <c:pt idx="110">
                  <c:v>98</c:v>
                </c:pt>
                <c:pt idx="111">
                  <c:v>98</c:v>
                </c:pt>
                <c:pt idx="112">
                  <c:v>98</c:v>
                </c:pt>
                <c:pt idx="113">
                  <c:v>98</c:v>
                </c:pt>
                <c:pt idx="114">
                  <c:v>98</c:v>
                </c:pt>
                <c:pt idx="115">
                  <c:v>98</c:v>
                </c:pt>
                <c:pt idx="116">
                  <c:v>98</c:v>
                </c:pt>
                <c:pt idx="117">
                  <c:v>98</c:v>
                </c:pt>
                <c:pt idx="118">
                  <c:v>98</c:v>
                </c:pt>
                <c:pt idx="119">
                  <c:v>98</c:v>
                </c:pt>
                <c:pt idx="120">
                  <c:v>98</c:v>
                </c:pt>
                <c:pt idx="121">
                  <c:v>98</c:v>
                </c:pt>
                <c:pt idx="122">
                  <c:v>98</c:v>
                </c:pt>
                <c:pt idx="123">
                  <c:v>98</c:v>
                </c:pt>
                <c:pt idx="124">
                  <c:v>98</c:v>
                </c:pt>
                <c:pt idx="125">
                  <c:v>98</c:v>
                </c:pt>
                <c:pt idx="126">
                  <c:v>98</c:v>
                </c:pt>
                <c:pt idx="127">
                  <c:v>98</c:v>
                </c:pt>
                <c:pt idx="128">
                  <c:v>98</c:v>
                </c:pt>
                <c:pt idx="129">
                  <c:v>98</c:v>
                </c:pt>
                <c:pt idx="130">
                  <c:v>98</c:v>
                </c:pt>
                <c:pt idx="131">
                  <c:v>98</c:v>
                </c:pt>
                <c:pt idx="132">
                  <c:v>98</c:v>
                </c:pt>
                <c:pt idx="133">
                  <c:v>98</c:v>
                </c:pt>
                <c:pt idx="134">
                  <c:v>98</c:v>
                </c:pt>
                <c:pt idx="135">
                  <c:v>98</c:v>
                </c:pt>
                <c:pt idx="136">
                  <c:v>98</c:v>
                </c:pt>
                <c:pt idx="137">
                  <c:v>98</c:v>
                </c:pt>
                <c:pt idx="138">
                  <c:v>98</c:v>
                </c:pt>
                <c:pt idx="139">
                  <c:v>98</c:v>
                </c:pt>
                <c:pt idx="140">
                  <c:v>99</c:v>
                </c:pt>
                <c:pt idx="141">
                  <c:v>99</c:v>
                </c:pt>
                <c:pt idx="142">
                  <c:v>100</c:v>
                </c:pt>
                <c:pt idx="143">
                  <c:v>100</c:v>
                </c:pt>
                <c:pt idx="144">
                  <c:v>101</c:v>
                </c:pt>
                <c:pt idx="145">
                  <c:v>103</c:v>
                </c:pt>
                <c:pt idx="146">
                  <c:v>103</c:v>
                </c:pt>
                <c:pt idx="147">
                  <c:v>103</c:v>
                </c:pt>
                <c:pt idx="148">
                  <c:v>103</c:v>
                </c:pt>
                <c:pt idx="149">
                  <c:v>103</c:v>
                </c:pt>
                <c:pt idx="150">
                  <c:v>105</c:v>
                </c:pt>
                <c:pt idx="151">
                  <c:v>105</c:v>
                </c:pt>
                <c:pt idx="152">
                  <c:v>105</c:v>
                </c:pt>
                <c:pt idx="153">
                  <c:v>105</c:v>
                </c:pt>
                <c:pt idx="154">
                  <c:v>105</c:v>
                </c:pt>
                <c:pt idx="155">
                  <c:v>105</c:v>
                </c:pt>
                <c:pt idx="156">
                  <c:v>105</c:v>
                </c:pt>
                <c:pt idx="157">
                  <c:v>105</c:v>
                </c:pt>
                <c:pt idx="158">
                  <c:v>105</c:v>
                </c:pt>
                <c:pt idx="159">
                  <c:v>105</c:v>
                </c:pt>
                <c:pt idx="160">
                  <c:v>105</c:v>
                </c:pt>
                <c:pt idx="161">
                  <c:v>105</c:v>
                </c:pt>
                <c:pt idx="162">
                  <c:v>105</c:v>
                </c:pt>
                <c:pt idx="163">
                  <c:v>105</c:v>
                </c:pt>
                <c:pt idx="164">
                  <c:v>105</c:v>
                </c:pt>
                <c:pt idx="165">
                  <c:v>105</c:v>
                </c:pt>
                <c:pt idx="166">
                  <c:v>105</c:v>
                </c:pt>
                <c:pt idx="167">
                  <c:v>105</c:v>
                </c:pt>
                <c:pt idx="168">
                  <c:v>105</c:v>
                </c:pt>
                <c:pt idx="169">
                  <c:v>105</c:v>
                </c:pt>
                <c:pt idx="170">
                  <c:v>105</c:v>
                </c:pt>
                <c:pt idx="171">
                  <c:v>105</c:v>
                </c:pt>
                <c:pt idx="172">
                  <c:v>105</c:v>
                </c:pt>
                <c:pt idx="173">
                  <c:v>105</c:v>
                </c:pt>
                <c:pt idx="174">
                  <c:v>105</c:v>
                </c:pt>
                <c:pt idx="175">
                  <c:v>105</c:v>
                </c:pt>
                <c:pt idx="176">
                  <c:v>105</c:v>
                </c:pt>
                <c:pt idx="177">
                  <c:v>105</c:v>
                </c:pt>
                <c:pt idx="178">
                  <c:v>105</c:v>
                </c:pt>
                <c:pt idx="179">
                  <c:v>105</c:v>
                </c:pt>
                <c:pt idx="180">
                  <c:v>105</c:v>
                </c:pt>
                <c:pt idx="181">
                  <c:v>105</c:v>
                </c:pt>
                <c:pt idx="182">
                  <c:v>105</c:v>
                </c:pt>
                <c:pt idx="183">
                  <c:v>107</c:v>
                </c:pt>
                <c:pt idx="184">
                  <c:v>107</c:v>
                </c:pt>
                <c:pt idx="185">
                  <c:v>108</c:v>
                </c:pt>
                <c:pt idx="186">
                  <c:v>108</c:v>
                </c:pt>
                <c:pt idx="187">
                  <c:v>110</c:v>
                </c:pt>
                <c:pt idx="188">
                  <c:v>111</c:v>
                </c:pt>
                <c:pt idx="189">
                  <c:v>111</c:v>
                </c:pt>
                <c:pt idx="190">
                  <c:v>111</c:v>
                </c:pt>
                <c:pt idx="191">
                  <c:v>112</c:v>
                </c:pt>
                <c:pt idx="192">
                  <c:v>112</c:v>
                </c:pt>
                <c:pt idx="193">
                  <c:v>112</c:v>
                </c:pt>
                <c:pt idx="194">
                  <c:v>112</c:v>
                </c:pt>
                <c:pt idx="195">
                  <c:v>112</c:v>
                </c:pt>
                <c:pt idx="196">
                  <c:v>112</c:v>
                </c:pt>
                <c:pt idx="197">
                  <c:v>112</c:v>
                </c:pt>
                <c:pt idx="198">
                  <c:v>112</c:v>
                </c:pt>
                <c:pt idx="199">
                  <c:v>112</c:v>
                </c:pt>
                <c:pt idx="200">
                  <c:v>112</c:v>
                </c:pt>
                <c:pt idx="201">
                  <c:v>112</c:v>
                </c:pt>
                <c:pt idx="202">
                  <c:v>112</c:v>
                </c:pt>
                <c:pt idx="203">
                  <c:v>112</c:v>
                </c:pt>
                <c:pt idx="204">
                  <c:v>114</c:v>
                </c:pt>
                <c:pt idx="205">
                  <c:v>114</c:v>
                </c:pt>
                <c:pt idx="206">
                  <c:v>114</c:v>
                </c:pt>
                <c:pt idx="207">
                  <c:v>114</c:v>
                </c:pt>
                <c:pt idx="208">
                  <c:v>116</c:v>
                </c:pt>
                <c:pt idx="209">
                  <c:v>116</c:v>
                </c:pt>
                <c:pt idx="210">
                  <c:v>118</c:v>
                </c:pt>
                <c:pt idx="211">
                  <c:v>120</c:v>
                </c:pt>
                <c:pt idx="212">
                  <c:v>120</c:v>
                </c:pt>
                <c:pt idx="213">
                  <c:v>121</c:v>
                </c:pt>
                <c:pt idx="214">
                  <c:v>121</c:v>
                </c:pt>
                <c:pt idx="215">
                  <c:v>121</c:v>
                </c:pt>
                <c:pt idx="216">
                  <c:v>122</c:v>
                </c:pt>
                <c:pt idx="217">
                  <c:v>122</c:v>
                </c:pt>
                <c:pt idx="218">
                  <c:v>123</c:v>
                </c:pt>
                <c:pt idx="219">
                  <c:v>124</c:v>
                </c:pt>
                <c:pt idx="220">
                  <c:v>125</c:v>
                </c:pt>
                <c:pt idx="221">
                  <c:v>133</c:v>
                </c:pt>
                <c:pt idx="222">
                  <c:v>137</c:v>
                </c:pt>
              </c:numCache>
            </c:numRef>
          </c:xVal>
          <c:yVal>
            <c:numRef>
              <c:f>Sheet2!$I$2:$I$487</c:f>
              <c:numCache>
                <c:formatCode>General</c:formatCode>
                <c:ptCount val="486"/>
                <c:pt idx="0">
                  <c:v>97</c:v>
                </c:pt>
                <c:pt idx="1">
                  <c:v>86</c:v>
                </c:pt>
                <c:pt idx="2">
                  <c:v>80</c:v>
                </c:pt>
                <c:pt idx="3">
                  <c:v>86</c:v>
                </c:pt>
                <c:pt idx="4">
                  <c:v>95</c:v>
                </c:pt>
                <c:pt idx="5">
                  <c:v>85</c:v>
                </c:pt>
                <c:pt idx="6">
                  <c:v>90</c:v>
                </c:pt>
                <c:pt idx="7">
                  <c:v>103</c:v>
                </c:pt>
                <c:pt idx="8">
                  <c:v>81</c:v>
                </c:pt>
                <c:pt idx="9">
                  <c:v>89</c:v>
                </c:pt>
                <c:pt idx="10">
                  <c:v>105</c:v>
                </c:pt>
                <c:pt idx="11">
                  <c:v>86</c:v>
                </c:pt>
                <c:pt idx="12">
                  <c:v>91</c:v>
                </c:pt>
                <c:pt idx="13">
                  <c:v>96</c:v>
                </c:pt>
                <c:pt idx="14">
                  <c:v>87</c:v>
                </c:pt>
                <c:pt idx="15">
                  <c:v>83</c:v>
                </c:pt>
                <c:pt idx="16">
                  <c:v>91</c:v>
                </c:pt>
                <c:pt idx="17">
                  <c:v>67</c:v>
                </c:pt>
                <c:pt idx="18">
                  <c:v>86</c:v>
                </c:pt>
                <c:pt idx="19">
                  <c:v>86</c:v>
                </c:pt>
                <c:pt idx="20">
                  <c:v>86</c:v>
                </c:pt>
                <c:pt idx="21">
                  <c:v>86</c:v>
                </c:pt>
                <c:pt idx="22">
                  <c:v>86</c:v>
                </c:pt>
                <c:pt idx="23">
                  <c:v>92</c:v>
                </c:pt>
                <c:pt idx="24">
                  <c:v>92</c:v>
                </c:pt>
                <c:pt idx="25">
                  <c:v>92</c:v>
                </c:pt>
                <c:pt idx="26">
                  <c:v>86</c:v>
                </c:pt>
                <c:pt idx="27">
                  <c:v>86</c:v>
                </c:pt>
                <c:pt idx="28">
                  <c:v>75</c:v>
                </c:pt>
                <c:pt idx="29">
                  <c:v>86</c:v>
                </c:pt>
                <c:pt idx="30">
                  <c:v>98</c:v>
                </c:pt>
                <c:pt idx="31">
                  <c:v>80</c:v>
                </c:pt>
                <c:pt idx="32">
                  <c:v>70</c:v>
                </c:pt>
                <c:pt idx="33">
                  <c:v>92</c:v>
                </c:pt>
                <c:pt idx="34">
                  <c:v>80</c:v>
                </c:pt>
                <c:pt idx="35">
                  <c:v>92</c:v>
                </c:pt>
                <c:pt idx="36">
                  <c:v>93</c:v>
                </c:pt>
                <c:pt idx="37">
                  <c:v>87</c:v>
                </c:pt>
                <c:pt idx="38">
                  <c:v>101</c:v>
                </c:pt>
                <c:pt idx="39">
                  <c:v>105</c:v>
                </c:pt>
                <c:pt idx="40">
                  <c:v>92</c:v>
                </c:pt>
                <c:pt idx="41">
                  <c:v>105</c:v>
                </c:pt>
                <c:pt idx="42">
                  <c:v>86</c:v>
                </c:pt>
                <c:pt idx="43">
                  <c:v>86</c:v>
                </c:pt>
                <c:pt idx="44">
                  <c:v>92</c:v>
                </c:pt>
                <c:pt idx="45">
                  <c:v>86</c:v>
                </c:pt>
                <c:pt idx="46">
                  <c:v>70</c:v>
                </c:pt>
                <c:pt idx="47">
                  <c:v>92</c:v>
                </c:pt>
                <c:pt idx="48">
                  <c:v>98</c:v>
                </c:pt>
                <c:pt idx="49">
                  <c:v>92</c:v>
                </c:pt>
                <c:pt idx="50">
                  <c:v>98</c:v>
                </c:pt>
                <c:pt idx="51">
                  <c:v>91</c:v>
                </c:pt>
                <c:pt idx="52">
                  <c:v>103</c:v>
                </c:pt>
                <c:pt idx="53">
                  <c:v>110</c:v>
                </c:pt>
                <c:pt idx="54">
                  <c:v>91</c:v>
                </c:pt>
                <c:pt idx="55">
                  <c:v>92</c:v>
                </c:pt>
                <c:pt idx="56">
                  <c:v>116</c:v>
                </c:pt>
                <c:pt idx="57">
                  <c:v>95</c:v>
                </c:pt>
                <c:pt idx="58">
                  <c:v>84</c:v>
                </c:pt>
                <c:pt idx="59">
                  <c:v>98</c:v>
                </c:pt>
                <c:pt idx="60">
                  <c:v>92</c:v>
                </c:pt>
                <c:pt idx="61">
                  <c:v>112</c:v>
                </c:pt>
                <c:pt idx="62">
                  <c:v>112</c:v>
                </c:pt>
                <c:pt idx="63">
                  <c:v>86</c:v>
                </c:pt>
                <c:pt idx="64">
                  <c:v>86</c:v>
                </c:pt>
                <c:pt idx="65">
                  <c:v>86</c:v>
                </c:pt>
                <c:pt idx="66">
                  <c:v>92</c:v>
                </c:pt>
                <c:pt idx="67">
                  <c:v>92</c:v>
                </c:pt>
                <c:pt idx="68">
                  <c:v>105</c:v>
                </c:pt>
                <c:pt idx="69">
                  <c:v>92</c:v>
                </c:pt>
                <c:pt idx="70">
                  <c:v>92</c:v>
                </c:pt>
                <c:pt idx="71">
                  <c:v>92</c:v>
                </c:pt>
                <c:pt idx="72">
                  <c:v>86</c:v>
                </c:pt>
                <c:pt idx="73">
                  <c:v>98</c:v>
                </c:pt>
                <c:pt idx="74">
                  <c:v>70</c:v>
                </c:pt>
                <c:pt idx="75">
                  <c:v>86</c:v>
                </c:pt>
                <c:pt idx="76">
                  <c:v>98</c:v>
                </c:pt>
                <c:pt idx="77">
                  <c:v>80</c:v>
                </c:pt>
                <c:pt idx="78">
                  <c:v>92</c:v>
                </c:pt>
                <c:pt idx="79">
                  <c:v>105</c:v>
                </c:pt>
                <c:pt idx="80">
                  <c:v>98</c:v>
                </c:pt>
                <c:pt idx="81">
                  <c:v>105</c:v>
                </c:pt>
                <c:pt idx="82">
                  <c:v>112</c:v>
                </c:pt>
                <c:pt idx="83">
                  <c:v>86</c:v>
                </c:pt>
                <c:pt idx="84">
                  <c:v>79</c:v>
                </c:pt>
                <c:pt idx="85">
                  <c:v>92</c:v>
                </c:pt>
                <c:pt idx="86">
                  <c:v>87</c:v>
                </c:pt>
                <c:pt idx="87">
                  <c:v>92</c:v>
                </c:pt>
                <c:pt idx="88">
                  <c:v>108</c:v>
                </c:pt>
                <c:pt idx="89">
                  <c:v>90</c:v>
                </c:pt>
                <c:pt idx="90">
                  <c:v>112</c:v>
                </c:pt>
                <c:pt idx="91">
                  <c:v>84</c:v>
                </c:pt>
                <c:pt idx="92">
                  <c:v>89</c:v>
                </c:pt>
                <c:pt idx="93">
                  <c:v>110</c:v>
                </c:pt>
                <c:pt idx="94">
                  <c:v>118</c:v>
                </c:pt>
                <c:pt idx="95">
                  <c:v>94</c:v>
                </c:pt>
                <c:pt idx="96">
                  <c:v>85</c:v>
                </c:pt>
                <c:pt idx="97">
                  <c:v>96</c:v>
                </c:pt>
                <c:pt idx="98">
                  <c:v>78</c:v>
                </c:pt>
                <c:pt idx="99">
                  <c:v>81</c:v>
                </c:pt>
                <c:pt idx="100">
                  <c:v>120</c:v>
                </c:pt>
                <c:pt idx="101">
                  <c:v>103</c:v>
                </c:pt>
                <c:pt idx="102">
                  <c:v>112</c:v>
                </c:pt>
                <c:pt idx="103">
                  <c:v>80</c:v>
                </c:pt>
                <c:pt idx="104">
                  <c:v>105</c:v>
                </c:pt>
                <c:pt idx="105">
                  <c:v>105</c:v>
                </c:pt>
                <c:pt idx="106">
                  <c:v>98</c:v>
                </c:pt>
                <c:pt idx="107">
                  <c:v>105</c:v>
                </c:pt>
                <c:pt idx="108">
                  <c:v>105</c:v>
                </c:pt>
                <c:pt idx="109">
                  <c:v>92</c:v>
                </c:pt>
                <c:pt idx="110">
                  <c:v>86</c:v>
                </c:pt>
                <c:pt idx="111">
                  <c:v>86</c:v>
                </c:pt>
                <c:pt idx="112">
                  <c:v>112</c:v>
                </c:pt>
                <c:pt idx="113">
                  <c:v>92</c:v>
                </c:pt>
                <c:pt idx="114">
                  <c:v>80</c:v>
                </c:pt>
                <c:pt idx="115">
                  <c:v>92</c:v>
                </c:pt>
                <c:pt idx="116">
                  <c:v>70</c:v>
                </c:pt>
                <c:pt idx="117">
                  <c:v>105</c:v>
                </c:pt>
                <c:pt idx="118">
                  <c:v>80</c:v>
                </c:pt>
                <c:pt idx="119">
                  <c:v>86</c:v>
                </c:pt>
                <c:pt idx="120">
                  <c:v>98</c:v>
                </c:pt>
                <c:pt idx="121">
                  <c:v>80</c:v>
                </c:pt>
                <c:pt idx="122">
                  <c:v>92</c:v>
                </c:pt>
                <c:pt idx="123">
                  <c:v>92</c:v>
                </c:pt>
                <c:pt idx="124">
                  <c:v>121</c:v>
                </c:pt>
                <c:pt idx="125">
                  <c:v>105</c:v>
                </c:pt>
                <c:pt idx="126">
                  <c:v>105</c:v>
                </c:pt>
                <c:pt idx="127">
                  <c:v>98</c:v>
                </c:pt>
                <c:pt idx="128">
                  <c:v>98</c:v>
                </c:pt>
                <c:pt idx="129">
                  <c:v>0</c:v>
                </c:pt>
                <c:pt idx="130">
                  <c:v>92</c:v>
                </c:pt>
                <c:pt idx="131">
                  <c:v>92</c:v>
                </c:pt>
                <c:pt idx="132">
                  <c:v>98</c:v>
                </c:pt>
                <c:pt idx="133">
                  <c:v>105</c:v>
                </c:pt>
                <c:pt idx="134">
                  <c:v>112</c:v>
                </c:pt>
                <c:pt idx="135">
                  <c:v>92</c:v>
                </c:pt>
                <c:pt idx="136">
                  <c:v>105</c:v>
                </c:pt>
                <c:pt idx="137">
                  <c:v>105</c:v>
                </c:pt>
                <c:pt idx="138">
                  <c:v>112</c:v>
                </c:pt>
                <c:pt idx="139">
                  <c:v>105</c:v>
                </c:pt>
                <c:pt idx="140">
                  <c:v>103</c:v>
                </c:pt>
                <c:pt idx="141">
                  <c:v>110</c:v>
                </c:pt>
                <c:pt idx="142">
                  <c:v>93</c:v>
                </c:pt>
                <c:pt idx="143">
                  <c:v>110</c:v>
                </c:pt>
                <c:pt idx="144">
                  <c:v>94</c:v>
                </c:pt>
                <c:pt idx="145">
                  <c:v>93</c:v>
                </c:pt>
                <c:pt idx="146">
                  <c:v>86</c:v>
                </c:pt>
                <c:pt idx="147">
                  <c:v>116</c:v>
                </c:pt>
                <c:pt idx="148">
                  <c:v>74</c:v>
                </c:pt>
                <c:pt idx="149">
                  <c:v>97</c:v>
                </c:pt>
                <c:pt idx="150">
                  <c:v>118</c:v>
                </c:pt>
                <c:pt idx="151">
                  <c:v>103</c:v>
                </c:pt>
                <c:pt idx="152">
                  <c:v>92</c:v>
                </c:pt>
                <c:pt idx="153">
                  <c:v>105</c:v>
                </c:pt>
                <c:pt idx="154">
                  <c:v>98</c:v>
                </c:pt>
                <c:pt idx="155">
                  <c:v>98</c:v>
                </c:pt>
                <c:pt idx="156">
                  <c:v>105</c:v>
                </c:pt>
                <c:pt idx="157">
                  <c:v>80</c:v>
                </c:pt>
                <c:pt idx="158">
                  <c:v>98</c:v>
                </c:pt>
                <c:pt idx="159">
                  <c:v>105</c:v>
                </c:pt>
                <c:pt idx="160">
                  <c:v>98</c:v>
                </c:pt>
                <c:pt idx="161">
                  <c:v>98</c:v>
                </c:pt>
                <c:pt idx="162">
                  <c:v>98</c:v>
                </c:pt>
                <c:pt idx="163">
                  <c:v>80</c:v>
                </c:pt>
                <c:pt idx="164">
                  <c:v>86</c:v>
                </c:pt>
                <c:pt idx="165">
                  <c:v>98</c:v>
                </c:pt>
                <c:pt idx="166">
                  <c:v>112</c:v>
                </c:pt>
                <c:pt idx="167">
                  <c:v>105</c:v>
                </c:pt>
                <c:pt idx="168">
                  <c:v>86</c:v>
                </c:pt>
                <c:pt idx="169">
                  <c:v>92</c:v>
                </c:pt>
                <c:pt idx="170">
                  <c:v>105</c:v>
                </c:pt>
                <c:pt idx="171">
                  <c:v>92</c:v>
                </c:pt>
                <c:pt idx="172">
                  <c:v>92</c:v>
                </c:pt>
                <c:pt idx="173">
                  <c:v>105</c:v>
                </c:pt>
                <c:pt idx="174">
                  <c:v>98</c:v>
                </c:pt>
                <c:pt idx="175">
                  <c:v>98</c:v>
                </c:pt>
                <c:pt idx="176">
                  <c:v>105</c:v>
                </c:pt>
                <c:pt idx="177">
                  <c:v>86</c:v>
                </c:pt>
                <c:pt idx="178">
                  <c:v>105</c:v>
                </c:pt>
                <c:pt idx="179">
                  <c:v>112</c:v>
                </c:pt>
                <c:pt idx="180">
                  <c:v>98</c:v>
                </c:pt>
                <c:pt idx="181">
                  <c:v>98</c:v>
                </c:pt>
                <c:pt idx="182">
                  <c:v>98</c:v>
                </c:pt>
                <c:pt idx="183">
                  <c:v>105</c:v>
                </c:pt>
                <c:pt idx="184">
                  <c:v>81</c:v>
                </c:pt>
                <c:pt idx="185">
                  <c:v>85</c:v>
                </c:pt>
                <c:pt idx="186">
                  <c:v>112</c:v>
                </c:pt>
                <c:pt idx="187">
                  <c:v>88</c:v>
                </c:pt>
                <c:pt idx="188">
                  <c:v>112</c:v>
                </c:pt>
                <c:pt idx="189">
                  <c:v>114</c:v>
                </c:pt>
                <c:pt idx="190">
                  <c:v>114</c:v>
                </c:pt>
                <c:pt idx="191">
                  <c:v>107</c:v>
                </c:pt>
                <c:pt idx="192">
                  <c:v>112</c:v>
                </c:pt>
                <c:pt idx="193">
                  <c:v>112</c:v>
                </c:pt>
                <c:pt idx="194">
                  <c:v>112</c:v>
                </c:pt>
                <c:pt idx="195">
                  <c:v>98</c:v>
                </c:pt>
                <c:pt idx="196">
                  <c:v>86</c:v>
                </c:pt>
                <c:pt idx="197">
                  <c:v>105</c:v>
                </c:pt>
                <c:pt idx="198">
                  <c:v>105</c:v>
                </c:pt>
                <c:pt idx="199">
                  <c:v>92</c:v>
                </c:pt>
                <c:pt idx="200">
                  <c:v>86</c:v>
                </c:pt>
                <c:pt idx="201">
                  <c:v>112</c:v>
                </c:pt>
                <c:pt idx="202">
                  <c:v>105</c:v>
                </c:pt>
                <c:pt idx="203">
                  <c:v>98</c:v>
                </c:pt>
                <c:pt idx="204">
                  <c:v>116</c:v>
                </c:pt>
                <c:pt idx="205">
                  <c:v>101</c:v>
                </c:pt>
                <c:pt idx="206">
                  <c:v>83</c:v>
                </c:pt>
                <c:pt idx="207">
                  <c:v>133</c:v>
                </c:pt>
                <c:pt idx="208">
                  <c:v>122</c:v>
                </c:pt>
                <c:pt idx="209">
                  <c:v>97</c:v>
                </c:pt>
                <c:pt idx="210">
                  <c:v>114</c:v>
                </c:pt>
                <c:pt idx="211">
                  <c:v>118</c:v>
                </c:pt>
                <c:pt idx="212">
                  <c:v>119</c:v>
                </c:pt>
                <c:pt idx="213">
                  <c:v>112</c:v>
                </c:pt>
                <c:pt idx="214">
                  <c:v>121</c:v>
                </c:pt>
                <c:pt idx="215">
                  <c:v>105</c:v>
                </c:pt>
                <c:pt idx="216">
                  <c:v>89</c:v>
                </c:pt>
                <c:pt idx="217">
                  <c:v>112</c:v>
                </c:pt>
                <c:pt idx="218">
                  <c:v>105</c:v>
                </c:pt>
                <c:pt idx="219">
                  <c:v>100</c:v>
                </c:pt>
                <c:pt idx="220">
                  <c:v>116</c:v>
                </c:pt>
                <c:pt idx="221">
                  <c:v>99</c:v>
                </c:pt>
                <c:pt idx="222">
                  <c:v>111</c:v>
                </c:pt>
              </c:numCache>
            </c:numRef>
          </c:yVal>
          <c:smooth val="0"/>
        </c:ser>
        <c:dLbls>
          <c:showLegendKey val="0"/>
          <c:showVal val="0"/>
          <c:showCatName val="0"/>
          <c:showSerName val="0"/>
          <c:showPercent val="0"/>
          <c:showBubbleSize val="0"/>
        </c:dLbls>
        <c:axId val="141448704"/>
        <c:axId val="141450240"/>
      </c:scatterChart>
      <c:valAx>
        <c:axId val="141448704"/>
        <c:scaling>
          <c:orientation val="minMax"/>
          <c:max val="140"/>
          <c:min val="60"/>
        </c:scaling>
        <c:delete val="0"/>
        <c:axPos val="b"/>
        <c:numFmt formatCode="General" sourceLinked="1"/>
        <c:majorTickMark val="out"/>
        <c:minorTickMark val="none"/>
        <c:tickLblPos val="nextTo"/>
        <c:spPr>
          <a:ln w="4507">
            <a:solidFill>
              <a:srgbClr val="000000"/>
            </a:solidFill>
            <a:prstDash val="solid"/>
          </a:ln>
        </c:spPr>
        <c:txPr>
          <a:bodyPr rot="0" vert="horz"/>
          <a:lstStyle/>
          <a:p>
            <a:pPr>
              <a:defRPr sz="1597" b="0" i="0" u="none" strike="noStrike" baseline="0">
                <a:solidFill>
                  <a:srgbClr val="000000"/>
                </a:solidFill>
                <a:latin typeface="Arial"/>
                <a:ea typeface="Arial"/>
                <a:cs typeface="Arial"/>
              </a:defRPr>
            </a:pPr>
            <a:endParaRPr lang="en-US"/>
          </a:p>
        </c:txPr>
        <c:crossAx val="141450240"/>
        <c:crosses val="autoZero"/>
        <c:crossBetween val="midCat"/>
      </c:valAx>
      <c:valAx>
        <c:axId val="141450240"/>
        <c:scaling>
          <c:orientation val="minMax"/>
          <c:max val="140"/>
          <c:min val="60"/>
        </c:scaling>
        <c:delete val="0"/>
        <c:axPos val="l"/>
        <c:numFmt formatCode="General" sourceLinked="1"/>
        <c:majorTickMark val="out"/>
        <c:minorTickMark val="none"/>
        <c:tickLblPos val="nextTo"/>
        <c:spPr>
          <a:ln w="4507">
            <a:solidFill>
              <a:srgbClr val="000000"/>
            </a:solidFill>
            <a:prstDash val="solid"/>
          </a:ln>
        </c:spPr>
        <c:txPr>
          <a:bodyPr rot="0" vert="horz"/>
          <a:lstStyle/>
          <a:p>
            <a:pPr>
              <a:defRPr sz="1597" b="0" i="0" u="none" strike="noStrike" baseline="0">
                <a:solidFill>
                  <a:srgbClr val="000000"/>
                </a:solidFill>
                <a:latin typeface="Arial"/>
                <a:ea typeface="Arial"/>
                <a:cs typeface="Arial"/>
              </a:defRPr>
            </a:pPr>
            <a:endParaRPr lang="en-US"/>
          </a:p>
        </c:txPr>
        <c:crossAx val="141448704"/>
        <c:crosses val="autoZero"/>
        <c:crossBetween val="midCat"/>
        <c:majorUnit val="20"/>
      </c:valAx>
      <c:spPr>
        <a:noFill/>
        <a:ln w="18029">
          <a:solidFill>
            <a:srgbClr val="808080"/>
          </a:solidFill>
          <a:prstDash val="solid"/>
        </a:ln>
      </c:spPr>
    </c:plotArea>
    <c:plotVisOnly val="1"/>
    <c:dispBlanksAs val="gap"/>
    <c:showDLblsOverMax val="0"/>
  </c:chart>
  <c:spPr>
    <a:solidFill>
      <a:srgbClr val="FFFFFF"/>
    </a:solidFill>
    <a:ln w="4507">
      <a:solidFill>
        <a:srgbClr val="000000"/>
      </a:solidFill>
      <a:prstDash val="solid"/>
    </a:ln>
  </c:spPr>
  <c:txPr>
    <a:bodyPr/>
    <a:lstStyle/>
    <a:p>
      <a:pPr>
        <a:defRPr sz="1136"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pPr>
              <a:defRPr/>
            </a:pPr>
            <a:endParaRPr lang="en-US"/>
          </a:p>
        </p:txBody>
      </p:sp>
      <p:sp>
        <p:nvSpPr>
          <p:cNvPr id="624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pPr>
              <a:defRPr/>
            </a:pPr>
            <a:endParaRPr lang="en-US"/>
          </a:p>
        </p:txBody>
      </p:sp>
      <p:sp>
        <p:nvSpPr>
          <p:cNvPr id="1167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24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pPr>
              <a:defRPr/>
            </a:pPr>
            <a:endParaRPr lang="en-US"/>
          </a:p>
        </p:txBody>
      </p:sp>
      <p:sp>
        <p:nvSpPr>
          <p:cNvPr id="624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1A82F93F-F81A-4A93-ADE5-CB981EF79AA5}" type="slidenum">
              <a:rPr lang="en-US"/>
              <a:pPr>
                <a:defRPr/>
              </a:pPr>
              <a:t>‹#›</a:t>
            </a:fld>
            <a:endParaRPr lang="en-US"/>
          </a:p>
        </p:txBody>
      </p:sp>
    </p:spTree>
    <p:extLst>
      <p:ext uri="{BB962C8B-B14F-4D97-AF65-F5344CB8AC3E}">
        <p14:creationId xmlns:p14="http://schemas.microsoft.com/office/powerpoint/2010/main" val="4119557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80C3CB7-D60C-4A88-94F7-6C1520034930}" type="slidenum">
              <a:rPr lang="en-US" smtClean="0"/>
              <a:pPr/>
              <a:t>2</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43C7B44B-BA0B-4F12-A874-D0D65EB11738}" type="slidenum">
              <a:rPr lang="en-US">
                <a:solidFill>
                  <a:srgbClr val="000000"/>
                </a:solidFill>
              </a:rPr>
              <a:pPr/>
              <a:t>24</a:t>
            </a:fld>
            <a:endParaRPr lang="en-US">
              <a:solidFill>
                <a:srgbClr val="000000"/>
              </a:solidFill>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prstClr val="black"/>
                </a:solidFill>
              </a:rPr>
              <a:pPr eaLnBrk="1" hangingPunct="1"/>
              <a:t>36</a:t>
            </a:fld>
            <a:endParaRPr lang="en-US" sz="1200">
              <a:solidFill>
                <a:prstClr val="black"/>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459632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prstClr val="black"/>
                </a:solidFill>
              </a:rPr>
              <a:pPr eaLnBrk="1" hangingPunct="1"/>
              <a:t>37</a:t>
            </a:fld>
            <a:endParaRPr lang="en-US" sz="1200">
              <a:solidFill>
                <a:prstClr val="black"/>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00108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prstClr val="black"/>
                </a:solidFill>
              </a:rPr>
              <a:pPr eaLnBrk="1" hangingPunct="1"/>
              <a:t>38</a:t>
            </a:fld>
            <a:endParaRPr lang="en-US" sz="1200">
              <a:solidFill>
                <a:prstClr val="black"/>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69601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prstClr val="black"/>
                </a:solidFill>
              </a:rPr>
              <a:pPr eaLnBrk="1" hangingPunct="1"/>
              <a:t>39</a:t>
            </a:fld>
            <a:endParaRPr lang="en-US" sz="1200">
              <a:solidFill>
                <a:prstClr val="black"/>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785839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prstClr val="black"/>
                </a:solidFill>
              </a:rPr>
              <a:pPr eaLnBrk="1" hangingPunct="1"/>
              <a:t>40</a:t>
            </a:fld>
            <a:endParaRPr lang="en-US" sz="1200">
              <a:solidFill>
                <a:prstClr val="black"/>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96344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5505E526-164A-4D49-8185-FF35FB811CF0}" type="slidenum">
              <a:rPr lang="en-US" smtClean="0">
                <a:solidFill>
                  <a:srgbClr val="000000"/>
                </a:solidFill>
              </a:rPr>
              <a:pPr/>
              <a:t>49</a:t>
            </a:fld>
            <a:endParaRPr lang="en-US" smtClean="0">
              <a:solidFill>
                <a:srgbClr val="000000"/>
              </a:solidFill>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A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560E14D5-4F4C-4445-90F4-628BAC917C46}" type="slidenum">
              <a:rPr lang="en-US" smtClean="0">
                <a:solidFill>
                  <a:srgbClr val="000000"/>
                </a:solidFill>
              </a:rPr>
              <a:pPr/>
              <a:t>51</a:t>
            </a:fld>
            <a:endParaRPr lang="en-US" smtClean="0">
              <a:solidFill>
                <a:srgbClr val="000000"/>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A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37A9E405-B88B-B247-8535-AE7622B9F513}"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928-806=122</a:t>
            </a:r>
          </a:p>
          <a:p>
            <a:r>
              <a:rPr lang="fr-FR" dirty="0" smtClean="0"/>
              <a:t>725-606=119</a:t>
            </a:r>
          </a:p>
          <a:p>
            <a:r>
              <a:rPr lang="fr-FR" dirty="0" err="1" smtClean="0"/>
              <a:t>Removing</a:t>
            </a:r>
            <a:r>
              <a:rPr lang="fr-FR" dirty="0" smtClean="0"/>
              <a:t> 250 cases </a:t>
            </a:r>
          </a:p>
          <a:p>
            <a:r>
              <a:rPr lang="fr-FR" dirty="0" smtClean="0"/>
              <a:t>Ctrl 1256</a:t>
            </a:r>
            <a:endParaRPr lang="fr-FR" dirty="0"/>
          </a:p>
        </p:txBody>
      </p:sp>
      <p:sp>
        <p:nvSpPr>
          <p:cNvPr id="4" name="Slide Number Placeholder 3"/>
          <p:cNvSpPr>
            <a:spLocks noGrp="1"/>
          </p:cNvSpPr>
          <p:nvPr>
            <p:ph type="sldNum" sz="quarter" idx="10"/>
          </p:nvPr>
        </p:nvSpPr>
        <p:spPr/>
        <p:txBody>
          <a:bodyPr/>
          <a:lstStyle/>
          <a:p>
            <a:fld id="{37A9E405-B88B-B247-8535-AE7622B9F513}"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82F93F-F81A-4A93-ADE5-CB981EF79AA5}"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Manhattan plot showing results of the trans-ethnic meta-analysis.</a:t>
            </a:r>
          </a:p>
          <a:p>
            <a:endParaRPr lang="en-GB" dirty="0" smtClean="0"/>
          </a:p>
          <a:p>
            <a:r>
              <a:rPr lang="en-GB" dirty="0" smtClean="0"/>
              <a:t>Explain </a:t>
            </a:r>
            <a:r>
              <a:rPr lang="en-GB" dirty="0" err="1" smtClean="0"/>
              <a:t>bayes</a:t>
            </a:r>
            <a:r>
              <a:rPr lang="en-GB" dirty="0" smtClean="0"/>
              <a:t> factor and cut-off</a:t>
            </a:r>
            <a:r>
              <a:rPr lang="en-GB" baseline="0" dirty="0" smtClean="0"/>
              <a:t> equivalent to p-value 5x10-8</a:t>
            </a:r>
          </a:p>
        </p:txBody>
      </p:sp>
      <p:sp>
        <p:nvSpPr>
          <p:cNvPr id="4" name="Slide Number Placeholder 3"/>
          <p:cNvSpPr>
            <a:spLocks noGrp="1"/>
          </p:cNvSpPr>
          <p:nvPr>
            <p:ph type="sldNum" sz="quarter" idx="10"/>
          </p:nvPr>
        </p:nvSpPr>
        <p:spPr/>
        <p:txBody>
          <a:bodyPr/>
          <a:lstStyle/>
          <a:p>
            <a:fld id="{364CCAA3-C566-4F25-B3EB-DD959641F477}" type="slidenum">
              <a:rPr lang="en-GB" smtClean="0">
                <a:solidFill>
                  <a:prstClr val="black"/>
                </a:solidFill>
              </a:rPr>
              <a:pPr/>
              <a:t>61</a:t>
            </a:fld>
            <a:endParaRPr lang="en-GB">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FCA1CCEE-67A4-BE45-AC5B-A6C914E56E2F}"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FCA1CCEE-67A4-BE45-AC5B-A6C914E56E2F}"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wrap="square"/>
          <a:lstStyle/>
          <a:p>
            <a:fld id="{9205AFCD-80EA-4068-8DF5-FD3F5E60F972}" type="slidenum">
              <a:rPr lang="en-US">
                <a:solidFill>
                  <a:srgbClr val="000000"/>
                </a:solidFill>
                <a:latin typeface="Arial" charset="0"/>
              </a:rPr>
              <a:pPr/>
              <a:t>75</a:t>
            </a:fld>
            <a:endParaRPr lang="en-US">
              <a:solidFill>
                <a:srgbClr val="000000"/>
              </a:solidFill>
              <a:latin typeface="Arial"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wrap="square"/>
          <a:lstStyle/>
          <a:p>
            <a:pPr eaLnBrk="1" hangingPunct="1"/>
            <a:endParaRPr lang="nl-NL"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wrap="square"/>
          <a:lstStyle/>
          <a:p>
            <a:fld id="{5CBC5167-6865-4B38-8C61-4242BD829776}" type="slidenum">
              <a:rPr lang="en-US">
                <a:solidFill>
                  <a:srgbClr val="000000"/>
                </a:solidFill>
                <a:latin typeface="Arial" charset="0"/>
              </a:rPr>
              <a:pPr/>
              <a:t>76</a:t>
            </a:fld>
            <a:endParaRPr lang="en-US">
              <a:solidFill>
                <a:srgbClr val="000000"/>
              </a:solidFill>
              <a:latin typeface="Arial"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wrap="square"/>
          <a:lstStyle/>
          <a:p>
            <a:pPr eaLnBrk="1" hangingPunct="1"/>
            <a:endParaRPr lang="nl-NL"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No evidence</a:t>
            </a:r>
            <a:r>
              <a:rPr lang="en-AU" baseline="0" dirty="0" smtClean="0"/>
              <a:t> for synthetic association </a:t>
            </a:r>
            <a:r>
              <a:rPr lang="en-AU" baseline="0" dirty="0" err="1" smtClean="0"/>
              <a:t>ie</a:t>
            </a:r>
            <a:r>
              <a:rPr lang="en-AU" baseline="0" dirty="0" smtClean="0"/>
              <a:t> rare variants that by chance cluster no common </a:t>
            </a:r>
            <a:r>
              <a:rPr lang="en-AU" baseline="0" dirty="0" err="1" smtClean="0"/>
              <a:t>haplotypes</a:t>
            </a:r>
            <a:endParaRPr lang="en-AU" baseline="0" dirty="0" smtClean="0"/>
          </a:p>
          <a:p>
            <a:r>
              <a:rPr lang="en-AU" baseline="0" dirty="0" smtClean="0"/>
              <a:t>$6M </a:t>
            </a:r>
            <a:r>
              <a:rPr lang="en-AU" baseline="0" dirty="0" err="1" smtClean="0"/>
              <a:t>vs</a:t>
            </a:r>
            <a:r>
              <a:rPr lang="en-AU" baseline="0" dirty="0" smtClean="0"/>
              <a:t> $43k</a:t>
            </a:r>
            <a:endParaRPr lang="en-AU" dirty="0"/>
          </a:p>
        </p:txBody>
      </p:sp>
      <p:sp>
        <p:nvSpPr>
          <p:cNvPr id="4" name="Slide Number Placeholder 3"/>
          <p:cNvSpPr>
            <a:spLocks noGrp="1"/>
          </p:cNvSpPr>
          <p:nvPr>
            <p:ph type="sldNum" sz="quarter" idx="10"/>
          </p:nvPr>
        </p:nvSpPr>
        <p:spPr/>
        <p:txBody>
          <a:bodyPr/>
          <a:lstStyle/>
          <a:p>
            <a:fld id="{E4904EA2-F2D6-4BCC-B838-2E9C6E1766B9}" type="slidenum">
              <a:rPr lang="en-AU" smtClean="0">
                <a:solidFill>
                  <a:prstClr val="black"/>
                </a:solidFill>
              </a:rPr>
              <a:pPr/>
              <a:t>82</a:t>
            </a:fld>
            <a:endParaRPr lang="en-AU">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Manhattan plot showing results of the trans-ethnic meta-analysis.</a:t>
            </a:r>
          </a:p>
          <a:p>
            <a:endParaRPr lang="en-GB" dirty="0" smtClean="0"/>
          </a:p>
          <a:p>
            <a:r>
              <a:rPr lang="en-GB" dirty="0" smtClean="0"/>
              <a:t>Explain </a:t>
            </a:r>
            <a:r>
              <a:rPr lang="en-GB" dirty="0" err="1" smtClean="0"/>
              <a:t>bayes</a:t>
            </a:r>
            <a:r>
              <a:rPr lang="en-GB" dirty="0" smtClean="0"/>
              <a:t> factor and cut-off</a:t>
            </a:r>
            <a:r>
              <a:rPr lang="en-GB" baseline="0" dirty="0" smtClean="0"/>
              <a:t> equivalent to p-value 5x10-8</a:t>
            </a:r>
          </a:p>
        </p:txBody>
      </p:sp>
      <p:sp>
        <p:nvSpPr>
          <p:cNvPr id="4" name="Slide Number Placeholder 3"/>
          <p:cNvSpPr>
            <a:spLocks noGrp="1"/>
          </p:cNvSpPr>
          <p:nvPr>
            <p:ph type="sldNum" sz="quarter" idx="10"/>
          </p:nvPr>
        </p:nvSpPr>
        <p:spPr/>
        <p:txBody>
          <a:bodyPr/>
          <a:lstStyle/>
          <a:p>
            <a:fld id="{364CCAA3-C566-4F25-B3EB-DD959641F477}" type="slidenum">
              <a:rPr lang="en-GB" smtClean="0">
                <a:solidFill>
                  <a:prstClr val="black"/>
                </a:solidFill>
              </a:rPr>
              <a:pPr/>
              <a:t>100</a:t>
            </a:fld>
            <a:endParaRPr lang="en-GB">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p>
            <a:pPr defTabSz="409575" hangingPunct="0">
              <a:lnSpc>
                <a:spcPct val="93000"/>
              </a:lnSpc>
              <a:buClr>
                <a:srgbClr val="000000"/>
              </a:buClr>
              <a:buSzPct val="45000"/>
            </a:pPr>
            <a:endParaRPr lang="en-AU">
              <a:solidFill>
                <a:srgbClr val="000000"/>
              </a:solidFill>
              <a:latin typeface="Times New Roman" pitchFamily="18" charset="0"/>
              <a:ea typeface="msgothic" charset="0"/>
              <a:cs typeface="msgothic" charset="0"/>
            </a:endParaRPr>
          </a:p>
        </p:txBody>
      </p:sp>
      <p:sp>
        <p:nvSpPr>
          <p:cNvPr id="175107" name="Rectangle 2"/>
          <p:cNvSpPr>
            <a:spLocks noGrp="1" noChangeArrowheads="1"/>
          </p:cNvSpPr>
          <p:nvPr>
            <p:ph type="body"/>
          </p:nvPr>
        </p:nvSpPr>
        <p:spPr>
          <a:xfrm>
            <a:off x="1046163" y="4352925"/>
            <a:ext cx="4770437" cy="3478213"/>
          </a:xfrm>
          <a:noFill/>
          <a:ln/>
        </p:spPr>
        <p:txBody>
          <a:bodyPr anchor="ct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p>
            <a:pPr defTabSz="409575" hangingPunct="0">
              <a:lnSpc>
                <a:spcPct val="93000"/>
              </a:lnSpc>
              <a:buClr>
                <a:srgbClr val="000000"/>
              </a:buClr>
              <a:buSzPct val="45000"/>
            </a:pPr>
            <a:endParaRPr lang="en-AU">
              <a:solidFill>
                <a:srgbClr val="000000"/>
              </a:solidFill>
              <a:latin typeface="Times New Roman" pitchFamily="18" charset="0"/>
              <a:ea typeface="msgothic" charset="0"/>
              <a:cs typeface="msgothic" charset="0"/>
            </a:endParaRPr>
          </a:p>
        </p:txBody>
      </p:sp>
      <p:sp>
        <p:nvSpPr>
          <p:cNvPr id="176131" name="Rectangle 2"/>
          <p:cNvSpPr>
            <a:spLocks noGrp="1" noChangeArrowheads="1"/>
          </p:cNvSpPr>
          <p:nvPr>
            <p:ph type="body"/>
          </p:nvPr>
        </p:nvSpPr>
        <p:spPr>
          <a:xfrm>
            <a:off x="1046163" y="4352925"/>
            <a:ext cx="4770437" cy="3478213"/>
          </a:xfrm>
          <a:noFill/>
          <a:ln/>
        </p:spPr>
        <p:txBody>
          <a:bodyPr anchor="ct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p>
            <a:pPr defTabSz="409575" hangingPunct="0">
              <a:lnSpc>
                <a:spcPct val="93000"/>
              </a:lnSpc>
              <a:buClr>
                <a:srgbClr val="000000"/>
              </a:buClr>
              <a:buSzPct val="45000"/>
            </a:pPr>
            <a:endParaRPr lang="en-AU">
              <a:solidFill>
                <a:srgbClr val="000000"/>
              </a:solidFill>
              <a:latin typeface="Times New Roman" pitchFamily="18" charset="0"/>
              <a:ea typeface="msgothic" charset="0"/>
              <a:cs typeface="msgothic" charset="0"/>
            </a:endParaRPr>
          </a:p>
        </p:txBody>
      </p:sp>
      <p:sp>
        <p:nvSpPr>
          <p:cNvPr id="173059" name="Rectangle 2"/>
          <p:cNvSpPr>
            <a:spLocks noGrp="1" noChangeArrowheads="1"/>
          </p:cNvSpPr>
          <p:nvPr>
            <p:ph type="body"/>
          </p:nvPr>
        </p:nvSpPr>
        <p:spPr>
          <a:xfrm>
            <a:off x="1046163" y="4352925"/>
            <a:ext cx="4770437" cy="3478213"/>
          </a:xfrm>
          <a:noFill/>
          <a:ln/>
        </p:spPr>
        <p:txBody>
          <a:bodyPr anchor="ct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82F93F-F81A-4A93-ADE5-CB981EF79AA5}" type="slidenum">
              <a:rPr lang="en-US" smtClean="0">
                <a:solidFill>
                  <a:prstClr val="black"/>
                </a:solidFill>
              </a:rPr>
              <a:pPr>
                <a:defRPr/>
              </a:pPr>
              <a:t>4</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396B44-D66E-4C5D-870E-8B0D30378A69}" type="slidenum">
              <a:rPr lang="en-GB" smtClean="0">
                <a:solidFill>
                  <a:prstClr val="black"/>
                </a:solidFill>
              </a:rPr>
              <a:pPr/>
              <a:t>109</a:t>
            </a:fld>
            <a:endParaRPr lang="en-GB">
              <a:solidFill>
                <a:prstClr val="black"/>
              </a:solidFill>
            </a:endParaRPr>
          </a:p>
        </p:txBody>
      </p:sp>
    </p:spTree>
    <p:extLst>
      <p:ext uri="{BB962C8B-B14F-4D97-AF65-F5344CB8AC3E}">
        <p14:creationId xmlns:p14="http://schemas.microsoft.com/office/powerpoint/2010/main" val="255242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D88AEDF6-B359-4324-B729-0ABF5D9F3569}" type="slidenum">
              <a:rPr lang="en-US">
                <a:solidFill>
                  <a:prstClr val="black"/>
                </a:solidFill>
              </a:rPr>
              <a:pPr>
                <a:defRPr/>
              </a:pPr>
              <a:t>5</a:t>
            </a:fld>
            <a:endParaRPr lang="en-US">
              <a:solidFill>
                <a:prstClr val="black"/>
              </a:solidFill>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nl-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BA06042-23C5-4690-919C-3386AC98323F}" type="slidenum">
              <a:rPr lang="en-GB" smtClean="0">
                <a:solidFill>
                  <a:prstClr val="black"/>
                </a:solidFill>
              </a:rPr>
              <a:pPr/>
              <a:t>15</a:t>
            </a:fld>
            <a:endParaRPr lang="en-GB" smtClean="0">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420DC01-BFB0-48C1-B3B1-0526024396CB}" type="slidenum">
              <a:rPr lang="en-GB" smtClean="0">
                <a:solidFill>
                  <a:prstClr val="black"/>
                </a:solidFill>
              </a:rPr>
              <a:pPr/>
              <a:t>16</a:t>
            </a:fld>
            <a:endParaRPr lang="en-GB" smtClean="0">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63384BD-1B0E-4E3D-AC01-E734960C9F6F}" type="slidenum">
              <a:rPr lang="en-GB" smtClean="0">
                <a:solidFill>
                  <a:prstClr val="black"/>
                </a:solidFill>
              </a:rPr>
              <a:pPr/>
              <a:t>17</a:t>
            </a:fld>
            <a:endParaRPr lang="en-GB" smtClean="0">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1D4460D5-D238-4EE3-80A4-D041EA906A45}" type="slidenum">
              <a:rPr lang="en-US" smtClean="0">
                <a:solidFill>
                  <a:srgbClr val="000000"/>
                </a:solidFill>
              </a:rPr>
              <a:pPr/>
              <a:t>21</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xfrm>
            <a:off x="1298575" y="796925"/>
            <a:ext cx="4260850" cy="3195638"/>
          </a:xfrm>
          <a:ln/>
        </p:spPr>
      </p:sp>
      <p:sp>
        <p:nvSpPr>
          <p:cNvPr id="125956" name="Rectangle 3"/>
          <p:cNvSpPr>
            <a:spLocks noGrp="1" noChangeArrowheads="1"/>
          </p:cNvSpPr>
          <p:nvPr>
            <p:ph type="body" idx="1"/>
          </p:nvPr>
        </p:nvSpPr>
        <p:spPr>
          <a:xfrm>
            <a:off x="914400" y="4356100"/>
            <a:ext cx="5029200" cy="4133850"/>
          </a:xfrm>
          <a:noFill/>
          <a:ln/>
        </p:spPr>
        <p:txBody>
          <a:bodyPr wrap="square" lIns="94748" tIns="47374" rIns="94748" bIns="47374"/>
          <a:lstStyle/>
          <a:p>
            <a:pPr eaLnBrk="1" hangingPunct="1"/>
            <a:r>
              <a:rPr lang="de-DE" smtClean="0">
                <a:cs typeface="Times New Roman" pitchFamily="18" charset="0"/>
              </a:rPr>
              <a:t>In a GWA the Genome which contains xx SNPs is examined using … SNPs</a:t>
            </a:r>
            <a:endParaRPr 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1257BF07-DD15-4ABA-A8BB-6CADA97026C6}" type="slidenum">
              <a:rPr lang="en-US">
                <a:solidFill>
                  <a:srgbClr val="000000"/>
                </a:solidFill>
              </a:rPr>
              <a:pPr/>
              <a:t>22</a:t>
            </a:fld>
            <a:endParaRPr lang="en-US">
              <a:solidFill>
                <a:srgbClr val="000000"/>
              </a:solidFill>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93332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8120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066801"/>
            <a:ext cx="9009063" cy="1052513"/>
            <a:chOff x="0" y="1536"/>
            <a:chExt cx="5675" cy="663"/>
          </a:xfrm>
        </p:grpSpPr>
        <p:grpSp>
          <p:nvGrpSpPr>
            <p:cNvPr id="3" name="Group 3"/>
            <p:cNvGrpSpPr>
              <a:grpSpLocks/>
            </p:cNvGrpSpPr>
            <p:nvPr/>
          </p:nvGrpSpPr>
          <p:grpSpPr bwMode="auto">
            <a:xfrm>
              <a:off x="183" y="1604"/>
              <a:ext cx="448" cy="299"/>
              <a:chOff x="720" y="336"/>
              <a:chExt cx="624" cy="432"/>
            </a:xfrm>
          </p:grpSpPr>
          <p:sp>
            <p:nvSpPr>
              <p:cNvPr id="4100"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defTabSz="914305"/>
                <a:endParaRPr lang="en-AU" smtClean="0">
                  <a:solidFill>
                    <a:srgbClr val="000000"/>
                  </a:solidFill>
                  <a:latin typeface="Tahoma"/>
                </a:endParaRPr>
              </a:p>
            </p:txBody>
          </p:sp>
          <p:sp>
            <p:nvSpPr>
              <p:cNvPr id="4101"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defTabSz="914305"/>
                <a:endParaRPr lang="en-AU" smtClean="0">
                  <a:solidFill>
                    <a:srgbClr val="000000"/>
                  </a:solidFill>
                  <a:latin typeface="Tahoma"/>
                </a:endParaRPr>
              </a:p>
            </p:txBody>
          </p:sp>
        </p:grpSp>
        <p:grpSp>
          <p:nvGrpSpPr>
            <p:cNvPr id="4" name="Group 6"/>
            <p:cNvGrpSpPr>
              <a:grpSpLocks/>
            </p:cNvGrpSpPr>
            <p:nvPr/>
          </p:nvGrpSpPr>
          <p:grpSpPr bwMode="auto">
            <a:xfrm>
              <a:off x="261" y="1870"/>
              <a:ext cx="465" cy="299"/>
              <a:chOff x="912" y="2640"/>
              <a:chExt cx="672" cy="432"/>
            </a:xfrm>
          </p:grpSpPr>
          <p:sp>
            <p:nvSpPr>
              <p:cNvPr id="4103"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defTabSz="914305"/>
                <a:endParaRPr lang="en-AU" smtClean="0">
                  <a:solidFill>
                    <a:srgbClr val="000000"/>
                  </a:solidFill>
                  <a:latin typeface="Tahoma"/>
                </a:endParaRPr>
              </a:p>
            </p:txBody>
          </p:sp>
          <p:sp>
            <p:nvSpPr>
              <p:cNvPr id="4104"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defTabSz="914305"/>
                <a:endParaRPr lang="en-AU" smtClean="0">
                  <a:solidFill>
                    <a:srgbClr val="000000"/>
                  </a:solidFill>
                  <a:latin typeface="Tahoma"/>
                </a:endParaRPr>
              </a:p>
            </p:txBody>
          </p:sp>
        </p:grpSp>
        <p:sp>
          <p:nvSpPr>
            <p:cNvPr id="4105"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defTabSz="914305"/>
              <a:endParaRPr lang="en-AU" smtClean="0">
                <a:solidFill>
                  <a:srgbClr val="000000"/>
                </a:solidFill>
                <a:latin typeface="Tahoma"/>
              </a:endParaRPr>
            </a:p>
          </p:txBody>
        </p:sp>
        <p:sp>
          <p:nvSpPr>
            <p:cNvPr id="4106"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defTabSz="914305"/>
              <a:endParaRPr lang="en-AU" smtClean="0">
                <a:solidFill>
                  <a:srgbClr val="000000"/>
                </a:solidFill>
                <a:latin typeface="Tahoma"/>
              </a:endParaRPr>
            </a:p>
          </p:txBody>
        </p:sp>
        <p:sp>
          <p:nvSpPr>
            <p:cNvPr id="4107"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defTabSz="914305"/>
              <a:endParaRPr lang="en-AU" smtClean="0">
                <a:solidFill>
                  <a:srgbClr val="000000"/>
                </a:solidFill>
                <a:latin typeface="Tahoma"/>
              </a:endParaRPr>
            </a:p>
          </p:txBody>
        </p:sp>
      </p:grpSp>
      <p:sp>
        <p:nvSpPr>
          <p:cNvPr id="4108" name="Rectangle 12"/>
          <p:cNvSpPr>
            <a:spLocks noGrp="1" noChangeArrowheads="1"/>
          </p:cNvSpPr>
          <p:nvPr>
            <p:ph type="ctrTitle"/>
          </p:nvPr>
        </p:nvSpPr>
        <p:spPr>
          <a:xfrm>
            <a:off x="990601"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1"/>
            <a:ext cx="6400800" cy="1752600"/>
          </a:xfrm>
        </p:spPr>
        <p:txBody>
          <a:bodyPr/>
          <a:lstStyle>
            <a:lvl1pPr marL="0" indent="0" algn="ctr">
              <a:buFont typeface="Wingdings" pitchFamily="2" charset="2"/>
              <a:buNone/>
              <a:defRPr/>
            </a:lvl1pPr>
          </a:lstStyle>
          <a:p>
            <a:r>
              <a:rPr lang="en-US"/>
              <a:t>Click to edit Master subtitle style</a:t>
            </a:r>
          </a:p>
        </p:txBody>
      </p:sp>
      <p:sp>
        <p:nvSpPr>
          <p:cNvPr id="4110"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solidFill>
                <a:srgbClr val="1C1C1C"/>
              </a:solidFill>
            </a:endParaRPr>
          </a:p>
        </p:txBody>
      </p:sp>
      <p:sp>
        <p:nvSpPr>
          <p:cNvPr id="4111"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solidFill>
                <a:srgbClr val="1C1C1C"/>
              </a:solidFill>
            </a:endParaRPr>
          </a:p>
        </p:txBody>
      </p:sp>
      <p:sp>
        <p:nvSpPr>
          <p:cNvPr id="4112"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20717DFA-AACB-46EB-99D6-509CC0BF37B4}" type="slidenum">
              <a:rPr lang="en-US">
                <a:solidFill>
                  <a:srgbClr val="1C1C1C"/>
                </a:solidFill>
              </a:rPr>
              <a:pPr/>
              <a:t>‹#›</a:t>
            </a:fld>
            <a:endParaRPr lang="en-US">
              <a:solidFill>
                <a:srgbClr val="1C1C1C"/>
              </a:solidFill>
            </a:endParaRPr>
          </a:p>
        </p:txBody>
      </p:sp>
    </p:spTree>
    <p:extLst>
      <p:ext uri="{BB962C8B-B14F-4D97-AF65-F5344CB8AC3E}">
        <p14:creationId xmlns:p14="http://schemas.microsoft.com/office/powerpoint/2010/main" val="17576740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4137A8-79E3-4560-B078-CD3A6FF5B9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6498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F9E2AF-0843-4683-8D1B-FCC7F306F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48622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4"/>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4"/>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06E5AA5-1267-4AE5-B825-D0318E04B9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04212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E42117-B946-401B-B268-EC651FD96F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8962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EBDD05-C0CA-4D4E-82AF-594E773DC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55411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4FC5B5A-92A3-480E-85F7-10079BBC4C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79274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905824-05FD-4EEF-A719-926C84BB20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64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500781-DD35-415E-AC53-60C6A85694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50914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285D3C-9B92-4153-B4D0-2587EC9321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27634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AD4AEB-1D0C-4F10-AA76-441D15081E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80766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4"/>
            <a:ext cx="3810000" cy="4114800"/>
          </a:xfrm>
        </p:spPr>
        <p:txBody>
          <a:bodyPr/>
          <a:lstStyle/>
          <a:p>
            <a:endParaRPr lang="en-AU"/>
          </a:p>
        </p:txBody>
      </p:sp>
      <p:sp>
        <p:nvSpPr>
          <p:cNvPr id="4" name="Text Placeholder 3"/>
          <p:cNvSpPr>
            <a:spLocks noGrp="1"/>
          </p:cNvSpPr>
          <p:nvPr>
            <p:ph type="body" sz="half" idx="2"/>
          </p:nvPr>
        </p:nvSpPr>
        <p:spPr>
          <a:xfrm>
            <a:off x="5145088" y="2017714"/>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9085095A-B409-48A9-9D9C-F8E3DA15EB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2441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9" y="2017714"/>
            <a:ext cx="7772400" cy="4114800"/>
          </a:xfrm>
        </p:spPr>
        <p:txBody>
          <a:bodyPr/>
          <a:lstStyle/>
          <a:p>
            <a:endParaRPr lang="en-AU"/>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D65671F5-EA89-4EBA-8586-E1606A5BB2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01957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1182688" y="2017714"/>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Date Placeholder 5"/>
          <p:cNvSpPr>
            <a:spLocks noGrp="1"/>
          </p:cNvSpPr>
          <p:nvPr>
            <p:ph type="dt" sz="half" idx="10"/>
          </p:nvPr>
        </p:nvSpPr>
        <p:spPr>
          <a:xfrm>
            <a:off x="914400" y="63246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352800" y="63246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781800" y="6324600"/>
            <a:ext cx="1905000" cy="457200"/>
          </a:xfrm>
        </p:spPr>
        <p:txBody>
          <a:bodyPr/>
          <a:lstStyle>
            <a:lvl1pPr>
              <a:defRPr/>
            </a:lvl1pPr>
          </a:lstStyle>
          <a:p>
            <a:fld id="{59A4C998-14DC-4715-8AD7-A0B9AABC0C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17761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65B44537-A050-4227-B228-1A34C6819325}"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074455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5B44537-A050-4227-B228-1A34C6819325}"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037905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B44537-A050-4227-B228-1A34C6819325}"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69740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65B44537-A050-4227-B228-1A34C6819325}" type="datetimeFigureOut">
              <a:rPr lang="en-AU" smtClean="0">
                <a:solidFill>
                  <a:prstClr val="black">
                    <a:tint val="75000"/>
                  </a:prstClr>
                </a:solidFill>
              </a:rPr>
              <a:pPr/>
              <a:t>7/03/2017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038659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65B44537-A050-4227-B228-1A34C6819325}" type="datetimeFigureOut">
              <a:rPr lang="en-AU" smtClean="0">
                <a:solidFill>
                  <a:prstClr val="black">
                    <a:tint val="75000"/>
                  </a:prstClr>
                </a:solidFill>
              </a:rPr>
              <a:pPr/>
              <a:t>7/03/2017</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690424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65B44537-A050-4227-B228-1A34C6819325}" type="datetimeFigureOut">
              <a:rPr lang="en-AU" smtClean="0">
                <a:solidFill>
                  <a:prstClr val="black">
                    <a:tint val="75000"/>
                  </a:prstClr>
                </a:solidFill>
              </a:rPr>
              <a:pPr/>
              <a:t>7/03/2017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0222347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44537-A050-4227-B228-1A34C6819325}" type="datetimeFigureOut">
              <a:rPr lang="en-AU" smtClean="0">
                <a:solidFill>
                  <a:prstClr val="black">
                    <a:tint val="75000"/>
                  </a:prstClr>
                </a:solidFill>
              </a:rPr>
              <a:pPr/>
              <a:t>7/03/2017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484311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44537-A050-4227-B228-1A34C6819325}" type="datetimeFigureOut">
              <a:rPr lang="en-AU" smtClean="0">
                <a:solidFill>
                  <a:prstClr val="black">
                    <a:tint val="75000"/>
                  </a:prstClr>
                </a:solidFill>
              </a:rPr>
              <a:pPr/>
              <a:t>7/03/2017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047913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44537-A050-4227-B228-1A34C6819325}" type="datetimeFigureOut">
              <a:rPr lang="en-AU" smtClean="0">
                <a:solidFill>
                  <a:prstClr val="black">
                    <a:tint val="75000"/>
                  </a:prstClr>
                </a:solidFill>
              </a:rPr>
              <a:pPr/>
              <a:t>7/03/2017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126546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5B44537-A050-4227-B228-1A34C6819325}"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523106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5B44537-A050-4227-B228-1A34C6819325}"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538281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93306-AA87-4D1C-BDBD-C4C36ED44B02}"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487262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224415-C8C4-4870-B247-36AC9B71CE5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0796799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7593F8-F98C-438A-94C4-17E8B6B1519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908676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3BE277-A8FC-4EB6-BA68-2A4D41E6B20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1929115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64D47E-3800-4718-A4CA-31525448430F}"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0637360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5891E-AB75-4C29-9ED4-23FDD046DB8E}"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9692857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49B434-5699-4C3F-BFF2-51E7EEC0FF60}"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4572051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AA9BC4-4ED4-4CC0-885C-51F6060ED6E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460822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EB9C63-11A0-4EEE-9627-086EFB45449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1732115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D9BB9-2680-403E-A7BE-4988876BA550}"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8995638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1CC06A-AF94-4146-B052-2AA409D0852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0926237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066800"/>
            <a:ext cx="9009063" cy="1052513"/>
            <a:chOff x="0" y="1536"/>
            <a:chExt cx="5675" cy="663"/>
          </a:xfrm>
        </p:grpSpPr>
        <p:grpSp>
          <p:nvGrpSpPr>
            <p:cNvPr id="3"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grpSp>
          <p:nvGrpSpPr>
            <p:cNvPr id="4"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latin typeface="Tahoma"/>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4812240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807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p>
        </p:txBody>
      </p:sp>
      <p:sp>
        <p:nvSpPr>
          <p:cNvPr id="7" name="Rectangle 12"/>
          <p:cNvSpPr>
            <a:spLocks noGrp="1" noChangeArrowheads="1"/>
          </p:cNvSpPr>
          <p:nvPr>
            <p:ph type="ftr" sz="quarter" idx="11"/>
          </p:nvPr>
        </p:nvSpPr>
        <p:spPr>
          <a:ln/>
        </p:spPr>
        <p:txBody>
          <a:bodyPr/>
          <a:lstStyle>
            <a:lvl1pPr>
              <a:defRPr/>
            </a:lvl1pPr>
          </a:lstStyle>
          <a:p>
            <a:pPr>
              <a:defRPr/>
            </a:pPr>
            <a:endParaRPr lang="en-US"/>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3454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5779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81347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3805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567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4958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9726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4308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4477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5344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620DA8C1-2128-4893-8906-4DB16C388447}" type="slidenum">
              <a:rPr lang="en-AU"/>
              <a:pPr>
                <a:defRPr/>
              </a:pPr>
              <a:t>‹#›</a:t>
            </a:fld>
            <a:endParaRPr lang="en-AU"/>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228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4633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7D0C4A1-5516-435B-A4CA-40ABE8E4ED17}" type="datetimeFigureOut">
              <a:rPr lang="en-GB" smtClean="0">
                <a:solidFill>
                  <a:prstClr val="black">
                    <a:tint val="75000"/>
                  </a:prstClr>
                </a:solidFill>
              </a:rPr>
              <a:pPr/>
              <a:t>07/03/2017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0231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D0C4A1-5516-435B-A4CA-40ABE8E4ED17}" type="datetimeFigureOut">
              <a:rPr lang="en-GB" smtClean="0">
                <a:solidFill>
                  <a:prstClr val="black">
                    <a:tint val="75000"/>
                  </a:prstClr>
                </a:solidFill>
              </a:rPr>
              <a:pPr/>
              <a:t>07/03/2017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56558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0C4A1-5516-435B-A4CA-40ABE8E4ED17}" type="datetimeFigureOut">
              <a:rPr lang="en-GB" smtClean="0">
                <a:solidFill>
                  <a:prstClr val="black">
                    <a:tint val="75000"/>
                  </a:prstClr>
                </a:solidFill>
              </a:rPr>
              <a:pPr/>
              <a:t>07/03/2017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21714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7D0C4A1-5516-435B-A4CA-40ABE8E4ED17}" type="datetimeFigureOut">
              <a:rPr lang="en-GB" smtClean="0">
                <a:solidFill>
                  <a:prstClr val="black">
                    <a:tint val="75000"/>
                  </a:prstClr>
                </a:solidFill>
              </a:rPr>
              <a:pPr/>
              <a:t>07/03/2017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36514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7D0C4A1-5516-435B-A4CA-40ABE8E4ED17}" type="datetimeFigureOut">
              <a:rPr lang="en-GB" smtClean="0">
                <a:solidFill>
                  <a:prstClr val="black">
                    <a:tint val="75000"/>
                  </a:prstClr>
                </a:solidFill>
              </a:rPr>
              <a:pPr/>
              <a:t>07/03/2017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73557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7D0C4A1-5516-435B-A4CA-40ABE8E4ED17}" type="datetimeFigureOut">
              <a:rPr lang="en-GB" smtClean="0">
                <a:solidFill>
                  <a:prstClr val="black">
                    <a:tint val="75000"/>
                  </a:prstClr>
                </a:solidFill>
              </a:rPr>
              <a:pPr/>
              <a:t>07/03/2017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88926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0C4A1-5516-435B-A4CA-40ABE8E4ED17}" type="datetimeFigureOut">
              <a:rPr lang="en-GB" smtClean="0">
                <a:solidFill>
                  <a:prstClr val="black">
                    <a:tint val="75000"/>
                  </a:prstClr>
                </a:solidFill>
              </a:rPr>
              <a:pPr/>
              <a:t>07/03/2017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45325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0C4A1-5516-435B-A4CA-40ABE8E4ED17}" type="datetimeFigureOut">
              <a:rPr lang="en-GB" smtClean="0">
                <a:solidFill>
                  <a:prstClr val="black">
                    <a:tint val="75000"/>
                  </a:prstClr>
                </a:solidFill>
              </a:rPr>
              <a:pPr/>
              <a:t>07/03/2017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146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0290832B-8807-44B7-8C6C-7554F7910081}" type="slidenum">
              <a:rPr lang="en-AU"/>
              <a:pPr>
                <a:defRPr/>
              </a:pPr>
              <a:t>‹#›</a:t>
            </a:fld>
            <a:endParaRPr lang="en-AU"/>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0C4A1-5516-435B-A4CA-40ABE8E4ED17}" type="datetimeFigureOut">
              <a:rPr lang="en-GB" smtClean="0">
                <a:solidFill>
                  <a:prstClr val="black">
                    <a:tint val="75000"/>
                  </a:prstClr>
                </a:solidFill>
              </a:rPr>
              <a:pPr/>
              <a:t>07/03/2017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96999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D0C4A1-5516-435B-A4CA-40ABE8E4ED17}" type="datetimeFigureOut">
              <a:rPr lang="en-GB" smtClean="0">
                <a:solidFill>
                  <a:prstClr val="black">
                    <a:tint val="75000"/>
                  </a:prstClr>
                </a:solidFill>
              </a:rPr>
              <a:pPr/>
              <a:t>07/03/2017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5772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D0C4A1-5516-435B-A4CA-40ABE8E4ED17}" type="datetimeFigureOut">
              <a:rPr lang="en-GB" smtClean="0">
                <a:solidFill>
                  <a:prstClr val="black">
                    <a:tint val="75000"/>
                  </a:prstClr>
                </a:solidFill>
              </a:rPr>
              <a:pPr/>
              <a:t>07/03/2017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66854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93306-AA87-4D1C-BDBD-C4C36ED44B02}"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014099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224415-C8C4-4870-B247-36AC9B71CE5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0234889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7593F8-F98C-438A-94C4-17E8B6B1519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4541037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3BE277-A8FC-4EB6-BA68-2A4D41E6B20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7824844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64D47E-3800-4718-A4CA-31525448430F}"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1337413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5891E-AB75-4C29-9ED4-23FDD046DB8E}"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2678720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49B434-5699-4C3F-BFF2-51E7EEC0FF60}"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548747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9D3AFEC3-5759-4C25-989C-A3715D6F4353}" type="slidenum">
              <a:rPr lang="en-AU"/>
              <a:pPr>
                <a:defRPr/>
              </a:pPr>
              <a:t>‹#›</a:t>
            </a:fld>
            <a:endParaRPr lang="en-AU"/>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AA9BC4-4ED4-4CC0-885C-51F6060ED6E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5046556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EB9C63-11A0-4EEE-9627-086EFB45449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6327285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D9BB9-2680-403E-A7BE-4988876BA550}"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7205975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1CC06A-AF94-4146-B052-2AA409D0852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6913990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473275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067022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252429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675764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406387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48732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B9EDB32B-3480-4255-8FDE-0E302569BCCC}" type="slidenum">
              <a:rPr lang="en-AU"/>
              <a:pPr>
                <a:defRPr/>
              </a:pPr>
              <a:t>‹#›</a:t>
            </a:fld>
            <a:endParaRPr lang="en-AU"/>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296759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894318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589981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86953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42748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73"/>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93306-AA87-4D1C-BDBD-C4C36ED44B02}"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2065879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224415-C8C4-4870-B247-36AC9B71CE5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3148824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48"/>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7593F8-F98C-438A-94C4-17E8B6B1519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9481149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3BE277-A8FC-4EB6-BA68-2A4D41E6B20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1600969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64D47E-3800-4718-A4CA-31525448430F}"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256892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07FAEB77-585A-4357-9917-0B7D0AF515CD}" type="slidenum">
              <a:rPr lang="en-AU"/>
              <a:pPr>
                <a:defRPr/>
              </a:pPr>
              <a:t>‹#›</a:t>
            </a:fld>
            <a:endParaRPr lang="en-AU"/>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5891E-AB75-4C29-9ED4-23FDD046DB8E}"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235233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49B434-5699-4C3F-BFF2-51E7EEC0FF60}"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3491650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AA9BC4-4ED4-4CC0-885C-51F6060ED6E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0022996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EB9C63-11A0-4EEE-9627-086EFB45449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45027835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D9BB9-2680-403E-A7BE-4988876BA550}"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9930332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1CC06A-AF94-4146-B052-2AA409D0852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2324074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0DA8C1-2128-4893-8906-4DB16C38844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87932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90832B-8807-44B7-8C6C-7554F7910081}"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167908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AFEC3-5759-4C25-989C-A3715D6F4353}"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0631372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EDB32B-3480-4255-8FDE-0E302569BCC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09849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6AE4AF9E-2AC4-4FEC-9D55-6D273686794C}" type="slidenum">
              <a:rPr lang="en-AU"/>
              <a:pPr>
                <a:defRPr/>
              </a:pPr>
              <a:t>‹#›</a:t>
            </a:fld>
            <a:endParaRPr lang="en-AU"/>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FAEB77-585A-4357-9917-0B7D0AF515C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793065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E4AF9E-2AC4-4FEC-9D55-6D273686794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624720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0CE20-579A-4F35-9970-9855B21ED61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5533004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E5FD9-A5C5-47D8-8C19-DF632096D42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8138982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E8AC08-6925-4B82-A6DD-6E4827CAF458}"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6213082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FE003-A086-4A3D-8C35-A3F40A9D45E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269482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A034EE-B44C-45D5-8924-15ACD0377D0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2122869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763FD57-450D-4757-B6D5-6F80CBA93E2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5672312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2BBC5C7-926D-486C-8D87-E369F57D7F0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9843875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457200" y="1600204"/>
            <a:ext cx="4038600" cy="4525963"/>
          </a:xfrm>
        </p:spPr>
        <p:txBody>
          <a:bodyPr/>
          <a:lstStyle/>
          <a:p>
            <a:pPr lvl="0"/>
            <a:endParaRPr lang="en-AU" noProof="0" smtClean="0"/>
          </a:p>
        </p:txBody>
      </p:sp>
      <p:sp>
        <p:nvSpPr>
          <p:cNvPr id="4" name="Text Placeholder 3"/>
          <p:cNvSpPr>
            <a:spLocks noGrp="1"/>
          </p:cNvSpPr>
          <p:nvPr>
            <p:ph type="body"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8EBC2-A723-4064-9713-3CE32E5A004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96364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C940CE20-579A-4F35-9970-9855B21ED612}" type="slidenum">
              <a:rPr lang="en-AU"/>
              <a:pPr>
                <a:defRPr/>
              </a:pPr>
              <a:t>‹#›</a:t>
            </a:fld>
            <a:endParaRPr lang="en-AU"/>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214605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519653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613481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54105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555468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675481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830073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5557403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644325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98883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F96E5FD9-A5C5-47D8-8C19-DF632096D42C}" type="slidenum">
              <a:rPr lang="en-AU"/>
              <a:pPr>
                <a:defRPr/>
              </a:pPr>
              <a:t>‹#›</a:t>
            </a:fld>
            <a:endParaRPr lang="en-AU"/>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7/03/2017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089565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106684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3580799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12933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187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7232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65328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57432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3098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784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720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ABE8AC08-6925-4B82-A6DD-6E4827CAF458}" type="slidenum">
              <a:rPr lang="en-AU"/>
              <a:pPr>
                <a:defRPr/>
              </a:pPr>
              <a:t>‹#›</a:t>
            </a:fld>
            <a:endParaRPr lang="en-AU"/>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737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94587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53236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782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039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106684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26398044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9661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4304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2688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440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0D1FE003-A086-4A3D-8C35-A3F40A9D45EC}" type="slidenum">
              <a:rPr lang="en-AU"/>
              <a:pPr>
                <a:defRPr/>
              </a:pPr>
              <a:t>‹#›</a:t>
            </a:fld>
            <a:endParaRPr lang="en-AU"/>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7117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2879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35976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89609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40413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9610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0702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2097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8375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1026"/>
          <p:cNvGrpSpPr>
            <a:grpSpLocks/>
          </p:cNvGrpSpPr>
          <p:nvPr/>
        </p:nvGrpSpPr>
        <p:grpSpPr bwMode="auto">
          <a:xfrm>
            <a:off x="0" y="2438400"/>
            <a:ext cx="9009063" cy="1052513"/>
            <a:chOff x="0" y="1536"/>
            <a:chExt cx="5675" cy="663"/>
          </a:xfrm>
        </p:grpSpPr>
        <p:grpSp>
          <p:nvGrpSpPr>
            <p:cNvPr id="4099" name="Group 1027"/>
            <p:cNvGrpSpPr>
              <a:grpSpLocks/>
            </p:cNvGrpSpPr>
            <p:nvPr/>
          </p:nvGrpSpPr>
          <p:grpSpPr bwMode="auto">
            <a:xfrm>
              <a:off x="183" y="1604"/>
              <a:ext cx="448" cy="299"/>
              <a:chOff x="720" y="336"/>
              <a:chExt cx="624" cy="432"/>
            </a:xfrm>
          </p:grpSpPr>
          <p:sp>
            <p:nvSpPr>
              <p:cNvPr id="4100" name="Rectangle 1028"/>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1"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grpSp>
          <p:nvGrpSpPr>
            <p:cNvPr id="4102" name="Group 1030"/>
            <p:cNvGrpSpPr>
              <a:grpSpLocks/>
            </p:cNvGrpSpPr>
            <p:nvPr/>
          </p:nvGrpSpPr>
          <p:grpSpPr bwMode="auto">
            <a:xfrm>
              <a:off x="261" y="1870"/>
              <a:ext cx="465" cy="299"/>
              <a:chOff x="912" y="2640"/>
              <a:chExt cx="672" cy="432"/>
            </a:xfrm>
          </p:grpSpPr>
          <p:sp>
            <p:nvSpPr>
              <p:cNvPr id="4103" name="Rectangle 1031"/>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4"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5"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6" name="Rectangle 1034"/>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7"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8" name="Rectangle 1036"/>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4109"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110" name="Rectangle 1038"/>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solidFill>
                <a:srgbClr val="1C1C1C"/>
              </a:solidFill>
            </a:endParaRPr>
          </a:p>
        </p:txBody>
      </p:sp>
      <p:sp>
        <p:nvSpPr>
          <p:cNvPr id="4111" name="Rectangle 1039"/>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solidFill>
                <a:srgbClr val="1C1C1C"/>
              </a:solidFill>
            </a:endParaRPr>
          </a:p>
        </p:txBody>
      </p:sp>
      <p:sp>
        <p:nvSpPr>
          <p:cNvPr id="4112" name="Rectangle 1040"/>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B96B94D-AD50-48A7-ACEA-3C7CE9DA0923}" type="slidenum">
              <a:rPr lang="en-US" altLang="en-US">
                <a:solidFill>
                  <a:srgbClr val="1C1C1C"/>
                </a:solidFill>
              </a:rPr>
              <a:pPr/>
              <a:t>‹#›</a:t>
            </a:fld>
            <a:endParaRPr lang="en-US" altLang="en-US">
              <a:solidFill>
                <a:srgbClr val="1C1C1C"/>
              </a:solidFill>
            </a:endParaRPr>
          </a:p>
        </p:txBody>
      </p:sp>
    </p:spTree>
    <p:extLst>
      <p:ext uri="{BB962C8B-B14F-4D97-AF65-F5344CB8AC3E}">
        <p14:creationId xmlns:p14="http://schemas.microsoft.com/office/powerpoint/2010/main" val="458741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D6A034EE-B44C-45D5-8924-15ACD0377D0D}" type="slidenum">
              <a:rPr lang="en-AU"/>
              <a:pPr>
                <a:defRPr/>
              </a:pPr>
              <a:t>‹#›</a:t>
            </a:fld>
            <a:endParaRPr lang="en-AU"/>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EBD950-5D3A-496E-AD43-C6DBE1C571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67269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06F933-FC09-4C98-B730-D6A4045976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555146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BE1701-9F87-4D0A-83B0-C22D08EC1B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39985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7E48F29-52E2-4C78-87F8-B256244FDD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7793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5CC7E4-A9F1-4BD0-B887-B3AA69C543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0480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BCF3A5-FEBA-415A-843A-2EE0E4687D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74617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BC9F9B-E8BD-436B-BD05-9F951EDA5F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920263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47D569-4FA9-401E-8686-5E292D2D86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5762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6B6CC2-C657-44BA-A337-89B154DFE6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8027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151E5D-A088-4049-8203-9546215DE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074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p>
        </p:txBody>
      </p:sp>
      <p:sp>
        <p:nvSpPr>
          <p:cNvPr id="7" name="Rectangle 5"/>
          <p:cNvSpPr>
            <a:spLocks noGrp="1" noChangeArrowheads="1"/>
          </p:cNvSpPr>
          <p:nvPr>
            <p:ph type="ftr" sz="quarter" idx="11"/>
          </p:nvPr>
        </p:nvSpPr>
        <p:spPr>
          <a:ln/>
        </p:spPr>
        <p:txBody>
          <a:bodyPr/>
          <a:lstStyle>
            <a:lvl1pPr>
              <a:defRPr/>
            </a:lvl1pPr>
          </a:lstStyle>
          <a:p>
            <a:pPr>
              <a:defRPr/>
            </a:pPr>
            <a:endParaRPr lang="en-AU"/>
          </a:p>
        </p:txBody>
      </p:sp>
      <p:sp>
        <p:nvSpPr>
          <p:cNvPr id="8" name="Rectangle 6"/>
          <p:cNvSpPr>
            <a:spLocks noGrp="1" noChangeArrowheads="1"/>
          </p:cNvSpPr>
          <p:nvPr>
            <p:ph type="sldNum" sz="quarter" idx="12"/>
          </p:nvPr>
        </p:nvSpPr>
        <p:spPr>
          <a:ln/>
        </p:spPr>
        <p:txBody>
          <a:bodyPr/>
          <a:lstStyle>
            <a:lvl1pPr>
              <a:defRPr/>
            </a:lvl1pPr>
          </a:lstStyle>
          <a:p>
            <a:pPr>
              <a:defRPr/>
            </a:pPr>
            <a:fld id="{3763FD57-450D-4757-B6D5-6F80CBA93E2A}" type="slidenum">
              <a:rPr lang="en-AU"/>
              <a:pPr>
                <a:defRPr/>
              </a:pPr>
              <a:t>‹#›</a:t>
            </a:fld>
            <a:endParaRPr lang="en-AU"/>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38105BA8-CBE7-44DF-92F3-71A79EF1F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418413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302F7A56-E6EB-4CD8-8B0E-3AEAF5033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1306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4F376FCC-37A0-4461-B95D-1F6743A6D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02522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1026"/>
          <p:cNvGrpSpPr>
            <a:grpSpLocks/>
          </p:cNvGrpSpPr>
          <p:nvPr/>
        </p:nvGrpSpPr>
        <p:grpSpPr bwMode="auto">
          <a:xfrm>
            <a:off x="0" y="2438400"/>
            <a:ext cx="9009063" cy="1052513"/>
            <a:chOff x="0" y="1536"/>
            <a:chExt cx="5675" cy="663"/>
          </a:xfrm>
        </p:grpSpPr>
        <p:grpSp>
          <p:nvGrpSpPr>
            <p:cNvPr id="4099" name="Group 1027"/>
            <p:cNvGrpSpPr>
              <a:grpSpLocks/>
            </p:cNvGrpSpPr>
            <p:nvPr/>
          </p:nvGrpSpPr>
          <p:grpSpPr bwMode="auto">
            <a:xfrm>
              <a:off x="183" y="1604"/>
              <a:ext cx="448" cy="299"/>
              <a:chOff x="720" y="336"/>
              <a:chExt cx="624" cy="432"/>
            </a:xfrm>
          </p:grpSpPr>
          <p:sp>
            <p:nvSpPr>
              <p:cNvPr id="4100" name="Rectangle 1028"/>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1"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grpSp>
          <p:nvGrpSpPr>
            <p:cNvPr id="4102" name="Group 1030"/>
            <p:cNvGrpSpPr>
              <a:grpSpLocks/>
            </p:cNvGrpSpPr>
            <p:nvPr/>
          </p:nvGrpSpPr>
          <p:grpSpPr bwMode="auto">
            <a:xfrm>
              <a:off x="261" y="1870"/>
              <a:ext cx="465" cy="299"/>
              <a:chOff x="912" y="2640"/>
              <a:chExt cx="672" cy="432"/>
            </a:xfrm>
          </p:grpSpPr>
          <p:sp>
            <p:nvSpPr>
              <p:cNvPr id="4103" name="Rectangle 1031"/>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4"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5"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6" name="Rectangle 1034"/>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7"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8" name="Rectangle 1036"/>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4109"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110" name="Rectangle 1038"/>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solidFill>
                <a:srgbClr val="1C1C1C"/>
              </a:solidFill>
            </a:endParaRPr>
          </a:p>
        </p:txBody>
      </p:sp>
      <p:sp>
        <p:nvSpPr>
          <p:cNvPr id="4111" name="Rectangle 1039"/>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solidFill>
                <a:srgbClr val="1C1C1C"/>
              </a:solidFill>
            </a:endParaRPr>
          </a:p>
        </p:txBody>
      </p:sp>
      <p:sp>
        <p:nvSpPr>
          <p:cNvPr id="4112" name="Rectangle 1040"/>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B96B94D-AD50-48A7-ACEA-3C7CE9DA0923}" type="slidenum">
              <a:rPr lang="en-US" altLang="en-US">
                <a:solidFill>
                  <a:srgbClr val="1C1C1C"/>
                </a:solidFill>
              </a:rPr>
              <a:pPr/>
              <a:t>‹#›</a:t>
            </a:fld>
            <a:endParaRPr lang="en-US" altLang="en-US">
              <a:solidFill>
                <a:srgbClr val="1C1C1C"/>
              </a:solidFill>
            </a:endParaRPr>
          </a:p>
        </p:txBody>
      </p:sp>
    </p:spTree>
    <p:extLst>
      <p:ext uri="{BB962C8B-B14F-4D97-AF65-F5344CB8AC3E}">
        <p14:creationId xmlns:p14="http://schemas.microsoft.com/office/powerpoint/2010/main" val="34465347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EBD950-5D3A-496E-AD43-C6DBE1C571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9336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06F933-FC09-4C98-B730-D6A4045976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39869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BE1701-9F87-4D0A-83B0-C22D08EC1B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57629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7E48F29-52E2-4C78-87F8-B256244FDD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98915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5CC7E4-A9F1-4BD0-B887-B3AA69C543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845607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BCF3A5-FEBA-415A-843A-2EE0E4687D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596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p>
        </p:txBody>
      </p:sp>
      <p:sp>
        <p:nvSpPr>
          <p:cNvPr id="7" name="Rectangle 5"/>
          <p:cNvSpPr>
            <a:spLocks noGrp="1" noChangeArrowheads="1"/>
          </p:cNvSpPr>
          <p:nvPr>
            <p:ph type="ftr" sz="quarter" idx="11"/>
          </p:nvPr>
        </p:nvSpPr>
        <p:spPr>
          <a:ln/>
        </p:spPr>
        <p:txBody>
          <a:bodyPr/>
          <a:lstStyle>
            <a:lvl1pPr>
              <a:defRPr/>
            </a:lvl1pPr>
          </a:lstStyle>
          <a:p>
            <a:pPr>
              <a:defRPr/>
            </a:pPr>
            <a:endParaRPr lang="en-AU"/>
          </a:p>
        </p:txBody>
      </p:sp>
      <p:sp>
        <p:nvSpPr>
          <p:cNvPr id="8" name="Rectangle 6"/>
          <p:cNvSpPr>
            <a:spLocks noGrp="1" noChangeArrowheads="1"/>
          </p:cNvSpPr>
          <p:nvPr>
            <p:ph type="sldNum" sz="quarter" idx="12"/>
          </p:nvPr>
        </p:nvSpPr>
        <p:spPr>
          <a:ln/>
        </p:spPr>
        <p:txBody>
          <a:bodyPr/>
          <a:lstStyle>
            <a:lvl1pPr>
              <a:defRPr/>
            </a:lvl1pPr>
          </a:lstStyle>
          <a:p>
            <a:pPr>
              <a:defRPr/>
            </a:pPr>
            <a:fld id="{12BBC5C7-926D-486C-8D87-E369F57D7F07}" type="slidenum">
              <a:rPr lang="en-AU"/>
              <a:pPr>
                <a:defRPr/>
              </a:pPr>
              <a:t>‹#›</a:t>
            </a:fld>
            <a:endParaRPr lang="en-AU"/>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BC9F9B-E8BD-436B-BD05-9F951EDA5F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2705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47D569-4FA9-401E-8686-5E292D2D86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1572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6B6CC2-C657-44BA-A337-89B154DFE6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0248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151E5D-A088-4049-8203-9546215DE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969668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38105BA8-CBE7-44DF-92F3-71A79EF1F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6235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302F7A56-E6EB-4CD8-8B0E-3AEAF5033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3292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4F376FCC-37A0-4461-B95D-1F6743A6D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1376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1026"/>
          <p:cNvGrpSpPr>
            <a:grpSpLocks/>
          </p:cNvGrpSpPr>
          <p:nvPr/>
        </p:nvGrpSpPr>
        <p:grpSpPr bwMode="auto">
          <a:xfrm>
            <a:off x="0" y="2438400"/>
            <a:ext cx="9009063" cy="1052513"/>
            <a:chOff x="0" y="1536"/>
            <a:chExt cx="5675" cy="663"/>
          </a:xfrm>
        </p:grpSpPr>
        <p:grpSp>
          <p:nvGrpSpPr>
            <p:cNvPr id="4099" name="Group 1027"/>
            <p:cNvGrpSpPr>
              <a:grpSpLocks/>
            </p:cNvGrpSpPr>
            <p:nvPr/>
          </p:nvGrpSpPr>
          <p:grpSpPr bwMode="auto">
            <a:xfrm>
              <a:off x="183" y="1604"/>
              <a:ext cx="448" cy="299"/>
              <a:chOff x="720" y="336"/>
              <a:chExt cx="624" cy="432"/>
            </a:xfrm>
          </p:grpSpPr>
          <p:sp>
            <p:nvSpPr>
              <p:cNvPr id="4100" name="Rectangle 1028"/>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1"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grpSp>
          <p:nvGrpSpPr>
            <p:cNvPr id="4102" name="Group 1030"/>
            <p:cNvGrpSpPr>
              <a:grpSpLocks/>
            </p:cNvGrpSpPr>
            <p:nvPr/>
          </p:nvGrpSpPr>
          <p:grpSpPr bwMode="auto">
            <a:xfrm>
              <a:off x="261" y="1870"/>
              <a:ext cx="465" cy="299"/>
              <a:chOff x="912" y="2640"/>
              <a:chExt cx="672" cy="432"/>
            </a:xfrm>
          </p:grpSpPr>
          <p:sp>
            <p:nvSpPr>
              <p:cNvPr id="4103" name="Rectangle 1031"/>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4"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5"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6" name="Rectangle 1034"/>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7"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8" name="Rectangle 1036"/>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4109"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110" name="Rectangle 1038"/>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solidFill>
                <a:srgbClr val="1C1C1C"/>
              </a:solidFill>
            </a:endParaRPr>
          </a:p>
        </p:txBody>
      </p:sp>
      <p:sp>
        <p:nvSpPr>
          <p:cNvPr id="4111" name="Rectangle 1039"/>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solidFill>
                <a:srgbClr val="1C1C1C"/>
              </a:solidFill>
            </a:endParaRPr>
          </a:p>
        </p:txBody>
      </p:sp>
      <p:sp>
        <p:nvSpPr>
          <p:cNvPr id="4112" name="Rectangle 1040"/>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B96B94D-AD50-48A7-ACEA-3C7CE9DA0923}" type="slidenum">
              <a:rPr lang="en-US" altLang="en-US">
                <a:solidFill>
                  <a:srgbClr val="1C1C1C"/>
                </a:solidFill>
              </a:rPr>
              <a:pPr/>
              <a:t>‹#›</a:t>
            </a:fld>
            <a:endParaRPr lang="en-US" altLang="en-US">
              <a:solidFill>
                <a:srgbClr val="1C1C1C"/>
              </a:solidFill>
            </a:endParaRPr>
          </a:p>
        </p:txBody>
      </p:sp>
    </p:spTree>
    <p:extLst>
      <p:ext uri="{BB962C8B-B14F-4D97-AF65-F5344CB8AC3E}">
        <p14:creationId xmlns:p14="http://schemas.microsoft.com/office/powerpoint/2010/main" val="320102941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EBD950-5D3A-496E-AD43-C6DBE1C571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0584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06F933-FC09-4C98-B730-D6A4045976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735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457200" y="1600200"/>
            <a:ext cx="4038600" cy="4525963"/>
          </a:xfrm>
        </p:spPr>
        <p:txBody>
          <a:bodyPr/>
          <a:lstStyle/>
          <a:p>
            <a:pPr lvl="0"/>
            <a:endParaRPr lang="en-AU"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CB08EBC2-A723-4064-9713-3CE32E5A0042}" type="slidenum">
              <a:rPr lang="en-AU"/>
              <a:pPr>
                <a:defRPr/>
              </a:pPr>
              <a:t>‹#›</a:t>
            </a:fld>
            <a:endParaRPr lang="en-AU"/>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BE1701-9F87-4D0A-83B0-C22D08EC1B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46945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7E48F29-52E2-4C78-87F8-B256244FDD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721692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5CC7E4-A9F1-4BD0-B887-B3AA69C543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90769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BCF3A5-FEBA-415A-843A-2EE0E4687D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40523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BC9F9B-E8BD-436B-BD05-9F951EDA5F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4026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47D569-4FA9-401E-8686-5E292D2D86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445864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6B6CC2-C657-44BA-A337-89B154DFE6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357856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151E5D-A088-4049-8203-9546215DE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95374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38105BA8-CBE7-44DF-92F3-71A79EF1F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4365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302F7A56-E6EB-4CD8-8B0E-3AEAF5033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2886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5490" name="Rectangle 2"/>
          <p:cNvSpPr>
            <a:spLocks noGrp="1" noChangeArrowheads="1"/>
          </p:cNvSpPr>
          <p:nvPr>
            <p:ph type="ctrTitle"/>
          </p:nvPr>
        </p:nvSpPr>
        <p:spPr>
          <a:xfrm>
            <a:off x="1173163" y="1052513"/>
            <a:ext cx="7772400" cy="1431925"/>
          </a:xfrm>
        </p:spPr>
        <p:txBody>
          <a:bodyPr anchor="b">
            <a:spAutoFit/>
          </a:bodyPr>
          <a:lstStyle>
            <a:lvl1pPr>
              <a:defRPr sz="7200"/>
            </a:lvl1pPr>
          </a:lstStyle>
          <a:p>
            <a:r>
              <a:rPr lang="nl-NL"/>
              <a:t>Klik om het opmaakprofiel van de modeltitel te bewerken</a:t>
            </a:r>
          </a:p>
        </p:txBody>
      </p:sp>
      <p:sp>
        <p:nvSpPr>
          <p:cNvPr id="575491" name="Rectangle 3"/>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r>
              <a:rPr lang="nl-NL"/>
              <a:t>Klik om het opmaakprofiel van de modelondertitel te bewerken</a:t>
            </a:r>
          </a:p>
        </p:txBody>
      </p:sp>
      <p:sp>
        <p:nvSpPr>
          <p:cNvPr id="4" name="Rectangle 4"/>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nl-NL"/>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nl-NL"/>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1D974E3E-622A-4B0A-AC80-D5D741462587}" type="slidenum">
              <a:rPr lang="nl-NL"/>
              <a:pPr>
                <a:defRPr/>
              </a:pPr>
              <a:t>‹#›</a:t>
            </a:fld>
            <a:endParaRPr lang="nl-NL"/>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4F376FCC-37A0-4461-B95D-1F6743A6D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42184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8892875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9435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55750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46558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761445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73910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024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7338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46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FD8C0089-C13D-4FF3-8546-2CEB39148059}" type="slidenum">
              <a:rPr lang="nl-NL"/>
              <a:pPr>
                <a:defRPr/>
              </a:pPr>
              <a:t>‹#›</a:t>
            </a:fld>
            <a:endParaRPr lang="nl-NL"/>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42354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03937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61349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84139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053795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C84BBC09-6A19-49DA-9816-2FB114D2109A}" type="slidenum">
              <a:rPr lang="en-US" altLang="en-US"/>
              <a:pPr/>
              <a:t>‹#›</a:t>
            </a:fld>
            <a:endParaRPr lang="en-US" altLang="en-US"/>
          </a:p>
        </p:txBody>
      </p:sp>
    </p:spTree>
    <p:extLst>
      <p:ext uri="{BB962C8B-B14F-4D97-AF65-F5344CB8AC3E}">
        <p14:creationId xmlns:p14="http://schemas.microsoft.com/office/powerpoint/2010/main" val="6742326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0033AB17-806F-4666-ACB4-AD63DD62569F}" type="slidenum">
              <a:rPr lang="en-US" altLang="en-US"/>
              <a:pPr/>
              <a:t>‹#›</a:t>
            </a:fld>
            <a:endParaRPr lang="en-US" altLang="en-US"/>
          </a:p>
        </p:txBody>
      </p:sp>
    </p:spTree>
    <p:extLst>
      <p:ext uri="{BB962C8B-B14F-4D97-AF65-F5344CB8AC3E}">
        <p14:creationId xmlns:p14="http://schemas.microsoft.com/office/powerpoint/2010/main" val="25669683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A77546F3-0E5C-4F68-81AC-20519EA4BC11}" type="slidenum">
              <a:rPr lang="en-US" altLang="en-US"/>
              <a:pPr/>
              <a:t>‹#›</a:t>
            </a:fld>
            <a:endParaRPr lang="en-US" altLang="en-US"/>
          </a:p>
        </p:txBody>
      </p:sp>
    </p:spTree>
    <p:extLst>
      <p:ext uri="{BB962C8B-B14F-4D97-AF65-F5344CB8AC3E}">
        <p14:creationId xmlns:p14="http://schemas.microsoft.com/office/powerpoint/2010/main" val="82858306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ltLang="en-US"/>
              <a:t>Date of download:  mm/dd/yyyy</a:t>
            </a:r>
          </a:p>
        </p:txBody>
      </p:sp>
      <p:sp>
        <p:nvSpPr>
          <p:cNvPr id="6" name="Footer Placeholder 5"/>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lvl1pPr>
              <a:defRPr/>
            </a:lvl1pPr>
          </a:lstStyle>
          <a:p>
            <a:fld id="{45BA9FB4-0355-4524-B5F9-C8A585637A84}" type="slidenum">
              <a:rPr lang="en-US" altLang="en-US"/>
              <a:pPr/>
              <a:t>‹#›</a:t>
            </a:fld>
            <a:endParaRPr lang="en-US" altLang="en-US"/>
          </a:p>
        </p:txBody>
      </p:sp>
    </p:spTree>
    <p:extLst>
      <p:ext uri="{BB962C8B-B14F-4D97-AF65-F5344CB8AC3E}">
        <p14:creationId xmlns:p14="http://schemas.microsoft.com/office/powerpoint/2010/main" val="124492841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ltLang="en-US"/>
              <a:t>Date of download:  mm/dd/yyyy</a:t>
            </a:r>
          </a:p>
        </p:txBody>
      </p:sp>
      <p:sp>
        <p:nvSpPr>
          <p:cNvPr id="8" name="Footer Placeholder 7"/>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9" name="Slide Number Placeholder 8"/>
          <p:cNvSpPr>
            <a:spLocks noGrp="1"/>
          </p:cNvSpPr>
          <p:nvPr>
            <p:ph type="sldNum" sz="quarter" idx="12"/>
          </p:nvPr>
        </p:nvSpPr>
        <p:spPr/>
        <p:txBody>
          <a:bodyPr/>
          <a:lstStyle>
            <a:lvl1pPr>
              <a:defRPr/>
            </a:lvl1pPr>
          </a:lstStyle>
          <a:p>
            <a:fld id="{492A3FBC-C2CB-4979-BFE7-84DDD4A1FBAC}" type="slidenum">
              <a:rPr lang="en-US" altLang="en-US"/>
              <a:pPr/>
              <a:t>‹#›</a:t>
            </a:fld>
            <a:endParaRPr lang="en-US" altLang="en-US"/>
          </a:p>
        </p:txBody>
      </p:sp>
    </p:spTree>
    <p:extLst>
      <p:ext uri="{BB962C8B-B14F-4D97-AF65-F5344CB8AC3E}">
        <p14:creationId xmlns:p14="http://schemas.microsoft.com/office/powerpoint/2010/main" val="223293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BA244C7B-04CE-45A7-AE17-060B74F5F4F5}" type="slidenum">
              <a:rPr lang="nl-NL"/>
              <a:pPr>
                <a:defRPr/>
              </a:pPr>
              <a:t>‹#›</a:t>
            </a:fld>
            <a:endParaRPr lang="nl-NL"/>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ltLang="en-US"/>
              <a:t>Date of download:  mm/dd/yyyy</a:t>
            </a:r>
          </a:p>
        </p:txBody>
      </p:sp>
      <p:sp>
        <p:nvSpPr>
          <p:cNvPr id="4" name="Footer Placeholder 3"/>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5" name="Slide Number Placeholder 4"/>
          <p:cNvSpPr>
            <a:spLocks noGrp="1"/>
          </p:cNvSpPr>
          <p:nvPr>
            <p:ph type="sldNum" sz="quarter" idx="12"/>
          </p:nvPr>
        </p:nvSpPr>
        <p:spPr/>
        <p:txBody>
          <a:bodyPr/>
          <a:lstStyle>
            <a:lvl1pPr>
              <a:defRPr/>
            </a:lvl1pPr>
          </a:lstStyle>
          <a:p>
            <a:fld id="{34E094D4-D8DC-458D-8366-06170CBE0179}" type="slidenum">
              <a:rPr lang="en-US" altLang="en-US"/>
              <a:pPr/>
              <a:t>‹#›</a:t>
            </a:fld>
            <a:endParaRPr lang="en-US" altLang="en-US"/>
          </a:p>
        </p:txBody>
      </p:sp>
    </p:spTree>
    <p:extLst>
      <p:ext uri="{BB962C8B-B14F-4D97-AF65-F5344CB8AC3E}">
        <p14:creationId xmlns:p14="http://schemas.microsoft.com/office/powerpoint/2010/main" val="374790967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Date of download:  mm/dd/yyyy</a:t>
            </a:r>
          </a:p>
        </p:txBody>
      </p:sp>
      <p:sp>
        <p:nvSpPr>
          <p:cNvPr id="3" name="Footer Placeholder 2"/>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4" name="Slide Number Placeholder 3"/>
          <p:cNvSpPr>
            <a:spLocks noGrp="1"/>
          </p:cNvSpPr>
          <p:nvPr>
            <p:ph type="sldNum" sz="quarter" idx="12"/>
          </p:nvPr>
        </p:nvSpPr>
        <p:spPr/>
        <p:txBody>
          <a:bodyPr/>
          <a:lstStyle>
            <a:lvl1pPr>
              <a:defRPr/>
            </a:lvl1pPr>
          </a:lstStyle>
          <a:p>
            <a:fld id="{EF81942B-171E-4D31-A536-2EA0539CE425}" type="slidenum">
              <a:rPr lang="en-US" altLang="en-US"/>
              <a:pPr/>
              <a:t>‹#›</a:t>
            </a:fld>
            <a:endParaRPr lang="en-US" altLang="en-US"/>
          </a:p>
        </p:txBody>
      </p:sp>
    </p:spTree>
    <p:extLst>
      <p:ext uri="{BB962C8B-B14F-4D97-AF65-F5344CB8AC3E}">
        <p14:creationId xmlns:p14="http://schemas.microsoft.com/office/powerpoint/2010/main" val="33389121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Date of download:  mm/dd/yyyy</a:t>
            </a:r>
          </a:p>
        </p:txBody>
      </p:sp>
      <p:sp>
        <p:nvSpPr>
          <p:cNvPr id="6" name="Footer Placeholder 5"/>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lvl1pPr>
              <a:defRPr/>
            </a:lvl1pPr>
          </a:lstStyle>
          <a:p>
            <a:fld id="{1EE918E5-19BA-4A68-B48D-AA0160F62906}" type="slidenum">
              <a:rPr lang="en-US" altLang="en-US"/>
              <a:pPr/>
              <a:t>‹#›</a:t>
            </a:fld>
            <a:endParaRPr lang="en-US" altLang="en-US"/>
          </a:p>
        </p:txBody>
      </p:sp>
    </p:spTree>
    <p:extLst>
      <p:ext uri="{BB962C8B-B14F-4D97-AF65-F5344CB8AC3E}">
        <p14:creationId xmlns:p14="http://schemas.microsoft.com/office/powerpoint/2010/main" val="5257973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Date of download:  mm/dd/yyyy</a:t>
            </a:r>
          </a:p>
        </p:txBody>
      </p:sp>
      <p:sp>
        <p:nvSpPr>
          <p:cNvPr id="6" name="Footer Placeholder 5"/>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lvl1pPr>
              <a:defRPr/>
            </a:lvl1pPr>
          </a:lstStyle>
          <a:p>
            <a:fld id="{E15FE19B-FC3C-4D53-A439-6184587C1B20}" type="slidenum">
              <a:rPr lang="en-US" altLang="en-US"/>
              <a:pPr/>
              <a:t>‹#›</a:t>
            </a:fld>
            <a:endParaRPr lang="en-US" altLang="en-US"/>
          </a:p>
        </p:txBody>
      </p:sp>
    </p:spTree>
    <p:extLst>
      <p:ext uri="{BB962C8B-B14F-4D97-AF65-F5344CB8AC3E}">
        <p14:creationId xmlns:p14="http://schemas.microsoft.com/office/powerpoint/2010/main" val="10384140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89A7A334-8E07-4A59-BF61-70DD6B6D8B52}" type="slidenum">
              <a:rPr lang="en-US" altLang="en-US"/>
              <a:pPr/>
              <a:t>‹#›</a:t>
            </a:fld>
            <a:endParaRPr lang="en-US" altLang="en-US"/>
          </a:p>
        </p:txBody>
      </p:sp>
    </p:spTree>
    <p:extLst>
      <p:ext uri="{BB962C8B-B14F-4D97-AF65-F5344CB8AC3E}">
        <p14:creationId xmlns:p14="http://schemas.microsoft.com/office/powerpoint/2010/main" val="308679420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B44165BD-0F8C-48F7-B35E-FB36F28B0FFD}" type="slidenum">
              <a:rPr lang="en-US" altLang="en-US"/>
              <a:pPr/>
              <a:t>‹#›</a:t>
            </a:fld>
            <a:endParaRPr lang="en-US" altLang="en-US"/>
          </a:p>
        </p:txBody>
      </p:sp>
    </p:spTree>
    <p:extLst>
      <p:ext uri="{BB962C8B-B14F-4D97-AF65-F5344CB8AC3E}">
        <p14:creationId xmlns:p14="http://schemas.microsoft.com/office/powerpoint/2010/main" val="396114862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75506268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5198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78583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2812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17E335F3-763E-448E-B22A-E6EA8933E274}" type="slidenum">
              <a:rPr lang="nl-NL"/>
              <a:pPr>
                <a:defRPr/>
              </a:pPr>
              <a:t>‹#›</a:t>
            </a:fld>
            <a:endParaRPr lang="nl-NL"/>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34851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75314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565961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1699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3276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2117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98238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4898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05243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2179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26474BB2-2225-465D-94E1-52179655D861}" type="slidenum">
              <a:rPr lang="nl-NL"/>
              <a:pPr>
                <a:defRPr/>
              </a:pPr>
              <a:t>‹#›</a:t>
            </a:fld>
            <a:endParaRPr lang="nl-NL"/>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977D38F-D226-4391-80D3-A5FC5FB0DF10}" type="datetimeFigureOut">
              <a:rPr lang="en-US"/>
              <a:pPr>
                <a:defRPr/>
              </a:pPr>
              <a:t>3/7/2017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42E8BB-E340-4628-97DE-87B68F01220A}" type="slidenum">
              <a:rPr lang="en-US"/>
              <a:pPr>
                <a:defRPr/>
              </a:pPr>
              <a:t>‹#›</a:t>
            </a:fld>
            <a:endParaRPr lang="en-US"/>
          </a:p>
        </p:txBody>
      </p:sp>
    </p:spTree>
    <p:extLst>
      <p:ext uri="{BB962C8B-B14F-4D97-AF65-F5344CB8AC3E}">
        <p14:creationId xmlns:p14="http://schemas.microsoft.com/office/powerpoint/2010/main" val="17459846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0495F-C7A0-4DD9-AEF6-5637261D8B37}" type="datetimeFigureOut">
              <a:rPr lang="en-US"/>
              <a:pPr>
                <a:defRPr/>
              </a:pPr>
              <a:t>3/7/2017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A9D5F9-6104-4E20-861D-245507610289}" type="slidenum">
              <a:rPr lang="en-US"/>
              <a:pPr>
                <a:defRPr/>
              </a:pPr>
              <a:t>‹#›</a:t>
            </a:fld>
            <a:endParaRPr lang="en-US"/>
          </a:p>
        </p:txBody>
      </p:sp>
    </p:spTree>
    <p:extLst>
      <p:ext uri="{BB962C8B-B14F-4D97-AF65-F5344CB8AC3E}">
        <p14:creationId xmlns:p14="http://schemas.microsoft.com/office/powerpoint/2010/main" val="37433347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EAABC5A-5719-4816-96E3-2DE6AD5D6B7A}" type="datetimeFigureOut">
              <a:rPr lang="en-US"/>
              <a:pPr>
                <a:defRPr/>
              </a:pPr>
              <a:t>3/7/2017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27127-3213-4AFB-9AC4-6AD41A7E0C9F}" type="slidenum">
              <a:rPr lang="en-US"/>
              <a:pPr>
                <a:defRPr/>
              </a:pPr>
              <a:t>‹#›</a:t>
            </a:fld>
            <a:endParaRPr lang="en-US"/>
          </a:p>
        </p:txBody>
      </p:sp>
    </p:spTree>
    <p:extLst>
      <p:ext uri="{BB962C8B-B14F-4D97-AF65-F5344CB8AC3E}">
        <p14:creationId xmlns:p14="http://schemas.microsoft.com/office/powerpoint/2010/main" val="424005925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EF2E4FB-D856-44CD-8D4D-BC49CE2EEB11}" type="datetimeFigureOut">
              <a:rPr lang="en-US"/>
              <a:pPr>
                <a:defRPr/>
              </a:pPr>
              <a:t>3/7/2017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7CF035-9F75-4E38-95F2-95F56BB28E85}" type="slidenum">
              <a:rPr lang="en-US"/>
              <a:pPr>
                <a:defRPr/>
              </a:pPr>
              <a:t>‹#›</a:t>
            </a:fld>
            <a:endParaRPr lang="en-US"/>
          </a:p>
        </p:txBody>
      </p:sp>
    </p:spTree>
    <p:extLst>
      <p:ext uri="{BB962C8B-B14F-4D97-AF65-F5344CB8AC3E}">
        <p14:creationId xmlns:p14="http://schemas.microsoft.com/office/powerpoint/2010/main" val="322163899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AEC4C1F-9F8A-4655-A8B4-46FE3355659E}" type="datetimeFigureOut">
              <a:rPr lang="en-US"/>
              <a:pPr>
                <a:defRPr/>
              </a:pPr>
              <a:t>3/7/2017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1935EE2-BA1F-4A2F-87C5-ABE4FD8689EE}" type="slidenum">
              <a:rPr lang="en-US"/>
              <a:pPr>
                <a:defRPr/>
              </a:pPr>
              <a:t>‹#›</a:t>
            </a:fld>
            <a:endParaRPr lang="en-US"/>
          </a:p>
        </p:txBody>
      </p:sp>
    </p:spTree>
    <p:extLst>
      <p:ext uri="{BB962C8B-B14F-4D97-AF65-F5344CB8AC3E}">
        <p14:creationId xmlns:p14="http://schemas.microsoft.com/office/powerpoint/2010/main" val="54523480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23A9CBB-2F80-464C-A26E-F81CF6225402}" type="datetimeFigureOut">
              <a:rPr lang="en-US"/>
              <a:pPr>
                <a:defRPr/>
              </a:pPr>
              <a:t>3/7/2017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0058A8C-CE4F-4D77-BA0E-1286ED68C111}" type="slidenum">
              <a:rPr lang="en-US"/>
              <a:pPr>
                <a:defRPr/>
              </a:pPr>
              <a:t>‹#›</a:t>
            </a:fld>
            <a:endParaRPr lang="en-US"/>
          </a:p>
        </p:txBody>
      </p:sp>
    </p:spTree>
    <p:extLst>
      <p:ext uri="{BB962C8B-B14F-4D97-AF65-F5344CB8AC3E}">
        <p14:creationId xmlns:p14="http://schemas.microsoft.com/office/powerpoint/2010/main" val="146319784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6EB662-D64E-473C-BCEE-74F3AD57CBBF}" type="datetimeFigureOut">
              <a:rPr lang="en-US"/>
              <a:pPr>
                <a:defRPr/>
              </a:pPr>
              <a:t>3/7/2017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A825AB4-7A10-4387-91C3-FB96AFCBB536}" type="slidenum">
              <a:rPr lang="en-US"/>
              <a:pPr>
                <a:defRPr/>
              </a:pPr>
              <a:t>‹#›</a:t>
            </a:fld>
            <a:endParaRPr lang="en-US"/>
          </a:p>
        </p:txBody>
      </p:sp>
    </p:spTree>
    <p:extLst>
      <p:ext uri="{BB962C8B-B14F-4D97-AF65-F5344CB8AC3E}">
        <p14:creationId xmlns:p14="http://schemas.microsoft.com/office/powerpoint/2010/main" val="382170868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394C72C-D556-4A28-BF9A-8737ECDA3140}" type="datetimeFigureOut">
              <a:rPr lang="en-US"/>
              <a:pPr>
                <a:defRPr/>
              </a:pPr>
              <a:t>3/7/2017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ED0FFC-9554-4D03-905C-16D0372A55D1}" type="slidenum">
              <a:rPr lang="en-US"/>
              <a:pPr>
                <a:defRPr/>
              </a:pPr>
              <a:t>‹#›</a:t>
            </a:fld>
            <a:endParaRPr lang="en-US"/>
          </a:p>
        </p:txBody>
      </p:sp>
    </p:spTree>
    <p:extLst>
      <p:ext uri="{BB962C8B-B14F-4D97-AF65-F5344CB8AC3E}">
        <p14:creationId xmlns:p14="http://schemas.microsoft.com/office/powerpoint/2010/main" val="318862884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0A9C4F-56CC-45DC-92CF-9C223AACF3CB}" type="datetimeFigureOut">
              <a:rPr lang="en-US"/>
              <a:pPr>
                <a:defRPr/>
              </a:pPr>
              <a:t>3/7/2017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B1339B-1E5B-46D8-9A65-6B28EB0B7FDD}" type="slidenum">
              <a:rPr lang="en-US"/>
              <a:pPr>
                <a:defRPr/>
              </a:pPr>
              <a:t>‹#›</a:t>
            </a:fld>
            <a:endParaRPr lang="en-US"/>
          </a:p>
        </p:txBody>
      </p:sp>
    </p:spTree>
    <p:extLst>
      <p:ext uri="{BB962C8B-B14F-4D97-AF65-F5344CB8AC3E}">
        <p14:creationId xmlns:p14="http://schemas.microsoft.com/office/powerpoint/2010/main" val="39801767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50F4AC-5359-4CA9-9907-473FC171EBFD}" type="datetimeFigureOut">
              <a:rPr lang="en-US"/>
              <a:pPr>
                <a:defRPr/>
              </a:pPr>
              <a:t>3/7/2017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E2E752-59B6-4244-AE2C-9EE155F25228}" type="slidenum">
              <a:rPr lang="en-US"/>
              <a:pPr>
                <a:defRPr/>
              </a:pPr>
              <a:t>‹#›</a:t>
            </a:fld>
            <a:endParaRPr lang="en-US"/>
          </a:p>
        </p:txBody>
      </p:sp>
    </p:spTree>
    <p:extLst>
      <p:ext uri="{BB962C8B-B14F-4D97-AF65-F5344CB8AC3E}">
        <p14:creationId xmlns:p14="http://schemas.microsoft.com/office/powerpoint/2010/main" val="38703324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B374502C-587B-4A40-B396-C344857751CA}" type="slidenum">
              <a:rPr lang="nl-NL"/>
              <a:pPr>
                <a:defRPr/>
              </a:pPr>
              <a:t>‹#›</a:t>
            </a:fld>
            <a:endParaRPr lang="nl-NL"/>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ADD6F9-903B-4C7A-ACC4-9FF445946B14}" type="datetimeFigureOut">
              <a:rPr lang="en-US"/>
              <a:pPr>
                <a:defRPr/>
              </a:pPr>
              <a:t>3/7/2017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B5773C-76A7-43EB-9996-704FC4B422C3}" type="slidenum">
              <a:rPr lang="en-US"/>
              <a:pPr>
                <a:defRPr/>
              </a:pPr>
              <a:t>‹#›</a:t>
            </a:fld>
            <a:endParaRPr lang="en-US"/>
          </a:p>
        </p:txBody>
      </p:sp>
    </p:spTree>
    <p:extLst>
      <p:ext uri="{BB962C8B-B14F-4D97-AF65-F5344CB8AC3E}">
        <p14:creationId xmlns:p14="http://schemas.microsoft.com/office/powerpoint/2010/main" val="13028862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val="229132403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4378111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AU"/>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192606617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14885311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92846627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124543919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9596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AU"/>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74589450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AU"/>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AU" noProof="0" smtClean="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3831395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AD123E6E-C2C6-4849-9755-1173CCF19B15}" type="slidenum">
              <a:rPr lang="nl-NL"/>
              <a:pPr>
                <a:defRPr/>
              </a:pPr>
              <a:t>‹#›</a:t>
            </a:fld>
            <a:endParaRPr lang="nl-NL"/>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23928766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71172877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2714611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40956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51731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36774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296986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987393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44976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788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B10FBE2C-D8A3-4315-8862-DB17E1C495BA}" type="slidenum">
              <a:rPr lang="nl-NL"/>
              <a:pPr>
                <a:defRPr/>
              </a:pPr>
              <a:t>‹#›</a:t>
            </a:fld>
            <a:endParaRPr lang="nl-NL"/>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3958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44620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81864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13662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9210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50983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62914314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96551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640847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1764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C4E4570B-B9B1-43B7-88A6-776B7042A2FF}" type="slidenum">
              <a:rPr lang="nl-NL"/>
              <a:pPr>
                <a:defRPr/>
              </a:pPr>
              <a:t>‹#›</a:t>
            </a:fld>
            <a:endParaRPr lang="nl-NL"/>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95968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4115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4120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72572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03098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8143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4698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6088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73869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708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5705585F-AEAD-43A1-AD08-63C3F17D2B3C}" type="slidenum">
              <a:rPr lang="nl-NL"/>
              <a:pPr>
                <a:defRPr/>
              </a:pPr>
              <a:t>‹#›</a:t>
            </a:fld>
            <a:endParaRPr lang="nl-NL"/>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795851-D9C0-7448-ACCB-2744AA36D554}"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4600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95851-D9C0-7448-ACCB-2744AA36D554}"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77581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795851-D9C0-7448-ACCB-2744AA36D554}"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67629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795851-D9C0-7448-ACCB-2744AA36D554}"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7446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795851-D9C0-7448-ACCB-2744AA36D554}" type="datetimeFigureOut">
              <a:rPr lang="en-US" smtClean="0">
                <a:solidFill>
                  <a:prstClr val="black">
                    <a:tint val="75000"/>
                  </a:prstClr>
                </a:solidFill>
              </a:rPr>
              <a:pPr/>
              <a:t>3/7/2017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173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795851-D9C0-7448-ACCB-2744AA36D554}" type="datetimeFigureOut">
              <a:rPr lang="en-US" smtClean="0">
                <a:solidFill>
                  <a:prstClr val="black">
                    <a:tint val="75000"/>
                  </a:prstClr>
                </a:solidFill>
              </a:rPr>
              <a:pPr/>
              <a:t>3/7/2017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19083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95851-D9C0-7448-ACCB-2744AA36D554}" type="datetimeFigureOut">
              <a:rPr lang="en-US" smtClean="0">
                <a:solidFill>
                  <a:prstClr val="black">
                    <a:tint val="75000"/>
                  </a:prstClr>
                </a:solidFill>
              </a:rPr>
              <a:pPr/>
              <a:t>3/7/2017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26673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95851-D9C0-7448-ACCB-2744AA36D554}"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6390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95851-D9C0-7448-ACCB-2744AA36D554}"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93638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95851-D9C0-7448-ACCB-2744AA36D554}"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477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A1E9B599-55EA-4977-90FD-32D4C67205AD}" type="slidenum">
              <a:rPr lang="nl-NL"/>
              <a:pPr>
                <a:defRPr/>
              </a:pPr>
              <a:t>‹#›</a:t>
            </a:fld>
            <a:endParaRPr lang="nl-NL"/>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95851-D9C0-7448-ACCB-2744AA36D554}"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11563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3AB7FF-9CEA-6A46-94CA-083180188495}"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1EBF3-EA96-3244-B12D-A6F400756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37587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3AB7FF-9CEA-6A46-94CA-083180188495}"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1EBF3-EA96-3244-B12D-A6F400756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08428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3AB7FF-9CEA-6A46-94CA-083180188495}"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1EBF3-EA96-3244-B12D-A6F400756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44559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3AB7FF-9CEA-6A46-94CA-083180188495}"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D1EBF3-EA96-3244-B12D-A6F400756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1734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3AB7FF-9CEA-6A46-94CA-083180188495}" type="datetimeFigureOut">
              <a:rPr lang="en-US" smtClean="0">
                <a:solidFill>
                  <a:prstClr val="black">
                    <a:tint val="75000"/>
                  </a:prstClr>
                </a:solidFill>
              </a:rPr>
              <a:pPr/>
              <a:t>3/7/2017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D1EBF3-EA96-3244-B12D-A6F400756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0421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3AB7FF-9CEA-6A46-94CA-083180188495}" type="datetimeFigureOut">
              <a:rPr lang="en-US" smtClean="0">
                <a:solidFill>
                  <a:prstClr val="black">
                    <a:tint val="75000"/>
                  </a:prstClr>
                </a:solidFill>
              </a:rPr>
              <a:pPr/>
              <a:t>3/7/2017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D1EBF3-EA96-3244-B12D-A6F400756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86995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AB7FF-9CEA-6A46-94CA-083180188495}" type="datetimeFigureOut">
              <a:rPr lang="en-US" smtClean="0">
                <a:solidFill>
                  <a:prstClr val="black">
                    <a:tint val="75000"/>
                  </a:prstClr>
                </a:solidFill>
              </a:rPr>
              <a:pPr/>
              <a:t>3/7/2017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D1EBF3-EA96-3244-B12D-A6F400756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6268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3AB7FF-9CEA-6A46-94CA-083180188495}"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D1EBF3-EA96-3244-B12D-A6F400756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85758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3AB7FF-9CEA-6A46-94CA-083180188495}"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D1EBF3-EA96-3244-B12D-A6F400756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818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921C67CF-4BD3-406B-A053-2300104F5BEA}" type="datetime1">
              <a:rPr lang="en-US" altLang="zh-CN"/>
              <a:pPr>
                <a:defRPr/>
              </a:pPr>
              <a:t>3/7/2017</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A192332D-6B22-4F78-8DE2-AB9FBCF44B10}" type="slidenum">
              <a:rPr lang="en-AU" altLang="zh-CN"/>
              <a:pPr>
                <a:defRPr/>
              </a:pPr>
              <a:t>‹#›</a:t>
            </a:fld>
            <a:endParaRPr lang="en-AU" altLang="zh-CN"/>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3AB7FF-9CEA-6A46-94CA-083180188495}"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1EBF3-EA96-3244-B12D-A6F400756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72653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3AB7FF-9CEA-6A46-94CA-083180188495}"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1EBF3-EA96-3244-B12D-A6F400756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4553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CECB3CA-DD56-FC4F-ACA8-A61C29F1EA03}"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70025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ECB3CA-DD56-FC4F-ACA8-A61C29F1EA03}"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7308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ECB3CA-DD56-FC4F-ACA8-A61C29F1EA03}"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02898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CECB3CA-DD56-FC4F-ACA8-A61C29F1EA03}"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34721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CECB3CA-DD56-FC4F-ACA8-A61C29F1EA03}" type="datetimeFigureOut">
              <a:rPr lang="en-US" smtClean="0">
                <a:solidFill>
                  <a:prstClr val="black">
                    <a:tint val="75000"/>
                  </a:prstClr>
                </a:solidFill>
              </a:rPr>
              <a:pPr/>
              <a:t>3/7/2017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36079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CECB3CA-DD56-FC4F-ACA8-A61C29F1EA03}" type="datetimeFigureOut">
              <a:rPr lang="en-US" smtClean="0">
                <a:solidFill>
                  <a:prstClr val="black">
                    <a:tint val="75000"/>
                  </a:prstClr>
                </a:solidFill>
              </a:rPr>
              <a:pPr/>
              <a:t>3/7/2017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20147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CB3CA-DD56-FC4F-ACA8-A61C29F1EA03}" type="datetimeFigureOut">
              <a:rPr lang="en-US" smtClean="0">
                <a:solidFill>
                  <a:prstClr val="black">
                    <a:tint val="75000"/>
                  </a:prstClr>
                </a:solidFill>
              </a:rPr>
              <a:pPr/>
              <a:t>3/7/2017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53830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CB3CA-DD56-FC4F-ACA8-A61C29F1EA03}"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186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0B5B5961-D896-4800-A608-3A4AF742AF8F}" type="datetime1">
              <a:rPr lang="en-US" altLang="zh-CN"/>
              <a:pPr>
                <a:defRPr/>
              </a:pPr>
              <a:t>3/7/2017</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F2A63707-C823-4D53-9D46-F4988B115159}" type="slidenum">
              <a:rPr lang="en-AU" altLang="zh-CN"/>
              <a:pPr>
                <a:defRPr/>
              </a:pPr>
              <a:t>‹#›</a:t>
            </a:fld>
            <a:endParaRPr lang="en-AU" altLang="zh-CN"/>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CB3CA-DD56-FC4F-ACA8-A61C29F1EA03}"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6020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ECB3CA-DD56-FC4F-ACA8-A61C29F1EA03}"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62596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ECB3CA-DD56-FC4F-ACA8-A61C29F1EA03}"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98004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A2F336-DF89-9C4D-ADB0-768FC6C220BC}"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85346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A2F336-DF89-9C4D-ADB0-768FC6C220BC}"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08346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A2F336-DF89-9C4D-ADB0-768FC6C220BC}"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97846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A2F336-DF89-9C4D-ADB0-768FC6C220BC}"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93541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A2F336-DF89-9C4D-ADB0-768FC6C220BC}" type="datetimeFigureOut">
              <a:rPr lang="en-US" smtClean="0">
                <a:solidFill>
                  <a:prstClr val="black">
                    <a:tint val="75000"/>
                  </a:prstClr>
                </a:solidFill>
              </a:rPr>
              <a:pPr/>
              <a:t>3/7/2017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67151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A2F336-DF89-9C4D-ADB0-768FC6C220BC}" type="datetimeFigureOut">
              <a:rPr lang="en-US" smtClean="0">
                <a:solidFill>
                  <a:prstClr val="black">
                    <a:tint val="75000"/>
                  </a:prstClr>
                </a:solidFill>
              </a:rPr>
              <a:pPr/>
              <a:t>3/7/2017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49766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2F336-DF89-9C4D-ADB0-768FC6C220BC}" type="datetimeFigureOut">
              <a:rPr lang="en-US" smtClean="0">
                <a:solidFill>
                  <a:prstClr val="black">
                    <a:tint val="75000"/>
                  </a:prstClr>
                </a:solidFill>
              </a:rPr>
              <a:pPr/>
              <a:t>3/7/2017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064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66E5DB5-03A6-4393-B0C5-7D5BAEDBFF93}" type="datetime1">
              <a:rPr lang="en-US" altLang="zh-CN"/>
              <a:pPr>
                <a:defRPr/>
              </a:pPr>
              <a:t>3/7/2017</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91361AD3-E720-4C68-BF82-F635CAC68492}" type="slidenum">
              <a:rPr lang="en-AU" altLang="zh-CN"/>
              <a:pPr>
                <a:defRPr/>
              </a:pPr>
              <a:t>‹#›</a:t>
            </a:fld>
            <a:endParaRPr lang="en-AU" altLang="zh-CN"/>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A2F336-DF89-9C4D-ADB0-768FC6C220BC}"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40857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A2F336-DF89-9C4D-ADB0-768FC6C220BC}"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76754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A2F336-DF89-9C4D-ADB0-768FC6C220BC}"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8835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A2F336-DF89-9C4D-ADB0-768FC6C220BC}"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47808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xfrm>
            <a:off x="252412" y="990601"/>
            <a:ext cx="8643938" cy="864655"/>
          </a:xfrm>
          <a:prstGeom prst="rect">
            <a:avLst/>
          </a:prstGeom>
        </p:spPr>
        <p:txBody>
          <a:bodyPr/>
          <a:lstStyle/>
          <a:p>
            <a:pPr lvl="0">
              <a:defRPr sz="1800" b="0">
                <a:solidFill>
                  <a:srgbClr val="000000"/>
                </a:solidFill>
              </a:defRPr>
            </a:pPr>
            <a:r>
              <a:rPr sz="4900" b="1" dirty="0">
                <a:solidFill>
                  <a:srgbClr val="535353"/>
                </a:solidFill>
              </a:rPr>
              <a:t>Title Text</a:t>
            </a:r>
          </a:p>
        </p:txBody>
      </p:sp>
    </p:spTree>
    <p:extLst>
      <p:ext uri="{BB962C8B-B14F-4D97-AF65-F5344CB8AC3E}">
        <p14:creationId xmlns:p14="http://schemas.microsoft.com/office/powerpoint/2010/main" val="659279159"/>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6592936C-E7B5-4DE8-8956-71A2AC770E99}" type="datetime1">
              <a:rPr lang="en-US"/>
              <a:pPr>
                <a:defRPr/>
              </a:pPr>
              <a:t>3/7/2017</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9352CE83-2855-4524-93FB-C03ACBC86963}" type="slidenum">
              <a:rPr lang="en-AU"/>
              <a:pPr>
                <a:defRPr/>
              </a:pPr>
              <a:t>‹#›</a:t>
            </a:fld>
            <a:endParaRPr lang="en-AU"/>
          </a:p>
        </p:txBody>
      </p:sp>
    </p:spTree>
    <p:extLst>
      <p:ext uri="{BB962C8B-B14F-4D97-AF65-F5344CB8AC3E}">
        <p14:creationId xmlns:p14="http://schemas.microsoft.com/office/powerpoint/2010/main" val="313470407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B1796433-6B14-4314-A949-32626F0E32B7}" type="datetime1">
              <a:rPr lang="en-US"/>
              <a:pPr>
                <a:defRPr/>
              </a:pPr>
              <a:t>3/7/2017</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FDC3E8C7-B015-43B1-92BE-9CAD0BBB2D3B}" type="slidenum">
              <a:rPr lang="en-AU"/>
              <a:pPr>
                <a:defRPr/>
              </a:pPr>
              <a:t>‹#›</a:t>
            </a:fld>
            <a:endParaRPr lang="en-AU"/>
          </a:p>
        </p:txBody>
      </p:sp>
    </p:spTree>
    <p:extLst>
      <p:ext uri="{BB962C8B-B14F-4D97-AF65-F5344CB8AC3E}">
        <p14:creationId xmlns:p14="http://schemas.microsoft.com/office/powerpoint/2010/main" val="320077070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F617BF4-6387-4F72-A087-B5AB92CE2E37}" type="datetime1">
              <a:rPr lang="en-US"/>
              <a:pPr>
                <a:defRPr/>
              </a:pPr>
              <a:t>3/7/2017</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B14A7580-6758-45A3-97A9-68667FBEF687}" type="slidenum">
              <a:rPr lang="en-AU"/>
              <a:pPr>
                <a:defRPr/>
              </a:pPr>
              <a:t>‹#›</a:t>
            </a:fld>
            <a:endParaRPr lang="en-AU"/>
          </a:p>
        </p:txBody>
      </p:sp>
    </p:spTree>
    <p:extLst>
      <p:ext uri="{BB962C8B-B14F-4D97-AF65-F5344CB8AC3E}">
        <p14:creationId xmlns:p14="http://schemas.microsoft.com/office/powerpoint/2010/main" val="69837090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fld id="{30EBF65C-AB8A-401C-BEE6-0D8906596CB0}" type="datetime1">
              <a:rPr lang="en-US"/>
              <a:pPr>
                <a:defRPr/>
              </a:pPr>
              <a:t>3/7/2017</a:t>
            </a:fld>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7C075B97-262C-4F91-8B77-2371F3FDD340}" type="slidenum">
              <a:rPr lang="en-AU"/>
              <a:pPr>
                <a:defRPr/>
              </a:pPr>
              <a:t>‹#›</a:t>
            </a:fld>
            <a:endParaRPr lang="en-AU"/>
          </a:p>
        </p:txBody>
      </p:sp>
    </p:spTree>
    <p:extLst>
      <p:ext uri="{BB962C8B-B14F-4D97-AF65-F5344CB8AC3E}">
        <p14:creationId xmlns:p14="http://schemas.microsoft.com/office/powerpoint/2010/main" val="242325386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fld id="{23516DDF-7653-4C67-9C8C-E2099A1237C5}" type="datetime1">
              <a:rPr lang="en-US"/>
              <a:pPr>
                <a:defRPr/>
              </a:pPr>
              <a:t>3/7/2017</a:t>
            </a:fld>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5AF8710A-27CD-4DDF-BE47-085D13FE7AB0}" type="slidenum">
              <a:rPr lang="en-AU"/>
              <a:pPr>
                <a:defRPr/>
              </a:pPr>
              <a:t>‹#›</a:t>
            </a:fld>
            <a:endParaRPr lang="en-AU"/>
          </a:p>
        </p:txBody>
      </p:sp>
    </p:spTree>
    <p:extLst>
      <p:ext uri="{BB962C8B-B14F-4D97-AF65-F5344CB8AC3E}">
        <p14:creationId xmlns:p14="http://schemas.microsoft.com/office/powerpoint/2010/main" val="2044754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fld id="{9AB60F20-2AAF-4B65-894B-0F441D8CAA8D}" type="datetime1">
              <a:rPr lang="en-US" altLang="zh-CN"/>
              <a:pPr>
                <a:defRPr/>
              </a:pPr>
              <a:t>3/7/2017</a:t>
            </a:fld>
            <a:endParaRPr lang="en-AU" altLang="zh-CN"/>
          </a:p>
        </p:txBody>
      </p:sp>
      <p:sp>
        <p:nvSpPr>
          <p:cNvPr id="6" name="Footer Placeholder 4"/>
          <p:cNvSpPr>
            <a:spLocks noGrp="1"/>
          </p:cNvSpPr>
          <p:nvPr>
            <p:ph type="ftr" sz="quarter" idx="11"/>
          </p:nvPr>
        </p:nvSpPr>
        <p:spPr/>
        <p:txBody>
          <a:bodyPr/>
          <a:lstStyle>
            <a:lvl1pPr>
              <a:defRPr/>
            </a:lvl1pPr>
          </a:lstStyle>
          <a:p>
            <a:pPr>
              <a:defRPr/>
            </a:pPr>
            <a:endParaRPr lang="en-AU" altLang="zh-CN"/>
          </a:p>
        </p:txBody>
      </p:sp>
      <p:sp>
        <p:nvSpPr>
          <p:cNvPr id="7" name="Slide Number Placeholder 5"/>
          <p:cNvSpPr>
            <a:spLocks noGrp="1"/>
          </p:cNvSpPr>
          <p:nvPr>
            <p:ph type="sldNum" sz="quarter" idx="12"/>
          </p:nvPr>
        </p:nvSpPr>
        <p:spPr/>
        <p:txBody>
          <a:bodyPr/>
          <a:lstStyle>
            <a:lvl1pPr>
              <a:defRPr/>
            </a:lvl1pPr>
          </a:lstStyle>
          <a:p>
            <a:pPr>
              <a:defRPr/>
            </a:pPr>
            <a:fld id="{0B9417C1-A2C7-49E8-B1D7-A18C2C96A231}" type="slidenum">
              <a:rPr lang="en-AU" altLang="zh-CN"/>
              <a:pPr>
                <a:defRPr/>
              </a:pPr>
              <a:t>‹#›</a:t>
            </a:fld>
            <a:endParaRPr lang="en-AU" altLang="zh-CN"/>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fld id="{A48CC94B-18C3-4811-A50A-AB9B99399F85}" type="datetime1">
              <a:rPr lang="en-US"/>
              <a:pPr>
                <a:defRPr/>
              </a:pPr>
              <a:t>3/7/2017</a:t>
            </a:fld>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F1F0D4D8-E794-43F8-BA73-150F2C3415B7}" type="slidenum">
              <a:rPr lang="en-AU"/>
              <a:pPr>
                <a:defRPr/>
              </a:pPr>
              <a:t>‹#›</a:t>
            </a:fld>
            <a:endParaRPr lang="en-AU"/>
          </a:p>
        </p:txBody>
      </p:sp>
    </p:spTree>
    <p:extLst>
      <p:ext uri="{BB962C8B-B14F-4D97-AF65-F5344CB8AC3E}">
        <p14:creationId xmlns:p14="http://schemas.microsoft.com/office/powerpoint/2010/main" val="115222384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51B110F-7228-4EB3-8756-4028D286B3CE}" type="datetime1">
              <a:rPr lang="en-US"/>
              <a:pPr>
                <a:defRPr/>
              </a:pPr>
              <a:t>3/7/2017</a:t>
            </a:fld>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92390D12-BBF5-4080-962C-6B0D7D0EF099}" type="slidenum">
              <a:rPr lang="en-AU"/>
              <a:pPr>
                <a:defRPr/>
              </a:pPr>
              <a:t>‹#›</a:t>
            </a:fld>
            <a:endParaRPr lang="en-AU"/>
          </a:p>
        </p:txBody>
      </p:sp>
    </p:spTree>
    <p:extLst>
      <p:ext uri="{BB962C8B-B14F-4D97-AF65-F5344CB8AC3E}">
        <p14:creationId xmlns:p14="http://schemas.microsoft.com/office/powerpoint/2010/main" val="115486688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55F6C24-1272-43CD-B458-0CD56C645B4A}" type="datetime1">
              <a:rPr lang="en-US"/>
              <a:pPr>
                <a:defRPr/>
              </a:pPr>
              <a:t>3/7/2017</a:t>
            </a:fld>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A09864E7-D021-47E6-85C3-31F245647D3E}" type="slidenum">
              <a:rPr lang="en-AU"/>
              <a:pPr>
                <a:defRPr/>
              </a:pPr>
              <a:t>‹#›</a:t>
            </a:fld>
            <a:endParaRPr lang="en-AU"/>
          </a:p>
        </p:txBody>
      </p:sp>
    </p:spTree>
    <p:extLst>
      <p:ext uri="{BB962C8B-B14F-4D97-AF65-F5344CB8AC3E}">
        <p14:creationId xmlns:p14="http://schemas.microsoft.com/office/powerpoint/2010/main" val="108692907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419E6A5-B9BC-46AF-83B4-28CDB085D932}" type="datetime1">
              <a:rPr lang="en-US"/>
              <a:pPr>
                <a:defRPr/>
              </a:pPr>
              <a:t>3/7/2017</a:t>
            </a:fld>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00D2B702-81F1-472F-A95D-AA433846DE49}" type="slidenum">
              <a:rPr lang="en-AU"/>
              <a:pPr>
                <a:defRPr/>
              </a:pPr>
              <a:t>‹#›</a:t>
            </a:fld>
            <a:endParaRPr lang="en-AU"/>
          </a:p>
        </p:txBody>
      </p:sp>
    </p:spTree>
    <p:extLst>
      <p:ext uri="{BB962C8B-B14F-4D97-AF65-F5344CB8AC3E}">
        <p14:creationId xmlns:p14="http://schemas.microsoft.com/office/powerpoint/2010/main" val="259116241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A9B4A4CB-032B-4FC4-9117-BA446B275D64}" type="datetime1">
              <a:rPr lang="en-US"/>
              <a:pPr>
                <a:defRPr/>
              </a:pPr>
              <a:t>3/7/2017</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36F9D44-3CFD-4958-BDD8-0FA07A9FD3EB}" type="slidenum">
              <a:rPr lang="en-AU"/>
              <a:pPr>
                <a:defRPr/>
              </a:pPr>
              <a:t>‹#›</a:t>
            </a:fld>
            <a:endParaRPr lang="en-AU"/>
          </a:p>
        </p:txBody>
      </p:sp>
    </p:spTree>
    <p:extLst>
      <p:ext uri="{BB962C8B-B14F-4D97-AF65-F5344CB8AC3E}">
        <p14:creationId xmlns:p14="http://schemas.microsoft.com/office/powerpoint/2010/main" val="114929675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5196BC0A-7BF0-4F12-8C2B-867E17625D6A}" type="datetime1">
              <a:rPr lang="en-US"/>
              <a:pPr>
                <a:defRPr/>
              </a:pPr>
              <a:t>3/7/2017</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AC5F261-6C00-4E04-B0B0-E6A13A3C9C66}" type="slidenum">
              <a:rPr lang="en-AU"/>
              <a:pPr>
                <a:defRPr/>
              </a:pPr>
              <a:t>‹#›</a:t>
            </a:fld>
            <a:endParaRPr lang="en-AU"/>
          </a:p>
        </p:txBody>
      </p:sp>
    </p:spTree>
    <p:extLst>
      <p:ext uri="{BB962C8B-B14F-4D97-AF65-F5344CB8AC3E}">
        <p14:creationId xmlns:p14="http://schemas.microsoft.com/office/powerpoint/2010/main" val="337752086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fld id="{5A863EC8-6CF2-4A94-A692-589AA0D67EE2}" type="datetime1">
              <a:rPr lang="en-US"/>
              <a:pPr>
                <a:defRPr/>
              </a:pPr>
              <a:t>3/7/2017</a:t>
            </a:fld>
            <a:endParaRPr lang="en-AU"/>
          </a:p>
        </p:txBody>
      </p:sp>
      <p:sp>
        <p:nvSpPr>
          <p:cNvPr id="7" name="Rectangle 5"/>
          <p:cNvSpPr>
            <a:spLocks noGrp="1" noChangeArrowheads="1"/>
          </p:cNvSpPr>
          <p:nvPr>
            <p:ph type="ftr" sz="quarter" idx="11"/>
          </p:nvPr>
        </p:nvSpPr>
        <p:spPr>
          <a:ln/>
        </p:spPr>
        <p:txBody>
          <a:bodyPr/>
          <a:lstStyle>
            <a:lvl1pPr>
              <a:defRPr/>
            </a:lvl1pPr>
          </a:lstStyle>
          <a:p>
            <a:pPr>
              <a:defRPr/>
            </a:pPr>
            <a:endParaRPr lang="en-AU"/>
          </a:p>
        </p:txBody>
      </p:sp>
      <p:sp>
        <p:nvSpPr>
          <p:cNvPr id="8" name="Rectangle 6"/>
          <p:cNvSpPr>
            <a:spLocks noGrp="1" noChangeArrowheads="1"/>
          </p:cNvSpPr>
          <p:nvPr>
            <p:ph type="sldNum" sz="quarter" idx="12"/>
          </p:nvPr>
        </p:nvSpPr>
        <p:spPr>
          <a:ln/>
        </p:spPr>
        <p:txBody>
          <a:bodyPr/>
          <a:lstStyle>
            <a:lvl1pPr>
              <a:defRPr/>
            </a:lvl1pPr>
          </a:lstStyle>
          <a:p>
            <a:pPr>
              <a:defRPr/>
            </a:pPr>
            <a:fld id="{2DA7D349-F58C-4511-A0CB-44CF96C6491E}" type="slidenum">
              <a:rPr lang="en-AU"/>
              <a:pPr>
                <a:defRPr/>
              </a:pPr>
              <a:t>‹#›</a:t>
            </a:fld>
            <a:endParaRPr lang="en-AU"/>
          </a:p>
        </p:txBody>
      </p:sp>
    </p:spTree>
    <p:extLst>
      <p:ext uri="{BB962C8B-B14F-4D97-AF65-F5344CB8AC3E}">
        <p14:creationId xmlns:p14="http://schemas.microsoft.com/office/powerpoint/2010/main" val="353363620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fld id="{492EA0B1-AD73-4BD9-BF73-73794A8617DA}" type="datetime1">
              <a:rPr lang="en-US" altLang="zh-CN"/>
              <a:pPr>
                <a:defRPr/>
              </a:pPr>
              <a:t>3/7/2017</a:t>
            </a:fld>
            <a:endParaRPr lang="en-AU" altLang="zh-CN"/>
          </a:p>
        </p:txBody>
      </p:sp>
      <p:sp>
        <p:nvSpPr>
          <p:cNvPr id="8" name="Footer Placeholder 4"/>
          <p:cNvSpPr>
            <a:spLocks noGrp="1"/>
          </p:cNvSpPr>
          <p:nvPr>
            <p:ph type="ftr" sz="quarter" idx="11"/>
          </p:nvPr>
        </p:nvSpPr>
        <p:spPr/>
        <p:txBody>
          <a:bodyPr/>
          <a:lstStyle>
            <a:lvl1pPr>
              <a:defRPr/>
            </a:lvl1pPr>
          </a:lstStyle>
          <a:p>
            <a:pPr>
              <a:defRPr/>
            </a:pPr>
            <a:endParaRPr lang="en-AU" altLang="zh-CN"/>
          </a:p>
        </p:txBody>
      </p:sp>
      <p:sp>
        <p:nvSpPr>
          <p:cNvPr id="9" name="Slide Number Placeholder 5"/>
          <p:cNvSpPr>
            <a:spLocks noGrp="1"/>
          </p:cNvSpPr>
          <p:nvPr>
            <p:ph type="sldNum" sz="quarter" idx="12"/>
          </p:nvPr>
        </p:nvSpPr>
        <p:spPr/>
        <p:txBody>
          <a:bodyPr/>
          <a:lstStyle>
            <a:lvl1pPr>
              <a:defRPr/>
            </a:lvl1pPr>
          </a:lstStyle>
          <a:p>
            <a:pPr>
              <a:defRPr/>
            </a:pPr>
            <a:fld id="{D8D3426D-C198-4FBE-BB43-A60B807EC745}" type="slidenum">
              <a:rPr lang="en-AU" altLang="zh-CN"/>
              <a:pPr>
                <a:defRPr/>
              </a:pPr>
              <a:t>‹#›</a:t>
            </a:fld>
            <a:endParaRPr lang="en-AU" altLang="zh-CN"/>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9EF3627F-9B71-4850-8A42-56258F3452A8}" type="datetime1">
              <a:rPr lang="en-US" altLang="zh-CN"/>
              <a:pPr>
                <a:defRPr/>
              </a:pPr>
              <a:t>3/7/2017</a:t>
            </a:fld>
            <a:endParaRPr lang="en-AU" altLang="zh-CN"/>
          </a:p>
        </p:txBody>
      </p:sp>
      <p:sp>
        <p:nvSpPr>
          <p:cNvPr id="4" name="Footer Placeholder 4"/>
          <p:cNvSpPr>
            <a:spLocks noGrp="1"/>
          </p:cNvSpPr>
          <p:nvPr>
            <p:ph type="ftr" sz="quarter" idx="11"/>
          </p:nvPr>
        </p:nvSpPr>
        <p:spPr/>
        <p:txBody>
          <a:bodyPr/>
          <a:lstStyle>
            <a:lvl1pPr>
              <a:defRPr/>
            </a:lvl1pPr>
          </a:lstStyle>
          <a:p>
            <a:pPr>
              <a:defRPr/>
            </a:pPr>
            <a:endParaRPr lang="en-AU" altLang="zh-CN"/>
          </a:p>
        </p:txBody>
      </p:sp>
      <p:sp>
        <p:nvSpPr>
          <p:cNvPr id="5" name="Slide Number Placeholder 5"/>
          <p:cNvSpPr>
            <a:spLocks noGrp="1"/>
          </p:cNvSpPr>
          <p:nvPr>
            <p:ph type="sldNum" sz="quarter" idx="12"/>
          </p:nvPr>
        </p:nvSpPr>
        <p:spPr/>
        <p:txBody>
          <a:bodyPr/>
          <a:lstStyle>
            <a:lvl1pPr>
              <a:defRPr/>
            </a:lvl1pPr>
          </a:lstStyle>
          <a:p>
            <a:pPr>
              <a:defRPr/>
            </a:pPr>
            <a:fld id="{DE4D3CD2-360A-43FC-B9C6-9D841EB44967}" type="slidenum">
              <a:rPr lang="en-AU" altLang="zh-CN"/>
              <a:pPr>
                <a:defRPr/>
              </a:pPr>
              <a:t>‹#›</a:t>
            </a:fld>
            <a:endParaRPr lang="en-AU" altLang="zh-CN"/>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C7BB59-CE04-46C6-BB16-18EDA0ACA6E3}" type="datetime1">
              <a:rPr lang="en-US" altLang="zh-CN"/>
              <a:pPr>
                <a:defRPr/>
              </a:pPr>
              <a:t>3/7/2017</a:t>
            </a:fld>
            <a:endParaRPr lang="en-AU" altLang="zh-CN"/>
          </a:p>
        </p:txBody>
      </p:sp>
      <p:sp>
        <p:nvSpPr>
          <p:cNvPr id="3" name="Footer Placeholder 4"/>
          <p:cNvSpPr>
            <a:spLocks noGrp="1"/>
          </p:cNvSpPr>
          <p:nvPr>
            <p:ph type="ftr" sz="quarter" idx="11"/>
          </p:nvPr>
        </p:nvSpPr>
        <p:spPr/>
        <p:txBody>
          <a:bodyPr/>
          <a:lstStyle>
            <a:lvl1pPr>
              <a:defRPr/>
            </a:lvl1pPr>
          </a:lstStyle>
          <a:p>
            <a:pPr>
              <a:defRPr/>
            </a:pPr>
            <a:endParaRPr lang="en-AU" altLang="zh-CN"/>
          </a:p>
        </p:txBody>
      </p:sp>
      <p:sp>
        <p:nvSpPr>
          <p:cNvPr id="4" name="Slide Number Placeholder 5"/>
          <p:cNvSpPr>
            <a:spLocks noGrp="1"/>
          </p:cNvSpPr>
          <p:nvPr>
            <p:ph type="sldNum" sz="quarter" idx="12"/>
          </p:nvPr>
        </p:nvSpPr>
        <p:spPr/>
        <p:txBody>
          <a:bodyPr/>
          <a:lstStyle>
            <a:lvl1pPr>
              <a:defRPr/>
            </a:lvl1pPr>
          </a:lstStyle>
          <a:p>
            <a:pPr>
              <a:defRPr/>
            </a:pPr>
            <a:fld id="{9F43445E-1535-44B8-BEF2-24E2F53506AD}" type="slidenum">
              <a:rPr lang="en-AU" altLang="zh-CN"/>
              <a:pPr>
                <a:defRPr/>
              </a:pPr>
              <a:t>‹#›</a:t>
            </a:fld>
            <a:endParaRPr lang="en-AU" altLang="zh-CN"/>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61AB55A-A577-4EDA-8B9E-1C99658B6771}" type="datetime1">
              <a:rPr lang="en-US" altLang="zh-CN"/>
              <a:pPr>
                <a:defRPr/>
              </a:pPr>
              <a:t>3/7/2017</a:t>
            </a:fld>
            <a:endParaRPr lang="en-AU" altLang="zh-CN"/>
          </a:p>
        </p:txBody>
      </p:sp>
      <p:sp>
        <p:nvSpPr>
          <p:cNvPr id="6" name="Footer Placeholder 4"/>
          <p:cNvSpPr>
            <a:spLocks noGrp="1"/>
          </p:cNvSpPr>
          <p:nvPr>
            <p:ph type="ftr" sz="quarter" idx="11"/>
          </p:nvPr>
        </p:nvSpPr>
        <p:spPr/>
        <p:txBody>
          <a:bodyPr/>
          <a:lstStyle>
            <a:lvl1pPr>
              <a:defRPr/>
            </a:lvl1pPr>
          </a:lstStyle>
          <a:p>
            <a:pPr>
              <a:defRPr/>
            </a:pPr>
            <a:endParaRPr lang="en-AU" altLang="zh-CN"/>
          </a:p>
        </p:txBody>
      </p:sp>
      <p:sp>
        <p:nvSpPr>
          <p:cNvPr id="7" name="Slide Number Placeholder 5"/>
          <p:cNvSpPr>
            <a:spLocks noGrp="1"/>
          </p:cNvSpPr>
          <p:nvPr>
            <p:ph type="sldNum" sz="quarter" idx="12"/>
          </p:nvPr>
        </p:nvSpPr>
        <p:spPr/>
        <p:txBody>
          <a:bodyPr/>
          <a:lstStyle>
            <a:lvl1pPr>
              <a:defRPr/>
            </a:lvl1pPr>
          </a:lstStyle>
          <a:p>
            <a:pPr>
              <a:defRPr/>
            </a:pPr>
            <a:fld id="{E85A8CBC-EC6B-4122-AA1A-3E12AD97EBA9}" type="slidenum">
              <a:rPr lang="en-AU" altLang="zh-CN"/>
              <a:pPr>
                <a:defRPr/>
              </a:pPr>
              <a:t>‹#›</a:t>
            </a:fld>
            <a:endParaRPr lang="en-AU" altLang="zh-CN"/>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A560F7-D6AF-46B5-8A3C-87CEBC2D9474}" type="datetime1">
              <a:rPr lang="en-US" altLang="zh-CN"/>
              <a:pPr>
                <a:defRPr/>
              </a:pPr>
              <a:t>3/7/2017</a:t>
            </a:fld>
            <a:endParaRPr lang="en-AU" altLang="zh-CN"/>
          </a:p>
        </p:txBody>
      </p:sp>
      <p:sp>
        <p:nvSpPr>
          <p:cNvPr id="6" name="Footer Placeholder 4"/>
          <p:cNvSpPr>
            <a:spLocks noGrp="1"/>
          </p:cNvSpPr>
          <p:nvPr>
            <p:ph type="ftr" sz="quarter" idx="11"/>
          </p:nvPr>
        </p:nvSpPr>
        <p:spPr/>
        <p:txBody>
          <a:bodyPr/>
          <a:lstStyle>
            <a:lvl1pPr>
              <a:defRPr/>
            </a:lvl1pPr>
          </a:lstStyle>
          <a:p>
            <a:pPr>
              <a:defRPr/>
            </a:pPr>
            <a:endParaRPr lang="en-AU" altLang="zh-CN"/>
          </a:p>
        </p:txBody>
      </p:sp>
      <p:sp>
        <p:nvSpPr>
          <p:cNvPr id="7" name="Slide Number Placeholder 5"/>
          <p:cNvSpPr>
            <a:spLocks noGrp="1"/>
          </p:cNvSpPr>
          <p:nvPr>
            <p:ph type="sldNum" sz="quarter" idx="12"/>
          </p:nvPr>
        </p:nvSpPr>
        <p:spPr/>
        <p:txBody>
          <a:bodyPr/>
          <a:lstStyle>
            <a:lvl1pPr>
              <a:defRPr/>
            </a:lvl1pPr>
          </a:lstStyle>
          <a:p>
            <a:pPr>
              <a:defRPr/>
            </a:pPr>
            <a:fld id="{0439B7C3-760C-4807-9AC9-C84479610DDE}" type="slidenum">
              <a:rPr lang="en-AU" altLang="zh-CN"/>
              <a:pPr>
                <a:defRPr/>
              </a:pPr>
              <a:t>‹#›</a:t>
            </a:fld>
            <a:endParaRPr lang="en-AU" altLang="zh-CN"/>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0C6560CD-719C-4941-9564-99FB59158B72}" type="datetime1">
              <a:rPr lang="en-US" altLang="zh-CN"/>
              <a:pPr>
                <a:defRPr/>
              </a:pPr>
              <a:t>3/7/2017</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0027082D-11F6-48D3-9A96-B0DC7839ABB8}" type="slidenum">
              <a:rPr lang="en-AU" altLang="zh-CN"/>
              <a:pPr>
                <a:defRPr/>
              </a:pPr>
              <a:t>‹#›</a:t>
            </a:fld>
            <a:endParaRPr lang="en-AU" altLang="zh-CN"/>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7CE552CC-6ADF-4F9A-9230-807FA214389B}" type="datetime1">
              <a:rPr lang="en-US" altLang="zh-CN"/>
              <a:pPr>
                <a:defRPr/>
              </a:pPr>
              <a:t>3/7/2017</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75ED298A-2F4B-4E0C-B9A7-AC726C42E5D5}" type="slidenum">
              <a:rPr lang="en-AU" altLang="zh-CN"/>
              <a:pPr>
                <a:defRPr/>
              </a:pPr>
              <a:t>‹#›</a:t>
            </a:fld>
            <a:endParaRPr lang="en-AU" altLang="zh-CN"/>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066800"/>
            <a:ext cx="9009063" cy="1052513"/>
            <a:chOff x="0" y="1536"/>
            <a:chExt cx="5675" cy="663"/>
          </a:xfrm>
        </p:grpSpPr>
        <p:grpSp>
          <p:nvGrpSpPr>
            <p:cNvPr id="3"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4"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FE51D8E9-747C-4C8B-B055-107D667D5A5A}" type="slidenum">
              <a:rPr lang="en-US">
                <a:solidFill>
                  <a:srgbClr val="1C1C1C"/>
                </a:solidFill>
              </a:rPr>
              <a:pPr>
                <a:defRPr/>
              </a:pPr>
              <a:t>‹#›</a:t>
            </a:fld>
            <a:endParaRPr lang="en-US">
              <a:solidFill>
                <a:srgbClr val="1C1C1C"/>
              </a:solidFill>
            </a:endParaRPr>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FC06A705-7A8C-4A4B-8E4A-F31817C1664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30B7A428-A57F-4CB3-9AA4-DF1D732337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4DE28CB1-4707-4D57-9AD1-E179C4232F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49F64EB9-BD9E-4CC0-A443-C81008A359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839E5BD-D012-4AE1-AADC-91C89E4E1F3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132F4FC3-44FA-4B2D-898C-1EA86A2AC7C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5D811-8489-C149-99F0-7715B480A764}"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D4C32B-82B4-7941-B415-D68D84F2A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35312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5D811-8489-C149-99F0-7715B480A764}"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D4C32B-82B4-7941-B415-D68D84F2A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78871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5D811-8489-C149-99F0-7715B480A764}"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D4C32B-82B4-7941-B415-D68D84F2A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887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20CC83B-B99B-4E00-94EF-6238AA9801D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A5D811-8489-C149-99F0-7715B480A764}"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D4C32B-82B4-7941-B415-D68D84F2A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11396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A5D811-8489-C149-99F0-7715B480A764}" type="datetimeFigureOut">
              <a:rPr lang="en-US" smtClean="0">
                <a:solidFill>
                  <a:prstClr val="black">
                    <a:tint val="75000"/>
                  </a:prstClr>
                </a:solidFill>
              </a:rPr>
              <a:pPr/>
              <a:t>3/7/2017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D4C32B-82B4-7941-B415-D68D84F2A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65845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A5D811-8489-C149-99F0-7715B480A764}" type="datetimeFigureOut">
              <a:rPr lang="en-US" smtClean="0">
                <a:solidFill>
                  <a:prstClr val="black">
                    <a:tint val="75000"/>
                  </a:prstClr>
                </a:solidFill>
              </a:rPr>
              <a:pPr/>
              <a:t>3/7/2017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D4C32B-82B4-7941-B415-D68D84F2A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68186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5D811-8489-C149-99F0-7715B480A764}" type="datetimeFigureOut">
              <a:rPr lang="en-US" smtClean="0">
                <a:solidFill>
                  <a:prstClr val="black">
                    <a:tint val="75000"/>
                  </a:prstClr>
                </a:solidFill>
              </a:rPr>
              <a:pPr/>
              <a:t>3/7/2017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D4C32B-82B4-7941-B415-D68D84F2A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55230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5D811-8489-C149-99F0-7715B480A764}"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D4C32B-82B4-7941-B415-D68D84F2A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1898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5D811-8489-C149-99F0-7715B480A764}" type="datetimeFigureOut">
              <a:rPr lang="en-US" smtClean="0">
                <a:solidFill>
                  <a:prstClr val="black">
                    <a:tint val="75000"/>
                  </a:prstClr>
                </a:solidFill>
              </a:rPr>
              <a:pPr/>
              <a:t>3/7/2017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D4C32B-82B4-7941-B415-D68D84F2A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81269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5D811-8489-C149-99F0-7715B480A764}"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D4C32B-82B4-7941-B415-D68D84F2A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8963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5D811-8489-C149-99F0-7715B480A764}" type="datetimeFigureOut">
              <a:rPr lang="en-US" smtClean="0">
                <a:solidFill>
                  <a:prstClr val="black">
                    <a:tint val="75000"/>
                  </a:prstClr>
                </a:solidFill>
              </a:rPr>
              <a:pPr/>
              <a:t>3/7/2017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D4C32B-82B4-7941-B415-D68D84F2A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54552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3868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1011818B-5C55-4010-B51D-898A90682E6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308A4A8-849B-4880-AA86-B47432E6B0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6B86A3F7-2E4E-4389-878F-F948DF5D3F7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D70314B-2036-414A-8E9F-8D89FAE7FB8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03049192-E735-4DB5-8C9C-68E520E70186}" type="slidenum">
              <a:rPr lang="en-GB"/>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C6F342FA-CDB4-4C58-B4EF-C7B59E1A7F12}" type="slidenum">
              <a:rPr lang="en-GB"/>
              <a:pPr>
                <a:defRPr/>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C01800F2-A494-43F1-9100-5E624F13E919}" type="slidenum">
              <a:rPr lang="en-GB"/>
              <a:pPr>
                <a:defRPr/>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atin typeface="Tahoma"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ahoma" pitchFamily="34" charset="0"/>
              </a:defRPr>
            </a:lvl1pPr>
          </a:lstStyle>
          <a:p>
            <a:pPr>
              <a:defRPr/>
            </a:pPr>
            <a:fld id="{BC3E8629-252A-4EC0-89D6-358B31F94804}" type="slidenum">
              <a:rPr lang="en-GB"/>
              <a:pPr>
                <a:defRPr/>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atin typeface="Tahoma" pitchFamily="34"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Tahoma" pitchFamily="34" charset="0"/>
              </a:defRPr>
            </a:lvl1pPr>
          </a:lstStyle>
          <a:p>
            <a:pPr>
              <a:defRPr/>
            </a:pPr>
            <a:fld id="{DFE6C35A-A4F2-4D6A-86C8-4105D2055C67}" type="slidenum">
              <a:rPr lang="en-GB"/>
              <a:pPr>
                <a:defRPr/>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atin typeface="Tahoma" pitchFamily="34"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ahoma" pitchFamily="34" charset="0"/>
              </a:defRPr>
            </a:lvl1pPr>
          </a:lstStyle>
          <a:p>
            <a:pPr>
              <a:defRPr/>
            </a:pPr>
            <a:fld id="{DB70A5F1-1AAD-4A11-AC10-66C2315F7DA8}" type="slidenum">
              <a:rPr lang="en-GB"/>
              <a:pPr>
                <a:defRPr/>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ahoma" pitchFamily="34"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Tahoma" pitchFamily="34" charset="0"/>
              </a:defRPr>
            </a:lvl1pPr>
          </a:lstStyle>
          <a:p>
            <a:pPr>
              <a:defRPr/>
            </a:pPr>
            <a:fld id="{B65A5C47-A702-46A8-95A5-5E3AE9329BBD}"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ahoma"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ahoma" pitchFamily="34" charset="0"/>
              </a:defRPr>
            </a:lvl1pPr>
          </a:lstStyle>
          <a:p>
            <a:pPr>
              <a:defRPr/>
            </a:pPr>
            <a:fld id="{4CEF7C79-E629-419D-A619-69C5DD0E4334}" type="slidenum">
              <a:rPr lang="en-GB"/>
              <a:pPr>
                <a:defRPr/>
              </a:pPr>
              <a:t>‹#›</a:t>
            </a:fld>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ahoma"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ahoma" pitchFamily="34" charset="0"/>
              </a:defRPr>
            </a:lvl1pPr>
          </a:lstStyle>
          <a:p>
            <a:pPr>
              <a:defRPr/>
            </a:pPr>
            <a:fld id="{45E8C38A-7431-4314-93B4-E30553976E42}" type="slidenum">
              <a:rPr lang="en-GB"/>
              <a:pPr>
                <a:defRPr/>
              </a:pPr>
              <a:t>‹#›</a:t>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419E95F2-2384-4A11-A0DA-C547CC2DE74B}" type="slidenum">
              <a:rPr lang="en-GB"/>
              <a:pPr>
                <a:defRPr/>
              </a:pPr>
              <a:t>‹#›</a:t>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B59BAE43-DFAA-45ED-9F3E-DBAA8D035DF8}" type="slidenum">
              <a:rPr lang="en-GB"/>
              <a:pPr>
                <a:defRPr/>
              </a:pPr>
              <a:t>‹#›</a:t>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5800" y="1981200"/>
            <a:ext cx="7772400" cy="4114800"/>
          </a:xfrm>
        </p:spPr>
        <p:txBody>
          <a:bodyPr/>
          <a:lstStyle/>
          <a:p>
            <a:pPr lvl="0"/>
            <a:endParaRPr lang="en-GB" noProof="0"/>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80C3639A-079A-41B8-B903-62E4659C60CE}" type="slidenum">
              <a:rPr lang="en-GB"/>
              <a:pPr>
                <a:defRPr/>
              </a:pPr>
              <a:t>‹#›</a:t>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p:txBody>
          <a:bodyPr/>
          <a:lstStyle>
            <a:lvl1pPr>
              <a:defRPr>
                <a:latin typeface="Tahoma" pitchFamily="34"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ahoma" pitchFamily="34" charset="0"/>
              </a:defRPr>
            </a:lvl1pPr>
          </a:lstStyle>
          <a:p>
            <a:pPr>
              <a:defRPr/>
            </a:pPr>
            <a:fld id="{FCA595F3-B84A-465E-B1AD-6C7284551005}" type="slidenum">
              <a:rPr lang="en-GB"/>
              <a:pPr>
                <a:defRPr/>
              </a:pPr>
              <a:t>‹#›</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6592936C-E7B5-4DE8-8956-71A2AC770E99}" type="datetime1">
              <a:rPr lang="en-US"/>
              <a:pPr>
                <a:defRPr/>
              </a:pPr>
              <a:t>3/7/2017</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9352CE83-2855-4524-93FB-C03ACBC86963}" type="slidenum">
              <a:rPr lang="en-AU"/>
              <a:pPr>
                <a:defRPr/>
              </a:pPr>
              <a:t>‹#›</a:t>
            </a:fld>
            <a:endParaRPr lang="en-AU"/>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B1796433-6B14-4314-A949-32626F0E32B7}" type="datetime1">
              <a:rPr lang="en-US"/>
              <a:pPr>
                <a:defRPr/>
              </a:pPr>
              <a:t>3/7/2017</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FDC3E8C7-B015-43B1-92BE-9CAD0BBB2D3B}" type="slidenum">
              <a:rPr lang="en-AU"/>
              <a:pPr>
                <a:defRPr/>
              </a:pPr>
              <a:t>‹#›</a:t>
            </a:fld>
            <a:endParaRPr lang="en-AU"/>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F617BF4-6387-4F72-A087-B5AB92CE2E37}" type="datetime1">
              <a:rPr lang="en-US"/>
              <a:pPr>
                <a:defRPr/>
              </a:pPr>
              <a:t>3/7/2017</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B14A7580-6758-45A3-97A9-68667FBEF687}" type="slidenum">
              <a:rPr lang="en-AU"/>
              <a:pPr>
                <a:defRPr/>
              </a:pPr>
              <a:t>‹#›</a:t>
            </a:fld>
            <a:endParaRPr lang="en-AU"/>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fld id="{30EBF65C-AB8A-401C-BEE6-0D8906596CB0}" type="datetime1">
              <a:rPr lang="en-US"/>
              <a:pPr>
                <a:defRPr/>
              </a:pPr>
              <a:t>3/7/2017</a:t>
            </a:fld>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7C075B97-262C-4F91-8B77-2371F3FDD340}"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fld id="{23516DDF-7653-4C67-9C8C-E2099A1237C5}" type="datetime1">
              <a:rPr lang="en-US"/>
              <a:pPr>
                <a:defRPr/>
              </a:pPr>
              <a:t>3/7/2017</a:t>
            </a:fld>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5AF8710A-27CD-4DDF-BE47-085D13FE7AB0}" type="slidenum">
              <a:rPr lang="en-AU"/>
              <a:pPr>
                <a:defRPr/>
              </a:pPr>
              <a:t>‹#›</a:t>
            </a:fld>
            <a:endParaRPr lang="en-AU"/>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fld id="{A48CC94B-18C3-4811-A50A-AB9B99399F85}" type="datetime1">
              <a:rPr lang="en-US"/>
              <a:pPr>
                <a:defRPr/>
              </a:pPr>
              <a:t>3/7/2017</a:t>
            </a:fld>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F1F0D4D8-E794-43F8-BA73-150F2C3415B7}" type="slidenum">
              <a:rPr lang="en-AU"/>
              <a:pPr>
                <a:defRPr/>
              </a:pPr>
              <a:t>‹#›</a:t>
            </a:fld>
            <a:endParaRPr lang="en-AU"/>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51B110F-7228-4EB3-8756-4028D286B3CE}" type="datetime1">
              <a:rPr lang="en-US"/>
              <a:pPr>
                <a:defRPr/>
              </a:pPr>
              <a:t>3/7/2017</a:t>
            </a:fld>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92390D12-BBF5-4080-962C-6B0D7D0EF099}" type="slidenum">
              <a:rPr lang="en-AU"/>
              <a:pPr>
                <a:defRPr/>
              </a:pPr>
              <a:t>‹#›</a:t>
            </a:fld>
            <a:endParaRPr lang="en-AU"/>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55F6C24-1272-43CD-B458-0CD56C645B4A}" type="datetime1">
              <a:rPr lang="en-US"/>
              <a:pPr>
                <a:defRPr/>
              </a:pPr>
              <a:t>3/7/2017</a:t>
            </a:fld>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A09864E7-D021-47E6-85C3-31F245647D3E}" type="slidenum">
              <a:rPr lang="en-AU"/>
              <a:pPr>
                <a:defRPr/>
              </a:pPr>
              <a:t>‹#›</a:t>
            </a:fld>
            <a:endParaRPr lang="en-AU"/>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419E6A5-B9BC-46AF-83B4-28CDB085D932}" type="datetime1">
              <a:rPr lang="en-US"/>
              <a:pPr>
                <a:defRPr/>
              </a:pPr>
              <a:t>3/7/2017</a:t>
            </a:fld>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00D2B702-81F1-472F-A95D-AA433846DE49}" type="slidenum">
              <a:rPr lang="en-AU"/>
              <a:pPr>
                <a:defRPr/>
              </a:pPr>
              <a:t>‹#›</a:t>
            </a:fld>
            <a:endParaRPr lang="en-AU"/>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A9B4A4CB-032B-4FC4-9117-BA446B275D64}" type="datetime1">
              <a:rPr lang="en-US"/>
              <a:pPr>
                <a:defRPr/>
              </a:pPr>
              <a:t>3/7/2017</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36F9D44-3CFD-4958-BDD8-0FA07A9FD3EB}" type="slidenum">
              <a:rPr lang="en-AU"/>
              <a:pPr>
                <a:defRPr/>
              </a:pPr>
              <a:t>‹#›</a:t>
            </a:fld>
            <a:endParaRPr lang="en-AU"/>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5196BC0A-7BF0-4F12-8C2B-867E17625D6A}" type="datetime1">
              <a:rPr lang="en-US"/>
              <a:pPr>
                <a:defRPr/>
              </a:pPr>
              <a:t>3/7/2017</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AC5F261-6C00-4E04-B0B0-E6A13A3C9C66}" type="slidenum">
              <a:rPr lang="en-AU"/>
              <a:pPr>
                <a:defRPr/>
              </a:pPr>
              <a:t>‹#›</a:t>
            </a:fld>
            <a:endParaRPr lang="en-AU"/>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fld id="{5A863EC8-6CF2-4A94-A692-589AA0D67EE2}" type="datetime1">
              <a:rPr lang="en-US"/>
              <a:pPr>
                <a:defRPr/>
              </a:pPr>
              <a:t>3/7/2017</a:t>
            </a:fld>
            <a:endParaRPr lang="en-AU"/>
          </a:p>
        </p:txBody>
      </p:sp>
      <p:sp>
        <p:nvSpPr>
          <p:cNvPr id="7" name="Rectangle 5"/>
          <p:cNvSpPr>
            <a:spLocks noGrp="1" noChangeArrowheads="1"/>
          </p:cNvSpPr>
          <p:nvPr>
            <p:ph type="ftr" sz="quarter" idx="11"/>
          </p:nvPr>
        </p:nvSpPr>
        <p:spPr>
          <a:ln/>
        </p:spPr>
        <p:txBody>
          <a:bodyPr/>
          <a:lstStyle>
            <a:lvl1pPr>
              <a:defRPr/>
            </a:lvl1pPr>
          </a:lstStyle>
          <a:p>
            <a:pPr>
              <a:defRPr/>
            </a:pPr>
            <a:endParaRPr lang="en-AU"/>
          </a:p>
        </p:txBody>
      </p:sp>
      <p:sp>
        <p:nvSpPr>
          <p:cNvPr id="8" name="Rectangle 6"/>
          <p:cNvSpPr>
            <a:spLocks noGrp="1" noChangeArrowheads="1"/>
          </p:cNvSpPr>
          <p:nvPr>
            <p:ph type="sldNum" sz="quarter" idx="12"/>
          </p:nvPr>
        </p:nvSpPr>
        <p:spPr>
          <a:ln/>
        </p:spPr>
        <p:txBody>
          <a:bodyPr/>
          <a:lstStyle>
            <a:lvl1pPr>
              <a:defRPr/>
            </a:lvl1pPr>
          </a:lstStyle>
          <a:p>
            <a:pPr>
              <a:defRPr/>
            </a:pPr>
            <a:fld id="{2DA7D349-F58C-4511-A0CB-44CF96C6491E}" type="slidenum">
              <a:rPr lang="en-AU"/>
              <a:pPr>
                <a:defRPr/>
              </a:pPr>
              <a:t>‹#›</a:t>
            </a:fld>
            <a:endParaRPr lang="en-AU"/>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507147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68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941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6298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12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63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8941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01482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06226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0791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6298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59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1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pn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1.pn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theme" Target="../theme/theme17.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8.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theme" Target="../theme/theme19.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theme" Target="../theme/theme20.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theme" Target="../theme/theme21.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5" Type="http://schemas.openxmlformats.org/officeDocument/2006/relationships/theme" Target="../theme/theme22.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theme" Target="../theme/theme23.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theme" Target="../theme/theme24.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5.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5" Type="http://schemas.openxmlformats.org/officeDocument/2006/relationships/theme" Target="../theme/theme26.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27.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28.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theme" Target="../theme/theme29.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slideLayout" Target="../slideLayouts/slideLayout378.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5" Type="http://schemas.openxmlformats.org/officeDocument/2006/relationships/theme" Target="../theme/theme3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slideLayout" Target="../slideLayouts/slideLayout37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2.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theme" Target="../theme/theme34.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theme" Target="../theme/theme35.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slideLayout" Target="../slideLayouts/slideLayout436.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slideLayout" Target="../slideLayouts/slideLayout449.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5" Type="http://schemas.openxmlformats.org/officeDocument/2006/relationships/theme" Target="../theme/theme36.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slideLayout" Target="../slideLayouts/slideLayout45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58.xml"/><Relationship Id="rId13" Type="http://schemas.openxmlformats.org/officeDocument/2006/relationships/slideLayout" Target="../slideLayouts/slideLayout463.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slideLayout" Target="../slideLayouts/slideLayout462.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5" Type="http://schemas.openxmlformats.org/officeDocument/2006/relationships/theme" Target="../theme/theme37.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 Id="rId14" Type="http://schemas.openxmlformats.org/officeDocument/2006/relationships/slideLayout" Target="../slideLayouts/slideLayout46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slideLayout" Target="../slideLayouts/slideLayout477.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slideLayout" Target="../slideLayouts/slideLayout476.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5" Type="http://schemas.openxmlformats.org/officeDocument/2006/relationships/theme" Target="../theme/theme38.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slideLayout" Target="../slideLayouts/slideLayout47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slideLayout" Target="../slideLayouts/slideLayout491.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5" Type="http://schemas.openxmlformats.org/officeDocument/2006/relationships/theme" Target="../theme/theme39.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 Id="rId14" Type="http://schemas.openxmlformats.org/officeDocument/2006/relationships/slideLayout" Target="../slideLayouts/slideLayout4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slideLayout" Target="../slideLayouts/slideLayout505.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5" Type="http://schemas.openxmlformats.org/officeDocument/2006/relationships/theme" Target="../theme/theme40.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slideLayout" Target="../slideLayouts/slideLayout50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slideLayout" Target="../slideLayouts/slideLayout519.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5" Type="http://schemas.openxmlformats.org/officeDocument/2006/relationships/theme" Target="../theme/theme4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slideLayout" Target="../slideLayouts/slideLayout52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28.xml"/><Relationship Id="rId13" Type="http://schemas.openxmlformats.org/officeDocument/2006/relationships/slideLayout" Target="../slideLayouts/slideLayout533.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slideLayout" Target="../slideLayouts/slideLayout532.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5" Type="http://schemas.openxmlformats.org/officeDocument/2006/relationships/theme" Target="../theme/theme42.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 Id="rId14" Type="http://schemas.openxmlformats.org/officeDocument/2006/relationships/slideLayout" Target="../slideLayouts/slideLayout53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slideLayout" Target="../slideLayouts/slideLayout547.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5" Type="http://schemas.openxmlformats.org/officeDocument/2006/relationships/theme" Target="../theme/theme43.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slideLayout" Target="../slideLayouts/slideLayout54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slideLayout" Target="../slideLayouts/slideLayout561.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slideLayout" Target="../slideLayouts/slideLayout56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5" Type="http://schemas.openxmlformats.org/officeDocument/2006/relationships/theme" Target="../theme/theme44.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 Id="rId14" Type="http://schemas.openxmlformats.org/officeDocument/2006/relationships/slideLayout" Target="../slideLayouts/slideLayout56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70.xml"/><Relationship Id="rId13" Type="http://schemas.openxmlformats.org/officeDocument/2006/relationships/slideLayout" Target="../slideLayouts/slideLayout575.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slideLayout" Target="../slideLayouts/slideLayout574.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5" Type="http://schemas.openxmlformats.org/officeDocument/2006/relationships/theme" Target="../theme/theme45.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 Id="rId14" Type="http://schemas.openxmlformats.org/officeDocument/2006/relationships/slideLayout" Target="../slideLayouts/slideLayout57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84.xml"/><Relationship Id="rId13" Type="http://schemas.openxmlformats.org/officeDocument/2006/relationships/theme" Target="../theme/theme46.xm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slideLayout" Target="../slideLayouts/slideLayout588.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8.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9.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9"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 id="214748434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B44537-A050-4227-B228-1A34C6819325}" type="datetimeFigureOut">
              <a:rPr lang="en-AU" smtClean="0">
                <a:solidFill>
                  <a:prstClr val="black">
                    <a:tint val="75000"/>
                  </a:prstClr>
                </a:solidFill>
                <a:latin typeface="Calibri"/>
              </a:rPr>
              <a:pPr fontAlgn="auto">
                <a:spcBef>
                  <a:spcPts val="0"/>
                </a:spcBef>
                <a:spcAft>
                  <a:spcPts val="0"/>
                </a:spcAft>
              </a:pPr>
              <a:t>7/03/2017</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27DC190-5551-4553-AC10-3BEE59BB3B2E}" type="slidenum">
              <a:rPr lang="en-AU" smtClean="0">
                <a:solidFill>
                  <a:prstClr val="black">
                    <a:tint val="75000"/>
                  </a:prstClr>
                </a:solidFill>
                <a:latin typeface="Calibri"/>
              </a:rPr>
              <a:pPr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3914239315"/>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de-DE">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FA71ACB-CE47-4BAC-9506-F31D1862E5CE}" type="slidenum">
              <a:rPr lang="de-DE">
                <a:solidFill>
                  <a:srgbClr val="000000"/>
                </a:solidFill>
                <a:latin typeface="Arial"/>
              </a:rPr>
              <a:pPr>
                <a:defRPr/>
              </a:pPr>
              <a:t>‹#›</a:t>
            </a:fld>
            <a:endParaRPr lang="de-DE">
              <a:solidFill>
                <a:srgbClr val="000000"/>
              </a:solidFill>
              <a:latin typeface="Arial"/>
            </a:endParaRPr>
          </a:p>
        </p:txBody>
      </p:sp>
    </p:spTree>
    <p:extLst>
      <p:ext uri="{BB962C8B-B14F-4D97-AF65-F5344CB8AC3E}">
        <p14:creationId xmlns:p14="http://schemas.microsoft.com/office/powerpoint/2010/main" val="2946493605"/>
      </p:ext>
    </p:extLst>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506520236"/>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 id="2147484895" r:id="rId13"/>
    <p:sldLayoutId id="2147484896"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822F5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7D0C4A1-5516-435B-A4CA-40ABE8E4ED17}" type="datetimeFigureOut">
              <a:rPr lang="en-GB" smtClean="0">
                <a:solidFill>
                  <a:prstClr val="black">
                    <a:tint val="75000"/>
                  </a:prstClr>
                </a:solidFill>
                <a:latin typeface="Calibri"/>
              </a:rPr>
              <a:pPr fontAlgn="auto">
                <a:spcBef>
                  <a:spcPts val="0"/>
                </a:spcBef>
                <a:spcAft>
                  <a:spcPts val="0"/>
                </a:spcAft>
              </a:pPr>
              <a:t>07/03/2017</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3B34E23-4D9D-475B-BA8F-4BA333A9E577}"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962613482"/>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defTabSz="914400" rtl="0" eaLnBrk="1" latinLnBrk="0" hangingPunct="1">
        <a:spcBef>
          <a:spcPct val="0"/>
        </a:spcBef>
        <a:buNone/>
        <a:defRPr sz="4400" kern="1200">
          <a:solidFill>
            <a:schemeClr val="bg1">
              <a:lumMod val="8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8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8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8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de-DE">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FA71ACB-CE47-4BAC-9506-F31D1862E5CE}" type="slidenum">
              <a:rPr lang="de-DE">
                <a:solidFill>
                  <a:srgbClr val="000000"/>
                </a:solidFill>
                <a:latin typeface="Arial"/>
              </a:rPr>
              <a:pPr>
                <a:defRPr/>
              </a:pPr>
              <a:t>‹#›</a:t>
            </a:fld>
            <a:endParaRPr lang="de-DE">
              <a:solidFill>
                <a:srgbClr val="000000"/>
              </a:solidFill>
              <a:latin typeface="Arial"/>
            </a:endParaRPr>
          </a:p>
        </p:txBody>
      </p:sp>
    </p:spTree>
    <p:extLst>
      <p:ext uri="{BB962C8B-B14F-4D97-AF65-F5344CB8AC3E}">
        <p14:creationId xmlns:p14="http://schemas.microsoft.com/office/powerpoint/2010/main" val="3110531471"/>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47D145F-3605-4027-B482-2889004037AC}" type="datetimeFigureOut">
              <a:rPr lang="en-AU" smtClean="0">
                <a:solidFill>
                  <a:prstClr val="black">
                    <a:tint val="75000"/>
                  </a:prstClr>
                </a:solidFill>
                <a:latin typeface="Calibri"/>
              </a:rPr>
              <a:pPr fontAlgn="auto">
                <a:spcBef>
                  <a:spcPts val="0"/>
                </a:spcBef>
                <a:spcAft>
                  <a:spcPts val="0"/>
                </a:spcAft>
              </a:pPr>
              <a:t>7/03/2017</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867E07F-6B8B-41BC-8DAD-4AA3649330D6}" type="slidenum">
              <a:rPr lang="en-AU" smtClean="0">
                <a:solidFill>
                  <a:prstClr val="black">
                    <a:tint val="75000"/>
                  </a:prstClr>
                </a:solidFill>
                <a:latin typeface="Calibri"/>
              </a:rPr>
              <a:pPr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3909588492"/>
      </p:ext>
    </p:extLst>
  </p:cSld>
  <p:clrMap bg1="lt1" tx1="dk1" bg2="lt2" tx2="dk2" accent1="accent1" accent2="accent2" accent3="accent3" accent4="accent4" accent5="accent5" accent6="accent6" hlink="hlink" folHlink="folHlink"/>
  <p:sldLayoutIdLst>
    <p:sldLayoutId id="2147484999" r:id="rId1"/>
    <p:sldLayoutId id="2147485000" r:id="rId2"/>
    <p:sldLayoutId id="2147485001" r:id="rId3"/>
    <p:sldLayoutId id="2147485002" r:id="rId4"/>
    <p:sldLayoutId id="2147485003" r:id="rId5"/>
    <p:sldLayoutId id="2147485004" r:id="rId6"/>
    <p:sldLayoutId id="2147485005" r:id="rId7"/>
    <p:sldLayoutId id="2147485006" r:id="rId8"/>
    <p:sldLayoutId id="2147485007" r:id="rId9"/>
    <p:sldLayoutId id="2147485008" r:id="rId10"/>
    <p:sldLayoutId id="21474850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de-DE">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FA71ACB-CE47-4BAC-9506-F31D1862E5CE}" type="slidenum">
              <a:rPr lang="de-DE">
                <a:solidFill>
                  <a:srgbClr val="000000"/>
                </a:solidFill>
                <a:latin typeface="Arial"/>
              </a:rPr>
              <a:pPr>
                <a:defRPr/>
              </a:pPr>
              <a:t>‹#›</a:t>
            </a:fld>
            <a:endParaRPr lang="de-DE">
              <a:solidFill>
                <a:srgbClr val="000000"/>
              </a:solidFill>
              <a:latin typeface="Arial"/>
            </a:endParaRPr>
          </a:p>
        </p:txBody>
      </p:sp>
    </p:spTree>
    <p:extLst>
      <p:ext uri="{BB962C8B-B14F-4D97-AF65-F5344CB8AC3E}">
        <p14:creationId xmlns:p14="http://schemas.microsoft.com/office/powerpoint/2010/main" val="2703040935"/>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21507"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369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AU">
              <a:solidFill>
                <a:srgbClr val="000000"/>
              </a:solidFill>
            </a:endParaRPr>
          </a:p>
        </p:txBody>
      </p:sp>
      <p:sp>
        <p:nvSpPr>
          <p:cNvPr id="6369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AU">
              <a:solidFill>
                <a:srgbClr val="000000"/>
              </a:solidFill>
            </a:endParaRPr>
          </a:p>
        </p:txBody>
      </p:sp>
      <p:sp>
        <p:nvSpPr>
          <p:cNvPr id="6369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A42E8EE-CE20-4508-A97C-C3E38E0764C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126907837"/>
      </p:ext>
    </p:extLst>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 id="2147485058" r:id="rId12"/>
    <p:sldLayoutId id="2147485059" r:id="rId13"/>
    <p:sldLayoutId id="214748506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9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47D145F-3605-4027-B482-2889004037AC}" type="datetimeFigureOut">
              <a:rPr lang="en-AU" smtClean="0">
                <a:solidFill>
                  <a:prstClr val="black">
                    <a:tint val="75000"/>
                  </a:prstClr>
                </a:solidFill>
                <a:latin typeface="Calibri"/>
              </a:rPr>
              <a:pPr fontAlgn="auto">
                <a:spcBef>
                  <a:spcPts val="0"/>
                </a:spcBef>
                <a:spcAft>
                  <a:spcPts val="0"/>
                </a:spcAft>
              </a:pPr>
              <a:t>7/03/2017</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39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867E07F-6B8B-41BC-8DAD-4AA3649330D6}" type="slidenum">
              <a:rPr lang="en-AU" smtClean="0">
                <a:solidFill>
                  <a:prstClr val="black">
                    <a:tint val="75000"/>
                  </a:prstClr>
                </a:solidFill>
                <a:latin typeface="Calibri"/>
              </a:rPr>
              <a:pPr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1284063055"/>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0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9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24" y="109859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62"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7"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4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2"/>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4"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9"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430370"/>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 id="2147485109" r:id="rId12"/>
    <p:sldLayoutId id="2147485110" r:id="rId13"/>
    <p:sldLayoutId id="2147485111"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369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AU"/>
          </a:p>
        </p:txBody>
      </p:sp>
      <p:sp>
        <p:nvSpPr>
          <p:cNvPr id="6369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AU"/>
          </a:p>
        </p:txBody>
      </p:sp>
      <p:sp>
        <p:nvSpPr>
          <p:cNvPr id="6369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A42E8EE-CE20-4508-A97C-C3E38E0764CA}"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 id="21474844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9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24" y="109859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62"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7"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4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2"/>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4"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9"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039499"/>
      </p:ext>
    </p:extLst>
  </p:cSld>
  <p:clrMap bg1="lt1" tx1="dk1" bg2="lt2" tx2="dk2" accent1="accent1" accent2="accent2" accent3="accent3" accent4="accent4" accent5="accent5" accent6="accent6" hlink="hlink" folHlink="folHlink"/>
  <p:sldLayoutIdLst>
    <p:sldLayoutId id="2147485152" r:id="rId1"/>
    <p:sldLayoutId id="2147485153" r:id="rId2"/>
    <p:sldLayoutId id="2147485154" r:id="rId3"/>
    <p:sldLayoutId id="2147485155" r:id="rId4"/>
    <p:sldLayoutId id="2147485156" r:id="rId5"/>
    <p:sldLayoutId id="2147485157" r:id="rId6"/>
    <p:sldLayoutId id="2147485158" r:id="rId7"/>
    <p:sldLayoutId id="2147485159" r:id="rId8"/>
    <p:sldLayoutId id="2147485160" r:id="rId9"/>
    <p:sldLayoutId id="2147485161" r:id="rId10"/>
    <p:sldLayoutId id="2147485162" r:id="rId11"/>
    <p:sldLayoutId id="2147485163" r:id="rId12"/>
    <p:sldLayoutId id="2147485164" r:id="rId13"/>
    <p:sldLayoutId id="214748516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1"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smtClean="0">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smtClean="0">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E822C076-8083-4ECC-A637-5D8F8C037492}"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1128755675"/>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 id="2147485178" r:id="rId12"/>
    <p:sldLayoutId id="2147485179" r:id="rId13"/>
    <p:sldLayoutId id="2147485180"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1"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smtClean="0">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smtClean="0">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E822C076-8083-4ECC-A637-5D8F8C037492}"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1201196370"/>
      </p:ext>
    </p:extLst>
  </p:cSld>
  <p:clrMap bg1="lt1" tx1="dk1" bg2="lt2" tx2="dk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 id="2147485193" r:id="rId12"/>
    <p:sldLayoutId id="2147485194" r:id="rId13"/>
    <p:sldLayoutId id="2147485195"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1"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smtClean="0">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smtClean="0">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E822C076-8083-4ECC-A637-5D8F8C037492}"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3538105313"/>
      </p:ext>
    </p:extLst>
  </p:cSld>
  <p:clrMap bg1="lt1" tx1="dk1" bg2="lt2" tx2="dk2" accent1="accent1" accent2="accent2" accent3="accent3" accent4="accent4" accent5="accent5" accent6="accent6" hlink="hlink" folHlink="folHlink"/>
  <p:sldLayoutIdLst>
    <p:sldLayoutId id="2147485197" r:id="rId1"/>
    <p:sldLayoutId id="2147485198" r:id="rId2"/>
    <p:sldLayoutId id="2147485199" r:id="rId3"/>
    <p:sldLayoutId id="2147485200" r:id="rId4"/>
    <p:sldLayoutId id="2147485201" r:id="rId5"/>
    <p:sldLayoutId id="2147485202" r:id="rId6"/>
    <p:sldLayoutId id="2147485203" r:id="rId7"/>
    <p:sldLayoutId id="2147485204" r:id="rId8"/>
    <p:sldLayoutId id="2147485205" r:id="rId9"/>
    <p:sldLayoutId id="2147485206" r:id="rId10"/>
    <p:sldLayoutId id="2147485207" r:id="rId11"/>
    <p:sldLayoutId id="2147485208" r:id="rId12"/>
    <p:sldLayoutId id="2147485209" r:id="rId13"/>
    <p:sldLayoutId id="2147485210"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658266"/>
      </p:ext>
    </p:extLst>
  </p:cSld>
  <p:clrMap bg1="lt1" tx1="dk1" bg2="lt2" tx2="dk2" accent1="accent1" accent2="accent2" accent3="accent3" accent4="accent4" accent5="accent5" accent6="accent6" hlink="hlink" folHlink="folHlink"/>
  <p:sldLayoutIdLst>
    <p:sldLayoutId id="2147485224" r:id="rId1"/>
    <p:sldLayoutId id="2147485225" r:id="rId2"/>
    <p:sldLayoutId id="2147485226" r:id="rId3"/>
    <p:sldLayoutId id="2147485227" r:id="rId4"/>
    <p:sldLayoutId id="2147485228" r:id="rId5"/>
    <p:sldLayoutId id="2147485229" r:id="rId6"/>
    <p:sldLayoutId id="2147485230" r:id="rId7"/>
    <p:sldLayoutId id="2147485231" r:id="rId8"/>
    <p:sldLayoutId id="2147485232" r:id="rId9"/>
    <p:sldLayoutId id="2147485233" r:id="rId10"/>
    <p:sldLayoutId id="2147485234" r:id="rId11"/>
    <p:sldLayoutId id="2147485235" r:id="rId12"/>
    <p:sldLayoutId id="2147485236" r:id="rId13"/>
    <p:sldLayoutId id="2147485237"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Date Placeholder 3"/>
          <p:cNvSpPr txBox="1">
            <a:spLocks/>
          </p:cNvSpPr>
          <p:nvPr userDrawn="1"/>
        </p:nvSpPr>
        <p:spPr bwMode="auto">
          <a:xfrm>
            <a:off x="1905000" y="640081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ltLang="en-US" sz="1200">
              <a:solidFill>
                <a:srgbClr val="898989"/>
              </a:solidFill>
            </a:endParaRPr>
          </a:p>
        </p:txBody>
      </p:sp>
      <p:sp>
        <p:nvSpPr>
          <p:cNvPr id="30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7" name="Date Placeholder 3"/>
          <p:cNvSpPr>
            <a:spLocks noGrp="1"/>
          </p:cNvSpPr>
          <p:nvPr>
            <p:ph type="dt" sz="half" idx="2"/>
          </p:nvPr>
        </p:nvSpPr>
        <p:spPr bwMode="auto">
          <a:xfrm>
            <a:off x="457200" y="635636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r>
              <a:rPr lang="en-US" altLang="en-US">
                <a:latin typeface="Arial" pitchFamily="34" charset="0"/>
              </a:rPr>
              <a:t>Date of download:  mm/dd/yyyy</a:t>
            </a:r>
          </a:p>
        </p:txBody>
      </p:sp>
      <p:sp>
        <p:nvSpPr>
          <p:cNvPr id="3078" name="Footer Placeholder 4"/>
          <p:cNvSpPr>
            <a:spLocks noGrp="1"/>
          </p:cNvSpPr>
          <p:nvPr>
            <p:ph type="ftr" sz="quarter" idx="3"/>
          </p:nvPr>
        </p:nvSpPr>
        <p:spPr bwMode="auto">
          <a:xfrm>
            <a:off x="3124200" y="6356362"/>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en-US" altLang="en-US">
                <a:latin typeface="Arial" pitchFamily="34" charset="0"/>
              </a:rPr>
              <a:t>Copyright © 2012 American Medical Association. All rights reserved.</a:t>
            </a:r>
          </a:p>
        </p:txBody>
      </p:sp>
      <p:sp>
        <p:nvSpPr>
          <p:cNvPr id="3079" name="Slide Number Placeholder 5"/>
          <p:cNvSpPr>
            <a:spLocks noGrp="1"/>
          </p:cNvSpPr>
          <p:nvPr>
            <p:ph type="sldNum" sz="quarter" idx="4"/>
          </p:nvPr>
        </p:nvSpPr>
        <p:spPr bwMode="auto">
          <a:xfrm>
            <a:off x="6553200" y="635636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645C4D6-47AE-4AFB-9CDB-3CF01706C443}" type="slidenum">
              <a:rPr lang="en-US" altLang="en-US">
                <a:latin typeface="Arial" pitchFamily="34" charset="0"/>
              </a:rPr>
              <a:pPr/>
              <a:t>‹#›</a:t>
            </a:fld>
            <a:endParaRPr lang="en-US" altLang="en-US">
              <a:latin typeface="Arial" pitchFamily="34" charset="0"/>
            </a:endParaRPr>
          </a:p>
        </p:txBody>
      </p:sp>
    </p:spTree>
    <p:extLst>
      <p:ext uri="{BB962C8B-B14F-4D97-AF65-F5344CB8AC3E}">
        <p14:creationId xmlns:p14="http://schemas.microsoft.com/office/powerpoint/2010/main" val="2567013250"/>
      </p:ext>
    </p:extLst>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2pPr>
      <a:lvl3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3pPr>
      <a:lvl4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4pPr>
      <a:lvl5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5pPr>
      <a:lvl6pPr marL="4572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9007769"/>
      </p:ext>
    </p:extLst>
  </p:cSld>
  <p:clrMap bg1="lt1" tx1="dk1" bg2="lt2" tx2="dk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 id="2147485259" r:id="rId9"/>
    <p:sldLayoutId id="2147485260" r:id="rId10"/>
    <p:sldLayoutId id="2147485261" r:id="rId11"/>
    <p:sldLayoutId id="2147485262" r:id="rId12"/>
    <p:sldLayoutId id="2147485263" r:id="rId13"/>
    <p:sldLayoutId id="2147485264"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1267"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pitchFamily="34" charset="0"/>
              </a:defRPr>
            </a:lvl1pPr>
          </a:lstStyle>
          <a:p>
            <a:pPr>
              <a:defRPr/>
            </a:pPr>
            <a:fld id="{970E12B8-AC56-4466-88E0-F2478F751F0B}" type="datetimeFigureOut">
              <a:rPr lang="en-US" smtClean="0"/>
              <a:pPr>
                <a:defRPr/>
              </a:pPr>
              <a:t>3/7/2017</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prstClr val="black">
                    <a:tint val="75000"/>
                  </a:prstClr>
                </a:solidFill>
                <a:latin typeface="Arial" pitchFamily="34" charset="0"/>
              </a:defRPr>
            </a:lvl1pPr>
          </a:lstStyle>
          <a:p>
            <a:pPr>
              <a:defRPr/>
            </a:pPr>
            <a:fld id="{C91E7748-85EB-4FAC-A314-476342B9070F}" type="slidenum">
              <a:rPr lang="en-US" smtClean="0"/>
              <a:pPr>
                <a:defRPr/>
              </a:pPr>
              <a:t>‹#›</a:t>
            </a:fld>
            <a:endParaRPr lang="en-US" dirty="0"/>
          </a:p>
        </p:txBody>
      </p:sp>
    </p:spTree>
    <p:extLst>
      <p:ext uri="{BB962C8B-B14F-4D97-AF65-F5344CB8AC3E}">
        <p14:creationId xmlns:p14="http://schemas.microsoft.com/office/powerpoint/2010/main" val="209894922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ctr" rtl="0" eaLnBrk="0" fontAlgn="base" hangingPunct="0">
        <a:spcBef>
          <a:spcPct val="0"/>
        </a:spcBef>
        <a:spcAft>
          <a:spcPct val="0"/>
        </a:spcAft>
        <a:defRPr sz="4400" kern="1200">
          <a:solidFill>
            <a:schemeClr val="tx1"/>
          </a:solidFill>
          <a:latin typeface="Arial"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bwMode="auto">
          <a:xfrm>
            <a:off x="671513" y="568325"/>
            <a:ext cx="7805737" cy="1144588"/>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1507" name="Rectangle 2"/>
          <p:cNvSpPr>
            <a:spLocks noGrp="1" noChangeArrowheads="1"/>
          </p:cNvSpPr>
          <p:nvPr>
            <p:ph type="body" idx="1"/>
          </p:nvPr>
        </p:nvSpPr>
        <p:spPr bwMode="auto">
          <a:xfrm>
            <a:off x="671513" y="1906588"/>
            <a:ext cx="7805737" cy="4319587"/>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extLst>
      <p:ext uri="{BB962C8B-B14F-4D97-AF65-F5344CB8AC3E}">
        <p14:creationId xmlns:p14="http://schemas.microsoft.com/office/powerpoint/2010/main" val="2902276930"/>
      </p:ext>
    </p:extLst>
  </p:cSld>
  <p:clrMap bg1="lt1" tx1="dk1" bg2="lt2" tx2="dk2" accent1="accent1" accent2="accent2" accent3="accent3" accent4="accent4" accent5="accent5" accent6="accent6" hlink="hlink" folHlink="folHlink"/>
  <p:sldLayoutIdLst>
    <p:sldLayoutId id="2147485278" r:id="rId1"/>
    <p:sldLayoutId id="2147485279" r:id="rId2"/>
    <p:sldLayoutId id="2147485280" r:id="rId3"/>
    <p:sldLayoutId id="2147485281" r:id="rId4"/>
    <p:sldLayoutId id="2147485282" r:id="rId5"/>
    <p:sldLayoutId id="2147485283" r:id="rId6"/>
    <p:sldLayoutId id="2147485284" r:id="rId7"/>
    <p:sldLayoutId id="2147485285" r:id="rId8"/>
    <p:sldLayoutId id="2147485286" r:id="rId9"/>
    <p:sldLayoutId id="2147485287" r:id="rId10"/>
    <p:sldLayoutId id="2147485288" r:id="rId11"/>
  </p:sldLayoutIdLst>
  <p:txStyles>
    <p:titleStyle>
      <a:lvl1pPr algn="ctr" defTabSz="414338" rtl="0" eaLnBrk="0" fontAlgn="base" hangingPunct="0">
        <a:lnSpc>
          <a:spcPct val="93000"/>
        </a:lnSpc>
        <a:spcBef>
          <a:spcPct val="0"/>
        </a:spcBef>
        <a:spcAft>
          <a:spcPct val="0"/>
        </a:spcAft>
        <a:buClr>
          <a:srgbClr val="FFFFFF"/>
        </a:buClr>
        <a:buSzPct val="45000"/>
        <a:buFont typeface="Wingdings" pitchFamily="2" charset="2"/>
        <a:defRPr sz="2500" b="1">
          <a:solidFill>
            <a:srgbClr val="FFFFFF"/>
          </a:solidFill>
          <a:latin typeface="+mj-lt"/>
          <a:ea typeface="+mj-ea"/>
          <a:cs typeface="+mj-cs"/>
        </a:defRPr>
      </a:lvl1pPr>
      <a:lvl2pPr algn="ctr" defTabSz="414338" rtl="0" eaLnBrk="0" fontAlgn="base" hangingPunct="0">
        <a:lnSpc>
          <a:spcPct val="93000"/>
        </a:lnSpc>
        <a:spcBef>
          <a:spcPct val="0"/>
        </a:spcBef>
        <a:spcAft>
          <a:spcPct val="0"/>
        </a:spcAft>
        <a:buClr>
          <a:srgbClr val="FFFFFF"/>
        </a:buClr>
        <a:buSzPct val="45000"/>
        <a:buFont typeface="Wingdings" pitchFamily="2" charset="2"/>
        <a:defRPr sz="2500" b="1">
          <a:solidFill>
            <a:srgbClr val="FFFFFF"/>
          </a:solidFill>
          <a:latin typeface="Times New Roman" pitchFamily="16" charset="0"/>
          <a:ea typeface="msgothic" charset="0"/>
          <a:cs typeface="msgothic" charset="0"/>
        </a:defRPr>
      </a:lvl2pPr>
      <a:lvl3pPr algn="ctr" defTabSz="414338" rtl="0" eaLnBrk="0" fontAlgn="base" hangingPunct="0">
        <a:lnSpc>
          <a:spcPct val="93000"/>
        </a:lnSpc>
        <a:spcBef>
          <a:spcPct val="0"/>
        </a:spcBef>
        <a:spcAft>
          <a:spcPct val="0"/>
        </a:spcAft>
        <a:buClr>
          <a:srgbClr val="FFFFFF"/>
        </a:buClr>
        <a:buSzPct val="45000"/>
        <a:buFont typeface="Wingdings" pitchFamily="2" charset="2"/>
        <a:defRPr sz="2500" b="1">
          <a:solidFill>
            <a:srgbClr val="FFFFFF"/>
          </a:solidFill>
          <a:latin typeface="Times New Roman" pitchFamily="16" charset="0"/>
          <a:ea typeface="msgothic" charset="0"/>
          <a:cs typeface="msgothic" charset="0"/>
        </a:defRPr>
      </a:lvl3pPr>
      <a:lvl4pPr algn="ctr" defTabSz="414338" rtl="0" eaLnBrk="0" fontAlgn="base" hangingPunct="0">
        <a:lnSpc>
          <a:spcPct val="93000"/>
        </a:lnSpc>
        <a:spcBef>
          <a:spcPct val="0"/>
        </a:spcBef>
        <a:spcAft>
          <a:spcPct val="0"/>
        </a:spcAft>
        <a:buClr>
          <a:srgbClr val="FFFFFF"/>
        </a:buClr>
        <a:buSzPct val="45000"/>
        <a:buFont typeface="Wingdings" pitchFamily="2" charset="2"/>
        <a:defRPr sz="2500" b="1">
          <a:solidFill>
            <a:srgbClr val="FFFFFF"/>
          </a:solidFill>
          <a:latin typeface="Times New Roman" pitchFamily="16" charset="0"/>
          <a:ea typeface="msgothic" charset="0"/>
          <a:cs typeface="msgothic" charset="0"/>
        </a:defRPr>
      </a:lvl4pPr>
      <a:lvl5pPr algn="ctr" defTabSz="414338" rtl="0" eaLnBrk="0" fontAlgn="base" hangingPunct="0">
        <a:lnSpc>
          <a:spcPct val="93000"/>
        </a:lnSpc>
        <a:spcBef>
          <a:spcPct val="0"/>
        </a:spcBef>
        <a:spcAft>
          <a:spcPct val="0"/>
        </a:spcAft>
        <a:buClr>
          <a:srgbClr val="FFFFFF"/>
        </a:buClr>
        <a:buSzPct val="45000"/>
        <a:buFont typeface="Wingdings" pitchFamily="2" charset="2"/>
        <a:defRPr sz="2500" b="1">
          <a:solidFill>
            <a:srgbClr val="FFFFFF"/>
          </a:solidFill>
          <a:latin typeface="Times New Roman" pitchFamily="16"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FFFFFF"/>
        </a:buClr>
        <a:buSzPct val="45000"/>
        <a:buFont typeface="Wingdings" charset="2"/>
        <a:defRPr sz="2500" b="1">
          <a:solidFill>
            <a:srgbClr val="FFFFFF"/>
          </a:solidFill>
          <a:latin typeface="Times New Roman" pitchFamily="16"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FFFFFF"/>
        </a:buClr>
        <a:buSzPct val="45000"/>
        <a:buFont typeface="Wingdings" charset="2"/>
        <a:defRPr sz="2500" b="1">
          <a:solidFill>
            <a:srgbClr val="FFFFFF"/>
          </a:solidFill>
          <a:latin typeface="Times New Roman" pitchFamily="16"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FFFFFF"/>
        </a:buClr>
        <a:buSzPct val="45000"/>
        <a:buFont typeface="Wingdings" charset="2"/>
        <a:defRPr sz="2500" b="1">
          <a:solidFill>
            <a:srgbClr val="FFFFFF"/>
          </a:solidFill>
          <a:latin typeface="Times New Roman" pitchFamily="16"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FFFFFF"/>
        </a:buClr>
        <a:buSzPct val="45000"/>
        <a:buFont typeface="Wingdings" charset="2"/>
        <a:defRPr sz="2500" b="1">
          <a:solidFill>
            <a:srgbClr val="FFFFFF"/>
          </a:solidFill>
          <a:latin typeface="Times New Roman" pitchFamily="16" charset="0"/>
          <a:ea typeface="msgothic"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FFFFFF"/>
        </a:buClr>
        <a:buSzPct val="100000"/>
        <a:buFont typeface="Arial" charset="0"/>
        <a:buChar char="•"/>
        <a:defRPr>
          <a:solidFill>
            <a:srgbClr val="FFFFFF"/>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FFFFFF"/>
        </a:buClr>
        <a:buSzPct val="75000"/>
        <a:buFont typeface="Symbol" pitchFamily="18" charset="2"/>
        <a:buChar char=""/>
        <a:defRPr sz="2400">
          <a:solidFill>
            <a:srgbClr val="FFFFFF"/>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FFFFFF"/>
        </a:buClr>
        <a:buSzPct val="45000"/>
        <a:buFont typeface="Wingdings" pitchFamily="2" charset="2"/>
        <a:buChar char=""/>
        <a:defRPr sz="2200">
          <a:solidFill>
            <a:srgbClr val="FFFFFF"/>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FFFFFF"/>
        </a:buClr>
        <a:buSzPct val="75000"/>
        <a:buFont typeface="Symbol" pitchFamily="18" charset="2"/>
        <a:buChar char=""/>
        <a:defRPr>
          <a:solidFill>
            <a:srgbClr val="FFFFFF"/>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FFFFFF"/>
        </a:buClr>
        <a:buSzPct val="45000"/>
        <a:buFont typeface="Wingdings" pitchFamily="2" charset="2"/>
        <a:buChar char=""/>
        <a:defRPr>
          <a:solidFill>
            <a:srgbClr val="FFFFFF"/>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FFFFFF"/>
        </a:buClr>
        <a:buSzPct val="45000"/>
        <a:buFont typeface="Wingdings" charset="2"/>
        <a:buChar char=""/>
        <a:defRPr sz="1800">
          <a:solidFill>
            <a:srgbClr val="FFFFFF"/>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FFFFFF"/>
        </a:buClr>
        <a:buSzPct val="45000"/>
        <a:buFont typeface="Wingdings" charset="2"/>
        <a:buChar char=""/>
        <a:defRPr sz="1800">
          <a:solidFill>
            <a:srgbClr val="FFFFFF"/>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FFFFFF"/>
        </a:buClr>
        <a:buSzPct val="45000"/>
        <a:buFont typeface="Wingdings" charset="2"/>
        <a:buChar char=""/>
        <a:defRPr sz="1800">
          <a:solidFill>
            <a:srgbClr val="FFFFFF"/>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FFFFFF"/>
        </a:buClr>
        <a:buSzPct val="45000"/>
        <a:buFont typeface="Wingdings" charset="2"/>
        <a:buChar char=""/>
        <a:defRPr sz="1800">
          <a:solidFill>
            <a:srgbClr val="FFFFFF"/>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4548207"/>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 id="2147485301" r:id="rId12"/>
    <p:sldLayoutId id="2147485302" r:id="rId13"/>
    <p:sldLayoutId id="2147485303"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het opmaakprofiel van de modeltitel te bewerken</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574468" name="Rectangle 4"/>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defRPr>
            </a:lvl1pPr>
          </a:lstStyle>
          <a:p>
            <a:pPr>
              <a:defRPr/>
            </a:pPr>
            <a:endParaRPr lang="nl-NL"/>
          </a:p>
        </p:txBody>
      </p:sp>
      <p:sp>
        <p:nvSpPr>
          <p:cNvPr id="574469" name="Rectangle 5"/>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defRPr>
            </a:lvl1pPr>
          </a:lstStyle>
          <a:p>
            <a:pPr>
              <a:defRPr/>
            </a:pPr>
            <a:endParaRPr lang="nl-NL"/>
          </a:p>
        </p:txBody>
      </p:sp>
      <p:sp>
        <p:nvSpPr>
          <p:cNvPr id="574470"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defRPr>
            </a:lvl1pPr>
          </a:lstStyle>
          <a:p>
            <a:pPr>
              <a:defRPr/>
            </a:pPr>
            <a:fld id="{C5B519F7-D7BB-4421-A1AA-367D0DB2E154}"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4503"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cs typeface="Arial" charset="0"/>
        </a:defRPr>
      </a:lvl2pPr>
      <a:lvl3pPr algn="l" rtl="0" eaLnBrk="0" fontAlgn="base" hangingPunct="0">
        <a:spcBef>
          <a:spcPct val="0"/>
        </a:spcBef>
        <a:spcAft>
          <a:spcPct val="0"/>
        </a:spcAft>
        <a:defRPr sz="4400">
          <a:solidFill>
            <a:schemeClr val="tx2"/>
          </a:solidFill>
          <a:latin typeface="Times New Roman" pitchFamily="18" charset="0"/>
          <a:cs typeface="Arial" charset="0"/>
        </a:defRPr>
      </a:lvl3pPr>
      <a:lvl4pPr algn="l" rtl="0" eaLnBrk="0" fontAlgn="base" hangingPunct="0">
        <a:spcBef>
          <a:spcPct val="0"/>
        </a:spcBef>
        <a:spcAft>
          <a:spcPct val="0"/>
        </a:spcAft>
        <a:defRPr sz="4400">
          <a:solidFill>
            <a:schemeClr val="tx2"/>
          </a:solidFill>
          <a:latin typeface="Times New Roman" pitchFamily="18" charset="0"/>
          <a:cs typeface="Arial" charset="0"/>
        </a:defRPr>
      </a:lvl4pPr>
      <a:lvl5pPr algn="l" rtl="0" eaLnBrk="0" fontAlgn="base" hangingPunct="0">
        <a:spcBef>
          <a:spcPct val="0"/>
        </a:spcBef>
        <a:spcAft>
          <a:spcPct val="0"/>
        </a:spcAft>
        <a:defRPr sz="4400">
          <a:solidFill>
            <a:schemeClr val="tx2"/>
          </a:solidFill>
          <a:latin typeface="Times New Roman" pitchFamily="18"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05026"/>
      </p:ext>
    </p:extLst>
  </p:cSld>
  <p:clrMap bg1="lt1" tx1="dk1" bg2="lt2" tx2="dk2" accent1="accent1" accent2="accent2" accent3="accent3" accent4="accent4" accent5="accent5" accent6="accent6" hlink="hlink" folHlink="folHlink"/>
  <p:sldLayoutIdLst>
    <p:sldLayoutId id="2147485305" r:id="rId1"/>
    <p:sldLayoutId id="2147485306" r:id="rId2"/>
    <p:sldLayoutId id="2147485307" r:id="rId3"/>
    <p:sldLayoutId id="2147485308" r:id="rId4"/>
    <p:sldLayoutId id="2147485309" r:id="rId5"/>
    <p:sldLayoutId id="2147485310" r:id="rId6"/>
    <p:sldLayoutId id="2147485311" r:id="rId7"/>
    <p:sldLayoutId id="2147485312" r:id="rId8"/>
    <p:sldLayoutId id="2147485313" r:id="rId9"/>
    <p:sldLayoutId id="2147485314" r:id="rId10"/>
    <p:sldLayoutId id="2147485315" r:id="rId11"/>
    <p:sldLayoutId id="2147485316" r:id="rId12"/>
    <p:sldLayoutId id="2147485317" r:id="rId13"/>
    <p:sldLayoutId id="2147485318"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F795851-D9C0-7448-ACCB-2744AA36D554}" type="datetimeFigureOut">
              <a:rPr lang="en-US" smtClean="0">
                <a:solidFill>
                  <a:prstClr val="black">
                    <a:tint val="75000"/>
                  </a:prstClr>
                </a:solidFill>
                <a:latin typeface="Calibri"/>
              </a:rPr>
              <a:pPr defTabSz="457200" fontAlgn="auto">
                <a:spcBef>
                  <a:spcPts val="0"/>
                </a:spcBef>
                <a:spcAft>
                  <a:spcPts val="0"/>
                </a:spcAft>
              </a:pPr>
              <a:t>3/7/2017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405EA9-1DDD-EE48-ABA0-A08676F22B78}"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1085139"/>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E3AB7FF-9CEA-6A46-94CA-083180188495}" type="datetimeFigureOut">
              <a:rPr lang="en-US" smtClean="0">
                <a:solidFill>
                  <a:prstClr val="black">
                    <a:tint val="75000"/>
                  </a:prstClr>
                </a:solidFill>
                <a:latin typeface="Calibri" panose="020F0502020204030204"/>
              </a:rPr>
              <a:pPr fontAlgn="auto">
                <a:spcBef>
                  <a:spcPts val="0"/>
                </a:spcBef>
                <a:spcAft>
                  <a:spcPts val="0"/>
                </a:spcAft>
              </a:pPr>
              <a:t>3/7/2017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CD1EBF3-EA96-3244-B12D-A6F4007567D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45013974"/>
      </p:ext>
    </p:extLst>
  </p:cSld>
  <p:clrMap bg1="lt1" tx1="dk1" bg2="lt2" tx2="dk2" accent1="accent1" accent2="accent2" accent3="accent3" accent4="accent4" accent5="accent5" accent6="accent6" hlink="hlink" folHlink="folHlink"/>
  <p:sldLayoutIdLst>
    <p:sldLayoutId id="2147485332" r:id="rId1"/>
    <p:sldLayoutId id="2147485333" r:id="rId2"/>
    <p:sldLayoutId id="2147485334" r:id="rId3"/>
    <p:sldLayoutId id="2147485335" r:id="rId4"/>
    <p:sldLayoutId id="2147485336" r:id="rId5"/>
    <p:sldLayoutId id="2147485337" r:id="rId6"/>
    <p:sldLayoutId id="2147485338" r:id="rId7"/>
    <p:sldLayoutId id="2147485339" r:id="rId8"/>
    <p:sldLayoutId id="2147485340" r:id="rId9"/>
    <p:sldLayoutId id="2147485341" r:id="rId10"/>
    <p:sldLayoutId id="21474853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CECB3CA-DD56-FC4F-ACA8-A61C29F1EA03}" type="datetimeFigureOut">
              <a:rPr lang="en-US" smtClean="0">
                <a:solidFill>
                  <a:prstClr val="black">
                    <a:tint val="75000"/>
                  </a:prstClr>
                </a:solidFill>
                <a:latin typeface="Calibri" panose="020F0502020204030204"/>
              </a:rPr>
              <a:pPr fontAlgn="auto">
                <a:spcBef>
                  <a:spcPts val="0"/>
                </a:spcBef>
                <a:spcAft>
                  <a:spcPts val="0"/>
                </a:spcAft>
              </a:pPr>
              <a:t>3/7/2017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ADF245-E506-8645-915C-FAA3966423D4}"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76286438"/>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FA2F336-DF89-9C4D-ADB0-768FC6C220BC}" type="datetimeFigureOut">
              <a:rPr lang="en-US" smtClean="0">
                <a:solidFill>
                  <a:prstClr val="black">
                    <a:tint val="75000"/>
                  </a:prstClr>
                </a:solidFill>
                <a:latin typeface="Calibri" panose="020F0502020204030204"/>
              </a:rPr>
              <a:pPr fontAlgn="auto">
                <a:spcBef>
                  <a:spcPts val="0"/>
                </a:spcBef>
                <a:spcAft>
                  <a:spcPts val="0"/>
                </a:spcAft>
              </a:pPr>
              <a:t>3/7/2017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D5C8AC8-1E44-3B41-9CED-F5A761AF6BCB}"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16396040"/>
      </p:ext>
    </p:extLst>
  </p:cSld>
  <p:clrMap bg1="lt1" tx1="dk1" bg2="lt2" tx2="dk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 id="21474853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4099"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a:cs typeface="ＭＳ Ｐゴシック"/>
              </a:defRPr>
            </a:lvl1pPr>
          </a:lstStyle>
          <a:p>
            <a:pPr>
              <a:defRPr/>
            </a:pPr>
            <a:fld id="{B2CCAF88-7FBE-49ED-BBC0-3726D9238AE0}" type="datetime1">
              <a:rPr lang="en-US">
                <a:latin typeface="Arial"/>
              </a:rPr>
              <a:pPr>
                <a:defRPr/>
              </a:pPr>
              <a:t>3/7/2017</a:t>
            </a:fld>
            <a:endParaRPr lang="en-AU">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a:cs typeface="ＭＳ Ｐゴシック"/>
              </a:defRPr>
            </a:lvl1pPr>
          </a:lstStyle>
          <a:p>
            <a:pPr>
              <a:defRPr/>
            </a:pPr>
            <a:endParaRPr lang="en-AU">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a:cs typeface="ＭＳ Ｐゴシック"/>
              </a:defRPr>
            </a:lvl1pPr>
          </a:lstStyle>
          <a:p>
            <a:pPr>
              <a:defRPr/>
            </a:pPr>
            <a:fld id="{83AD3FAD-56A7-4FA0-8BA7-B5515FA200F9}" type="slidenum">
              <a:rPr lang="en-AU">
                <a:latin typeface="Arial"/>
              </a:rPr>
              <a:pPr>
                <a:defRPr/>
              </a:pPr>
              <a:t>‹#›</a:t>
            </a:fld>
            <a:endParaRPr lang="en-AU">
              <a:latin typeface="Arial"/>
            </a:endParaRPr>
          </a:p>
        </p:txBody>
      </p:sp>
    </p:spTree>
    <p:extLst>
      <p:ext uri="{BB962C8B-B14F-4D97-AF65-F5344CB8AC3E}">
        <p14:creationId xmlns:p14="http://schemas.microsoft.com/office/powerpoint/2010/main" val="2452569250"/>
      </p:ext>
    </p:extLst>
  </p:cSld>
  <p:clrMap bg1="lt1" tx1="dk1" bg2="lt2" tx2="dk2" accent1="accent1" accent2="accent2" accent3="accent3" accent4="accent4" accent5="accent5" accent6="accent6" hlink="hlink" folHlink="folHlink"/>
  <p:sldLayoutIdLst>
    <p:sldLayoutId id="2147485369" r:id="rId1"/>
    <p:sldLayoutId id="2147485370" r:id="rId2"/>
    <p:sldLayoutId id="2147485371" r:id="rId3"/>
    <p:sldLayoutId id="2147485372" r:id="rId4"/>
    <p:sldLayoutId id="2147485373" r:id="rId5"/>
    <p:sldLayoutId id="2147485374" r:id="rId6"/>
    <p:sldLayoutId id="2147485375" r:id="rId7"/>
    <p:sldLayoutId id="2147485376" r:id="rId8"/>
    <p:sldLayoutId id="2147485377" r:id="rId9"/>
    <p:sldLayoutId id="2147485378" r:id="rId10"/>
    <p:sldLayoutId id="2147485379" r:id="rId11"/>
    <p:sldLayoutId id="214748538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 id="2147485408" r:id="rId12"/>
    <p:sldLayoutId id="2147485409" r:id="rId13"/>
    <p:sldLayoutId id="2147485410"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412" r:id="rId1"/>
    <p:sldLayoutId id="2147485413" r:id="rId2"/>
    <p:sldLayoutId id="2147485414" r:id="rId3"/>
    <p:sldLayoutId id="2147485415" r:id="rId4"/>
    <p:sldLayoutId id="2147485416" r:id="rId5"/>
    <p:sldLayoutId id="2147485417" r:id="rId6"/>
    <p:sldLayoutId id="2147485418" r:id="rId7"/>
    <p:sldLayoutId id="2147485419" r:id="rId8"/>
    <p:sldLayoutId id="2147485420" r:id="rId9"/>
    <p:sldLayoutId id="2147485421" r:id="rId10"/>
    <p:sldLayoutId id="2147485422" r:id="rId11"/>
    <p:sldLayoutId id="2147485423" r:id="rId12"/>
    <p:sldLayoutId id="2147485424" r:id="rId13"/>
    <p:sldLayoutId id="214748542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 id="2147485454" r:id="rId13"/>
    <p:sldLayoutId id="214748545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endParaRPr lang="en-AU" altLang="zh-CN" smtClean="0"/>
          </a:p>
        </p:txBody>
      </p:sp>
      <p:sp>
        <p:nvSpPr>
          <p:cNvPr id="225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AU" altLang="zh-C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6E82A3A2-08ED-4CBC-A751-A89A7302165D}" type="datetime1">
              <a:rPr lang="en-US" altLang="zh-CN"/>
              <a:pPr>
                <a:defRPr/>
              </a:pPr>
              <a:t>3/7/2017</a:t>
            </a:fld>
            <a:endParaRPr lang="en-AU"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AU"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CFA0CE58-97B2-40EB-A35B-7655CF0B2794}" type="slidenum">
              <a:rPr lang="en-AU" altLang="zh-CN"/>
              <a:pPr>
                <a:defRPr/>
              </a:pPr>
              <a:t>‹#›</a:t>
            </a:fld>
            <a:endParaRPr lang="en-AU" altLang="zh-CN"/>
          </a:p>
        </p:txBody>
      </p:sp>
    </p:spTree>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 id="2147485468" r:id="rId12"/>
    <p:sldLayoutId id="2147485469" r:id="rId13"/>
    <p:sldLayoutId id="2147485470"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472" r:id="rId1"/>
    <p:sldLayoutId id="2147485473" r:id="rId2"/>
    <p:sldLayoutId id="2147485474" r:id="rId3"/>
    <p:sldLayoutId id="2147485475" r:id="rId4"/>
    <p:sldLayoutId id="2147485476" r:id="rId5"/>
    <p:sldLayoutId id="2147485477" r:id="rId6"/>
    <p:sldLayoutId id="2147485478" r:id="rId7"/>
    <p:sldLayoutId id="2147485479" r:id="rId8"/>
    <p:sldLayoutId id="2147485480" r:id="rId9"/>
    <p:sldLayoutId id="2147485481" r:id="rId10"/>
    <p:sldLayoutId id="2147485482" r:id="rId11"/>
    <p:sldLayoutId id="2147485483" r:id="rId12"/>
    <p:sldLayoutId id="2147485484" r:id="rId13"/>
    <p:sldLayoutId id="214748548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487" r:id="rId1"/>
    <p:sldLayoutId id="2147485488" r:id="rId2"/>
    <p:sldLayoutId id="2147485489" r:id="rId3"/>
    <p:sldLayoutId id="2147485490" r:id="rId4"/>
    <p:sldLayoutId id="2147485491" r:id="rId5"/>
    <p:sldLayoutId id="2147485492" r:id="rId6"/>
    <p:sldLayoutId id="2147485493" r:id="rId7"/>
    <p:sldLayoutId id="2147485494" r:id="rId8"/>
    <p:sldLayoutId id="2147485495" r:id="rId9"/>
    <p:sldLayoutId id="2147485496" r:id="rId10"/>
    <p:sldLayoutId id="2147485497" r:id="rId11"/>
    <p:sldLayoutId id="2147485498" r:id="rId12"/>
    <p:sldLayoutId id="2147485499" r:id="rId13"/>
    <p:sldLayoutId id="2147485500"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502"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 id="2147485513" r:id="rId12"/>
    <p:sldLayoutId id="2147485514" r:id="rId13"/>
    <p:sldLayoutId id="214748551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517" r:id="rId1"/>
    <p:sldLayoutId id="2147485518" r:id="rId2"/>
    <p:sldLayoutId id="2147485519" r:id="rId3"/>
    <p:sldLayoutId id="2147485520" r:id="rId4"/>
    <p:sldLayoutId id="2147485521" r:id="rId5"/>
    <p:sldLayoutId id="2147485522" r:id="rId6"/>
    <p:sldLayoutId id="2147485523" r:id="rId7"/>
    <p:sldLayoutId id="2147485524" r:id="rId8"/>
    <p:sldLayoutId id="2147485525" r:id="rId9"/>
    <p:sldLayoutId id="2147485526" r:id="rId10"/>
    <p:sldLayoutId id="2147485527" r:id="rId11"/>
    <p:sldLayoutId id="2147485528" r:id="rId12"/>
    <p:sldLayoutId id="2147485529" r:id="rId13"/>
    <p:sldLayoutId id="2147485530"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532"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 id="2147485543" r:id="rId12"/>
    <p:sldLayoutId id="2147485544" r:id="rId13"/>
    <p:sldLayoutId id="214748554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2A5D811-8489-C149-99F0-7715B480A764}" type="datetimeFigureOut">
              <a:rPr lang="en-US" smtClean="0">
                <a:solidFill>
                  <a:prstClr val="black">
                    <a:tint val="75000"/>
                  </a:prstClr>
                </a:solidFill>
                <a:latin typeface="Calibri" panose="020F0502020204030204"/>
              </a:rPr>
              <a:pPr fontAlgn="auto">
                <a:spcBef>
                  <a:spcPts val="0"/>
                </a:spcBef>
                <a:spcAft>
                  <a:spcPts val="0"/>
                </a:spcAft>
              </a:pPr>
              <a:t>3/7/2017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2D4C32B-82B4-7941-B415-D68D84F2A778}"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92770672"/>
      </p:ext>
    </p:extLst>
  </p:cSld>
  <p:clrMap bg1="lt1" tx1="dk1" bg2="lt2" tx2="dk2" accent1="accent1" accent2="accent2" accent3="accent3" accent4="accent4" accent5="accent5" accent6="accent6" hlink="hlink" folHlink="folHlink"/>
  <p:sldLayoutIdLst>
    <p:sldLayoutId id="2147485547" r:id="rId1"/>
    <p:sldLayoutId id="2147485548" r:id="rId2"/>
    <p:sldLayoutId id="2147485549" r:id="rId3"/>
    <p:sldLayoutId id="2147485550" r:id="rId4"/>
    <p:sldLayoutId id="2147485551" r:id="rId5"/>
    <p:sldLayoutId id="2147485552" r:id="rId6"/>
    <p:sldLayoutId id="2147485553" r:id="rId7"/>
    <p:sldLayoutId id="2147485554" r:id="rId8"/>
    <p:sldLayoutId id="2147485555" r:id="rId9"/>
    <p:sldLayoutId id="2147485556" r:id="rId10"/>
    <p:sldLayoutId id="2147485557" r:id="rId11"/>
    <p:sldLayoutId id="21474855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4105"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106"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D234E8D3-EBBD-4950-B6BD-0FEEEBCDDDC9}"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C4714743-293F-4009-8F20-65181FECC2E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 id="214748461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a:cs typeface="ＭＳ Ｐゴシック"/>
              </a:defRPr>
            </a:lvl1pPr>
          </a:lstStyle>
          <a:p>
            <a:pPr>
              <a:defRPr/>
            </a:pPr>
            <a:fld id="{B2CCAF88-7FBE-49ED-BBC0-3726D9238AE0}" type="datetime1">
              <a:rPr lang="en-US">
                <a:latin typeface="Arial"/>
              </a:rPr>
              <a:pPr>
                <a:defRPr/>
              </a:pPr>
              <a:t>3/7/2017</a:t>
            </a:fld>
            <a:endParaRPr lang="en-AU">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a:cs typeface="ＭＳ Ｐゴシック"/>
              </a:defRPr>
            </a:lvl1pPr>
          </a:lstStyle>
          <a:p>
            <a:pPr>
              <a:defRPr/>
            </a:pPr>
            <a:endParaRPr lang="en-AU">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a:cs typeface="ＭＳ Ｐゴシック"/>
              </a:defRPr>
            </a:lvl1pPr>
          </a:lstStyle>
          <a:p>
            <a:pPr>
              <a:defRPr/>
            </a:pPr>
            <a:fld id="{83AD3FAD-56A7-4FA0-8BA7-B5515FA200F9}" type="slidenum">
              <a:rPr lang="en-AU">
                <a:latin typeface="Arial"/>
              </a:rPr>
              <a:pPr>
                <a:defRPr/>
              </a:pPr>
              <a:t>‹#›</a:t>
            </a:fld>
            <a:endParaRPr lang="en-AU">
              <a:latin typeface="Arial"/>
            </a:endParaRPr>
          </a:p>
        </p:txBody>
      </p:sp>
    </p:spTree>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320938"/>
      </p:ext>
    </p:extLst>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 id="2147484779" r:id="rId12"/>
    <p:sldLayoutId id="2147484780" r:id="rId13"/>
    <p:sldLayoutId id="2147484781"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1"/>
            <a:ext cx="438150" cy="474663"/>
          </a:xfrm>
          <a:prstGeom prst="rect">
            <a:avLst/>
          </a:prstGeom>
          <a:solidFill>
            <a:schemeClr val="accent2"/>
          </a:soli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75" name="Rectangle 3"/>
          <p:cNvSpPr>
            <a:spLocks noChangeArrowheads="1"/>
          </p:cNvSpPr>
          <p:nvPr/>
        </p:nvSpPr>
        <p:spPr bwMode="ltGray">
          <a:xfrm>
            <a:off x="800101" y="1098551"/>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76" name="Rectangle 4"/>
          <p:cNvSpPr>
            <a:spLocks noChangeArrowheads="1"/>
          </p:cNvSpPr>
          <p:nvPr/>
        </p:nvSpPr>
        <p:spPr bwMode="ltGray">
          <a:xfrm>
            <a:off x="541339" y="1520826"/>
            <a:ext cx="422275" cy="474663"/>
          </a:xfrm>
          <a:prstGeom prst="rect">
            <a:avLst/>
          </a:prstGeom>
          <a:solidFill>
            <a:schemeClr val="folHlink"/>
          </a:soli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77" name="Rectangle 5"/>
          <p:cNvSpPr>
            <a:spLocks noChangeArrowheads="1"/>
          </p:cNvSpPr>
          <p:nvPr/>
        </p:nvSpPr>
        <p:spPr bwMode="ltGray">
          <a:xfrm>
            <a:off x="911225" y="1520826"/>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78" name="Rectangle 6"/>
          <p:cNvSpPr>
            <a:spLocks noChangeArrowheads="1"/>
          </p:cNvSpPr>
          <p:nvPr/>
        </p:nvSpPr>
        <p:spPr bwMode="ltGray">
          <a:xfrm>
            <a:off x="127001" y="1447801"/>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79" name="Rectangle 7"/>
          <p:cNvSpPr>
            <a:spLocks noChangeArrowheads="1"/>
          </p:cNvSpPr>
          <p:nvPr/>
        </p:nvSpPr>
        <p:spPr bwMode="gray">
          <a:xfrm>
            <a:off x="762000" y="990601"/>
            <a:ext cx="31750" cy="1052513"/>
          </a:xfrm>
          <a:prstGeom prst="rect">
            <a:avLst/>
          </a:prstGeom>
          <a:solidFill>
            <a:schemeClr val="bg2"/>
          </a:soli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80" name="Rectangle 8"/>
          <p:cNvSpPr>
            <a:spLocks noChangeArrowheads="1"/>
          </p:cNvSpPr>
          <p:nvPr/>
        </p:nvSpPr>
        <p:spPr bwMode="gray">
          <a:xfrm>
            <a:off x="442914"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81" name="Rectangle 9"/>
          <p:cNvSpPr>
            <a:spLocks noGrp="1" noChangeArrowheads="1"/>
          </p:cNvSpPr>
          <p:nvPr>
            <p:ph type="title"/>
          </p:nvPr>
        </p:nvSpPr>
        <p:spPr bwMode="auto">
          <a:xfrm>
            <a:off x="1150939" y="617538"/>
            <a:ext cx="7793037" cy="11430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p>
            <a:pPr lvl="0"/>
            <a:r>
              <a:rPr lang="en-US" smtClean="0"/>
              <a:t>Click to edit Master title style</a:t>
            </a:r>
          </a:p>
        </p:txBody>
      </p:sp>
      <p:sp>
        <p:nvSpPr>
          <p:cNvPr id="3082" name="Rectangle 10"/>
          <p:cNvSpPr>
            <a:spLocks noGrp="1" noChangeArrowheads="1"/>
          </p:cNvSpPr>
          <p:nvPr>
            <p:ph type="body" idx="1"/>
          </p:nvPr>
        </p:nvSpPr>
        <p:spPr bwMode="auto">
          <a:xfrm>
            <a:off x="1182689" y="2017714"/>
            <a:ext cx="7772400" cy="41148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400"/>
            </a:lvl1pPr>
          </a:lstStyle>
          <a:p>
            <a:pPr defTabSz="914305"/>
            <a:endParaRPr lang="en-US" smtClean="0">
              <a:solidFill>
                <a:srgbClr val="000000"/>
              </a:solidFill>
              <a:latin typeface="Tahoma"/>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400"/>
            </a:lvl1pPr>
          </a:lstStyle>
          <a:p>
            <a:pPr defTabSz="914305"/>
            <a:endParaRPr lang="en-US" smtClean="0">
              <a:solidFill>
                <a:srgbClr val="000000"/>
              </a:solidFill>
              <a:latin typeface="Tahoma"/>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400"/>
            </a:lvl1pPr>
          </a:lstStyle>
          <a:p>
            <a:pPr defTabSz="914305"/>
            <a:fld id="{43B37FE7-1145-45D9-9590-4CF81D0E7EF1}" type="slidenum">
              <a:rPr lang="en-US" smtClean="0">
                <a:solidFill>
                  <a:srgbClr val="000000"/>
                </a:solidFill>
                <a:latin typeface="Tahoma"/>
              </a:rPr>
              <a:pPr defTabSz="914305"/>
              <a:t>‹#›</a:t>
            </a:fld>
            <a:endParaRPr lang="en-US" smtClean="0">
              <a:solidFill>
                <a:srgbClr val="000000"/>
              </a:solidFill>
              <a:latin typeface="Tahoma"/>
            </a:endParaRPr>
          </a:p>
        </p:txBody>
      </p:sp>
    </p:spTree>
    <p:extLst>
      <p:ext uri="{BB962C8B-B14F-4D97-AF65-F5344CB8AC3E}">
        <p14:creationId xmlns:p14="http://schemas.microsoft.com/office/powerpoint/2010/main" val="1727878490"/>
      </p:ext>
    </p:extLst>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 id="2147484794" r:id="rId12"/>
    <p:sldLayoutId id="2147484795" r:id="rId13"/>
    <p:sldLayoutId id="2147484796"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153" algn="l" rtl="0" fontAlgn="base">
        <a:spcBef>
          <a:spcPct val="0"/>
        </a:spcBef>
        <a:spcAft>
          <a:spcPct val="0"/>
        </a:spcAft>
        <a:defRPr sz="4400">
          <a:solidFill>
            <a:schemeClr val="tx2"/>
          </a:solidFill>
          <a:latin typeface="Tahoma" pitchFamily="34" charset="0"/>
        </a:defRPr>
      </a:lvl6pPr>
      <a:lvl7pPr marL="914305" algn="l" rtl="0" fontAlgn="base">
        <a:spcBef>
          <a:spcPct val="0"/>
        </a:spcBef>
        <a:spcAft>
          <a:spcPct val="0"/>
        </a:spcAft>
        <a:defRPr sz="4400">
          <a:solidFill>
            <a:schemeClr val="tx2"/>
          </a:solidFill>
          <a:latin typeface="Tahoma" pitchFamily="34" charset="0"/>
        </a:defRPr>
      </a:lvl7pPr>
      <a:lvl8pPr marL="1371458" algn="l" rtl="0" fontAlgn="base">
        <a:spcBef>
          <a:spcPct val="0"/>
        </a:spcBef>
        <a:spcAft>
          <a:spcPct val="0"/>
        </a:spcAft>
        <a:defRPr sz="4400">
          <a:solidFill>
            <a:schemeClr val="tx2"/>
          </a:solidFill>
          <a:latin typeface="Tahoma" pitchFamily="34" charset="0"/>
        </a:defRPr>
      </a:lvl8pPr>
      <a:lvl9pPr marL="1828610" algn="l" rtl="0" fontAlgn="base">
        <a:spcBef>
          <a:spcPct val="0"/>
        </a:spcBef>
        <a:spcAft>
          <a:spcPct val="0"/>
        </a:spcAft>
        <a:defRPr sz="4400">
          <a:solidFill>
            <a:schemeClr val="tx2"/>
          </a:solidFill>
          <a:latin typeface="Tahoma" pitchFamily="34" charset="0"/>
        </a:defRPr>
      </a:lvl9pPr>
    </p:titleStyle>
    <p:bodyStyle>
      <a:lvl1pPr marL="342865" indent="-342865"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873" indent="-28572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2882" indent="-228577"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034" indent="-228577"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187" indent="-228577"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340" indent="-228577"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492" indent="-228577"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8645" indent="-228577"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5797" indent="-228577"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flags.net/PORT.htm" TargetMode="External"/><Relationship Id="rId13" Type="http://schemas.openxmlformats.org/officeDocument/2006/relationships/image" Target="../media/image8.png"/><Relationship Id="rId1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hyperlink" Target="http://www.flags.net/HOKN.htm" TargetMode="External"/><Relationship Id="rId17" Type="http://schemas.openxmlformats.org/officeDocument/2006/relationships/image" Target="../media/image10.jpeg"/><Relationship Id="rId2" Type="http://schemas.openxmlformats.org/officeDocument/2006/relationships/hyperlink" Target="http://www.theodora.com/maps/australia_map.html" TargetMode="External"/><Relationship Id="rId16" Type="http://schemas.openxmlformats.org/officeDocument/2006/relationships/hyperlink" Target="http://www.google.com.au/imgres?imgurl=http://www.kiwiwise.co.nz/img/contentpage/new-zealand-flag.gif&amp;imgrefurl=http://www.kiwiwise.co.nz/info/new-zealand-flag&amp;usg=__5_PwZCz-9qG5WAg0JeKnm9rviV0=&amp;h=400&amp;w=800&amp;sz=8&amp;hl=en&amp;start=2&amp;zoom=1&amp;itbs=1&amp;tbnid=OvlKbxVaLJJIXM:&amp;tbnh=72&amp;tbnw=143&amp;prev=/images?q=new+zealand+flag&amp;hl=en&amp;sa=G&amp;gbv=2&amp;tbs=isch:1&amp;ei=m75tTZqfA4LyvwOg07HABA" TargetMode="External"/><Relationship Id="rId20"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hyperlink" Target="http://www.flags.net/UNKG.htm" TargetMode="External"/><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6.png"/><Relationship Id="rId19" Type="http://schemas.openxmlformats.org/officeDocument/2006/relationships/image" Target="../media/image12.png"/><Relationship Id="rId4" Type="http://schemas.openxmlformats.org/officeDocument/2006/relationships/hyperlink" Target="http://www.theodora.com/maps/united_states_map.html" TargetMode="External"/><Relationship Id="rId9" Type="http://schemas.openxmlformats.org/officeDocument/2006/relationships/image" Target="../media/image5.png"/><Relationship Id="rId14" Type="http://schemas.openxmlformats.org/officeDocument/2006/relationships/hyperlink" Target="http://www.flags.net/NETH.ht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53.xml"/><Relationship Id="rId4" Type="http://schemas.openxmlformats.org/officeDocument/2006/relationships/image" Target="../media/image72.png"/></Relationships>
</file>

<file path=ppt/slides/_rels/slide10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80.xml"/><Relationship Id="rId5" Type="http://schemas.openxmlformats.org/officeDocument/2006/relationships/image" Target="../media/image140.png"/><Relationship Id="rId4" Type="http://schemas.openxmlformats.org/officeDocument/2006/relationships/image" Target="../media/image139.png"/></Relationships>
</file>

<file path=ppt/slides/_rels/slide10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xml"/><Relationship Id="rId1" Type="http://schemas.openxmlformats.org/officeDocument/2006/relationships/slideLayout" Target="../slideLayouts/slideLayout347.xml"/><Relationship Id="rId4" Type="http://schemas.openxmlformats.org/officeDocument/2006/relationships/image" Target="../media/image14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8.xml"/><Relationship Id="rId1" Type="http://schemas.openxmlformats.org/officeDocument/2006/relationships/slideLayout" Target="../slideLayouts/slideLayout34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9.xml"/><Relationship Id="rId1" Type="http://schemas.openxmlformats.org/officeDocument/2006/relationships/slideLayout" Target="../slideLayouts/slideLayout34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58.xml"/></Relationships>
</file>

<file path=ppt/slides/_rels/slide106.xml.rels><?xml version="1.0" encoding="UTF-8" standalone="yes"?>
<Relationships xmlns="http://schemas.openxmlformats.org/package/2006/relationships"><Relationship Id="rId2" Type="http://schemas.openxmlformats.org/officeDocument/2006/relationships/image" Target="../media/image146.tiff"/><Relationship Id="rId1" Type="http://schemas.openxmlformats.org/officeDocument/2006/relationships/slideLayout" Target="../slideLayouts/slideLayout175.xml"/></Relationships>
</file>

<file path=ppt/slides/_rels/slide10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0.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90.xml"/><Relationship Id="rId1" Type="http://schemas.openxmlformats.org/officeDocument/2006/relationships/vmlDrawing" Target="../drawings/vmlDrawing2.vml"/><Relationship Id="rId4" Type="http://schemas.openxmlformats.org/officeDocument/2006/relationships/image" Target="../media/image24.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m.au/url?sa=i&amp;rct=j&amp;q=&amp;esrc=s&amp;source=images&amp;cd=&amp;cad=rja&amp;uact=8&amp;ved=0ahUKEwipxt2tubTSAhUDG5QKHc0rCK4QjRwIBw&amp;url=http://www.australia.com/en-ca/places/brisbane.html&amp;psig=AFQjCNHgRUTOyOp7Pf2L6ehb9u4OL7MuGA&amp;ust=148842803230779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hyperlink" Target="http://cts.businesswire.com/ct/CT?id=smartlink&amp;url=http://www.illumina.com/globalscreeningarray&amp;esheet=51363623&amp;newsitemid=20160616005665&amp;lan=en-US&amp;anchor=Infinium%C2%AE+Global+Screening+Array&amp;index=2&amp;md5=29b7081699c1fde5cc84559e32a3ca42" TargetMode="External"/><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6.xml"/><Relationship Id="rId1" Type="http://schemas.openxmlformats.org/officeDocument/2006/relationships/vmlDrawing" Target="../drawings/vmlDrawing3.vml"/><Relationship Id="rId6" Type="http://schemas.openxmlformats.org/officeDocument/2006/relationships/image" Target="../media/image35.wmf"/><Relationship Id="rId5" Type="http://schemas.openxmlformats.org/officeDocument/2006/relationships/oleObject" Target="../embeddings/oleObject6.bin"/><Relationship Id="rId4" Type="http://schemas.openxmlformats.org/officeDocument/2006/relationships/image" Target="../media/image34.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5.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3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google.com.au/url?sa=i&amp;rct=j&amp;q=&amp;esrc=s&amp;source=images&amp;cd=&amp;cad=rja&amp;uact=8&amp;ved=0ahUKEwic8bngyLTSAhVHNJQKHZegBtIQjRwIBw&amp;url=http://www.yourgenome.org/stories/genome-wide-association-studies&amp;bvm=bv.148441817,d.dGc&amp;psig=AFQjCNH_fK65U16erLIHuaSCVECZGx_BxA&amp;ust=1488432266488600"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4.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0.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0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7.xml"/></Relationships>
</file>

<file path=ppt/slides/_rels/slide4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slideLayout" Target="../slideLayouts/slideLayout133.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4.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4.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4.xm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4.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9.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6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82.xml"/><Relationship Id="rId6" Type="http://schemas.openxmlformats.org/officeDocument/2006/relationships/chart" Target="../charts/chart1.xml"/><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68.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9.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1.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0.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426.xml"/></Relationships>
</file>

<file path=ppt/slides/_rels/slide5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18.xml"/><Relationship Id="rId1" Type="http://schemas.openxmlformats.org/officeDocument/2006/relationships/slideLayout" Target="../slideLayouts/slideLayout381.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38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53.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1.xml"/><Relationship Id="rId1" Type="http://schemas.openxmlformats.org/officeDocument/2006/relationships/slideLayout" Target="../slideLayouts/slideLayout180.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9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0.xml"/><Relationship Id="rId1" Type="http://schemas.openxmlformats.org/officeDocument/2006/relationships/tags" Target="../tags/tag1.xml"/><Relationship Id="rId5" Type="http://schemas.openxmlformats.org/officeDocument/2006/relationships/image" Target="../media/image78.emf"/><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0.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7.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72.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7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21.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27.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3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1.xml"/><Relationship Id="rId1" Type="http://schemas.openxmlformats.org/officeDocument/2006/relationships/vmlDrawing" Target="../drawings/vmlDrawing4.vml"/><Relationship Id="rId5" Type="http://schemas.openxmlformats.org/officeDocument/2006/relationships/image" Target="../media/image90.png"/><Relationship Id="rId4" Type="http://schemas.openxmlformats.org/officeDocument/2006/relationships/oleObject" Target="../embeddings/oleObject7.bin"/></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11.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96.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11.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11.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oleObject" Target="../embeddings/oleObject2.bin"/><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1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49.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241.xml"/><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1.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02.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1.xm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02.xml"/></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02.xm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11.xml"/><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22.xml"/><Relationship Id="rId4" Type="http://schemas.openxmlformats.org/officeDocument/2006/relationships/image" Target="../media/image118.png"/></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16.xml"/><Relationship Id="rId4" Type="http://schemas.openxmlformats.org/officeDocument/2006/relationships/image" Target="../media/image121.png"/></Relationships>
</file>

<file path=ppt/slides/_rels/slide9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tiff"/><Relationship Id="rId1" Type="http://schemas.openxmlformats.org/officeDocument/2006/relationships/slideLayout" Target="../slideLayouts/slideLayout588.xml"/><Relationship Id="rId6" Type="http://schemas.openxmlformats.org/officeDocument/2006/relationships/image" Target="../media/image126.png"/><Relationship Id="rId11" Type="http://schemas.openxmlformats.org/officeDocument/2006/relationships/image" Target="../media/image131.tiff"/><Relationship Id="rId5" Type="http://schemas.openxmlformats.org/officeDocument/2006/relationships/image" Target="../media/image125.png"/><Relationship Id="rId10" Type="http://schemas.openxmlformats.org/officeDocument/2006/relationships/image" Target="../media/image130.tiff"/><Relationship Id="rId4" Type="http://schemas.openxmlformats.org/officeDocument/2006/relationships/image" Target="../media/image124.png"/><Relationship Id="rId9" Type="http://schemas.openxmlformats.org/officeDocument/2006/relationships/image" Target="../media/image129.png"/></Relationships>
</file>

<file path=ppt/slides/_rels/slide9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51.xml"/><Relationship Id="rId1" Type="http://schemas.openxmlformats.org/officeDocument/2006/relationships/vmlDrawing" Target="../drawings/vmlDrawing5.vml"/><Relationship Id="rId4" Type="http://schemas.openxmlformats.org/officeDocument/2006/relationships/image" Target="../media/image13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9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16.xml"/></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16.xml"/></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3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68300" y="314326"/>
            <a:ext cx="8575675" cy="977900"/>
          </a:xfrm>
        </p:spPr>
        <p:txBody>
          <a:bodyPr/>
          <a:lstStyle/>
          <a:p>
            <a:pPr algn="ctr"/>
            <a:r>
              <a:rPr lang="en-US" sz="2800" b="1" dirty="0" smtClean="0">
                <a:solidFill>
                  <a:srgbClr val="FF0000"/>
                </a:solidFill>
                <a:effectLst>
                  <a:outerShdw blurRad="38100" dist="38100" dir="2700000" algn="tl">
                    <a:srgbClr val="000000">
                      <a:alpha val="43137"/>
                    </a:srgbClr>
                  </a:outerShdw>
                </a:effectLst>
              </a:rPr>
              <a:t>30</a:t>
            </a:r>
            <a:r>
              <a:rPr lang="en-US" sz="2800" b="1" baseline="30000" dirty="0" smtClean="0">
                <a:solidFill>
                  <a:srgbClr val="FF0000"/>
                </a:solidFill>
                <a:effectLst>
                  <a:outerShdw blurRad="38100" dist="38100" dir="2700000" algn="tl">
                    <a:srgbClr val="000000">
                      <a:alpha val="43137"/>
                    </a:srgbClr>
                  </a:outerShdw>
                </a:effectLst>
              </a:rPr>
              <a:t>th</a:t>
            </a:r>
            <a:r>
              <a:rPr lang="en-US" sz="2800" b="1" dirty="0" smtClean="0"/>
              <a:t> </a:t>
            </a:r>
            <a:r>
              <a:rPr lang="en-AU" sz="2800" b="1" cap="small" dirty="0" smtClean="0"/>
              <a:t>International Workshop on Statistical Genetic Methods for Human Complex Traits</a:t>
            </a:r>
            <a:endParaRPr lang="en-US" sz="2800" b="1" cap="small" dirty="0" smtClean="0"/>
          </a:p>
        </p:txBody>
      </p:sp>
      <p:sp>
        <p:nvSpPr>
          <p:cNvPr id="39939" name="Rectangle 3"/>
          <p:cNvSpPr>
            <a:spLocks noGrp="1" noChangeArrowheads="1"/>
          </p:cNvSpPr>
          <p:nvPr>
            <p:ph type="body" sz="half" idx="1"/>
          </p:nvPr>
        </p:nvSpPr>
        <p:spPr>
          <a:xfrm>
            <a:off x="1172835" y="2019991"/>
            <a:ext cx="3810000" cy="4682632"/>
          </a:xfrm>
        </p:spPr>
        <p:txBody>
          <a:bodyPr/>
          <a:lstStyle/>
          <a:p>
            <a:pPr eaLnBrk="1" hangingPunct="1">
              <a:lnSpc>
                <a:spcPct val="90000"/>
              </a:lnSpc>
            </a:pPr>
            <a:r>
              <a:rPr lang="en-US" sz="2400" dirty="0" smtClean="0"/>
              <a:t>Ben Neale </a:t>
            </a:r>
            <a:r>
              <a:rPr lang="en-US" sz="1600" dirty="0" smtClean="0"/>
              <a:t>(</a:t>
            </a:r>
            <a:r>
              <a:rPr lang="en-US" sz="1600" dirty="0" err="1" smtClean="0"/>
              <a:t>codirector</a:t>
            </a:r>
            <a:r>
              <a:rPr lang="en-US" sz="1600" dirty="0" smtClean="0"/>
              <a:t>)</a:t>
            </a:r>
          </a:p>
          <a:p>
            <a:pPr eaLnBrk="1" hangingPunct="1">
              <a:lnSpc>
                <a:spcPct val="90000"/>
              </a:lnSpc>
            </a:pPr>
            <a:r>
              <a:rPr lang="en-US" sz="2400" dirty="0"/>
              <a:t>David Evans </a:t>
            </a:r>
            <a:r>
              <a:rPr lang="en-US" sz="1600" dirty="0"/>
              <a:t>(</a:t>
            </a:r>
            <a:r>
              <a:rPr lang="en-US" sz="1600" dirty="0" err="1" smtClean="0"/>
              <a:t>codirector</a:t>
            </a:r>
            <a:r>
              <a:rPr lang="en-US" sz="1600" dirty="0" smtClean="0"/>
              <a:t>)</a:t>
            </a:r>
          </a:p>
          <a:p>
            <a:pPr eaLnBrk="1" hangingPunct="1">
              <a:lnSpc>
                <a:spcPct val="90000"/>
              </a:lnSpc>
            </a:pPr>
            <a:r>
              <a:rPr lang="en-US" sz="2000" dirty="0" smtClean="0"/>
              <a:t>Jeff Barrett</a:t>
            </a:r>
          </a:p>
          <a:p>
            <a:pPr eaLnBrk="1" hangingPunct="1">
              <a:lnSpc>
                <a:spcPct val="90000"/>
              </a:lnSpc>
            </a:pPr>
            <a:r>
              <a:rPr lang="en-US" sz="2000" dirty="0" smtClean="0"/>
              <a:t>Pak Sham</a:t>
            </a:r>
          </a:p>
          <a:p>
            <a:pPr eaLnBrk="1" hangingPunct="1">
              <a:lnSpc>
                <a:spcPct val="90000"/>
              </a:lnSpc>
            </a:pPr>
            <a:r>
              <a:rPr lang="en-US" sz="2000" dirty="0" smtClean="0"/>
              <a:t>Goncalo </a:t>
            </a:r>
            <a:r>
              <a:rPr lang="en-US" sz="2000" dirty="0" err="1" smtClean="0"/>
              <a:t>Abecasis</a:t>
            </a:r>
            <a:endParaRPr lang="en-US" sz="2000" dirty="0" smtClean="0"/>
          </a:p>
          <a:p>
            <a:pPr eaLnBrk="1" hangingPunct="1">
              <a:lnSpc>
                <a:spcPct val="90000"/>
              </a:lnSpc>
            </a:pPr>
            <a:r>
              <a:rPr lang="en-US" sz="2000" dirty="0" smtClean="0"/>
              <a:t>Mike Neale </a:t>
            </a:r>
          </a:p>
          <a:p>
            <a:pPr eaLnBrk="1" hangingPunct="1">
              <a:lnSpc>
                <a:spcPct val="90000"/>
              </a:lnSpc>
            </a:pPr>
            <a:r>
              <a:rPr lang="en-US" sz="2000" dirty="0" smtClean="0"/>
              <a:t>Hermine Maes</a:t>
            </a:r>
          </a:p>
          <a:p>
            <a:pPr eaLnBrk="1" hangingPunct="1">
              <a:lnSpc>
                <a:spcPct val="90000"/>
              </a:lnSpc>
            </a:pPr>
            <a:r>
              <a:rPr lang="en-US" sz="2000" dirty="0" smtClean="0"/>
              <a:t>Sarah Medland</a:t>
            </a:r>
          </a:p>
          <a:p>
            <a:pPr eaLnBrk="1" hangingPunct="1">
              <a:lnSpc>
                <a:spcPct val="90000"/>
              </a:lnSpc>
            </a:pPr>
            <a:r>
              <a:rPr lang="en-US" sz="2000" dirty="0" smtClean="0"/>
              <a:t>Dorret Boomsma</a:t>
            </a:r>
          </a:p>
          <a:p>
            <a:pPr eaLnBrk="1" hangingPunct="1">
              <a:lnSpc>
                <a:spcPct val="90000"/>
              </a:lnSpc>
            </a:pPr>
            <a:r>
              <a:rPr lang="en-US" sz="2000" dirty="0"/>
              <a:t>Abdel </a:t>
            </a:r>
            <a:r>
              <a:rPr lang="en-US" sz="2000" dirty="0" smtClean="0"/>
              <a:t>Abdellaoui</a:t>
            </a:r>
            <a:endParaRPr lang="en-US" sz="2000" dirty="0"/>
          </a:p>
          <a:p>
            <a:pPr eaLnBrk="1" hangingPunct="1">
              <a:lnSpc>
                <a:spcPct val="90000"/>
              </a:lnSpc>
            </a:pPr>
            <a:r>
              <a:rPr lang="en-US" sz="2000" dirty="0" err="1" smtClean="0"/>
              <a:t>Meike</a:t>
            </a:r>
            <a:r>
              <a:rPr lang="en-US" sz="2000" dirty="0" smtClean="0"/>
              <a:t> Bartels</a:t>
            </a:r>
          </a:p>
          <a:p>
            <a:pPr eaLnBrk="1" hangingPunct="1">
              <a:lnSpc>
                <a:spcPct val="90000"/>
              </a:lnSpc>
            </a:pPr>
            <a:r>
              <a:rPr lang="en-US" sz="2000" dirty="0" smtClean="0"/>
              <a:t>Camellia Minica</a:t>
            </a:r>
          </a:p>
          <a:p>
            <a:pPr eaLnBrk="1" hangingPunct="1">
              <a:lnSpc>
                <a:spcPct val="90000"/>
              </a:lnSpc>
            </a:pPr>
            <a:r>
              <a:rPr lang="en-US" sz="2000" dirty="0" smtClean="0"/>
              <a:t>Christian de </a:t>
            </a:r>
            <a:r>
              <a:rPr lang="en-US" sz="2000" dirty="0" err="1" smtClean="0"/>
              <a:t>Leeuw</a:t>
            </a:r>
            <a:endParaRPr lang="en-US" sz="2000" dirty="0" smtClean="0"/>
          </a:p>
          <a:p>
            <a:pPr eaLnBrk="1" hangingPunct="1">
              <a:lnSpc>
                <a:spcPct val="90000"/>
              </a:lnSpc>
            </a:pPr>
            <a:endParaRPr lang="en-US" sz="2000" dirty="0" smtClean="0"/>
          </a:p>
          <a:p>
            <a:pPr eaLnBrk="1" hangingPunct="1">
              <a:lnSpc>
                <a:spcPct val="90000"/>
              </a:lnSpc>
            </a:pPr>
            <a:endParaRPr lang="en-US" sz="2000" dirty="0" smtClean="0"/>
          </a:p>
          <a:p>
            <a:pPr eaLnBrk="1" hangingPunct="1">
              <a:lnSpc>
                <a:spcPct val="90000"/>
              </a:lnSpc>
            </a:pPr>
            <a:endParaRPr lang="en-US" sz="2000" dirty="0" smtClean="0"/>
          </a:p>
        </p:txBody>
      </p:sp>
      <p:sp>
        <p:nvSpPr>
          <p:cNvPr id="39940" name="Rectangle 4"/>
          <p:cNvSpPr>
            <a:spLocks noGrp="1" noChangeArrowheads="1"/>
          </p:cNvSpPr>
          <p:nvPr>
            <p:ph type="body" sz="half" idx="2"/>
          </p:nvPr>
        </p:nvSpPr>
        <p:spPr>
          <a:xfrm>
            <a:off x="5145088" y="2017712"/>
            <a:ext cx="3810000" cy="4651101"/>
          </a:xfrm>
        </p:spPr>
        <p:txBody>
          <a:bodyPr/>
          <a:lstStyle/>
          <a:p>
            <a:pPr eaLnBrk="1" hangingPunct="1">
              <a:lnSpc>
                <a:spcPct val="90000"/>
              </a:lnSpc>
            </a:pPr>
            <a:r>
              <a:rPr lang="en-US" sz="2400" dirty="0" smtClean="0"/>
              <a:t>John Hewitt </a:t>
            </a:r>
            <a:r>
              <a:rPr lang="en-US" sz="1800" dirty="0" smtClean="0"/>
              <a:t>(host)</a:t>
            </a:r>
          </a:p>
          <a:p>
            <a:pPr eaLnBrk="1" hangingPunct="1">
              <a:lnSpc>
                <a:spcPct val="90000"/>
              </a:lnSpc>
            </a:pPr>
            <a:r>
              <a:rPr lang="en-US" sz="2000" dirty="0" smtClean="0"/>
              <a:t>Jeff Lessem</a:t>
            </a:r>
          </a:p>
          <a:p>
            <a:pPr eaLnBrk="1" hangingPunct="1">
              <a:lnSpc>
                <a:spcPct val="90000"/>
              </a:lnSpc>
            </a:pPr>
            <a:r>
              <a:rPr lang="en-US" sz="2000" dirty="0" smtClean="0"/>
              <a:t>Matt Keller</a:t>
            </a:r>
          </a:p>
          <a:p>
            <a:pPr eaLnBrk="1" hangingPunct="1">
              <a:lnSpc>
                <a:spcPct val="90000"/>
              </a:lnSpc>
            </a:pPr>
            <a:r>
              <a:rPr lang="en-US" sz="2000" dirty="0" smtClean="0"/>
              <a:t>Cotton Seed </a:t>
            </a:r>
          </a:p>
          <a:p>
            <a:pPr eaLnBrk="1" hangingPunct="1">
              <a:lnSpc>
                <a:spcPct val="90000"/>
              </a:lnSpc>
            </a:pPr>
            <a:r>
              <a:rPr lang="en-US" sz="2000" dirty="0" smtClean="0"/>
              <a:t>Stacey Cherny</a:t>
            </a:r>
          </a:p>
          <a:p>
            <a:pPr eaLnBrk="1" hangingPunct="1">
              <a:lnSpc>
                <a:spcPct val="90000"/>
              </a:lnSpc>
            </a:pPr>
            <a:r>
              <a:rPr lang="en-US" sz="2000" dirty="0" smtClean="0"/>
              <a:t>Danielle Posthuma</a:t>
            </a:r>
          </a:p>
          <a:p>
            <a:pPr eaLnBrk="1" hangingPunct="1">
              <a:lnSpc>
                <a:spcPct val="90000"/>
              </a:lnSpc>
            </a:pPr>
            <a:r>
              <a:rPr lang="en-US" sz="2000" dirty="0" smtClean="0"/>
              <a:t>Brad Verhulst</a:t>
            </a:r>
          </a:p>
          <a:p>
            <a:pPr eaLnBrk="1" hangingPunct="1">
              <a:lnSpc>
                <a:spcPct val="90000"/>
              </a:lnSpc>
            </a:pPr>
            <a:r>
              <a:rPr lang="en-US" sz="2000" dirty="0" smtClean="0"/>
              <a:t>Manuel Ferreira</a:t>
            </a:r>
          </a:p>
          <a:p>
            <a:pPr eaLnBrk="1" hangingPunct="1">
              <a:lnSpc>
                <a:spcPct val="90000"/>
              </a:lnSpc>
            </a:pPr>
            <a:r>
              <a:rPr lang="en-US" sz="2000" dirty="0" smtClean="0"/>
              <a:t>Tim Poterba </a:t>
            </a:r>
          </a:p>
          <a:p>
            <a:pPr eaLnBrk="1" hangingPunct="1">
              <a:lnSpc>
                <a:spcPct val="90000"/>
              </a:lnSpc>
            </a:pPr>
            <a:r>
              <a:rPr lang="en-US" sz="2000" dirty="0" smtClean="0"/>
              <a:t>Hilary Martin</a:t>
            </a:r>
          </a:p>
          <a:p>
            <a:pPr eaLnBrk="1" hangingPunct="1">
              <a:lnSpc>
                <a:spcPct val="90000"/>
              </a:lnSpc>
            </a:pPr>
            <a:r>
              <a:rPr lang="en-US" sz="2000" dirty="0" smtClean="0"/>
              <a:t>Jenny van Dongen</a:t>
            </a:r>
          </a:p>
          <a:p>
            <a:pPr eaLnBrk="1" hangingPunct="1">
              <a:lnSpc>
                <a:spcPct val="90000"/>
              </a:lnSpc>
            </a:pPr>
            <a:r>
              <a:rPr lang="en-US" sz="2000" dirty="0" smtClean="0"/>
              <a:t>Rob Kirkpatrick</a:t>
            </a:r>
          </a:p>
          <a:p>
            <a:pPr eaLnBrk="1" hangingPunct="1">
              <a:lnSpc>
                <a:spcPct val="90000"/>
              </a:lnSpc>
            </a:pPr>
            <a:r>
              <a:rPr lang="en-US" sz="2000" dirty="0" smtClean="0"/>
              <a:t>Pete Hatemi, Chris Zorn </a:t>
            </a:r>
          </a:p>
        </p:txBody>
      </p:sp>
      <p:pic>
        <p:nvPicPr>
          <p:cNvPr id="39941" name="Picture 6" descr="as-t">
            <a:hlinkClick r:id="rId2"/>
          </p:cNvPr>
          <p:cNvPicPr>
            <a:picLocks noChangeAspect="1" noChangeArrowheads="1"/>
          </p:cNvPicPr>
          <p:nvPr/>
        </p:nvPicPr>
        <p:blipFill>
          <a:blip r:embed="rId3" cstate="print"/>
          <a:srcRect/>
          <a:stretch>
            <a:fillRect/>
          </a:stretch>
        </p:blipFill>
        <p:spPr bwMode="auto">
          <a:xfrm>
            <a:off x="7051675" y="5147468"/>
            <a:ext cx="508000" cy="254000"/>
          </a:xfrm>
          <a:prstGeom prst="rect">
            <a:avLst/>
          </a:prstGeom>
          <a:noFill/>
          <a:ln w="9525">
            <a:noFill/>
            <a:miter lim="800000"/>
            <a:headEnd/>
            <a:tailEnd/>
          </a:ln>
        </p:spPr>
      </p:pic>
      <p:pic>
        <p:nvPicPr>
          <p:cNvPr id="39943" name="Picture 8" descr="as-t">
            <a:hlinkClick r:id="rId2"/>
          </p:cNvPr>
          <p:cNvPicPr>
            <a:picLocks noChangeAspect="1" noChangeArrowheads="1"/>
          </p:cNvPicPr>
          <p:nvPr/>
        </p:nvPicPr>
        <p:blipFill>
          <a:blip r:embed="rId3" cstate="print"/>
          <a:srcRect/>
          <a:stretch>
            <a:fillRect/>
          </a:stretch>
        </p:blipFill>
        <p:spPr bwMode="auto">
          <a:xfrm>
            <a:off x="4412372" y="2503488"/>
            <a:ext cx="571500" cy="285750"/>
          </a:xfrm>
          <a:prstGeom prst="rect">
            <a:avLst/>
          </a:prstGeom>
          <a:noFill/>
          <a:ln w="9525">
            <a:noFill/>
            <a:miter lim="800000"/>
            <a:headEnd/>
            <a:tailEnd/>
          </a:ln>
        </p:spPr>
      </p:pic>
      <p:pic>
        <p:nvPicPr>
          <p:cNvPr id="39944" name="Picture 9" descr="as-t">
            <a:hlinkClick r:id="rId2"/>
          </p:cNvPr>
          <p:cNvPicPr>
            <a:picLocks noChangeAspect="1" noChangeArrowheads="1"/>
          </p:cNvPicPr>
          <p:nvPr/>
        </p:nvPicPr>
        <p:blipFill>
          <a:blip r:embed="rId3" cstate="print"/>
          <a:srcRect/>
          <a:stretch>
            <a:fillRect/>
          </a:stretch>
        </p:blipFill>
        <p:spPr bwMode="auto">
          <a:xfrm>
            <a:off x="4001376" y="4486275"/>
            <a:ext cx="571500" cy="285750"/>
          </a:xfrm>
          <a:prstGeom prst="rect">
            <a:avLst/>
          </a:prstGeom>
          <a:noFill/>
          <a:ln w="9525">
            <a:noFill/>
            <a:miter lim="800000"/>
            <a:headEnd/>
            <a:tailEnd/>
          </a:ln>
        </p:spPr>
      </p:pic>
      <p:pic>
        <p:nvPicPr>
          <p:cNvPr id="39945" name="Picture 10" descr="as-t">
            <a:hlinkClick r:id="rId2"/>
          </p:cNvPr>
          <p:cNvPicPr>
            <a:picLocks noChangeAspect="1" noChangeArrowheads="1"/>
          </p:cNvPicPr>
          <p:nvPr/>
        </p:nvPicPr>
        <p:blipFill>
          <a:blip r:embed="rId3" cstate="print"/>
          <a:srcRect/>
          <a:stretch>
            <a:fillRect/>
          </a:stretch>
        </p:blipFill>
        <p:spPr bwMode="auto">
          <a:xfrm>
            <a:off x="7902575" y="4465638"/>
            <a:ext cx="558800" cy="279400"/>
          </a:xfrm>
          <a:prstGeom prst="rect">
            <a:avLst/>
          </a:prstGeom>
          <a:noFill/>
          <a:ln w="9525">
            <a:noFill/>
            <a:miter lim="800000"/>
            <a:headEnd/>
            <a:tailEnd/>
          </a:ln>
        </p:spPr>
      </p:pic>
      <p:pic>
        <p:nvPicPr>
          <p:cNvPr id="39946" name="Picture 14" descr="us-t">
            <a:hlinkClick r:id="rId4"/>
          </p:cNvPr>
          <p:cNvPicPr>
            <a:picLocks noChangeAspect="1" noChangeArrowheads="1"/>
          </p:cNvPicPr>
          <p:nvPr/>
        </p:nvPicPr>
        <p:blipFill>
          <a:blip r:embed="rId5" cstate="print"/>
          <a:srcRect/>
          <a:stretch>
            <a:fillRect/>
          </a:stretch>
        </p:blipFill>
        <p:spPr bwMode="auto">
          <a:xfrm>
            <a:off x="7038975" y="2459038"/>
            <a:ext cx="476250" cy="252412"/>
          </a:xfrm>
          <a:prstGeom prst="rect">
            <a:avLst/>
          </a:prstGeom>
          <a:noFill/>
          <a:ln w="9525">
            <a:noFill/>
            <a:miter lim="800000"/>
            <a:headEnd/>
            <a:tailEnd/>
          </a:ln>
        </p:spPr>
      </p:pic>
      <p:pic>
        <p:nvPicPr>
          <p:cNvPr id="39947" name="Picture 15" descr="us-t">
            <a:hlinkClick r:id="rId4"/>
          </p:cNvPr>
          <p:cNvPicPr>
            <a:picLocks noChangeAspect="1" noChangeArrowheads="1"/>
          </p:cNvPicPr>
          <p:nvPr/>
        </p:nvPicPr>
        <p:blipFill>
          <a:blip r:embed="rId5" cstate="print"/>
          <a:srcRect/>
          <a:stretch>
            <a:fillRect/>
          </a:stretch>
        </p:blipFill>
        <p:spPr bwMode="auto">
          <a:xfrm>
            <a:off x="2936875" y="2814638"/>
            <a:ext cx="476250" cy="252412"/>
          </a:xfrm>
          <a:prstGeom prst="rect">
            <a:avLst/>
          </a:prstGeom>
          <a:noFill/>
          <a:ln w="9525">
            <a:noFill/>
            <a:miter lim="800000"/>
            <a:headEnd/>
            <a:tailEnd/>
          </a:ln>
        </p:spPr>
      </p:pic>
      <p:pic>
        <p:nvPicPr>
          <p:cNvPr id="39949" name="Picture 17" descr="us-t">
            <a:hlinkClick r:id="rId4"/>
          </p:cNvPr>
          <p:cNvPicPr>
            <a:picLocks noChangeAspect="1" noChangeArrowheads="1"/>
          </p:cNvPicPr>
          <p:nvPr/>
        </p:nvPicPr>
        <p:blipFill>
          <a:blip r:embed="rId5" cstate="print"/>
          <a:srcRect/>
          <a:stretch>
            <a:fillRect/>
          </a:stretch>
        </p:blipFill>
        <p:spPr bwMode="auto">
          <a:xfrm>
            <a:off x="4776624" y="2141866"/>
            <a:ext cx="476250" cy="252412"/>
          </a:xfrm>
          <a:prstGeom prst="rect">
            <a:avLst/>
          </a:prstGeom>
          <a:noFill/>
          <a:ln w="9525">
            <a:noFill/>
            <a:miter lim="800000"/>
            <a:headEnd/>
            <a:tailEnd/>
          </a:ln>
        </p:spPr>
      </p:pic>
      <p:pic>
        <p:nvPicPr>
          <p:cNvPr id="39950" name="Picture 18" descr="us-t">
            <a:hlinkClick r:id="rId4"/>
          </p:cNvPr>
          <p:cNvPicPr>
            <a:picLocks noChangeAspect="1" noChangeArrowheads="1"/>
          </p:cNvPicPr>
          <p:nvPr/>
        </p:nvPicPr>
        <p:blipFill>
          <a:blip r:embed="rId5" cstate="print"/>
          <a:srcRect/>
          <a:stretch>
            <a:fillRect/>
          </a:stretch>
        </p:blipFill>
        <p:spPr bwMode="auto">
          <a:xfrm>
            <a:off x="8518307" y="2096870"/>
            <a:ext cx="476250" cy="252412"/>
          </a:xfrm>
          <a:prstGeom prst="rect">
            <a:avLst/>
          </a:prstGeom>
          <a:noFill/>
          <a:ln w="9525">
            <a:noFill/>
            <a:miter lim="800000"/>
            <a:headEnd/>
            <a:tailEnd/>
          </a:ln>
        </p:spPr>
      </p:pic>
      <p:pic>
        <p:nvPicPr>
          <p:cNvPr id="39954" name="Picture 22" descr="us-t">
            <a:hlinkClick r:id="rId4"/>
          </p:cNvPr>
          <p:cNvPicPr>
            <a:picLocks noChangeAspect="1" noChangeArrowheads="1"/>
          </p:cNvPicPr>
          <p:nvPr/>
        </p:nvPicPr>
        <p:blipFill>
          <a:blip r:embed="rId5" cstate="print"/>
          <a:srcRect/>
          <a:stretch>
            <a:fillRect/>
          </a:stretch>
        </p:blipFill>
        <p:spPr bwMode="auto">
          <a:xfrm>
            <a:off x="3728874" y="4150001"/>
            <a:ext cx="476250" cy="252412"/>
          </a:xfrm>
          <a:prstGeom prst="rect">
            <a:avLst/>
          </a:prstGeom>
          <a:noFill/>
          <a:ln w="9525">
            <a:noFill/>
            <a:miter lim="800000"/>
            <a:headEnd/>
            <a:tailEnd/>
          </a:ln>
        </p:spPr>
      </p:pic>
      <p:pic>
        <p:nvPicPr>
          <p:cNvPr id="39956" name="Picture 27" descr="UNKG0001">
            <a:hlinkClick r:id="rId6"/>
          </p:cNvPr>
          <p:cNvPicPr>
            <a:picLocks noChangeAspect="1" noChangeArrowheads="1"/>
          </p:cNvPicPr>
          <p:nvPr/>
        </p:nvPicPr>
        <p:blipFill>
          <a:blip r:embed="rId7" cstate="print"/>
          <a:srcRect/>
          <a:stretch>
            <a:fillRect/>
          </a:stretch>
        </p:blipFill>
        <p:spPr bwMode="auto">
          <a:xfrm>
            <a:off x="3521075" y="2789238"/>
            <a:ext cx="546100" cy="280987"/>
          </a:xfrm>
          <a:prstGeom prst="rect">
            <a:avLst/>
          </a:prstGeom>
          <a:noFill/>
          <a:ln w="9525">
            <a:noFill/>
            <a:miter lim="800000"/>
            <a:headEnd/>
            <a:tailEnd/>
          </a:ln>
        </p:spPr>
      </p:pic>
      <p:pic>
        <p:nvPicPr>
          <p:cNvPr id="39959" name="Picture 30" descr="UNKG0001">
            <a:hlinkClick r:id="rId6"/>
          </p:cNvPr>
          <p:cNvPicPr>
            <a:picLocks noChangeAspect="1" noChangeArrowheads="1"/>
          </p:cNvPicPr>
          <p:nvPr/>
        </p:nvPicPr>
        <p:blipFill>
          <a:blip r:embed="rId7" cstate="print"/>
          <a:srcRect/>
          <a:stretch>
            <a:fillRect/>
          </a:stretch>
        </p:blipFill>
        <p:spPr bwMode="auto">
          <a:xfrm>
            <a:off x="2924036" y="3834413"/>
            <a:ext cx="546100" cy="280987"/>
          </a:xfrm>
          <a:prstGeom prst="rect">
            <a:avLst/>
          </a:prstGeom>
          <a:noFill/>
          <a:ln w="9525">
            <a:noFill/>
            <a:miter lim="800000"/>
            <a:headEnd/>
            <a:tailEnd/>
          </a:ln>
        </p:spPr>
      </p:pic>
      <p:pic>
        <p:nvPicPr>
          <p:cNvPr id="39960" name="Picture 31" descr="UNKG0001">
            <a:hlinkClick r:id="rId6"/>
          </p:cNvPr>
          <p:cNvPicPr>
            <a:picLocks noChangeAspect="1" noChangeArrowheads="1"/>
          </p:cNvPicPr>
          <p:nvPr/>
        </p:nvPicPr>
        <p:blipFill>
          <a:blip r:embed="rId7" cstate="print"/>
          <a:srcRect/>
          <a:stretch>
            <a:fillRect/>
          </a:stretch>
        </p:blipFill>
        <p:spPr bwMode="auto">
          <a:xfrm>
            <a:off x="7927539" y="2078038"/>
            <a:ext cx="546100" cy="280987"/>
          </a:xfrm>
          <a:prstGeom prst="rect">
            <a:avLst/>
          </a:prstGeom>
          <a:noFill/>
          <a:ln w="9525">
            <a:noFill/>
            <a:miter lim="800000"/>
            <a:headEnd/>
            <a:tailEnd/>
          </a:ln>
        </p:spPr>
      </p:pic>
      <p:pic>
        <p:nvPicPr>
          <p:cNvPr id="39964" name="Picture 35" descr="UNKG0001">
            <a:hlinkClick r:id="rId6"/>
          </p:cNvPr>
          <p:cNvPicPr>
            <a:picLocks noChangeAspect="1" noChangeArrowheads="1"/>
          </p:cNvPicPr>
          <p:nvPr/>
        </p:nvPicPr>
        <p:blipFill>
          <a:blip r:embed="rId7" cstate="print"/>
          <a:srcRect/>
          <a:stretch>
            <a:fillRect/>
          </a:stretch>
        </p:blipFill>
        <p:spPr bwMode="auto">
          <a:xfrm>
            <a:off x="4139322" y="2143700"/>
            <a:ext cx="546100" cy="280987"/>
          </a:xfrm>
          <a:prstGeom prst="rect">
            <a:avLst/>
          </a:prstGeom>
          <a:noFill/>
          <a:ln w="9525">
            <a:noFill/>
            <a:miter lim="800000"/>
            <a:headEnd/>
            <a:tailEnd/>
          </a:ln>
        </p:spPr>
      </p:pic>
      <p:pic>
        <p:nvPicPr>
          <p:cNvPr id="39965" name="Picture 36" descr="us-t">
            <a:hlinkClick r:id="rId4"/>
          </p:cNvPr>
          <p:cNvPicPr>
            <a:picLocks noChangeAspect="1" noChangeArrowheads="1"/>
          </p:cNvPicPr>
          <p:nvPr/>
        </p:nvPicPr>
        <p:blipFill>
          <a:blip r:embed="rId5" cstate="print"/>
          <a:srcRect/>
          <a:stretch>
            <a:fillRect/>
          </a:stretch>
        </p:blipFill>
        <p:spPr bwMode="auto">
          <a:xfrm>
            <a:off x="3585670" y="3834413"/>
            <a:ext cx="476250" cy="252412"/>
          </a:xfrm>
          <a:prstGeom prst="rect">
            <a:avLst/>
          </a:prstGeom>
          <a:noFill/>
          <a:ln w="9525">
            <a:noFill/>
            <a:miter lim="800000"/>
            <a:headEnd/>
            <a:tailEnd/>
          </a:ln>
        </p:spPr>
      </p:pic>
      <p:pic>
        <p:nvPicPr>
          <p:cNvPr id="39966" name="Picture 37" descr="us-t">
            <a:hlinkClick r:id="rId4"/>
          </p:cNvPr>
          <p:cNvPicPr>
            <a:picLocks noChangeAspect="1" noChangeArrowheads="1"/>
          </p:cNvPicPr>
          <p:nvPr/>
        </p:nvPicPr>
        <p:blipFill>
          <a:blip r:embed="rId5" cstate="print"/>
          <a:srcRect/>
          <a:stretch>
            <a:fillRect/>
          </a:stretch>
        </p:blipFill>
        <p:spPr bwMode="auto">
          <a:xfrm>
            <a:off x="7889875" y="3484672"/>
            <a:ext cx="476250" cy="252412"/>
          </a:xfrm>
          <a:prstGeom prst="rect">
            <a:avLst/>
          </a:prstGeom>
          <a:noFill/>
          <a:ln w="9525">
            <a:noFill/>
            <a:miter lim="800000"/>
            <a:headEnd/>
            <a:tailEnd/>
          </a:ln>
        </p:spPr>
      </p:pic>
      <p:pic>
        <p:nvPicPr>
          <p:cNvPr id="39968" name="Picture 41" descr="PORT0001">
            <a:hlinkClick r:id="rId8"/>
          </p:cNvPr>
          <p:cNvPicPr>
            <a:picLocks noChangeAspect="1" noChangeArrowheads="1"/>
          </p:cNvPicPr>
          <p:nvPr/>
        </p:nvPicPr>
        <p:blipFill>
          <a:blip r:embed="rId9" cstate="print"/>
          <a:srcRect/>
          <a:stretch>
            <a:fillRect/>
          </a:stretch>
        </p:blipFill>
        <p:spPr bwMode="auto">
          <a:xfrm>
            <a:off x="7369175" y="4457700"/>
            <a:ext cx="457200" cy="314325"/>
          </a:xfrm>
          <a:prstGeom prst="rect">
            <a:avLst/>
          </a:prstGeom>
          <a:noFill/>
          <a:ln w="9525">
            <a:noFill/>
            <a:miter lim="800000"/>
            <a:headEnd/>
            <a:tailEnd/>
          </a:ln>
        </p:spPr>
      </p:pic>
      <p:pic>
        <p:nvPicPr>
          <p:cNvPr id="39970" name="Picture 45" descr="BELG0001"/>
          <p:cNvPicPr>
            <a:picLocks noChangeAspect="1" noChangeArrowheads="1"/>
          </p:cNvPicPr>
          <p:nvPr/>
        </p:nvPicPr>
        <p:blipFill>
          <a:blip r:embed="rId10" cstate="print"/>
          <a:srcRect/>
          <a:stretch>
            <a:fillRect/>
          </a:stretch>
        </p:blipFill>
        <p:spPr bwMode="auto">
          <a:xfrm>
            <a:off x="3304409" y="4143975"/>
            <a:ext cx="361950" cy="314325"/>
          </a:xfrm>
          <a:prstGeom prst="rect">
            <a:avLst/>
          </a:prstGeom>
          <a:noFill/>
          <a:ln w="9525">
            <a:noFill/>
            <a:miter lim="800000"/>
            <a:headEnd/>
            <a:tailEnd/>
          </a:ln>
        </p:spPr>
      </p:pic>
      <p:pic>
        <p:nvPicPr>
          <p:cNvPr id="39971" name="Picture 47" descr="CANA0001"/>
          <p:cNvPicPr>
            <a:picLocks noChangeAspect="1" noChangeArrowheads="1"/>
          </p:cNvPicPr>
          <p:nvPr/>
        </p:nvPicPr>
        <p:blipFill>
          <a:blip r:embed="rId11" cstate="print"/>
          <a:srcRect/>
          <a:stretch>
            <a:fillRect/>
          </a:stretch>
        </p:blipFill>
        <p:spPr bwMode="auto">
          <a:xfrm>
            <a:off x="7292975" y="3481388"/>
            <a:ext cx="533400" cy="274637"/>
          </a:xfrm>
          <a:prstGeom prst="rect">
            <a:avLst/>
          </a:prstGeom>
          <a:noFill/>
          <a:ln w="9525">
            <a:noFill/>
            <a:miter lim="800000"/>
            <a:headEnd/>
            <a:tailEnd/>
          </a:ln>
        </p:spPr>
      </p:pic>
      <p:pic>
        <p:nvPicPr>
          <p:cNvPr id="39973" name="Picture 51" descr="CHIN0100">
            <a:hlinkClick r:id="rId12"/>
          </p:cNvPr>
          <p:cNvPicPr>
            <a:picLocks noChangeAspect="1" noChangeArrowheads="1"/>
          </p:cNvPicPr>
          <p:nvPr/>
        </p:nvPicPr>
        <p:blipFill>
          <a:blip r:embed="rId13" cstate="print"/>
          <a:srcRect/>
          <a:stretch>
            <a:fillRect/>
          </a:stretch>
        </p:blipFill>
        <p:spPr bwMode="auto">
          <a:xfrm>
            <a:off x="8445500" y="3462338"/>
            <a:ext cx="457200" cy="314325"/>
          </a:xfrm>
          <a:prstGeom prst="rect">
            <a:avLst/>
          </a:prstGeom>
          <a:noFill/>
          <a:ln w="9525">
            <a:noFill/>
            <a:miter lim="800000"/>
            <a:headEnd/>
            <a:tailEnd/>
          </a:ln>
        </p:spPr>
      </p:pic>
      <p:pic>
        <p:nvPicPr>
          <p:cNvPr id="39974" name="Picture 53" descr="NETH0001">
            <a:hlinkClick r:id="rId14"/>
          </p:cNvPr>
          <p:cNvPicPr>
            <a:picLocks noChangeAspect="1" noChangeArrowheads="1"/>
          </p:cNvPicPr>
          <p:nvPr/>
        </p:nvPicPr>
        <p:blipFill>
          <a:blip r:embed="rId15" cstate="print"/>
          <a:srcRect/>
          <a:stretch>
            <a:fillRect/>
          </a:stretch>
        </p:blipFill>
        <p:spPr bwMode="auto">
          <a:xfrm>
            <a:off x="3565525" y="4833143"/>
            <a:ext cx="457200" cy="314325"/>
          </a:xfrm>
          <a:prstGeom prst="rect">
            <a:avLst/>
          </a:prstGeom>
          <a:noFill/>
          <a:ln w="9525">
            <a:noFill/>
            <a:miter lim="800000"/>
            <a:headEnd/>
            <a:tailEnd/>
          </a:ln>
        </p:spPr>
      </p:pic>
      <p:pic>
        <p:nvPicPr>
          <p:cNvPr id="39975" name="Picture 55" descr="NETH0001">
            <a:hlinkClick r:id="rId14"/>
          </p:cNvPr>
          <p:cNvPicPr>
            <a:picLocks noChangeAspect="1" noChangeArrowheads="1"/>
          </p:cNvPicPr>
          <p:nvPr/>
        </p:nvPicPr>
        <p:blipFill>
          <a:blip r:embed="rId15" cstate="print"/>
          <a:srcRect/>
          <a:stretch>
            <a:fillRect/>
          </a:stretch>
        </p:blipFill>
        <p:spPr bwMode="auto">
          <a:xfrm>
            <a:off x="4120163" y="5161921"/>
            <a:ext cx="457200" cy="314325"/>
          </a:xfrm>
          <a:prstGeom prst="rect">
            <a:avLst/>
          </a:prstGeom>
          <a:noFill/>
          <a:ln w="9525">
            <a:noFill/>
            <a:miter lim="800000"/>
            <a:headEnd/>
            <a:tailEnd/>
          </a:ln>
        </p:spPr>
      </p:pic>
      <p:pic>
        <p:nvPicPr>
          <p:cNvPr id="39976" name="Picture 57" descr="NETH0001">
            <a:hlinkClick r:id="rId14"/>
          </p:cNvPr>
          <p:cNvPicPr>
            <a:picLocks noChangeAspect="1" noChangeArrowheads="1"/>
          </p:cNvPicPr>
          <p:nvPr/>
        </p:nvPicPr>
        <p:blipFill>
          <a:blip r:embed="rId15" cstate="print"/>
          <a:srcRect/>
          <a:stretch>
            <a:fillRect/>
          </a:stretch>
        </p:blipFill>
        <p:spPr bwMode="auto">
          <a:xfrm>
            <a:off x="3139197" y="5481638"/>
            <a:ext cx="457200" cy="314325"/>
          </a:xfrm>
          <a:prstGeom prst="rect">
            <a:avLst/>
          </a:prstGeom>
          <a:noFill/>
          <a:ln w="9525">
            <a:noFill/>
            <a:miter lim="800000"/>
            <a:headEnd/>
            <a:tailEnd/>
          </a:ln>
        </p:spPr>
      </p:pic>
      <p:pic>
        <p:nvPicPr>
          <p:cNvPr id="43" name="Picture 14" descr="us-t">
            <a:hlinkClick r:id="rId4"/>
          </p:cNvPr>
          <p:cNvPicPr>
            <a:picLocks noChangeAspect="1" noChangeArrowheads="1"/>
          </p:cNvPicPr>
          <p:nvPr/>
        </p:nvPicPr>
        <p:blipFill>
          <a:blip r:embed="rId5" cstate="print"/>
          <a:srcRect/>
          <a:stretch>
            <a:fillRect/>
          </a:stretch>
        </p:blipFill>
        <p:spPr bwMode="auto">
          <a:xfrm>
            <a:off x="6886575" y="2776538"/>
            <a:ext cx="476250" cy="252412"/>
          </a:xfrm>
          <a:prstGeom prst="rect">
            <a:avLst/>
          </a:prstGeom>
          <a:noFill/>
          <a:ln w="9525">
            <a:noFill/>
            <a:miter lim="800000"/>
            <a:headEnd/>
            <a:tailEnd/>
          </a:ln>
        </p:spPr>
      </p:pic>
      <p:pic>
        <p:nvPicPr>
          <p:cNvPr id="44" name="Picture 14" descr="us-t">
            <a:hlinkClick r:id="rId4"/>
          </p:cNvPr>
          <p:cNvPicPr>
            <a:picLocks noChangeAspect="1" noChangeArrowheads="1"/>
          </p:cNvPicPr>
          <p:nvPr/>
        </p:nvPicPr>
        <p:blipFill>
          <a:blip r:embed="rId5" cstate="print"/>
          <a:srcRect/>
          <a:stretch>
            <a:fillRect/>
          </a:stretch>
        </p:blipFill>
        <p:spPr bwMode="auto">
          <a:xfrm>
            <a:off x="7163745" y="4139812"/>
            <a:ext cx="476250" cy="252412"/>
          </a:xfrm>
          <a:prstGeom prst="rect">
            <a:avLst/>
          </a:prstGeom>
          <a:noFill/>
          <a:ln w="9525">
            <a:noFill/>
            <a:miter lim="800000"/>
            <a:headEnd/>
            <a:tailEnd/>
          </a:ln>
        </p:spPr>
      </p:pic>
      <p:pic>
        <p:nvPicPr>
          <p:cNvPr id="46" name="Picture 14" descr="us-t">
            <a:hlinkClick r:id="rId4"/>
          </p:cNvPr>
          <p:cNvPicPr>
            <a:picLocks noChangeAspect="1" noChangeArrowheads="1"/>
          </p:cNvPicPr>
          <p:nvPr/>
        </p:nvPicPr>
        <p:blipFill>
          <a:blip r:embed="rId5" cstate="print"/>
          <a:srcRect/>
          <a:stretch>
            <a:fillRect/>
          </a:stretch>
        </p:blipFill>
        <p:spPr bwMode="auto">
          <a:xfrm>
            <a:off x="7363667" y="5822075"/>
            <a:ext cx="476250" cy="252412"/>
          </a:xfrm>
          <a:prstGeom prst="rect">
            <a:avLst/>
          </a:prstGeom>
          <a:noFill/>
          <a:ln w="9525">
            <a:noFill/>
            <a:miter lim="800000"/>
            <a:headEnd/>
            <a:tailEnd/>
          </a:ln>
        </p:spPr>
      </p:pic>
      <p:pic>
        <p:nvPicPr>
          <p:cNvPr id="39980" name="Picture 44" descr="http://t2.gstatic.com/images?q=tbn:ANd9GcRt1EGJnSnJBQm3XmSV4WIfnbJ6oIHWNTbQsc6HU3ve2Q9ljaCdW9Hjo1NC">
            <a:hlinkClick r:id="rId16"/>
          </p:cNvPr>
          <p:cNvPicPr>
            <a:picLocks noChangeAspect="1" noChangeArrowheads="1"/>
          </p:cNvPicPr>
          <p:nvPr/>
        </p:nvPicPr>
        <p:blipFill>
          <a:blip r:embed="rId17" cstate="print"/>
          <a:srcRect/>
          <a:stretch>
            <a:fillRect/>
          </a:stretch>
        </p:blipFill>
        <p:spPr bwMode="auto">
          <a:xfrm>
            <a:off x="3327400" y="4500159"/>
            <a:ext cx="595313" cy="299738"/>
          </a:xfrm>
          <a:prstGeom prst="rect">
            <a:avLst/>
          </a:prstGeom>
          <a:noFill/>
        </p:spPr>
      </p:pic>
      <p:pic>
        <p:nvPicPr>
          <p:cNvPr id="47" name="Picture 33" descr="UNKG0001">
            <a:hlinkClick r:id="rId6"/>
          </p:cNvPr>
          <p:cNvPicPr>
            <a:picLocks noChangeAspect="1" noChangeArrowheads="1"/>
          </p:cNvPicPr>
          <p:nvPr/>
        </p:nvPicPr>
        <p:blipFill>
          <a:blip r:embed="rId7" cstate="print"/>
          <a:srcRect/>
          <a:stretch>
            <a:fillRect/>
          </a:stretch>
        </p:blipFill>
        <p:spPr bwMode="auto">
          <a:xfrm>
            <a:off x="2911351" y="3132138"/>
            <a:ext cx="546100" cy="280987"/>
          </a:xfrm>
          <a:prstGeom prst="rect">
            <a:avLst/>
          </a:prstGeom>
          <a:noFill/>
          <a:ln w="9525">
            <a:noFill/>
            <a:miter lim="800000"/>
            <a:headEnd/>
            <a:tailEnd/>
          </a:ln>
        </p:spPr>
      </p:pic>
      <p:pic>
        <p:nvPicPr>
          <p:cNvPr id="50" name="Picture 49" descr="CHIN0100">
            <a:hlinkClick r:id="rId12"/>
          </p:cNvPr>
          <p:cNvPicPr>
            <a:picLocks noChangeAspect="1" noChangeArrowheads="1"/>
          </p:cNvPicPr>
          <p:nvPr/>
        </p:nvPicPr>
        <p:blipFill>
          <a:blip r:embed="rId13" cstate="print"/>
          <a:srcRect/>
          <a:stretch>
            <a:fillRect/>
          </a:stretch>
        </p:blipFill>
        <p:spPr bwMode="auto">
          <a:xfrm>
            <a:off x="3521075" y="3144044"/>
            <a:ext cx="457200" cy="314325"/>
          </a:xfrm>
          <a:prstGeom prst="rect">
            <a:avLst/>
          </a:prstGeom>
          <a:noFill/>
          <a:ln w="9525">
            <a:noFill/>
            <a:miter lim="800000"/>
            <a:headEnd/>
            <a:tailEnd/>
          </a:ln>
        </p:spPr>
      </p:pic>
      <p:pic>
        <p:nvPicPr>
          <p:cNvPr id="51" name="Picture 57" descr="NETH0001">
            <a:hlinkClick r:id="rId14"/>
          </p:cNvPr>
          <p:cNvPicPr>
            <a:picLocks noChangeAspect="1" noChangeArrowheads="1"/>
          </p:cNvPicPr>
          <p:nvPr/>
        </p:nvPicPr>
        <p:blipFill>
          <a:blip r:embed="rId15" cstate="print"/>
          <a:srcRect/>
          <a:stretch>
            <a:fillRect/>
          </a:stretch>
        </p:blipFill>
        <p:spPr bwMode="auto">
          <a:xfrm>
            <a:off x="3946909" y="5836281"/>
            <a:ext cx="457200" cy="314325"/>
          </a:xfrm>
          <a:prstGeom prst="rect">
            <a:avLst/>
          </a:prstGeom>
          <a:noFill/>
          <a:ln w="9525">
            <a:noFill/>
            <a:miter lim="800000"/>
            <a:headEnd/>
            <a:tailEnd/>
          </a:ln>
        </p:spPr>
      </p:pic>
      <p:pic>
        <p:nvPicPr>
          <p:cNvPr id="52" name="Picture 14" descr="us-t">
            <a:hlinkClick r:id="rId4"/>
          </p:cNvPr>
          <p:cNvPicPr>
            <a:picLocks noChangeAspect="1" noChangeArrowheads="1"/>
          </p:cNvPicPr>
          <p:nvPr/>
        </p:nvPicPr>
        <p:blipFill>
          <a:blip r:embed="rId5" cstate="print"/>
          <a:srcRect/>
          <a:stretch>
            <a:fillRect/>
          </a:stretch>
        </p:blipFill>
        <p:spPr bwMode="auto">
          <a:xfrm>
            <a:off x="8366125" y="6138233"/>
            <a:ext cx="476250" cy="252412"/>
          </a:xfrm>
          <a:prstGeom prst="rect">
            <a:avLst/>
          </a:prstGeom>
          <a:noFill/>
          <a:ln w="9525">
            <a:noFill/>
            <a:miter lim="800000"/>
            <a:headEnd/>
            <a:tailEnd/>
          </a:ln>
        </p:spPr>
      </p:pic>
      <p:pic>
        <p:nvPicPr>
          <p:cNvPr id="53" name="Picture 26" descr="UNKG0001">
            <a:hlinkClick r:id="rId6"/>
          </p:cNvPr>
          <p:cNvPicPr>
            <a:picLocks noChangeAspect="1" noChangeArrowheads="1"/>
          </p:cNvPicPr>
          <p:nvPr/>
        </p:nvPicPr>
        <p:blipFill>
          <a:blip r:embed="rId7" cstate="print"/>
          <a:srcRect/>
          <a:stretch>
            <a:fillRect/>
          </a:stretch>
        </p:blipFill>
        <p:spPr bwMode="auto">
          <a:xfrm>
            <a:off x="7620000" y="5133974"/>
            <a:ext cx="546100" cy="280987"/>
          </a:xfrm>
          <a:prstGeom prst="rect">
            <a:avLst/>
          </a:prstGeom>
          <a:noFill/>
          <a:ln w="9525">
            <a:noFill/>
            <a:miter lim="800000"/>
            <a:headEnd/>
            <a:tailEnd/>
          </a:ln>
        </p:spPr>
      </p:pic>
      <p:sp>
        <p:nvSpPr>
          <p:cNvPr id="2" name="AutoShape 2" descr="Image result for german flag images"/>
          <p:cNvSpPr>
            <a:spLocks noChangeAspect="1" noChangeArrowheads="1"/>
          </p:cNvSpPr>
          <p:nvPr/>
        </p:nvSpPr>
        <p:spPr bwMode="auto">
          <a:xfrm>
            <a:off x="63500" y="-136525"/>
            <a:ext cx="1876425" cy="112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srgbClr val="000000"/>
              </a:solidFill>
            </a:endParaRPr>
          </a:p>
        </p:txBody>
      </p:sp>
      <p:sp>
        <p:nvSpPr>
          <p:cNvPr id="3" name="AutoShape 4" descr="Image result for german flag images"/>
          <p:cNvSpPr>
            <a:spLocks noChangeAspect="1" noChangeArrowheads="1"/>
          </p:cNvSpPr>
          <p:nvPr/>
        </p:nvSpPr>
        <p:spPr bwMode="auto">
          <a:xfrm>
            <a:off x="215900" y="15875"/>
            <a:ext cx="1876425" cy="112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srgbClr val="000000"/>
              </a:solidFill>
            </a:endParaRPr>
          </a:p>
        </p:txBody>
      </p:sp>
      <p:sp>
        <p:nvSpPr>
          <p:cNvPr id="4" name="AutoShape 6" descr="Image result for german flag images"/>
          <p:cNvSpPr>
            <a:spLocks noChangeAspect="1" noChangeArrowheads="1"/>
          </p:cNvSpPr>
          <p:nvPr/>
        </p:nvSpPr>
        <p:spPr bwMode="auto">
          <a:xfrm>
            <a:off x="368300" y="168275"/>
            <a:ext cx="1876425" cy="112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srgbClr val="000000"/>
              </a:solidFill>
            </a:endParaRPr>
          </a:p>
        </p:txBody>
      </p:sp>
      <p:pic>
        <p:nvPicPr>
          <p:cNvPr id="1033"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73270" y="3132138"/>
            <a:ext cx="47625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06202" y="4814887"/>
            <a:ext cx="47625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1" descr="PORT0001">
            <a:hlinkClick r:id="rId8"/>
          </p:cNvPr>
          <p:cNvPicPr>
            <a:picLocks noChangeAspect="1" noChangeArrowheads="1"/>
          </p:cNvPicPr>
          <p:nvPr/>
        </p:nvPicPr>
        <p:blipFill>
          <a:blip r:embed="rId9" cstate="print"/>
          <a:srcRect/>
          <a:stretch>
            <a:fillRect/>
          </a:stretch>
        </p:blipFill>
        <p:spPr bwMode="auto">
          <a:xfrm>
            <a:off x="3585670" y="3495481"/>
            <a:ext cx="457200" cy="314325"/>
          </a:xfrm>
          <a:prstGeom prst="rect">
            <a:avLst/>
          </a:prstGeom>
          <a:noFill/>
          <a:ln w="9525">
            <a:noFill/>
            <a:miter lim="800000"/>
            <a:headEnd/>
            <a:tailEnd/>
          </a:ln>
        </p:spPr>
      </p:pic>
      <p:pic>
        <p:nvPicPr>
          <p:cNvPr id="54" name="Picture 36" descr="us-t">
            <a:hlinkClick r:id="rId4"/>
          </p:cNvPr>
          <p:cNvPicPr>
            <a:picLocks noChangeAspect="1" noChangeArrowheads="1"/>
          </p:cNvPicPr>
          <p:nvPr/>
        </p:nvPicPr>
        <p:blipFill>
          <a:blip r:embed="rId5" cstate="print"/>
          <a:srcRect/>
          <a:stretch>
            <a:fillRect/>
          </a:stretch>
        </p:blipFill>
        <p:spPr bwMode="auto">
          <a:xfrm>
            <a:off x="4100896" y="3557394"/>
            <a:ext cx="476250" cy="252412"/>
          </a:xfrm>
          <a:prstGeom prst="rect">
            <a:avLst/>
          </a:prstGeom>
          <a:noFill/>
          <a:ln w="9525">
            <a:noFill/>
            <a:miter lim="800000"/>
            <a:headEnd/>
            <a:tailEnd/>
          </a:ln>
        </p:spPr>
      </p:pic>
      <p:pic>
        <p:nvPicPr>
          <p:cNvPr id="55" name="Picture 57" descr="NETH0001">
            <a:hlinkClick r:id="rId14"/>
          </p:cNvPr>
          <p:cNvPicPr>
            <a:picLocks noChangeAspect="1" noChangeArrowheads="1"/>
          </p:cNvPicPr>
          <p:nvPr/>
        </p:nvPicPr>
        <p:blipFill>
          <a:blip r:embed="rId15" cstate="print"/>
          <a:srcRect/>
          <a:stretch>
            <a:fillRect/>
          </a:stretch>
        </p:blipFill>
        <p:spPr bwMode="auto">
          <a:xfrm>
            <a:off x="7743389" y="3774525"/>
            <a:ext cx="457200" cy="314325"/>
          </a:xfrm>
          <a:prstGeom prst="rect">
            <a:avLst/>
          </a:prstGeom>
          <a:noFill/>
          <a:ln w="9525">
            <a:noFill/>
            <a:miter lim="800000"/>
            <a:headEnd/>
            <a:tailEnd/>
          </a:ln>
        </p:spPr>
      </p:pic>
      <p:pic>
        <p:nvPicPr>
          <p:cNvPr id="56" name="Picture 57" descr="NETH0001">
            <a:hlinkClick r:id="rId14"/>
          </p:cNvPr>
          <p:cNvPicPr>
            <a:picLocks noChangeAspect="1" noChangeArrowheads="1"/>
          </p:cNvPicPr>
          <p:nvPr/>
        </p:nvPicPr>
        <p:blipFill>
          <a:blip r:embed="rId15" cstate="print"/>
          <a:srcRect/>
          <a:stretch>
            <a:fillRect/>
          </a:stretch>
        </p:blipFill>
        <p:spPr bwMode="auto">
          <a:xfrm>
            <a:off x="7685099" y="5476246"/>
            <a:ext cx="457200" cy="314325"/>
          </a:xfrm>
          <a:prstGeom prst="rect">
            <a:avLst/>
          </a:prstGeom>
          <a:noFill/>
          <a:ln w="9525">
            <a:noFill/>
            <a:miter lim="800000"/>
            <a:headEnd/>
            <a:tailEnd/>
          </a:ln>
        </p:spPr>
      </p:pic>
      <p:pic>
        <p:nvPicPr>
          <p:cNvPr id="45" name="Picture 57" descr="NETH0001">
            <a:hlinkClick r:id="rId14"/>
          </p:cNvPr>
          <p:cNvPicPr>
            <a:picLocks noChangeAspect="1" noChangeArrowheads="1"/>
          </p:cNvPicPr>
          <p:nvPr/>
        </p:nvPicPr>
        <p:blipFill>
          <a:blip r:embed="rId15" cstate="print"/>
          <a:srcRect/>
          <a:stretch>
            <a:fillRect/>
          </a:stretch>
        </p:blipFill>
        <p:spPr bwMode="auto">
          <a:xfrm>
            <a:off x="3810217" y="6233482"/>
            <a:ext cx="457200" cy="314325"/>
          </a:xfrm>
          <a:prstGeom prst="rect">
            <a:avLst/>
          </a:prstGeom>
          <a:noFill/>
          <a:ln w="9525">
            <a:noFill/>
            <a:miter lim="800000"/>
            <a:headEnd/>
            <a:tailEnd/>
          </a:ln>
        </p:spPr>
      </p:pic>
      <p:sp>
        <p:nvSpPr>
          <p:cNvPr id="5" name="AutoShape 2" descr="Image result for romanian flag"/>
          <p:cNvSpPr>
            <a:spLocks noChangeAspect="1" noChangeArrowheads="1"/>
          </p:cNvSpPr>
          <p:nvPr/>
        </p:nvSpPr>
        <p:spPr bwMode="auto">
          <a:xfrm>
            <a:off x="0" y="-136525"/>
            <a:ext cx="2009775" cy="133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romanian flag"/>
          <p:cNvSpPr>
            <a:spLocks noChangeAspect="1" noChangeArrowheads="1"/>
          </p:cNvSpPr>
          <p:nvPr/>
        </p:nvSpPr>
        <p:spPr bwMode="auto">
          <a:xfrm>
            <a:off x="152400" y="15875"/>
            <a:ext cx="2009775" cy="133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28389" name="Picture 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13125" y="5836281"/>
            <a:ext cx="483693" cy="320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0434"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72179" y="5161921"/>
            <a:ext cx="503232" cy="342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48540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2446338" y="317500"/>
            <a:ext cx="4768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IDENTITY BY DESCENT</a:t>
            </a:r>
            <a:endParaRPr lang="en-US" altLang="en-US" b="1" smtClean="0">
              <a:solidFill>
                <a:srgbClr val="FFFFFF"/>
              </a:solidFill>
              <a:latin typeface="Times New Roman" pitchFamily="18" charset="0"/>
            </a:endParaRPr>
          </a:p>
        </p:txBody>
      </p:sp>
      <p:sp>
        <p:nvSpPr>
          <p:cNvPr id="96259" name="Rectangle 3"/>
          <p:cNvSpPr>
            <a:spLocks noChangeArrowheads="1"/>
          </p:cNvSpPr>
          <p:nvPr/>
        </p:nvSpPr>
        <p:spPr bwMode="auto">
          <a:xfrm>
            <a:off x="1296988" y="2162175"/>
            <a:ext cx="342900" cy="3524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60" name="Rectangle 4"/>
          <p:cNvSpPr>
            <a:spLocks noChangeArrowheads="1"/>
          </p:cNvSpPr>
          <p:nvPr/>
        </p:nvSpPr>
        <p:spPr bwMode="auto">
          <a:xfrm>
            <a:off x="1639888" y="2162175"/>
            <a:ext cx="342900" cy="352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96261" name="Group 5"/>
          <p:cNvGrpSpPr>
            <a:grpSpLocks/>
          </p:cNvGrpSpPr>
          <p:nvPr/>
        </p:nvGrpSpPr>
        <p:grpSpPr bwMode="auto">
          <a:xfrm>
            <a:off x="1296988" y="2819400"/>
            <a:ext cx="685800" cy="357188"/>
            <a:chOff x="1008" y="1776"/>
            <a:chExt cx="432" cy="225"/>
          </a:xfrm>
        </p:grpSpPr>
        <p:sp>
          <p:nvSpPr>
            <p:cNvPr id="96262" name="Rectangle 6"/>
            <p:cNvSpPr>
              <a:spLocks noChangeArrowheads="1"/>
            </p:cNvSpPr>
            <p:nvPr/>
          </p:nvSpPr>
          <p:spPr bwMode="auto">
            <a:xfrm>
              <a:off x="1008" y="1776"/>
              <a:ext cx="216" cy="2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63" name="Rectangle 7"/>
            <p:cNvSpPr>
              <a:spLocks noChangeArrowheads="1"/>
            </p:cNvSpPr>
            <p:nvPr/>
          </p:nvSpPr>
          <p:spPr bwMode="auto">
            <a:xfrm>
              <a:off x="1224" y="1776"/>
              <a:ext cx="216" cy="225"/>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96264" name="Rectangle 8"/>
          <p:cNvSpPr>
            <a:spLocks noChangeArrowheads="1"/>
          </p:cNvSpPr>
          <p:nvPr/>
        </p:nvSpPr>
        <p:spPr bwMode="auto">
          <a:xfrm>
            <a:off x="1296988" y="3429000"/>
            <a:ext cx="342900" cy="3635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65" name="Rectangle 9"/>
          <p:cNvSpPr>
            <a:spLocks noChangeArrowheads="1"/>
          </p:cNvSpPr>
          <p:nvPr/>
        </p:nvSpPr>
        <p:spPr bwMode="auto">
          <a:xfrm>
            <a:off x="1639888" y="3429000"/>
            <a:ext cx="342900" cy="363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96266" name="Group 10"/>
          <p:cNvGrpSpPr>
            <a:grpSpLocks/>
          </p:cNvGrpSpPr>
          <p:nvPr/>
        </p:nvGrpSpPr>
        <p:grpSpPr bwMode="auto">
          <a:xfrm>
            <a:off x="1296988" y="4038600"/>
            <a:ext cx="685800" cy="369888"/>
            <a:chOff x="1008" y="2544"/>
            <a:chExt cx="432" cy="233"/>
          </a:xfrm>
        </p:grpSpPr>
        <p:sp>
          <p:nvSpPr>
            <p:cNvPr id="96267" name="Rectangle 11"/>
            <p:cNvSpPr>
              <a:spLocks noChangeArrowheads="1"/>
            </p:cNvSpPr>
            <p:nvPr/>
          </p:nvSpPr>
          <p:spPr bwMode="auto">
            <a:xfrm>
              <a:off x="1008" y="2544"/>
              <a:ext cx="216" cy="23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68" name="Rectangle 12"/>
            <p:cNvSpPr>
              <a:spLocks noChangeArrowheads="1"/>
            </p:cNvSpPr>
            <p:nvPr/>
          </p:nvSpPr>
          <p:spPr bwMode="auto">
            <a:xfrm>
              <a:off x="1224" y="2544"/>
              <a:ext cx="216" cy="233"/>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96269" name="Text Box 13"/>
          <p:cNvSpPr txBox="1">
            <a:spLocks noChangeArrowheads="1"/>
          </p:cNvSpPr>
          <p:nvPr/>
        </p:nvSpPr>
        <p:spPr bwMode="auto">
          <a:xfrm>
            <a:off x="4954588" y="990600"/>
            <a:ext cx="91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b="1" smtClean="0">
                <a:solidFill>
                  <a:srgbClr val="FFFFFF"/>
                </a:solidFill>
                <a:latin typeface="Arial" charset="0"/>
              </a:rPr>
              <a:t>Sib 1</a:t>
            </a:r>
            <a:endParaRPr lang="en-US" altLang="en-US" smtClean="0">
              <a:solidFill>
                <a:srgbClr val="FFFFFF"/>
              </a:solidFill>
              <a:latin typeface="Times New Roman" pitchFamily="18" charset="0"/>
            </a:endParaRPr>
          </a:p>
        </p:txBody>
      </p:sp>
      <p:sp>
        <p:nvSpPr>
          <p:cNvPr id="96270" name="Text Box 14"/>
          <p:cNvSpPr txBox="1">
            <a:spLocks noChangeArrowheads="1"/>
          </p:cNvSpPr>
          <p:nvPr/>
        </p:nvSpPr>
        <p:spPr bwMode="auto">
          <a:xfrm>
            <a:off x="128588" y="3048000"/>
            <a:ext cx="91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b="1" smtClean="0">
                <a:solidFill>
                  <a:srgbClr val="FFFFFF"/>
                </a:solidFill>
                <a:latin typeface="Arial" charset="0"/>
              </a:rPr>
              <a:t>Sib 2</a:t>
            </a:r>
            <a:endParaRPr lang="en-US" altLang="en-US" smtClean="0">
              <a:solidFill>
                <a:srgbClr val="FFFFFF"/>
              </a:solidFill>
              <a:latin typeface="Times New Roman" pitchFamily="18" charset="0"/>
            </a:endParaRPr>
          </a:p>
        </p:txBody>
      </p:sp>
      <p:grpSp>
        <p:nvGrpSpPr>
          <p:cNvPr id="96271" name="Group 15"/>
          <p:cNvGrpSpPr>
            <a:grpSpLocks/>
          </p:cNvGrpSpPr>
          <p:nvPr/>
        </p:nvGrpSpPr>
        <p:grpSpPr bwMode="auto">
          <a:xfrm>
            <a:off x="2363788" y="1998663"/>
            <a:ext cx="5957887" cy="2573337"/>
            <a:chOff x="1863" y="1259"/>
            <a:chExt cx="4032" cy="1329"/>
          </a:xfrm>
        </p:grpSpPr>
        <p:sp>
          <p:nvSpPr>
            <p:cNvPr id="96272" name="Rectangle 16"/>
            <p:cNvSpPr>
              <a:spLocks noChangeArrowheads="1"/>
            </p:cNvSpPr>
            <p:nvPr/>
          </p:nvSpPr>
          <p:spPr bwMode="auto">
            <a:xfrm>
              <a:off x="1863" y="1259"/>
              <a:ext cx="1008" cy="332"/>
            </a:xfrm>
            <a:prstGeom prst="rect">
              <a:avLst/>
            </a:prstGeom>
            <a:solidFill>
              <a:schemeClr val="bg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3" name="Rectangle 17"/>
            <p:cNvSpPr>
              <a:spLocks noChangeArrowheads="1"/>
            </p:cNvSpPr>
            <p:nvPr/>
          </p:nvSpPr>
          <p:spPr bwMode="auto">
            <a:xfrm>
              <a:off x="2871" y="1259"/>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4" name="Rectangle 18"/>
            <p:cNvSpPr>
              <a:spLocks noChangeArrowheads="1"/>
            </p:cNvSpPr>
            <p:nvPr/>
          </p:nvSpPr>
          <p:spPr bwMode="auto">
            <a:xfrm>
              <a:off x="3879" y="1259"/>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5" name="Rectangle 19"/>
            <p:cNvSpPr>
              <a:spLocks noChangeArrowheads="1"/>
            </p:cNvSpPr>
            <p:nvPr/>
          </p:nvSpPr>
          <p:spPr bwMode="auto">
            <a:xfrm>
              <a:off x="4887" y="1259"/>
              <a:ext cx="1008" cy="332"/>
            </a:xfrm>
            <a:prstGeom prst="rect">
              <a:avLst/>
            </a:prstGeom>
            <a:solidFill>
              <a:srgbClr val="F0F0F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6" name="Rectangle 20"/>
            <p:cNvSpPr>
              <a:spLocks noChangeArrowheads="1"/>
            </p:cNvSpPr>
            <p:nvPr/>
          </p:nvSpPr>
          <p:spPr bwMode="auto">
            <a:xfrm>
              <a:off x="1863" y="1591"/>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7" name="Rectangle 21"/>
            <p:cNvSpPr>
              <a:spLocks noChangeArrowheads="1"/>
            </p:cNvSpPr>
            <p:nvPr/>
          </p:nvSpPr>
          <p:spPr bwMode="auto">
            <a:xfrm>
              <a:off x="2871" y="1591"/>
              <a:ext cx="1008" cy="332"/>
            </a:xfrm>
            <a:prstGeom prst="rect">
              <a:avLst/>
            </a:prstGeom>
            <a:solidFill>
              <a:schemeClr val="bg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8" name="Rectangle 22"/>
            <p:cNvSpPr>
              <a:spLocks noChangeArrowheads="1"/>
            </p:cNvSpPr>
            <p:nvPr/>
          </p:nvSpPr>
          <p:spPr bwMode="auto">
            <a:xfrm>
              <a:off x="3879" y="1591"/>
              <a:ext cx="1008" cy="332"/>
            </a:xfrm>
            <a:prstGeom prst="rect">
              <a:avLst/>
            </a:prstGeom>
            <a:solidFill>
              <a:srgbClr val="F0F0F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9" name="Rectangle 23"/>
            <p:cNvSpPr>
              <a:spLocks noChangeArrowheads="1"/>
            </p:cNvSpPr>
            <p:nvPr/>
          </p:nvSpPr>
          <p:spPr bwMode="auto">
            <a:xfrm>
              <a:off x="4887" y="1591"/>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0" name="Rectangle 24"/>
            <p:cNvSpPr>
              <a:spLocks noChangeArrowheads="1"/>
            </p:cNvSpPr>
            <p:nvPr/>
          </p:nvSpPr>
          <p:spPr bwMode="auto">
            <a:xfrm>
              <a:off x="1863" y="1923"/>
              <a:ext cx="1008" cy="333"/>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1" name="Rectangle 25"/>
            <p:cNvSpPr>
              <a:spLocks noChangeArrowheads="1"/>
            </p:cNvSpPr>
            <p:nvPr/>
          </p:nvSpPr>
          <p:spPr bwMode="auto">
            <a:xfrm>
              <a:off x="2871" y="1923"/>
              <a:ext cx="1008" cy="333"/>
            </a:xfrm>
            <a:prstGeom prst="rect">
              <a:avLst/>
            </a:prstGeom>
            <a:solidFill>
              <a:srgbClr val="F0F0F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2" name="Rectangle 26"/>
            <p:cNvSpPr>
              <a:spLocks noChangeArrowheads="1"/>
            </p:cNvSpPr>
            <p:nvPr/>
          </p:nvSpPr>
          <p:spPr bwMode="auto">
            <a:xfrm>
              <a:off x="3879" y="1923"/>
              <a:ext cx="1008" cy="333"/>
            </a:xfrm>
            <a:prstGeom prst="rect">
              <a:avLst/>
            </a:prstGeom>
            <a:solidFill>
              <a:schemeClr val="bg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3" name="Rectangle 27"/>
            <p:cNvSpPr>
              <a:spLocks noChangeArrowheads="1"/>
            </p:cNvSpPr>
            <p:nvPr/>
          </p:nvSpPr>
          <p:spPr bwMode="auto">
            <a:xfrm>
              <a:off x="4887" y="1923"/>
              <a:ext cx="1008" cy="333"/>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4" name="Rectangle 28"/>
            <p:cNvSpPr>
              <a:spLocks noChangeArrowheads="1"/>
            </p:cNvSpPr>
            <p:nvPr/>
          </p:nvSpPr>
          <p:spPr bwMode="auto">
            <a:xfrm>
              <a:off x="1863" y="2256"/>
              <a:ext cx="1008" cy="332"/>
            </a:xfrm>
            <a:prstGeom prst="rect">
              <a:avLst/>
            </a:prstGeom>
            <a:solidFill>
              <a:srgbClr val="F0F0F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5" name="Rectangle 29"/>
            <p:cNvSpPr>
              <a:spLocks noChangeArrowheads="1"/>
            </p:cNvSpPr>
            <p:nvPr/>
          </p:nvSpPr>
          <p:spPr bwMode="auto">
            <a:xfrm>
              <a:off x="2871" y="2256"/>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6" name="Rectangle 30"/>
            <p:cNvSpPr>
              <a:spLocks noChangeArrowheads="1"/>
            </p:cNvSpPr>
            <p:nvPr/>
          </p:nvSpPr>
          <p:spPr bwMode="auto">
            <a:xfrm>
              <a:off x="3879" y="2256"/>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7" name="Rectangle 31"/>
            <p:cNvSpPr>
              <a:spLocks noChangeArrowheads="1"/>
            </p:cNvSpPr>
            <p:nvPr/>
          </p:nvSpPr>
          <p:spPr bwMode="auto">
            <a:xfrm>
              <a:off x="4887" y="2256"/>
              <a:ext cx="1008" cy="332"/>
            </a:xfrm>
            <a:prstGeom prst="rect">
              <a:avLst/>
            </a:prstGeom>
            <a:solidFill>
              <a:schemeClr val="bg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96288" name="Rectangle 32"/>
          <p:cNvSpPr>
            <a:spLocks noChangeArrowheads="1"/>
          </p:cNvSpPr>
          <p:nvPr/>
        </p:nvSpPr>
        <p:spPr bwMode="auto">
          <a:xfrm>
            <a:off x="1296988" y="4979988"/>
            <a:ext cx="800100" cy="368300"/>
          </a:xfrm>
          <a:prstGeom prst="rect">
            <a:avLst/>
          </a:prstGeom>
          <a:solidFill>
            <a:schemeClr val="bg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9" name="Rectangle 33"/>
          <p:cNvSpPr>
            <a:spLocks noChangeArrowheads="1"/>
          </p:cNvSpPr>
          <p:nvPr/>
        </p:nvSpPr>
        <p:spPr bwMode="auto">
          <a:xfrm>
            <a:off x="1296988" y="5665788"/>
            <a:ext cx="800100" cy="368300"/>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90" name="Rectangle 34"/>
          <p:cNvSpPr>
            <a:spLocks noChangeArrowheads="1"/>
          </p:cNvSpPr>
          <p:nvPr/>
        </p:nvSpPr>
        <p:spPr bwMode="auto">
          <a:xfrm>
            <a:off x="1296988" y="6299200"/>
            <a:ext cx="800100" cy="368300"/>
          </a:xfrm>
          <a:prstGeom prst="rect">
            <a:avLst/>
          </a:prstGeom>
          <a:solidFill>
            <a:srgbClr val="F0F0F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91" name="Text Box 35"/>
          <p:cNvSpPr txBox="1">
            <a:spLocks noChangeArrowheads="1"/>
          </p:cNvSpPr>
          <p:nvPr/>
        </p:nvSpPr>
        <p:spPr bwMode="auto">
          <a:xfrm>
            <a:off x="2466975" y="4953000"/>
            <a:ext cx="6678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sz="2000" b="1" smtClean="0">
                <a:solidFill>
                  <a:srgbClr val="FFFFFF"/>
                </a:solidFill>
                <a:latin typeface="Arial" charset="0"/>
              </a:rPr>
              <a:t>4/16 = 1/4 sibs share BOTH parental alleles  IBD  =  2</a:t>
            </a:r>
          </a:p>
        </p:txBody>
      </p:sp>
      <p:sp>
        <p:nvSpPr>
          <p:cNvPr id="96292" name="Text Box 36"/>
          <p:cNvSpPr txBox="1">
            <a:spLocks noChangeArrowheads="1"/>
          </p:cNvSpPr>
          <p:nvPr/>
        </p:nvSpPr>
        <p:spPr bwMode="auto">
          <a:xfrm>
            <a:off x="2466975" y="5621338"/>
            <a:ext cx="649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sz="2000" b="1" smtClean="0">
                <a:solidFill>
                  <a:srgbClr val="FFFFFF"/>
                </a:solidFill>
                <a:latin typeface="Arial" charset="0"/>
              </a:rPr>
              <a:t>8/16 = 1/2 sibs share ONE parental allele  IBD  =  1</a:t>
            </a:r>
          </a:p>
        </p:txBody>
      </p:sp>
      <p:sp>
        <p:nvSpPr>
          <p:cNvPr id="96293" name="Text Box 37"/>
          <p:cNvSpPr txBox="1">
            <a:spLocks noChangeArrowheads="1"/>
          </p:cNvSpPr>
          <p:nvPr/>
        </p:nvSpPr>
        <p:spPr bwMode="auto">
          <a:xfrm>
            <a:off x="2466975" y="6270625"/>
            <a:ext cx="649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sz="2000" b="1" smtClean="0">
                <a:solidFill>
                  <a:srgbClr val="FFFFFF"/>
                </a:solidFill>
                <a:latin typeface="Arial" charset="0"/>
              </a:rPr>
              <a:t>4/16 = 1/4 sibs share NO parental alleles  IBD  =  0</a:t>
            </a:r>
          </a:p>
        </p:txBody>
      </p:sp>
      <p:sp>
        <p:nvSpPr>
          <p:cNvPr id="96294" name="Rectangle 38"/>
          <p:cNvSpPr>
            <a:spLocks noChangeArrowheads="1"/>
          </p:cNvSpPr>
          <p:nvPr/>
        </p:nvSpPr>
        <p:spPr bwMode="auto">
          <a:xfrm>
            <a:off x="2744788" y="1447800"/>
            <a:ext cx="342900" cy="3524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95" name="Rectangle 39"/>
          <p:cNvSpPr>
            <a:spLocks noChangeArrowheads="1"/>
          </p:cNvSpPr>
          <p:nvPr/>
        </p:nvSpPr>
        <p:spPr bwMode="auto">
          <a:xfrm>
            <a:off x="3087688" y="1447800"/>
            <a:ext cx="342900" cy="352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96296" name="Group 40"/>
          <p:cNvGrpSpPr>
            <a:grpSpLocks/>
          </p:cNvGrpSpPr>
          <p:nvPr/>
        </p:nvGrpSpPr>
        <p:grpSpPr bwMode="auto">
          <a:xfrm>
            <a:off x="4268788" y="1447800"/>
            <a:ext cx="685800" cy="357188"/>
            <a:chOff x="1008" y="1776"/>
            <a:chExt cx="432" cy="225"/>
          </a:xfrm>
        </p:grpSpPr>
        <p:sp>
          <p:nvSpPr>
            <p:cNvPr id="96297" name="Rectangle 41"/>
            <p:cNvSpPr>
              <a:spLocks noChangeArrowheads="1"/>
            </p:cNvSpPr>
            <p:nvPr/>
          </p:nvSpPr>
          <p:spPr bwMode="auto">
            <a:xfrm>
              <a:off x="1008" y="1776"/>
              <a:ext cx="216" cy="2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98" name="Rectangle 42"/>
            <p:cNvSpPr>
              <a:spLocks noChangeArrowheads="1"/>
            </p:cNvSpPr>
            <p:nvPr/>
          </p:nvSpPr>
          <p:spPr bwMode="auto">
            <a:xfrm>
              <a:off x="1224" y="1776"/>
              <a:ext cx="216" cy="225"/>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96299" name="Rectangle 43"/>
          <p:cNvSpPr>
            <a:spLocks noChangeArrowheads="1"/>
          </p:cNvSpPr>
          <p:nvPr/>
        </p:nvSpPr>
        <p:spPr bwMode="auto">
          <a:xfrm>
            <a:off x="5716588" y="1447800"/>
            <a:ext cx="342900" cy="3635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300" name="Rectangle 44"/>
          <p:cNvSpPr>
            <a:spLocks noChangeArrowheads="1"/>
          </p:cNvSpPr>
          <p:nvPr/>
        </p:nvSpPr>
        <p:spPr bwMode="auto">
          <a:xfrm>
            <a:off x="6059488" y="1447800"/>
            <a:ext cx="342900" cy="363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96301" name="Group 45"/>
          <p:cNvGrpSpPr>
            <a:grpSpLocks/>
          </p:cNvGrpSpPr>
          <p:nvPr/>
        </p:nvGrpSpPr>
        <p:grpSpPr bwMode="auto">
          <a:xfrm>
            <a:off x="7240588" y="1447800"/>
            <a:ext cx="685800" cy="369888"/>
            <a:chOff x="1008" y="2544"/>
            <a:chExt cx="432" cy="233"/>
          </a:xfrm>
        </p:grpSpPr>
        <p:sp>
          <p:nvSpPr>
            <p:cNvPr id="96302" name="Rectangle 46"/>
            <p:cNvSpPr>
              <a:spLocks noChangeArrowheads="1"/>
            </p:cNvSpPr>
            <p:nvPr/>
          </p:nvSpPr>
          <p:spPr bwMode="auto">
            <a:xfrm>
              <a:off x="1008" y="2544"/>
              <a:ext cx="216" cy="23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303" name="Rectangle 47"/>
            <p:cNvSpPr>
              <a:spLocks noChangeArrowheads="1"/>
            </p:cNvSpPr>
            <p:nvPr/>
          </p:nvSpPr>
          <p:spPr bwMode="auto">
            <a:xfrm>
              <a:off x="1224" y="2544"/>
              <a:ext cx="216" cy="233"/>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Tree>
    <p:extLst>
      <p:ext uri="{BB962C8B-B14F-4D97-AF65-F5344CB8AC3E}">
        <p14:creationId xmlns:p14="http://schemas.microsoft.com/office/powerpoint/2010/main" val="20518112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822F5A">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186" y="274638"/>
            <a:ext cx="8749862" cy="1143000"/>
          </a:xfrm>
        </p:spPr>
        <p:txBody>
          <a:bodyPr>
            <a:normAutofit fontScale="90000"/>
          </a:bodyPr>
          <a:lstStyle/>
          <a:p>
            <a:r>
              <a:rPr lang="en-GB" sz="3600" b="1" dirty="0" smtClean="0">
                <a:solidFill>
                  <a:srgbClr val="FF0000"/>
                </a:solidFill>
                <a:latin typeface="Gill Sans MT" pitchFamily="34" charset="0"/>
              </a:rPr>
              <a:t/>
            </a:r>
            <a:br>
              <a:rPr lang="en-GB" sz="3600" b="1" dirty="0" smtClean="0">
                <a:solidFill>
                  <a:srgbClr val="FF0000"/>
                </a:solidFill>
                <a:latin typeface="Gill Sans MT" pitchFamily="34" charset="0"/>
              </a:rPr>
            </a:br>
            <a:r>
              <a:rPr lang="en-GB" sz="3600" b="1" dirty="0" smtClean="0">
                <a:solidFill>
                  <a:srgbClr val="FF0000"/>
                </a:solidFill>
                <a:latin typeface="Gill Sans MT" pitchFamily="34" charset="0"/>
              </a:rPr>
              <a:t>GWAS for eczema </a:t>
            </a:r>
            <a:r>
              <a:rPr lang="en-GB" sz="3100" dirty="0" smtClean="0">
                <a:solidFill>
                  <a:srgbClr val="FF0000"/>
                </a:solidFill>
                <a:latin typeface="Gill Sans MT" pitchFamily="34" charset="0"/>
              </a:rPr>
              <a:t>(21k cases, 98k controls, 27 hits)</a:t>
            </a:r>
            <a:r>
              <a:rPr lang="en-GB" sz="3600" dirty="0" smtClean="0">
                <a:solidFill>
                  <a:srgbClr val="FF0000"/>
                </a:solidFill>
                <a:latin typeface="Gill Sans MT" pitchFamily="34" charset="0"/>
              </a:rPr>
              <a:t> </a:t>
            </a:r>
            <a:endParaRPr lang="en-GB" dirty="0">
              <a:solidFill>
                <a:srgbClr val="FF0000"/>
              </a:solidFill>
              <a:latin typeface="Gill Sans MT" pitchFamily="34" charset="0"/>
            </a:endParaRPr>
          </a:p>
        </p:txBody>
      </p:sp>
      <p:pic>
        <p:nvPicPr>
          <p:cNvPr id="10241" name="Picture 1" descr="C:\Users\epxlp-l\Application Data\SSH\temp\2014-02-11_Manhattan_Mantra_Eurcomb.png"/>
          <p:cNvPicPr>
            <a:picLocks noChangeAspect="1" noChangeArrowheads="1"/>
          </p:cNvPicPr>
          <p:nvPr/>
        </p:nvPicPr>
        <p:blipFill>
          <a:blip r:embed="rId3" cstate="print"/>
          <a:srcRect t="11340" r="4556" b="6761"/>
          <a:stretch>
            <a:fillRect/>
          </a:stretch>
        </p:blipFill>
        <p:spPr bwMode="auto">
          <a:xfrm>
            <a:off x="204953" y="1556792"/>
            <a:ext cx="8797158" cy="4680520"/>
          </a:xfrm>
          <a:prstGeom prst="rect">
            <a:avLst/>
          </a:prstGeom>
          <a:noFill/>
        </p:spPr>
      </p:pic>
      <p:sp>
        <p:nvSpPr>
          <p:cNvPr id="3" name="TextBox 2"/>
          <p:cNvSpPr txBox="1"/>
          <p:nvPr/>
        </p:nvSpPr>
        <p:spPr>
          <a:xfrm>
            <a:off x="5975131" y="6253077"/>
            <a:ext cx="2773965" cy="461665"/>
          </a:xfrm>
          <a:prstGeom prst="rect">
            <a:avLst/>
          </a:prstGeom>
          <a:noFill/>
        </p:spPr>
        <p:txBody>
          <a:bodyPr wrap="none" rtlCol="0">
            <a:spAutoFit/>
          </a:bodyPr>
          <a:lstStyle/>
          <a:p>
            <a:r>
              <a:rPr lang="en-AU" dirty="0" smtClean="0">
                <a:solidFill>
                  <a:prstClr val="black"/>
                </a:solidFill>
              </a:rPr>
              <a:t>Lavinia Paternoster</a:t>
            </a:r>
            <a:endParaRPr lang="en-AU" dirty="0">
              <a:solidFill>
                <a:prstClr val="black"/>
              </a:solidFill>
            </a:endParaRPr>
          </a:p>
        </p:txBody>
      </p:sp>
      <p:pic>
        <p:nvPicPr>
          <p:cNvPr id="531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9152"/>
            <a:ext cx="8743950" cy="60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64644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16632"/>
            <a:ext cx="5232479" cy="230425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716016" y="6505575"/>
            <a:ext cx="4343400" cy="35242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355976" y="6553200"/>
            <a:ext cx="1143000" cy="30480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1115616" y="2373102"/>
            <a:ext cx="6856462" cy="4004825"/>
          </a:xfrm>
          <a:prstGeom prst="rect">
            <a:avLst/>
          </a:prstGeom>
          <a:noFill/>
          <a:ln w="9525">
            <a:noFill/>
            <a:miter lim="800000"/>
            <a:headEnd/>
            <a:tailEnd/>
          </a:ln>
        </p:spPr>
      </p:pic>
    </p:spTree>
    <p:extLst>
      <p:ext uri="{BB962C8B-B14F-4D97-AF65-F5344CB8AC3E}">
        <p14:creationId xmlns:p14="http://schemas.microsoft.com/office/powerpoint/2010/main" val="8303825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Text Box 1"/>
          <p:cNvSpPr txBox="1">
            <a:spLocks noChangeArrowheads="1"/>
          </p:cNvSpPr>
          <p:nvPr/>
        </p:nvSpPr>
        <p:spPr bwMode="auto">
          <a:xfrm>
            <a:off x="325438" y="381000"/>
            <a:ext cx="8493125" cy="415925"/>
          </a:xfrm>
          <a:prstGeom prst="rect">
            <a:avLst/>
          </a:prstGeom>
          <a:noFill/>
          <a:ln w="9525">
            <a:noFill/>
            <a:round/>
            <a:headEnd/>
            <a:tailEnd/>
          </a:ln>
        </p:spPr>
        <p:txBody>
          <a:bodyPr lIns="0" tIns="0" rIns="0" bIns="0"/>
          <a:lstStyle/>
          <a:p>
            <a:pPr algn="ctr" defTabSz="414338" hangingPunct="0">
              <a:lnSpc>
                <a:spcPct val="93000"/>
              </a:lnSpc>
              <a:buClr>
                <a:srgbClr val="FFFFFF"/>
              </a:buClr>
              <a:buSzPct val="45000"/>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pPr>
            <a:r>
              <a:rPr lang="en-GB" sz="2000" b="1">
                <a:solidFill>
                  <a:srgbClr val="FFFF00"/>
                </a:solidFill>
                <a:latin typeface="Arial" charset="0"/>
              </a:rPr>
              <a:t>Examples of Previously Unsuspected Associations between Certain Conditions and Genes and the Related Metabolic Function or Pathway, According to Genomewide Association Studies</a:t>
            </a:r>
          </a:p>
        </p:txBody>
      </p:sp>
      <p:pic>
        <p:nvPicPr>
          <p:cNvPr id="139267" name="Picture 2"/>
          <p:cNvPicPr>
            <a:picLocks noChangeAspect="1" noChangeArrowheads="1"/>
          </p:cNvPicPr>
          <p:nvPr/>
        </p:nvPicPr>
        <p:blipFill>
          <a:blip r:embed="rId3" cstate="print"/>
          <a:srcRect/>
          <a:stretch>
            <a:fillRect/>
          </a:stretch>
        </p:blipFill>
        <p:spPr bwMode="auto">
          <a:xfrm>
            <a:off x="6311900" y="6270625"/>
            <a:ext cx="2386013" cy="396875"/>
          </a:xfrm>
          <a:prstGeom prst="rect">
            <a:avLst/>
          </a:prstGeom>
          <a:noFill/>
          <a:ln w="9525">
            <a:noFill/>
            <a:round/>
            <a:headEnd/>
            <a:tailEnd/>
          </a:ln>
        </p:spPr>
      </p:pic>
      <p:pic>
        <p:nvPicPr>
          <p:cNvPr id="139268" name="Picture 3"/>
          <p:cNvPicPr>
            <a:picLocks noChangeAspect="1" noChangeArrowheads="1"/>
          </p:cNvPicPr>
          <p:nvPr/>
        </p:nvPicPr>
        <p:blipFill>
          <a:blip r:embed="rId4" cstate="print"/>
          <a:srcRect/>
          <a:stretch>
            <a:fillRect/>
          </a:stretch>
        </p:blipFill>
        <p:spPr bwMode="auto">
          <a:xfrm>
            <a:off x="128588" y="2132013"/>
            <a:ext cx="8828087" cy="2928937"/>
          </a:xfrm>
          <a:prstGeom prst="rect">
            <a:avLst/>
          </a:prstGeom>
          <a:noFill/>
          <a:ln w="9525">
            <a:noFill/>
            <a:round/>
            <a:headEnd/>
            <a:tailEnd/>
          </a:ln>
        </p:spPr>
      </p:pic>
      <p:sp>
        <p:nvSpPr>
          <p:cNvPr id="139269" name="Text Box 4"/>
          <p:cNvSpPr txBox="1">
            <a:spLocks noChangeArrowheads="1"/>
          </p:cNvSpPr>
          <p:nvPr/>
        </p:nvSpPr>
        <p:spPr bwMode="auto">
          <a:xfrm>
            <a:off x="671513" y="5972175"/>
            <a:ext cx="3917950" cy="231775"/>
          </a:xfrm>
          <a:prstGeom prst="rect">
            <a:avLst/>
          </a:prstGeom>
          <a:noFill/>
          <a:ln w="9525">
            <a:noFill/>
            <a:round/>
            <a:headEnd/>
            <a:tailEnd/>
          </a:ln>
        </p:spPr>
        <p:txBody>
          <a:bodyPr lIns="0" tIns="0" rIns="0" bIns="0"/>
          <a:lstStyle/>
          <a:p>
            <a:pPr defTabSz="414338" hangingPunct="0">
              <a:lnSpc>
                <a:spcPct val="93000"/>
              </a:lnSpc>
              <a:buClr>
                <a:srgbClr val="FFFFFF"/>
              </a:buClr>
              <a:buSzPct val="45000"/>
              <a:tabLst>
                <a:tab pos="655638" algn="l"/>
                <a:tab pos="1312863" algn="l"/>
                <a:tab pos="1968500" algn="l"/>
                <a:tab pos="2625725" algn="l"/>
                <a:tab pos="3281363" algn="l"/>
              </a:tabLst>
            </a:pPr>
            <a:r>
              <a:rPr lang="en-GB" sz="1100" b="1">
                <a:solidFill>
                  <a:srgbClr val="FFFFFF"/>
                </a:solidFill>
                <a:latin typeface="Arial" charset="0"/>
              </a:rPr>
              <a:t>Manolio T. N Engl J Med 2010;363:166-176</a:t>
            </a:r>
          </a:p>
        </p:txBody>
      </p:sp>
    </p:spTree>
    <p:extLst>
      <p:ext uri="{BB962C8B-B14F-4D97-AF65-F5344CB8AC3E}">
        <p14:creationId xmlns:p14="http://schemas.microsoft.com/office/powerpoint/2010/main" val="345585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Text Box 1"/>
          <p:cNvSpPr txBox="1">
            <a:spLocks noChangeArrowheads="1"/>
          </p:cNvSpPr>
          <p:nvPr/>
        </p:nvSpPr>
        <p:spPr bwMode="auto">
          <a:xfrm>
            <a:off x="325438" y="147638"/>
            <a:ext cx="8493125" cy="415925"/>
          </a:xfrm>
          <a:prstGeom prst="rect">
            <a:avLst/>
          </a:prstGeom>
          <a:noFill/>
          <a:ln w="9525">
            <a:noFill/>
            <a:round/>
            <a:headEnd/>
            <a:tailEnd/>
          </a:ln>
        </p:spPr>
        <p:txBody>
          <a:bodyPr lIns="0" tIns="0" rIns="0" bIns="0"/>
          <a:lstStyle/>
          <a:p>
            <a:pPr algn="ctr" defTabSz="414338" hangingPunct="0">
              <a:lnSpc>
                <a:spcPct val="93000"/>
              </a:lnSpc>
              <a:buClr>
                <a:srgbClr val="FFFFFF"/>
              </a:buClr>
              <a:buSzPct val="45000"/>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pPr>
            <a:r>
              <a:rPr lang="en-GB" sz="2000" b="1">
                <a:solidFill>
                  <a:srgbClr val="FFFF00"/>
                </a:solidFill>
                <a:latin typeface="Arial" charset="0"/>
              </a:rPr>
              <a:t>Examples of loci shared by conditions or traits previously thought to be unrelated, according to Genomewide Association Studies</a:t>
            </a:r>
          </a:p>
        </p:txBody>
      </p:sp>
      <p:pic>
        <p:nvPicPr>
          <p:cNvPr id="140291" name="Picture 3"/>
          <p:cNvPicPr>
            <a:picLocks noChangeAspect="1" noChangeArrowheads="1"/>
          </p:cNvPicPr>
          <p:nvPr/>
        </p:nvPicPr>
        <p:blipFill>
          <a:blip r:embed="rId3" cstate="print"/>
          <a:srcRect/>
          <a:stretch>
            <a:fillRect/>
          </a:stretch>
        </p:blipFill>
        <p:spPr bwMode="auto">
          <a:xfrm>
            <a:off x="1616075" y="822325"/>
            <a:ext cx="5422900" cy="5724525"/>
          </a:xfrm>
          <a:prstGeom prst="rect">
            <a:avLst/>
          </a:prstGeom>
          <a:noFill/>
          <a:ln w="9525">
            <a:noFill/>
            <a:round/>
            <a:headEnd/>
            <a:tailEnd/>
          </a:ln>
        </p:spPr>
      </p:pic>
      <p:sp>
        <p:nvSpPr>
          <p:cNvPr id="140292" name="Text Box 4"/>
          <p:cNvSpPr txBox="1">
            <a:spLocks noChangeArrowheads="1"/>
          </p:cNvSpPr>
          <p:nvPr/>
        </p:nvSpPr>
        <p:spPr bwMode="auto">
          <a:xfrm>
            <a:off x="5224463" y="6626225"/>
            <a:ext cx="3919537" cy="231775"/>
          </a:xfrm>
          <a:prstGeom prst="rect">
            <a:avLst/>
          </a:prstGeom>
          <a:noFill/>
          <a:ln w="9525">
            <a:noFill/>
            <a:round/>
            <a:headEnd/>
            <a:tailEnd/>
          </a:ln>
        </p:spPr>
        <p:txBody>
          <a:bodyPr lIns="0" tIns="0" rIns="0" bIns="0"/>
          <a:lstStyle/>
          <a:p>
            <a:pPr defTabSz="414338" hangingPunct="0">
              <a:lnSpc>
                <a:spcPct val="93000"/>
              </a:lnSpc>
              <a:buClr>
                <a:srgbClr val="FFFFFF"/>
              </a:buClr>
              <a:buSzPct val="45000"/>
              <a:tabLst>
                <a:tab pos="655638" algn="l"/>
                <a:tab pos="1312863" algn="l"/>
                <a:tab pos="1968500" algn="l"/>
                <a:tab pos="2625725" algn="l"/>
                <a:tab pos="3281363" algn="l"/>
              </a:tabLst>
            </a:pPr>
            <a:r>
              <a:rPr lang="en-GB" sz="1100" b="1">
                <a:solidFill>
                  <a:srgbClr val="FFFFFF"/>
                </a:solidFill>
                <a:latin typeface="Arial" charset="0"/>
              </a:rPr>
              <a:t>Manolio T. N Engl J Med 2010;363:166-176</a:t>
            </a:r>
          </a:p>
        </p:txBody>
      </p:sp>
    </p:spTree>
    <p:extLst>
      <p:ext uri="{BB962C8B-B14F-4D97-AF65-F5344CB8AC3E}">
        <p14:creationId xmlns:p14="http://schemas.microsoft.com/office/powerpoint/2010/main" val="19355801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Text Box 1"/>
          <p:cNvSpPr txBox="1">
            <a:spLocks noChangeArrowheads="1"/>
          </p:cNvSpPr>
          <p:nvPr/>
        </p:nvSpPr>
        <p:spPr bwMode="auto">
          <a:xfrm>
            <a:off x="325438" y="127000"/>
            <a:ext cx="8493125" cy="669925"/>
          </a:xfrm>
          <a:prstGeom prst="rect">
            <a:avLst/>
          </a:prstGeom>
          <a:noFill/>
          <a:ln w="9525">
            <a:noFill/>
            <a:round/>
            <a:headEnd/>
            <a:tailEnd/>
          </a:ln>
        </p:spPr>
        <p:txBody>
          <a:bodyPr lIns="0" tIns="0" rIns="0" bIns="0"/>
          <a:lstStyle/>
          <a:p>
            <a:pPr algn="ctr" defTabSz="414338" hangingPunct="0">
              <a:lnSpc>
                <a:spcPct val="93000"/>
              </a:lnSpc>
              <a:buClr>
                <a:srgbClr val="FFFFFF"/>
              </a:buClr>
              <a:buSzPct val="45000"/>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pPr>
            <a:r>
              <a:rPr lang="en-GB" b="1" dirty="0">
                <a:solidFill>
                  <a:srgbClr val="FFFF00"/>
                </a:solidFill>
                <a:latin typeface="Arial" charset="0"/>
              </a:rPr>
              <a:t>Functional classifications of 465 </a:t>
            </a:r>
            <a:r>
              <a:rPr lang="en-GB" b="1" dirty="0">
                <a:solidFill>
                  <a:srgbClr val="FF6600"/>
                </a:solidFill>
                <a:latin typeface="Arial" charset="0"/>
              </a:rPr>
              <a:t>T</a:t>
            </a:r>
            <a:r>
              <a:rPr lang="en-GB" b="1" dirty="0">
                <a:solidFill>
                  <a:srgbClr val="FFFF00"/>
                </a:solidFill>
                <a:latin typeface="Arial" charset="0"/>
              </a:rPr>
              <a:t>rait-</a:t>
            </a:r>
            <a:r>
              <a:rPr lang="en-GB" b="1" dirty="0">
                <a:solidFill>
                  <a:srgbClr val="FF6600"/>
                </a:solidFill>
                <a:latin typeface="Arial" charset="0"/>
              </a:rPr>
              <a:t>A</a:t>
            </a:r>
            <a:r>
              <a:rPr lang="en-GB" b="1" dirty="0">
                <a:solidFill>
                  <a:srgbClr val="FFFF00"/>
                </a:solidFill>
                <a:latin typeface="Arial" charset="0"/>
              </a:rPr>
              <a:t>ssociated </a:t>
            </a:r>
            <a:r>
              <a:rPr lang="en-GB" b="1" dirty="0">
                <a:solidFill>
                  <a:srgbClr val="FF6600"/>
                </a:solidFill>
                <a:latin typeface="Arial" charset="0"/>
              </a:rPr>
              <a:t>S</a:t>
            </a:r>
            <a:r>
              <a:rPr lang="en-GB" b="1" dirty="0">
                <a:solidFill>
                  <a:srgbClr val="FFFF00"/>
                </a:solidFill>
                <a:latin typeface="Arial" charset="0"/>
              </a:rPr>
              <a:t>NPs and the SNPs in Linkage Disequilibrium with them</a:t>
            </a:r>
          </a:p>
        </p:txBody>
      </p:sp>
      <p:pic>
        <p:nvPicPr>
          <p:cNvPr id="136195" name="Picture 3"/>
          <p:cNvPicPr>
            <a:picLocks noChangeAspect="1" noChangeArrowheads="1"/>
          </p:cNvPicPr>
          <p:nvPr/>
        </p:nvPicPr>
        <p:blipFill>
          <a:blip r:embed="rId3" cstate="print"/>
          <a:srcRect/>
          <a:stretch>
            <a:fillRect/>
          </a:stretch>
        </p:blipFill>
        <p:spPr bwMode="auto">
          <a:xfrm>
            <a:off x="547688" y="871538"/>
            <a:ext cx="7331075" cy="5667375"/>
          </a:xfrm>
          <a:prstGeom prst="rect">
            <a:avLst/>
          </a:prstGeom>
          <a:noFill/>
          <a:ln w="9525">
            <a:noFill/>
            <a:round/>
            <a:headEnd/>
            <a:tailEnd/>
          </a:ln>
        </p:spPr>
      </p:pic>
      <p:sp>
        <p:nvSpPr>
          <p:cNvPr id="136196" name="Text Box 4"/>
          <p:cNvSpPr txBox="1">
            <a:spLocks noChangeArrowheads="1"/>
          </p:cNvSpPr>
          <p:nvPr/>
        </p:nvSpPr>
        <p:spPr bwMode="auto">
          <a:xfrm>
            <a:off x="5226050" y="6626225"/>
            <a:ext cx="3917950" cy="231775"/>
          </a:xfrm>
          <a:prstGeom prst="rect">
            <a:avLst/>
          </a:prstGeom>
          <a:noFill/>
          <a:ln w="9525">
            <a:noFill/>
            <a:round/>
            <a:headEnd/>
            <a:tailEnd/>
          </a:ln>
        </p:spPr>
        <p:txBody>
          <a:bodyPr lIns="0" tIns="0" rIns="0" bIns="0"/>
          <a:lstStyle/>
          <a:p>
            <a:pPr defTabSz="414338" hangingPunct="0">
              <a:lnSpc>
                <a:spcPct val="93000"/>
              </a:lnSpc>
              <a:buClr>
                <a:srgbClr val="FFFFFF"/>
              </a:buClr>
              <a:buSzPct val="45000"/>
              <a:tabLst>
                <a:tab pos="655638" algn="l"/>
                <a:tab pos="1312863" algn="l"/>
                <a:tab pos="1968500" algn="l"/>
                <a:tab pos="2625725" algn="l"/>
                <a:tab pos="3281363" algn="l"/>
              </a:tabLst>
            </a:pPr>
            <a:r>
              <a:rPr lang="en-GB" sz="1100" b="1">
                <a:solidFill>
                  <a:srgbClr val="FFFFFF"/>
                </a:solidFill>
                <a:latin typeface="Arial" charset="0"/>
              </a:rPr>
              <a:t>Manolio T. N Engl J Med 2010;363:166-176</a:t>
            </a:r>
          </a:p>
        </p:txBody>
      </p:sp>
    </p:spTree>
    <p:extLst>
      <p:ext uri="{BB962C8B-B14F-4D97-AF65-F5344CB8AC3E}">
        <p14:creationId xmlns:p14="http://schemas.microsoft.com/office/powerpoint/2010/main" val="1508822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506" y="871156"/>
            <a:ext cx="45243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4694" y="107340"/>
            <a:ext cx="8486619" cy="400110"/>
          </a:xfrm>
          <a:prstGeom prst="rect">
            <a:avLst/>
          </a:prstGeom>
          <a:noFill/>
        </p:spPr>
        <p:txBody>
          <a:bodyPr wrap="none" rtlCol="0">
            <a:spAutoFit/>
          </a:bodyPr>
          <a:lstStyle/>
          <a:p>
            <a:pPr fontAlgn="auto">
              <a:spcBef>
                <a:spcPts val="0"/>
              </a:spcBef>
              <a:spcAft>
                <a:spcPts val="0"/>
              </a:spcAft>
            </a:pPr>
            <a:r>
              <a:rPr lang="en-AU" sz="2000" b="1" dirty="0" smtClean="0">
                <a:solidFill>
                  <a:srgbClr val="FF0000"/>
                </a:solidFill>
                <a:latin typeface="Tahoma"/>
              </a:rPr>
              <a:t>Correlations of presumed regulatory regions defined from GWAS</a:t>
            </a:r>
            <a:endParaRPr lang="en-AU" sz="2000" b="1" dirty="0">
              <a:solidFill>
                <a:srgbClr val="FF0000"/>
              </a:solidFill>
              <a:latin typeface="Tahoma"/>
            </a:endParaRPr>
          </a:p>
        </p:txBody>
      </p:sp>
      <p:sp>
        <p:nvSpPr>
          <p:cNvPr id="3" name="TextBox 2"/>
          <p:cNvSpPr txBox="1"/>
          <p:nvPr/>
        </p:nvSpPr>
        <p:spPr>
          <a:xfrm>
            <a:off x="467544" y="5214556"/>
            <a:ext cx="8280920" cy="1015663"/>
          </a:xfrm>
          <a:prstGeom prst="rect">
            <a:avLst/>
          </a:prstGeom>
          <a:noFill/>
        </p:spPr>
        <p:txBody>
          <a:bodyPr wrap="square" rtlCol="0">
            <a:spAutoFit/>
          </a:bodyPr>
          <a:lstStyle/>
          <a:p>
            <a:pPr fontAlgn="auto">
              <a:spcBef>
                <a:spcPts val="0"/>
              </a:spcBef>
              <a:spcAft>
                <a:spcPts val="0"/>
              </a:spcAft>
            </a:pPr>
            <a:r>
              <a:rPr lang="en-AU" sz="2000" b="1" dirty="0" err="1" smtClean="0">
                <a:solidFill>
                  <a:srgbClr val="000000"/>
                </a:solidFill>
                <a:latin typeface="Tahoma"/>
              </a:rPr>
              <a:t>DNaseI</a:t>
            </a:r>
            <a:r>
              <a:rPr lang="en-AU" sz="2000" b="1" dirty="0" smtClean="0">
                <a:solidFill>
                  <a:srgbClr val="000000"/>
                </a:solidFill>
                <a:latin typeface="Tahoma"/>
              </a:rPr>
              <a:t> peaks indicate regions of open chromatin accessible to the transcription apparatus and transcription factor binding sites where this this apparatus attached to the DNA</a:t>
            </a:r>
            <a:endParaRPr lang="en-AU" sz="2000" b="1" dirty="0">
              <a:solidFill>
                <a:srgbClr val="000000"/>
              </a:solidFill>
              <a:latin typeface="Tahoma"/>
            </a:endParaRPr>
          </a:p>
        </p:txBody>
      </p:sp>
      <p:sp>
        <p:nvSpPr>
          <p:cNvPr id="7" name="TextBox 6"/>
          <p:cNvSpPr txBox="1"/>
          <p:nvPr/>
        </p:nvSpPr>
        <p:spPr>
          <a:xfrm>
            <a:off x="3666777" y="6394714"/>
            <a:ext cx="5048305" cy="369332"/>
          </a:xfrm>
          <a:prstGeom prst="rect">
            <a:avLst/>
          </a:prstGeom>
          <a:noFill/>
        </p:spPr>
        <p:txBody>
          <a:bodyPr wrap="none" rtlCol="0">
            <a:spAutoFit/>
          </a:bodyPr>
          <a:lstStyle/>
          <a:p>
            <a:pPr fontAlgn="auto">
              <a:spcBef>
                <a:spcPts val="0"/>
              </a:spcBef>
              <a:spcAft>
                <a:spcPts val="0"/>
              </a:spcAft>
            </a:pPr>
            <a:r>
              <a:rPr lang="en-AU" sz="1800" dirty="0" err="1" smtClean="0">
                <a:solidFill>
                  <a:srgbClr val="000000"/>
                </a:solidFill>
                <a:latin typeface="Tahoma"/>
              </a:rPr>
              <a:t>Manolio</a:t>
            </a:r>
            <a:r>
              <a:rPr lang="en-AU" sz="1800" dirty="0" smtClean="0">
                <a:solidFill>
                  <a:srgbClr val="000000"/>
                </a:solidFill>
                <a:latin typeface="Tahoma"/>
              </a:rPr>
              <a:t>, Nature Reviews Genetics, August 2013</a:t>
            </a:r>
            <a:endParaRPr lang="en-AU" sz="1800" dirty="0">
              <a:solidFill>
                <a:srgbClr val="000000"/>
              </a:solidFill>
              <a:latin typeface="Tahoma"/>
            </a:endParaRPr>
          </a:p>
        </p:txBody>
      </p:sp>
    </p:spTree>
    <p:extLst>
      <p:ext uri="{BB962C8B-B14F-4D97-AF65-F5344CB8AC3E}">
        <p14:creationId xmlns:p14="http://schemas.microsoft.com/office/powerpoint/2010/main" val="150943341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Jonathan\iCOGS Loci - images, figures, LD\ZNF365\Regional Plots\July 2014 - manhattan + region\Manhattans\Overall Risk.tif"/>
          <p:cNvPicPr>
            <a:picLocks noChangeAspect="1" noChangeArrowheads="1"/>
          </p:cNvPicPr>
          <p:nvPr/>
        </p:nvPicPr>
        <p:blipFill>
          <a:blip r:embed="rId2" cstate="print"/>
          <a:srcRect/>
          <a:stretch>
            <a:fillRect/>
          </a:stretch>
        </p:blipFill>
        <p:spPr bwMode="auto">
          <a:xfrm>
            <a:off x="467544" y="692696"/>
            <a:ext cx="8282699" cy="4190651"/>
          </a:xfrm>
          <a:prstGeom prst="rect">
            <a:avLst/>
          </a:prstGeom>
          <a:noFill/>
        </p:spPr>
      </p:pic>
      <p:sp>
        <p:nvSpPr>
          <p:cNvPr id="7" name="Title 1"/>
          <p:cNvSpPr>
            <a:spLocks noGrp="1"/>
          </p:cNvSpPr>
          <p:nvPr>
            <p:ph type="title"/>
          </p:nvPr>
        </p:nvSpPr>
        <p:spPr>
          <a:xfrm>
            <a:off x="0" y="-18256"/>
            <a:ext cx="9133422" cy="1143000"/>
          </a:xfrm>
        </p:spPr>
        <p:txBody>
          <a:bodyPr>
            <a:normAutofit/>
          </a:bodyPr>
          <a:lstStyle/>
          <a:p>
            <a:pPr algn="ctr"/>
            <a:r>
              <a:rPr lang="en-AU" sz="1800" b="1" dirty="0" smtClean="0">
                <a:solidFill>
                  <a:srgbClr val="FF0000"/>
                </a:solidFill>
              </a:rPr>
              <a:t>Fine-mapping identifies multiple independent sets of breast cancer risk SNPs at 10q21.2</a:t>
            </a:r>
            <a:endParaRPr lang="en-AU" sz="1800" b="1" dirty="0">
              <a:solidFill>
                <a:srgbClr val="FF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215422322"/>
              </p:ext>
            </p:extLst>
          </p:nvPr>
        </p:nvGraphicFramePr>
        <p:xfrm>
          <a:off x="163858" y="4927889"/>
          <a:ext cx="8944646" cy="1698502"/>
        </p:xfrm>
        <a:graphic>
          <a:graphicData uri="http://schemas.openxmlformats.org/drawingml/2006/table">
            <a:tbl>
              <a:tblPr firstRow="1" bandRow="1">
                <a:tableStyleId>{5C22544A-7EE6-4342-B048-85BDC9FD1C3A}</a:tableStyleId>
              </a:tblPr>
              <a:tblGrid>
                <a:gridCol w="2175894"/>
                <a:gridCol w="1440160"/>
                <a:gridCol w="1800200"/>
                <a:gridCol w="1728192"/>
                <a:gridCol w="1800200"/>
              </a:tblGrid>
              <a:tr h="299402">
                <a:tc>
                  <a:txBody>
                    <a:bodyPr/>
                    <a:lstStyle/>
                    <a:p>
                      <a:endParaRPr lang="en-AU" dirty="0"/>
                    </a:p>
                  </a:txBody>
                  <a:tcPr/>
                </a:tc>
                <a:tc>
                  <a:txBody>
                    <a:bodyPr/>
                    <a:lstStyle/>
                    <a:p>
                      <a:pPr algn="ctr"/>
                      <a:r>
                        <a:rPr lang="en-AU" dirty="0" smtClean="0"/>
                        <a:t>Region 1</a:t>
                      </a:r>
                      <a:endParaRPr lang="en-AU" dirty="0"/>
                    </a:p>
                  </a:txBody>
                  <a:tcPr/>
                </a:tc>
                <a:tc>
                  <a:txBody>
                    <a:bodyPr/>
                    <a:lstStyle/>
                    <a:p>
                      <a:pPr algn="ctr"/>
                      <a:r>
                        <a:rPr lang="en-AU" dirty="0" smtClean="0"/>
                        <a:t>Region 2</a:t>
                      </a:r>
                      <a:endParaRPr lang="en-AU" dirty="0"/>
                    </a:p>
                  </a:txBody>
                  <a:tcPr/>
                </a:tc>
                <a:tc>
                  <a:txBody>
                    <a:bodyPr/>
                    <a:lstStyle/>
                    <a:p>
                      <a:pPr algn="ctr"/>
                      <a:r>
                        <a:rPr lang="en-AU" dirty="0" smtClean="0"/>
                        <a:t>Region</a:t>
                      </a:r>
                      <a:r>
                        <a:rPr lang="en-AU" baseline="0" dirty="0" smtClean="0"/>
                        <a:t> </a:t>
                      </a:r>
                      <a:r>
                        <a:rPr lang="en-AU" dirty="0" smtClean="0"/>
                        <a:t>3</a:t>
                      </a:r>
                      <a:endParaRPr lang="en-AU" dirty="0"/>
                    </a:p>
                  </a:txBody>
                  <a:tcPr/>
                </a:tc>
                <a:tc>
                  <a:txBody>
                    <a:bodyPr/>
                    <a:lstStyle/>
                    <a:p>
                      <a:pPr algn="ctr"/>
                      <a:r>
                        <a:rPr lang="en-AU" dirty="0" smtClean="0"/>
                        <a:t>Region 4</a:t>
                      </a:r>
                      <a:endParaRPr lang="en-AU" dirty="0"/>
                    </a:p>
                  </a:txBody>
                  <a:tcPr/>
                </a:tc>
              </a:tr>
              <a:tr h="418342">
                <a:tc>
                  <a:txBody>
                    <a:bodyPr/>
                    <a:lstStyle/>
                    <a:p>
                      <a:r>
                        <a:rPr lang="en-AU" sz="1400" b="1" dirty="0" smtClean="0"/>
                        <a:t>SNP</a:t>
                      </a:r>
                      <a:endParaRPr lang="en-AU" sz="1400" b="1" dirty="0"/>
                    </a:p>
                  </a:txBody>
                  <a:tcPr/>
                </a:tc>
                <a:tc>
                  <a:txBody>
                    <a:bodyPr/>
                    <a:lstStyle/>
                    <a:p>
                      <a:pPr algn="ctr"/>
                      <a:r>
                        <a:rPr lang="en-AU" sz="1400" b="1" i="0" u="none" strike="noStrike" kern="1200" baseline="0" dirty="0" smtClean="0">
                          <a:solidFill>
                            <a:schemeClr val="dk1"/>
                          </a:solidFill>
                          <a:latin typeface="+mn-lt"/>
                          <a:ea typeface="+mn-ea"/>
                          <a:cs typeface="+mn-cs"/>
                        </a:rPr>
                        <a:t>rs10995201 </a:t>
                      </a:r>
                      <a:endParaRPr lang="en-AU" sz="1400" b="1" dirty="0"/>
                    </a:p>
                  </a:txBody>
                  <a:tcPr/>
                </a:tc>
                <a:tc>
                  <a:txBody>
                    <a:bodyPr/>
                    <a:lstStyle/>
                    <a:p>
                      <a:pPr algn="ctr"/>
                      <a:r>
                        <a:rPr lang="en-AU" sz="1400" b="1" i="0" u="none" strike="noStrike" kern="1200" baseline="0" dirty="0" smtClean="0">
                          <a:solidFill>
                            <a:schemeClr val="dk1"/>
                          </a:solidFill>
                          <a:latin typeface="+mn-lt"/>
                          <a:ea typeface="+mn-ea"/>
                          <a:cs typeface="+mn-cs"/>
                        </a:rPr>
                        <a:t>chr10:64258684:D </a:t>
                      </a:r>
                    </a:p>
                  </a:txBody>
                  <a:tcPr/>
                </a:tc>
                <a:tc>
                  <a:txBody>
                    <a:bodyPr/>
                    <a:lstStyle/>
                    <a:p>
                      <a:pPr algn="ctr"/>
                      <a:r>
                        <a:rPr lang="en-AU" sz="1400" b="1" i="0" u="none" strike="noStrike" kern="1200" baseline="0" dirty="0" smtClean="0">
                          <a:solidFill>
                            <a:schemeClr val="dk1"/>
                          </a:solidFill>
                          <a:latin typeface="+mn-lt"/>
                          <a:ea typeface="+mn-ea"/>
                          <a:cs typeface="+mn-cs"/>
                        </a:rPr>
                        <a:t>rs7922449 	</a:t>
                      </a:r>
                    </a:p>
                  </a:txBody>
                  <a:tcPr/>
                </a:tc>
                <a:tc>
                  <a:txBody>
                    <a:bodyPr/>
                    <a:lstStyle/>
                    <a:p>
                      <a:pPr algn="ctr"/>
                      <a:r>
                        <a:rPr lang="en-AU" sz="1400" b="1" i="0" u="none" strike="noStrike" kern="1200" baseline="0" dirty="0" smtClean="0">
                          <a:solidFill>
                            <a:schemeClr val="dk1"/>
                          </a:solidFill>
                          <a:latin typeface="+mn-lt"/>
                          <a:ea typeface="+mn-ea"/>
                          <a:cs typeface="+mn-cs"/>
                        </a:rPr>
                        <a:t>rs9971363 	</a:t>
                      </a:r>
                    </a:p>
                  </a:txBody>
                  <a:tcPr/>
                </a:tc>
              </a:tr>
              <a:tr h="299402">
                <a:tc>
                  <a:txBody>
                    <a:bodyPr/>
                    <a:lstStyle/>
                    <a:p>
                      <a:r>
                        <a:rPr lang="en-AU" sz="1400" b="1" dirty="0" smtClean="0"/>
                        <a:t>OR (overall </a:t>
                      </a:r>
                      <a:r>
                        <a:rPr lang="en-AU" sz="1400" b="1" dirty="0" err="1" smtClean="0"/>
                        <a:t>br</a:t>
                      </a:r>
                      <a:r>
                        <a:rPr lang="en-AU" sz="1400" b="1" baseline="0" dirty="0" smtClean="0"/>
                        <a:t> ca)</a:t>
                      </a:r>
                      <a:endParaRPr lang="en-AU" sz="1400" b="1" dirty="0"/>
                    </a:p>
                  </a:txBody>
                  <a:tcPr/>
                </a:tc>
                <a:tc>
                  <a:txBody>
                    <a:bodyPr/>
                    <a:lstStyle/>
                    <a:p>
                      <a:pPr algn="ctr"/>
                      <a:r>
                        <a:rPr lang="en-GB" sz="1400" b="1" kern="1200" dirty="0" smtClean="0">
                          <a:solidFill>
                            <a:schemeClr val="dk1"/>
                          </a:solidFill>
                          <a:effectLst/>
                          <a:latin typeface="+mn-lt"/>
                          <a:ea typeface="+mn-ea"/>
                          <a:cs typeface="+mn-cs"/>
                        </a:rPr>
                        <a:t>0.85 (0.83,0.88)</a:t>
                      </a:r>
                      <a:endParaRPr lang="en-AU" sz="1400" b="1" dirty="0"/>
                    </a:p>
                  </a:txBody>
                  <a:tcPr/>
                </a:tc>
                <a:tc>
                  <a:txBody>
                    <a:bodyPr/>
                    <a:lstStyle/>
                    <a:p>
                      <a:pPr algn="ctr"/>
                      <a:r>
                        <a:rPr lang="en-GB" sz="1400" b="1" kern="1200" dirty="0" smtClean="0">
                          <a:solidFill>
                            <a:schemeClr val="dk1"/>
                          </a:solidFill>
                          <a:effectLst/>
                          <a:latin typeface="+mn-lt"/>
                          <a:ea typeface="+mn-ea"/>
                          <a:cs typeface="+mn-cs"/>
                        </a:rPr>
                        <a:t>0.93 (0.91,0.95)</a:t>
                      </a:r>
                      <a:endParaRPr lang="en-AU" sz="1400" b="1" dirty="0"/>
                    </a:p>
                  </a:txBody>
                  <a:tcPr/>
                </a:tc>
                <a:tc>
                  <a:txBody>
                    <a:bodyPr/>
                    <a:lstStyle/>
                    <a:p>
                      <a:pPr algn="ctr"/>
                      <a:r>
                        <a:rPr lang="en-GB" sz="1400" b="1" kern="1200" dirty="0" smtClean="0">
                          <a:solidFill>
                            <a:schemeClr val="dk1"/>
                          </a:solidFill>
                          <a:effectLst/>
                          <a:latin typeface="+mn-lt"/>
                          <a:ea typeface="+mn-ea"/>
                          <a:cs typeface="+mn-cs"/>
                        </a:rPr>
                        <a:t>1.06 (1.04.1.08)</a:t>
                      </a:r>
                      <a:endParaRPr lang="en-AU" sz="1400" b="1" dirty="0"/>
                    </a:p>
                  </a:txBody>
                  <a:tcPr/>
                </a:tc>
                <a:tc>
                  <a:txBody>
                    <a:bodyPr/>
                    <a:lstStyle/>
                    <a:p>
                      <a:pPr algn="ctr"/>
                      <a:r>
                        <a:rPr lang="en-GB" sz="1400" b="1" kern="1200" dirty="0" smtClean="0">
                          <a:solidFill>
                            <a:schemeClr val="dk1"/>
                          </a:solidFill>
                          <a:effectLst/>
                          <a:latin typeface="+mn-lt"/>
                          <a:ea typeface="+mn-ea"/>
                          <a:cs typeface="+mn-cs"/>
                        </a:rPr>
                        <a:t>0.94 (0.92,0.97)</a:t>
                      </a:r>
                      <a:endParaRPr lang="en-AU" sz="1400" b="1" dirty="0"/>
                    </a:p>
                  </a:txBody>
                  <a:tcPr/>
                </a:tc>
              </a:tr>
              <a:tr h="299402">
                <a:tc>
                  <a:txBody>
                    <a:bodyPr/>
                    <a:lstStyle/>
                    <a:p>
                      <a:r>
                        <a:rPr lang="en-AU" sz="1400" b="1" dirty="0" smtClean="0"/>
                        <a:t>P value</a:t>
                      </a:r>
                      <a:endParaRPr lang="en-AU" sz="1400" b="1" dirty="0"/>
                    </a:p>
                  </a:txBody>
                  <a:tcPr/>
                </a:tc>
                <a:tc>
                  <a:txBody>
                    <a:bodyPr/>
                    <a:lstStyle/>
                    <a:p>
                      <a:pPr algn="ctr"/>
                      <a:r>
                        <a:rPr lang="en-GB" sz="1400" b="1" kern="1200" dirty="0" smtClean="0">
                          <a:solidFill>
                            <a:schemeClr val="dk1"/>
                          </a:solidFill>
                          <a:effectLst/>
                          <a:latin typeface="+mn-lt"/>
                          <a:ea typeface="+mn-ea"/>
                          <a:cs typeface="+mn-cs"/>
                        </a:rPr>
                        <a:t>1.05 x 10</a:t>
                      </a:r>
                      <a:r>
                        <a:rPr lang="en-GB" sz="1400" b="1" kern="1200" baseline="30000" dirty="0" smtClean="0">
                          <a:solidFill>
                            <a:schemeClr val="dk1"/>
                          </a:solidFill>
                          <a:effectLst/>
                          <a:latin typeface="+mn-lt"/>
                          <a:ea typeface="+mn-ea"/>
                          <a:cs typeface="+mn-cs"/>
                        </a:rPr>
                        <a:t>-29</a:t>
                      </a:r>
                      <a:endParaRPr lang="en-AU" sz="1400" b="1" baseline="300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400" b="1" kern="1200" dirty="0" smtClean="0">
                          <a:solidFill>
                            <a:schemeClr val="dk1"/>
                          </a:solidFill>
                          <a:effectLst/>
                          <a:latin typeface="+mn-lt"/>
                          <a:ea typeface="+mn-ea"/>
                          <a:cs typeface="+mn-cs"/>
                        </a:rPr>
                        <a:t>4.24 x 10</a:t>
                      </a:r>
                      <a:r>
                        <a:rPr lang="en-GB" sz="1400" b="1" kern="1200" baseline="30000" dirty="0" smtClean="0">
                          <a:solidFill>
                            <a:schemeClr val="dk1"/>
                          </a:solidFill>
                          <a:effectLst/>
                          <a:latin typeface="+mn-lt"/>
                          <a:ea typeface="+mn-ea"/>
                          <a:cs typeface="+mn-cs"/>
                        </a:rPr>
                        <a:t>-14</a:t>
                      </a:r>
                      <a:endParaRPr lang="en-AU" sz="1400" b="1" baseline="30000"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400" b="1" kern="1200" dirty="0" smtClean="0">
                          <a:solidFill>
                            <a:schemeClr val="dk1"/>
                          </a:solidFill>
                          <a:effectLst/>
                          <a:latin typeface="+mn-lt"/>
                          <a:ea typeface="+mn-ea"/>
                          <a:cs typeface="+mn-cs"/>
                        </a:rPr>
                        <a:t>1.68</a:t>
                      </a:r>
                      <a:r>
                        <a:rPr lang="en-GB" sz="1400" b="1" kern="1200" baseline="0" dirty="0" smtClean="0">
                          <a:solidFill>
                            <a:schemeClr val="dk1"/>
                          </a:solidFill>
                          <a:effectLst/>
                          <a:latin typeface="+mn-lt"/>
                          <a:ea typeface="+mn-ea"/>
                          <a:cs typeface="+mn-cs"/>
                        </a:rPr>
                        <a:t> </a:t>
                      </a:r>
                      <a:r>
                        <a:rPr lang="en-GB" sz="1400" b="1" kern="1200" dirty="0" smtClean="0">
                          <a:solidFill>
                            <a:schemeClr val="dk1"/>
                          </a:solidFill>
                          <a:effectLst/>
                          <a:latin typeface="+mn-lt"/>
                          <a:ea typeface="+mn-ea"/>
                          <a:cs typeface="+mn-cs"/>
                        </a:rPr>
                        <a:t>x 10</a:t>
                      </a:r>
                      <a:r>
                        <a:rPr lang="en-GB" sz="1400" b="1" kern="1200" baseline="30000" dirty="0" smtClean="0">
                          <a:solidFill>
                            <a:schemeClr val="dk1"/>
                          </a:solidFill>
                          <a:effectLst/>
                          <a:latin typeface="+mn-lt"/>
                          <a:ea typeface="+mn-ea"/>
                          <a:cs typeface="+mn-cs"/>
                        </a:rPr>
                        <a:t>-7</a:t>
                      </a:r>
                      <a:endParaRPr lang="en-AU" sz="1400" b="1" baseline="30000"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400" b="1" kern="1200" dirty="0" smtClean="0">
                          <a:solidFill>
                            <a:schemeClr val="dk1"/>
                          </a:solidFill>
                          <a:effectLst/>
                          <a:latin typeface="+mn-lt"/>
                          <a:ea typeface="+mn-ea"/>
                          <a:cs typeface="+mn-cs"/>
                        </a:rPr>
                        <a:t>1.2</a:t>
                      </a:r>
                      <a:r>
                        <a:rPr lang="en-GB" sz="1400" b="1" kern="1200" baseline="0" dirty="0" smtClean="0">
                          <a:solidFill>
                            <a:schemeClr val="dk1"/>
                          </a:solidFill>
                          <a:effectLst/>
                          <a:latin typeface="+mn-lt"/>
                          <a:ea typeface="+mn-ea"/>
                          <a:cs typeface="+mn-cs"/>
                        </a:rPr>
                        <a:t> </a:t>
                      </a:r>
                      <a:r>
                        <a:rPr lang="en-GB" sz="1400" b="1" kern="1200" dirty="0" smtClean="0">
                          <a:solidFill>
                            <a:schemeClr val="dk1"/>
                          </a:solidFill>
                          <a:effectLst/>
                          <a:latin typeface="+mn-lt"/>
                          <a:ea typeface="+mn-ea"/>
                          <a:cs typeface="+mn-cs"/>
                        </a:rPr>
                        <a:t>x 10</a:t>
                      </a:r>
                      <a:r>
                        <a:rPr lang="en-GB" sz="1400" b="1" kern="1200" baseline="30000" dirty="0" smtClean="0">
                          <a:solidFill>
                            <a:schemeClr val="dk1"/>
                          </a:solidFill>
                          <a:effectLst/>
                          <a:latin typeface="+mn-lt"/>
                          <a:ea typeface="+mn-ea"/>
                          <a:cs typeface="+mn-cs"/>
                        </a:rPr>
                        <a:t>-5</a:t>
                      </a:r>
                      <a:endParaRPr lang="en-AU" sz="1400" b="1" baseline="30000" dirty="0" smtClean="0"/>
                    </a:p>
                  </a:txBody>
                  <a:tcPr/>
                </a:tc>
              </a:tr>
              <a:tr h="299402">
                <a:tc>
                  <a:txBody>
                    <a:bodyPr/>
                    <a:lstStyle/>
                    <a:p>
                      <a:r>
                        <a:rPr lang="en-AU" sz="1400" b="1" dirty="0" smtClean="0"/>
                        <a:t>Putative</a:t>
                      </a:r>
                      <a:r>
                        <a:rPr lang="en-AU" sz="1400" b="1" baseline="0" dirty="0" smtClean="0"/>
                        <a:t> causal SNPs</a:t>
                      </a:r>
                      <a:endParaRPr lang="en-AU" sz="1400" b="1" dirty="0"/>
                    </a:p>
                  </a:txBody>
                  <a:tcPr/>
                </a:tc>
                <a:tc>
                  <a:txBody>
                    <a:bodyPr/>
                    <a:lstStyle/>
                    <a:p>
                      <a:pPr algn="ctr"/>
                      <a:r>
                        <a:rPr lang="en-AU" sz="1400" b="1" dirty="0" smtClean="0"/>
                        <a:t>11</a:t>
                      </a:r>
                      <a:endParaRPr lang="en-AU" sz="1400" b="1" dirty="0"/>
                    </a:p>
                  </a:txBody>
                  <a:tcPr/>
                </a:tc>
                <a:tc>
                  <a:txBody>
                    <a:bodyPr/>
                    <a:lstStyle/>
                    <a:p>
                      <a:pPr algn="ctr"/>
                      <a:r>
                        <a:rPr lang="en-AU" sz="1400" b="1" dirty="0" smtClean="0"/>
                        <a:t>6</a:t>
                      </a:r>
                      <a:endParaRPr lang="en-AU" sz="1400" b="1" dirty="0"/>
                    </a:p>
                  </a:txBody>
                  <a:tcPr/>
                </a:tc>
                <a:tc>
                  <a:txBody>
                    <a:bodyPr/>
                    <a:lstStyle/>
                    <a:p>
                      <a:pPr algn="ctr"/>
                      <a:r>
                        <a:rPr lang="en-AU" sz="1400" b="1" dirty="0" smtClean="0"/>
                        <a:t>17</a:t>
                      </a:r>
                      <a:endParaRPr lang="en-AU" sz="1400" b="1" dirty="0"/>
                    </a:p>
                  </a:txBody>
                  <a:tcPr/>
                </a:tc>
                <a:tc>
                  <a:txBody>
                    <a:bodyPr/>
                    <a:lstStyle/>
                    <a:p>
                      <a:pPr algn="ctr"/>
                      <a:r>
                        <a:rPr lang="en-AU" sz="1400" b="1" dirty="0" smtClean="0"/>
                        <a:t>17</a:t>
                      </a:r>
                      <a:endParaRPr lang="en-AU" sz="1400" b="1" dirty="0"/>
                    </a:p>
                  </a:txBody>
                  <a:tcPr/>
                </a:tc>
              </a:tr>
            </a:tbl>
          </a:graphicData>
        </a:graphic>
      </p:graphicFrame>
      <p:sp>
        <p:nvSpPr>
          <p:cNvPr id="5" name="Rectangle 4"/>
          <p:cNvSpPr/>
          <p:nvPr/>
        </p:nvSpPr>
        <p:spPr>
          <a:xfrm>
            <a:off x="2809900" y="980728"/>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1800">
              <a:solidFill>
                <a:prstClr val="white"/>
              </a:solidFill>
            </a:endParaRPr>
          </a:p>
        </p:txBody>
      </p:sp>
      <p:sp>
        <p:nvSpPr>
          <p:cNvPr id="6" name="Rectangle 5"/>
          <p:cNvSpPr/>
          <p:nvPr/>
        </p:nvSpPr>
        <p:spPr>
          <a:xfrm>
            <a:off x="5508104" y="980728"/>
            <a:ext cx="23507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1800">
              <a:solidFill>
                <a:prstClr val="white"/>
              </a:solidFill>
            </a:endParaRPr>
          </a:p>
        </p:txBody>
      </p:sp>
      <p:sp>
        <p:nvSpPr>
          <p:cNvPr id="8" name="Rectangle 7"/>
          <p:cNvSpPr/>
          <p:nvPr/>
        </p:nvSpPr>
        <p:spPr>
          <a:xfrm>
            <a:off x="3563888" y="900336"/>
            <a:ext cx="288032" cy="44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1800">
              <a:solidFill>
                <a:prstClr val="white"/>
              </a:solidFill>
            </a:endParaRPr>
          </a:p>
        </p:txBody>
      </p:sp>
      <p:sp>
        <p:nvSpPr>
          <p:cNvPr id="9" name="TextBox 8"/>
          <p:cNvSpPr txBox="1"/>
          <p:nvPr/>
        </p:nvSpPr>
        <p:spPr>
          <a:xfrm>
            <a:off x="3779912" y="2060848"/>
            <a:ext cx="792088" cy="261610"/>
          </a:xfrm>
          <a:prstGeom prst="rect">
            <a:avLst/>
          </a:prstGeom>
          <a:noFill/>
        </p:spPr>
        <p:txBody>
          <a:bodyPr wrap="square" rtlCol="0">
            <a:spAutoFit/>
          </a:bodyPr>
          <a:lstStyle/>
          <a:p>
            <a:pPr fontAlgn="auto">
              <a:spcBef>
                <a:spcPts val="0"/>
              </a:spcBef>
              <a:spcAft>
                <a:spcPts val="0"/>
              </a:spcAft>
            </a:pPr>
            <a:r>
              <a:rPr lang="en-AU" sz="1100" dirty="0" err="1" smtClean="0">
                <a:solidFill>
                  <a:srgbClr val="FF0000"/>
                </a:solidFill>
                <a:latin typeface="Calibri"/>
              </a:rPr>
              <a:t>tgSNP</a:t>
            </a:r>
            <a:endParaRPr lang="en-AU" sz="1100" dirty="0">
              <a:solidFill>
                <a:srgbClr val="FF0000"/>
              </a:solidFill>
              <a:latin typeface="Calibri"/>
            </a:endParaRPr>
          </a:p>
        </p:txBody>
      </p:sp>
      <p:sp>
        <p:nvSpPr>
          <p:cNvPr id="10" name="Curved Down Arrow 9"/>
          <p:cNvSpPr/>
          <p:nvPr/>
        </p:nvSpPr>
        <p:spPr>
          <a:xfrm>
            <a:off x="3275856" y="2564904"/>
            <a:ext cx="4248472" cy="432048"/>
          </a:xfrm>
          <a:prstGeom prst="curvedDownArrow">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1800" dirty="0">
              <a:solidFill>
                <a:srgbClr val="FF0000"/>
              </a:solidFill>
            </a:endParaRPr>
          </a:p>
        </p:txBody>
      </p:sp>
      <p:sp>
        <p:nvSpPr>
          <p:cNvPr id="11" name="TextBox 10"/>
          <p:cNvSpPr txBox="1"/>
          <p:nvPr/>
        </p:nvSpPr>
        <p:spPr>
          <a:xfrm>
            <a:off x="3923928" y="2780928"/>
            <a:ext cx="3024336" cy="261610"/>
          </a:xfrm>
          <a:prstGeom prst="rect">
            <a:avLst/>
          </a:prstGeom>
          <a:noFill/>
        </p:spPr>
        <p:txBody>
          <a:bodyPr wrap="square" rtlCol="0">
            <a:spAutoFit/>
          </a:bodyPr>
          <a:lstStyle/>
          <a:p>
            <a:pPr fontAlgn="auto">
              <a:spcBef>
                <a:spcPts val="0"/>
              </a:spcBef>
              <a:spcAft>
                <a:spcPts val="0"/>
              </a:spcAft>
            </a:pPr>
            <a:r>
              <a:rPr lang="en-AU" sz="1100" b="1" dirty="0" smtClean="0">
                <a:solidFill>
                  <a:srgbClr val="7030A0"/>
                </a:solidFill>
                <a:latin typeface="Calibri"/>
              </a:rPr>
              <a:t>SNPs in Region 2 regulate NRBF2, 600 kb away</a:t>
            </a:r>
            <a:endParaRPr lang="en-AU" sz="1100" b="1" dirty="0">
              <a:solidFill>
                <a:srgbClr val="7030A0"/>
              </a:solidFill>
              <a:latin typeface="Calibri"/>
            </a:endParaRPr>
          </a:p>
        </p:txBody>
      </p:sp>
      <p:sp>
        <p:nvSpPr>
          <p:cNvPr id="12" name="TextBox 11"/>
          <p:cNvSpPr txBox="1"/>
          <p:nvPr/>
        </p:nvSpPr>
        <p:spPr>
          <a:xfrm>
            <a:off x="7164288" y="6596390"/>
            <a:ext cx="1800200" cy="261610"/>
          </a:xfrm>
          <a:prstGeom prst="rect">
            <a:avLst/>
          </a:prstGeom>
          <a:solidFill>
            <a:schemeClr val="bg1"/>
          </a:solidFill>
          <a:ln>
            <a:solidFill>
              <a:schemeClr val="tx1">
                <a:lumMod val="95000"/>
                <a:lumOff val="5000"/>
              </a:schemeClr>
            </a:solidFill>
          </a:ln>
        </p:spPr>
        <p:txBody>
          <a:bodyPr wrap="square" rtlCol="0">
            <a:spAutoFit/>
          </a:bodyPr>
          <a:lstStyle/>
          <a:p>
            <a:pPr fontAlgn="auto">
              <a:spcBef>
                <a:spcPts val="0"/>
              </a:spcBef>
              <a:spcAft>
                <a:spcPts val="0"/>
              </a:spcAft>
            </a:pPr>
            <a:r>
              <a:rPr lang="en-AU" sz="1100" dirty="0" smtClean="0">
                <a:solidFill>
                  <a:prstClr val="black"/>
                </a:solidFill>
                <a:latin typeface="Calibri"/>
              </a:rPr>
              <a:t>Darabi et al, under review</a:t>
            </a:r>
            <a:endParaRPr lang="en-AU" sz="1100" dirty="0">
              <a:solidFill>
                <a:prstClr val="black"/>
              </a:solidFill>
              <a:latin typeface="Calibri"/>
            </a:endParaRPr>
          </a:p>
        </p:txBody>
      </p:sp>
    </p:spTree>
    <p:extLst>
      <p:ext uri="{BB962C8B-B14F-4D97-AF65-F5344CB8AC3E}">
        <p14:creationId xmlns:p14="http://schemas.microsoft.com/office/powerpoint/2010/main" val="10479304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7085"/>
            <a:ext cx="9039225" cy="2604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14325" y="4244965"/>
            <a:ext cx="8496300" cy="1938992"/>
          </a:xfrm>
          <a:prstGeom prst="rect">
            <a:avLst/>
          </a:prstGeom>
        </p:spPr>
        <p:txBody>
          <a:bodyPr wrap="square">
            <a:spAutoFit/>
          </a:bodyPr>
          <a:lstStyle/>
          <a:p>
            <a:r>
              <a:rPr lang="en-AU" dirty="0">
                <a:solidFill>
                  <a:prstClr val="black"/>
                </a:solidFill>
              </a:rPr>
              <a:t>Comparison of adjusted odds ratios and previously reported case–control odds ratios at established risk loci for three diseases with publicly available summary statistics. Each point represents a previously reported risk variant and its corresponding effect size. </a:t>
            </a:r>
            <a:endParaRPr lang="en-US" dirty="0">
              <a:solidFill>
                <a:prstClr val="black"/>
              </a:solidFill>
            </a:endParaRPr>
          </a:p>
        </p:txBody>
      </p:sp>
    </p:spTree>
    <p:extLst>
      <p:ext uri="{BB962C8B-B14F-4D97-AF65-F5344CB8AC3E}">
        <p14:creationId xmlns:p14="http://schemas.microsoft.com/office/powerpoint/2010/main" val="121665878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38" y="395288"/>
            <a:ext cx="6353175"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8124" y="5100668"/>
            <a:ext cx="8734425" cy="1569660"/>
          </a:xfrm>
          <a:prstGeom prst="rect">
            <a:avLst/>
          </a:prstGeom>
        </p:spPr>
        <p:txBody>
          <a:bodyPr wrap="square">
            <a:spAutoFit/>
          </a:bodyPr>
          <a:lstStyle/>
          <a:p>
            <a:r>
              <a:rPr lang="en-AU" dirty="0">
                <a:solidFill>
                  <a:prstClr val="black"/>
                </a:solidFill>
              </a:rPr>
              <a:t>Effective sample sizes of case–control versus proxy case–control association designs in the UK Biobank. To adjust for power when considering proxy cases, we divided the effective sample size for proxy cases and controls by four. </a:t>
            </a:r>
            <a:endParaRPr lang="en-US" dirty="0">
              <a:solidFill>
                <a:prstClr val="black"/>
              </a:solidFill>
            </a:endParaRPr>
          </a:p>
        </p:txBody>
      </p:sp>
    </p:spTree>
    <p:extLst>
      <p:ext uri="{BB962C8B-B14F-4D97-AF65-F5344CB8AC3E}">
        <p14:creationId xmlns:p14="http://schemas.microsoft.com/office/powerpoint/2010/main" val="29804169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22"/>
          <p:cNvGrpSpPr/>
          <p:nvPr/>
        </p:nvGrpSpPr>
        <p:grpSpPr>
          <a:xfrm>
            <a:off x="1650241" y="2572347"/>
            <a:ext cx="2433137" cy="734593"/>
            <a:chOff x="2171733" y="404664"/>
            <a:chExt cx="5784643" cy="734593"/>
          </a:xfrm>
          <a:solidFill>
            <a:schemeClr val="accent3">
              <a:lumMod val="60000"/>
              <a:lumOff val="40000"/>
            </a:schemeClr>
          </a:solidFill>
        </p:grpSpPr>
        <p:sp>
          <p:nvSpPr>
            <p:cNvPr id="149" name="Rounded Rectangle 148"/>
            <p:cNvSpPr/>
            <p:nvPr/>
          </p:nvSpPr>
          <p:spPr>
            <a:xfrm>
              <a:off x="2171733" y="404664"/>
              <a:ext cx="5784643" cy="734593"/>
            </a:xfrm>
            <a:prstGeom prst="roundRect">
              <a:avLst>
                <a:gd name="adj" fmla="val 29464"/>
              </a:avLst>
            </a:prstGeom>
            <a:grp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b="1">
                <a:solidFill>
                  <a:prstClr val="black"/>
                </a:solidFill>
                <a:latin typeface="Cambria" panose="02040503050406030204" pitchFamily="18" charset="0"/>
              </a:endParaRPr>
            </a:p>
          </p:txBody>
        </p:sp>
        <p:sp>
          <p:nvSpPr>
            <p:cNvPr id="150" name="Text Box 25"/>
            <p:cNvSpPr txBox="1">
              <a:spLocks noChangeArrowheads="1"/>
            </p:cNvSpPr>
            <p:nvPr/>
          </p:nvSpPr>
          <p:spPr bwMode="auto">
            <a:xfrm>
              <a:off x="2411760" y="528065"/>
              <a:ext cx="5291916" cy="428241"/>
            </a:xfrm>
            <a:prstGeom prst="rect">
              <a:avLst/>
            </a:prstGeom>
            <a:grp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r>
                <a:rPr lang="nl-NL" b="1" dirty="0" smtClean="0">
                  <a:solidFill>
                    <a:prstClr val="black"/>
                  </a:solidFill>
                  <a:latin typeface="Cambria" panose="02040503050406030204" pitchFamily="18" charset="0"/>
                  <a:ea typeface="SimSun"/>
                </a:rPr>
                <a:t>Gene </a:t>
              </a:r>
              <a:r>
                <a:rPr lang="nl-NL" b="1" dirty="0" err="1" smtClean="0">
                  <a:solidFill>
                    <a:prstClr val="black"/>
                  </a:solidFill>
                  <a:latin typeface="Cambria" panose="02040503050406030204" pitchFamily="18" charset="0"/>
                  <a:ea typeface="SimSun"/>
                </a:rPr>
                <a:t>expression</a:t>
              </a:r>
              <a:endParaRPr lang="en-US" b="1" dirty="0">
                <a:solidFill>
                  <a:prstClr val="black"/>
                </a:solidFill>
                <a:latin typeface="Cambria" panose="02040503050406030204" pitchFamily="18" charset="0"/>
                <a:ea typeface="SimSun"/>
              </a:endParaRPr>
            </a:p>
          </p:txBody>
        </p:sp>
      </p:grpSp>
      <p:grpSp>
        <p:nvGrpSpPr>
          <p:cNvPr id="6" name="Group 156"/>
          <p:cNvGrpSpPr/>
          <p:nvPr/>
        </p:nvGrpSpPr>
        <p:grpSpPr>
          <a:xfrm>
            <a:off x="1746252" y="4339466"/>
            <a:ext cx="5635624" cy="706792"/>
            <a:chOff x="2171733" y="404664"/>
            <a:chExt cx="5784643" cy="734593"/>
          </a:xfrm>
          <a:solidFill>
            <a:schemeClr val="accent6">
              <a:lumMod val="40000"/>
              <a:lumOff val="60000"/>
            </a:schemeClr>
          </a:solidFill>
        </p:grpSpPr>
        <p:sp>
          <p:nvSpPr>
            <p:cNvPr id="158" name="Rounded Rectangle 157"/>
            <p:cNvSpPr/>
            <p:nvPr/>
          </p:nvSpPr>
          <p:spPr>
            <a:xfrm>
              <a:off x="2171733" y="404664"/>
              <a:ext cx="5784643" cy="734593"/>
            </a:xfrm>
            <a:prstGeom prst="roundRect">
              <a:avLst>
                <a:gd name="adj" fmla="val 29464"/>
              </a:avLst>
            </a:prstGeom>
            <a:grp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b="1">
                <a:solidFill>
                  <a:prstClr val="black"/>
                </a:solidFill>
                <a:latin typeface="Cambria" panose="02040503050406030204" pitchFamily="18" charset="0"/>
              </a:endParaRPr>
            </a:p>
          </p:txBody>
        </p:sp>
        <p:sp>
          <p:nvSpPr>
            <p:cNvPr id="159" name="Text Box 25"/>
            <p:cNvSpPr txBox="1">
              <a:spLocks noChangeArrowheads="1"/>
            </p:cNvSpPr>
            <p:nvPr/>
          </p:nvSpPr>
          <p:spPr bwMode="auto">
            <a:xfrm>
              <a:off x="2262169" y="565772"/>
              <a:ext cx="1782594" cy="428241"/>
            </a:xfrm>
            <a:prstGeom prst="rect">
              <a:avLst/>
            </a:prstGeom>
            <a:grp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r>
                <a:rPr lang="nl-NL" sz="2100" b="1" dirty="0" err="1" smtClean="0">
                  <a:solidFill>
                    <a:prstClr val="black"/>
                  </a:solidFill>
                  <a:latin typeface="Cambria" panose="02040503050406030204" pitchFamily="18" charset="0"/>
                  <a:ea typeface="SimSun"/>
                </a:rPr>
                <a:t>Biomarkers</a:t>
              </a:r>
              <a:r>
                <a:rPr lang="nl-NL" sz="2100" b="1" dirty="0" smtClean="0">
                  <a:solidFill>
                    <a:prstClr val="black"/>
                  </a:solidFill>
                  <a:latin typeface="Cambria" panose="02040503050406030204" pitchFamily="18" charset="0"/>
                  <a:ea typeface="SimSun"/>
                </a:rPr>
                <a:t>               </a:t>
              </a:r>
              <a:endParaRPr lang="en-US" sz="2100" b="1" dirty="0">
                <a:solidFill>
                  <a:prstClr val="black"/>
                </a:solidFill>
                <a:latin typeface="Cambria" panose="02040503050406030204" pitchFamily="18" charset="0"/>
                <a:ea typeface="SimSun"/>
              </a:endParaRPr>
            </a:p>
          </p:txBody>
        </p:sp>
      </p:grpSp>
      <p:grpSp>
        <p:nvGrpSpPr>
          <p:cNvPr id="7" name="Group 162"/>
          <p:cNvGrpSpPr/>
          <p:nvPr/>
        </p:nvGrpSpPr>
        <p:grpSpPr>
          <a:xfrm rot="16200000">
            <a:off x="-2230432" y="2584068"/>
            <a:ext cx="5669470" cy="734593"/>
            <a:chOff x="2171733" y="404664"/>
            <a:chExt cx="5840192" cy="734593"/>
          </a:xfrm>
          <a:solidFill>
            <a:schemeClr val="accent2">
              <a:lumMod val="40000"/>
              <a:lumOff val="60000"/>
            </a:schemeClr>
          </a:solidFill>
        </p:grpSpPr>
        <p:sp>
          <p:nvSpPr>
            <p:cNvPr id="164" name="Rounded Rectangle 163"/>
            <p:cNvSpPr/>
            <p:nvPr/>
          </p:nvSpPr>
          <p:spPr>
            <a:xfrm>
              <a:off x="2171733" y="404664"/>
              <a:ext cx="5784643" cy="734593"/>
            </a:xfrm>
            <a:prstGeom prst="roundRect">
              <a:avLst>
                <a:gd name="adj" fmla="val 29464"/>
              </a:avLst>
            </a:prstGeom>
            <a:grp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solidFill>
                  <a:prstClr val="black"/>
                </a:solidFill>
                <a:latin typeface="Cambria" panose="02040503050406030204" pitchFamily="18" charset="0"/>
              </a:endParaRPr>
            </a:p>
          </p:txBody>
        </p:sp>
        <p:sp>
          <p:nvSpPr>
            <p:cNvPr id="165" name="Text Box 25"/>
            <p:cNvSpPr txBox="1">
              <a:spLocks noChangeArrowheads="1"/>
            </p:cNvSpPr>
            <p:nvPr/>
          </p:nvSpPr>
          <p:spPr bwMode="auto">
            <a:xfrm>
              <a:off x="2206002" y="565774"/>
              <a:ext cx="5805923" cy="428241"/>
            </a:xfrm>
            <a:prstGeom prst="rect">
              <a:avLst/>
            </a:prstGeom>
            <a:grpFill/>
            <a:ln>
              <a:noFill/>
            </a:ln>
            <a:extLst>
              <a:ext uri="{91240B29-F687-4F45-9708-019B960494DF}">
                <a14:hiddenLine xmlns:a14="http://schemas.microsoft.com/office/drawing/2010/main" w="6350">
                  <a:solidFill>
                    <a:srgbClr val="000000"/>
                  </a:solidFill>
                  <a:miter lim="800000"/>
                  <a:headEnd/>
                  <a:tailEnd/>
                </a14:hiddenLine>
              </a:ext>
            </a:extLst>
          </p:spPr>
          <p:txBody>
            <a:bodyPr rot="0" vert="vert270" wrap="square" lIns="91440" tIns="45720" rIns="91440" bIns="45720" anchor="ctr" anchorCtr="0" upright="1">
              <a:noAutofit/>
            </a:bodyPr>
            <a:lstStyle/>
            <a:p>
              <a:pPr algn="ctr"/>
              <a:r>
                <a:rPr lang="nl-NL" sz="2200" b="1" spc="300" dirty="0" smtClean="0">
                  <a:solidFill>
                    <a:prstClr val="black"/>
                  </a:solidFill>
                  <a:latin typeface="Cambria" panose="02040503050406030204" pitchFamily="18" charset="0"/>
                  <a:ea typeface="SimSun"/>
                </a:rPr>
                <a:t>Environment/</a:t>
              </a:r>
              <a:r>
                <a:rPr lang="nl-NL" sz="2200" b="1" spc="300" dirty="0" err="1" smtClean="0">
                  <a:solidFill>
                    <a:prstClr val="black"/>
                  </a:solidFill>
                  <a:latin typeface="Cambria" panose="02040503050406030204" pitchFamily="18" charset="0"/>
                  <a:ea typeface="SimSun"/>
                </a:rPr>
                <a:t>exposome</a:t>
              </a:r>
              <a:r>
                <a:rPr lang="nl-NL" sz="2200" b="1" spc="300" dirty="0" smtClean="0">
                  <a:solidFill>
                    <a:prstClr val="black"/>
                  </a:solidFill>
                  <a:latin typeface="Cambria" panose="02040503050406030204" pitchFamily="18" charset="0"/>
                  <a:ea typeface="SimSun"/>
                </a:rPr>
                <a:t>/society</a:t>
              </a:r>
              <a:endParaRPr lang="en-US" sz="2200" b="1" spc="300" dirty="0">
                <a:solidFill>
                  <a:prstClr val="black"/>
                </a:solidFill>
                <a:latin typeface="Cambria" panose="02040503050406030204" pitchFamily="18" charset="0"/>
                <a:ea typeface="SimSun"/>
              </a:endParaRPr>
            </a:p>
          </p:txBody>
        </p:sp>
      </p:grpSp>
      <p:grpSp>
        <p:nvGrpSpPr>
          <p:cNvPr id="8" name="Group 165"/>
          <p:cNvGrpSpPr/>
          <p:nvPr/>
        </p:nvGrpSpPr>
        <p:grpSpPr>
          <a:xfrm>
            <a:off x="5216443" y="2566124"/>
            <a:ext cx="2403557" cy="754564"/>
            <a:chOff x="2165396" y="613431"/>
            <a:chExt cx="5784643" cy="734593"/>
          </a:xfrm>
          <a:solidFill>
            <a:schemeClr val="accent3">
              <a:lumMod val="60000"/>
              <a:lumOff val="40000"/>
            </a:schemeClr>
          </a:solidFill>
        </p:grpSpPr>
        <p:sp>
          <p:nvSpPr>
            <p:cNvPr id="167" name="Rounded Rectangle 166"/>
            <p:cNvSpPr/>
            <p:nvPr/>
          </p:nvSpPr>
          <p:spPr>
            <a:xfrm>
              <a:off x="2165396" y="613431"/>
              <a:ext cx="5784643" cy="734593"/>
            </a:xfrm>
            <a:prstGeom prst="roundRect">
              <a:avLst>
                <a:gd name="adj" fmla="val 29464"/>
              </a:avLst>
            </a:prstGeom>
            <a:grp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b="1">
                <a:solidFill>
                  <a:prstClr val="black"/>
                </a:solidFill>
                <a:latin typeface="Cambria" panose="02040503050406030204" pitchFamily="18" charset="0"/>
              </a:endParaRPr>
            </a:p>
          </p:txBody>
        </p:sp>
        <p:sp>
          <p:nvSpPr>
            <p:cNvPr id="171" name="Text Box 25"/>
            <p:cNvSpPr txBox="1">
              <a:spLocks noChangeArrowheads="1"/>
            </p:cNvSpPr>
            <p:nvPr/>
          </p:nvSpPr>
          <p:spPr bwMode="auto">
            <a:xfrm>
              <a:off x="2411760" y="745021"/>
              <a:ext cx="5291917" cy="428241"/>
            </a:xfrm>
            <a:prstGeom prst="rect">
              <a:avLst/>
            </a:prstGeom>
            <a:grp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r>
                <a:rPr lang="nl-NL" b="1" dirty="0" smtClean="0">
                  <a:solidFill>
                    <a:prstClr val="black"/>
                  </a:solidFill>
                  <a:latin typeface="Cambria" panose="02040503050406030204" pitchFamily="18" charset="0"/>
                  <a:ea typeface="SimSun"/>
                </a:rPr>
                <a:t>Epigenetics</a:t>
              </a:r>
              <a:endParaRPr lang="en-US" b="1" dirty="0">
                <a:solidFill>
                  <a:prstClr val="black"/>
                </a:solidFill>
                <a:latin typeface="Cambria" panose="02040503050406030204" pitchFamily="18" charset="0"/>
                <a:ea typeface="SimSun"/>
              </a:endParaRPr>
            </a:p>
          </p:txBody>
        </p:sp>
      </p:grpSp>
      <p:sp>
        <p:nvSpPr>
          <p:cNvPr id="3" name="Down Arrow 2"/>
          <p:cNvSpPr/>
          <p:nvPr/>
        </p:nvSpPr>
        <p:spPr>
          <a:xfrm>
            <a:off x="3304431" y="1034689"/>
            <a:ext cx="504056" cy="1485900"/>
          </a:xfrm>
          <a:prstGeom prst="downArrow">
            <a:avLst/>
          </a:prstGeom>
          <a:effectLst>
            <a:outerShdw blurRad="50800" dist="38100" dir="2700000" algn="tl" rotWithShape="0">
              <a:prstClr val="black">
                <a:alpha val="16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4" name="Up-Down Arrow 3"/>
          <p:cNvSpPr/>
          <p:nvPr/>
        </p:nvSpPr>
        <p:spPr>
          <a:xfrm rot="2790101">
            <a:off x="7410045" y="3362888"/>
            <a:ext cx="432048" cy="1114325"/>
          </a:xfrm>
          <a:prstGeom prst="upDownArrow">
            <a:avLst/>
          </a:prstGeom>
          <a:effectLst>
            <a:outerShdw blurRad="50800" dist="38100" dir="2700000" algn="tl" rotWithShape="0">
              <a:prstClr val="black">
                <a:alpha val="16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24" name="Up-Down Arrow 23"/>
          <p:cNvSpPr/>
          <p:nvPr/>
        </p:nvSpPr>
        <p:spPr>
          <a:xfrm rot="5400000">
            <a:off x="7690916" y="2610761"/>
            <a:ext cx="432048" cy="645320"/>
          </a:xfrm>
          <a:prstGeom prst="upDownArrow">
            <a:avLst/>
          </a:prstGeom>
          <a:ln>
            <a:solidFill>
              <a:srgbClr val="C00000"/>
            </a:solidFill>
          </a:ln>
          <a:effectLst>
            <a:outerShdw blurRad="50800" dist="38100" dir="2700000" algn="tl" rotWithShape="0">
              <a:prstClr val="black">
                <a:alpha val="17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25" name="Up-Down Arrow 24"/>
          <p:cNvSpPr/>
          <p:nvPr/>
        </p:nvSpPr>
        <p:spPr>
          <a:xfrm rot="5400000">
            <a:off x="1078459" y="2605399"/>
            <a:ext cx="432048" cy="656044"/>
          </a:xfrm>
          <a:prstGeom prst="upDownArrow">
            <a:avLst/>
          </a:prstGeom>
          <a:ln>
            <a:solidFill>
              <a:srgbClr val="C00000"/>
            </a:solidFill>
          </a:ln>
          <a:effectLst>
            <a:outerShdw blurRad="50800" dist="38100" dir="2700000" algn="tl" rotWithShape="0">
              <a:prstClr val="black">
                <a:alpha val="17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26" name="Up-Down Arrow 25"/>
          <p:cNvSpPr/>
          <p:nvPr/>
        </p:nvSpPr>
        <p:spPr>
          <a:xfrm rot="18829613">
            <a:off x="1254087" y="3317385"/>
            <a:ext cx="432048" cy="1166376"/>
          </a:xfrm>
          <a:prstGeom prst="upDownArrow">
            <a:avLst/>
          </a:prstGeom>
          <a:effectLst>
            <a:outerShdw blurRad="50800" dist="38100" dir="2700000" algn="tl" rotWithShape="0">
              <a:prstClr val="black">
                <a:alpha val="16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27" name="Down Arrow 26"/>
          <p:cNvSpPr/>
          <p:nvPr/>
        </p:nvSpPr>
        <p:spPr>
          <a:xfrm>
            <a:off x="5407680" y="1034689"/>
            <a:ext cx="504056" cy="1485899"/>
          </a:xfrm>
          <a:prstGeom prst="downArrow">
            <a:avLst/>
          </a:prstGeom>
          <a:effectLst>
            <a:outerShdw blurRad="50800" dist="38100" dir="2700000" algn="tl" rotWithShape="0">
              <a:prstClr val="black">
                <a:alpha val="16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32" name="Down Arrow 31"/>
          <p:cNvSpPr/>
          <p:nvPr/>
        </p:nvSpPr>
        <p:spPr>
          <a:xfrm>
            <a:off x="4327124" y="1034689"/>
            <a:ext cx="504056" cy="3981450"/>
          </a:xfrm>
          <a:prstGeom prst="downArrow">
            <a:avLst/>
          </a:prstGeom>
          <a:solidFill>
            <a:schemeClr val="accent4">
              <a:lumMod val="60000"/>
              <a:lumOff val="40000"/>
            </a:schemeClr>
          </a:solidFill>
          <a:effectLst>
            <a:outerShdw blurRad="50800" dist="38100" dir="2700000" algn="tl" rotWithShape="0">
              <a:prstClr val="black">
                <a:alpha val="16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33" name="Down Arrow 32"/>
          <p:cNvSpPr/>
          <p:nvPr/>
        </p:nvSpPr>
        <p:spPr>
          <a:xfrm rot="10800000">
            <a:off x="5220628" y="3355245"/>
            <a:ext cx="504056" cy="1696257"/>
          </a:xfrm>
          <a:prstGeom prst="downArrow">
            <a:avLst/>
          </a:prstGeom>
          <a:ln>
            <a:solidFill>
              <a:srgbClr val="C00000"/>
            </a:solidFill>
          </a:ln>
          <a:effectLst>
            <a:outerShdw blurRad="50800" dist="38100" dir="2700000" algn="tl" rotWithShape="0">
              <a:prstClr val="black">
                <a:alpha val="17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34" name="Down Arrow 33"/>
          <p:cNvSpPr/>
          <p:nvPr/>
        </p:nvSpPr>
        <p:spPr>
          <a:xfrm rot="10800000">
            <a:off x="3448447" y="3349262"/>
            <a:ext cx="504056" cy="1702239"/>
          </a:xfrm>
          <a:prstGeom prst="downArrow">
            <a:avLst/>
          </a:prstGeom>
          <a:ln>
            <a:solidFill>
              <a:srgbClr val="C00000"/>
            </a:solidFill>
          </a:ln>
          <a:effectLst>
            <a:outerShdw blurRad="50800" dist="38100" dir="2700000" algn="tl" rotWithShape="0">
              <a:prstClr val="black">
                <a:alpha val="17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grpSp>
        <p:nvGrpSpPr>
          <p:cNvPr id="39" name="Group 156"/>
          <p:cNvGrpSpPr/>
          <p:nvPr/>
        </p:nvGrpSpPr>
        <p:grpSpPr>
          <a:xfrm>
            <a:off x="1650241" y="5051507"/>
            <a:ext cx="5832647" cy="734593"/>
            <a:chOff x="2171733" y="404664"/>
            <a:chExt cx="5784643" cy="734593"/>
          </a:xfrm>
        </p:grpSpPr>
        <p:sp>
          <p:nvSpPr>
            <p:cNvPr id="40" name="Rounded Rectangle 39"/>
            <p:cNvSpPr/>
            <p:nvPr/>
          </p:nvSpPr>
          <p:spPr>
            <a:xfrm>
              <a:off x="2171733" y="404664"/>
              <a:ext cx="5784643" cy="734593"/>
            </a:xfrm>
            <a:prstGeom prst="roundRect">
              <a:avLst>
                <a:gd name="adj" fmla="val 29464"/>
              </a:avLst>
            </a:prstGeom>
            <a:solidFill>
              <a:schemeClr val="accent1">
                <a:lumMod val="9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b="1">
                <a:solidFill>
                  <a:prstClr val="black"/>
                </a:solidFill>
                <a:latin typeface="Cambria" panose="02040503050406030204" pitchFamily="18" charset="0"/>
              </a:endParaRPr>
            </a:p>
          </p:txBody>
        </p:sp>
        <p:sp>
          <p:nvSpPr>
            <p:cNvPr id="41" name="Text Box 25"/>
            <p:cNvSpPr txBox="1">
              <a:spLocks noChangeArrowheads="1"/>
            </p:cNvSpPr>
            <p:nvPr/>
          </p:nvSpPr>
          <p:spPr bwMode="auto">
            <a:xfrm>
              <a:off x="2271863" y="565772"/>
              <a:ext cx="5555623" cy="42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r>
                <a:rPr lang="nl-NL" b="1" dirty="0" err="1" smtClean="0">
                  <a:solidFill>
                    <a:prstClr val="black"/>
                  </a:solidFill>
                  <a:latin typeface="Cambria" panose="02040503050406030204" pitchFamily="18" charset="0"/>
                  <a:ea typeface="SimSun"/>
                </a:rPr>
                <a:t>Behavior</a:t>
              </a:r>
              <a:r>
                <a:rPr lang="nl-NL" b="1" dirty="0" smtClean="0">
                  <a:solidFill>
                    <a:prstClr val="black"/>
                  </a:solidFill>
                  <a:latin typeface="Cambria" panose="02040503050406030204" pitchFamily="18" charset="0"/>
                  <a:ea typeface="SimSun"/>
                </a:rPr>
                <a:t>, </a:t>
              </a:r>
              <a:r>
                <a:rPr lang="nl-NL" b="1" dirty="0" err="1" smtClean="0">
                  <a:solidFill>
                    <a:prstClr val="black"/>
                  </a:solidFill>
                  <a:latin typeface="Cambria" panose="02040503050406030204" pitchFamily="18" charset="0"/>
                  <a:ea typeface="SimSun"/>
                </a:rPr>
                <a:t>extended</a:t>
              </a:r>
              <a:r>
                <a:rPr lang="nl-NL" b="1" dirty="0" smtClean="0">
                  <a:solidFill>
                    <a:prstClr val="black"/>
                  </a:solidFill>
                  <a:latin typeface="Cambria" panose="02040503050406030204" pitchFamily="18" charset="0"/>
                  <a:ea typeface="SimSun"/>
                </a:rPr>
                <a:t> </a:t>
              </a:r>
              <a:r>
                <a:rPr lang="nl-NL" b="1" dirty="0" err="1" smtClean="0">
                  <a:solidFill>
                    <a:prstClr val="black"/>
                  </a:solidFill>
                  <a:latin typeface="Cambria" panose="02040503050406030204" pitchFamily="18" charset="0"/>
                  <a:ea typeface="SimSun"/>
                </a:rPr>
                <a:t>phenotype</a:t>
              </a:r>
              <a:r>
                <a:rPr lang="nl-NL" b="1" dirty="0" smtClean="0">
                  <a:solidFill>
                    <a:prstClr val="black"/>
                  </a:solidFill>
                  <a:latin typeface="Cambria" panose="02040503050406030204" pitchFamily="18" charset="0"/>
                  <a:ea typeface="SimSun"/>
                </a:rPr>
                <a:t>, society</a:t>
              </a:r>
              <a:endParaRPr lang="en-US" b="1" dirty="0">
                <a:solidFill>
                  <a:prstClr val="black"/>
                </a:solidFill>
                <a:latin typeface="Cambria" panose="02040503050406030204" pitchFamily="18" charset="0"/>
                <a:ea typeface="SimSun"/>
              </a:endParaRPr>
            </a:p>
          </p:txBody>
        </p:sp>
      </p:grpSp>
      <p:sp>
        <p:nvSpPr>
          <p:cNvPr id="42" name="Text Box 25"/>
          <p:cNvSpPr txBox="1">
            <a:spLocks noChangeArrowheads="1"/>
          </p:cNvSpPr>
          <p:nvPr/>
        </p:nvSpPr>
        <p:spPr bwMode="auto">
          <a:xfrm>
            <a:off x="5472655" y="4483482"/>
            <a:ext cx="1880272" cy="412034"/>
          </a:xfrm>
          <a:prstGeom prst="rect">
            <a:avLst/>
          </a:prstGeom>
          <a:noFill/>
          <a:ln>
            <a:noFill/>
          </a:ln>
          <a:extLst/>
        </p:spPr>
        <p:txBody>
          <a:bodyPr rot="0" vert="horz" wrap="square" lIns="91440" tIns="45720" rIns="91440" bIns="45720" anchor="ctr" anchorCtr="0" upright="1">
            <a:noAutofit/>
          </a:bodyPr>
          <a:lstStyle/>
          <a:p>
            <a:pPr algn="ctr"/>
            <a:r>
              <a:rPr lang="nl-NL" sz="2100" b="1" dirty="0" smtClean="0">
                <a:solidFill>
                  <a:prstClr val="black"/>
                </a:solidFill>
                <a:latin typeface="Cambria" panose="02040503050406030204" pitchFamily="18" charset="0"/>
                <a:ea typeface="SimSun"/>
              </a:rPr>
              <a:t> -</a:t>
            </a:r>
            <a:r>
              <a:rPr lang="nl-NL" sz="2100" b="1" dirty="0" err="1" smtClean="0">
                <a:solidFill>
                  <a:prstClr val="black"/>
                </a:solidFill>
                <a:latin typeface="Cambria" panose="02040503050406030204" pitchFamily="18" charset="0"/>
                <a:ea typeface="SimSun"/>
              </a:rPr>
              <a:t>omics</a:t>
            </a:r>
            <a:endParaRPr lang="en-US" sz="2100" b="1" dirty="0">
              <a:solidFill>
                <a:prstClr val="black"/>
              </a:solidFill>
              <a:latin typeface="Cambria" panose="02040503050406030204" pitchFamily="18" charset="0"/>
              <a:ea typeface="SimSun"/>
            </a:endParaRPr>
          </a:p>
        </p:txBody>
      </p:sp>
      <p:grpSp>
        <p:nvGrpSpPr>
          <p:cNvPr id="47" name="Group 122"/>
          <p:cNvGrpSpPr/>
          <p:nvPr/>
        </p:nvGrpSpPr>
        <p:grpSpPr>
          <a:xfrm>
            <a:off x="3779912" y="1249596"/>
            <a:ext cx="1643298" cy="1063304"/>
            <a:chOff x="2126720" y="442764"/>
            <a:chExt cx="5784643" cy="734593"/>
          </a:xfrm>
          <a:effectLst>
            <a:outerShdw blurRad="50800" dist="38100" dir="2700000" algn="tl" rotWithShape="0">
              <a:prstClr val="black">
                <a:alpha val="7000"/>
              </a:prstClr>
            </a:outerShdw>
          </a:effectLst>
        </p:grpSpPr>
        <p:sp>
          <p:nvSpPr>
            <p:cNvPr id="48" name="Rounded Rectangle 47"/>
            <p:cNvSpPr/>
            <p:nvPr/>
          </p:nvSpPr>
          <p:spPr>
            <a:xfrm>
              <a:off x="2126720" y="442764"/>
              <a:ext cx="5784643" cy="734593"/>
            </a:xfrm>
            <a:prstGeom prst="roundRect">
              <a:avLst>
                <a:gd name="adj" fmla="val 29464"/>
              </a:avLst>
            </a:prstGeom>
            <a:solidFill>
              <a:schemeClr val="accent2">
                <a:lumMod val="20000"/>
                <a:lumOff val="80000"/>
              </a:schemeClr>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b="1">
                <a:solidFill>
                  <a:prstClr val="black"/>
                </a:solidFill>
                <a:latin typeface="Cambria" panose="02040503050406030204" pitchFamily="18" charset="0"/>
              </a:endParaRPr>
            </a:p>
          </p:txBody>
        </p:sp>
        <p:sp>
          <p:nvSpPr>
            <p:cNvPr id="49" name="Text Box 25"/>
            <p:cNvSpPr txBox="1">
              <a:spLocks noChangeArrowheads="1"/>
            </p:cNvSpPr>
            <p:nvPr/>
          </p:nvSpPr>
          <p:spPr bwMode="auto">
            <a:xfrm>
              <a:off x="2411763" y="585215"/>
              <a:ext cx="5291917" cy="42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r>
                <a:rPr lang="nl-NL" sz="1200" b="1" dirty="0" smtClean="0">
                  <a:solidFill>
                    <a:srgbClr val="000000">
                      <a:lumMod val="50000"/>
                    </a:srgbClr>
                  </a:solidFill>
                  <a:latin typeface="Cambria" panose="02040503050406030204" pitchFamily="18" charset="0"/>
                  <a:cs typeface="Arial" panose="020B0604020202020204" pitchFamily="34" charset="0"/>
                </a:rPr>
                <a:t>Gene </a:t>
              </a:r>
              <a:r>
                <a:rPr lang="nl-NL" sz="1200" b="1" dirty="0" err="1">
                  <a:solidFill>
                    <a:srgbClr val="000000">
                      <a:lumMod val="50000"/>
                    </a:srgbClr>
                  </a:solidFill>
                  <a:latin typeface="Cambria" panose="02040503050406030204" pitchFamily="18" charset="0"/>
                  <a:cs typeface="Arial" panose="020B0604020202020204" pitchFamily="34" charset="0"/>
                </a:rPr>
                <a:t>expression</a:t>
              </a:r>
              <a:r>
                <a:rPr lang="nl-NL" sz="1200" b="1" dirty="0">
                  <a:solidFill>
                    <a:srgbClr val="000000">
                      <a:lumMod val="50000"/>
                    </a:srgbClr>
                  </a:solidFill>
                  <a:latin typeface="Cambria" panose="02040503050406030204" pitchFamily="18" charset="0"/>
                  <a:cs typeface="Arial" panose="020B0604020202020204" pitchFamily="34" charset="0"/>
                </a:rPr>
                <a:t> </a:t>
              </a:r>
              <a:r>
                <a:rPr lang="nl-NL" sz="1200" b="1" dirty="0" smtClean="0">
                  <a:solidFill>
                    <a:srgbClr val="000000">
                      <a:lumMod val="50000"/>
                    </a:srgbClr>
                  </a:solidFill>
                  <a:latin typeface="Cambria" panose="02040503050406030204" pitchFamily="18" charset="0"/>
                  <a:cs typeface="Arial" panose="020B0604020202020204" pitchFamily="34" charset="0"/>
                </a:rPr>
                <a:t>is a </a:t>
              </a:r>
              <a:r>
                <a:rPr lang="nl-NL" sz="1200" b="1" dirty="0" err="1">
                  <a:solidFill>
                    <a:srgbClr val="000000">
                      <a:lumMod val="50000"/>
                    </a:srgbClr>
                  </a:solidFill>
                  <a:latin typeface="Cambria" panose="02040503050406030204" pitchFamily="18" charset="0"/>
                  <a:cs typeface="Arial" panose="020B0604020202020204" pitchFamily="34" charset="0"/>
                </a:rPr>
                <a:t>function</a:t>
              </a:r>
              <a:r>
                <a:rPr lang="nl-NL" sz="1200" b="1" dirty="0">
                  <a:solidFill>
                    <a:srgbClr val="000000">
                      <a:lumMod val="50000"/>
                    </a:srgbClr>
                  </a:solidFill>
                  <a:latin typeface="Cambria" panose="02040503050406030204" pitchFamily="18" charset="0"/>
                  <a:cs typeface="Arial" panose="020B0604020202020204" pitchFamily="34" charset="0"/>
                </a:rPr>
                <a:t> of e.g. </a:t>
              </a:r>
              <a:r>
                <a:rPr lang="nl-NL" sz="1200" b="1" dirty="0" err="1" smtClean="0">
                  <a:solidFill>
                    <a:srgbClr val="000000">
                      <a:lumMod val="50000"/>
                    </a:srgbClr>
                  </a:solidFill>
                  <a:latin typeface="Cambria" panose="02040503050406030204" pitchFamily="18" charset="0"/>
                  <a:cs typeface="Arial" panose="020B0604020202020204" pitchFamily="34" charset="0"/>
                </a:rPr>
                <a:t>sex</a:t>
              </a:r>
              <a:r>
                <a:rPr lang="nl-NL" sz="1200" b="1" dirty="0" smtClean="0">
                  <a:solidFill>
                    <a:srgbClr val="000000">
                      <a:lumMod val="50000"/>
                    </a:srgbClr>
                  </a:solidFill>
                  <a:latin typeface="Cambria" panose="02040503050406030204" pitchFamily="18" charset="0"/>
                  <a:cs typeface="Arial" panose="020B0604020202020204" pitchFamily="34" charset="0"/>
                </a:rPr>
                <a:t>, </a:t>
              </a:r>
              <a:r>
                <a:rPr lang="nl-NL" sz="1200" b="1" dirty="0" err="1" smtClean="0">
                  <a:solidFill>
                    <a:srgbClr val="000000">
                      <a:lumMod val="50000"/>
                    </a:srgbClr>
                  </a:solidFill>
                  <a:latin typeface="Cambria" panose="02040503050406030204" pitchFamily="18" charset="0"/>
                  <a:cs typeface="Arial" panose="020B0604020202020204" pitchFamily="34" charset="0"/>
                </a:rPr>
                <a:t>age</a:t>
              </a:r>
              <a:r>
                <a:rPr lang="nl-NL" sz="1200" b="1" dirty="0" smtClean="0">
                  <a:solidFill>
                    <a:srgbClr val="000000">
                      <a:lumMod val="50000"/>
                    </a:srgbClr>
                  </a:solidFill>
                  <a:latin typeface="Cambria" panose="02040503050406030204" pitchFamily="18" charset="0"/>
                  <a:cs typeface="Arial" panose="020B0604020202020204" pitchFamily="34" charset="0"/>
                </a:rPr>
                <a:t> </a:t>
              </a:r>
              <a:r>
                <a:rPr lang="nl-NL" sz="1200" b="1" dirty="0">
                  <a:solidFill>
                    <a:srgbClr val="000000">
                      <a:lumMod val="50000"/>
                    </a:srgbClr>
                  </a:solidFill>
                  <a:latin typeface="Cambria" panose="02040503050406030204" pitchFamily="18" charset="0"/>
                  <a:cs typeface="Arial" panose="020B0604020202020204" pitchFamily="34" charset="0"/>
                </a:rPr>
                <a:t>and environment  </a:t>
              </a:r>
            </a:p>
          </p:txBody>
        </p:sp>
      </p:grpSp>
      <p:grpSp>
        <p:nvGrpSpPr>
          <p:cNvPr id="2" name="Group 12"/>
          <p:cNvGrpSpPr/>
          <p:nvPr/>
        </p:nvGrpSpPr>
        <p:grpSpPr>
          <a:xfrm>
            <a:off x="1650240" y="322798"/>
            <a:ext cx="5832648" cy="734593"/>
            <a:chOff x="2171733" y="404664"/>
            <a:chExt cx="5784643" cy="734593"/>
          </a:xfrm>
          <a:solidFill>
            <a:schemeClr val="accent3">
              <a:lumMod val="20000"/>
              <a:lumOff val="80000"/>
            </a:schemeClr>
          </a:solidFill>
        </p:grpSpPr>
        <p:sp>
          <p:nvSpPr>
            <p:cNvPr id="170" name="Rounded Rectangle 169"/>
            <p:cNvSpPr/>
            <p:nvPr/>
          </p:nvSpPr>
          <p:spPr>
            <a:xfrm>
              <a:off x="2171733" y="404664"/>
              <a:ext cx="5784643" cy="734593"/>
            </a:xfrm>
            <a:prstGeom prst="roundRect">
              <a:avLst>
                <a:gd name="adj" fmla="val 29464"/>
              </a:avLst>
            </a:prstGeom>
            <a:grp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b="1">
                <a:solidFill>
                  <a:prstClr val="black"/>
                </a:solidFill>
                <a:latin typeface="Cambria" panose="02040503050406030204" pitchFamily="18" charset="0"/>
              </a:endParaRPr>
            </a:p>
          </p:txBody>
        </p:sp>
        <p:sp>
          <p:nvSpPr>
            <p:cNvPr id="107" name="Text Box 25"/>
            <p:cNvSpPr txBox="1">
              <a:spLocks noChangeArrowheads="1"/>
            </p:cNvSpPr>
            <p:nvPr/>
          </p:nvSpPr>
          <p:spPr bwMode="auto">
            <a:xfrm>
              <a:off x="2411760" y="565772"/>
              <a:ext cx="5291916" cy="428241"/>
            </a:xfrm>
            <a:prstGeom prst="rect">
              <a:avLst/>
            </a:prstGeom>
            <a:grp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r>
                <a:rPr lang="nl-NL" b="1" dirty="0" err="1" smtClean="0">
                  <a:solidFill>
                    <a:prstClr val="black"/>
                  </a:solidFill>
                  <a:latin typeface="Cambria" panose="02040503050406030204" pitchFamily="18" charset="0"/>
                  <a:ea typeface="SimSun"/>
                </a:rPr>
                <a:t>Own</a:t>
              </a:r>
              <a:r>
                <a:rPr lang="nl-NL" b="1" dirty="0" smtClean="0">
                  <a:solidFill>
                    <a:prstClr val="black"/>
                  </a:solidFill>
                  <a:latin typeface="Cambria" panose="02040503050406030204" pitchFamily="18" charset="0"/>
                  <a:ea typeface="SimSun"/>
                </a:rPr>
                <a:t> (human) DNA </a:t>
              </a:r>
              <a:r>
                <a:rPr lang="nl-NL" b="1" dirty="0" err="1" smtClean="0">
                  <a:solidFill>
                    <a:prstClr val="black"/>
                  </a:solidFill>
                  <a:latin typeface="Cambria" panose="02040503050406030204" pitchFamily="18" charset="0"/>
                  <a:ea typeface="SimSun"/>
                </a:rPr>
                <a:t>sequence</a:t>
              </a:r>
              <a:endParaRPr lang="en-US" b="1" dirty="0">
                <a:solidFill>
                  <a:prstClr val="black"/>
                </a:solidFill>
                <a:latin typeface="Cambria" panose="02040503050406030204" pitchFamily="18" charset="0"/>
                <a:ea typeface="SimSun"/>
              </a:endParaRPr>
            </a:p>
          </p:txBody>
        </p:sp>
      </p:grpSp>
      <p:sp>
        <p:nvSpPr>
          <p:cNvPr id="43" name="Down Arrow 42"/>
          <p:cNvSpPr/>
          <p:nvPr/>
        </p:nvSpPr>
        <p:spPr>
          <a:xfrm>
            <a:off x="2800375" y="3320687"/>
            <a:ext cx="504056" cy="1018779"/>
          </a:xfrm>
          <a:prstGeom prst="downArrow">
            <a:avLst/>
          </a:prstGeom>
          <a:effectLst>
            <a:outerShdw blurRad="50800" dist="38100" dir="2700000" algn="tl" rotWithShape="0">
              <a:prstClr val="black">
                <a:alpha val="16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45" name="Down Arrow 44"/>
          <p:cNvSpPr/>
          <p:nvPr/>
        </p:nvSpPr>
        <p:spPr>
          <a:xfrm>
            <a:off x="5911736" y="3320687"/>
            <a:ext cx="504056" cy="1018779"/>
          </a:xfrm>
          <a:prstGeom prst="downArrow">
            <a:avLst/>
          </a:prstGeom>
          <a:effectLst>
            <a:outerShdw blurRad="50800" dist="38100" dir="2700000" algn="tl" rotWithShape="0">
              <a:prstClr val="black">
                <a:alpha val="16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46" name="Up-Down Arrow 45"/>
          <p:cNvSpPr/>
          <p:nvPr/>
        </p:nvSpPr>
        <p:spPr>
          <a:xfrm rot="2790101">
            <a:off x="7630996" y="4792231"/>
            <a:ext cx="432048" cy="952298"/>
          </a:xfrm>
          <a:prstGeom prst="upDownArrow">
            <a:avLst/>
          </a:prstGeom>
          <a:effectLst>
            <a:outerShdw blurRad="50800" dist="38100" dir="2700000" algn="tl" rotWithShape="0">
              <a:prstClr val="black">
                <a:alpha val="16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50" name="Up-Down Arrow 49"/>
          <p:cNvSpPr/>
          <p:nvPr/>
        </p:nvSpPr>
        <p:spPr>
          <a:xfrm rot="18829613">
            <a:off x="1093645" y="4632891"/>
            <a:ext cx="432048" cy="930107"/>
          </a:xfrm>
          <a:prstGeom prst="upDownArrow">
            <a:avLst/>
          </a:prstGeom>
          <a:effectLst>
            <a:outerShdw blurRad="50800" dist="38100" dir="2700000" algn="tl" rotWithShape="0">
              <a:prstClr val="black">
                <a:alpha val="16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47298" y="6006898"/>
            <a:ext cx="8967928" cy="523220"/>
          </a:xfrm>
          <a:prstGeom prst="rect">
            <a:avLst/>
          </a:prstGeom>
          <a:noFill/>
        </p:spPr>
        <p:txBody>
          <a:bodyPr wrap="square" rtlCol="0">
            <a:spAutoFit/>
          </a:bodyPr>
          <a:lstStyle/>
          <a:p>
            <a:r>
              <a:rPr lang="en-US" sz="1400" dirty="0" smtClean="0">
                <a:solidFill>
                  <a:srgbClr val="000000"/>
                </a:solidFill>
              </a:rPr>
              <a:t>Omics includes: </a:t>
            </a:r>
            <a:r>
              <a:rPr lang="nl-NL" sz="1400" dirty="0">
                <a:solidFill>
                  <a:srgbClr val="000000"/>
                </a:solidFill>
              </a:rPr>
              <a:t> </a:t>
            </a:r>
            <a:r>
              <a:rPr lang="nl-NL" sz="1400" dirty="0" err="1">
                <a:solidFill>
                  <a:srgbClr val="000000"/>
                </a:solidFill>
              </a:rPr>
              <a:t>Cytome</a:t>
            </a:r>
            <a:r>
              <a:rPr lang="nl-NL" sz="1400" dirty="0">
                <a:solidFill>
                  <a:srgbClr val="000000"/>
                </a:solidFill>
              </a:rPr>
              <a:t>, </a:t>
            </a:r>
            <a:r>
              <a:rPr lang="nl-NL" sz="1400" dirty="0" err="1">
                <a:solidFill>
                  <a:srgbClr val="000000"/>
                </a:solidFill>
              </a:rPr>
              <a:t>Editome</a:t>
            </a:r>
            <a:r>
              <a:rPr lang="nl-NL" sz="1400" dirty="0">
                <a:solidFill>
                  <a:srgbClr val="000000"/>
                </a:solidFill>
              </a:rPr>
              <a:t>, </a:t>
            </a:r>
            <a:r>
              <a:rPr lang="nl-NL" sz="1400" dirty="0" err="1">
                <a:solidFill>
                  <a:srgbClr val="000000"/>
                </a:solidFill>
              </a:rPr>
              <a:t>Pharmacogenome</a:t>
            </a:r>
            <a:r>
              <a:rPr lang="nl-NL" sz="1400" dirty="0">
                <a:solidFill>
                  <a:srgbClr val="000000"/>
                </a:solidFill>
              </a:rPr>
              <a:t>, </a:t>
            </a:r>
            <a:r>
              <a:rPr lang="nl-NL" sz="1400" dirty="0" err="1">
                <a:solidFill>
                  <a:srgbClr val="000000"/>
                </a:solidFill>
              </a:rPr>
              <a:t>Connectome</a:t>
            </a:r>
            <a:r>
              <a:rPr lang="nl-NL" sz="1400" dirty="0">
                <a:solidFill>
                  <a:srgbClr val="000000"/>
                </a:solidFill>
              </a:rPr>
              <a:t>, </a:t>
            </a:r>
            <a:r>
              <a:rPr lang="nl-NL" sz="1400" dirty="0" err="1">
                <a:solidFill>
                  <a:srgbClr val="000000"/>
                </a:solidFill>
              </a:rPr>
              <a:t>Metagenome</a:t>
            </a:r>
            <a:r>
              <a:rPr lang="nl-NL" sz="1400" dirty="0">
                <a:solidFill>
                  <a:srgbClr val="000000"/>
                </a:solidFill>
              </a:rPr>
              <a:t>, </a:t>
            </a:r>
            <a:r>
              <a:rPr lang="nl-NL" sz="1400" dirty="0" err="1">
                <a:solidFill>
                  <a:srgbClr val="000000"/>
                </a:solidFill>
              </a:rPr>
              <a:t>Glycome</a:t>
            </a:r>
            <a:r>
              <a:rPr lang="nl-NL" sz="1400" dirty="0">
                <a:solidFill>
                  <a:srgbClr val="000000"/>
                </a:solidFill>
              </a:rPr>
              <a:t>, </a:t>
            </a:r>
            <a:r>
              <a:rPr lang="nl-NL" sz="1400" dirty="0" err="1">
                <a:solidFill>
                  <a:srgbClr val="000000"/>
                </a:solidFill>
              </a:rPr>
              <a:t>Ionome</a:t>
            </a:r>
            <a:r>
              <a:rPr lang="nl-NL" sz="1400" dirty="0">
                <a:solidFill>
                  <a:srgbClr val="000000"/>
                </a:solidFill>
              </a:rPr>
              <a:t>, </a:t>
            </a:r>
            <a:r>
              <a:rPr lang="nl-NL" sz="1400" dirty="0" err="1">
                <a:solidFill>
                  <a:srgbClr val="000000"/>
                </a:solidFill>
              </a:rPr>
              <a:t>Lipidome</a:t>
            </a:r>
            <a:r>
              <a:rPr lang="nl-NL" sz="1400" dirty="0">
                <a:solidFill>
                  <a:srgbClr val="000000"/>
                </a:solidFill>
              </a:rPr>
              <a:t>, </a:t>
            </a:r>
            <a:r>
              <a:rPr lang="nl-NL" sz="1400" dirty="0" err="1">
                <a:solidFill>
                  <a:srgbClr val="000000"/>
                </a:solidFill>
              </a:rPr>
              <a:t>Metabolome</a:t>
            </a:r>
            <a:r>
              <a:rPr lang="nl-NL" sz="1400" dirty="0">
                <a:solidFill>
                  <a:srgbClr val="000000"/>
                </a:solidFill>
              </a:rPr>
              <a:t>,  </a:t>
            </a:r>
            <a:r>
              <a:rPr lang="nl-NL" sz="1400" dirty="0" err="1">
                <a:solidFill>
                  <a:srgbClr val="000000"/>
                </a:solidFill>
              </a:rPr>
              <a:t>Metallome</a:t>
            </a:r>
            <a:r>
              <a:rPr lang="nl-NL" sz="1400" dirty="0">
                <a:solidFill>
                  <a:srgbClr val="000000"/>
                </a:solidFill>
              </a:rPr>
              <a:t>, </a:t>
            </a:r>
            <a:r>
              <a:rPr lang="nl-NL" sz="1400" dirty="0" err="1">
                <a:solidFill>
                  <a:srgbClr val="000000"/>
                </a:solidFill>
              </a:rPr>
              <a:t>Proteome</a:t>
            </a:r>
            <a:r>
              <a:rPr lang="nl-NL" sz="1400" dirty="0">
                <a:solidFill>
                  <a:srgbClr val="000000"/>
                </a:solidFill>
              </a:rPr>
              <a:t>, </a:t>
            </a:r>
            <a:r>
              <a:rPr lang="nl-NL" sz="1400" dirty="0" err="1">
                <a:solidFill>
                  <a:srgbClr val="000000"/>
                </a:solidFill>
              </a:rPr>
              <a:t>Physiome</a:t>
            </a:r>
            <a:r>
              <a:rPr lang="nl-NL" sz="1400" dirty="0">
                <a:solidFill>
                  <a:srgbClr val="000000"/>
                </a:solidFill>
              </a:rPr>
              <a:t>, </a:t>
            </a:r>
            <a:r>
              <a:rPr lang="nl-NL" sz="1400" dirty="0" err="1">
                <a:solidFill>
                  <a:srgbClr val="000000"/>
                </a:solidFill>
              </a:rPr>
              <a:t>Mechanome</a:t>
            </a:r>
            <a:r>
              <a:rPr lang="nl-NL" sz="1400" dirty="0">
                <a:solidFill>
                  <a:srgbClr val="000000"/>
                </a:solidFill>
              </a:rPr>
              <a:t>, </a:t>
            </a:r>
            <a:r>
              <a:rPr lang="nl-NL" sz="1400" dirty="0" err="1">
                <a:solidFill>
                  <a:srgbClr val="000000"/>
                </a:solidFill>
              </a:rPr>
              <a:t>Membranome</a:t>
            </a:r>
            <a:r>
              <a:rPr lang="nl-NL" sz="1400" dirty="0">
                <a:solidFill>
                  <a:srgbClr val="000000"/>
                </a:solidFill>
              </a:rPr>
              <a:t>, </a:t>
            </a:r>
            <a:r>
              <a:rPr lang="nl-NL" sz="1400" dirty="0" err="1" smtClean="0">
                <a:solidFill>
                  <a:srgbClr val="000000"/>
                </a:solidFill>
              </a:rPr>
              <a:t>Antibodyome</a:t>
            </a:r>
            <a:r>
              <a:rPr lang="nl-NL" sz="1400" dirty="0" smtClean="0">
                <a:solidFill>
                  <a:srgbClr val="000000"/>
                </a:solidFill>
              </a:rPr>
              <a:t>, </a:t>
            </a:r>
            <a:r>
              <a:rPr lang="nl-NL" sz="1400" dirty="0" err="1" smtClean="0">
                <a:solidFill>
                  <a:srgbClr val="000000"/>
                </a:solidFill>
              </a:rPr>
              <a:t>Microbiome</a:t>
            </a:r>
            <a:endParaRPr lang="nl-NL" sz="1400" dirty="0">
              <a:solidFill>
                <a:srgbClr val="000000"/>
              </a:solidFill>
            </a:endParaRPr>
          </a:p>
        </p:txBody>
      </p:sp>
      <p:grpSp>
        <p:nvGrpSpPr>
          <p:cNvPr id="51" name="Group 122"/>
          <p:cNvGrpSpPr/>
          <p:nvPr/>
        </p:nvGrpSpPr>
        <p:grpSpPr>
          <a:xfrm>
            <a:off x="5670622" y="958958"/>
            <a:ext cx="1955448" cy="734593"/>
            <a:chOff x="620395" y="-1346315"/>
            <a:chExt cx="5784643" cy="734593"/>
          </a:xfrm>
        </p:grpSpPr>
        <p:sp>
          <p:nvSpPr>
            <p:cNvPr id="52" name="Rounded Rectangle 51"/>
            <p:cNvSpPr/>
            <p:nvPr/>
          </p:nvSpPr>
          <p:spPr>
            <a:xfrm>
              <a:off x="620395" y="-1346315"/>
              <a:ext cx="5784643" cy="734593"/>
            </a:xfrm>
            <a:prstGeom prst="roundRect">
              <a:avLst>
                <a:gd name="adj" fmla="val 29464"/>
              </a:avLst>
            </a:prstGeom>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b="1">
                <a:solidFill>
                  <a:prstClr val="black"/>
                </a:solidFill>
                <a:latin typeface="Cambria" panose="02040503050406030204" pitchFamily="18" charset="0"/>
              </a:endParaRPr>
            </a:p>
          </p:txBody>
        </p:sp>
        <p:sp>
          <p:nvSpPr>
            <p:cNvPr id="53" name="Text Box 25"/>
            <p:cNvSpPr txBox="1">
              <a:spLocks noChangeArrowheads="1"/>
            </p:cNvSpPr>
            <p:nvPr/>
          </p:nvSpPr>
          <p:spPr bwMode="auto">
            <a:xfrm>
              <a:off x="866757" y="-1168275"/>
              <a:ext cx="5291916" cy="42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r>
                <a:rPr lang="nl-NL" sz="1600" b="1" dirty="0" smtClean="0">
                  <a:solidFill>
                    <a:prstClr val="black"/>
                  </a:solidFill>
                  <a:latin typeface="Cambria" panose="02040503050406030204" pitchFamily="18" charset="0"/>
                  <a:ea typeface="SimSun"/>
                </a:rPr>
                <a:t>DNA </a:t>
              </a:r>
              <a:r>
                <a:rPr lang="nl-NL" sz="1600" b="1" dirty="0" err="1" smtClean="0">
                  <a:solidFill>
                    <a:prstClr val="black"/>
                  </a:solidFill>
                  <a:latin typeface="Cambria" panose="02040503050406030204" pitchFamily="18" charset="0"/>
                  <a:ea typeface="SimSun"/>
                </a:rPr>
                <a:t>sequence</a:t>
              </a:r>
              <a:r>
                <a:rPr lang="nl-NL" sz="1600" b="1" dirty="0" smtClean="0">
                  <a:solidFill>
                    <a:prstClr val="black"/>
                  </a:solidFill>
                  <a:latin typeface="Cambria" panose="02040503050406030204" pitchFamily="18" charset="0"/>
                  <a:ea typeface="SimSun"/>
                </a:rPr>
                <a:t> micro-</a:t>
              </a:r>
              <a:r>
                <a:rPr lang="nl-NL" sz="1600" b="1" dirty="0" err="1" smtClean="0">
                  <a:solidFill>
                    <a:prstClr val="black"/>
                  </a:solidFill>
                  <a:latin typeface="Cambria" panose="02040503050406030204" pitchFamily="18" charset="0"/>
                  <a:ea typeface="SimSun"/>
                </a:rPr>
                <a:t>organims</a:t>
              </a:r>
              <a:endParaRPr lang="en-US" sz="1600" b="1" dirty="0">
                <a:solidFill>
                  <a:prstClr val="black"/>
                </a:solidFill>
                <a:latin typeface="Cambria" panose="02040503050406030204" pitchFamily="18" charset="0"/>
                <a:ea typeface="SimSun"/>
              </a:endParaRPr>
            </a:p>
          </p:txBody>
        </p:sp>
      </p:grpSp>
      <p:grpSp>
        <p:nvGrpSpPr>
          <p:cNvPr id="54" name="Group 122"/>
          <p:cNvGrpSpPr/>
          <p:nvPr/>
        </p:nvGrpSpPr>
        <p:grpSpPr>
          <a:xfrm>
            <a:off x="1584924" y="958958"/>
            <a:ext cx="1983802" cy="734593"/>
            <a:chOff x="789569" y="-1042334"/>
            <a:chExt cx="5784643" cy="734593"/>
          </a:xfrm>
        </p:grpSpPr>
        <p:sp>
          <p:nvSpPr>
            <p:cNvPr id="55" name="Rounded Rectangle 54"/>
            <p:cNvSpPr/>
            <p:nvPr/>
          </p:nvSpPr>
          <p:spPr>
            <a:xfrm>
              <a:off x="789569" y="-1042334"/>
              <a:ext cx="5784643" cy="734593"/>
            </a:xfrm>
            <a:prstGeom prst="roundRect">
              <a:avLst>
                <a:gd name="adj" fmla="val 29464"/>
              </a:avLst>
            </a:prstGeom>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b="1">
                <a:solidFill>
                  <a:prstClr val="black"/>
                </a:solidFill>
                <a:latin typeface="Cambria" panose="02040503050406030204" pitchFamily="18" charset="0"/>
              </a:endParaRPr>
            </a:p>
          </p:txBody>
        </p:sp>
        <p:sp>
          <p:nvSpPr>
            <p:cNvPr id="56" name="Text Box 25"/>
            <p:cNvSpPr txBox="1">
              <a:spLocks noChangeArrowheads="1"/>
            </p:cNvSpPr>
            <p:nvPr/>
          </p:nvSpPr>
          <p:spPr bwMode="auto">
            <a:xfrm>
              <a:off x="1035934" y="-864293"/>
              <a:ext cx="5291916" cy="42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r>
                <a:rPr lang="nl-NL" sz="1600" b="1" dirty="0" smtClean="0">
                  <a:solidFill>
                    <a:prstClr val="black"/>
                  </a:solidFill>
                  <a:latin typeface="Cambria" panose="02040503050406030204" pitchFamily="18" charset="0"/>
                  <a:ea typeface="SimSun"/>
                </a:rPr>
                <a:t>DNA </a:t>
              </a:r>
              <a:r>
                <a:rPr lang="nl-NL" sz="1600" b="1" dirty="0" err="1" smtClean="0">
                  <a:solidFill>
                    <a:prstClr val="black"/>
                  </a:solidFill>
                  <a:latin typeface="Cambria" panose="02040503050406030204" pitchFamily="18" charset="0"/>
                  <a:ea typeface="SimSun"/>
                </a:rPr>
                <a:t>sequence</a:t>
              </a:r>
              <a:r>
                <a:rPr lang="nl-NL" sz="1600" b="1" dirty="0" smtClean="0">
                  <a:solidFill>
                    <a:prstClr val="black"/>
                  </a:solidFill>
                  <a:latin typeface="Cambria" panose="02040503050406030204" pitchFamily="18" charset="0"/>
                  <a:ea typeface="SimSun"/>
                </a:rPr>
                <a:t> </a:t>
              </a:r>
              <a:r>
                <a:rPr lang="nl-NL" sz="1600" b="1" dirty="0" err="1" smtClean="0">
                  <a:solidFill>
                    <a:prstClr val="black"/>
                  </a:solidFill>
                  <a:latin typeface="Cambria" panose="02040503050406030204" pitchFamily="18" charset="0"/>
                  <a:ea typeface="SimSun"/>
                </a:rPr>
                <a:t>others</a:t>
              </a:r>
              <a:endParaRPr lang="en-US" sz="1600" b="1" dirty="0">
                <a:solidFill>
                  <a:prstClr val="black"/>
                </a:solidFill>
                <a:latin typeface="Cambria" panose="02040503050406030204" pitchFamily="18" charset="0"/>
                <a:ea typeface="SimSun"/>
              </a:endParaRPr>
            </a:p>
          </p:txBody>
        </p:sp>
      </p:grpSp>
      <p:grpSp>
        <p:nvGrpSpPr>
          <p:cNvPr id="58" name="Group 162"/>
          <p:cNvGrpSpPr/>
          <p:nvPr/>
        </p:nvGrpSpPr>
        <p:grpSpPr>
          <a:xfrm rot="16200000">
            <a:off x="5765896" y="2584070"/>
            <a:ext cx="5669470" cy="734593"/>
            <a:chOff x="2171733" y="404664"/>
            <a:chExt cx="5840192" cy="734593"/>
          </a:xfrm>
        </p:grpSpPr>
        <p:sp>
          <p:nvSpPr>
            <p:cNvPr id="59" name="Rounded Rectangle 58"/>
            <p:cNvSpPr/>
            <p:nvPr/>
          </p:nvSpPr>
          <p:spPr>
            <a:xfrm>
              <a:off x="2171733" y="404664"/>
              <a:ext cx="5784643" cy="734593"/>
            </a:xfrm>
            <a:prstGeom prst="roundRect">
              <a:avLst>
                <a:gd name="adj" fmla="val 29464"/>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solidFill>
                  <a:prstClr val="black"/>
                </a:solidFill>
                <a:latin typeface="Cambria" panose="02040503050406030204" pitchFamily="18" charset="0"/>
              </a:endParaRPr>
            </a:p>
          </p:txBody>
        </p:sp>
        <p:sp>
          <p:nvSpPr>
            <p:cNvPr id="60" name="Text Box 25"/>
            <p:cNvSpPr txBox="1">
              <a:spLocks noChangeArrowheads="1"/>
            </p:cNvSpPr>
            <p:nvPr/>
          </p:nvSpPr>
          <p:spPr bwMode="auto">
            <a:xfrm>
              <a:off x="2206002" y="565774"/>
              <a:ext cx="5805923" cy="42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vert270" wrap="square" lIns="91440" tIns="45720" rIns="91440" bIns="45720" anchor="ctr" anchorCtr="0" upright="1">
              <a:noAutofit/>
            </a:bodyPr>
            <a:lstStyle/>
            <a:p>
              <a:pPr algn="ctr"/>
              <a:r>
                <a:rPr lang="nl-NL" sz="2200" b="1" spc="300" dirty="0" smtClean="0">
                  <a:solidFill>
                    <a:prstClr val="black"/>
                  </a:solidFill>
                  <a:latin typeface="Cambria" panose="02040503050406030204" pitchFamily="18" charset="0"/>
                  <a:ea typeface="SimSun"/>
                </a:rPr>
                <a:t>Environment/</a:t>
              </a:r>
              <a:r>
                <a:rPr lang="nl-NL" sz="2200" b="1" spc="300" dirty="0" err="1" smtClean="0">
                  <a:solidFill>
                    <a:prstClr val="black"/>
                  </a:solidFill>
                  <a:latin typeface="Cambria" panose="02040503050406030204" pitchFamily="18" charset="0"/>
                  <a:ea typeface="SimSun"/>
                </a:rPr>
                <a:t>exposome</a:t>
              </a:r>
              <a:r>
                <a:rPr lang="nl-NL" sz="2200" b="1" spc="300" dirty="0" smtClean="0">
                  <a:solidFill>
                    <a:prstClr val="black"/>
                  </a:solidFill>
                  <a:latin typeface="Cambria" panose="02040503050406030204" pitchFamily="18" charset="0"/>
                  <a:ea typeface="SimSun"/>
                </a:rPr>
                <a:t>/society</a:t>
              </a:r>
              <a:endParaRPr lang="en-US" sz="2200" b="1" spc="300" dirty="0">
                <a:solidFill>
                  <a:prstClr val="black"/>
                </a:solidFill>
                <a:latin typeface="Cambria" panose="02040503050406030204" pitchFamily="18" charset="0"/>
                <a:ea typeface="SimSun"/>
              </a:endParaRPr>
            </a:p>
          </p:txBody>
        </p:sp>
      </p:grpSp>
      <p:sp>
        <p:nvSpPr>
          <p:cNvPr id="61" name="Up-Down Arrow 60"/>
          <p:cNvSpPr/>
          <p:nvPr/>
        </p:nvSpPr>
        <p:spPr>
          <a:xfrm rot="5400000">
            <a:off x="1040878" y="1156762"/>
            <a:ext cx="432048" cy="656044"/>
          </a:xfrm>
          <a:prstGeom prst="upDownArrow">
            <a:avLst/>
          </a:prstGeom>
          <a:ln>
            <a:solidFill>
              <a:srgbClr val="C00000"/>
            </a:solidFill>
          </a:ln>
          <a:effectLst>
            <a:outerShdw blurRad="50800" dist="38100" dir="2700000" algn="tl" rotWithShape="0">
              <a:prstClr val="black">
                <a:alpha val="17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62" name="Up-Down Arrow 61"/>
          <p:cNvSpPr/>
          <p:nvPr/>
        </p:nvSpPr>
        <p:spPr>
          <a:xfrm rot="5400000">
            <a:off x="7700622" y="1156762"/>
            <a:ext cx="432048" cy="656044"/>
          </a:xfrm>
          <a:prstGeom prst="upDownArrow">
            <a:avLst/>
          </a:prstGeom>
          <a:ln>
            <a:solidFill>
              <a:srgbClr val="C00000"/>
            </a:solidFill>
          </a:ln>
          <a:effectLst>
            <a:outerShdw blurRad="50800" dist="38100" dir="2700000" algn="tl" rotWithShape="0">
              <a:prstClr val="black">
                <a:alpha val="17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57" name="Down Arrow 56"/>
          <p:cNvSpPr/>
          <p:nvPr/>
        </p:nvSpPr>
        <p:spPr>
          <a:xfrm rot="17728227">
            <a:off x="7568131" y="53836"/>
            <a:ext cx="504056" cy="1018779"/>
          </a:xfrm>
          <a:prstGeom prst="downArrow">
            <a:avLst/>
          </a:prstGeom>
          <a:effectLst>
            <a:outerShdw blurRad="50800" dist="38100" dir="2700000" algn="tl" rotWithShape="0">
              <a:prstClr val="black">
                <a:alpha val="16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63" name="Down Arrow 62"/>
          <p:cNvSpPr/>
          <p:nvPr/>
        </p:nvSpPr>
        <p:spPr>
          <a:xfrm rot="3678761">
            <a:off x="1071393" y="77732"/>
            <a:ext cx="504056" cy="1018779"/>
          </a:xfrm>
          <a:prstGeom prst="downArrow">
            <a:avLst/>
          </a:prstGeom>
          <a:effectLst>
            <a:outerShdw blurRad="50800" dist="38100" dir="2700000" algn="tl" rotWithShape="0">
              <a:prstClr val="black">
                <a:alpha val="16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10" name="TextBox 9"/>
          <p:cNvSpPr txBox="1"/>
          <p:nvPr/>
        </p:nvSpPr>
        <p:spPr>
          <a:xfrm>
            <a:off x="4949092" y="6562551"/>
            <a:ext cx="4045275" cy="276999"/>
          </a:xfrm>
          <a:prstGeom prst="rect">
            <a:avLst/>
          </a:prstGeom>
          <a:noFill/>
          <a:ln>
            <a:solidFill>
              <a:schemeClr val="tx1"/>
            </a:solidFill>
          </a:ln>
        </p:spPr>
        <p:txBody>
          <a:bodyPr wrap="none" rtlCol="0">
            <a:spAutoFit/>
          </a:bodyPr>
          <a:lstStyle/>
          <a:p>
            <a:r>
              <a:rPr lang="en-US" sz="1200" dirty="0" smtClean="0">
                <a:solidFill>
                  <a:srgbClr val="000000"/>
                </a:solidFill>
              </a:rPr>
              <a:t>Slide made for KNAW professorship by Dorret Boomsma </a:t>
            </a:r>
            <a:endParaRPr lang="nl-NL" sz="1200" dirty="0">
              <a:solidFill>
                <a:srgbClr val="000000"/>
              </a:solidFill>
            </a:endParaRPr>
          </a:p>
        </p:txBody>
      </p:sp>
    </p:spTree>
    <p:extLst>
      <p:ext uri="{BB962C8B-B14F-4D97-AF65-F5344CB8AC3E}">
        <p14:creationId xmlns:p14="http://schemas.microsoft.com/office/powerpoint/2010/main" val="96878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533400"/>
            <a:ext cx="9144000" cy="609600"/>
          </a:xfrm>
        </p:spPr>
        <p:txBody>
          <a:bodyPr/>
          <a:lstStyle/>
          <a:p>
            <a:pPr algn="ctr"/>
            <a:r>
              <a:rPr lang="en-US" altLang="en-US" sz="3200" b="1" dirty="0">
                <a:solidFill>
                  <a:srgbClr val="FFFF00"/>
                </a:solidFill>
              </a:rPr>
              <a:t>Total nevus count correlations by IBD </a:t>
            </a:r>
            <a:r>
              <a:rPr lang="en-US" altLang="en-US" sz="3200" b="1" dirty="0" smtClean="0">
                <a:solidFill>
                  <a:srgbClr val="FFFF00"/>
                </a:solidFill>
              </a:rPr>
              <a:t>class at D9S942</a:t>
            </a:r>
            <a:endParaRPr lang="en-US" altLang="en-US" sz="3200" b="1" dirty="0">
              <a:solidFill>
                <a:srgbClr val="FFFF00"/>
              </a:solidFill>
            </a:endParaRPr>
          </a:p>
        </p:txBody>
      </p:sp>
      <p:graphicFrame>
        <p:nvGraphicFramePr>
          <p:cNvPr id="128003" name="Object 3"/>
          <p:cNvGraphicFramePr>
            <a:graphicFrameLocks noGrp="1" noChangeAspect="1"/>
          </p:cNvGraphicFramePr>
          <p:nvPr>
            <p:ph type="chart" idx="1"/>
          </p:nvPr>
        </p:nvGraphicFramePr>
        <p:xfrm>
          <a:off x="533400" y="711200"/>
          <a:ext cx="8229600" cy="4606925"/>
        </p:xfrm>
        <a:graphic>
          <a:graphicData uri="http://schemas.openxmlformats.org/presentationml/2006/ole">
            <mc:AlternateContent xmlns:mc="http://schemas.openxmlformats.org/markup-compatibility/2006">
              <mc:Choice xmlns:v="urn:schemas-microsoft-com:vml" Requires="v">
                <p:oleObj spid="_x0000_s527429" name="Chart" r:id="rId3" imgW="7924890" imgH="4838670" progId="MSGraph.Chart.8">
                  <p:embed followColorScheme="full"/>
                </p:oleObj>
              </mc:Choice>
              <mc:Fallback>
                <p:oleObj name="Chart" r:id="rId3" imgW="7924890" imgH="4838670" progId="MSGraph.Chart.8">
                  <p:embed followColorScheme="full"/>
                  <p:pic>
                    <p:nvPicPr>
                      <p:cNvPr id="0" name=""/>
                      <p:cNvPicPr>
                        <a:picLocks noChangeAspect="1" noChangeArrowheads="1"/>
                      </p:cNvPicPr>
                      <p:nvPr/>
                    </p:nvPicPr>
                    <p:blipFill>
                      <a:blip r:embed="rId4"/>
                      <a:srcRect/>
                      <a:stretch>
                        <a:fillRect/>
                      </a:stretch>
                    </p:blipFill>
                    <p:spPr bwMode="auto">
                      <a:xfrm>
                        <a:off x="533400" y="711200"/>
                        <a:ext cx="8229600" cy="4606925"/>
                      </a:xfrm>
                      <a:prstGeom prst="rect">
                        <a:avLst/>
                      </a:prstGeom>
                    </p:spPr>
                  </p:pic>
                </p:oleObj>
              </mc:Fallback>
            </mc:AlternateContent>
          </a:graphicData>
        </a:graphic>
      </p:graphicFrame>
      <p:sp>
        <p:nvSpPr>
          <p:cNvPr id="128004" name="Text Box 4"/>
          <p:cNvSpPr txBox="1">
            <a:spLocks noChangeArrowheads="1"/>
          </p:cNvSpPr>
          <p:nvPr/>
        </p:nvSpPr>
        <p:spPr bwMode="auto">
          <a:xfrm>
            <a:off x="1524000" y="5018088"/>
            <a:ext cx="16113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sz="2000" b="1" smtClean="0">
                <a:solidFill>
                  <a:srgbClr val="FFFFFF"/>
                </a:solidFill>
                <a:latin typeface="Arial" charset="0"/>
              </a:rPr>
              <a:t>IBD = 0   (51 PAIRS)</a:t>
            </a:r>
          </a:p>
        </p:txBody>
      </p:sp>
      <p:sp>
        <p:nvSpPr>
          <p:cNvPr id="128005" name="Text Box 5"/>
          <p:cNvSpPr txBox="1">
            <a:spLocks noChangeArrowheads="1"/>
          </p:cNvSpPr>
          <p:nvPr/>
        </p:nvSpPr>
        <p:spPr bwMode="auto">
          <a:xfrm>
            <a:off x="3314700" y="5018088"/>
            <a:ext cx="15335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sz="2000" b="1" smtClean="0">
                <a:solidFill>
                  <a:srgbClr val="FFFFFF"/>
                </a:solidFill>
                <a:latin typeface="Arial" charset="0"/>
              </a:rPr>
              <a:t>IBD = 1   (99 PAIRS)</a:t>
            </a:r>
          </a:p>
        </p:txBody>
      </p:sp>
      <p:sp>
        <p:nvSpPr>
          <p:cNvPr id="128006" name="Text Box 6"/>
          <p:cNvSpPr txBox="1">
            <a:spLocks noChangeArrowheads="1"/>
          </p:cNvSpPr>
          <p:nvPr/>
        </p:nvSpPr>
        <p:spPr bwMode="auto">
          <a:xfrm>
            <a:off x="5000625" y="5018088"/>
            <a:ext cx="1603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sz="2000" b="1" smtClean="0">
                <a:solidFill>
                  <a:srgbClr val="FFFFFF"/>
                </a:solidFill>
                <a:latin typeface="Arial" charset="0"/>
              </a:rPr>
              <a:t>IBD = 2    (49 PAIRS)</a:t>
            </a:r>
          </a:p>
        </p:txBody>
      </p:sp>
      <p:sp>
        <p:nvSpPr>
          <p:cNvPr id="128007" name="Text Box 7"/>
          <p:cNvSpPr txBox="1">
            <a:spLocks noChangeArrowheads="1"/>
          </p:cNvSpPr>
          <p:nvPr/>
        </p:nvSpPr>
        <p:spPr bwMode="auto">
          <a:xfrm>
            <a:off x="6743700" y="5018088"/>
            <a:ext cx="1638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sz="2000" b="1" smtClean="0">
                <a:solidFill>
                  <a:srgbClr val="FFFFFF"/>
                </a:solidFill>
                <a:latin typeface="Arial" charset="0"/>
              </a:rPr>
              <a:t>MZ           (156 PAIRS)</a:t>
            </a:r>
          </a:p>
        </p:txBody>
      </p:sp>
      <p:sp>
        <p:nvSpPr>
          <p:cNvPr id="128008" name="AutoShape 8"/>
          <p:cNvSpPr>
            <a:spLocks/>
          </p:cNvSpPr>
          <p:nvPr/>
        </p:nvSpPr>
        <p:spPr bwMode="auto">
          <a:xfrm rot="-5400000">
            <a:off x="4038600" y="3810000"/>
            <a:ext cx="228600" cy="4343400"/>
          </a:xfrm>
          <a:prstGeom prst="leftBrace">
            <a:avLst>
              <a:gd name="adj1" fmla="val 158333"/>
              <a:gd name="adj2" fmla="val 50000"/>
            </a:avLst>
          </a:prstGeom>
          <a:noFill/>
          <a:ln w="31750">
            <a:solidFill>
              <a:srgbClr val="FAFD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endParaRPr lang="en-AU" altLang="en-US" smtClean="0">
              <a:solidFill>
                <a:srgbClr val="FAFD00"/>
              </a:solidFill>
              <a:latin typeface="Arial" charset="0"/>
            </a:endParaRPr>
          </a:p>
        </p:txBody>
      </p:sp>
      <p:sp>
        <p:nvSpPr>
          <p:cNvPr id="128009" name="Text Box 9"/>
          <p:cNvSpPr txBox="1">
            <a:spLocks noChangeArrowheads="1"/>
          </p:cNvSpPr>
          <p:nvPr/>
        </p:nvSpPr>
        <p:spPr bwMode="auto">
          <a:xfrm>
            <a:off x="1778000" y="6172200"/>
            <a:ext cx="4741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sz="2000" b="1" smtClean="0">
                <a:solidFill>
                  <a:srgbClr val="FAFD00"/>
                </a:solidFill>
                <a:latin typeface="Arial" charset="0"/>
              </a:rPr>
              <a:t>Heterogeneous (</a:t>
            </a:r>
            <a:r>
              <a:rPr lang="en-US" altLang="en-US" sz="2000" b="1" smtClean="0">
                <a:solidFill>
                  <a:srgbClr val="FAFD00"/>
                </a:solidFill>
                <a:latin typeface="Arial" charset="0"/>
                <a:sym typeface="Symbol" pitchFamily="18" charset="2"/>
              </a:rPr>
              <a:t></a:t>
            </a:r>
            <a:r>
              <a:rPr lang="en-US" altLang="en-US" sz="2000" b="1" baseline="30000" smtClean="0">
                <a:solidFill>
                  <a:srgbClr val="FAFD00"/>
                </a:solidFill>
                <a:latin typeface="Arial" charset="0"/>
                <a:sym typeface="Symbol" pitchFamily="18" charset="2"/>
              </a:rPr>
              <a:t>2</a:t>
            </a:r>
            <a:r>
              <a:rPr lang="en-US" altLang="en-US" sz="2000" b="1" baseline="-25000" smtClean="0">
                <a:solidFill>
                  <a:srgbClr val="FAFD00"/>
                </a:solidFill>
                <a:latin typeface="Arial" charset="0"/>
                <a:sym typeface="Symbol" pitchFamily="18" charset="2"/>
              </a:rPr>
              <a:t>2</a:t>
            </a:r>
            <a:r>
              <a:rPr lang="en-US" altLang="en-US" sz="2000" b="1" smtClean="0">
                <a:solidFill>
                  <a:srgbClr val="FAFD00"/>
                </a:solidFill>
                <a:latin typeface="Arial" charset="0"/>
                <a:sym typeface="Symbol" pitchFamily="18" charset="2"/>
              </a:rPr>
              <a:t>=12.58, p=0.002)</a:t>
            </a:r>
            <a:endParaRPr lang="en-US" altLang="en-US" sz="2000" smtClean="0">
              <a:solidFill>
                <a:srgbClr val="000000"/>
              </a:solidFill>
              <a:latin typeface="Arial" charset="0"/>
            </a:endParaRPr>
          </a:p>
        </p:txBody>
      </p:sp>
    </p:spTree>
    <p:extLst>
      <p:ext uri="{BB962C8B-B14F-4D97-AF65-F5344CB8AC3E}">
        <p14:creationId xmlns:p14="http://schemas.microsoft.com/office/powerpoint/2010/main" val="263503554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514350" y="1230313"/>
            <a:ext cx="8229600" cy="990600"/>
          </a:xfrm>
          <a:prstGeom prst="rect">
            <a:avLst/>
          </a:prstGeom>
        </p:spPr>
        <p:txBody>
          <a:bodyPr wrap="square"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130000"/>
              </a:lnSpc>
              <a:buFont typeface="Arial" charset="0"/>
              <a:buNone/>
            </a:pPr>
            <a:endParaRPr lang="en-US" altLang="en-US" sz="2400" kern="0" dirty="0" smtClean="0">
              <a:solidFill>
                <a:srgbClr val="333399"/>
              </a:solidFill>
            </a:endParaRPr>
          </a:p>
        </p:txBody>
      </p:sp>
      <p:sp>
        <p:nvSpPr>
          <p:cNvPr id="4" name="Rectangle 3"/>
          <p:cNvSpPr/>
          <p:nvPr/>
        </p:nvSpPr>
        <p:spPr>
          <a:xfrm>
            <a:off x="1198179" y="518030"/>
            <a:ext cx="5739975" cy="584775"/>
          </a:xfrm>
          <a:prstGeom prst="rect">
            <a:avLst/>
          </a:prstGeom>
        </p:spPr>
        <p:txBody>
          <a:bodyPr wrap="square">
            <a:spAutoFit/>
          </a:bodyPr>
          <a:lstStyle/>
          <a:p>
            <a:r>
              <a:rPr lang="en-US" altLang="en-US" sz="3200" kern="0" dirty="0">
                <a:solidFill>
                  <a:srgbClr val="333399"/>
                </a:solidFill>
              </a:rPr>
              <a:t>Polygenic Risk Scores </a:t>
            </a:r>
            <a:endParaRPr lang="nl-NL" sz="3200" dirty="0">
              <a:solidFill>
                <a:srgbClr val="333399"/>
              </a:solidFill>
            </a:endParaRPr>
          </a:p>
        </p:txBody>
      </p:sp>
      <p:sp>
        <p:nvSpPr>
          <p:cNvPr id="5" name="Rectangle 4"/>
          <p:cNvSpPr/>
          <p:nvPr/>
        </p:nvSpPr>
        <p:spPr>
          <a:xfrm>
            <a:off x="1198179" y="1563729"/>
            <a:ext cx="6889531" cy="2012859"/>
          </a:xfrm>
          <a:prstGeom prst="rect">
            <a:avLst/>
          </a:prstGeom>
        </p:spPr>
        <p:txBody>
          <a:bodyPr wrap="square">
            <a:spAutoFit/>
          </a:bodyPr>
          <a:lstStyle/>
          <a:p>
            <a:pPr>
              <a:lnSpc>
                <a:spcPct val="130000"/>
              </a:lnSpc>
            </a:pPr>
            <a:r>
              <a:rPr lang="en-US" altLang="en-US" kern="0" dirty="0">
                <a:solidFill>
                  <a:srgbClr val="333399"/>
                </a:solidFill>
              </a:rPr>
              <a:t>Polygenic Risk Scores capture (part of) someone’s genetic “risk” by summing all risk alleles weighted by the effect sizes estimated in a Genome-Wide Association Study (GWAS)</a:t>
            </a:r>
          </a:p>
        </p:txBody>
      </p:sp>
    </p:spTree>
    <p:extLst>
      <p:ext uri="{BB962C8B-B14F-4D97-AF65-F5344CB8AC3E}">
        <p14:creationId xmlns:p14="http://schemas.microsoft.com/office/powerpoint/2010/main" val="10504345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2" descr="https://upload.wikimedia.org/wikipedia/commons/thumb/e/e7/DNA_simple.svg/2000px-DNA_simp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941763"/>
            <a:ext cx="4392613"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p:cNvSpPr txBox="1">
            <a:spLocks noChangeArrowheads="1"/>
          </p:cNvSpPr>
          <p:nvPr/>
        </p:nvSpPr>
        <p:spPr bwMode="auto">
          <a:xfrm>
            <a:off x="1528763" y="5283200"/>
            <a:ext cx="935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C</a:t>
            </a:r>
            <a:r>
              <a:rPr lang="en-US" altLang="en-US" sz="1600">
                <a:solidFill>
                  <a:srgbClr val="1E3E85"/>
                </a:solidFill>
                <a:latin typeface="Cambria" pitchFamily="18" charset="0"/>
              </a:rPr>
              <a:t>=-.02</a:t>
            </a:r>
          </a:p>
        </p:txBody>
      </p:sp>
      <p:sp>
        <p:nvSpPr>
          <p:cNvPr id="3077" name="TextBox 6"/>
          <p:cNvSpPr txBox="1">
            <a:spLocks noChangeArrowheads="1"/>
          </p:cNvSpPr>
          <p:nvPr/>
        </p:nvSpPr>
        <p:spPr bwMode="auto">
          <a:xfrm>
            <a:off x="2265363" y="528320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G</a:t>
            </a:r>
            <a:r>
              <a:rPr lang="en-US" altLang="en-US" sz="1600">
                <a:solidFill>
                  <a:srgbClr val="1E3E85"/>
                </a:solidFill>
                <a:latin typeface="Cambria" pitchFamily="18" charset="0"/>
              </a:rPr>
              <a:t>=.01</a:t>
            </a:r>
          </a:p>
        </p:txBody>
      </p:sp>
      <p:sp>
        <p:nvSpPr>
          <p:cNvPr id="3078" name="TextBox 7"/>
          <p:cNvSpPr txBox="1">
            <a:spLocks noChangeArrowheads="1"/>
          </p:cNvSpPr>
          <p:nvPr/>
        </p:nvSpPr>
        <p:spPr bwMode="auto">
          <a:xfrm>
            <a:off x="2952750" y="5284788"/>
            <a:ext cx="936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A</a:t>
            </a:r>
            <a:r>
              <a:rPr lang="en-US" altLang="en-US" sz="1600">
                <a:solidFill>
                  <a:srgbClr val="1E3E85"/>
                </a:solidFill>
                <a:latin typeface="Cambria" pitchFamily="18" charset="0"/>
              </a:rPr>
              <a:t>=.002</a:t>
            </a:r>
          </a:p>
        </p:txBody>
      </p:sp>
      <p:sp>
        <p:nvSpPr>
          <p:cNvPr id="3079" name="TextBox 8"/>
          <p:cNvSpPr txBox="1">
            <a:spLocks noChangeArrowheads="1"/>
          </p:cNvSpPr>
          <p:nvPr/>
        </p:nvSpPr>
        <p:spPr bwMode="auto">
          <a:xfrm>
            <a:off x="3806825" y="5284788"/>
            <a:ext cx="935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G</a:t>
            </a:r>
            <a:r>
              <a:rPr lang="en-US" altLang="en-US" sz="1600">
                <a:solidFill>
                  <a:srgbClr val="1E3E85"/>
                </a:solidFill>
                <a:latin typeface="Cambria" pitchFamily="18" charset="0"/>
              </a:rPr>
              <a:t>=.03</a:t>
            </a:r>
          </a:p>
        </p:txBody>
      </p:sp>
      <p:sp>
        <p:nvSpPr>
          <p:cNvPr id="3080" name="TextBox 9"/>
          <p:cNvSpPr txBox="1">
            <a:spLocks noChangeArrowheads="1"/>
          </p:cNvSpPr>
          <p:nvPr/>
        </p:nvSpPr>
        <p:spPr bwMode="auto">
          <a:xfrm>
            <a:off x="4514850" y="527685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T</a:t>
            </a:r>
            <a:r>
              <a:rPr lang="en-US" altLang="en-US" sz="1600">
                <a:solidFill>
                  <a:srgbClr val="1E3E85"/>
                </a:solidFill>
                <a:latin typeface="Cambria" pitchFamily="18" charset="0"/>
              </a:rPr>
              <a:t>=.025</a:t>
            </a:r>
          </a:p>
        </p:txBody>
      </p:sp>
      <p:cxnSp>
        <p:nvCxnSpPr>
          <p:cNvPr id="11" name="Straight Arrow Connector 10"/>
          <p:cNvCxnSpPr/>
          <p:nvPr/>
        </p:nvCxnSpPr>
        <p:spPr>
          <a:xfrm>
            <a:off x="5207000" y="3355975"/>
            <a:ext cx="1012825" cy="493713"/>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
        <p:nvSpPr>
          <p:cNvPr id="3082" name="TextBox 11"/>
          <p:cNvSpPr txBox="1">
            <a:spLocks noChangeArrowheads="1"/>
          </p:cNvSpPr>
          <p:nvPr/>
        </p:nvSpPr>
        <p:spPr bwMode="auto">
          <a:xfrm>
            <a:off x="6424613" y="3729038"/>
            <a:ext cx="6889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sz="2000" dirty="0">
                <a:solidFill>
                  <a:srgbClr val="1E3E85"/>
                </a:solidFill>
                <a:latin typeface="Cambria" pitchFamily="18" charset="0"/>
              </a:rPr>
              <a:t>.</a:t>
            </a:r>
            <a:r>
              <a:rPr lang="nl-NL" altLang="en-US" sz="2000" dirty="0" smtClean="0">
                <a:solidFill>
                  <a:srgbClr val="1E3E85"/>
                </a:solidFill>
                <a:latin typeface="Cambria" pitchFamily="18" charset="0"/>
              </a:rPr>
              <a:t>092</a:t>
            </a:r>
            <a:endParaRPr lang="en-US" altLang="en-US" sz="2000" dirty="0">
              <a:solidFill>
                <a:srgbClr val="1E3E85"/>
              </a:solidFill>
              <a:latin typeface="Cambria" pitchFamily="18" charset="0"/>
            </a:endParaRPr>
          </a:p>
        </p:txBody>
      </p:sp>
      <p:sp>
        <p:nvSpPr>
          <p:cNvPr id="13" name="Oval 12"/>
          <p:cNvSpPr/>
          <p:nvPr/>
        </p:nvSpPr>
        <p:spPr>
          <a:xfrm>
            <a:off x="6338888" y="3690938"/>
            <a:ext cx="850900" cy="484187"/>
          </a:xfrm>
          <a:prstGeom prst="ellipse">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4" name="TextBox 13"/>
          <p:cNvSpPr txBox="1">
            <a:spLocks noChangeArrowheads="1"/>
          </p:cNvSpPr>
          <p:nvPr/>
        </p:nvSpPr>
        <p:spPr bwMode="auto">
          <a:xfrm>
            <a:off x="5945188" y="3292475"/>
            <a:ext cx="2041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sz="2000" dirty="0">
                <a:solidFill>
                  <a:srgbClr val="1E3E85"/>
                </a:solidFill>
                <a:latin typeface="Cambria" pitchFamily="18" charset="0"/>
              </a:rPr>
              <a:t>Polygenic score:</a:t>
            </a:r>
            <a:endParaRPr lang="en-US" altLang="en-US" sz="2000" dirty="0">
              <a:solidFill>
                <a:srgbClr val="1E3E85"/>
              </a:solidFill>
              <a:latin typeface="Cambria" pitchFamily="18" charset="0"/>
            </a:endParaRPr>
          </a:p>
        </p:txBody>
      </p:sp>
      <p:sp>
        <p:nvSpPr>
          <p:cNvPr id="15" name="Rectangle 14"/>
          <p:cNvSpPr/>
          <p:nvPr/>
        </p:nvSpPr>
        <p:spPr>
          <a:xfrm>
            <a:off x="1547813" y="5284788"/>
            <a:ext cx="3784600" cy="331787"/>
          </a:xfrm>
          <a:prstGeom prst="rect">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16" name="Straight Arrow Connector 15"/>
          <p:cNvCxnSpPr/>
          <p:nvPr/>
        </p:nvCxnSpPr>
        <p:spPr>
          <a:xfrm flipV="1">
            <a:off x="1947863" y="3441700"/>
            <a:ext cx="0" cy="409575"/>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711450" y="3441700"/>
            <a:ext cx="0" cy="455613"/>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427413" y="3441700"/>
            <a:ext cx="0" cy="509588"/>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240213" y="3441700"/>
            <a:ext cx="0" cy="387350"/>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968875" y="3435350"/>
            <a:ext cx="0" cy="382588"/>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
        <p:nvSpPr>
          <p:cNvPr id="3091" name="TextBox 23"/>
          <p:cNvSpPr txBox="1">
            <a:spLocks noChangeArrowheads="1"/>
          </p:cNvSpPr>
          <p:nvPr/>
        </p:nvSpPr>
        <p:spPr bwMode="auto">
          <a:xfrm>
            <a:off x="1746250" y="3808413"/>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AC</a:t>
            </a:r>
          </a:p>
        </p:txBody>
      </p:sp>
      <p:sp>
        <p:nvSpPr>
          <p:cNvPr id="3092" name="TextBox 26"/>
          <p:cNvSpPr txBox="1">
            <a:spLocks noChangeArrowheads="1"/>
          </p:cNvSpPr>
          <p:nvPr/>
        </p:nvSpPr>
        <p:spPr bwMode="auto">
          <a:xfrm>
            <a:off x="2516188" y="3849688"/>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GG</a:t>
            </a:r>
          </a:p>
        </p:txBody>
      </p:sp>
      <p:sp>
        <p:nvSpPr>
          <p:cNvPr id="3093" name="TextBox 28"/>
          <p:cNvSpPr txBox="1">
            <a:spLocks noChangeArrowheads="1"/>
          </p:cNvSpPr>
          <p:nvPr/>
        </p:nvSpPr>
        <p:spPr bwMode="auto">
          <a:xfrm>
            <a:off x="3228975" y="3906838"/>
            <a:ext cx="45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AT</a:t>
            </a:r>
          </a:p>
        </p:txBody>
      </p:sp>
      <p:sp>
        <p:nvSpPr>
          <p:cNvPr id="3094" name="TextBox 30"/>
          <p:cNvSpPr txBox="1">
            <a:spLocks noChangeArrowheads="1"/>
          </p:cNvSpPr>
          <p:nvPr/>
        </p:nvSpPr>
        <p:spPr bwMode="auto">
          <a:xfrm>
            <a:off x="4051300" y="3800475"/>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CC</a:t>
            </a:r>
          </a:p>
        </p:txBody>
      </p:sp>
      <p:sp>
        <p:nvSpPr>
          <p:cNvPr id="3095" name="TextBox 33"/>
          <p:cNvSpPr txBox="1">
            <a:spLocks noChangeArrowheads="1"/>
          </p:cNvSpPr>
          <p:nvPr/>
        </p:nvSpPr>
        <p:spPr bwMode="auto">
          <a:xfrm>
            <a:off x="4783138" y="3784600"/>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TT</a:t>
            </a:r>
          </a:p>
        </p:txBody>
      </p:sp>
      <p:sp>
        <p:nvSpPr>
          <p:cNvPr id="3096" name="TextBox 35"/>
          <p:cNvSpPr txBox="1">
            <a:spLocks noChangeArrowheads="1"/>
          </p:cNvSpPr>
          <p:nvPr/>
        </p:nvSpPr>
        <p:spPr bwMode="auto">
          <a:xfrm>
            <a:off x="1547813" y="3048000"/>
            <a:ext cx="393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a:solidFill>
                  <a:srgbClr val="1E3E85"/>
                </a:solidFill>
                <a:latin typeface="Cambria" pitchFamily="18" charset="0"/>
              </a:rPr>
              <a:t>1×-.02 + 2×.01 + 1×.002 + 0×.03 + 2×.025 </a:t>
            </a:r>
          </a:p>
        </p:txBody>
      </p:sp>
      <p:sp>
        <p:nvSpPr>
          <p:cNvPr id="41" name="Rectangle 40"/>
          <p:cNvSpPr/>
          <p:nvPr/>
        </p:nvSpPr>
        <p:spPr>
          <a:xfrm>
            <a:off x="1547813" y="3049588"/>
            <a:ext cx="3784600" cy="331787"/>
          </a:xfrm>
          <a:prstGeom prst="rect">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3" name="Straight Arrow Connector 2"/>
          <p:cNvCxnSpPr/>
          <p:nvPr/>
        </p:nvCxnSpPr>
        <p:spPr>
          <a:xfrm flipH="1">
            <a:off x="5457825" y="5445125"/>
            <a:ext cx="430213" cy="793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99" name="TextBox 13"/>
          <p:cNvSpPr txBox="1">
            <a:spLocks noChangeArrowheads="1"/>
          </p:cNvSpPr>
          <p:nvPr/>
        </p:nvSpPr>
        <p:spPr bwMode="auto">
          <a:xfrm>
            <a:off x="5957888" y="5129213"/>
            <a:ext cx="1730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dirty="0">
                <a:solidFill>
                  <a:srgbClr val="1E3E85"/>
                </a:solidFill>
                <a:latin typeface="Cambria" pitchFamily="18" charset="0"/>
              </a:rPr>
              <a:t>Effect </a:t>
            </a:r>
            <a:r>
              <a:rPr lang="nl-NL" altLang="en-US" dirty="0" smtClean="0">
                <a:solidFill>
                  <a:srgbClr val="1E3E85"/>
                </a:solidFill>
                <a:latin typeface="Cambria" pitchFamily="18" charset="0"/>
              </a:rPr>
              <a:t>sizes </a:t>
            </a:r>
            <a:r>
              <a:rPr lang="nl-NL" altLang="en-US" dirty="0">
                <a:solidFill>
                  <a:srgbClr val="1E3E85"/>
                </a:solidFill>
                <a:latin typeface="Cambria" pitchFamily="18" charset="0"/>
              </a:rPr>
              <a:t>from GWAS</a:t>
            </a:r>
            <a:endParaRPr lang="en-US" altLang="en-US" dirty="0">
              <a:solidFill>
                <a:srgbClr val="1E3E85"/>
              </a:solidFill>
              <a:latin typeface="Cambria" pitchFamily="18" charset="0"/>
            </a:endParaRPr>
          </a:p>
        </p:txBody>
      </p:sp>
      <p:sp>
        <p:nvSpPr>
          <p:cNvPr id="30" name="Content Placeholder 3"/>
          <p:cNvSpPr txBox="1">
            <a:spLocks noGrp="1"/>
          </p:cNvSpPr>
          <p:nvPr>
            <p:ph type="title"/>
          </p:nvPr>
        </p:nvSpPr>
        <p:spPr bwMode="auto">
          <a:xfrm>
            <a:off x="268014" y="242888"/>
            <a:ext cx="8304486" cy="202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ts val="600"/>
              </a:spcBef>
              <a:buClr>
                <a:srgbClr val="1E3E85"/>
              </a:buClr>
              <a:buSzPct val="76000"/>
              <a:buFontTx/>
              <a:buNone/>
            </a:pPr>
            <a:r>
              <a:rPr lang="nl-NL" altLang="nl-NL" sz="2200" dirty="0" smtClean="0">
                <a:solidFill>
                  <a:srgbClr val="1E3E85"/>
                </a:solidFill>
                <a:latin typeface="Cambria" pitchFamily="18" charset="0"/>
              </a:rPr>
              <a:t>PRS: </a:t>
            </a:r>
            <a:r>
              <a:rPr lang="nl-NL" altLang="nl-NL" sz="2200" dirty="0" err="1" smtClean="0">
                <a:solidFill>
                  <a:srgbClr val="1E3E85"/>
                </a:solidFill>
                <a:latin typeface="Cambria" pitchFamily="18" charset="0"/>
              </a:rPr>
              <a:t>weights</a:t>
            </a:r>
            <a:r>
              <a:rPr lang="nl-NL" altLang="nl-NL" sz="2200" dirty="0" smtClean="0">
                <a:solidFill>
                  <a:srgbClr val="1E3E85"/>
                </a:solidFill>
                <a:latin typeface="Cambria" pitchFamily="18" charset="0"/>
              </a:rPr>
              <a:t> </a:t>
            </a:r>
            <a:r>
              <a:rPr lang="nl-NL" altLang="nl-NL" sz="2200" dirty="0" err="1" smtClean="0">
                <a:solidFill>
                  <a:srgbClr val="1E3E85"/>
                </a:solidFill>
                <a:latin typeface="Cambria" pitchFamily="18" charset="0"/>
              </a:rPr>
              <a:t>from</a:t>
            </a:r>
            <a:r>
              <a:rPr lang="nl-NL" altLang="nl-NL" sz="2200" dirty="0" smtClean="0">
                <a:solidFill>
                  <a:srgbClr val="1E3E85"/>
                </a:solidFill>
                <a:latin typeface="Cambria" pitchFamily="18" charset="0"/>
              </a:rPr>
              <a:t> GWA (</a:t>
            </a:r>
            <a:r>
              <a:rPr lang="el-GR" altLang="nl-NL" sz="2200" dirty="0" smtClean="0">
                <a:solidFill>
                  <a:srgbClr val="1E3E85"/>
                </a:solidFill>
                <a:latin typeface="Cambria" pitchFamily="18" charset="0"/>
              </a:rPr>
              <a:t>β</a:t>
            </a:r>
            <a:r>
              <a:rPr lang="en-US" altLang="nl-NL" sz="2200" dirty="0" smtClean="0">
                <a:solidFill>
                  <a:srgbClr val="1E3E85"/>
                </a:solidFill>
                <a:latin typeface="Cambria" pitchFamily="18" charset="0"/>
              </a:rPr>
              <a:t> from the association analysis)</a:t>
            </a:r>
          </a:p>
          <a:p>
            <a:pPr eaLnBrk="1" hangingPunct="1">
              <a:spcBef>
                <a:spcPts val="600"/>
              </a:spcBef>
              <a:buClr>
                <a:srgbClr val="1E3E85"/>
              </a:buClr>
              <a:buSzPct val="76000"/>
              <a:buNone/>
            </a:pPr>
            <a:r>
              <a:rPr lang="en-US" altLang="nl-NL" sz="2400" dirty="0">
                <a:solidFill>
                  <a:srgbClr val="1E3E85"/>
                </a:solidFill>
                <a:latin typeface="Cambria" pitchFamily="18" charset="0"/>
              </a:rPr>
              <a:t>PRS = </a:t>
            </a:r>
            <a:r>
              <a:rPr lang="nl-NL" altLang="nl-NL" sz="2400" dirty="0" err="1">
                <a:solidFill>
                  <a:srgbClr val="1E3E85"/>
                </a:solidFill>
                <a:latin typeface="Cambria" pitchFamily="18" charset="0"/>
              </a:rPr>
              <a:t>weights</a:t>
            </a:r>
            <a:r>
              <a:rPr lang="nl-NL" altLang="nl-NL" sz="2400" dirty="0">
                <a:solidFill>
                  <a:srgbClr val="1E3E85"/>
                </a:solidFill>
                <a:latin typeface="Cambria" pitchFamily="18" charset="0"/>
              </a:rPr>
              <a:t> * </a:t>
            </a:r>
            <a:r>
              <a:rPr lang="nl-NL" altLang="nl-NL" sz="2400" dirty="0" err="1">
                <a:solidFill>
                  <a:srgbClr val="1E3E85"/>
                </a:solidFill>
                <a:latin typeface="Cambria" pitchFamily="18" charset="0"/>
              </a:rPr>
              <a:t>number</a:t>
            </a:r>
            <a:r>
              <a:rPr lang="nl-NL" altLang="nl-NL" sz="2400" dirty="0">
                <a:solidFill>
                  <a:srgbClr val="1E3E85"/>
                </a:solidFill>
                <a:latin typeface="Cambria" pitchFamily="18" charset="0"/>
              </a:rPr>
              <a:t> of risk alles, </a:t>
            </a:r>
            <a:r>
              <a:rPr lang="nl-NL" altLang="nl-NL" sz="2400" dirty="0" err="1">
                <a:solidFill>
                  <a:srgbClr val="1E3E85"/>
                </a:solidFill>
                <a:latin typeface="Cambria" pitchFamily="18" charset="0"/>
              </a:rPr>
              <a:t>summed</a:t>
            </a:r>
            <a:r>
              <a:rPr lang="nl-NL" altLang="nl-NL" sz="2400" dirty="0">
                <a:solidFill>
                  <a:srgbClr val="1E3E85"/>
                </a:solidFill>
                <a:latin typeface="Cambria" pitchFamily="18" charset="0"/>
              </a:rPr>
              <a:t> over </a:t>
            </a:r>
            <a:r>
              <a:rPr lang="nl-NL" altLang="nl-NL" sz="2400" dirty="0" err="1">
                <a:solidFill>
                  <a:srgbClr val="1E3E85"/>
                </a:solidFill>
                <a:latin typeface="Cambria" pitchFamily="18" charset="0"/>
              </a:rPr>
              <a:t>genome-wide</a:t>
            </a:r>
            <a:r>
              <a:rPr lang="nl-NL" altLang="nl-NL" sz="2400" dirty="0">
                <a:solidFill>
                  <a:srgbClr val="1E3E85"/>
                </a:solidFill>
                <a:latin typeface="Cambria" pitchFamily="18" charset="0"/>
              </a:rPr>
              <a:t> </a:t>
            </a:r>
            <a:r>
              <a:rPr lang="nl-NL" altLang="nl-NL" sz="2400" dirty="0" err="1">
                <a:solidFill>
                  <a:srgbClr val="1E3E85"/>
                </a:solidFill>
                <a:latin typeface="Cambria" pitchFamily="18" charset="0"/>
              </a:rPr>
              <a:t>SNPs</a:t>
            </a:r>
            <a:r>
              <a:rPr lang="nl-NL" altLang="nl-NL" sz="2400" dirty="0">
                <a:solidFill>
                  <a:srgbClr val="1E3E85"/>
                </a:solidFill>
                <a:latin typeface="Cambria" pitchFamily="18" charset="0"/>
              </a:rPr>
              <a:t>; </a:t>
            </a:r>
            <a:r>
              <a:rPr lang="nl-NL" altLang="nl-NL" sz="2400" dirty="0" err="1">
                <a:solidFill>
                  <a:srgbClr val="1E3E85"/>
                </a:solidFill>
                <a:latin typeface="Cambria" pitchFamily="18" charset="0"/>
              </a:rPr>
              <a:t>this</a:t>
            </a:r>
            <a:r>
              <a:rPr lang="nl-NL" altLang="nl-NL" sz="2400" dirty="0">
                <a:solidFill>
                  <a:srgbClr val="1E3E85"/>
                </a:solidFill>
                <a:latin typeface="Cambria" pitchFamily="18" charset="0"/>
              </a:rPr>
              <a:t> is </a:t>
            </a:r>
            <a:r>
              <a:rPr lang="nl-NL" altLang="nl-NL" sz="2400" dirty="0" err="1">
                <a:solidFill>
                  <a:srgbClr val="1E3E85"/>
                </a:solidFill>
                <a:latin typeface="Cambria" pitchFamily="18" charset="0"/>
              </a:rPr>
              <a:t>done</a:t>
            </a:r>
            <a:r>
              <a:rPr lang="nl-NL" altLang="nl-NL" sz="2400" dirty="0">
                <a:solidFill>
                  <a:srgbClr val="1E3E85"/>
                </a:solidFill>
                <a:latin typeface="Cambria" pitchFamily="18" charset="0"/>
              </a:rPr>
              <a:t> for </a:t>
            </a:r>
            <a:r>
              <a:rPr lang="nl-NL" altLang="nl-NL" sz="2400" dirty="0" err="1">
                <a:solidFill>
                  <a:srgbClr val="1E3E85"/>
                </a:solidFill>
                <a:latin typeface="Cambria" pitchFamily="18" charset="0"/>
              </a:rPr>
              <a:t>every</a:t>
            </a:r>
            <a:r>
              <a:rPr lang="nl-NL" altLang="nl-NL" sz="2400" dirty="0">
                <a:solidFill>
                  <a:srgbClr val="1E3E85"/>
                </a:solidFill>
                <a:latin typeface="Cambria" pitchFamily="18" charset="0"/>
              </a:rPr>
              <a:t> </a:t>
            </a:r>
            <a:r>
              <a:rPr lang="nl-NL" altLang="nl-NL" sz="2400" dirty="0" err="1">
                <a:solidFill>
                  <a:srgbClr val="1E3E85"/>
                </a:solidFill>
                <a:latin typeface="Cambria" pitchFamily="18" charset="0"/>
              </a:rPr>
              <a:t>individual</a:t>
            </a:r>
            <a:r>
              <a:rPr lang="nl-NL" altLang="nl-NL" sz="2400" dirty="0">
                <a:solidFill>
                  <a:srgbClr val="1E3E85"/>
                </a:solidFill>
                <a:latin typeface="Cambria" pitchFamily="18" charset="0"/>
              </a:rPr>
              <a:t> in the </a:t>
            </a:r>
            <a:r>
              <a:rPr lang="nl-NL" altLang="nl-NL" sz="2400" dirty="0" err="1">
                <a:solidFill>
                  <a:srgbClr val="1E3E85"/>
                </a:solidFill>
                <a:latin typeface="Cambria" pitchFamily="18" charset="0"/>
              </a:rPr>
              <a:t>study</a:t>
            </a:r>
            <a:r>
              <a:rPr lang="nl-NL" altLang="nl-NL" sz="2400" dirty="0">
                <a:solidFill>
                  <a:srgbClr val="1E3E85"/>
                </a:solidFill>
                <a:latin typeface="Cambria" pitchFamily="18" charset="0"/>
              </a:rPr>
              <a:t>:</a:t>
            </a:r>
          </a:p>
          <a:p>
            <a:pPr eaLnBrk="1" hangingPunct="1">
              <a:spcBef>
                <a:spcPts val="600"/>
              </a:spcBef>
              <a:buClr>
                <a:srgbClr val="1E3E85"/>
              </a:buClr>
              <a:buSzPct val="76000"/>
              <a:buFontTx/>
              <a:buNone/>
            </a:pPr>
            <a:endParaRPr lang="nl-NL" altLang="nl-NL" sz="2100" dirty="0" smtClean="0">
              <a:solidFill>
                <a:srgbClr val="1E3E85"/>
              </a:solidFill>
              <a:latin typeface="Cambria" pitchFamily="18" charset="0"/>
            </a:endParaRPr>
          </a:p>
        </p:txBody>
      </p:sp>
      <p:pic>
        <p:nvPicPr>
          <p:cNvPr id="531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18251"/>
            <a:ext cx="25971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639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258763" y="1739900"/>
            <a:ext cx="5064125" cy="3822700"/>
          </a:xfrm>
          <a:prstGeom prst="rect">
            <a:avLst/>
          </a:prstGeom>
          <a:noFill/>
          <a:ln w="9525">
            <a:noFill/>
            <a:miter lim="800000"/>
            <a:headEnd/>
            <a:tailEnd/>
          </a:ln>
        </p:spPr>
      </p:pic>
      <p:sp>
        <p:nvSpPr>
          <p:cNvPr id="66563" name="Text Box 3"/>
          <p:cNvSpPr txBox="1">
            <a:spLocks noChangeArrowheads="1"/>
          </p:cNvSpPr>
          <p:nvPr/>
        </p:nvSpPr>
        <p:spPr bwMode="auto">
          <a:xfrm>
            <a:off x="1262063" y="203200"/>
            <a:ext cx="6507162" cy="641350"/>
          </a:xfrm>
          <a:prstGeom prst="rect">
            <a:avLst/>
          </a:prstGeom>
          <a:noFill/>
          <a:ln w="9525">
            <a:noFill/>
            <a:miter lim="800000"/>
            <a:headEnd/>
            <a:tailEnd/>
          </a:ln>
        </p:spPr>
        <p:txBody>
          <a:bodyPr anchor="ctr">
            <a:spAutoFit/>
          </a:bodyPr>
          <a:lstStyle/>
          <a:p>
            <a:pPr algn="ctr" eaLnBrk="0" hangingPunct="0"/>
            <a:r>
              <a:rPr lang="en-AU" sz="3600" b="1">
                <a:solidFill>
                  <a:schemeClr val="tx2"/>
                </a:solidFill>
                <a:latin typeface="Helvetica" pitchFamily="34" charset="0"/>
              </a:rPr>
              <a:t>Human OCA2 and eye colour</a:t>
            </a:r>
            <a:endParaRPr lang="en-AU" sz="3600">
              <a:latin typeface="Helvetica" pitchFamily="34" charset="0"/>
            </a:endParaRPr>
          </a:p>
        </p:txBody>
      </p:sp>
      <p:sp>
        <p:nvSpPr>
          <p:cNvPr id="66564" name="Text Box 4"/>
          <p:cNvSpPr txBox="1">
            <a:spLocks noChangeArrowheads="1"/>
          </p:cNvSpPr>
          <p:nvPr/>
        </p:nvSpPr>
        <p:spPr bwMode="auto">
          <a:xfrm>
            <a:off x="4032250" y="6230938"/>
            <a:ext cx="4756150" cy="366712"/>
          </a:xfrm>
          <a:prstGeom prst="rect">
            <a:avLst/>
          </a:prstGeom>
          <a:noFill/>
          <a:ln w="9525">
            <a:noFill/>
            <a:miter lim="800000"/>
            <a:headEnd/>
            <a:tailEnd/>
          </a:ln>
        </p:spPr>
        <p:txBody>
          <a:bodyPr wrap="none" anchor="ctr">
            <a:spAutoFit/>
          </a:bodyPr>
          <a:lstStyle/>
          <a:p>
            <a:pPr algn="ctr" eaLnBrk="0" hangingPunct="0"/>
            <a:r>
              <a:rPr lang="en-US" sz="1800" b="1">
                <a:latin typeface="Helvetica" pitchFamily="34" charset="0"/>
              </a:rPr>
              <a:t>Zhu et al., </a:t>
            </a:r>
            <a:r>
              <a:rPr lang="en-US" sz="1800" b="1" i="1">
                <a:latin typeface="Helvetica" pitchFamily="34" charset="0"/>
              </a:rPr>
              <a:t>Twin Research</a:t>
            </a:r>
            <a:r>
              <a:rPr lang="en-US" sz="1800" b="1">
                <a:latin typeface="Helvetica" pitchFamily="34" charset="0"/>
              </a:rPr>
              <a:t> 7:197-210 (2004)</a:t>
            </a:r>
            <a:endParaRPr lang="en-US" sz="1400" b="1">
              <a:latin typeface="Arial" charset="0"/>
            </a:endParaRPr>
          </a:p>
        </p:txBody>
      </p:sp>
      <p:pic>
        <p:nvPicPr>
          <p:cNvPr id="66565" name="Picture 5"/>
          <p:cNvPicPr>
            <a:picLocks noChangeAspect="1" noChangeArrowheads="1"/>
          </p:cNvPicPr>
          <p:nvPr/>
        </p:nvPicPr>
        <p:blipFill>
          <a:blip r:embed="rId3" cstate="print"/>
          <a:srcRect/>
          <a:stretch>
            <a:fillRect/>
          </a:stretch>
        </p:blipFill>
        <p:spPr bwMode="auto">
          <a:xfrm>
            <a:off x="5592763" y="1446213"/>
            <a:ext cx="2947987" cy="434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400050" y="1571625"/>
            <a:ext cx="8555038" cy="4560888"/>
          </a:xfrm>
        </p:spPr>
        <p:txBody>
          <a:bodyPr/>
          <a:lstStyle/>
          <a:p>
            <a:pPr eaLnBrk="1" hangingPunct="1"/>
            <a:r>
              <a:rPr lang="en-US" dirty="0">
                <a:latin typeface="Arial" charset="0"/>
              </a:rPr>
              <a:t>Linkage analysis is badly underpowered for complex traits with small gene effect </a:t>
            </a:r>
            <a:r>
              <a:rPr lang="en-US" dirty="0" smtClean="0">
                <a:latin typeface="Arial" charset="0"/>
              </a:rPr>
              <a:t>sizes</a:t>
            </a:r>
          </a:p>
          <a:p>
            <a:pPr eaLnBrk="1" hangingPunct="1"/>
            <a:endParaRPr lang="en-AU" dirty="0">
              <a:latin typeface="Arial" charset="0"/>
            </a:endParaRPr>
          </a:p>
          <a:p>
            <a:pPr eaLnBrk="1" hangingPunct="1"/>
            <a:endParaRPr lang="en-US" dirty="0" smtClean="0">
              <a:latin typeface="Arial" charset="0"/>
            </a:endParaRPr>
          </a:p>
          <a:p>
            <a:pPr eaLnBrk="1" hangingPunct="1"/>
            <a:r>
              <a:rPr lang="en-US" dirty="0" smtClean="0">
                <a:latin typeface="Arial" charset="0"/>
              </a:rPr>
              <a:t>So we need a much more sensitive way to find the genes</a:t>
            </a:r>
          </a:p>
          <a:p>
            <a:pPr eaLnBrk="1" hangingPunct="1"/>
            <a:endParaRPr lang="en-AU" dirty="0">
              <a:latin typeface="Arial" charset="0"/>
            </a:endParaRPr>
          </a:p>
          <a:p>
            <a:pPr eaLnBrk="1" hangingPunct="1"/>
            <a:endParaRPr lang="en-US" dirty="0" smtClean="0">
              <a:latin typeface="Arial" charset="0"/>
            </a:endParaRPr>
          </a:p>
        </p:txBody>
      </p:sp>
    </p:spTree>
    <p:extLst>
      <p:ext uri="{BB962C8B-B14F-4D97-AF65-F5344CB8AC3E}">
        <p14:creationId xmlns:p14="http://schemas.microsoft.com/office/powerpoint/2010/main" val="1007196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l="16806" t="45184" r="36392" b="14839"/>
          <a:stretch>
            <a:fillRect/>
          </a:stretch>
        </p:blipFill>
        <p:spPr bwMode="auto">
          <a:xfrm>
            <a:off x="1409700" y="2448238"/>
            <a:ext cx="6343650" cy="4062099"/>
          </a:xfrm>
          <a:prstGeom prst="rect">
            <a:avLst/>
          </a:prstGeom>
          <a:noFill/>
          <a:ln w="38100">
            <a:solidFill>
              <a:srgbClr val="FFFF00"/>
            </a:solidFill>
            <a:miter lim="800000"/>
            <a:headEnd/>
            <a:tailEnd/>
          </a:ln>
        </p:spPr>
      </p:pic>
      <p:sp>
        <p:nvSpPr>
          <p:cNvPr id="64515" name="Text Box 3"/>
          <p:cNvSpPr txBox="1">
            <a:spLocks noChangeArrowheads="1"/>
          </p:cNvSpPr>
          <p:nvPr/>
        </p:nvSpPr>
        <p:spPr bwMode="auto">
          <a:xfrm>
            <a:off x="352425" y="1685925"/>
            <a:ext cx="8229600" cy="579438"/>
          </a:xfrm>
          <a:prstGeom prst="rect">
            <a:avLst/>
          </a:prstGeom>
          <a:noFill/>
          <a:ln w="9525">
            <a:noFill/>
            <a:miter lim="800000"/>
            <a:headEnd/>
            <a:tailEnd/>
          </a:ln>
        </p:spPr>
        <p:txBody>
          <a:bodyPr>
            <a:spAutoFit/>
          </a:bodyPr>
          <a:lstStyle/>
          <a:p>
            <a:pPr algn="ctr"/>
            <a:r>
              <a:rPr lang="en-US" sz="3200" dirty="0" smtClean="0">
                <a:solidFill>
                  <a:srgbClr val="000000"/>
                </a:solidFill>
                <a:latin typeface="Arial Unicode MS" pitchFamily="34" charset="-128"/>
              </a:rPr>
              <a:t>Single </a:t>
            </a:r>
            <a:r>
              <a:rPr lang="en-US" sz="3200" dirty="0">
                <a:solidFill>
                  <a:srgbClr val="000000"/>
                </a:solidFill>
                <a:latin typeface="Arial Unicode MS" pitchFamily="34" charset="-128"/>
              </a:rPr>
              <a:t>Nucleotide </a:t>
            </a:r>
            <a:r>
              <a:rPr lang="en-US" sz="3200" dirty="0" smtClean="0">
                <a:solidFill>
                  <a:srgbClr val="000000"/>
                </a:solidFill>
                <a:latin typeface="Arial Unicode MS" pitchFamily="34" charset="-128"/>
              </a:rPr>
              <a:t>Polymorphisms (SNPs)</a:t>
            </a:r>
            <a:endParaRPr lang="en-US" sz="3200" dirty="0">
              <a:solidFill>
                <a:srgbClr val="000000"/>
              </a:solidFill>
              <a:latin typeface="Arial Unicode MS" pitchFamily="34" charset="-128"/>
            </a:endParaRPr>
          </a:p>
        </p:txBody>
      </p:sp>
      <p:sp>
        <p:nvSpPr>
          <p:cNvPr id="2" name="Rectangle 1"/>
          <p:cNvSpPr/>
          <p:nvPr/>
        </p:nvSpPr>
        <p:spPr>
          <a:xfrm>
            <a:off x="104776" y="36652"/>
            <a:ext cx="8639174" cy="1384995"/>
          </a:xfrm>
          <a:prstGeom prst="rect">
            <a:avLst/>
          </a:prstGeom>
        </p:spPr>
        <p:txBody>
          <a:bodyPr wrap="square">
            <a:spAutoFit/>
          </a:bodyPr>
          <a:lstStyle/>
          <a:p>
            <a:pPr algn="ctr" eaLnBrk="1" hangingPunct="1"/>
            <a:r>
              <a:rPr lang="en-US" sz="3600" dirty="0">
                <a:solidFill>
                  <a:srgbClr val="FF0000"/>
                </a:solidFill>
                <a:latin typeface="Arial" charset="0"/>
              </a:rPr>
              <a:t>Association </a:t>
            </a:r>
            <a:r>
              <a:rPr lang="en-US" sz="3600" dirty="0" smtClean="0">
                <a:solidFill>
                  <a:srgbClr val="FF0000"/>
                </a:solidFill>
                <a:latin typeface="Arial" charset="0"/>
              </a:rPr>
              <a:t>analysis</a:t>
            </a:r>
          </a:p>
          <a:p>
            <a:pPr algn="ctr" eaLnBrk="1" hangingPunct="1"/>
            <a:r>
              <a:rPr lang="en-US" dirty="0" smtClean="0">
                <a:latin typeface="Arial" charset="0"/>
              </a:rPr>
              <a:t>looks </a:t>
            </a:r>
            <a:r>
              <a:rPr lang="en-US" dirty="0">
                <a:latin typeface="Arial" charset="0"/>
              </a:rPr>
              <a:t>for correlation between specific alleles and phenotype (trait value, disease risk)</a:t>
            </a:r>
          </a:p>
        </p:txBody>
      </p:sp>
    </p:spTree>
    <p:extLst>
      <p:ext uri="{BB962C8B-B14F-4D97-AF65-F5344CB8AC3E}">
        <p14:creationId xmlns:p14="http://schemas.microsoft.com/office/powerpoint/2010/main" val="2742011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solidFill>
                  <a:schemeClr val="accent2"/>
                </a:solidFill>
              </a:rPr>
              <a:t>Linkage disequilibrium</a:t>
            </a:r>
          </a:p>
        </p:txBody>
      </p:sp>
      <p:sp>
        <p:nvSpPr>
          <p:cNvPr id="8195" name="Rectangle 3"/>
          <p:cNvSpPr>
            <a:spLocks noChangeArrowheads="1"/>
          </p:cNvSpPr>
          <p:nvPr/>
        </p:nvSpPr>
        <p:spPr bwMode="auto">
          <a:xfrm>
            <a:off x="1981200" y="2667000"/>
            <a:ext cx="5029200" cy="214313"/>
          </a:xfrm>
          <a:prstGeom prst="rect">
            <a:avLst/>
          </a:prstGeom>
          <a:solidFill>
            <a:srgbClr val="004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8196" name="Rectangle 4"/>
          <p:cNvSpPr>
            <a:spLocks noChangeArrowheads="1"/>
          </p:cNvSpPr>
          <p:nvPr/>
        </p:nvSpPr>
        <p:spPr bwMode="auto">
          <a:xfrm>
            <a:off x="1981200" y="3525838"/>
            <a:ext cx="5029200" cy="214312"/>
          </a:xfrm>
          <a:prstGeom prst="rect">
            <a:avLst/>
          </a:prstGeom>
          <a:solidFill>
            <a:srgbClr val="400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8197" name="Rectangle 5"/>
          <p:cNvSpPr>
            <a:spLocks noChangeArrowheads="1"/>
          </p:cNvSpPr>
          <p:nvPr/>
        </p:nvSpPr>
        <p:spPr bwMode="auto">
          <a:xfrm>
            <a:off x="1981200" y="3097213"/>
            <a:ext cx="5029200" cy="214312"/>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8198" name="Rectangle 6"/>
          <p:cNvSpPr>
            <a:spLocks noChangeArrowheads="1"/>
          </p:cNvSpPr>
          <p:nvPr/>
        </p:nvSpPr>
        <p:spPr bwMode="auto">
          <a:xfrm>
            <a:off x="1981200" y="4814888"/>
            <a:ext cx="5029200" cy="214312"/>
          </a:xfrm>
          <a:prstGeom prst="rect">
            <a:avLst/>
          </a:prstGeom>
          <a:solidFill>
            <a:srgbClr val="FFCC66"/>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8199" name="Rectangle 7"/>
          <p:cNvSpPr>
            <a:spLocks noChangeArrowheads="1"/>
          </p:cNvSpPr>
          <p:nvPr/>
        </p:nvSpPr>
        <p:spPr bwMode="auto">
          <a:xfrm>
            <a:off x="1981200" y="3956050"/>
            <a:ext cx="5029200" cy="214313"/>
          </a:xfrm>
          <a:prstGeom prst="rect">
            <a:avLst/>
          </a:prstGeom>
          <a:solidFill>
            <a:srgbClr val="80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8200" name="Rectangle 8"/>
          <p:cNvSpPr>
            <a:spLocks noChangeArrowheads="1"/>
          </p:cNvSpPr>
          <p:nvPr/>
        </p:nvSpPr>
        <p:spPr bwMode="auto">
          <a:xfrm>
            <a:off x="1981200" y="4384675"/>
            <a:ext cx="5029200" cy="214313"/>
          </a:xfrm>
          <a:prstGeom prst="rect">
            <a:avLst/>
          </a:prstGeom>
          <a:solidFill>
            <a:srgbClr val="008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20489" name="AutoShape 9"/>
          <p:cNvSpPr>
            <a:spLocks noChangeArrowheads="1"/>
          </p:cNvSpPr>
          <p:nvPr/>
        </p:nvSpPr>
        <p:spPr bwMode="auto">
          <a:xfrm>
            <a:off x="4191000" y="2971800"/>
            <a:ext cx="457200" cy="533400"/>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2" name="TextBox 1"/>
          <p:cNvSpPr txBox="1"/>
          <p:nvPr/>
        </p:nvSpPr>
        <p:spPr>
          <a:xfrm>
            <a:off x="7010400" y="6162676"/>
            <a:ext cx="1835824" cy="461665"/>
          </a:xfrm>
          <a:prstGeom prst="rect">
            <a:avLst/>
          </a:prstGeom>
          <a:noFill/>
        </p:spPr>
        <p:txBody>
          <a:bodyPr wrap="none" rtlCol="0">
            <a:spAutoFit/>
          </a:bodyPr>
          <a:lstStyle/>
          <a:p>
            <a:r>
              <a:rPr lang="en-AU" dirty="0" smtClean="0"/>
              <a:t>David Evans</a:t>
            </a:r>
            <a:endParaRPr lang="en-US" dirty="0"/>
          </a:p>
        </p:txBody>
      </p:sp>
    </p:spTree>
    <p:extLst>
      <p:ext uri="{BB962C8B-B14F-4D97-AF65-F5344CB8AC3E}">
        <p14:creationId xmlns:p14="http://schemas.microsoft.com/office/powerpoint/2010/main" val="3711447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solidFill>
                  <a:schemeClr val="accent2"/>
                </a:solidFill>
              </a:rPr>
              <a:t>Linkage disequilibrium</a:t>
            </a:r>
          </a:p>
        </p:txBody>
      </p:sp>
      <p:sp>
        <p:nvSpPr>
          <p:cNvPr id="9219" name="Rectangle 3"/>
          <p:cNvSpPr>
            <a:spLocks noChangeArrowheads="1"/>
          </p:cNvSpPr>
          <p:nvPr/>
        </p:nvSpPr>
        <p:spPr bwMode="auto">
          <a:xfrm>
            <a:off x="762000" y="2335213"/>
            <a:ext cx="5029200" cy="214312"/>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0" name="AutoShape 4"/>
          <p:cNvSpPr>
            <a:spLocks noChangeArrowheads="1"/>
          </p:cNvSpPr>
          <p:nvPr/>
        </p:nvSpPr>
        <p:spPr bwMode="auto">
          <a:xfrm>
            <a:off x="2971800" y="2209800"/>
            <a:ext cx="457200" cy="533400"/>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1" name="Line 5"/>
          <p:cNvSpPr>
            <a:spLocks noChangeShapeType="1"/>
          </p:cNvSpPr>
          <p:nvPr/>
        </p:nvSpPr>
        <p:spPr bwMode="auto">
          <a:xfrm>
            <a:off x="6858000" y="2438400"/>
            <a:ext cx="0" cy="3352800"/>
          </a:xfrm>
          <a:prstGeom prst="line">
            <a:avLst/>
          </a:prstGeom>
          <a:noFill/>
          <a:ln w="50800">
            <a:solidFill>
              <a:schemeClr val="tx1"/>
            </a:solidFill>
            <a:round/>
            <a:headEnd/>
            <a:tailEnd type="triangle" w="med" len="med"/>
          </a:ln>
        </p:spPr>
        <p:txBody>
          <a:bodyPr wrap="none" anchor="ctr"/>
          <a:lstStyle/>
          <a:p>
            <a:pPr fontAlgn="auto">
              <a:spcBef>
                <a:spcPts val="0"/>
              </a:spcBef>
              <a:spcAft>
                <a:spcPts val="0"/>
              </a:spcAft>
            </a:pPr>
            <a:endParaRPr lang="en-AU" sz="1800">
              <a:solidFill>
                <a:prstClr val="black"/>
              </a:solidFill>
              <a:latin typeface="Calibri"/>
            </a:endParaRPr>
          </a:p>
        </p:txBody>
      </p:sp>
      <p:sp>
        <p:nvSpPr>
          <p:cNvPr id="9222" name="Text Box 6"/>
          <p:cNvSpPr txBox="1">
            <a:spLocks noChangeArrowheads="1"/>
          </p:cNvSpPr>
          <p:nvPr/>
        </p:nvSpPr>
        <p:spPr bwMode="auto">
          <a:xfrm rot="5400000">
            <a:off x="6796881" y="3566319"/>
            <a:ext cx="1006475" cy="579438"/>
          </a:xfrm>
          <a:prstGeom prst="rect">
            <a:avLst/>
          </a:prstGeom>
          <a:noFill/>
          <a:ln w="9525">
            <a:noFill/>
            <a:miter lim="800000"/>
            <a:headEnd/>
            <a:tailEnd/>
          </a:ln>
        </p:spPr>
        <p:txBody>
          <a:bodyPr>
            <a:spAutoFit/>
          </a:bodyPr>
          <a:lstStyle/>
          <a:p>
            <a:pPr eaLnBrk="0" fontAlgn="auto" hangingPunct="0">
              <a:spcBef>
                <a:spcPts val="0"/>
              </a:spcBef>
              <a:spcAft>
                <a:spcPts val="0"/>
              </a:spcAft>
            </a:pPr>
            <a:r>
              <a:rPr lang="en-US" sz="3200">
                <a:solidFill>
                  <a:prstClr val="black"/>
                </a:solidFill>
                <a:latin typeface="Gill Sans"/>
                <a:ea typeface="MS PGothic" pitchFamily="34" charset="-128"/>
              </a:rPr>
              <a:t>time</a:t>
            </a:r>
          </a:p>
        </p:txBody>
      </p:sp>
      <p:grpSp>
        <p:nvGrpSpPr>
          <p:cNvPr id="2" name="Group 7"/>
          <p:cNvGrpSpPr>
            <a:grpSpLocks/>
          </p:cNvGrpSpPr>
          <p:nvPr/>
        </p:nvGrpSpPr>
        <p:grpSpPr bwMode="auto">
          <a:xfrm>
            <a:off x="762000" y="3429000"/>
            <a:ext cx="5029200" cy="533400"/>
            <a:chOff x="480" y="1920"/>
            <a:chExt cx="3168" cy="336"/>
          </a:xfrm>
        </p:grpSpPr>
        <p:sp>
          <p:nvSpPr>
            <p:cNvPr id="9237" name="Rectangle 8"/>
            <p:cNvSpPr>
              <a:spLocks noChangeArrowheads="1"/>
            </p:cNvSpPr>
            <p:nvPr/>
          </p:nvSpPr>
          <p:spPr bwMode="auto">
            <a:xfrm>
              <a:off x="480" y="2016"/>
              <a:ext cx="1920"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8" name="AutoShape 9"/>
            <p:cNvSpPr>
              <a:spLocks noChangeArrowheads="1"/>
            </p:cNvSpPr>
            <p:nvPr/>
          </p:nvSpPr>
          <p:spPr bwMode="auto">
            <a:xfrm>
              <a:off x="1872" y="1920"/>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9" name="Rectangle 10"/>
            <p:cNvSpPr>
              <a:spLocks noChangeArrowheads="1"/>
            </p:cNvSpPr>
            <p:nvPr/>
          </p:nvSpPr>
          <p:spPr bwMode="auto">
            <a:xfrm>
              <a:off x="2400" y="2016"/>
              <a:ext cx="1248" cy="144"/>
            </a:xfrm>
            <a:prstGeom prst="rect">
              <a:avLst/>
            </a:prstGeom>
            <a:solidFill>
              <a:srgbClr val="400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grpSp>
      <p:grpSp>
        <p:nvGrpSpPr>
          <p:cNvPr id="3" name="Group 11"/>
          <p:cNvGrpSpPr>
            <a:grpSpLocks/>
          </p:cNvGrpSpPr>
          <p:nvPr/>
        </p:nvGrpSpPr>
        <p:grpSpPr bwMode="auto">
          <a:xfrm>
            <a:off x="762000" y="4724400"/>
            <a:ext cx="5181600" cy="1752600"/>
            <a:chOff x="480" y="2976"/>
            <a:chExt cx="3264" cy="1104"/>
          </a:xfrm>
        </p:grpSpPr>
        <p:sp>
          <p:nvSpPr>
            <p:cNvPr id="9225" name="Rectangle 12"/>
            <p:cNvSpPr>
              <a:spLocks noChangeArrowheads="1"/>
            </p:cNvSpPr>
            <p:nvPr/>
          </p:nvSpPr>
          <p:spPr bwMode="auto">
            <a:xfrm>
              <a:off x="1104" y="3456"/>
              <a:ext cx="1440"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6" name="Rectangle 13"/>
            <p:cNvSpPr>
              <a:spLocks noChangeArrowheads="1"/>
            </p:cNvSpPr>
            <p:nvPr/>
          </p:nvSpPr>
          <p:spPr bwMode="auto">
            <a:xfrm>
              <a:off x="1632" y="3840"/>
              <a:ext cx="864"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7" name="Rectangle 14"/>
            <p:cNvSpPr>
              <a:spLocks noChangeArrowheads="1"/>
            </p:cNvSpPr>
            <p:nvPr/>
          </p:nvSpPr>
          <p:spPr bwMode="auto">
            <a:xfrm>
              <a:off x="1440" y="3072"/>
              <a:ext cx="1344"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8" name="AutoShape 15"/>
            <p:cNvSpPr>
              <a:spLocks noChangeArrowheads="1"/>
            </p:cNvSpPr>
            <p:nvPr/>
          </p:nvSpPr>
          <p:spPr bwMode="auto">
            <a:xfrm>
              <a:off x="1872" y="2976"/>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9" name="AutoShape 16"/>
            <p:cNvSpPr>
              <a:spLocks noChangeArrowheads="1"/>
            </p:cNvSpPr>
            <p:nvPr/>
          </p:nvSpPr>
          <p:spPr bwMode="auto">
            <a:xfrm>
              <a:off x="1872" y="3744"/>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0" name="AutoShape 17"/>
            <p:cNvSpPr>
              <a:spLocks noChangeArrowheads="1"/>
            </p:cNvSpPr>
            <p:nvPr/>
          </p:nvSpPr>
          <p:spPr bwMode="auto">
            <a:xfrm>
              <a:off x="1872" y="3360"/>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1" name="Rectangle 18"/>
            <p:cNvSpPr>
              <a:spLocks noChangeArrowheads="1"/>
            </p:cNvSpPr>
            <p:nvPr/>
          </p:nvSpPr>
          <p:spPr bwMode="auto">
            <a:xfrm>
              <a:off x="2544" y="3456"/>
              <a:ext cx="1200" cy="144"/>
            </a:xfrm>
            <a:prstGeom prst="rect">
              <a:avLst/>
            </a:prstGeom>
            <a:solidFill>
              <a:srgbClr val="004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2" name="Rectangle 19"/>
            <p:cNvSpPr>
              <a:spLocks noChangeArrowheads="1"/>
            </p:cNvSpPr>
            <p:nvPr/>
          </p:nvSpPr>
          <p:spPr bwMode="auto">
            <a:xfrm>
              <a:off x="2784" y="3072"/>
              <a:ext cx="960" cy="144"/>
            </a:xfrm>
            <a:prstGeom prst="rect">
              <a:avLst/>
            </a:prstGeom>
            <a:solidFill>
              <a:srgbClr val="FFCC66"/>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3" name="Rectangle 20"/>
            <p:cNvSpPr>
              <a:spLocks noChangeArrowheads="1"/>
            </p:cNvSpPr>
            <p:nvPr/>
          </p:nvSpPr>
          <p:spPr bwMode="auto">
            <a:xfrm>
              <a:off x="480" y="3072"/>
              <a:ext cx="960" cy="144"/>
            </a:xfrm>
            <a:prstGeom prst="rect">
              <a:avLst/>
            </a:prstGeom>
            <a:solidFill>
              <a:srgbClr val="004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4" name="Rectangle 21"/>
            <p:cNvSpPr>
              <a:spLocks noChangeArrowheads="1"/>
            </p:cNvSpPr>
            <p:nvPr/>
          </p:nvSpPr>
          <p:spPr bwMode="auto">
            <a:xfrm>
              <a:off x="2496" y="3840"/>
              <a:ext cx="1248" cy="144"/>
            </a:xfrm>
            <a:prstGeom prst="rect">
              <a:avLst/>
            </a:prstGeom>
            <a:solidFill>
              <a:srgbClr val="400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5" name="Rectangle 22"/>
            <p:cNvSpPr>
              <a:spLocks noChangeArrowheads="1"/>
            </p:cNvSpPr>
            <p:nvPr/>
          </p:nvSpPr>
          <p:spPr bwMode="auto">
            <a:xfrm>
              <a:off x="480" y="3840"/>
              <a:ext cx="1152" cy="144"/>
            </a:xfrm>
            <a:prstGeom prst="rect">
              <a:avLst/>
            </a:prstGeom>
            <a:solidFill>
              <a:srgbClr val="008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6" name="Rectangle 23"/>
            <p:cNvSpPr>
              <a:spLocks noChangeArrowheads="1"/>
            </p:cNvSpPr>
            <p:nvPr/>
          </p:nvSpPr>
          <p:spPr bwMode="auto">
            <a:xfrm>
              <a:off x="480" y="3456"/>
              <a:ext cx="672" cy="144"/>
            </a:xfrm>
            <a:prstGeom prst="rect">
              <a:avLst/>
            </a:prstGeom>
            <a:solidFill>
              <a:srgbClr val="80004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grpSp>
    </p:spTree>
    <p:extLst>
      <p:ext uri="{BB962C8B-B14F-4D97-AF65-F5344CB8AC3E}">
        <p14:creationId xmlns:p14="http://schemas.microsoft.com/office/powerpoint/2010/main" val="3908854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mtClean="0">
                <a:solidFill>
                  <a:schemeClr val="accent2"/>
                </a:solidFill>
              </a:rPr>
              <a:t>Indirect association</a:t>
            </a:r>
          </a:p>
        </p:txBody>
      </p:sp>
      <p:grpSp>
        <p:nvGrpSpPr>
          <p:cNvPr id="2" name="Group 3"/>
          <p:cNvGrpSpPr>
            <a:grpSpLocks/>
          </p:cNvGrpSpPr>
          <p:nvPr/>
        </p:nvGrpSpPr>
        <p:grpSpPr bwMode="auto">
          <a:xfrm>
            <a:off x="1828800" y="2514600"/>
            <a:ext cx="5181600" cy="1752600"/>
            <a:chOff x="480" y="2976"/>
            <a:chExt cx="3264" cy="1104"/>
          </a:xfrm>
        </p:grpSpPr>
        <p:sp>
          <p:nvSpPr>
            <p:cNvPr id="10257" name="Rectangle 4"/>
            <p:cNvSpPr>
              <a:spLocks noChangeArrowheads="1"/>
            </p:cNvSpPr>
            <p:nvPr/>
          </p:nvSpPr>
          <p:spPr bwMode="auto">
            <a:xfrm>
              <a:off x="1104" y="3456"/>
              <a:ext cx="1440"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58" name="Rectangle 5"/>
            <p:cNvSpPr>
              <a:spLocks noChangeArrowheads="1"/>
            </p:cNvSpPr>
            <p:nvPr/>
          </p:nvSpPr>
          <p:spPr bwMode="auto">
            <a:xfrm>
              <a:off x="1632" y="3840"/>
              <a:ext cx="864"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59" name="Rectangle 6"/>
            <p:cNvSpPr>
              <a:spLocks noChangeArrowheads="1"/>
            </p:cNvSpPr>
            <p:nvPr/>
          </p:nvSpPr>
          <p:spPr bwMode="auto">
            <a:xfrm>
              <a:off x="1440" y="3072"/>
              <a:ext cx="1344"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0" name="AutoShape 7"/>
            <p:cNvSpPr>
              <a:spLocks noChangeArrowheads="1"/>
            </p:cNvSpPr>
            <p:nvPr/>
          </p:nvSpPr>
          <p:spPr bwMode="auto">
            <a:xfrm>
              <a:off x="1872" y="2976"/>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1" name="AutoShape 8"/>
            <p:cNvSpPr>
              <a:spLocks noChangeArrowheads="1"/>
            </p:cNvSpPr>
            <p:nvPr/>
          </p:nvSpPr>
          <p:spPr bwMode="auto">
            <a:xfrm>
              <a:off x="1872" y="3744"/>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2" name="AutoShape 9"/>
            <p:cNvSpPr>
              <a:spLocks noChangeArrowheads="1"/>
            </p:cNvSpPr>
            <p:nvPr/>
          </p:nvSpPr>
          <p:spPr bwMode="auto">
            <a:xfrm>
              <a:off x="1872" y="3360"/>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3" name="Rectangle 10"/>
            <p:cNvSpPr>
              <a:spLocks noChangeArrowheads="1"/>
            </p:cNvSpPr>
            <p:nvPr/>
          </p:nvSpPr>
          <p:spPr bwMode="auto">
            <a:xfrm>
              <a:off x="2544" y="3456"/>
              <a:ext cx="1200" cy="144"/>
            </a:xfrm>
            <a:prstGeom prst="rect">
              <a:avLst/>
            </a:prstGeom>
            <a:solidFill>
              <a:srgbClr val="004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4" name="Rectangle 11"/>
            <p:cNvSpPr>
              <a:spLocks noChangeArrowheads="1"/>
            </p:cNvSpPr>
            <p:nvPr/>
          </p:nvSpPr>
          <p:spPr bwMode="auto">
            <a:xfrm>
              <a:off x="2784" y="3072"/>
              <a:ext cx="960" cy="144"/>
            </a:xfrm>
            <a:prstGeom prst="rect">
              <a:avLst/>
            </a:prstGeom>
            <a:solidFill>
              <a:srgbClr val="FFCC66"/>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5" name="Rectangle 12"/>
            <p:cNvSpPr>
              <a:spLocks noChangeArrowheads="1"/>
            </p:cNvSpPr>
            <p:nvPr/>
          </p:nvSpPr>
          <p:spPr bwMode="auto">
            <a:xfrm>
              <a:off x="480" y="3072"/>
              <a:ext cx="960" cy="144"/>
            </a:xfrm>
            <a:prstGeom prst="rect">
              <a:avLst/>
            </a:prstGeom>
            <a:solidFill>
              <a:srgbClr val="004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6" name="Rectangle 13"/>
            <p:cNvSpPr>
              <a:spLocks noChangeArrowheads="1"/>
            </p:cNvSpPr>
            <p:nvPr/>
          </p:nvSpPr>
          <p:spPr bwMode="auto">
            <a:xfrm>
              <a:off x="2496" y="3840"/>
              <a:ext cx="1248" cy="144"/>
            </a:xfrm>
            <a:prstGeom prst="rect">
              <a:avLst/>
            </a:prstGeom>
            <a:solidFill>
              <a:srgbClr val="400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7" name="Rectangle 14"/>
            <p:cNvSpPr>
              <a:spLocks noChangeArrowheads="1"/>
            </p:cNvSpPr>
            <p:nvPr/>
          </p:nvSpPr>
          <p:spPr bwMode="auto">
            <a:xfrm>
              <a:off x="480" y="3840"/>
              <a:ext cx="1152" cy="144"/>
            </a:xfrm>
            <a:prstGeom prst="rect">
              <a:avLst/>
            </a:prstGeom>
            <a:solidFill>
              <a:srgbClr val="008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8" name="Rectangle 15"/>
            <p:cNvSpPr>
              <a:spLocks noChangeArrowheads="1"/>
            </p:cNvSpPr>
            <p:nvPr/>
          </p:nvSpPr>
          <p:spPr bwMode="auto">
            <a:xfrm>
              <a:off x="480" y="3456"/>
              <a:ext cx="672" cy="144"/>
            </a:xfrm>
            <a:prstGeom prst="rect">
              <a:avLst/>
            </a:prstGeom>
            <a:solidFill>
              <a:srgbClr val="80004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grpSp>
      <p:grpSp>
        <p:nvGrpSpPr>
          <p:cNvPr id="3" name="Group 16"/>
          <p:cNvGrpSpPr>
            <a:grpSpLocks/>
          </p:cNvGrpSpPr>
          <p:nvPr/>
        </p:nvGrpSpPr>
        <p:grpSpPr bwMode="auto">
          <a:xfrm>
            <a:off x="1584325" y="4343400"/>
            <a:ext cx="6692900" cy="1211263"/>
            <a:chOff x="998" y="2496"/>
            <a:chExt cx="4216" cy="763"/>
          </a:xfrm>
        </p:grpSpPr>
        <p:sp>
          <p:nvSpPr>
            <p:cNvPr id="10255" name="Line 17"/>
            <p:cNvSpPr>
              <a:spLocks noChangeShapeType="1"/>
            </p:cNvSpPr>
            <p:nvPr/>
          </p:nvSpPr>
          <p:spPr bwMode="auto">
            <a:xfrm flipV="1">
              <a:off x="1920" y="2496"/>
              <a:ext cx="384" cy="480"/>
            </a:xfrm>
            <a:prstGeom prst="line">
              <a:avLst/>
            </a:prstGeom>
            <a:noFill/>
            <a:ln w="31750">
              <a:solidFill>
                <a:schemeClr val="tx1"/>
              </a:solidFill>
              <a:round/>
              <a:headEnd/>
              <a:tailEnd type="triangle" w="med" len="med"/>
            </a:ln>
          </p:spPr>
          <p:txBody>
            <a:bodyPr wrap="none" anchor="ctr"/>
            <a:lstStyle/>
            <a:p>
              <a:pPr fontAlgn="auto">
                <a:spcBef>
                  <a:spcPts val="0"/>
                </a:spcBef>
                <a:spcAft>
                  <a:spcPts val="0"/>
                </a:spcAft>
              </a:pPr>
              <a:endParaRPr lang="en-AU" sz="1800">
                <a:solidFill>
                  <a:prstClr val="black"/>
                </a:solidFill>
                <a:latin typeface="Calibri"/>
              </a:endParaRPr>
            </a:p>
          </p:txBody>
        </p:sp>
        <p:sp>
          <p:nvSpPr>
            <p:cNvPr id="10256" name="Text Box 18"/>
            <p:cNvSpPr txBox="1">
              <a:spLocks noChangeArrowheads="1"/>
            </p:cNvSpPr>
            <p:nvPr/>
          </p:nvSpPr>
          <p:spPr bwMode="auto">
            <a:xfrm>
              <a:off x="998" y="2894"/>
              <a:ext cx="4216" cy="365"/>
            </a:xfrm>
            <a:prstGeom prst="rect">
              <a:avLst/>
            </a:prstGeom>
            <a:noFill/>
            <a:ln w="9525">
              <a:noFill/>
              <a:miter lim="800000"/>
              <a:headEnd/>
              <a:tailEnd/>
            </a:ln>
          </p:spPr>
          <p:txBody>
            <a:bodyPr wrap="none">
              <a:spAutoFit/>
            </a:bodyPr>
            <a:lstStyle/>
            <a:p>
              <a:pPr eaLnBrk="0" fontAlgn="auto" hangingPunct="0">
                <a:spcBef>
                  <a:spcPts val="0"/>
                </a:spcBef>
                <a:spcAft>
                  <a:spcPts val="0"/>
                </a:spcAft>
              </a:pPr>
              <a:r>
                <a:rPr lang="en-US" sz="3200">
                  <a:solidFill>
                    <a:prstClr val="black"/>
                  </a:solidFill>
                  <a:latin typeface="Gill Sans"/>
                  <a:ea typeface="MS PGothic" pitchFamily="34" charset="-128"/>
                </a:rPr>
                <a:t>this SNP will be associated with disease</a:t>
              </a:r>
            </a:p>
          </p:txBody>
        </p:sp>
      </p:grpSp>
      <p:grpSp>
        <p:nvGrpSpPr>
          <p:cNvPr id="4" name="Group 19"/>
          <p:cNvGrpSpPr>
            <a:grpSpLocks/>
          </p:cNvGrpSpPr>
          <p:nvPr/>
        </p:nvGrpSpPr>
        <p:grpSpPr bwMode="auto">
          <a:xfrm>
            <a:off x="2057400" y="2590800"/>
            <a:ext cx="4191000" cy="1600200"/>
            <a:chOff x="1296" y="1392"/>
            <a:chExt cx="2640" cy="1008"/>
          </a:xfrm>
        </p:grpSpPr>
        <p:sp>
          <p:nvSpPr>
            <p:cNvPr id="24596" name="AutoShape 20"/>
            <p:cNvSpPr>
              <a:spLocks noChangeArrowheads="1"/>
            </p:cNvSpPr>
            <p:nvPr/>
          </p:nvSpPr>
          <p:spPr bwMode="auto">
            <a:xfrm>
              <a:off x="2280" y="1392"/>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597" name="AutoShape 21"/>
            <p:cNvSpPr>
              <a:spLocks noChangeArrowheads="1"/>
            </p:cNvSpPr>
            <p:nvPr/>
          </p:nvSpPr>
          <p:spPr bwMode="auto">
            <a:xfrm>
              <a:off x="2280" y="1776"/>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598" name="AutoShape 22"/>
            <p:cNvSpPr>
              <a:spLocks noChangeArrowheads="1"/>
            </p:cNvSpPr>
            <p:nvPr/>
          </p:nvSpPr>
          <p:spPr bwMode="auto">
            <a:xfrm>
              <a:off x="2280" y="2112"/>
              <a:ext cx="240" cy="288"/>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599" name="AutoShape 23"/>
            <p:cNvSpPr>
              <a:spLocks noChangeArrowheads="1"/>
            </p:cNvSpPr>
            <p:nvPr/>
          </p:nvSpPr>
          <p:spPr bwMode="auto">
            <a:xfrm>
              <a:off x="3696" y="1392"/>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600" name="AutoShape 24"/>
            <p:cNvSpPr>
              <a:spLocks noChangeArrowheads="1"/>
            </p:cNvSpPr>
            <p:nvPr/>
          </p:nvSpPr>
          <p:spPr bwMode="auto">
            <a:xfrm>
              <a:off x="3696" y="1776"/>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601" name="AutoShape 25"/>
            <p:cNvSpPr>
              <a:spLocks noChangeArrowheads="1"/>
            </p:cNvSpPr>
            <p:nvPr/>
          </p:nvSpPr>
          <p:spPr bwMode="auto">
            <a:xfrm>
              <a:off x="3696" y="2112"/>
              <a:ext cx="240" cy="288"/>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602" name="AutoShape 26"/>
            <p:cNvSpPr>
              <a:spLocks noChangeArrowheads="1"/>
            </p:cNvSpPr>
            <p:nvPr/>
          </p:nvSpPr>
          <p:spPr bwMode="auto">
            <a:xfrm>
              <a:off x="1296" y="1392"/>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603" name="AutoShape 27"/>
            <p:cNvSpPr>
              <a:spLocks noChangeArrowheads="1"/>
            </p:cNvSpPr>
            <p:nvPr/>
          </p:nvSpPr>
          <p:spPr bwMode="auto">
            <a:xfrm>
              <a:off x="1296" y="1776"/>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604" name="AutoShape 28"/>
            <p:cNvSpPr>
              <a:spLocks noChangeArrowheads="1"/>
            </p:cNvSpPr>
            <p:nvPr/>
          </p:nvSpPr>
          <p:spPr bwMode="auto">
            <a:xfrm>
              <a:off x="1296" y="2112"/>
              <a:ext cx="240" cy="288"/>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grpSp>
    </p:spTree>
    <p:extLst>
      <p:ext uri="{BB962C8B-B14F-4D97-AF65-F5344CB8AC3E}">
        <p14:creationId xmlns:p14="http://schemas.microsoft.com/office/powerpoint/2010/main" val="789413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Linkage disequilibrium blocks</a:t>
            </a:r>
            <a:endParaRPr lang="en-US" dirty="0"/>
          </a:p>
        </p:txBody>
      </p:sp>
      <p:pic>
        <p:nvPicPr>
          <p:cNvPr id="4" name="Picture 3" descr="haploview-recomb.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3841" y="1834791"/>
            <a:ext cx="8750300" cy="3949700"/>
          </a:xfrm>
          <a:prstGeom prst="rect">
            <a:avLst/>
          </a:prstGeom>
        </p:spPr>
      </p:pic>
      <p:sp>
        <p:nvSpPr>
          <p:cNvPr id="3" name="TextBox 2"/>
          <p:cNvSpPr txBox="1"/>
          <p:nvPr/>
        </p:nvSpPr>
        <p:spPr>
          <a:xfrm>
            <a:off x="6796088" y="6405563"/>
            <a:ext cx="1693349" cy="461665"/>
          </a:xfrm>
          <a:prstGeom prst="rect">
            <a:avLst/>
          </a:prstGeom>
          <a:noFill/>
        </p:spPr>
        <p:txBody>
          <a:bodyPr wrap="none" rtlCol="0">
            <a:spAutoFit/>
          </a:bodyPr>
          <a:lstStyle/>
          <a:p>
            <a:r>
              <a:rPr lang="en-AU" dirty="0" smtClean="0"/>
              <a:t>Jeff Barrett</a:t>
            </a:r>
            <a:endParaRPr lang="en-US" dirty="0"/>
          </a:p>
        </p:txBody>
      </p:sp>
    </p:spTree>
    <p:extLst>
      <p:ext uri="{BB962C8B-B14F-4D97-AF65-F5344CB8AC3E}">
        <p14:creationId xmlns:p14="http://schemas.microsoft.com/office/powerpoint/2010/main" val="32039520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CCECFF">
            <a:alpha val="0"/>
          </a:srgbClr>
        </a:solidFill>
        <a:effectLst>
          <a:outerShdw dist="107763" dir="2700000" algn="ctr" rotWithShape="0">
            <a:srgbClr val="000000"/>
          </a:outerShdw>
        </a:effectLst>
      </p:bgPr>
    </p:bg>
    <p:spTree>
      <p:nvGrpSpPr>
        <p:cNvPr id="1" name=""/>
        <p:cNvGrpSpPr/>
        <p:nvPr/>
      </p:nvGrpSpPr>
      <p:grpSpPr>
        <a:xfrm>
          <a:off x="0" y="0"/>
          <a:ext cx="0" cy="0"/>
          <a:chOff x="0" y="0"/>
          <a:chExt cx="0" cy="0"/>
        </a:xfrm>
      </p:grpSpPr>
      <p:pic>
        <p:nvPicPr>
          <p:cNvPr id="73730" name="Picture 2" descr="foodexpert_1"/>
          <p:cNvPicPr>
            <a:picLocks noChangeAspect="1" noChangeArrowheads="1"/>
          </p:cNvPicPr>
          <p:nvPr/>
        </p:nvPicPr>
        <p:blipFill>
          <a:blip r:embed="rId2" cstate="print"/>
          <a:srcRect/>
          <a:stretch>
            <a:fillRect/>
          </a:stretch>
        </p:blipFill>
        <p:spPr bwMode="auto">
          <a:xfrm>
            <a:off x="238125" y="1546225"/>
            <a:ext cx="3994150" cy="3994150"/>
          </a:xfrm>
          <a:prstGeom prst="rect">
            <a:avLst/>
          </a:prstGeom>
          <a:noFill/>
          <a:ln w="9525">
            <a:noFill/>
            <a:miter lim="800000"/>
            <a:headEnd/>
            <a:tailEnd/>
          </a:ln>
        </p:spPr>
      </p:pic>
      <p:pic>
        <p:nvPicPr>
          <p:cNvPr id="73731" name="Picture 3" descr="444256a-i1"/>
          <p:cNvPicPr>
            <a:picLocks noChangeAspect="1" noChangeArrowheads="1"/>
          </p:cNvPicPr>
          <p:nvPr/>
        </p:nvPicPr>
        <p:blipFill>
          <a:blip r:embed="rId3" cstate="print"/>
          <a:srcRect/>
          <a:stretch>
            <a:fillRect/>
          </a:stretch>
        </p:blipFill>
        <p:spPr bwMode="auto">
          <a:xfrm>
            <a:off x="4876800" y="1676400"/>
            <a:ext cx="3810000" cy="3810000"/>
          </a:xfrm>
          <a:prstGeom prst="rect">
            <a:avLst/>
          </a:prstGeom>
          <a:noFill/>
          <a:ln w="9525">
            <a:noFill/>
            <a:miter lim="800000"/>
            <a:headEnd/>
            <a:tailEnd/>
          </a:ln>
        </p:spPr>
      </p:pic>
      <p:sp>
        <p:nvSpPr>
          <p:cNvPr id="73732" name="Text Box 4"/>
          <p:cNvSpPr txBox="1">
            <a:spLocks noChangeArrowheads="1"/>
          </p:cNvSpPr>
          <p:nvPr/>
        </p:nvSpPr>
        <p:spPr bwMode="auto">
          <a:xfrm>
            <a:off x="428625" y="338138"/>
            <a:ext cx="8574088" cy="579437"/>
          </a:xfrm>
          <a:prstGeom prst="rect">
            <a:avLst/>
          </a:prstGeom>
          <a:noFill/>
          <a:ln w="9525">
            <a:noFill/>
            <a:miter lim="800000"/>
            <a:headEnd/>
            <a:tailEnd/>
          </a:ln>
        </p:spPr>
        <p:txBody>
          <a:bodyPr wrap="none">
            <a:spAutoFit/>
          </a:bodyPr>
          <a:lstStyle/>
          <a:p>
            <a:r>
              <a:rPr lang="en-AU" sz="3200">
                <a:solidFill>
                  <a:srgbClr val="000000"/>
                </a:solidFill>
              </a:rPr>
              <a:t>High density SNP arrays – up to 1 million SNPs</a:t>
            </a:r>
          </a:p>
        </p:txBody>
      </p:sp>
    </p:spTree>
    <p:extLst>
      <p:ext uri="{BB962C8B-B14F-4D97-AF65-F5344CB8AC3E}">
        <p14:creationId xmlns:p14="http://schemas.microsoft.com/office/powerpoint/2010/main" val="4217851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952500" y="533400"/>
            <a:ext cx="7912100" cy="1143000"/>
          </a:xfrm>
        </p:spPr>
        <p:txBody>
          <a:bodyPr>
            <a:noAutofit/>
          </a:bodyPr>
          <a:lstStyle/>
          <a:p>
            <a:pPr eaLnBrk="1" hangingPunct="1"/>
            <a:r>
              <a:rPr lang="en-US" dirty="0" smtClean="0"/>
              <a:t>The genetics of complex traits: </a:t>
            </a:r>
            <a:r>
              <a:rPr lang="en-US" sz="3200" dirty="0" smtClean="0"/>
              <a:t/>
            </a:r>
            <a:br>
              <a:rPr lang="en-US" sz="3200" dirty="0" smtClean="0"/>
            </a:br>
            <a:r>
              <a:rPr lang="en-US" sz="3200" dirty="0" smtClean="0"/>
              <a:t>historical context and current challenges</a:t>
            </a:r>
            <a:endParaRPr lang="en-US" sz="2000" dirty="0" smtClean="0"/>
          </a:p>
        </p:txBody>
      </p:sp>
      <p:sp>
        <p:nvSpPr>
          <p:cNvPr id="40963" name="Rectangle 3"/>
          <p:cNvSpPr>
            <a:spLocks noGrp="1" noChangeArrowheads="1"/>
          </p:cNvSpPr>
          <p:nvPr>
            <p:ph type="subTitle" idx="1"/>
          </p:nvPr>
        </p:nvSpPr>
        <p:spPr>
          <a:xfrm>
            <a:off x="5764924" y="2349062"/>
            <a:ext cx="3379076" cy="3859924"/>
          </a:xfrm>
        </p:spPr>
        <p:txBody>
          <a:bodyPr/>
          <a:lstStyle/>
          <a:p>
            <a:pPr algn="r" eaLnBrk="1" hangingPunct="1"/>
            <a:r>
              <a:rPr lang="en-US" dirty="0" smtClean="0"/>
              <a:t>Nick Martin</a:t>
            </a:r>
            <a:endParaRPr lang="pt-PT" dirty="0" smtClean="0"/>
          </a:p>
          <a:p>
            <a:pPr algn="r" eaLnBrk="1" hangingPunct="1"/>
            <a:r>
              <a:rPr lang="pt-PT" sz="2400" dirty="0" smtClean="0"/>
              <a:t>Queensland Institute</a:t>
            </a:r>
          </a:p>
          <a:p>
            <a:pPr algn="r" eaLnBrk="1" hangingPunct="1"/>
            <a:r>
              <a:rPr lang="pt-PT" sz="2400" dirty="0" smtClean="0"/>
              <a:t> of Medical Research</a:t>
            </a:r>
          </a:p>
          <a:p>
            <a:pPr algn="r" eaLnBrk="1" hangingPunct="1"/>
            <a:r>
              <a:rPr lang="pt-PT" sz="2400" dirty="0" smtClean="0"/>
              <a:t>Brisbane</a:t>
            </a:r>
          </a:p>
          <a:p>
            <a:pPr algn="r" eaLnBrk="1" hangingPunct="1"/>
            <a:r>
              <a:rPr lang="pt-PT" sz="2400" dirty="0" smtClean="0"/>
              <a:t> </a:t>
            </a:r>
          </a:p>
          <a:p>
            <a:pPr algn="r" eaLnBrk="1" hangingPunct="1"/>
            <a:r>
              <a:rPr lang="pt-PT" sz="2400" dirty="0" smtClean="0"/>
              <a:t>Boulder workshop </a:t>
            </a:r>
          </a:p>
          <a:p>
            <a:pPr algn="r" eaLnBrk="1" hangingPunct="1"/>
            <a:r>
              <a:rPr lang="pt-PT" sz="2400" dirty="0" smtClean="0"/>
              <a:t>March 6, 2017</a:t>
            </a:r>
            <a:endParaRPr lang="en-US" dirty="0" smtClean="0"/>
          </a:p>
        </p:txBody>
      </p:sp>
      <p:sp>
        <p:nvSpPr>
          <p:cNvPr id="5" name="Slide Number Placeholder 3"/>
          <p:cNvSpPr>
            <a:spLocks noGrp="1"/>
          </p:cNvSpPr>
          <p:nvPr>
            <p:ph type="sldNum" sz="quarter" idx="12"/>
          </p:nvPr>
        </p:nvSpPr>
        <p:spPr>
          <a:xfrm>
            <a:off x="6540500" y="6619875"/>
            <a:ext cx="2133600" cy="476250"/>
          </a:xfrm>
        </p:spPr>
        <p:txBody>
          <a:bodyPr/>
          <a:lstStyle/>
          <a:p>
            <a:pPr>
              <a:defRPr/>
            </a:pPr>
            <a:fld id="{FDC3E8C7-B015-43B1-92BE-9CAD0BBB2D3B}" type="slidenum">
              <a:rPr lang="en-AU" smtClean="0"/>
              <a:pPr>
                <a:defRPr/>
              </a:pPr>
              <a:t>2</a:t>
            </a:fld>
            <a:endParaRPr lang="en-AU" dirty="0"/>
          </a:p>
        </p:txBody>
      </p:sp>
      <p:pic>
        <p:nvPicPr>
          <p:cNvPr id="526343" name="Picture 7" descr="Image result for brisbane australi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776" y="2428875"/>
            <a:ext cx="5798326" cy="406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CCECFF">
            <a:alpha val="0"/>
          </a:srgbClr>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3732" name="Text Box 4"/>
          <p:cNvSpPr txBox="1">
            <a:spLocks noChangeArrowheads="1"/>
          </p:cNvSpPr>
          <p:nvPr/>
        </p:nvSpPr>
        <p:spPr bwMode="auto">
          <a:xfrm>
            <a:off x="428625" y="338140"/>
            <a:ext cx="8645508" cy="584775"/>
          </a:xfrm>
          <a:prstGeom prst="rect">
            <a:avLst/>
          </a:prstGeom>
          <a:noFill/>
          <a:ln w="9525">
            <a:noFill/>
            <a:miter lim="800000"/>
            <a:headEnd/>
            <a:tailEnd/>
          </a:ln>
        </p:spPr>
        <p:txBody>
          <a:bodyPr wrap="none">
            <a:spAutoFit/>
          </a:bodyPr>
          <a:lstStyle/>
          <a:p>
            <a:r>
              <a:rPr lang="en-AU" sz="3200">
                <a:solidFill>
                  <a:srgbClr val="000000"/>
                </a:solidFill>
              </a:rPr>
              <a:t>High density SNP arrays – up to 1 million SNPs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015" t="21891" r="5671" b="12238"/>
          <a:stretch/>
        </p:blipFill>
        <p:spPr>
          <a:xfrm>
            <a:off x="641445" y="955334"/>
            <a:ext cx="7983940" cy="4517409"/>
          </a:xfrm>
          <a:prstGeom prst="rect">
            <a:avLst/>
          </a:prstGeom>
        </p:spPr>
      </p:pic>
      <p:sp>
        <p:nvSpPr>
          <p:cNvPr id="3" name="TextBox 2"/>
          <p:cNvSpPr txBox="1"/>
          <p:nvPr/>
        </p:nvSpPr>
        <p:spPr>
          <a:xfrm>
            <a:off x="428626" y="5718412"/>
            <a:ext cx="8645507" cy="1015663"/>
          </a:xfrm>
          <a:prstGeom prst="rect">
            <a:avLst/>
          </a:prstGeom>
          <a:noFill/>
        </p:spPr>
        <p:txBody>
          <a:bodyPr wrap="square" rtlCol="0">
            <a:spAutoFit/>
          </a:bodyPr>
          <a:lstStyle/>
          <a:p>
            <a:r>
              <a:rPr lang="en-US" sz="2000" dirty="0" smtClean="0">
                <a:solidFill>
                  <a:srgbClr val="000000"/>
                </a:solidFill>
              </a:rPr>
              <a:t>The </a:t>
            </a:r>
            <a:r>
              <a:rPr lang="en-US" sz="2000" dirty="0">
                <a:solidFill>
                  <a:srgbClr val="000000"/>
                </a:solidFill>
              </a:rPr>
              <a:t>new </a:t>
            </a:r>
            <a:r>
              <a:rPr lang="en-US" sz="2000" dirty="0" err="1">
                <a:solidFill>
                  <a:srgbClr val="000000"/>
                </a:solidFill>
                <a:hlinkClick r:id="rId3"/>
              </a:rPr>
              <a:t>Infinium</a:t>
            </a:r>
            <a:r>
              <a:rPr lang="en-US" sz="2000" dirty="0">
                <a:solidFill>
                  <a:srgbClr val="000000"/>
                </a:solidFill>
                <a:hlinkClick r:id="rId3"/>
              </a:rPr>
              <a:t>® Global Screening Array</a:t>
            </a:r>
            <a:r>
              <a:rPr lang="en-US" sz="2000" dirty="0">
                <a:solidFill>
                  <a:srgbClr val="000000"/>
                </a:solidFill>
              </a:rPr>
              <a:t> (GSA). </a:t>
            </a:r>
            <a:r>
              <a:rPr lang="en-US" sz="2000" dirty="0" smtClean="0">
                <a:solidFill>
                  <a:srgbClr val="000000"/>
                </a:solidFill>
              </a:rPr>
              <a:t>Illumina received </a:t>
            </a:r>
            <a:r>
              <a:rPr lang="en-US" sz="2000" dirty="0">
                <a:solidFill>
                  <a:srgbClr val="000000"/>
                </a:solidFill>
              </a:rPr>
              <a:t>orders for more than 3 million samples </a:t>
            </a:r>
            <a:r>
              <a:rPr lang="en-US" sz="2000" dirty="0" smtClean="0">
                <a:solidFill>
                  <a:srgbClr val="000000"/>
                </a:solidFill>
              </a:rPr>
              <a:t>from</a:t>
            </a:r>
            <a:r>
              <a:rPr lang="en-US" sz="2000" dirty="0">
                <a:solidFill>
                  <a:srgbClr val="000000"/>
                </a:solidFill>
              </a:rPr>
              <a:t> The Broad Institute and </a:t>
            </a:r>
            <a:r>
              <a:rPr lang="en-US" sz="2000" dirty="0" err="1" smtClean="0">
                <a:solidFill>
                  <a:srgbClr val="000000"/>
                </a:solidFill>
              </a:rPr>
              <a:t>deCODE</a:t>
            </a:r>
            <a:r>
              <a:rPr lang="en-US" sz="2000" dirty="0" smtClean="0">
                <a:solidFill>
                  <a:srgbClr val="000000"/>
                </a:solidFill>
              </a:rPr>
              <a:t>, </a:t>
            </a:r>
            <a:r>
              <a:rPr lang="en-US" sz="2000" dirty="0">
                <a:solidFill>
                  <a:srgbClr val="000000"/>
                </a:solidFill>
              </a:rPr>
              <a:t> Avera Health, </a:t>
            </a:r>
            <a:r>
              <a:rPr lang="en-US" sz="2000" dirty="0" smtClean="0">
                <a:solidFill>
                  <a:srgbClr val="000000"/>
                </a:solidFill>
              </a:rPr>
              <a:t>….. Erasmus </a:t>
            </a:r>
            <a:r>
              <a:rPr lang="en-US" sz="2000" dirty="0">
                <a:solidFill>
                  <a:srgbClr val="000000"/>
                </a:solidFill>
              </a:rPr>
              <a:t>MC, Life and Brain, and </a:t>
            </a:r>
            <a:r>
              <a:rPr lang="en-US" sz="2000" dirty="0" smtClean="0">
                <a:solidFill>
                  <a:srgbClr val="000000"/>
                </a:solidFill>
              </a:rPr>
              <a:t>23andMe.</a:t>
            </a:r>
            <a:endParaRPr lang="nl-NL" dirty="0">
              <a:solidFill>
                <a:srgbClr val="000000"/>
              </a:solidFill>
            </a:endParaRPr>
          </a:p>
        </p:txBody>
      </p:sp>
    </p:spTree>
    <p:extLst>
      <p:ext uri="{BB962C8B-B14F-4D97-AF65-F5344CB8AC3E}">
        <p14:creationId xmlns:p14="http://schemas.microsoft.com/office/powerpoint/2010/main" val="23830850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ECFF">
            <a:alpha val="0"/>
          </a:srgbClr>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381000" y="1295400"/>
            <a:ext cx="8458200" cy="5257800"/>
          </a:xfrm>
          <a:solidFill>
            <a:schemeClr val="bg1"/>
          </a:solidFill>
        </p:spPr>
        <p:txBody>
          <a:bodyPr lIns="92075" tIns="46038" rIns="92075" bIns="46038"/>
          <a:lstStyle/>
          <a:p>
            <a:pPr marL="0" indent="0" defTabSz="762000" eaLnBrk="1" hangingPunct="1">
              <a:spcBef>
                <a:spcPct val="60000"/>
              </a:spcBef>
              <a:buFont typeface="Wingdings" pitchFamily="2" charset="2"/>
              <a:buNone/>
              <a:tabLst>
                <a:tab pos="285750" algn="l"/>
                <a:tab pos="1150938" algn="l"/>
                <a:tab pos="2185988" algn="l"/>
                <a:tab pos="2386013" algn="l"/>
              </a:tabLst>
            </a:pPr>
            <a:endParaRPr lang="de-DE" sz="2000" b="1" smtClean="0"/>
          </a:p>
          <a:p>
            <a:pPr marL="0" indent="0" defTabSz="762000" eaLnBrk="1" hangingPunct="1">
              <a:spcBef>
                <a:spcPct val="60000"/>
              </a:spcBef>
              <a:buFont typeface="Wingdings" pitchFamily="2" charset="2"/>
              <a:buNone/>
              <a:tabLst>
                <a:tab pos="285750" algn="l"/>
                <a:tab pos="1150938" algn="l"/>
                <a:tab pos="2185988" algn="l"/>
                <a:tab pos="2386013" algn="l"/>
              </a:tabLst>
            </a:pPr>
            <a:endParaRPr lang="de-DE" sz="2000" b="1" smtClean="0">
              <a:latin typeface="Univers" pitchFamily="34" charset="0"/>
            </a:endParaRPr>
          </a:p>
        </p:txBody>
      </p:sp>
      <p:pic>
        <p:nvPicPr>
          <p:cNvPr id="74755" name="Picture 3" descr="Abbildung 1"/>
          <p:cNvPicPr>
            <a:picLocks noChangeAspect="1" noChangeArrowheads="1"/>
          </p:cNvPicPr>
          <p:nvPr/>
        </p:nvPicPr>
        <p:blipFill>
          <a:blip r:embed="rId3" cstate="print"/>
          <a:srcRect/>
          <a:stretch>
            <a:fillRect/>
          </a:stretch>
        </p:blipFill>
        <p:spPr bwMode="auto">
          <a:xfrm>
            <a:off x="684214" y="1173163"/>
            <a:ext cx="8083550" cy="5684837"/>
          </a:xfrm>
          <a:prstGeom prst="rect">
            <a:avLst/>
          </a:prstGeom>
          <a:noFill/>
          <a:ln w="9525">
            <a:noFill/>
            <a:miter lim="800000"/>
            <a:headEnd/>
            <a:tailEnd/>
          </a:ln>
        </p:spPr>
      </p:pic>
      <p:sp>
        <p:nvSpPr>
          <p:cNvPr id="74756" name="Rectangle 4"/>
          <p:cNvSpPr>
            <a:spLocks noChangeArrowheads="1"/>
          </p:cNvSpPr>
          <p:nvPr/>
        </p:nvSpPr>
        <p:spPr bwMode="auto">
          <a:xfrm>
            <a:off x="1216025" y="1484317"/>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57" name="Rectangle 5"/>
          <p:cNvSpPr>
            <a:spLocks noChangeArrowheads="1"/>
          </p:cNvSpPr>
          <p:nvPr/>
        </p:nvSpPr>
        <p:spPr bwMode="auto">
          <a:xfrm>
            <a:off x="1893889" y="1700214"/>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58" name="Rectangle 6"/>
          <p:cNvSpPr>
            <a:spLocks noChangeArrowheads="1"/>
          </p:cNvSpPr>
          <p:nvPr/>
        </p:nvSpPr>
        <p:spPr bwMode="auto">
          <a:xfrm>
            <a:off x="2570164" y="1700214"/>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59" name="Rectangle 7"/>
          <p:cNvSpPr>
            <a:spLocks noChangeArrowheads="1"/>
          </p:cNvSpPr>
          <p:nvPr/>
        </p:nvSpPr>
        <p:spPr bwMode="auto">
          <a:xfrm>
            <a:off x="3851276" y="1700214"/>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0" name="Rectangle 8"/>
          <p:cNvSpPr>
            <a:spLocks noChangeArrowheads="1"/>
          </p:cNvSpPr>
          <p:nvPr/>
        </p:nvSpPr>
        <p:spPr bwMode="auto">
          <a:xfrm>
            <a:off x="4498976" y="1700214"/>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1" name="Rectangle 9"/>
          <p:cNvSpPr>
            <a:spLocks noChangeArrowheads="1"/>
          </p:cNvSpPr>
          <p:nvPr/>
        </p:nvSpPr>
        <p:spPr bwMode="auto">
          <a:xfrm>
            <a:off x="5119690" y="1700214"/>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2" name="Rectangle 10"/>
          <p:cNvSpPr>
            <a:spLocks noChangeArrowheads="1"/>
          </p:cNvSpPr>
          <p:nvPr/>
        </p:nvSpPr>
        <p:spPr bwMode="auto">
          <a:xfrm>
            <a:off x="5753102" y="1700214"/>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3" name="Rectangle 11"/>
          <p:cNvSpPr>
            <a:spLocks noChangeArrowheads="1"/>
          </p:cNvSpPr>
          <p:nvPr/>
        </p:nvSpPr>
        <p:spPr bwMode="auto">
          <a:xfrm>
            <a:off x="6429377" y="1700214"/>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4" name="Rectangle 12"/>
          <p:cNvSpPr>
            <a:spLocks noChangeArrowheads="1"/>
          </p:cNvSpPr>
          <p:nvPr/>
        </p:nvSpPr>
        <p:spPr bwMode="auto">
          <a:xfrm>
            <a:off x="7077077" y="1700214"/>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5" name="Rectangle 13"/>
          <p:cNvSpPr>
            <a:spLocks noChangeArrowheads="1"/>
          </p:cNvSpPr>
          <p:nvPr/>
        </p:nvSpPr>
        <p:spPr bwMode="auto">
          <a:xfrm>
            <a:off x="7812088" y="1700214"/>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6" name="Text Box 14"/>
          <p:cNvSpPr txBox="1">
            <a:spLocks noChangeArrowheads="1"/>
          </p:cNvSpPr>
          <p:nvPr/>
        </p:nvSpPr>
        <p:spPr bwMode="auto">
          <a:xfrm>
            <a:off x="3312320" y="1341438"/>
            <a:ext cx="6012680" cy="830997"/>
          </a:xfrm>
          <a:prstGeom prst="rect">
            <a:avLst/>
          </a:prstGeom>
          <a:noFill/>
          <a:ln w="9525">
            <a:noFill/>
            <a:miter lim="800000"/>
            <a:headEnd/>
            <a:tailEnd/>
          </a:ln>
        </p:spPr>
        <p:txBody>
          <a:bodyPr wrap="square">
            <a:spAutoFit/>
          </a:bodyPr>
          <a:lstStyle/>
          <a:p>
            <a:pPr>
              <a:spcBef>
                <a:spcPct val="50000"/>
              </a:spcBef>
            </a:pPr>
            <a:r>
              <a:rPr lang="de-DE" b="1" dirty="0" smtClean="0">
                <a:solidFill>
                  <a:srgbClr val="FF0000"/>
                </a:solidFill>
                <a:latin typeface="Arial"/>
              </a:rPr>
              <a:t>500,000 – 5,000,000 </a:t>
            </a:r>
            <a:r>
              <a:rPr lang="de-DE" b="1" dirty="0">
                <a:solidFill>
                  <a:srgbClr val="FF0000"/>
                </a:solidFill>
                <a:latin typeface="Arial"/>
              </a:rPr>
              <a:t>SNPs</a:t>
            </a:r>
            <a:r>
              <a:rPr lang="de-DE" b="1" dirty="0">
                <a:solidFill>
                  <a:srgbClr val="000000"/>
                </a:solidFill>
                <a:latin typeface="Arial"/>
              </a:rPr>
              <a:t> </a:t>
            </a:r>
            <a:br>
              <a:rPr lang="de-DE" b="1" dirty="0">
                <a:solidFill>
                  <a:srgbClr val="000000"/>
                </a:solidFill>
                <a:latin typeface="Arial"/>
              </a:rPr>
            </a:br>
            <a:r>
              <a:rPr lang="de-DE" b="1" dirty="0">
                <a:solidFill>
                  <a:srgbClr val="000000"/>
                </a:solidFill>
                <a:latin typeface="Arial"/>
              </a:rPr>
              <a:t>Human Genome  - 3,1x10</a:t>
            </a:r>
            <a:r>
              <a:rPr lang="de-DE" b="1" baseline="30000" dirty="0">
                <a:solidFill>
                  <a:srgbClr val="000000"/>
                </a:solidFill>
                <a:latin typeface="Arial"/>
              </a:rPr>
              <a:t>9</a:t>
            </a:r>
            <a:r>
              <a:rPr lang="de-DE" b="1" dirty="0">
                <a:solidFill>
                  <a:srgbClr val="000000"/>
                </a:solidFill>
                <a:latin typeface="Arial"/>
              </a:rPr>
              <a:t> Base </a:t>
            </a:r>
            <a:r>
              <a:rPr lang="de-DE" b="1" dirty="0" smtClean="0">
                <a:solidFill>
                  <a:srgbClr val="000000"/>
                </a:solidFill>
                <a:latin typeface="Arial"/>
              </a:rPr>
              <a:t>Pairs</a:t>
            </a:r>
            <a:endParaRPr lang="de-DE" b="1" dirty="0">
              <a:solidFill>
                <a:srgbClr val="FF0000"/>
              </a:solidFill>
              <a:latin typeface="Arial"/>
            </a:endParaRPr>
          </a:p>
        </p:txBody>
      </p:sp>
      <p:sp>
        <p:nvSpPr>
          <p:cNvPr id="74767" name="Line 15"/>
          <p:cNvSpPr>
            <a:spLocks noChangeShapeType="1"/>
          </p:cNvSpPr>
          <p:nvPr/>
        </p:nvSpPr>
        <p:spPr bwMode="auto">
          <a:xfrm flipH="1">
            <a:off x="1258908" y="184467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68" name="Line 16"/>
          <p:cNvSpPr>
            <a:spLocks noChangeShapeType="1"/>
          </p:cNvSpPr>
          <p:nvPr/>
        </p:nvSpPr>
        <p:spPr bwMode="auto">
          <a:xfrm flipH="1">
            <a:off x="1258908" y="184467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69" name="Line 17"/>
          <p:cNvSpPr>
            <a:spLocks noChangeShapeType="1"/>
          </p:cNvSpPr>
          <p:nvPr/>
        </p:nvSpPr>
        <p:spPr bwMode="auto">
          <a:xfrm flipH="1">
            <a:off x="1258908" y="184467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2" name="Group 18"/>
          <p:cNvGrpSpPr>
            <a:grpSpLocks/>
          </p:cNvGrpSpPr>
          <p:nvPr/>
        </p:nvGrpSpPr>
        <p:grpSpPr bwMode="auto">
          <a:xfrm>
            <a:off x="1258908" y="1557338"/>
            <a:ext cx="217487" cy="2519362"/>
            <a:chOff x="793" y="981"/>
            <a:chExt cx="137" cy="1587"/>
          </a:xfrm>
        </p:grpSpPr>
        <p:grpSp>
          <p:nvGrpSpPr>
            <p:cNvPr id="3" name="Group 19"/>
            <p:cNvGrpSpPr>
              <a:grpSpLocks/>
            </p:cNvGrpSpPr>
            <p:nvPr/>
          </p:nvGrpSpPr>
          <p:grpSpPr bwMode="auto">
            <a:xfrm>
              <a:off x="793" y="981"/>
              <a:ext cx="137" cy="771"/>
              <a:chOff x="793" y="981"/>
              <a:chExt cx="137" cy="771"/>
            </a:xfrm>
          </p:grpSpPr>
          <p:sp>
            <p:nvSpPr>
              <p:cNvPr id="75282" name="Line 20"/>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3" name="Line 21"/>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4" name="Line 22"/>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5" name="Line 23"/>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6" name="Line 24"/>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7" name="Line 25"/>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8" name="Line 26"/>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9" name="Line 27"/>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0" name="Line 28"/>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1" name="Line 29"/>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2" name="Line 30"/>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3" name="Line 31"/>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4" name="Line 32"/>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5" name="Line 33"/>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6" name="Line 34"/>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7" name="Line 35"/>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8" name="Line 36"/>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9" name="Line 37"/>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4" name="Group 38"/>
            <p:cNvGrpSpPr>
              <a:grpSpLocks/>
            </p:cNvGrpSpPr>
            <p:nvPr/>
          </p:nvGrpSpPr>
          <p:grpSpPr bwMode="auto">
            <a:xfrm>
              <a:off x="793" y="1797"/>
              <a:ext cx="137" cy="771"/>
              <a:chOff x="793" y="981"/>
              <a:chExt cx="137" cy="771"/>
            </a:xfrm>
          </p:grpSpPr>
          <p:sp>
            <p:nvSpPr>
              <p:cNvPr id="75264" name="Line 3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5" name="Line 4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6" name="Line 4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7" name="Line 4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8" name="Line 4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9" name="Line 4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0" name="Line 4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1" name="Line 4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2" name="Line 4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3" name="Line 4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4" name="Line 4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5" name="Line 5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6" name="Line 5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7" name="Line 5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8" name="Line 5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9" name="Line 5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0" name="Line 5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1" name="Line 5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grpSp>
        <p:nvGrpSpPr>
          <p:cNvPr id="5" name="Group 57"/>
          <p:cNvGrpSpPr>
            <a:grpSpLocks/>
          </p:cNvGrpSpPr>
          <p:nvPr/>
        </p:nvGrpSpPr>
        <p:grpSpPr bwMode="auto">
          <a:xfrm>
            <a:off x="1906612" y="1663706"/>
            <a:ext cx="217487" cy="2519363"/>
            <a:chOff x="793" y="981"/>
            <a:chExt cx="137" cy="1587"/>
          </a:xfrm>
        </p:grpSpPr>
        <p:grpSp>
          <p:nvGrpSpPr>
            <p:cNvPr id="6" name="Group 58"/>
            <p:cNvGrpSpPr>
              <a:grpSpLocks/>
            </p:cNvGrpSpPr>
            <p:nvPr/>
          </p:nvGrpSpPr>
          <p:grpSpPr bwMode="auto">
            <a:xfrm>
              <a:off x="793" y="981"/>
              <a:ext cx="137" cy="771"/>
              <a:chOff x="793" y="981"/>
              <a:chExt cx="137" cy="771"/>
            </a:xfrm>
          </p:grpSpPr>
          <p:sp>
            <p:nvSpPr>
              <p:cNvPr id="75244" name="Line 5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5" name="Line 6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6" name="Line 6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7" name="Line 6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8" name="Line 6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9" name="Line 6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0" name="Line 6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1" name="Line 6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2" name="Line 6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3" name="Line 6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4" name="Line 6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5" name="Line 7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6" name="Line 7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7" name="Line 7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8" name="Line 7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9" name="Line 7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0" name="Line 7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1" name="Line 7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7" name="Group 77"/>
            <p:cNvGrpSpPr>
              <a:grpSpLocks/>
            </p:cNvGrpSpPr>
            <p:nvPr/>
          </p:nvGrpSpPr>
          <p:grpSpPr bwMode="auto">
            <a:xfrm>
              <a:off x="793" y="1797"/>
              <a:ext cx="137" cy="771"/>
              <a:chOff x="793" y="981"/>
              <a:chExt cx="137" cy="771"/>
            </a:xfrm>
          </p:grpSpPr>
          <p:sp>
            <p:nvSpPr>
              <p:cNvPr id="75226" name="Line 78"/>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7" name="Line 79"/>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8" name="Line 80"/>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9" name="Line 81"/>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0" name="Line 82"/>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1" name="Line 83"/>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2" name="Line 84"/>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3" name="Line 85"/>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4" name="Line 86"/>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5" name="Line 87"/>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6" name="Line 88"/>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7" name="Line 89"/>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8" name="Line 90"/>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9" name="Line 91"/>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0" name="Line 92"/>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1" name="Line 93"/>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2" name="Line 94"/>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3" name="Line 95"/>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grpSp>
        <p:nvGrpSpPr>
          <p:cNvPr id="8" name="Group 96"/>
          <p:cNvGrpSpPr>
            <a:grpSpLocks/>
          </p:cNvGrpSpPr>
          <p:nvPr/>
        </p:nvGrpSpPr>
        <p:grpSpPr bwMode="auto">
          <a:xfrm>
            <a:off x="2555875" y="2205038"/>
            <a:ext cx="217488" cy="1223962"/>
            <a:chOff x="793" y="981"/>
            <a:chExt cx="137" cy="771"/>
          </a:xfrm>
        </p:grpSpPr>
        <p:sp>
          <p:nvSpPr>
            <p:cNvPr id="75206" name="Line 9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7" name="Line 9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8" name="Line 9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9" name="Line 10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0" name="Line 10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1" name="Line 10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2" name="Line 10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3" name="Line 10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4" name="Line 10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5" name="Line 10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6" name="Line 10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7" name="Line 10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8" name="Line 10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9" name="Line 11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0" name="Line 11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1" name="Line 11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2" name="Line 11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3" name="Line 11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773" name="Line 115"/>
          <p:cNvSpPr>
            <a:spLocks noChangeShapeType="1"/>
          </p:cNvSpPr>
          <p:nvPr/>
        </p:nvSpPr>
        <p:spPr bwMode="auto">
          <a:xfrm flipH="1">
            <a:off x="2555875" y="35004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4" name="Line 116"/>
          <p:cNvSpPr>
            <a:spLocks noChangeShapeType="1"/>
          </p:cNvSpPr>
          <p:nvPr/>
        </p:nvSpPr>
        <p:spPr bwMode="auto">
          <a:xfrm flipH="1">
            <a:off x="2555875" y="35718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5" name="Line 117"/>
          <p:cNvSpPr>
            <a:spLocks noChangeShapeType="1"/>
          </p:cNvSpPr>
          <p:nvPr/>
        </p:nvSpPr>
        <p:spPr bwMode="auto">
          <a:xfrm flipH="1">
            <a:off x="2555875" y="364331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6" name="Line 118"/>
          <p:cNvSpPr>
            <a:spLocks noChangeShapeType="1"/>
          </p:cNvSpPr>
          <p:nvPr/>
        </p:nvSpPr>
        <p:spPr bwMode="auto">
          <a:xfrm flipH="1">
            <a:off x="2555875" y="37163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7" name="Line 119"/>
          <p:cNvSpPr>
            <a:spLocks noChangeShapeType="1"/>
          </p:cNvSpPr>
          <p:nvPr/>
        </p:nvSpPr>
        <p:spPr bwMode="auto">
          <a:xfrm flipH="1">
            <a:off x="2555875" y="37877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8" name="Line 120"/>
          <p:cNvSpPr>
            <a:spLocks noChangeShapeType="1"/>
          </p:cNvSpPr>
          <p:nvPr/>
        </p:nvSpPr>
        <p:spPr bwMode="auto">
          <a:xfrm flipH="1">
            <a:off x="2555875" y="385921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9" name="Line 121"/>
          <p:cNvSpPr>
            <a:spLocks noChangeShapeType="1"/>
          </p:cNvSpPr>
          <p:nvPr/>
        </p:nvSpPr>
        <p:spPr bwMode="auto">
          <a:xfrm flipH="1">
            <a:off x="2555875" y="39322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0" name="Line 122"/>
          <p:cNvSpPr>
            <a:spLocks noChangeShapeType="1"/>
          </p:cNvSpPr>
          <p:nvPr/>
        </p:nvSpPr>
        <p:spPr bwMode="auto">
          <a:xfrm flipH="1">
            <a:off x="2555875" y="40036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1" name="Line 123"/>
          <p:cNvSpPr>
            <a:spLocks noChangeShapeType="1"/>
          </p:cNvSpPr>
          <p:nvPr/>
        </p:nvSpPr>
        <p:spPr bwMode="auto">
          <a:xfrm flipH="1">
            <a:off x="2555875" y="42195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2" name="Line 124"/>
          <p:cNvSpPr>
            <a:spLocks noChangeShapeType="1"/>
          </p:cNvSpPr>
          <p:nvPr/>
        </p:nvSpPr>
        <p:spPr bwMode="auto">
          <a:xfrm flipH="1">
            <a:off x="2555875" y="41481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3" name="Line 125"/>
          <p:cNvSpPr>
            <a:spLocks noChangeShapeType="1"/>
          </p:cNvSpPr>
          <p:nvPr/>
        </p:nvSpPr>
        <p:spPr bwMode="auto">
          <a:xfrm flipH="1">
            <a:off x="2555875" y="40767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4" name="Line 126"/>
          <p:cNvSpPr>
            <a:spLocks noChangeShapeType="1"/>
          </p:cNvSpPr>
          <p:nvPr/>
        </p:nvSpPr>
        <p:spPr bwMode="auto">
          <a:xfrm flipH="1">
            <a:off x="2555875" y="42926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5" name="Line 127"/>
          <p:cNvSpPr>
            <a:spLocks noChangeShapeType="1"/>
          </p:cNvSpPr>
          <p:nvPr/>
        </p:nvSpPr>
        <p:spPr bwMode="auto">
          <a:xfrm flipH="1">
            <a:off x="2555875" y="43640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9" name="Group 128"/>
          <p:cNvGrpSpPr>
            <a:grpSpLocks/>
          </p:cNvGrpSpPr>
          <p:nvPr/>
        </p:nvGrpSpPr>
        <p:grpSpPr bwMode="auto">
          <a:xfrm>
            <a:off x="3202012" y="2278063"/>
            <a:ext cx="217487" cy="1223962"/>
            <a:chOff x="793" y="981"/>
            <a:chExt cx="137" cy="771"/>
          </a:xfrm>
        </p:grpSpPr>
        <p:sp>
          <p:nvSpPr>
            <p:cNvPr id="75188" name="Line 12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9" name="Line 13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0" name="Line 13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1" name="Line 13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2" name="Line 13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3" name="Line 13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4" name="Line 13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5" name="Line 13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6" name="Line 13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7" name="Line 13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8" name="Line 13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9" name="Line 14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0" name="Line 14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1" name="Line 14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2" name="Line 14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3" name="Line 14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4" name="Line 14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5" name="Line 14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787" name="Line 147"/>
          <p:cNvSpPr>
            <a:spLocks noChangeShapeType="1"/>
          </p:cNvSpPr>
          <p:nvPr/>
        </p:nvSpPr>
        <p:spPr bwMode="auto">
          <a:xfrm flipH="1">
            <a:off x="3202012" y="35734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8" name="Line 148"/>
          <p:cNvSpPr>
            <a:spLocks noChangeShapeType="1"/>
          </p:cNvSpPr>
          <p:nvPr/>
        </p:nvSpPr>
        <p:spPr bwMode="auto">
          <a:xfrm flipH="1">
            <a:off x="3202012" y="36449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9" name="Line 149"/>
          <p:cNvSpPr>
            <a:spLocks noChangeShapeType="1"/>
          </p:cNvSpPr>
          <p:nvPr/>
        </p:nvSpPr>
        <p:spPr bwMode="auto">
          <a:xfrm flipH="1">
            <a:off x="3202012" y="37163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10" name="Group 150"/>
          <p:cNvGrpSpPr>
            <a:grpSpLocks/>
          </p:cNvGrpSpPr>
          <p:nvPr/>
        </p:nvGrpSpPr>
        <p:grpSpPr bwMode="auto">
          <a:xfrm>
            <a:off x="3202012" y="3789363"/>
            <a:ext cx="217487" cy="576262"/>
            <a:chOff x="2017" y="2387"/>
            <a:chExt cx="137" cy="363"/>
          </a:xfrm>
        </p:grpSpPr>
        <p:sp>
          <p:nvSpPr>
            <p:cNvPr id="75179" name="Line 151"/>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0" name="Line 152"/>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1" name="Line 153"/>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2" name="Line 154"/>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3" name="Line 155"/>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4" name="Line 156"/>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5" name="Line 157"/>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6" name="Line 158"/>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7" name="Line 159"/>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1" name="Group 160"/>
          <p:cNvGrpSpPr>
            <a:grpSpLocks/>
          </p:cNvGrpSpPr>
          <p:nvPr/>
        </p:nvGrpSpPr>
        <p:grpSpPr bwMode="auto">
          <a:xfrm>
            <a:off x="3897337" y="2422573"/>
            <a:ext cx="217487" cy="1223963"/>
            <a:chOff x="793" y="981"/>
            <a:chExt cx="137" cy="771"/>
          </a:xfrm>
        </p:grpSpPr>
        <p:sp>
          <p:nvSpPr>
            <p:cNvPr id="75161" name="Line 161"/>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2" name="Line 162"/>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3" name="Line 163"/>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4" name="Line 164"/>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5" name="Line 165"/>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6" name="Line 166"/>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7" name="Line 167"/>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8" name="Line 168"/>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9" name="Line 169"/>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0" name="Line 170"/>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1" name="Line 171"/>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2" name="Line 172"/>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3" name="Line 173"/>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4" name="Line 174"/>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5" name="Line 175"/>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6" name="Line 176"/>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7" name="Line 177"/>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8" name="Line 178"/>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792" name="Line 179"/>
          <p:cNvSpPr>
            <a:spLocks noChangeShapeType="1"/>
          </p:cNvSpPr>
          <p:nvPr/>
        </p:nvSpPr>
        <p:spPr bwMode="auto">
          <a:xfrm flipH="1">
            <a:off x="1906612" y="42465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3" name="Line 180"/>
          <p:cNvSpPr>
            <a:spLocks noChangeShapeType="1"/>
          </p:cNvSpPr>
          <p:nvPr/>
        </p:nvSpPr>
        <p:spPr bwMode="auto">
          <a:xfrm flipH="1">
            <a:off x="1908175" y="43180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4" name="Line 181"/>
          <p:cNvSpPr>
            <a:spLocks noChangeShapeType="1"/>
          </p:cNvSpPr>
          <p:nvPr/>
        </p:nvSpPr>
        <p:spPr bwMode="auto">
          <a:xfrm flipH="1">
            <a:off x="1908175" y="439896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5" name="Line 182"/>
          <p:cNvSpPr>
            <a:spLocks noChangeShapeType="1"/>
          </p:cNvSpPr>
          <p:nvPr/>
        </p:nvSpPr>
        <p:spPr bwMode="auto">
          <a:xfrm flipH="1">
            <a:off x="1258908" y="41624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6" name="Line 183"/>
          <p:cNvSpPr>
            <a:spLocks noChangeShapeType="1"/>
          </p:cNvSpPr>
          <p:nvPr/>
        </p:nvSpPr>
        <p:spPr bwMode="auto">
          <a:xfrm flipH="1">
            <a:off x="1258908" y="42211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7" name="Line 184"/>
          <p:cNvSpPr>
            <a:spLocks noChangeShapeType="1"/>
          </p:cNvSpPr>
          <p:nvPr/>
        </p:nvSpPr>
        <p:spPr bwMode="auto">
          <a:xfrm flipH="1">
            <a:off x="1258908" y="42926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8" name="Line 185"/>
          <p:cNvSpPr>
            <a:spLocks noChangeShapeType="1"/>
          </p:cNvSpPr>
          <p:nvPr/>
        </p:nvSpPr>
        <p:spPr bwMode="auto">
          <a:xfrm flipH="1">
            <a:off x="1258908" y="43656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12" name="Group 186"/>
          <p:cNvGrpSpPr>
            <a:grpSpLocks/>
          </p:cNvGrpSpPr>
          <p:nvPr/>
        </p:nvGrpSpPr>
        <p:grpSpPr bwMode="auto">
          <a:xfrm>
            <a:off x="2555875" y="5013373"/>
            <a:ext cx="217488" cy="1223963"/>
            <a:chOff x="793" y="981"/>
            <a:chExt cx="137" cy="771"/>
          </a:xfrm>
        </p:grpSpPr>
        <p:sp>
          <p:nvSpPr>
            <p:cNvPr id="75143" name="Line 18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4" name="Line 18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5" name="Line 18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6" name="Line 19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7" name="Line 19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8" name="Line 19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9" name="Line 19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0" name="Line 19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1" name="Line 19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2" name="Line 19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3" name="Line 19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4" name="Line 19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5" name="Line 19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6" name="Line 20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7" name="Line 20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8" name="Line 20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9" name="Line 20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0" name="Line 20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3" name="Group 205"/>
          <p:cNvGrpSpPr>
            <a:grpSpLocks/>
          </p:cNvGrpSpPr>
          <p:nvPr/>
        </p:nvGrpSpPr>
        <p:grpSpPr bwMode="auto">
          <a:xfrm>
            <a:off x="1906612" y="4979988"/>
            <a:ext cx="217487" cy="1223962"/>
            <a:chOff x="793" y="981"/>
            <a:chExt cx="137" cy="771"/>
          </a:xfrm>
        </p:grpSpPr>
        <p:sp>
          <p:nvSpPr>
            <p:cNvPr id="75125" name="Line 206"/>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6" name="Line 207"/>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7" name="Line 208"/>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8" name="Line 209"/>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9" name="Line 210"/>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0" name="Line 211"/>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1" name="Line 212"/>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2" name="Line 213"/>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3" name="Line 214"/>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4" name="Line 215"/>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5" name="Line 216"/>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6" name="Line 217"/>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7" name="Line 218"/>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8" name="Line 219"/>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9" name="Line 220"/>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0" name="Line 221"/>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1" name="Line 222"/>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2" name="Line 223"/>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4" name="Group 224"/>
          <p:cNvGrpSpPr>
            <a:grpSpLocks/>
          </p:cNvGrpSpPr>
          <p:nvPr/>
        </p:nvGrpSpPr>
        <p:grpSpPr bwMode="auto">
          <a:xfrm>
            <a:off x="1281132" y="4941888"/>
            <a:ext cx="217487" cy="1223962"/>
            <a:chOff x="793" y="981"/>
            <a:chExt cx="137" cy="771"/>
          </a:xfrm>
        </p:grpSpPr>
        <p:sp>
          <p:nvSpPr>
            <p:cNvPr id="75107" name="Line 225"/>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8" name="Line 226"/>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9" name="Line 227"/>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0" name="Line 228"/>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1" name="Line 229"/>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2" name="Line 230"/>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3" name="Line 231"/>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4" name="Line 232"/>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5" name="Line 233"/>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6" name="Line 234"/>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7" name="Line 235"/>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8" name="Line 236"/>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9" name="Line 237"/>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0" name="Line 238"/>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1" name="Line 239"/>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2" name="Line 240"/>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3" name="Line 241"/>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4" name="Line 242"/>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5" name="Group 243"/>
          <p:cNvGrpSpPr>
            <a:grpSpLocks/>
          </p:cNvGrpSpPr>
          <p:nvPr/>
        </p:nvGrpSpPr>
        <p:grpSpPr bwMode="auto">
          <a:xfrm>
            <a:off x="7739087" y="2913063"/>
            <a:ext cx="217487" cy="1223962"/>
            <a:chOff x="793" y="981"/>
            <a:chExt cx="137" cy="771"/>
          </a:xfrm>
        </p:grpSpPr>
        <p:sp>
          <p:nvSpPr>
            <p:cNvPr id="75089" name="Line 244"/>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0" name="Line 245"/>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1" name="Line 246"/>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2" name="Line 247"/>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3" name="Line 248"/>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4" name="Line 249"/>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5" name="Line 250"/>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6" name="Line 251"/>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7" name="Line 252"/>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8" name="Line 253"/>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9" name="Line 254"/>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0" name="Line 255"/>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1" name="Line 256"/>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2" name="Line 257"/>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3" name="Line 258"/>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4" name="Line 259"/>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5" name="Line 260"/>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6" name="Line 261"/>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03" name="Line 262"/>
          <p:cNvSpPr>
            <a:spLocks noChangeShapeType="1"/>
          </p:cNvSpPr>
          <p:nvPr/>
        </p:nvSpPr>
        <p:spPr bwMode="auto">
          <a:xfrm flipH="1">
            <a:off x="3202012" y="51577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04" name="Line 263"/>
          <p:cNvSpPr>
            <a:spLocks noChangeShapeType="1"/>
          </p:cNvSpPr>
          <p:nvPr/>
        </p:nvSpPr>
        <p:spPr bwMode="auto">
          <a:xfrm flipH="1">
            <a:off x="3897337" y="37163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05" name="Line 264"/>
          <p:cNvSpPr>
            <a:spLocks noChangeShapeType="1"/>
          </p:cNvSpPr>
          <p:nvPr/>
        </p:nvSpPr>
        <p:spPr bwMode="auto">
          <a:xfrm flipH="1">
            <a:off x="3897337" y="37893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06" name="Line 265"/>
          <p:cNvSpPr>
            <a:spLocks noChangeShapeType="1"/>
          </p:cNvSpPr>
          <p:nvPr/>
        </p:nvSpPr>
        <p:spPr bwMode="auto">
          <a:xfrm flipH="1">
            <a:off x="3897337" y="38608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16" name="Group 266"/>
          <p:cNvGrpSpPr>
            <a:grpSpLocks/>
          </p:cNvGrpSpPr>
          <p:nvPr/>
        </p:nvGrpSpPr>
        <p:grpSpPr bwMode="auto">
          <a:xfrm>
            <a:off x="7091387" y="5564188"/>
            <a:ext cx="217487" cy="576262"/>
            <a:chOff x="2017" y="2387"/>
            <a:chExt cx="137" cy="363"/>
          </a:xfrm>
        </p:grpSpPr>
        <p:sp>
          <p:nvSpPr>
            <p:cNvPr id="75080" name="Line 26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1" name="Line 26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2" name="Line 26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3" name="Line 27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4" name="Line 27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5" name="Line 27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6" name="Line 27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7" name="Line 27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8" name="Line 27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7" name="Group 276"/>
          <p:cNvGrpSpPr>
            <a:grpSpLocks/>
          </p:cNvGrpSpPr>
          <p:nvPr/>
        </p:nvGrpSpPr>
        <p:grpSpPr bwMode="auto">
          <a:xfrm>
            <a:off x="6442075" y="5564188"/>
            <a:ext cx="217488" cy="576262"/>
            <a:chOff x="2017" y="2387"/>
            <a:chExt cx="137" cy="363"/>
          </a:xfrm>
        </p:grpSpPr>
        <p:sp>
          <p:nvSpPr>
            <p:cNvPr id="75071" name="Line 27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2" name="Line 27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3" name="Line 27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4" name="Line 28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5" name="Line 28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6" name="Line 28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7" name="Line 28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8" name="Line 28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9" name="Line 28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8" name="Group 286"/>
          <p:cNvGrpSpPr>
            <a:grpSpLocks/>
          </p:cNvGrpSpPr>
          <p:nvPr/>
        </p:nvGrpSpPr>
        <p:grpSpPr bwMode="auto">
          <a:xfrm>
            <a:off x="5768975" y="5445173"/>
            <a:ext cx="217488" cy="576263"/>
            <a:chOff x="2017" y="2387"/>
            <a:chExt cx="137" cy="363"/>
          </a:xfrm>
        </p:grpSpPr>
        <p:sp>
          <p:nvSpPr>
            <p:cNvPr id="75062" name="Line 28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3" name="Line 28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4" name="Line 28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5" name="Line 29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6" name="Line 29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7" name="Line 29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8" name="Line 29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9" name="Line 29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0" name="Line 29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9" name="Group 296"/>
          <p:cNvGrpSpPr>
            <a:grpSpLocks/>
          </p:cNvGrpSpPr>
          <p:nvPr/>
        </p:nvGrpSpPr>
        <p:grpSpPr bwMode="auto">
          <a:xfrm>
            <a:off x="4498975" y="2492423"/>
            <a:ext cx="217488" cy="1223963"/>
            <a:chOff x="793" y="981"/>
            <a:chExt cx="137" cy="771"/>
          </a:xfrm>
        </p:grpSpPr>
        <p:sp>
          <p:nvSpPr>
            <p:cNvPr id="75044" name="Line 29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5" name="Line 29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6" name="Line 29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7" name="Line 30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8" name="Line 30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9" name="Line 30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0" name="Line 30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1" name="Line 30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2" name="Line 30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3" name="Line 30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4" name="Line 30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5" name="Line 30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6" name="Line 30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7" name="Line 31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8" name="Line 31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9" name="Line 31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0" name="Line 31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1" name="Line 31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0" name="Group 315"/>
          <p:cNvGrpSpPr>
            <a:grpSpLocks/>
          </p:cNvGrpSpPr>
          <p:nvPr/>
        </p:nvGrpSpPr>
        <p:grpSpPr bwMode="auto">
          <a:xfrm>
            <a:off x="4500567" y="3789363"/>
            <a:ext cx="217487" cy="576262"/>
            <a:chOff x="2017" y="2387"/>
            <a:chExt cx="137" cy="363"/>
          </a:xfrm>
        </p:grpSpPr>
        <p:sp>
          <p:nvSpPr>
            <p:cNvPr id="75035" name="Line 31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6" name="Line 31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7" name="Line 31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8" name="Line 31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9" name="Line 32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0" name="Line 32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1" name="Line 32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2" name="Line 32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3" name="Line 32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1" name="Group 325"/>
          <p:cNvGrpSpPr>
            <a:grpSpLocks/>
          </p:cNvGrpSpPr>
          <p:nvPr/>
        </p:nvGrpSpPr>
        <p:grpSpPr bwMode="auto">
          <a:xfrm>
            <a:off x="5146675" y="2636838"/>
            <a:ext cx="217488" cy="576262"/>
            <a:chOff x="2017" y="2387"/>
            <a:chExt cx="137" cy="363"/>
          </a:xfrm>
        </p:grpSpPr>
        <p:sp>
          <p:nvSpPr>
            <p:cNvPr id="75026" name="Line 32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7" name="Line 32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8" name="Line 32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9" name="Line 32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0" name="Line 33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1" name="Line 33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2" name="Line 33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3" name="Line 33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4" name="Line 33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2" name="Group 335"/>
          <p:cNvGrpSpPr>
            <a:grpSpLocks/>
          </p:cNvGrpSpPr>
          <p:nvPr/>
        </p:nvGrpSpPr>
        <p:grpSpPr bwMode="auto">
          <a:xfrm>
            <a:off x="5148270" y="3284538"/>
            <a:ext cx="217487" cy="576262"/>
            <a:chOff x="2017" y="2387"/>
            <a:chExt cx="137" cy="363"/>
          </a:xfrm>
        </p:grpSpPr>
        <p:sp>
          <p:nvSpPr>
            <p:cNvPr id="75017" name="Line 33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8" name="Line 33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9" name="Line 33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0" name="Line 33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1" name="Line 34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2" name="Line 34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3" name="Line 34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4" name="Line 34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5" name="Line 34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3" name="Group 345"/>
          <p:cNvGrpSpPr>
            <a:grpSpLocks/>
          </p:cNvGrpSpPr>
          <p:nvPr/>
        </p:nvGrpSpPr>
        <p:grpSpPr bwMode="auto">
          <a:xfrm>
            <a:off x="5160963" y="3789363"/>
            <a:ext cx="217487" cy="576262"/>
            <a:chOff x="2017" y="2387"/>
            <a:chExt cx="137" cy="363"/>
          </a:xfrm>
        </p:grpSpPr>
        <p:sp>
          <p:nvSpPr>
            <p:cNvPr id="75008" name="Line 34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9" name="Line 34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0" name="Line 34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1" name="Line 34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2" name="Line 35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3" name="Line 35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4" name="Line 35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5" name="Line 35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6" name="Line 35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4" name="Group 355"/>
          <p:cNvGrpSpPr>
            <a:grpSpLocks/>
          </p:cNvGrpSpPr>
          <p:nvPr/>
        </p:nvGrpSpPr>
        <p:grpSpPr bwMode="auto">
          <a:xfrm>
            <a:off x="5756275" y="2852738"/>
            <a:ext cx="217488" cy="1223962"/>
            <a:chOff x="793" y="981"/>
            <a:chExt cx="137" cy="771"/>
          </a:xfrm>
        </p:grpSpPr>
        <p:sp>
          <p:nvSpPr>
            <p:cNvPr id="74990" name="Line 356"/>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1" name="Line 357"/>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2" name="Line 358"/>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3" name="Line 359"/>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4" name="Line 360"/>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5" name="Line 361"/>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6" name="Line 362"/>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7" name="Line 363"/>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8" name="Line 364"/>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9" name="Line 365"/>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0" name="Line 366"/>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1" name="Line 367"/>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2" name="Line 368"/>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3" name="Line 369"/>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4" name="Line 370"/>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5" name="Line 371"/>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6" name="Line 372"/>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7" name="Line 373"/>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5" name="Group 374"/>
          <p:cNvGrpSpPr>
            <a:grpSpLocks/>
          </p:cNvGrpSpPr>
          <p:nvPr/>
        </p:nvGrpSpPr>
        <p:grpSpPr bwMode="auto">
          <a:xfrm>
            <a:off x="6442075" y="2890838"/>
            <a:ext cx="217488" cy="1223962"/>
            <a:chOff x="793" y="981"/>
            <a:chExt cx="137" cy="771"/>
          </a:xfrm>
        </p:grpSpPr>
        <p:sp>
          <p:nvSpPr>
            <p:cNvPr id="74972" name="Line 375"/>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3" name="Line 376"/>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4" name="Line 377"/>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5" name="Line 378"/>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6" name="Line 379"/>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7" name="Line 380"/>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8" name="Line 381"/>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9" name="Line 382"/>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0" name="Line 383"/>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1" name="Line 384"/>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2" name="Line 385"/>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3" name="Line 386"/>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4" name="Line 387"/>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5" name="Line 388"/>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6" name="Line 389"/>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7" name="Line 390"/>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8" name="Line 391"/>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9" name="Line 392"/>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6" name="Group 393"/>
          <p:cNvGrpSpPr>
            <a:grpSpLocks/>
          </p:cNvGrpSpPr>
          <p:nvPr/>
        </p:nvGrpSpPr>
        <p:grpSpPr bwMode="auto">
          <a:xfrm>
            <a:off x="7092950" y="2925763"/>
            <a:ext cx="217488" cy="1223962"/>
            <a:chOff x="793" y="981"/>
            <a:chExt cx="137" cy="771"/>
          </a:xfrm>
        </p:grpSpPr>
        <p:sp>
          <p:nvSpPr>
            <p:cNvPr id="74954" name="Line 394"/>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5" name="Line 395"/>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6" name="Line 396"/>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7" name="Line 397"/>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8" name="Line 398"/>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9" name="Line 399"/>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0" name="Line 400"/>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1" name="Line 401"/>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2" name="Line 402"/>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3" name="Line 403"/>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4" name="Line 404"/>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5" name="Line 405"/>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6" name="Line 406"/>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7" name="Line 407"/>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8" name="Line 408"/>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9" name="Line 409"/>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0" name="Line 410"/>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1" name="Line 411"/>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7" name="Group 412"/>
          <p:cNvGrpSpPr>
            <a:grpSpLocks/>
          </p:cNvGrpSpPr>
          <p:nvPr/>
        </p:nvGrpSpPr>
        <p:grpSpPr bwMode="auto">
          <a:xfrm>
            <a:off x="7739087" y="4916488"/>
            <a:ext cx="217487" cy="1223962"/>
            <a:chOff x="793" y="981"/>
            <a:chExt cx="137" cy="771"/>
          </a:xfrm>
        </p:grpSpPr>
        <p:sp>
          <p:nvSpPr>
            <p:cNvPr id="74936" name="Line 413"/>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7" name="Line 414"/>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8" name="Line 415"/>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9" name="Line 416"/>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0" name="Line 417"/>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1" name="Line 418"/>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2" name="Line 419"/>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3" name="Line 420"/>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4" name="Line 421"/>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5" name="Line 422"/>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6" name="Line 423"/>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7" name="Line 424"/>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8" name="Line 425"/>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9" name="Line 426"/>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0" name="Line 427"/>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1" name="Line 428"/>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2" name="Line 429"/>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3" name="Line 430"/>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19" name="Line 431"/>
          <p:cNvSpPr>
            <a:spLocks noChangeShapeType="1"/>
          </p:cNvSpPr>
          <p:nvPr/>
        </p:nvSpPr>
        <p:spPr bwMode="auto">
          <a:xfrm flipH="1">
            <a:off x="7739087" y="61912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0" name="Line 432"/>
          <p:cNvSpPr>
            <a:spLocks noChangeShapeType="1"/>
          </p:cNvSpPr>
          <p:nvPr/>
        </p:nvSpPr>
        <p:spPr bwMode="auto">
          <a:xfrm flipH="1">
            <a:off x="7739087" y="62626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1" name="Line 433"/>
          <p:cNvSpPr>
            <a:spLocks noChangeShapeType="1"/>
          </p:cNvSpPr>
          <p:nvPr/>
        </p:nvSpPr>
        <p:spPr bwMode="auto">
          <a:xfrm flipH="1">
            <a:off x="7739087" y="63341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2" name="Line 434"/>
          <p:cNvSpPr>
            <a:spLocks noChangeShapeType="1"/>
          </p:cNvSpPr>
          <p:nvPr/>
        </p:nvSpPr>
        <p:spPr bwMode="auto">
          <a:xfrm flipH="1">
            <a:off x="7739087" y="64071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3" name="Line 435"/>
          <p:cNvSpPr>
            <a:spLocks noChangeShapeType="1"/>
          </p:cNvSpPr>
          <p:nvPr/>
        </p:nvSpPr>
        <p:spPr bwMode="auto">
          <a:xfrm flipH="1">
            <a:off x="7739087" y="64785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28" name="Group 436"/>
          <p:cNvGrpSpPr>
            <a:grpSpLocks/>
          </p:cNvGrpSpPr>
          <p:nvPr/>
        </p:nvGrpSpPr>
        <p:grpSpPr bwMode="auto">
          <a:xfrm>
            <a:off x="8399487" y="5876973"/>
            <a:ext cx="217487" cy="576263"/>
            <a:chOff x="2017" y="2387"/>
            <a:chExt cx="137" cy="363"/>
          </a:xfrm>
        </p:grpSpPr>
        <p:sp>
          <p:nvSpPr>
            <p:cNvPr id="74927" name="Line 43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8" name="Line 43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9" name="Line 43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0" name="Line 44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1" name="Line 44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2" name="Line 44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3" name="Line 44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4" name="Line 44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5" name="Line 44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9" name="Group 446"/>
          <p:cNvGrpSpPr>
            <a:grpSpLocks/>
          </p:cNvGrpSpPr>
          <p:nvPr/>
        </p:nvGrpSpPr>
        <p:grpSpPr bwMode="auto">
          <a:xfrm>
            <a:off x="8458200" y="2997201"/>
            <a:ext cx="217488" cy="1223963"/>
            <a:chOff x="793" y="981"/>
            <a:chExt cx="137" cy="771"/>
          </a:xfrm>
        </p:grpSpPr>
        <p:sp>
          <p:nvSpPr>
            <p:cNvPr id="74909" name="Line 44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0" name="Line 44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1" name="Line 44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2" name="Line 45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3" name="Line 45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4" name="Line 45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5" name="Line 45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6" name="Line 45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7" name="Line 45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8" name="Line 45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9" name="Line 45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0" name="Line 45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1" name="Line 45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2" name="Line 46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3" name="Line 46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4" name="Line 46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5" name="Line 46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6" name="Line 46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26" name="Line 465"/>
          <p:cNvSpPr>
            <a:spLocks noChangeShapeType="1"/>
          </p:cNvSpPr>
          <p:nvPr/>
        </p:nvSpPr>
        <p:spPr bwMode="auto">
          <a:xfrm flipH="1">
            <a:off x="3202012" y="51577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7" name="Line 466"/>
          <p:cNvSpPr>
            <a:spLocks noChangeShapeType="1"/>
          </p:cNvSpPr>
          <p:nvPr/>
        </p:nvSpPr>
        <p:spPr bwMode="auto">
          <a:xfrm flipH="1">
            <a:off x="3202012" y="52292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8" name="Line 467"/>
          <p:cNvSpPr>
            <a:spLocks noChangeShapeType="1"/>
          </p:cNvSpPr>
          <p:nvPr/>
        </p:nvSpPr>
        <p:spPr bwMode="auto">
          <a:xfrm flipH="1">
            <a:off x="3202012" y="53006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9" name="Line 468"/>
          <p:cNvSpPr>
            <a:spLocks noChangeShapeType="1"/>
          </p:cNvSpPr>
          <p:nvPr/>
        </p:nvSpPr>
        <p:spPr bwMode="auto">
          <a:xfrm flipH="1">
            <a:off x="3202012" y="53736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0" name="Line 469"/>
          <p:cNvSpPr>
            <a:spLocks noChangeShapeType="1"/>
          </p:cNvSpPr>
          <p:nvPr/>
        </p:nvSpPr>
        <p:spPr bwMode="auto">
          <a:xfrm flipH="1">
            <a:off x="3202012" y="54451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1" name="Line 470"/>
          <p:cNvSpPr>
            <a:spLocks noChangeShapeType="1"/>
          </p:cNvSpPr>
          <p:nvPr/>
        </p:nvSpPr>
        <p:spPr bwMode="auto">
          <a:xfrm flipH="1">
            <a:off x="3202012" y="55165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2" name="Line 471"/>
          <p:cNvSpPr>
            <a:spLocks noChangeShapeType="1"/>
          </p:cNvSpPr>
          <p:nvPr/>
        </p:nvSpPr>
        <p:spPr bwMode="auto">
          <a:xfrm flipH="1">
            <a:off x="3202012" y="55895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3" name="Line 472"/>
          <p:cNvSpPr>
            <a:spLocks noChangeShapeType="1"/>
          </p:cNvSpPr>
          <p:nvPr/>
        </p:nvSpPr>
        <p:spPr bwMode="auto">
          <a:xfrm flipH="1">
            <a:off x="3202012" y="56610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4" name="Line 473"/>
          <p:cNvSpPr>
            <a:spLocks noChangeShapeType="1"/>
          </p:cNvSpPr>
          <p:nvPr/>
        </p:nvSpPr>
        <p:spPr bwMode="auto">
          <a:xfrm flipH="1">
            <a:off x="3202012" y="58769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5" name="Line 474"/>
          <p:cNvSpPr>
            <a:spLocks noChangeShapeType="1"/>
          </p:cNvSpPr>
          <p:nvPr/>
        </p:nvSpPr>
        <p:spPr bwMode="auto">
          <a:xfrm flipH="1">
            <a:off x="3202012" y="58054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6" name="Line 475"/>
          <p:cNvSpPr>
            <a:spLocks noChangeShapeType="1"/>
          </p:cNvSpPr>
          <p:nvPr/>
        </p:nvSpPr>
        <p:spPr bwMode="auto">
          <a:xfrm flipH="1">
            <a:off x="3202012" y="57340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7" name="Line 476"/>
          <p:cNvSpPr>
            <a:spLocks noChangeShapeType="1"/>
          </p:cNvSpPr>
          <p:nvPr/>
        </p:nvSpPr>
        <p:spPr bwMode="auto">
          <a:xfrm flipH="1">
            <a:off x="3202012" y="59499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8" name="Line 477"/>
          <p:cNvSpPr>
            <a:spLocks noChangeShapeType="1"/>
          </p:cNvSpPr>
          <p:nvPr/>
        </p:nvSpPr>
        <p:spPr bwMode="auto">
          <a:xfrm flipH="1">
            <a:off x="3202012" y="60213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9" name="Line 478"/>
          <p:cNvSpPr>
            <a:spLocks noChangeShapeType="1"/>
          </p:cNvSpPr>
          <p:nvPr/>
        </p:nvSpPr>
        <p:spPr bwMode="auto">
          <a:xfrm flipH="1">
            <a:off x="3202012" y="61658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0" name="Line 479"/>
          <p:cNvSpPr>
            <a:spLocks noChangeShapeType="1"/>
          </p:cNvSpPr>
          <p:nvPr/>
        </p:nvSpPr>
        <p:spPr bwMode="auto">
          <a:xfrm flipH="1">
            <a:off x="3897337" y="52165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1" name="Line 480"/>
          <p:cNvSpPr>
            <a:spLocks noChangeShapeType="1"/>
          </p:cNvSpPr>
          <p:nvPr/>
        </p:nvSpPr>
        <p:spPr bwMode="auto">
          <a:xfrm flipH="1">
            <a:off x="3897337" y="52879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2" name="Line 481"/>
          <p:cNvSpPr>
            <a:spLocks noChangeShapeType="1"/>
          </p:cNvSpPr>
          <p:nvPr/>
        </p:nvSpPr>
        <p:spPr bwMode="auto">
          <a:xfrm flipH="1">
            <a:off x="3897337" y="53594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3" name="Line 482"/>
          <p:cNvSpPr>
            <a:spLocks noChangeShapeType="1"/>
          </p:cNvSpPr>
          <p:nvPr/>
        </p:nvSpPr>
        <p:spPr bwMode="auto">
          <a:xfrm flipH="1">
            <a:off x="3897337" y="54324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4" name="Line 483"/>
          <p:cNvSpPr>
            <a:spLocks noChangeShapeType="1"/>
          </p:cNvSpPr>
          <p:nvPr/>
        </p:nvSpPr>
        <p:spPr bwMode="auto">
          <a:xfrm flipH="1">
            <a:off x="3897337" y="55038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5" name="Line 484"/>
          <p:cNvSpPr>
            <a:spLocks noChangeShapeType="1"/>
          </p:cNvSpPr>
          <p:nvPr/>
        </p:nvSpPr>
        <p:spPr bwMode="auto">
          <a:xfrm flipH="1">
            <a:off x="3897337" y="55753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6" name="Line 485"/>
          <p:cNvSpPr>
            <a:spLocks noChangeShapeType="1"/>
          </p:cNvSpPr>
          <p:nvPr/>
        </p:nvSpPr>
        <p:spPr bwMode="auto">
          <a:xfrm flipH="1">
            <a:off x="3897337" y="56483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7" name="Line 486"/>
          <p:cNvSpPr>
            <a:spLocks noChangeShapeType="1"/>
          </p:cNvSpPr>
          <p:nvPr/>
        </p:nvSpPr>
        <p:spPr bwMode="auto">
          <a:xfrm flipH="1">
            <a:off x="3897337" y="57197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8" name="Line 487"/>
          <p:cNvSpPr>
            <a:spLocks noChangeShapeType="1"/>
          </p:cNvSpPr>
          <p:nvPr/>
        </p:nvSpPr>
        <p:spPr bwMode="auto">
          <a:xfrm flipH="1">
            <a:off x="3897337" y="59356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9" name="Line 488"/>
          <p:cNvSpPr>
            <a:spLocks noChangeShapeType="1"/>
          </p:cNvSpPr>
          <p:nvPr/>
        </p:nvSpPr>
        <p:spPr bwMode="auto">
          <a:xfrm flipH="1">
            <a:off x="3897337" y="58642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0" name="Line 489"/>
          <p:cNvSpPr>
            <a:spLocks noChangeShapeType="1"/>
          </p:cNvSpPr>
          <p:nvPr/>
        </p:nvSpPr>
        <p:spPr bwMode="auto">
          <a:xfrm flipH="1">
            <a:off x="3897337" y="57927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1" name="Line 490"/>
          <p:cNvSpPr>
            <a:spLocks noChangeShapeType="1"/>
          </p:cNvSpPr>
          <p:nvPr/>
        </p:nvSpPr>
        <p:spPr bwMode="auto">
          <a:xfrm flipH="1">
            <a:off x="3897337" y="60086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2" name="Line 491"/>
          <p:cNvSpPr>
            <a:spLocks noChangeShapeType="1"/>
          </p:cNvSpPr>
          <p:nvPr/>
        </p:nvSpPr>
        <p:spPr bwMode="auto">
          <a:xfrm flipH="1">
            <a:off x="3897337" y="60801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3" name="Line 492"/>
          <p:cNvSpPr>
            <a:spLocks noChangeShapeType="1"/>
          </p:cNvSpPr>
          <p:nvPr/>
        </p:nvSpPr>
        <p:spPr bwMode="auto">
          <a:xfrm flipH="1">
            <a:off x="3897337" y="61515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30" name="Group 493"/>
          <p:cNvGrpSpPr>
            <a:grpSpLocks/>
          </p:cNvGrpSpPr>
          <p:nvPr/>
        </p:nvGrpSpPr>
        <p:grpSpPr bwMode="auto">
          <a:xfrm>
            <a:off x="5133975" y="5373688"/>
            <a:ext cx="217488" cy="576262"/>
            <a:chOff x="2017" y="2387"/>
            <a:chExt cx="137" cy="363"/>
          </a:xfrm>
        </p:grpSpPr>
        <p:sp>
          <p:nvSpPr>
            <p:cNvPr id="74900" name="Line 494"/>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1" name="Line 495"/>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2" name="Line 496"/>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3" name="Line 497"/>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4" name="Line 498"/>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5" name="Line 499"/>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6" name="Line 500"/>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7" name="Line 501"/>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8" name="Line 502"/>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55" name="Line 503"/>
          <p:cNvSpPr>
            <a:spLocks noChangeShapeType="1"/>
          </p:cNvSpPr>
          <p:nvPr/>
        </p:nvSpPr>
        <p:spPr bwMode="auto">
          <a:xfrm flipH="1">
            <a:off x="5762625" y="40767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6" name="Line 504"/>
          <p:cNvSpPr>
            <a:spLocks noChangeShapeType="1"/>
          </p:cNvSpPr>
          <p:nvPr/>
        </p:nvSpPr>
        <p:spPr bwMode="auto">
          <a:xfrm flipH="1">
            <a:off x="5762625" y="41481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7" name="Line 505"/>
          <p:cNvSpPr>
            <a:spLocks noChangeShapeType="1"/>
          </p:cNvSpPr>
          <p:nvPr/>
        </p:nvSpPr>
        <p:spPr bwMode="auto">
          <a:xfrm flipH="1">
            <a:off x="5762625" y="42195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8" name="Line 506"/>
          <p:cNvSpPr>
            <a:spLocks noChangeShapeType="1"/>
          </p:cNvSpPr>
          <p:nvPr/>
        </p:nvSpPr>
        <p:spPr bwMode="auto">
          <a:xfrm flipH="1">
            <a:off x="5762625" y="42926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9" name="Line 507"/>
          <p:cNvSpPr>
            <a:spLocks noChangeShapeType="1"/>
          </p:cNvSpPr>
          <p:nvPr/>
        </p:nvSpPr>
        <p:spPr bwMode="auto">
          <a:xfrm flipH="1">
            <a:off x="5762625" y="43640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0" name="Line 508"/>
          <p:cNvSpPr>
            <a:spLocks noChangeShapeType="1"/>
          </p:cNvSpPr>
          <p:nvPr/>
        </p:nvSpPr>
        <p:spPr bwMode="auto">
          <a:xfrm flipH="1">
            <a:off x="3897337" y="39465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1" name="Line 509"/>
          <p:cNvSpPr>
            <a:spLocks noChangeShapeType="1"/>
          </p:cNvSpPr>
          <p:nvPr/>
        </p:nvSpPr>
        <p:spPr bwMode="auto">
          <a:xfrm flipH="1">
            <a:off x="3897337" y="40179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2" name="Line 510"/>
          <p:cNvSpPr>
            <a:spLocks noChangeShapeType="1"/>
          </p:cNvSpPr>
          <p:nvPr/>
        </p:nvSpPr>
        <p:spPr bwMode="auto">
          <a:xfrm flipH="1">
            <a:off x="3897337" y="40894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3" name="Line 511"/>
          <p:cNvSpPr>
            <a:spLocks noChangeShapeType="1"/>
          </p:cNvSpPr>
          <p:nvPr/>
        </p:nvSpPr>
        <p:spPr bwMode="auto">
          <a:xfrm flipH="1">
            <a:off x="3897337" y="41624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4" name="Line 512"/>
          <p:cNvSpPr>
            <a:spLocks noChangeShapeType="1"/>
          </p:cNvSpPr>
          <p:nvPr/>
        </p:nvSpPr>
        <p:spPr bwMode="auto">
          <a:xfrm flipH="1">
            <a:off x="3897337" y="42338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5" name="Line 513"/>
          <p:cNvSpPr>
            <a:spLocks noChangeShapeType="1"/>
          </p:cNvSpPr>
          <p:nvPr/>
        </p:nvSpPr>
        <p:spPr bwMode="auto">
          <a:xfrm flipH="1">
            <a:off x="3897337" y="43783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6" name="Line 514"/>
          <p:cNvSpPr>
            <a:spLocks noChangeShapeType="1"/>
          </p:cNvSpPr>
          <p:nvPr/>
        </p:nvSpPr>
        <p:spPr bwMode="auto">
          <a:xfrm flipH="1">
            <a:off x="3897337" y="43068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31" name="Group 515"/>
          <p:cNvGrpSpPr>
            <a:grpSpLocks/>
          </p:cNvGrpSpPr>
          <p:nvPr/>
        </p:nvGrpSpPr>
        <p:grpSpPr bwMode="auto">
          <a:xfrm>
            <a:off x="4498975" y="5280073"/>
            <a:ext cx="217488" cy="576263"/>
            <a:chOff x="2017" y="2387"/>
            <a:chExt cx="137" cy="363"/>
          </a:xfrm>
        </p:grpSpPr>
        <p:sp>
          <p:nvSpPr>
            <p:cNvPr id="74891" name="Line 51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2" name="Line 51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3" name="Line 51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4" name="Line 51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5" name="Line 52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6" name="Line 52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7" name="Line 52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8" name="Line 52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9" name="Line 52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68" name="Line 525"/>
          <p:cNvSpPr>
            <a:spLocks noChangeShapeType="1"/>
          </p:cNvSpPr>
          <p:nvPr/>
        </p:nvSpPr>
        <p:spPr bwMode="auto">
          <a:xfrm flipH="1">
            <a:off x="4500567" y="59150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9" name="Line 526"/>
          <p:cNvSpPr>
            <a:spLocks noChangeShapeType="1"/>
          </p:cNvSpPr>
          <p:nvPr/>
        </p:nvSpPr>
        <p:spPr bwMode="auto">
          <a:xfrm flipH="1">
            <a:off x="4500567" y="59864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0" name="Line 527"/>
          <p:cNvSpPr>
            <a:spLocks noChangeShapeType="1"/>
          </p:cNvSpPr>
          <p:nvPr/>
        </p:nvSpPr>
        <p:spPr bwMode="auto">
          <a:xfrm flipH="1">
            <a:off x="4500567" y="60579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1" name="Line 528"/>
          <p:cNvSpPr>
            <a:spLocks noChangeShapeType="1"/>
          </p:cNvSpPr>
          <p:nvPr/>
        </p:nvSpPr>
        <p:spPr bwMode="auto">
          <a:xfrm flipH="1">
            <a:off x="4500567" y="61309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2" name="Line 529"/>
          <p:cNvSpPr>
            <a:spLocks noChangeShapeType="1"/>
          </p:cNvSpPr>
          <p:nvPr/>
        </p:nvSpPr>
        <p:spPr bwMode="auto">
          <a:xfrm flipH="1">
            <a:off x="5133975" y="602138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3" name="Line 530"/>
          <p:cNvSpPr>
            <a:spLocks noChangeShapeType="1"/>
          </p:cNvSpPr>
          <p:nvPr/>
        </p:nvSpPr>
        <p:spPr bwMode="auto">
          <a:xfrm flipH="1">
            <a:off x="5133975" y="609282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4" name="Line 531"/>
          <p:cNvSpPr>
            <a:spLocks noChangeShapeType="1"/>
          </p:cNvSpPr>
          <p:nvPr/>
        </p:nvSpPr>
        <p:spPr bwMode="auto">
          <a:xfrm flipH="1">
            <a:off x="3203575" y="609282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5" name="Line 532"/>
          <p:cNvSpPr>
            <a:spLocks noChangeShapeType="1"/>
          </p:cNvSpPr>
          <p:nvPr/>
        </p:nvSpPr>
        <p:spPr bwMode="auto">
          <a:xfrm flipH="1">
            <a:off x="6442075" y="419576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6" name="Line 533"/>
          <p:cNvSpPr>
            <a:spLocks noChangeShapeType="1"/>
          </p:cNvSpPr>
          <p:nvPr/>
        </p:nvSpPr>
        <p:spPr bwMode="auto">
          <a:xfrm flipH="1">
            <a:off x="6442075" y="42672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7" name="Line 534"/>
          <p:cNvSpPr>
            <a:spLocks noChangeShapeType="1"/>
          </p:cNvSpPr>
          <p:nvPr/>
        </p:nvSpPr>
        <p:spPr bwMode="auto">
          <a:xfrm flipH="1">
            <a:off x="6442075" y="43386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8" name="Line 535"/>
          <p:cNvSpPr>
            <a:spLocks noChangeShapeType="1"/>
          </p:cNvSpPr>
          <p:nvPr/>
        </p:nvSpPr>
        <p:spPr bwMode="auto">
          <a:xfrm flipH="1">
            <a:off x="7091387" y="42211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9" name="Line 536"/>
          <p:cNvSpPr>
            <a:spLocks noChangeShapeType="1"/>
          </p:cNvSpPr>
          <p:nvPr/>
        </p:nvSpPr>
        <p:spPr bwMode="auto">
          <a:xfrm flipH="1">
            <a:off x="7091387" y="42926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0" name="Line 537"/>
          <p:cNvSpPr>
            <a:spLocks noChangeShapeType="1"/>
          </p:cNvSpPr>
          <p:nvPr/>
        </p:nvSpPr>
        <p:spPr bwMode="auto">
          <a:xfrm flipH="1">
            <a:off x="7091387" y="43640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1" name="Line 538"/>
          <p:cNvSpPr>
            <a:spLocks noChangeShapeType="1"/>
          </p:cNvSpPr>
          <p:nvPr/>
        </p:nvSpPr>
        <p:spPr bwMode="auto">
          <a:xfrm flipH="1">
            <a:off x="7739087" y="42084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2" name="Line 539"/>
          <p:cNvSpPr>
            <a:spLocks noChangeShapeType="1"/>
          </p:cNvSpPr>
          <p:nvPr/>
        </p:nvSpPr>
        <p:spPr bwMode="auto">
          <a:xfrm flipH="1">
            <a:off x="7739087" y="42799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3" name="Line 540"/>
          <p:cNvSpPr>
            <a:spLocks noChangeShapeType="1"/>
          </p:cNvSpPr>
          <p:nvPr/>
        </p:nvSpPr>
        <p:spPr bwMode="auto">
          <a:xfrm flipH="1">
            <a:off x="7739087" y="43513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4" name="Line 541"/>
          <p:cNvSpPr>
            <a:spLocks noChangeShapeType="1"/>
          </p:cNvSpPr>
          <p:nvPr/>
        </p:nvSpPr>
        <p:spPr bwMode="auto">
          <a:xfrm flipH="1">
            <a:off x="8458200" y="42926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5" name="Line 542"/>
          <p:cNvSpPr>
            <a:spLocks noChangeShapeType="1"/>
          </p:cNvSpPr>
          <p:nvPr/>
        </p:nvSpPr>
        <p:spPr bwMode="auto">
          <a:xfrm flipH="1">
            <a:off x="8458200" y="43640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6" name="Line 543"/>
          <p:cNvSpPr>
            <a:spLocks noChangeShapeType="1"/>
          </p:cNvSpPr>
          <p:nvPr/>
        </p:nvSpPr>
        <p:spPr bwMode="auto">
          <a:xfrm flipH="1">
            <a:off x="5781675" y="609282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8" name="Text Box 547"/>
          <p:cNvSpPr txBox="1">
            <a:spLocks noChangeArrowheads="1"/>
          </p:cNvSpPr>
          <p:nvPr/>
        </p:nvSpPr>
        <p:spPr bwMode="auto">
          <a:xfrm>
            <a:off x="1114426" y="333380"/>
            <a:ext cx="5962651" cy="830997"/>
          </a:xfrm>
          <a:prstGeom prst="rect">
            <a:avLst/>
          </a:prstGeom>
          <a:noFill/>
          <a:ln w="9525">
            <a:noFill/>
            <a:miter lim="800000"/>
            <a:headEnd/>
            <a:tailEnd/>
          </a:ln>
        </p:spPr>
        <p:txBody>
          <a:bodyPr wrap="square">
            <a:spAutoFit/>
          </a:bodyPr>
          <a:lstStyle/>
          <a:p>
            <a:pPr>
              <a:spcBef>
                <a:spcPct val="50000"/>
              </a:spcBef>
            </a:pPr>
            <a:r>
              <a:rPr lang="de-DE" b="1" dirty="0">
                <a:solidFill>
                  <a:srgbClr val="000000"/>
                </a:solidFill>
                <a:latin typeface="Arial"/>
              </a:rPr>
              <a:t>Genome-Wide Association Studies</a:t>
            </a:r>
            <a:br>
              <a:rPr lang="de-DE" b="1" dirty="0">
                <a:solidFill>
                  <a:srgbClr val="000000"/>
                </a:solidFill>
                <a:latin typeface="Arial"/>
              </a:rPr>
            </a:br>
            <a:endParaRPr lang="de-DE" b="1" dirty="0">
              <a:solidFill>
                <a:srgbClr val="000000"/>
              </a:solidFill>
              <a:latin typeface="Aria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556" t="15917" r="26554" b="60271"/>
          <a:stretch/>
        </p:blipFill>
        <p:spPr bwMode="auto">
          <a:xfrm>
            <a:off x="588313" y="3992563"/>
            <a:ext cx="7662281" cy="174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556" t="90146" r="46657" b="6188"/>
          <a:stretch/>
        </p:blipFill>
        <p:spPr bwMode="auto">
          <a:xfrm>
            <a:off x="102419" y="5063037"/>
            <a:ext cx="8218439" cy="436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9089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6882" name="Text Box 2"/>
          <p:cNvSpPr txBox="1">
            <a:spLocks noChangeArrowheads="1"/>
          </p:cNvSpPr>
          <p:nvPr/>
        </p:nvSpPr>
        <p:spPr bwMode="auto">
          <a:xfrm>
            <a:off x="1816100" y="685800"/>
            <a:ext cx="5403850" cy="641350"/>
          </a:xfrm>
          <a:prstGeom prst="rect">
            <a:avLst/>
          </a:prstGeom>
          <a:noFill/>
          <a:ln w="9525">
            <a:noFill/>
            <a:miter lim="800000"/>
            <a:headEnd/>
            <a:tailEnd/>
          </a:ln>
          <a:effectLst/>
        </p:spPr>
        <p:txBody>
          <a:bodyPr wrap="none">
            <a:spAutoFit/>
          </a:bodyPr>
          <a:lstStyle/>
          <a:p>
            <a:pPr algn="ctr">
              <a:defRPr/>
            </a:pPr>
            <a:r>
              <a:rPr lang="en-GB" sz="3600" b="1" i="1">
                <a:solidFill>
                  <a:srgbClr val="3333CC"/>
                </a:solidFill>
                <a:effectLst>
                  <a:outerShdw blurRad="38100" dist="38100" dir="2700000" algn="tl">
                    <a:srgbClr val="C0C0C0"/>
                  </a:outerShdw>
                </a:effectLst>
                <a:latin typeface="Times New Roman"/>
              </a:rPr>
              <a:t>Genetic Case Control Study</a:t>
            </a:r>
          </a:p>
        </p:txBody>
      </p:sp>
      <p:sp>
        <p:nvSpPr>
          <p:cNvPr id="120835" name="Rectangle 3"/>
          <p:cNvSpPr>
            <a:spLocks noChangeArrowheads="1"/>
          </p:cNvSpPr>
          <p:nvPr/>
        </p:nvSpPr>
        <p:spPr bwMode="auto">
          <a:xfrm>
            <a:off x="5426075" y="4038600"/>
            <a:ext cx="457200" cy="457200"/>
          </a:xfrm>
          <a:prstGeom prst="rect">
            <a:avLst/>
          </a:prstGeom>
          <a:solidFill>
            <a:srgbClr val="FF0000"/>
          </a:solidFill>
          <a:ln w="19050">
            <a:solidFill>
              <a:schemeClr val="bg1"/>
            </a:solidFill>
            <a:miter lim="800000"/>
            <a:headEnd/>
            <a:tailEnd/>
          </a:ln>
        </p:spPr>
        <p:txBody>
          <a:bodyPr wrap="none" anchor="ctr"/>
          <a:lstStyle/>
          <a:p>
            <a:endParaRPr lang="en-GB">
              <a:solidFill>
                <a:srgbClr val="000000"/>
              </a:solidFill>
              <a:latin typeface="Times New Roman"/>
            </a:endParaRPr>
          </a:p>
        </p:txBody>
      </p:sp>
      <p:sp>
        <p:nvSpPr>
          <p:cNvPr id="120836" name="Text Box 4"/>
          <p:cNvSpPr txBox="1">
            <a:spLocks noChangeArrowheads="1"/>
          </p:cNvSpPr>
          <p:nvPr/>
        </p:nvSpPr>
        <p:spPr bwMode="auto">
          <a:xfrm>
            <a:off x="5375275" y="4578350"/>
            <a:ext cx="514350" cy="338138"/>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37" name="Oval 5"/>
          <p:cNvSpPr>
            <a:spLocks noChangeArrowheads="1"/>
          </p:cNvSpPr>
          <p:nvPr/>
        </p:nvSpPr>
        <p:spPr bwMode="auto">
          <a:xfrm>
            <a:off x="1905000" y="3657600"/>
            <a:ext cx="533400" cy="533400"/>
          </a:xfrm>
          <a:prstGeom prst="ellipse">
            <a:avLst/>
          </a:prstGeom>
          <a:noFill/>
          <a:ln w="19050">
            <a:solidFill>
              <a:schemeClr val="tx1"/>
            </a:solidFill>
            <a:round/>
            <a:headEnd/>
            <a:tailEnd/>
          </a:ln>
        </p:spPr>
        <p:txBody>
          <a:bodyPr wrap="none" anchor="ctr"/>
          <a:lstStyle/>
          <a:p>
            <a:endParaRPr lang="en-GB">
              <a:solidFill>
                <a:srgbClr val="000000"/>
              </a:solidFill>
              <a:latin typeface="Times New Roman"/>
            </a:endParaRPr>
          </a:p>
        </p:txBody>
      </p:sp>
      <p:sp>
        <p:nvSpPr>
          <p:cNvPr id="120838" name="Text Box 6"/>
          <p:cNvSpPr txBox="1">
            <a:spLocks noChangeArrowheads="1"/>
          </p:cNvSpPr>
          <p:nvPr/>
        </p:nvSpPr>
        <p:spPr bwMode="auto">
          <a:xfrm>
            <a:off x="1941513" y="4273550"/>
            <a:ext cx="492125" cy="338138"/>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T/T</a:t>
            </a:r>
          </a:p>
        </p:txBody>
      </p:sp>
      <p:sp>
        <p:nvSpPr>
          <p:cNvPr id="120839" name="Rectangle 7"/>
          <p:cNvSpPr>
            <a:spLocks noChangeArrowheads="1"/>
          </p:cNvSpPr>
          <p:nvPr/>
        </p:nvSpPr>
        <p:spPr bwMode="auto">
          <a:xfrm>
            <a:off x="831850" y="3962400"/>
            <a:ext cx="457200" cy="457200"/>
          </a:xfrm>
          <a:prstGeom prst="rect">
            <a:avLst/>
          </a:prstGeom>
          <a:noFill/>
          <a:ln w="19050">
            <a:solidFill>
              <a:schemeClr val="tx1"/>
            </a:solidFill>
            <a:miter lim="800000"/>
            <a:headEnd/>
            <a:tailEnd/>
          </a:ln>
        </p:spPr>
        <p:txBody>
          <a:bodyPr wrap="none" anchor="ctr"/>
          <a:lstStyle/>
          <a:p>
            <a:endParaRPr lang="en-GB">
              <a:solidFill>
                <a:srgbClr val="000000"/>
              </a:solidFill>
              <a:latin typeface="Times New Roman"/>
            </a:endParaRPr>
          </a:p>
        </p:txBody>
      </p:sp>
      <p:sp>
        <p:nvSpPr>
          <p:cNvPr id="120840" name="Text Box 8"/>
          <p:cNvSpPr txBox="1">
            <a:spLocks noChangeArrowheads="1"/>
          </p:cNvSpPr>
          <p:nvPr/>
        </p:nvSpPr>
        <p:spPr bwMode="auto">
          <a:xfrm>
            <a:off x="738188" y="4470400"/>
            <a:ext cx="492125" cy="338138"/>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T/T</a:t>
            </a:r>
          </a:p>
        </p:txBody>
      </p:sp>
      <p:sp>
        <p:nvSpPr>
          <p:cNvPr id="120841" name="Oval 9"/>
          <p:cNvSpPr>
            <a:spLocks noChangeArrowheads="1"/>
          </p:cNvSpPr>
          <p:nvPr/>
        </p:nvSpPr>
        <p:spPr bwMode="auto">
          <a:xfrm>
            <a:off x="5562600" y="2895600"/>
            <a:ext cx="533400" cy="533400"/>
          </a:xfrm>
          <a:prstGeom prst="ellipse">
            <a:avLst/>
          </a:prstGeom>
          <a:solidFill>
            <a:srgbClr val="FF0000"/>
          </a:solidFill>
          <a:ln w="19050">
            <a:solidFill>
              <a:schemeClr val="bg1"/>
            </a:solidFill>
            <a:round/>
            <a:headEnd/>
            <a:tailEnd/>
          </a:ln>
        </p:spPr>
        <p:txBody>
          <a:bodyPr wrap="none" anchor="ctr"/>
          <a:lstStyle/>
          <a:p>
            <a:endParaRPr lang="en-GB">
              <a:solidFill>
                <a:srgbClr val="000000"/>
              </a:solidFill>
              <a:latin typeface="Times New Roman"/>
            </a:endParaRPr>
          </a:p>
        </p:txBody>
      </p:sp>
      <p:sp>
        <p:nvSpPr>
          <p:cNvPr id="120842" name="Text Box 10"/>
          <p:cNvSpPr txBox="1">
            <a:spLocks noChangeArrowheads="1"/>
          </p:cNvSpPr>
          <p:nvPr/>
        </p:nvSpPr>
        <p:spPr bwMode="auto">
          <a:xfrm>
            <a:off x="5584825" y="3429000"/>
            <a:ext cx="514350" cy="338138"/>
          </a:xfrm>
          <a:prstGeom prst="rect">
            <a:avLst/>
          </a:prstGeom>
          <a:noFill/>
          <a:ln w="9525">
            <a:noFill/>
            <a:miter lim="800000"/>
            <a:headEnd/>
            <a:tailEnd/>
          </a:ln>
        </p:spPr>
        <p:txBody>
          <a:bodyPr wrap="none">
            <a:spAutoFit/>
          </a:bodyPr>
          <a:lstStyle/>
          <a:p>
            <a:pPr algn="ctr"/>
            <a:r>
              <a:rPr lang="en-GB" sz="1600">
                <a:solidFill>
                  <a:srgbClr val="FF0000"/>
                </a:solidFill>
                <a:latin typeface="Times New Roman"/>
              </a:rPr>
              <a:t>G</a:t>
            </a:r>
            <a:r>
              <a:rPr lang="en-GB" sz="1600">
                <a:solidFill>
                  <a:srgbClr val="000000"/>
                </a:solidFill>
                <a:latin typeface="Times New Roman"/>
              </a:rPr>
              <a:t>/T</a:t>
            </a:r>
          </a:p>
        </p:txBody>
      </p:sp>
      <p:sp>
        <p:nvSpPr>
          <p:cNvPr id="120843" name="Rectangle 11"/>
          <p:cNvSpPr>
            <a:spLocks noChangeArrowheads="1"/>
          </p:cNvSpPr>
          <p:nvPr/>
        </p:nvSpPr>
        <p:spPr bwMode="auto">
          <a:xfrm>
            <a:off x="1235075" y="3124200"/>
            <a:ext cx="457200" cy="457200"/>
          </a:xfrm>
          <a:prstGeom prst="rect">
            <a:avLst/>
          </a:prstGeom>
          <a:noFill/>
          <a:ln w="19050">
            <a:solidFill>
              <a:schemeClr val="tx1"/>
            </a:solidFill>
            <a:miter lim="800000"/>
            <a:headEnd/>
            <a:tailEnd/>
          </a:ln>
        </p:spPr>
        <p:txBody>
          <a:bodyPr wrap="none" anchor="ctr"/>
          <a:lstStyle/>
          <a:p>
            <a:endParaRPr lang="en-GB">
              <a:solidFill>
                <a:srgbClr val="000000"/>
              </a:solidFill>
              <a:latin typeface="Times New Roman"/>
            </a:endParaRPr>
          </a:p>
        </p:txBody>
      </p:sp>
      <p:sp>
        <p:nvSpPr>
          <p:cNvPr id="120844" name="Text Box 12"/>
          <p:cNvSpPr txBox="1">
            <a:spLocks noChangeArrowheads="1"/>
          </p:cNvSpPr>
          <p:nvPr/>
        </p:nvSpPr>
        <p:spPr bwMode="auto">
          <a:xfrm>
            <a:off x="1195388" y="3663950"/>
            <a:ext cx="492125" cy="338138"/>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T/T</a:t>
            </a:r>
          </a:p>
        </p:txBody>
      </p:sp>
      <p:sp>
        <p:nvSpPr>
          <p:cNvPr id="120845" name="Oval 13"/>
          <p:cNvSpPr>
            <a:spLocks noChangeArrowheads="1"/>
          </p:cNvSpPr>
          <p:nvPr/>
        </p:nvSpPr>
        <p:spPr bwMode="auto">
          <a:xfrm>
            <a:off x="7467600" y="4648200"/>
            <a:ext cx="533400" cy="533400"/>
          </a:xfrm>
          <a:prstGeom prst="ellipse">
            <a:avLst/>
          </a:prstGeom>
          <a:solidFill>
            <a:srgbClr val="FF0000"/>
          </a:solidFill>
          <a:ln w="19050">
            <a:solidFill>
              <a:schemeClr val="bg1"/>
            </a:solidFill>
            <a:round/>
            <a:headEnd/>
            <a:tailEnd/>
          </a:ln>
        </p:spPr>
        <p:txBody>
          <a:bodyPr wrap="none" anchor="ctr"/>
          <a:lstStyle/>
          <a:p>
            <a:endParaRPr lang="en-GB">
              <a:solidFill>
                <a:srgbClr val="000000"/>
              </a:solidFill>
              <a:latin typeface="Times New Roman"/>
            </a:endParaRPr>
          </a:p>
        </p:txBody>
      </p:sp>
      <p:sp>
        <p:nvSpPr>
          <p:cNvPr id="120846" name="Text Box 14"/>
          <p:cNvSpPr txBox="1">
            <a:spLocks noChangeArrowheads="1"/>
          </p:cNvSpPr>
          <p:nvPr/>
        </p:nvSpPr>
        <p:spPr bwMode="auto">
          <a:xfrm>
            <a:off x="7493000" y="5264150"/>
            <a:ext cx="514350" cy="338138"/>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47" name="Rectangle 15"/>
          <p:cNvSpPr>
            <a:spLocks noChangeArrowheads="1"/>
          </p:cNvSpPr>
          <p:nvPr/>
        </p:nvSpPr>
        <p:spPr bwMode="auto">
          <a:xfrm>
            <a:off x="6089650" y="3657600"/>
            <a:ext cx="457200" cy="457200"/>
          </a:xfrm>
          <a:prstGeom prst="rect">
            <a:avLst/>
          </a:prstGeom>
          <a:solidFill>
            <a:srgbClr val="FF0000"/>
          </a:solidFill>
          <a:ln w="19050">
            <a:solidFill>
              <a:schemeClr val="bg1"/>
            </a:solidFill>
            <a:miter lim="800000"/>
            <a:headEnd/>
            <a:tailEnd/>
          </a:ln>
        </p:spPr>
        <p:txBody>
          <a:bodyPr wrap="none" anchor="ctr"/>
          <a:lstStyle/>
          <a:p>
            <a:endParaRPr lang="en-GB">
              <a:solidFill>
                <a:srgbClr val="000000"/>
              </a:solidFill>
              <a:latin typeface="Times New Roman"/>
            </a:endParaRPr>
          </a:p>
        </p:txBody>
      </p:sp>
      <p:sp>
        <p:nvSpPr>
          <p:cNvPr id="120848" name="Text Box 16"/>
          <p:cNvSpPr txBox="1">
            <a:spLocks noChangeArrowheads="1"/>
          </p:cNvSpPr>
          <p:nvPr/>
        </p:nvSpPr>
        <p:spPr bwMode="auto">
          <a:xfrm>
            <a:off x="5984875" y="4165600"/>
            <a:ext cx="514350" cy="338138"/>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49" name="Oval 17"/>
          <p:cNvSpPr>
            <a:spLocks noChangeArrowheads="1"/>
          </p:cNvSpPr>
          <p:nvPr/>
        </p:nvSpPr>
        <p:spPr bwMode="auto">
          <a:xfrm>
            <a:off x="7391400" y="3657600"/>
            <a:ext cx="533400" cy="533400"/>
          </a:xfrm>
          <a:prstGeom prst="ellipse">
            <a:avLst/>
          </a:prstGeom>
          <a:solidFill>
            <a:srgbClr val="FF0000"/>
          </a:solidFill>
          <a:ln w="19050">
            <a:solidFill>
              <a:schemeClr val="bg1"/>
            </a:solidFill>
            <a:round/>
            <a:headEnd/>
            <a:tailEnd/>
          </a:ln>
        </p:spPr>
        <p:txBody>
          <a:bodyPr wrap="none" anchor="ctr"/>
          <a:lstStyle/>
          <a:p>
            <a:endParaRPr lang="en-GB">
              <a:solidFill>
                <a:srgbClr val="000000"/>
              </a:solidFill>
              <a:latin typeface="Times New Roman"/>
            </a:endParaRPr>
          </a:p>
        </p:txBody>
      </p:sp>
      <p:sp>
        <p:nvSpPr>
          <p:cNvPr id="120850" name="Text Box 18"/>
          <p:cNvSpPr txBox="1">
            <a:spLocks noChangeArrowheads="1"/>
          </p:cNvSpPr>
          <p:nvPr/>
        </p:nvSpPr>
        <p:spPr bwMode="auto">
          <a:xfrm>
            <a:off x="7413625" y="4191000"/>
            <a:ext cx="514350" cy="338138"/>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51" name="Text Box 19"/>
          <p:cNvSpPr txBox="1">
            <a:spLocks noChangeArrowheads="1"/>
          </p:cNvSpPr>
          <p:nvPr/>
        </p:nvSpPr>
        <p:spPr bwMode="auto">
          <a:xfrm>
            <a:off x="1828800" y="5943600"/>
            <a:ext cx="4724400" cy="457200"/>
          </a:xfrm>
          <a:prstGeom prst="rect">
            <a:avLst/>
          </a:prstGeom>
          <a:noFill/>
          <a:ln w="9525">
            <a:noFill/>
            <a:miter lim="800000"/>
            <a:headEnd/>
            <a:tailEnd/>
          </a:ln>
        </p:spPr>
        <p:txBody>
          <a:bodyPr>
            <a:spAutoFit/>
          </a:bodyPr>
          <a:lstStyle/>
          <a:p>
            <a:r>
              <a:rPr lang="en-GB">
                <a:solidFill>
                  <a:srgbClr val="000000"/>
                </a:solidFill>
                <a:latin typeface="Times New Roman"/>
              </a:rPr>
              <a:t>Allele </a:t>
            </a:r>
            <a:r>
              <a:rPr lang="en-GB">
                <a:solidFill>
                  <a:srgbClr val="FF0000"/>
                </a:solidFill>
                <a:latin typeface="Times New Roman"/>
              </a:rPr>
              <a:t>G</a:t>
            </a:r>
            <a:r>
              <a:rPr lang="en-GB">
                <a:solidFill>
                  <a:srgbClr val="000000"/>
                </a:solidFill>
                <a:latin typeface="Times New Roman"/>
              </a:rPr>
              <a:t> is ‘associated’ with disease</a:t>
            </a:r>
          </a:p>
        </p:txBody>
      </p:sp>
      <p:sp>
        <p:nvSpPr>
          <p:cNvPr id="120852" name="Line 20"/>
          <p:cNvSpPr>
            <a:spLocks noChangeShapeType="1"/>
          </p:cNvSpPr>
          <p:nvPr/>
        </p:nvSpPr>
        <p:spPr bwMode="auto">
          <a:xfrm>
            <a:off x="838200" y="1828800"/>
            <a:ext cx="7620000" cy="0"/>
          </a:xfrm>
          <a:prstGeom prst="line">
            <a:avLst/>
          </a:prstGeom>
          <a:noFill/>
          <a:ln w="9525">
            <a:solidFill>
              <a:schemeClr val="accent2"/>
            </a:solidFill>
            <a:round/>
            <a:headEnd/>
            <a:tailEnd/>
          </a:ln>
        </p:spPr>
        <p:txBody>
          <a:bodyPr/>
          <a:lstStyle/>
          <a:p>
            <a:endParaRPr lang="en-AU">
              <a:solidFill>
                <a:srgbClr val="000000"/>
              </a:solidFill>
            </a:endParaRPr>
          </a:p>
        </p:txBody>
      </p:sp>
      <p:sp>
        <p:nvSpPr>
          <p:cNvPr id="120853" name="Rectangle 21"/>
          <p:cNvSpPr>
            <a:spLocks noChangeArrowheads="1"/>
          </p:cNvSpPr>
          <p:nvPr/>
        </p:nvSpPr>
        <p:spPr bwMode="auto">
          <a:xfrm>
            <a:off x="1463675" y="4495800"/>
            <a:ext cx="457200" cy="457200"/>
          </a:xfrm>
          <a:prstGeom prst="rect">
            <a:avLst/>
          </a:prstGeom>
          <a:noFill/>
          <a:ln w="19050">
            <a:solidFill>
              <a:schemeClr val="tx1"/>
            </a:solidFill>
            <a:miter lim="800000"/>
            <a:headEnd/>
            <a:tailEnd/>
          </a:ln>
        </p:spPr>
        <p:txBody>
          <a:bodyPr wrap="none" anchor="ctr"/>
          <a:lstStyle/>
          <a:p>
            <a:endParaRPr lang="en-GB">
              <a:solidFill>
                <a:srgbClr val="000000"/>
              </a:solidFill>
              <a:latin typeface="Times New Roman"/>
            </a:endParaRPr>
          </a:p>
        </p:txBody>
      </p:sp>
      <p:sp>
        <p:nvSpPr>
          <p:cNvPr id="120854" name="Text Box 22"/>
          <p:cNvSpPr txBox="1">
            <a:spLocks noChangeArrowheads="1"/>
          </p:cNvSpPr>
          <p:nvPr/>
        </p:nvSpPr>
        <p:spPr bwMode="auto">
          <a:xfrm>
            <a:off x="1412875" y="5035550"/>
            <a:ext cx="514350" cy="338138"/>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55" name="Oval 23"/>
          <p:cNvSpPr>
            <a:spLocks noChangeArrowheads="1"/>
          </p:cNvSpPr>
          <p:nvPr/>
        </p:nvSpPr>
        <p:spPr bwMode="auto">
          <a:xfrm>
            <a:off x="2514600" y="4572000"/>
            <a:ext cx="533400" cy="533400"/>
          </a:xfrm>
          <a:prstGeom prst="ellipse">
            <a:avLst/>
          </a:prstGeom>
          <a:noFill/>
          <a:ln w="19050">
            <a:solidFill>
              <a:schemeClr val="tx1"/>
            </a:solidFill>
            <a:round/>
            <a:headEnd/>
            <a:tailEnd/>
          </a:ln>
        </p:spPr>
        <p:txBody>
          <a:bodyPr wrap="none" anchor="ctr"/>
          <a:lstStyle/>
          <a:p>
            <a:endParaRPr lang="en-GB">
              <a:solidFill>
                <a:srgbClr val="000000"/>
              </a:solidFill>
              <a:latin typeface="Times New Roman"/>
            </a:endParaRPr>
          </a:p>
        </p:txBody>
      </p:sp>
      <p:sp>
        <p:nvSpPr>
          <p:cNvPr id="120856" name="Text Box 24"/>
          <p:cNvSpPr txBox="1">
            <a:spLocks noChangeArrowheads="1"/>
          </p:cNvSpPr>
          <p:nvPr/>
        </p:nvSpPr>
        <p:spPr bwMode="auto">
          <a:xfrm>
            <a:off x="2540000" y="5187950"/>
            <a:ext cx="514350" cy="338138"/>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57" name="Rectangle 25"/>
          <p:cNvSpPr>
            <a:spLocks noChangeArrowheads="1"/>
          </p:cNvSpPr>
          <p:nvPr/>
        </p:nvSpPr>
        <p:spPr bwMode="auto">
          <a:xfrm>
            <a:off x="6623050" y="2895600"/>
            <a:ext cx="457200" cy="457200"/>
          </a:xfrm>
          <a:prstGeom prst="rect">
            <a:avLst/>
          </a:prstGeom>
          <a:solidFill>
            <a:srgbClr val="FF0000"/>
          </a:solidFill>
          <a:ln w="19050">
            <a:solidFill>
              <a:schemeClr val="bg1"/>
            </a:solidFill>
            <a:miter lim="800000"/>
            <a:headEnd/>
            <a:tailEnd/>
          </a:ln>
        </p:spPr>
        <p:txBody>
          <a:bodyPr wrap="none" anchor="ctr"/>
          <a:lstStyle/>
          <a:p>
            <a:endParaRPr lang="en-GB">
              <a:solidFill>
                <a:srgbClr val="000000"/>
              </a:solidFill>
              <a:latin typeface="Times New Roman"/>
            </a:endParaRPr>
          </a:p>
        </p:txBody>
      </p:sp>
      <p:sp>
        <p:nvSpPr>
          <p:cNvPr id="120858" name="Text Box 26"/>
          <p:cNvSpPr txBox="1">
            <a:spLocks noChangeArrowheads="1"/>
          </p:cNvSpPr>
          <p:nvPr/>
        </p:nvSpPr>
        <p:spPr bwMode="auto">
          <a:xfrm>
            <a:off x="6507163" y="3403600"/>
            <a:ext cx="536575" cy="338138"/>
          </a:xfrm>
          <a:prstGeom prst="rect">
            <a:avLst/>
          </a:prstGeom>
          <a:noFill/>
          <a:ln w="9525">
            <a:noFill/>
            <a:miter lim="800000"/>
            <a:headEnd/>
            <a:tailEnd/>
          </a:ln>
        </p:spPr>
        <p:txBody>
          <a:bodyPr wrap="none">
            <a:spAutoFit/>
          </a:bodyPr>
          <a:lstStyle/>
          <a:p>
            <a:pPr algn="ctr"/>
            <a:r>
              <a:rPr lang="en-GB" sz="1600">
                <a:solidFill>
                  <a:srgbClr val="FF0000"/>
                </a:solidFill>
                <a:latin typeface="Times New Roman"/>
              </a:rPr>
              <a:t>G/G</a:t>
            </a:r>
          </a:p>
        </p:txBody>
      </p:sp>
      <p:sp>
        <p:nvSpPr>
          <p:cNvPr id="120859" name="Oval 27"/>
          <p:cNvSpPr>
            <a:spLocks noChangeArrowheads="1"/>
          </p:cNvSpPr>
          <p:nvPr/>
        </p:nvSpPr>
        <p:spPr bwMode="auto">
          <a:xfrm>
            <a:off x="6553200" y="4419600"/>
            <a:ext cx="533400" cy="533400"/>
          </a:xfrm>
          <a:prstGeom prst="ellipse">
            <a:avLst/>
          </a:prstGeom>
          <a:solidFill>
            <a:srgbClr val="FF0000"/>
          </a:solidFill>
          <a:ln w="19050">
            <a:solidFill>
              <a:schemeClr val="bg1"/>
            </a:solidFill>
            <a:round/>
            <a:headEnd/>
            <a:tailEnd/>
          </a:ln>
        </p:spPr>
        <p:txBody>
          <a:bodyPr wrap="none" anchor="ctr"/>
          <a:lstStyle/>
          <a:p>
            <a:endParaRPr lang="en-GB">
              <a:solidFill>
                <a:srgbClr val="000000"/>
              </a:solidFill>
              <a:latin typeface="Times New Roman"/>
            </a:endParaRPr>
          </a:p>
        </p:txBody>
      </p:sp>
      <p:sp>
        <p:nvSpPr>
          <p:cNvPr id="120860" name="Text Box 28"/>
          <p:cNvSpPr txBox="1">
            <a:spLocks noChangeArrowheads="1"/>
          </p:cNvSpPr>
          <p:nvPr/>
        </p:nvSpPr>
        <p:spPr bwMode="auto">
          <a:xfrm>
            <a:off x="6564313" y="4953000"/>
            <a:ext cx="536575" cy="338138"/>
          </a:xfrm>
          <a:prstGeom prst="rect">
            <a:avLst/>
          </a:prstGeom>
          <a:noFill/>
          <a:ln w="9525">
            <a:noFill/>
            <a:miter lim="800000"/>
            <a:headEnd/>
            <a:tailEnd/>
          </a:ln>
        </p:spPr>
        <p:txBody>
          <a:bodyPr wrap="none">
            <a:spAutoFit/>
          </a:bodyPr>
          <a:lstStyle/>
          <a:p>
            <a:pPr algn="ctr"/>
            <a:r>
              <a:rPr lang="en-GB" sz="1600">
                <a:solidFill>
                  <a:srgbClr val="FF0000"/>
                </a:solidFill>
                <a:latin typeface="Times New Roman"/>
              </a:rPr>
              <a:t>G/G</a:t>
            </a:r>
          </a:p>
        </p:txBody>
      </p:sp>
      <p:sp>
        <p:nvSpPr>
          <p:cNvPr id="120861" name="Oval 29"/>
          <p:cNvSpPr>
            <a:spLocks noChangeArrowheads="1"/>
          </p:cNvSpPr>
          <p:nvPr/>
        </p:nvSpPr>
        <p:spPr bwMode="auto">
          <a:xfrm>
            <a:off x="2819400" y="3200400"/>
            <a:ext cx="533400" cy="533400"/>
          </a:xfrm>
          <a:prstGeom prst="ellipse">
            <a:avLst/>
          </a:prstGeom>
          <a:noFill/>
          <a:ln w="19050">
            <a:solidFill>
              <a:schemeClr val="tx1"/>
            </a:solidFill>
            <a:round/>
            <a:headEnd/>
            <a:tailEnd/>
          </a:ln>
        </p:spPr>
        <p:txBody>
          <a:bodyPr wrap="none" anchor="ctr"/>
          <a:lstStyle/>
          <a:p>
            <a:endParaRPr lang="en-GB">
              <a:solidFill>
                <a:srgbClr val="000000"/>
              </a:solidFill>
              <a:latin typeface="Times New Roman"/>
            </a:endParaRPr>
          </a:p>
        </p:txBody>
      </p:sp>
      <p:sp>
        <p:nvSpPr>
          <p:cNvPr id="120862" name="Text Box 30"/>
          <p:cNvSpPr txBox="1">
            <a:spLocks noChangeArrowheads="1"/>
          </p:cNvSpPr>
          <p:nvPr/>
        </p:nvSpPr>
        <p:spPr bwMode="auto">
          <a:xfrm>
            <a:off x="2855913" y="3816350"/>
            <a:ext cx="492125" cy="338138"/>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T/T</a:t>
            </a:r>
          </a:p>
        </p:txBody>
      </p:sp>
      <p:sp>
        <p:nvSpPr>
          <p:cNvPr id="120863" name="Rectangle 31"/>
          <p:cNvSpPr>
            <a:spLocks noChangeArrowheads="1"/>
          </p:cNvSpPr>
          <p:nvPr/>
        </p:nvSpPr>
        <p:spPr bwMode="auto">
          <a:xfrm>
            <a:off x="679450" y="4953000"/>
            <a:ext cx="457200" cy="457200"/>
          </a:xfrm>
          <a:prstGeom prst="rect">
            <a:avLst/>
          </a:prstGeom>
          <a:noFill/>
          <a:ln w="19050">
            <a:solidFill>
              <a:schemeClr val="tx1"/>
            </a:solidFill>
            <a:miter lim="800000"/>
            <a:headEnd/>
            <a:tailEnd/>
          </a:ln>
        </p:spPr>
        <p:txBody>
          <a:bodyPr wrap="none" anchor="ctr"/>
          <a:lstStyle/>
          <a:p>
            <a:endParaRPr lang="en-GB">
              <a:solidFill>
                <a:srgbClr val="000000"/>
              </a:solidFill>
              <a:latin typeface="Times New Roman"/>
            </a:endParaRPr>
          </a:p>
        </p:txBody>
      </p:sp>
      <p:sp>
        <p:nvSpPr>
          <p:cNvPr id="120864" name="Text Box 32"/>
          <p:cNvSpPr txBox="1">
            <a:spLocks noChangeArrowheads="1"/>
          </p:cNvSpPr>
          <p:nvPr/>
        </p:nvSpPr>
        <p:spPr bwMode="auto">
          <a:xfrm>
            <a:off x="585788" y="5461000"/>
            <a:ext cx="492125" cy="338138"/>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T/T</a:t>
            </a:r>
          </a:p>
        </p:txBody>
      </p:sp>
      <p:sp>
        <p:nvSpPr>
          <p:cNvPr id="120865" name="Line 33"/>
          <p:cNvSpPr>
            <a:spLocks noChangeShapeType="1"/>
          </p:cNvSpPr>
          <p:nvPr/>
        </p:nvSpPr>
        <p:spPr bwMode="auto">
          <a:xfrm flipH="1">
            <a:off x="3352800" y="2667000"/>
            <a:ext cx="1752600" cy="2743200"/>
          </a:xfrm>
          <a:prstGeom prst="line">
            <a:avLst/>
          </a:prstGeom>
          <a:noFill/>
          <a:ln w="28575">
            <a:solidFill>
              <a:schemeClr val="tx1"/>
            </a:solidFill>
            <a:prstDash val="dash"/>
            <a:round/>
            <a:headEnd/>
            <a:tailEnd/>
          </a:ln>
        </p:spPr>
        <p:txBody>
          <a:bodyPr/>
          <a:lstStyle/>
          <a:p>
            <a:endParaRPr lang="en-AU">
              <a:solidFill>
                <a:srgbClr val="000000"/>
              </a:solidFill>
            </a:endParaRPr>
          </a:p>
        </p:txBody>
      </p:sp>
      <p:sp>
        <p:nvSpPr>
          <p:cNvPr id="120866" name="Text Box 34"/>
          <p:cNvSpPr txBox="1">
            <a:spLocks noChangeArrowheads="1"/>
          </p:cNvSpPr>
          <p:nvPr/>
        </p:nvSpPr>
        <p:spPr bwMode="auto">
          <a:xfrm>
            <a:off x="1584325" y="2286000"/>
            <a:ext cx="1233488" cy="457200"/>
          </a:xfrm>
          <a:prstGeom prst="rect">
            <a:avLst/>
          </a:prstGeom>
          <a:noFill/>
          <a:ln w="9525">
            <a:noFill/>
            <a:miter lim="800000"/>
            <a:headEnd/>
            <a:tailEnd/>
          </a:ln>
        </p:spPr>
        <p:txBody>
          <a:bodyPr wrap="none">
            <a:spAutoFit/>
          </a:bodyPr>
          <a:lstStyle/>
          <a:p>
            <a:r>
              <a:rPr lang="en-GB">
                <a:solidFill>
                  <a:srgbClr val="000000"/>
                </a:solidFill>
                <a:latin typeface="Times New Roman"/>
              </a:rPr>
              <a:t>Controls</a:t>
            </a:r>
          </a:p>
        </p:txBody>
      </p:sp>
      <p:sp>
        <p:nvSpPr>
          <p:cNvPr id="120867" name="Text Box 35"/>
          <p:cNvSpPr txBox="1">
            <a:spLocks noChangeArrowheads="1"/>
          </p:cNvSpPr>
          <p:nvPr/>
        </p:nvSpPr>
        <p:spPr bwMode="auto">
          <a:xfrm>
            <a:off x="6096000" y="2286000"/>
            <a:ext cx="895350" cy="457200"/>
          </a:xfrm>
          <a:prstGeom prst="rect">
            <a:avLst/>
          </a:prstGeom>
          <a:noFill/>
          <a:ln w="9525">
            <a:noFill/>
            <a:miter lim="800000"/>
            <a:headEnd/>
            <a:tailEnd/>
          </a:ln>
        </p:spPr>
        <p:txBody>
          <a:bodyPr wrap="none">
            <a:spAutoFit/>
          </a:bodyPr>
          <a:lstStyle/>
          <a:p>
            <a:r>
              <a:rPr lang="en-GB">
                <a:solidFill>
                  <a:srgbClr val="000000"/>
                </a:solidFill>
                <a:latin typeface="Times New Roman"/>
              </a:rPr>
              <a:t>Cases</a:t>
            </a:r>
          </a:p>
        </p:txBody>
      </p:sp>
    </p:spTree>
    <p:extLst>
      <p:ext uri="{BB962C8B-B14F-4D97-AF65-F5344CB8AC3E}">
        <p14:creationId xmlns:p14="http://schemas.microsoft.com/office/powerpoint/2010/main" val="40733008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685800" y="76200"/>
            <a:ext cx="7772400" cy="1143000"/>
          </a:xfrm>
        </p:spPr>
        <p:txBody>
          <a:bodyPr/>
          <a:lstStyle/>
          <a:p>
            <a:pPr eaLnBrk="1" hangingPunct="1"/>
            <a:r>
              <a:rPr lang="en-GB" dirty="0" smtClean="0">
                <a:solidFill>
                  <a:schemeClr val="accent2"/>
                </a:solidFill>
              </a:rPr>
              <a:t>Allele-based tests (case-control)</a:t>
            </a:r>
            <a:endParaRPr lang="en-US" dirty="0" smtClean="0">
              <a:solidFill>
                <a:schemeClr val="accent2"/>
              </a:solidFill>
            </a:endParaRPr>
          </a:p>
        </p:txBody>
      </p:sp>
      <p:sp>
        <p:nvSpPr>
          <p:cNvPr id="4101" name="Rectangle 3"/>
          <p:cNvSpPr>
            <a:spLocks noGrp="1" noChangeArrowheads="1"/>
          </p:cNvSpPr>
          <p:nvPr>
            <p:ph type="body" sz="half" idx="1"/>
          </p:nvPr>
        </p:nvSpPr>
        <p:spPr>
          <a:xfrm>
            <a:off x="250825" y="1600200"/>
            <a:ext cx="4244975" cy="6221413"/>
          </a:xfrm>
        </p:spPr>
        <p:txBody>
          <a:bodyPr/>
          <a:lstStyle/>
          <a:p>
            <a:pPr eaLnBrk="1" hangingPunct="1">
              <a:lnSpc>
                <a:spcPct val="90000"/>
              </a:lnSpc>
            </a:pPr>
            <a:r>
              <a:rPr lang="en-GB" sz="2200" smtClean="0"/>
              <a:t>Each individual contributes two counts to 2x2 table.</a:t>
            </a:r>
          </a:p>
          <a:p>
            <a:pPr eaLnBrk="1" hangingPunct="1">
              <a:lnSpc>
                <a:spcPct val="90000"/>
              </a:lnSpc>
            </a:pPr>
            <a:r>
              <a:rPr lang="en-GB" sz="2200" smtClean="0"/>
              <a:t>Test of association</a:t>
            </a:r>
          </a:p>
          <a:p>
            <a:pPr eaLnBrk="1" hangingPunct="1">
              <a:lnSpc>
                <a:spcPct val="90000"/>
              </a:lnSpc>
            </a:pPr>
            <a:endParaRPr lang="en-GB" sz="2200" smtClean="0"/>
          </a:p>
          <a:p>
            <a:pPr eaLnBrk="1" hangingPunct="1">
              <a:lnSpc>
                <a:spcPct val="90000"/>
              </a:lnSpc>
            </a:pPr>
            <a:endParaRPr lang="en-GB" sz="2200" smtClean="0"/>
          </a:p>
          <a:p>
            <a:pPr eaLnBrk="1" hangingPunct="1">
              <a:lnSpc>
                <a:spcPct val="90000"/>
              </a:lnSpc>
            </a:pPr>
            <a:endParaRPr lang="en-GB" sz="2200" smtClean="0"/>
          </a:p>
          <a:p>
            <a:pPr eaLnBrk="1" hangingPunct="1">
              <a:lnSpc>
                <a:spcPct val="90000"/>
              </a:lnSpc>
              <a:buFontTx/>
              <a:buNone/>
            </a:pPr>
            <a:r>
              <a:rPr lang="en-GB" sz="2200" smtClean="0"/>
              <a:t>    </a:t>
            </a:r>
          </a:p>
          <a:p>
            <a:pPr eaLnBrk="1" hangingPunct="1">
              <a:lnSpc>
                <a:spcPct val="90000"/>
              </a:lnSpc>
              <a:buFontTx/>
              <a:buNone/>
            </a:pPr>
            <a:r>
              <a:rPr lang="en-GB" sz="2200" smtClean="0"/>
              <a:t>    where</a:t>
            </a:r>
          </a:p>
          <a:p>
            <a:pPr eaLnBrk="1" hangingPunct="1">
              <a:lnSpc>
                <a:spcPct val="90000"/>
              </a:lnSpc>
            </a:pPr>
            <a:endParaRPr lang="en-GB" sz="2200" smtClean="0"/>
          </a:p>
          <a:p>
            <a:pPr eaLnBrk="1" hangingPunct="1">
              <a:lnSpc>
                <a:spcPct val="90000"/>
              </a:lnSpc>
            </a:pPr>
            <a:endParaRPr lang="en-GB" sz="2200" smtClean="0"/>
          </a:p>
          <a:p>
            <a:pPr eaLnBrk="1" hangingPunct="1">
              <a:lnSpc>
                <a:spcPct val="90000"/>
              </a:lnSpc>
            </a:pPr>
            <a:r>
              <a:rPr lang="en-GB" sz="2200" smtClean="0"/>
              <a:t>X</a:t>
            </a:r>
            <a:r>
              <a:rPr lang="en-GB" sz="2200" baseline="30000" smtClean="0"/>
              <a:t>2</a:t>
            </a:r>
            <a:r>
              <a:rPr lang="en-GB" sz="2200" smtClean="0"/>
              <a:t> has </a:t>
            </a:r>
            <a:r>
              <a:rPr lang="el-GR" sz="2200" smtClean="0">
                <a:cs typeface="Times New Roman" pitchFamily="18" charset="0"/>
              </a:rPr>
              <a:t>χ</a:t>
            </a:r>
            <a:r>
              <a:rPr lang="en-GB" sz="2200" baseline="30000" smtClean="0">
                <a:cs typeface="Times New Roman" pitchFamily="18" charset="0"/>
              </a:rPr>
              <a:t>2</a:t>
            </a:r>
            <a:r>
              <a:rPr lang="en-GB" sz="2200" smtClean="0">
                <a:cs typeface="Times New Roman" pitchFamily="18" charset="0"/>
              </a:rPr>
              <a:t> distribution with 1 degrees of freedom under null hypothesis.</a:t>
            </a:r>
            <a:endParaRPr lang="en-US" sz="2200" smtClean="0"/>
          </a:p>
        </p:txBody>
      </p:sp>
      <p:sp>
        <p:nvSpPr>
          <p:cNvPr id="4102" name="Rectangle 4"/>
          <p:cNvSpPr>
            <a:spLocks noGrp="1" noChangeArrowheads="1"/>
          </p:cNvSpPr>
          <p:nvPr>
            <p:ph type="body" sz="half" idx="2"/>
          </p:nvPr>
        </p:nvSpPr>
        <p:spPr>
          <a:xfrm>
            <a:off x="4648200" y="1600200"/>
            <a:ext cx="4244975" cy="5500688"/>
          </a:xfrm>
        </p:spPr>
        <p:txBody>
          <a:bodyPr/>
          <a:lstStyle/>
          <a:p>
            <a:pPr eaLnBrk="1" hangingPunct="1"/>
            <a:endParaRPr lang="en-GB" sz="4400" smtClean="0"/>
          </a:p>
          <a:p>
            <a:pPr eaLnBrk="1" hangingPunct="1"/>
            <a:endParaRPr lang="en-GB" sz="4400" smtClean="0"/>
          </a:p>
          <a:p>
            <a:pPr eaLnBrk="1" hangingPunct="1"/>
            <a:endParaRPr lang="en-GB" sz="4400" smtClean="0"/>
          </a:p>
          <a:p>
            <a:pPr eaLnBrk="1" hangingPunct="1">
              <a:buFontTx/>
              <a:buNone/>
            </a:pPr>
            <a:endParaRPr lang="en-GB" sz="3100" smtClean="0"/>
          </a:p>
        </p:txBody>
      </p:sp>
      <p:graphicFrame>
        <p:nvGraphicFramePr>
          <p:cNvPr id="264197" name="Group 5"/>
          <p:cNvGraphicFramePr>
            <a:graphicFrameLocks noGrp="1"/>
          </p:cNvGraphicFramePr>
          <p:nvPr>
            <p:ph sz="quarter" idx="4294967295"/>
          </p:nvPr>
        </p:nvGraphicFramePr>
        <p:xfrm>
          <a:off x="4643438" y="2747963"/>
          <a:ext cx="4038600" cy="1747839"/>
        </p:xfrm>
        <a:graphic>
          <a:graphicData uri="http://schemas.openxmlformats.org/drawingml/2006/table">
            <a:tbl>
              <a:tblPr/>
              <a:tblGrid>
                <a:gridCol w="860425"/>
                <a:gridCol w="1079500"/>
                <a:gridCol w="1152525"/>
                <a:gridCol w="946150"/>
              </a:tblGrid>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cap="flat">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Cases</a:t>
                      </a:r>
                      <a:endParaRPr kumimoji="0" lang="en-US" sz="20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Controls</a:t>
                      </a:r>
                      <a:endParaRPr kumimoji="0" lang="en-US" sz="20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Total</a:t>
                      </a:r>
                      <a:endParaRPr kumimoji="0" lang="en-US" sz="20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rPr>
                        <a:t>G</a:t>
                      </a:r>
                      <a:endParaRPr kumimoji="0" lang="en-US" sz="20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cap="flat">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rPr>
                        <a:t>n</a:t>
                      </a:r>
                      <a:r>
                        <a:rPr kumimoji="0" lang="en-GB" sz="2000" b="0" i="0" u="none" strike="noStrike" cap="none" normalizeH="0" baseline="-25000" dirty="0" smtClean="0">
                          <a:ln>
                            <a:noFill/>
                          </a:ln>
                          <a:solidFill>
                            <a:schemeClr val="tx1"/>
                          </a:solidFill>
                          <a:effectLst/>
                          <a:latin typeface="Times New Roman" pitchFamily="18" charset="0"/>
                        </a:rPr>
                        <a:t>1A</a:t>
                      </a:r>
                      <a:endParaRPr kumimoji="0" lang="en-US" sz="2000" b="0" i="0" u="none" strike="noStrike" cap="none" normalizeH="0" baseline="-25000" dirty="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GB" sz="2000" b="0" i="0" u="none" strike="noStrike" cap="none" normalizeH="0" baseline="-25000" smtClean="0">
                          <a:ln>
                            <a:noFill/>
                          </a:ln>
                          <a:solidFill>
                            <a:schemeClr val="tx1"/>
                          </a:solidFill>
                          <a:effectLst/>
                          <a:latin typeface="Times New Roman" pitchFamily="18" charset="0"/>
                        </a:rPr>
                        <a:t>1U</a:t>
                      </a:r>
                      <a:endParaRPr kumimoji="0" lang="en-US" sz="2000" b="0" i="0" u="none" strike="noStrike" cap="none" normalizeH="0" baseline="-2500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GB" sz="2000" b="0" i="0" u="none" strike="noStrike" cap="none" normalizeH="0" baseline="-25000" smtClean="0">
                          <a:ln>
                            <a:noFill/>
                          </a:ln>
                          <a:solidFill>
                            <a:schemeClr val="tx1"/>
                          </a:solidFill>
                          <a:effectLst/>
                          <a:latin typeface="Times New Roman" pitchFamily="18" charset="0"/>
                        </a:rPr>
                        <a:t>1</a:t>
                      </a:r>
                      <a:r>
                        <a:rPr kumimoji="0" lang="en-US" sz="2000" b="0" i="0" u="none" strike="noStrike" cap="none" normalizeH="0" baseline="-25000" smtClean="0">
                          <a:ln>
                            <a:noFill/>
                          </a:ln>
                          <a:solidFill>
                            <a:schemeClr val="tx1"/>
                          </a:solidFill>
                          <a:effectLst/>
                          <a:latin typeface="Times New Roman" pitchFamily="18" charset="0"/>
                          <a:cs typeface="Times New Roman" pitchFamily="18" charset="0"/>
                        </a:rPr>
                        <a:t>·</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anchor="ctr" horzOverflow="overflow">
                    <a:lnL>
                      <a:noFill/>
                    </a:lnL>
                    <a:lnR cap="flat">
                      <a:noFill/>
                    </a:lnR>
                    <a:lnT w="38100" cap="flat" cmpd="sng" algn="ctr">
                      <a:solidFill>
                        <a:schemeClr val="tx1"/>
                      </a:solidFill>
                      <a:prstDash val="solid"/>
                      <a:round/>
                      <a:headEnd type="none" w="med" len="med"/>
                      <a:tailEnd type="none" w="med" len="med"/>
                    </a:lnT>
                    <a:lnB>
                      <a:noFill/>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rPr>
                        <a:t>T</a:t>
                      </a:r>
                      <a:endParaRPr kumimoji="0" lang="en-US" sz="20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cap="flat">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GB" sz="2000" b="0" i="0" u="none" strike="noStrike" cap="none" normalizeH="0" baseline="-25000" smtClean="0">
                          <a:ln>
                            <a:noFill/>
                          </a:ln>
                          <a:solidFill>
                            <a:schemeClr val="tx1"/>
                          </a:solidFill>
                          <a:effectLst/>
                          <a:latin typeface="Times New Roman" pitchFamily="18" charset="0"/>
                        </a:rPr>
                        <a:t>0A</a:t>
                      </a:r>
                      <a:endParaRPr kumimoji="0" lang="en-US" sz="2000" b="0" i="0" u="none" strike="noStrike" cap="none" normalizeH="0" baseline="-25000" smtClean="0">
                        <a:ln>
                          <a:noFill/>
                        </a:ln>
                        <a:solidFill>
                          <a:schemeClr val="tx1"/>
                        </a:solidFill>
                        <a:effectLst/>
                        <a:latin typeface="Times New Roman" pitchFamily="18" charset="0"/>
                      </a:endParaRPr>
                    </a:p>
                  </a:txBody>
                  <a:tcPr marL="90000" marR="90000" marT="46800" marB="46800" anchor="ct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GB" sz="2000" b="0" i="0" u="none" strike="noStrike" cap="none" normalizeH="0" baseline="-25000" smtClean="0">
                          <a:ln>
                            <a:noFill/>
                          </a:ln>
                          <a:solidFill>
                            <a:schemeClr val="tx1"/>
                          </a:solidFill>
                          <a:effectLst/>
                          <a:latin typeface="Times New Roman" pitchFamily="18" charset="0"/>
                        </a:rPr>
                        <a:t>0U</a:t>
                      </a:r>
                      <a:endParaRPr kumimoji="0" lang="en-US" sz="2000" b="0" i="0" u="none" strike="noStrike" cap="none" normalizeH="0" baseline="-25000" smtClean="0">
                        <a:ln>
                          <a:noFill/>
                        </a:ln>
                        <a:solidFill>
                          <a:schemeClr val="tx1"/>
                        </a:solidFill>
                        <a:effectLst/>
                        <a:latin typeface="Times New Roman" pitchFamily="18" charset="0"/>
                      </a:endParaRPr>
                    </a:p>
                  </a:txBody>
                  <a:tcPr marL="90000" marR="90000" marT="46800" marB="46800" anchor="ct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GB" sz="2000" b="0" i="0" u="none" strike="noStrike" cap="none" normalizeH="0" baseline="-25000" smtClean="0">
                          <a:ln>
                            <a:noFill/>
                          </a:ln>
                          <a:solidFill>
                            <a:schemeClr val="tx1"/>
                          </a:solidFill>
                          <a:effectLst/>
                          <a:latin typeface="Times New Roman" pitchFamily="18" charset="0"/>
                        </a:rPr>
                        <a:t>0</a:t>
                      </a:r>
                      <a:r>
                        <a:rPr kumimoji="0" lang="en-US" sz="2000" b="0" i="0" u="none" strike="noStrike" cap="none" normalizeH="0" baseline="-25000" smtClean="0">
                          <a:ln>
                            <a:noFill/>
                          </a:ln>
                          <a:solidFill>
                            <a:schemeClr val="tx1"/>
                          </a:solidFill>
                          <a:effectLst/>
                          <a:latin typeface="Times New Roman" pitchFamily="18" charset="0"/>
                          <a:cs typeface="Times New Roman" pitchFamily="18" charset="0"/>
                        </a:rPr>
                        <a:t>·</a:t>
                      </a:r>
                    </a:p>
                  </a:txBody>
                  <a:tcPr marL="90000" marR="90000" marT="46800" marB="46800" anchor="ctr" horzOverflow="overflow">
                    <a:lnL>
                      <a:noFill/>
                    </a:lnL>
                    <a:lnR cap="flat">
                      <a:noFill/>
                    </a:lnR>
                    <a:lnT>
                      <a:noFill/>
                    </a:lnT>
                    <a:lnB w="381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Total</a:t>
                      </a:r>
                      <a:endParaRPr kumimoji="0" lang="en-US" sz="20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cap="flat">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US" sz="2000" b="0" i="0" u="none" strike="noStrike" cap="none" normalizeH="0" baseline="-25000" smtClean="0">
                          <a:ln>
                            <a:noFill/>
                          </a:ln>
                          <a:solidFill>
                            <a:schemeClr val="tx1"/>
                          </a:solidFill>
                          <a:effectLst/>
                          <a:latin typeface="Times New Roman" pitchFamily="18" charset="0"/>
                          <a:cs typeface="Times New Roman" pitchFamily="18" charset="0"/>
                        </a:rPr>
                        <a:t>·</a:t>
                      </a:r>
                      <a:r>
                        <a:rPr kumimoji="0" lang="en-GB" sz="2000" b="0" i="0" u="none" strike="noStrike" cap="none" normalizeH="0" baseline="-25000" smtClean="0">
                          <a:ln>
                            <a:noFill/>
                          </a:ln>
                          <a:solidFill>
                            <a:schemeClr val="tx1"/>
                          </a:solidFill>
                          <a:effectLst/>
                          <a:latin typeface="Times New Roman" pitchFamily="18" charset="0"/>
                        </a:rPr>
                        <a:t>A</a:t>
                      </a:r>
                      <a:endParaRPr kumimoji="0" lang="en-US" sz="2000" b="0" i="0" u="none" strike="noStrike" cap="none" normalizeH="0" baseline="-2500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rPr>
                        <a:t>n</a:t>
                      </a:r>
                      <a:r>
                        <a:rPr kumimoji="0" lang="en-US" sz="2000" b="0" i="0" u="none" strike="noStrike" cap="none" normalizeH="0" baseline="-25000" dirty="0" smtClean="0">
                          <a:ln>
                            <a:noFill/>
                          </a:ln>
                          <a:solidFill>
                            <a:schemeClr val="tx1"/>
                          </a:solidFill>
                          <a:effectLst/>
                          <a:latin typeface="Times New Roman" pitchFamily="18" charset="0"/>
                          <a:cs typeface="Times New Roman" pitchFamily="18" charset="0"/>
                        </a:rPr>
                        <a:t>·</a:t>
                      </a:r>
                      <a:r>
                        <a:rPr kumimoji="0" lang="en-GB" sz="2000" b="0" i="0" u="none" strike="noStrike" cap="none" normalizeH="0" baseline="-25000" dirty="0" smtClean="0">
                          <a:ln>
                            <a:noFill/>
                          </a:ln>
                          <a:solidFill>
                            <a:schemeClr val="tx1"/>
                          </a:solidFill>
                          <a:effectLst/>
                          <a:latin typeface="Times New Roman" pitchFamily="18" charset="0"/>
                        </a:rPr>
                        <a:t>U</a:t>
                      </a:r>
                      <a:endParaRPr kumimoji="0" lang="en-US" sz="2000" b="0" i="0" u="none" strike="noStrike" cap="none" normalizeH="0" baseline="-25000" dirty="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rPr>
                        <a:t>n</a:t>
                      </a:r>
                      <a:r>
                        <a:rPr kumimoji="0" lang="en-US" sz="2000" b="0" i="0" u="none" strike="noStrike" cap="none" normalizeH="0" baseline="-25000" dirty="0" smtClean="0">
                          <a:ln>
                            <a:noFill/>
                          </a:ln>
                          <a:solidFill>
                            <a:schemeClr val="tx1"/>
                          </a:solidFill>
                          <a:effectLst/>
                          <a:latin typeface="Times New Roman" pitchFamily="18" charset="0"/>
                          <a:cs typeface="Times New Roman" pitchFamily="18" charset="0"/>
                        </a:rPr>
                        <a:t>··</a:t>
                      </a:r>
                    </a:p>
                  </a:txBody>
                  <a:tcPr marL="90000" marR="90000" marT="46800" marB="46800" anchor="ctr" horzOverflow="overflow">
                    <a:lnL>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098" name="Object 2"/>
          <p:cNvGraphicFramePr>
            <a:graphicFrameLocks noGrp="1" noChangeAspect="1"/>
          </p:cNvGraphicFramePr>
          <p:nvPr>
            <p:ph sz="quarter" idx="4294967295"/>
          </p:nvPr>
        </p:nvGraphicFramePr>
        <p:xfrm>
          <a:off x="1050925" y="3184525"/>
          <a:ext cx="3041650" cy="900113"/>
        </p:xfrm>
        <a:graphic>
          <a:graphicData uri="http://schemas.openxmlformats.org/presentationml/2006/ole">
            <mc:AlternateContent xmlns:mc="http://schemas.openxmlformats.org/markup-compatibility/2006">
              <mc:Choice xmlns:v="urn:schemas-microsoft-com:vml" Requires="v">
                <p:oleObj spid="_x0000_s524496" name="Equation" r:id="rId3" imgW="1612900" imgH="495300" progId="Equation.3">
                  <p:embed/>
                </p:oleObj>
              </mc:Choice>
              <mc:Fallback>
                <p:oleObj name="Equation" r:id="rId3" imgW="1612900" imgH="4953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5" y="3184525"/>
                        <a:ext cx="3041650"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1619250" y="4221163"/>
          <a:ext cx="1627188" cy="915987"/>
        </p:xfrm>
        <a:graphic>
          <a:graphicData uri="http://schemas.openxmlformats.org/presentationml/2006/ole">
            <mc:AlternateContent xmlns:mc="http://schemas.openxmlformats.org/markup-compatibility/2006">
              <mc:Choice xmlns:v="urn:schemas-microsoft-com:vml" Requires="v">
                <p:oleObj spid="_x0000_s524497" name="Equation" r:id="rId5" imgW="812447" imgH="457002" progId="Equation.3">
                  <p:embed/>
                </p:oleObj>
              </mc:Choice>
              <mc:Fallback>
                <p:oleObj name="Equation" r:id="rId5" imgW="812447" imgH="45700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4221163"/>
                        <a:ext cx="1627188" cy="91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69579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533400" y="685800"/>
            <a:ext cx="8024813" cy="1200150"/>
          </a:xfrm>
          <a:prstGeom prst="rect">
            <a:avLst/>
          </a:prstGeom>
          <a:noFill/>
          <a:ln w="9525">
            <a:noFill/>
            <a:miter lim="800000"/>
            <a:headEnd/>
            <a:tailEnd/>
          </a:ln>
        </p:spPr>
        <p:txBody>
          <a:bodyPr wrap="none">
            <a:spAutoFit/>
          </a:bodyPr>
          <a:lstStyle/>
          <a:p>
            <a:pPr algn="ctr"/>
            <a:r>
              <a:rPr lang="en-GB" sz="3600" b="1" dirty="0">
                <a:solidFill>
                  <a:srgbClr val="3333CC"/>
                </a:solidFill>
                <a:latin typeface="Times New Roman"/>
              </a:rPr>
              <a:t>Simple Regression Model of Association</a:t>
            </a:r>
          </a:p>
          <a:p>
            <a:pPr algn="ctr"/>
            <a:r>
              <a:rPr lang="en-GB" sz="3600" b="1" dirty="0" smtClean="0">
                <a:solidFill>
                  <a:srgbClr val="3333CC"/>
                </a:solidFill>
                <a:latin typeface="Times New Roman"/>
              </a:rPr>
              <a:t>(continuous trait)</a:t>
            </a:r>
            <a:endParaRPr lang="en-GB" sz="3600" b="1" dirty="0">
              <a:solidFill>
                <a:srgbClr val="3333CC"/>
              </a:solidFill>
              <a:latin typeface="Times New Roman"/>
            </a:endParaRPr>
          </a:p>
        </p:txBody>
      </p:sp>
      <p:sp>
        <p:nvSpPr>
          <p:cNvPr id="121859" name="Text Box 3"/>
          <p:cNvSpPr txBox="1">
            <a:spLocks noChangeArrowheads="1"/>
          </p:cNvSpPr>
          <p:nvPr/>
        </p:nvSpPr>
        <p:spPr bwMode="auto">
          <a:xfrm>
            <a:off x="3657600" y="2057400"/>
            <a:ext cx="2236788" cy="457200"/>
          </a:xfrm>
          <a:prstGeom prst="rect">
            <a:avLst/>
          </a:prstGeom>
          <a:noFill/>
          <a:ln w="9525">
            <a:noFill/>
            <a:miter lim="800000"/>
            <a:headEnd/>
            <a:tailEnd/>
          </a:ln>
        </p:spPr>
        <p:txBody>
          <a:bodyPr wrap="none">
            <a:spAutoFit/>
          </a:bodyPr>
          <a:lstStyle/>
          <a:p>
            <a:r>
              <a:rPr lang="en-GB">
                <a:solidFill>
                  <a:srgbClr val="000000"/>
                </a:solidFill>
                <a:latin typeface="Times New Roman"/>
              </a:rPr>
              <a:t>Y</a:t>
            </a:r>
            <a:r>
              <a:rPr lang="en-GB" baseline="-25000">
                <a:solidFill>
                  <a:srgbClr val="000000"/>
                </a:solidFill>
                <a:latin typeface="Times New Roman"/>
              </a:rPr>
              <a:t>i </a:t>
            </a:r>
            <a:r>
              <a:rPr lang="en-GB">
                <a:solidFill>
                  <a:srgbClr val="000000"/>
                </a:solidFill>
                <a:latin typeface="Times New Roman"/>
              </a:rPr>
              <a:t>= </a:t>
            </a:r>
            <a:r>
              <a:rPr lang="en-GB">
                <a:solidFill>
                  <a:srgbClr val="000000"/>
                </a:solidFill>
                <a:latin typeface="Symbol" pitchFamily="18" charset="2"/>
              </a:rPr>
              <a:t>a</a:t>
            </a:r>
            <a:r>
              <a:rPr lang="en-GB">
                <a:solidFill>
                  <a:srgbClr val="000000"/>
                </a:solidFill>
                <a:latin typeface="Times New Roman"/>
              </a:rPr>
              <a:t> + </a:t>
            </a:r>
            <a:r>
              <a:rPr lang="en-GB">
                <a:solidFill>
                  <a:srgbClr val="000000"/>
                </a:solidFill>
                <a:latin typeface="Symbol" pitchFamily="18" charset="2"/>
              </a:rPr>
              <a:t>b</a:t>
            </a:r>
            <a:r>
              <a:rPr lang="en-GB">
                <a:solidFill>
                  <a:srgbClr val="000000"/>
                </a:solidFill>
                <a:latin typeface="Times New Roman"/>
              </a:rPr>
              <a:t>X</a:t>
            </a:r>
            <a:r>
              <a:rPr lang="en-GB" baseline="-25000">
                <a:solidFill>
                  <a:srgbClr val="000000"/>
                </a:solidFill>
                <a:latin typeface="Times New Roman"/>
              </a:rPr>
              <a:t>i</a:t>
            </a:r>
            <a:r>
              <a:rPr lang="en-GB">
                <a:solidFill>
                  <a:srgbClr val="000000"/>
                </a:solidFill>
                <a:latin typeface="Times New Roman"/>
              </a:rPr>
              <a:t> + e</a:t>
            </a:r>
            <a:r>
              <a:rPr lang="en-GB" baseline="-25000">
                <a:solidFill>
                  <a:srgbClr val="000000"/>
                </a:solidFill>
                <a:latin typeface="Times New Roman"/>
              </a:rPr>
              <a:t>i</a:t>
            </a:r>
          </a:p>
        </p:txBody>
      </p:sp>
      <p:sp>
        <p:nvSpPr>
          <p:cNvPr id="121860" name="Text Box 4"/>
          <p:cNvSpPr txBox="1">
            <a:spLocks noChangeArrowheads="1"/>
          </p:cNvSpPr>
          <p:nvPr/>
        </p:nvSpPr>
        <p:spPr bwMode="auto">
          <a:xfrm>
            <a:off x="1066800" y="2590800"/>
            <a:ext cx="6781800" cy="1187450"/>
          </a:xfrm>
          <a:prstGeom prst="rect">
            <a:avLst/>
          </a:prstGeom>
          <a:noFill/>
          <a:ln w="9525">
            <a:noFill/>
            <a:miter lim="800000"/>
            <a:headEnd/>
            <a:tailEnd/>
          </a:ln>
        </p:spPr>
        <p:txBody>
          <a:bodyPr wrap="none">
            <a:spAutoFit/>
          </a:bodyPr>
          <a:lstStyle/>
          <a:p>
            <a:r>
              <a:rPr lang="en-GB">
                <a:solidFill>
                  <a:srgbClr val="000000"/>
                </a:solidFill>
                <a:latin typeface="Times New Roman"/>
              </a:rPr>
              <a:t>where</a:t>
            </a:r>
          </a:p>
          <a:p>
            <a:r>
              <a:rPr lang="en-GB">
                <a:solidFill>
                  <a:srgbClr val="000000"/>
                </a:solidFill>
                <a:latin typeface="Times New Roman"/>
              </a:rPr>
              <a:t>	Y</a:t>
            </a:r>
            <a:r>
              <a:rPr lang="en-GB" baseline="-25000">
                <a:solidFill>
                  <a:srgbClr val="000000"/>
                </a:solidFill>
                <a:latin typeface="Times New Roman"/>
              </a:rPr>
              <a:t>i</a:t>
            </a:r>
            <a:r>
              <a:rPr lang="en-GB">
                <a:solidFill>
                  <a:srgbClr val="000000"/>
                </a:solidFill>
                <a:latin typeface="Times New Roman"/>
              </a:rPr>
              <a:t> = 	trait value for individual i</a:t>
            </a:r>
          </a:p>
          <a:p>
            <a:r>
              <a:rPr lang="en-GB">
                <a:solidFill>
                  <a:srgbClr val="000000"/>
                </a:solidFill>
                <a:latin typeface="Times New Roman"/>
              </a:rPr>
              <a:t>	X</a:t>
            </a:r>
            <a:r>
              <a:rPr lang="en-GB" baseline="-25000">
                <a:solidFill>
                  <a:srgbClr val="000000"/>
                </a:solidFill>
                <a:latin typeface="Times New Roman"/>
              </a:rPr>
              <a:t>i </a:t>
            </a:r>
            <a:r>
              <a:rPr lang="en-GB">
                <a:solidFill>
                  <a:srgbClr val="000000"/>
                </a:solidFill>
                <a:latin typeface="Times New Roman"/>
              </a:rPr>
              <a:t>=	number of ‘A’ alleles an individual has</a:t>
            </a:r>
          </a:p>
        </p:txBody>
      </p:sp>
      <p:sp>
        <p:nvSpPr>
          <p:cNvPr id="121861" name="Text Box 8"/>
          <p:cNvSpPr txBox="1">
            <a:spLocks noChangeArrowheads="1"/>
          </p:cNvSpPr>
          <p:nvPr/>
        </p:nvSpPr>
        <p:spPr bwMode="auto">
          <a:xfrm>
            <a:off x="4038600" y="5745163"/>
            <a:ext cx="260350" cy="274637"/>
          </a:xfrm>
          <a:prstGeom prst="rect">
            <a:avLst/>
          </a:prstGeom>
          <a:noFill/>
          <a:ln w="9525">
            <a:noFill/>
            <a:miter lim="800000"/>
            <a:headEnd/>
            <a:tailEnd/>
          </a:ln>
        </p:spPr>
        <p:txBody>
          <a:bodyPr wrap="none">
            <a:spAutoFit/>
          </a:bodyPr>
          <a:lstStyle/>
          <a:p>
            <a:pPr eaLnBrk="0" hangingPunct="0"/>
            <a:r>
              <a:rPr lang="en-GB" sz="1200">
                <a:solidFill>
                  <a:srgbClr val="000000"/>
                </a:solidFill>
                <a:latin typeface="Times New Roman"/>
              </a:rPr>
              <a:t>1</a:t>
            </a:r>
          </a:p>
        </p:txBody>
      </p:sp>
      <p:sp>
        <p:nvSpPr>
          <p:cNvPr id="121862" name="Text Box 9"/>
          <p:cNvSpPr txBox="1">
            <a:spLocks noChangeArrowheads="1"/>
          </p:cNvSpPr>
          <p:nvPr/>
        </p:nvSpPr>
        <p:spPr bwMode="auto">
          <a:xfrm>
            <a:off x="3181350" y="5745163"/>
            <a:ext cx="260350" cy="274637"/>
          </a:xfrm>
          <a:prstGeom prst="rect">
            <a:avLst/>
          </a:prstGeom>
          <a:noFill/>
          <a:ln w="9525">
            <a:noFill/>
            <a:miter lim="800000"/>
            <a:headEnd/>
            <a:tailEnd/>
          </a:ln>
        </p:spPr>
        <p:txBody>
          <a:bodyPr wrap="none">
            <a:spAutoFit/>
          </a:bodyPr>
          <a:lstStyle/>
          <a:p>
            <a:pPr eaLnBrk="0" hangingPunct="0"/>
            <a:r>
              <a:rPr lang="en-GB" sz="1200">
                <a:solidFill>
                  <a:srgbClr val="000000"/>
                </a:solidFill>
                <a:latin typeface="Times New Roman"/>
              </a:rPr>
              <a:t>0</a:t>
            </a:r>
          </a:p>
        </p:txBody>
      </p:sp>
      <p:sp>
        <p:nvSpPr>
          <p:cNvPr id="121863" name="Text Box 10"/>
          <p:cNvSpPr txBox="1">
            <a:spLocks noChangeArrowheads="1"/>
          </p:cNvSpPr>
          <p:nvPr/>
        </p:nvSpPr>
        <p:spPr bwMode="auto">
          <a:xfrm>
            <a:off x="4895850" y="5745163"/>
            <a:ext cx="260350" cy="274637"/>
          </a:xfrm>
          <a:prstGeom prst="rect">
            <a:avLst/>
          </a:prstGeom>
          <a:noFill/>
          <a:ln w="9525">
            <a:noFill/>
            <a:miter lim="800000"/>
            <a:headEnd/>
            <a:tailEnd/>
          </a:ln>
        </p:spPr>
        <p:txBody>
          <a:bodyPr wrap="none">
            <a:spAutoFit/>
          </a:bodyPr>
          <a:lstStyle/>
          <a:p>
            <a:pPr eaLnBrk="0" hangingPunct="0"/>
            <a:r>
              <a:rPr lang="en-GB" sz="1200">
                <a:solidFill>
                  <a:srgbClr val="000000"/>
                </a:solidFill>
                <a:latin typeface="Times New Roman"/>
              </a:rPr>
              <a:t>2</a:t>
            </a:r>
          </a:p>
        </p:txBody>
      </p:sp>
      <p:sp>
        <p:nvSpPr>
          <p:cNvPr id="121864" name="AutoShape 11"/>
          <p:cNvSpPr>
            <a:spLocks noChangeAspect="1" noChangeArrowheads="1" noTextEdit="1"/>
          </p:cNvSpPr>
          <p:nvPr/>
        </p:nvSpPr>
        <p:spPr bwMode="auto">
          <a:xfrm>
            <a:off x="2438400" y="4038600"/>
            <a:ext cx="3124200" cy="1752600"/>
          </a:xfrm>
          <a:prstGeom prst="rect">
            <a:avLst/>
          </a:prstGeom>
          <a:noFill/>
          <a:ln w="9525">
            <a:noFill/>
            <a:miter lim="800000"/>
            <a:headEnd/>
            <a:tailEnd/>
          </a:ln>
        </p:spPr>
        <p:txBody>
          <a:bodyPr/>
          <a:lstStyle/>
          <a:p>
            <a:endParaRPr lang="en-AU">
              <a:solidFill>
                <a:srgbClr val="000000"/>
              </a:solidFill>
            </a:endParaRPr>
          </a:p>
        </p:txBody>
      </p:sp>
      <p:sp>
        <p:nvSpPr>
          <p:cNvPr id="121865" name="Rectangle 13"/>
          <p:cNvSpPr>
            <a:spLocks noChangeArrowheads="1"/>
          </p:cNvSpPr>
          <p:nvPr/>
        </p:nvSpPr>
        <p:spPr bwMode="auto">
          <a:xfrm>
            <a:off x="2470150" y="4070350"/>
            <a:ext cx="3060700" cy="1695450"/>
          </a:xfrm>
          <a:prstGeom prst="rect">
            <a:avLst/>
          </a:prstGeom>
          <a:solidFill>
            <a:srgbClr val="FFFFFF"/>
          </a:solidFill>
          <a:ln w="9525">
            <a:noFill/>
            <a:miter lim="800000"/>
            <a:headEnd/>
            <a:tailEnd/>
          </a:ln>
        </p:spPr>
        <p:txBody>
          <a:bodyPr/>
          <a:lstStyle/>
          <a:p>
            <a:endParaRPr lang="en-GB">
              <a:solidFill>
                <a:srgbClr val="000000"/>
              </a:solidFill>
              <a:latin typeface="Times New Roman"/>
            </a:endParaRPr>
          </a:p>
        </p:txBody>
      </p:sp>
      <p:sp>
        <p:nvSpPr>
          <p:cNvPr id="121866" name="Line 14"/>
          <p:cNvSpPr>
            <a:spLocks noChangeShapeType="1"/>
          </p:cNvSpPr>
          <p:nvPr/>
        </p:nvSpPr>
        <p:spPr bwMode="auto">
          <a:xfrm>
            <a:off x="2876550" y="4203700"/>
            <a:ext cx="1588" cy="1270000"/>
          </a:xfrm>
          <a:prstGeom prst="line">
            <a:avLst/>
          </a:prstGeom>
          <a:noFill/>
          <a:ln w="0">
            <a:solidFill>
              <a:srgbClr val="000000"/>
            </a:solidFill>
            <a:round/>
            <a:headEnd/>
            <a:tailEnd/>
          </a:ln>
        </p:spPr>
        <p:txBody>
          <a:bodyPr/>
          <a:lstStyle/>
          <a:p>
            <a:endParaRPr lang="en-AU">
              <a:solidFill>
                <a:srgbClr val="000000"/>
              </a:solidFill>
            </a:endParaRPr>
          </a:p>
        </p:txBody>
      </p:sp>
      <p:sp>
        <p:nvSpPr>
          <p:cNvPr id="121867" name="Line 15"/>
          <p:cNvSpPr>
            <a:spLocks noChangeShapeType="1"/>
          </p:cNvSpPr>
          <p:nvPr/>
        </p:nvSpPr>
        <p:spPr bwMode="auto">
          <a:xfrm>
            <a:off x="2851150" y="547370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68" name="Line 16"/>
          <p:cNvSpPr>
            <a:spLocks noChangeShapeType="1"/>
          </p:cNvSpPr>
          <p:nvPr/>
        </p:nvSpPr>
        <p:spPr bwMode="auto">
          <a:xfrm>
            <a:off x="2851150" y="526415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69" name="Line 17"/>
          <p:cNvSpPr>
            <a:spLocks noChangeShapeType="1"/>
          </p:cNvSpPr>
          <p:nvPr/>
        </p:nvSpPr>
        <p:spPr bwMode="auto">
          <a:xfrm>
            <a:off x="2851150" y="504825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0" name="Line 18"/>
          <p:cNvSpPr>
            <a:spLocks noChangeShapeType="1"/>
          </p:cNvSpPr>
          <p:nvPr/>
        </p:nvSpPr>
        <p:spPr bwMode="auto">
          <a:xfrm>
            <a:off x="2851150" y="483870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1" name="Line 19"/>
          <p:cNvSpPr>
            <a:spLocks noChangeShapeType="1"/>
          </p:cNvSpPr>
          <p:nvPr/>
        </p:nvSpPr>
        <p:spPr bwMode="auto">
          <a:xfrm>
            <a:off x="2851150" y="462915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2" name="Line 20"/>
          <p:cNvSpPr>
            <a:spLocks noChangeShapeType="1"/>
          </p:cNvSpPr>
          <p:nvPr/>
        </p:nvSpPr>
        <p:spPr bwMode="auto">
          <a:xfrm>
            <a:off x="2851150" y="441325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3" name="Line 21"/>
          <p:cNvSpPr>
            <a:spLocks noChangeShapeType="1"/>
          </p:cNvSpPr>
          <p:nvPr/>
        </p:nvSpPr>
        <p:spPr bwMode="auto">
          <a:xfrm>
            <a:off x="2851150" y="420370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4" name="Line 22"/>
          <p:cNvSpPr>
            <a:spLocks noChangeShapeType="1"/>
          </p:cNvSpPr>
          <p:nvPr/>
        </p:nvSpPr>
        <p:spPr bwMode="auto">
          <a:xfrm>
            <a:off x="2876550" y="5473700"/>
            <a:ext cx="25908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5" name="Line 23"/>
          <p:cNvSpPr>
            <a:spLocks noChangeShapeType="1"/>
          </p:cNvSpPr>
          <p:nvPr/>
        </p:nvSpPr>
        <p:spPr bwMode="auto">
          <a:xfrm flipV="1">
            <a:off x="2876550"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76" name="Line 24"/>
          <p:cNvSpPr>
            <a:spLocks noChangeShapeType="1"/>
          </p:cNvSpPr>
          <p:nvPr/>
        </p:nvSpPr>
        <p:spPr bwMode="auto">
          <a:xfrm flipV="1">
            <a:off x="3308350"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77" name="Line 25"/>
          <p:cNvSpPr>
            <a:spLocks noChangeShapeType="1"/>
          </p:cNvSpPr>
          <p:nvPr/>
        </p:nvSpPr>
        <p:spPr bwMode="auto">
          <a:xfrm flipV="1">
            <a:off x="3740150"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78" name="Line 26"/>
          <p:cNvSpPr>
            <a:spLocks noChangeShapeType="1"/>
          </p:cNvSpPr>
          <p:nvPr/>
        </p:nvSpPr>
        <p:spPr bwMode="auto">
          <a:xfrm flipV="1">
            <a:off x="4171950"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79" name="Line 27"/>
          <p:cNvSpPr>
            <a:spLocks noChangeShapeType="1"/>
          </p:cNvSpPr>
          <p:nvPr/>
        </p:nvSpPr>
        <p:spPr bwMode="auto">
          <a:xfrm flipV="1">
            <a:off x="4603750"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80" name="Line 28"/>
          <p:cNvSpPr>
            <a:spLocks noChangeShapeType="1"/>
          </p:cNvSpPr>
          <p:nvPr/>
        </p:nvSpPr>
        <p:spPr bwMode="auto">
          <a:xfrm flipV="1">
            <a:off x="5035550"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81" name="Line 29"/>
          <p:cNvSpPr>
            <a:spLocks noChangeShapeType="1"/>
          </p:cNvSpPr>
          <p:nvPr/>
        </p:nvSpPr>
        <p:spPr bwMode="auto">
          <a:xfrm flipV="1">
            <a:off x="5467350"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82" name="Line 43"/>
          <p:cNvSpPr>
            <a:spLocks noChangeShapeType="1"/>
          </p:cNvSpPr>
          <p:nvPr/>
        </p:nvSpPr>
        <p:spPr bwMode="auto">
          <a:xfrm flipV="1">
            <a:off x="3308350" y="4521200"/>
            <a:ext cx="1727200" cy="755650"/>
          </a:xfrm>
          <a:prstGeom prst="line">
            <a:avLst/>
          </a:prstGeom>
          <a:noFill/>
          <a:ln w="12700">
            <a:solidFill>
              <a:srgbClr val="000000"/>
            </a:solidFill>
            <a:round/>
            <a:headEnd/>
            <a:tailEnd/>
          </a:ln>
        </p:spPr>
        <p:txBody>
          <a:bodyPr/>
          <a:lstStyle/>
          <a:p>
            <a:endParaRPr lang="en-AU">
              <a:solidFill>
                <a:srgbClr val="000000"/>
              </a:solidFill>
            </a:endParaRPr>
          </a:p>
        </p:txBody>
      </p:sp>
      <p:sp>
        <p:nvSpPr>
          <p:cNvPr id="121883" name="Rectangle 44"/>
          <p:cNvSpPr>
            <a:spLocks noChangeArrowheads="1"/>
          </p:cNvSpPr>
          <p:nvPr/>
        </p:nvSpPr>
        <p:spPr bwMode="auto">
          <a:xfrm>
            <a:off x="2768600" y="5422900"/>
            <a:ext cx="49213" cy="106363"/>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0</a:t>
            </a:r>
            <a:endParaRPr lang="en-GB">
              <a:solidFill>
                <a:srgbClr val="000000"/>
              </a:solidFill>
              <a:latin typeface="Times New Roman"/>
            </a:endParaRPr>
          </a:p>
        </p:txBody>
      </p:sp>
      <p:sp>
        <p:nvSpPr>
          <p:cNvPr id="121884" name="Rectangle 45"/>
          <p:cNvSpPr>
            <a:spLocks noChangeArrowheads="1"/>
          </p:cNvSpPr>
          <p:nvPr/>
        </p:nvSpPr>
        <p:spPr bwMode="auto">
          <a:xfrm>
            <a:off x="2698750" y="5213350"/>
            <a:ext cx="123825" cy="106363"/>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0.2</a:t>
            </a:r>
            <a:endParaRPr lang="en-GB">
              <a:solidFill>
                <a:srgbClr val="000000"/>
              </a:solidFill>
              <a:latin typeface="Times New Roman"/>
            </a:endParaRPr>
          </a:p>
        </p:txBody>
      </p:sp>
      <p:sp>
        <p:nvSpPr>
          <p:cNvPr id="121885" name="Rectangle 46"/>
          <p:cNvSpPr>
            <a:spLocks noChangeArrowheads="1"/>
          </p:cNvSpPr>
          <p:nvPr/>
        </p:nvSpPr>
        <p:spPr bwMode="auto">
          <a:xfrm>
            <a:off x="2698750" y="4997450"/>
            <a:ext cx="123825" cy="106363"/>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0.4</a:t>
            </a:r>
            <a:endParaRPr lang="en-GB">
              <a:solidFill>
                <a:srgbClr val="000000"/>
              </a:solidFill>
              <a:latin typeface="Times New Roman"/>
            </a:endParaRPr>
          </a:p>
        </p:txBody>
      </p:sp>
      <p:sp>
        <p:nvSpPr>
          <p:cNvPr id="121886" name="Rectangle 47"/>
          <p:cNvSpPr>
            <a:spLocks noChangeArrowheads="1"/>
          </p:cNvSpPr>
          <p:nvPr/>
        </p:nvSpPr>
        <p:spPr bwMode="auto">
          <a:xfrm>
            <a:off x="2698750" y="4787900"/>
            <a:ext cx="123825" cy="106363"/>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0.6</a:t>
            </a:r>
            <a:endParaRPr lang="en-GB">
              <a:solidFill>
                <a:srgbClr val="000000"/>
              </a:solidFill>
              <a:latin typeface="Times New Roman"/>
            </a:endParaRPr>
          </a:p>
        </p:txBody>
      </p:sp>
      <p:sp>
        <p:nvSpPr>
          <p:cNvPr id="121887" name="Rectangle 48"/>
          <p:cNvSpPr>
            <a:spLocks noChangeArrowheads="1"/>
          </p:cNvSpPr>
          <p:nvPr/>
        </p:nvSpPr>
        <p:spPr bwMode="auto">
          <a:xfrm>
            <a:off x="2698750" y="4578350"/>
            <a:ext cx="123825" cy="106363"/>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0.8</a:t>
            </a:r>
            <a:endParaRPr lang="en-GB">
              <a:solidFill>
                <a:srgbClr val="000000"/>
              </a:solidFill>
              <a:latin typeface="Times New Roman"/>
            </a:endParaRPr>
          </a:p>
        </p:txBody>
      </p:sp>
      <p:sp>
        <p:nvSpPr>
          <p:cNvPr id="121888" name="Rectangle 49"/>
          <p:cNvSpPr>
            <a:spLocks noChangeArrowheads="1"/>
          </p:cNvSpPr>
          <p:nvPr/>
        </p:nvSpPr>
        <p:spPr bwMode="auto">
          <a:xfrm>
            <a:off x="2768600" y="4362450"/>
            <a:ext cx="49213" cy="106363"/>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1</a:t>
            </a:r>
            <a:endParaRPr lang="en-GB">
              <a:solidFill>
                <a:srgbClr val="000000"/>
              </a:solidFill>
              <a:latin typeface="Times New Roman"/>
            </a:endParaRPr>
          </a:p>
        </p:txBody>
      </p:sp>
      <p:sp>
        <p:nvSpPr>
          <p:cNvPr id="121889" name="Rectangle 50"/>
          <p:cNvSpPr>
            <a:spLocks noChangeArrowheads="1"/>
          </p:cNvSpPr>
          <p:nvPr/>
        </p:nvSpPr>
        <p:spPr bwMode="auto">
          <a:xfrm>
            <a:off x="2698750" y="4152900"/>
            <a:ext cx="123825" cy="106363"/>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1.2</a:t>
            </a:r>
            <a:endParaRPr lang="en-GB">
              <a:solidFill>
                <a:srgbClr val="000000"/>
              </a:solidFill>
              <a:latin typeface="Times New Roman"/>
            </a:endParaRPr>
          </a:p>
        </p:txBody>
      </p:sp>
      <p:sp>
        <p:nvSpPr>
          <p:cNvPr id="121890" name="Rectangle 51"/>
          <p:cNvSpPr>
            <a:spLocks noChangeArrowheads="1"/>
          </p:cNvSpPr>
          <p:nvPr/>
        </p:nvSpPr>
        <p:spPr bwMode="auto">
          <a:xfrm>
            <a:off x="4146550" y="5562600"/>
            <a:ext cx="58738" cy="106363"/>
          </a:xfrm>
          <a:prstGeom prst="rect">
            <a:avLst/>
          </a:prstGeom>
          <a:noFill/>
          <a:ln w="9525">
            <a:noFill/>
            <a:miter lim="800000"/>
            <a:headEnd/>
            <a:tailEnd/>
          </a:ln>
        </p:spPr>
        <p:txBody>
          <a:bodyPr wrap="none" lIns="0" tIns="0" rIns="0" bIns="0">
            <a:spAutoFit/>
          </a:bodyPr>
          <a:lstStyle/>
          <a:p>
            <a:r>
              <a:rPr lang="en-GB" sz="700" b="1">
                <a:solidFill>
                  <a:srgbClr val="000000"/>
                </a:solidFill>
                <a:latin typeface="Arial" charset="0"/>
              </a:rPr>
              <a:t>X</a:t>
            </a:r>
            <a:endParaRPr lang="en-GB">
              <a:solidFill>
                <a:srgbClr val="000000"/>
              </a:solidFill>
              <a:latin typeface="Times New Roman"/>
            </a:endParaRPr>
          </a:p>
        </p:txBody>
      </p:sp>
      <p:sp>
        <p:nvSpPr>
          <p:cNvPr id="121891" name="Rectangle 52"/>
          <p:cNvSpPr>
            <a:spLocks noChangeArrowheads="1"/>
          </p:cNvSpPr>
          <p:nvPr/>
        </p:nvSpPr>
        <p:spPr bwMode="auto">
          <a:xfrm rot="-5400000">
            <a:off x="2582863" y="4781550"/>
            <a:ext cx="58737" cy="106363"/>
          </a:xfrm>
          <a:prstGeom prst="rect">
            <a:avLst/>
          </a:prstGeom>
          <a:noFill/>
          <a:ln w="9525">
            <a:noFill/>
            <a:miter lim="800000"/>
            <a:headEnd/>
            <a:tailEnd/>
          </a:ln>
        </p:spPr>
        <p:txBody>
          <a:bodyPr wrap="none" lIns="0" tIns="0" rIns="0" bIns="0">
            <a:spAutoFit/>
          </a:bodyPr>
          <a:lstStyle/>
          <a:p>
            <a:r>
              <a:rPr lang="en-GB" sz="700" b="1">
                <a:solidFill>
                  <a:srgbClr val="000000"/>
                </a:solidFill>
                <a:latin typeface="Arial" charset="0"/>
              </a:rPr>
              <a:t>Y</a:t>
            </a:r>
            <a:endParaRPr lang="en-GB">
              <a:solidFill>
                <a:srgbClr val="000000"/>
              </a:solidFill>
              <a:latin typeface="Times New Roman"/>
            </a:endParaRPr>
          </a:p>
        </p:txBody>
      </p:sp>
      <p:sp>
        <p:nvSpPr>
          <p:cNvPr id="121892" name="Oval 72"/>
          <p:cNvSpPr>
            <a:spLocks noChangeArrowheads="1"/>
          </p:cNvSpPr>
          <p:nvPr/>
        </p:nvSpPr>
        <p:spPr bwMode="auto">
          <a:xfrm>
            <a:off x="4162425" y="48387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3" name="Oval 73"/>
          <p:cNvSpPr>
            <a:spLocks noChangeArrowheads="1"/>
          </p:cNvSpPr>
          <p:nvPr/>
        </p:nvSpPr>
        <p:spPr bwMode="auto">
          <a:xfrm>
            <a:off x="4162425" y="47244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4" name="Oval 74"/>
          <p:cNvSpPr>
            <a:spLocks noChangeArrowheads="1"/>
          </p:cNvSpPr>
          <p:nvPr/>
        </p:nvSpPr>
        <p:spPr bwMode="auto">
          <a:xfrm>
            <a:off x="4162425" y="46482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5" name="Oval 75"/>
          <p:cNvSpPr>
            <a:spLocks noChangeArrowheads="1"/>
          </p:cNvSpPr>
          <p:nvPr/>
        </p:nvSpPr>
        <p:spPr bwMode="auto">
          <a:xfrm>
            <a:off x="4162425" y="49530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6" name="Oval 76"/>
          <p:cNvSpPr>
            <a:spLocks noChangeArrowheads="1"/>
          </p:cNvSpPr>
          <p:nvPr/>
        </p:nvSpPr>
        <p:spPr bwMode="auto">
          <a:xfrm>
            <a:off x="4162425" y="50292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7" name="Oval 77"/>
          <p:cNvSpPr>
            <a:spLocks noChangeArrowheads="1"/>
          </p:cNvSpPr>
          <p:nvPr/>
        </p:nvSpPr>
        <p:spPr bwMode="auto">
          <a:xfrm>
            <a:off x="3276600" y="5210175"/>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8" name="Oval 78"/>
          <p:cNvSpPr>
            <a:spLocks noChangeArrowheads="1"/>
          </p:cNvSpPr>
          <p:nvPr/>
        </p:nvSpPr>
        <p:spPr bwMode="auto">
          <a:xfrm>
            <a:off x="3276600" y="52578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9" name="Oval 79"/>
          <p:cNvSpPr>
            <a:spLocks noChangeArrowheads="1"/>
          </p:cNvSpPr>
          <p:nvPr/>
        </p:nvSpPr>
        <p:spPr bwMode="auto">
          <a:xfrm>
            <a:off x="3276600" y="53340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900" name="Oval 80"/>
          <p:cNvSpPr>
            <a:spLocks noChangeArrowheads="1"/>
          </p:cNvSpPr>
          <p:nvPr/>
        </p:nvSpPr>
        <p:spPr bwMode="auto">
          <a:xfrm>
            <a:off x="3276600" y="51054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901" name="Oval 81"/>
          <p:cNvSpPr>
            <a:spLocks noChangeArrowheads="1"/>
          </p:cNvSpPr>
          <p:nvPr/>
        </p:nvSpPr>
        <p:spPr bwMode="auto">
          <a:xfrm>
            <a:off x="5029200" y="451485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902" name="Oval 82"/>
          <p:cNvSpPr>
            <a:spLocks noChangeArrowheads="1"/>
          </p:cNvSpPr>
          <p:nvPr/>
        </p:nvSpPr>
        <p:spPr bwMode="auto">
          <a:xfrm>
            <a:off x="5029200" y="4581525"/>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903" name="Oval 83"/>
          <p:cNvSpPr>
            <a:spLocks noChangeArrowheads="1"/>
          </p:cNvSpPr>
          <p:nvPr/>
        </p:nvSpPr>
        <p:spPr bwMode="auto">
          <a:xfrm>
            <a:off x="5029200" y="436245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904" name="Text Box 4"/>
          <p:cNvSpPr txBox="1">
            <a:spLocks noChangeArrowheads="1"/>
          </p:cNvSpPr>
          <p:nvPr/>
        </p:nvSpPr>
        <p:spPr bwMode="auto">
          <a:xfrm>
            <a:off x="1066800" y="6103938"/>
            <a:ext cx="7162800" cy="830262"/>
          </a:xfrm>
          <a:prstGeom prst="rect">
            <a:avLst/>
          </a:prstGeom>
          <a:noFill/>
          <a:ln w="9525">
            <a:noFill/>
            <a:miter lim="800000"/>
            <a:headEnd/>
            <a:tailEnd/>
          </a:ln>
        </p:spPr>
        <p:txBody>
          <a:bodyPr>
            <a:spAutoFit/>
          </a:bodyPr>
          <a:lstStyle/>
          <a:p>
            <a:r>
              <a:rPr lang="en-GB">
                <a:solidFill>
                  <a:srgbClr val="000000"/>
                </a:solidFill>
                <a:latin typeface="Times New Roman"/>
              </a:rPr>
              <a:t>Association test is whether </a:t>
            </a:r>
            <a:r>
              <a:rPr lang="en-GB">
                <a:solidFill>
                  <a:srgbClr val="000000"/>
                </a:solidFill>
                <a:latin typeface="Symbol" pitchFamily="18" charset="2"/>
              </a:rPr>
              <a:t>b &gt; 0</a:t>
            </a:r>
            <a:r>
              <a:rPr lang="en-GB">
                <a:solidFill>
                  <a:srgbClr val="000000"/>
                </a:solidFill>
                <a:latin typeface="Times New Roman"/>
              </a:rPr>
              <a:t> </a:t>
            </a:r>
          </a:p>
          <a:p>
            <a:r>
              <a:rPr lang="en-GB">
                <a:solidFill>
                  <a:srgbClr val="000000"/>
                </a:solidFill>
                <a:latin typeface="Times New Roman"/>
              </a:rPr>
              <a:t>	</a:t>
            </a:r>
          </a:p>
        </p:txBody>
      </p:sp>
    </p:spTree>
    <p:extLst>
      <p:ext uri="{BB962C8B-B14F-4D97-AF65-F5344CB8AC3E}">
        <p14:creationId xmlns:p14="http://schemas.microsoft.com/office/powerpoint/2010/main" val="6262817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CCECFF">
            <a:alpha val="0"/>
          </a:srgbClr>
        </a:solidFill>
        <a:effectLst>
          <a:outerShdw dist="107763" dir="2700000" algn="ctr" rotWithShape="0">
            <a:srgbClr val="000000"/>
          </a:outerShdw>
        </a:effectLst>
      </p:bgPr>
    </p:bg>
    <p:spTree>
      <p:nvGrpSpPr>
        <p:cNvPr id="1" name=""/>
        <p:cNvGrpSpPr/>
        <p:nvPr/>
      </p:nvGrpSpPr>
      <p:grpSpPr>
        <a:xfrm>
          <a:off x="0" y="0"/>
          <a:ext cx="0" cy="0"/>
          <a:chOff x="0" y="0"/>
          <a:chExt cx="0" cy="0"/>
        </a:xfrm>
      </p:grpSpPr>
      <p:pic>
        <p:nvPicPr>
          <p:cNvPr id="128002" name="Picture 2" descr="http://indiahairloss.com/yahoo_site_admin/assets/images/sev_aa.174211750_std.jpg"/>
          <p:cNvPicPr>
            <a:picLocks noChangeAspect="1" noChangeArrowheads="1"/>
          </p:cNvPicPr>
          <p:nvPr/>
        </p:nvPicPr>
        <p:blipFill>
          <a:blip r:embed="rId2" cstate="print"/>
          <a:srcRect/>
          <a:stretch>
            <a:fillRect/>
          </a:stretch>
        </p:blipFill>
        <p:spPr bwMode="auto">
          <a:xfrm>
            <a:off x="287338" y="819150"/>
            <a:ext cx="2362200" cy="2505075"/>
          </a:xfrm>
          <a:prstGeom prst="rect">
            <a:avLst/>
          </a:prstGeom>
          <a:noFill/>
          <a:ln w="9525">
            <a:noFill/>
            <a:miter lim="800000"/>
            <a:headEnd/>
            <a:tailEnd/>
          </a:ln>
        </p:spPr>
      </p:pic>
      <p:pic>
        <p:nvPicPr>
          <p:cNvPr id="128003" name="Picture 3"/>
          <p:cNvPicPr>
            <a:picLocks noChangeAspect="1" noChangeArrowheads="1"/>
          </p:cNvPicPr>
          <p:nvPr/>
        </p:nvPicPr>
        <p:blipFill>
          <a:blip r:embed="rId3" cstate="print"/>
          <a:srcRect/>
          <a:stretch>
            <a:fillRect/>
          </a:stretch>
        </p:blipFill>
        <p:spPr bwMode="auto">
          <a:xfrm>
            <a:off x="2849563" y="781050"/>
            <a:ext cx="6126162" cy="1228725"/>
          </a:xfrm>
          <a:prstGeom prst="rect">
            <a:avLst/>
          </a:prstGeom>
          <a:noFill/>
          <a:ln w="9525">
            <a:noFill/>
            <a:miter lim="800000"/>
            <a:headEnd/>
            <a:tailEnd/>
          </a:ln>
        </p:spPr>
      </p:pic>
      <p:pic>
        <p:nvPicPr>
          <p:cNvPr id="128004" name="Picture 4"/>
          <p:cNvPicPr>
            <a:picLocks noChangeAspect="1" noChangeArrowheads="1"/>
          </p:cNvPicPr>
          <p:nvPr/>
        </p:nvPicPr>
        <p:blipFill>
          <a:blip r:embed="rId4" cstate="print"/>
          <a:srcRect/>
          <a:stretch>
            <a:fillRect/>
          </a:stretch>
        </p:blipFill>
        <p:spPr bwMode="auto">
          <a:xfrm>
            <a:off x="6907213" y="2209800"/>
            <a:ext cx="2028825" cy="247650"/>
          </a:xfrm>
          <a:prstGeom prst="rect">
            <a:avLst/>
          </a:prstGeom>
          <a:noFill/>
          <a:ln w="9525">
            <a:noFill/>
            <a:miter lim="800000"/>
            <a:headEnd/>
            <a:tailEnd/>
          </a:ln>
        </p:spPr>
      </p:pic>
      <p:pic>
        <p:nvPicPr>
          <p:cNvPr id="128005" name="Picture 5"/>
          <p:cNvPicPr>
            <a:picLocks noChangeAspect="1" noChangeArrowheads="1"/>
          </p:cNvPicPr>
          <p:nvPr/>
        </p:nvPicPr>
        <p:blipFill>
          <a:blip r:embed="rId5" cstate="print"/>
          <a:srcRect/>
          <a:stretch>
            <a:fillRect/>
          </a:stretch>
        </p:blipFill>
        <p:spPr bwMode="auto">
          <a:xfrm>
            <a:off x="128588" y="3465513"/>
            <a:ext cx="8753475" cy="3273425"/>
          </a:xfrm>
          <a:prstGeom prst="rect">
            <a:avLst/>
          </a:prstGeom>
          <a:noFill/>
          <a:ln w="9525">
            <a:noFill/>
            <a:miter lim="800000"/>
            <a:headEnd/>
            <a:tailEnd/>
          </a:ln>
        </p:spPr>
      </p:pic>
    </p:spTree>
    <p:extLst>
      <p:ext uri="{BB962C8B-B14F-4D97-AF65-F5344CB8AC3E}">
        <p14:creationId xmlns:p14="http://schemas.microsoft.com/office/powerpoint/2010/main" val="4143286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CCECFF">
            <a:alpha val="0"/>
          </a:srgbClr>
        </a:solidFill>
        <a:effectLst>
          <a:outerShdw dist="107763" dir="2700000" algn="ctr" rotWithShape="0">
            <a:srgbClr val="000000"/>
          </a:outerShdw>
        </a:effectLst>
      </p:bgPr>
    </p:bg>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95250" y="244475"/>
            <a:ext cx="8902700" cy="3600450"/>
          </a:xfrm>
          <a:prstGeom prst="rect">
            <a:avLst/>
          </a:prstGeom>
          <a:noFill/>
          <a:ln w="9525">
            <a:noFill/>
            <a:miter lim="800000"/>
            <a:headEnd/>
            <a:tailEnd/>
          </a:ln>
        </p:spPr>
      </p:pic>
      <p:pic>
        <p:nvPicPr>
          <p:cNvPr id="129027" name="Picture 4"/>
          <p:cNvPicPr>
            <a:picLocks noChangeAspect="1" noChangeArrowheads="1"/>
          </p:cNvPicPr>
          <p:nvPr/>
        </p:nvPicPr>
        <p:blipFill>
          <a:blip r:embed="rId3" cstate="print"/>
          <a:srcRect/>
          <a:stretch>
            <a:fillRect/>
          </a:stretch>
        </p:blipFill>
        <p:spPr bwMode="auto">
          <a:xfrm>
            <a:off x="74613" y="4224338"/>
            <a:ext cx="8980487" cy="2282825"/>
          </a:xfrm>
          <a:prstGeom prst="rect">
            <a:avLst/>
          </a:prstGeom>
          <a:noFill/>
          <a:ln w="9525">
            <a:noFill/>
            <a:miter lim="800000"/>
            <a:headEnd/>
            <a:tailEnd/>
          </a:ln>
        </p:spPr>
      </p:pic>
    </p:spTree>
    <p:extLst>
      <p:ext uri="{BB962C8B-B14F-4D97-AF65-F5344CB8AC3E}">
        <p14:creationId xmlns:p14="http://schemas.microsoft.com/office/powerpoint/2010/main" val="1873813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1458" name="Picture 2"/>
          <p:cNvPicPr>
            <a:picLocks noChangeAspect="1" noChangeArrowheads="1"/>
          </p:cNvPicPr>
          <p:nvPr/>
        </p:nvPicPr>
        <p:blipFill>
          <a:blip r:embed="rId2" cstate="print"/>
          <a:srcRect/>
          <a:stretch>
            <a:fillRect/>
          </a:stretch>
        </p:blipFill>
        <p:spPr bwMode="auto">
          <a:xfrm>
            <a:off x="971599" y="232773"/>
            <a:ext cx="7200801" cy="6516280"/>
          </a:xfrm>
          <a:prstGeom prst="rect">
            <a:avLst/>
          </a:prstGeom>
          <a:noFill/>
          <a:ln w="9525">
            <a:noFill/>
            <a:miter lim="800000"/>
            <a:headEnd/>
            <a:tailEnd/>
          </a:ln>
        </p:spPr>
      </p:pic>
      <p:pic>
        <p:nvPicPr>
          <p:cNvPr id="531459" name="Picture 3"/>
          <p:cNvPicPr>
            <a:picLocks noChangeAspect="1" noChangeArrowheads="1"/>
          </p:cNvPicPr>
          <p:nvPr/>
        </p:nvPicPr>
        <p:blipFill>
          <a:blip r:embed="rId3" cstate="print"/>
          <a:srcRect/>
          <a:stretch>
            <a:fillRect/>
          </a:stretch>
        </p:blipFill>
        <p:spPr bwMode="auto">
          <a:xfrm rot="16200000">
            <a:off x="6276156" y="3381028"/>
            <a:ext cx="5057775" cy="257175"/>
          </a:xfrm>
          <a:prstGeom prst="rect">
            <a:avLst/>
          </a:prstGeom>
          <a:noFill/>
          <a:ln w="9525">
            <a:noFill/>
            <a:miter lim="800000"/>
            <a:headEnd/>
            <a:tailEnd/>
          </a:ln>
        </p:spPr>
      </p:pic>
      <p:sp>
        <p:nvSpPr>
          <p:cNvPr id="2" name="TextBox 1"/>
          <p:cNvSpPr txBox="1"/>
          <p:nvPr/>
        </p:nvSpPr>
        <p:spPr>
          <a:xfrm>
            <a:off x="214312" y="2967038"/>
            <a:ext cx="1327608" cy="830997"/>
          </a:xfrm>
          <a:prstGeom prst="rect">
            <a:avLst/>
          </a:prstGeom>
          <a:noFill/>
        </p:spPr>
        <p:txBody>
          <a:bodyPr wrap="none" rtlCol="0">
            <a:spAutoFit/>
          </a:bodyPr>
          <a:lstStyle/>
          <a:p>
            <a:r>
              <a:rPr lang="en-AU" dirty="0" smtClean="0"/>
              <a:t>Sarah</a:t>
            </a:r>
          </a:p>
          <a:p>
            <a:r>
              <a:rPr lang="en-AU" dirty="0" err="1" smtClean="0"/>
              <a:t>Medland</a:t>
            </a:r>
            <a:endParaRPr lang="en-US" dirty="0"/>
          </a:p>
        </p:txBody>
      </p:sp>
    </p:spTree>
    <p:extLst>
      <p:ext uri="{BB962C8B-B14F-4D97-AF65-F5344CB8AC3E}">
        <p14:creationId xmlns:p14="http://schemas.microsoft.com/office/powerpoint/2010/main" val="37004190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066963" y="143054"/>
            <a:ext cx="7202613" cy="646331"/>
          </a:xfrm>
          <a:prstGeom prst="rect">
            <a:avLst/>
          </a:prstGeom>
          <a:noFill/>
        </p:spPr>
        <p:txBody>
          <a:bodyPr wrap="none" rtlCol="0">
            <a:spAutoFit/>
          </a:bodyPr>
          <a:lstStyle/>
          <a:p>
            <a:pPr fontAlgn="auto">
              <a:spcBef>
                <a:spcPts val="0"/>
              </a:spcBef>
              <a:spcAft>
                <a:spcPts val="0"/>
              </a:spcAft>
            </a:pPr>
            <a:r>
              <a:rPr lang="en-AU" sz="3600" b="1" dirty="0" smtClean="0">
                <a:solidFill>
                  <a:srgbClr val="FF0000"/>
                </a:solidFill>
                <a:latin typeface="Tahoma"/>
              </a:rPr>
              <a:t>GWAS publications since 2005</a:t>
            </a:r>
            <a:endParaRPr lang="en-AU" sz="3600" b="1" dirty="0">
              <a:solidFill>
                <a:srgbClr val="FF0000"/>
              </a:solidFill>
              <a:latin typeface="Tahoma"/>
            </a:endParaRPr>
          </a:p>
        </p:txBody>
      </p:sp>
      <p:pic>
        <p:nvPicPr>
          <p:cNvPr id="539650" name="Picture 2" descr="Image result for gwas publication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80" y="1104900"/>
            <a:ext cx="8757399" cy="5181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736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59384"/>
            <a:ext cx="8534347" cy="6455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4904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4" name="Picture 4" descr="height photo.jpg"/>
          <p:cNvPicPr>
            <a:picLocks noChangeAspect="1"/>
          </p:cNvPicPr>
          <p:nvPr/>
        </p:nvPicPr>
        <p:blipFill>
          <a:blip r:embed="rId3" cstate="print"/>
          <a:srcRect/>
          <a:stretch>
            <a:fillRect/>
          </a:stretch>
        </p:blipFill>
        <p:spPr bwMode="auto">
          <a:xfrm>
            <a:off x="-1" y="534525"/>
            <a:ext cx="8529145" cy="3091544"/>
          </a:xfrm>
          <a:prstGeom prst="rect">
            <a:avLst/>
          </a:prstGeom>
          <a:noFill/>
          <a:ln w="9525">
            <a:noFill/>
            <a:miter lim="800000"/>
            <a:headEnd/>
            <a:tailEnd/>
          </a:ln>
        </p:spPr>
      </p:pic>
      <p:sp>
        <p:nvSpPr>
          <p:cNvPr id="105475" name="Slide Number Placeholder 5"/>
          <p:cNvSpPr>
            <a:spLocks noGrp="1"/>
          </p:cNvSpPr>
          <p:nvPr>
            <p:ph type="sldNum" sz="quarter" idx="12"/>
          </p:nvPr>
        </p:nvSpPr>
        <p:spPr bwMode="auto">
          <a:noFill/>
          <a:ln>
            <a:miter lim="800000"/>
            <a:headEnd/>
            <a:tailEnd/>
          </a:ln>
        </p:spPr>
        <p:txBody>
          <a:bodyPr/>
          <a:lstStyle/>
          <a:p>
            <a:fld id="{481C6A13-2D66-48C9-9238-0AA44BBF6889}" type="slidenum">
              <a:rPr lang="en-AU" altLang="zh-CN" smtClean="0"/>
              <a:pPr/>
              <a:t>3</a:t>
            </a:fld>
            <a:endParaRPr lang="en-AU" altLang="zh-CN" smtClean="0"/>
          </a:p>
        </p:txBody>
      </p:sp>
      <p:sp>
        <p:nvSpPr>
          <p:cNvPr id="4" name="TextBox 3"/>
          <p:cNvSpPr txBox="1"/>
          <p:nvPr/>
        </p:nvSpPr>
        <p:spPr>
          <a:xfrm>
            <a:off x="270556" y="126125"/>
            <a:ext cx="3531476" cy="461665"/>
          </a:xfrm>
          <a:prstGeom prst="rect">
            <a:avLst/>
          </a:prstGeom>
          <a:noFill/>
        </p:spPr>
        <p:txBody>
          <a:bodyPr wrap="square" rtlCol="0">
            <a:spAutoFit/>
          </a:bodyPr>
          <a:lstStyle/>
          <a:p>
            <a:r>
              <a:rPr lang="en-US" dirty="0" smtClean="0">
                <a:solidFill>
                  <a:srgbClr val="1F497D"/>
                </a:solidFill>
              </a:rPr>
              <a:t>Human variation: Height</a:t>
            </a:r>
            <a:endParaRPr lang="en-US" dirty="0">
              <a:solidFill>
                <a:srgbClr val="1F497D"/>
              </a:solidFill>
            </a:endParaRPr>
          </a:p>
        </p:txBody>
      </p:sp>
      <p:pic>
        <p:nvPicPr>
          <p:cNvPr id="558086" name="Picture 6" descr="http://images.flatworldknowledge.com/stangor/stangor-fig09_007.jpg"/>
          <p:cNvPicPr>
            <a:picLocks noChangeAspect="1" noChangeArrowheads="1"/>
          </p:cNvPicPr>
          <p:nvPr/>
        </p:nvPicPr>
        <p:blipFill>
          <a:blip r:embed="rId4" cstate="print"/>
          <a:srcRect/>
          <a:stretch>
            <a:fillRect/>
          </a:stretch>
        </p:blipFill>
        <p:spPr bwMode="auto">
          <a:xfrm>
            <a:off x="270556" y="4479283"/>
            <a:ext cx="5562685" cy="2329172"/>
          </a:xfrm>
          <a:prstGeom prst="rect">
            <a:avLst/>
          </a:prstGeom>
          <a:noFill/>
        </p:spPr>
      </p:pic>
      <p:sp>
        <p:nvSpPr>
          <p:cNvPr id="9" name="TextBox 8"/>
          <p:cNvSpPr txBox="1"/>
          <p:nvPr/>
        </p:nvSpPr>
        <p:spPr>
          <a:xfrm>
            <a:off x="530773" y="4030717"/>
            <a:ext cx="3531476" cy="461665"/>
          </a:xfrm>
          <a:prstGeom prst="rect">
            <a:avLst/>
          </a:prstGeom>
          <a:noFill/>
        </p:spPr>
        <p:txBody>
          <a:bodyPr wrap="square" rtlCol="0">
            <a:spAutoFit/>
          </a:bodyPr>
          <a:lstStyle/>
          <a:p>
            <a:r>
              <a:rPr lang="en-US" dirty="0" smtClean="0">
                <a:solidFill>
                  <a:srgbClr val="1F497D"/>
                </a:solidFill>
              </a:rPr>
              <a:t>Human variation: IQ</a:t>
            </a:r>
            <a:endParaRPr lang="en-US" dirty="0">
              <a:solidFill>
                <a:srgbClr val="1F497D"/>
              </a:solidFill>
            </a:endParaRPr>
          </a:p>
        </p:txBody>
      </p:sp>
      <p:pic>
        <p:nvPicPr>
          <p:cNvPr id="7" name="Picture 6" descr="Screen Shot 2015-10-17 at 9.19.5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0177" y="4175609"/>
            <a:ext cx="2466198" cy="2358091"/>
          </a:xfrm>
          <a:prstGeom prst="rect">
            <a:avLst/>
          </a:prstGeom>
        </p:spPr>
      </p:pic>
    </p:spTree>
    <p:extLst>
      <p:ext uri="{BB962C8B-B14F-4D97-AF65-F5344CB8AC3E}">
        <p14:creationId xmlns:p14="http://schemas.microsoft.com/office/powerpoint/2010/main" val="19872608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add value</a:t>
            </a:r>
            <a:endParaRPr lang="en-US" dirty="0"/>
          </a:p>
        </p:txBody>
      </p:sp>
      <p:sp>
        <p:nvSpPr>
          <p:cNvPr id="3" name="Subtitle 2"/>
          <p:cNvSpPr>
            <a:spLocks noGrp="1"/>
          </p:cNvSpPr>
          <p:nvPr>
            <p:ph type="subTitle" idx="1"/>
          </p:nvPr>
        </p:nvSpPr>
        <p:spPr/>
        <p:txBody>
          <a:bodyPr/>
          <a:lstStyle/>
          <a:p>
            <a:r>
              <a:rPr lang="en-AU" dirty="0" smtClean="0"/>
              <a:t>Find the right target gene</a:t>
            </a:r>
            <a:endParaRPr lang="en-US" dirty="0"/>
          </a:p>
        </p:txBody>
      </p:sp>
    </p:spTree>
    <p:extLst>
      <p:ext uri="{BB962C8B-B14F-4D97-AF65-F5344CB8AC3E}">
        <p14:creationId xmlns:p14="http://schemas.microsoft.com/office/powerpoint/2010/main" val="4199054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16632"/>
            <a:ext cx="4392488" cy="155853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t="10863" r="63533"/>
          <a:stretch>
            <a:fillRect/>
          </a:stretch>
        </p:blipFill>
        <p:spPr bwMode="auto">
          <a:xfrm>
            <a:off x="4644008" y="755200"/>
            <a:ext cx="4104456" cy="5992895"/>
          </a:xfrm>
          <a:prstGeom prst="rect">
            <a:avLst/>
          </a:prstGeom>
          <a:noFill/>
          <a:ln w="9525">
            <a:noFill/>
            <a:miter lim="800000"/>
            <a:headEnd/>
            <a:tailEnd/>
          </a:ln>
        </p:spPr>
      </p:pic>
      <p:sp>
        <p:nvSpPr>
          <p:cNvPr id="8" name="TextBox 7"/>
          <p:cNvSpPr txBox="1"/>
          <p:nvPr/>
        </p:nvSpPr>
        <p:spPr>
          <a:xfrm>
            <a:off x="467544" y="2276872"/>
            <a:ext cx="3888432" cy="3539430"/>
          </a:xfrm>
          <a:prstGeom prst="rect">
            <a:avLst/>
          </a:prstGeom>
          <a:noFill/>
        </p:spPr>
        <p:txBody>
          <a:bodyPr wrap="square" rtlCol="0">
            <a:spAutoFit/>
          </a:bodyPr>
          <a:lstStyle/>
          <a:p>
            <a:pPr fontAlgn="auto">
              <a:spcBef>
                <a:spcPts val="0"/>
              </a:spcBef>
              <a:spcAft>
                <a:spcPts val="0"/>
              </a:spcAft>
            </a:pPr>
            <a:r>
              <a:rPr lang="en-AU" sz="2800" dirty="0" smtClean="0">
                <a:solidFill>
                  <a:prstClr val="black"/>
                </a:solidFill>
                <a:latin typeface="Calibri"/>
              </a:rPr>
              <a:t>A local </a:t>
            </a:r>
            <a:r>
              <a:rPr lang="en-AU" sz="2800" i="1" dirty="0" err="1" smtClean="0">
                <a:solidFill>
                  <a:prstClr val="black"/>
                </a:solidFill>
                <a:latin typeface="Calibri"/>
              </a:rPr>
              <a:t>cis</a:t>
            </a:r>
            <a:r>
              <a:rPr lang="en-AU" sz="2800" dirty="0" smtClean="0">
                <a:solidFill>
                  <a:prstClr val="black"/>
                </a:solidFill>
                <a:latin typeface="Calibri"/>
              </a:rPr>
              <a:t>-acting variant in a regulatory element affects allele-specific transcription factor binding affinity and is associated with differential expression of gene A (see chart)</a:t>
            </a:r>
            <a:endParaRPr lang="en-AU" sz="2800" dirty="0">
              <a:solidFill>
                <a:prstClr val="black"/>
              </a:solidFill>
              <a:latin typeface="Calibri"/>
            </a:endParaRPr>
          </a:p>
        </p:txBody>
      </p:sp>
      <p:sp>
        <p:nvSpPr>
          <p:cNvPr id="9" name="5-Point Star 8"/>
          <p:cNvSpPr/>
          <p:nvPr/>
        </p:nvSpPr>
        <p:spPr>
          <a:xfrm>
            <a:off x="4091048" y="2338194"/>
            <a:ext cx="360040" cy="36004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1800">
              <a:solidFill>
                <a:prstClr val="white"/>
              </a:solidFill>
            </a:endParaRPr>
          </a:p>
        </p:txBody>
      </p:sp>
      <p:cxnSp>
        <p:nvCxnSpPr>
          <p:cNvPr id="11" name="Straight Connector 10"/>
          <p:cNvCxnSpPr/>
          <p:nvPr/>
        </p:nvCxnSpPr>
        <p:spPr>
          <a:xfrm>
            <a:off x="3995936" y="2996952"/>
            <a:ext cx="2160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6073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16632"/>
            <a:ext cx="4392488" cy="155853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55152"/>
          <a:stretch>
            <a:fillRect/>
          </a:stretch>
        </p:blipFill>
        <p:spPr bwMode="auto">
          <a:xfrm>
            <a:off x="4355976" y="620688"/>
            <a:ext cx="4575217" cy="6093296"/>
          </a:xfrm>
          <a:prstGeom prst="rect">
            <a:avLst/>
          </a:prstGeom>
          <a:noFill/>
          <a:ln w="9525">
            <a:noFill/>
            <a:miter lim="800000"/>
            <a:headEnd/>
            <a:tailEnd/>
          </a:ln>
        </p:spPr>
      </p:pic>
      <p:sp>
        <p:nvSpPr>
          <p:cNvPr id="7" name="TextBox 6"/>
          <p:cNvSpPr txBox="1"/>
          <p:nvPr/>
        </p:nvSpPr>
        <p:spPr>
          <a:xfrm>
            <a:off x="251520" y="1988840"/>
            <a:ext cx="3312368" cy="3416320"/>
          </a:xfrm>
          <a:prstGeom prst="rect">
            <a:avLst/>
          </a:prstGeom>
          <a:noFill/>
        </p:spPr>
        <p:txBody>
          <a:bodyPr wrap="square" rtlCol="0">
            <a:spAutoFit/>
          </a:bodyPr>
          <a:lstStyle/>
          <a:p>
            <a:pPr fontAlgn="auto">
              <a:spcBef>
                <a:spcPts val="0"/>
              </a:spcBef>
              <a:spcAft>
                <a:spcPts val="0"/>
              </a:spcAft>
            </a:pPr>
            <a:r>
              <a:rPr lang="en-AU" dirty="0" smtClean="0">
                <a:solidFill>
                  <a:prstClr val="black"/>
                </a:solidFill>
                <a:latin typeface="Calibri"/>
              </a:rPr>
              <a:t>The same variant can modulate expression of </a:t>
            </a:r>
            <a:r>
              <a:rPr lang="en-AU" b="1" dirty="0" smtClean="0">
                <a:solidFill>
                  <a:prstClr val="black">
                    <a:lumMod val="50000"/>
                    <a:lumOff val="50000"/>
                  </a:prstClr>
                </a:solidFill>
                <a:latin typeface="Calibri"/>
              </a:rPr>
              <a:t>gene D</a:t>
            </a:r>
            <a:r>
              <a:rPr lang="en-AU" dirty="0" smtClean="0">
                <a:solidFill>
                  <a:prstClr val="black"/>
                </a:solidFill>
                <a:latin typeface="Calibri"/>
              </a:rPr>
              <a:t> at a distance through DNA looping that brings the regulatory enhancer element close to the promoter of gene D on the same chromosome.</a:t>
            </a:r>
            <a:endParaRPr lang="en-AU" b="1" dirty="0">
              <a:solidFill>
                <a:prstClr val="black">
                  <a:lumMod val="50000"/>
                  <a:lumOff val="50000"/>
                </a:prstClr>
              </a:solidFill>
              <a:latin typeface="Calibri"/>
            </a:endParaRPr>
          </a:p>
        </p:txBody>
      </p:sp>
    </p:spTree>
    <p:extLst>
      <p:ext uri="{BB962C8B-B14F-4D97-AF65-F5344CB8AC3E}">
        <p14:creationId xmlns:p14="http://schemas.microsoft.com/office/powerpoint/2010/main" val="15996608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827584" y="908720"/>
            <a:ext cx="7695406" cy="5767876"/>
          </a:xfrm>
          <a:prstGeom prst="rect">
            <a:avLst/>
          </a:prstGeom>
          <a:noFill/>
          <a:ln w="9525">
            <a:noFill/>
            <a:miter lim="800000"/>
            <a:headEnd/>
            <a:tailEnd/>
          </a:ln>
        </p:spPr>
      </p:pic>
      <p:sp>
        <p:nvSpPr>
          <p:cNvPr id="3" name="TextBox 2"/>
          <p:cNvSpPr txBox="1"/>
          <p:nvPr/>
        </p:nvSpPr>
        <p:spPr>
          <a:xfrm>
            <a:off x="683568" y="260648"/>
            <a:ext cx="8136904" cy="648072"/>
          </a:xfrm>
          <a:prstGeom prst="rect">
            <a:avLst/>
          </a:prstGeom>
          <a:noFill/>
        </p:spPr>
        <p:txBody>
          <a:bodyPr wrap="square" rtlCol="0">
            <a:spAutoFit/>
          </a:bodyPr>
          <a:lstStyle/>
          <a:p>
            <a:pPr algn="ctr" fontAlgn="auto">
              <a:spcBef>
                <a:spcPts val="0"/>
              </a:spcBef>
              <a:spcAft>
                <a:spcPts val="0"/>
              </a:spcAft>
            </a:pPr>
            <a:r>
              <a:rPr lang="en-AU" sz="1800" b="1" dirty="0" smtClean="0">
                <a:solidFill>
                  <a:srgbClr val="FF0000"/>
                </a:solidFill>
                <a:latin typeface="Calibri"/>
              </a:rPr>
              <a:t>Chromatin conformation capture (3C) to find the target of a disease-associated SNP within an enhancer element</a:t>
            </a:r>
            <a:endParaRPr lang="en-AU" sz="1800" b="1" dirty="0">
              <a:solidFill>
                <a:srgbClr val="FF0000"/>
              </a:solidFill>
              <a:latin typeface="Calibri"/>
            </a:endParaRPr>
          </a:p>
        </p:txBody>
      </p:sp>
      <p:sp>
        <p:nvSpPr>
          <p:cNvPr id="4" name="TextBox 3"/>
          <p:cNvSpPr txBox="1"/>
          <p:nvPr/>
        </p:nvSpPr>
        <p:spPr>
          <a:xfrm>
            <a:off x="179512" y="3403600"/>
            <a:ext cx="1368152" cy="1200329"/>
          </a:xfrm>
          <a:prstGeom prst="rect">
            <a:avLst/>
          </a:prstGeom>
          <a:noFill/>
        </p:spPr>
        <p:txBody>
          <a:bodyPr wrap="square" rtlCol="0">
            <a:spAutoFit/>
          </a:bodyPr>
          <a:lstStyle/>
          <a:p>
            <a:pPr fontAlgn="auto">
              <a:spcBef>
                <a:spcPts val="0"/>
              </a:spcBef>
              <a:spcAft>
                <a:spcPts val="0"/>
              </a:spcAft>
            </a:pPr>
            <a:r>
              <a:rPr lang="en-AU" sz="1800" b="1" dirty="0" smtClean="0">
                <a:solidFill>
                  <a:srgbClr val="FF0000"/>
                </a:solidFill>
                <a:latin typeface="Calibri"/>
              </a:rPr>
              <a:t>Can detect interactions from ~20kb to ~800kb</a:t>
            </a:r>
            <a:endParaRPr lang="en-AU" sz="1800" b="1" dirty="0">
              <a:solidFill>
                <a:srgbClr val="FF0000"/>
              </a:solidFill>
              <a:latin typeface="Calibri"/>
            </a:endParaRPr>
          </a:p>
        </p:txBody>
      </p:sp>
    </p:spTree>
    <p:extLst>
      <p:ext uri="{BB962C8B-B14F-4D97-AF65-F5344CB8AC3E}">
        <p14:creationId xmlns:p14="http://schemas.microsoft.com/office/powerpoint/2010/main" val="15540957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856" y="548680"/>
            <a:ext cx="8229600" cy="1143000"/>
          </a:xfrm>
        </p:spPr>
        <p:txBody>
          <a:bodyPr>
            <a:noAutofit/>
          </a:bodyPr>
          <a:lstStyle/>
          <a:p>
            <a:r>
              <a:rPr lang="en-AU" sz="2400" dirty="0">
                <a:solidFill>
                  <a:srgbClr val="FF0000"/>
                </a:solidFill>
              </a:rPr>
              <a:t>Obesity-associated variants within </a:t>
            </a:r>
            <a:r>
              <a:rPr lang="en-AU" sz="2400" i="1" dirty="0">
                <a:solidFill>
                  <a:srgbClr val="FF0000"/>
                </a:solidFill>
              </a:rPr>
              <a:t>FTO</a:t>
            </a:r>
            <a:r>
              <a:rPr lang="en-AU" sz="2400" dirty="0">
                <a:solidFill>
                  <a:srgbClr val="FF0000"/>
                </a:solidFill>
              </a:rPr>
              <a:t> form long-range functional connections with </a:t>
            </a:r>
            <a:r>
              <a:rPr lang="en-AU" sz="2400" i="1" dirty="0" smtClean="0">
                <a:solidFill>
                  <a:srgbClr val="FF0000"/>
                </a:solidFill>
              </a:rPr>
              <a:t>IRX3</a:t>
            </a:r>
            <a:br>
              <a:rPr lang="en-AU" sz="2400" i="1" dirty="0" smtClean="0">
                <a:solidFill>
                  <a:srgbClr val="FF0000"/>
                </a:solidFill>
              </a:rPr>
            </a:br>
            <a:r>
              <a:rPr lang="en-AU" sz="2400" i="1" dirty="0" err="1" smtClean="0">
                <a:solidFill>
                  <a:srgbClr val="FF0000"/>
                </a:solidFill>
              </a:rPr>
              <a:t>Smemo</a:t>
            </a:r>
            <a:r>
              <a:rPr lang="en-AU" sz="2400" i="1" dirty="0" smtClean="0">
                <a:solidFill>
                  <a:srgbClr val="FF0000"/>
                </a:solidFill>
              </a:rPr>
              <a:t> et al 2014</a:t>
            </a:r>
            <a:r>
              <a:rPr lang="en-AU" sz="2400" dirty="0">
                <a:solidFill>
                  <a:srgbClr val="FF0000"/>
                </a:solidFill>
              </a:rPr>
              <a:t/>
            </a:r>
            <a:br>
              <a:rPr lang="en-AU" sz="2400" dirty="0">
                <a:solidFill>
                  <a:srgbClr val="FF0000"/>
                </a:solidFill>
              </a:rPr>
            </a:br>
            <a:endParaRPr lang="en-AU" sz="2400" dirty="0">
              <a:solidFill>
                <a:srgbClr val="FF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832" y="2492896"/>
            <a:ext cx="7061424" cy="2895184"/>
          </a:xfrm>
          <a:prstGeom prst="rect">
            <a:avLst/>
          </a:prstGeom>
        </p:spPr>
      </p:pic>
    </p:spTree>
    <p:extLst>
      <p:ext uri="{BB962C8B-B14F-4D97-AF65-F5344CB8AC3E}">
        <p14:creationId xmlns:p14="http://schemas.microsoft.com/office/powerpoint/2010/main" val="3754839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increase power</a:t>
            </a:r>
            <a:endParaRPr lang="en-US" dirty="0"/>
          </a:p>
        </p:txBody>
      </p:sp>
      <p:sp>
        <p:nvSpPr>
          <p:cNvPr id="3" name="Subtitle 2"/>
          <p:cNvSpPr>
            <a:spLocks noGrp="1"/>
          </p:cNvSpPr>
          <p:nvPr>
            <p:ph type="subTitle" idx="1"/>
          </p:nvPr>
        </p:nvSpPr>
        <p:spPr/>
        <p:txBody>
          <a:bodyPr/>
          <a:lstStyle/>
          <a:p>
            <a:r>
              <a:rPr lang="en-AU" dirty="0" smtClean="0"/>
              <a:t>Imputation</a:t>
            </a:r>
            <a:endParaRPr lang="en-US" dirty="0"/>
          </a:p>
        </p:txBody>
      </p:sp>
    </p:spTree>
    <p:extLst>
      <p:ext uri="{BB962C8B-B14F-4D97-AF65-F5344CB8AC3E}">
        <p14:creationId xmlns:p14="http://schemas.microsoft.com/office/powerpoint/2010/main" val="17587283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646" y="2937644"/>
            <a:ext cx="5233023" cy="3046988"/>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c</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c     </a:t>
            </a:r>
            <a:r>
              <a:rPr lang="en-US" sz="1600" dirty="0">
                <a:solidFill>
                  <a:prstClr val="black"/>
                </a:solidFill>
                <a:latin typeface="Courier"/>
                <a:cs typeface="Courier"/>
              </a:rPr>
              <a:t>a  </a:t>
            </a:r>
            <a:r>
              <a:rPr lang="en-US" sz="1600" dirty="0" smtClean="0">
                <a:solidFill>
                  <a:prstClr val="black"/>
                </a:solidFill>
                <a:latin typeface="Courier"/>
                <a:cs typeface="Courier"/>
              </a:rPr>
              <a:t>   a</a:t>
            </a:r>
          </a:p>
          <a:p>
            <a:pPr fontAlgn="auto">
              <a:spcBef>
                <a:spcPts val="0"/>
              </a:spcBef>
              <a:spcAft>
                <a:spcPts val="0"/>
              </a:spcAft>
            </a:pP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c</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a</a:t>
            </a:r>
            <a:endParaRPr lang="en-US" sz="1600" dirty="0" smtClean="0">
              <a:solidFill>
                <a:prstClr val="black"/>
              </a:solidFill>
              <a:latin typeface="Courier"/>
              <a:cs typeface="Courier"/>
            </a:endParaRP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c</a:t>
            </a:r>
          </a:p>
          <a:p>
            <a:pPr fontAlgn="auto">
              <a:spcBef>
                <a:spcPts val="0"/>
              </a:spcBef>
              <a:spcAft>
                <a:spcPts val="0"/>
              </a:spcAft>
            </a:pPr>
            <a:r>
              <a:rPr lang="en-US" sz="1600" dirty="0">
                <a:solidFill>
                  <a:prstClr val="black"/>
                </a:solidFill>
                <a:latin typeface="Courier"/>
                <a:cs typeface="Courier"/>
              </a:rPr>
              <a: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a </a:t>
            </a:r>
          </a:p>
          <a:p>
            <a:pPr fontAlgn="auto">
              <a:spcBef>
                <a:spcPts val="0"/>
              </a:spcBef>
              <a:spcAft>
                <a:spcPts val="0"/>
              </a:spcAft>
            </a:pPr>
            <a:r>
              <a:rPr lang="en-US" sz="1600" dirty="0" smtClean="0">
                <a:solidFill>
                  <a:prstClr val="black"/>
                </a:solidFill>
                <a:latin typeface="Courier"/>
                <a:cs typeface="Courier"/>
              </a:rPr>
              <a:t> </a:t>
            </a:r>
            <a:endParaRPr lang="en-US" sz="1600" dirty="0">
              <a:solidFill>
                <a:prstClr val="black"/>
              </a:solidFill>
              <a:latin typeface="Courier"/>
              <a:cs typeface="Courier"/>
            </a:endParaRPr>
          </a:p>
        </p:txBody>
      </p:sp>
      <p:sp>
        <p:nvSpPr>
          <p:cNvPr id="7" name="TextBox 6"/>
          <p:cNvSpPr txBox="1"/>
          <p:nvPr/>
        </p:nvSpPr>
        <p:spPr>
          <a:xfrm>
            <a:off x="92965" y="908720"/>
            <a:ext cx="5233023" cy="1815882"/>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t </a:t>
            </a:r>
            <a:r>
              <a:rPr lang="en-US" sz="1600" dirty="0">
                <a:solidFill>
                  <a:prstClr val="black"/>
                </a:solidFill>
                <a:latin typeface="Courier"/>
                <a:cs typeface="Courier"/>
              </a:rPr>
              <a:t>g a g g g a a </a:t>
            </a:r>
            <a:r>
              <a:rPr lang="en-US" sz="1600" dirty="0" smtClean="0">
                <a:solidFill>
                  <a:prstClr val="black"/>
                </a:solidFill>
                <a:latin typeface="Courier"/>
                <a:cs typeface="Courier"/>
              </a:rPr>
              <a:t>c c </a:t>
            </a:r>
            <a:r>
              <a:rPr lang="en-US" sz="1600" dirty="0">
                <a:solidFill>
                  <a:prstClr val="black"/>
                </a:solidFill>
                <a:latin typeface="Courier"/>
                <a:cs typeface="Courier"/>
              </a:rPr>
              <a:t>t g a g 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 g a c g a g g g a a a t t g a g a c</a:t>
            </a:r>
          </a:p>
          <a:p>
            <a:pPr fontAlgn="auto">
              <a:spcBef>
                <a:spcPts val="0"/>
              </a:spcBef>
              <a:spcAft>
                <a:spcPts val="0"/>
              </a:spcAft>
            </a:pPr>
            <a:r>
              <a:rPr lang="en-US" sz="1600" dirty="0">
                <a:solidFill>
                  <a:prstClr val="black"/>
                </a:solidFill>
                <a:latin typeface="Courier"/>
                <a:cs typeface="Courier"/>
              </a:rPr>
              <a:t>t</a:t>
            </a:r>
            <a:r>
              <a:rPr lang="en-US" sz="1600" dirty="0" smtClean="0">
                <a:solidFill>
                  <a:prstClr val="black"/>
                </a:solidFill>
                <a:latin typeface="Courier"/>
                <a:cs typeface="Courier"/>
              </a:rPr>
              <a:t> g c </a:t>
            </a:r>
            <a:r>
              <a:rPr lang="en-US" sz="1600" dirty="0">
                <a:solidFill>
                  <a:prstClr val="black"/>
                </a:solidFill>
                <a:latin typeface="Courier"/>
                <a:cs typeface="Courier"/>
              </a:rPr>
              <a:t>g a c g </a:t>
            </a:r>
            <a:r>
              <a:rPr lang="en-US" sz="1600" dirty="0" smtClean="0">
                <a:solidFill>
                  <a:prstClr val="black"/>
                </a:solidFill>
                <a:latin typeface="Courier"/>
                <a:cs typeface="Courier"/>
              </a:rPr>
              <a:t>g t </a:t>
            </a:r>
            <a:r>
              <a:rPr lang="en-US" sz="1600" dirty="0">
                <a:solidFill>
                  <a:prstClr val="black"/>
                </a:solidFill>
                <a:latin typeface="Courier"/>
                <a:cs typeface="Courier"/>
              </a:rPr>
              <a:t>g </a:t>
            </a:r>
            <a:r>
              <a:rPr lang="en-US" sz="1600" dirty="0" smtClean="0">
                <a:solidFill>
                  <a:prstClr val="black"/>
                </a:solidFill>
                <a:latin typeface="Courier"/>
                <a:cs typeface="Courier"/>
              </a:rPr>
              <a:t>a t t c </a:t>
            </a:r>
            <a:r>
              <a:rPr lang="en-US" sz="1600" dirty="0">
                <a:solidFill>
                  <a:prstClr val="black"/>
                </a:solidFill>
                <a:latin typeface="Courier"/>
                <a:cs typeface="Courier"/>
              </a:rPr>
              <a:t>t </a:t>
            </a:r>
            <a:r>
              <a:rPr lang="en-US" sz="1600" dirty="0" smtClean="0">
                <a:solidFill>
                  <a:prstClr val="black"/>
                </a:solidFill>
                <a:latin typeface="Courier"/>
                <a:cs typeface="Courier"/>
              </a:rPr>
              <a:t>c c </a:t>
            </a:r>
            <a:r>
              <a:rPr lang="en-US" sz="1600" dirty="0">
                <a:solidFill>
                  <a:prstClr val="black"/>
                </a:solidFill>
                <a:latin typeface="Courier"/>
                <a:cs typeface="Courier"/>
              </a:rPr>
              <a:t>a g a </a:t>
            </a:r>
            <a:r>
              <a:rPr lang="en-US" sz="1600" dirty="0" smtClean="0">
                <a:solidFill>
                  <a:prstClr val="black"/>
                </a:solidFill>
                <a:latin typeface="Courier"/>
                <a:cs typeface="Courier"/>
              </a:rPr>
              <a:t>c </a:t>
            </a: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g a c g a </a:t>
            </a:r>
            <a:r>
              <a:rPr lang="en-US" sz="1600" dirty="0" smtClean="0">
                <a:solidFill>
                  <a:prstClr val="black"/>
                </a:solidFill>
                <a:latin typeface="Courier"/>
                <a:cs typeface="Courier"/>
              </a:rPr>
              <a:t>t </a:t>
            </a:r>
            <a:r>
              <a:rPr lang="en-US" sz="1600" dirty="0">
                <a:solidFill>
                  <a:prstClr val="black"/>
                </a:solidFill>
                <a:latin typeface="Courier"/>
                <a:cs typeface="Courier"/>
              </a:rPr>
              <a:t>g g </a:t>
            </a:r>
            <a:r>
              <a:rPr lang="en-US" sz="1600" dirty="0" smtClean="0">
                <a:solidFill>
                  <a:prstClr val="black"/>
                </a:solidFill>
                <a:latin typeface="Courier"/>
                <a:cs typeface="Courier"/>
              </a:rPr>
              <a:t>t </a:t>
            </a:r>
            <a:r>
              <a:rPr lang="en-US" sz="1600" dirty="0">
                <a:solidFill>
                  <a:prstClr val="black"/>
                </a:solidFill>
                <a:latin typeface="Courier"/>
                <a:cs typeface="Courier"/>
              </a:rPr>
              <a:t>a </a:t>
            </a:r>
            <a:r>
              <a:rPr lang="en-US" sz="1600" dirty="0" smtClean="0">
                <a:solidFill>
                  <a:prstClr val="black"/>
                </a:solidFill>
                <a:latin typeface="Courier"/>
                <a:cs typeface="Courier"/>
              </a:rPr>
              <a:t>c </a:t>
            </a:r>
            <a:r>
              <a:rPr lang="en-US" sz="1600" dirty="0">
                <a:solidFill>
                  <a:prstClr val="black"/>
                </a:solidFill>
                <a:latin typeface="Courier"/>
                <a:cs typeface="Courier"/>
              </a:rPr>
              <a:t>t t g a </a:t>
            </a:r>
            <a:r>
              <a:rPr lang="en-US" sz="1600" dirty="0" smtClean="0">
                <a:solidFill>
                  <a:prstClr val="black"/>
                </a:solidFill>
                <a:latin typeface="Courier"/>
                <a:cs typeface="Courier"/>
              </a:rPr>
              <a:t>t c </a:t>
            </a:r>
            <a:r>
              <a:rPr lang="en-US" sz="1600" dirty="0">
                <a:solidFill>
                  <a:prstClr val="black"/>
                </a:solidFill>
                <a:latin typeface="Courier"/>
                <a:cs typeface="Courier"/>
              </a:rPr>
              <a:t>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 </a:t>
            </a:r>
            <a:r>
              <a:rPr lang="en-US" sz="1600" dirty="0">
                <a:solidFill>
                  <a:prstClr val="black"/>
                </a:solidFill>
                <a:latin typeface="Courier"/>
                <a:cs typeface="Courier"/>
              </a:rPr>
              <a:t>a g </a:t>
            </a:r>
            <a:r>
              <a:rPr lang="en-US" sz="1600" dirty="0" smtClean="0">
                <a:solidFill>
                  <a:prstClr val="black"/>
                </a:solidFill>
                <a:latin typeface="Courier"/>
                <a:cs typeface="Courier"/>
              </a:rPr>
              <a:t>t t a g t a a t t c c c </a:t>
            </a:r>
            <a:r>
              <a:rPr lang="en-US" sz="1600" dirty="0">
                <a:solidFill>
                  <a:prstClr val="black"/>
                </a:solidFill>
                <a:latin typeface="Courier"/>
                <a:cs typeface="Courier"/>
              </a:rPr>
              <a:t>g a g </a:t>
            </a:r>
            <a:r>
              <a:rPr lang="en-US" sz="1600" dirty="0" smtClean="0">
                <a:solidFill>
                  <a:prstClr val="black"/>
                </a:solidFill>
                <a:latin typeface="Courier"/>
                <a:cs typeface="Courier"/>
              </a:rPr>
              <a:t>c a</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t>
            </a:r>
            <a:r>
              <a:rPr lang="en-US" sz="1600" dirty="0" smtClean="0">
                <a:solidFill>
                  <a:prstClr val="black"/>
                </a:solidFill>
                <a:latin typeface="Courier"/>
                <a:cs typeface="Courier"/>
              </a:rPr>
              <a:t>c a </a:t>
            </a:r>
            <a:r>
              <a:rPr lang="en-US" sz="1600" dirty="0">
                <a:solidFill>
                  <a:prstClr val="black"/>
                </a:solidFill>
                <a:latin typeface="Courier"/>
                <a:cs typeface="Courier"/>
              </a:rPr>
              <a:t>a </a:t>
            </a:r>
            <a:r>
              <a:rPr lang="en-US" sz="1600" dirty="0" smtClean="0">
                <a:solidFill>
                  <a:prstClr val="black"/>
                </a:solidFill>
                <a:latin typeface="Courier"/>
                <a:cs typeface="Courier"/>
              </a:rPr>
              <a:t>t </a:t>
            </a:r>
            <a:r>
              <a:rPr lang="en-US" sz="1600" dirty="0">
                <a:solidFill>
                  <a:prstClr val="black"/>
                </a:solidFill>
                <a:latin typeface="Courier"/>
                <a:cs typeface="Courier"/>
              </a:rPr>
              <a:t>g a g g g a a a t t g </a:t>
            </a:r>
            <a:r>
              <a:rPr lang="en-US" sz="1600" dirty="0" smtClean="0">
                <a:solidFill>
                  <a:prstClr val="black"/>
                </a:solidFill>
                <a:latin typeface="Courier"/>
                <a:cs typeface="Courier"/>
              </a:rPr>
              <a:t>t t </a:t>
            </a:r>
            <a:r>
              <a:rPr lang="en-US" sz="1600" dirty="0">
                <a:solidFill>
                  <a:prstClr val="black"/>
                </a:solidFill>
                <a:latin typeface="Courier"/>
                <a:cs typeface="Courier"/>
              </a:rPr>
              <a:t>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 g a c g </a:t>
            </a:r>
            <a:r>
              <a:rPr lang="en-US" sz="1600" dirty="0" smtClean="0">
                <a:solidFill>
                  <a:prstClr val="black"/>
                </a:solidFill>
                <a:latin typeface="Courier"/>
                <a:cs typeface="Courier"/>
              </a:rPr>
              <a:t>g </a:t>
            </a:r>
            <a:r>
              <a:rPr lang="en-US" sz="1600" dirty="0">
                <a:solidFill>
                  <a:prstClr val="black"/>
                </a:solidFill>
                <a:latin typeface="Courier"/>
                <a:cs typeface="Courier"/>
              </a:rPr>
              <a:t>g g g a a a t t </a:t>
            </a:r>
            <a:r>
              <a:rPr lang="en-US" sz="1600" dirty="0" smtClean="0">
                <a:solidFill>
                  <a:prstClr val="black"/>
                </a:solidFill>
                <a:latin typeface="Courier"/>
                <a:cs typeface="Courier"/>
              </a:rPr>
              <a:t>c t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c</a:t>
            </a: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41" name="TextBox 40"/>
          <p:cNvSpPr txBox="1"/>
          <p:nvPr/>
        </p:nvSpPr>
        <p:spPr>
          <a:xfrm>
            <a:off x="6012160" y="1124744"/>
            <a:ext cx="3024336" cy="1138773"/>
          </a:xfrm>
          <a:prstGeom prst="rect">
            <a:avLst/>
          </a:prstGeom>
          <a:noFill/>
        </p:spPr>
        <p:txBody>
          <a:bodyPr wrap="square" rtlCol="0">
            <a:spAutoFit/>
          </a:bodyPr>
          <a:lstStyle/>
          <a:p>
            <a:pPr fontAlgn="auto">
              <a:spcBef>
                <a:spcPts val="0"/>
              </a:spcBef>
              <a:spcAft>
                <a:spcPts val="0"/>
              </a:spcAft>
            </a:pPr>
            <a:r>
              <a:rPr lang="en-US" b="1" dirty="0" smtClean="0">
                <a:solidFill>
                  <a:srgbClr val="3366FF"/>
                </a:solidFill>
                <a:latin typeface="Calibri" panose="020F0502020204030204"/>
              </a:rPr>
              <a:t>Reference </a:t>
            </a:r>
            <a:r>
              <a:rPr lang="en-US" b="1" dirty="0">
                <a:solidFill>
                  <a:srgbClr val="3366FF"/>
                </a:solidFill>
                <a:latin typeface="Calibri" panose="020F0502020204030204"/>
              </a:rPr>
              <a:t>h</a:t>
            </a:r>
            <a:r>
              <a:rPr lang="en-US" b="1" dirty="0" smtClean="0">
                <a:solidFill>
                  <a:srgbClr val="3366FF"/>
                </a:solidFill>
                <a:latin typeface="Calibri" panose="020F0502020204030204"/>
              </a:rPr>
              <a:t>aplotypes via sequencing studies</a:t>
            </a:r>
            <a:endParaRPr lang="en-US" b="1" dirty="0">
              <a:solidFill>
                <a:srgbClr val="3366FF"/>
              </a:solidFill>
              <a:latin typeface="Calibri" panose="020F0502020204030204"/>
            </a:endParaRPr>
          </a:p>
          <a:p>
            <a:pPr fontAlgn="auto">
              <a:spcBef>
                <a:spcPts val="0"/>
              </a:spcBef>
              <a:spcAft>
                <a:spcPts val="0"/>
              </a:spcAft>
            </a:pPr>
            <a:r>
              <a:rPr lang="en-US" sz="2000" dirty="0" err="1" smtClean="0">
                <a:solidFill>
                  <a:prstClr val="black"/>
                </a:solidFill>
                <a:latin typeface="Calibri" panose="020F0502020204030204"/>
              </a:rPr>
              <a:t>eg</a:t>
            </a:r>
            <a:r>
              <a:rPr lang="en-US" sz="2000" dirty="0" smtClean="0">
                <a:solidFill>
                  <a:prstClr val="black"/>
                </a:solidFill>
                <a:latin typeface="Calibri" panose="020F0502020204030204"/>
              </a:rPr>
              <a:t>. 1000 Genomes Project</a:t>
            </a:r>
          </a:p>
        </p:txBody>
      </p:sp>
      <p:cxnSp>
        <p:nvCxnSpPr>
          <p:cNvPr id="5" name="Straight Arrow Connector 4"/>
          <p:cNvCxnSpPr/>
          <p:nvPr/>
        </p:nvCxnSpPr>
        <p:spPr>
          <a:xfrm flipH="1">
            <a:off x="5364088" y="1844824"/>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32272" y="277232"/>
            <a:ext cx="7079456" cy="584775"/>
          </a:xfrm>
          <a:prstGeom prst="rect">
            <a:avLst/>
          </a:prstGeom>
          <a:noFill/>
        </p:spPr>
        <p:txBody>
          <a:bodyPr wrap="square" rtlCol="0">
            <a:spAutoFit/>
          </a:bodyPr>
          <a:lstStyle/>
          <a:p>
            <a:pPr algn="ctr" fontAlgn="auto">
              <a:spcBef>
                <a:spcPts val="0"/>
              </a:spcBef>
              <a:spcAft>
                <a:spcPts val="0"/>
              </a:spcAft>
            </a:pPr>
            <a:r>
              <a:rPr lang="en-US" sz="3200" dirty="0">
                <a:solidFill>
                  <a:prstClr val="black"/>
                </a:solidFill>
                <a:latin typeface="Calibri" panose="020F0502020204030204"/>
              </a:rPr>
              <a:t>I</a:t>
            </a:r>
            <a:r>
              <a:rPr lang="en-US" sz="3200" dirty="0" smtClean="0">
                <a:solidFill>
                  <a:prstClr val="black"/>
                </a:solidFill>
                <a:latin typeface="Calibri" panose="020F0502020204030204"/>
              </a:rPr>
              <a:t>mputation </a:t>
            </a:r>
            <a:endParaRPr lang="en-US" sz="3200" dirty="0">
              <a:solidFill>
                <a:prstClr val="black"/>
              </a:solidFill>
              <a:latin typeface="Calibri" panose="020F0502020204030204"/>
            </a:endParaRPr>
          </a:p>
        </p:txBody>
      </p:sp>
      <p:sp>
        <p:nvSpPr>
          <p:cNvPr id="9" name="TextBox 8"/>
          <p:cNvSpPr txBox="1"/>
          <p:nvPr/>
        </p:nvSpPr>
        <p:spPr>
          <a:xfrm>
            <a:off x="5743575" y="6488668"/>
            <a:ext cx="3400425"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panose="020F0502020204030204"/>
              </a:rPr>
              <a:t>Slide from Jonathan </a:t>
            </a:r>
            <a:r>
              <a:rPr lang="en-US" sz="1800" dirty="0" err="1" smtClean="0">
                <a:solidFill>
                  <a:prstClr val="black"/>
                </a:solidFill>
                <a:latin typeface="Calibri" panose="020F0502020204030204"/>
              </a:rPr>
              <a:t>Marchini</a:t>
            </a:r>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420823952"/>
      </p:ext>
    </p:extLst>
  </p:cSld>
  <p:clrMapOvr>
    <a:masterClrMapping/>
  </p:clrMapOvr>
  <mc:AlternateContent xmlns:mc="http://schemas.openxmlformats.org/markup-compatibility/2006" xmlns:p14="http://schemas.microsoft.com/office/powerpoint/2010/main">
    <mc:Choice Requires="p14">
      <p:transition spd="slow" p14:dur="2000" advTm="11217"/>
    </mc:Choice>
    <mc:Fallback xmlns="">
      <p:transition spd="slow" advTm="11217"/>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646" y="2937644"/>
            <a:ext cx="5233023" cy="3046988"/>
          </a:xfrm>
          <a:prstGeom prst="rect">
            <a:avLst/>
          </a:prstGeom>
          <a:noFill/>
        </p:spPr>
        <p:txBody>
          <a:bodyPr wrap="none" rtlCol="0">
            <a:spAutoFit/>
          </a:bodyPr>
          <a:lstStyle/>
          <a:p>
            <a:pPr fontAlgn="auto">
              <a:spcBef>
                <a:spcPts val="0"/>
              </a:spcBef>
              <a:spcAft>
                <a:spcPts val="0"/>
              </a:spcAft>
            </a:pP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g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a:t>
            </a:r>
            <a:r>
              <a:rPr lang="en-US" sz="1600" b="1" dirty="0">
                <a:solidFill>
                  <a:srgbClr val="FF0000"/>
                </a:solidFill>
                <a:latin typeface="Courier"/>
                <a:cs typeface="Courier"/>
              </a:rPr>
              <a:t>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a:t>
            </a:r>
          </a:p>
          <a:p>
            <a:pPr fontAlgn="auto">
              <a:spcBef>
                <a:spcPts val="0"/>
              </a:spcBef>
              <a:spcAft>
                <a:spcPts val="0"/>
              </a:spcAft>
            </a:pP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dirty="0" smtClean="0">
                <a:solidFill>
                  <a:prstClr val="black"/>
                </a:solidFill>
                <a:latin typeface="Courier"/>
                <a:cs typeface="Courier"/>
              </a:rPr>
              <a:t>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dirty="0" smtClean="0">
                <a:solidFill>
                  <a:prstClr val="black"/>
                </a:solidFill>
                <a:latin typeface="Courier"/>
                <a:cs typeface="Courier"/>
              </a:rPr>
              <a:t>c</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 </a:t>
            </a:r>
            <a:r>
              <a:rPr lang="en-US" sz="1600" dirty="0">
                <a:solidFill>
                  <a:prstClr val="black"/>
                </a:solidFill>
                <a:latin typeface="Courier"/>
                <a:cs typeface="Courier"/>
              </a:rPr>
              <a:t>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a:t>
            </a:r>
          </a:p>
          <a:p>
            <a:pPr fontAlgn="auto">
              <a:spcBef>
                <a:spcPts val="0"/>
              </a:spcBef>
              <a:spcAft>
                <a:spcPts val="0"/>
              </a:spcAft>
            </a:pP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a:t>
            </a:r>
          </a:p>
          <a:p>
            <a:pPr fontAlgn="auto">
              <a:spcBef>
                <a:spcPts val="0"/>
              </a:spcBef>
              <a:spcAft>
                <a:spcPts val="0"/>
              </a:spcAft>
            </a:pPr>
            <a:endParaRPr lang="en-US" sz="1600" dirty="0" smtClean="0">
              <a:solidFill>
                <a:prstClr val="black"/>
              </a:solidFill>
              <a:latin typeface="Courier"/>
              <a:cs typeface="Courier"/>
            </a:endParaRPr>
          </a:p>
          <a:p>
            <a:pPr fontAlgn="auto">
              <a:spcBef>
                <a:spcPts val="0"/>
              </a:spcBef>
              <a:spcAft>
                <a:spcPts val="0"/>
              </a:spcAft>
            </a:pP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dirty="0" smtClean="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dirty="0" smtClean="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a:t>
            </a:r>
            <a:endParaRPr lang="en-US" sz="1600" dirty="0">
              <a:solidFill>
                <a:prstClr val="black"/>
              </a:solidFill>
              <a:latin typeface="Courier"/>
              <a:cs typeface="Courier"/>
            </a:endParaRPr>
          </a:p>
          <a:p>
            <a:pPr fontAlgn="auto">
              <a:spcBef>
                <a:spcPts val="0"/>
              </a:spcBef>
              <a:spcAft>
                <a:spcPts val="0"/>
              </a:spcAft>
            </a:pP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dirty="0" smtClean="0">
                <a:solidFill>
                  <a:prstClr val="black"/>
                </a:solidFill>
                <a:latin typeface="Courier"/>
                <a:cs typeface="Courier"/>
              </a:rPr>
              <a:t>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a:t>
            </a:r>
            <a:endParaRPr lang="en-US" sz="1600" dirty="0">
              <a:solidFill>
                <a:prstClr val="black"/>
              </a:solidFill>
              <a:latin typeface="Courier"/>
              <a:cs typeface="Courier"/>
            </a:endParaRPr>
          </a:p>
          <a:p>
            <a:pPr fontAlgn="auto">
              <a:spcBef>
                <a:spcPts val="0"/>
              </a:spcBef>
              <a:spcAft>
                <a:spcPts val="0"/>
              </a:spcAft>
            </a:pP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endParaRPr lang="en-US" sz="1600" dirty="0">
              <a:solidFill>
                <a:prstClr val="black"/>
              </a:solidFill>
              <a:latin typeface="Courier"/>
              <a:cs typeface="Courier"/>
            </a:endParaRPr>
          </a:p>
        </p:txBody>
      </p:sp>
      <p:sp>
        <p:nvSpPr>
          <p:cNvPr id="7" name="TextBox 6"/>
          <p:cNvSpPr txBox="1"/>
          <p:nvPr/>
        </p:nvSpPr>
        <p:spPr>
          <a:xfrm>
            <a:off x="92965" y="908720"/>
            <a:ext cx="5233023" cy="1815882"/>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t </a:t>
            </a:r>
            <a:r>
              <a:rPr lang="en-US" sz="1600" dirty="0">
                <a:solidFill>
                  <a:prstClr val="black"/>
                </a:solidFill>
                <a:latin typeface="Courier"/>
                <a:cs typeface="Courier"/>
              </a:rPr>
              <a:t>g a g g g a a </a:t>
            </a:r>
            <a:r>
              <a:rPr lang="en-US" sz="1600" dirty="0" smtClean="0">
                <a:solidFill>
                  <a:prstClr val="black"/>
                </a:solidFill>
                <a:latin typeface="Courier"/>
                <a:cs typeface="Courier"/>
              </a:rPr>
              <a:t>c c </a:t>
            </a:r>
            <a:r>
              <a:rPr lang="en-US" sz="1600" dirty="0">
                <a:solidFill>
                  <a:prstClr val="black"/>
                </a:solidFill>
                <a:latin typeface="Courier"/>
                <a:cs typeface="Courier"/>
              </a:rPr>
              <a:t>t g a g 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 g a c g a g g g a a a t t g a g a c</a:t>
            </a:r>
          </a:p>
          <a:p>
            <a:pPr fontAlgn="auto">
              <a:spcBef>
                <a:spcPts val="0"/>
              </a:spcBef>
              <a:spcAft>
                <a:spcPts val="0"/>
              </a:spcAft>
            </a:pPr>
            <a:r>
              <a:rPr lang="en-US" sz="1600" dirty="0">
                <a:solidFill>
                  <a:prstClr val="black"/>
                </a:solidFill>
                <a:latin typeface="Courier"/>
                <a:cs typeface="Courier"/>
              </a:rPr>
              <a:t>t</a:t>
            </a:r>
            <a:r>
              <a:rPr lang="en-US" sz="1600" dirty="0" smtClean="0">
                <a:solidFill>
                  <a:prstClr val="black"/>
                </a:solidFill>
                <a:latin typeface="Courier"/>
                <a:cs typeface="Courier"/>
              </a:rPr>
              <a:t> g c </a:t>
            </a:r>
            <a:r>
              <a:rPr lang="en-US" sz="1600" dirty="0">
                <a:solidFill>
                  <a:prstClr val="black"/>
                </a:solidFill>
                <a:latin typeface="Courier"/>
                <a:cs typeface="Courier"/>
              </a:rPr>
              <a:t>g a c g </a:t>
            </a:r>
            <a:r>
              <a:rPr lang="en-US" sz="1600" dirty="0" smtClean="0">
                <a:solidFill>
                  <a:prstClr val="black"/>
                </a:solidFill>
                <a:latin typeface="Courier"/>
                <a:cs typeface="Courier"/>
              </a:rPr>
              <a:t>g t </a:t>
            </a:r>
            <a:r>
              <a:rPr lang="en-US" sz="1600" dirty="0">
                <a:solidFill>
                  <a:prstClr val="black"/>
                </a:solidFill>
                <a:latin typeface="Courier"/>
                <a:cs typeface="Courier"/>
              </a:rPr>
              <a:t>g </a:t>
            </a:r>
            <a:r>
              <a:rPr lang="en-US" sz="1600" dirty="0" smtClean="0">
                <a:solidFill>
                  <a:prstClr val="black"/>
                </a:solidFill>
                <a:latin typeface="Courier"/>
                <a:cs typeface="Courier"/>
              </a:rPr>
              <a:t>a t t c </a:t>
            </a:r>
            <a:r>
              <a:rPr lang="en-US" sz="1600" dirty="0">
                <a:solidFill>
                  <a:prstClr val="black"/>
                </a:solidFill>
                <a:latin typeface="Courier"/>
                <a:cs typeface="Courier"/>
              </a:rPr>
              <a:t>t </a:t>
            </a:r>
            <a:r>
              <a:rPr lang="en-US" sz="1600" dirty="0" smtClean="0">
                <a:solidFill>
                  <a:prstClr val="black"/>
                </a:solidFill>
                <a:latin typeface="Courier"/>
                <a:cs typeface="Courier"/>
              </a:rPr>
              <a:t>c c </a:t>
            </a:r>
            <a:r>
              <a:rPr lang="en-US" sz="1600" dirty="0">
                <a:solidFill>
                  <a:prstClr val="black"/>
                </a:solidFill>
                <a:latin typeface="Courier"/>
                <a:cs typeface="Courier"/>
              </a:rPr>
              <a:t>a g a </a:t>
            </a:r>
            <a:r>
              <a:rPr lang="en-US" sz="1600" dirty="0" smtClean="0">
                <a:solidFill>
                  <a:prstClr val="black"/>
                </a:solidFill>
                <a:latin typeface="Courier"/>
                <a:cs typeface="Courier"/>
              </a:rPr>
              <a:t>c </a:t>
            </a: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g a c g a </a:t>
            </a:r>
            <a:r>
              <a:rPr lang="en-US" sz="1600" dirty="0" smtClean="0">
                <a:solidFill>
                  <a:prstClr val="black"/>
                </a:solidFill>
                <a:latin typeface="Courier"/>
                <a:cs typeface="Courier"/>
              </a:rPr>
              <a:t>t </a:t>
            </a:r>
            <a:r>
              <a:rPr lang="en-US" sz="1600" dirty="0">
                <a:solidFill>
                  <a:prstClr val="black"/>
                </a:solidFill>
                <a:latin typeface="Courier"/>
                <a:cs typeface="Courier"/>
              </a:rPr>
              <a:t>g g </a:t>
            </a:r>
            <a:r>
              <a:rPr lang="en-US" sz="1600" dirty="0" smtClean="0">
                <a:solidFill>
                  <a:prstClr val="black"/>
                </a:solidFill>
                <a:latin typeface="Courier"/>
                <a:cs typeface="Courier"/>
              </a:rPr>
              <a:t>t </a:t>
            </a:r>
            <a:r>
              <a:rPr lang="en-US" sz="1600" dirty="0">
                <a:solidFill>
                  <a:prstClr val="black"/>
                </a:solidFill>
                <a:latin typeface="Courier"/>
                <a:cs typeface="Courier"/>
              </a:rPr>
              <a:t>a </a:t>
            </a:r>
            <a:r>
              <a:rPr lang="en-US" sz="1600" dirty="0" smtClean="0">
                <a:solidFill>
                  <a:prstClr val="black"/>
                </a:solidFill>
                <a:latin typeface="Courier"/>
                <a:cs typeface="Courier"/>
              </a:rPr>
              <a:t>c </a:t>
            </a:r>
            <a:r>
              <a:rPr lang="en-US" sz="1600" dirty="0">
                <a:solidFill>
                  <a:prstClr val="black"/>
                </a:solidFill>
                <a:latin typeface="Courier"/>
                <a:cs typeface="Courier"/>
              </a:rPr>
              <a:t>t t g a </a:t>
            </a:r>
            <a:r>
              <a:rPr lang="en-US" sz="1600" dirty="0" smtClean="0">
                <a:solidFill>
                  <a:prstClr val="black"/>
                </a:solidFill>
                <a:latin typeface="Courier"/>
                <a:cs typeface="Courier"/>
              </a:rPr>
              <a:t>t c </a:t>
            </a:r>
            <a:r>
              <a:rPr lang="en-US" sz="1600" dirty="0">
                <a:solidFill>
                  <a:prstClr val="black"/>
                </a:solidFill>
                <a:latin typeface="Courier"/>
                <a:cs typeface="Courier"/>
              </a:rPr>
              <a:t>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 </a:t>
            </a:r>
            <a:r>
              <a:rPr lang="en-US" sz="1600" dirty="0">
                <a:solidFill>
                  <a:prstClr val="black"/>
                </a:solidFill>
                <a:latin typeface="Courier"/>
                <a:cs typeface="Courier"/>
              </a:rPr>
              <a:t>a g </a:t>
            </a:r>
            <a:r>
              <a:rPr lang="en-US" sz="1600" dirty="0" smtClean="0">
                <a:solidFill>
                  <a:prstClr val="black"/>
                </a:solidFill>
                <a:latin typeface="Courier"/>
                <a:cs typeface="Courier"/>
              </a:rPr>
              <a:t>t t a g t a a t t c c c </a:t>
            </a:r>
            <a:r>
              <a:rPr lang="en-US" sz="1600" dirty="0">
                <a:solidFill>
                  <a:prstClr val="black"/>
                </a:solidFill>
                <a:latin typeface="Courier"/>
                <a:cs typeface="Courier"/>
              </a:rPr>
              <a:t>g a g </a:t>
            </a:r>
            <a:r>
              <a:rPr lang="en-US" sz="1600" dirty="0" smtClean="0">
                <a:solidFill>
                  <a:prstClr val="black"/>
                </a:solidFill>
                <a:latin typeface="Courier"/>
                <a:cs typeface="Courier"/>
              </a:rPr>
              <a:t>c a</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t>
            </a:r>
            <a:r>
              <a:rPr lang="en-US" sz="1600" dirty="0" smtClean="0">
                <a:solidFill>
                  <a:prstClr val="black"/>
                </a:solidFill>
                <a:latin typeface="Courier"/>
                <a:cs typeface="Courier"/>
              </a:rPr>
              <a:t>c a </a:t>
            </a:r>
            <a:r>
              <a:rPr lang="en-US" sz="1600" dirty="0">
                <a:solidFill>
                  <a:prstClr val="black"/>
                </a:solidFill>
                <a:latin typeface="Courier"/>
                <a:cs typeface="Courier"/>
              </a:rPr>
              <a:t>a </a:t>
            </a:r>
            <a:r>
              <a:rPr lang="en-US" sz="1600" dirty="0" smtClean="0">
                <a:solidFill>
                  <a:prstClr val="black"/>
                </a:solidFill>
                <a:latin typeface="Courier"/>
                <a:cs typeface="Courier"/>
              </a:rPr>
              <a:t>t </a:t>
            </a:r>
            <a:r>
              <a:rPr lang="en-US" sz="1600" dirty="0">
                <a:solidFill>
                  <a:prstClr val="black"/>
                </a:solidFill>
                <a:latin typeface="Courier"/>
                <a:cs typeface="Courier"/>
              </a:rPr>
              <a:t>g a g g g a a a t t g </a:t>
            </a:r>
            <a:r>
              <a:rPr lang="en-US" sz="1600" dirty="0" smtClean="0">
                <a:solidFill>
                  <a:prstClr val="black"/>
                </a:solidFill>
                <a:latin typeface="Courier"/>
                <a:cs typeface="Courier"/>
              </a:rPr>
              <a:t>t t </a:t>
            </a:r>
            <a:r>
              <a:rPr lang="en-US" sz="1600" dirty="0">
                <a:solidFill>
                  <a:prstClr val="black"/>
                </a:solidFill>
                <a:latin typeface="Courier"/>
                <a:cs typeface="Courier"/>
              </a:rPr>
              <a:t>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 g a c g </a:t>
            </a:r>
            <a:r>
              <a:rPr lang="en-US" sz="1600" dirty="0" smtClean="0">
                <a:solidFill>
                  <a:prstClr val="black"/>
                </a:solidFill>
                <a:latin typeface="Courier"/>
                <a:cs typeface="Courier"/>
              </a:rPr>
              <a:t>g </a:t>
            </a:r>
            <a:r>
              <a:rPr lang="en-US" sz="1600" dirty="0">
                <a:solidFill>
                  <a:prstClr val="black"/>
                </a:solidFill>
                <a:latin typeface="Courier"/>
                <a:cs typeface="Courier"/>
              </a:rPr>
              <a:t>g g g a a a t t </a:t>
            </a:r>
            <a:r>
              <a:rPr lang="en-US" sz="1600" dirty="0" smtClean="0">
                <a:solidFill>
                  <a:prstClr val="black"/>
                </a:solidFill>
                <a:latin typeface="Courier"/>
                <a:cs typeface="Courier"/>
              </a:rPr>
              <a:t>c t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c</a:t>
            </a: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41" name="TextBox 40"/>
          <p:cNvSpPr txBox="1"/>
          <p:nvPr/>
        </p:nvSpPr>
        <p:spPr>
          <a:xfrm>
            <a:off x="6012160" y="1124744"/>
            <a:ext cx="3024336" cy="1138773"/>
          </a:xfrm>
          <a:prstGeom prst="rect">
            <a:avLst/>
          </a:prstGeom>
          <a:noFill/>
        </p:spPr>
        <p:txBody>
          <a:bodyPr wrap="square" rtlCol="0">
            <a:spAutoFit/>
          </a:bodyPr>
          <a:lstStyle/>
          <a:p>
            <a:pPr fontAlgn="auto">
              <a:spcBef>
                <a:spcPts val="0"/>
              </a:spcBef>
              <a:spcAft>
                <a:spcPts val="0"/>
              </a:spcAft>
            </a:pPr>
            <a:r>
              <a:rPr lang="en-US" b="1" dirty="0" smtClean="0">
                <a:solidFill>
                  <a:srgbClr val="3366FF"/>
                </a:solidFill>
                <a:latin typeface="Calibri" panose="020F0502020204030204"/>
              </a:rPr>
              <a:t>Reference </a:t>
            </a:r>
            <a:r>
              <a:rPr lang="en-US" b="1" dirty="0">
                <a:solidFill>
                  <a:srgbClr val="3366FF"/>
                </a:solidFill>
                <a:latin typeface="Calibri" panose="020F0502020204030204"/>
              </a:rPr>
              <a:t>h</a:t>
            </a:r>
            <a:r>
              <a:rPr lang="en-US" b="1" dirty="0" smtClean="0">
                <a:solidFill>
                  <a:srgbClr val="3366FF"/>
                </a:solidFill>
                <a:latin typeface="Calibri" panose="020F0502020204030204"/>
              </a:rPr>
              <a:t>aplotypes via sequencing studies</a:t>
            </a:r>
            <a:endParaRPr lang="en-US" b="1" dirty="0">
              <a:solidFill>
                <a:srgbClr val="3366FF"/>
              </a:solidFill>
              <a:latin typeface="Calibri" panose="020F0502020204030204"/>
            </a:endParaRPr>
          </a:p>
          <a:p>
            <a:pPr fontAlgn="auto">
              <a:spcBef>
                <a:spcPts val="0"/>
              </a:spcBef>
              <a:spcAft>
                <a:spcPts val="0"/>
              </a:spcAft>
            </a:pPr>
            <a:r>
              <a:rPr lang="en-US" sz="2000" dirty="0" err="1" smtClean="0">
                <a:solidFill>
                  <a:prstClr val="black"/>
                </a:solidFill>
                <a:latin typeface="Calibri" panose="020F0502020204030204"/>
              </a:rPr>
              <a:t>eg</a:t>
            </a:r>
            <a:r>
              <a:rPr lang="en-US" sz="2000" dirty="0" smtClean="0">
                <a:solidFill>
                  <a:prstClr val="black"/>
                </a:solidFill>
                <a:latin typeface="Calibri" panose="020F0502020204030204"/>
              </a:rPr>
              <a:t>. 1000 Genomes Project</a:t>
            </a:r>
          </a:p>
        </p:txBody>
      </p:sp>
      <p:cxnSp>
        <p:nvCxnSpPr>
          <p:cNvPr id="5" name="Straight Arrow Connector 4"/>
          <p:cNvCxnSpPr/>
          <p:nvPr/>
        </p:nvCxnSpPr>
        <p:spPr>
          <a:xfrm flipH="1">
            <a:off x="5364088" y="1844824"/>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32272" y="277232"/>
            <a:ext cx="7079456"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rPr>
              <a:t>Imputation</a:t>
            </a:r>
            <a:endParaRPr lang="en-US" sz="3200" dirty="0">
              <a:solidFill>
                <a:prstClr val="black"/>
              </a:solidFill>
              <a:latin typeface="Calibri" panose="020F0502020204030204"/>
            </a:endParaRPr>
          </a:p>
        </p:txBody>
      </p:sp>
      <p:sp>
        <p:nvSpPr>
          <p:cNvPr id="9" name="TextBox 8"/>
          <p:cNvSpPr txBox="1"/>
          <p:nvPr/>
        </p:nvSpPr>
        <p:spPr>
          <a:xfrm>
            <a:off x="5743575" y="6488668"/>
            <a:ext cx="3400425"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panose="020F0502020204030204"/>
              </a:rPr>
              <a:t>Slide from Jonathan </a:t>
            </a:r>
            <a:r>
              <a:rPr lang="en-US" sz="1800" dirty="0" err="1" smtClean="0">
                <a:solidFill>
                  <a:prstClr val="black"/>
                </a:solidFill>
                <a:latin typeface="Calibri" panose="020F0502020204030204"/>
              </a:rPr>
              <a:t>Marchini</a:t>
            </a:r>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3285314662"/>
      </p:ext>
    </p:extLst>
  </p:cSld>
  <p:clrMapOvr>
    <a:masterClrMapping/>
  </p:clrMapOvr>
  <mc:AlternateContent xmlns:mc="http://schemas.openxmlformats.org/markup-compatibility/2006" xmlns:p14="http://schemas.microsoft.com/office/powerpoint/2010/main">
    <mc:Choice Requires="p14">
      <p:transition spd="slow" p14:dur="2000" advTm="3143"/>
    </mc:Choice>
    <mc:Fallback xmlns="">
      <p:transition spd="slow" advTm="3143"/>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20204" y="4509120"/>
            <a:ext cx="3168352" cy="21602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Rectangle 26"/>
          <p:cNvSpPr/>
          <p:nvPr/>
        </p:nvSpPr>
        <p:spPr>
          <a:xfrm>
            <a:off x="3288556" y="3959699"/>
            <a:ext cx="2003523"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6" name="Rectangle 25"/>
          <p:cNvSpPr/>
          <p:nvPr/>
        </p:nvSpPr>
        <p:spPr>
          <a:xfrm>
            <a:off x="120204" y="3989812"/>
            <a:ext cx="3168352" cy="23762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Rectangle 24"/>
          <p:cNvSpPr/>
          <p:nvPr/>
        </p:nvSpPr>
        <p:spPr>
          <a:xfrm>
            <a:off x="840284" y="3729732"/>
            <a:ext cx="445179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Rectangle 23"/>
          <p:cNvSpPr/>
          <p:nvPr/>
        </p:nvSpPr>
        <p:spPr>
          <a:xfrm>
            <a:off x="120204" y="3728913"/>
            <a:ext cx="720080" cy="237626"/>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Rectangle 22"/>
          <p:cNvSpPr/>
          <p:nvPr/>
        </p:nvSpPr>
        <p:spPr>
          <a:xfrm>
            <a:off x="3792612" y="3251076"/>
            <a:ext cx="1499468"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2" name="Rectangle 21"/>
          <p:cNvSpPr/>
          <p:nvPr/>
        </p:nvSpPr>
        <p:spPr>
          <a:xfrm>
            <a:off x="120205" y="3263382"/>
            <a:ext cx="3672408"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Rectangle 20"/>
          <p:cNvSpPr/>
          <p:nvPr/>
        </p:nvSpPr>
        <p:spPr>
          <a:xfrm>
            <a:off x="2280444" y="3047358"/>
            <a:ext cx="3011636"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 name="Rectangle 19"/>
          <p:cNvSpPr/>
          <p:nvPr/>
        </p:nvSpPr>
        <p:spPr>
          <a:xfrm>
            <a:off x="120204" y="3049651"/>
            <a:ext cx="2160240"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13" name="Rectangle 12"/>
          <p:cNvSpPr/>
          <p:nvPr/>
        </p:nvSpPr>
        <p:spPr>
          <a:xfrm>
            <a:off x="118644" y="991868"/>
            <a:ext cx="5173435" cy="26138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Rectangle 13"/>
          <p:cNvSpPr/>
          <p:nvPr/>
        </p:nvSpPr>
        <p:spPr>
          <a:xfrm>
            <a:off x="118645" y="1234938"/>
            <a:ext cx="5173435"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Rectangle 14"/>
          <p:cNvSpPr/>
          <p:nvPr/>
        </p:nvSpPr>
        <p:spPr>
          <a:xfrm>
            <a:off x="118645" y="1473983"/>
            <a:ext cx="5173435"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Rectangle 15"/>
          <p:cNvSpPr/>
          <p:nvPr/>
        </p:nvSpPr>
        <p:spPr>
          <a:xfrm>
            <a:off x="120204" y="1701486"/>
            <a:ext cx="5173435"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Rectangle 16"/>
          <p:cNvSpPr/>
          <p:nvPr/>
        </p:nvSpPr>
        <p:spPr>
          <a:xfrm>
            <a:off x="120204" y="1943475"/>
            <a:ext cx="5173435"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Rectangle 17"/>
          <p:cNvSpPr/>
          <p:nvPr/>
        </p:nvSpPr>
        <p:spPr>
          <a:xfrm>
            <a:off x="120204" y="2193985"/>
            <a:ext cx="517343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Rectangle 18"/>
          <p:cNvSpPr/>
          <p:nvPr/>
        </p:nvSpPr>
        <p:spPr>
          <a:xfrm>
            <a:off x="120204" y="2443168"/>
            <a:ext cx="5173435"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TextBox 6"/>
          <p:cNvSpPr txBox="1"/>
          <p:nvPr/>
        </p:nvSpPr>
        <p:spPr>
          <a:xfrm>
            <a:off x="92965" y="908720"/>
            <a:ext cx="5233023" cy="1815882"/>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t </a:t>
            </a:r>
            <a:r>
              <a:rPr lang="en-US" sz="1600" dirty="0">
                <a:solidFill>
                  <a:prstClr val="black"/>
                </a:solidFill>
                <a:latin typeface="Courier"/>
                <a:cs typeface="Courier"/>
              </a:rPr>
              <a:t>g a g g g a a </a:t>
            </a:r>
            <a:r>
              <a:rPr lang="en-US" sz="1600" dirty="0" smtClean="0">
                <a:solidFill>
                  <a:prstClr val="black"/>
                </a:solidFill>
                <a:latin typeface="Courier"/>
                <a:cs typeface="Courier"/>
              </a:rPr>
              <a:t>c c </a:t>
            </a:r>
            <a:r>
              <a:rPr lang="en-US" sz="1600" dirty="0">
                <a:solidFill>
                  <a:prstClr val="black"/>
                </a:solidFill>
                <a:latin typeface="Courier"/>
                <a:cs typeface="Courier"/>
              </a:rPr>
              <a:t>t g a g 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 g a c g a g g g a a a t t g a g a c</a:t>
            </a:r>
          </a:p>
          <a:p>
            <a:pPr fontAlgn="auto">
              <a:spcBef>
                <a:spcPts val="0"/>
              </a:spcBef>
              <a:spcAft>
                <a:spcPts val="0"/>
              </a:spcAft>
            </a:pPr>
            <a:r>
              <a:rPr lang="en-US" sz="1600" dirty="0">
                <a:solidFill>
                  <a:prstClr val="black"/>
                </a:solidFill>
                <a:latin typeface="Courier"/>
                <a:cs typeface="Courier"/>
              </a:rPr>
              <a:t>t</a:t>
            </a:r>
            <a:r>
              <a:rPr lang="en-US" sz="1600" dirty="0" smtClean="0">
                <a:solidFill>
                  <a:prstClr val="black"/>
                </a:solidFill>
                <a:latin typeface="Courier"/>
                <a:cs typeface="Courier"/>
              </a:rPr>
              <a:t> g c </a:t>
            </a:r>
            <a:r>
              <a:rPr lang="en-US" sz="1600" dirty="0">
                <a:solidFill>
                  <a:prstClr val="black"/>
                </a:solidFill>
                <a:latin typeface="Courier"/>
                <a:cs typeface="Courier"/>
              </a:rPr>
              <a:t>g a c g </a:t>
            </a:r>
            <a:r>
              <a:rPr lang="en-US" sz="1600" dirty="0" smtClean="0">
                <a:solidFill>
                  <a:prstClr val="black"/>
                </a:solidFill>
                <a:latin typeface="Courier"/>
                <a:cs typeface="Courier"/>
              </a:rPr>
              <a:t>g t </a:t>
            </a:r>
            <a:r>
              <a:rPr lang="en-US" sz="1600" dirty="0">
                <a:solidFill>
                  <a:prstClr val="black"/>
                </a:solidFill>
                <a:latin typeface="Courier"/>
                <a:cs typeface="Courier"/>
              </a:rPr>
              <a:t>g </a:t>
            </a:r>
            <a:r>
              <a:rPr lang="en-US" sz="1600" dirty="0" smtClean="0">
                <a:solidFill>
                  <a:prstClr val="black"/>
                </a:solidFill>
                <a:latin typeface="Courier"/>
                <a:cs typeface="Courier"/>
              </a:rPr>
              <a:t>a t t c </a:t>
            </a:r>
            <a:r>
              <a:rPr lang="en-US" sz="1600" dirty="0">
                <a:solidFill>
                  <a:prstClr val="black"/>
                </a:solidFill>
                <a:latin typeface="Courier"/>
                <a:cs typeface="Courier"/>
              </a:rPr>
              <a:t>t </a:t>
            </a:r>
            <a:r>
              <a:rPr lang="en-US" sz="1600" dirty="0" smtClean="0">
                <a:solidFill>
                  <a:prstClr val="black"/>
                </a:solidFill>
                <a:latin typeface="Courier"/>
                <a:cs typeface="Courier"/>
              </a:rPr>
              <a:t>c c </a:t>
            </a:r>
            <a:r>
              <a:rPr lang="en-US" sz="1600" dirty="0">
                <a:solidFill>
                  <a:prstClr val="black"/>
                </a:solidFill>
                <a:latin typeface="Courier"/>
                <a:cs typeface="Courier"/>
              </a:rPr>
              <a:t>a g a </a:t>
            </a:r>
            <a:r>
              <a:rPr lang="en-US" sz="1600" dirty="0" smtClean="0">
                <a:solidFill>
                  <a:prstClr val="black"/>
                </a:solidFill>
                <a:latin typeface="Courier"/>
                <a:cs typeface="Courier"/>
              </a:rPr>
              <a:t>c </a:t>
            </a: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g a c g a </a:t>
            </a:r>
            <a:r>
              <a:rPr lang="en-US" sz="1600" dirty="0" smtClean="0">
                <a:solidFill>
                  <a:prstClr val="black"/>
                </a:solidFill>
                <a:latin typeface="Courier"/>
                <a:cs typeface="Courier"/>
              </a:rPr>
              <a:t>t </a:t>
            </a:r>
            <a:r>
              <a:rPr lang="en-US" sz="1600" dirty="0">
                <a:solidFill>
                  <a:prstClr val="black"/>
                </a:solidFill>
                <a:latin typeface="Courier"/>
                <a:cs typeface="Courier"/>
              </a:rPr>
              <a:t>g g </a:t>
            </a:r>
            <a:r>
              <a:rPr lang="en-US" sz="1600" dirty="0" smtClean="0">
                <a:solidFill>
                  <a:prstClr val="black"/>
                </a:solidFill>
                <a:latin typeface="Courier"/>
                <a:cs typeface="Courier"/>
              </a:rPr>
              <a:t>t </a:t>
            </a:r>
            <a:r>
              <a:rPr lang="en-US" sz="1600" dirty="0">
                <a:solidFill>
                  <a:prstClr val="black"/>
                </a:solidFill>
                <a:latin typeface="Courier"/>
                <a:cs typeface="Courier"/>
              </a:rPr>
              <a:t>a </a:t>
            </a:r>
            <a:r>
              <a:rPr lang="en-US" sz="1600" dirty="0" smtClean="0">
                <a:solidFill>
                  <a:prstClr val="black"/>
                </a:solidFill>
                <a:latin typeface="Courier"/>
                <a:cs typeface="Courier"/>
              </a:rPr>
              <a:t>c </a:t>
            </a:r>
            <a:r>
              <a:rPr lang="en-US" sz="1600" dirty="0">
                <a:solidFill>
                  <a:prstClr val="black"/>
                </a:solidFill>
                <a:latin typeface="Courier"/>
                <a:cs typeface="Courier"/>
              </a:rPr>
              <a:t>t t g a </a:t>
            </a:r>
            <a:r>
              <a:rPr lang="en-US" sz="1600" dirty="0" smtClean="0">
                <a:solidFill>
                  <a:prstClr val="black"/>
                </a:solidFill>
                <a:latin typeface="Courier"/>
                <a:cs typeface="Courier"/>
              </a:rPr>
              <a:t>t c </a:t>
            </a:r>
            <a:r>
              <a:rPr lang="en-US" sz="1600" dirty="0">
                <a:solidFill>
                  <a:prstClr val="black"/>
                </a:solidFill>
                <a:latin typeface="Courier"/>
                <a:cs typeface="Courier"/>
              </a:rPr>
              <a:t>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 </a:t>
            </a:r>
            <a:r>
              <a:rPr lang="en-US" sz="1600" dirty="0">
                <a:solidFill>
                  <a:prstClr val="black"/>
                </a:solidFill>
                <a:latin typeface="Courier"/>
                <a:cs typeface="Courier"/>
              </a:rPr>
              <a:t>a g </a:t>
            </a:r>
            <a:r>
              <a:rPr lang="en-US" sz="1600" dirty="0" smtClean="0">
                <a:solidFill>
                  <a:prstClr val="black"/>
                </a:solidFill>
                <a:latin typeface="Courier"/>
                <a:cs typeface="Courier"/>
              </a:rPr>
              <a:t>t t a g t a a t t c c c </a:t>
            </a:r>
            <a:r>
              <a:rPr lang="en-US" sz="1600" dirty="0">
                <a:solidFill>
                  <a:prstClr val="black"/>
                </a:solidFill>
                <a:latin typeface="Courier"/>
                <a:cs typeface="Courier"/>
              </a:rPr>
              <a:t>g a g </a:t>
            </a:r>
            <a:r>
              <a:rPr lang="en-US" sz="1600" dirty="0" smtClean="0">
                <a:solidFill>
                  <a:prstClr val="black"/>
                </a:solidFill>
                <a:latin typeface="Courier"/>
                <a:cs typeface="Courier"/>
              </a:rPr>
              <a:t>c a</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t>
            </a:r>
            <a:r>
              <a:rPr lang="en-US" sz="1600" dirty="0" smtClean="0">
                <a:solidFill>
                  <a:prstClr val="black"/>
                </a:solidFill>
                <a:latin typeface="Courier"/>
                <a:cs typeface="Courier"/>
              </a:rPr>
              <a:t>c a </a:t>
            </a:r>
            <a:r>
              <a:rPr lang="en-US" sz="1600" dirty="0">
                <a:solidFill>
                  <a:prstClr val="black"/>
                </a:solidFill>
                <a:latin typeface="Courier"/>
                <a:cs typeface="Courier"/>
              </a:rPr>
              <a:t>a </a:t>
            </a:r>
            <a:r>
              <a:rPr lang="en-US" sz="1600" dirty="0" smtClean="0">
                <a:solidFill>
                  <a:prstClr val="black"/>
                </a:solidFill>
                <a:latin typeface="Courier"/>
                <a:cs typeface="Courier"/>
              </a:rPr>
              <a:t>t </a:t>
            </a:r>
            <a:r>
              <a:rPr lang="en-US" sz="1600" dirty="0">
                <a:solidFill>
                  <a:prstClr val="black"/>
                </a:solidFill>
                <a:latin typeface="Courier"/>
                <a:cs typeface="Courier"/>
              </a:rPr>
              <a:t>g a g g g a a a t t g </a:t>
            </a:r>
            <a:r>
              <a:rPr lang="en-US" sz="1600" dirty="0" smtClean="0">
                <a:solidFill>
                  <a:prstClr val="black"/>
                </a:solidFill>
                <a:latin typeface="Courier"/>
                <a:cs typeface="Courier"/>
              </a:rPr>
              <a:t>t t </a:t>
            </a:r>
            <a:r>
              <a:rPr lang="en-US" sz="1600" dirty="0">
                <a:solidFill>
                  <a:prstClr val="black"/>
                </a:solidFill>
                <a:latin typeface="Courier"/>
                <a:cs typeface="Courier"/>
              </a:rPr>
              <a:t>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 g a c g </a:t>
            </a:r>
            <a:r>
              <a:rPr lang="en-US" sz="1600" dirty="0" smtClean="0">
                <a:solidFill>
                  <a:prstClr val="black"/>
                </a:solidFill>
                <a:latin typeface="Courier"/>
                <a:cs typeface="Courier"/>
              </a:rPr>
              <a:t>g </a:t>
            </a:r>
            <a:r>
              <a:rPr lang="en-US" sz="1600" dirty="0">
                <a:solidFill>
                  <a:prstClr val="black"/>
                </a:solidFill>
                <a:latin typeface="Courier"/>
                <a:cs typeface="Courier"/>
              </a:rPr>
              <a:t>g g g a a a t t </a:t>
            </a:r>
            <a:r>
              <a:rPr lang="en-US" sz="1600" dirty="0" smtClean="0">
                <a:solidFill>
                  <a:prstClr val="black"/>
                </a:solidFill>
                <a:latin typeface="Courier"/>
                <a:cs typeface="Courier"/>
              </a:rPr>
              <a:t>c t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c</a:t>
            </a:r>
          </a:p>
        </p:txBody>
      </p:sp>
      <p:sp>
        <p:nvSpPr>
          <p:cNvPr id="29" name="Rectangle 28"/>
          <p:cNvSpPr/>
          <p:nvPr/>
        </p:nvSpPr>
        <p:spPr>
          <a:xfrm>
            <a:off x="3288556" y="4509120"/>
            <a:ext cx="2003524"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Rectangle 29"/>
          <p:cNvSpPr/>
          <p:nvPr/>
        </p:nvSpPr>
        <p:spPr>
          <a:xfrm>
            <a:off x="120204" y="4737844"/>
            <a:ext cx="1781150" cy="21602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Rectangle 30"/>
          <p:cNvSpPr/>
          <p:nvPr/>
        </p:nvSpPr>
        <p:spPr>
          <a:xfrm>
            <a:off x="1848396" y="4730675"/>
            <a:ext cx="3443683"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2" name="Rectangle 31"/>
          <p:cNvSpPr/>
          <p:nvPr/>
        </p:nvSpPr>
        <p:spPr>
          <a:xfrm>
            <a:off x="120205" y="5229200"/>
            <a:ext cx="2016224"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3" name="Rectangle 32"/>
          <p:cNvSpPr/>
          <p:nvPr/>
        </p:nvSpPr>
        <p:spPr>
          <a:xfrm>
            <a:off x="2136428" y="5229200"/>
            <a:ext cx="3155651"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4" name="Rectangle 33"/>
          <p:cNvSpPr/>
          <p:nvPr/>
        </p:nvSpPr>
        <p:spPr>
          <a:xfrm>
            <a:off x="120205" y="5445224"/>
            <a:ext cx="3600400"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5" name="Rectangle 34"/>
          <p:cNvSpPr/>
          <p:nvPr/>
        </p:nvSpPr>
        <p:spPr>
          <a:xfrm>
            <a:off x="3720604" y="5445224"/>
            <a:ext cx="1571476" cy="2630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TextBox 11"/>
          <p:cNvSpPr txBox="1"/>
          <p:nvPr/>
        </p:nvSpPr>
        <p:spPr>
          <a:xfrm>
            <a:off x="92646" y="2937644"/>
            <a:ext cx="5233023" cy="3046988"/>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c</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c     </a:t>
            </a:r>
            <a:r>
              <a:rPr lang="en-US" sz="1600" dirty="0">
                <a:solidFill>
                  <a:prstClr val="black"/>
                </a:solidFill>
                <a:latin typeface="Courier"/>
                <a:cs typeface="Courier"/>
              </a:rPr>
              <a:t>a  </a:t>
            </a:r>
            <a:r>
              <a:rPr lang="en-US" sz="1600" dirty="0" smtClean="0">
                <a:solidFill>
                  <a:prstClr val="black"/>
                </a:solidFill>
                <a:latin typeface="Courier"/>
                <a:cs typeface="Courier"/>
              </a:rPr>
              <a:t>   a</a:t>
            </a:r>
          </a:p>
          <a:p>
            <a:pPr fontAlgn="auto">
              <a:spcBef>
                <a:spcPts val="0"/>
              </a:spcBef>
              <a:spcAft>
                <a:spcPts val="0"/>
              </a:spcAft>
            </a:pP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c</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a</a:t>
            </a:r>
            <a:endParaRPr lang="en-US" sz="1600" dirty="0" smtClean="0">
              <a:solidFill>
                <a:prstClr val="black"/>
              </a:solidFill>
              <a:latin typeface="Courier"/>
              <a:cs typeface="Courier"/>
            </a:endParaRP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c</a:t>
            </a:r>
          </a:p>
          <a:p>
            <a:pPr fontAlgn="auto">
              <a:spcBef>
                <a:spcPts val="0"/>
              </a:spcBef>
              <a:spcAft>
                <a:spcPts val="0"/>
              </a:spcAft>
            </a:pPr>
            <a:r>
              <a:rPr lang="en-US" sz="1600" dirty="0">
                <a:solidFill>
                  <a:prstClr val="black"/>
                </a:solidFill>
                <a:latin typeface="Courier"/>
                <a:cs typeface="Courier"/>
              </a:rPr>
              <a: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a </a:t>
            </a:r>
          </a:p>
          <a:p>
            <a:pPr fontAlgn="auto">
              <a:spcBef>
                <a:spcPts val="0"/>
              </a:spcBef>
              <a:spcAft>
                <a:spcPts val="0"/>
              </a:spcAft>
            </a:pPr>
            <a:r>
              <a:rPr lang="en-US" sz="1600" dirty="0" smtClean="0">
                <a:solidFill>
                  <a:prstClr val="black"/>
                </a:solidFill>
                <a:latin typeface="Courier"/>
                <a:cs typeface="Courier"/>
              </a:rPr>
              <a:t> </a:t>
            </a:r>
            <a:endParaRPr lang="en-US" sz="1600" dirty="0">
              <a:solidFill>
                <a:prstClr val="black"/>
              </a:solidFill>
              <a:latin typeface="Courier"/>
              <a:cs typeface="Courier"/>
            </a:endParaRPr>
          </a:p>
        </p:txBody>
      </p:sp>
      <p:sp>
        <p:nvSpPr>
          <p:cNvPr id="44" name="TextBox 43"/>
          <p:cNvSpPr txBox="1"/>
          <p:nvPr/>
        </p:nvSpPr>
        <p:spPr>
          <a:xfrm>
            <a:off x="245738" y="6093296"/>
            <a:ext cx="8875146" cy="461665"/>
          </a:xfrm>
          <a:prstGeom prst="rect">
            <a:avLst/>
          </a:prstGeom>
          <a:noFill/>
        </p:spPr>
        <p:txBody>
          <a:bodyPr wrap="none" rtlCol="0">
            <a:spAutoFit/>
          </a:bodyPr>
          <a:lstStyle/>
          <a:p>
            <a:pPr fontAlgn="auto">
              <a:spcBef>
                <a:spcPts val="0"/>
              </a:spcBef>
              <a:spcAft>
                <a:spcPts val="0"/>
              </a:spcAft>
            </a:pPr>
            <a:r>
              <a:rPr lang="en-US" b="1" dirty="0" smtClean="0">
                <a:solidFill>
                  <a:srgbClr val="3366FF"/>
                </a:solidFill>
                <a:latin typeface="Calibri" panose="020F0502020204030204"/>
              </a:rPr>
              <a:t>Imputation of unobserved alleles via matching of shared haplotypes</a:t>
            </a:r>
            <a:endParaRPr lang="en-US" b="1" dirty="0">
              <a:solidFill>
                <a:srgbClr val="3366FF"/>
              </a:solidFill>
              <a:latin typeface="Calibri" panose="020F0502020204030204"/>
            </a:endParaRPr>
          </a:p>
        </p:txBody>
      </p:sp>
      <p:sp>
        <p:nvSpPr>
          <p:cNvPr id="43" name="TextBox 42"/>
          <p:cNvSpPr txBox="1"/>
          <p:nvPr/>
        </p:nvSpPr>
        <p:spPr>
          <a:xfrm>
            <a:off x="6012160" y="1124744"/>
            <a:ext cx="3024336" cy="1138773"/>
          </a:xfrm>
          <a:prstGeom prst="rect">
            <a:avLst/>
          </a:prstGeom>
          <a:noFill/>
        </p:spPr>
        <p:txBody>
          <a:bodyPr wrap="square" rtlCol="0">
            <a:spAutoFit/>
          </a:bodyPr>
          <a:lstStyle/>
          <a:p>
            <a:pPr fontAlgn="auto">
              <a:spcBef>
                <a:spcPts val="0"/>
              </a:spcBef>
              <a:spcAft>
                <a:spcPts val="0"/>
              </a:spcAft>
            </a:pPr>
            <a:r>
              <a:rPr lang="en-US" b="1" dirty="0" smtClean="0">
                <a:solidFill>
                  <a:srgbClr val="3366FF"/>
                </a:solidFill>
                <a:latin typeface="Calibri" panose="020F0502020204030204"/>
              </a:rPr>
              <a:t>Reference </a:t>
            </a:r>
            <a:r>
              <a:rPr lang="en-US" b="1" dirty="0">
                <a:solidFill>
                  <a:srgbClr val="3366FF"/>
                </a:solidFill>
                <a:latin typeface="Calibri" panose="020F0502020204030204"/>
              </a:rPr>
              <a:t>h</a:t>
            </a:r>
            <a:r>
              <a:rPr lang="en-US" b="1" dirty="0" smtClean="0">
                <a:solidFill>
                  <a:srgbClr val="3366FF"/>
                </a:solidFill>
                <a:latin typeface="Calibri" panose="020F0502020204030204"/>
              </a:rPr>
              <a:t>aplotypes via sequencing studies</a:t>
            </a:r>
            <a:endParaRPr lang="en-US" b="1" dirty="0">
              <a:solidFill>
                <a:srgbClr val="3366FF"/>
              </a:solidFill>
              <a:latin typeface="Calibri" panose="020F0502020204030204"/>
            </a:endParaRPr>
          </a:p>
          <a:p>
            <a:pPr fontAlgn="auto">
              <a:spcBef>
                <a:spcPts val="0"/>
              </a:spcBef>
              <a:spcAft>
                <a:spcPts val="0"/>
              </a:spcAft>
            </a:pPr>
            <a:r>
              <a:rPr lang="en-US" sz="2000" dirty="0" err="1" smtClean="0">
                <a:solidFill>
                  <a:prstClr val="black"/>
                </a:solidFill>
                <a:latin typeface="Calibri" panose="020F0502020204030204"/>
              </a:rPr>
              <a:t>eg</a:t>
            </a:r>
            <a:r>
              <a:rPr lang="en-US" sz="2000" dirty="0" smtClean="0">
                <a:solidFill>
                  <a:prstClr val="black"/>
                </a:solidFill>
                <a:latin typeface="Calibri" panose="020F0502020204030204"/>
              </a:rPr>
              <a:t>. 1000 Genomes Project</a:t>
            </a:r>
          </a:p>
        </p:txBody>
      </p:sp>
      <p:cxnSp>
        <p:nvCxnSpPr>
          <p:cNvPr id="45" name="Straight Arrow Connector 44"/>
          <p:cNvCxnSpPr/>
          <p:nvPr/>
        </p:nvCxnSpPr>
        <p:spPr>
          <a:xfrm flipH="1">
            <a:off x="5364088" y="1844824"/>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032272" y="277232"/>
            <a:ext cx="7079456"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rPr>
              <a:t>Imputation</a:t>
            </a:r>
            <a:endParaRPr lang="en-US" sz="3200" dirty="0">
              <a:solidFill>
                <a:prstClr val="black"/>
              </a:solidFill>
              <a:latin typeface="Calibri" panose="020F0502020204030204"/>
            </a:endParaRPr>
          </a:p>
        </p:txBody>
      </p:sp>
      <p:sp>
        <p:nvSpPr>
          <p:cNvPr id="37" name="TextBox 36"/>
          <p:cNvSpPr txBox="1"/>
          <p:nvPr/>
        </p:nvSpPr>
        <p:spPr>
          <a:xfrm>
            <a:off x="5743575" y="6488668"/>
            <a:ext cx="3400425"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panose="020F0502020204030204"/>
              </a:rPr>
              <a:t>Slide from Jonathan </a:t>
            </a:r>
            <a:r>
              <a:rPr lang="en-US" sz="1800" dirty="0" err="1" smtClean="0">
                <a:solidFill>
                  <a:prstClr val="black"/>
                </a:solidFill>
                <a:latin typeface="Calibri" panose="020F0502020204030204"/>
              </a:rPr>
              <a:t>Marchini</a:t>
            </a:r>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2087250161"/>
      </p:ext>
    </p:extLst>
  </p:cSld>
  <p:clrMapOvr>
    <a:masterClrMapping/>
  </p:clrMapOvr>
  <mc:AlternateContent xmlns:mc="http://schemas.openxmlformats.org/markup-compatibility/2006" xmlns:p14="http://schemas.microsoft.com/office/powerpoint/2010/main">
    <mc:Choice Requires="p14">
      <p:transition spd="slow" p14:dur="2000" advTm="8506"/>
    </mc:Choice>
    <mc:Fallback xmlns="">
      <p:transition spd="slow" advTm="8506"/>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20204" y="4509120"/>
            <a:ext cx="3168352" cy="21602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Rectangle 26"/>
          <p:cNvSpPr/>
          <p:nvPr/>
        </p:nvSpPr>
        <p:spPr>
          <a:xfrm>
            <a:off x="3288556" y="3959699"/>
            <a:ext cx="2003523"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6" name="Rectangle 25"/>
          <p:cNvSpPr/>
          <p:nvPr/>
        </p:nvSpPr>
        <p:spPr>
          <a:xfrm>
            <a:off x="120204" y="3989812"/>
            <a:ext cx="3168352" cy="23762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Rectangle 24"/>
          <p:cNvSpPr/>
          <p:nvPr/>
        </p:nvSpPr>
        <p:spPr>
          <a:xfrm>
            <a:off x="840284" y="3729732"/>
            <a:ext cx="445179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Rectangle 23"/>
          <p:cNvSpPr/>
          <p:nvPr/>
        </p:nvSpPr>
        <p:spPr>
          <a:xfrm>
            <a:off x="120204" y="3728913"/>
            <a:ext cx="720080" cy="237626"/>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Rectangle 22"/>
          <p:cNvSpPr/>
          <p:nvPr/>
        </p:nvSpPr>
        <p:spPr>
          <a:xfrm>
            <a:off x="3792612" y="3251076"/>
            <a:ext cx="1499468"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2" name="Rectangle 21"/>
          <p:cNvSpPr/>
          <p:nvPr/>
        </p:nvSpPr>
        <p:spPr>
          <a:xfrm>
            <a:off x="120205" y="3263382"/>
            <a:ext cx="3672408"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Rectangle 20"/>
          <p:cNvSpPr/>
          <p:nvPr/>
        </p:nvSpPr>
        <p:spPr>
          <a:xfrm>
            <a:off x="2280444" y="3047358"/>
            <a:ext cx="3011636"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 name="Rectangle 19"/>
          <p:cNvSpPr/>
          <p:nvPr/>
        </p:nvSpPr>
        <p:spPr>
          <a:xfrm>
            <a:off x="120204" y="3049651"/>
            <a:ext cx="2160240"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13" name="Rectangle 12"/>
          <p:cNvSpPr/>
          <p:nvPr/>
        </p:nvSpPr>
        <p:spPr>
          <a:xfrm>
            <a:off x="118644" y="991868"/>
            <a:ext cx="5173435" cy="26138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Rectangle 13"/>
          <p:cNvSpPr/>
          <p:nvPr/>
        </p:nvSpPr>
        <p:spPr>
          <a:xfrm>
            <a:off x="118645" y="1234938"/>
            <a:ext cx="5173435"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Rectangle 14"/>
          <p:cNvSpPr/>
          <p:nvPr/>
        </p:nvSpPr>
        <p:spPr>
          <a:xfrm>
            <a:off x="118645" y="1473983"/>
            <a:ext cx="5173435"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Rectangle 15"/>
          <p:cNvSpPr/>
          <p:nvPr/>
        </p:nvSpPr>
        <p:spPr>
          <a:xfrm>
            <a:off x="120204" y="1701486"/>
            <a:ext cx="5173435"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Rectangle 16"/>
          <p:cNvSpPr/>
          <p:nvPr/>
        </p:nvSpPr>
        <p:spPr>
          <a:xfrm>
            <a:off x="120204" y="1943475"/>
            <a:ext cx="5173435"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Rectangle 17"/>
          <p:cNvSpPr/>
          <p:nvPr/>
        </p:nvSpPr>
        <p:spPr>
          <a:xfrm>
            <a:off x="120204" y="2193985"/>
            <a:ext cx="517343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Rectangle 18"/>
          <p:cNvSpPr/>
          <p:nvPr/>
        </p:nvSpPr>
        <p:spPr>
          <a:xfrm>
            <a:off x="120204" y="2443168"/>
            <a:ext cx="5173435"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TextBox 6"/>
          <p:cNvSpPr txBox="1"/>
          <p:nvPr/>
        </p:nvSpPr>
        <p:spPr>
          <a:xfrm>
            <a:off x="92965" y="908720"/>
            <a:ext cx="5233023" cy="1815882"/>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t </a:t>
            </a:r>
            <a:r>
              <a:rPr lang="en-US" sz="1600" dirty="0">
                <a:solidFill>
                  <a:prstClr val="black"/>
                </a:solidFill>
                <a:latin typeface="Courier"/>
                <a:cs typeface="Courier"/>
              </a:rPr>
              <a:t>g a g g g a a </a:t>
            </a:r>
            <a:r>
              <a:rPr lang="en-US" sz="1600" dirty="0" smtClean="0">
                <a:solidFill>
                  <a:prstClr val="black"/>
                </a:solidFill>
                <a:latin typeface="Courier"/>
                <a:cs typeface="Courier"/>
              </a:rPr>
              <a:t>c c </a:t>
            </a:r>
            <a:r>
              <a:rPr lang="en-US" sz="1600" dirty="0">
                <a:solidFill>
                  <a:prstClr val="black"/>
                </a:solidFill>
                <a:latin typeface="Courier"/>
                <a:cs typeface="Courier"/>
              </a:rPr>
              <a:t>t g a g 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 g a c g a g g g a a a t t g a g a c</a:t>
            </a:r>
          </a:p>
          <a:p>
            <a:pPr fontAlgn="auto">
              <a:spcBef>
                <a:spcPts val="0"/>
              </a:spcBef>
              <a:spcAft>
                <a:spcPts val="0"/>
              </a:spcAft>
            </a:pPr>
            <a:r>
              <a:rPr lang="en-US" sz="1600" dirty="0">
                <a:solidFill>
                  <a:prstClr val="black"/>
                </a:solidFill>
                <a:latin typeface="Courier"/>
                <a:cs typeface="Courier"/>
              </a:rPr>
              <a:t>t</a:t>
            </a:r>
            <a:r>
              <a:rPr lang="en-US" sz="1600" dirty="0" smtClean="0">
                <a:solidFill>
                  <a:prstClr val="black"/>
                </a:solidFill>
                <a:latin typeface="Courier"/>
                <a:cs typeface="Courier"/>
              </a:rPr>
              <a:t> g c </a:t>
            </a:r>
            <a:r>
              <a:rPr lang="en-US" sz="1600" dirty="0">
                <a:solidFill>
                  <a:prstClr val="black"/>
                </a:solidFill>
                <a:latin typeface="Courier"/>
                <a:cs typeface="Courier"/>
              </a:rPr>
              <a:t>g a c g </a:t>
            </a:r>
            <a:r>
              <a:rPr lang="en-US" sz="1600" dirty="0" smtClean="0">
                <a:solidFill>
                  <a:prstClr val="black"/>
                </a:solidFill>
                <a:latin typeface="Courier"/>
                <a:cs typeface="Courier"/>
              </a:rPr>
              <a:t>g t </a:t>
            </a:r>
            <a:r>
              <a:rPr lang="en-US" sz="1600" dirty="0">
                <a:solidFill>
                  <a:prstClr val="black"/>
                </a:solidFill>
                <a:latin typeface="Courier"/>
                <a:cs typeface="Courier"/>
              </a:rPr>
              <a:t>g </a:t>
            </a:r>
            <a:r>
              <a:rPr lang="en-US" sz="1600" dirty="0" smtClean="0">
                <a:solidFill>
                  <a:prstClr val="black"/>
                </a:solidFill>
                <a:latin typeface="Courier"/>
                <a:cs typeface="Courier"/>
              </a:rPr>
              <a:t>a t t c </a:t>
            </a:r>
            <a:r>
              <a:rPr lang="en-US" sz="1600" dirty="0">
                <a:solidFill>
                  <a:prstClr val="black"/>
                </a:solidFill>
                <a:latin typeface="Courier"/>
                <a:cs typeface="Courier"/>
              </a:rPr>
              <a:t>t </a:t>
            </a:r>
            <a:r>
              <a:rPr lang="en-US" sz="1600" dirty="0" smtClean="0">
                <a:solidFill>
                  <a:prstClr val="black"/>
                </a:solidFill>
                <a:latin typeface="Courier"/>
                <a:cs typeface="Courier"/>
              </a:rPr>
              <a:t>c c </a:t>
            </a:r>
            <a:r>
              <a:rPr lang="en-US" sz="1600" dirty="0">
                <a:solidFill>
                  <a:prstClr val="black"/>
                </a:solidFill>
                <a:latin typeface="Courier"/>
                <a:cs typeface="Courier"/>
              </a:rPr>
              <a:t>a g a </a:t>
            </a:r>
            <a:r>
              <a:rPr lang="en-US" sz="1600" dirty="0" smtClean="0">
                <a:solidFill>
                  <a:prstClr val="black"/>
                </a:solidFill>
                <a:latin typeface="Courier"/>
                <a:cs typeface="Courier"/>
              </a:rPr>
              <a:t>c </a:t>
            </a: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g a c g a </a:t>
            </a:r>
            <a:r>
              <a:rPr lang="en-US" sz="1600" dirty="0" smtClean="0">
                <a:solidFill>
                  <a:prstClr val="black"/>
                </a:solidFill>
                <a:latin typeface="Courier"/>
                <a:cs typeface="Courier"/>
              </a:rPr>
              <a:t>t </a:t>
            </a:r>
            <a:r>
              <a:rPr lang="en-US" sz="1600" dirty="0">
                <a:solidFill>
                  <a:prstClr val="black"/>
                </a:solidFill>
                <a:latin typeface="Courier"/>
                <a:cs typeface="Courier"/>
              </a:rPr>
              <a:t>g g </a:t>
            </a:r>
            <a:r>
              <a:rPr lang="en-US" sz="1600" dirty="0" smtClean="0">
                <a:solidFill>
                  <a:prstClr val="black"/>
                </a:solidFill>
                <a:latin typeface="Courier"/>
                <a:cs typeface="Courier"/>
              </a:rPr>
              <a:t>t </a:t>
            </a:r>
            <a:r>
              <a:rPr lang="en-US" sz="1600" dirty="0">
                <a:solidFill>
                  <a:prstClr val="black"/>
                </a:solidFill>
                <a:latin typeface="Courier"/>
                <a:cs typeface="Courier"/>
              </a:rPr>
              <a:t>a </a:t>
            </a:r>
            <a:r>
              <a:rPr lang="en-US" sz="1600" dirty="0" smtClean="0">
                <a:solidFill>
                  <a:prstClr val="black"/>
                </a:solidFill>
                <a:latin typeface="Courier"/>
                <a:cs typeface="Courier"/>
              </a:rPr>
              <a:t>c </a:t>
            </a:r>
            <a:r>
              <a:rPr lang="en-US" sz="1600" dirty="0">
                <a:solidFill>
                  <a:prstClr val="black"/>
                </a:solidFill>
                <a:latin typeface="Courier"/>
                <a:cs typeface="Courier"/>
              </a:rPr>
              <a:t>t t g a </a:t>
            </a:r>
            <a:r>
              <a:rPr lang="en-US" sz="1600" dirty="0" smtClean="0">
                <a:solidFill>
                  <a:prstClr val="black"/>
                </a:solidFill>
                <a:latin typeface="Courier"/>
                <a:cs typeface="Courier"/>
              </a:rPr>
              <a:t>t c </a:t>
            </a:r>
            <a:r>
              <a:rPr lang="en-US" sz="1600" dirty="0">
                <a:solidFill>
                  <a:prstClr val="black"/>
                </a:solidFill>
                <a:latin typeface="Courier"/>
                <a:cs typeface="Courier"/>
              </a:rPr>
              <a:t>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 </a:t>
            </a:r>
            <a:r>
              <a:rPr lang="en-US" sz="1600" dirty="0">
                <a:solidFill>
                  <a:prstClr val="black"/>
                </a:solidFill>
                <a:latin typeface="Courier"/>
                <a:cs typeface="Courier"/>
              </a:rPr>
              <a:t>a g </a:t>
            </a:r>
            <a:r>
              <a:rPr lang="en-US" sz="1600" dirty="0" smtClean="0">
                <a:solidFill>
                  <a:prstClr val="black"/>
                </a:solidFill>
                <a:latin typeface="Courier"/>
                <a:cs typeface="Courier"/>
              </a:rPr>
              <a:t>t t a g t a a t t c c c </a:t>
            </a:r>
            <a:r>
              <a:rPr lang="en-US" sz="1600" dirty="0">
                <a:solidFill>
                  <a:prstClr val="black"/>
                </a:solidFill>
                <a:latin typeface="Courier"/>
                <a:cs typeface="Courier"/>
              </a:rPr>
              <a:t>g a g </a:t>
            </a:r>
            <a:r>
              <a:rPr lang="en-US" sz="1600" dirty="0" smtClean="0">
                <a:solidFill>
                  <a:prstClr val="black"/>
                </a:solidFill>
                <a:latin typeface="Courier"/>
                <a:cs typeface="Courier"/>
              </a:rPr>
              <a:t>c a</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t>
            </a:r>
            <a:r>
              <a:rPr lang="en-US" sz="1600" dirty="0" smtClean="0">
                <a:solidFill>
                  <a:prstClr val="black"/>
                </a:solidFill>
                <a:latin typeface="Courier"/>
                <a:cs typeface="Courier"/>
              </a:rPr>
              <a:t>c a </a:t>
            </a:r>
            <a:r>
              <a:rPr lang="en-US" sz="1600" dirty="0">
                <a:solidFill>
                  <a:prstClr val="black"/>
                </a:solidFill>
                <a:latin typeface="Courier"/>
                <a:cs typeface="Courier"/>
              </a:rPr>
              <a:t>a </a:t>
            </a:r>
            <a:r>
              <a:rPr lang="en-US" sz="1600" dirty="0" smtClean="0">
                <a:solidFill>
                  <a:prstClr val="black"/>
                </a:solidFill>
                <a:latin typeface="Courier"/>
                <a:cs typeface="Courier"/>
              </a:rPr>
              <a:t>t </a:t>
            </a:r>
            <a:r>
              <a:rPr lang="en-US" sz="1600" dirty="0">
                <a:solidFill>
                  <a:prstClr val="black"/>
                </a:solidFill>
                <a:latin typeface="Courier"/>
                <a:cs typeface="Courier"/>
              </a:rPr>
              <a:t>g a g g g a a a t t g </a:t>
            </a:r>
            <a:r>
              <a:rPr lang="en-US" sz="1600" dirty="0" smtClean="0">
                <a:solidFill>
                  <a:prstClr val="black"/>
                </a:solidFill>
                <a:latin typeface="Courier"/>
                <a:cs typeface="Courier"/>
              </a:rPr>
              <a:t>t t </a:t>
            </a:r>
            <a:r>
              <a:rPr lang="en-US" sz="1600" dirty="0">
                <a:solidFill>
                  <a:prstClr val="black"/>
                </a:solidFill>
                <a:latin typeface="Courier"/>
                <a:cs typeface="Courier"/>
              </a:rPr>
              <a:t>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 g a c g </a:t>
            </a:r>
            <a:r>
              <a:rPr lang="en-US" sz="1600" dirty="0" smtClean="0">
                <a:solidFill>
                  <a:prstClr val="black"/>
                </a:solidFill>
                <a:latin typeface="Courier"/>
                <a:cs typeface="Courier"/>
              </a:rPr>
              <a:t>g </a:t>
            </a:r>
            <a:r>
              <a:rPr lang="en-US" sz="1600" dirty="0">
                <a:solidFill>
                  <a:prstClr val="black"/>
                </a:solidFill>
                <a:latin typeface="Courier"/>
                <a:cs typeface="Courier"/>
              </a:rPr>
              <a:t>g g g a a a t t </a:t>
            </a:r>
            <a:r>
              <a:rPr lang="en-US" sz="1600" dirty="0" smtClean="0">
                <a:solidFill>
                  <a:prstClr val="black"/>
                </a:solidFill>
                <a:latin typeface="Courier"/>
                <a:cs typeface="Courier"/>
              </a:rPr>
              <a:t>c t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c</a:t>
            </a:r>
          </a:p>
        </p:txBody>
      </p:sp>
      <p:sp>
        <p:nvSpPr>
          <p:cNvPr id="29" name="Rectangle 28"/>
          <p:cNvSpPr/>
          <p:nvPr/>
        </p:nvSpPr>
        <p:spPr>
          <a:xfrm>
            <a:off x="3288556" y="4509120"/>
            <a:ext cx="2003524"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Rectangle 29"/>
          <p:cNvSpPr/>
          <p:nvPr/>
        </p:nvSpPr>
        <p:spPr>
          <a:xfrm>
            <a:off x="120204" y="4737844"/>
            <a:ext cx="1781150" cy="21602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Rectangle 30"/>
          <p:cNvSpPr/>
          <p:nvPr/>
        </p:nvSpPr>
        <p:spPr>
          <a:xfrm>
            <a:off x="1848396" y="4730675"/>
            <a:ext cx="3443683"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2" name="Rectangle 31"/>
          <p:cNvSpPr/>
          <p:nvPr/>
        </p:nvSpPr>
        <p:spPr>
          <a:xfrm>
            <a:off x="120205" y="5229200"/>
            <a:ext cx="2016224"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3" name="Rectangle 32"/>
          <p:cNvSpPr/>
          <p:nvPr/>
        </p:nvSpPr>
        <p:spPr>
          <a:xfrm>
            <a:off x="2136428" y="5229200"/>
            <a:ext cx="3155651"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4" name="Rectangle 33"/>
          <p:cNvSpPr/>
          <p:nvPr/>
        </p:nvSpPr>
        <p:spPr>
          <a:xfrm>
            <a:off x="120205" y="5445224"/>
            <a:ext cx="3600400"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5" name="Rectangle 34"/>
          <p:cNvSpPr/>
          <p:nvPr/>
        </p:nvSpPr>
        <p:spPr>
          <a:xfrm>
            <a:off x="3720604" y="5445224"/>
            <a:ext cx="1571476" cy="2630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TextBox 11"/>
          <p:cNvSpPr txBox="1"/>
          <p:nvPr/>
        </p:nvSpPr>
        <p:spPr>
          <a:xfrm>
            <a:off x="92646" y="2937644"/>
            <a:ext cx="5233023" cy="3046988"/>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a </a:t>
            </a:r>
            <a:r>
              <a:rPr lang="en-US" sz="1600" dirty="0">
                <a:solidFill>
                  <a:prstClr val="black"/>
                </a:solidFill>
                <a:latin typeface="Courier"/>
                <a:cs typeface="Courier"/>
              </a:rPr>
              <a:t>g a </a:t>
            </a:r>
            <a:r>
              <a:rPr lang="en-US" sz="1600" dirty="0" smtClean="0">
                <a:solidFill>
                  <a:prstClr val="black"/>
                </a:solidFill>
                <a:latin typeface="Courier"/>
                <a:cs typeface="Courier"/>
              </a:rPr>
              <a:t>g </a:t>
            </a:r>
            <a:r>
              <a:rPr lang="en-US" sz="1600" dirty="0">
                <a:solidFill>
                  <a:prstClr val="black"/>
                </a:solidFill>
                <a:latin typeface="Courier"/>
                <a:cs typeface="Courier"/>
              </a:rPr>
              <a:t>g g t a c t t g a t c </a:t>
            </a:r>
            <a:r>
              <a:rPr lang="en-US" sz="1600" dirty="0" smtClean="0">
                <a:solidFill>
                  <a:prstClr val="black"/>
                </a:solidFill>
                <a:latin typeface="Courier"/>
                <a:cs typeface="Courier"/>
              </a:rPr>
              <a:t>a</a:t>
            </a:r>
          </a:p>
          <a:p>
            <a:pPr fontAlgn="auto">
              <a:spcBef>
                <a:spcPts val="0"/>
              </a:spcBef>
              <a:spcAft>
                <a:spcPts val="0"/>
              </a:spcAft>
            </a:pPr>
            <a:r>
              <a:rPr lang="en-US" sz="1600" dirty="0">
                <a:solidFill>
                  <a:prstClr val="black"/>
                </a:solidFill>
                <a:latin typeface="Courier"/>
                <a:cs typeface="Courier"/>
              </a:rPr>
              <a:t>t g c g a c g g t g a t t c t t c t g c </a:t>
            </a:r>
            <a:r>
              <a:rPr lang="en-US" sz="1600" dirty="0" smtClean="0">
                <a:solidFill>
                  <a:prstClr val="black"/>
                </a:solidFill>
                <a:latin typeface="Courier"/>
                <a:cs typeface="Courier"/>
              </a:rPr>
              <a:t>c</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t a </a:t>
            </a:r>
            <a:r>
              <a:rPr lang="en-US" sz="1600" dirty="0" smtClean="0">
                <a:solidFill>
                  <a:prstClr val="black"/>
                </a:solidFill>
                <a:latin typeface="Courier"/>
                <a:cs typeface="Courier"/>
              </a:rPr>
              <a:t>a </a:t>
            </a:r>
            <a:r>
              <a:rPr lang="en-US" sz="1600" dirty="0">
                <a:solidFill>
                  <a:prstClr val="black"/>
                </a:solidFill>
                <a:latin typeface="Courier"/>
                <a:cs typeface="Courier"/>
              </a:rPr>
              <a:t>a a t g a g g g a a a t t g t t a </a:t>
            </a:r>
            <a:r>
              <a:rPr lang="en-US" sz="1600" dirty="0" smtClean="0">
                <a:solidFill>
                  <a:prstClr val="black"/>
                </a:solidFill>
                <a:latin typeface="Courier"/>
                <a:cs typeface="Courier"/>
              </a:rPr>
              <a:t>a</a:t>
            </a:r>
          </a:p>
          <a:p>
            <a:pPr fontAlgn="auto">
              <a:spcBef>
                <a:spcPts val="0"/>
              </a:spcBef>
              <a:spcAft>
                <a:spcPts val="0"/>
              </a:spcAft>
            </a:pPr>
            <a:r>
              <a:rPr lang="en-US" sz="1600" dirty="0">
                <a:solidFill>
                  <a:prstClr val="black"/>
                </a:solidFill>
                <a:latin typeface="Courier"/>
                <a:cs typeface="Courier"/>
              </a:rPr>
              <a:t>t g a g a c g a </a:t>
            </a:r>
            <a:r>
              <a:rPr lang="en-US" sz="1600" dirty="0" smtClean="0">
                <a:solidFill>
                  <a:prstClr val="black"/>
                </a:solidFill>
                <a:latin typeface="Courier"/>
                <a:cs typeface="Courier"/>
              </a:rPr>
              <a:t>g g </a:t>
            </a:r>
            <a:r>
              <a:rPr lang="en-US" sz="1600" dirty="0">
                <a:solidFill>
                  <a:prstClr val="black"/>
                </a:solidFill>
                <a:latin typeface="Courier"/>
                <a:cs typeface="Courier"/>
              </a:rPr>
              <a:t>g a a </a:t>
            </a:r>
            <a:r>
              <a:rPr lang="en-US" sz="1600" dirty="0" smtClean="0">
                <a:solidFill>
                  <a:prstClr val="black"/>
                </a:solidFill>
                <a:latin typeface="Courier"/>
                <a:cs typeface="Courier"/>
              </a:rPr>
              <a:t>c c </a:t>
            </a:r>
            <a:r>
              <a:rPr lang="en-US" sz="1600" dirty="0">
                <a:solidFill>
                  <a:prstClr val="black"/>
                </a:solidFill>
                <a:latin typeface="Courier"/>
                <a:cs typeface="Courier"/>
              </a:rPr>
              <a:t>c g a g c </a:t>
            </a:r>
            <a:r>
              <a:rPr lang="en-US" sz="1600" dirty="0" smtClean="0">
                <a:solidFill>
                  <a:prstClr val="black"/>
                </a:solidFill>
                <a:latin typeface="Courier"/>
                <a:cs typeface="Courier"/>
              </a:rPr>
              <a:t>a</a:t>
            </a:r>
          </a:p>
          <a:p>
            <a:pPr fontAlgn="auto">
              <a:spcBef>
                <a:spcPts val="0"/>
              </a:spcBef>
              <a:spcAft>
                <a:spcPts val="0"/>
              </a:spcAft>
            </a:pPr>
            <a:endParaRPr lang="en-US" sz="1600" dirty="0" smtClean="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a g c g a c g a t g g t </a:t>
            </a:r>
            <a:r>
              <a:rPr lang="en-US" sz="1600" dirty="0" smtClean="0">
                <a:solidFill>
                  <a:prstClr val="black"/>
                </a:solidFill>
                <a:latin typeface="Courier"/>
                <a:cs typeface="Courier"/>
              </a:rPr>
              <a:t>a </a:t>
            </a:r>
            <a:r>
              <a:rPr lang="en-US" sz="1600" dirty="0">
                <a:solidFill>
                  <a:prstClr val="black"/>
                </a:solidFill>
                <a:latin typeface="Courier"/>
                <a:cs typeface="Courier"/>
              </a:rPr>
              <a:t>a t t c t g c c</a:t>
            </a:r>
          </a:p>
          <a:p>
            <a:pPr fontAlgn="auto">
              <a:spcBef>
                <a:spcPts val="0"/>
              </a:spcBef>
              <a:spcAft>
                <a:spcPts val="0"/>
              </a:spcAft>
            </a:pPr>
            <a:r>
              <a:rPr lang="en-US" sz="1600" dirty="0">
                <a:solidFill>
                  <a:prstClr val="black"/>
                </a:solidFill>
                <a:latin typeface="Courier"/>
                <a:cs typeface="Courier"/>
              </a:rPr>
              <a:t>a g a g a c g </a:t>
            </a:r>
            <a:r>
              <a:rPr lang="en-US" sz="1600" dirty="0" smtClean="0">
                <a:solidFill>
                  <a:prstClr val="black"/>
                </a:solidFill>
                <a:latin typeface="Courier"/>
                <a:cs typeface="Courier"/>
              </a:rPr>
              <a:t>a g </a:t>
            </a:r>
            <a:r>
              <a:rPr lang="en-US" sz="1600" dirty="0">
                <a:solidFill>
                  <a:prstClr val="black"/>
                </a:solidFill>
                <a:latin typeface="Courier"/>
                <a:cs typeface="Courier"/>
              </a:rPr>
              <a:t>g g a a c c t g a g a a</a:t>
            </a:r>
            <a:endParaRPr lang="en-US" sz="1600" dirty="0" smtClean="0">
              <a:solidFill>
                <a:prstClr val="black"/>
              </a:solidFill>
              <a:latin typeface="Courier"/>
              <a:cs typeface="Courier"/>
            </a:endParaRP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t g c a a t g a g g g a a a t t g a g a c</a:t>
            </a: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a a g t t a g t a a t t c c </a:t>
            </a:r>
            <a:r>
              <a:rPr lang="en-US" sz="1600" dirty="0" smtClean="0">
                <a:solidFill>
                  <a:prstClr val="black"/>
                </a:solidFill>
                <a:latin typeface="Courier"/>
                <a:cs typeface="Courier"/>
              </a:rPr>
              <a:t>t </a:t>
            </a:r>
            <a:r>
              <a:rPr lang="en-US" sz="1600" dirty="0">
                <a:solidFill>
                  <a:prstClr val="black"/>
                </a:solidFill>
                <a:latin typeface="Courier"/>
                <a:cs typeface="Courier"/>
              </a:rPr>
              <a:t>g a t c a </a:t>
            </a:r>
          </a:p>
          <a:p>
            <a:pPr fontAlgn="auto">
              <a:spcBef>
                <a:spcPts val="0"/>
              </a:spcBef>
              <a:spcAft>
                <a:spcPts val="0"/>
              </a:spcAft>
            </a:pPr>
            <a:r>
              <a:rPr lang="en-US" sz="1600" dirty="0" smtClean="0">
                <a:solidFill>
                  <a:prstClr val="black"/>
                </a:solidFill>
                <a:latin typeface="Courier"/>
                <a:cs typeface="Courier"/>
              </a:rPr>
              <a:t> </a:t>
            </a:r>
            <a:endParaRPr lang="en-US" sz="1600" dirty="0">
              <a:solidFill>
                <a:prstClr val="black"/>
              </a:solidFill>
              <a:latin typeface="Courier"/>
              <a:cs typeface="Courier"/>
            </a:endParaRPr>
          </a:p>
        </p:txBody>
      </p:sp>
      <p:sp>
        <p:nvSpPr>
          <p:cNvPr id="44" name="TextBox 43"/>
          <p:cNvSpPr txBox="1"/>
          <p:nvPr/>
        </p:nvSpPr>
        <p:spPr>
          <a:xfrm>
            <a:off x="6012160" y="1124744"/>
            <a:ext cx="3024336" cy="1138773"/>
          </a:xfrm>
          <a:prstGeom prst="rect">
            <a:avLst/>
          </a:prstGeom>
          <a:noFill/>
        </p:spPr>
        <p:txBody>
          <a:bodyPr wrap="square" rtlCol="0">
            <a:spAutoFit/>
          </a:bodyPr>
          <a:lstStyle/>
          <a:p>
            <a:pPr fontAlgn="auto">
              <a:spcBef>
                <a:spcPts val="0"/>
              </a:spcBef>
              <a:spcAft>
                <a:spcPts val="0"/>
              </a:spcAft>
            </a:pPr>
            <a:r>
              <a:rPr lang="en-US" b="1" dirty="0" smtClean="0">
                <a:solidFill>
                  <a:srgbClr val="3366FF"/>
                </a:solidFill>
                <a:latin typeface="Calibri" panose="020F0502020204030204"/>
              </a:rPr>
              <a:t>Reference </a:t>
            </a:r>
            <a:r>
              <a:rPr lang="en-US" b="1" dirty="0">
                <a:solidFill>
                  <a:srgbClr val="3366FF"/>
                </a:solidFill>
                <a:latin typeface="Calibri" panose="020F0502020204030204"/>
              </a:rPr>
              <a:t>h</a:t>
            </a:r>
            <a:r>
              <a:rPr lang="en-US" b="1" dirty="0" smtClean="0">
                <a:solidFill>
                  <a:srgbClr val="3366FF"/>
                </a:solidFill>
                <a:latin typeface="Calibri" panose="020F0502020204030204"/>
              </a:rPr>
              <a:t>aplotypes via sequencing studies</a:t>
            </a:r>
            <a:endParaRPr lang="en-US" b="1" dirty="0">
              <a:solidFill>
                <a:srgbClr val="3366FF"/>
              </a:solidFill>
              <a:latin typeface="Calibri" panose="020F0502020204030204"/>
            </a:endParaRPr>
          </a:p>
          <a:p>
            <a:pPr fontAlgn="auto">
              <a:spcBef>
                <a:spcPts val="0"/>
              </a:spcBef>
              <a:spcAft>
                <a:spcPts val="0"/>
              </a:spcAft>
            </a:pPr>
            <a:r>
              <a:rPr lang="en-US" sz="2000" dirty="0" err="1" smtClean="0">
                <a:solidFill>
                  <a:prstClr val="black"/>
                </a:solidFill>
                <a:latin typeface="Calibri" panose="020F0502020204030204"/>
              </a:rPr>
              <a:t>eg</a:t>
            </a:r>
            <a:r>
              <a:rPr lang="en-US" sz="2000" dirty="0" smtClean="0">
                <a:solidFill>
                  <a:prstClr val="black"/>
                </a:solidFill>
                <a:latin typeface="Calibri" panose="020F0502020204030204"/>
              </a:rPr>
              <a:t>. 1000 Genomes Project</a:t>
            </a:r>
          </a:p>
        </p:txBody>
      </p:sp>
      <p:cxnSp>
        <p:nvCxnSpPr>
          <p:cNvPr id="45" name="Straight Arrow Connector 44"/>
          <p:cNvCxnSpPr/>
          <p:nvPr/>
        </p:nvCxnSpPr>
        <p:spPr>
          <a:xfrm flipH="1">
            <a:off x="5364088" y="1844824"/>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45738" y="6093296"/>
            <a:ext cx="8875146" cy="461665"/>
          </a:xfrm>
          <a:prstGeom prst="rect">
            <a:avLst/>
          </a:prstGeom>
          <a:noFill/>
        </p:spPr>
        <p:txBody>
          <a:bodyPr wrap="none" rtlCol="0">
            <a:spAutoFit/>
          </a:bodyPr>
          <a:lstStyle/>
          <a:p>
            <a:pPr fontAlgn="auto">
              <a:spcBef>
                <a:spcPts val="0"/>
              </a:spcBef>
              <a:spcAft>
                <a:spcPts val="0"/>
              </a:spcAft>
            </a:pPr>
            <a:r>
              <a:rPr lang="en-US" b="1" dirty="0" smtClean="0">
                <a:solidFill>
                  <a:srgbClr val="3366FF"/>
                </a:solidFill>
                <a:latin typeface="Calibri" panose="020F0502020204030204"/>
              </a:rPr>
              <a:t>Imputation of unobserved alleles via matching of shared haplotypes</a:t>
            </a:r>
            <a:endParaRPr lang="en-US" b="1" dirty="0">
              <a:solidFill>
                <a:srgbClr val="3366FF"/>
              </a:solidFill>
              <a:latin typeface="Calibri" panose="020F0502020204030204"/>
            </a:endParaRPr>
          </a:p>
        </p:txBody>
      </p:sp>
      <p:sp>
        <p:nvSpPr>
          <p:cNvPr id="36" name="TextBox 35"/>
          <p:cNvSpPr txBox="1"/>
          <p:nvPr/>
        </p:nvSpPr>
        <p:spPr>
          <a:xfrm>
            <a:off x="1032272" y="277232"/>
            <a:ext cx="7079456"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rPr>
              <a:t>Imputation</a:t>
            </a:r>
            <a:endParaRPr lang="en-US" sz="3200" dirty="0">
              <a:solidFill>
                <a:prstClr val="black"/>
              </a:solidFill>
              <a:latin typeface="Calibri" panose="020F0502020204030204"/>
            </a:endParaRPr>
          </a:p>
        </p:txBody>
      </p:sp>
      <p:sp>
        <p:nvSpPr>
          <p:cNvPr id="37" name="TextBox 36"/>
          <p:cNvSpPr txBox="1"/>
          <p:nvPr/>
        </p:nvSpPr>
        <p:spPr>
          <a:xfrm>
            <a:off x="5743575" y="6488668"/>
            <a:ext cx="3400425"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panose="020F0502020204030204"/>
              </a:rPr>
              <a:t>Slide from Jonathan </a:t>
            </a:r>
            <a:r>
              <a:rPr lang="en-US" sz="1800" dirty="0" err="1" smtClean="0">
                <a:solidFill>
                  <a:prstClr val="black"/>
                </a:solidFill>
                <a:latin typeface="Calibri" panose="020F0502020204030204"/>
              </a:rPr>
              <a:t>Marchini</a:t>
            </a:r>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309676059"/>
      </p:ext>
    </p:extLst>
  </p:cSld>
  <p:clrMapOvr>
    <a:masterClrMapping/>
  </p:clrMapOvr>
  <mc:AlternateContent xmlns:mc="http://schemas.openxmlformats.org/markup-compatibility/2006" xmlns:p14="http://schemas.microsoft.com/office/powerpoint/2010/main">
    <mc:Choice Requires="p14">
      <p:transition spd="slow" p14:dur="2000" advTm="11494"/>
    </mc:Choice>
    <mc:Fallback xmlns="">
      <p:transition spd="slow" advTm="1149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1150938" y="617538"/>
            <a:ext cx="7793037" cy="820969"/>
          </a:xfrm>
        </p:spPr>
        <p:txBody>
          <a:bodyPr/>
          <a:lstStyle/>
          <a:p>
            <a:r>
              <a:rPr lang="pt-PT" dirty="0" smtClean="0"/>
              <a:t>Genetic Epidemiology:</a:t>
            </a:r>
            <a:br>
              <a:rPr lang="pt-PT" dirty="0" smtClean="0"/>
            </a:br>
            <a:r>
              <a:rPr lang="pt-PT" dirty="0" smtClean="0"/>
              <a:t>Stages </a:t>
            </a:r>
            <a:r>
              <a:rPr lang="pt-PT" dirty="0"/>
              <a:t>of Genetic Mapping</a:t>
            </a:r>
            <a:endParaRPr lang="en-US" dirty="0"/>
          </a:p>
        </p:txBody>
      </p:sp>
      <p:sp>
        <p:nvSpPr>
          <p:cNvPr id="633859" name="Rectangle 3"/>
          <p:cNvSpPr>
            <a:spLocks noGrp="1" noChangeArrowheads="1"/>
          </p:cNvSpPr>
          <p:nvPr>
            <p:ph type="body" idx="1"/>
          </p:nvPr>
        </p:nvSpPr>
        <p:spPr>
          <a:xfrm>
            <a:off x="488731" y="1466304"/>
            <a:ext cx="8141434" cy="5107917"/>
          </a:xfrm>
        </p:spPr>
        <p:txBody>
          <a:bodyPr/>
          <a:lstStyle/>
          <a:p>
            <a:r>
              <a:rPr lang="pt-PT" sz="2800" dirty="0">
                <a:solidFill>
                  <a:schemeClr val="bg2"/>
                </a:solidFill>
              </a:rPr>
              <a:t>Are there genes influencing this trait?</a:t>
            </a:r>
          </a:p>
          <a:p>
            <a:pPr lvl="1"/>
            <a:r>
              <a:rPr lang="pt-PT" sz="2400" dirty="0">
                <a:solidFill>
                  <a:schemeClr val="bg2"/>
                </a:solidFill>
              </a:rPr>
              <a:t>Genetic </a:t>
            </a:r>
            <a:r>
              <a:rPr lang="pt-PT" sz="2400" dirty="0" smtClean="0">
                <a:solidFill>
                  <a:schemeClr val="bg2"/>
                </a:solidFill>
              </a:rPr>
              <a:t>epidemiological (twin / family) studies OR heritability based on measured genetic variants</a:t>
            </a:r>
          </a:p>
          <a:p>
            <a:r>
              <a:rPr lang="pt-PT" sz="2800" dirty="0" smtClean="0"/>
              <a:t>Where </a:t>
            </a:r>
            <a:r>
              <a:rPr lang="pt-PT" sz="2800" dirty="0"/>
              <a:t>are those genes?</a:t>
            </a:r>
          </a:p>
          <a:p>
            <a:pPr lvl="1"/>
            <a:r>
              <a:rPr lang="pt-PT" sz="2400" dirty="0"/>
              <a:t>Linkage analysis</a:t>
            </a:r>
          </a:p>
          <a:p>
            <a:r>
              <a:rPr lang="pt-PT" sz="2800" dirty="0"/>
              <a:t>What are those genes</a:t>
            </a:r>
            <a:r>
              <a:rPr lang="pt-PT" sz="2800" dirty="0" smtClean="0"/>
              <a:t>?</a:t>
            </a:r>
            <a:endParaRPr lang="pt-PT" sz="2800" dirty="0"/>
          </a:p>
          <a:p>
            <a:pPr lvl="1"/>
            <a:r>
              <a:rPr lang="pt-PT" sz="2400" dirty="0"/>
              <a:t>Association </a:t>
            </a:r>
            <a:r>
              <a:rPr lang="pt-PT" sz="2400" dirty="0" smtClean="0"/>
              <a:t>analysis (meta-analysis / pathway)</a:t>
            </a:r>
          </a:p>
          <a:p>
            <a:r>
              <a:rPr lang="pt-PT" sz="2800" dirty="0" smtClean="0"/>
              <a:t>How do they work beyond the sequence?</a:t>
            </a:r>
          </a:p>
          <a:p>
            <a:pPr lvl="1"/>
            <a:r>
              <a:rPr lang="pt-PT" sz="2400" dirty="0" smtClean="0"/>
              <a:t>Epigenetics, transcriptomics, proteomics</a:t>
            </a:r>
          </a:p>
          <a:p>
            <a:r>
              <a:rPr lang="pt-PT" sz="2800" dirty="0" smtClean="0"/>
              <a:t>What can we do with them ?</a:t>
            </a:r>
          </a:p>
          <a:p>
            <a:pPr lvl="1"/>
            <a:r>
              <a:rPr lang="pt-PT" sz="2400" dirty="0" smtClean="0"/>
              <a:t>Translational medicine</a:t>
            </a:r>
            <a:endParaRPr lang="en-US" sz="2400" dirty="0"/>
          </a:p>
        </p:txBody>
      </p:sp>
    </p:spTree>
    <p:extLst>
      <p:ext uri="{BB962C8B-B14F-4D97-AF65-F5344CB8AC3E}">
        <p14:creationId xmlns:p14="http://schemas.microsoft.com/office/powerpoint/2010/main" val="24301526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20204" y="4509120"/>
            <a:ext cx="3168352" cy="21602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Rectangle 26"/>
          <p:cNvSpPr/>
          <p:nvPr/>
        </p:nvSpPr>
        <p:spPr>
          <a:xfrm>
            <a:off x="3288556" y="3959699"/>
            <a:ext cx="2003523"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6" name="Rectangle 25"/>
          <p:cNvSpPr/>
          <p:nvPr/>
        </p:nvSpPr>
        <p:spPr>
          <a:xfrm>
            <a:off x="120204" y="3989812"/>
            <a:ext cx="3168352" cy="23762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Rectangle 24"/>
          <p:cNvSpPr/>
          <p:nvPr/>
        </p:nvSpPr>
        <p:spPr>
          <a:xfrm>
            <a:off x="840284" y="3729732"/>
            <a:ext cx="445179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Rectangle 23"/>
          <p:cNvSpPr/>
          <p:nvPr/>
        </p:nvSpPr>
        <p:spPr>
          <a:xfrm>
            <a:off x="120204" y="3728913"/>
            <a:ext cx="720080" cy="237626"/>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Rectangle 22"/>
          <p:cNvSpPr/>
          <p:nvPr/>
        </p:nvSpPr>
        <p:spPr>
          <a:xfrm>
            <a:off x="3792612" y="3251076"/>
            <a:ext cx="1499468"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2" name="Rectangle 21"/>
          <p:cNvSpPr/>
          <p:nvPr/>
        </p:nvSpPr>
        <p:spPr>
          <a:xfrm>
            <a:off x="120205" y="3263382"/>
            <a:ext cx="3672408"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Rectangle 20"/>
          <p:cNvSpPr/>
          <p:nvPr/>
        </p:nvSpPr>
        <p:spPr>
          <a:xfrm>
            <a:off x="2280444" y="3047358"/>
            <a:ext cx="3011636"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 name="Rectangle 19"/>
          <p:cNvSpPr/>
          <p:nvPr/>
        </p:nvSpPr>
        <p:spPr>
          <a:xfrm>
            <a:off x="120204" y="3049651"/>
            <a:ext cx="2160240"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13" name="Rectangle 12"/>
          <p:cNvSpPr/>
          <p:nvPr/>
        </p:nvSpPr>
        <p:spPr>
          <a:xfrm>
            <a:off x="118644" y="991868"/>
            <a:ext cx="5173435" cy="26138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Rectangle 13"/>
          <p:cNvSpPr/>
          <p:nvPr/>
        </p:nvSpPr>
        <p:spPr>
          <a:xfrm>
            <a:off x="118645" y="1234938"/>
            <a:ext cx="5173435"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Rectangle 14"/>
          <p:cNvSpPr/>
          <p:nvPr/>
        </p:nvSpPr>
        <p:spPr>
          <a:xfrm>
            <a:off x="118645" y="1473983"/>
            <a:ext cx="5173435"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Rectangle 15"/>
          <p:cNvSpPr/>
          <p:nvPr/>
        </p:nvSpPr>
        <p:spPr>
          <a:xfrm>
            <a:off x="120204" y="1701486"/>
            <a:ext cx="5173435"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Rectangle 16"/>
          <p:cNvSpPr/>
          <p:nvPr/>
        </p:nvSpPr>
        <p:spPr>
          <a:xfrm>
            <a:off x="120204" y="1943475"/>
            <a:ext cx="5173435"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Rectangle 17"/>
          <p:cNvSpPr/>
          <p:nvPr/>
        </p:nvSpPr>
        <p:spPr>
          <a:xfrm>
            <a:off x="120204" y="2193985"/>
            <a:ext cx="517343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Rectangle 18"/>
          <p:cNvSpPr/>
          <p:nvPr/>
        </p:nvSpPr>
        <p:spPr>
          <a:xfrm>
            <a:off x="120204" y="2443168"/>
            <a:ext cx="5173435"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TextBox 6"/>
          <p:cNvSpPr txBox="1"/>
          <p:nvPr/>
        </p:nvSpPr>
        <p:spPr>
          <a:xfrm>
            <a:off x="92965" y="908720"/>
            <a:ext cx="5233023" cy="1815882"/>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t </a:t>
            </a:r>
            <a:r>
              <a:rPr lang="en-US" sz="1600" dirty="0">
                <a:solidFill>
                  <a:prstClr val="black"/>
                </a:solidFill>
                <a:latin typeface="Courier"/>
                <a:cs typeface="Courier"/>
              </a:rPr>
              <a:t>g a g g g a a </a:t>
            </a:r>
            <a:r>
              <a:rPr lang="en-US" sz="1600" dirty="0" smtClean="0">
                <a:solidFill>
                  <a:prstClr val="black"/>
                </a:solidFill>
                <a:latin typeface="Courier"/>
                <a:cs typeface="Courier"/>
              </a:rPr>
              <a:t>c c </a:t>
            </a:r>
            <a:r>
              <a:rPr lang="en-US" sz="1600" dirty="0">
                <a:solidFill>
                  <a:prstClr val="black"/>
                </a:solidFill>
                <a:latin typeface="Courier"/>
                <a:cs typeface="Courier"/>
              </a:rPr>
              <a:t>t g a g 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 g a c g a g g g a a a t t g a g a c</a:t>
            </a:r>
          </a:p>
          <a:p>
            <a:pPr fontAlgn="auto">
              <a:spcBef>
                <a:spcPts val="0"/>
              </a:spcBef>
              <a:spcAft>
                <a:spcPts val="0"/>
              </a:spcAft>
            </a:pPr>
            <a:r>
              <a:rPr lang="en-US" sz="1600" dirty="0">
                <a:solidFill>
                  <a:prstClr val="black"/>
                </a:solidFill>
                <a:latin typeface="Courier"/>
                <a:cs typeface="Courier"/>
              </a:rPr>
              <a:t>t</a:t>
            </a:r>
            <a:r>
              <a:rPr lang="en-US" sz="1600" dirty="0" smtClean="0">
                <a:solidFill>
                  <a:prstClr val="black"/>
                </a:solidFill>
                <a:latin typeface="Courier"/>
                <a:cs typeface="Courier"/>
              </a:rPr>
              <a:t> g c </a:t>
            </a:r>
            <a:r>
              <a:rPr lang="en-US" sz="1600" dirty="0">
                <a:solidFill>
                  <a:prstClr val="black"/>
                </a:solidFill>
                <a:latin typeface="Courier"/>
                <a:cs typeface="Courier"/>
              </a:rPr>
              <a:t>g a c g </a:t>
            </a:r>
            <a:r>
              <a:rPr lang="en-US" sz="1600" dirty="0" smtClean="0">
                <a:solidFill>
                  <a:prstClr val="black"/>
                </a:solidFill>
                <a:latin typeface="Courier"/>
                <a:cs typeface="Courier"/>
              </a:rPr>
              <a:t>g t </a:t>
            </a:r>
            <a:r>
              <a:rPr lang="en-US" sz="1600" dirty="0">
                <a:solidFill>
                  <a:prstClr val="black"/>
                </a:solidFill>
                <a:latin typeface="Courier"/>
                <a:cs typeface="Courier"/>
              </a:rPr>
              <a:t>g </a:t>
            </a:r>
            <a:r>
              <a:rPr lang="en-US" sz="1600" dirty="0" smtClean="0">
                <a:solidFill>
                  <a:prstClr val="black"/>
                </a:solidFill>
                <a:latin typeface="Courier"/>
                <a:cs typeface="Courier"/>
              </a:rPr>
              <a:t>a t t c </a:t>
            </a:r>
            <a:r>
              <a:rPr lang="en-US" sz="1600" dirty="0">
                <a:solidFill>
                  <a:prstClr val="black"/>
                </a:solidFill>
                <a:latin typeface="Courier"/>
                <a:cs typeface="Courier"/>
              </a:rPr>
              <a:t>t </a:t>
            </a:r>
            <a:r>
              <a:rPr lang="en-US" sz="1600" dirty="0" smtClean="0">
                <a:solidFill>
                  <a:prstClr val="black"/>
                </a:solidFill>
                <a:latin typeface="Courier"/>
                <a:cs typeface="Courier"/>
              </a:rPr>
              <a:t>c c </a:t>
            </a:r>
            <a:r>
              <a:rPr lang="en-US" sz="1600" dirty="0">
                <a:solidFill>
                  <a:prstClr val="black"/>
                </a:solidFill>
                <a:latin typeface="Courier"/>
                <a:cs typeface="Courier"/>
              </a:rPr>
              <a:t>a g a </a:t>
            </a:r>
            <a:r>
              <a:rPr lang="en-US" sz="1600" dirty="0" smtClean="0">
                <a:solidFill>
                  <a:prstClr val="black"/>
                </a:solidFill>
                <a:latin typeface="Courier"/>
                <a:cs typeface="Courier"/>
              </a:rPr>
              <a:t>c </a:t>
            </a: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g a c g a </a:t>
            </a:r>
            <a:r>
              <a:rPr lang="en-US" sz="1600" dirty="0" smtClean="0">
                <a:solidFill>
                  <a:prstClr val="black"/>
                </a:solidFill>
                <a:latin typeface="Courier"/>
                <a:cs typeface="Courier"/>
              </a:rPr>
              <a:t>t </a:t>
            </a:r>
            <a:r>
              <a:rPr lang="en-US" sz="1600" dirty="0">
                <a:solidFill>
                  <a:prstClr val="black"/>
                </a:solidFill>
                <a:latin typeface="Courier"/>
                <a:cs typeface="Courier"/>
              </a:rPr>
              <a:t>g g </a:t>
            </a:r>
            <a:r>
              <a:rPr lang="en-US" sz="1600" dirty="0" smtClean="0">
                <a:solidFill>
                  <a:prstClr val="black"/>
                </a:solidFill>
                <a:latin typeface="Courier"/>
                <a:cs typeface="Courier"/>
              </a:rPr>
              <a:t>t </a:t>
            </a:r>
            <a:r>
              <a:rPr lang="en-US" sz="1600" dirty="0">
                <a:solidFill>
                  <a:prstClr val="black"/>
                </a:solidFill>
                <a:latin typeface="Courier"/>
                <a:cs typeface="Courier"/>
              </a:rPr>
              <a:t>a </a:t>
            </a:r>
            <a:r>
              <a:rPr lang="en-US" sz="1600" dirty="0" smtClean="0">
                <a:solidFill>
                  <a:prstClr val="black"/>
                </a:solidFill>
                <a:latin typeface="Courier"/>
                <a:cs typeface="Courier"/>
              </a:rPr>
              <a:t>c </a:t>
            </a:r>
            <a:r>
              <a:rPr lang="en-US" sz="1600" dirty="0">
                <a:solidFill>
                  <a:prstClr val="black"/>
                </a:solidFill>
                <a:latin typeface="Courier"/>
                <a:cs typeface="Courier"/>
              </a:rPr>
              <a:t>t t g a </a:t>
            </a:r>
            <a:r>
              <a:rPr lang="en-US" sz="1600" dirty="0" smtClean="0">
                <a:solidFill>
                  <a:prstClr val="black"/>
                </a:solidFill>
                <a:latin typeface="Courier"/>
                <a:cs typeface="Courier"/>
              </a:rPr>
              <a:t>t c </a:t>
            </a:r>
            <a:r>
              <a:rPr lang="en-US" sz="1600" dirty="0">
                <a:solidFill>
                  <a:prstClr val="black"/>
                </a:solidFill>
                <a:latin typeface="Courier"/>
                <a:cs typeface="Courier"/>
              </a:rPr>
              <a:t>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 </a:t>
            </a:r>
            <a:r>
              <a:rPr lang="en-US" sz="1600" dirty="0">
                <a:solidFill>
                  <a:prstClr val="black"/>
                </a:solidFill>
                <a:latin typeface="Courier"/>
                <a:cs typeface="Courier"/>
              </a:rPr>
              <a:t>a g </a:t>
            </a:r>
            <a:r>
              <a:rPr lang="en-US" sz="1600" dirty="0" smtClean="0">
                <a:solidFill>
                  <a:prstClr val="black"/>
                </a:solidFill>
                <a:latin typeface="Courier"/>
                <a:cs typeface="Courier"/>
              </a:rPr>
              <a:t>t t a g t a a t t c c c </a:t>
            </a:r>
            <a:r>
              <a:rPr lang="en-US" sz="1600" dirty="0">
                <a:solidFill>
                  <a:prstClr val="black"/>
                </a:solidFill>
                <a:latin typeface="Courier"/>
                <a:cs typeface="Courier"/>
              </a:rPr>
              <a:t>g a g </a:t>
            </a:r>
            <a:r>
              <a:rPr lang="en-US" sz="1600" dirty="0" smtClean="0">
                <a:solidFill>
                  <a:prstClr val="black"/>
                </a:solidFill>
                <a:latin typeface="Courier"/>
                <a:cs typeface="Courier"/>
              </a:rPr>
              <a:t>c a</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t>
            </a:r>
            <a:r>
              <a:rPr lang="en-US" sz="1600" dirty="0" smtClean="0">
                <a:solidFill>
                  <a:prstClr val="black"/>
                </a:solidFill>
                <a:latin typeface="Courier"/>
                <a:cs typeface="Courier"/>
              </a:rPr>
              <a:t>c a </a:t>
            </a:r>
            <a:r>
              <a:rPr lang="en-US" sz="1600" dirty="0">
                <a:solidFill>
                  <a:prstClr val="black"/>
                </a:solidFill>
                <a:latin typeface="Courier"/>
                <a:cs typeface="Courier"/>
              </a:rPr>
              <a:t>a </a:t>
            </a:r>
            <a:r>
              <a:rPr lang="en-US" sz="1600" dirty="0" smtClean="0">
                <a:solidFill>
                  <a:prstClr val="black"/>
                </a:solidFill>
                <a:latin typeface="Courier"/>
                <a:cs typeface="Courier"/>
              </a:rPr>
              <a:t>t </a:t>
            </a:r>
            <a:r>
              <a:rPr lang="en-US" sz="1600" dirty="0">
                <a:solidFill>
                  <a:prstClr val="black"/>
                </a:solidFill>
                <a:latin typeface="Courier"/>
                <a:cs typeface="Courier"/>
              </a:rPr>
              <a:t>g a g g g a a a t t g </a:t>
            </a:r>
            <a:r>
              <a:rPr lang="en-US" sz="1600" dirty="0" smtClean="0">
                <a:solidFill>
                  <a:prstClr val="black"/>
                </a:solidFill>
                <a:latin typeface="Courier"/>
                <a:cs typeface="Courier"/>
              </a:rPr>
              <a:t>t t </a:t>
            </a:r>
            <a:r>
              <a:rPr lang="en-US" sz="1600" dirty="0">
                <a:solidFill>
                  <a:prstClr val="black"/>
                </a:solidFill>
                <a:latin typeface="Courier"/>
                <a:cs typeface="Courier"/>
              </a:rPr>
              <a:t>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 g a c g </a:t>
            </a:r>
            <a:r>
              <a:rPr lang="en-US" sz="1600" dirty="0" smtClean="0">
                <a:solidFill>
                  <a:prstClr val="black"/>
                </a:solidFill>
                <a:latin typeface="Courier"/>
                <a:cs typeface="Courier"/>
              </a:rPr>
              <a:t>g </a:t>
            </a:r>
            <a:r>
              <a:rPr lang="en-US" sz="1600" dirty="0">
                <a:solidFill>
                  <a:prstClr val="black"/>
                </a:solidFill>
                <a:latin typeface="Courier"/>
                <a:cs typeface="Courier"/>
              </a:rPr>
              <a:t>g g g a a a t t </a:t>
            </a:r>
            <a:r>
              <a:rPr lang="en-US" sz="1600" dirty="0" smtClean="0">
                <a:solidFill>
                  <a:prstClr val="black"/>
                </a:solidFill>
                <a:latin typeface="Courier"/>
                <a:cs typeface="Courier"/>
              </a:rPr>
              <a:t>c t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c</a:t>
            </a:r>
          </a:p>
        </p:txBody>
      </p:sp>
      <p:sp>
        <p:nvSpPr>
          <p:cNvPr id="29" name="Rectangle 28"/>
          <p:cNvSpPr/>
          <p:nvPr/>
        </p:nvSpPr>
        <p:spPr>
          <a:xfrm>
            <a:off x="3288556" y="4509120"/>
            <a:ext cx="2003524"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Rectangle 29"/>
          <p:cNvSpPr/>
          <p:nvPr/>
        </p:nvSpPr>
        <p:spPr>
          <a:xfrm>
            <a:off x="120204" y="4737844"/>
            <a:ext cx="1781150" cy="21602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Rectangle 30"/>
          <p:cNvSpPr/>
          <p:nvPr/>
        </p:nvSpPr>
        <p:spPr>
          <a:xfrm>
            <a:off x="1848396" y="4730675"/>
            <a:ext cx="3443683"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2" name="Rectangle 31"/>
          <p:cNvSpPr/>
          <p:nvPr/>
        </p:nvSpPr>
        <p:spPr>
          <a:xfrm>
            <a:off x="120205" y="5229200"/>
            <a:ext cx="2016224"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3" name="Rectangle 32"/>
          <p:cNvSpPr/>
          <p:nvPr/>
        </p:nvSpPr>
        <p:spPr>
          <a:xfrm>
            <a:off x="2136428" y="5229200"/>
            <a:ext cx="3155651"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4" name="Rectangle 33"/>
          <p:cNvSpPr/>
          <p:nvPr/>
        </p:nvSpPr>
        <p:spPr>
          <a:xfrm>
            <a:off x="120205" y="5445224"/>
            <a:ext cx="3600400"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5" name="Rectangle 34"/>
          <p:cNvSpPr/>
          <p:nvPr/>
        </p:nvSpPr>
        <p:spPr>
          <a:xfrm>
            <a:off x="3720604" y="5445224"/>
            <a:ext cx="1571476" cy="2630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TextBox 11"/>
          <p:cNvSpPr txBox="1"/>
          <p:nvPr/>
        </p:nvSpPr>
        <p:spPr>
          <a:xfrm>
            <a:off x="92646" y="2937644"/>
            <a:ext cx="5233023" cy="3046988"/>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a </a:t>
            </a:r>
            <a:r>
              <a:rPr lang="en-US" sz="1600" dirty="0">
                <a:solidFill>
                  <a:prstClr val="black"/>
                </a:solidFill>
                <a:latin typeface="Courier"/>
                <a:cs typeface="Courier"/>
              </a:rPr>
              <a:t>g a </a:t>
            </a:r>
            <a:r>
              <a:rPr lang="en-US" sz="1600" dirty="0" smtClean="0">
                <a:solidFill>
                  <a:prstClr val="black"/>
                </a:solidFill>
                <a:latin typeface="Courier"/>
                <a:cs typeface="Courier"/>
              </a:rPr>
              <a:t>g </a:t>
            </a:r>
            <a:r>
              <a:rPr lang="en-US" sz="1600" dirty="0">
                <a:solidFill>
                  <a:prstClr val="black"/>
                </a:solidFill>
                <a:latin typeface="Courier"/>
                <a:cs typeface="Courier"/>
              </a:rPr>
              <a:t>g g t a c t t g a t c </a:t>
            </a:r>
            <a:r>
              <a:rPr lang="en-US" sz="1600" dirty="0" smtClean="0">
                <a:solidFill>
                  <a:prstClr val="black"/>
                </a:solidFill>
                <a:latin typeface="Courier"/>
                <a:cs typeface="Courier"/>
              </a:rPr>
              <a:t>a</a:t>
            </a:r>
          </a:p>
          <a:p>
            <a:pPr fontAlgn="auto">
              <a:spcBef>
                <a:spcPts val="0"/>
              </a:spcBef>
              <a:spcAft>
                <a:spcPts val="0"/>
              </a:spcAft>
            </a:pPr>
            <a:r>
              <a:rPr lang="en-US" sz="1600" dirty="0">
                <a:solidFill>
                  <a:prstClr val="black"/>
                </a:solidFill>
                <a:latin typeface="Courier"/>
                <a:cs typeface="Courier"/>
              </a:rPr>
              <a:t>t g c g a c g g t g a t t c t t c t g c </a:t>
            </a:r>
            <a:r>
              <a:rPr lang="en-US" sz="1600" dirty="0" smtClean="0">
                <a:solidFill>
                  <a:prstClr val="black"/>
                </a:solidFill>
                <a:latin typeface="Courier"/>
                <a:cs typeface="Courier"/>
              </a:rPr>
              <a:t>c</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t a </a:t>
            </a:r>
            <a:r>
              <a:rPr lang="en-US" sz="1600" dirty="0" smtClean="0">
                <a:solidFill>
                  <a:prstClr val="black"/>
                </a:solidFill>
                <a:latin typeface="Courier"/>
                <a:cs typeface="Courier"/>
              </a:rPr>
              <a:t>a </a:t>
            </a:r>
            <a:r>
              <a:rPr lang="en-US" sz="1600" dirty="0">
                <a:solidFill>
                  <a:prstClr val="black"/>
                </a:solidFill>
                <a:latin typeface="Courier"/>
                <a:cs typeface="Courier"/>
              </a:rPr>
              <a:t>a a t g a g g g a a a t t g t t a </a:t>
            </a:r>
            <a:r>
              <a:rPr lang="en-US" sz="1600" dirty="0" smtClean="0">
                <a:solidFill>
                  <a:prstClr val="black"/>
                </a:solidFill>
                <a:latin typeface="Courier"/>
                <a:cs typeface="Courier"/>
              </a:rPr>
              <a:t>a</a:t>
            </a:r>
          </a:p>
          <a:p>
            <a:pPr fontAlgn="auto">
              <a:spcBef>
                <a:spcPts val="0"/>
              </a:spcBef>
              <a:spcAft>
                <a:spcPts val="0"/>
              </a:spcAft>
            </a:pPr>
            <a:r>
              <a:rPr lang="en-US" sz="1600" dirty="0">
                <a:solidFill>
                  <a:prstClr val="black"/>
                </a:solidFill>
                <a:latin typeface="Courier"/>
                <a:cs typeface="Courier"/>
              </a:rPr>
              <a:t>t g a g a c g a </a:t>
            </a:r>
            <a:r>
              <a:rPr lang="en-US" sz="1600" dirty="0" smtClean="0">
                <a:solidFill>
                  <a:prstClr val="black"/>
                </a:solidFill>
                <a:latin typeface="Courier"/>
                <a:cs typeface="Courier"/>
              </a:rPr>
              <a:t>g g </a:t>
            </a:r>
            <a:r>
              <a:rPr lang="en-US" sz="1600" dirty="0">
                <a:solidFill>
                  <a:prstClr val="black"/>
                </a:solidFill>
                <a:latin typeface="Courier"/>
                <a:cs typeface="Courier"/>
              </a:rPr>
              <a:t>g a a </a:t>
            </a:r>
            <a:r>
              <a:rPr lang="en-US" sz="1600" dirty="0" smtClean="0">
                <a:solidFill>
                  <a:prstClr val="black"/>
                </a:solidFill>
                <a:latin typeface="Courier"/>
                <a:cs typeface="Courier"/>
              </a:rPr>
              <a:t>c c </a:t>
            </a:r>
            <a:r>
              <a:rPr lang="en-US" sz="1600" dirty="0">
                <a:solidFill>
                  <a:prstClr val="black"/>
                </a:solidFill>
                <a:latin typeface="Courier"/>
                <a:cs typeface="Courier"/>
              </a:rPr>
              <a:t>c g a g c </a:t>
            </a:r>
            <a:r>
              <a:rPr lang="en-US" sz="1600" dirty="0" smtClean="0">
                <a:solidFill>
                  <a:prstClr val="black"/>
                </a:solidFill>
                <a:latin typeface="Courier"/>
                <a:cs typeface="Courier"/>
              </a:rPr>
              <a:t>a</a:t>
            </a:r>
          </a:p>
          <a:p>
            <a:pPr fontAlgn="auto">
              <a:spcBef>
                <a:spcPts val="0"/>
              </a:spcBef>
              <a:spcAft>
                <a:spcPts val="0"/>
              </a:spcAft>
            </a:pPr>
            <a:endParaRPr lang="en-US" sz="1600" dirty="0" smtClean="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a g c g a c g a t g g t </a:t>
            </a:r>
            <a:r>
              <a:rPr lang="en-US" sz="1600" dirty="0" smtClean="0">
                <a:solidFill>
                  <a:prstClr val="black"/>
                </a:solidFill>
                <a:latin typeface="Courier"/>
                <a:cs typeface="Courier"/>
              </a:rPr>
              <a:t>a </a:t>
            </a:r>
            <a:r>
              <a:rPr lang="en-US" sz="1600" dirty="0">
                <a:solidFill>
                  <a:prstClr val="black"/>
                </a:solidFill>
                <a:latin typeface="Courier"/>
                <a:cs typeface="Courier"/>
              </a:rPr>
              <a:t>a t t c t g c c</a:t>
            </a:r>
          </a:p>
          <a:p>
            <a:pPr fontAlgn="auto">
              <a:spcBef>
                <a:spcPts val="0"/>
              </a:spcBef>
              <a:spcAft>
                <a:spcPts val="0"/>
              </a:spcAft>
            </a:pPr>
            <a:r>
              <a:rPr lang="en-US" sz="1600" dirty="0">
                <a:solidFill>
                  <a:prstClr val="black"/>
                </a:solidFill>
                <a:latin typeface="Courier"/>
                <a:cs typeface="Courier"/>
              </a:rPr>
              <a:t>a g a g a c g </a:t>
            </a:r>
            <a:r>
              <a:rPr lang="en-US" sz="1600" dirty="0" smtClean="0">
                <a:solidFill>
                  <a:prstClr val="black"/>
                </a:solidFill>
                <a:latin typeface="Courier"/>
                <a:cs typeface="Courier"/>
              </a:rPr>
              <a:t>a g </a:t>
            </a:r>
            <a:r>
              <a:rPr lang="en-US" sz="1600" dirty="0">
                <a:solidFill>
                  <a:prstClr val="black"/>
                </a:solidFill>
                <a:latin typeface="Courier"/>
                <a:cs typeface="Courier"/>
              </a:rPr>
              <a:t>g g a a c c t g a g a a</a:t>
            </a:r>
            <a:endParaRPr lang="en-US" sz="1600" dirty="0" smtClean="0">
              <a:solidFill>
                <a:prstClr val="black"/>
              </a:solidFill>
              <a:latin typeface="Courier"/>
              <a:cs typeface="Courier"/>
            </a:endParaRP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t g c a a t g a g g g a a a t t g a g a c</a:t>
            </a: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a a g t t a g t a a t t c c </a:t>
            </a:r>
            <a:r>
              <a:rPr lang="en-US" sz="1600" dirty="0" smtClean="0">
                <a:solidFill>
                  <a:prstClr val="black"/>
                </a:solidFill>
                <a:latin typeface="Courier"/>
                <a:cs typeface="Courier"/>
              </a:rPr>
              <a:t>t </a:t>
            </a:r>
            <a:r>
              <a:rPr lang="en-US" sz="1600" dirty="0">
                <a:solidFill>
                  <a:prstClr val="black"/>
                </a:solidFill>
                <a:latin typeface="Courier"/>
                <a:cs typeface="Courier"/>
              </a:rPr>
              <a:t>g a t c a </a:t>
            </a:r>
          </a:p>
          <a:p>
            <a:pPr fontAlgn="auto">
              <a:spcBef>
                <a:spcPts val="0"/>
              </a:spcBef>
              <a:spcAft>
                <a:spcPts val="0"/>
              </a:spcAft>
            </a:pPr>
            <a:r>
              <a:rPr lang="en-US" sz="1600" dirty="0" smtClean="0">
                <a:solidFill>
                  <a:prstClr val="black"/>
                </a:solidFill>
                <a:latin typeface="Courier"/>
                <a:cs typeface="Courier"/>
              </a:rPr>
              <a:t> </a:t>
            </a:r>
            <a:endParaRPr lang="en-US" sz="1600" dirty="0">
              <a:solidFill>
                <a:prstClr val="black"/>
              </a:solidFill>
              <a:latin typeface="Courier"/>
              <a:cs typeface="Courier"/>
            </a:endParaRPr>
          </a:p>
        </p:txBody>
      </p:sp>
      <p:pic>
        <p:nvPicPr>
          <p:cNvPr id="43" name="Picture 2" descr="signal_plot_CD_ch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448" y="2888268"/>
            <a:ext cx="3600400"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stCxn id="12" idx="2"/>
          </p:cNvCxnSpPr>
          <p:nvPr/>
        </p:nvCxnSpPr>
        <p:spPr>
          <a:xfrm rot="16200000" flipH="1">
            <a:off x="3838275" y="4855515"/>
            <a:ext cx="324688" cy="2582922"/>
          </a:xfrm>
          <a:prstGeom prst="curvedConnector2">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436096" y="908720"/>
            <a:ext cx="3600400" cy="1938992"/>
          </a:xfrm>
          <a:prstGeom prst="rect">
            <a:avLst/>
          </a:prstGeom>
        </p:spPr>
        <p:txBody>
          <a:bodyPr wrap="square">
            <a:spAutoFit/>
          </a:bodyPr>
          <a:lstStyle/>
          <a:p>
            <a:pPr fontAlgn="auto">
              <a:spcBef>
                <a:spcPts val="0"/>
              </a:spcBef>
              <a:spcAft>
                <a:spcPts val="0"/>
              </a:spcAft>
            </a:pPr>
            <a:r>
              <a:rPr lang="en-US" b="1" dirty="0" smtClean="0">
                <a:solidFill>
                  <a:srgbClr val="3366FF"/>
                </a:solidFill>
                <a:latin typeface="Calibri" panose="020F0502020204030204"/>
              </a:rPr>
              <a:t>GWAS of imputed genotypes</a:t>
            </a:r>
          </a:p>
          <a:p>
            <a:pPr marL="285750" indent="-285750" fontAlgn="auto">
              <a:spcBef>
                <a:spcPts val="0"/>
              </a:spcBef>
              <a:spcAft>
                <a:spcPts val="0"/>
              </a:spcAft>
              <a:buFontTx/>
              <a:buChar char="-"/>
            </a:pPr>
            <a:r>
              <a:rPr lang="en-US" b="1" dirty="0" smtClean="0">
                <a:solidFill>
                  <a:srgbClr val="3366FF"/>
                </a:solidFill>
                <a:latin typeface="Calibri" panose="020F0502020204030204"/>
              </a:rPr>
              <a:t>Increased power</a:t>
            </a:r>
          </a:p>
          <a:p>
            <a:pPr marL="285750" indent="-285750" fontAlgn="auto">
              <a:spcBef>
                <a:spcPts val="0"/>
              </a:spcBef>
              <a:spcAft>
                <a:spcPts val="0"/>
              </a:spcAft>
              <a:buFontTx/>
              <a:buChar char="-"/>
            </a:pPr>
            <a:r>
              <a:rPr lang="en-US" b="1" dirty="0" smtClean="0">
                <a:solidFill>
                  <a:srgbClr val="3366FF"/>
                </a:solidFill>
                <a:latin typeface="Calibri" panose="020F0502020204030204"/>
              </a:rPr>
              <a:t>Better resolution</a:t>
            </a:r>
          </a:p>
          <a:p>
            <a:pPr marL="285750" indent="-285750" fontAlgn="auto">
              <a:spcBef>
                <a:spcPts val="0"/>
              </a:spcBef>
              <a:spcAft>
                <a:spcPts val="0"/>
              </a:spcAft>
              <a:buFontTx/>
              <a:buChar char="-"/>
            </a:pPr>
            <a:r>
              <a:rPr lang="en-US" b="1" dirty="0" smtClean="0">
                <a:solidFill>
                  <a:srgbClr val="3366FF"/>
                </a:solidFill>
                <a:latin typeface="Calibri" panose="020F0502020204030204"/>
              </a:rPr>
              <a:t>Facilitates meta-analysis </a:t>
            </a:r>
            <a:endParaRPr lang="en-US" b="1" dirty="0">
              <a:solidFill>
                <a:srgbClr val="3366FF"/>
              </a:solidFill>
              <a:latin typeface="Calibri" panose="020F0502020204030204"/>
            </a:endParaRPr>
          </a:p>
        </p:txBody>
      </p:sp>
      <p:sp>
        <p:nvSpPr>
          <p:cNvPr id="36" name="TextBox 35"/>
          <p:cNvSpPr txBox="1"/>
          <p:nvPr/>
        </p:nvSpPr>
        <p:spPr>
          <a:xfrm>
            <a:off x="1032272" y="277232"/>
            <a:ext cx="7079456"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rPr>
              <a:t>Imputation</a:t>
            </a:r>
            <a:endParaRPr lang="en-US" sz="3200" dirty="0">
              <a:solidFill>
                <a:prstClr val="black"/>
              </a:solidFill>
              <a:latin typeface="Calibri" panose="020F0502020204030204"/>
            </a:endParaRPr>
          </a:p>
        </p:txBody>
      </p:sp>
      <p:sp>
        <p:nvSpPr>
          <p:cNvPr id="37" name="TextBox 36"/>
          <p:cNvSpPr txBox="1"/>
          <p:nvPr/>
        </p:nvSpPr>
        <p:spPr>
          <a:xfrm>
            <a:off x="5743575" y="6488668"/>
            <a:ext cx="3400425"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panose="020F0502020204030204"/>
              </a:rPr>
              <a:t>Slide from Jonathan </a:t>
            </a:r>
            <a:r>
              <a:rPr lang="en-US" sz="1800" dirty="0" err="1" smtClean="0">
                <a:solidFill>
                  <a:prstClr val="black"/>
                </a:solidFill>
                <a:latin typeface="Calibri" panose="020F0502020204030204"/>
              </a:rPr>
              <a:t>Marchini</a:t>
            </a:r>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890752093"/>
      </p:ext>
    </p:extLst>
  </p:cSld>
  <p:clrMapOvr>
    <a:masterClrMapping/>
  </p:clrMapOvr>
  <mc:AlternateContent xmlns:mc="http://schemas.openxmlformats.org/markup-compatibility/2006" xmlns:p14="http://schemas.microsoft.com/office/powerpoint/2010/main">
    <mc:Choice Requires="p14">
      <p:transition spd="slow" p14:dur="2000" advTm="1445"/>
    </mc:Choice>
    <mc:Fallback xmlns="">
      <p:transition spd="slow" advTm="1445"/>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increase power</a:t>
            </a:r>
            <a:endParaRPr lang="en-US" dirty="0"/>
          </a:p>
        </p:txBody>
      </p:sp>
      <p:sp>
        <p:nvSpPr>
          <p:cNvPr id="3" name="Subtitle 2"/>
          <p:cNvSpPr>
            <a:spLocks noGrp="1"/>
          </p:cNvSpPr>
          <p:nvPr>
            <p:ph type="subTitle" idx="1"/>
          </p:nvPr>
        </p:nvSpPr>
        <p:spPr/>
        <p:txBody>
          <a:bodyPr/>
          <a:lstStyle/>
          <a:p>
            <a:r>
              <a:rPr lang="en-AU" dirty="0" smtClean="0"/>
              <a:t>Increase sample size</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60307" y="248574"/>
            <a:ext cx="4868194" cy="3472088"/>
          </a:xfrm>
          <a:prstGeom prst="rect">
            <a:avLst/>
          </a:prstGeom>
          <a:noFill/>
          <a:ln w="9525">
            <a:noFill/>
            <a:miter lim="800000"/>
            <a:headEnd/>
            <a:tailEnd/>
          </a:ln>
          <a:effectLst/>
        </p:spPr>
      </p:pic>
      <p:pic>
        <p:nvPicPr>
          <p:cNvPr id="4099" name="Picture 5"/>
          <p:cNvPicPr>
            <a:picLocks noChangeAspect="1" noChangeArrowheads="1"/>
          </p:cNvPicPr>
          <p:nvPr/>
        </p:nvPicPr>
        <p:blipFill>
          <a:blip r:embed="rId3" cstate="print"/>
          <a:srcRect/>
          <a:stretch>
            <a:fillRect/>
          </a:stretch>
        </p:blipFill>
        <p:spPr bwMode="auto">
          <a:xfrm>
            <a:off x="4572000" y="188913"/>
            <a:ext cx="4521914" cy="3500218"/>
          </a:xfrm>
          <a:prstGeom prst="rect">
            <a:avLst/>
          </a:prstGeom>
          <a:noFill/>
          <a:ln w="9525">
            <a:noFill/>
            <a:miter lim="800000"/>
            <a:headEnd/>
            <a:tailEnd/>
          </a:ln>
          <a:effectLst/>
        </p:spPr>
      </p:pic>
      <p:sp>
        <p:nvSpPr>
          <p:cNvPr id="4100" name="Text Box 6"/>
          <p:cNvSpPr txBox="1">
            <a:spLocks noChangeArrowheads="1"/>
          </p:cNvSpPr>
          <p:nvPr/>
        </p:nvSpPr>
        <p:spPr bwMode="auto">
          <a:xfrm>
            <a:off x="735013" y="3665538"/>
            <a:ext cx="184150" cy="366712"/>
          </a:xfrm>
          <a:prstGeom prst="rect">
            <a:avLst/>
          </a:prstGeom>
          <a:noFill/>
          <a:ln w="9525">
            <a:noFill/>
            <a:miter lim="800000"/>
            <a:headEnd/>
            <a:tailEnd/>
          </a:ln>
          <a:effectLst/>
        </p:spPr>
        <p:txBody>
          <a:bodyPr wrap="none">
            <a:spAutoFit/>
          </a:bodyPr>
          <a:lstStyle/>
          <a:p>
            <a:endParaRPr lang="en-US" sz="1800" smtClean="0">
              <a:solidFill>
                <a:srgbClr val="000000"/>
              </a:solidFill>
              <a:latin typeface="Arial"/>
            </a:endParaRPr>
          </a:p>
        </p:txBody>
      </p:sp>
      <p:sp>
        <p:nvSpPr>
          <p:cNvPr id="4101" name="Text Box 8"/>
          <p:cNvSpPr txBox="1">
            <a:spLocks noChangeArrowheads="1"/>
          </p:cNvSpPr>
          <p:nvPr/>
        </p:nvSpPr>
        <p:spPr bwMode="auto">
          <a:xfrm>
            <a:off x="189186" y="4361410"/>
            <a:ext cx="8734096" cy="1569660"/>
          </a:xfrm>
          <a:prstGeom prst="rect">
            <a:avLst/>
          </a:prstGeom>
          <a:noFill/>
          <a:ln w="9525">
            <a:noFill/>
            <a:miter lim="800000"/>
            <a:headEnd/>
            <a:tailEnd/>
          </a:ln>
          <a:effectLst/>
        </p:spPr>
        <p:txBody>
          <a:bodyPr wrap="square">
            <a:spAutoFit/>
          </a:bodyPr>
          <a:lstStyle/>
          <a:p>
            <a:r>
              <a:rPr lang="de-DE" sz="1000" b="1" dirty="0" smtClean="0">
                <a:solidFill>
                  <a:srgbClr val="000000"/>
                </a:solidFill>
                <a:latin typeface="Arial"/>
              </a:rPr>
              <a:t> </a:t>
            </a:r>
            <a:r>
              <a:rPr lang="de-DE" sz="4800" b="1" dirty="0" smtClean="0">
                <a:solidFill>
                  <a:srgbClr val="FF0000"/>
                </a:solidFill>
                <a:latin typeface="Arial"/>
              </a:rPr>
              <a:t>Number of Loci Identified is a Function of Sample Size</a:t>
            </a:r>
            <a:endParaRPr lang="de-DE" sz="1000" b="1" dirty="0" smtClean="0">
              <a:solidFill>
                <a:srgbClr val="FF0000"/>
              </a:solidFill>
              <a:latin typeface="Arial"/>
            </a:endParaRPr>
          </a:p>
        </p:txBody>
      </p:sp>
      <p:sp>
        <p:nvSpPr>
          <p:cNvPr id="7" name="Rectangle 6"/>
          <p:cNvSpPr/>
          <p:nvPr/>
        </p:nvSpPr>
        <p:spPr>
          <a:xfrm>
            <a:off x="457199" y="3691426"/>
            <a:ext cx="8324193" cy="461665"/>
          </a:xfrm>
          <a:prstGeom prst="rect">
            <a:avLst/>
          </a:prstGeom>
        </p:spPr>
        <p:txBody>
          <a:bodyPr wrap="square">
            <a:spAutoFit/>
          </a:bodyPr>
          <a:lstStyle/>
          <a:p>
            <a:r>
              <a:rPr lang="de-DE" dirty="0" smtClean="0">
                <a:solidFill>
                  <a:srgbClr val="000000"/>
                </a:solidFill>
                <a:latin typeface="Arial"/>
              </a:rPr>
              <a:t> </a:t>
            </a:r>
            <a:r>
              <a:rPr lang="de-DE" b="1" dirty="0" smtClean="0">
                <a:solidFill>
                  <a:srgbClr val="000000"/>
                </a:solidFill>
                <a:latin typeface="Arial"/>
              </a:rPr>
              <a:t>Selected quantitative traits              Selected diseases</a:t>
            </a:r>
          </a:p>
        </p:txBody>
      </p:sp>
      <p:sp>
        <p:nvSpPr>
          <p:cNvPr id="8" name="Text Box 5"/>
          <p:cNvSpPr txBox="1">
            <a:spLocks noChangeArrowheads="1"/>
          </p:cNvSpPr>
          <p:nvPr/>
        </p:nvSpPr>
        <p:spPr bwMode="auto">
          <a:xfrm>
            <a:off x="3969517" y="6320660"/>
            <a:ext cx="4908550" cy="366713"/>
          </a:xfrm>
          <a:prstGeom prst="rect">
            <a:avLst/>
          </a:prstGeom>
          <a:noFill/>
          <a:ln w="9525">
            <a:noFill/>
            <a:miter lim="800000"/>
            <a:headEnd/>
            <a:tailEnd/>
          </a:ln>
          <a:effectLst/>
        </p:spPr>
        <p:txBody>
          <a:bodyPr wrap="none">
            <a:spAutoFit/>
          </a:bodyPr>
          <a:lstStyle/>
          <a:p>
            <a:r>
              <a:rPr lang="de-DE" sz="1800" dirty="0" smtClean="0">
                <a:solidFill>
                  <a:srgbClr val="000000"/>
                </a:solidFill>
                <a:latin typeface="Arial"/>
              </a:rPr>
              <a:t>Visscher PM, et.al. (2012) Am J Hum Genetics</a:t>
            </a:r>
          </a:p>
        </p:txBody>
      </p:sp>
    </p:spTree>
    <p:extLst>
      <p:ext uri="{BB962C8B-B14F-4D97-AF65-F5344CB8AC3E}">
        <p14:creationId xmlns:p14="http://schemas.microsoft.com/office/powerpoint/2010/main" val="6030513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Grp="1" noChangeAspect="1"/>
          </p:cNvPicPr>
          <p:nvPr>
            <p:ph idx="1"/>
          </p:nvPr>
        </p:nvPicPr>
        <p:blipFill>
          <a:blip r:embed="rId2" cstate="print"/>
          <a:stretch>
            <a:fillRect/>
          </a:stretch>
        </p:blipFill>
        <p:spPr>
          <a:xfrm>
            <a:off x="121921" y="416893"/>
            <a:ext cx="4562367" cy="2193055"/>
          </a:xfrm>
          <a:prstGeom prst="rect">
            <a:avLst/>
          </a:prstGeom>
        </p:spPr>
      </p:pic>
      <p:sp>
        <p:nvSpPr>
          <p:cNvPr id="7" name="TextBox 6"/>
          <p:cNvSpPr txBox="1"/>
          <p:nvPr/>
        </p:nvSpPr>
        <p:spPr>
          <a:xfrm>
            <a:off x="3251200" y="529025"/>
            <a:ext cx="1320800" cy="584776"/>
          </a:xfrm>
          <a:prstGeom prst="rect">
            <a:avLst/>
          </a:prstGeom>
          <a:solidFill>
            <a:srgbClr val="7FD13B"/>
          </a:solidFill>
        </p:spPr>
        <p:txBody>
          <a:bodyPr wrap="square" rtlCol="0">
            <a:spAutoFit/>
          </a:bodyPr>
          <a:lstStyle/>
          <a:p>
            <a:pPr algn="r"/>
            <a:r>
              <a:rPr lang="en-US" sz="1600" dirty="0" smtClean="0">
                <a:solidFill>
                  <a:prstClr val="white"/>
                </a:solidFill>
                <a:latin typeface="Calibri"/>
              </a:rPr>
              <a:t>ISC 2009 </a:t>
            </a:r>
          </a:p>
          <a:p>
            <a:pPr algn="r"/>
            <a:r>
              <a:rPr lang="en-US" sz="1600" dirty="0" smtClean="0">
                <a:solidFill>
                  <a:prstClr val="white"/>
                </a:solidFill>
                <a:latin typeface="Calibri"/>
              </a:rPr>
              <a:t>3K cases</a:t>
            </a:r>
          </a:p>
        </p:txBody>
      </p:sp>
      <p:sp>
        <p:nvSpPr>
          <p:cNvPr id="2" name="Rectangle 1"/>
          <p:cNvSpPr/>
          <p:nvPr/>
        </p:nvSpPr>
        <p:spPr>
          <a:xfrm>
            <a:off x="5399926" y="311076"/>
            <a:ext cx="3074928" cy="523220"/>
          </a:xfrm>
          <a:prstGeom prst="rect">
            <a:avLst/>
          </a:prstGeom>
        </p:spPr>
        <p:txBody>
          <a:bodyPr wrap="square">
            <a:spAutoFit/>
          </a:bodyPr>
          <a:lstStyle/>
          <a:p>
            <a:r>
              <a:rPr lang="en-US" sz="2800" dirty="0">
                <a:solidFill>
                  <a:srgbClr val="2F1F58"/>
                </a:solidFill>
                <a:latin typeface="Calibri"/>
              </a:rPr>
              <a:t>Schizophrenia 2009</a:t>
            </a:r>
          </a:p>
        </p:txBody>
      </p:sp>
      <p:sp>
        <p:nvSpPr>
          <p:cNvPr id="8" name="TextBox 7"/>
          <p:cNvSpPr txBox="1"/>
          <p:nvPr/>
        </p:nvSpPr>
        <p:spPr>
          <a:xfrm>
            <a:off x="179512" y="4941168"/>
            <a:ext cx="8620437" cy="584775"/>
          </a:xfrm>
          <a:prstGeom prst="rect">
            <a:avLst/>
          </a:prstGeom>
          <a:noFill/>
        </p:spPr>
        <p:txBody>
          <a:bodyPr wrap="none" rtlCol="0">
            <a:spAutoFit/>
          </a:bodyPr>
          <a:lstStyle/>
          <a:p>
            <a:pPr fontAlgn="auto">
              <a:spcBef>
                <a:spcPts val="0"/>
              </a:spcBef>
              <a:spcAft>
                <a:spcPts val="0"/>
              </a:spcAft>
            </a:pPr>
            <a:r>
              <a:rPr lang="en-AU" sz="3200" dirty="0" smtClean="0">
                <a:solidFill>
                  <a:srgbClr val="FF0000"/>
                </a:solidFill>
                <a:latin typeface="Arial"/>
              </a:rPr>
              <a:t>Dramatic progress in GWAS for Schizophrenia</a:t>
            </a:r>
            <a:endParaRPr lang="en-AU" sz="3200" dirty="0">
              <a:solidFill>
                <a:srgbClr val="FF0000"/>
              </a:solidFill>
              <a:latin typeface="Arial"/>
            </a:endParaRPr>
          </a:p>
        </p:txBody>
      </p:sp>
    </p:spTree>
    <p:extLst>
      <p:ext uri="{BB962C8B-B14F-4D97-AF65-F5344CB8AC3E}">
        <p14:creationId xmlns:p14="http://schemas.microsoft.com/office/powerpoint/2010/main" val="16354393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Grp="1" noChangeAspect="1"/>
          </p:cNvPicPr>
          <p:nvPr>
            <p:ph idx="1"/>
          </p:nvPr>
        </p:nvPicPr>
        <p:blipFill>
          <a:blip r:embed="rId2" cstate="print"/>
          <a:stretch>
            <a:fillRect/>
          </a:stretch>
        </p:blipFill>
        <p:spPr>
          <a:xfrm>
            <a:off x="121921" y="133585"/>
            <a:ext cx="4562367" cy="2193055"/>
          </a:xfrm>
          <a:prstGeom prst="rect">
            <a:avLst/>
          </a:prstGeom>
        </p:spPr>
      </p:pic>
      <p:sp>
        <p:nvSpPr>
          <p:cNvPr id="7" name="TextBox 6"/>
          <p:cNvSpPr txBox="1"/>
          <p:nvPr/>
        </p:nvSpPr>
        <p:spPr>
          <a:xfrm>
            <a:off x="3251200" y="236637"/>
            <a:ext cx="1320800" cy="584776"/>
          </a:xfrm>
          <a:prstGeom prst="rect">
            <a:avLst/>
          </a:prstGeom>
          <a:solidFill>
            <a:schemeClr val="accent1"/>
          </a:solidFill>
        </p:spPr>
        <p:txBody>
          <a:bodyPr wrap="square" rtlCol="0">
            <a:spAutoFit/>
          </a:bodyPr>
          <a:lstStyle/>
          <a:p>
            <a:pPr algn="r"/>
            <a:r>
              <a:rPr lang="en-US" sz="1600" dirty="0" smtClean="0">
                <a:solidFill>
                  <a:prstClr val="white"/>
                </a:solidFill>
                <a:latin typeface="Calibri"/>
              </a:rPr>
              <a:t>ISC 2009 </a:t>
            </a:r>
          </a:p>
          <a:p>
            <a:pPr algn="r"/>
            <a:r>
              <a:rPr lang="en-US" sz="1600" dirty="0" smtClean="0">
                <a:solidFill>
                  <a:prstClr val="white"/>
                </a:solidFill>
                <a:latin typeface="Calibri"/>
              </a:rPr>
              <a:t>3K cases</a:t>
            </a:r>
          </a:p>
        </p:txBody>
      </p:sp>
      <p:pic>
        <p:nvPicPr>
          <p:cNvPr id="4" name="Picture 3"/>
          <p:cNvPicPr>
            <a:picLocks noChangeAspect="1"/>
          </p:cNvPicPr>
          <p:nvPr/>
        </p:nvPicPr>
        <p:blipFill>
          <a:blip r:embed="rId3" cstate="print"/>
          <a:stretch>
            <a:fillRect/>
          </a:stretch>
        </p:blipFill>
        <p:spPr>
          <a:xfrm>
            <a:off x="1645767" y="1811437"/>
            <a:ext cx="4572000" cy="2848970"/>
          </a:xfrm>
          <a:prstGeom prst="rect">
            <a:avLst/>
          </a:prstGeom>
          <a:ln w="38100" cmpd="sng">
            <a:solidFill>
              <a:srgbClr val="BBE0E3"/>
            </a:solidFill>
          </a:ln>
        </p:spPr>
      </p:pic>
      <p:sp>
        <p:nvSpPr>
          <p:cNvPr id="5" name="TextBox 4"/>
          <p:cNvSpPr txBox="1"/>
          <p:nvPr/>
        </p:nvSpPr>
        <p:spPr>
          <a:xfrm>
            <a:off x="4894075" y="1911141"/>
            <a:ext cx="1252266" cy="830997"/>
          </a:xfrm>
          <a:prstGeom prst="rect">
            <a:avLst/>
          </a:prstGeom>
          <a:solidFill>
            <a:srgbClr val="7FD13B"/>
          </a:solidFill>
        </p:spPr>
        <p:txBody>
          <a:bodyPr wrap="none" rtlCol="0">
            <a:spAutoFit/>
          </a:bodyPr>
          <a:lstStyle/>
          <a:p>
            <a:pPr algn="r"/>
            <a:r>
              <a:rPr lang="en-US" sz="1600" dirty="0" smtClean="0">
                <a:solidFill>
                  <a:prstClr val="white"/>
                </a:solidFill>
                <a:latin typeface="Calibri"/>
              </a:rPr>
              <a:t>PGC1 - 2011 </a:t>
            </a:r>
          </a:p>
          <a:p>
            <a:pPr algn="r"/>
            <a:r>
              <a:rPr lang="en-US" sz="1600" dirty="0" smtClean="0">
                <a:solidFill>
                  <a:prstClr val="white"/>
                </a:solidFill>
                <a:latin typeface="Calibri"/>
              </a:rPr>
              <a:t>9K cases</a:t>
            </a:r>
          </a:p>
          <a:p>
            <a:pPr algn="r"/>
            <a:r>
              <a:rPr lang="en-US" sz="1600" dirty="0" smtClean="0">
                <a:solidFill>
                  <a:prstClr val="white"/>
                </a:solidFill>
                <a:latin typeface="Calibri"/>
              </a:rPr>
              <a:t>5 loci</a:t>
            </a:r>
          </a:p>
        </p:txBody>
      </p:sp>
    </p:spTree>
    <p:extLst>
      <p:ext uri="{BB962C8B-B14F-4D97-AF65-F5344CB8AC3E}">
        <p14:creationId xmlns:p14="http://schemas.microsoft.com/office/powerpoint/2010/main" val="30537375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Grp="1" noChangeAspect="1"/>
          </p:cNvPicPr>
          <p:nvPr>
            <p:ph idx="1"/>
          </p:nvPr>
        </p:nvPicPr>
        <p:blipFill>
          <a:blip r:embed="rId2" cstate="print"/>
          <a:stretch>
            <a:fillRect/>
          </a:stretch>
        </p:blipFill>
        <p:spPr>
          <a:xfrm>
            <a:off x="121921" y="164065"/>
            <a:ext cx="4562367" cy="2193055"/>
          </a:xfrm>
          <a:prstGeom prst="rect">
            <a:avLst/>
          </a:prstGeom>
        </p:spPr>
      </p:pic>
      <p:sp>
        <p:nvSpPr>
          <p:cNvPr id="9" name="TextBox 8"/>
          <p:cNvSpPr txBox="1"/>
          <p:nvPr/>
        </p:nvSpPr>
        <p:spPr>
          <a:xfrm>
            <a:off x="3251200" y="267117"/>
            <a:ext cx="1320800" cy="584776"/>
          </a:xfrm>
          <a:prstGeom prst="rect">
            <a:avLst/>
          </a:prstGeom>
          <a:solidFill>
            <a:srgbClr val="CCFFCC"/>
          </a:solidFill>
        </p:spPr>
        <p:txBody>
          <a:bodyPr wrap="square" rtlCol="0">
            <a:spAutoFit/>
          </a:bodyPr>
          <a:lstStyle/>
          <a:p>
            <a:pPr algn="r"/>
            <a:r>
              <a:rPr lang="en-US" sz="1600" dirty="0" smtClean="0">
                <a:solidFill>
                  <a:prstClr val="white"/>
                </a:solidFill>
                <a:latin typeface="Calibri"/>
              </a:rPr>
              <a:t>ISC 2009 </a:t>
            </a:r>
          </a:p>
          <a:p>
            <a:pPr algn="r"/>
            <a:r>
              <a:rPr lang="en-US" sz="1600" dirty="0" smtClean="0">
                <a:solidFill>
                  <a:prstClr val="white"/>
                </a:solidFill>
                <a:latin typeface="Calibri"/>
              </a:rPr>
              <a:t>3K cases</a:t>
            </a:r>
          </a:p>
        </p:txBody>
      </p:sp>
      <p:pic>
        <p:nvPicPr>
          <p:cNvPr id="4" name="Picture 3"/>
          <p:cNvPicPr>
            <a:picLocks noChangeAspect="1"/>
          </p:cNvPicPr>
          <p:nvPr/>
        </p:nvPicPr>
        <p:blipFill>
          <a:blip r:embed="rId3" cstate="print"/>
          <a:stretch>
            <a:fillRect/>
          </a:stretch>
        </p:blipFill>
        <p:spPr>
          <a:xfrm>
            <a:off x="1378958" y="1129395"/>
            <a:ext cx="4572000" cy="2848970"/>
          </a:xfrm>
          <a:prstGeom prst="rect">
            <a:avLst/>
          </a:prstGeom>
          <a:ln w="38100" cmpd="sng">
            <a:solidFill>
              <a:srgbClr val="BBE0E3"/>
            </a:solidFill>
          </a:ln>
        </p:spPr>
      </p:pic>
      <p:sp>
        <p:nvSpPr>
          <p:cNvPr id="5" name="TextBox 4"/>
          <p:cNvSpPr txBox="1"/>
          <p:nvPr/>
        </p:nvSpPr>
        <p:spPr>
          <a:xfrm>
            <a:off x="4470553" y="1322923"/>
            <a:ext cx="1320494" cy="830997"/>
          </a:xfrm>
          <a:prstGeom prst="rect">
            <a:avLst/>
          </a:prstGeom>
          <a:solidFill>
            <a:srgbClr val="CCFFCC"/>
          </a:solidFill>
        </p:spPr>
        <p:txBody>
          <a:bodyPr wrap="none" rtlCol="0">
            <a:spAutoFit/>
          </a:bodyPr>
          <a:lstStyle/>
          <a:p>
            <a:pPr algn="r"/>
            <a:r>
              <a:rPr lang="en-US" sz="1600" dirty="0" smtClean="0">
                <a:solidFill>
                  <a:prstClr val="white"/>
                </a:solidFill>
                <a:latin typeface="Calibri"/>
              </a:rPr>
              <a:t>PGC1 </a:t>
            </a:r>
          </a:p>
          <a:p>
            <a:pPr algn="r"/>
            <a:r>
              <a:rPr lang="en-US" sz="1600" dirty="0" smtClean="0">
                <a:solidFill>
                  <a:prstClr val="white"/>
                </a:solidFill>
                <a:latin typeface="Calibri"/>
              </a:rPr>
              <a:t>9K cases</a:t>
            </a:r>
          </a:p>
          <a:p>
            <a:pPr algn="r"/>
            <a:r>
              <a:rPr lang="en-US" sz="1600" dirty="0" smtClean="0">
                <a:solidFill>
                  <a:prstClr val="white"/>
                </a:solidFill>
                <a:latin typeface="Calibri"/>
              </a:rPr>
              <a:t>5 loci</a:t>
            </a:r>
          </a:p>
        </p:txBody>
      </p:sp>
      <p:pic>
        <p:nvPicPr>
          <p:cNvPr id="6" name="Picture 5"/>
          <p:cNvPicPr>
            <a:picLocks noChangeAspect="1"/>
          </p:cNvPicPr>
          <p:nvPr/>
        </p:nvPicPr>
        <p:blipFill>
          <a:blip r:embed="rId4" cstate="print"/>
          <a:stretch>
            <a:fillRect/>
          </a:stretch>
        </p:blipFill>
        <p:spPr>
          <a:xfrm>
            <a:off x="2209800" y="2553880"/>
            <a:ext cx="5486400" cy="3474211"/>
          </a:xfrm>
          <a:prstGeom prst="rect">
            <a:avLst/>
          </a:prstGeom>
          <a:ln w="38100" cmpd="sng">
            <a:solidFill>
              <a:srgbClr val="BBE0E3"/>
            </a:solidFill>
          </a:ln>
        </p:spPr>
      </p:pic>
      <p:sp>
        <p:nvSpPr>
          <p:cNvPr id="7" name="TextBox 6"/>
          <p:cNvSpPr txBox="1"/>
          <p:nvPr/>
        </p:nvSpPr>
        <p:spPr>
          <a:xfrm>
            <a:off x="6055276" y="2630080"/>
            <a:ext cx="1564724" cy="830997"/>
          </a:xfrm>
          <a:prstGeom prst="rect">
            <a:avLst/>
          </a:prstGeom>
          <a:solidFill>
            <a:srgbClr val="6CEE60"/>
          </a:solidFill>
        </p:spPr>
        <p:txBody>
          <a:bodyPr wrap="none" rtlCol="0">
            <a:spAutoFit/>
          </a:bodyPr>
          <a:lstStyle/>
          <a:p>
            <a:pPr algn="r"/>
            <a:r>
              <a:rPr lang="en-US" sz="1600" dirty="0" smtClean="0">
                <a:solidFill>
                  <a:prstClr val="white"/>
                </a:solidFill>
                <a:latin typeface="Calibri"/>
              </a:rPr>
              <a:t>PGC1 + Sweden</a:t>
            </a:r>
          </a:p>
          <a:p>
            <a:pPr algn="r"/>
            <a:r>
              <a:rPr lang="en-US" sz="1600" dirty="0" smtClean="0">
                <a:solidFill>
                  <a:prstClr val="white"/>
                </a:solidFill>
                <a:latin typeface="Calibri"/>
              </a:rPr>
              <a:t>2012 - 14K cases</a:t>
            </a:r>
          </a:p>
          <a:p>
            <a:pPr algn="r"/>
            <a:r>
              <a:rPr lang="en-US" sz="1600" dirty="0" smtClean="0">
                <a:solidFill>
                  <a:prstClr val="white"/>
                </a:solidFill>
                <a:latin typeface="Calibri"/>
              </a:rPr>
              <a:t>22 loci</a:t>
            </a:r>
          </a:p>
        </p:txBody>
      </p:sp>
    </p:spTree>
    <p:extLst>
      <p:ext uri="{BB962C8B-B14F-4D97-AF65-F5344CB8AC3E}">
        <p14:creationId xmlns:p14="http://schemas.microsoft.com/office/powerpoint/2010/main" val="5330136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p:cNvPicPr>
            <a:picLocks noGrp="1" noChangeAspect="1"/>
          </p:cNvPicPr>
          <p:nvPr>
            <p:ph idx="1"/>
          </p:nvPr>
        </p:nvPicPr>
        <p:blipFill>
          <a:blip r:embed="rId2" cstate="print"/>
          <a:stretch>
            <a:fillRect/>
          </a:stretch>
        </p:blipFill>
        <p:spPr>
          <a:xfrm>
            <a:off x="101073" y="81280"/>
            <a:ext cx="4562367" cy="2193055"/>
          </a:xfrm>
          <a:prstGeom prst="rect">
            <a:avLst/>
          </a:prstGeom>
        </p:spPr>
      </p:pic>
      <p:sp>
        <p:nvSpPr>
          <p:cNvPr id="11" name="TextBox 10"/>
          <p:cNvSpPr txBox="1"/>
          <p:nvPr/>
        </p:nvSpPr>
        <p:spPr>
          <a:xfrm>
            <a:off x="3251200" y="195997"/>
            <a:ext cx="1320800" cy="584776"/>
          </a:xfrm>
          <a:prstGeom prst="rect">
            <a:avLst/>
          </a:prstGeom>
          <a:solidFill>
            <a:srgbClr val="CCFFCC"/>
          </a:solidFill>
        </p:spPr>
        <p:txBody>
          <a:bodyPr wrap="square" rtlCol="0">
            <a:spAutoFit/>
          </a:bodyPr>
          <a:lstStyle/>
          <a:p>
            <a:pPr algn="r"/>
            <a:r>
              <a:rPr lang="en-US" sz="1600" dirty="0" smtClean="0">
                <a:solidFill>
                  <a:prstClr val="white"/>
                </a:solidFill>
                <a:latin typeface="Calibri"/>
              </a:rPr>
              <a:t>ISC 2009 </a:t>
            </a:r>
          </a:p>
          <a:p>
            <a:pPr algn="r"/>
            <a:r>
              <a:rPr lang="en-US" sz="1600" dirty="0" smtClean="0">
                <a:solidFill>
                  <a:prstClr val="white"/>
                </a:solidFill>
                <a:latin typeface="Calibri"/>
              </a:rPr>
              <a:t>3K cases</a:t>
            </a:r>
          </a:p>
        </p:txBody>
      </p:sp>
      <p:pic>
        <p:nvPicPr>
          <p:cNvPr id="4" name="Picture 3"/>
          <p:cNvPicPr>
            <a:picLocks noChangeAspect="1"/>
          </p:cNvPicPr>
          <p:nvPr/>
        </p:nvPicPr>
        <p:blipFill>
          <a:blip r:embed="rId3" cstate="print"/>
          <a:stretch>
            <a:fillRect/>
          </a:stretch>
        </p:blipFill>
        <p:spPr>
          <a:xfrm>
            <a:off x="868680" y="820875"/>
            <a:ext cx="4572000" cy="2848970"/>
          </a:xfrm>
          <a:prstGeom prst="rect">
            <a:avLst/>
          </a:prstGeom>
          <a:ln w="38100" cmpd="sng">
            <a:solidFill>
              <a:srgbClr val="BBE0E3"/>
            </a:solidFill>
          </a:ln>
        </p:spPr>
      </p:pic>
      <p:sp>
        <p:nvSpPr>
          <p:cNvPr id="5" name="TextBox 4"/>
          <p:cNvSpPr txBox="1"/>
          <p:nvPr/>
        </p:nvSpPr>
        <p:spPr>
          <a:xfrm>
            <a:off x="3810306" y="820875"/>
            <a:ext cx="1320494" cy="830997"/>
          </a:xfrm>
          <a:prstGeom prst="rect">
            <a:avLst/>
          </a:prstGeom>
          <a:solidFill>
            <a:srgbClr val="CCFFCC"/>
          </a:solidFill>
        </p:spPr>
        <p:txBody>
          <a:bodyPr wrap="none" rtlCol="0">
            <a:spAutoFit/>
          </a:bodyPr>
          <a:lstStyle/>
          <a:p>
            <a:pPr algn="r"/>
            <a:r>
              <a:rPr lang="en-US" sz="1600" dirty="0" smtClean="0">
                <a:solidFill>
                  <a:prstClr val="white"/>
                </a:solidFill>
                <a:latin typeface="Calibri"/>
              </a:rPr>
              <a:t>PGC1 </a:t>
            </a:r>
          </a:p>
          <a:p>
            <a:pPr algn="r"/>
            <a:r>
              <a:rPr lang="en-US" sz="1600" dirty="0" smtClean="0">
                <a:solidFill>
                  <a:prstClr val="white"/>
                </a:solidFill>
                <a:latin typeface="Calibri"/>
              </a:rPr>
              <a:t>9K cases</a:t>
            </a:r>
          </a:p>
          <a:p>
            <a:pPr algn="r"/>
            <a:r>
              <a:rPr lang="en-US" sz="1600" dirty="0" smtClean="0">
                <a:solidFill>
                  <a:prstClr val="white"/>
                </a:solidFill>
                <a:latin typeface="Calibri"/>
              </a:rPr>
              <a:t>5 loci</a:t>
            </a:r>
          </a:p>
        </p:txBody>
      </p:sp>
      <p:pic>
        <p:nvPicPr>
          <p:cNvPr id="6" name="Picture 5"/>
          <p:cNvPicPr>
            <a:picLocks noChangeAspect="1"/>
          </p:cNvPicPr>
          <p:nvPr/>
        </p:nvPicPr>
        <p:blipFill>
          <a:blip r:embed="rId4" cstate="print"/>
          <a:stretch>
            <a:fillRect/>
          </a:stretch>
        </p:blipFill>
        <p:spPr>
          <a:xfrm>
            <a:off x="1828800" y="1645920"/>
            <a:ext cx="5486400" cy="3474211"/>
          </a:xfrm>
          <a:prstGeom prst="rect">
            <a:avLst/>
          </a:prstGeom>
          <a:ln w="38100" cmpd="sng">
            <a:solidFill>
              <a:srgbClr val="BBE0E3"/>
            </a:solidFill>
          </a:ln>
        </p:spPr>
      </p:pic>
      <p:sp>
        <p:nvSpPr>
          <p:cNvPr id="7" name="TextBox 6"/>
          <p:cNvSpPr txBox="1"/>
          <p:nvPr/>
        </p:nvSpPr>
        <p:spPr>
          <a:xfrm>
            <a:off x="5519158" y="1722120"/>
            <a:ext cx="1719842" cy="830997"/>
          </a:xfrm>
          <a:prstGeom prst="rect">
            <a:avLst/>
          </a:prstGeom>
          <a:solidFill>
            <a:srgbClr val="6CEE60"/>
          </a:solidFill>
        </p:spPr>
        <p:txBody>
          <a:bodyPr wrap="none" rtlCol="0">
            <a:spAutoFit/>
          </a:bodyPr>
          <a:lstStyle/>
          <a:p>
            <a:pPr algn="r"/>
            <a:r>
              <a:rPr lang="en-US" sz="1600" dirty="0" smtClean="0">
                <a:solidFill>
                  <a:prstClr val="white"/>
                </a:solidFill>
                <a:latin typeface="Calibri"/>
              </a:rPr>
              <a:t>PGC1 + Sweden</a:t>
            </a:r>
          </a:p>
          <a:p>
            <a:pPr algn="r"/>
            <a:r>
              <a:rPr lang="en-US" sz="1600" dirty="0" smtClean="0">
                <a:solidFill>
                  <a:prstClr val="white"/>
                </a:solidFill>
                <a:latin typeface="Calibri"/>
              </a:rPr>
              <a:t>14K cases</a:t>
            </a:r>
          </a:p>
          <a:p>
            <a:pPr algn="r"/>
            <a:r>
              <a:rPr lang="en-US" sz="1600" dirty="0" smtClean="0">
                <a:solidFill>
                  <a:prstClr val="white"/>
                </a:solidFill>
                <a:latin typeface="Calibri"/>
              </a:rPr>
              <a:t>22 loci</a:t>
            </a:r>
          </a:p>
        </p:txBody>
      </p:sp>
      <p:pic>
        <p:nvPicPr>
          <p:cNvPr id="8" name="Picture 7"/>
          <p:cNvPicPr>
            <a:picLocks noChangeAspect="1"/>
          </p:cNvPicPr>
          <p:nvPr/>
        </p:nvPicPr>
        <p:blipFill>
          <a:blip r:embed="rId5" cstate="print"/>
          <a:stretch>
            <a:fillRect/>
          </a:stretch>
        </p:blipFill>
        <p:spPr>
          <a:xfrm>
            <a:off x="2377440" y="2541902"/>
            <a:ext cx="6537960" cy="4075533"/>
          </a:xfrm>
          <a:prstGeom prst="rect">
            <a:avLst/>
          </a:prstGeom>
          <a:ln w="38100" cmpd="sng">
            <a:solidFill>
              <a:srgbClr val="BBE0E3"/>
            </a:solidFill>
          </a:ln>
        </p:spPr>
      </p:pic>
      <p:sp>
        <p:nvSpPr>
          <p:cNvPr id="9" name="TextBox 8"/>
          <p:cNvSpPr txBox="1"/>
          <p:nvPr/>
        </p:nvSpPr>
        <p:spPr>
          <a:xfrm>
            <a:off x="7609877" y="2672209"/>
            <a:ext cx="1229323" cy="1261884"/>
          </a:xfrm>
          <a:prstGeom prst="rect">
            <a:avLst/>
          </a:prstGeom>
          <a:solidFill>
            <a:srgbClr val="00FF00"/>
          </a:solidFill>
        </p:spPr>
        <p:txBody>
          <a:bodyPr wrap="none" rtlCol="0">
            <a:spAutoFit/>
          </a:bodyPr>
          <a:lstStyle/>
          <a:p>
            <a:pPr algn="r"/>
            <a:r>
              <a:rPr lang="en-US" sz="1600" dirty="0" smtClean="0">
                <a:solidFill>
                  <a:prstClr val="white"/>
                </a:solidFill>
                <a:latin typeface="Calibri"/>
              </a:rPr>
              <a:t>PGC2 2013</a:t>
            </a:r>
          </a:p>
          <a:p>
            <a:pPr algn="r"/>
            <a:r>
              <a:rPr lang="en-US" sz="2800" dirty="0" smtClean="0">
                <a:solidFill>
                  <a:prstClr val="white"/>
                </a:solidFill>
                <a:latin typeface="Calibri"/>
              </a:rPr>
              <a:t>31K</a:t>
            </a:r>
            <a:r>
              <a:rPr lang="en-US" sz="1600" dirty="0" smtClean="0">
                <a:solidFill>
                  <a:prstClr val="white"/>
                </a:solidFill>
                <a:latin typeface="Calibri"/>
              </a:rPr>
              <a:t> cases</a:t>
            </a:r>
          </a:p>
          <a:p>
            <a:pPr algn="r"/>
            <a:r>
              <a:rPr lang="en-US" sz="1600" dirty="0" smtClean="0">
                <a:solidFill>
                  <a:prstClr val="white"/>
                </a:solidFill>
                <a:latin typeface="Calibri"/>
              </a:rPr>
              <a:t>78 loci</a:t>
            </a:r>
          </a:p>
          <a:p>
            <a:pPr algn="r"/>
            <a:r>
              <a:rPr lang="en-US" sz="1600" dirty="0" smtClean="0">
                <a:solidFill>
                  <a:prstClr val="white"/>
                </a:solidFill>
                <a:latin typeface="Calibri"/>
              </a:rPr>
              <a:t>Rank #3</a:t>
            </a:r>
          </a:p>
        </p:txBody>
      </p:sp>
      <p:sp>
        <p:nvSpPr>
          <p:cNvPr id="2" name="Right Arrow 1"/>
          <p:cNvSpPr/>
          <p:nvPr/>
        </p:nvSpPr>
        <p:spPr>
          <a:xfrm>
            <a:off x="7086600" y="3048000"/>
            <a:ext cx="533400" cy="38100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Tree>
    <p:extLst>
      <p:ext uri="{BB962C8B-B14F-4D97-AF65-F5344CB8AC3E}">
        <p14:creationId xmlns:p14="http://schemas.microsoft.com/office/powerpoint/2010/main" val="1795351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p:cNvPicPr>
            <a:picLocks noGrp="1" noChangeAspect="1"/>
          </p:cNvPicPr>
          <p:nvPr>
            <p:ph idx="1"/>
          </p:nvPr>
        </p:nvPicPr>
        <p:blipFill>
          <a:blip r:embed="rId2" cstate="print"/>
          <a:stretch>
            <a:fillRect/>
          </a:stretch>
        </p:blipFill>
        <p:spPr>
          <a:xfrm>
            <a:off x="101073" y="81280"/>
            <a:ext cx="4562367" cy="2193055"/>
          </a:xfrm>
          <a:prstGeom prst="rect">
            <a:avLst/>
          </a:prstGeom>
        </p:spPr>
      </p:pic>
      <p:sp>
        <p:nvSpPr>
          <p:cNvPr id="11" name="TextBox 10"/>
          <p:cNvSpPr txBox="1"/>
          <p:nvPr/>
        </p:nvSpPr>
        <p:spPr>
          <a:xfrm>
            <a:off x="3251200" y="195997"/>
            <a:ext cx="1320800" cy="584776"/>
          </a:xfrm>
          <a:prstGeom prst="rect">
            <a:avLst/>
          </a:prstGeom>
          <a:solidFill>
            <a:srgbClr val="CCFFCC"/>
          </a:solidFill>
        </p:spPr>
        <p:txBody>
          <a:bodyPr wrap="square" rtlCol="0">
            <a:spAutoFit/>
          </a:bodyPr>
          <a:lstStyle/>
          <a:p>
            <a:pPr algn="r"/>
            <a:r>
              <a:rPr lang="en-US" sz="1600" dirty="0" smtClean="0">
                <a:solidFill>
                  <a:prstClr val="white"/>
                </a:solidFill>
                <a:latin typeface="Calibri"/>
              </a:rPr>
              <a:t>ISC 2009 </a:t>
            </a:r>
          </a:p>
          <a:p>
            <a:pPr algn="r"/>
            <a:r>
              <a:rPr lang="en-US" sz="1600" dirty="0" smtClean="0">
                <a:solidFill>
                  <a:prstClr val="white"/>
                </a:solidFill>
                <a:latin typeface="Calibri"/>
              </a:rPr>
              <a:t>3K cases</a:t>
            </a:r>
          </a:p>
        </p:txBody>
      </p:sp>
      <p:pic>
        <p:nvPicPr>
          <p:cNvPr id="4" name="Picture 3"/>
          <p:cNvPicPr>
            <a:picLocks noChangeAspect="1"/>
          </p:cNvPicPr>
          <p:nvPr/>
        </p:nvPicPr>
        <p:blipFill>
          <a:blip r:embed="rId3" cstate="print"/>
          <a:stretch>
            <a:fillRect/>
          </a:stretch>
        </p:blipFill>
        <p:spPr>
          <a:xfrm>
            <a:off x="868680" y="820875"/>
            <a:ext cx="4572000" cy="2848970"/>
          </a:xfrm>
          <a:prstGeom prst="rect">
            <a:avLst/>
          </a:prstGeom>
          <a:ln w="38100" cmpd="sng">
            <a:solidFill>
              <a:srgbClr val="BBE0E3"/>
            </a:solidFill>
          </a:ln>
        </p:spPr>
      </p:pic>
      <p:sp>
        <p:nvSpPr>
          <p:cNvPr id="5" name="TextBox 4"/>
          <p:cNvSpPr txBox="1"/>
          <p:nvPr/>
        </p:nvSpPr>
        <p:spPr>
          <a:xfrm>
            <a:off x="3810306" y="820875"/>
            <a:ext cx="1320494" cy="830997"/>
          </a:xfrm>
          <a:prstGeom prst="rect">
            <a:avLst/>
          </a:prstGeom>
          <a:solidFill>
            <a:srgbClr val="CCFFCC"/>
          </a:solidFill>
        </p:spPr>
        <p:txBody>
          <a:bodyPr wrap="none" rtlCol="0">
            <a:spAutoFit/>
          </a:bodyPr>
          <a:lstStyle/>
          <a:p>
            <a:pPr algn="r"/>
            <a:r>
              <a:rPr lang="en-US" sz="1600" dirty="0" smtClean="0">
                <a:solidFill>
                  <a:prstClr val="white"/>
                </a:solidFill>
                <a:latin typeface="Calibri"/>
              </a:rPr>
              <a:t>PGC1 </a:t>
            </a:r>
          </a:p>
          <a:p>
            <a:pPr algn="r"/>
            <a:r>
              <a:rPr lang="en-US" sz="1600" dirty="0" smtClean="0">
                <a:solidFill>
                  <a:prstClr val="white"/>
                </a:solidFill>
                <a:latin typeface="Calibri"/>
              </a:rPr>
              <a:t>9K cases</a:t>
            </a:r>
          </a:p>
          <a:p>
            <a:pPr algn="r"/>
            <a:r>
              <a:rPr lang="en-US" sz="1600" dirty="0" smtClean="0">
                <a:solidFill>
                  <a:prstClr val="white"/>
                </a:solidFill>
                <a:latin typeface="Calibri"/>
              </a:rPr>
              <a:t>5 loci</a:t>
            </a:r>
          </a:p>
        </p:txBody>
      </p:sp>
      <p:pic>
        <p:nvPicPr>
          <p:cNvPr id="6" name="Picture 5"/>
          <p:cNvPicPr>
            <a:picLocks noChangeAspect="1"/>
          </p:cNvPicPr>
          <p:nvPr/>
        </p:nvPicPr>
        <p:blipFill>
          <a:blip r:embed="rId4" cstate="print"/>
          <a:stretch>
            <a:fillRect/>
          </a:stretch>
        </p:blipFill>
        <p:spPr>
          <a:xfrm>
            <a:off x="1828800" y="1645920"/>
            <a:ext cx="5486400" cy="3474211"/>
          </a:xfrm>
          <a:prstGeom prst="rect">
            <a:avLst/>
          </a:prstGeom>
          <a:ln w="38100" cmpd="sng">
            <a:solidFill>
              <a:srgbClr val="BBE0E3"/>
            </a:solidFill>
          </a:ln>
        </p:spPr>
      </p:pic>
      <p:sp>
        <p:nvSpPr>
          <p:cNvPr id="7" name="TextBox 6"/>
          <p:cNvSpPr txBox="1"/>
          <p:nvPr/>
        </p:nvSpPr>
        <p:spPr>
          <a:xfrm>
            <a:off x="5519158" y="1722120"/>
            <a:ext cx="1719842" cy="830997"/>
          </a:xfrm>
          <a:prstGeom prst="rect">
            <a:avLst/>
          </a:prstGeom>
          <a:solidFill>
            <a:srgbClr val="6CEE60"/>
          </a:solidFill>
        </p:spPr>
        <p:txBody>
          <a:bodyPr wrap="none" rtlCol="0">
            <a:spAutoFit/>
          </a:bodyPr>
          <a:lstStyle/>
          <a:p>
            <a:pPr algn="r"/>
            <a:r>
              <a:rPr lang="en-US" sz="1600" dirty="0" smtClean="0">
                <a:solidFill>
                  <a:prstClr val="white"/>
                </a:solidFill>
                <a:latin typeface="Calibri"/>
              </a:rPr>
              <a:t>PGC1 + Sweden</a:t>
            </a:r>
          </a:p>
          <a:p>
            <a:pPr algn="r"/>
            <a:r>
              <a:rPr lang="en-US" sz="1600" dirty="0" smtClean="0">
                <a:solidFill>
                  <a:prstClr val="white"/>
                </a:solidFill>
                <a:latin typeface="Calibri"/>
              </a:rPr>
              <a:t>14K cases</a:t>
            </a:r>
          </a:p>
          <a:p>
            <a:pPr algn="r"/>
            <a:r>
              <a:rPr lang="en-US" sz="1600" dirty="0" smtClean="0">
                <a:solidFill>
                  <a:prstClr val="white"/>
                </a:solidFill>
                <a:latin typeface="Calibri"/>
              </a:rPr>
              <a:t>22 loci</a:t>
            </a:r>
          </a:p>
        </p:txBody>
      </p:sp>
      <p:pic>
        <p:nvPicPr>
          <p:cNvPr id="8" name="Picture 7"/>
          <p:cNvPicPr>
            <a:picLocks noChangeAspect="1"/>
          </p:cNvPicPr>
          <p:nvPr/>
        </p:nvPicPr>
        <p:blipFill>
          <a:blip r:embed="rId5" cstate="print"/>
          <a:stretch>
            <a:fillRect/>
          </a:stretch>
        </p:blipFill>
        <p:spPr>
          <a:xfrm>
            <a:off x="2377440" y="2541902"/>
            <a:ext cx="6537960" cy="4075533"/>
          </a:xfrm>
          <a:prstGeom prst="rect">
            <a:avLst/>
          </a:prstGeom>
          <a:ln w="38100" cmpd="sng">
            <a:solidFill>
              <a:srgbClr val="BBE0E3"/>
            </a:solidFill>
          </a:ln>
        </p:spPr>
      </p:pic>
      <p:sp>
        <p:nvSpPr>
          <p:cNvPr id="9" name="TextBox 8"/>
          <p:cNvSpPr txBox="1"/>
          <p:nvPr/>
        </p:nvSpPr>
        <p:spPr>
          <a:xfrm>
            <a:off x="7609877" y="2672209"/>
            <a:ext cx="1229323" cy="1261884"/>
          </a:xfrm>
          <a:prstGeom prst="rect">
            <a:avLst/>
          </a:prstGeom>
          <a:solidFill>
            <a:srgbClr val="00FF00"/>
          </a:solidFill>
        </p:spPr>
        <p:txBody>
          <a:bodyPr wrap="none" rtlCol="0">
            <a:spAutoFit/>
          </a:bodyPr>
          <a:lstStyle/>
          <a:p>
            <a:pPr algn="r"/>
            <a:r>
              <a:rPr lang="en-US" sz="1600" dirty="0" smtClean="0">
                <a:solidFill>
                  <a:prstClr val="white"/>
                </a:solidFill>
                <a:latin typeface="Calibri"/>
              </a:rPr>
              <a:t>PGC2 2013</a:t>
            </a:r>
          </a:p>
          <a:p>
            <a:pPr algn="r"/>
            <a:r>
              <a:rPr lang="en-US" sz="2800" dirty="0" smtClean="0">
                <a:solidFill>
                  <a:prstClr val="white"/>
                </a:solidFill>
                <a:latin typeface="Calibri"/>
              </a:rPr>
              <a:t>31K</a:t>
            </a:r>
            <a:r>
              <a:rPr lang="en-US" sz="1600" dirty="0" smtClean="0">
                <a:solidFill>
                  <a:prstClr val="white"/>
                </a:solidFill>
                <a:latin typeface="Calibri"/>
              </a:rPr>
              <a:t> cases</a:t>
            </a:r>
          </a:p>
          <a:p>
            <a:pPr algn="r"/>
            <a:r>
              <a:rPr lang="en-US" sz="1600" dirty="0" smtClean="0">
                <a:solidFill>
                  <a:prstClr val="white"/>
                </a:solidFill>
                <a:latin typeface="Calibri"/>
              </a:rPr>
              <a:t>78 loci</a:t>
            </a:r>
          </a:p>
          <a:p>
            <a:pPr algn="r"/>
            <a:r>
              <a:rPr lang="en-US" sz="1600" dirty="0" smtClean="0">
                <a:solidFill>
                  <a:prstClr val="white"/>
                </a:solidFill>
                <a:latin typeface="Calibri"/>
              </a:rPr>
              <a:t>Rank #3</a:t>
            </a:r>
          </a:p>
        </p:txBody>
      </p:sp>
      <p:sp>
        <p:nvSpPr>
          <p:cNvPr id="2" name="Right Arrow 1"/>
          <p:cNvSpPr/>
          <p:nvPr/>
        </p:nvSpPr>
        <p:spPr>
          <a:xfrm>
            <a:off x="7086600" y="3048000"/>
            <a:ext cx="533400" cy="38100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Tree>
    <p:extLst>
      <p:ext uri="{BB962C8B-B14F-4D97-AF65-F5344CB8AC3E}">
        <p14:creationId xmlns:p14="http://schemas.microsoft.com/office/powerpoint/2010/main" val="3683037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70" name="Picture 2"/>
          <p:cNvPicPr>
            <a:picLocks noChangeAspect="1" noChangeArrowheads="1"/>
          </p:cNvPicPr>
          <p:nvPr/>
        </p:nvPicPr>
        <p:blipFill>
          <a:blip r:embed="rId2" cstate="print"/>
          <a:srcRect/>
          <a:stretch>
            <a:fillRect/>
          </a:stretch>
        </p:blipFill>
        <p:spPr bwMode="auto">
          <a:xfrm>
            <a:off x="114777" y="1172721"/>
            <a:ext cx="8891611" cy="5266179"/>
          </a:xfrm>
          <a:prstGeom prst="rect">
            <a:avLst/>
          </a:prstGeom>
          <a:noFill/>
          <a:ln w="9525">
            <a:noFill/>
            <a:miter lim="800000"/>
            <a:headEnd/>
            <a:tailEnd/>
          </a:ln>
        </p:spPr>
      </p:pic>
      <p:sp>
        <p:nvSpPr>
          <p:cNvPr id="3" name="Rectangle 2"/>
          <p:cNvSpPr/>
          <p:nvPr/>
        </p:nvSpPr>
        <p:spPr>
          <a:xfrm>
            <a:off x="400050" y="218033"/>
            <a:ext cx="8401050" cy="830997"/>
          </a:xfrm>
          <a:prstGeom prst="rect">
            <a:avLst/>
          </a:prstGeom>
        </p:spPr>
        <p:txBody>
          <a:bodyPr wrap="square">
            <a:spAutoFit/>
          </a:bodyPr>
          <a:lstStyle/>
          <a:p>
            <a:pPr algn="ctr"/>
            <a:r>
              <a:rPr lang="en-AU" sz="1800" dirty="0" smtClean="0">
                <a:solidFill>
                  <a:srgbClr val="000000"/>
                </a:solidFill>
                <a:latin typeface="Arial" charset="0"/>
              </a:rPr>
              <a:t>Schizophrenia: meta-analysis of 49 case control samples (34,241 cases and 45,604 controls)</a:t>
            </a:r>
            <a:endParaRPr lang="en-AU" sz="1800" dirty="0">
              <a:solidFill>
                <a:srgbClr val="000000"/>
              </a:solidFill>
              <a:latin typeface="Arial" charset="0"/>
            </a:endParaRPr>
          </a:p>
        </p:txBody>
      </p:sp>
      <p:sp>
        <p:nvSpPr>
          <p:cNvPr id="4" name="Rectangle 3"/>
          <p:cNvSpPr/>
          <p:nvPr/>
        </p:nvSpPr>
        <p:spPr>
          <a:xfrm>
            <a:off x="4419600" y="6509177"/>
            <a:ext cx="4572000" cy="246221"/>
          </a:xfrm>
          <a:prstGeom prst="rect">
            <a:avLst/>
          </a:prstGeom>
        </p:spPr>
        <p:txBody>
          <a:bodyPr>
            <a:spAutoFit/>
          </a:bodyPr>
          <a:lstStyle/>
          <a:p>
            <a:pPr algn="r"/>
            <a:r>
              <a:rPr lang="pt-BR" sz="1000" dirty="0" smtClean="0">
                <a:solidFill>
                  <a:srgbClr val="000000"/>
                </a:solidFill>
                <a:latin typeface="Arial" charset="0"/>
              </a:rPr>
              <a:t>2 4 J U LY 2 0 1 4 | VO L 5 1 1 | N AT U R E | 4 2 1</a:t>
            </a:r>
            <a:endParaRPr lang="en-AU" sz="1000" dirty="0">
              <a:solidFill>
                <a:srgbClr val="000000"/>
              </a:solidFill>
              <a:latin typeface="Arial" charset="0"/>
            </a:endParaRPr>
          </a:p>
        </p:txBody>
      </p:sp>
      <p:sp>
        <p:nvSpPr>
          <p:cNvPr id="5" name="TextBox 4"/>
          <p:cNvSpPr txBox="1"/>
          <p:nvPr/>
        </p:nvSpPr>
        <p:spPr>
          <a:xfrm>
            <a:off x="5545473" y="1392670"/>
            <a:ext cx="3251724" cy="1908215"/>
          </a:xfrm>
          <a:prstGeom prst="rect">
            <a:avLst/>
          </a:prstGeom>
          <a:noFill/>
        </p:spPr>
        <p:txBody>
          <a:bodyPr wrap="none" rtlCol="0">
            <a:spAutoFit/>
          </a:bodyPr>
          <a:lstStyle/>
          <a:p>
            <a:r>
              <a:rPr lang="en-US" sz="2800" b="1" dirty="0" smtClean="0">
                <a:solidFill>
                  <a:srgbClr val="FF0000"/>
                </a:solidFill>
                <a:latin typeface="Gill Sans MT"/>
              </a:rPr>
              <a:t>JULY 2014</a:t>
            </a:r>
          </a:p>
          <a:p>
            <a:endParaRPr lang="en-US" sz="1800" i="1" dirty="0" smtClean="0">
              <a:solidFill>
                <a:srgbClr val="FF0000"/>
              </a:solidFill>
              <a:latin typeface="Gill Sans MT"/>
            </a:endParaRPr>
          </a:p>
          <a:p>
            <a:r>
              <a:rPr lang="en-US" sz="1800" i="1" dirty="0" smtClean="0">
                <a:solidFill>
                  <a:srgbClr val="FF0000"/>
                </a:solidFill>
                <a:latin typeface="Gill Sans MT"/>
              </a:rPr>
              <a:t>128 </a:t>
            </a:r>
            <a:r>
              <a:rPr lang="en-US" sz="1800" i="1" dirty="0">
                <a:solidFill>
                  <a:srgbClr val="FF0000"/>
                </a:solidFill>
                <a:latin typeface="Gill Sans MT"/>
              </a:rPr>
              <a:t>independent SNPs</a:t>
            </a:r>
          </a:p>
          <a:p>
            <a:r>
              <a:rPr lang="en-US" sz="1800" i="1" dirty="0">
                <a:solidFill>
                  <a:srgbClr val="FF0000"/>
                </a:solidFill>
                <a:latin typeface="Gill Sans MT"/>
              </a:rPr>
              <a:t>(P&lt;5e-8, r</a:t>
            </a:r>
            <a:r>
              <a:rPr lang="en-US" sz="1800" i="1" baseline="30000" dirty="0">
                <a:solidFill>
                  <a:srgbClr val="FF0000"/>
                </a:solidFill>
                <a:latin typeface="Gill Sans MT"/>
              </a:rPr>
              <a:t>2</a:t>
            </a:r>
            <a:r>
              <a:rPr lang="en-US" sz="1800" i="1" dirty="0">
                <a:solidFill>
                  <a:srgbClr val="FF0000"/>
                </a:solidFill>
                <a:latin typeface="Gill Sans MT"/>
              </a:rPr>
              <a:t>&lt;0.1, 3Mb windows)</a:t>
            </a:r>
          </a:p>
          <a:p>
            <a:endParaRPr lang="en-US" sz="1800" i="1" dirty="0">
              <a:solidFill>
                <a:srgbClr val="FF0000"/>
              </a:solidFill>
              <a:latin typeface="Gill Sans MT"/>
            </a:endParaRPr>
          </a:p>
          <a:p>
            <a:r>
              <a:rPr lang="en-US" sz="1800" i="1" dirty="0">
                <a:solidFill>
                  <a:srgbClr val="FF0000"/>
                </a:solidFill>
                <a:latin typeface="Gill Sans MT"/>
              </a:rPr>
              <a:t>108 different regions (conservative)</a:t>
            </a:r>
          </a:p>
        </p:txBody>
      </p:sp>
    </p:spTree>
    <p:extLst>
      <p:ext uri="{BB962C8B-B14F-4D97-AF65-F5344CB8AC3E}">
        <p14:creationId xmlns:p14="http://schemas.microsoft.com/office/powerpoint/2010/main" val="15365189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a:xfrm>
            <a:off x="381000" y="228600"/>
            <a:ext cx="8458200" cy="838200"/>
          </a:xfrm>
          <a:effectLst>
            <a:outerShdw dist="38099" dir="2700000" algn="ctr" rotWithShape="0">
              <a:srgbClr val="000000">
                <a:alpha val="50000"/>
              </a:srgbClr>
            </a:outerShdw>
          </a:effectLst>
        </p:spPr>
        <p:txBody>
          <a:bodyPr/>
          <a:lstStyle/>
          <a:p>
            <a:pPr eaLnBrk="1" hangingPunct="1">
              <a:defRPr/>
            </a:pPr>
            <a:r>
              <a:rPr lang="en-US" sz="4000" b="1" dirty="0" smtClean="0">
                <a:solidFill>
                  <a:srgbClr val="FF0000"/>
                </a:solidFill>
              </a:rPr>
              <a:t>Schizophrenia (ISC) Q-Q plot</a:t>
            </a:r>
            <a:endParaRPr lang="en-US" sz="4800" b="1" dirty="0" smtClean="0">
              <a:solidFill>
                <a:srgbClr val="FF0000"/>
              </a:solidFill>
            </a:endParaRPr>
          </a:p>
        </p:txBody>
      </p:sp>
      <p:pic>
        <p:nvPicPr>
          <p:cNvPr id="153603" name="Picture 3"/>
          <p:cNvPicPr>
            <a:picLocks noChangeAspect="1" noChangeArrowheads="1"/>
          </p:cNvPicPr>
          <p:nvPr/>
        </p:nvPicPr>
        <p:blipFill>
          <a:blip r:embed="rId3" cstate="print"/>
          <a:srcRect t="11989"/>
          <a:stretch>
            <a:fillRect/>
          </a:stretch>
        </p:blipFill>
        <p:spPr bwMode="auto">
          <a:xfrm>
            <a:off x="609600" y="1439863"/>
            <a:ext cx="5513388" cy="4475162"/>
          </a:xfrm>
          <a:prstGeom prst="rect">
            <a:avLst/>
          </a:prstGeom>
          <a:noFill/>
          <a:ln w="9525">
            <a:noFill/>
            <a:miter lim="800000"/>
            <a:headEnd/>
            <a:tailEnd/>
          </a:ln>
        </p:spPr>
      </p:pic>
      <p:sp>
        <p:nvSpPr>
          <p:cNvPr id="153604" name="Line 4"/>
          <p:cNvSpPr>
            <a:spLocks noChangeShapeType="1"/>
          </p:cNvSpPr>
          <p:nvPr/>
        </p:nvSpPr>
        <p:spPr bwMode="auto">
          <a:xfrm flipH="1" flipV="1">
            <a:off x="3429000" y="2943225"/>
            <a:ext cx="2362200" cy="76200"/>
          </a:xfrm>
          <a:prstGeom prst="line">
            <a:avLst/>
          </a:prstGeom>
          <a:noFill/>
          <a:ln w="9525">
            <a:solidFill>
              <a:schemeClr val="tx1"/>
            </a:solidFill>
            <a:round/>
            <a:headEnd/>
            <a:tailEnd type="triangle" w="med" len="med"/>
          </a:ln>
        </p:spPr>
        <p:txBody>
          <a:bodyPr/>
          <a:lstStyle/>
          <a:p>
            <a:endParaRPr lang="en-AU" sz="1800">
              <a:solidFill>
                <a:srgbClr val="000000"/>
              </a:solidFill>
              <a:latin typeface="Arial" charset="0"/>
            </a:endParaRPr>
          </a:p>
        </p:txBody>
      </p:sp>
      <p:sp>
        <p:nvSpPr>
          <p:cNvPr id="153605" name="Text Box 5"/>
          <p:cNvSpPr txBox="1">
            <a:spLocks noChangeArrowheads="1"/>
          </p:cNvSpPr>
          <p:nvPr/>
        </p:nvSpPr>
        <p:spPr bwMode="auto">
          <a:xfrm>
            <a:off x="5810250" y="2251075"/>
            <a:ext cx="2741613" cy="3013075"/>
          </a:xfrm>
          <a:prstGeom prst="rect">
            <a:avLst/>
          </a:prstGeom>
          <a:noFill/>
          <a:ln w="9525">
            <a:noFill/>
            <a:miter lim="800000"/>
            <a:headEnd/>
            <a:tailEnd/>
          </a:ln>
        </p:spPr>
        <p:txBody>
          <a:bodyPr wrap="none">
            <a:spAutoFit/>
          </a:bodyPr>
          <a:lstStyle/>
          <a:p>
            <a:pPr algn="ctr" eaLnBrk="0" hangingPunct="0"/>
            <a:r>
              <a:rPr lang="en-US" sz="1800" b="1">
                <a:solidFill>
                  <a:srgbClr val="000000"/>
                </a:solidFill>
                <a:latin typeface="Arial" charset="0"/>
                <a:ea typeface="ＭＳ Ｐゴシック" pitchFamily="1" charset="-128"/>
              </a:rPr>
              <a:t>Consistent with:</a:t>
            </a:r>
          </a:p>
          <a:p>
            <a:pPr algn="ctr" eaLnBrk="0" hangingPunct="0"/>
            <a:endParaRPr lang="en-US" sz="1800" b="1">
              <a:solidFill>
                <a:srgbClr val="000000"/>
              </a:solidFill>
              <a:latin typeface="Arial" charset="0"/>
              <a:ea typeface="ＭＳ Ｐゴシック" pitchFamily="1" charset="-128"/>
            </a:endParaRPr>
          </a:p>
          <a:p>
            <a:pPr algn="ctr" eaLnBrk="0" hangingPunct="0"/>
            <a:r>
              <a:rPr lang="en-US" sz="1800" i="1">
                <a:solidFill>
                  <a:srgbClr val="000000"/>
                </a:solidFill>
                <a:latin typeface="Arial" charset="0"/>
                <a:ea typeface="ＭＳ Ｐゴシック" pitchFamily="1" charset="-128"/>
              </a:rPr>
              <a:t>Stratification?</a:t>
            </a:r>
          </a:p>
          <a:p>
            <a:pPr algn="ctr" eaLnBrk="0" hangingPunct="0"/>
            <a:endParaRPr lang="en-US" sz="1800" i="1">
              <a:solidFill>
                <a:srgbClr val="000000"/>
              </a:solidFill>
              <a:latin typeface="Arial" charset="0"/>
              <a:ea typeface="ＭＳ Ｐゴシック" pitchFamily="1" charset="-128"/>
            </a:endParaRPr>
          </a:p>
          <a:p>
            <a:pPr algn="ctr" eaLnBrk="0" hangingPunct="0"/>
            <a:r>
              <a:rPr lang="en-US" sz="1800" i="1">
                <a:solidFill>
                  <a:srgbClr val="000000"/>
                </a:solidFill>
                <a:latin typeface="Arial" charset="0"/>
                <a:ea typeface="ＭＳ Ｐゴシック" pitchFamily="1" charset="-128"/>
              </a:rPr>
              <a:t>Genotyping bias?</a:t>
            </a:r>
          </a:p>
          <a:p>
            <a:pPr algn="ctr" eaLnBrk="0" hangingPunct="0"/>
            <a:endParaRPr lang="en-US" sz="1800" i="1">
              <a:solidFill>
                <a:srgbClr val="000000"/>
              </a:solidFill>
              <a:latin typeface="Arial" charset="0"/>
              <a:ea typeface="ＭＳ Ｐゴシック" pitchFamily="1" charset="-128"/>
            </a:endParaRPr>
          </a:p>
          <a:p>
            <a:pPr algn="ctr" eaLnBrk="0" hangingPunct="0"/>
            <a:r>
              <a:rPr lang="en-US" sz="1800" i="1">
                <a:solidFill>
                  <a:srgbClr val="000000"/>
                </a:solidFill>
                <a:latin typeface="Arial" charset="0"/>
                <a:ea typeface="ＭＳ Ｐゴシック" pitchFamily="1" charset="-128"/>
              </a:rPr>
              <a:t>Distribution of true </a:t>
            </a:r>
          </a:p>
          <a:p>
            <a:pPr algn="ctr" eaLnBrk="0" hangingPunct="0"/>
            <a:r>
              <a:rPr lang="en-US" sz="1800" i="1">
                <a:solidFill>
                  <a:srgbClr val="000000"/>
                </a:solidFill>
                <a:latin typeface="Arial" charset="0"/>
                <a:ea typeface="ＭＳ Ｐゴシック" pitchFamily="1" charset="-128"/>
              </a:rPr>
              <a:t>polygenic effects?</a:t>
            </a:r>
          </a:p>
        </p:txBody>
      </p:sp>
      <p:sp>
        <p:nvSpPr>
          <p:cNvPr id="153606" name="Line 6"/>
          <p:cNvSpPr>
            <a:spLocks noChangeShapeType="1"/>
          </p:cNvSpPr>
          <p:nvPr/>
        </p:nvSpPr>
        <p:spPr bwMode="auto">
          <a:xfrm flipH="1">
            <a:off x="2895600" y="3248025"/>
            <a:ext cx="2895600" cy="381000"/>
          </a:xfrm>
          <a:prstGeom prst="line">
            <a:avLst/>
          </a:prstGeom>
          <a:noFill/>
          <a:ln w="9525">
            <a:solidFill>
              <a:schemeClr val="tx1"/>
            </a:solidFill>
            <a:round/>
            <a:headEnd/>
            <a:tailEnd type="triangle" w="med" len="med"/>
          </a:ln>
        </p:spPr>
        <p:txBody>
          <a:bodyPr/>
          <a:lstStyle/>
          <a:p>
            <a:endParaRPr lang="en-AU" sz="1800">
              <a:solidFill>
                <a:srgbClr val="000000"/>
              </a:solidFill>
              <a:latin typeface="Arial" charset="0"/>
            </a:endParaRPr>
          </a:p>
        </p:txBody>
      </p:sp>
      <p:sp>
        <p:nvSpPr>
          <p:cNvPr id="153607" name="Text Box 7"/>
          <p:cNvSpPr txBox="1">
            <a:spLocks noChangeArrowheads="1"/>
          </p:cNvSpPr>
          <p:nvPr/>
        </p:nvSpPr>
        <p:spPr bwMode="auto">
          <a:xfrm rot="-5400000">
            <a:off x="-642144" y="3128169"/>
            <a:ext cx="2443163" cy="396875"/>
          </a:xfrm>
          <a:prstGeom prst="rect">
            <a:avLst/>
          </a:prstGeom>
          <a:solidFill>
            <a:schemeClr val="bg1"/>
          </a:solidFill>
          <a:ln w="9525">
            <a:noFill/>
            <a:miter lim="800000"/>
            <a:headEnd/>
            <a:tailEnd/>
          </a:ln>
        </p:spPr>
        <p:txBody>
          <a:bodyPr wrap="none">
            <a:spAutoFit/>
          </a:bodyPr>
          <a:lstStyle/>
          <a:p>
            <a:pPr eaLnBrk="0" hangingPunct="0"/>
            <a:r>
              <a:rPr lang="en-US" sz="2000" i="1">
                <a:solidFill>
                  <a:srgbClr val="000000"/>
                </a:solidFill>
                <a:latin typeface="Arial" charset="0"/>
                <a:ea typeface="ＭＳ Ｐゴシック" pitchFamily="1" charset="-128"/>
              </a:rPr>
              <a:t>Observed -log10(p) </a:t>
            </a:r>
          </a:p>
        </p:txBody>
      </p:sp>
      <p:sp>
        <p:nvSpPr>
          <p:cNvPr id="153608" name="Text Box 8"/>
          <p:cNvSpPr txBox="1">
            <a:spLocks noChangeArrowheads="1"/>
          </p:cNvSpPr>
          <p:nvPr/>
        </p:nvSpPr>
        <p:spPr bwMode="auto">
          <a:xfrm>
            <a:off x="1903413" y="5546725"/>
            <a:ext cx="2400300" cy="396875"/>
          </a:xfrm>
          <a:prstGeom prst="rect">
            <a:avLst/>
          </a:prstGeom>
          <a:solidFill>
            <a:schemeClr val="bg1"/>
          </a:solidFill>
          <a:ln w="9525">
            <a:noFill/>
            <a:miter lim="800000"/>
            <a:headEnd/>
            <a:tailEnd/>
          </a:ln>
        </p:spPr>
        <p:txBody>
          <a:bodyPr wrap="none">
            <a:spAutoFit/>
          </a:bodyPr>
          <a:lstStyle/>
          <a:p>
            <a:pPr eaLnBrk="0" hangingPunct="0"/>
            <a:r>
              <a:rPr lang="en-US" sz="2000" i="1">
                <a:solidFill>
                  <a:srgbClr val="000000"/>
                </a:solidFill>
                <a:latin typeface="Arial" charset="0"/>
                <a:ea typeface="ＭＳ Ｐゴシック" pitchFamily="1" charset="-128"/>
              </a:rPr>
              <a:t>Expected -log10(p) </a:t>
            </a:r>
          </a:p>
        </p:txBody>
      </p:sp>
      <p:sp>
        <p:nvSpPr>
          <p:cNvPr id="153609" name="Text Box 9"/>
          <p:cNvSpPr txBox="1">
            <a:spLocks noChangeArrowheads="1"/>
          </p:cNvSpPr>
          <p:nvPr/>
        </p:nvSpPr>
        <p:spPr bwMode="auto">
          <a:xfrm>
            <a:off x="3886200" y="5000625"/>
            <a:ext cx="1446213" cy="457200"/>
          </a:xfrm>
          <a:prstGeom prst="rect">
            <a:avLst/>
          </a:prstGeom>
          <a:noFill/>
          <a:ln w="9525">
            <a:noFill/>
            <a:miter lim="800000"/>
            <a:headEnd/>
            <a:tailEnd/>
          </a:ln>
        </p:spPr>
        <p:txBody>
          <a:bodyPr wrap="none">
            <a:spAutoFit/>
          </a:bodyPr>
          <a:lstStyle/>
          <a:p>
            <a:pPr eaLnBrk="0" hangingPunct="0"/>
            <a:r>
              <a:rPr lang="el-GR" sz="1800">
                <a:solidFill>
                  <a:srgbClr val="000000"/>
                </a:solidFill>
                <a:latin typeface="Arial" charset="0"/>
              </a:rPr>
              <a:t>λ</a:t>
            </a:r>
            <a:r>
              <a:rPr lang="en-US" sz="1800">
                <a:solidFill>
                  <a:srgbClr val="000000"/>
                </a:solidFill>
                <a:latin typeface="Arial" charset="0"/>
              </a:rPr>
              <a:t> = 1.092</a:t>
            </a:r>
            <a:endParaRPr lang="el-GR" sz="1800">
              <a:solidFill>
                <a:srgbClr val="000000"/>
              </a:solidFill>
              <a:latin typeface="Arial" charset="0"/>
            </a:endParaRPr>
          </a:p>
        </p:txBody>
      </p:sp>
      <p:sp>
        <p:nvSpPr>
          <p:cNvPr id="153610" name="Line 10"/>
          <p:cNvSpPr>
            <a:spLocks noChangeShapeType="1"/>
          </p:cNvSpPr>
          <p:nvPr/>
        </p:nvSpPr>
        <p:spPr bwMode="auto">
          <a:xfrm>
            <a:off x="5791200" y="2333625"/>
            <a:ext cx="0" cy="2819400"/>
          </a:xfrm>
          <a:prstGeom prst="line">
            <a:avLst/>
          </a:prstGeom>
          <a:noFill/>
          <a:ln w="9525">
            <a:solidFill>
              <a:schemeClr val="tx1"/>
            </a:solidFill>
            <a:round/>
            <a:headEnd/>
            <a:tailEnd/>
          </a:ln>
        </p:spPr>
        <p:txBody>
          <a:bodyPr/>
          <a:lstStyle/>
          <a:p>
            <a:endParaRPr lang="en-AU" sz="1800">
              <a:solidFill>
                <a:srgbClr val="000000"/>
              </a:solidFill>
              <a:latin typeface="Arial" charset="0"/>
            </a:endParaRPr>
          </a:p>
        </p:txBody>
      </p:sp>
    </p:spTree>
    <p:extLst>
      <p:ext uri="{BB962C8B-B14F-4D97-AF65-F5344CB8AC3E}">
        <p14:creationId xmlns:p14="http://schemas.microsoft.com/office/powerpoint/2010/main" val="887729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Line 2"/>
          <p:cNvSpPr>
            <a:spLocks noChangeShapeType="1"/>
          </p:cNvSpPr>
          <p:nvPr/>
        </p:nvSpPr>
        <p:spPr bwMode="auto">
          <a:xfrm>
            <a:off x="5472113" y="1190625"/>
            <a:ext cx="1587" cy="32004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15" name="Line 3"/>
          <p:cNvSpPr>
            <a:spLocks noChangeShapeType="1"/>
          </p:cNvSpPr>
          <p:nvPr/>
        </p:nvSpPr>
        <p:spPr bwMode="auto">
          <a:xfrm>
            <a:off x="5434013" y="43910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16" name="Line 4"/>
          <p:cNvSpPr>
            <a:spLocks noChangeShapeType="1"/>
          </p:cNvSpPr>
          <p:nvPr/>
        </p:nvSpPr>
        <p:spPr bwMode="auto">
          <a:xfrm>
            <a:off x="5434013" y="39338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17" name="Line 5"/>
          <p:cNvSpPr>
            <a:spLocks noChangeShapeType="1"/>
          </p:cNvSpPr>
          <p:nvPr/>
        </p:nvSpPr>
        <p:spPr bwMode="auto">
          <a:xfrm>
            <a:off x="5434013" y="34766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18" name="Line 6"/>
          <p:cNvSpPr>
            <a:spLocks noChangeShapeType="1"/>
          </p:cNvSpPr>
          <p:nvPr/>
        </p:nvSpPr>
        <p:spPr bwMode="auto">
          <a:xfrm>
            <a:off x="5434013" y="30194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19" name="Line 7"/>
          <p:cNvSpPr>
            <a:spLocks noChangeShapeType="1"/>
          </p:cNvSpPr>
          <p:nvPr/>
        </p:nvSpPr>
        <p:spPr bwMode="auto">
          <a:xfrm>
            <a:off x="5434013" y="25622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0" name="Line 8"/>
          <p:cNvSpPr>
            <a:spLocks noChangeShapeType="1"/>
          </p:cNvSpPr>
          <p:nvPr/>
        </p:nvSpPr>
        <p:spPr bwMode="auto">
          <a:xfrm>
            <a:off x="5434013" y="21050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1" name="Line 9"/>
          <p:cNvSpPr>
            <a:spLocks noChangeShapeType="1"/>
          </p:cNvSpPr>
          <p:nvPr/>
        </p:nvSpPr>
        <p:spPr bwMode="auto">
          <a:xfrm>
            <a:off x="5434013" y="16478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2" name="Line 10"/>
          <p:cNvSpPr>
            <a:spLocks noChangeShapeType="1"/>
          </p:cNvSpPr>
          <p:nvPr/>
        </p:nvSpPr>
        <p:spPr bwMode="auto">
          <a:xfrm>
            <a:off x="5434013" y="11906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3" name="Line 11"/>
          <p:cNvSpPr>
            <a:spLocks noChangeShapeType="1"/>
          </p:cNvSpPr>
          <p:nvPr/>
        </p:nvSpPr>
        <p:spPr bwMode="auto">
          <a:xfrm>
            <a:off x="5472113" y="4391025"/>
            <a:ext cx="344805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4" name="Line 12"/>
          <p:cNvSpPr>
            <a:spLocks noChangeShapeType="1"/>
          </p:cNvSpPr>
          <p:nvPr/>
        </p:nvSpPr>
        <p:spPr bwMode="auto">
          <a:xfrm flipV="1">
            <a:off x="5472113"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5" name="Line 13"/>
          <p:cNvSpPr>
            <a:spLocks noChangeShapeType="1"/>
          </p:cNvSpPr>
          <p:nvPr/>
        </p:nvSpPr>
        <p:spPr bwMode="auto">
          <a:xfrm flipV="1">
            <a:off x="5967413"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6" name="Line 14"/>
          <p:cNvSpPr>
            <a:spLocks noChangeShapeType="1"/>
          </p:cNvSpPr>
          <p:nvPr/>
        </p:nvSpPr>
        <p:spPr bwMode="auto">
          <a:xfrm flipV="1">
            <a:off x="6453188"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7" name="Line 15"/>
          <p:cNvSpPr>
            <a:spLocks noChangeShapeType="1"/>
          </p:cNvSpPr>
          <p:nvPr/>
        </p:nvSpPr>
        <p:spPr bwMode="auto">
          <a:xfrm flipV="1">
            <a:off x="6948488"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8" name="Line 16"/>
          <p:cNvSpPr>
            <a:spLocks noChangeShapeType="1"/>
          </p:cNvSpPr>
          <p:nvPr/>
        </p:nvSpPr>
        <p:spPr bwMode="auto">
          <a:xfrm flipV="1">
            <a:off x="7443788"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9" name="Line 17"/>
          <p:cNvSpPr>
            <a:spLocks noChangeShapeType="1"/>
          </p:cNvSpPr>
          <p:nvPr/>
        </p:nvSpPr>
        <p:spPr bwMode="auto">
          <a:xfrm flipV="1">
            <a:off x="7939088"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30" name="Line 18"/>
          <p:cNvSpPr>
            <a:spLocks noChangeShapeType="1"/>
          </p:cNvSpPr>
          <p:nvPr/>
        </p:nvSpPr>
        <p:spPr bwMode="auto">
          <a:xfrm flipV="1">
            <a:off x="8424863"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31" name="Line 19"/>
          <p:cNvSpPr>
            <a:spLocks noChangeShapeType="1"/>
          </p:cNvSpPr>
          <p:nvPr/>
        </p:nvSpPr>
        <p:spPr bwMode="auto">
          <a:xfrm flipV="1">
            <a:off x="8920163"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32" name="Oval 20"/>
          <p:cNvSpPr>
            <a:spLocks noChangeArrowheads="1"/>
          </p:cNvSpPr>
          <p:nvPr/>
        </p:nvSpPr>
        <p:spPr bwMode="auto">
          <a:xfrm>
            <a:off x="7110413" y="30194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3" name="Oval 21"/>
          <p:cNvSpPr>
            <a:spLocks noChangeArrowheads="1"/>
          </p:cNvSpPr>
          <p:nvPr/>
        </p:nvSpPr>
        <p:spPr bwMode="auto">
          <a:xfrm>
            <a:off x="7434263" y="31432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4" name="Oval 22"/>
          <p:cNvSpPr>
            <a:spLocks noChangeArrowheads="1"/>
          </p:cNvSpPr>
          <p:nvPr/>
        </p:nvSpPr>
        <p:spPr bwMode="auto">
          <a:xfrm>
            <a:off x="6319838" y="32861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5" name="Oval 23"/>
          <p:cNvSpPr>
            <a:spLocks noChangeArrowheads="1"/>
          </p:cNvSpPr>
          <p:nvPr/>
        </p:nvSpPr>
        <p:spPr bwMode="auto">
          <a:xfrm>
            <a:off x="8139113" y="34575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6" name="Oval 24"/>
          <p:cNvSpPr>
            <a:spLocks noChangeArrowheads="1"/>
          </p:cNvSpPr>
          <p:nvPr/>
        </p:nvSpPr>
        <p:spPr bwMode="auto">
          <a:xfrm>
            <a:off x="6805613" y="28956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7" name="Oval 25"/>
          <p:cNvSpPr>
            <a:spLocks noChangeArrowheads="1"/>
          </p:cNvSpPr>
          <p:nvPr/>
        </p:nvSpPr>
        <p:spPr bwMode="auto">
          <a:xfrm>
            <a:off x="6843713" y="23717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8" name="Oval 26"/>
          <p:cNvSpPr>
            <a:spLocks noChangeArrowheads="1"/>
          </p:cNvSpPr>
          <p:nvPr/>
        </p:nvSpPr>
        <p:spPr bwMode="auto">
          <a:xfrm>
            <a:off x="6786563" y="29146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9" name="Oval 27"/>
          <p:cNvSpPr>
            <a:spLocks noChangeArrowheads="1"/>
          </p:cNvSpPr>
          <p:nvPr/>
        </p:nvSpPr>
        <p:spPr bwMode="auto">
          <a:xfrm>
            <a:off x="7358063" y="24955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0" name="Oval 28"/>
          <p:cNvSpPr>
            <a:spLocks noChangeArrowheads="1"/>
          </p:cNvSpPr>
          <p:nvPr/>
        </p:nvSpPr>
        <p:spPr bwMode="auto">
          <a:xfrm>
            <a:off x="6386513" y="31908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1" name="Oval 29"/>
          <p:cNvSpPr>
            <a:spLocks noChangeArrowheads="1"/>
          </p:cNvSpPr>
          <p:nvPr/>
        </p:nvSpPr>
        <p:spPr bwMode="auto">
          <a:xfrm>
            <a:off x="7662863" y="30765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2" name="Oval 30"/>
          <p:cNvSpPr>
            <a:spLocks noChangeArrowheads="1"/>
          </p:cNvSpPr>
          <p:nvPr/>
        </p:nvSpPr>
        <p:spPr bwMode="auto">
          <a:xfrm>
            <a:off x="6719888" y="24479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3" name="Oval 31"/>
          <p:cNvSpPr>
            <a:spLocks noChangeArrowheads="1"/>
          </p:cNvSpPr>
          <p:nvPr/>
        </p:nvSpPr>
        <p:spPr bwMode="auto">
          <a:xfrm>
            <a:off x="7415213" y="28479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4" name="Oval 32"/>
          <p:cNvSpPr>
            <a:spLocks noChangeArrowheads="1"/>
          </p:cNvSpPr>
          <p:nvPr/>
        </p:nvSpPr>
        <p:spPr bwMode="auto">
          <a:xfrm>
            <a:off x="7148513" y="24860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5" name="Oval 33"/>
          <p:cNvSpPr>
            <a:spLocks noChangeArrowheads="1"/>
          </p:cNvSpPr>
          <p:nvPr/>
        </p:nvSpPr>
        <p:spPr bwMode="auto">
          <a:xfrm>
            <a:off x="6938963" y="30956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6" name="Oval 34"/>
          <p:cNvSpPr>
            <a:spLocks noChangeArrowheads="1"/>
          </p:cNvSpPr>
          <p:nvPr/>
        </p:nvSpPr>
        <p:spPr bwMode="auto">
          <a:xfrm>
            <a:off x="8091488" y="31527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7" name="Oval 35"/>
          <p:cNvSpPr>
            <a:spLocks noChangeArrowheads="1"/>
          </p:cNvSpPr>
          <p:nvPr/>
        </p:nvSpPr>
        <p:spPr bwMode="auto">
          <a:xfrm>
            <a:off x="6738938" y="30765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8" name="Oval 36"/>
          <p:cNvSpPr>
            <a:spLocks noChangeArrowheads="1"/>
          </p:cNvSpPr>
          <p:nvPr/>
        </p:nvSpPr>
        <p:spPr bwMode="auto">
          <a:xfrm>
            <a:off x="6472238" y="31146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9" name="Oval 37"/>
          <p:cNvSpPr>
            <a:spLocks noChangeArrowheads="1"/>
          </p:cNvSpPr>
          <p:nvPr/>
        </p:nvSpPr>
        <p:spPr bwMode="auto">
          <a:xfrm>
            <a:off x="7291388" y="28194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0" name="Oval 38"/>
          <p:cNvSpPr>
            <a:spLocks noChangeArrowheads="1"/>
          </p:cNvSpPr>
          <p:nvPr/>
        </p:nvSpPr>
        <p:spPr bwMode="auto">
          <a:xfrm>
            <a:off x="7415213" y="30575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1" name="Oval 39"/>
          <p:cNvSpPr>
            <a:spLocks noChangeArrowheads="1"/>
          </p:cNvSpPr>
          <p:nvPr/>
        </p:nvSpPr>
        <p:spPr bwMode="auto">
          <a:xfrm>
            <a:off x="6662738" y="31432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2" name="Oval 40"/>
          <p:cNvSpPr>
            <a:spLocks noChangeArrowheads="1"/>
          </p:cNvSpPr>
          <p:nvPr/>
        </p:nvSpPr>
        <p:spPr bwMode="auto">
          <a:xfrm>
            <a:off x="7224713" y="23526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3" name="Oval 41"/>
          <p:cNvSpPr>
            <a:spLocks noChangeArrowheads="1"/>
          </p:cNvSpPr>
          <p:nvPr/>
        </p:nvSpPr>
        <p:spPr bwMode="auto">
          <a:xfrm>
            <a:off x="7577138" y="22098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4" name="Oval 42"/>
          <p:cNvSpPr>
            <a:spLocks noChangeArrowheads="1"/>
          </p:cNvSpPr>
          <p:nvPr/>
        </p:nvSpPr>
        <p:spPr bwMode="auto">
          <a:xfrm>
            <a:off x="7681913" y="22764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5" name="Oval 43"/>
          <p:cNvSpPr>
            <a:spLocks noChangeArrowheads="1"/>
          </p:cNvSpPr>
          <p:nvPr/>
        </p:nvSpPr>
        <p:spPr bwMode="auto">
          <a:xfrm>
            <a:off x="7205663" y="31242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6" name="Oval 44"/>
          <p:cNvSpPr>
            <a:spLocks noChangeArrowheads="1"/>
          </p:cNvSpPr>
          <p:nvPr/>
        </p:nvSpPr>
        <p:spPr bwMode="auto">
          <a:xfrm>
            <a:off x="6862763" y="30003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7" name="Oval 45"/>
          <p:cNvSpPr>
            <a:spLocks noChangeArrowheads="1"/>
          </p:cNvSpPr>
          <p:nvPr/>
        </p:nvSpPr>
        <p:spPr bwMode="auto">
          <a:xfrm>
            <a:off x="7586663" y="28479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8" name="Oval 46"/>
          <p:cNvSpPr>
            <a:spLocks noChangeArrowheads="1"/>
          </p:cNvSpPr>
          <p:nvPr/>
        </p:nvSpPr>
        <p:spPr bwMode="auto">
          <a:xfrm>
            <a:off x="7062788" y="19050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9" name="Oval 47"/>
          <p:cNvSpPr>
            <a:spLocks noChangeArrowheads="1"/>
          </p:cNvSpPr>
          <p:nvPr/>
        </p:nvSpPr>
        <p:spPr bwMode="auto">
          <a:xfrm>
            <a:off x="6215063" y="23526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0" name="Oval 48"/>
          <p:cNvSpPr>
            <a:spLocks noChangeArrowheads="1"/>
          </p:cNvSpPr>
          <p:nvPr/>
        </p:nvSpPr>
        <p:spPr bwMode="auto">
          <a:xfrm>
            <a:off x="6234113" y="17621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1" name="Oval 49"/>
          <p:cNvSpPr>
            <a:spLocks noChangeArrowheads="1"/>
          </p:cNvSpPr>
          <p:nvPr/>
        </p:nvSpPr>
        <p:spPr bwMode="auto">
          <a:xfrm>
            <a:off x="7815263" y="29241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2" name="Oval 50"/>
          <p:cNvSpPr>
            <a:spLocks noChangeArrowheads="1"/>
          </p:cNvSpPr>
          <p:nvPr/>
        </p:nvSpPr>
        <p:spPr bwMode="auto">
          <a:xfrm>
            <a:off x="6786563" y="33147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3" name="Oval 51"/>
          <p:cNvSpPr>
            <a:spLocks noChangeArrowheads="1"/>
          </p:cNvSpPr>
          <p:nvPr/>
        </p:nvSpPr>
        <p:spPr bwMode="auto">
          <a:xfrm>
            <a:off x="6910388" y="34290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4" name="Oval 52"/>
          <p:cNvSpPr>
            <a:spLocks noChangeArrowheads="1"/>
          </p:cNvSpPr>
          <p:nvPr/>
        </p:nvSpPr>
        <p:spPr bwMode="auto">
          <a:xfrm>
            <a:off x="7148513" y="29908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5" name="Oval 53"/>
          <p:cNvSpPr>
            <a:spLocks noChangeArrowheads="1"/>
          </p:cNvSpPr>
          <p:nvPr/>
        </p:nvSpPr>
        <p:spPr bwMode="auto">
          <a:xfrm>
            <a:off x="7729538" y="24193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6" name="Oval 54"/>
          <p:cNvSpPr>
            <a:spLocks noChangeArrowheads="1"/>
          </p:cNvSpPr>
          <p:nvPr/>
        </p:nvSpPr>
        <p:spPr bwMode="auto">
          <a:xfrm>
            <a:off x="7253288" y="24765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7" name="Oval 55"/>
          <p:cNvSpPr>
            <a:spLocks noChangeArrowheads="1"/>
          </p:cNvSpPr>
          <p:nvPr/>
        </p:nvSpPr>
        <p:spPr bwMode="auto">
          <a:xfrm>
            <a:off x="7577138" y="30670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8" name="Oval 56"/>
          <p:cNvSpPr>
            <a:spLocks noChangeArrowheads="1"/>
          </p:cNvSpPr>
          <p:nvPr/>
        </p:nvSpPr>
        <p:spPr bwMode="auto">
          <a:xfrm>
            <a:off x="7081838" y="26955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9" name="Oval 57"/>
          <p:cNvSpPr>
            <a:spLocks noChangeArrowheads="1"/>
          </p:cNvSpPr>
          <p:nvPr/>
        </p:nvSpPr>
        <p:spPr bwMode="auto">
          <a:xfrm>
            <a:off x="7377113" y="24098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0" name="Oval 58"/>
          <p:cNvSpPr>
            <a:spLocks noChangeArrowheads="1"/>
          </p:cNvSpPr>
          <p:nvPr/>
        </p:nvSpPr>
        <p:spPr bwMode="auto">
          <a:xfrm>
            <a:off x="7110413" y="30956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1" name="Oval 59"/>
          <p:cNvSpPr>
            <a:spLocks noChangeArrowheads="1"/>
          </p:cNvSpPr>
          <p:nvPr/>
        </p:nvSpPr>
        <p:spPr bwMode="auto">
          <a:xfrm>
            <a:off x="6757988" y="25717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2" name="Oval 60"/>
          <p:cNvSpPr>
            <a:spLocks noChangeArrowheads="1"/>
          </p:cNvSpPr>
          <p:nvPr/>
        </p:nvSpPr>
        <p:spPr bwMode="auto">
          <a:xfrm>
            <a:off x="6900863" y="33147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3" name="Oval 61"/>
          <p:cNvSpPr>
            <a:spLocks noChangeArrowheads="1"/>
          </p:cNvSpPr>
          <p:nvPr/>
        </p:nvSpPr>
        <p:spPr bwMode="auto">
          <a:xfrm>
            <a:off x="7329488" y="28479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4" name="Oval 62"/>
          <p:cNvSpPr>
            <a:spLocks noChangeArrowheads="1"/>
          </p:cNvSpPr>
          <p:nvPr/>
        </p:nvSpPr>
        <p:spPr bwMode="auto">
          <a:xfrm>
            <a:off x="6519863" y="26574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5" name="Oval 63"/>
          <p:cNvSpPr>
            <a:spLocks noChangeArrowheads="1"/>
          </p:cNvSpPr>
          <p:nvPr/>
        </p:nvSpPr>
        <p:spPr bwMode="auto">
          <a:xfrm>
            <a:off x="7967663" y="15811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6" name="Oval 64"/>
          <p:cNvSpPr>
            <a:spLocks noChangeArrowheads="1"/>
          </p:cNvSpPr>
          <p:nvPr/>
        </p:nvSpPr>
        <p:spPr bwMode="auto">
          <a:xfrm>
            <a:off x="7119938" y="33432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7" name="Oval 65"/>
          <p:cNvSpPr>
            <a:spLocks noChangeArrowheads="1"/>
          </p:cNvSpPr>
          <p:nvPr/>
        </p:nvSpPr>
        <p:spPr bwMode="auto">
          <a:xfrm>
            <a:off x="7319963" y="26765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8" name="Oval 66"/>
          <p:cNvSpPr>
            <a:spLocks noChangeArrowheads="1"/>
          </p:cNvSpPr>
          <p:nvPr/>
        </p:nvSpPr>
        <p:spPr bwMode="auto">
          <a:xfrm>
            <a:off x="7062788" y="35718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9" name="Oval 67"/>
          <p:cNvSpPr>
            <a:spLocks noChangeArrowheads="1"/>
          </p:cNvSpPr>
          <p:nvPr/>
        </p:nvSpPr>
        <p:spPr bwMode="auto">
          <a:xfrm>
            <a:off x="7043738" y="23145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0" name="Oval 68"/>
          <p:cNvSpPr>
            <a:spLocks noChangeArrowheads="1"/>
          </p:cNvSpPr>
          <p:nvPr/>
        </p:nvSpPr>
        <p:spPr bwMode="auto">
          <a:xfrm>
            <a:off x="6596063" y="19716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1" name="Oval 69"/>
          <p:cNvSpPr>
            <a:spLocks noChangeArrowheads="1"/>
          </p:cNvSpPr>
          <p:nvPr/>
        </p:nvSpPr>
        <p:spPr bwMode="auto">
          <a:xfrm>
            <a:off x="7396163" y="22479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2" name="Oval 70"/>
          <p:cNvSpPr>
            <a:spLocks noChangeArrowheads="1"/>
          </p:cNvSpPr>
          <p:nvPr/>
        </p:nvSpPr>
        <p:spPr bwMode="auto">
          <a:xfrm>
            <a:off x="8320088" y="26860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3" name="Oval 71"/>
          <p:cNvSpPr>
            <a:spLocks noChangeArrowheads="1"/>
          </p:cNvSpPr>
          <p:nvPr/>
        </p:nvSpPr>
        <p:spPr bwMode="auto">
          <a:xfrm>
            <a:off x="6157913" y="23431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4" name="Oval 72"/>
          <p:cNvSpPr>
            <a:spLocks noChangeArrowheads="1"/>
          </p:cNvSpPr>
          <p:nvPr/>
        </p:nvSpPr>
        <p:spPr bwMode="auto">
          <a:xfrm>
            <a:off x="7853363" y="32766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5" name="Oval 73"/>
          <p:cNvSpPr>
            <a:spLocks noChangeArrowheads="1"/>
          </p:cNvSpPr>
          <p:nvPr/>
        </p:nvSpPr>
        <p:spPr bwMode="auto">
          <a:xfrm>
            <a:off x="7005638" y="27527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6" name="Oval 74"/>
          <p:cNvSpPr>
            <a:spLocks noChangeArrowheads="1"/>
          </p:cNvSpPr>
          <p:nvPr/>
        </p:nvSpPr>
        <p:spPr bwMode="auto">
          <a:xfrm>
            <a:off x="6919913" y="26098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7" name="Oval 75"/>
          <p:cNvSpPr>
            <a:spLocks noChangeArrowheads="1"/>
          </p:cNvSpPr>
          <p:nvPr/>
        </p:nvSpPr>
        <p:spPr bwMode="auto">
          <a:xfrm>
            <a:off x="7062788" y="26289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8" name="Rectangle 76"/>
          <p:cNvSpPr>
            <a:spLocks noChangeArrowheads="1"/>
          </p:cNvSpPr>
          <p:nvPr/>
        </p:nvSpPr>
        <p:spPr bwMode="auto">
          <a:xfrm>
            <a:off x="5176838" y="4314825"/>
            <a:ext cx="209550" cy="152400"/>
          </a:xfrm>
          <a:prstGeom prst="rect">
            <a:avLst/>
          </a:prstGeom>
          <a:noFill/>
          <a:ln w="9525">
            <a:noFill/>
            <a:miter lim="800000"/>
            <a:headEnd/>
            <a:tailEnd/>
          </a:ln>
        </p:spPr>
        <p:txBody>
          <a:bodyPr wrap="none" lIns="0" tIns="0" rIns="0" bIns="0">
            <a:spAutoFit/>
          </a:bodyPr>
          <a:lstStyle/>
          <a:p>
            <a:r>
              <a:rPr lang="nl-NL" sz="1000">
                <a:solidFill>
                  <a:srgbClr val="000000"/>
                </a:solidFill>
              </a:rPr>
              <a:t>800</a:t>
            </a:r>
            <a:endParaRPr lang="nl-NL">
              <a:solidFill>
                <a:srgbClr val="000000"/>
              </a:solidFill>
            </a:endParaRPr>
          </a:p>
        </p:txBody>
      </p:sp>
      <p:sp>
        <p:nvSpPr>
          <p:cNvPr id="13389" name="Rectangle 77"/>
          <p:cNvSpPr>
            <a:spLocks noChangeArrowheads="1"/>
          </p:cNvSpPr>
          <p:nvPr/>
        </p:nvSpPr>
        <p:spPr bwMode="auto">
          <a:xfrm>
            <a:off x="5110163" y="3400425"/>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1000</a:t>
            </a:r>
            <a:endParaRPr lang="nl-NL">
              <a:solidFill>
                <a:srgbClr val="000000"/>
              </a:solidFill>
            </a:endParaRPr>
          </a:p>
        </p:txBody>
      </p:sp>
      <p:sp>
        <p:nvSpPr>
          <p:cNvPr id="13390" name="Rectangle 78"/>
          <p:cNvSpPr>
            <a:spLocks noChangeArrowheads="1"/>
          </p:cNvSpPr>
          <p:nvPr/>
        </p:nvSpPr>
        <p:spPr bwMode="auto">
          <a:xfrm>
            <a:off x="5110163" y="2486025"/>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1200</a:t>
            </a:r>
            <a:endParaRPr lang="nl-NL">
              <a:solidFill>
                <a:srgbClr val="000000"/>
              </a:solidFill>
            </a:endParaRPr>
          </a:p>
        </p:txBody>
      </p:sp>
      <p:sp>
        <p:nvSpPr>
          <p:cNvPr id="13391" name="Rectangle 79"/>
          <p:cNvSpPr>
            <a:spLocks noChangeArrowheads="1"/>
          </p:cNvSpPr>
          <p:nvPr/>
        </p:nvSpPr>
        <p:spPr bwMode="auto">
          <a:xfrm>
            <a:off x="5110163" y="1571625"/>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1400</a:t>
            </a:r>
            <a:endParaRPr lang="nl-NL">
              <a:solidFill>
                <a:srgbClr val="000000"/>
              </a:solidFill>
            </a:endParaRPr>
          </a:p>
        </p:txBody>
      </p:sp>
      <p:sp>
        <p:nvSpPr>
          <p:cNvPr id="13392" name="Rectangle 80"/>
          <p:cNvSpPr>
            <a:spLocks noChangeArrowheads="1"/>
          </p:cNvSpPr>
          <p:nvPr/>
        </p:nvSpPr>
        <p:spPr bwMode="auto">
          <a:xfrm>
            <a:off x="5376863" y="4495800"/>
            <a:ext cx="209550" cy="152400"/>
          </a:xfrm>
          <a:prstGeom prst="rect">
            <a:avLst/>
          </a:prstGeom>
          <a:noFill/>
          <a:ln w="9525">
            <a:noFill/>
            <a:miter lim="800000"/>
            <a:headEnd/>
            <a:tailEnd/>
          </a:ln>
        </p:spPr>
        <p:txBody>
          <a:bodyPr wrap="none" lIns="0" tIns="0" rIns="0" bIns="0">
            <a:spAutoFit/>
          </a:bodyPr>
          <a:lstStyle/>
          <a:p>
            <a:r>
              <a:rPr lang="nl-NL" sz="1000">
                <a:solidFill>
                  <a:srgbClr val="000000"/>
                </a:solidFill>
              </a:rPr>
              <a:t>800</a:t>
            </a:r>
            <a:endParaRPr lang="nl-NL">
              <a:solidFill>
                <a:srgbClr val="000000"/>
              </a:solidFill>
            </a:endParaRPr>
          </a:p>
        </p:txBody>
      </p:sp>
      <p:sp>
        <p:nvSpPr>
          <p:cNvPr id="13393" name="Rectangle 81"/>
          <p:cNvSpPr>
            <a:spLocks noChangeArrowheads="1"/>
          </p:cNvSpPr>
          <p:nvPr/>
        </p:nvSpPr>
        <p:spPr bwMode="auto">
          <a:xfrm>
            <a:off x="6319838" y="4495800"/>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1000</a:t>
            </a:r>
            <a:endParaRPr lang="nl-NL">
              <a:solidFill>
                <a:srgbClr val="000000"/>
              </a:solidFill>
            </a:endParaRPr>
          </a:p>
        </p:txBody>
      </p:sp>
      <p:sp>
        <p:nvSpPr>
          <p:cNvPr id="13394" name="Rectangle 82"/>
          <p:cNvSpPr>
            <a:spLocks noChangeArrowheads="1"/>
          </p:cNvSpPr>
          <p:nvPr/>
        </p:nvSpPr>
        <p:spPr bwMode="auto">
          <a:xfrm>
            <a:off x="7310438" y="4495800"/>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1200</a:t>
            </a:r>
            <a:endParaRPr lang="nl-NL">
              <a:solidFill>
                <a:srgbClr val="000000"/>
              </a:solidFill>
            </a:endParaRPr>
          </a:p>
        </p:txBody>
      </p:sp>
      <p:sp>
        <p:nvSpPr>
          <p:cNvPr id="13395" name="Rectangle 83"/>
          <p:cNvSpPr>
            <a:spLocks noChangeArrowheads="1"/>
          </p:cNvSpPr>
          <p:nvPr/>
        </p:nvSpPr>
        <p:spPr bwMode="auto">
          <a:xfrm>
            <a:off x="8291513" y="4495800"/>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1400</a:t>
            </a:r>
            <a:endParaRPr lang="nl-NL">
              <a:solidFill>
                <a:srgbClr val="000000"/>
              </a:solidFill>
            </a:endParaRPr>
          </a:p>
        </p:txBody>
      </p:sp>
      <p:sp>
        <p:nvSpPr>
          <p:cNvPr id="13396" name="Line 84"/>
          <p:cNvSpPr>
            <a:spLocks noChangeShapeType="1"/>
          </p:cNvSpPr>
          <p:nvPr/>
        </p:nvSpPr>
        <p:spPr bwMode="auto">
          <a:xfrm>
            <a:off x="828675" y="1185863"/>
            <a:ext cx="1588" cy="3198812"/>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97" name="Line 85"/>
          <p:cNvSpPr>
            <a:spLocks noChangeShapeType="1"/>
          </p:cNvSpPr>
          <p:nvPr/>
        </p:nvSpPr>
        <p:spPr bwMode="auto">
          <a:xfrm>
            <a:off x="790575" y="438467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98" name="Line 86"/>
          <p:cNvSpPr>
            <a:spLocks noChangeShapeType="1"/>
          </p:cNvSpPr>
          <p:nvPr/>
        </p:nvSpPr>
        <p:spPr bwMode="auto">
          <a:xfrm>
            <a:off x="790575" y="392747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99" name="Line 87"/>
          <p:cNvSpPr>
            <a:spLocks noChangeShapeType="1"/>
          </p:cNvSpPr>
          <p:nvPr/>
        </p:nvSpPr>
        <p:spPr bwMode="auto">
          <a:xfrm>
            <a:off x="790575" y="3468688"/>
            <a:ext cx="38100" cy="1587"/>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0" name="Line 88"/>
          <p:cNvSpPr>
            <a:spLocks noChangeShapeType="1"/>
          </p:cNvSpPr>
          <p:nvPr/>
        </p:nvSpPr>
        <p:spPr bwMode="auto">
          <a:xfrm>
            <a:off x="790575" y="3009900"/>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1" name="Line 89"/>
          <p:cNvSpPr>
            <a:spLocks noChangeShapeType="1"/>
          </p:cNvSpPr>
          <p:nvPr/>
        </p:nvSpPr>
        <p:spPr bwMode="auto">
          <a:xfrm>
            <a:off x="790575" y="25622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2" name="Line 90"/>
          <p:cNvSpPr>
            <a:spLocks noChangeShapeType="1"/>
          </p:cNvSpPr>
          <p:nvPr/>
        </p:nvSpPr>
        <p:spPr bwMode="auto">
          <a:xfrm>
            <a:off x="790575" y="2103438"/>
            <a:ext cx="38100" cy="1587"/>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3" name="Line 91"/>
          <p:cNvSpPr>
            <a:spLocks noChangeShapeType="1"/>
          </p:cNvSpPr>
          <p:nvPr/>
        </p:nvSpPr>
        <p:spPr bwMode="auto">
          <a:xfrm>
            <a:off x="790575" y="1644650"/>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4" name="Line 92"/>
          <p:cNvSpPr>
            <a:spLocks noChangeShapeType="1"/>
          </p:cNvSpPr>
          <p:nvPr/>
        </p:nvSpPr>
        <p:spPr bwMode="auto">
          <a:xfrm>
            <a:off x="790575" y="1185863"/>
            <a:ext cx="38100" cy="1587"/>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5" name="Line 93"/>
          <p:cNvSpPr>
            <a:spLocks noChangeShapeType="1"/>
          </p:cNvSpPr>
          <p:nvPr/>
        </p:nvSpPr>
        <p:spPr bwMode="auto">
          <a:xfrm>
            <a:off x="828675" y="4384675"/>
            <a:ext cx="3438525"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6" name="Line 94"/>
          <p:cNvSpPr>
            <a:spLocks noChangeShapeType="1"/>
          </p:cNvSpPr>
          <p:nvPr/>
        </p:nvSpPr>
        <p:spPr bwMode="auto">
          <a:xfrm flipV="1">
            <a:off x="828675"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7" name="Line 95"/>
          <p:cNvSpPr>
            <a:spLocks noChangeShapeType="1"/>
          </p:cNvSpPr>
          <p:nvPr/>
        </p:nvSpPr>
        <p:spPr bwMode="auto">
          <a:xfrm flipV="1">
            <a:off x="1323975"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8" name="Line 96"/>
          <p:cNvSpPr>
            <a:spLocks noChangeShapeType="1"/>
          </p:cNvSpPr>
          <p:nvPr/>
        </p:nvSpPr>
        <p:spPr bwMode="auto">
          <a:xfrm flipV="1">
            <a:off x="1809750"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9" name="Line 97"/>
          <p:cNvSpPr>
            <a:spLocks noChangeShapeType="1"/>
          </p:cNvSpPr>
          <p:nvPr/>
        </p:nvSpPr>
        <p:spPr bwMode="auto">
          <a:xfrm flipV="1">
            <a:off x="2305050"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10" name="Line 98"/>
          <p:cNvSpPr>
            <a:spLocks noChangeShapeType="1"/>
          </p:cNvSpPr>
          <p:nvPr/>
        </p:nvSpPr>
        <p:spPr bwMode="auto">
          <a:xfrm flipV="1">
            <a:off x="2790825"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11" name="Line 99"/>
          <p:cNvSpPr>
            <a:spLocks noChangeShapeType="1"/>
          </p:cNvSpPr>
          <p:nvPr/>
        </p:nvSpPr>
        <p:spPr bwMode="auto">
          <a:xfrm flipV="1">
            <a:off x="3286125"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12" name="Line 100"/>
          <p:cNvSpPr>
            <a:spLocks noChangeShapeType="1"/>
          </p:cNvSpPr>
          <p:nvPr/>
        </p:nvSpPr>
        <p:spPr bwMode="auto">
          <a:xfrm flipV="1">
            <a:off x="3771900"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13" name="Line 101"/>
          <p:cNvSpPr>
            <a:spLocks noChangeShapeType="1"/>
          </p:cNvSpPr>
          <p:nvPr/>
        </p:nvSpPr>
        <p:spPr bwMode="auto">
          <a:xfrm flipV="1">
            <a:off x="4267200"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14" name="Oval 102"/>
          <p:cNvSpPr>
            <a:spLocks noChangeArrowheads="1"/>
          </p:cNvSpPr>
          <p:nvPr/>
        </p:nvSpPr>
        <p:spPr bwMode="auto">
          <a:xfrm>
            <a:off x="2457450" y="30099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15" name="Oval 103"/>
          <p:cNvSpPr>
            <a:spLocks noChangeArrowheads="1"/>
          </p:cNvSpPr>
          <p:nvPr/>
        </p:nvSpPr>
        <p:spPr bwMode="auto">
          <a:xfrm>
            <a:off x="2790825" y="248443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16" name="Oval 104"/>
          <p:cNvSpPr>
            <a:spLocks noChangeArrowheads="1"/>
          </p:cNvSpPr>
          <p:nvPr/>
        </p:nvSpPr>
        <p:spPr bwMode="auto">
          <a:xfrm>
            <a:off x="1676400" y="345916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17" name="Oval 105"/>
          <p:cNvSpPr>
            <a:spLocks noChangeArrowheads="1"/>
          </p:cNvSpPr>
          <p:nvPr/>
        </p:nvSpPr>
        <p:spPr bwMode="auto">
          <a:xfrm>
            <a:off x="3495675" y="17589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18" name="Oval 106"/>
          <p:cNvSpPr>
            <a:spLocks noChangeArrowheads="1"/>
          </p:cNvSpPr>
          <p:nvPr/>
        </p:nvSpPr>
        <p:spPr bwMode="auto">
          <a:xfrm>
            <a:off x="2152650" y="30670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19" name="Oval 107"/>
          <p:cNvSpPr>
            <a:spLocks noChangeArrowheads="1"/>
          </p:cNvSpPr>
          <p:nvPr/>
        </p:nvSpPr>
        <p:spPr bwMode="auto">
          <a:xfrm>
            <a:off x="2200275" y="29908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0" name="Oval 108"/>
          <p:cNvSpPr>
            <a:spLocks noChangeArrowheads="1"/>
          </p:cNvSpPr>
          <p:nvPr/>
        </p:nvSpPr>
        <p:spPr bwMode="auto">
          <a:xfrm>
            <a:off x="2143125" y="31432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1" name="Oval 109"/>
          <p:cNvSpPr>
            <a:spLocks noChangeArrowheads="1"/>
          </p:cNvSpPr>
          <p:nvPr/>
        </p:nvSpPr>
        <p:spPr bwMode="auto">
          <a:xfrm>
            <a:off x="2714625" y="25622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2" name="Oval 110"/>
          <p:cNvSpPr>
            <a:spLocks noChangeArrowheads="1"/>
          </p:cNvSpPr>
          <p:nvPr/>
        </p:nvSpPr>
        <p:spPr bwMode="auto">
          <a:xfrm>
            <a:off x="1733550" y="356393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3" name="Oval 111"/>
          <p:cNvSpPr>
            <a:spLocks noChangeArrowheads="1"/>
          </p:cNvSpPr>
          <p:nvPr/>
        </p:nvSpPr>
        <p:spPr bwMode="auto">
          <a:xfrm>
            <a:off x="3009900" y="235108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4" name="Oval 112"/>
          <p:cNvSpPr>
            <a:spLocks noChangeArrowheads="1"/>
          </p:cNvSpPr>
          <p:nvPr/>
        </p:nvSpPr>
        <p:spPr bwMode="auto">
          <a:xfrm>
            <a:off x="2076450" y="31146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5" name="Oval 113"/>
          <p:cNvSpPr>
            <a:spLocks noChangeArrowheads="1"/>
          </p:cNvSpPr>
          <p:nvPr/>
        </p:nvSpPr>
        <p:spPr bwMode="auto">
          <a:xfrm>
            <a:off x="2762250" y="240823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6" name="Oval 114"/>
          <p:cNvSpPr>
            <a:spLocks noChangeArrowheads="1"/>
          </p:cNvSpPr>
          <p:nvPr/>
        </p:nvSpPr>
        <p:spPr bwMode="auto">
          <a:xfrm>
            <a:off x="2495550" y="31146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7" name="Oval 115"/>
          <p:cNvSpPr>
            <a:spLocks noChangeArrowheads="1"/>
          </p:cNvSpPr>
          <p:nvPr/>
        </p:nvSpPr>
        <p:spPr bwMode="auto">
          <a:xfrm>
            <a:off x="2295525" y="28860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8" name="Oval 116"/>
          <p:cNvSpPr>
            <a:spLocks noChangeArrowheads="1"/>
          </p:cNvSpPr>
          <p:nvPr/>
        </p:nvSpPr>
        <p:spPr bwMode="auto">
          <a:xfrm>
            <a:off x="3438525" y="196056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9" name="Oval 117"/>
          <p:cNvSpPr>
            <a:spLocks noChangeArrowheads="1"/>
          </p:cNvSpPr>
          <p:nvPr/>
        </p:nvSpPr>
        <p:spPr bwMode="auto">
          <a:xfrm>
            <a:off x="2095500" y="31337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0" name="Oval 118"/>
          <p:cNvSpPr>
            <a:spLocks noChangeArrowheads="1"/>
          </p:cNvSpPr>
          <p:nvPr/>
        </p:nvSpPr>
        <p:spPr bwMode="auto">
          <a:xfrm>
            <a:off x="1828800" y="3190875"/>
            <a:ext cx="47625" cy="49213"/>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1" name="Oval 119"/>
          <p:cNvSpPr>
            <a:spLocks noChangeArrowheads="1"/>
          </p:cNvSpPr>
          <p:nvPr/>
        </p:nvSpPr>
        <p:spPr bwMode="auto">
          <a:xfrm>
            <a:off x="2647950" y="26955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2" name="Oval 120"/>
          <p:cNvSpPr>
            <a:spLocks noChangeArrowheads="1"/>
          </p:cNvSpPr>
          <p:nvPr/>
        </p:nvSpPr>
        <p:spPr bwMode="auto">
          <a:xfrm>
            <a:off x="2762250" y="237013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3" name="Oval 121"/>
          <p:cNvSpPr>
            <a:spLocks noChangeArrowheads="1"/>
          </p:cNvSpPr>
          <p:nvPr/>
        </p:nvSpPr>
        <p:spPr bwMode="auto">
          <a:xfrm>
            <a:off x="2019300" y="308610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4" name="Oval 122"/>
          <p:cNvSpPr>
            <a:spLocks noChangeArrowheads="1"/>
          </p:cNvSpPr>
          <p:nvPr/>
        </p:nvSpPr>
        <p:spPr bwMode="auto">
          <a:xfrm>
            <a:off x="2571750" y="28098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5" name="Oval 123"/>
          <p:cNvSpPr>
            <a:spLocks noChangeArrowheads="1"/>
          </p:cNvSpPr>
          <p:nvPr/>
        </p:nvSpPr>
        <p:spPr bwMode="auto">
          <a:xfrm>
            <a:off x="2924175" y="233203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6" name="Oval 124"/>
          <p:cNvSpPr>
            <a:spLocks noChangeArrowheads="1"/>
          </p:cNvSpPr>
          <p:nvPr/>
        </p:nvSpPr>
        <p:spPr bwMode="auto">
          <a:xfrm>
            <a:off x="3038475" y="231298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7" name="Oval 125"/>
          <p:cNvSpPr>
            <a:spLocks noChangeArrowheads="1"/>
          </p:cNvSpPr>
          <p:nvPr/>
        </p:nvSpPr>
        <p:spPr bwMode="auto">
          <a:xfrm>
            <a:off x="2552700" y="26765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8" name="Oval 126"/>
          <p:cNvSpPr>
            <a:spLocks noChangeArrowheads="1"/>
          </p:cNvSpPr>
          <p:nvPr/>
        </p:nvSpPr>
        <p:spPr bwMode="auto">
          <a:xfrm>
            <a:off x="2209800" y="29241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9" name="Oval 127"/>
          <p:cNvSpPr>
            <a:spLocks noChangeArrowheads="1"/>
          </p:cNvSpPr>
          <p:nvPr/>
        </p:nvSpPr>
        <p:spPr bwMode="auto">
          <a:xfrm>
            <a:off x="2933700" y="241776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0" name="Oval 128"/>
          <p:cNvSpPr>
            <a:spLocks noChangeArrowheads="1"/>
          </p:cNvSpPr>
          <p:nvPr/>
        </p:nvSpPr>
        <p:spPr bwMode="auto">
          <a:xfrm>
            <a:off x="2409825" y="28479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1" name="Oval 129"/>
          <p:cNvSpPr>
            <a:spLocks noChangeArrowheads="1"/>
          </p:cNvSpPr>
          <p:nvPr/>
        </p:nvSpPr>
        <p:spPr bwMode="auto">
          <a:xfrm>
            <a:off x="1571625" y="327818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2" name="Oval 130"/>
          <p:cNvSpPr>
            <a:spLocks noChangeArrowheads="1"/>
          </p:cNvSpPr>
          <p:nvPr/>
        </p:nvSpPr>
        <p:spPr bwMode="auto">
          <a:xfrm>
            <a:off x="1590675" y="330676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3" name="Oval 131"/>
          <p:cNvSpPr>
            <a:spLocks noChangeArrowheads="1"/>
          </p:cNvSpPr>
          <p:nvPr/>
        </p:nvSpPr>
        <p:spPr bwMode="auto">
          <a:xfrm>
            <a:off x="3162300" y="227488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4" name="Oval 132"/>
          <p:cNvSpPr>
            <a:spLocks noChangeArrowheads="1"/>
          </p:cNvSpPr>
          <p:nvPr/>
        </p:nvSpPr>
        <p:spPr bwMode="auto">
          <a:xfrm>
            <a:off x="2143125" y="31432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5" name="Oval 133"/>
          <p:cNvSpPr>
            <a:spLocks noChangeArrowheads="1"/>
          </p:cNvSpPr>
          <p:nvPr/>
        </p:nvSpPr>
        <p:spPr bwMode="auto">
          <a:xfrm>
            <a:off x="2266950" y="30670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6" name="Oval 134"/>
          <p:cNvSpPr>
            <a:spLocks noChangeArrowheads="1"/>
          </p:cNvSpPr>
          <p:nvPr/>
        </p:nvSpPr>
        <p:spPr bwMode="auto">
          <a:xfrm>
            <a:off x="2505075" y="26574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7" name="Oval 135"/>
          <p:cNvSpPr>
            <a:spLocks noChangeArrowheads="1"/>
          </p:cNvSpPr>
          <p:nvPr/>
        </p:nvSpPr>
        <p:spPr bwMode="auto">
          <a:xfrm>
            <a:off x="3086100" y="224631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8" name="Oval 136"/>
          <p:cNvSpPr>
            <a:spLocks noChangeArrowheads="1"/>
          </p:cNvSpPr>
          <p:nvPr/>
        </p:nvSpPr>
        <p:spPr bwMode="auto">
          <a:xfrm>
            <a:off x="2609850" y="27527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9" name="Oval 137"/>
          <p:cNvSpPr>
            <a:spLocks noChangeArrowheads="1"/>
          </p:cNvSpPr>
          <p:nvPr/>
        </p:nvSpPr>
        <p:spPr bwMode="auto">
          <a:xfrm>
            <a:off x="2924175" y="234156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0" name="Oval 138"/>
          <p:cNvSpPr>
            <a:spLocks noChangeArrowheads="1"/>
          </p:cNvSpPr>
          <p:nvPr/>
        </p:nvSpPr>
        <p:spPr bwMode="auto">
          <a:xfrm>
            <a:off x="2428875" y="26193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1" name="Oval 139"/>
          <p:cNvSpPr>
            <a:spLocks noChangeArrowheads="1"/>
          </p:cNvSpPr>
          <p:nvPr/>
        </p:nvSpPr>
        <p:spPr bwMode="auto">
          <a:xfrm>
            <a:off x="2724150" y="244633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2" name="Oval 140"/>
          <p:cNvSpPr>
            <a:spLocks noChangeArrowheads="1"/>
          </p:cNvSpPr>
          <p:nvPr/>
        </p:nvSpPr>
        <p:spPr bwMode="auto">
          <a:xfrm>
            <a:off x="2466975" y="26860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3" name="Oval 141"/>
          <p:cNvSpPr>
            <a:spLocks noChangeArrowheads="1"/>
          </p:cNvSpPr>
          <p:nvPr/>
        </p:nvSpPr>
        <p:spPr bwMode="auto">
          <a:xfrm>
            <a:off x="2105025" y="30670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4" name="Oval 142"/>
          <p:cNvSpPr>
            <a:spLocks noChangeArrowheads="1"/>
          </p:cNvSpPr>
          <p:nvPr/>
        </p:nvSpPr>
        <p:spPr bwMode="auto">
          <a:xfrm>
            <a:off x="2257425" y="30956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5" name="Oval 143"/>
          <p:cNvSpPr>
            <a:spLocks noChangeArrowheads="1"/>
          </p:cNvSpPr>
          <p:nvPr/>
        </p:nvSpPr>
        <p:spPr bwMode="auto">
          <a:xfrm>
            <a:off x="2676525" y="26098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6" name="Oval 144"/>
          <p:cNvSpPr>
            <a:spLocks noChangeArrowheads="1"/>
          </p:cNvSpPr>
          <p:nvPr/>
        </p:nvSpPr>
        <p:spPr bwMode="auto">
          <a:xfrm>
            <a:off x="1876425" y="333533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7" name="Oval 145"/>
          <p:cNvSpPr>
            <a:spLocks noChangeArrowheads="1"/>
          </p:cNvSpPr>
          <p:nvPr/>
        </p:nvSpPr>
        <p:spPr bwMode="auto">
          <a:xfrm>
            <a:off x="3314700" y="219868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8" name="Oval 146"/>
          <p:cNvSpPr>
            <a:spLocks noChangeArrowheads="1"/>
          </p:cNvSpPr>
          <p:nvPr/>
        </p:nvSpPr>
        <p:spPr bwMode="auto">
          <a:xfrm>
            <a:off x="2476500" y="29908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9" name="Oval 147"/>
          <p:cNvSpPr>
            <a:spLocks noChangeArrowheads="1"/>
          </p:cNvSpPr>
          <p:nvPr/>
        </p:nvSpPr>
        <p:spPr bwMode="auto">
          <a:xfrm>
            <a:off x="2676525" y="248443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0" name="Oval 148"/>
          <p:cNvSpPr>
            <a:spLocks noChangeArrowheads="1"/>
          </p:cNvSpPr>
          <p:nvPr/>
        </p:nvSpPr>
        <p:spPr bwMode="auto">
          <a:xfrm>
            <a:off x="2409825" y="28479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1" name="Oval 149"/>
          <p:cNvSpPr>
            <a:spLocks noChangeArrowheads="1"/>
          </p:cNvSpPr>
          <p:nvPr/>
        </p:nvSpPr>
        <p:spPr bwMode="auto">
          <a:xfrm>
            <a:off x="2390775" y="28384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2" name="Oval 150"/>
          <p:cNvSpPr>
            <a:spLocks noChangeArrowheads="1"/>
          </p:cNvSpPr>
          <p:nvPr/>
        </p:nvSpPr>
        <p:spPr bwMode="auto">
          <a:xfrm>
            <a:off x="1943100" y="330676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3" name="Oval 151"/>
          <p:cNvSpPr>
            <a:spLocks noChangeArrowheads="1"/>
          </p:cNvSpPr>
          <p:nvPr/>
        </p:nvSpPr>
        <p:spPr bwMode="auto">
          <a:xfrm>
            <a:off x="2752725" y="247491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4" name="Oval 152"/>
          <p:cNvSpPr>
            <a:spLocks noChangeArrowheads="1"/>
          </p:cNvSpPr>
          <p:nvPr/>
        </p:nvSpPr>
        <p:spPr bwMode="auto">
          <a:xfrm>
            <a:off x="3667125" y="157797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5" name="Oval 153"/>
          <p:cNvSpPr>
            <a:spLocks noChangeArrowheads="1"/>
          </p:cNvSpPr>
          <p:nvPr/>
        </p:nvSpPr>
        <p:spPr bwMode="auto">
          <a:xfrm>
            <a:off x="1514475" y="343058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6" name="Oval 154"/>
          <p:cNvSpPr>
            <a:spLocks noChangeArrowheads="1"/>
          </p:cNvSpPr>
          <p:nvPr/>
        </p:nvSpPr>
        <p:spPr bwMode="auto">
          <a:xfrm>
            <a:off x="3200400" y="1901825"/>
            <a:ext cx="47625" cy="49213"/>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7" name="Oval 155"/>
          <p:cNvSpPr>
            <a:spLocks noChangeArrowheads="1"/>
          </p:cNvSpPr>
          <p:nvPr/>
        </p:nvSpPr>
        <p:spPr bwMode="auto">
          <a:xfrm>
            <a:off x="2362200" y="328771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8" name="Oval 156"/>
          <p:cNvSpPr>
            <a:spLocks noChangeArrowheads="1"/>
          </p:cNvSpPr>
          <p:nvPr/>
        </p:nvSpPr>
        <p:spPr bwMode="auto">
          <a:xfrm>
            <a:off x="2276475" y="305752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9" name="Oval 157"/>
          <p:cNvSpPr>
            <a:spLocks noChangeArrowheads="1"/>
          </p:cNvSpPr>
          <p:nvPr/>
        </p:nvSpPr>
        <p:spPr bwMode="auto">
          <a:xfrm>
            <a:off x="2419350" y="29146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70" name="Rectangle 158"/>
          <p:cNvSpPr>
            <a:spLocks noChangeArrowheads="1"/>
          </p:cNvSpPr>
          <p:nvPr/>
        </p:nvSpPr>
        <p:spPr bwMode="auto">
          <a:xfrm>
            <a:off x="533400" y="4308475"/>
            <a:ext cx="209550" cy="152400"/>
          </a:xfrm>
          <a:prstGeom prst="rect">
            <a:avLst/>
          </a:prstGeom>
          <a:noFill/>
          <a:ln w="9525">
            <a:noFill/>
            <a:miter lim="800000"/>
            <a:headEnd/>
            <a:tailEnd/>
          </a:ln>
        </p:spPr>
        <p:txBody>
          <a:bodyPr wrap="none" lIns="0" tIns="0" rIns="0" bIns="0">
            <a:spAutoFit/>
          </a:bodyPr>
          <a:lstStyle/>
          <a:p>
            <a:r>
              <a:rPr lang="nl-NL" sz="1000">
                <a:solidFill>
                  <a:srgbClr val="000000"/>
                </a:solidFill>
              </a:rPr>
              <a:t>800</a:t>
            </a:r>
            <a:endParaRPr lang="nl-NL">
              <a:solidFill>
                <a:srgbClr val="000000"/>
              </a:solidFill>
            </a:endParaRPr>
          </a:p>
        </p:txBody>
      </p:sp>
      <p:sp>
        <p:nvSpPr>
          <p:cNvPr id="13471" name="Rectangle 159"/>
          <p:cNvSpPr>
            <a:spLocks noChangeArrowheads="1"/>
          </p:cNvSpPr>
          <p:nvPr/>
        </p:nvSpPr>
        <p:spPr bwMode="auto">
          <a:xfrm>
            <a:off x="466725" y="3392488"/>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1000</a:t>
            </a:r>
            <a:endParaRPr lang="nl-NL">
              <a:solidFill>
                <a:srgbClr val="000000"/>
              </a:solidFill>
            </a:endParaRPr>
          </a:p>
        </p:txBody>
      </p:sp>
      <p:sp>
        <p:nvSpPr>
          <p:cNvPr id="13472" name="Rectangle 160"/>
          <p:cNvSpPr>
            <a:spLocks noChangeArrowheads="1"/>
          </p:cNvSpPr>
          <p:nvPr/>
        </p:nvSpPr>
        <p:spPr bwMode="auto">
          <a:xfrm>
            <a:off x="466725" y="2484438"/>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1200</a:t>
            </a:r>
            <a:endParaRPr lang="nl-NL">
              <a:solidFill>
                <a:srgbClr val="000000"/>
              </a:solidFill>
            </a:endParaRPr>
          </a:p>
        </p:txBody>
      </p:sp>
      <p:sp>
        <p:nvSpPr>
          <p:cNvPr id="13473" name="Rectangle 161"/>
          <p:cNvSpPr>
            <a:spLocks noChangeArrowheads="1"/>
          </p:cNvSpPr>
          <p:nvPr/>
        </p:nvSpPr>
        <p:spPr bwMode="auto">
          <a:xfrm>
            <a:off x="466725" y="1568450"/>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1400</a:t>
            </a:r>
            <a:endParaRPr lang="nl-NL">
              <a:solidFill>
                <a:srgbClr val="000000"/>
              </a:solidFill>
            </a:endParaRPr>
          </a:p>
        </p:txBody>
      </p:sp>
      <p:sp>
        <p:nvSpPr>
          <p:cNvPr id="13474" name="Rectangle 162"/>
          <p:cNvSpPr>
            <a:spLocks noChangeArrowheads="1"/>
          </p:cNvSpPr>
          <p:nvPr/>
        </p:nvSpPr>
        <p:spPr bwMode="auto">
          <a:xfrm>
            <a:off x="733425" y="4489450"/>
            <a:ext cx="209550" cy="152400"/>
          </a:xfrm>
          <a:prstGeom prst="rect">
            <a:avLst/>
          </a:prstGeom>
          <a:noFill/>
          <a:ln w="9525">
            <a:noFill/>
            <a:miter lim="800000"/>
            <a:headEnd/>
            <a:tailEnd/>
          </a:ln>
        </p:spPr>
        <p:txBody>
          <a:bodyPr wrap="none" lIns="0" tIns="0" rIns="0" bIns="0">
            <a:spAutoFit/>
          </a:bodyPr>
          <a:lstStyle/>
          <a:p>
            <a:r>
              <a:rPr lang="nl-NL" sz="1000">
                <a:solidFill>
                  <a:srgbClr val="000000"/>
                </a:solidFill>
              </a:rPr>
              <a:t>800</a:t>
            </a:r>
            <a:endParaRPr lang="nl-NL">
              <a:solidFill>
                <a:srgbClr val="000000"/>
              </a:solidFill>
            </a:endParaRPr>
          </a:p>
        </p:txBody>
      </p:sp>
      <p:sp>
        <p:nvSpPr>
          <p:cNvPr id="13475" name="Rectangle 163"/>
          <p:cNvSpPr>
            <a:spLocks noChangeArrowheads="1"/>
          </p:cNvSpPr>
          <p:nvPr/>
        </p:nvSpPr>
        <p:spPr bwMode="auto">
          <a:xfrm>
            <a:off x="1676400" y="4489450"/>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1000</a:t>
            </a:r>
            <a:endParaRPr lang="nl-NL">
              <a:solidFill>
                <a:srgbClr val="000000"/>
              </a:solidFill>
            </a:endParaRPr>
          </a:p>
        </p:txBody>
      </p:sp>
      <p:sp>
        <p:nvSpPr>
          <p:cNvPr id="13476" name="Rectangle 164"/>
          <p:cNvSpPr>
            <a:spLocks noChangeArrowheads="1"/>
          </p:cNvSpPr>
          <p:nvPr/>
        </p:nvSpPr>
        <p:spPr bwMode="auto">
          <a:xfrm>
            <a:off x="2657475" y="4489450"/>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1200</a:t>
            </a:r>
            <a:endParaRPr lang="nl-NL">
              <a:solidFill>
                <a:srgbClr val="000000"/>
              </a:solidFill>
            </a:endParaRPr>
          </a:p>
        </p:txBody>
      </p:sp>
      <p:sp>
        <p:nvSpPr>
          <p:cNvPr id="13477" name="Rectangle 165"/>
          <p:cNvSpPr>
            <a:spLocks noChangeArrowheads="1"/>
          </p:cNvSpPr>
          <p:nvPr/>
        </p:nvSpPr>
        <p:spPr bwMode="auto">
          <a:xfrm>
            <a:off x="3638550" y="4489450"/>
            <a:ext cx="279400" cy="152400"/>
          </a:xfrm>
          <a:prstGeom prst="rect">
            <a:avLst/>
          </a:prstGeom>
          <a:noFill/>
          <a:ln w="9525">
            <a:noFill/>
            <a:miter lim="800000"/>
            <a:headEnd/>
            <a:tailEnd/>
          </a:ln>
        </p:spPr>
        <p:txBody>
          <a:bodyPr wrap="none" lIns="0" tIns="0" rIns="0" bIns="0">
            <a:spAutoFit/>
          </a:bodyPr>
          <a:lstStyle/>
          <a:p>
            <a:r>
              <a:rPr lang="nl-NL" sz="1000">
                <a:solidFill>
                  <a:srgbClr val="000000"/>
                </a:solidFill>
              </a:rPr>
              <a:t>1400</a:t>
            </a:r>
            <a:endParaRPr lang="nl-NL">
              <a:solidFill>
                <a:srgbClr val="000000"/>
              </a:solidFill>
            </a:endParaRPr>
          </a:p>
        </p:txBody>
      </p:sp>
      <p:sp>
        <p:nvSpPr>
          <p:cNvPr id="13478" name="Line 166"/>
          <p:cNvSpPr>
            <a:spLocks noChangeShapeType="1"/>
          </p:cNvSpPr>
          <p:nvPr/>
        </p:nvSpPr>
        <p:spPr bwMode="auto">
          <a:xfrm flipV="1">
            <a:off x="828675" y="1181100"/>
            <a:ext cx="3433763" cy="3205163"/>
          </a:xfrm>
          <a:prstGeom prst="line">
            <a:avLst/>
          </a:prstGeom>
          <a:noFill/>
          <a:ln w="9525">
            <a:solidFill>
              <a:schemeClr val="tx1"/>
            </a:solidFill>
            <a:prstDash val="dash"/>
            <a:round/>
            <a:headEnd/>
            <a:tailEnd/>
          </a:ln>
        </p:spPr>
        <p:txBody>
          <a:bodyPr/>
          <a:lstStyle/>
          <a:p>
            <a:endParaRPr lang="en-US">
              <a:solidFill>
                <a:srgbClr val="000000"/>
              </a:solidFill>
            </a:endParaRPr>
          </a:p>
        </p:txBody>
      </p:sp>
      <p:sp>
        <p:nvSpPr>
          <p:cNvPr id="13479" name="Line 167"/>
          <p:cNvSpPr>
            <a:spLocks noChangeShapeType="1"/>
          </p:cNvSpPr>
          <p:nvPr/>
        </p:nvSpPr>
        <p:spPr bwMode="auto">
          <a:xfrm flipV="1">
            <a:off x="5481638" y="1185863"/>
            <a:ext cx="3443287" cy="3200400"/>
          </a:xfrm>
          <a:prstGeom prst="line">
            <a:avLst/>
          </a:prstGeom>
          <a:noFill/>
          <a:ln w="9525">
            <a:solidFill>
              <a:schemeClr val="tx1"/>
            </a:solidFill>
            <a:prstDash val="dash"/>
            <a:round/>
            <a:headEnd/>
            <a:tailEnd/>
          </a:ln>
        </p:spPr>
        <p:txBody>
          <a:bodyPr/>
          <a:lstStyle/>
          <a:p>
            <a:endParaRPr lang="en-US">
              <a:solidFill>
                <a:srgbClr val="000000"/>
              </a:solidFill>
            </a:endParaRPr>
          </a:p>
        </p:txBody>
      </p:sp>
      <p:pic>
        <p:nvPicPr>
          <p:cNvPr id="13480" name="Picture 168"/>
          <p:cNvPicPr>
            <a:picLocks noChangeAspect="1" noChangeArrowheads="1"/>
          </p:cNvPicPr>
          <p:nvPr/>
        </p:nvPicPr>
        <p:blipFill>
          <a:blip r:embed="rId3" cstate="print"/>
          <a:srcRect/>
          <a:stretch>
            <a:fillRect/>
          </a:stretch>
        </p:blipFill>
        <p:spPr bwMode="auto">
          <a:xfrm>
            <a:off x="962025" y="1512888"/>
            <a:ext cx="681038" cy="711200"/>
          </a:xfrm>
          <a:prstGeom prst="rect">
            <a:avLst/>
          </a:prstGeom>
          <a:noFill/>
          <a:ln w="9525">
            <a:noFill/>
            <a:miter lim="800000"/>
            <a:headEnd/>
            <a:tailEnd/>
          </a:ln>
        </p:spPr>
      </p:pic>
      <p:sp>
        <p:nvSpPr>
          <p:cNvPr id="13481" name="Line 169"/>
          <p:cNvSpPr>
            <a:spLocks noChangeShapeType="1"/>
          </p:cNvSpPr>
          <p:nvPr/>
        </p:nvSpPr>
        <p:spPr bwMode="auto">
          <a:xfrm>
            <a:off x="2790825" y="4306888"/>
            <a:ext cx="1476375" cy="0"/>
          </a:xfrm>
          <a:prstGeom prst="line">
            <a:avLst/>
          </a:prstGeom>
          <a:noFill/>
          <a:ln w="19050">
            <a:solidFill>
              <a:schemeClr val="tx1"/>
            </a:solidFill>
            <a:round/>
            <a:headEnd/>
            <a:tailEnd type="triangle" w="med" len="med"/>
          </a:ln>
        </p:spPr>
        <p:txBody>
          <a:bodyPr/>
          <a:lstStyle/>
          <a:p>
            <a:endParaRPr lang="en-US">
              <a:solidFill>
                <a:srgbClr val="000000"/>
              </a:solidFill>
            </a:endParaRPr>
          </a:p>
        </p:txBody>
      </p:sp>
      <p:sp>
        <p:nvSpPr>
          <p:cNvPr id="13482" name="Text Box 170"/>
          <p:cNvSpPr txBox="1">
            <a:spLocks noChangeArrowheads="1"/>
          </p:cNvSpPr>
          <p:nvPr/>
        </p:nvSpPr>
        <p:spPr bwMode="auto">
          <a:xfrm>
            <a:off x="527816" y="421848"/>
            <a:ext cx="4194670" cy="400110"/>
          </a:xfrm>
          <a:prstGeom prst="rect">
            <a:avLst/>
          </a:prstGeom>
          <a:noFill/>
          <a:ln w="9525">
            <a:noFill/>
            <a:miter lim="800000"/>
            <a:headEnd/>
            <a:tailEnd/>
          </a:ln>
        </p:spPr>
        <p:txBody>
          <a:bodyPr wrap="square">
            <a:spAutoFit/>
          </a:bodyPr>
          <a:lstStyle/>
          <a:p>
            <a:r>
              <a:rPr lang="en-US" sz="2000" dirty="0">
                <a:solidFill>
                  <a:srgbClr val="000000"/>
                </a:solidFill>
              </a:rPr>
              <a:t>Brain </a:t>
            </a:r>
            <a:r>
              <a:rPr lang="en-US" sz="2000" dirty="0" smtClean="0">
                <a:solidFill>
                  <a:srgbClr val="000000"/>
                </a:solidFill>
              </a:rPr>
              <a:t>volume (ml) in </a:t>
            </a:r>
            <a:r>
              <a:rPr lang="en-US" sz="2000" dirty="0">
                <a:solidFill>
                  <a:srgbClr val="000000"/>
                </a:solidFill>
              </a:rPr>
              <a:t>MZ twin </a:t>
            </a:r>
            <a:r>
              <a:rPr lang="en-US" sz="2000" dirty="0" smtClean="0">
                <a:solidFill>
                  <a:srgbClr val="000000"/>
                </a:solidFill>
              </a:rPr>
              <a:t>pairs</a:t>
            </a:r>
            <a:endParaRPr lang="en-US" sz="2000" dirty="0">
              <a:solidFill>
                <a:srgbClr val="000000"/>
              </a:solidFill>
            </a:endParaRPr>
          </a:p>
        </p:txBody>
      </p:sp>
      <p:sp>
        <p:nvSpPr>
          <p:cNvPr id="13484" name="Line 172"/>
          <p:cNvSpPr>
            <a:spLocks noChangeShapeType="1"/>
          </p:cNvSpPr>
          <p:nvPr/>
        </p:nvSpPr>
        <p:spPr bwMode="auto">
          <a:xfrm rot="-5400000">
            <a:off x="168275" y="1903413"/>
            <a:ext cx="1476375" cy="0"/>
          </a:xfrm>
          <a:prstGeom prst="line">
            <a:avLst/>
          </a:prstGeom>
          <a:noFill/>
          <a:ln w="19050">
            <a:solidFill>
              <a:schemeClr val="tx1"/>
            </a:solidFill>
            <a:round/>
            <a:headEnd/>
            <a:tailEnd type="triangle" w="med" len="med"/>
          </a:ln>
        </p:spPr>
        <p:txBody>
          <a:bodyPr/>
          <a:lstStyle/>
          <a:p>
            <a:endParaRPr lang="en-US">
              <a:solidFill>
                <a:srgbClr val="000000"/>
              </a:solidFill>
            </a:endParaRPr>
          </a:p>
        </p:txBody>
      </p:sp>
      <p:sp>
        <p:nvSpPr>
          <p:cNvPr id="13485" name="Text Box 173"/>
          <p:cNvSpPr txBox="1">
            <a:spLocks noChangeArrowheads="1"/>
          </p:cNvSpPr>
          <p:nvPr/>
        </p:nvSpPr>
        <p:spPr bwMode="auto">
          <a:xfrm>
            <a:off x="5376863" y="400110"/>
            <a:ext cx="3548063" cy="400110"/>
          </a:xfrm>
          <a:prstGeom prst="rect">
            <a:avLst/>
          </a:prstGeom>
          <a:noFill/>
          <a:ln w="9525">
            <a:noFill/>
            <a:miter lim="800000"/>
            <a:headEnd/>
            <a:tailEnd/>
          </a:ln>
        </p:spPr>
        <p:txBody>
          <a:bodyPr wrap="square">
            <a:spAutoFit/>
          </a:bodyPr>
          <a:lstStyle/>
          <a:p>
            <a:r>
              <a:rPr lang="en-US" sz="2000" dirty="0">
                <a:solidFill>
                  <a:srgbClr val="000000"/>
                </a:solidFill>
              </a:rPr>
              <a:t>Brain </a:t>
            </a:r>
            <a:r>
              <a:rPr lang="en-US" sz="2000" dirty="0" smtClean="0">
                <a:solidFill>
                  <a:srgbClr val="000000"/>
                </a:solidFill>
              </a:rPr>
              <a:t>volume in DZ </a:t>
            </a:r>
            <a:r>
              <a:rPr lang="en-US" sz="2000" dirty="0">
                <a:solidFill>
                  <a:srgbClr val="000000"/>
                </a:solidFill>
              </a:rPr>
              <a:t>twin </a:t>
            </a:r>
            <a:r>
              <a:rPr lang="en-US" sz="2000" dirty="0" smtClean="0">
                <a:solidFill>
                  <a:srgbClr val="000000"/>
                </a:solidFill>
              </a:rPr>
              <a:t>pairs </a:t>
            </a:r>
            <a:endParaRPr lang="en-US" sz="2000" dirty="0">
              <a:solidFill>
                <a:srgbClr val="000000"/>
              </a:solidFill>
            </a:endParaRPr>
          </a:p>
        </p:txBody>
      </p:sp>
      <p:sp>
        <p:nvSpPr>
          <p:cNvPr id="13486" name="Line 174"/>
          <p:cNvSpPr>
            <a:spLocks noChangeShapeType="1"/>
          </p:cNvSpPr>
          <p:nvPr/>
        </p:nvSpPr>
        <p:spPr bwMode="auto">
          <a:xfrm>
            <a:off x="7429500" y="4306888"/>
            <a:ext cx="1476375" cy="0"/>
          </a:xfrm>
          <a:prstGeom prst="line">
            <a:avLst/>
          </a:prstGeom>
          <a:noFill/>
          <a:ln w="19050">
            <a:solidFill>
              <a:schemeClr val="tx1"/>
            </a:solidFill>
            <a:round/>
            <a:headEnd/>
            <a:tailEnd type="triangle" w="med" len="med"/>
          </a:ln>
        </p:spPr>
        <p:txBody>
          <a:bodyPr/>
          <a:lstStyle/>
          <a:p>
            <a:endParaRPr lang="en-US">
              <a:solidFill>
                <a:srgbClr val="000000"/>
              </a:solidFill>
            </a:endParaRPr>
          </a:p>
        </p:txBody>
      </p:sp>
      <p:sp>
        <p:nvSpPr>
          <p:cNvPr id="13487" name="Line 175"/>
          <p:cNvSpPr>
            <a:spLocks noChangeShapeType="1"/>
          </p:cNvSpPr>
          <p:nvPr/>
        </p:nvSpPr>
        <p:spPr bwMode="auto">
          <a:xfrm rot="-5400000">
            <a:off x="4816475" y="1903413"/>
            <a:ext cx="1476375" cy="0"/>
          </a:xfrm>
          <a:prstGeom prst="line">
            <a:avLst/>
          </a:prstGeom>
          <a:noFill/>
          <a:ln w="19050">
            <a:solidFill>
              <a:schemeClr val="tx1"/>
            </a:solidFill>
            <a:round/>
            <a:headEnd/>
            <a:tailEnd type="triangle" w="med" len="med"/>
          </a:ln>
        </p:spPr>
        <p:txBody>
          <a:bodyPr/>
          <a:lstStyle/>
          <a:p>
            <a:endParaRPr lang="en-US">
              <a:solidFill>
                <a:srgbClr val="000000"/>
              </a:solidFill>
            </a:endParaRPr>
          </a:p>
        </p:txBody>
      </p:sp>
      <p:pic>
        <p:nvPicPr>
          <p:cNvPr id="13488" name="Picture 176"/>
          <p:cNvPicPr>
            <a:picLocks noChangeAspect="1" noChangeArrowheads="1"/>
          </p:cNvPicPr>
          <p:nvPr/>
        </p:nvPicPr>
        <p:blipFill>
          <a:blip r:embed="rId4" cstate="print"/>
          <a:srcRect/>
          <a:stretch>
            <a:fillRect/>
          </a:stretch>
        </p:blipFill>
        <p:spPr bwMode="auto">
          <a:xfrm>
            <a:off x="8190679" y="3462885"/>
            <a:ext cx="687387" cy="717550"/>
          </a:xfrm>
          <a:prstGeom prst="rect">
            <a:avLst/>
          </a:prstGeom>
          <a:noFill/>
          <a:ln w="9525">
            <a:noFill/>
            <a:miter lim="800000"/>
            <a:headEnd/>
            <a:tailEnd/>
          </a:ln>
        </p:spPr>
      </p:pic>
      <p:pic>
        <p:nvPicPr>
          <p:cNvPr id="13489" name="Picture 177"/>
          <p:cNvPicPr>
            <a:picLocks noChangeAspect="1" noChangeArrowheads="1"/>
          </p:cNvPicPr>
          <p:nvPr/>
        </p:nvPicPr>
        <p:blipFill>
          <a:blip r:embed="rId4" cstate="print"/>
          <a:srcRect/>
          <a:stretch>
            <a:fillRect/>
          </a:stretch>
        </p:blipFill>
        <p:spPr bwMode="auto">
          <a:xfrm>
            <a:off x="3637072" y="3462885"/>
            <a:ext cx="687387" cy="717550"/>
          </a:xfrm>
          <a:prstGeom prst="rect">
            <a:avLst/>
          </a:prstGeom>
          <a:noFill/>
          <a:ln w="9525">
            <a:noFill/>
            <a:miter lim="800000"/>
            <a:headEnd/>
            <a:tailEnd/>
          </a:ln>
        </p:spPr>
      </p:pic>
      <p:pic>
        <p:nvPicPr>
          <p:cNvPr id="13490" name="Picture 178"/>
          <p:cNvPicPr>
            <a:picLocks noChangeAspect="1" noChangeArrowheads="1"/>
          </p:cNvPicPr>
          <p:nvPr/>
        </p:nvPicPr>
        <p:blipFill>
          <a:blip r:embed="rId5" cstate="print"/>
          <a:srcRect/>
          <a:stretch>
            <a:fillRect/>
          </a:stretch>
        </p:blipFill>
        <p:spPr bwMode="auto">
          <a:xfrm>
            <a:off x="5602288" y="1514475"/>
            <a:ext cx="684212" cy="714375"/>
          </a:xfrm>
          <a:prstGeom prst="rect">
            <a:avLst/>
          </a:prstGeom>
          <a:noFill/>
          <a:ln w="9525">
            <a:noFill/>
            <a:miter lim="800000"/>
            <a:headEnd/>
            <a:tailEnd/>
          </a:ln>
        </p:spPr>
      </p:pic>
      <p:sp>
        <p:nvSpPr>
          <p:cNvPr id="13491" name="TextBox 178"/>
          <p:cNvSpPr txBox="1">
            <a:spLocks noChangeArrowheads="1"/>
          </p:cNvSpPr>
          <p:nvPr/>
        </p:nvSpPr>
        <p:spPr bwMode="auto">
          <a:xfrm>
            <a:off x="909529" y="1143000"/>
            <a:ext cx="850900" cy="369888"/>
          </a:xfrm>
          <a:prstGeom prst="rect">
            <a:avLst/>
          </a:prstGeom>
          <a:noFill/>
          <a:ln w="9525">
            <a:noFill/>
            <a:miter lim="800000"/>
            <a:headEnd/>
            <a:tailEnd/>
          </a:ln>
        </p:spPr>
        <p:txBody>
          <a:bodyPr wrap="none">
            <a:spAutoFit/>
          </a:bodyPr>
          <a:lstStyle/>
          <a:p>
            <a:r>
              <a:rPr lang="en-US">
                <a:solidFill>
                  <a:srgbClr val="000000"/>
                </a:solidFill>
              </a:rPr>
              <a:t>Twin 1</a:t>
            </a:r>
          </a:p>
        </p:txBody>
      </p:sp>
      <p:sp>
        <p:nvSpPr>
          <p:cNvPr id="13492" name="TextBox 179"/>
          <p:cNvSpPr txBox="1">
            <a:spLocks noChangeArrowheads="1"/>
          </p:cNvSpPr>
          <p:nvPr/>
        </p:nvSpPr>
        <p:spPr bwMode="auto">
          <a:xfrm>
            <a:off x="5562600" y="1143000"/>
            <a:ext cx="850900" cy="369888"/>
          </a:xfrm>
          <a:prstGeom prst="rect">
            <a:avLst/>
          </a:prstGeom>
          <a:noFill/>
          <a:ln w="9525">
            <a:noFill/>
            <a:miter lim="800000"/>
            <a:headEnd/>
            <a:tailEnd/>
          </a:ln>
        </p:spPr>
        <p:txBody>
          <a:bodyPr wrap="none">
            <a:spAutoFit/>
          </a:bodyPr>
          <a:lstStyle/>
          <a:p>
            <a:r>
              <a:rPr lang="en-US">
                <a:solidFill>
                  <a:srgbClr val="000000"/>
                </a:solidFill>
              </a:rPr>
              <a:t>Twin 1</a:t>
            </a:r>
          </a:p>
        </p:txBody>
      </p:sp>
      <p:sp>
        <p:nvSpPr>
          <p:cNvPr id="13493" name="TextBox 180"/>
          <p:cNvSpPr txBox="1">
            <a:spLocks noChangeArrowheads="1"/>
          </p:cNvSpPr>
          <p:nvPr/>
        </p:nvSpPr>
        <p:spPr bwMode="auto">
          <a:xfrm>
            <a:off x="2286000" y="3886200"/>
            <a:ext cx="850900" cy="369888"/>
          </a:xfrm>
          <a:prstGeom prst="rect">
            <a:avLst/>
          </a:prstGeom>
          <a:noFill/>
          <a:ln w="9525">
            <a:noFill/>
            <a:miter lim="800000"/>
            <a:headEnd/>
            <a:tailEnd/>
          </a:ln>
        </p:spPr>
        <p:txBody>
          <a:bodyPr wrap="none">
            <a:spAutoFit/>
          </a:bodyPr>
          <a:lstStyle/>
          <a:p>
            <a:r>
              <a:rPr lang="en-US" dirty="0">
                <a:solidFill>
                  <a:srgbClr val="000000"/>
                </a:solidFill>
              </a:rPr>
              <a:t>Twin 2</a:t>
            </a:r>
          </a:p>
        </p:txBody>
      </p:sp>
      <p:sp>
        <p:nvSpPr>
          <p:cNvPr id="13494" name="TextBox 181"/>
          <p:cNvSpPr txBox="1">
            <a:spLocks noChangeArrowheads="1"/>
          </p:cNvSpPr>
          <p:nvPr/>
        </p:nvSpPr>
        <p:spPr bwMode="auto">
          <a:xfrm>
            <a:off x="6934200" y="3886200"/>
            <a:ext cx="850900" cy="369888"/>
          </a:xfrm>
          <a:prstGeom prst="rect">
            <a:avLst/>
          </a:prstGeom>
          <a:noFill/>
          <a:ln w="9525">
            <a:noFill/>
            <a:miter lim="800000"/>
            <a:headEnd/>
            <a:tailEnd/>
          </a:ln>
        </p:spPr>
        <p:txBody>
          <a:bodyPr wrap="none">
            <a:spAutoFit/>
          </a:bodyPr>
          <a:lstStyle/>
          <a:p>
            <a:r>
              <a:rPr lang="en-US">
                <a:solidFill>
                  <a:srgbClr val="000000"/>
                </a:solidFill>
              </a:rPr>
              <a:t>Twin 2</a:t>
            </a:r>
          </a:p>
        </p:txBody>
      </p:sp>
      <p:graphicFrame>
        <p:nvGraphicFramePr>
          <p:cNvPr id="183" name="Object 4"/>
          <p:cNvGraphicFramePr>
            <a:graphicFrameLocks/>
          </p:cNvGraphicFramePr>
          <p:nvPr/>
        </p:nvGraphicFramePr>
        <p:xfrm>
          <a:off x="1277008" y="4729655"/>
          <a:ext cx="2711668" cy="212834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5" name="Object 3"/>
          <p:cNvGraphicFramePr>
            <a:graphicFrameLocks noChangeAspect="1"/>
          </p:cNvGraphicFramePr>
          <p:nvPr/>
        </p:nvGraphicFramePr>
        <p:xfrm>
          <a:off x="5729654" y="4792119"/>
          <a:ext cx="2815258" cy="206588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491398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Content Placeholder 2"/>
          <p:cNvSpPr>
            <a:spLocks noGrp="1"/>
          </p:cNvSpPr>
          <p:nvPr>
            <p:ph idx="1"/>
          </p:nvPr>
        </p:nvSpPr>
        <p:spPr bwMode="auto">
          <a:xfrm>
            <a:off x="514350" y="1230313"/>
            <a:ext cx="8229600" cy="990600"/>
          </a:xfrm>
        </p:spPr>
        <p:txBody>
          <a:bodyPr wrap="square" numCol="1" anchor="t" anchorCtr="0" compatLnSpc="1">
            <a:prstTxWarp prst="textNoShape">
              <a:avLst/>
            </a:prstTxWarp>
          </a:bodyPr>
          <a:lstStyle/>
          <a:p>
            <a:pPr marL="0" indent="0">
              <a:lnSpc>
                <a:spcPct val="130000"/>
              </a:lnSpc>
              <a:buFont typeface="Arial" charset="0"/>
              <a:buNone/>
            </a:pPr>
            <a:r>
              <a:rPr lang="en-US" altLang="en-US" sz="2000" smtClean="0"/>
              <a:t>Polygenic Risk Scores capture (part of) someone’s genetic “risk” by summing all risk alleles weighted by the effect sizes estimated in a Genome-Wide Association Study (GWAS)</a:t>
            </a:r>
          </a:p>
        </p:txBody>
      </p:sp>
      <p:pic>
        <p:nvPicPr>
          <p:cNvPr id="3075" name="Picture 2" descr="https://upload.wikimedia.org/wikipedia/commons/thumb/e/e7/DNA_simple.svg/2000px-DNA_simp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941763"/>
            <a:ext cx="4392613"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p:cNvSpPr txBox="1">
            <a:spLocks noChangeArrowheads="1"/>
          </p:cNvSpPr>
          <p:nvPr/>
        </p:nvSpPr>
        <p:spPr bwMode="auto">
          <a:xfrm>
            <a:off x="1528763" y="5283200"/>
            <a:ext cx="935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C</a:t>
            </a:r>
            <a:r>
              <a:rPr lang="en-US" altLang="en-US" sz="1600">
                <a:solidFill>
                  <a:srgbClr val="1E3E85"/>
                </a:solidFill>
                <a:latin typeface="Cambria" pitchFamily="18" charset="0"/>
              </a:rPr>
              <a:t>=-.02</a:t>
            </a:r>
          </a:p>
        </p:txBody>
      </p:sp>
      <p:sp>
        <p:nvSpPr>
          <p:cNvPr id="3077" name="TextBox 6"/>
          <p:cNvSpPr txBox="1">
            <a:spLocks noChangeArrowheads="1"/>
          </p:cNvSpPr>
          <p:nvPr/>
        </p:nvSpPr>
        <p:spPr bwMode="auto">
          <a:xfrm>
            <a:off x="2265363" y="528320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G</a:t>
            </a:r>
            <a:r>
              <a:rPr lang="en-US" altLang="en-US" sz="1600">
                <a:solidFill>
                  <a:srgbClr val="1E3E85"/>
                </a:solidFill>
                <a:latin typeface="Cambria" pitchFamily="18" charset="0"/>
              </a:rPr>
              <a:t>=.01</a:t>
            </a:r>
          </a:p>
        </p:txBody>
      </p:sp>
      <p:sp>
        <p:nvSpPr>
          <p:cNvPr id="3078" name="TextBox 7"/>
          <p:cNvSpPr txBox="1">
            <a:spLocks noChangeArrowheads="1"/>
          </p:cNvSpPr>
          <p:nvPr/>
        </p:nvSpPr>
        <p:spPr bwMode="auto">
          <a:xfrm>
            <a:off x="2952750" y="5284788"/>
            <a:ext cx="936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A</a:t>
            </a:r>
            <a:r>
              <a:rPr lang="en-US" altLang="en-US" sz="1600">
                <a:solidFill>
                  <a:srgbClr val="1E3E85"/>
                </a:solidFill>
                <a:latin typeface="Cambria" pitchFamily="18" charset="0"/>
              </a:rPr>
              <a:t>=.002</a:t>
            </a:r>
          </a:p>
        </p:txBody>
      </p:sp>
      <p:sp>
        <p:nvSpPr>
          <p:cNvPr id="3079" name="TextBox 8"/>
          <p:cNvSpPr txBox="1">
            <a:spLocks noChangeArrowheads="1"/>
          </p:cNvSpPr>
          <p:nvPr/>
        </p:nvSpPr>
        <p:spPr bwMode="auto">
          <a:xfrm>
            <a:off x="3806825" y="5284788"/>
            <a:ext cx="935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G</a:t>
            </a:r>
            <a:r>
              <a:rPr lang="en-US" altLang="en-US" sz="1600">
                <a:solidFill>
                  <a:srgbClr val="1E3E85"/>
                </a:solidFill>
                <a:latin typeface="Cambria" pitchFamily="18" charset="0"/>
              </a:rPr>
              <a:t>=.03</a:t>
            </a:r>
          </a:p>
        </p:txBody>
      </p:sp>
      <p:sp>
        <p:nvSpPr>
          <p:cNvPr id="3080" name="TextBox 9"/>
          <p:cNvSpPr txBox="1">
            <a:spLocks noChangeArrowheads="1"/>
          </p:cNvSpPr>
          <p:nvPr/>
        </p:nvSpPr>
        <p:spPr bwMode="auto">
          <a:xfrm>
            <a:off x="4514850" y="527685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T</a:t>
            </a:r>
            <a:r>
              <a:rPr lang="en-US" altLang="en-US" sz="1600">
                <a:solidFill>
                  <a:srgbClr val="1E3E85"/>
                </a:solidFill>
                <a:latin typeface="Cambria" pitchFamily="18" charset="0"/>
              </a:rPr>
              <a:t>=.025</a:t>
            </a:r>
          </a:p>
        </p:txBody>
      </p:sp>
      <p:cxnSp>
        <p:nvCxnSpPr>
          <p:cNvPr id="11" name="Straight Arrow Connector 10"/>
          <p:cNvCxnSpPr/>
          <p:nvPr/>
        </p:nvCxnSpPr>
        <p:spPr>
          <a:xfrm>
            <a:off x="5207000" y="3355975"/>
            <a:ext cx="1012825" cy="493713"/>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
        <p:nvSpPr>
          <p:cNvPr id="3082" name="TextBox 11"/>
          <p:cNvSpPr txBox="1">
            <a:spLocks noChangeArrowheads="1"/>
          </p:cNvSpPr>
          <p:nvPr/>
        </p:nvSpPr>
        <p:spPr bwMode="auto">
          <a:xfrm>
            <a:off x="6391956" y="3702957"/>
            <a:ext cx="885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dirty="0">
                <a:solidFill>
                  <a:srgbClr val="1E3E85"/>
                </a:solidFill>
                <a:latin typeface="Cambria" pitchFamily="18" charset="0"/>
              </a:rPr>
              <a:t>.052</a:t>
            </a:r>
            <a:endParaRPr lang="en-US" altLang="en-US" dirty="0">
              <a:solidFill>
                <a:srgbClr val="1E3E85"/>
              </a:solidFill>
              <a:latin typeface="Cambria" pitchFamily="18" charset="0"/>
            </a:endParaRPr>
          </a:p>
        </p:txBody>
      </p:sp>
      <p:sp>
        <p:nvSpPr>
          <p:cNvPr id="13" name="Oval 12"/>
          <p:cNvSpPr/>
          <p:nvPr/>
        </p:nvSpPr>
        <p:spPr>
          <a:xfrm>
            <a:off x="6338888" y="3690938"/>
            <a:ext cx="850900" cy="484187"/>
          </a:xfrm>
          <a:prstGeom prst="ellipse">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4" name="TextBox 13"/>
          <p:cNvSpPr txBox="1">
            <a:spLocks noChangeArrowheads="1"/>
          </p:cNvSpPr>
          <p:nvPr/>
        </p:nvSpPr>
        <p:spPr bwMode="auto">
          <a:xfrm>
            <a:off x="5738354" y="3227159"/>
            <a:ext cx="22898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dirty="0">
                <a:solidFill>
                  <a:srgbClr val="1E3E85"/>
                </a:solidFill>
                <a:latin typeface="Cambria" pitchFamily="18" charset="0"/>
              </a:rPr>
              <a:t>Polygenic score:</a:t>
            </a:r>
            <a:endParaRPr lang="en-US" altLang="en-US" dirty="0">
              <a:solidFill>
                <a:srgbClr val="1E3E85"/>
              </a:solidFill>
              <a:latin typeface="Cambria" pitchFamily="18" charset="0"/>
            </a:endParaRPr>
          </a:p>
        </p:txBody>
      </p:sp>
      <p:sp>
        <p:nvSpPr>
          <p:cNvPr id="15" name="Rectangle 14"/>
          <p:cNvSpPr/>
          <p:nvPr/>
        </p:nvSpPr>
        <p:spPr>
          <a:xfrm>
            <a:off x="1547813" y="5284788"/>
            <a:ext cx="3784600" cy="331787"/>
          </a:xfrm>
          <a:prstGeom prst="rect">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16" name="Straight Arrow Connector 15"/>
          <p:cNvCxnSpPr/>
          <p:nvPr/>
        </p:nvCxnSpPr>
        <p:spPr>
          <a:xfrm flipV="1">
            <a:off x="1947863" y="3441700"/>
            <a:ext cx="0" cy="409575"/>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711450" y="3441700"/>
            <a:ext cx="0" cy="455613"/>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427413" y="3441700"/>
            <a:ext cx="0" cy="509588"/>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240213" y="3441700"/>
            <a:ext cx="0" cy="387350"/>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968875" y="3435350"/>
            <a:ext cx="0" cy="382588"/>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
        <p:nvSpPr>
          <p:cNvPr id="3091" name="TextBox 23"/>
          <p:cNvSpPr txBox="1">
            <a:spLocks noChangeArrowheads="1"/>
          </p:cNvSpPr>
          <p:nvPr/>
        </p:nvSpPr>
        <p:spPr bwMode="auto">
          <a:xfrm>
            <a:off x="1746250" y="3808413"/>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AC</a:t>
            </a:r>
          </a:p>
        </p:txBody>
      </p:sp>
      <p:sp>
        <p:nvSpPr>
          <p:cNvPr id="3092" name="TextBox 26"/>
          <p:cNvSpPr txBox="1">
            <a:spLocks noChangeArrowheads="1"/>
          </p:cNvSpPr>
          <p:nvPr/>
        </p:nvSpPr>
        <p:spPr bwMode="auto">
          <a:xfrm>
            <a:off x="2516188" y="3849688"/>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GG</a:t>
            </a:r>
          </a:p>
        </p:txBody>
      </p:sp>
      <p:sp>
        <p:nvSpPr>
          <p:cNvPr id="3093" name="TextBox 28"/>
          <p:cNvSpPr txBox="1">
            <a:spLocks noChangeArrowheads="1"/>
          </p:cNvSpPr>
          <p:nvPr/>
        </p:nvSpPr>
        <p:spPr bwMode="auto">
          <a:xfrm>
            <a:off x="3228975" y="3906838"/>
            <a:ext cx="45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AT</a:t>
            </a:r>
          </a:p>
        </p:txBody>
      </p:sp>
      <p:sp>
        <p:nvSpPr>
          <p:cNvPr id="3094" name="TextBox 30"/>
          <p:cNvSpPr txBox="1">
            <a:spLocks noChangeArrowheads="1"/>
          </p:cNvSpPr>
          <p:nvPr/>
        </p:nvSpPr>
        <p:spPr bwMode="auto">
          <a:xfrm>
            <a:off x="4051300" y="3800475"/>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CC</a:t>
            </a:r>
          </a:p>
        </p:txBody>
      </p:sp>
      <p:sp>
        <p:nvSpPr>
          <p:cNvPr id="3095" name="TextBox 33"/>
          <p:cNvSpPr txBox="1">
            <a:spLocks noChangeArrowheads="1"/>
          </p:cNvSpPr>
          <p:nvPr/>
        </p:nvSpPr>
        <p:spPr bwMode="auto">
          <a:xfrm>
            <a:off x="4783138" y="3784600"/>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TT</a:t>
            </a:r>
          </a:p>
        </p:txBody>
      </p:sp>
      <p:sp>
        <p:nvSpPr>
          <p:cNvPr id="3096" name="TextBox 35"/>
          <p:cNvSpPr txBox="1">
            <a:spLocks noChangeArrowheads="1"/>
          </p:cNvSpPr>
          <p:nvPr/>
        </p:nvSpPr>
        <p:spPr bwMode="auto">
          <a:xfrm>
            <a:off x="1547813" y="3048000"/>
            <a:ext cx="393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a:solidFill>
                  <a:srgbClr val="1E3E85"/>
                </a:solidFill>
                <a:latin typeface="Cambria" pitchFamily="18" charset="0"/>
              </a:rPr>
              <a:t>1×-.02 + 2×.01 + 1×.002 + 0×.03 + 2×.025 </a:t>
            </a:r>
          </a:p>
        </p:txBody>
      </p:sp>
      <p:sp>
        <p:nvSpPr>
          <p:cNvPr id="41" name="Rectangle 40"/>
          <p:cNvSpPr/>
          <p:nvPr/>
        </p:nvSpPr>
        <p:spPr>
          <a:xfrm>
            <a:off x="1547813" y="3049588"/>
            <a:ext cx="3784600" cy="331787"/>
          </a:xfrm>
          <a:prstGeom prst="rect">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3" name="Straight Arrow Connector 2"/>
          <p:cNvCxnSpPr/>
          <p:nvPr/>
        </p:nvCxnSpPr>
        <p:spPr>
          <a:xfrm flipH="1">
            <a:off x="5457825" y="5445125"/>
            <a:ext cx="430213" cy="7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99" name="TextBox 13"/>
          <p:cNvSpPr txBox="1">
            <a:spLocks noChangeArrowheads="1"/>
          </p:cNvSpPr>
          <p:nvPr/>
        </p:nvSpPr>
        <p:spPr bwMode="auto">
          <a:xfrm>
            <a:off x="5957888" y="5129213"/>
            <a:ext cx="173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a:solidFill>
                  <a:srgbClr val="1E3E85"/>
                </a:solidFill>
                <a:latin typeface="Cambria" pitchFamily="18" charset="0"/>
              </a:rPr>
              <a:t>Effect sized from GWAS</a:t>
            </a:r>
            <a:endParaRPr lang="en-US" altLang="en-US">
              <a:solidFill>
                <a:srgbClr val="1E3E85"/>
              </a:solidFill>
              <a:latin typeface="Cambria" pitchFamily="18" charset="0"/>
            </a:endParaRPr>
          </a:p>
        </p:txBody>
      </p:sp>
      <p:sp>
        <p:nvSpPr>
          <p:cNvPr id="3100" name="Title 1"/>
          <p:cNvSpPr>
            <a:spLocks noGrp="1"/>
          </p:cNvSpPr>
          <p:nvPr>
            <p:ph type="title"/>
          </p:nvPr>
        </p:nvSpPr>
        <p:spPr>
          <a:xfrm>
            <a:off x="685800" y="242888"/>
            <a:ext cx="7886700" cy="969962"/>
          </a:xfrm>
        </p:spPr>
        <p:txBody>
          <a:bodyPr/>
          <a:lstStyle/>
          <a:p>
            <a:r>
              <a:rPr lang="en-US" altLang="en-US" smtClean="0"/>
              <a:t>Polygenic Risk Scores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613" y="6219825"/>
            <a:ext cx="25971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7413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a:xfrm>
            <a:off x="457200" y="457200"/>
            <a:ext cx="8229600" cy="1143000"/>
          </a:xfrm>
          <a:effectLst>
            <a:outerShdw dist="38099" dir="2700000" algn="ctr" rotWithShape="0">
              <a:srgbClr val="000000">
                <a:alpha val="50000"/>
              </a:srgbClr>
            </a:outerShdw>
          </a:effectLst>
        </p:spPr>
        <p:txBody>
          <a:bodyPr/>
          <a:lstStyle/>
          <a:p>
            <a:pPr eaLnBrk="1" hangingPunct="1">
              <a:defRPr/>
            </a:pPr>
            <a:r>
              <a:rPr lang="en-US" sz="3600" dirty="0" smtClean="0"/>
              <a:t>Indexing polygenic variance with large sets of weakly associated alleles</a:t>
            </a:r>
            <a:endParaRPr lang="en-US" dirty="0" smtClean="0"/>
          </a:p>
        </p:txBody>
      </p:sp>
      <p:pic>
        <p:nvPicPr>
          <p:cNvPr id="154627" name="Picture 3"/>
          <p:cNvPicPr>
            <a:picLocks noChangeAspect="1" noChangeArrowheads="1"/>
          </p:cNvPicPr>
          <p:nvPr/>
        </p:nvPicPr>
        <p:blipFill>
          <a:blip r:embed="rId3" cstate="print"/>
          <a:srcRect l="20253" t="5623" r="11198" b="59239"/>
          <a:stretch>
            <a:fillRect/>
          </a:stretch>
        </p:blipFill>
        <p:spPr bwMode="auto">
          <a:xfrm>
            <a:off x="4865688" y="2436813"/>
            <a:ext cx="1763712" cy="1001712"/>
          </a:xfrm>
          <a:prstGeom prst="rect">
            <a:avLst/>
          </a:prstGeom>
          <a:noFill/>
          <a:ln w="9525">
            <a:noFill/>
            <a:miter lim="800000"/>
            <a:headEnd/>
            <a:tailEnd/>
          </a:ln>
        </p:spPr>
      </p:pic>
      <p:sp>
        <p:nvSpPr>
          <p:cNvPr id="154628" name="Text Box 4"/>
          <p:cNvSpPr txBox="1">
            <a:spLocks noChangeArrowheads="1"/>
          </p:cNvSpPr>
          <p:nvPr/>
        </p:nvSpPr>
        <p:spPr bwMode="auto">
          <a:xfrm>
            <a:off x="4906963" y="3443288"/>
            <a:ext cx="1627187" cy="517525"/>
          </a:xfrm>
          <a:prstGeom prst="rect">
            <a:avLst/>
          </a:prstGeom>
          <a:noFill/>
          <a:ln w="9525">
            <a:noFill/>
            <a:miter lim="800000"/>
            <a:headEnd/>
            <a:tailEnd/>
          </a:ln>
        </p:spPr>
        <p:txBody>
          <a:bodyPr wrap="none">
            <a:spAutoFit/>
          </a:bodyPr>
          <a:lstStyle/>
          <a:p>
            <a:pPr algn="ctr" eaLnBrk="0" hangingPunct="0"/>
            <a:r>
              <a:rPr lang="en-US" sz="1400" i="1">
                <a:solidFill>
                  <a:srgbClr val="000000"/>
                </a:solidFill>
                <a:latin typeface="Arial" charset="0"/>
                <a:ea typeface="ＭＳ Ｐゴシック" pitchFamily="1" charset="-128"/>
              </a:rPr>
              <a:t>Individuals’</a:t>
            </a:r>
          </a:p>
          <a:p>
            <a:pPr algn="ctr" eaLnBrk="0" hangingPunct="0"/>
            <a:r>
              <a:rPr lang="en-US" sz="1400" i="1">
                <a:solidFill>
                  <a:srgbClr val="000000"/>
                </a:solidFill>
                <a:latin typeface="Arial" charset="0"/>
                <a:ea typeface="ＭＳ Ｐゴシック" pitchFamily="1" charset="-128"/>
              </a:rPr>
              <a:t>“polygenic scores”</a:t>
            </a:r>
          </a:p>
        </p:txBody>
      </p:sp>
      <p:sp>
        <p:nvSpPr>
          <p:cNvPr id="154629" name="Text Box 5"/>
          <p:cNvSpPr txBox="1">
            <a:spLocks noChangeArrowheads="1"/>
          </p:cNvSpPr>
          <p:nvPr/>
        </p:nvSpPr>
        <p:spPr bwMode="auto">
          <a:xfrm>
            <a:off x="1143000" y="3170238"/>
            <a:ext cx="1371600" cy="730250"/>
          </a:xfrm>
          <a:prstGeom prst="rect">
            <a:avLst/>
          </a:prstGeom>
          <a:noFill/>
          <a:ln w="9525">
            <a:noFill/>
            <a:miter lim="800000"/>
            <a:headEnd/>
            <a:tailEnd/>
          </a:ln>
        </p:spPr>
        <p:txBody>
          <a:bodyPr>
            <a:spAutoFit/>
          </a:bodyPr>
          <a:lstStyle/>
          <a:p>
            <a:pPr algn="ctr" eaLnBrk="0" hangingPunct="0"/>
            <a:r>
              <a:rPr lang="en-US" sz="1400">
                <a:solidFill>
                  <a:srgbClr val="000000"/>
                </a:solidFill>
                <a:latin typeface="Arial" charset="0"/>
                <a:ea typeface="ＭＳ Ｐゴシック" pitchFamily="1" charset="-128"/>
              </a:rPr>
              <a:t>Top 20% independent SNPs</a:t>
            </a:r>
            <a:endParaRPr lang="en-US" sz="1400" i="1">
              <a:solidFill>
                <a:srgbClr val="000000"/>
              </a:solidFill>
              <a:latin typeface="Arial" charset="0"/>
              <a:ea typeface="ＭＳ Ｐゴシック" pitchFamily="1" charset="-128"/>
            </a:endParaRPr>
          </a:p>
        </p:txBody>
      </p:sp>
      <p:sp>
        <p:nvSpPr>
          <p:cNvPr id="154630" name="AutoShape 6"/>
          <p:cNvSpPr>
            <a:spLocks noChangeArrowheads="1"/>
          </p:cNvSpPr>
          <p:nvPr/>
        </p:nvSpPr>
        <p:spPr bwMode="auto">
          <a:xfrm>
            <a:off x="76200" y="2436813"/>
            <a:ext cx="1295400" cy="1066800"/>
          </a:xfrm>
          <a:prstGeom prst="hexagon">
            <a:avLst>
              <a:gd name="adj" fmla="val 30357"/>
              <a:gd name="vf" fmla="val 115470"/>
            </a:avLst>
          </a:prstGeom>
          <a:solidFill>
            <a:schemeClr val="accent2"/>
          </a:solidFill>
          <a:ln w="9525">
            <a:noFill/>
            <a:miter lim="800000"/>
            <a:headEnd/>
            <a:tailEnd/>
          </a:ln>
        </p:spPr>
        <p:txBody>
          <a:bodyPr wrap="none" anchor="ctr"/>
          <a:lstStyle/>
          <a:p>
            <a:pPr algn="ctr" eaLnBrk="0" hangingPunct="0"/>
            <a:r>
              <a:rPr lang="en-US" sz="1600" b="1">
                <a:solidFill>
                  <a:srgbClr val="FFFFFF"/>
                </a:solidFill>
                <a:latin typeface="GillSans" pitchFamily="34" charset="0"/>
                <a:ea typeface="ＭＳ Ｐゴシック" pitchFamily="1" charset="-128"/>
              </a:rPr>
              <a:t>Discovery </a:t>
            </a:r>
          </a:p>
          <a:p>
            <a:pPr algn="ctr" eaLnBrk="0" hangingPunct="0"/>
            <a:r>
              <a:rPr lang="en-US" sz="1600" b="1">
                <a:solidFill>
                  <a:srgbClr val="FFFFFF"/>
                </a:solidFill>
                <a:latin typeface="GillSans" pitchFamily="34" charset="0"/>
                <a:ea typeface="ＭＳ Ｐゴシック" pitchFamily="1" charset="-128"/>
              </a:rPr>
              <a:t>set</a:t>
            </a:r>
          </a:p>
        </p:txBody>
      </p:sp>
      <p:sp>
        <p:nvSpPr>
          <p:cNvPr id="154631" name="AutoShape 7"/>
          <p:cNvSpPr>
            <a:spLocks noChangeArrowheads="1"/>
          </p:cNvSpPr>
          <p:nvPr/>
        </p:nvSpPr>
        <p:spPr bwMode="auto">
          <a:xfrm>
            <a:off x="1524000" y="2789238"/>
            <a:ext cx="685800" cy="381000"/>
          </a:xfrm>
          <a:prstGeom prst="rightArrow">
            <a:avLst>
              <a:gd name="adj1" fmla="val 50000"/>
              <a:gd name="adj2" fmla="val 45000"/>
            </a:avLst>
          </a:prstGeom>
          <a:solidFill>
            <a:schemeClr val="accent2"/>
          </a:solidFill>
          <a:ln w="9525">
            <a:noFill/>
            <a:miter lim="800000"/>
            <a:headEnd/>
            <a:tailEnd/>
          </a:ln>
        </p:spPr>
        <p:txBody>
          <a:bodyPr wrap="none" anchor="ctr"/>
          <a:lstStyle/>
          <a:p>
            <a:endParaRPr lang="en-AU" sz="1800">
              <a:solidFill>
                <a:srgbClr val="000000"/>
              </a:solidFill>
              <a:latin typeface="Arial" charset="0"/>
            </a:endParaRPr>
          </a:p>
        </p:txBody>
      </p:sp>
      <p:sp>
        <p:nvSpPr>
          <p:cNvPr id="154632" name="AutoShape 8"/>
          <p:cNvSpPr>
            <a:spLocks noChangeArrowheads="1"/>
          </p:cNvSpPr>
          <p:nvPr/>
        </p:nvSpPr>
        <p:spPr bwMode="auto">
          <a:xfrm>
            <a:off x="2311400" y="2452688"/>
            <a:ext cx="1295400" cy="1066800"/>
          </a:xfrm>
          <a:prstGeom prst="hexagon">
            <a:avLst>
              <a:gd name="adj" fmla="val 30357"/>
              <a:gd name="vf" fmla="val 115470"/>
            </a:avLst>
          </a:prstGeom>
          <a:solidFill>
            <a:schemeClr val="accent2"/>
          </a:solidFill>
          <a:ln w="9525">
            <a:noFill/>
            <a:miter lim="800000"/>
            <a:headEnd/>
            <a:tailEnd/>
          </a:ln>
        </p:spPr>
        <p:txBody>
          <a:bodyPr wrap="none" anchor="ctr"/>
          <a:lstStyle/>
          <a:p>
            <a:pPr algn="ctr" eaLnBrk="0" hangingPunct="0"/>
            <a:r>
              <a:rPr lang="en-US" sz="1600" b="1">
                <a:solidFill>
                  <a:srgbClr val="FFFFFF"/>
                </a:solidFill>
                <a:latin typeface="GillSans" pitchFamily="34" charset="0"/>
                <a:ea typeface="ＭＳ Ｐゴシック" pitchFamily="1" charset="-128"/>
              </a:rPr>
              <a:t>Target </a:t>
            </a:r>
          </a:p>
          <a:p>
            <a:pPr algn="ctr" eaLnBrk="0" hangingPunct="0"/>
            <a:r>
              <a:rPr lang="en-US" sz="1600" b="1">
                <a:solidFill>
                  <a:srgbClr val="FFFFFF"/>
                </a:solidFill>
                <a:latin typeface="GillSans" pitchFamily="34" charset="0"/>
                <a:ea typeface="ＭＳ Ｐゴシック" pitchFamily="1" charset="-128"/>
              </a:rPr>
              <a:t>set</a:t>
            </a:r>
          </a:p>
        </p:txBody>
      </p:sp>
      <p:sp>
        <p:nvSpPr>
          <p:cNvPr id="154633" name="Text Box 9"/>
          <p:cNvSpPr txBox="1">
            <a:spLocks noChangeArrowheads="1"/>
          </p:cNvSpPr>
          <p:nvPr/>
        </p:nvSpPr>
        <p:spPr bwMode="auto">
          <a:xfrm>
            <a:off x="3352800" y="3138488"/>
            <a:ext cx="1600200" cy="730250"/>
          </a:xfrm>
          <a:prstGeom prst="rect">
            <a:avLst/>
          </a:prstGeom>
          <a:noFill/>
          <a:ln w="9525">
            <a:noFill/>
            <a:miter lim="800000"/>
            <a:headEnd/>
            <a:tailEnd/>
          </a:ln>
        </p:spPr>
        <p:txBody>
          <a:bodyPr>
            <a:spAutoFit/>
          </a:bodyPr>
          <a:lstStyle/>
          <a:p>
            <a:pPr algn="ctr" eaLnBrk="0" hangingPunct="0"/>
            <a:r>
              <a:rPr lang="en-US" sz="1400">
                <a:solidFill>
                  <a:srgbClr val="000000"/>
                </a:solidFill>
                <a:latin typeface="Arial" charset="0"/>
                <a:ea typeface="ＭＳ Ｐゴシック" pitchFamily="1" charset="-128"/>
              </a:rPr>
              <a:t>Score # of </a:t>
            </a:r>
          </a:p>
          <a:p>
            <a:pPr algn="ctr" eaLnBrk="0" hangingPunct="0"/>
            <a:r>
              <a:rPr lang="en-US" sz="1400">
                <a:solidFill>
                  <a:srgbClr val="000000"/>
                </a:solidFill>
                <a:latin typeface="Arial" charset="0"/>
                <a:ea typeface="ＭＳ Ｐゴシック" pitchFamily="1" charset="-128"/>
              </a:rPr>
              <a:t>“nominal risk alleles”</a:t>
            </a:r>
          </a:p>
        </p:txBody>
      </p:sp>
      <p:sp>
        <p:nvSpPr>
          <p:cNvPr id="154634" name="AutoShape 10"/>
          <p:cNvSpPr>
            <a:spLocks noChangeArrowheads="1"/>
          </p:cNvSpPr>
          <p:nvPr/>
        </p:nvSpPr>
        <p:spPr bwMode="auto">
          <a:xfrm>
            <a:off x="3810000" y="2786063"/>
            <a:ext cx="685800" cy="381000"/>
          </a:xfrm>
          <a:prstGeom prst="rightArrow">
            <a:avLst>
              <a:gd name="adj1" fmla="val 50000"/>
              <a:gd name="adj2" fmla="val 45000"/>
            </a:avLst>
          </a:prstGeom>
          <a:solidFill>
            <a:schemeClr val="accent2"/>
          </a:solidFill>
          <a:ln w="9525">
            <a:noFill/>
            <a:miter lim="800000"/>
            <a:headEnd/>
            <a:tailEnd/>
          </a:ln>
        </p:spPr>
        <p:txBody>
          <a:bodyPr wrap="none" anchor="ctr"/>
          <a:lstStyle/>
          <a:p>
            <a:endParaRPr lang="en-AU" sz="1800">
              <a:solidFill>
                <a:srgbClr val="000000"/>
              </a:solidFill>
              <a:latin typeface="Arial" charset="0"/>
            </a:endParaRPr>
          </a:p>
        </p:txBody>
      </p:sp>
      <p:sp>
        <p:nvSpPr>
          <p:cNvPr id="154635" name="AutoShape 11"/>
          <p:cNvSpPr>
            <a:spLocks noChangeArrowheads="1"/>
          </p:cNvSpPr>
          <p:nvPr/>
        </p:nvSpPr>
        <p:spPr bwMode="auto">
          <a:xfrm>
            <a:off x="6477000" y="2789238"/>
            <a:ext cx="685800" cy="381000"/>
          </a:xfrm>
          <a:prstGeom prst="rightArrow">
            <a:avLst>
              <a:gd name="adj1" fmla="val 50000"/>
              <a:gd name="adj2" fmla="val 45000"/>
            </a:avLst>
          </a:prstGeom>
          <a:solidFill>
            <a:schemeClr val="accent2"/>
          </a:solidFill>
          <a:ln w="9525">
            <a:noFill/>
            <a:miter lim="800000"/>
            <a:headEnd/>
            <a:tailEnd/>
          </a:ln>
        </p:spPr>
        <p:txBody>
          <a:bodyPr wrap="none" anchor="ctr"/>
          <a:lstStyle/>
          <a:p>
            <a:endParaRPr lang="en-AU" sz="1800">
              <a:solidFill>
                <a:srgbClr val="000000"/>
              </a:solidFill>
              <a:latin typeface="Arial" charset="0"/>
            </a:endParaRPr>
          </a:p>
        </p:txBody>
      </p:sp>
      <p:sp>
        <p:nvSpPr>
          <p:cNvPr id="154636" name="AutoShape 12"/>
          <p:cNvSpPr>
            <a:spLocks noChangeArrowheads="1"/>
          </p:cNvSpPr>
          <p:nvPr/>
        </p:nvSpPr>
        <p:spPr bwMode="auto">
          <a:xfrm>
            <a:off x="7315200" y="2573338"/>
            <a:ext cx="1704975" cy="838200"/>
          </a:xfrm>
          <a:prstGeom prst="roundRect">
            <a:avLst>
              <a:gd name="adj" fmla="val 16667"/>
            </a:avLst>
          </a:prstGeom>
          <a:solidFill>
            <a:schemeClr val="accent2"/>
          </a:solidFill>
          <a:ln w="9525">
            <a:noFill/>
            <a:round/>
            <a:headEnd/>
            <a:tailEnd/>
          </a:ln>
        </p:spPr>
        <p:txBody>
          <a:bodyPr wrap="none" anchor="ctr"/>
          <a:lstStyle/>
          <a:p>
            <a:pPr algn="ctr" eaLnBrk="0" hangingPunct="0"/>
            <a:r>
              <a:rPr lang="en-US" sz="1600" b="1">
                <a:solidFill>
                  <a:srgbClr val="FFFFFF"/>
                </a:solidFill>
                <a:latin typeface="GillSans" pitchFamily="34" charset="0"/>
                <a:ea typeface="ＭＳ Ｐゴシック" pitchFamily="1" charset="-128"/>
              </a:rPr>
              <a:t>Do target cases </a:t>
            </a:r>
          </a:p>
          <a:p>
            <a:pPr algn="ctr" eaLnBrk="0" hangingPunct="0"/>
            <a:r>
              <a:rPr lang="en-US" sz="1600" b="1">
                <a:solidFill>
                  <a:srgbClr val="FFFFFF"/>
                </a:solidFill>
                <a:latin typeface="GillSans" pitchFamily="34" charset="0"/>
                <a:ea typeface="ＭＳ Ｐゴシック" pitchFamily="1" charset="-128"/>
              </a:rPr>
              <a:t>have a higher</a:t>
            </a:r>
          </a:p>
          <a:p>
            <a:pPr algn="ctr" eaLnBrk="0" hangingPunct="0"/>
            <a:r>
              <a:rPr lang="en-US" sz="1600" b="1">
                <a:solidFill>
                  <a:srgbClr val="FFFFFF"/>
                </a:solidFill>
                <a:latin typeface="GillSans" pitchFamily="34" charset="0"/>
                <a:ea typeface="ＭＳ Ｐゴシック" pitchFamily="1" charset="-128"/>
              </a:rPr>
              <a:t>allele load?</a:t>
            </a:r>
          </a:p>
        </p:txBody>
      </p:sp>
      <p:sp>
        <p:nvSpPr>
          <p:cNvPr id="842765" name="Text Box 13"/>
          <p:cNvSpPr txBox="1">
            <a:spLocks noChangeArrowheads="1"/>
          </p:cNvSpPr>
          <p:nvPr/>
        </p:nvSpPr>
        <p:spPr bwMode="auto">
          <a:xfrm>
            <a:off x="2278063" y="4648200"/>
            <a:ext cx="6689725" cy="457200"/>
          </a:xfrm>
          <a:prstGeom prst="rect">
            <a:avLst/>
          </a:prstGeom>
          <a:noFill/>
          <a:ln w="9525">
            <a:noFill/>
            <a:miter lim="800000"/>
            <a:headEnd/>
            <a:tailEnd/>
          </a:ln>
        </p:spPr>
        <p:txBody>
          <a:bodyPr wrap="none">
            <a:spAutoFit/>
          </a:bodyPr>
          <a:lstStyle/>
          <a:p>
            <a:pPr eaLnBrk="0" hangingPunct="0"/>
            <a:r>
              <a:rPr lang="en-US" sz="1800">
                <a:solidFill>
                  <a:srgbClr val="000000"/>
                </a:solidFill>
                <a:latin typeface="GillSans" pitchFamily="34" charset="0"/>
                <a:ea typeface="ＭＳ Ｐゴシック" pitchFamily="1" charset="-128"/>
              </a:rPr>
              <a:t>→ Independent SCZ studies (MGS, O’Donovan)</a:t>
            </a:r>
          </a:p>
        </p:txBody>
      </p:sp>
      <p:sp>
        <p:nvSpPr>
          <p:cNvPr id="842766" name="Text Box 14"/>
          <p:cNvSpPr txBox="1">
            <a:spLocks noChangeArrowheads="1"/>
          </p:cNvSpPr>
          <p:nvPr/>
        </p:nvSpPr>
        <p:spPr bwMode="auto">
          <a:xfrm>
            <a:off x="2287588" y="5105400"/>
            <a:ext cx="5621337" cy="457200"/>
          </a:xfrm>
          <a:prstGeom prst="rect">
            <a:avLst/>
          </a:prstGeom>
          <a:noFill/>
          <a:ln w="9525">
            <a:noFill/>
            <a:miter lim="800000"/>
            <a:headEnd/>
            <a:tailEnd/>
          </a:ln>
        </p:spPr>
        <p:txBody>
          <a:bodyPr wrap="none">
            <a:spAutoFit/>
          </a:bodyPr>
          <a:lstStyle/>
          <a:p>
            <a:pPr eaLnBrk="0" hangingPunct="0"/>
            <a:r>
              <a:rPr lang="en-US" sz="1800">
                <a:solidFill>
                  <a:srgbClr val="000000"/>
                </a:solidFill>
                <a:latin typeface="GillSans" pitchFamily="34" charset="0"/>
                <a:ea typeface="ＭＳ Ｐゴシック" pitchFamily="1" charset="-128"/>
              </a:rPr>
              <a:t>→ Bipolar disorder (STEP-BD, WTCCC)</a:t>
            </a:r>
          </a:p>
        </p:txBody>
      </p:sp>
      <p:sp>
        <p:nvSpPr>
          <p:cNvPr id="842767" name="Text Box 15"/>
          <p:cNvSpPr txBox="1">
            <a:spLocks noChangeArrowheads="1"/>
          </p:cNvSpPr>
          <p:nvPr/>
        </p:nvSpPr>
        <p:spPr bwMode="auto">
          <a:xfrm>
            <a:off x="2281238" y="5562600"/>
            <a:ext cx="5230812" cy="457200"/>
          </a:xfrm>
          <a:prstGeom prst="rect">
            <a:avLst/>
          </a:prstGeom>
          <a:noFill/>
          <a:ln w="9525">
            <a:noFill/>
            <a:miter lim="800000"/>
            <a:headEnd/>
            <a:tailEnd/>
          </a:ln>
        </p:spPr>
        <p:txBody>
          <a:bodyPr wrap="none">
            <a:spAutoFit/>
          </a:bodyPr>
          <a:lstStyle/>
          <a:p>
            <a:pPr eaLnBrk="0" hangingPunct="0"/>
            <a:r>
              <a:rPr lang="en-US" sz="1800">
                <a:solidFill>
                  <a:srgbClr val="000000"/>
                </a:solidFill>
                <a:latin typeface="GillSans" pitchFamily="34" charset="0"/>
                <a:ea typeface="ＭＳ Ｐゴシック" pitchFamily="1" charset="-128"/>
              </a:rPr>
              <a:t>→ Non-psychiatric disease (WTCCC)</a:t>
            </a:r>
          </a:p>
        </p:txBody>
      </p:sp>
      <p:grpSp>
        <p:nvGrpSpPr>
          <p:cNvPr id="2" name="Group 16"/>
          <p:cNvGrpSpPr>
            <a:grpSpLocks/>
          </p:cNvGrpSpPr>
          <p:nvPr/>
        </p:nvGrpSpPr>
        <p:grpSpPr bwMode="auto">
          <a:xfrm>
            <a:off x="228600" y="4267200"/>
            <a:ext cx="3130550" cy="457200"/>
            <a:chOff x="228" y="2785"/>
            <a:chExt cx="1972" cy="288"/>
          </a:xfrm>
        </p:grpSpPr>
        <p:sp>
          <p:nvSpPr>
            <p:cNvPr id="154642" name="Text Box 17"/>
            <p:cNvSpPr txBox="1">
              <a:spLocks noChangeArrowheads="1"/>
            </p:cNvSpPr>
            <p:nvPr/>
          </p:nvSpPr>
          <p:spPr bwMode="auto">
            <a:xfrm>
              <a:off x="1519" y="2785"/>
              <a:ext cx="681" cy="288"/>
            </a:xfrm>
            <a:prstGeom prst="rect">
              <a:avLst/>
            </a:prstGeom>
            <a:noFill/>
            <a:ln w="9525">
              <a:noFill/>
              <a:miter lim="800000"/>
              <a:headEnd/>
              <a:tailEnd/>
            </a:ln>
          </p:spPr>
          <p:txBody>
            <a:bodyPr wrap="none">
              <a:spAutoFit/>
            </a:bodyPr>
            <a:lstStyle/>
            <a:p>
              <a:pPr eaLnBrk="0" hangingPunct="0"/>
              <a:r>
                <a:rPr lang="en-US" sz="1800">
                  <a:solidFill>
                    <a:srgbClr val="000000"/>
                  </a:solidFill>
                  <a:latin typeface="GillSans" pitchFamily="34" charset="0"/>
                  <a:ea typeface="ＭＳ Ｐゴシック" pitchFamily="1" charset="-128"/>
                </a:rPr>
                <a:t>→ ISC</a:t>
              </a:r>
            </a:p>
          </p:txBody>
        </p:sp>
        <p:sp>
          <p:nvSpPr>
            <p:cNvPr id="154643" name="Text Box 18"/>
            <p:cNvSpPr txBox="1">
              <a:spLocks noChangeArrowheads="1"/>
            </p:cNvSpPr>
            <p:nvPr/>
          </p:nvSpPr>
          <p:spPr bwMode="auto">
            <a:xfrm>
              <a:off x="228" y="2785"/>
              <a:ext cx="436" cy="288"/>
            </a:xfrm>
            <a:prstGeom prst="rect">
              <a:avLst/>
            </a:prstGeom>
            <a:noFill/>
            <a:ln w="9525">
              <a:noFill/>
              <a:miter lim="800000"/>
              <a:headEnd/>
              <a:tailEnd/>
            </a:ln>
          </p:spPr>
          <p:txBody>
            <a:bodyPr wrap="none">
              <a:spAutoFit/>
            </a:bodyPr>
            <a:lstStyle/>
            <a:p>
              <a:pPr eaLnBrk="0" hangingPunct="0"/>
              <a:r>
                <a:rPr lang="en-US" sz="1800">
                  <a:solidFill>
                    <a:srgbClr val="000000"/>
                  </a:solidFill>
                  <a:latin typeface="GillSans" pitchFamily="34" charset="0"/>
                  <a:ea typeface="ＭＳ Ｐゴシック" pitchFamily="1" charset="-128"/>
                </a:rPr>
                <a:t>ISC</a:t>
              </a:r>
            </a:p>
          </p:txBody>
        </p:sp>
      </p:grpSp>
      <p:sp>
        <p:nvSpPr>
          <p:cNvPr id="842771" name="Text Box 19"/>
          <p:cNvSpPr txBox="1">
            <a:spLocks noChangeArrowheads="1"/>
          </p:cNvSpPr>
          <p:nvPr/>
        </p:nvSpPr>
        <p:spPr bwMode="auto">
          <a:xfrm>
            <a:off x="5522913" y="6096000"/>
            <a:ext cx="3468687" cy="590550"/>
          </a:xfrm>
          <a:prstGeom prst="rect">
            <a:avLst/>
          </a:prstGeom>
          <a:solidFill>
            <a:schemeClr val="bg1"/>
          </a:solidFill>
          <a:ln w="9525">
            <a:solidFill>
              <a:schemeClr val="tx1"/>
            </a:solidFill>
            <a:miter lim="800000"/>
            <a:headEnd/>
            <a:tailEnd/>
          </a:ln>
          <a:effectLst>
            <a:outerShdw dist="35921" dir="2700000" algn="ctr" rotWithShape="0">
              <a:srgbClr val="808080">
                <a:alpha val="50000"/>
              </a:srgbClr>
            </a:outerShdw>
          </a:effectLst>
        </p:spPr>
        <p:txBody>
          <a:bodyPr wrap="none">
            <a:spAutoFit/>
          </a:bodyPr>
          <a:lstStyle/>
          <a:p>
            <a:pPr eaLnBrk="0" hangingPunct="0">
              <a:defRPr/>
            </a:pPr>
            <a:r>
              <a:rPr lang="en-US" sz="1600" b="1">
                <a:solidFill>
                  <a:srgbClr val="000000"/>
                </a:solidFill>
                <a:latin typeface="Arial" charset="0"/>
                <a:ea typeface="ＭＳ Ｐゴシック" pitchFamily="1" charset="-128"/>
              </a:rPr>
              <a:t>Douglas Levinson, Pablo Gejman,</a:t>
            </a:r>
          </a:p>
          <a:p>
            <a:pPr eaLnBrk="0" hangingPunct="0">
              <a:defRPr/>
            </a:pPr>
            <a:r>
              <a:rPr lang="en-US" sz="1600">
                <a:solidFill>
                  <a:srgbClr val="000000"/>
                </a:solidFill>
                <a:latin typeface="Arial" charset="0"/>
                <a:ea typeface="ＭＳ Ｐゴシック" pitchFamily="1" charset="-128"/>
              </a:rPr>
              <a:t>Jianxin Shi and colleagues</a:t>
            </a:r>
            <a:endParaRPr lang="en-US" sz="1600" b="1">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11853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27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27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427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42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765" grpId="0"/>
      <p:bldP spid="842766" grpId="0"/>
      <p:bldP spid="842767" grpId="0"/>
      <p:bldP spid="84277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611560" y="1484784"/>
            <a:ext cx="7978314" cy="4672558"/>
          </a:xfrm>
          <a:prstGeom prst="rect">
            <a:avLst/>
          </a:prstGeom>
          <a:noFill/>
          <a:ln w="9525">
            <a:noFill/>
            <a:miter lim="800000"/>
            <a:headEnd/>
            <a:tailEnd/>
          </a:ln>
        </p:spPr>
      </p:pic>
      <p:sp>
        <p:nvSpPr>
          <p:cNvPr id="3" name="TextBox 2"/>
          <p:cNvSpPr txBox="1"/>
          <p:nvPr/>
        </p:nvSpPr>
        <p:spPr>
          <a:xfrm>
            <a:off x="1979712" y="4005064"/>
            <a:ext cx="1633781" cy="923330"/>
          </a:xfrm>
          <a:prstGeom prst="rect">
            <a:avLst/>
          </a:prstGeom>
          <a:noFill/>
        </p:spPr>
        <p:txBody>
          <a:bodyPr wrap="none" rtlCol="0">
            <a:spAutoFit/>
          </a:bodyPr>
          <a:lstStyle/>
          <a:p>
            <a:r>
              <a:rPr lang="en-AU" sz="1800" dirty="0" smtClean="0">
                <a:solidFill>
                  <a:srgbClr val="000000"/>
                </a:solidFill>
                <a:latin typeface="Arial" charset="0"/>
              </a:rPr>
              <a:t>ISC</a:t>
            </a:r>
          </a:p>
          <a:p>
            <a:r>
              <a:rPr lang="en-AU" sz="1800" dirty="0" smtClean="0">
                <a:solidFill>
                  <a:srgbClr val="000000"/>
                </a:solidFill>
                <a:latin typeface="Arial" charset="0"/>
              </a:rPr>
              <a:t>2,615 cases</a:t>
            </a:r>
          </a:p>
          <a:p>
            <a:r>
              <a:rPr lang="en-AU" sz="1800" dirty="0" smtClean="0">
                <a:solidFill>
                  <a:srgbClr val="000000"/>
                </a:solidFill>
                <a:latin typeface="Arial" charset="0"/>
              </a:rPr>
              <a:t>3,338 controls</a:t>
            </a:r>
            <a:endParaRPr lang="en-AU" sz="1800" dirty="0">
              <a:solidFill>
                <a:srgbClr val="000000"/>
              </a:solidFill>
              <a:latin typeface="Arial" charset="0"/>
            </a:endParaRPr>
          </a:p>
        </p:txBody>
      </p:sp>
      <p:sp>
        <p:nvSpPr>
          <p:cNvPr id="4" name="TextBox 3"/>
          <p:cNvSpPr txBox="1"/>
          <p:nvPr/>
        </p:nvSpPr>
        <p:spPr>
          <a:xfrm>
            <a:off x="4283968" y="3068960"/>
            <a:ext cx="1762021" cy="923330"/>
          </a:xfrm>
          <a:prstGeom prst="rect">
            <a:avLst/>
          </a:prstGeom>
          <a:noFill/>
        </p:spPr>
        <p:txBody>
          <a:bodyPr wrap="none" rtlCol="0">
            <a:spAutoFit/>
          </a:bodyPr>
          <a:lstStyle/>
          <a:p>
            <a:r>
              <a:rPr lang="en-AU" sz="1800" dirty="0" smtClean="0">
                <a:solidFill>
                  <a:srgbClr val="000000"/>
                </a:solidFill>
                <a:latin typeface="Arial" charset="0"/>
              </a:rPr>
              <a:t>PGC1</a:t>
            </a:r>
          </a:p>
          <a:p>
            <a:r>
              <a:rPr lang="en-AU" sz="1800" dirty="0" smtClean="0">
                <a:solidFill>
                  <a:srgbClr val="000000"/>
                </a:solidFill>
                <a:latin typeface="Arial" charset="0"/>
              </a:rPr>
              <a:t>9,320 cases</a:t>
            </a:r>
          </a:p>
          <a:p>
            <a:r>
              <a:rPr lang="en-AU" sz="1800" dirty="0" smtClean="0">
                <a:solidFill>
                  <a:srgbClr val="000000"/>
                </a:solidFill>
                <a:latin typeface="Arial" charset="0"/>
              </a:rPr>
              <a:t>10,228 controls</a:t>
            </a:r>
            <a:endParaRPr lang="en-AU" sz="1800" dirty="0">
              <a:solidFill>
                <a:srgbClr val="000000"/>
              </a:solidFill>
              <a:latin typeface="Arial" charset="0"/>
            </a:endParaRPr>
          </a:p>
        </p:txBody>
      </p:sp>
      <p:sp>
        <p:nvSpPr>
          <p:cNvPr id="5" name="TextBox 4"/>
          <p:cNvSpPr txBox="1"/>
          <p:nvPr/>
        </p:nvSpPr>
        <p:spPr>
          <a:xfrm>
            <a:off x="7092280" y="1196752"/>
            <a:ext cx="1762021" cy="923330"/>
          </a:xfrm>
          <a:prstGeom prst="rect">
            <a:avLst/>
          </a:prstGeom>
          <a:noFill/>
        </p:spPr>
        <p:txBody>
          <a:bodyPr wrap="none" rtlCol="0">
            <a:spAutoFit/>
          </a:bodyPr>
          <a:lstStyle/>
          <a:p>
            <a:r>
              <a:rPr lang="en-AU" sz="1800" dirty="0" smtClean="0">
                <a:solidFill>
                  <a:srgbClr val="000000"/>
                </a:solidFill>
                <a:latin typeface="Arial" charset="0"/>
              </a:rPr>
              <a:t>PGC2</a:t>
            </a:r>
          </a:p>
          <a:p>
            <a:r>
              <a:rPr lang="en-AU" sz="1800" dirty="0" smtClean="0">
                <a:solidFill>
                  <a:srgbClr val="000000"/>
                </a:solidFill>
                <a:latin typeface="Arial" charset="0"/>
              </a:rPr>
              <a:t>32,838 cases</a:t>
            </a:r>
          </a:p>
          <a:p>
            <a:r>
              <a:rPr lang="en-AU" sz="1800" dirty="0" smtClean="0">
                <a:solidFill>
                  <a:srgbClr val="000000"/>
                </a:solidFill>
                <a:latin typeface="Arial" charset="0"/>
              </a:rPr>
              <a:t>44,357 controls</a:t>
            </a:r>
            <a:endParaRPr lang="en-AU" sz="1800" dirty="0">
              <a:solidFill>
                <a:srgbClr val="000000"/>
              </a:solidFill>
              <a:latin typeface="Arial" charset="0"/>
            </a:endParaRPr>
          </a:p>
        </p:txBody>
      </p:sp>
      <p:sp>
        <p:nvSpPr>
          <p:cNvPr id="6" name="TextBox 5"/>
          <p:cNvSpPr txBox="1"/>
          <p:nvPr/>
        </p:nvSpPr>
        <p:spPr>
          <a:xfrm>
            <a:off x="395536" y="404664"/>
            <a:ext cx="7096815" cy="646331"/>
          </a:xfrm>
          <a:prstGeom prst="rect">
            <a:avLst/>
          </a:prstGeom>
          <a:noFill/>
        </p:spPr>
        <p:txBody>
          <a:bodyPr wrap="none" rtlCol="0">
            <a:spAutoFit/>
          </a:bodyPr>
          <a:lstStyle/>
          <a:p>
            <a:r>
              <a:rPr lang="en-AU" sz="1800" dirty="0" smtClean="0">
                <a:solidFill>
                  <a:srgbClr val="000000"/>
                </a:solidFill>
                <a:latin typeface="Arial" charset="0"/>
              </a:rPr>
              <a:t>Polygenic risk score for schizophrenia using MGS sample as target </a:t>
            </a:r>
          </a:p>
          <a:p>
            <a:r>
              <a:rPr lang="en-AU" sz="1800" dirty="0" smtClean="0">
                <a:solidFill>
                  <a:srgbClr val="000000"/>
                </a:solidFill>
                <a:latin typeface="Arial" charset="0"/>
              </a:rPr>
              <a:t>and ISC, PGC1, and PGC2 as prediction samples (minus MGS!)</a:t>
            </a:r>
            <a:endParaRPr lang="en-AU" sz="1800" dirty="0">
              <a:solidFill>
                <a:srgbClr val="000000"/>
              </a:solidFill>
              <a:latin typeface="Arial" charset="0"/>
            </a:endParaRPr>
          </a:p>
        </p:txBody>
      </p:sp>
    </p:spTree>
    <p:extLst>
      <p:ext uri="{BB962C8B-B14F-4D97-AF65-F5344CB8AC3E}">
        <p14:creationId xmlns:p14="http://schemas.microsoft.com/office/powerpoint/2010/main" val="36512945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8" name="Picture 2"/>
          <p:cNvPicPr>
            <a:picLocks noChangeAspect="1" noChangeArrowheads="1"/>
          </p:cNvPicPr>
          <p:nvPr/>
        </p:nvPicPr>
        <p:blipFill>
          <a:blip r:embed="rId2" cstate="print"/>
          <a:srcRect/>
          <a:stretch>
            <a:fillRect/>
          </a:stretch>
        </p:blipFill>
        <p:spPr bwMode="auto">
          <a:xfrm>
            <a:off x="3124200" y="168529"/>
            <a:ext cx="5372100" cy="6667883"/>
          </a:xfrm>
          <a:prstGeom prst="rect">
            <a:avLst/>
          </a:prstGeom>
          <a:noFill/>
          <a:ln w="9525">
            <a:noFill/>
            <a:miter lim="800000"/>
            <a:headEnd/>
            <a:tailEnd/>
          </a:ln>
        </p:spPr>
      </p:pic>
      <p:sp>
        <p:nvSpPr>
          <p:cNvPr id="3" name="TextBox 2"/>
          <p:cNvSpPr txBox="1"/>
          <p:nvPr/>
        </p:nvSpPr>
        <p:spPr>
          <a:xfrm>
            <a:off x="4438650" y="600075"/>
            <a:ext cx="1213794" cy="338554"/>
          </a:xfrm>
          <a:prstGeom prst="rect">
            <a:avLst/>
          </a:prstGeom>
          <a:noFill/>
        </p:spPr>
        <p:txBody>
          <a:bodyPr wrap="none" rtlCol="0">
            <a:spAutoFit/>
          </a:bodyPr>
          <a:lstStyle/>
          <a:p>
            <a:r>
              <a:rPr lang="en-AU" sz="1600" dirty="0" smtClean="0">
                <a:solidFill>
                  <a:srgbClr val="50D068"/>
                </a:solidFill>
                <a:latin typeface="Arial" charset="0"/>
              </a:rPr>
              <a:t>includes Oz</a:t>
            </a:r>
            <a:endParaRPr lang="en-AU" sz="3200" dirty="0">
              <a:solidFill>
                <a:srgbClr val="50D068"/>
              </a:solidFill>
              <a:latin typeface="Arial" charset="0"/>
            </a:endParaRPr>
          </a:p>
        </p:txBody>
      </p:sp>
      <p:sp>
        <p:nvSpPr>
          <p:cNvPr id="4" name="Rectangle 3"/>
          <p:cNvSpPr/>
          <p:nvPr/>
        </p:nvSpPr>
        <p:spPr>
          <a:xfrm>
            <a:off x="238125" y="328047"/>
            <a:ext cx="2914650" cy="2031325"/>
          </a:xfrm>
          <a:prstGeom prst="rect">
            <a:avLst/>
          </a:prstGeom>
        </p:spPr>
        <p:txBody>
          <a:bodyPr wrap="square">
            <a:spAutoFit/>
          </a:bodyPr>
          <a:lstStyle/>
          <a:p>
            <a:r>
              <a:rPr lang="en-AU" sz="1800" dirty="0" smtClean="0">
                <a:solidFill>
                  <a:srgbClr val="000000"/>
                </a:solidFill>
                <a:latin typeface="Arial" charset="0"/>
              </a:rPr>
              <a:t>Odds ratio for schizophrenia by</a:t>
            </a:r>
          </a:p>
          <a:p>
            <a:r>
              <a:rPr lang="en-AU" sz="1800" dirty="0" smtClean="0">
                <a:solidFill>
                  <a:srgbClr val="FF0000"/>
                </a:solidFill>
                <a:latin typeface="Arial" charset="0"/>
              </a:rPr>
              <a:t>polygenic risk score (PRS) </a:t>
            </a:r>
            <a:r>
              <a:rPr lang="en-AU" sz="1800" dirty="0" smtClean="0">
                <a:solidFill>
                  <a:srgbClr val="000000"/>
                </a:solidFill>
                <a:latin typeface="Arial" charset="0"/>
              </a:rPr>
              <a:t>decile in the Sweden, Denmark, and Molecular Genetics of Schizophrenia (</a:t>
            </a:r>
            <a:r>
              <a:rPr lang="en-AU" sz="1800" dirty="0" err="1" smtClean="0">
                <a:solidFill>
                  <a:srgbClr val="000000"/>
                </a:solidFill>
                <a:latin typeface="Arial" charset="0"/>
              </a:rPr>
              <a:t>US+Oz</a:t>
            </a:r>
            <a:r>
              <a:rPr lang="en-AU" sz="1800" dirty="0" smtClean="0">
                <a:solidFill>
                  <a:srgbClr val="000000"/>
                </a:solidFill>
                <a:latin typeface="Arial" charset="0"/>
              </a:rPr>
              <a:t>) studies.</a:t>
            </a:r>
            <a:endParaRPr lang="en-AU" sz="1800" dirty="0">
              <a:solidFill>
                <a:srgbClr val="000000"/>
              </a:solidFill>
              <a:latin typeface="Arial" charset="0"/>
            </a:endParaRPr>
          </a:p>
        </p:txBody>
      </p:sp>
      <p:sp>
        <p:nvSpPr>
          <p:cNvPr id="5" name="Rectangle 4"/>
          <p:cNvSpPr/>
          <p:nvPr/>
        </p:nvSpPr>
        <p:spPr>
          <a:xfrm>
            <a:off x="238125" y="4063990"/>
            <a:ext cx="2952750" cy="1815882"/>
          </a:xfrm>
          <a:prstGeom prst="rect">
            <a:avLst/>
          </a:prstGeom>
        </p:spPr>
        <p:txBody>
          <a:bodyPr wrap="square">
            <a:spAutoFit/>
          </a:bodyPr>
          <a:lstStyle/>
          <a:p>
            <a:r>
              <a:rPr lang="en-AU" sz="1600" dirty="0" smtClean="0">
                <a:solidFill>
                  <a:srgbClr val="000000"/>
                </a:solidFill>
                <a:latin typeface="Arial" charset="0"/>
              </a:rPr>
              <a:t>Risk alleles and weights were derived from ‘leave one out’ analyses in which those samples were excluded from the GWAS meta-analysis. The threshold for selecting risk alleles was P&lt;0.05.</a:t>
            </a:r>
            <a:endParaRPr lang="en-AU" sz="1600" dirty="0">
              <a:solidFill>
                <a:srgbClr val="000000"/>
              </a:solidFill>
              <a:latin typeface="Arial" charset="0"/>
            </a:endParaRPr>
          </a:p>
        </p:txBody>
      </p:sp>
      <p:sp>
        <p:nvSpPr>
          <p:cNvPr id="6" name="Rectangle 5"/>
          <p:cNvSpPr/>
          <p:nvPr/>
        </p:nvSpPr>
        <p:spPr>
          <a:xfrm>
            <a:off x="3876674" y="1619756"/>
            <a:ext cx="3009901" cy="1815882"/>
          </a:xfrm>
          <a:prstGeom prst="rect">
            <a:avLst/>
          </a:prstGeom>
        </p:spPr>
        <p:txBody>
          <a:bodyPr wrap="square">
            <a:spAutoFit/>
          </a:bodyPr>
          <a:lstStyle/>
          <a:p>
            <a:r>
              <a:rPr lang="en-AU" sz="1600" i="1" dirty="0" smtClean="0">
                <a:solidFill>
                  <a:srgbClr val="000000"/>
                </a:solidFill>
                <a:latin typeface="Arial" charset="0"/>
              </a:rPr>
              <a:t>“Given the need for measures that index liability to schizophrenia, the ability to stratify individuals by PRS offers new opportunities for clinical and epidemiological research.”</a:t>
            </a:r>
            <a:endParaRPr lang="en-AU" sz="1600" i="1" dirty="0">
              <a:solidFill>
                <a:srgbClr val="000000"/>
              </a:solidFill>
              <a:latin typeface="Arial" charset="0"/>
            </a:endParaRPr>
          </a:p>
        </p:txBody>
      </p:sp>
    </p:spTree>
    <p:extLst>
      <p:ext uri="{BB962C8B-B14F-4D97-AF65-F5344CB8AC3E}">
        <p14:creationId xmlns:p14="http://schemas.microsoft.com/office/powerpoint/2010/main" val="22426627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increase power</a:t>
            </a:r>
            <a:endParaRPr lang="en-US" dirty="0"/>
          </a:p>
        </p:txBody>
      </p:sp>
      <p:sp>
        <p:nvSpPr>
          <p:cNvPr id="3" name="Subtitle 2"/>
          <p:cNvSpPr>
            <a:spLocks noGrp="1"/>
          </p:cNvSpPr>
          <p:nvPr>
            <p:ph type="subTitle" idx="1"/>
          </p:nvPr>
        </p:nvSpPr>
        <p:spPr/>
        <p:txBody>
          <a:bodyPr/>
          <a:lstStyle/>
          <a:p>
            <a:r>
              <a:rPr lang="en-AU" dirty="0" smtClean="0"/>
              <a:t>Combine GWAS with MWAS</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1023938"/>
            <a:ext cx="6609174" cy="5314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8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6548438"/>
            <a:ext cx="470535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8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119063"/>
            <a:ext cx="755332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07633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increase power</a:t>
            </a:r>
            <a:endParaRPr lang="en-US" dirty="0"/>
          </a:p>
        </p:txBody>
      </p:sp>
      <p:sp>
        <p:nvSpPr>
          <p:cNvPr id="3" name="Subtitle 2"/>
          <p:cNvSpPr>
            <a:spLocks noGrp="1"/>
          </p:cNvSpPr>
          <p:nvPr>
            <p:ph type="subTitle" idx="1"/>
          </p:nvPr>
        </p:nvSpPr>
        <p:spPr/>
        <p:txBody>
          <a:bodyPr/>
          <a:lstStyle/>
          <a:p>
            <a:r>
              <a:rPr lang="en-AU" dirty="0" smtClean="0"/>
              <a:t>Refine the phenotype</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9361" y="229221"/>
            <a:ext cx="5447135" cy="830997"/>
          </a:xfrm>
          <a:prstGeom prst="rect">
            <a:avLst/>
          </a:prstGeom>
        </p:spPr>
        <p:txBody>
          <a:bodyPr wrap="square">
            <a:spAutoFit/>
          </a:bodyPr>
          <a:lstStyle/>
          <a:p>
            <a:pPr algn="ctr"/>
            <a:r>
              <a:rPr lang="en-US" dirty="0" smtClean="0">
                <a:solidFill>
                  <a:srgbClr val="000000"/>
                </a:solidFill>
              </a:rPr>
              <a:t>GWAS for being ‘mother of DZ twins’</a:t>
            </a:r>
          </a:p>
          <a:p>
            <a:pPr algn="ctr"/>
            <a:r>
              <a:rPr lang="en-US" dirty="0" smtClean="0">
                <a:solidFill>
                  <a:srgbClr val="000000"/>
                </a:solidFill>
              </a:rPr>
              <a:t>(only worked for spontaneous twining)</a:t>
            </a:r>
            <a:endParaRPr lang="en-US" dirty="0">
              <a:solidFill>
                <a:srgbClr val="00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1522491" y="2343150"/>
            <a:ext cx="7058025" cy="4514850"/>
          </a:xfrm>
          <a:prstGeom prst="rect">
            <a:avLst/>
          </a:prstGeom>
          <a:noFill/>
          <a:ln w="9525">
            <a:noFill/>
            <a:miter lim="800000"/>
            <a:headEnd/>
            <a:tailEnd/>
          </a:ln>
        </p:spPr>
      </p:pic>
      <p:pic>
        <p:nvPicPr>
          <p:cNvPr id="15" name="Picture 14" descr="phot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0465"/>
            <a:ext cx="3715936" cy="2523342"/>
          </a:xfrm>
          <a:prstGeom prst="rect">
            <a:avLst/>
          </a:prstGeom>
        </p:spPr>
      </p:pic>
      <p:sp>
        <p:nvSpPr>
          <p:cNvPr id="16" name="TextBox 15"/>
          <p:cNvSpPr txBox="1"/>
          <p:nvPr/>
        </p:nvSpPr>
        <p:spPr>
          <a:xfrm>
            <a:off x="6370716" y="3033807"/>
            <a:ext cx="2209800" cy="276999"/>
          </a:xfrm>
          <a:prstGeom prst="rect">
            <a:avLst/>
          </a:prstGeom>
          <a:noFill/>
        </p:spPr>
        <p:txBody>
          <a:bodyPr wrap="square" rtlCol="0">
            <a:spAutoFit/>
          </a:bodyPr>
          <a:lstStyle/>
          <a:p>
            <a:r>
              <a:rPr lang="en-US" sz="1200" dirty="0" smtClean="0">
                <a:solidFill>
                  <a:srgbClr val="FF0000"/>
                </a:solidFill>
              </a:rPr>
              <a:t>SNP 2, P=1.53E-09</a:t>
            </a:r>
            <a:endParaRPr lang="en-US" sz="1200" dirty="0">
              <a:solidFill>
                <a:srgbClr val="FF0000"/>
              </a:solidFill>
            </a:endParaRPr>
          </a:p>
        </p:txBody>
      </p:sp>
      <p:cxnSp>
        <p:nvCxnSpPr>
          <p:cNvPr id="17" name="Straight Arrow Connector 16"/>
          <p:cNvCxnSpPr/>
          <p:nvPr/>
        </p:nvCxnSpPr>
        <p:spPr>
          <a:xfrm flipH="1">
            <a:off x="6238214" y="3234606"/>
            <a:ext cx="152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162593" y="3245407"/>
            <a:ext cx="1332416" cy="276999"/>
          </a:xfrm>
          <a:prstGeom prst="rect">
            <a:avLst/>
          </a:prstGeom>
        </p:spPr>
        <p:txBody>
          <a:bodyPr wrap="none">
            <a:spAutoFit/>
          </a:bodyPr>
          <a:lstStyle/>
          <a:p>
            <a:r>
              <a:rPr lang="en-US" sz="1200" dirty="0" smtClean="0">
                <a:solidFill>
                  <a:srgbClr val="FF0000"/>
                </a:solidFill>
              </a:rPr>
              <a:t>SNP 1, P=1.22E-08</a:t>
            </a:r>
            <a:endParaRPr lang="en-US" sz="1200" dirty="0">
              <a:solidFill>
                <a:srgbClr val="FF0000"/>
              </a:solidFill>
            </a:endParaRPr>
          </a:p>
        </p:txBody>
      </p:sp>
      <p:cxnSp>
        <p:nvCxnSpPr>
          <p:cNvPr id="19" name="Straight Arrow Connector 18"/>
          <p:cNvCxnSpPr/>
          <p:nvPr/>
        </p:nvCxnSpPr>
        <p:spPr>
          <a:xfrm flipH="1">
            <a:off x="3077340" y="3483060"/>
            <a:ext cx="152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495514" y="3310806"/>
            <a:ext cx="1724686" cy="276999"/>
          </a:xfrm>
          <a:prstGeom prst="rect">
            <a:avLst/>
          </a:prstGeom>
          <a:noFill/>
        </p:spPr>
        <p:txBody>
          <a:bodyPr wrap="square" rtlCol="0">
            <a:spAutoFit/>
          </a:bodyPr>
          <a:lstStyle/>
          <a:p>
            <a:r>
              <a:rPr lang="en-US" sz="1200" dirty="0" smtClean="0">
                <a:solidFill>
                  <a:srgbClr val="FF0000"/>
                </a:solidFill>
              </a:rPr>
              <a:t>SNP 3, P=1.563E-08</a:t>
            </a:r>
            <a:endParaRPr lang="en-US" sz="1200" dirty="0">
              <a:solidFill>
                <a:srgbClr val="FF0000"/>
              </a:solidFill>
            </a:endParaRPr>
          </a:p>
        </p:txBody>
      </p:sp>
      <p:cxnSp>
        <p:nvCxnSpPr>
          <p:cNvPr id="21" name="Straight Arrow Connector 20"/>
          <p:cNvCxnSpPr/>
          <p:nvPr/>
        </p:nvCxnSpPr>
        <p:spPr>
          <a:xfrm flipH="1">
            <a:off x="7343114" y="3522406"/>
            <a:ext cx="152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3409" y="141133"/>
            <a:ext cx="2878164"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b="1" dirty="0" smtClean="0">
                <a:solidFill>
                  <a:srgbClr val="000000"/>
                </a:solidFill>
              </a:rPr>
              <a:t>Twinning </a:t>
            </a:r>
            <a:r>
              <a:rPr lang="en-US" b="1" dirty="0" err="1" smtClean="0">
                <a:solidFill>
                  <a:srgbClr val="000000"/>
                </a:solidFill>
              </a:rPr>
              <a:t>Gwas</a:t>
            </a:r>
            <a:r>
              <a:rPr lang="en-US" b="1" dirty="0" smtClean="0">
                <a:solidFill>
                  <a:srgbClr val="000000"/>
                </a:solidFill>
              </a:rPr>
              <a:t> Consortium</a:t>
            </a:r>
            <a:endParaRPr lang="en-US" b="1" dirty="0">
              <a:solidFill>
                <a:srgbClr val="000000"/>
              </a:solidFill>
            </a:endParaRPr>
          </a:p>
        </p:txBody>
      </p:sp>
    </p:spTree>
    <p:extLst>
      <p:ext uri="{BB962C8B-B14F-4D97-AF65-F5344CB8AC3E}">
        <p14:creationId xmlns:p14="http://schemas.microsoft.com/office/powerpoint/2010/main" val="12920365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WORK\Twinning\consortium\output_MA_mDZ_fam\MA_mDZfam_NTR_QIMR_STDERR1.tbl_work_final_reformatted\mp_fixed_effect.tiff"/>
          <p:cNvPicPr>
            <a:picLocks noChangeAspect="1" noChangeArrowheads="1"/>
          </p:cNvPicPr>
          <p:nvPr/>
        </p:nvPicPr>
        <p:blipFill>
          <a:blip r:embed="rId3" cstate="print"/>
          <a:srcRect/>
          <a:stretch>
            <a:fillRect/>
          </a:stretch>
        </p:blipFill>
        <p:spPr bwMode="auto">
          <a:xfrm>
            <a:off x="1640341" y="393708"/>
            <a:ext cx="5947002" cy="3562387"/>
          </a:xfrm>
          <a:prstGeom prst="rect">
            <a:avLst/>
          </a:prstGeom>
          <a:noFill/>
        </p:spPr>
      </p:pic>
      <p:sp>
        <p:nvSpPr>
          <p:cNvPr id="2" name="Title 1"/>
          <p:cNvSpPr>
            <a:spLocks noGrp="1"/>
          </p:cNvSpPr>
          <p:nvPr>
            <p:ph type="title"/>
          </p:nvPr>
        </p:nvSpPr>
        <p:spPr>
          <a:xfrm>
            <a:off x="251395" y="0"/>
            <a:ext cx="8615022" cy="810875"/>
          </a:xfrm>
        </p:spPr>
        <p:txBody>
          <a:bodyPr>
            <a:noAutofit/>
          </a:bodyPr>
          <a:lstStyle/>
          <a:p>
            <a:r>
              <a:rPr lang="en-US" sz="1600" b="1" dirty="0" smtClean="0">
                <a:solidFill>
                  <a:srgbClr val="FF0000"/>
                </a:solidFill>
                <a:latin typeface="Arial" pitchFamily="34" charset="0"/>
                <a:cs typeface="Arial" pitchFamily="34" charset="0"/>
              </a:rPr>
              <a:t>The importance of accurate phenotyping</a:t>
            </a:r>
            <a:r>
              <a:rPr lang="en-US" sz="1600" b="1" dirty="0" smtClean="0">
                <a:solidFill>
                  <a:schemeClr val="tx2">
                    <a:lumMod val="75000"/>
                  </a:schemeClr>
                </a:solidFill>
                <a:latin typeface="Arial" pitchFamily="34" charset="0"/>
                <a:cs typeface="Arial" pitchFamily="34" charset="0"/>
              </a:rPr>
              <a:t>: GWAS for Being a Mother of DZ Twins -  Before and after removing mothers who had used assisted reproductive technology</a:t>
            </a:r>
            <a:endParaRPr lang="en-US" sz="1600" b="1" dirty="0">
              <a:solidFill>
                <a:schemeClr val="tx2">
                  <a:lumMod val="75000"/>
                </a:schemeClr>
              </a:solidFill>
              <a:latin typeface="Arial" pitchFamily="34" charset="0"/>
              <a:cs typeface="Arial" pitchFamily="34" charset="0"/>
            </a:endParaRPr>
          </a:p>
        </p:txBody>
      </p:sp>
      <p:sp>
        <p:nvSpPr>
          <p:cNvPr id="3" name="TextBox 2"/>
          <p:cNvSpPr txBox="1"/>
          <p:nvPr/>
        </p:nvSpPr>
        <p:spPr>
          <a:xfrm rot="16200000">
            <a:off x="7623928" y="2653430"/>
            <a:ext cx="2143664" cy="461665"/>
          </a:xfrm>
          <a:prstGeom prst="rect">
            <a:avLst/>
          </a:prstGeom>
          <a:noFill/>
        </p:spPr>
        <p:txBody>
          <a:bodyPr wrap="none" rtlCol="0">
            <a:spAutoFit/>
          </a:bodyPr>
          <a:lstStyle/>
          <a:p>
            <a:r>
              <a:rPr lang="en-AU" dirty="0" err="1" smtClean="0"/>
              <a:t>Hamdi</a:t>
            </a:r>
            <a:r>
              <a:rPr lang="en-AU" dirty="0" smtClean="0"/>
              <a:t> </a:t>
            </a:r>
            <a:r>
              <a:rPr lang="en-AU" dirty="0" err="1" smtClean="0"/>
              <a:t>Mbarek</a:t>
            </a:r>
            <a:endParaRPr lang="en-US" dirty="0"/>
          </a:p>
        </p:txBody>
      </p:sp>
      <p:grpSp>
        <p:nvGrpSpPr>
          <p:cNvPr id="5" name="Group 4"/>
          <p:cNvGrpSpPr/>
          <p:nvPr/>
        </p:nvGrpSpPr>
        <p:grpSpPr>
          <a:xfrm>
            <a:off x="1484391" y="3657598"/>
            <a:ext cx="6685338" cy="3235777"/>
            <a:chOff x="1484391" y="3657598"/>
            <a:chExt cx="6685338" cy="3235777"/>
          </a:xfrm>
        </p:grpSpPr>
        <p:pic>
          <p:nvPicPr>
            <p:cNvPr id="6" name="Picture 2"/>
            <p:cNvPicPr>
              <a:picLocks noChangeAspect="1" noChangeArrowheads="1"/>
            </p:cNvPicPr>
            <p:nvPr/>
          </p:nvPicPr>
          <p:blipFill rotWithShape="1">
            <a:blip r:embed="rId4" cstate="print"/>
            <a:srcRect t="14048"/>
            <a:stretch/>
          </p:blipFill>
          <p:spPr bwMode="auto">
            <a:xfrm>
              <a:off x="1484391" y="3657598"/>
              <a:ext cx="5885238" cy="3235777"/>
            </a:xfrm>
            <a:prstGeom prst="rect">
              <a:avLst/>
            </a:prstGeom>
            <a:noFill/>
            <a:ln w="9525">
              <a:noFill/>
              <a:miter lim="800000"/>
              <a:headEnd/>
              <a:tailEnd/>
            </a:ln>
          </p:spPr>
        </p:pic>
        <p:sp>
          <p:nvSpPr>
            <p:cNvPr id="14" name="TextBox 13"/>
            <p:cNvSpPr txBox="1"/>
            <p:nvPr/>
          </p:nvSpPr>
          <p:spPr>
            <a:xfrm>
              <a:off x="5565174" y="3671789"/>
              <a:ext cx="2209800" cy="276999"/>
            </a:xfrm>
            <a:prstGeom prst="rect">
              <a:avLst/>
            </a:prstGeom>
            <a:noFill/>
          </p:spPr>
          <p:txBody>
            <a:bodyPr wrap="square" rtlCol="0">
              <a:spAutoFit/>
            </a:bodyPr>
            <a:lstStyle/>
            <a:p>
              <a:r>
                <a:rPr lang="en-US" sz="1200" dirty="0" smtClean="0">
                  <a:solidFill>
                    <a:srgbClr val="FF0000"/>
                  </a:solidFill>
                </a:rPr>
                <a:t>SNP 2, P=1.53E-09</a:t>
              </a:r>
              <a:endParaRPr lang="en-US" sz="1200" dirty="0">
                <a:solidFill>
                  <a:srgbClr val="FF0000"/>
                </a:solidFill>
              </a:endParaRPr>
            </a:p>
          </p:txBody>
        </p:sp>
        <p:cxnSp>
          <p:nvCxnSpPr>
            <p:cNvPr id="15" name="Straight Arrow Connector 14"/>
            <p:cNvCxnSpPr/>
            <p:nvPr/>
          </p:nvCxnSpPr>
          <p:spPr>
            <a:xfrm flipH="1">
              <a:off x="5432672" y="3872588"/>
              <a:ext cx="152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808808" y="3671706"/>
              <a:ext cx="1332416" cy="276999"/>
            </a:xfrm>
            <a:prstGeom prst="rect">
              <a:avLst/>
            </a:prstGeom>
          </p:spPr>
          <p:txBody>
            <a:bodyPr wrap="none">
              <a:spAutoFit/>
            </a:bodyPr>
            <a:lstStyle/>
            <a:p>
              <a:r>
                <a:rPr lang="en-US" sz="1200" dirty="0" smtClean="0">
                  <a:solidFill>
                    <a:srgbClr val="FF0000"/>
                  </a:solidFill>
                </a:rPr>
                <a:t>SNP 1, P=1.22E-08</a:t>
              </a:r>
              <a:endParaRPr lang="en-US" sz="1200" dirty="0">
                <a:solidFill>
                  <a:srgbClr val="FF0000"/>
                </a:solidFill>
              </a:endParaRPr>
            </a:p>
          </p:txBody>
        </p:sp>
        <p:cxnSp>
          <p:nvCxnSpPr>
            <p:cNvPr id="17" name="Straight Arrow Connector 16"/>
            <p:cNvCxnSpPr/>
            <p:nvPr/>
          </p:nvCxnSpPr>
          <p:spPr>
            <a:xfrm flipH="1">
              <a:off x="2723555" y="3909359"/>
              <a:ext cx="152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45043" y="3985559"/>
              <a:ext cx="1724686" cy="276999"/>
            </a:xfrm>
            <a:prstGeom prst="rect">
              <a:avLst/>
            </a:prstGeom>
            <a:noFill/>
          </p:spPr>
          <p:txBody>
            <a:bodyPr wrap="square" rtlCol="0">
              <a:spAutoFit/>
            </a:bodyPr>
            <a:lstStyle/>
            <a:p>
              <a:r>
                <a:rPr lang="en-US" sz="1200" dirty="0" smtClean="0">
                  <a:solidFill>
                    <a:srgbClr val="FF0000"/>
                  </a:solidFill>
                </a:rPr>
                <a:t>SNP 3, P=1.563E-08</a:t>
              </a:r>
              <a:endParaRPr lang="en-US" sz="1200" dirty="0">
                <a:solidFill>
                  <a:srgbClr val="FF0000"/>
                </a:solidFill>
              </a:endParaRPr>
            </a:p>
          </p:txBody>
        </p:sp>
        <p:cxnSp>
          <p:nvCxnSpPr>
            <p:cNvPr id="19" name="Straight Arrow Connector 18"/>
            <p:cNvCxnSpPr/>
            <p:nvPr/>
          </p:nvCxnSpPr>
          <p:spPr>
            <a:xfrm flipH="1">
              <a:off x="6292643" y="4197159"/>
              <a:ext cx="152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26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5760"/>
            <a:ext cx="8640960" cy="1143000"/>
          </a:xfrm>
        </p:spPr>
        <p:txBody>
          <a:bodyPr>
            <a:normAutofit/>
          </a:bodyPr>
          <a:lstStyle/>
          <a:p>
            <a:r>
              <a:rPr lang="en-AU" sz="3200" b="1" dirty="0" smtClean="0">
                <a:solidFill>
                  <a:schemeClr val="tx2">
                    <a:lumMod val="75000"/>
                  </a:schemeClr>
                </a:solidFill>
                <a:latin typeface="Arial" pitchFamily="34" charset="0"/>
                <a:cs typeface="Arial" pitchFamily="34" charset="0"/>
              </a:rPr>
              <a:t>Being a Mother of DZ Twins </a:t>
            </a:r>
            <a:br>
              <a:rPr lang="en-AU" sz="3200" b="1" dirty="0" smtClean="0">
                <a:solidFill>
                  <a:schemeClr val="tx2">
                    <a:lumMod val="75000"/>
                  </a:schemeClr>
                </a:solidFill>
                <a:latin typeface="Arial" pitchFamily="34" charset="0"/>
                <a:cs typeface="Arial" pitchFamily="34" charset="0"/>
              </a:rPr>
            </a:br>
            <a:r>
              <a:rPr lang="en-AU" sz="3200" b="1" dirty="0" smtClean="0">
                <a:solidFill>
                  <a:schemeClr val="tx2">
                    <a:lumMod val="75000"/>
                  </a:schemeClr>
                </a:solidFill>
                <a:latin typeface="Arial" pitchFamily="34" charset="0"/>
                <a:cs typeface="Arial" pitchFamily="34" charset="0"/>
              </a:rPr>
              <a:t>GWAS meta-analysis </a:t>
            </a:r>
            <a:endParaRPr lang="en-AU" sz="3200" b="1" dirty="0">
              <a:solidFill>
                <a:schemeClr val="tx2">
                  <a:lumMod val="75000"/>
                </a:schemeClr>
              </a:solidFill>
              <a:latin typeface="Arial" pitchFamily="34" charset="0"/>
              <a:cs typeface="Arial"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35322060"/>
              </p:ext>
            </p:extLst>
          </p:nvPr>
        </p:nvGraphicFramePr>
        <p:xfrm>
          <a:off x="107505" y="1340740"/>
          <a:ext cx="8892375" cy="3888460"/>
        </p:xfrm>
        <a:graphic>
          <a:graphicData uri="http://schemas.openxmlformats.org/drawingml/2006/table">
            <a:tbl>
              <a:tblPr firstRow="1" bandRow="1">
                <a:tableStyleId>{5C22544A-7EE6-4342-B048-85BDC9FD1C3A}</a:tableStyleId>
              </a:tblPr>
              <a:tblGrid>
                <a:gridCol w="3384375"/>
                <a:gridCol w="1836000"/>
                <a:gridCol w="1836000"/>
                <a:gridCol w="1836000"/>
              </a:tblGrid>
              <a:tr h="777692">
                <a:tc>
                  <a:txBody>
                    <a:bodyPr/>
                    <a:lstStyle/>
                    <a:p>
                      <a:r>
                        <a:rPr lang="en-AU" sz="2400" dirty="0" smtClean="0">
                          <a:solidFill>
                            <a:schemeClr val="tx1"/>
                          </a:solidFill>
                        </a:rPr>
                        <a:t>Cohort</a:t>
                      </a:r>
                      <a:endParaRPr lang="en-AU" sz="2400" dirty="0">
                        <a:solidFill>
                          <a:schemeClr val="tx1"/>
                        </a:solidFill>
                      </a:endParaRPr>
                    </a:p>
                  </a:txBody>
                  <a:tcPr anchor="ctr"/>
                </a:tc>
                <a:tc>
                  <a:txBody>
                    <a:bodyPr/>
                    <a:lstStyle/>
                    <a:p>
                      <a:r>
                        <a:rPr lang="en-AU" sz="2400" dirty="0" smtClean="0">
                          <a:solidFill>
                            <a:schemeClr val="tx1"/>
                          </a:solidFill>
                        </a:rPr>
                        <a:t>Cases</a:t>
                      </a:r>
                      <a:endParaRPr lang="en-AU" sz="24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dirty="0" smtClean="0">
                          <a:solidFill>
                            <a:schemeClr val="tx1"/>
                          </a:solidFill>
                        </a:rPr>
                        <a:t>Controls</a:t>
                      </a:r>
                    </a:p>
                  </a:txBody>
                  <a:tcPr anchor="ctr"/>
                </a:tc>
                <a:tc>
                  <a:txBody>
                    <a:bodyPr/>
                    <a:lstStyle/>
                    <a:p>
                      <a:r>
                        <a:rPr lang="en-AU" sz="2400" dirty="0" smtClean="0">
                          <a:solidFill>
                            <a:schemeClr val="tx1"/>
                          </a:solidFill>
                        </a:rPr>
                        <a:t>Total </a:t>
                      </a:r>
                    </a:p>
                  </a:txBody>
                  <a:tcPr anchor="ctr"/>
                </a:tc>
              </a:tr>
              <a:tr h="777692">
                <a:tc>
                  <a:txBody>
                    <a:bodyPr/>
                    <a:lstStyle/>
                    <a:p>
                      <a:r>
                        <a:rPr lang="en-AU" sz="2400" dirty="0" smtClean="0">
                          <a:solidFill>
                            <a:schemeClr val="tx1"/>
                          </a:solidFill>
                        </a:rPr>
                        <a:t>Australia (QIMR)</a:t>
                      </a:r>
                      <a:endParaRPr lang="en-AU" sz="2400" dirty="0">
                        <a:solidFill>
                          <a:schemeClr val="tx1"/>
                        </a:solidFill>
                      </a:endParaRPr>
                    </a:p>
                  </a:txBody>
                  <a:tcPr anchor="ctr"/>
                </a:tc>
                <a:tc>
                  <a:txBody>
                    <a:bodyPr/>
                    <a:lstStyle/>
                    <a:p>
                      <a:r>
                        <a:rPr lang="en-AU" sz="2400" dirty="0" smtClean="0">
                          <a:solidFill>
                            <a:schemeClr val="tx1"/>
                          </a:solidFill>
                        </a:rPr>
                        <a:t>606 </a:t>
                      </a:r>
                      <a:r>
                        <a:rPr lang="en-AU" sz="2400" dirty="0" smtClean="0">
                          <a:solidFill>
                            <a:srgbClr val="FF0000"/>
                          </a:solidFill>
                        </a:rPr>
                        <a:t>(725)</a:t>
                      </a:r>
                      <a:endParaRPr lang="en-AU" sz="2400" dirty="0">
                        <a:solidFill>
                          <a:srgbClr val="FF0000"/>
                        </a:solidFill>
                      </a:endParaRPr>
                    </a:p>
                  </a:txBody>
                  <a:tcPr anchor="ctr"/>
                </a:tc>
                <a:tc>
                  <a:txBody>
                    <a:bodyPr/>
                    <a:lstStyle/>
                    <a:p>
                      <a:r>
                        <a:rPr lang="en-AU" sz="2400" dirty="0" smtClean="0">
                          <a:solidFill>
                            <a:schemeClr val="tx1"/>
                          </a:solidFill>
                        </a:rPr>
                        <a:t>6556 </a:t>
                      </a:r>
                      <a:r>
                        <a:rPr lang="en-AU" sz="2400" dirty="0" smtClean="0">
                          <a:solidFill>
                            <a:srgbClr val="FF0000"/>
                          </a:solidFill>
                        </a:rPr>
                        <a:t>(7805)</a:t>
                      </a:r>
                      <a:endParaRPr lang="en-AU" sz="2400" dirty="0">
                        <a:solidFill>
                          <a:srgbClr val="FF0000"/>
                        </a:solidFill>
                      </a:endParaRPr>
                    </a:p>
                  </a:txBody>
                  <a:tcPr anchor="ctr"/>
                </a:tc>
                <a:tc>
                  <a:txBody>
                    <a:bodyPr/>
                    <a:lstStyle/>
                    <a:p>
                      <a:r>
                        <a:rPr lang="en-AU" sz="2400" dirty="0" smtClean="0">
                          <a:solidFill>
                            <a:schemeClr val="tx1"/>
                          </a:solidFill>
                        </a:rPr>
                        <a:t>7162</a:t>
                      </a:r>
                      <a:endParaRPr lang="en-AU" sz="2400" dirty="0">
                        <a:solidFill>
                          <a:schemeClr val="tx1"/>
                        </a:solidFill>
                      </a:endParaRPr>
                    </a:p>
                  </a:txBody>
                  <a:tcPr anchor="ctr"/>
                </a:tc>
              </a:tr>
              <a:tr h="777692">
                <a:tc>
                  <a:txBody>
                    <a:bodyPr/>
                    <a:lstStyle/>
                    <a:p>
                      <a:r>
                        <a:rPr lang="en-AU" sz="2400" dirty="0" smtClean="0">
                          <a:solidFill>
                            <a:schemeClr val="tx1"/>
                          </a:solidFill>
                        </a:rPr>
                        <a:t>USA (</a:t>
                      </a:r>
                      <a:r>
                        <a:rPr lang="en-US" sz="2400" i="0" kern="1200" dirty="0" smtClean="0">
                          <a:solidFill>
                            <a:schemeClr val="tx1"/>
                          </a:solidFill>
                          <a:effectLst/>
                          <a:latin typeface="+mn-lt"/>
                          <a:ea typeface="+mn-ea"/>
                          <a:cs typeface="+mn-cs"/>
                        </a:rPr>
                        <a:t>MCTFR</a:t>
                      </a:r>
                      <a:r>
                        <a:rPr lang="en-AU" sz="2400" dirty="0" smtClean="0">
                          <a:solidFill>
                            <a:schemeClr val="tx1"/>
                          </a:solidFill>
                        </a:rPr>
                        <a:t>)</a:t>
                      </a:r>
                      <a:endParaRPr lang="en-AU" sz="2400" dirty="0">
                        <a:solidFill>
                          <a:schemeClr val="tx1"/>
                        </a:solidFill>
                      </a:endParaRPr>
                    </a:p>
                  </a:txBody>
                  <a:tcPr anchor="ctr"/>
                </a:tc>
                <a:tc>
                  <a:txBody>
                    <a:bodyPr/>
                    <a:lstStyle/>
                    <a:p>
                      <a:r>
                        <a:rPr lang="en-AU" sz="2400" dirty="0" smtClean="0">
                          <a:solidFill>
                            <a:schemeClr val="tx1"/>
                          </a:solidFill>
                        </a:rPr>
                        <a:t>568</a:t>
                      </a:r>
                      <a:endParaRPr lang="en-AU" sz="2400" dirty="0">
                        <a:solidFill>
                          <a:schemeClr val="tx1"/>
                        </a:solidFill>
                      </a:endParaRPr>
                    </a:p>
                  </a:txBody>
                  <a:tcPr anchor="ctr"/>
                </a:tc>
                <a:tc>
                  <a:txBody>
                    <a:bodyPr/>
                    <a:lstStyle/>
                    <a:p>
                      <a:r>
                        <a:rPr lang="en-AU" sz="2400" dirty="0" smtClean="0">
                          <a:solidFill>
                            <a:schemeClr val="tx1"/>
                          </a:solidFill>
                        </a:rPr>
                        <a:t>1862</a:t>
                      </a:r>
                      <a:endParaRPr lang="en-AU" sz="2400" dirty="0">
                        <a:solidFill>
                          <a:schemeClr val="tx1"/>
                        </a:solidFill>
                      </a:endParaRPr>
                    </a:p>
                  </a:txBody>
                  <a:tcPr anchor="ctr"/>
                </a:tc>
                <a:tc>
                  <a:txBody>
                    <a:bodyPr/>
                    <a:lstStyle/>
                    <a:p>
                      <a:r>
                        <a:rPr lang="en-AU" sz="2400" dirty="0" smtClean="0">
                          <a:solidFill>
                            <a:schemeClr val="tx1"/>
                          </a:solidFill>
                        </a:rPr>
                        <a:t>2430</a:t>
                      </a:r>
                      <a:endParaRPr lang="en-AU" sz="2400" dirty="0">
                        <a:solidFill>
                          <a:schemeClr val="tx1"/>
                        </a:solidFill>
                      </a:endParaRPr>
                    </a:p>
                  </a:txBody>
                  <a:tcPr anchor="ctr"/>
                </a:tc>
              </a:tr>
              <a:tr h="7776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dirty="0" smtClean="0">
                          <a:solidFill>
                            <a:schemeClr val="tx1"/>
                          </a:solidFill>
                        </a:rPr>
                        <a:t>Netherlands (NTR)</a:t>
                      </a:r>
                      <a:endParaRPr lang="en-AU" sz="2400" dirty="0">
                        <a:solidFill>
                          <a:schemeClr val="tx1"/>
                        </a:solidFill>
                      </a:endParaRPr>
                    </a:p>
                  </a:txBody>
                  <a:tcPr anchor="ctr"/>
                </a:tc>
                <a:tc>
                  <a:txBody>
                    <a:bodyPr/>
                    <a:lstStyle/>
                    <a:p>
                      <a:r>
                        <a:rPr lang="en-AU" sz="2400" dirty="0" smtClean="0">
                          <a:solidFill>
                            <a:schemeClr val="tx1"/>
                          </a:solidFill>
                        </a:rPr>
                        <a:t>806 </a:t>
                      </a:r>
                      <a:r>
                        <a:rPr lang="en-AU" sz="2400" dirty="0" smtClean="0">
                          <a:solidFill>
                            <a:srgbClr val="FF0000"/>
                          </a:solidFill>
                        </a:rPr>
                        <a:t>(928)</a:t>
                      </a:r>
                      <a:endParaRPr lang="en-AU" sz="2400" dirty="0">
                        <a:solidFill>
                          <a:srgbClr val="FF0000"/>
                        </a:solidFill>
                      </a:endParaRPr>
                    </a:p>
                  </a:txBody>
                  <a:tcPr anchor="ctr"/>
                </a:tc>
                <a:tc>
                  <a:txBody>
                    <a:bodyPr/>
                    <a:lstStyle/>
                    <a:p>
                      <a:r>
                        <a:rPr lang="en-AU" sz="2400" dirty="0" smtClean="0">
                          <a:solidFill>
                            <a:schemeClr val="tx1"/>
                          </a:solidFill>
                        </a:rPr>
                        <a:t>4535 </a:t>
                      </a:r>
                      <a:r>
                        <a:rPr lang="en-AU" sz="2400" dirty="0" smtClean="0">
                          <a:solidFill>
                            <a:srgbClr val="FF0000"/>
                          </a:solidFill>
                        </a:rPr>
                        <a:t>(4542)</a:t>
                      </a:r>
                      <a:endParaRPr lang="en-AU" sz="2400" dirty="0">
                        <a:solidFill>
                          <a:srgbClr val="FF0000"/>
                        </a:solidFill>
                      </a:endParaRPr>
                    </a:p>
                  </a:txBody>
                  <a:tcPr anchor="ctr"/>
                </a:tc>
                <a:tc>
                  <a:txBody>
                    <a:bodyPr/>
                    <a:lstStyle/>
                    <a:p>
                      <a:r>
                        <a:rPr lang="en-AU" sz="2400" dirty="0" smtClean="0">
                          <a:solidFill>
                            <a:schemeClr val="tx1"/>
                          </a:solidFill>
                        </a:rPr>
                        <a:t>5341</a:t>
                      </a:r>
                      <a:endParaRPr lang="en-AU" sz="2400" dirty="0">
                        <a:solidFill>
                          <a:schemeClr val="tx1"/>
                        </a:solidFill>
                      </a:endParaRPr>
                    </a:p>
                  </a:txBody>
                  <a:tcPr anchor="ctr"/>
                </a:tc>
              </a:tr>
              <a:tr h="7776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b="1" dirty="0" smtClean="0">
                          <a:solidFill>
                            <a:schemeClr val="tx1"/>
                          </a:solidFill>
                        </a:rPr>
                        <a:t>Total</a:t>
                      </a:r>
                      <a:endParaRPr lang="en-AU" sz="2400" b="1" dirty="0">
                        <a:solidFill>
                          <a:schemeClr val="tx1"/>
                        </a:solidFill>
                      </a:endParaRPr>
                    </a:p>
                  </a:txBody>
                  <a:tcPr anchor="ctr"/>
                </a:tc>
                <a:tc>
                  <a:txBody>
                    <a:bodyPr/>
                    <a:lstStyle/>
                    <a:p>
                      <a:r>
                        <a:rPr lang="en-AU" sz="2400" b="1" dirty="0" smtClean="0">
                          <a:solidFill>
                            <a:schemeClr val="tx1"/>
                          </a:solidFill>
                        </a:rPr>
                        <a:t>1980</a:t>
                      </a:r>
                      <a:endParaRPr lang="en-AU" sz="2400" b="1" dirty="0">
                        <a:solidFill>
                          <a:schemeClr val="tx1"/>
                        </a:solidFill>
                      </a:endParaRPr>
                    </a:p>
                  </a:txBody>
                  <a:tcPr anchor="ctr"/>
                </a:tc>
                <a:tc>
                  <a:txBody>
                    <a:bodyPr/>
                    <a:lstStyle/>
                    <a:p>
                      <a:r>
                        <a:rPr lang="en-AU" sz="2400" b="1" dirty="0" smtClean="0">
                          <a:solidFill>
                            <a:schemeClr val="tx1"/>
                          </a:solidFill>
                        </a:rPr>
                        <a:t>12953</a:t>
                      </a:r>
                      <a:endParaRPr lang="en-AU" sz="2400" b="1" dirty="0">
                        <a:solidFill>
                          <a:schemeClr val="tx1"/>
                        </a:solidFill>
                      </a:endParaRPr>
                    </a:p>
                  </a:txBody>
                  <a:tcPr anchor="ctr"/>
                </a:tc>
                <a:tc>
                  <a:txBody>
                    <a:bodyPr/>
                    <a:lstStyle/>
                    <a:p>
                      <a:r>
                        <a:rPr lang="en-AU" sz="2400" b="1" dirty="0" smtClean="0">
                          <a:solidFill>
                            <a:schemeClr val="tx1"/>
                          </a:solidFill>
                        </a:rPr>
                        <a:t>14933</a:t>
                      </a:r>
                      <a:endParaRPr lang="en-AU" sz="2400" b="1" dirty="0">
                        <a:solidFill>
                          <a:schemeClr val="tx1"/>
                        </a:solidFill>
                      </a:endParaRPr>
                    </a:p>
                  </a:txBody>
                  <a:tcPr anchor="ctr"/>
                </a:tc>
              </a:tr>
            </a:tbl>
          </a:graphicData>
        </a:graphic>
      </p:graphicFrame>
      <p:sp>
        <p:nvSpPr>
          <p:cNvPr id="8" name="Content Placeholder 2"/>
          <p:cNvSpPr txBox="1">
            <a:spLocks/>
          </p:cNvSpPr>
          <p:nvPr/>
        </p:nvSpPr>
        <p:spPr bwMode="auto">
          <a:xfrm>
            <a:off x="21796" y="5365016"/>
            <a:ext cx="9001000" cy="1152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B1B1B1"/>
              </a:buClr>
              <a:buChar char="•"/>
              <a:defRPr sz="2800">
                <a:solidFill>
                  <a:srgbClr val="103566"/>
                </a:solidFill>
                <a:latin typeface="+mn-lt"/>
                <a:ea typeface="+mn-ea"/>
                <a:cs typeface="+mn-cs"/>
              </a:defRPr>
            </a:lvl1pPr>
            <a:lvl2pPr marL="742950" indent="-285750" algn="l" rtl="0" eaLnBrk="0" fontAlgn="base" hangingPunct="0">
              <a:spcBef>
                <a:spcPct val="20000"/>
              </a:spcBef>
              <a:spcAft>
                <a:spcPct val="0"/>
              </a:spcAft>
              <a:buClr>
                <a:srgbClr val="B1B1B1"/>
              </a:buClr>
              <a:buChar char="–"/>
              <a:defRPr sz="2400">
                <a:solidFill>
                  <a:srgbClr val="103566"/>
                </a:solidFill>
                <a:latin typeface="+mn-lt"/>
              </a:defRPr>
            </a:lvl2pPr>
            <a:lvl3pPr marL="1143000" indent="-228600" algn="l" rtl="0" eaLnBrk="0" fontAlgn="base" hangingPunct="0">
              <a:spcBef>
                <a:spcPct val="20000"/>
              </a:spcBef>
              <a:spcAft>
                <a:spcPct val="0"/>
              </a:spcAft>
              <a:buClr>
                <a:srgbClr val="B1B1B1"/>
              </a:buClr>
              <a:buChar char="•"/>
              <a:defRPr sz="2000">
                <a:solidFill>
                  <a:srgbClr val="103566"/>
                </a:solidFill>
                <a:latin typeface="+mn-lt"/>
              </a:defRPr>
            </a:lvl3pPr>
            <a:lvl4pPr marL="1600200" indent="-228600" algn="l" rtl="0" eaLnBrk="0" fontAlgn="base" hangingPunct="0">
              <a:spcBef>
                <a:spcPct val="20000"/>
              </a:spcBef>
              <a:spcAft>
                <a:spcPct val="0"/>
              </a:spcAft>
              <a:buClr>
                <a:srgbClr val="B1B1B1"/>
              </a:buClr>
              <a:buChar char="–"/>
              <a:defRPr>
                <a:solidFill>
                  <a:srgbClr val="103566"/>
                </a:solidFill>
                <a:latin typeface="+mn-lt"/>
              </a:defRPr>
            </a:lvl4pPr>
            <a:lvl5pPr marL="2057400" indent="-228600" algn="l" rtl="0" eaLnBrk="0" fontAlgn="base" hangingPunct="0">
              <a:spcBef>
                <a:spcPct val="20000"/>
              </a:spcBef>
              <a:spcAft>
                <a:spcPct val="0"/>
              </a:spcAft>
              <a:buClr>
                <a:srgbClr val="B1B1B1"/>
              </a:buClr>
              <a:buChar char="»"/>
              <a:defRPr sz="1600">
                <a:solidFill>
                  <a:srgbClr val="103566"/>
                </a:solidFill>
                <a:latin typeface="+mn-lt"/>
              </a:defRPr>
            </a:lvl5pPr>
            <a:lvl6pPr marL="2514600" indent="-228600" algn="l" rtl="0" fontAlgn="base">
              <a:spcBef>
                <a:spcPct val="20000"/>
              </a:spcBef>
              <a:spcAft>
                <a:spcPct val="0"/>
              </a:spcAft>
              <a:buClr>
                <a:srgbClr val="B1B1B1"/>
              </a:buClr>
              <a:buChar char="»"/>
              <a:defRPr sz="1600">
                <a:solidFill>
                  <a:srgbClr val="103566"/>
                </a:solidFill>
                <a:latin typeface="+mn-lt"/>
              </a:defRPr>
            </a:lvl6pPr>
            <a:lvl7pPr marL="2971800" indent="-228600" algn="l" rtl="0" fontAlgn="base">
              <a:spcBef>
                <a:spcPct val="20000"/>
              </a:spcBef>
              <a:spcAft>
                <a:spcPct val="0"/>
              </a:spcAft>
              <a:buClr>
                <a:srgbClr val="B1B1B1"/>
              </a:buClr>
              <a:buChar char="»"/>
              <a:defRPr sz="1600">
                <a:solidFill>
                  <a:srgbClr val="103566"/>
                </a:solidFill>
                <a:latin typeface="+mn-lt"/>
              </a:defRPr>
            </a:lvl7pPr>
            <a:lvl8pPr marL="3429000" indent="-228600" algn="l" rtl="0" fontAlgn="base">
              <a:spcBef>
                <a:spcPct val="20000"/>
              </a:spcBef>
              <a:spcAft>
                <a:spcPct val="0"/>
              </a:spcAft>
              <a:buClr>
                <a:srgbClr val="B1B1B1"/>
              </a:buClr>
              <a:buChar char="»"/>
              <a:defRPr sz="1600">
                <a:solidFill>
                  <a:srgbClr val="103566"/>
                </a:solidFill>
                <a:latin typeface="+mn-lt"/>
              </a:defRPr>
            </a:lvl8pPr>
            <a:lvl9pPr marL="3886200" indent="-228600" algn="l" rtl="0" fontAlgn="base">
              <a:spcBef>
                <a:spcPct val="20000"/>
              </a:spcBef>
              <a:spcAft>
                <a:spcPct val="0"/>
              </a:spcAft>
              <a:buClr>
                <a:srgbClr val="B1B1B1"/>
              </a:buClr>
              <a:buChar char="»"/>
              <a:defRPr sz="1600">
                <a:solidFill>
                  <a:srgbClr val="103566"/>
                </a:solidFill>
                <a:latin typeface="+mn-lt"/>
              </a:defRPr>
            </a:lvl9pPr>
          </a:lstStyle>
          <a:p>
            <a:pPr defTabSz="457200"/>
            <a:r>
              <a:rPr lang="en-US" kern="0" dirty="0" smtClean="0"/>
              <a:t>Cases </a:t>
            </a:r>
            <a:r>
              <a:rPr lang="en-US" kern="0" dirty="0" smtClean="0">
                <a:sym typeface="Symbol"/>
              </a:rPr>
              <a:t></a:t>
            </a:r>
            <a:r>
              <a:rPr lang="en-US" kern="0" dirty="0" smtClean="0"/>
              <a:t> </a:t>
            </a:r>
            <a:r>
              <a:rPr lang="en-US" kern="0" dirty="0"/>
              <a:t>Assisted Reproductive Technology (</a:t>
            </a:r>
            <a:r>
              <a:rPr lang="en-US" kern="0" dirty="0" smtClean="0"/>
              <a:t>ART)</a:t>
            </a:r>
          </a:p>
          <a:p>
            <a:pPr defTabSz="457200"/>
            <a:r>
              <a:rPr lang="en-US" kern="0" dirty="0" smtClean="0"/>
              <a:t>Controls = parents with no DZ twins</a:t>
            </a:r>
          </a:p>
          <a:p>
            <a:pPr defTabSz="457200"/>
            <a:r>
              <a:rPr lang="en-US" sz="2400" kern="0" dirty="0" smtClean="0">
                <a:solidFill>
                  <a:srgbClr val="FF0000"/>
                </a:solidFill>
              </a:rPr>
              <a:t>Numbers in red (including ART cases/ Twins related controls)</a:t>
            </a:r>
          </a:p>
        </p:txBody>
      </p:sp>
      <p:pic>
        <p:nvPicPr>
          <p:cNvPr id="530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664" y="4637087"/>
            <a:ext cx="6461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1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52400" y="152400"/>
            <a:ext cx="883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4400">
                <a:solidFill>
                  <a:schemeClr val="tx2"/>
                </a:solidFill>
                <a:latin typeface="Tahoma" pitchFamily="34" charset="0"/>
              </a:defRPr>
            </a:lvl1pPr>
            <a:lvl2pPr>
              <a:defRPr sz="4400">
                <a:solidFill>
                  <a:schemeClr val="tx2"/>
                </a:solidFill>
                <a:latin typeface="Tahoma" pitchFamily="34" charset="0"/>
              </a:defRPr>
            </a:lvl2pPr>
            <a:lvl3pPr>
              <a:defRPr sz="4400">
                <a:solidFill>
                  <a:schemeClr val="tx2"/>
                </a:solidFill>
                <a:latin typeface="Tahoma" pitchFamily="34" charset="0"/>
              </a:defRPr>
            </a:lvl3pPr>
            <a:lvl4pPr>
              <a:defRPr sz="4400">
                <a:solidFill>
                  <a:schemeClr val="tx2"/>
                </a:solidFill>
                <a:latin typeface="Tahoma" pitchFamily="34" charset="0"/>
              </a:defRPr>
            </a:lvl4pPr>
            <a:lvl5pPr>
              <a:defRPr sz="4400">
                <a:solidFill>
                  <a:schemeClr val="tx2"/>
                </a:solidFill>
                <a:latin typeface="Tahoma" pitchFamily="34" charset="0"/>
              </a:defRPr>
            </a:lvl5pPr>
            <a:lvl6pPr marL="457200" fontAlgn="base">
              <a:spcBef>
                <a:spcPct val="0"/>
              </a:spcBef>
              <a:spcAft>
                <a:spcPct val="0"/>
              </a:spcAft>
              <a:defRPr sz="4400">
                <a:solidFill>
                  <a:schemeClr val="tx2"/>
                </a:solidFill>
                <a:latin typeface="Tahoma" pitchFamily="34" charset="0"/>
              </a:defRPr>
            </a:lvl6pPr>
            <a:lvl7pPr marL="914400" fontAlgn="base">
              <a:spcBef>
                <a:spcPct val="0"/>
              </a:spcBef>
              <a:spcAft>
                <a:spcPct val="0"/>
              </a:spcAft>
              <a:defRPr sz="4400">
                <a:solidFill>
                  <a:schemeClr val="tx2"/>
                </a:solidFill>
                <a:latin typeface="Tahoma" pitchFamily="34" charset="0"/>
              </a:defRPr>
            </a:lvl7pPr>
            <a:lvl8pPr marL="1371600" fontAlgn="base">
              <a:spcBef>
                <a:spcPct val="0"/>
              </a:spcBef>
              <a:spcAft>
                <a:spcPct val="0"/>
              </a:spcAft>
              <a:defRPr sz="4400">
                <a:solidFill>
                  <a:schemeClr val="tx2"/>
                </a:solidFill>
                <a:latin typeface="Tahoma" pitchFamily="34" charset="0"/>
              </a:defRPr>
            </a:lvl8pPr>
            <a:lvl9pPr marL="1828800" fontAlgn="base">
              <a:spcBef>
                <a:spcPct val="0"/>
              </a:spcBef>
              <a:spcAft>
                <a:spcPct val="0"/>
              </a:spcAft>
              <a:defRPr sz="4400">
                <a:solidFill>
                  <a:schemeClr val="tx2"/>
                </a:solidFill>
                <a:latin typeface="Tahoma" pitchFamily="34" charset="0"/>
              </a:defRPr>
            </a:lvl9pPr>
          </a:lstStyle>
          <a:p>
            <a:r>
              <a:rPr lang="en-US" altLang="en-US" sz="3400" b="1" smtClean="0">
                <a:solidFill>
                  <a:srgbClr val="FFFF00"/>
                </a:solidFill>
              </a:rPr>
              <a:t>  Total mole count for MZ and DZ twins</a:t>
            </a:r>
          </a:p>
        </p:txBody>
      </p:sp>
      <p:sp>
        <p:nvSpPr>
          <p:cNvPr id="94211" name="Rectangle 3"/>
          <p:cNvSpPr>
            <a:spLocks noChangeArrowheads="1"/>
          </p:cNvSpPr>
          <p:nvPr/>
        </p:nvSpPr>
        <p:spPr bwMode="auto">
          <a:xfrm>
            <a:off x="1230313" y="2143125"/>
            <a:ext cx="2932112" cy="3365500"/>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ndParaRPr>
          </a:p>
        </p:txBody>
      </p:sp>
      <p:sp>
        <p:nvSpPr>
          <p:cNvPr id="94212" name="Line 4"/>
          <p:cNvSpPr>
            <a:spLocks noChangeShapeType="1"/>
          </p:cNvSpPr>
          <p:nvPr/>
        </p:nvSpPr>
        <p:spPr bwMode="auto">
          <a:xfrm>
            <a:off x="1192213" y="5508625"/>
            <a:ext cx="3810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3" name="Line 5"/>
          <p:cNvSpPr>
            <a:spLocks noChangeShapeType="1"/>
          </p:cNvSpPr>
          <p:nvPr/>
        </p:nvSpPr>
        <p:spPr bwMode="auto">
          <a:xfrm>
            <a:off x="1192213" y="5129213"/>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4" name="Line 6"/>
          <p:cNvSpPr>
            <a:spLocks noChangeShapeType="1"/>
          </p:cNvSpPr>
          <p:nvPr/>
        </p:nvSpPr>
        <p:spPr bwMode="auto">
          <a:xfrm>
            <a:off x="1192213" y="4764088"/>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5" name="Line 7"/>
          <p:cNvSpPr>
            <a:spLocks noChangeShapeType="1"/>
          </p:cNvSpPr>
          <p:nvPr/>
        </p:nvSpPr>
        <p:spPr bwMode="auto">
          <a:xfrm>
            <a:off x="1192213" y="4386263"/>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6" name="Line 8"/>
          <p:cNvSpPr>
            <a:spLocks noChangeShapeType="1"/>
          </p:cNvSpPr>
          <p:nvPr/>
        </p:nvSpPr>
        <p:spPr bwMode="auto">
          <a:xfrm>
            <a:off x="1192213" y="4008438"/>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7" name="Line 9"/>
          <p:cNvSpPr>
            <a:spLocks noChangeShapeType="1"/>
          </p:cNvSpPr>
          <p:nvPr/>
        </p:nvSpPr>
        <p:spPr bwMode="auto">
          <a:xfrm>
            <a:off x="1192213" y="3643313"/>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8" name="Line 10"/>
          <p:cNvSpPr>
            <a:spLocks noChangeShapeType="1"/>
          </p:cNvSpPr>
          <p:nvPr/>
        </p:nvSpPr>
        <p:spPr bwMode="auto">
          <a:xfrm>
            <a:off x="1192213" y="3265488"/>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9" name="Line 11"/>
          <p:cNvSpPr>
            <a:spLocks noChangeShapeType="1"/>
          </p:cNvSpPr>
          <p:nvPr/>
        </p:nvSpPr>
        <p:spPr bwMode="auto">
          <a:xfrm>
            <a:off x="1192213" y="2887663"/>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0" name="Line 12"/>
          <p:cNvSpPr>
            <a:spLocks noChangeShapeType="1"/>
          </p:cNvSpPr>
          <p:nvPr/>
        </p:nvSpPr>
        <p:spPr bwMode="auto">
          <a:xfrm>
            <a:off x="1192213" y="2519363"/>
            <a:ext cx="38100"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1" name="Line 13"/>
          <p:cNvSpPr>
            <a:spLocks noChangeShapeType="1"/>
          </p:cNvSpPr>
          <p:nvPr/>
        </p:nvSpPr>
        <p:spPr bwMode="auto">
          <a:xfrm>
            <a:off x="1192213" y="2143125"/>
            <a:ext cx="38100"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2" name="Line 14"/>
          <p:cNvSpPr>
            <a:spLocks noChangeShapeType="1"/>
          </p:cNvSpPr>
          <p:nvPr/>
        </p:nvSpPr>
        <p:spPr bwMode="auto">
          <a:xfrm flipV="1">
            <a:off x="1230313" y="5508625"/>
            <a:ext cx="1587"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3" name="Line 15"/>
          <p:cNvSpPr>
            <a:spLocks noChangeShapeType="1"/>
          </p:cNvSpPr>
          <p:nvPr/>
        </p:nvSpPr>
        <p:spPr bwMode="auto">
          <a:xfrm flipV="1">
            <a:off x="1552575" y="5508625"/>
            <a:ext cx="1588"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4" name="Line 16"/>
          <p:cNvSpPr>
            <a:spLocks noChangeShapeType="1"/>
          </p:cNvSpPr>
          <p:nvPr/>
        </p:nvSpPr>
        <p:spPr bwMode="auto">
          <a:xfrm flipV="1">
            <a:off x="1882775" y="5508625"/>
            <a:ext cx="3175"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5" name="Line 17"/>
          <p:cNvSpPr>
            <a:spLocks noChangeShapeType="1"/>
          </p:cNvSpPr>
          <p:nvPr/>
        </p:nvSpPr>
        <p:spPr bwMode="auto">
          <a:xfrm flipV="1">
            <a:off x="2205038" y="5508625"/>
            <a:ext cx="1587"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6" name="Line 18"/>
          <p:cNvSpPr>
            <a:spLocks noChangeShapeType="1"/>
          </p:cNvSpPr>
          <p:nvPr/>
        </p:nvSpPr>
        <p:spPr bwMode="auto">
          <a:xfrm flipV="1">
            <a:off x="2536825" y="5508625"/>
            <a:ext cx="1588"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7" name="Line 19"/>
          <p:cNvSpPr>
            <a:spLocks noChangeShapeType="1"/>
          </p:cNvSpPr>
          <p:nvPr/>
        </p:nvSpPr>
        <p:spPr bwMode="auto">
          <a:xfrm flipV="1">
            <a:off x="2855913" y="5508625"/>
            <a:ext cx="3175"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8" name="Line 20"/>
          <p:cNvSpPr>
            <a:spLocks noChangeShapeType="1"/>
          </p:cNvSpPr>
          <p:nvPr/>
        </p:nvSpPr>
        <p:spPr bwMode="auto">
          <a:xfrm flipV="1">
            <a:off x="3187700" y="5508625"/>
            <a:ext cx="1588"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9" name="Line 21"/>
          <p:cNvSpPr>
            <a:spLocks noChangeShapeType="1"/>
          </p:cNvSpPr>
          <p:nvPr/>
        </p:nvSpPr>
        <p:spPr bwMode="auto">
          <a:xfrm flipV="1">
            <a:off x="3509963" y="5508625"/>
            <a:ext cx="1587"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30" name="Line 22"/>
          <p:cNvSpPr>
            <a:spLocks noChangeShapeType="1"/>
          </p:cNvSpPr>
          <p:nvPr/>
        </p:nvSpPr>
        <p:spPr bwMode="auto">
          <a:xfrm flipV="1">
            <a:off x="3840163" y="5508625"/>
            <a:ext cx="3175"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31" name="Line 23"/>
          <p:cNvSpPr>
            <a:spLocks noChangeShapeType="1"/>
          </p:cNvSpPr>
          <p:nvPr/>
        </p:nvSpPr>
        <p:spPr bwMode="auto">
          <a:xfrm flipV="1">
            <a:off x="4162425" y="5508625"/>
            <a:ext cx="1588"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32" name="Oval 24"/>
          <p:cNvSpPr>
            <a:spLocks noChangeAspect="1" noChangeArrowheads="1"/>
          </p:cNvSpPr>
          <p:nvPr/>
        </p:nvSpPr>
        <p:spPr bwMode="auto">
          <a:xfrm>
            <a:off x="2574925" y="3921125"/>
            <a:ext cx="69850"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33" name="Oval 25"/>
          <p:cNvSpPr>
            <a:spLocks noChangeAspect="1" noChangeArrowheads="1"/>
          </p:cNvSpPr>
          <p:nvPr/>
        </p:nvSpPr>
        <p:spPr bwMode="auto">
          <a:xfrm>
            <a:off x="1738313" y="490855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34" name="Oval 26"/>
          <p:cNvSpPr>
            <a:spLocks noChangeAspect="1" noChangeArrowheads="1"/>
          </p:cNvSpPr>
          <p:nvPr/>
        </p:nvSpPr>
        <p:spPr bwMode="auto">
          <a:xfrm>
            <a:off x="1912938" y="4818063"/>
            <a:ext cx="71437"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35" name="Oval 27"/>
          <p:cNvSpPr>
            <a:spLocks noChangeAspect="1" noChangeArrowheads="1"/>
          </p:cNvSpPr>
          <p:nvPr/>
        </p:nvSpPr>
        <p:spPr bwMode="auto">
          <a:xfrm>
            <a:off x="2049463" y="4441825"/>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36" name="Oval 28"/>
          <p:cNvSpPr>
            <a:spLocks noChangeAspect="1" noChangeArrowheads="1"/>
          </p:cNvSpPr>
          <p:nvPr/>
        </p:nvSpPr>
        <p:spPr bwMode="auto">
          <a:xfrm>
            <a:off x="2690813" y="3854450"/>
            <a:ext cx="69850"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237" name="Oval 29"/>
          <p:cNvSpPr>
            <a:spLocks noChangeAspect="1" noChangeArrowheads="1"/>
          </p:cNvSpPr>
          <p:nvPr/>
        </p:nvSpPr>
        <p:spPr bwMode="auto">
          <a:xfrm>
            <a:off x="1924050" y="4508500"/>
            <a:ext cx="68263" cy="77788"/>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38" name="Oval 30"/>
          <p:cNvSpPr>
            <a:spLocks noChangeAspect="1" noChangeArrowheads="1"/>
          </p:cNvSpPr>
          <p:nvPr/>
        </p:nvSpPr>
        <p:spPr bwMode="auto">
          <a:xfrm>
            <a:off x="1738313" y="4764088"/>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39" name="Oval 31"/>
          <p:cNvSpPr>
            <a:spLocks noChangeAspect="1" noChangeArrowheads="1"/>
          </p:cNvSpPr>
          <p:nvPr/>
        </p:nvSpPr>
        <p:spPr bwMode="auto">
          <a:xfrm>
            <a:off x="1757363" y="491807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40" name="Oval 32"/>
          <p:cNvSpPr>
            <a:spLocks noChangeAspect="1" noChangeArrowheads="1"/>
          </p:cNvSpPr>
          <p:nvPr/>
        </p:nvSpPr>
        <p:spPr bwMode="auto">
          <a:xfrm>
            <a:off x="1970088" y="4330700"/>
            <a:ext cx="71437"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241" name="Oval 33"/>
          <p:cNvSpPr>
            <a:spLocks noChangeAspect="1" noChangeArrowheads="1"/>
          </p:cNvSpPr>
          <p:nvPr/>
        </p:nvSpPr>
        <p:spPr bwMode="auto">
          <a:xfrm>
            <a:off x="1641475" y="496252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42" name="Oval 34"/>
          <p:cNvSpPr>
            <a:spLocks noChangeAspect="1" noChangeArrowheads="1"/>
          </p:cNvSpPr>
          <p:nvPr/>
        </p:nvSpPr>
        <p:spPr bwMode="auto">
          <a:xfrm>
            <a:off x="2185988" y="4175125"/>
            <a:ext cx="69850" cy="80963"/>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43" name="Oval 35"/>
          <p:cNvSpPr>
            <a:spLocks noChangeAspect="1" noChangeArrowheads="1"/>
          </p:cNvSpPr>
          <p:nvPr/>
        </p:nvSpPr>
        <p:spPr bwMode="auto">
          <a:xfrm>
            <a:off x="1436688" y="5118100"/>
            <a:ext cx="69850" cy="8255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244" name="Oval 36"/>
          <p:cNvSpPr>
            <a:spLocks noChangeAspect="1" noChangeArrowheads="1"/>
          </p:cNvSpPr>
          <p:nvPr/>
        </p:nvSpPr>
        <p:spPr bwMode="auto">
          <a:xfrm>
            <a:off x="2176463" y="435292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45" name="Oval 37"/>
          <p:cNvSpPr>
            <a:spLocks noChangeAspect="1" noChangeArrowheads="1"/>
          </p:cNvSpPr>
          <p:nvPr/>
        </p:nvSpPr>
        <p:spPr bwMode="auto">
          <a:xfrm>
            <a:off x="1874838" y="4808538"/>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46" name="Oval 38"/>
          <p:cNvSpPr>
            <a:spLocks noChangeAspect="1" noChangeArrowheads="1"/>
          </p:cNvSpPr>
          <p:nvPr/>
        </p:nvSpPr>
        <p:spPr bwMode="auto">
          <a:xfrm>
            <a:off x="1912938" y="4706938"/>
            <a:ext cx="71437" cy="80962"/>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247" name="Oval 39"/>
          <p:cNvSpPr>
            <a:spLocks noChangeAspect="1" noChangeArrowheads="1"/>
          </p:cNvSpPr>
          <p:nvPr/>
        </p:nvSpPr>
        <p:spPr bwMode="auto">
          <a:xfrm>
            <a:off x="1795463" y="478631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48" name="Oval 40"/>
          <p:cNvSpPr>
            <a:spLocks noChangeAspect="1" noChangeArrowheads="1"/>
          </p:cNvSpPr>
          <p:nvPr/>
        </p:nvSpPr>
        <p:spPr bwMode="auto">
          <a:xfrm>
            <a:off x="2136775" y="4375150"/>
            <a:ext cx="71438" cy="80963"/>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49" name="Oval 41"/>
          <p:cNvSpPr>
            <a:spLocks noChangeAspect="1" noChangeArrowheads="1"/>
          </p:cNvSpPr>
          <p:nvPr/>
        </p:nvSpPr>
        <p:spPr bwMode="auto">
          <a:xfrm>
            <a:off x="1931988" y="4375150"/>
            <a:ext cx="69850" cy="80963"/>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250" name="Oval 42"/>
          <p:cNvSpPr>
            <a:spLocks noChangeAspect="1" noChangeArrowheads="1"/>
          </p:cNvSpPr>
          <p:nvPr/>
        </p:nvSpPr>
        <p:spPr bwMode="auto">
          <a:xfrm>
            <a:off x="1717675" y="4930775"/>
            <a:ext cx="71438"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51" name="Oval 43"/>
          <p:cNvSpPr>
            <a:spLocks noChangeAspect="1" noChangeArrowheads="1"/>
          </p:cNvSpPr>
          <p:nvPr/>
        </p:nvSpPr>
        <p:spPr bwMode="auto">
          <a:xfrm>
            <a:off x="1776413" y="4808538"/>
            <a:ext cx="71437"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52" name="Oval 44"/>
          <p:cNvSpPr>
            <a:spLocks noChangeAspect="1" noChangeArrowheads="1"/>
          </p:cNvSpPr>
          <p:nvPr/>
        </p:nvSpPr>
        <p:spPr bwMode="auto">
          <a:xfrm>
            <a:off x="1747838" y="4684713"/>
            <a:ext cx="69850"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53" name="Oval 45"/>
          <p:cNvSpPr>
            <a:spLocks noChangeAspect="1" noChangeArrowheads="1"/>
          </p:cNvSpPr>
          <p:nvPr/>
        </p:nvSpPr>
        <p:spPr bwMode="auto">
          <a:xfrm>
            <a:off x="2954338" y="3243263"/>
            <a:ext cx="69850" cy="79375"/>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54" name="Oval 46"/>
          <p:cNvSpPr>
            <a:spLocks noChangeAspect="1" noChangeArrowheads="1"/>
          </p:cNvSpPr>
          <p:nvPr/>
        </p:nvSpPr>
        <p:spPr bwMode="auto">
          <a:xfrm>
            <a:off x="2039938" y="4519613"/>
            <a:ext cx="69850"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255" name="Oval 47"/>
          <p:cNvSpPr>
            <a:spLocks noChangeAspect="1" noChangeArrowheads="1"/>
          </p:cNvSpPr>
          <p:nvPr/>
        </p:nvSpPr>
        <p:spPr bwMode="auto">
          <a:xfrm>
            <a:off x="2400300" y="4241800"/>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256" name="Oval 48"/>
          <p:cNvSpPr>
            <a:spLocks noChangeAspect="1" noChangeArrowheads="1"/>
          </p:cNvSpPr>
          <p:nvPr/>
        </p:nvSpPr>
        <p:spPr bwMode="auto">
          <a:xfrm>
            <a:off x="1854200" y="4652963"/>
            <a:ext cx="71438" cy="77787"/>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57" name="Oval 49"/>
          <p:cNvSpPr>
            <a:spLocks noChangeAspect="1" noChangeArrowheads="1"/>
          </p:cNvSpPr>
          <p:nvPr/>
        </p:nvSpPr>
        <p:spPr bwMode="auto">
          <a:xfrm>
            <a:off x="1543050" y="4808538"/>
            <a:ext cx="69850"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58" name="Oval 50"/>
          <p:cNvSpPr>
            <a:spLocks noChangeAspect="1" noChangeArrowheads="1"/>
          </p:cNvSpPr>
          <p:nvPr/>
        </p:nvSpPr>
        <p:spPr bwMode="auto">
          <a:xfrm>
            <a:off x="2740025" y="4175125"/>
            <a:ext cx="69850"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59" name="Oval 51"/>
          <p:cNvSpPr>
            <a:spLocks noChangeAspect="1" noChangeArrowheads="1"/>
          </p:cNvSpPr>
          <p:nvPr/>
        </p:nvSpPr>
        <p:spPr bwMode="auto">
          <a:xfrm>
            <a:off x="1962150" y="4419600"/>
            <a:ext cx="69850"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60" name="Oval 52"/>
          <p:cNvSpPr>
            <a:spLocks noChangeAspect="1" noChangeArrowheads="1"/>
          </p:cNvSpPr>
          <p:nvPr/>
        </p:nvSpPr>
        <p:spPr bwMode="auto">
          <a:xfrm>
            <a:off x="1436688" y="518636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61" name="Oval 53"/>
          <p:cNvSpPr>
            <a:spLocks noChangeAspect="1" noChangeArrowheads="1"/>
          </p:cNvSpPr>
          <p:nvPr/>
        </p:nvSpPr>
        <p:spPr bwMode="auto">
          <a:xfrm>
            <a:off x="1563688" y="5118100"/>
            <a:ext cx="69850"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62" name="Oval 54"/>
          <p:cNvSpPr>
            <a:spLocks noChangeAspect="1" noChangeArrowheads="1"/>
          </p:cNvSpPr>
          <p:nvPr/>
        </p:nvSpPr>
        <p:spPr bwMode="auto">
          <a:xfrm>
            <a:off x="1766888" y="4930775"/>
            <a:ext cx="69850" cy="77788"/>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63" name="Oval 55"/>
          <p:cNvSpPr>
            <a:spLocks noChangeAspect="1" noChangeArrowheads="1"/>
          </p:cNvSpPr>
          <p:nvPr/>
        </p:nvSpPr>
        <p:spPr bwMode="auto">
          <a:xfrm>
            <a:off x="1592263" y="5062538"/>
            <a:ext cx="69850"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264" name="Oval 56"/>
          <p:cNvSpPr>
            <a:spLocks noChangeAspect="1" noChangeArrowheads="1"/>
          </p:cNvSpPr>
          <p:nvPr/>
        </p:nvSpPr>
        <p:spPr bwMode="auto">
          <a:xfrm>
            <a:off x="1700213" y="48641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65" name="Oval 57"/>
          <p:cNvSpPr>
            <a:spLocks noChangeAspect="1" noChangeArrowheads="1"/>
          </p:cNvSpPr>
          <p:nvPr/>
        </p:nvSpPr>
        <p:spPr bwMode="auto">
          <a:xfrm>
            <a:off x="1795463" y="481806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66" name="Oval 58"/>
          <p:cNvSpPr>
            <a:spLocks noChangeAspect="1" noChangeArrowheads="1"/>
          </p:cNvSpPr>
          <p:nvPr/>
        </p:nvSpPr>
        <p:spPr bwMode="auto">
          <a:xfrm>
            <a:off x="1601788" y="4584700"/>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267" name="Oval 59"/>
          <p:cNvSpPr>
            <a:spLocks noChangeAspect="1" noChangeArrowheads="1"/>
          </p:cNvSpPr>
          <p:nvPr/>
        </p:nvSpPr>
        <p:spPr bwMode="auto">
          <a:xfrm>
            <a:off x="2117725" y="4684713"/>
            <a:ext cx="69850" cy="8255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268" name="Oval 60"/>
          <p:cNvSpPr>
            <a:spLocks noChangeAspect="1" noChangeArrowheads="1"/>
          </p:cNvSpPr>
          <p:nvPr/>
        </p:nvSpPr>
        <p:spPr bwMode="auto">
          <a:xfrm>
            <a:off x="2185988" y="4152900"/>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269" name="Oval 61"/>
          <p:cNvSpPr>
            <a:spLocks noChangeAspect="1" noChangeArrowheads="1"/>
          </p:cNvSpPr>
          <p:nvPr/>
        </p:nvSpPr>
        <p:spPr bwMode="auto">
          <a:xfrm>
            <a:off x="2379663" y="3876675"/>
            <a:ext cx="69850" cy="77788"/>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270" name="Oval 62"/>
          <p:cNvSpPr>
            <a:spLocks noChangeAspect="1" noChangeArrowheads="1"/>
          </p:cNvSpPr>
          <p:nvPr/>
        </p:nvSpPr>
        <p:spPr bwMode="auto">
          <a:xfrm>
            <a:off x="1795463" y="4829175"/>
            <a:ext cx="69850" cy="82550"/>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271" name="Oval 63"/>
          <p:cNvSpPr>
            <a:spLocks noChangeAspect="1" noChangeArrowheads="1"/>
          </p:cNvSpPr>
          <p:nvPr/>
        </p:nvSpPr>
        <p:spPr bwMode="auto">
          <a:xfrm>
            <a:off x="1874838" y="4841875"/>
            <a:ext cx="69850"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272" name="Oval 64"/>
          <p:cNvSpPr>
            <a:spLocks noChangeAspect="1" noChangeArrowheads="1"/>
          </p:cNvSpPr>
          <p:nvPr/>
        </p:nvSpPr>
        <p:spPr bwMode="auto">
          <a:xfrm>
            <a:off x="1874838" y="4719638"/>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73" name="Oval 65"/>
          <p:cNvSpPr>
            <a:spLocks noChangeAspect="1" noChangeArrowheads="1"/>
          </p:cNvSpPr>
          <p:nvPr/>
        </p:nvSpPr>
        <p:spPr bwMode="auto">
          <a:xfrm>
            <a:off x="2068513" y="4584700"/>
            <a:ext cx="69850"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74" name="Oval 66"/>
          <p:cNvSpPr>
            <a:spLocks noChangeAspect="1" noChangeArrowheads="1"/>
          </p:cNvSpPr>
          <p:nvPr/>
        </p:nvSpPr>
        <p:spPr bwMode="auto">
          <a:xfrm>
            <a:off x="1970088" y="4540250"/>
            <a:ext cx="71437"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75" name="Oval 67"/>
          <p:cNvSpPr>
            <a:spLocks noChangeAspect="1" noChangeArrowheads="1"/>
          </p:cNvSpPr>
          <p:nvPr/>
        </p:nvSpPr>
        <p:spPr bwMode="auto">
          <a:xfrm>
            <a:off x="1787525" y="480853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76" name="Oval 68"/>
          <p:cNvSpPr>
            <a:spLocks noChangeAspect="1" noChangeArrowheads="1"/>
          </p:cNvSpPr>
          <p:nvPr/>
        </p:nvSpPr>
        <p:spPr bwMode="auto">
          <a:xfrm>
            <a:off x="1524000" y="5230813"/>
            <a:ext cx="69850" cy="80962"/>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277" name="Oval 69"/>
          <p:cNvSpPr>
            <a:spLocks noChangeAspect="1" noChangeArrowheads="1"/>
          </p:cNvSpPr>
          <p:nvPr/>
        </p:nvSpPr>
        <p:spPr bwMode="auto">
          <a:xfrm>
            <a:off x="2330450" y="4141788"/>
            <a:ext cx="71438"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78" name="Oval 70"/>
          <p:cNvSpPr>
            <a:spLocks noChangeAspect="1" noChangeArrowheads="1"/>
          </p:cNvSpPr>
          <p:nvPr/>
        </p:nvSpPr>
        <p:spPr bwMode="auto">
          <a:xfrm>
            <a:off x="1201738" y="5441950"/>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279" name="Oval 71"/>
          <p:cNvSpPr>
            <a:spLocks noChangeAspect="1" noChangeArrowheads="1"/>
          </p:cNvSpPr>
          <p:nvPr/>
        </p:nvSpPr>
        <p:spPr bwMode="auto">
          <a:xfrm>
            <a:off x="1552575" y="5129213"/>
            <a:ext cx="71438"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0" name="Oval 72"/>
          <p:cNvSpPr>
            <a:spLocks noChangeAspect="1" noChangeArrowheads="1"/>
          </p:cNvSpPr>
          <p:nvPr/>
        </p:nvSpPr>
        <p:spPr bwMode="auto">
          <a:xfrm>
            <a:off x="1990725" y="456247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1" name="Oval 73"/>
          <p:cNvSpPr>
            <a:spLocks noChangeAspect="1" noChangeArrowheads="1"/>
          </p:cNvSpPr>
          <p:nvPr/>
        </p:nvSpPr>
        <p:spPr bwMode="auto">
          <a:xfrm>
            <a:off x="1611313" y="5075238"/>
            <a:ext cx="71437"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2" name="Oval 74"/>
          <p:cNvSpPr>
            <a:spLocks noChangeAspect="1" noChangeArrowheads="1"/>
          </p:cNvSpPr>
          <p:nvPr/>
        </p:nvSpPr>
        <p:spPr bwMode="auto">
          <a:xfrm>
            <a:off x="2011363" y="4475163"/>
            <a:ext cx="68262"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3" name="Oval 75"/>
          <p:cNvSpPr>
            <a:spLocks noChangeAspect="1" noChangeArrowheads="1"/>
          </p:cNvSpPr>
          <p:nvPr/>
        </p:nvSpPr>
        <p:spPr bwMode="auto">
          <a:xfrm>
            <a:off x="1571625" y="5106988"/>
            <a:ext cx="69850"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4" name="Oval 76"/>
          <p:cNvSpPr>
            <a:spLocks noChangeAspect="1" noChangeArrowheads="1"/>
          </p:cNvSpPr>
          <p:nvPr/>
        </p:nvSpPr>
        <p:spPr bwMode="auto">
          <a:xfrm>
            <a:off x="1981200" y="480853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85" name="Oval 77"/>
          <p:cNvSpPr>
            <a:spLocks noChangeAspect="1" noChangeArrowheads="1"/>
          </p:cNvSpPr>
          <p:nvPr/>
        </p:nvSpPr>
        <p:spPr bwMode="auto">
          <a:xfrm>
            <a:off x="1630363" y="4930775"/>
            <a:ext cx="71437"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286" name="Oval 78"/>
          <p:cNvSpPr>
            <a:spLocks noChangeAspect="1" noChangeArrowheads="1"/>
          </p:cNvSpPr>
          <p:nvPr/>
        </p:nvSpPr>
        <p:spPr bwMode="auto">
          <a:xfrm>
            <a:off x="1970088" y="4530725"/>
            <a:ext cx="71437"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7" name="Oval 79"/>
          <p:cNvSpPr>
            <a:spLocks noChangeAspect="1" noChangeArrowheads="1"/>
          </p:cNvSpPr>
          <p:nvPr/>
        </p:nvSpPr>
        <p:spPr bwMode="auto">
          <a:xfrm>
            <a:off x="2089150" y="4419600"/>
            <a:ext cx="69850" cy="79375"/>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288" name="Oval 80"/>
          <p:cNvSpPr>
            <a:spLocks noChangeAspect="1" noChangeArrowheads="1"/>
          </p:cNvSpPr>
          <p:nvPr/>
        </p:nvSpPr>
        <p:spPr bwMode="auto">
          <a:xfrm>
            <a:off x="1651000" y="4984750"/>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9" name="Oval 81"/>
          <p:cNvSpPr>
            <a:spLocks noChangeAspect="1" noChangeArrowheads="1"/>
          </p:cNvSpPr>
          <p:nvPr/>
        </p:nvSpPr>
        <p:spPr bwMode="auto">
          <a:xfrm>
            <a:off x="1717675" y="5040313"/>
            <a:ext cx="71438"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90" name="Oval 82"/>
          <p:cNvSpPr>
            <a:spLocks noChangeAspect="1" noChangeArrowheads="1"/>
          </p:cNvSpPr>
          <p:nvPr/>
        </p:nvSpPr>
        <p:spPr bwMode="auto">
          <a:xfrm>
            <a:off x="1601788" y="4908550"/>
            <a:ext cx="69850"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291" name="Oval 83"/>
          <p:cNvSpPr>
            <a:spLocks noChangeAspect="1" noChangeArrowheads="1"/>
          </p:cNvSpPr>
          <p:nvPr/>
        </p:nvSpPr>
        <p:spPr bwMode="auto">
          <a:xfrm>
            <a:off x="1700213" y="4953000"/>
            <a:ext cx="69850" cy="77788"/>
          </a:xfrm>
          <a:prstGeom prst="ellipse">
            <a:avLst/>
          </a:prstGeom>
          <a:solidFill>
            <a:schemeClr val="accent2"/>
          </a:solidFill>
          <a:ln w="9525">
            <a:solidFill>
              <a:schemeClr val="accent2"/>
            </a:solidFill>
            <a:round/>
            <a:headEnd/>
            <a:tailEnd/>
          </a:ln>
        </p:spPr>
        <p:txBody>
          <a:bodyPr/>
          <a:lstStyle/>
          <a:p>
            <a:endParaRPr lang="en-US" smtClean="0">
              <a:solidFill>
                <a:srgbClr val="000000"/>
              </a:solidFill>
            </a:endParaRPr>
          </a:p>
        </p:txBody>
      </p:sp>
      <p:sp>
        <p:nvSpPr>
          <p:cNvPr id="94292" name="Oval 84"/>
          <p:cNvSpPr>
            <a:spLocks noChangeAspect="1" noChangeArrowheads="1"/>
          </p:cNvSpPr>
          <p:nvPr/>
        </p:nvSpPr>
        <p:spPr bwMode="auto">
          <a:xfrm>
            <a:off x="1738313" y="4697413"/>
            <a:ext cx="69850" cy="77787"/>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293" name="Oval 85"/>
          <p:cNvSpPr>
            <a:spLocks noChangeAspect="1" noChangeArrowheads="1"/>
          </p:cNvSpPr>
          <p:nvPr/>
        </p:nvSpPr>
        <p:spPr bwMode="auto">
          <a:xfrm>
            <a:off x="2417763" y="4052888"/>
            <a:ext cx="71437"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294" name="Oval 86"/>
          <p:cNvSpPr>
            <a:spLocks noChangeAspect="1" noChangeArrowheads="1"/>
          </p:cNvSpPr>
          <p:nvPr/>
        </p:nvSpPr>
        <p:spPr bwMode="auto">
          <a:xfrm>
            <a:off x="1766888" y="478631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95" name="Oval 87"/>
          <p:cNvSpPr>
            <a:spLocks noChangeAspect="1" noChangeArrowheads="1"/>
          </p:cNvSpPr>
          <p:nvPr/>
        </p:nvSpPr>
        <p:spPr bwMode="auto">
          <a:xfrm>
            <a:off x="2322513" y="4164013"/>
            <a:ext cx="68262"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96" name="Oval 88"/>
          <p:cNvSpPr>
            <a:spLocks noChangeAspect="1" noChangeArrowheads="1"/>
          </p:cNvSpPr>
          <p:nvPr/>
        </p:nvSpPr>
        <p:spPr bwMode="auto">
          <a:xfrm>
            <a:off x="2193925" y="4441825"/>
            <a:ext cx="71438"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297" name="Oval 89"/>
          <p:cNvSpPr>
            <a:spLocks noChangeAspect="1" noChangeArrowheads="1"/>
          </p:cNvSpPr>
          <p:nvPr/>
        </p:nvSpPr>
        <p:spPr bwMode="auto">
          <a:xfrm>
            <a:off x="1571625" y="4984750"/>
            <a:ext cx="69850"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298" name="Oval 90"/>
          <p:cNvSpPr>
            <a:spLocks noChangeAspect="1" noChangeArrowheads="1"/>
          </p:cNvSpPr>
          <p:nvPr/>
        </p:nvSpPr>
        <p:spPr bwMode="auto">
          <a:xfrm>
            <a:off x="1533525" y="4973638"/>
            <a:ext cx="69850" cy="79375"/>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99" name="Oval 91"/>
          <p:cNvSpPr>
            <a:spLocks noChangeAspect="1" noChangeArrowheads="1"/>
          </p:cNvSpPr>
          <p:nvPr/>
        </p:nvSpPr>
        <p:spPr bwMode="auto">
          <a:xfrm>
            <a:off x="1679575" y="4575175"/>
            <a:ext cx="69850" cy="80963"/>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300" name="Oval 92"/>
          <p:cNvSpPr>
            <a:spLocks noChangeAspect="1" noChangeArrowheads="1"/>
          </p:cNvSpPr>
          <p:nvPr/>
        </p:nvSpPr>
        <p:spPr bwMode="auto">
          <a:xfrm>
            <a:off x="1563688" y="4930775"/>
            <a:ext cx="69850"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301" name="Oval 93"/>
          <p:cNvSpPr>
            <a:spLocks noChangeAspect="1" noChangeArrowheads="1"/>
          </p:cNvSpPr>
          <p:nvPr/>
        </p:nvSpPr>
        <p:spPr bwMode="auto">
          <a:xfrm>
            <a:off x="1376363" y="5199063"/>
            <a:ext cx="71437"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02" name="Oval 94"/>
          <p:cNvSpPr>
            <a:spLocks noChangeAspect="1" noChangeArrowheads="1"/>
          </p:cNvSpPr>
          <p:nvPr/>
        </p:nvSpPr>
        <p:spPr bwMode="auto">
          <a:xfrm>
            <a:off x="1970088" y="4164013"/>
            <a:ext cx="71437" cy="80962"/>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03" name="Oval 95"/>
          <p:cNvSpPr>
            <a:spLocks noChangeAspect="1" noChangeArrowheads="1"/>
          </p:cNvSpPr>
          <p:nvPr/>
        </p:nvSpPr>
        <p:spPr bwMode="auto">
          <a:xfrm>
            <a:off x="1776413" y="4764088"/>
            <a:ext cx="71437"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04" name="Oval 96"/>
          <p:cNvSpPr>
            <a:spLocks noChangeAspect="1" noChangeArrowheads="1"/>
          </p:cNvSpPr>
          <p:nvPr/>
        </p:nvSpPr>
        <p:spPr bwMode="auto">
          <a:xfrm>
            <a:off x="1835150" y="480853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05" name="Oval 97"/>
          <p:cNvSpPr>
            <a:spLocks noChangeAspect="1" noChangeArrowheads="1"/>
          </p:cNvSpPr>
          <p:nvPr/>
        </p:nvSpPr>
        <p:spPr bwMode="auto">
          <a:xfrm>
            <a:off x="2224088" y="4408488"/>
            <a:ext cx="71437"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06" name="Oval 98"/>
          <p:cNvSpPr>
            <a:spLocks noChangeAspect="1" noChangeArrowheads="1"/>
          </p:cNvSpPr>
          <p:nvPr/>
        </p:nvSpPr>
        <p:spPr bwMode="auto">
          <a:xfrm>
            <a:off x="1717675" y="4818063"/>
            <a:ext cx="71438"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07" name="Oval 99"/>
          <p:cNvSpPr>
            <a:spLocks noChangeAspect="1" noChangeArrowheads="1"/>
          </p:cNvSpPr>
          <p:nvPr/>
        </p:nvSpPr>
        <p:spPr bwMode="auto">
          <a:xfrm>
            <a:off x="2011363" y="4486275"/>
            <a:ext cx="68262"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08" name="Oval 100"/>
          <p:cNvSpPr>
            <a:spLocks noChangeAspect="1" noChangeArrowheads="1"/>
          </p:cNvSpPr>
          <p:nvPr/>
        </p:nvSpPr>
        <p:spPr bwMode="auto">
          <a:xfrm>
            <a:off x="1962150" y="4419600"/>
            <a:ext cx="69850" cy="79375"/>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09" name="Oval 101"/>
          <p:cNvSpPr>
            <a:spLocks noChangeAspect="1" noChangeArrowheads="1"/>
          </p:cNvSpPr>
          <p:nvPr/>
        </p:nvSpPr>
        <p:spPr bwMode="auto">
          <a:xfrm>
            <a:off x="2155825" y="4464050"/>
            <a:ext cx="69850" cy="77788"/>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10" name="Oval 102"/>
          <p:cNvSpPr>
            <a:spLocks noChangeAspect="1" noChangeArrowheads="1"/>
          </p:cNvSpPr>
          <p:nvPr/>
        </p:nvSpPr>
        <p:spPr bwMode="auto">
          <a:xfrm>
            <a:off x="1795463" y="4795838"/>
            <a:ext cx="69850" cy="80962"/>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11" name="Oval 103"/>
          <p:cNvSpPr>
            <a:spLocks noChangeAspect="1" noChangeArrowheads="1"/>
          </p:cNvSpPr>
          <p:nvPr/>
        </p:nvSpPr>
        <p:spPr bwMode="auto">
          <a:xfrm>
            <a:off x="1670050" y="5062538"/>
            <a:ext cx="69850"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12" name="Oval 104"/>
          <p:cNvSpPr>
            <a:spLocks noChangeAspect="1" noChangeArrowheads="1"/>
          </p:cNvSpPr>
          <p:nvPr/>
        </p:nvSpPr>
        <p:spPr bwMode="auto">
          <a:xfrm>
            <a:off x="1493838" y="5164138"/>
            <a:ext cx="71437"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13" name="Oval 105"/>
          <p:cNvSpPr>
            <a:spLocks noChangeAspect="1" noChangeArrowheads="1"/>
          </p:cNvSpPr>
          <p:nvPr/>
        </p:nvSpPr>
        <p:spPr bwMode="auto">
          <a:xfrm>
            <a:off x="1728788" y="477361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14" name="Oval 106"/>
          <p:cNvSpPr>
            <a:spLocks noChangeAspect="1" noChangeArrowheads="1"/>
          </p:cNvSpPr>
          <p:nvPr/>
        </p:nvSpPr>
        <p:spPr bwMode="auto">
          <a:xfrm>
            <a:off x="1476375" y="520858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15" name="Oval 107"/>
          <p:cNvSpPr>
            <a:spLocks noChangeAspect="1" noChangeArrowheads="1"/>
          </p:cNvSpPr>
          <p:nvPr/>
        </p:nvSpPr>
        <p:spPr bwMode="auto">
          <a:xfrm>
            <a:off x="1776413" y="4486275"/>
            <a:ext cx="71437" cy="77788"/>
          </a:xfrm>
          <a:prstGeom prst="ellipse">
            <a:avLst/>
          </a:prstGeom>
          <a:solidFill>
            <a:srgbClr val="FF0066"/>
          </a:solidFill>
          <a:ln w="9525">
            <a:solidFill>
              <a:schemeClr val="accent2"/>
            </a:solidFill>
            <a:round/>
            <a:headEnd/>
            <a:tailEnd/>
          </a:ln>
        </p:spPr>
        <p:txBody>
          <a:bodyPr/>
          <a:lstStyle/>
          <a:p>
            <a:endParaRPr lang="en-US" smtClean="0">
              <a:solidFill>
                <a:srgbClr val="000000"/>
              </a:solidFill>
            </a:endParaRPr>
          </a:p>
        </p:txBody>
      </p:sp>
      <p:sp>
        <p:nvSpPr>
          <p:cNvPr id="94316" name="Oval 108"/>
          <p:cNvSpPr>
            <a:spLocks noChangeAspect="1" noChangeArrowheads="1"/>
          </p:cNvSpPr>
          <p:nvPr/>
        </p:nvSpPr>
        <p:spPr bwMode="auto">
          <a:xfrm>
            <a:off x="2243138" y="4264025"/>
            <a:ext cx="69850"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17" name="Oval 109"/>
          <p:cNvSpPr>
            <a:spLocks noChangeAspect="1" noChangeArrowheads="1"/>
          </p:cNvSpPr>
          <p:nvPr/>
        </p:nvSpPr>
        <p:spPr bwMode="auto">
          <a:xfrm>
            <a:off x="1882775" y="4684713"/>
            <a:ext cx="71438" cy="8255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18" name="Oval 110"/>
          <p:cNvSpPr>
            <a:spLocks noChangeAspect="1" noChangeArrowheads="1"/>
          </p:cNvSpPr>
          <p:nvPr/>
        </p:nvSpPr>
        <p:spPr bwMode="auto">
          <a:xfrm>
            <a:off x="2817813" y="3963988"/>
            <a:ext cx="69850" cy="80962"/>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19" name="Oval 111"/>
          <p:cNvSpPr>
            <a:spLocks noChangeAspect="1" noChangeArrowheads="1"/>
          </p:cNvSpPr>
          <p:nvPr/>
        </p:nvSpPr>
        <p:spPr bwMode="auto">
          <a:xfrm>
            <a:off x="2554288" y="3787775"/>
            <a:ext cx="71437"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20" name="Oval 112"/>
          <p:cNvSpPr>
            <a:spLocks noChangeAspect="1" noChangeArrowheads="1"/>
          </p:cNvSpPr>
          <p:nvPr/>
        </p:nvSpPr>
        <p:spPr bwMode="auto">
          <a:xfrm>
            <a:off x="1563688" y="5118100"/>
            <a:ext cx="69850"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21" name="Oval 113"/>
          <p:cNvSpPr>
            <a:spLocks noChangeAspect="1" noChangeArrowheads="1"/>
          </p:cNvSpPr>
          <p:nvPr/>
        </p:nvSpPr>
        <p:spPr bwMode="auto">
          <a:xfrm>
            <a:off x="1776413" y="4873625"/>
            <a:ext cx="71437"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22" name="Oval 114"/>
          <p:cNvSpPr>
            <a:spLocks noChangeAspect="1" noChangeArrowheads="1"/>
          </p:cNvSpPr>
          <p:nvPr/>
        </p:nvSpPr>
        <p:spPr bwMode="auto">
          <a:xfrm>
            <a:off x="2019300" y="445293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23" name="Oval 115"/>
          <p:cNvSpPr>
            <a:spLocks noChangeAspect="1" noChangeArrowheads="1"/>
          </p:cNvSpPr>
          <p:nvPr/>
        </p:nvSpPr>
        <p:spPr bwMode="auto">
          <a:xfrm>
            <a:off x="1357313" y="5151438"/>
            <a:ext cx="69850" cy="8255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24" name="Oval 116"/>
          <p:cNvSpPr>
            <a:spLocks noChangeAspect="1" noChangeArrowheads="1"/>
          </p:cNvSpPr>
          <p:nvPr/>
        </p:nvSpPr>
        <p:spPr bwMode="auto">
          <a:xfrm>
            <a:off x="2176463" y="4419600"/>
            <a:ext cx="69850" cy="79375"/>
          </a:xfrm>
          <a:prstGeom prst="ellipse">
            <a:avLst/>
          </a:prstGeom>
          <a:solidFill>
            <a:schemeClr val="accent2"/>
          </a:solidFill>
          <a:ln w="9525">
            <a:solidFill>
              <a:schemeClr val="accent2"/>
            </a:solidFill>
            <a:round/>
            <a:headEnd/>
            <a:tailEnd/>
          </a:ln>
        </p:spPr>
        <p:txBody>
          <a:bodyPr/>
          <a:lstStyle/>
          <a:p>
            <a:endParaRPr lang="en-US" smtClean="0">
              <a:solidFill>
                <a:srgbClr val="000000"/>
              </a:solidFill>
            </a:endParaRPr>
          </a:p>
        </p:txBody>
      </p:sp>
      <p:sp>
        <p:nvSpPr>
          <p:cNvPr id="94325" name="Oval 117"/>
          <p:cNvSpPr>
            <a:spLocks noChangeAspect="1" noChangeArrowheads="1"/>
          </p:cNvSpPr>
          <p:nvPr/>
        </p:nvSpPr>
        <p:spPr bwMode="auto">
          <a:xfrm>
            <a:off x="1700213" y="4562475"/>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26" name="Oval 118"/>
          <p:cNvSpPr>
            <a:spLocks noChangeAspect="1" noChangeArrowheads="1"/>
          </p:cNvSpPr>
          <p:nvPr/>
        </p:nvSpPr>
        <p:spPr bwMode="auto">
          <a:xfrm>
            <a:off x="1738313" y="4908550"/>
            <a:ext cx="69850" cy="77788"/>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27" name="Oval 119"/>
          <p:cNvSpPr>
            <a:spLocks noChangeAspect="1" noChangeArrowheads="1"/>
          </p:cNvSpPr>
          <p:nvPr/>
        </p:nvSpPr>
        <p:spPr bwMode="auto">
          <a:xfrm>
            <a:off x="1912938" y="4786313"/>
            <a:ext cx="71437"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28" name="Oval 120"/>
          <p:cNvSpPr>
            <a:spLocks noChangeAspect="1" noChangeArrowheads="1"/>
          </p:cNvSpPr>
          <p:nvPr/>
        </p:nvSpPr>
        <p:spPr bwMode="auto">
          <a:xfrm>
            <a:off x="1465263" y="5176838"/>
            <a:ext cx="71437"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29" name="Oval 121"/>
          <p:cNvSpPr>
            <a:spLocks noChangeAspect="1" noChangeArrowheads="1"/>
          </p:cNvSpPr>
          <p:nvPr/>
        </p:nvSpPr>
        <p:spPr bwMode="auto">
          <a:xfrm>
            <a:off x="1717675" y="4764088"/>
            <a:ext cx="71438"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30" name="Oval 122"/>
          <p:cNvSpPr>
            <a:spLocks noChangeAspect="1" noChangeArrowheads="1"/>
          </p:cNvSpPr>
          <p:nvPr/>
        </p:nvSpPr>
        <p:spPr bwMode="auto">
          <a:xfrm>
            <a:off x="1504950" y="4895850"/>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31" name="Oval 123"/>
          <p:cNvSpPr>
            <a:spLocks noChangeAspect="1" noChangeArrowheads="1"/>
          </p:cNvSpPr>
          <p:nvPr/>
        </p:nvSpPr>
        <p:spPr bwMode="auto">
          <a:xfrm>
            <a:off x="1404938" y="5199063"/>
            <a:ext cx="73025" cy="77787"/>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32" name="Oval 124"/>
          <p:cNvSpPr>
            <a:spLocks noChangeAspect="1" noChangeArrowheads="1"/>
          </p:cNvSpPr>
          <p:nvPr/>
        </p:nvSpPr>
        <p:spPr bwMode="auto">
          <a:xfrm>
            <a:off x="2011363" y="4408488"/>
            <a:ext cx="68262" cy="80962"/>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333" name="Oval 125"/>
          <p:cNvSpPr>
            <a:spLocks noChangeAspect="1" noChangeArrowheads="1"/>
          </p:cNvSpPr>
          <p:nvPr/>
        </p:nvSpPr>
        <p:spPr bwMode="auto">
          <a:xfrm>
            <a:off x="1970088" y="4829175"/>
            <a:ext cx="71437" cy="8255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34" name="Oval 126"/>
          <p:cNvSpPr>
            <a:spLocks noChangeAspect="1" noChangeArrowheads="1"/>
          </p:cNvSpPr>
          <p:nvPr/>
        </p:nvSpPr>
        <p:spPr bwMode="auto">
          <a:xfrm>
            <a:off x="2351088" y="414178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35" name="Oval 127"/>
          <p:cNvSpPr>
            <a:spLocks noChangeAspect="1" noChangeArrowheads="1"/>
          </p:cNvSpPr>
          <p:nvPr/>
        </p:nvSpPr>
        <p:spPr bwMode="auto">
          <a:xfrm>
            <a:off x="1970088" y="4597400"/>
            <a:ext cx="71437"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36" name="Oval 128"/>
          <p:cNvSpPr>
            <a:spLocks noChangeAspect="1" noChangeArrowheads="1"/>
          </p:cNvSpPr>
          <p:nvPr/>
        </p:nvSpPr>
        <p:spPr bwMode="auto">
          <a:xfrm>
            <a:off x="1630363" y="5118100"/>
            <a:ext cx="71437" cy="8255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37" name="Oval 129"/>
          <p:cNvSpPr>
            <a:spLocks noChangeAspect="1" noChangeArrowheads="1"/>
          </p:cNvSpPr>
          <p:nvPr/>
        </p:nvSpPr>
        <p:spPr bwMode="auto">
          <a:xfrm>
            <a:off x="1651000" y="4895850"/>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38" name="Oval 130"/>
          <p:cNvSpPr>
            <a:spLocks noChangeAspect="1" noChangeArrowheads="1"/>
          </p:cNvSpPr>
          <p:nvPr/>
        </p:nvSpPr>
        <p:spPr bwMode="auto">
          <a:xfrm>
            <a:off x="2098675" y="4308475"/>
            <a:ext cx="69850" cy="80963"/>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339" name="Oval 131"/>
          <p:cNvSpPr>
            <a:spLocks noChangeAspect="1" noChangeArrowheads="1"/>
          </p:cNvSpPr>
          <p:nvPr/>
        </p:nvSpPr>
        <p:spPr bwMode="auto">
          <a:xfrm>
            <a:off x="1757363" y="4729163"/>
            <a:ext cx="69850" cy="80962"/>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40" name="Oval 132"/>
          <p:cNvSpPr>
            <a:spLocks noChangeAspect="1" noChangeArrowheads="1"/>
          </p:cNvSpPr>
          <p:nvPr/>
        </p:nvSpPr>
        <p:spPr bwMode="auto">
          <a:xfrm>
            <a:off x="1700213" y="4886325"/>
            <a:ext cx="69850"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341" name="Oval 133"/>
          <p:cNvSpPr>
            <a:spLocks noChangeAspect="1" noChangeArrowheads="1"/>
          </p:cNvSpPr>
          <p:nvPr/>
        </p:nvSpPr>
        <p:spPr bwMode="auto">
          <a:xfrm>
            <a:off x="1931988" y="4530725"/>
            <a:ext cx="69850"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42" name="Oval 134"/>
          <p:cNvSpPr>
            <a:spLocks noChangeAspect="1" noChangeArrowheads="1"/>
          </p:cNvSpPr>
          <p:nvPr/>
        </p:nvSpPr>
        <p:spPr bwMode="auto">
          <a:xfrm>
            <a:off x="1717675" y="4606925"/>
            <a:ext cx="71438"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43" name="Oval 135"/>
          <p:cNvSpPr>
            <a:spLocks noChangeAspect="1" noChangeArrowheads="1"/>
          </p:cNvSpPr>
          <p:nvPr/>
        </p:nvSpPr>
        <p:spPr bwMode="auto">
          <a:xfrm>
            <a:off x="1446213" y="5253038"/>
            <a:ext cx="69850"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44" name="Oval 136"/>
          <p:cNvSpPr>
            <a:spLocks noChangeAspect="1" noChangeArrowheads="1"/>
          </p:cNvSpPr>
          <p:nvPr/>
        </p:nvSpPr>
        <p:spPr bwMode="auto">
          <a:xfrm>
            <a:off x="1524000" y="5062538"/>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45" name="Oval 137"/>
          <p:cNvSpPr>
            <a:spLocks noChangeAspect="1" noChangeArrowheads="1"/>
          </p:cNvSpPr>
          <p:nvPr/>
        </p:nvSpPr>
        <p:spPr bwMode="auto">
          <a:xfrm>
            <a:off x="1717675" y="4908550"/>
            <a:ext cx="71438" cy="77788"/>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46" name="Oval 138"/>
          <p:cNvSpPr>
            <a:spLocks noChangeAspect="1" noChangeArrowheads="1"/>
          </p:cNvSpPr>
          <p:nvPr/>
        </p:nvSpPr>
        <p:spPr bwMode="auto">
          <a:xfrm>
            <a:off x="1317625" y="5341938"/>
            <a:ext cx="69850" cy="80962"/>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47" name="Oval 139"/>
          <p:cNvSpPr>
            <a:spLocks noChangeAspect="1" noChangeArrowheads="1"/>
          </p:cNvSpPr>
          <p:nvPr/>
        </p:nvSpPr>
        <p:spPr bwMode="auto">
          <a:xfrm>
            <a:off x="1893888" y="4818063"/>
            <a:ext cx="69850"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48" name="Oval 140"/>
          <p:cNvSpPr>
            <a:spLocks noChangeAspect="1" noChangeArrowheads="1"/>
          </p:cNvSpPr>
          <p:nvPr/>
        </p:nvSpPr>
        <p:spPr bwMode="auto">
          <a:xfrm>
            <a:off x="2282825" y="4252913"/>
            <a:ext cx="69850" cy="79375"/>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49" name="Oval 141"/>
          <p:cNvSpPr>
            <a:spLocks noChangeAspect="1" noChangeArrowheads="1"/>
          </p:cNvSpPr>
          <p:nvPr/>
        </p:nvSpPr>
        <p:spPr bwMode="auto">
          <a:xfrm>
            <a:off x="1757363" y="5040313"/>
            <a:ext cx="69850"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50" name="Oval 142"/>
          <p:cNvSpPr>
            <a:spLocks noChangeAspect="1" noChangeArrowheads="1"/>
          </p:cNvSpPr>
          <p:nvPr/>
        </p:nvSpPr>
        <p:spPr bwMode="auto">
          <a:xfrm>
            <a:off x="1795463" y="4652963"/>
            <a:ext cx="69850"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51" name="Oval 143"/>
          <p:cNvSpPr>
            <a:spLocks noChangeAspect="1" noChangeArrowheads="1"/>
          </p:cNvSpPr>
          <p:nvPr/>
        </p:nvSpPr>
        <p:spPr bwMode="auto">
          <a:xfrm>
            <a:off x="2341563" y="4141788"/>
            <a:ext cx="69850" cy="80962"/>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52" name="Oval 144"/>
          <p:cNvSpPr>
            <a:spLocks noChangeAspect="1" noChangeArrowheads="1"/>
          </p:cNvSpPr>
          <p:nvPr/>
        </p:nvSpPr>
        <p:spPr bwMode="auto">
          <a:xfrm>
            <a:off x="1874838" y="4741863"/>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53" name="Oval 145"/>
          <p:cNvSpPr>
            <a:spLocks noChangeAspect="1" noChangeArrowheads="1"/>
          </p:cNvSpPr>
          <p:nvPr/>
        </p:nvSpPr>
        <p:spPr bwMode="auto">
          <a:xfrm>
            <a:off x="1436688" y="5221288"/>
            <a:ext cx="69850"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54" name="Oval 146"/>
          <p:cNvSpPr>
            <a:spLocks noChangeAspect="1" noChangeArrowheads="1"/>
          </p:cNvSpPr>
          <p:nvPr/>
        </p:nvSpPr>
        <p:spPr bwMode="auto">
          <a:xfrm>
            <a:off x="2428875" y="3952875"/>
            <a:ext cx="69850"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55" name="Oval 147"/>
          <p:cNvSpPr>
            <a:spLocks noChangeAspect="1" noChangeArrowheads="1"/>
          </p:cNvSpPr>
          <p:nvPr/>
        </p:nvSpPr>
        <p:spPr bwMode="auto">
          <a:xfrm>
            <a:off x="1514475" y="5151438"/>
            <a:ext cx="69850" cy="8255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56" name="Oval 148"/>
          <p:cNvSpPr>
            <a:spLocks noChangeAspect="1" noChangeArrowheads="1"/>
          </p:cNvSpPr>
          <p:nvPr/>
        </p:nvSpPr>
        <p:spPr bwMode="auto">
          <a:xfrm>
            <a:off x="2127250" y="4584700"/>
            <a:ext cx="69850"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57" name="Oval 149"/>
          <p:cNvSpPr>
            <a:spLocks noChangeAspect="1" noChangeArrowheads="1"/>
          </p:cNvSpPr>
          <p:nvPr/>
        </p:nvSpPr>
        <p:spPr bwMode="auto">
          <a:xfrm>
            <a:off x="2417763" y="4230688"/>
            <a:ext cx="71437" cy="79375"/>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58" name="Oval 150"/>
          <p:cNvSpPr>
            <a:spLocks noChangeAspect="1" noChangeArrowheads="1"/>
          </p:cNvSpPr>
          <p:nvPr/>
        </p:nvSpPr>
        <p:spPr bwMode="auto">
          <a:xfrm>
            <a:off x="2379663" y="3963988"/>
            <a:ext cx="69850" cy="80962"/>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59" name="Oval 151"/>
          <p:cNvSpPr>
            <a:spLocks noChangeAspect="1" noChangeArrowheads="1"/>
          </p:cNvSpPr>
          <p:nvPr/>
        </p:nvSpPr>
        <p:spPr bwMode="auto">
          <a:xfrm>
            <a:off x="1670050" y="4851400"/>
            <a:ext cx="69850" cy="80963"/>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60" name="Oval 152"/>
          <p:cNvSpPr>
            <a:spLocks noChangeAspect="1" noChangeArrowheads="1"/>
          </p:cNvSpPr>
          <p:nvPr/>
        </p:nvSpPr>
        <p:spPr bwMode="auto">
          <a:xfrm>
            <a:off x="1366838" y="5053013"/>
            <a:ext cx="69850" cy="77787"/>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61" name="Oval 153"/>
          <p:cNvSpPr>
            <a:spLocks noChangeAspect="1" noChangeArrowheads="1"/>
          </p:cNvSpPr>
          <p:nvPr/>
        </p:nvSpPr>
        <p:spPr bwMode="auto">
          <a:xfrm>
            <a:off x="2185988" y="4375150"/>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62" name="Oval 154"/>
          <p:cNvSpPr>
            <a:spLocks noChangeAspect="1" noChangeArrowheads="1"/>
          </p:cNvSpPr>
          <p:nvPr/>
        </p:nvSpPr>
        <p:spPr bwMode="auto">
          <a:xfrm>
            <a:off x="1533525" y="5129213"/>
            <a:ext cx="69850" cy="82550"/>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363" name="Oval 155"/>
          <p:cNvSpPr>
            <a:spLocks noChangeAspect="1" noChangeArrowheads="1"/>
          </p:cNvSpPr>
          <p:nvPr/>
        </p:nvSpPr>
        <p:spPr bwMode="auto">
          <a:xfrm>
            <a:off x="2000250" y="4441825"/>
            <a:ext cx="71438" cy="77788"/>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64" name="Oval 156"/>
          <p:cNvSpPr>
            <a:spLocks noChangeAspect="1" noChangeArrowheads="1"/>
          </p:cNvSpPr>
          <p:nvPr/>
        </p:nvSpPr>
        <p:spPr bwMode="auto">
          <a:xfrm>
            <a:off x="2341563" y="4052888"/>
            <a:ext cx="69850"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65" name="Oval 157"/>
          <p:cNvSpPr>
            <a:spLocks noChangeAspect="1" noChangeArrowheads="1"/>
          </p:cNvSpPr>
          <p:nvPr/>
        </p:nvSpPr>
        <p:spPr bwMode="auto">
          <a:xfrm>
            <a:off x="2193925" y="4386263"/>
            <a:ext cx="71438"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66" name="Oval 158"/>
          <p:cNvSpPr>
            <a:spLocks noChangeAspect="1" noChangeArrowheads="1"/>
          </p:cNvSpPr>
          <p:nvPr/>
        </p:nvSpPr>
        <p:spPr bwMode="auto">
          <a:xfrm>
            <a:off x="1651000" y="4984750"/>
            <a:ext cx="69850" cy="80963"/>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367" name="Oval 159"/>
          <p:cNvSpPr>
            <a:spLocks noChangeAspect="1" noChangeArrowheads="1"/>
          </p:cNvSpPr>
          <p:nvPr/>
        </p:nvSpPr>
        <p:spPr bwMode="auto">
          <a:xfrm>
            <a:off x="1641475" y="500697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68" name="Oval 160"/>
          <p:cNvSpPr>
            <a:spLocks noChangeAspect="1" noChangeArrowheads="1"/>
          </p:cNvSpPr>
          <p:nvPr/>
        </p:nvSpPr>
        <p:spPr bwMode="auto">
          <a:xfrm>
            <a:off x="1484313" y="5029200"/>
            <a:ext cx="69850"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69" name="Oval 161"/>
          <p:cNvSpPr>
            <a:spLocks noChangeAspect="1" noChangeArrowheads="1"/>
          </p:cNvSpPr>
          <p:nvPr/>
        </p:nvSpPr>
        <p:spPr bwMode="auto">
          <a:xfrm>
            <a:off x="1670050" y="5006975"/>
            <a:ext cx="69850" cy="80963"/>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370" name="Oval 162"/>
          <p:cNvSpPr>
            <a:spLocks noChangeAspect="1" noChangeArrowheads="1"/>
          </p:cNvSpPr>
          <p:nvPr/>
        </p:nvSpPr>
        <p:spPr bwMode="auto">
          <a:xfrm>
            <a:off x="2351088" y="4308475"/>
            <a:ext cx="69850" cy="80963"/>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71" name="Oval 163"/>
          <p:cNvSpPr>
            <a:spLocks noChangeAspect="1" noChangeArrowheads="1"/>
          </p:cNvSpPr>
          <p:nvPr/>
        </p:nvSpPr>
        <p:spPr bwMode="auto">
          <a:xfrm>
            <a:off x="1747838" y="4786313"/>
            <a:ext cx="69850" cy="80962"/>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372" name="Oval 164"/>
          <p:cNvSpPr>
            <a:spLocks noChangeAspect="1" noChangeArrowheads="1"/>
          </p:cNvSpPr>
          <p:nvPr/>
        </p:nvSpPr>
        <p:spPr bwMode="auto">
          <a:xfrm>
            <a:off x="1670050" y="490855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73" name="Oval 165"/>
          <p:cNvSpPr>
            <a:spLocks noChangeAspect="1" noChangeArrowheads="1"/>
          </p:cNvSpPr>
          <p:nvPr/>
        </p:nvSpPr>
        <p:spPr bwMode="auto">
          <a:xfrm>
            <a:off x="1493838" y="5053013"/>
            <a:ext cx="71437" cy="77787"/>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74" name="Oval 166"/>
          <p:cNvSpPr>
            <a:spLocks noChangeAspect="1" noChangeArrowheads="1"/>
          </p:cNvSpPr>
          <p:nvPr/>
        </p:nvSpPr>
        <p:spPr bwMode="auto">
          <a:xfrm>
            <a:off x="1376363" y="5140325"/>
            <a:ext cx="71437" cy="82550"/>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75" name="Oval 167"/>
          <p:cNvSpPr>
            <a:spLocks noChangeAspect="1" noChangeArrowheads="1"/>
          </p:cNvSpPr>
          <p:nvPr/>
        </p:nvSpPr>
        <p:spPr bwMode="auto">
          <a:xfrm>
            <a:off x="1981200" y="4508500"/>
            <a:ext cx="69850" cy="77788"/>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376" name="Oval 168"/>
          <p:cNvSpPr>
            <a:spLocks noChangeAspect="1" noChangeArrowheads="1"/>
          </p:cNvSpPr>
          <p:nvPr/>
        </p:nvSpPr>
        <p:spPr bwMode="auto">
          <a:xfrm>
            <a:off x="1893888" y="4741863"/>
            <a:ext cx="69850" cy="77787"/>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77" name="Oval 169"/>
          <p:cNvSpPr>
            <a:spLocks noChangeAspect="1" noChangeArrowheads="1"/>
          </p:cNvSpPr>
          <p:nvPr/>
        </p:nvSpPr>
        <p:spPr bwMode="auto">
          <a:xfrm>
            <a:off x="1990725" y="4562475"/>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78" name="Oval 170"/>
          <p:cNvSpPr>
            <a:spLocks noChangeAspect="1" noChangeArrowheads="1"/>
          </p:cNvSpPr>
          <p:nvPr/>
        </p:nvSpPr>
        <p:spPr bwMode="auto">
          <a:xfrm>
            <a:off x="1571625" y="4930775"/>
            <a:ext cx="69850" cy="77788"/>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79" name="Oval 171"/>
          <p:cNvSpPr>
            <a:spLocks noChangeAspect="1" noChangeArrowheads="1"/>
          </p:cNvSpPr>
          <p:nvPr/>
        </p:nvSpPr>
        <p:spPr bwMode="auto">
          <a:xfrm>
            <a:off x="1258888" y="5408613"/>
            <a:ext cx="69850" cy="79375"/>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80" name="Oval 172"/>
          <p:cNvSpPr>
            <a:spLocks noChangeAspect="1" noChangeArrowheads="1"/>
          </p:cNvSpPr>
          <p:nvPr/>
        </p:nvSpPr>
        <p:spPr bwMode="auto">
          <a:xfrm>
            <a:off x="2954338" y="3863975"/>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81" name="Oval 173"/>
          <p:cNvSpPr>
            <a:spLocks noChangeAspect="1" noChangeArrowheads="1"/>
          </p:cNvSpPr>
          <p:nvPr/>
        </p:nvSpPr>
        <p:spPr bwMode="auto">
          <a:xfrm>
            <a:off x="1844675" y="4729163"/>
            <a:ext cx="69850" cy="80962"/>
          </a:xfrm>
          <a:prstGeom prst="ellipse">
            <a:avLst/>
          </a:prstGeom>
          <a:solidFill>
            <a:srgbClr val="FF66FF"/>
          </a:solidFill>
          <a:ln w="9525">
            <a:solidFill>
              <a:srgbClr val="FF99FF"/>
            </a:solidFill>
            <a:round/>
            <a:headEnd/>
            <a:tailEnd/>
          </a:ln>
        </p:spPr>
        <p:txBody>
          <a:bodyPr/>
          <a:lstStyle/>
          <a:p>
            <a:endParaRPr lang="en-US" smtClean="0">
              <a:solidFill>
                <a:srgbClr val="000000"/>
              </a:solidFill>
            </a:endParaRPr>
          </a:p>
        </p:txBody>
      </p:sp>
      <p:sp>
        <p:nvSpPr>
          <p:cNvPr id="94382" name="Oval 174"/>
          <p:cNvSpPr>
            <a:spLocks noChangeAspect="1" noChangeArrowheads="1"/>
          </p:cNvSpPr>
          <p:nvPr/>
        </p:nvSpPr>
        <p:spPr bwMode="auto">
          <a:xfrm>
            <a:off x="1563688" y="5129213"/>
            <a:ext cx="69850" cy="8255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83" name="Oval 175"/>
          <p:cNvSpPr>
            <a:spLocks noChangeAspect="1" noChangeArrowheads="1"/>
          </p:cNvSpPr>
          <p:nvPr/>
        </p:nvSpPr>
        <p:spPr bwMode="auto">
          <a:xfrm>
            <a:off x="1708150" y="4841875"/>
            <a:ext cx="69850"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84" name="Oval 176"/>
          <p:cNvSpPr>
            <a:spLocks noChangeAspect="1" noChangeArrowheads="1"/>
          </p:cNvSpPr>
          <p:nvPr/>
        </p:nvSpPr>
        <p:spPr bwMode="auto">
          <a:xfrm>
            <a:off x="1611313" y="5018088"/>
            <a:ext cx="71437" cy="80962"/>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85" name="Rectangle 177"/>
          <p:cNvSpPr>
            <a:spLocks noChangeArrowheads="1"/>
          </p:cNvSpPr>
          <p:nvPr/>
        </p:nvSpPr>
        <p:spPr bwMode="auto">
          <a:xfrm>
            <a:off x="904875" y="5419725"/>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0</a:t>
            </a:r>
          </a:p>
        </p:txBody>
      </p:sp>
      <p:sp>
        <p:nvSpPr>
          <p:cNvPr id="94386" name="Rectangle 178"/>
          <p:cNvSpPr>
            <a:spLocks noChangeArrowheads="1"/>
          </p:cNvSpPr>
          <p:nvPr/>
        </p:nvSpPr>
        <p:spPr bwMode="auto">
          <a:xfrm>
            <a:off x="787400" y="4675188"/>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100</a:t>
            </a:r>
          </a:p>
        </p:txBody>
      </p:sp>
      <p:sp>
        <p:nvSpPr>
          <p:cNvPr id="94387" name="Rectangle 179"/>
          <p:cNvSpPr>
            <a:spLocks noChangeArrowheads="1"/>
          </p:cNvSpPr>
          <p:nvPr/>
        </p:nvSpPr>
        <p:spPr bwMode="auto">
          <a:xfrm>
            <a:off x="787400" y="392112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200</a:t>
            </a:r>
          </a:p>
        </p:txBody>
      </p:sp>
      <p:sp>
        <p:nvSpPr>
          <p:cNvPr id="94388" name="Rectangle 180"/>
          <p:cNvSpPr>
            <a:spLocks noChangeArrowheads="1"/>
          </p:cNvSpPr>
          <p:nvPr/>
        </p:nvSpPr>
        <p:spPr bwMode="auto">
          <a:xfrm>
            <a:off x="787400" y="3176588"/>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300</a:t>
            </a:r>
          </a:p>
        </p:txBody>
      </p:sp>
      <p:sp>
        <p:nvSpPr>
          <p:cNvPr id="94389" name="Rectangle 181"/>
          <p:cNvSpPr>
            <a:spLocks noChangeArrowheads="1"/>
          </p:cNvSpPr>
          <p:nvPr/>
        </p:nvSpPr>
        <p:spPr bwMode="auto">
          <a:xfrm>
            <a:off x="787400" y="2432050"/>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400</a:t>
            </a:r>
          </a:p>
        </p:txBody>
      </p:sp>
      <p:sp>
        <p:nvSpPr>
          <p:cNvPr id="94390" name="Rectangle 182"/>
          <p:cNvSpPr>
            <a:spLocks noChangeArrowheads="1"/>
          </p:cNvSpPr>
          <p:nvPr/>
        </p:nvSpPr>
        <p:spPr bwMode="auto">
          <a:xfrm>
            <a:off x="1201738" y="5629275"/>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0</a:t>
            </a:r>
          </a:p>
        </p:txBody>
      </p:sp>
      <p:sp>
        <p:nvSpPr>
          <p:cNvPr id="94391" name="Rectangle 183"/>
          <p:cNvSpPr>
            <a:spLocks noChangeArrowheads="1"/>
          </p:cNvSpPr>
          <p:nvPr/>
        </p:nvSpPr>
        <p:spPr bwMode="auto">
          <a:xfrm>
            <a:off x="1738313" y="56292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100</a:t>
            </a:r>
          </a:p>
        </p:txBody>
      </p:sp>
      <p:sp>
        <p:nvSpPr>
          <p:cNvPr id="94392" name="Rectangle 184"/>
          <p:cNvSpPr>
            <a:spLocks noChangeArrowheads="1"/>
          </p:cNvSpPr>
          <p:nvPr/>
        </p:nvSpPr>
        <p:spPr bwMode="auto">
          <a:xfrm>
            <a:off x="2379663" y="56292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200</a:t>
            </a:r>
          </a:p>
        </p:txBody>
      </p:sp>
      <p:sp>
        <p:nvSpPr>
          <p:cNvPr id="94393" name="Rectangle 185"/>
          <p:cNvSpPr>
            <a:spLocks noChangeArrowheads="1"/>
          </p:cNvSpPr>
          <p:nvPr/>
        </p:nvSpPr>
        <p:spPr bwMode="auto">
          <a:xfrm>
            <a:off x="3017838" y="56292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300</a:t>
            </a:r>
          </a:p>
        </p:txBody>
      </p:sp>
      <p:sp>
        <p:nvSpPr>
          <p:cNvPr id="94394" name="Rectangle 186"/>
          <p:cNvSpPr>
            <a:spLocks noChangeArrowheads="1"/>
          </p:cNvSpPr>
          <p:nvPr/>
        </p:nvSpPr>
        <p:spPr bwMode="auto">
          <a:xfrm>
            <a:off x="3684588" y="56292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400</a:t>
            </a:r>
          </a:p>
        </p:txBody>
      </p:sp>
      <p:sp>
        <p:nvSpPr>
          <p:cNvPr id="94395" name="Rectangle 187"/>
          <p:cNvSpPr>
            <a:spLocks noChangeArrowheads="1"/>
          </p:cNvSpPr>
          <p:nvPr/>
        </p:nvSpPr>
        <p:spPr bwMode="auto">
          <a:xfrm>
            <a:off x="2347913" y="5935663"/>
            <a:ext cx="788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smtClean="0">
                <a:solidFill>
                  <a:srgbClr val="FFFFFF"/>
                </a:solidFill>
                <a:latin typeface="Arial" charset="0"/>
              </a:rPr>
              <a:t>Twin 2</a:t>
            </a:r>
            <a:endParaRPr lang="en-US" altLang="en-US" sz="2000" smtClean="0">
              <a:solidFill>
                <a:srgbClr val="FFFFFF"/>
              </a:solidFill>
              <a:latin typeface="Arial" charset="0"/>
            </a:endParaRPr>
          </a:p>
        </p:txBody>
      </p:sp>
      <p:sp>
        <p:nvSpPr>
          <p:cNvPr id="94396" name="Rectangle 188"/>
          <p:cNvSpPr>
            <a:spLocks noChangeArrowheads="1"/>
          </p:cNvSpPr>
          <p:nvPr/>
        </p:nvSpPr>
        <p:spPr bwMode="auto">
          <a:xfrm rot="16200000">
            <a:off x="64294" y="3677444"/>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smtClean="0">
                <a:solidFill>
                  <a:srgbClr val="FFFFFF"/>
                </a:solidFill>
                <a:latin typeface="Arial" charset="0"/>
              </a:rPr>
              <a:t>Twin 1</a:t>
            </a:r>
            <a:endParaRPr lang="en-US" altLang="en-US" sz="2000" smtClean="0">
              <a:solidFill>
                <a:srgbClr val="FFFFFF"/>
              </a:solidFill>
              <a:latin typeface="Arial" charset="0"/>
            </a:endParaRPr>
          </a:p>
        </p:txBody>
      </p:sp>
      <p:sp>
        <p:nvSpPr>
          <p:cNvPr id="94397" name="Rectangle 189"/>
          <p:cNvSpPr>
            <a:spLocks noChangeArrowheads="1"/>
          </p:cNvSpPr>
          <p:nvPr/>
        </p:nvSpPr>
        <p:spPr bwMode="auto">
          <a:xfrm>
            <a:off x="5864225" y="2149475"/>
            <a:ext cx="2913063" cy="3341688"/>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ndParaRPr>
          </a:p>
        </p:txBody>
      </p:sp>
      <p:sp>
        <p:nvSpPr>
          <p:cNvPr id="94398" name="Line 190"/>
          <p:cNvSpPr>
            <a:spLocks noChangeShapeType="1"/>
          </p:cNvSpPr>
          <p:nvPr/>
        </p:nvSpPr>
        <p:spPr bwMode="auto">
          <a:xfrm>
            <a:off x="5834063" y="5491163"/>
            <a:ext cx="30162"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399" name="Line 191"/>
          <p:cNvSpPr>
            <a:spLocks noChangeShapeType="1"/>
          </p:cNvSpPr>
          <p:nvPr/>
        </p:nvSpPr>
        <p:spPr bwMode="auto">
          <a:xfrm>
            <a:off x="5834063" y="5121275"/>
            <a:ext cx="30162"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0" name="Line 192"/>
          <p:cNvSpPr>
            <a:spLocks noChangeShapeType="1"/>
          </p:cNvSpPr>
          <p:nvPr/>
        </p:nvSpPr>
        <p:spPr bwMode="auto">
          <a:xfrm>
            <a:off x="5834063" y="4749800"/>
            <a:ext cx="30162"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1" name="Line 193"/>
          <p:cNvSpPr>
            <a:spLocks noChangeShapeType="1"/>
          </p:cNvSpPr>
          <p:nvPr/>
        </p:nvSpPr>
        <p:spPr bwMode="auto">
          <a:xfrm>
            <a:off x="5834063" y="4381500"/>
            <a:ext cx="30162"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2" name="Line 194"/>
          <p:cNvSpPr>
            <a:spLocks noChangeShapeType="1"/>
          </p:cNvSpPr>
          <p:nvPr/>
        </p:nvSpPr>
        <p:spPr bwMode="auto">
          <a:xfrm>
            <a:off x="5834063" y="4013200"/>
            <a:ext cx="30162"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3" name="Line 195"/>
          <p:cNvSpPr>
            <a:spLocks noChangeShapeType="1"/>
          </p:cNvSpPr>
          <p:nvPr/>
        </p:nvSpPr>
        <p:spPr bwMode="auto">
          <a:xfrm>
            <a:off x="5834063" y="3632200"/>
            <a:ext cx="30162"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4" name="Line 196"/>
          <p:cNvSpPr>
            <a:spLocks noChangeShapeType="1"/>
          </p:cNvSpPr>
          <p:nvPr/>
        </p:nvSpPr>
        <p:spPr bwMode="auto">
          <a:xfrm>
            <a:off x="5834063" y="3260725"/>
            <a:ext cx="30162"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5" name="Line 197"/>
          <p:cNvSpPr>
            <a:spLocks noChangeShapeType="1"/>
          </p:cNvSpPr>
          <p:nvPr/>
        </p:nvSpPr>
        <p:spPr bwMode="auto">
          <a:xfrm>
            <a:off x="5834063" y="2890838"/>
            <a:ext cx="30162"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6" name="Line 198"/>
          <p:cNvSpPr>
            <a:spLocks noChangeShapeType="1"/>
          </p:cNvSpPr>
          <p:nvPr/>
        </p:nvSpPr>
        <p:spPr bwMode="auto">
          <a:xfrm>
            <a:off x="5834063" y="2519363"/>
            <a:ext cx="30162"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7" name="Line 199"/>
          <p:cNvSpPr>
            <a:spLocks noChangeShapeType="1"/>
          </p:cNvSpPr>
          <p:nvPr/>
        </p:nvSpPr>
        <p:spPr bwMode="auto">
          <a:xfrm>
            <a:off x="5834063" y="2149475"/>
            <a:ext cx="30162"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8" name="Line 200"/>
          <p:cNvSpPr>
            <a:spLocks noChangeShapeType="1"/>
          </p:cNvSpPr>
          <p:nvPr/>
        </p:nvSpPr>
        <p:spPr bwMode="auto">
          <a:xfrm flipV="1">
            <a:off x="5864225" y="5491163"/>
            <a:ext cx="1588"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9" name="Line 201"/>
          <p:cNvSpPr>
            <a:spLocks noChangeShapeType="1"/>
          </p:cNvSpPr>
          <p:nvPr/>
        </p:nvSpPr>
        <p:spPr bwMode="auto">
          <a:xfrm flipV="1">
            <a:off x="6191250" y="5491163"/>
            <a:ext cx="1588"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0" name="Line 202"/>
          <p:cNvSpPr>
            <a:spLocks noChangeShapeType="1"/>
          </p:cNvSpPr>
          <p:nvPr/>
        </p:nvSpPr>
        <p:spPr bwMode="auto">
          <a:xfrm flipV="1">
            <a:off x="6507163" y="549116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1" name="Line 203"/>
          <p:cNvSpPr>
            <a:spLocks noChangeShapeType="1"/>
          </p:cNvSpPr>
          <p:nvPr/>
        </p:nvSpPr>
        <p:spPr bwMode="auto">
          <a:xfrm flipV="1">
            <a:off x="6834188" y="549116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2" name="Line 204"/>
          <p:cNvSpPr>
            <a:spLocks noChangeShapeType="1"/>
          </p:cNvSpPr>
          <p:nvPr/>
        </p:nvSpPr>
        <p:spPr bwMode="auto">
          <a:xfrm flipV="1">
            <a:off x="7161213" y="549116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3" name="Line 205"/>
          <p:cNvSpPr>
            <a:spLocks noChangeShapeType="1"/>
          </p:cNvSpPr>
          <p:nvPr/>
        </p:nvSpPr>
        <p:spPr bwMode="auto">
          <a:xfrm flipV="1">
            <a:off x="7477125" y="5491163"/>
            <a:ext cx="3175"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4" name="Line 206"/>
          <p:cNvSpPr>
            <a:spLocks noChangeShapeType="1"/>
          </p:cNvSpPr>
          <p:nvPr/>
        </p:nvSpPr>
        <p:spPr bwMode="auto">
          <a:xfrm flipV="1">
            <a:off x="7805738" y="549116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5" name="Line 207"/>
          <p:cNvSpPr>
            <a:spLocks noChangeShapeType="1"/>
          </p:cNvSpPr>
          <p:nvPr/>
        </p:nvSpPr>
        <p:spPr bwMode="auto">
          <a:xfrm flipV="1">
            <a:off x="8132763" y="549116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6" name="Line 208"/>
          <p:cNvSpPr>
            <a:spLocks noChangeShapeType="1"/>
          </p:cNvSpPr>
          <p:nvPr/>
        </p:nvSpPr>
        <p:spPr bwMode="auto">
          <a:xfrm flipV="1">
            <a:off x="8448675" y="5491163"/>
            <a:ext cx="1588"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7" name="Line 209"/>
          <p:cNvSpPr>
            <a:spLocks noChangeShapeType="1"/>
          </p:cNvSpPr>
          <p:nvPr/>
        </p:nvSpPr>
        <p:spPr bwMode="auto">
          <a:xfrm flipV="1">
            <a:off x="8777288" y="549116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8" name="Oval 210"/>
          <p:cNvSpPr>
            <a:spLocks noChangeAspect="1" noChangeArrowheads="1"/>
          </p:cNvSpPr>
          <p:nvPr/>
        </p:nvSpPr>
        <p:spPr bwMode="auto">
          <a:xfrm>
            <a:off x="6151563" y="4664075"/>
            <a:ext cx="71437"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19" name="Oval 211"/>
          <p:cNvSpPr>
            <a:spLocks noChangeAspect="1" noChangeArrowheads="1"/>
          </p:cNvSpPr>
          <p:nvPr/>
        </p:nvSpPr>
        <p:spPr bwMode="auto">
          <a:xfrm>
            <a:off x="6651625" y="4926013"/>
            <a:ext cx="68263"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0" name="Oval 212"/>
          <p:cNvSpPr>
            <a:spLocks noChangeAspect="1" noChangeArrowheads="1"/>
          </p:cNvSpPr>
          <p:nvPr/>
        </p:nvSpPr>
        <p:spPr bwMode="auto">
          <a:xfrm>
            <a:off x="6315075" y="48387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1" name="Oval 213"/>
          <p:cNvSpPr>
            <a:spLocks noChangeAspect="1" noChangeArrowheads="1"/>
          </p:cNvSpPr>
          <p:nvPr/>
        </p:nvSpPr>
        <p:spPr bwMode="auto">
          <a:xfrm>
            <a:off x="6670675" y="4217988"/>
            <a:ext cx="66675"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22" name="Oval 214"/>
          <p:cNvSpPr>
            <a:spLocks noChangeAspect="1" noChangeArrowheads="1"/>
          </p:cNvSpPr>
          <p:nvPr/>
        </p:nvSpPr>
        <p:spPr bwMode="auto">
          <a:xfrm>
            <a:off x="6564313" y="4806950"/>
            <a:ext cx="69850"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3" name="Oval 215"/>
          <p:cNvSpPr>
            <a:spLocks noChangeAspect="1" noChangeArrowheads="1"/>
          </p:cNvSpPr>
          <p:nvPr/>
        </p:nvSpPr>
        <p:spPr bwMode="auto">
          <a:xfrm>
            <a:off x="6467475" y="496887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4" name="Oval 216"/>
          <p:cNvSpPr>
            <a:spLocks noChangeAspect="1" noChangeArrowheads="1"/>
          </p:cNvSpPr>
          <p:nvPr/>
        </p:nvSpPr>
        <p:spPr bwMode="auto">
          <a:xfrm>
            <a:off x="6477000" y="4271963"/>
            <a:ext cx="71438"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5" name="Oval 217"/>
          <p:cNvSpPr>
            <a:spLocks noChangeAspect="1" noChangeArrowheads="1"/>
          </p:cNvSpPr>
          <p:nvPr/>
        </p:nvSpPr>
        <p:spPr bwMode="auto">
          <a:xfrm>
            <a:off x="6372225" y="4957763"/>
            <a:ext cx="66675"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6" name="Oval 218"/>
          <p:cNvSpPr>
            <a:spLocks noChangeAspect="1" noChangeArrowheads="1"/>
          </p:cNvSpPr>
          <p:nvPr/>
        </p:nvSpPr>
        <p:spPr bwMode="auto">
          <a:xfrm>
            <a:off x="7045325" y="3478213"/>
            <a:ext cx="71438" cy="80962"/>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427" name="Oval 219"/>
          <p:cNvSpPr>
            <a:spLocks noChangeAspect="1" noChangeArrowheads="1"/>
          </p:cNvSpPr>
          <p:nvPr/>
        </p:nvSpPr>
        <p:spPr bwMode="auto">
          <a:xfrm>
            <a:off x="6757988" y="4044950"/>
            <a:ext cx="68262"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8" name="Oval 220"/>
          <p:cNvSpPr>
            <a:spLocks noChangeAspect="1" noChangeArrowheads="1"/>
          </p:cNvSpPr>
          <p:nvPr/>
        </p:nvSpPr>
        <p:spPr bwMode="auto">
          <a:xfrm>
            <a:off x="6132513" y="5178425"/>
            <a:ext cx="69850" cy="7620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429" name="Oval 221"/>
          <p:cNvSpPr>
            <a:spLocks noChangeAspect="1" noChangeArrowheads="1"/>
          </p:cNvSpPr>
          <p:nvPr/>
        </p:nvSpPr>
        <p:spPr bwMode="auto">
          <a:xfrm>
            <a:off x="6227763" y="47625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30" name="Oval 222"/>
          <p:cNvSpPr>
            <a:spLocks noChangeAspect="1" noChangeArrowheads="1"/>
          </p:cNvSpPr>
          <p:nvPr/>
        </p:nvSpPr>
        <p:spPr bwMode="auto">
          <a:xfrm>
            <a:off x="7007225" y="4719638"/>
            <a:ext cx="68263" cy="7620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31" name="Oval 223"/>
          <p:cNvSpPr>
            <a:spLocks noChangeAspect="1" noChangeArrowheads="1"/>
          </p:cNvSpPr>
          <p:nvPr/>
        </p:nvSpPr>
        <p:spPr bwMode="auto">
          <a:xfrm>
            <a:off x="6362700" y="4437063"/>
            <a:ext cx="68263"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32" name="Oval 224"/>
          <p:cNvSpPr>
            <a:spLocks noChangeAspect="1" noChangeArrowheads="1"/>
          </p:cNvSpPr>
          <p:nvPr/>
        </p:nvSpPr>
        <p:spPr bwMode="auto">
          <a:xfrm>
            <a:off x="6219825" y="4706938"/>
            <a:ext cx="68263" cy="79375"/>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33" name="Oval 225"/>
          <p:cNvSpPr>
            <a:spLocks noChangeAspect="1" noChangeArrowheads="1"/>
          </p:cNvSpPr>
          <p:nvPr/>
        </p:nvSpPr>
        <p:spPr bwMode="auto">
          <a:xfrm>
            <a:off x="6583363" y="4870450"/>
            <a:ext cx="71437"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34" name="Oval 226"/>
          <p:cNvSpPr>
            <a:spLocks noChangeAspect="1" noChangeArrowheads="1"/>
          </p:cNvSpPr>
          <p:nvPr/>
        </p:nvSpPr>
        <p:spPr bwMode="auto">
          <a:xfrm>
            <a:off x="7113588" y="4141788"/>
            <a:ext cx="68262"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435" name="Oval 227"/>
          <p:cNvSpPr>
            <a:spLocks noChangeAspect="1" noChangeArrowheads="1"/>
          </p:cNvSpPr>
          <p:nvPr/>
        </p:nvSpPr>
        <p:spPr bwMode="auto">
          <a:xfrm>
            <a:off x="6757988" y="4892675"/>
            <a:ext cx="68262" cy="77788"/>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36" name="Oval 228"/>
          <p:cNvSpPr>
            <a:spLocks noChangeAspect="1" noChangeArrowheads="1"/>
          </p:cNvSpPr>
          <p:nvPr/>
        </p:nvSpPr>
        <p:spPr bwMode="auto">
          <a:xfrm>
            <a:off x="6372225" y="4664075"/>
            <a:ext cx="66675"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37" name="Oval 229"/>
          <p:cNvSpPr>
            <a:spLocks noChangeAspect="1" noChangeArrowheads="1"/>
          </p:cNvSpPr>
          <p:nvPr/>
        </p:nvSpPr>
        <p:spPr bwMode="auto">
          <a:xfrm>
            <a:off x="5999163" y="4664075"/>
            <a:ext cx="69850"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438" name="Oval 230"/>
          <p:cNvSpPr>
            <a:spLocks noChangeAspect="1" noChangeArrowheads="1"/>
          </p:cNvSpPr>
          <p:nvPr/>
        </p:nvSpPr>
        <p:spPr bwMode="auto">
          <a:xfrm>
            <a:off x="6389688" y="4991100"/>
            <a:ext cx="71437"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39" name="Oval 231"/>
          <p:cNvSpPr>
            <a:spLocks noChangeAspect="1" noChangeArrowheads="1"/>
          </p:cNvSpPr>
          <p:nvPr/>
        </p:nvSpPr>
        <p:spPr bwMode="auto">
          <a:xfrm>
            <a:off x="7334250" y="3708400"/>
            <a:ext cx="69850"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40" name="Oval 232"/>
          <p:cNvSpPr>
            <a:spLocks noChangeAspect="1" noChangeArrowheads="1"/>
          </p:cNvSpPr>
          <p:nvPr/>
        </p:nvSpPr>
        <p:spPr bwMode="auto">
          <a:xfrm>
            <a:off x="8067675" y="3152775"/>
            <a:ext cx="65088"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41" name="Oval 233"/>
          <p:cNvSpPr>
            <a:spLocks noChangeAspect="1" noChangeArrowheads="1"/>
          </p:cNvSpPr>
          <p:nvPr/>
        </p:nvSpPr>
        <p:spPr bwMode="auto">
          <a:xfrm>
            <a:off x="7045325" y="4654550"/>
            <a:ext cx="71438"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42" name="Oval 234"/>
          <p:cNvSpPr>
            <a:spLocks noChangeAspect="1" noChangeArrowheads="1"/>
          </p:cNvSpPr>
          <p:nvPr/>
        </p:nvSpPr>
        <p:spPr bwMode="auto">
          <a:xfrm>
            <a:off x="7431088" y="4076700"/>
            <a:ext cx="66675" cy="77788"/>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43" name="Oval 235"/>
          <p:cNvSpPr>
            <a:spLocks noChangeAspect="1" noChangeArrowheads="1"/>
          </p:cNvSpPr>
          <p:nvPr/>
        </p:nvSpPr>
        <p:spPr bwMode="auto">
          <a:xfrm>
            <a:off x="6418263" y="4675188"/>
            <a:ext cx="71437"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44" name="Oval 236"/>
          <p:cNvSpPr>
            <a:spLocks noChangeAspect="1" noChangeArrowheads="1"/>
          </p:cNvSpPr>
          <p:nvPr/>
        </p:nvSpPr>
        <p:spPr bwMode="auto">
          <a:xfrm>
            <a:off x="6286500" y="4933950"/>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45" name="Oval 237"/>
          <p:cNvSpPr>
            <a:spLocks noChangeAspect="1" noChangeArrowheads="1"/>
          </p:cNvSpPr>
          <p:nvPr/>
        </p:nvSpPr>
        <p:spPr bwMode="auto">
          <a:xfrm>
            <a:off x="6592888" y="4849813"/>
            <a:ext cx="69850" cy="77787"/>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46" name="Oval 238"/>
          <p:cNvSpPr>
            <a:spLocks noChangeAspect="1" noChangeArrowheads="1"/>
          </p:cNvSpPr>
          <p:nvPr/>
        </p:nvSpPr>
        <p:spPr bwMode="auto">
          <a:xfrm>
            <a:off x="6102350" y="4632325"/>
            <a:ext cx="71438" cy="7620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47" name="Oval 239"/>
          <p:cNvSpPr>
            <a:spLocks noChangeAspect="1" noChangeArrowheads="1"/>
          </p:cNvSpPr>
          <p:nvPr/>
        </p:nvSpPr>
        <p:spPr bwMode="auto">
          <a:xfrm>
            <a:off x="6286500" y="4859338"/>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48" name="Oval 240"/>
          <p:cNvSpPr>
            <a:spLocks noChangeAspect="1" noChangeArrowheads="1"/>
          </p:cNvSpPr>
          <p:nvPr/>
        </p:nvSpPr>
        <p:spPr bwMode="auto">
          <a:xfrm>
            <a:off x="6315075" y="3935413"/>
            <a:ext cx="69850"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449" name="Oval 241"/>
          <p:cNvSpPr>
            <a:spLocks noChangeAspect="1" noChangeArrowheads="1"/>
          </p:cNvSpPr>
          <p:nvPr/>
        </p:nvSpPr>
        <p:spPr bwMode="auto">
          <a:xfrm>
            <a:off x="5949950" y="5362575"/>
            <a:ext cx="69850"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50" name="Oval 242"/>
          <p:cNvSpPr>
            <a:spLocks noChangeAspect="1" noChangeArrowheads="1"/>
          </p:cNvSpPr>
          <p:nvPr/>
        </p:nvSpPr>
        <p:spPr bwMode="auto">
          <a:xfrm>
            <a:off x="6526213" y="3848100"/>
            <a:ext cx="69850"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51" name="Oval 243"/>
          <p:cNvSpPr>
            <a:spLocks noChangeAspect="1" noChangeArrowheads="1"/>
          </p:cNvSpPr>
          <p:nvPr/>
        </p:nvSpPr>
        <p:spPr bwMode="auto">
          <a:xfrm>
            <a:off x="6286500" y="41529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52" name="Oval 244"/>
          <p:cNvSpPr>
            <a:spLocks noChangeAspect="1" noChangeArrowheads="1"/>
          </p:cNvSpPr>
          <p:nvPr/>
        </p:nvSpPr>
        <p:spPr bwMode="auto">
          <a:xfrm>
            <a:off x="7102475" y="3478213"/>
            <a:ext cx="69850" cy="80962"/>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53" name="Oval 245"/>
          <p:cNvSpPr>
            <a:spLocks noChangeAspect="1" noChangeArrowheads="1"/>
          </p:cNvSpPr>
          <p:nvPr/>
        </p:nvSpPr>
        <p:spPr bwMode="auto">
          <a:xfrm>
            <a:off x="6113463" y="5002213"/>
            <a:ext cx="69850"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54" name="Oval 246"/>
          <p:cNvSpPr>
            <a:spLocks noChangeAspect="1" noChangeArrowheads="1"/>
          </p:cNvSpPr>
          <p:nvPr/>
        </p:nvSpPr>
        <p:spPr bwMode="auto">
          <a:xfrm>
            <a:off x="7189788" y="4206875"/>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455" name="Oval 247"/>
          <p:cNvSpPr>
            <a:spLocks noChangeAspect="1" noChangeArrowheads="1"/>
          </p:cNvSpPr>
          <p:nvPr/>
        </p:nvSpPr>
        <p:spPr bwMode="auto">
          <a:xfrm>
            <a:off x="6488113" y="4292600"/>
            <a:ext cx="68262" cy="8255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456" name="Oval 248"/>
          <p:cNvSpPr>
            <a:spLocks noChangeAspect="1" noChangeArrowheads="1"/>
          </p:cNvSpPr>
          <p:nvPr/>
        </p:nvSpPr>
        <p:spPr bwMode="auto">
          <a:xfrm>
            <a:off x="6380163" y="5221288"/>
            <a:ext cx="69850" cy="77787"/>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57" name="Oval 249"/>
          <p:cNvSpPr>
            <a:spLocks noChangeAspect="1" noChangeArrowheads="1"/>
          </p:cNvSpPr>
          <p:nvPr/>
        </p:nvSpPr>
        <p:spPr bwMode="auto">
          <a:xfrm>
            <a:off x="6680200" y="4741863"/>
            <a:ext cx="68263"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58" name="Oval 250"/>
          <p:cNvSpPr>
            <a:spLocks noChangeAspect="1" noChangeArrowheads="1"/>
          </p:cNvSpPr>
          <p:nvPr/>
        </p:nvSpPr>
        <p:spPr bwMode="auto">
          <a:xfrm>
            <a:off x="6172200" y="4946650"/>
            <a:ext cx="68263"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59" name="Oval 251"/>
          <p:cNvSpPr>
            <a:spLocks noChangeAspect="1" noChangeArrowheads="1"/>
          </p:cNvSpPr>
          <p:nvPr/>
        </p:nvSpPr>
        <p:spPr bwMode="auto">
          <a:xfrm>
            <a:off x="6543675" y="49149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60" name="Oval 252"/>
          <p:cNvSpPr>
            <a:spLocks noChangeAspect="1" noChangeArrowheads="1"/>
          </p:cNvSpPr>
          <p:nvPr/>
        </p:nvSpPr>
        <p:spPr bwMode="auto">
          <a:xfrm>
            <a:off x="6564313" y="4741863"/>
            <a:ext cx="69850"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61" name="Oval 253"/>
          <p:cNvSpPr>
            <a:spLocks noChangeAspect="1" noChangeArrowheads="1"/>
          </p:cNvSpPr>
          <p:nvPr/>
        </p:nvSpPr>
        <p:spPr bwMode="auto">
          <a:xfrm>
            <a:off x="6583363" y="4806950"/>
            <a:ext cx="71437" cy="76200"/>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62" name="Oval 254"/>
          <p:cNvSpPr>
            <a:spLocks noChangeAspect="1" noChangeArrowheads="1"/>
          </p:cNvSpPr>
          <p:nvPr/>
        </p:nvSpPr>
        <p:spPr bwMode="auto">
          <a:xfrm>
            <a:off x="6345238" y="4991100"/>
            <a:ext cx="63500" cy="76200"/>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463" name="Oval 255"/>
          <p:cNvSpPr>
            <a:spLocks noChangeAspect="1" noChangeArrowheads="1"/>
          </p:cNvSpPr>
          <p:nvPr/>
        </p:nvSpPr>
        <p:spPr bwMode="auto">
          <a:xfrm>
            <a:off x="6113463" y="50673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64" name="Oval 256"/>
          <p:cNvSpPr>
            <a:spLocks noChangeAspect="1" noChangeArrowheads="1"/>
          </p:cNvSpPr>
          <p:nvPr/>
        </p:nvSpPr>
        <p:spPr bwMode="auto">
          <a:xfrm>
            <a:off x="6708775" y="4271963"/>
            <a:ext cx="69850"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65" name="Oval 257"/>
          <p:cNvSpPr>
            <a:spLocks noChangeAspect="1" noChangeArrowheads="1"/>
          </p:cNvSpPr>
          <p:nvPr/>
        </p:nvSpPr>
        <p:spPr bwMode="auto">
          <a:xfrm>
            <a:off x="6891338" y="3903663"/>
            <a:ext cx="69850"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466" name="Oval 258"/>
          <p:cNvSpPr>
            <a:spLocks noChangeAspect="1" noChangeArrowheads="1"/>
          </p:cNvSpPr>
          <p:nvPr/>
        </p:nvSpPr>
        <p:spPr bwMode="auto">
          <a:xfrm>
            <a:off x="6804025" y="4141788"/>
            <a:ext cx="69850" cy="80962"/>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67" name="Oval 259"/>
          <p:cNvSpPr>
            <a:spLocks noChangeAspect="1" noChangeArrowheads="1"/>
          </p:cNvSpPr>
          <p:nvPr/>
        </p:nvSpPr>
        <p:spPr bwMode="auto">
          <a:xfrm>
            <a:off x="5978525" y="5156200"/>
            <a:ext cx="69850" cy="76200"/>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468" name="Oval 260"/>
          <p:cNvSpPr>
            <a:spLocks noChangeAspect="1" noChangeArrowheads="1"/>
          </p:cNvSpPr>
          <p:nvPr/>
        </p:nvSpPr>
        <p:spPr bwMode="auto">
          <a:xfrm>
            <a:off x="6611938" y="5241925"/>
            <a:ext cx="71437" cy="79375"/>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469" name="Oval 261"/>
          <p:cNvSpPr>
            <a:spLocks noChangeAspect="1" noChangeArrowheads="1"/>
          </p:cNvSpPr>
          <p:nvPr/>
        </p:nvSpPr>
        <p:spPr bwMode="auto">
          <a:xfrm>
            <a:off x="7094538" y="4446588"/>
            <a:ext cx="68262"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70" name="Oval 262"/>
          <p:cNvSpPr>
            <a:spLocks noChangeAspect="1" noChangeArrowheads="1"/>
          </p:cNvSpPr>
          <p:nvPr/>
        </p:nvSpPr>
        <p:spPr bwMode="auto">
          <a:xfrm>
            <a:off x="6467475" y="4643438"/>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71" name="Oval 263"/>
          <p:cNvSpPr>
            <a:spLocks noChangeAspect="1" noChangeArrowheads="1"/>
          </p:cNvSpPr>
          <p:nvPr/>
        </p:nvSpPr>
        <p:spPr bwMode="auto">
          <a:xfrm>
            <a:off x="6248400" y="4489450"/>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72" name="Oval 264"/>
          <p:cNvSpPr>
            <a:spLocks noChangeAspect="1" noChangeArrowheads="1"/>
          </p:cNvSpPr>
          <p:nvPr/>
        </p:nvSpPr>
        <p:spPr bwMode="auto">
          <a:xfrm>
            <a:off x="6037263" y="5200650"/>
            <a:ext cx="68262"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73" name="Oval 265"/>
          <p:cNvSpPr>
            <a:spLocks noChangeAspect="1" noChangeArrowheads="1"/>
          </p:cNvSpPr>
          <p:nvPr/>
        </p:nvSpPr>
        <p:spPr bwMode="auto">
          <a:xfrm>
            <a:off x="6467475" y="4576763"/>
            <a:ext cx="69850" cy="80962"/>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74" name="Oval 266"/>
          <p:cNvSpPr>
            <a:spLocks noChangeAspect="1" noChangeArrowheads="1"/>
          </p:cNvSpPr>
          <p:nvPr/>
        </p:nvSpPr>
        <p:spPr bwMode="auto">
          <a:xfrm>
            <a:off x="6132513" y="4968875"/>
            <a:ext cx="69850" cy="80963"/>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75" name="Oval 267"/>
          <p:cNvSpPr>
            <a:spLocks noChangeAspect="1" noChangeArrowheads="1"/>
          </p:cNvSpPr>
          <p:nvPr/>
        </p:nvSpPr>
        <p:spPr bwMode="auto">
          <a:xfrm>
            <a:off x="6132513" y="4706938"/>
            <a:ext cx="69850"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76" name="Oval 268"/>
          <p:cNvSpPr>
            <a:spLocks noChangeAspect="1" noChangeArrowheads="1"/>
          </p:cNvSpPr>
          <p:nvPr/>
        </p:nvSpPr>
        <p:spPr bwMode="auto">
          <a:xfrm>
            <a:off x="6418263" y="5178425"/>
            <a:ext cx="71437"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77" name="Oval 269"/>
          <p:cNvSpPr>
            <a:spLocks noChangeAspect="1" noChangeArrowheads="1"/>
          </p:cNvSpPr>
          <p:nvPr/>
        </p:nvSpPr>
        <p:spPr bwMode="auto">
          <a:xfrm>
            <a:off x="7170738" y="3817938"/>
            <a:ext cx="69850" cy="7620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478" name="Oval 270"/>
          <p:cNvSpPr>
            <a:spLocks noChangeAspect="1" noChangeArrowheads="1"/>
          </p:cNvSpPr>
          <p:nvPr/>
        </p:nvSpPr>
        <p:spPr bwMode="auto">
          <a:xfrm>
            <a:off x="6315075" y="4926013"/>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79" name="Oval 271"/>
          <p:cNvSpPr>
            <a:spLocks noChangeAspect="1" noChangeArrowheads="1"/>
          </p:cNvSpPr>
          <p:nvPr/>
        </p:nvSpPr>
        <p:spPr bwMode="auto">
          <a:xfrm>
            <a:off x="6122988" y="5091113"/>
            <a:ext cx="69850"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80" name="Oval 272"/>
          <p:cNvSpPr>
            <a:spLocks noChangeAspect="1" noChangeArrowheads="1"/>
          </p:cNvSpPr>
          <p:nvPr/>
        </p:nvSpPr>
        <p:spPr bwMode="auto">
          <a:xfrm>
            <a:off x="6389688" y="4478338"/>
            <a:ext cx="71437" cy="79375"/>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81" name="Oval 273"/>
          <p:cNvSpPr>
            <a:spLocks noChangeAspect="1" noChangeArrowheads="1"/>
          </p:cNvSpPr>
          <p:nvPr/>
        </p:nvSpPr>
        <p:spPr bwMode="auto">
          <a:xfrm>
            <a:off x="6180138" y="4859338"/>
            <a:ext cx="69850" cy="80962"/>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82" name="Oval 274"/>
          <p:cNvSpPr>
            <a:spLocks noChangeAspect="1" noChangeArrowheads="1"/>
          </p:cNvSpPr>
          <p:nvPr/>
        </p:nvSpPr>
        <p:spPr bwMode="auto">
          <a:xfrm>
            <a:off x="6037263" y="5230813"/>
            <a:ext cx="68262"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83" name="Oval 275"/>
          <p:cNvSpPr>
            <a:spLocks noChangeAspect="1" noChangeArrowheads="1"/>
          </p:cNvSpPr>
          <p:nvPr/>
        </p:nvSpPr>
        <p:spPr bwMode="auto">
          <a:xfrm>
            <a:off x="6488113" y="4013200"/>
            <a:ext cx="68262"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84" name="Oval 276"/>
          <p:cNvSpPr>
            <a:spLocks noChangeAspect="1" noChangeArrowheads="1"/>
          </p:cNvSpPr>
          <p:nvPr/>
        </p:nvSpPr>
        <p:spPr bwMode="auto">
          <a:xfrm>
            <a:off x="7219950" y="4926013"/>
            <a:ext cx="68263"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85" name="Oval 277"/>
          <p:cNvSpPr>
            <a:spLocks noChangeAspect="1" noChangeArrowheads="1"/>
          </p:cNvSpPr>
          <p:nvPr/>
        </p:nvSpPr>
        <p:spPr bwMode="auto">
          <a:xfrm>
            <a:off x="6757988" y="4762500"/>
            <a:ext cx="68262" cy="77788"/>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86" name="Oval 278"/>
          <p:cNvSpPr>
            <a:spLocks noChangeAspect="1" noChangeArrowheads="1"/>
          </p:cNvSpPr>
          <p:nvPr/>
        </p:nvSpPr>
        <p:spPr bwMode="auto">
          <a:xfrm>
            <a:off x="6362700" y="5113338"/>
            <a:ext cx="68263" cy="7620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87" name="Oval 279"/>
          <p:cNvSpPr>
            <a:spLocks noChangeAspect="1" noChangeArrowheads="1"/>
          </p:cNvSpPr>
          <p:nvPr/>
        </p:nvSpPr>
        <p:spPr bwMode="auto">
          <a:xfrm>
            <a:off x="7497763" y="3609975"/>
            <a:ext cx="69850" cy="7620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88" name="Oval 280"/>
          <p:cNvSpPr>
            <a:spLocks noChangeAspect="1" noChangeArrowheads="1"/>
          </p:cNvSpPr>
          <p:nvPr/>
        </p:nvSpPr>
        <p:spPr bwMode="auto">
          <a:xfrm>
            <a:off x="7431088" y="4719638"/>
            <a:ext cx="66675" cy="7620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489" name="Oval 281"/>
          <p:cNvSpPr>
            <a:spLocks noChangeAspect="1" noChangeArrowheads="1"/>
          </p:cNvSpPr>
          <p:nvPr/>
        </p:nvSpPr>
        <p:spPr bwMode="auto">
          <a:xfrm>
            <a:off x="6969125" y="4556125"/>
            <a:ext cx="66675" cy="77788"/>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90" name="Oval 282"/>
          <p:cNvSpPr>
            <a:spLocks noChangeAspect="1" noChangeArrowheads="1"/>
          </p:cNvSpPr>
          <p:nvPr/>
        </p:nvSpPr>
        <p:spPr bwMode="auto">
          <a:xfrm>
            <a:off x="7488238" y="4110038"/>
            <a:ext cx="69850" cy="77787"/>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91" name="Oval 283"/>
          <p:cNvSpPr>
            <a:spLocks noChangeAspect="1" noChangeArrowheads="1"/>
          </p:cNvSpPr>
          <p:nvPr/>
        </p:nvSpPr>
        <p:spPr bwMode="auto">
          <a:xfrm>
            <a:off x="6623050" y="4772025"/>
            <a:ext cx="69850"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92" name="Oval 284"/>
          <p:cNvSpPr>
            <a:spLocks noChangeAspect="1" noChangeArrowheads="1"/>
          </p:cNvSpPr>
          <p:nvPr/>
        </p:nvSpPr>
        <p:spPr bwMode="auto">
          <a:xfrm>
            <a:off x="6448425" y="4762500"/>
            <a:ext cx="71438"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93" name="Oval 285"/>
          <p:cNvSpPr>
            <a:spLocks noChangeAspect="1" noChangeArrowheads="1"/>
          </p:cNvSpPr>
          <p:nvPr/>
        </p:nvSpPr>
        <p:spPr bwMode="auto">
          <a:xfrm>
            <a:off x="6389688" y="4457700"/>
            <a:ext cx="71437"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94" name="Oval 286"/>
          <p:cNvSpPr>
            <a:spLocks noChangeAspect="1" noChangeArrowheads="1"/>
          </p:cNvSpPr>
          <p:nvPr/>
        </p:nvSpPr>
        <p:spPr bwMode="auto">
          <a:xfrm>
            <a:off x="6824663" y="5002213"/>
            <a:ext cx="68262" cy="76200"/>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495" name="Oval 287"/>
          <p:cNvSpPr>
            <a:spLocks noChangeAspect="1" noChangeArrowheads="1"/>
          </p:cNvSpPr>
          <p:nvPr/>
        </p:nvSpPr>
        <p:spPr bwMode="auto">
          <a:xfrm>
            <a:off x="6564313" y="4784725"/>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96" name="Oval 288"/>
          <p:cNvSpPr>
            <a:spLocks noChangeAspect="1" noChangeArrowheads="1"/>
          </p:cNvSpPr>
          <p:nvPr/>
        </p:nvSpPr>
        <p:spPr bwMode="auto">
          <a:xfrm>
            <a:off x="6526213" y="3783013"/>
            <a:ext cx="69850" cy="80962"/>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497" name="Oval 289"/>
          <p:cNvSpPr>
            <a:spLocks noChangeAspect="1" noChangeArrowheads="1"/>
          </p:cNvSpPr>
          <p:nvPr/>
        </p:nvSpPr>
        <p:spPr bwMode="auto">
          <a:xfrm>
            <a:off x="6362700" y="4892675"/>
            <a:ext cx="68263" cy="77788"/>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498" name="Oval 290"/>
          <p:cNvSpPr>
            <a:spLocks noChangeAspect="1" noChangeArrowheads="1"/>
          </p:cNvSpPr>
          <p:nvPr/>
        </p:nvSpPr>
        <p:spPr bwMode="auto">
          <a:xfrm>
            <a:off x="6448425" y="4576763"/>
            <a:ext cx="71438"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99" name="Oval 291"/>
          <p:cNvSpPr>
            <a:spLocks noChangeAspect="1" noChangeArrowheads="1"/>
          </p:cNvSpPr>
          <p:nvPr/>
        </p:nvSpPr>
        <p:spPr bwMode="auto">
          <a:xfrm>
            <a:off x="6438900" y="4926013"/>
            <a:ext cx="69850"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00" name="Oval 292"/>
          <p:cNvSpPr>
            <a:spLocks noChangeAspect="1" noChangeArrowheads="1"/>
          </p:cNvSpPr>
          <p:nvPr/>
        </p:nvSpPr>
        <p:spPr bwMode="auto">
          <a:xfrm>
            <a:off x="6315075" y="4859338"/>
            <a:ext cx="69850"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01" name="Oval 293"/>
          <p:cNvSpPr>
            <a:spLocks noChangeAspect="1" noChangeArrowheads="1"/>
          </p:cNvSpPr>
          <p:nvPr/>
        </p:nvSpPr>
        <p:spPr bwMode="auto">
          <a:xfrm>
            <a:off x="6191250" y="4500563"/>
            <a:ext cx="68263" cy="79375"/>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02" name="Oval 294"/>
          <p:cNvSpPr>
            <a:spLocks noChangeAspect="1" noChangeArrowheads="1"/>
          </p:cNvSpPr>
          <p:nvPr/>
        </p:nvSpPr>
        <p:spPr bwMode="auto">
          <a:xfrm>
            <a:off x="6592888" y="4933950"/>
            <a:ext cx="69850" cy="80963"/>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03" name="Oval 295"/>
          <p:cNvSpPr>
            <a:spLocks noChangeAspect="1" noChangeArrowheads="1"/>
          </p:cNvSpPr>
          <p:nvPr/>
        </p:nvSpPr>
        <p:spPr bwMode="auto">
          <a:xfrm>
            <a:off x="6448425" y="5253038"/>
            <a:ext cx="71438"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04" name="Oval 296"/>
          <p:cNvSpPr>
            <a:spLocks noChangeAspect="1" noChangeArrowheads="1"/>
          </p:cNvSpPr>
          <p:nvPr/>
        </p:nvSpPr>
        <p:spPr bwMode="auto">
          <a:xfrm>
            <a:off x="6497638" y="4500563"/>
            <a:ext cx="66675" cy="79375"/>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05" name="Oval 297"/>
          <p:cNvSpPr>
            <a:spLocks noChangeAspect="1" noChangeArrowheads="1"/>
          </p:cNvSpPr>
          <p:nvPr/>
        </p:nvSpPr>
        <p:spPr bwMode="auto">
          <a:xfrm>
            <a:off x="6102350" y="5076825"/>
            <a:ext cx="71438" cy="8255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06" name="Oval 298"/>
          <p:cNvSpPr>
            <a:spLocks noChangeAspect="1" noChangeArrowheads="1"/>
          </p:cNvSpPr>
          <p:nvPr/>
        </p:nvSpPr>
        <p:spPr bwMode="auto">
          <a:xfrm>
            <a:off x="6765925" y="4337050"/>
            <a:ext cx="69850" cy="79375"/>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07" name="Oval 299"/>
          <p:cNvSpPr>
            <a:spLocks noChangeAspect="1" noChangeArrowheads="1"/>
          </p:cNvSpPr>
          <p:nvPr/>
        </p:nvSpPr>
        <p:spPr bwMode="auto">
          <a:xfrm>
            <a:off x="6448425" y="4314825"/>
            <a:ext cx="71438"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08" name="Oval 300"/>
          <p:cNvSpPr>
            <a:spLocks noChangeAspect="1" noChangeArrowheads="1"/>
          </p:cNvSpPr>
          <p:nvPr/>
        </p:nvSpPr>
        <p:spPr bwMode="auto">
          <a:xfrm>
            <a:off x="6335713" y="3838575"/>
            <a:ext cx="63500" cy="77788"/>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09" name="Oval 301"/>
          <p:cNvSpPr>
            <a:spLocks noChangeAspect="1" noChangeArrowheads="1"/>
          </p:cNvSpPr>
          <p:nvPr/>
        </p:nvSpPr>
        <p:spPr bwMode="auto">
          <a:xfrm>
            <a:off x="6410325" y="4632325"/>
            <a:ext cx="69850"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10" name="Oval 302"/>
          <p:cNvSpPr>
            <a:spLocks noChangeAspect="1" noChangeArrowheads="1"/>
          </p:cNvSpPr>
          <p:nvPr/>
        </p:nvSpPr>
        <p:spPr bwMode="auto">
          <a:xfrm>
            <a:off x="6459538" y="49149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11" name="Oval 303"/>
          <p:cNvSpPr>
            <a:spLocks noChangeAspect="1" noChangeArrowheads="1"/>
          </p:cNvSpPr>
          <p:nvPr/>
        </p:nvSpPr>
        <p:spPr bwMode="auto">
          <a:xfrm>
            <a:off x="6448425" y="4914900"/>
            <a:ext cx="71438"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512" name="Oval 304"/>
          <p:cNvSpPr>
            <a:spLocks noChangeAspect="1" noChangeArrowheads="1"/>
          </p:cNvSpPr>
          <p:nvPr/>
        </p:nvSpPr>
        <p:spPr bwMode="auto">
          <a:xfrm>
            <a:off x="6315075" y="4100513"/>
            <a:ext cx="69850"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13" name="Oval 305"/>
          <p:cNvSpPr>
            <a:spLocks noChangeAspect="1" noChangeArrowheads="1"/>
          </p:cNvSpPr>
          <p:nvPr/>
        </p:nvSpPr>
        <p:spPr bwMode="auto">
          <a:xfrm>
            <a:off x="6526213" y="4457700"/>
            <a:ext cx="69850" cy="77788"/>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14" name="Oval 306"/>
          <p:cNvSpPr>
            <a:spLocks noChangeAspect="1" noChangeArrowheads="1"/>
          </p:cNvSpPr>
          <p:nvPr/>
        </p:nvSpPr>
        <p:spPr bwMode="auto">
          <a:xfrm>
            <a:off x="6640513" y="4337050"/>
            <a:ext cx="69850" cy="79375"/>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15" name="Oval 307"/>
          <p:cNvSpPr>
            <a:spLocks noChangeAspect="1" noChangeArrowheads="1"/>
          </p:cNvSpPr>
          <p:nvPr/>
        </p:nvSpPr>
        <p:spPr bwMode="auto">
          <a:xfrm>
            <a:off x="7440613" y="4175125"/>
            <a:ext cx="68262" cy="7620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16" name="Oval 308"/>
          <p:cNvSpPr>
            <a:spLocks noChangeAspect="1" noChangeArrowheads="1"/>
          </p:cNvSpPr>
          <p:nvPr/>
        </p:nvSpPr>
        <p:spPr bwMode="auto">
          <a:xfrm>
            <a:off x="6765925" y="3979863"/>
            <a:ext cx="69850" cy="7620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17" name="Oval 309"/>
          <p:cNvSpPr>
            <a:spLocks noChangeAspect="1" noChangeArrowheads="1"/>
          </p:cNvSpPr>
          <p:nvPr/>
        </p:nvSpPr>
        <p:spPr bwMode="auto">
          <a:xfrm>
            <a:off x="6016625" y="4762500"/>
            <a:ext cx="71438"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18" name="Oval 310"/>
          <p:cNvSpPr>
            <a:spLocks noChangeAspect="1" noChangeArrowheads="1"/>
          </p:cNvSpPr>
          <p:nvPr/>
        </p:nvSpPr>
        <p:spPr bwMode="auto">
          <a:xfrm>
            <a:off x="7199313" y="4772025"/>
            <a:ext cx="69850"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19" name="Oval 311"/>
          <p:cNvSpPr>
            <a:spLocks noChangeAspect="1" noChangeArrowheads="1"/>
          </p:cNvSpPr>
          <p:nvPr/>
        </p:nvSpPr>
        <p:spPr bwMode="auto">
          <a:xfrm>
            <a:off x="6142038" y="4946650"/>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20" name="Oval 312"/>
          <p:cNvSpPr>
            <a:spLocks noChangeAspect="1" noChangeArrowheads="1"/>
          </p:cNvSpPr>
          <p:nvPr/>
        </p:nvSpPr>
        <p:spPr bwMode="auto">
          <a:xfrm>
            <a:off x="6497638" y="4926013"/>
            <a:ext cx="66675"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21" name="Oval 313"/>
          <p:cNvSpPr>
            <a:spLocks noChangeAspect="1" noChangeArrowheads="1"/>
          </p:cNvSpPr>
          <p:nvPr/>
        </p:nvSpPr>
        <p:spPr bwMode="auto">
          <a:xfrm>
            <a:off x="6389688" y="4729163"/>
            <a:ext cx="71437"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22" name="Oval 314"/>
          <p:cNvSpPr>
            <a:spLocks noChangeAspect="1" noChangeArrowheads="1"/>
          </p:cNvSpPr>
          <p:nvPr/>
        </p:nvSpPr>
        <p:spPr bwMode="auto">
          <a:xfrm>
            <a:off x="6345238" y="4522788"/>
            <a:ext cx="63500"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23" name="Oval 315"/>
          <p:cNvSpPr>
            <a:spLocks noChangeAspect="1" noChangeArrowheads="1"/>
          </p:cNvSpPr>
          <p:nvPr/>
        </p:nvSpPr>
        <p:spPr bwMode="auto">
          <a:xfrm>
            <a:off x="6881813" y="4664075"/>
            <a:ext cx="69850" cy="80963"/>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24" name="Oval 316"/>
          <p:cNvSpPr>
            <a:spLocks noChangeAspect="1" noChangeArrowheads="1"/>
          </p:cNvSpPr>
          <p:nvPr/>
        </p:nvSpPr>
        <p:spPr bwMode="auto">
          <a:xfrm>
            <a:off x="6602413" y="4979988"/>
            <a:ext cx="69850" cy="7620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25" name="Oval 317"/>
          <p:cNvSpPr>
            <a:spLocks noChangeAspect="1" noChangeArrowheads="1"/>
          </p:cNvSpPr>
          <p:nvPr/>
        </p:nvSpPr>
        <p:spPr bwMode="auto">
          <a:xfrm>
            <a:off x="6237288" y="4217988"/>
            <a:ext cx="71437"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26" name="Oval 318"/>
          <p:cNvSpPr>
            <a:spLocks noChangeAspect="1" noChangeArrowheads="1"/>
          </p:cNvSpPr>
          <p:nvPr/>
        </p:nvSpPr>
        <p:spPr bwMode="auto">
          <a:xfrm>
            <a:off x="6389688" y="4643438"/>
            <a:ext cx="71437" cy="77787"/>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527" name="Oval 319"/>
          <p:cNvSpPr>
            <a:spLocks noChangeAspect="1" noChangeArrowheads="1"/>
          </p:cNvSpPr>
          <p:nvPr/>
        </p:nvSpPr>
        <p:spPr bwMode="auto">
          <a:xfrm>
            <a:off x="6248400" y="4849813"/>
            <a:ext cx="69850" cy="77787"/>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528" name="Oval 320"/>
          <p:cNvSpPr>
            <a:spLocks noChangeAspect="1" noChangeArrowheads="1"/>
          </p:cNvSpPr>
          <p:nvPr/>
        </p:nvSpPr>
        <p:spPr bwMode="auto">
          <a:xfrm>
            <a:off x="6938963" y="4598988"/>
            <a:ext cx="71437" cy="80962"/>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29" name="Oval 321"/>
          <p:cNvSpPr>
            <a:spLocks noChangeAspect="1" noChangeArrowheads="1"/>
          </p:cNvSpPr>
          <p:nvPr/>
        </p:nvSpPr>
        <p:spPr bwMode="auto">
          <a:xfrm>
            <a:off x="7450138" y="4654550"/>
            <a:ext cx="69850" cy="7620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30" name="Oval 322"/>
          <p:cNvSpPr>
            <a:spLocks noChangeAspect="1" noChangeArrowheads="1"/>
          </p:cNvSpPr>
          <p:nvPr/>
        </p:nvSpPr>
        <p:spPr bwMode="auto">
          <a:xfrm>
            <a:off x="6765925" y="4164013"/>
            <a:ext cx="69850"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31" name="Oval 323"/>
          <p:cNvSpPr>
            <a:spLocks noChangeAspect="1" noChangeArrowheads="1"/>
          </p:cNvSpPr>
          <p:nvPr/>
        </p:nvSpPr>
        <p:spPr bwMode="auto">
          <a:xfrm>
            <a:off x="6746875" y="3848100"/>
            <a:ext cx="71438"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32" name="Oval 324"/>
          <p:cNvSpPr>
            <a:spLocks noChangeAspect="1" noChangeArrowheads="1"/>
          </p:cNvSpPr>
          <p:nvPr/>
        </p:nvSpPr>
        <p:spPr bwMode="auto">
          <a:xfrm>
            <a:off x="5999163" y="512127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33" name="Oval 325"/>
          <p:cNvSpPr>
            <a:spLocks noChangeAspect="1" noChangeArrowheads="1"/>
          </p:cNvSpPr>
          <p:nvPr/>
        </p:nvSpPr>
        <p:spPr bwMode="auto">
          <a:xfrm>
            <a:off x="6583363" y="4762500"/>
            <a:ext cx="71437"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34" name="Oval 326"/>
          <p:cNvSpPr>
            <a:spLocks noChangeAspect="1" noChangeArrowheads="1"/>
          </p:cNvSpPr>
          <p:nvPr/>
        </p:nvSpPr>
        <p:spPr bwMode="auto">
          <a:xfrm>
            <a:off x="7431088" y="2727325"/>
            <a:ext cx="66675" cy="77788"/>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35" name="Oval 327"/>
          <p:cNvSpPr>
            <a:spLocks noChangeAspect="1" noChangeArrowheads="1"/>
          </p:cNvSpPr>
          <p:nvPr/>
        </p:nvSpPr>
        <p:spPr bwMode="auto">
          <a:xfrm>
            <a:off x="6073775" y="4979988"/>
            <a:ext cx="71438" cy="76200"/>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36" name="Oval 328"/>
          <p:cNvSpPr>
            <a:spLocks noChangeAspect="1" noChangeArrowheads="1"/>
          </p:cNvSpPr>
          <p:nvPr/>
        </p:nvSpPr>
        <p:spPr bwMode="auto">
          <a:xfrm>
            <a:off x="6113463" y="4806950"/>
            <a:ext cx="69850"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37" name="Oval 329"/>
          <p:cNvSpPr>
            <a:spLocks noChangeAspect="1" noChangeArrowheads="1"/>
          </p:cNvSpPr>
          <p:nvPr/>
        </p:nvSpPr>
        <p:spPr bwMode="auto">
          <a:xfrm>
            <a:off x="5999163" y="5133975"/>
            <a:ext cx="69850"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38" name="Oval 330"/>
          <p:cNvSpPr>
            <a:spLocks noChangeAspect="1" noChangeArrowheads="1"/>
          </p:cNvSpPr>
          <p:nvPr/>
        </p:nvSpPr>
        <p:spPr bwMode="auto">
          <a:xfrm>
            <a:off x="6389688" y="4119563"/>
            <a:ext cx="71437"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39" name="Oval 331"/>
          <p:cNvSpPr>
            <a:spLocks noChangeAspect="1" noChangeArrowheads="1"/>
          </p:cNvSpPr>
          <p:nvPr/>
        </p:nvSpPr>
        <p:spPr bwMode="auto">
          <a:xfrm>
            <a:off x="6688138" y="3730625"/>
            <a:ext cx="71437"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40" name="Oval 332"/>
          <p:cNvSpPr>
            <a:spLocks noChangeAspect="1" noChangeArrowheads="1"/>
          </p:cNvSpPr>
          <p:nvPr/>
        </p:nvSpPr>
        <p:spPr bwMode="auto">
          <a:xfrm>
            <a:off x="6688138" y="4110038"/>
            <a:ext cx="71437" cy="77787"/>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41" name="Oval 333"/>
          <p:cNvSpPr>
            <a:spLocks noChangeAspect="1" noChangeArrowheads="1"/>
          </p:cNvSpPr>
          <p:nvPr/>
        </p:nvSpPr>
        <p:spPr bwMode="auto">
          <a:xfrm>
            <a:off x="6354763" y="5033963"/>
            <a:ext cx="65087"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42" name="Oval 334"/>
          <p:cNvSpPr>
            <a:spLocks noChangeAspect="1" noChangeArrowheads="1"/>
          </p:cNvSpPr>
          <p:nvPr/>
        </p:nvSpPr>
        <p:spPr bwMode="auto">
          <a:xfrm>
            <a:off x="6210300" y="4076700"/>
            <a:ext cx="66675"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43" name="Oval 335"/>
          <p:cNvSpPr>
            <a:spLocks noChangeAspect="1" noChangeArrowheads="1"/>
          </p:cNvSpPr>
          <p:nvPr/>
        </p:nvSpPr>
        <p:spPr bwMode="auto">
          <a:xfrm>
            <a:off x="6073775" y="4533900"/>
            <a:ext cx="71438"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44" name="Oval 336"/>
          <p:cNvSpPr>
            <a:spLocks noChangeAspect="1" noChangeArrowheads="1"/>
          </p:cNvSpPr>
          <p:nvPr/>
        </p:nvSpPr>
        <p:spPr bwMode="auto">
          <a:xfrm>
            <a:off x="6477000" y="5033963"/>
            <a:ext cx="71438"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45" name="Oval 337"/>
          <p:cNvSpPr>
            <a:spLocks noChangeAspect="1" noChangeArrowheads="1"/>
          </p:cNvSpPr>
          <p:nvPr/>
        </p:nvSpPr>
        <p:spPr bwMode="auto">
          <a:xfrm>
            <a:off x="6708775" y="4903788"/>
            <a:ext cx="69850"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46" name="Oval 338"/>
          <p:cNvSpPr>
            <a:spLocks noChangeAspect="1" noChangeArrowheads="1"/>
          </p:cNvSpPr>
          <p:nvPr/>
        </p:nvSpPr>
        <p:spPr bwMode="auto">
          <a:xfrm>
            <a:off x="7729538" y="3457575"/>
            <a:ext cx="66675"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47" name="Oval 339"/>
          <p:cNvSpPr>
            <a:spLocks noChangeAspect="1" noChangeArrowheads="1"/>
          </p:cNvSpPr>
          <p:nvPr/>
        </p:nvSpPr>
        <p:spPr bwMode="auto">
          <a:xfrm>
            <a:off x="6978650" y="4489450"/>
            <a:ext cx="68263"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48" name="Oval 340"/>
          <p:cNvSpPr>
            <a:spLocks noChangeAspect="1" noChangeArrowheads="1"/>
          </p:cNvSpPr>
          <p:nvPr/>
        </p:nvSpPr>
        <p:spPr bwMode="auto">
          <a:xfrm>
            <a:off x="6699250" y="4217988"/>
            <a:ext cx="69850" cy="77787"/>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549" name="Oval 341"/>
          <p:cNvSpPr>
            <a:spLocks noChangeAspect="1" noChangeArrowheads="1"/>
          </p:cNvSpPr>
          <p:nvPr/>
        </p:nvSpPr>
        <p:spPr bwMode="auto">
          <a:xfrm>
            <a:off x="6507163" y="4511675"/>
            <a:ext cx="66675" cy="80963"/>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50" name="Oval 342"/>
          <p:cNvSpPr>
            <a:spLocks noChangeAspect="1" noChangeArrowheads="1"/>
          </p:cNvSpPr>
          <p:nvPr/>
        </p:nvSpPr>
        <p:spPr bwMode="auto">
          <a:xfrm>
            <a:off x="7488238" y="3413125"/>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51" name="Oval 343"/>
          <p:cNvSpPr>
            <a:spLocks noChangeAspect="1" noChangeArrowheads="1"/>
          </p:cNvSpPr>
          <p:nvPr/>
        </p:nvSpPr>
        <p:spPr bwMode="auto">
          <a:xfrm>
            <a:off x="6056313" y="4741863"/>
            <a:ext cx="68262" cy="7620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52" name="Oval 344"/>
          <p:cNvSpPr>
            <a:spLocks noChangeAspect="1" noChangeArrowheads="1"/>
          </p:cNvSpPr>
          <p:nvPr/>
        </p:nvSpPr>
        <p:spPr bwMode="auto">
          <a:xfrm>
            <a:off x="6102350" y="5013325"/>
            <a:ext cx="71438" cy="77788"/>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53" name="Oval 345"/>
          <p:cNvSpPr>
            <a:spLocks noChangeAspect="1" noChangeArrowheads="1"/>
          </p:cNvSpPr>
          <p:nvPr/>
        </p:nvSpPr>
        <p:spPr bwMode="auto">
          <a:xfrm>
            <a:off x="7535863" y="4314825"/>
            <a:ext cx="71437"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54" name="Oval 346"/>
          <p:cNvSpPr>
            <a:spLocks noChangeAspect="1" noChangeArrowheads="1"/>
          </p:cNvSpPr>
          <p:nvPr/>
        </p:nvSpPr>
        <p:spPr bwMode="auto">
          <a:xfrm>
            <a:off x="6688138" y="4881563"/>
            <a:ext cx="71437" cy="76200"/>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555" name="Oval 347"/>
          <p:cNvSpPr>
            <a:spLocks noChangeAspect="1" noChangeArrowheads="1"/>
          </p:cNvSpPr>
          <p:nvPr/>
        </p:nvSpPr>
        <p:spPr bwMode="auto">
          <a:xfrm>
            <a:off x="7054850" y="4849813"/>
            <a:ext cx="69850"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56" name="Oval 348"/>
          <p:cNvSpPr>
            <a:spLocks noChangeAspect="1" noChangeArrowheads="1"/>
          </p:cNvSpPr>
          <p:nvPr/>
        </p:nvSpPr>
        <p:spPr bwMode="auto">
          <a:xfrm>
            <a:off x="6727825" y="4271963"/>
            <a:ext cx="69850" cy="79375"/>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57" name="Oval 349"/>
          <p:cNvSpPr>
            <a:spLocks noChangeAspect="1" noChangeArrowheads="1"/>
          </p:cNvSpPr>
          <p:nvPr/>
        </p:nvSpPr>
        <p:spPr bwMode="auto">
          <a:xfrm>
            <a:off x="6046788" y="5208588"/>
            <a:ext cx="66675"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58" name="Oval 350"/>
          <p:cNvSpPr>
            <a:spLocks noChangeAspect="1" noChangeArrowheads="1"/>
          </p:cNvSpPr>
          <p:nvPr/>
        </p:nvSpPr>
        <p:spPr bwMode="auto">
          <a:xfrm>
            <a:off x="6872288" y="4110038"/>
            <a:ext cx="69850"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59" name="Oval 351"/>
          <p:cNvSpPr>
            <a:spLocks noChangeAspect="1" noChangeArrowheads="1"/>
          </p:cNvSpPr>
          <p:nvPr/>
        </p:nvSpPr>
        <p:spPr bwMode="auto">
          <a:xfrm>
            <a:off x="6535738" y="4533900"/>
            <a:ext cx="69850" cy="77788"/>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560" name="Oval 352"/>
          <p:cNvSpPr>
            <a:spLocks noChangeAspect="1" noChangeArrowheads="1"/>
          </p:cNvSpPr>
          <p:nvPr/>
        </p:nvSpPr>
        <p:spPr bwMode="auto">
          <a:xfrm>
            <a:off x="6459538" y="5033963"/>
            <a:ext cx="69850"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61" name="Oval 353"/>
          <p:cNvSpPr>
            <a:spLocks noChangeAspect="1" noChangeArrowheads="1"/>
          </p:cNvSpPr>
          <p:nvPr/>
        </p:nvSpPr>
        <p:spPr bwMode="auto">
          <a:xfrm>
            <a:off x="6429375" y="3925888"/>
            <a:ext cx="69850"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62" name="Oval 354"/>
          <p:cNvSpPr>
            <a:spLocks noChangeAspect="1" noChangeArrowheads="1"/>
          </p:cNvSpPr>
          <p:nvPr/>
        </p:nvSpPr>
        <p:spPr bwMode="auto">
          <a:xfrm>
            <a:off x="6786563" y="4545013"/>
            <a:ext cx="69850"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63" name="Oval 355"/>
          <p:cNvSpPr>
            <a:spLocks noChangeAspect="1" noChangeArrowheads="1"/>
          </p:cNvSpPr>
          <p:nvPr/>
        </p:nvSpPr>
        <p:spPr bwMode="auto">
          <a:xfrm>
            <a:off x="6765925" y="5156200"/>
            <a:ext cx="69850"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64" name="Oval 356"/>
          <p:cNvSpPr>
            <a:spLocks noChangeAspect="1" noChangeArrowheads="1"/>
          </p:cNvSpPr>
          <p:nvPr/>
        </p:nvSpPr>
        <p:spPr bwMode="auto">
          <a:xfrm>
            <a:off x="6210300" y="4706938"/>
            <a:ext cx="66675" cy="79375"/>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65" name="Oval 357"/>
          <p:cNvSpPr>
            <a:spLocks noChangeAspect="1" noChangeArrowheads="1"/>
          </p:cNvSpPr>
          <p:nvPr/>
        </p:nvSpPr>
        <p:spPr bwMode="auto">
          <a:xfrm>
            <a:off x="6564313" y="3749675"/>
            <a:ext cx="69850" cy="80963"/>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66" name="Oval 358"/>
          <p:cNvSpPr>
            <a:spLocks noChangeAspect="1" noChangeArrowheads="1"/>
          </p:cNvSpPr>
          <p:nvPr/>
        </p:nvSpPr>
        <p:spPr bwMode="auto">
          <a:xfrm>
            <a:off x="6842125" y="4437063"/>
            <a:ext cx="69850"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67" name="Oval 359"/>
          <p:cNvSpPr>
            <a:spLocks noChangeAspect="1" noChangeArrowheads="1"/>
          </p:cNvSpPr>
          <p:nvPr/>
        </p:nvSpPr>
        <p:spPr bwMode="auto">
          <a:xfrm>
            <a:off x="7035800" y="3251200"/>
            <a:ext cx="69850" cy="7620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68" name="Oval 360"/>
          <p:cNvSpPr>
            <a:spLocks noChangeAspect="1" noChangeArrowheads="1"/>
          </p:cNvSpPr>
          <p:nvPr/>
        </p:nvSpPr>
        <p:spPr bwMode="auto">
          <a:xfrm>
            <a:off x="6200775" y="4903788"/>
            <a:ext cx="68263" cy="77787"/>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69" name="Oval 361"/>
          <p:cNvSpPr>
            <a:spLocks noChangeAspect="1" noChangeArrowheads="1"/>
          </p:cNvSpPr>
          <p:nvPr/>
        </p:nvSpPr>
        <p:spPr bwMode="auto">
          <a:xfrm>
            <a:off x="6429375" y="4643438"/>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70" name="Oval 362"/>
          <p:cNvSpPr>
            <a:spLocks noChangeAspect="1" noChangeArrowheads="1"/>
          </p:cNvSpPr>
          <p:nvPr/>
        </p:nvSpPr>
        <p:spPr bwMode="auto">
          <a:xfrm>
            <a:off x="6467475" y="496887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71" name="Oval 363"/>
          <p:cNvSpPr>
            <a:spLocks noChangeAspect="1" noChangeArrowheads="1"/>
          </p:cNvSpPr>
          <p:nvPr/>
        </p:nvSpPr>
        <p:spPr bwMode="auto">
          <a:xfrm>
            <a:off x="6688138" y="4706938"/>
            <a:ext cx="71437" cy="79375"/>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72" name="Oval 364"/>
          <p:cNvSpPr>
            <a:spLocks noChangeAspect="1" noChangeArrowheads="1"/>
          </p:cNvSpPr>
          <p:nvPr/>
        </p:nvSpPr>
        <p:spPr bwMode="auto">
          <a:xfrm>
            <a:off x="6746875" y="5033963"/>
            <a:ext cx="71438" cy="8255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73" name="Oval 365"/>
          <p:cNvSpPr>
            <a:spLocks noChangeAspect="1" noChangeArrowheads="1"/>
          </p:cNvSpPr>
          <p:nvPr/>
        </p:nvSpPr>
        <p:spPr bwMode="auto">
          <a:xfrm>
            <a:off x="6326188" y="4806950"/>
            <a:ext cx="68262" cy="7620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74" name="Oval 366"/>
          <p:cNvSpPr>
            <a:spLocks noChangeAspect="1" noChangeArrowheads="1"/>
          </p:cNvSpPr>
          <p:nvPr/>
        </p:nvSpPr>
        <p:spPr bwMode="auto">
          <a:xfrm>
            <a:off x="6488113" y="5133975"/>
            <a:ext cx="68262" cy="77788"/>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75" name="Oval 367"/>
          <p:cNvSpPr>
            <a:spLocks noChangeAspect="1" noChangeArrowheads="1"/>
          </p:cNvSpPr>
          <p:nvPr/>
        </p:nvSpPr>
        <p:spPr bwMode="auto">
          <a:xfrm>
            <a:off x="6210300" y="5024438"/>
            <a:ext cx="66675"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76" name="Oval 368"/>
          <p:cNvSpPr>
            <a:spLocks noChangeAspect="1" noChangeArrowheads="1"/>
          </p:cNvSpPr>
          <p:nvPr/>
        </p:nvSpPr>
        <p:spPr bwMode="auto">
          <a:xfrm>
            <a:off x="6305550" y="4968875"/>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77" name="Oval 369"/>
          <p:cNvSpPr>
            <a:spLocks noChangeAspect="1" noChangeArrowheads="1"/>
          </p:cNvSpPr>
          <p:nvPr/>
        </p:nvSpPr>
        <p:spPr bwMode="auto">
          <a:xfrm>
            <a:off x="5969000" y="5241925"/>
            <a:ext cx="69850" cy="79375"/>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78" name="Oval 370"/>
          <p:cNvSpPr>
            <a:spLocks noChangeAspect="1" noChangeArrowheads="1"/>
          </p:cNvSpPr>
          <p:nvPr/>
        </p:nvSpPr>
        <p:spPr bwMode="auto">
          <a:xfrm>
            <a:off x="6142038" y="4632325"/>
            <a:ext cx="69850" cy="76200"/>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579" name="Oval 371"/>
          <p:cNvSpPr>
            <a:spLocks noChangeAspect="1" noChangeArrowheads="1"/>
          </p:cNvSpPr>
          <p:nvPr/>
        </p:nvSpPr>
        <p:spPr bwMode="auto">
          <a:xfrm>
            <a:off x="6448425" y="4468813"/>
            <a:ext cx="71438"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80" name="Oval 372"/>
          <p:cNvSpPr>
            <a:spLocks noChangeAspect="1" noChangeArrowheads="1"/>
          </p:cNvSpPr>
          <p:nvPr/>
        </p:nvSpPr>
        <p:spPr bwMode="auto">
          <a:xfrm>
            <a:off x="6900863" y="4359275"/>
            <a:ext cx="69850" cy="77788"/>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581" name="Oval 373"/>
          <p:cNvSpPr>
            <a:spLocks noChangeAspect="1" noChangeArrowheads="1"/>
          </p:cNvSpPr>
          <p:nvPr/>
        </p:nvSpPr>
        <p:spPr bwMode="auto">
          <a:xfrm>
            <a:off x="6084888" y="5275263"/>
            <a:ext cx="68262"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82" name="Oval 374"/>
          <p:cNvSpPr>
            <a:spLocks noChangeAspect="1" noChangeArrowheads="1"/>
          </p:cNvSpPr>
          <p:nvPr/>
        </p:nvSpPr>
        <p:spPr bwMode="auto">
          <a:xfrm>
            <a:off x="7313613" y="4022725"/>
            <a:ext cx="71437"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83" name="Oval 375"/>
          <p:cNvSpPr>
            <a:spLocks noChangeAspect="1" noChangeArrowheads="1"/>
          </p:cNvSpPr>
          <p:nvPr/>
        </p:nvSpPr>
        <p:spPr bwMode="auto">
          <a:xfrm>
            <a:off x="6543675" y="4032250"/>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84" name="Oval 376"/>
          <p:cNvSpPr>
            <a:spLocks noChangeAspect="1" noChangeArrowheads="1"/>
          </p:cNvSpPr>
          <p:nvPr/>
        </p:nvSpPr>
        <p:spPr bwMode="auto">
          <a:xfrm>
            <a:off x="6389688" y="4314825"/>
            <a:ext cx="71437"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85" name="Oval 377"/>
          <p:cNvSpPr>
            <a:spLocks noChangeAspect="1" noChangeArrowheads="1"/>
          </p:cNvSpPr>
          <p:nvPr/>
        </p:nvSpPr>
        <p:spPr bwMode="auto">
          <a:xfrm>
            <a:off x="6881813" y="4859338"/>
            <a:ext cx="69850"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86" name="Oval 378"/>
          <p:cNvSpPr>
            <a:spLocks noChangeAspect="1" noChangeArrowheads="1"/>
          </p:cNvSpPr>
          <p:nvPr/>
        </p:nvSpPr>
        <p:spPr bwMode="auto">
          <a:xfrm>
            <a:off x="7258050" y="3827463"/>
            <a:ext cx="69850" cy="7620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87" name="Oval 379"/>
          <p:cNvSpPr>
            <a:spLocks noChangeAspect="1" noChangeArrowheads="1"/>
          </p:cNvSpPr>
          <p:nvPr/>
        </p:nvSpPr>
        <p:spPr bwMode="auto">
          <a:xfrm>
            <a:off x="7391400" y="3587750"/>
            <a:ext cx="69850" cy="80963"/>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88" name="Oval 380"/>
          <p:cNvSpPr>
            <a:spLocks noChangeAspect="1" noChangeArrowheads="1"/>
          </p:cNvSpPr>
          <p:nvPr/>
        </p:nvSpPr>
        <p:spPr bwMode="auto">
          <a:xfrm>
            <a:off x="6727825" y="4478338"/>
            <a:ext cx="69850" cy="79375"/>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89" name="Oval 381"/>
          <p:cNvSpPr>
            <a:spLocks noChangeAspect="1" noChangeArrowheads="1"/>
          </p:cNvSpPr>
          <p:nvPr/>
        </p:nvSpPr>
        <p:spPr bwMode="auto">
          <a:xfrm>
            <a:off x="7296150" y="3935413"/>
            <a:ext cx="69850" cy="80962"/>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90" name="Oval 382"/>
          <p:cNvSpPr>
            <a:spLocks noChangeAspect="1" noChangeArrowheads="1"/>
          </p:cNvSpPr>
          <p:nvPr/>
        </p:nvSpPr>
        <p:spPr bwMode="auto">
          <a:xfrm>
            <a:off x="6410325" y="4892675"/>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91" name="Oval 383"/>
          <p:cNvSpPr>
            <a:spLocks noChangeAspect="1" noChangeArrowheads="1"/>
          </p:cNvSpPr>
          <p:nvPr/>
        </p:nvSpPr>
        <p:spPr bwMode="auto">
          <a:xfrm>
            <a:off x="6122988" y="4576763"/>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92" name="Oval 384"/>
          <p:cNvSpPr>
            <a:spLocks noChangeAspect="1" noChangeArrowheads="1"/>
          </p:cNvSpPr>
          <p:nvPr/>
        </p:nvSpPr>
        <p:spPr bwMode="auto">
          <a:xfrm>
            <a:off x="6248400" y="5056188"/>
            <a:ext cx="69850" cy="8255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93" name="Oval 385"/>
          <p:cNvSpPr>
            <a:spLocks noChangeAspect="1" noChangeArrowheads="1"/>
          </p:cNvSpPr>
          <p:nvPr/>
        </p:nvSpPr>
        <p:spPr bwMode="auto">
          <a:xfrm>
            <a:off x="6467475" y="5024438"/>
            <a:ext cx="69850" cy="7620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94" name="Oval 386"/>
          <p:cNvSpPr>
            <a:spLocks noChangeAspect="1" noChangeArrowheads="1"/>
          </p:cNvSpPr>
          <p:nvPr/>
        </p:nvSpPr>
        <p:spPr bwMode="auto">
          <a:xfrm>
            <a:off x="5978525" y="5286375"/>
            <a:ext cx="69850" cy="77788"/>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95" name="Oval 387"/>
          <p:cNvSpPr>
            <a:spLocks noChangeAspect="1" noChangeArrowheads="1"/>
          </p:cNvSpPr>
          <p:nvPr/>
        </p:nvSpPr>
        <p:spPr bwMode="auto">
          <a:xfrm>
            <a:off x="6410325" y="4610100"/>
            <a:ext cx="69850"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96" name="Oval 388"/>
          <p:cNvSpPr>
            <a:spLocks noChangeAspect="1" noChangeArrowheads="1"/>
          </p:cNvSpPr>
          <p:nvPr/>
        </p:nvSpPr>
        <p:spPr bwMode="auto">
          <a:xfrm>
            <a:off x="6823075" y="414178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97" name="Oval 389"/>
          <p:cNvSpPr>
            <a:spLocks noChangeAspect="1" noChangeArrowheads="1"/>
          </p:cNvSpPr>
          <p:nvPr/>
        </p:nvSpPr>
        <p:spPr bwMode="auto">
          <a:xfrm>
            <a:off x="6218238" y="4522788"/>
            <a:ext cx="69850"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98" name="Oval 390"/>
          <p:cNvSpPr>
            <a:spLocks noChangeAspect="1" noChangeArrowheads="1"/>
          </p:cNvSpPr>
          <p:nvPr/>
        </p:nvSpPr>
        <p:spPr bwMode="auto">
          <a:xfrm>
            <a:off x="6765925" y="3695700"/>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99" name="Oval 391"/>
          <p:cNvSpPr>
            <a:spLocks noChangeAspect="1" noChangeArrowheads="1"/>
          </p:cNvSpPr>
          <p:nvPr/>
        </p:nvSpPr>
        <p:spPr bwMode="auto">
          <a:xfrm>
            <a:off x="6488113" y="4251325"/>
            <a:ext cx="68262"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600" name="Oval 392"/>
          <p:cNvSpPr>
            <a:spLocks noChangeAspect="1" noChangeArrowheads="1"/>
          </p:cNvSpPr>
          <p:nvPr/>
        </p:nvSpPr>
        <p:spPr bwMode="auto">
          <a:xfrm>
            <a:off x="6354763" y="4643438"/>
            <a:ext cx="65087"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601" name="Oval 393"/>
          <p:cNvSpPr>
            <a:spLocks noChangeAspect="1" noChangeArrowheads="1"/>
          </p:cNvSpPr>
          <p:nvPr/>
        </p:nvSpPr>
        <p:spPr bwMode="auto">
          <a:xfrm>
            <a:off x="6543675" y="4684713"/>
            <a:ext cx="69850" cy="8255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602" name="Oval 394"/>
          <p:cNvSpPr>
            <a:spLocks noChangeAspect="1" noChangeArrowheads="1"/>
          </p:cNvSpPr>
          <p:nvPr/>
        </p:nvSpPr>
        <p:spPr bwMode="auto">
          <a:xfrm>
            <a:off x="6524625" y="5121275"/>
            <a:ext cx="71438"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603" name="Oval 395"/>
          <p:cNvSpPr>
            <a:spLocks noChangeAspect="1" noChangeArrowheads="1"/>
          </p:cNvSpPr>
          <p:nvPr/>
        </p:nvSpPr>
        <p:spPr bwMode="auto">
          <a:xfrm>
            <a:off x="6297613" y="4926013"/>
            <a:ext cx="69850" cy="77787"/>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604" name="Oval 396"/>
          <p:cNvSpPr>
            <a:spLocks noChangeAspect="1" noChangeArrowheads="1"/>
          </p:cNvSpPr>
          <p:nvPr/>
        </p:nvSpPr>
        <p:spPr bwMode="auto">
          <a:xfrm>
            <a:off x="6986588" y="3879850"/>
            <a:ext cx="71437" cy="8255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605" name="Oval 397"/>
          <p:cNvSpPr>
            <a:spLocks noChangeAspect="1" noChangeArrowheads="1"/>
          </p:cNvSpPr>
          <p:nvPr/>
        </p:nvSpPr>
        <p:spPr bwMode="auto">
          <a:xfrm>
            <a:off x="6315075" y="4437063"/>
            <a:ext cx="69850" cy="76200"/>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606" name="Oval 398"/>
          <p:cNvSpPr>
            <a:spLocks noChangeAspect="1" noChangeArrowheads="1"/>
          </p:cNvSpPr>
          <p:nvPr/>
        </p:nvSpPr>
        <p:spPr bwMode="auto">
          <a:xfrm>
            <a:off x="6448425" y="4643438"/>
            <a:ext cx="71438"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607" name="Oval 399"/>
          <p:cNvSpPr>
            <a:spLocks noChangeAspect="1" noChangeArrowheads="1"/>
          </p:cNvSpPr>
          <p:nvPr/>
        </p:nvSpPr>
        <p:spPr bwMode="auto">
          <a:xfrm>
            <a:off x="8555038" y="4076700"/>
            <a:ext cx="69850"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608" name="Oval 400"/>
          <p:cNvSpPr>
            <a:spLocks noChangeAspect="1" noChangeArrowheads="1"/>
          </p:cNvSpPr>
          <p:nvPr/>
        </p:nvSpPr>
        <p:spPr bwMode="auto">
          <a:xfrm>
            <a:off x="6737350" y="457676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609" name="Oval 401"/>
          <p:cNvSpPr>
            <a:spLocks noChangeAspect="1" noChangeArrowheads="1"/>
          </p:cNvSpPr>
          <p:nvPr/>
        </p:nvSpPr>
        <p:spPr bwMode="auto">
          <a:xfrm>
            <a:off x="6372225" y="4489450"/>
            <a:ext cx="68263"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610" name="Oval 402"/>
          <p:cNvSpPr>
            <a:spLocks noChangeAspect="1" noChangeArrowheads="1"/>
          </p:cNvSpPr>
          <p:nvPr/>
        </p:nvSpPr>
        <p:spPr bwMode="auto">
          <a:xfrm>
            <a:off x="6122988" y="5033963"/>
            <a:ext cx="69850" cy="8255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611" name="Oval 403"/>
          <p:cNvSpPr>
            <a:spLocks noChangeAspect="1" noChangeArrowheads="1"/>
          </p:cNvSpPr>
          <p:nvPr/>
        </p:nvSpPr>
        <p:spPr bwMode="auto">
          <a:xfrm>
            <a:off x="6796088" y="4926013"/>
            <a:ext cx="66675"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612" name="Oval 404"/>
          <p:cNvSpPr>
            <a:spLocks noChangeAspect="1" noChangeArrowheads="1"/>
          </p:cNvSpPr>
          <p:nvPr/>
        </p:nvSpPr>
        <p:spPr bwMode="auto">
          <a:xfrm>
            <a:off x="6248400" y="4240213"/>
            <a:ext cx="69850" cy="77787"/>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613" name="Oval 405"/>
          <p:cNvSpPr>
            <a:spLocks noChangeAspect="1" noChangeArrowheads="1"/>
          </p:cNvSpPr>
          <p:nvPr/>
        </p:nvSpPr>
        <p:spPr bwMode="auto">
          <a:xfrm>
            <a:off x="6162675" y="4903788"/>
            <a:ext cx="69850"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614" name="Oval 406"/>
          <p:cNvSpPr>
            <a:spLocks noChangeAspect="1" noChangeArrowheads="1"/>
          </p:cNvSpPr>
          <p:nvPr/>
        </p:nvSpPr>
        <p:spPr bwMode="auto">
          <a:xfrm>
            <a:off x="6507163" y="4762500"/>
            <a:ext cx="66675" cy="77788"/>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615" name="Oval 407"/>
          <p:cNvSpPr>
            <a:spLocks noChangeAspect="1" noChangeArrowheads="1"/>
          </p:cNvSpPr>
          <p:nvPr/>
        </p:nvSpPr>
        <p:spPr bwMode="auto">
          <a:xfrm>
            <a:off x="6151563" y="4654550"/>
            <a:ext cx="71437" cy="7620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616" name="Oval 408"/>
          <p:cNvSpPr>
            <a:spLocks noChangeAspect="1" noChangeArrowheads="1"/>
          </p:cNvSpPr>
          <p:nvPr/>
        </p:nvSpPr>
        <p:spPr bwMode="auto">
          <a:xfrm>
            <a:off x="6162675" y="4849813"/>
            <a:ext cx="69850" cy="77787"/>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617" name="Rectangle 409"/>
          <p:cNvSpPr>
            <a:spLocks noChangeArrowheads="1"/>
          </p:cNvSpPr>
          <p:nvPr/>
        </p:nvSpPr>
        <p:spPr bwMode="auto">
          <a:xfrm>
            <a:off x="5568950" y="5419725"/>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0</a:t>
            </a:r>
          </a:p>
        </p:txBody>
      </p:sp>
      <p:sp>
        <p:nvSpPr>
          <p:cNvPr id="94618" name="Rectangle 410"/>
          <p:cNvSpPr>
            <a:spLocks noChangeArrowheads="1"/>
          </p:cNvSpPr>
          <p:nvPr/>
        </p:nvSpPr>
        <p:spPr bwMode="auto">
          <a:xfrm>
            <a:off x="5453063" y="46767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100</a:t>
            </a:r>
          </a:p>
        </p:txBody>
      </p:sp>
      <p:sp>
        <p:nvSpPr>
          <p:cNvPr id="94619" name="Rectangle 411"/>
          <p:cNvSpPr>
            <a:spLocks noChangeArrowheads="1"/>
          </p:cNvSpPr>
          <p:nvPr/>
        </p:nvSpPr>
        <p:spPr bwMode="auto">
          <a:xfrm>
            <a:off x="5453063" y="3937000"/>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200</a:t>
            </a:r>
          </a:p>
        </p:txBody>
      </p:sp>
      <p:sp>
        <p:nvSpPr>
          <p:cNvPr id="94620" name="Rectangle 412"/>
          <p:cNvSpPr>
            <a:spLocks noChangeArrowheads="1"/>
          </p:cNvSpPr>
          <p:nvPr/>
        </p:nvSpPr>
        <p:spPr bwMode="auto">
          <a:xfrm>
            <a:off x="5453063" y="3187700"/>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300</a:t>
            </a:r>
          </a:p>
        </p:txBody>
      </p:sp>
      <p:sp>
        <p:nvSpPr>
          <p:cNvPr id="94621" name="Rectangle 413"/>
          <p:cNvSpPr>
            <a:spLocks noChangeArrowheads="1"/>
          </p:cNvSpPr>
          <p:nvPr/>
        </p:nvSpPr>
        <p:spPr bwMode="auto">
          <a:xfrm>
            <a:off x="5453063" y="2444750"/>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400</a:t>
            </a:r>
          </a:p>
        </p:txBody>
      </p:sp>
      <p:sp>
        <p:nvSpPr>
          <p:cNvPr id="94622" name="Rectangle 414"/>
          <p:cNvSpPr>
            <a:spLocks noChangeArrowheads="1"/>
          </p:cNvSpPr>
          <p:nvPr/>
        </p:nvSpPr>
        <p:spPr bwMode="auto">
          <a:xfrm>
            <a:off x="5834063" y="5591175"/>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0</a:t>
            </a:r>
          </a:p>
        </p:txBody>
      </p:sp>
      <p:sp>
        <p:nvSpPr>
          <p:cNvPr id="94623" name="Rectangle 415"/>
          <p:cNvSpPr>
            <a:spLocks noChangeArrowheads="1"/>
          </p:cNvSpPr>
          <p:nvPr/>
        </p:nvSpPr>
        <p:spPr bwMode="auto">
          <a:xfrm>
            <a:off x="6361113" y="55911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100</a:t>
            </a:r>
          </a:p>
        </p:txBody>
      </p:sp>
      <p:sp>
        <p:nvSpPr>
          <p:cNvPr id="94624" name="Rectangle 416"/>
          <p:cNvSpPr>
            <a:spLocks noChangeArrowheads="1"/>
          </p:cNvSpPr>
          <p:nvPr/>
        </p:nvSpPr>
        <p:spPr bwMode="auto">
          <a:xfrm>
            <a:off x="7016750" y="559117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200</a:t>
            </a:r>
          </a:p>
        </p:txBody>
      </p:sp>
      <p:sp>
        <p:nvSpPr>
          <p:cNvPr id="94625" name="Rectangle 417"/>
          <p:cNvSpPr>
            <a:spLocks noChangeArrowheads="1"/>
          </p:cNvSpPr>
          <p:nvPr/>
        </p:nvSpPr>
        <p:spPr bwMode="auto">
          <a:xfrm>
            <a:off x="7662863" y="55911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300</a:t>
            </a:r>
          </a:p>
        </p:txBody>
      </p:sp>
      <p:sp>
        <p:nvSpPr>
          <p:cNvPr id="94626" name="Rectangle 418"/>
          <p:cNvSpPr>
            <a:spLocks noChangeArrowheads="1"/>
          </p:cNvSpPr>
          <p:nvPr/>
        </p:nvSpPr>
        <p:spPr bwMode="auto">
          <a:xfrm>
            <a:off x="8294688" y="55911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400</a:t>
            </a:r>
          </a:p>
        </p:txBody>
      </p:sp>
      <p:sp>
        <p:nvSpPr>
          <p:cNvPr id="94627" name="Rectangle 419"/>
          <p:cNvSpPr>
            <a:spLocks noChangeArrowheads="1"/>
          </p:cNvSpPr>
          <p:nvPr/>
        </p:nvSpPr>
        <p:spPr bwMode="auto">
          <a:xfrm>
            <a:off x="6975475" y="5937250"/>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smtClean="0">
                <a:solidFill>
                  <a:srgbClr val="FFFFFF"/>
                </a:solidFill>
                <a:latin typeface="Arial" charset="0"/>
              </a:rPr>
              <a:t>Twin 2</a:t>
            </a:r>
            <a:endParaRPr lang="en-US" altLang="en-US" sz="2000" smtClean="0">
              <a:solidFill>
                <a:srgbClr val="FFFFFF"/>
              </a:solidFill>
              <a:latin typeface="Arial" charset="0"/>
            </a:endParaRPr>
          </a:p>
        </p:txBody>
      </p:sp>
      <p:sp>
        <p:nvSpPr>
          <p:cNvPr id="94628" name="Rectangle 420"/>
          <p:cNvSpPr>
            <a:spLocks noChangeArrowheads="1"/>
          </p:cNvSpPr>
          <p:nvPr/>
        </p:nvSpPr>
        <p:spPr bwMode="auto">
          <a:xfrm rot="16200000">
            <a:off x="4745831" y="3688557"/>
            <a:ext cx="788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smtClean="0">
                <a:solidFill>
                  <a:srgbClr val="FFFFFF"/>
                </a:solidFill>
                <a:latin typeface="Arial" charset="0"/>
              </a:rPr>
              <a:t>Twin 1</a:t>
            </a:r>
            <a:endParaRPr lang="en-US" altLang="en-US" sz="2000" smtClean="0">
              <a:solidFill>
                <a:srgbClr val="FFFFFF"/>
              </a:solidFill>
              <a:latin typeface="Arial" charset="0"/>
            </a:endParaRPr>
          </a:p>
        </p:txBody>
      </p:sp>
      <p:sp>
        <p:nvSpPr>
          <p:cNvPr id="94629" name="Text Box 421"/>
          <p:cNvSpPr txBox="1">
            <a:spLocks noChangeArrowheads="1"/>
          </p:cNvSpPr>
          <p:nvPr/>
        </p:nvSpPr>
        <p:spPr bwMode="auto">
          <a:xfrm>
            <a:off x="533400" y="1600200"/>
            <a:ext cx="38020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a:lstStyle/>
          <a:p>
            <a:pPr algn="ctr" eaLnBrk="0" hangingPunct="0"/>
            <a:r>
              <a:rPr lang="en-US" altLang="en-US" sz="2000" b="1" smtClean="0">
                <a:solidFill>
                  <a:srgbClr val="FFFFFF"/>
                </a:solidFill>
                <a:latin typeface="Arial" charset="0"/>
              </a:rPr>
              <a:t>MZ twins - 153 pairs, r = 0.94</a:t>
            </a:r>
            <a:endParaRPr lang="en-US" altLang="en-US" sz="1000" b="1" smtClean="0">
              <a:solidFill>
                <a:srgbClr val="FFFFFF"/>
              </a:solidFill>
              <a:latin typeface="Arial" charset="0"/>
            </a:endParaRPr>
          </a:p>
        </p:txBody>
      </p:sp>
      <p:sp>
        <p:nvSpPr>
          <p:cNvPr id="94630" name="Text Box 422"/>
          <p:cNvSpPr txBox="1">
            <a:spLocks noChangeArrowheads="1"/>
          </p:cNvSpPr>
          <p:nvPr/>
        </p:nvSpPr>
        <p:spPr bwMode="auto">
          <a:xfrm>
            <a:off x="5181600" y="1600200"/>
            <a:ext cx="3733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a:lstStyle/>
          <a:p>
            <a:pPr algn="ctr" eaLnBrk="0" hangingPunct="0"/>
            <a:r>
              <a:rPr lang="en-US" altLang="en-US" sz="2000" b="1" smtClean="0">
                <a:solidFill>
                  <a:srgbClr val="FFFFFF"/>
                </a:solidFill>
                <a:latin typeface="Arial" charset="0"/>
              </a:rPr>
              <a:t>DZ twins - 199 pairs, r = 0.60</a:t>
            </a:r>
          </a:p>
        </p:txBody>
      </p:sp>
    </p:spTree>
    <p:extLst>
      <p:ext uri="{BB962C8B-B14F-4D97-AF65-F5344CB8AC3E}">
        <p14:creationId xmlns:p14="http://schemas.microsoft.com/office/powerpoint/2010/main" val="15524942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increase power</a:t>
            </a:r>
            <a:endParaRPr lang="en-US" dirty="0"/>
          </a:p>
        </p:txBody>
      </p:sp>
      <p:sp>
        <p:nvSpPr>
          <p:cNvPr id="3" name="Subtitle 2"/>
          <p:cNvSpPr>
            <a:spLocks noGrp="1"/>
          </p:cNvSpPr>
          <p:nvPr>
            <p:ph type="subTitle" idx="1"/>
          </p:nvPr>
        </p:nvSpPr>
        <p:spPr/>
        <p:txBody>
          <a:bodyPr/>
          <a:lstStyle/>
          <a:p>
            <a:r>
              <a:rPr lang="en-AU" dirty="0" smtClean="0"/>
              <a:t>Combine related phenotypes</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822F5A">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186" y="274638"/>
            <a:ext cx="8749862" cy="1143000"/>
          </a:xfrm>
        </p:spPr>
        <p:txBody>
          <a:bodyPr>
            <a:normAutofit fontScale="90000"/>
          </a:bodyPr>
          <a:lstStyle/>
          <a:p>
            <a:r>
              <a:rPr lang="en-GB" sz="3600" b="1" dirty="0" smtClean="0">
                <a:solidFill>
                  <a:srgbClr val="FF0000"/>
                </a:solidFill>
                <a:latin typeface="Gill Sans MT" pitchFamily="34" charset="0"/>
              </a:rPr>
              <a:t/>
            </a:r>
            <a:br>
              <a:rPr lang="en-GB" sz="3600" b="1" dirty="0" smtClean="0">
                <a:solidFill>
                  <a:srgbClr val="FF0000"/>
                </a:solidFill>
                <a:latin typeface="Gill Sans MT" pitchFamily="34" charset="0"/>
              </a:rPr>
            </a:br>
            <a:r>
              <a:rPr lang="en-GB" sz="3600" b="1" dirty="0" smtClean="0">
                <a:solidFill>
                  <a:srgbClr val="FF0000"/>
                </a:solidFill>
                <a:latin typeface="Gill Sans MT" pitchFamily="34" charset="0"/>
              </a:rPr>
              <a:t>GWAS for eczema </a:t>
            </a:r>
            <a:r>
              <a:rPr lang="en-GB" sz="3100" dirty="0" smtClean="0">
                <a:solidFill>
                  <a:srgbClr val="FF0000"/>
                </a:solidFill>
                <a:latin typeface="Gill Sans MT" pitchFamily="34" charset="0"/>
              </a:rPr>
              <a:t>(21k cases, 98k controls, 27 hits)</a:t>
            </a:r>
            <a:r>
              <a:rPr lang="en-GB" sz="3600" dirty="0" smtClean="0">
                <a:solidFill>
                  <a:srgbClr val="FF0000"/>
                </a:solidFill>
                <a:latin typeface="Gill Sans MT" pitchFamily="34" charset="0"/>
              </a:rPr>
              <a:t> </a:t>
            </a:r>
            <a:endParaRPr lang="en-GB" dirty="0">
              <a:solidFill>
                <a:srgbClr val="FF0000"/>
              </a:solidFill>
              <a:latin typeface="Gill Sans MT" pitchFamily="34" charset="0"/>
            </a:endParaRPr>
          </a:p>
        </p:txBody>
      </p:sp>
      <p:pic>
        <p:nvPicPr>
          <p:cNvPr id="10241" name="Picture 1" descr="C:\Users\epxlp-l\Application Data\SSH\temp\2014-02-11_Manhattan_Mantra_Eurcomb.png"/>
          <p:cNvPicPr>
            <a:picLocks noChangeAspect="1" noChangeArrowheads="1"/>
          </p:cNvPicPr>
          <p:nvPr/>
        </p:nvPicPr>
        <p:blipFill>
          <a:blip r:embed="rId3" cstate="print"/>
          <a:srcRect t="11340" r="4556" b="6761"/>
          <a:stretch>
            <a:fillRect/>
          </a:stretch>
        </p:blipFill>
        <p:spPr bwMode="auto">
          <a:xfrm>
            <a:off x="204953" y="1556792"/>
            <a:ext cx="8797158" cy="4680520"/>
          </a:xfrm>
          <a:prstGeom prst="rect">
            <a:avLst/>
          </a:prstGeom>
          <a:noFill/>
        </p:spPr>
      </p:pic>
      <p:sp>
        <p:nvSpPr>
          <p:cNvPr id="3" name="TextBox 2"/>
          <p:cNvSpPr txBox="1"/>
          <p:nvPr/>
        </p:nvSpPr>
        <p:spPr>
          <a:xfrm>
            <a:off x="5975131" y="6253077"/>
            <a:ext cx="2773965" cy="461665"/>
          </a:xfrm>
          <a:prstGeom prst="rect">
            <a:avLst/>
          </a:prstGeom>
          <a:noFill/>
        </p:spPr>
        <p:txBody>
          <a:bodyPr wrap="none" rtlCol="0">
            <a:spAutoFit/>
          </a:bodyPr>
          <a:lstStyle/>
          <a:p>
            <a:r>
              <a:rPr lang="en-AU" dirty="0" smtClean="0">
                <a:solidFill>
                  <a:prstClr val="black"/>
                </a:solidFill>
              </a:rPr>
              <a:t>Lavinia Paternoster</a:t>
            </a:r>
            <a:endParaRPr lang="en-AU" dirty="0">
              <a:solidFill>
                <a:prstClr val="black"/>
              </a:solidFill>
            </a:endParaRPr>
          </a:p>
        </p:txBody>
      </p:sp>
      <p:pic>
        <p:nvPicPr>
          <p:cNvPr id="531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9152"/>
            <a:ext cx="8743950" cy="60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344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80650" y="356284"/>
            <a:ext cx="4019342" cy="2916000"/>
          </a:xfrm>
          <a:prstGeom prst="rect">
            <a:avLst/>
          </a:prstGeom>
          <a:noFill/>
          <a:ln w="9525">
            <a:noFill/>
            <a:miter lim="800000"/>
            <a:headEnd/>
            <a:tailEnd/>
          </a:ln>
          <a:effectLst/>
        </p:spPr>
      </p:pic>
      <p:sp>
        <p:nvSpPr>
          <p:cNvPr id="11" name="Rectangle 10"/>
          <p:cNvSpPr/>
          <p:nvPr/>
        </p:nvSpPr>
        <p:spPr>
          <a:xfrm>
            <a:off x="484436" y="3761164"/>
            <a:ext cx="3816424" cy="400110"/>
          </a:xfrm>
          <a:prstGeom prst="rect">
            <a:avLst/>
          </a:prstGeom>
        </p:spPr>
        <p:txBody>
          <a:bodyPr wrap="square">
            <a:spAutoFit/>
          </a:bodyPr>
          <a:lstStyle/>
          <a:p>
            <a:pPr eaLnBrk="0" hangingPunct="0"/>
            <a:r>
              <a:rPr lang="en-US" altLang="zh-CN" sz="2000" b="1" dirty="0" smtClean="0">
                <a:solidFill>
                  <a:srgbClr val="009E47"/>
                </a:solidFill>
                <a:latin typeface="Calibri"/>
                <a:ea typeface="WenQuanYi Micro Hei"/>
                <a:cs typeface="Times New Roman" pitchFamily="18" charset="0"/>
              </a:rPr>
              <a:t>ENVIRONMENTAL</a:t>
            </a:r>
            <a:r>
              <a:rPr lang="en-US" altLang="zh-CN" sz="2000" b="1" dirty="0" smtClean="0">
                <a:solidFill>
                  <a:prstClr val="black"/>
                </a:solidFill>
                <a:latin typeface="Calibri"/>
                <a:ea typeface="WenQuanYi Micro Hei"/>
                <a:cs typeface="Times New Roman" pitchFamily="18" charset="0"/>
              </a:rPr>
              <a:t> risk factors: </a:t>
            </a:r>
            <a:endParaRPr lang="en-US" altLang="zh-CN" sz="1800" dirty="0" smtClean="0">
              <a:solidFill>
                <a:prstClr val="black"/>
              </a:solidFill>
              <a:latin typeface="Calibri"/>
              <a:cs typeface="Times New Roman" pitchFamily="18" charset="0"/>
            </a:endParaRPr>
          </a:p>
        </p:txBody>
      </p:sp>
      <p:sp>
        <p:nvSpPr>
          <p:cNvPr id="12" name="Rectangle 11"/>
          <p:cNvSpPr/>
          <p:nvPr/>
        </p:nvSpPr>
        <p:spPr>
          <a:xfrm>
            <a:off x="2399060" y="4076566"/>
            <a:ext cx="4572000" cy="707886"/>
          </a:xfrm>
          <a:prstGeom prst="rect">
            <a:avLst/>
          </a:prstGeom>
        </p:spPr>
        <p:txBody>
          <a:bodyPr>
            <a:spAutoFit/>
          </a:bodyPr>
          <a:lstStyle/>
          <a:p>
            <a:pPr eaLnBrk="0" hangingPunct="0"/>
            <a:r>
              <a:rPr lang="en-US" altLang="zh-CN" sz="2000" b="1" dirty="0" smtClean="0">
                <a:solidFill>
                  <a:prstClr val="black"/>
                </a:solidFill>
                <a:latin typeface="Calibri"/>
                <a:cs typeface="Times New Roman" pitchFamily="18" charset="0"/>
              </a:rPr>
              <a:t>20% to 70% shared</a:t>
            </a:r>
          </a:p>
          <a:p>
            <a:pPr eaLnBrk="0" hangingPunct="0"/>
            <a:r>
              <a:rPr lang="en-US" altLang="zh-CN" sz="2000" b="1" i="1" dirty="0" smtClean="0">
                <a:solidFill>
                  <a:srgbClr val="009E47"/>
                </a:solidFill>
                <a:latin typeface="Calibri"/>
                <a:cs typeface="Times New Roman" pitchFamily="18" charset="0"/>
              </a:rPr>
              <a:t>COMMON TRIGGERS</a:t>
            </a:r>
          </a:p>
        </p:txBody>
      </p:sp>
      <p:sp>
        <p:nvSpPr>
          <p:cNvPr id="13" name="Rectangle 12"/>
          <p:cNvSpPr/>
          <p:nvPr/>
        </p:nvSpPr>
        <p:spPr>
          <a:xfrm>
            <a:off x="1450256" y="4991462"/>
            <a:ext cx="3134444" cy="400110"/>
          </a:xfrm>
          <a:prstGeom prst="rect">
            <a:avLst/>
          </a:prstGeom>
        </p:spPr>
        <p:txBody>
          <a:bodyPr wrap="square">
            <a:spAutoFit/>
          </a:bodyPr>
          <a:lstStyle/>
          <a:p>
            <a:pPr eaLnBrk="0" hangingPunct="0"/>
            <a:r>
              <a:rPr lang="en-US" altLang="zh-CN" sz="2000" b="1" dirty="0" smtClean="0">
                <a:solidFill>
                  <a:srgbClr val="FF0000"/>
                </a:solidFill>
                <a:latin typeface="Calibri"/>
                <a:cs typeface="Times New Roman" pitchFamily="18" charset="0"/>
              </a:rPr>
              <a:t>GENETIC</a:t>
            </a:r>
            <a:r>
              <a:rPr lang="en-US" altLang="zh-CN" sz="2000" b="1" dirty="0" smtClean="0">
                <a:solidFill>
                  <a:prstClr val="black"/>
                </a:solidFill>
                <a:latin typeface="Calibri"/>
                <a:cs typeface="Times New Roman" pitchFamily="18" charset="0"/>
              </a:rPr>
              <a:t> risk factors: </a:t>
            </a:r>
            <a:endParaRPr lang="en-AU" altLang="zh-CN" sz="1050" dirty="0">
              <a:solidFill>
                <a:srgbClr val="FF0000"/>
              </a:solidFill>
              <a:latin typeface="Calibri"/>
              <a:cs typeface="Arial" pitchFamily="34" charset="0"/>
            </a:endParaRPr>
          </a:p>
        </p:txBody>
      </p:sp>
      <p:sp>
        <p:nvSpPr>
          <p:cNvPr id="14" name="Rectangle 13"/>
          <p:cNvSpPr/>
          <p:nvPr/>
        </p:nvSpPr>
        <p:spPr>
          <a:xfrm>
            <a:off x="2399060" y="5313402"/>
            <a:ext cx="5832648" cy="707886"/>
          </a:xfrm>
          <a:prstGeom prst="rect">
            <a:avLst/>
          </a:prstGeom>
        </p:spPr>
        <p:txBody>
          <a:bodyPr wrap="square">
            <a:spAutoFit/>
          </a:bodyPr>
          <a:lstStyle/>
          <a:p>
            <a:pPr eaLnBrk="0" hangingPunct="0"/>
            <a:r>
              <a:rPr lang="en-US" altLang="zh-CN" sz="2000" b="1" dirty="0" smtClean="0">
                <a:solidFill>
                  <a:prstClr val="black"/>
                </a:solidFill>
                <a:latin typeface="Calibri"/>
                <a:cs typeface="Times New Roman" pitchFamily="18" charset="0"/>
              </a:rPr>
              <a:t>40% to 60% shared</a:t>
            </a:r>
          </a:p>
          <a:p>
            <a:pPr eaLnBrk="0" hangingPunct="0"/>
            <a:r>
              <a:rPr lang="en-US" altLang="zh-CN" sz="2000" b="1" i="1" dirty="0" smtClean="0">
                <a:solidFill>
                  <a:srgbClr val="FF0000"/>
                </a:solidFill>
                <a:latin typeface="Calibri"/>
                <a:cs typeface="Times New Roman" pitchFamily="18" charset="0"/>
              </a:rPr>
              <a:t>COMMON MOLECULAR MECHANISMS</a:t>
            </a:r>
            <a:endParaRPr lang="en-AU" altLang="zh-CN" sz="1400" b="1" dirty="0">
              <a:solidFill>
                <a:srgbClr val="FF0000"/>
              </a:solidFill>
              <a:latin typeface="Calibri"/>
              <a:cs typeface="Arial" pitchFamily="34" charset="0"/>
            </a:endParaRPr>
          </a:p>
        </p:txBody>
      </p:sp>
      <p:sp>
        <p:nvSpPr>
          <p:cNvPr id="15" name="Oval 14"/>
          <p:cNvSpPr/>
          <p:nvPr/>
        </p:nvSpPr>
        <p:spPr>
          <a:xfrm>
            <a:off x="854880" y="4486624"/>
            <a:ext cx="216024"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1800">
              <a:solidFill>
                <a:prstClr val="white"/>
              </a:solidFill>
            </a:endParaRPr>
          </a:p>
        </p:txBody>
      </p:sp>
      <p:sp>
        <p:nvSpPr>
          <p:cNvPr id="16" name="Rectangle 15"/>
          <p:cNvSpPr/>
          <p:nvPr/>
        </p:nvSpPr>
        <p:spPr>
          <a:xfrm>
            <a:off x="4572000" y="332656"/>
            <a:ext cx="4032448" cy="707886"/>
          </a:xfrm>
          <a:prstGeom prst="rect">
            <a:avLst/>
          </a:prstGeom>
        </p:spPr>
        <p:txBody>
          <a:bodyPr wrap="square">
            <a:spAutoFit/>
          </a:bodyPr>
          <a:lstStyle/>
          <a:p>
            <a:pPr algn="ctr" eaLnBrk="0" hangingPunct="0"/>
            <a:r>
              <a:rPr lang="en-US" altLang="zh-CN" b="1" u="sng" dirty="0" smtClean="0">
                <a:solidFill>
                  <a:prstClr val="black"/>
                </a:solidFill>
                <a:latin typeface="Calibri"/>
                <a:cs typeface="Times New Roman" pitchFamily="18" charset="0"/>
              </a:rPr>
              <a:t>Risk factors overlap </a:t>
            </a:r>
          </a:p>
          <a:p>
            <a:pPr algn="ctr" eaLnBrk="0" hangingPunct="0"/>
            <a:r>
              <a:rPr lang="en-US" altLang="zh-CN" sz="1600" dirty="0" smtClean="0">
                <a:solidFill>
                  <a:prstClr val="white">
                    <a:lumMod val="65000"/>
                  </a:prstClr>
                </a:solidFill>
                <a:latin typeface="Calibri"/>
                <a:cs typeface="Times New Roman" pitchFamily="18" charset="0"/>
              </a:rPr>
              <a:t>(Thomsen 2006; van </a:t>
            </a:r>
            <a:r>
              <a:rPr lang="en-US" altLang="zh-CN" sz="1600" dirty="0" err="1" smtClean="0">
                <a:solidFill>
                  <a:prstClr val="white">
                    <a:lumMod val="65000"/>
                  </a:prstClr>
                </a:solidFill>
                <a:latin typeface="Calibri"/>
                <a:cs typeface="Times New Roman" pitchFamily="18" charset="0"/>
              </a:rPr>
              <a:t>Beijsterveldt</a:t>
            </a:r>
            <a:r>
              <a:rPr lang="en-US" altLang="zh-CN" sz="1600" dirty="0" smtClean="0">
                <a:solidFill>
                  <a:prstClr val="white">
                    <a:lumMod val="65000"/>
                  </a:prstClr>
                </a:solidFill>
                <a:latin typeface="Calibri"/>
                <a:cs typeface="Times New Roman" pitchFamily="18" charset="0"/>
              </a:rPr>
              <a:t> 2007)</a:t>
            </a:r>
            <a:endParaRPr lang="en-AU" altLang="zh-CN" sz="1200" dirty="0">
              <a:solidFill>
                <a:prstClr val="white">
                  <a:lumMod val="65000"/>
                </a:prstClr>
              </a:solidFill>
              <a:latin typeface="Calibri"/>
              <a:cs typeface="Arial" pitchFamily="34" charset="0"/>
            </a:endParaRPr>
          </a:p>
        </p:txBody>
      </p:sp>
      <p:pic>
        <p:nvPicPr>
          <p:cNvPr id="17" name="Picture 3"/>
          <p:cNvPicPr>
            <a:picLocks noChangeAspect="1" noChangeArrowheads="1"/>
          </p:cNvPicPr>
          <p:nvPr/>
        </p:nvPicPr>
        <p:blipFill>
          <a:blip r:embed="rId4" cstate="print"/>
          <a:srcRect/>
          <a:stretch>
            <a:fillRect/>
          </a:stretch>
        </p:blipFill>
        <p:spPr bwMode="auto">
          <a:xfrm>
            <a:off x="5292080" y="1412776"/>
            <a:ext cx="3222683" cy="3636000"/>
          </a:xfrm>
          <a:prstGeom prst="rect">
            <a:avLst/>
          </a:prstGeom>
          <a:noFill/>
          <a:ln w="9525">
            <a:noFill/>
            <a:miter lim="800000"/>
            <a:headEnd/>
            <a:tailEnd/>
          </a:ln>
          <a:effectLst/>
        </p:spPr>
      </p:pic>
      <p:sp>
        <p:nvSpPr>
          <p:cNvPr id="10" name="TextBox 9"/>
          <p:cNvSpPr txBox="1"/>
          <p:nvPr/>
        </p:nvSpPr>
        <p:spPr>
          <a:xfrm>
            <a:off x="6772275" y="6296025"/>
            <a:ext cx="2290050" cy="461665"/>
          </a:xfrm>
          <a:prstGeom prst="rect">
            <a:avLst/>
          </a:prstGeom>
          <a:noFill/>
        </p:spPr>
        <p:txBody>
          <a:bodyPr wrap="none" rtlCol="0">
            <a:spAutoFit/>
          </a:bodyPr>
          <a:lstStyle/>
          <a:p>
            <a:r>
              <a:rPr lang="en-AU" dirty="0" smtClean="0">
                <a:solidFill>
                  <a:prstClr val="black"/>
                </a:solidFill>
              </a:rPr>
              <a:t>Manuel Ferreira</a:t>
            </a:r>
            <a:endParaRPr lang="en-US" dirty="0">
              <a:solidFill>
                <a:prstClr val="black"/>
              </a:solidFill>
            </a:endParaRPr>
          </a:p>
        </p:txBody>
      </p:sp>
    </p:spTree>
    <p:extLst>
      <p:ext uri="{BB962C8B-B14F-4D97-AF65-F5344CB8AC3E}">
        <p14:creationId xmlns:p14="http://schemas.microsoft.com/office/powerpoint/2010/main" val="328060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rot="5400000">
            <a:off x="1490663" y="-804864"/>
            <a:ext cx="6210300" cy="8258175"/>
          </a:xfrm>
          <a:prstGeom prst="rect">
            <a:avLst/>
          </a:prstGeom>
          <a:noFill/>
          <a:ln w="9525">
            <a:noFill/>
            <a:round/>
            <a:headEnd/>
            <a:tailEnd/>
          </a:ln>
          <a:effectLst/>
        </p:spPr>
      </p:pic>
      <p:pic>
        <p:nvPicPr>
          <p:cNvPr id="3" name="Picture 2"/>
          <p:cNvPicPr/>
          <p:nvPr/>
        </p:nvPicPr>
        <p:blipFill>
          <a:blip r:embed="rId3" cstate="print"/>
          <a:srcRect/>
          <a:stretch>
            <a:fillRect/>
          </a:stretch>
        </p:blipFill>
        <p:spPr bwMode="auto">
          <a:xfrm>
            <a:off x="3495675" y="161921"/>
            <a:ext cx="2686050" cy="2295527"/>
          </a:xfrm>
          <a:prstGeom prst="rect">
            <a:avLst/>
          </a:prstGeom>
          <a:noFill/>
          <a:ln w="9525">
            <a:noFill/>
            <a:round/>
            <a:headEnd/>
            <a:tailEnd/>
          </a:ln>
          <a:effectLst/>
        </p:spPr>
      </p:pic>
      <p:sp>
        <p:nvSpPr>
          <p:cNvPr id="4" name="TextBox 3"/>
          <p:cNvSpPr txBox="1"/>
          <p:nvPr/>
        </p:nvSpPr>
        <p:spPr>
          <a:xfrm>
            <a:off x="6772275" y="6296025"/>
            <a:ext cx="2290050" cy="461665"/>
          </a:xfrm>
          <a:prstGeom prst="rect">
            <a:avLst/>
          </a:prstGeom>
          <a:noFill/>
        </p:spPr>
        <p:txBody>
          <a:bodyPr wrap="none" rtlCol="0">
            <a:spAutoFit/>
          </a:bodyPr>
          <a:lstStyle/>
          <a:p>
            <a:r>
              <a:rPr lang="en-AU" dirty="0" smtClean="0">
                <a:solidFill>
                  <a:srgbClr val="000000"/>
                </a:solidFill>
              </a:rPr>
              <a:t>Manuel Ferreira</a:t>
            </a:r>
            <a:endParaRPr lang="en-US" dirty="0">
              <a:solidFill>
                <a:srgbClr val="000000"/>
              </a:solidFill>
            </a:endParaRPr>
          </a:p>
        </p:txBody>
      </p:sp>
    </p:spTree>
    <p:extLst>
      <p:ext uri="{BB962C8B-B14F-4D97-AF65-F5344CB8AC3E}">
        <p14:creationId xmlns:p14="http://schemas.microsoft.com/office/powerpoint/2010/main" val="10607617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44624"/>
            <a:ext cx="8424936" cy="523220"/>
          </a:xfrm>
          <a:prstGeom prst="rect">
            <a:avLst/>
          </a:prstGeom>
          <a:noFill/>
        </p:spPr>
        <p:txBody>
          <a:bodyPr wrap="square" rtlCol="0">
            <a:spAutoFit/>
          </a:bodyPr>
          <a:lstStyle/>
          <a:p>
            <a:pPr fontAlgn="auto">
              <a:spcBef>
                <a:spcPts val="0"/>
              </a:spcBef>
              <a:spcAft>
                <a:spcPts val="0"/>
              </a:spcAft>
            </a:pPr>
            <a:r>
              <a:rPr lang="en-AU" sz="2800" b="1" dirty="0" smtClean="0">
                <a:solidFill>
                  <a:srgbClr val="0033CC"/>
                </a:solidFill>
                <a:latin typeface="Calibri"/>
              </a:rPr>
              <a:t>Only 13/199 risk variants have disease-specific effects</a:t>
            </a:r>
            <a:endParaRPr lang="en-AU" sz="2800" b="1" dirty="0">
              <a:solidFill>
                <a:srgbClr val="0033CC"/>
              </a:solidFill>
              <a:latin typeface="Calibri"/>
            </a:endParaRPr>
          </a:p>
        </p:txBody>
      </p:sp>
      <p:cxnSp>
        <p:nvCxnSpPr>
          <p:cNvPr id="10" name="Straight Connector 9"/>
          <p:cNvCxnSpPr/>
          <p:nvPr/>
        </p:nvCxnSpPr>
        <p:spPr>
          <a:xfrm>
            <a:off x="251520" y="562748"/>
            <a:ext cx="8136904"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disease.effect.page1.jpeg"/>
          <p:cNvPicPr>
            <a:picLocks noChangeAspect="1"/>
          </p:cNvPicPr>
          <p:nvPr/>
        </p:nvPicPr>
        <p:blipFill>
          <a:blip r:embed="rId4" cstate="print"/>
          <a:srcRect t="1063" r="27320" b="78350"/>
          <a:stretch>
            <a:fillRect/>
          </a:stretch>
        </p:blipFill>
        <p:spPr>
          <a:xfrm>
            <a:off x="412906" y="2896172"/>
            <a:ext cx="8134048" cy="2304000"/>
          </a:xfrm>
          <a:prstGeom prst="rect">
            <a:avLst/>
          </a:prstGeom>
        </p:spPr>
      </p:pic>
      <p:pic>
        <p:nvPicPr>
          <p:cNvPr id="13" name="Picture 2"/>
          <p:cNvPicPr>
            <a:picLocks noChangeAspect="1" noChangeArrowheads="1"/>
          </p:cNvPicPr>
          <p:nvPr/>
        </p:nvPicPr>
        <p:blipFill>
          <a:blip r:embed="rId5" cstate="print"/>
          <a:srcRect/>
          <a:stretch>
            <a:fillRect/>
          </a:stretch>
        </p:blipFill>
        <p:spPr bwMode="auto">
          <a:xfrm>
            <a:off x="3189896" y="635202"/>
            <a:ext cx="2769154" cy="1944000"/>
          </a:xfrm>
          <a:prstGeom prst="rect">
            <a:avLst/>
          </a:prstGeom>
          <a:noFill/>
          <a:ln w="9525">
            <a:noFill/>
            <a:miter lim="800000"/>
            <a:headEnd/>
            <a:tailEnd/>
          </a:ln>
          <a:effectLst/>
        </p:spPr>
      </p:pic>
      <p:sp>
        <p:nvSpPr>
          <p:cNvPr id="14" name="TextBox 13"/>
          <p:cNvSpPr txBox="1"/>
          <p:nvPr/>
        </p:nvSpPr>
        <p:spPr>
          <a:xfrm>
            <a:off x="331912" y="6002686"/>
            <a:ext cx="6516563" cy="523220"/>
          </a:xfrm>
          <a:prstGeom prst="rect">
            <a:avLst/>
          </a:prstGeom>
          <a:noFill/>
        </p:spPr>
        <p:txBody>
          <a:bodyPr wrap="square" rtlCol="0">
            <a:spAutoFit/>
          </a:bodyPr>
          <a:lstStyle/>
          <a:p>
            <a:pPr fontAlgn="auto">
              <a:spcBef>
                <a:spcPts val="0"/>
              </a:spcBef>
              <a:spcAft>
                <a:spcPts val="0"/>
              </a:spcAft>
            </a:pPr>
            <a:r>
              <a:rPr lang="en-AU" sz="2800" b="1" dirty="0" smtClean="0">
                <a:solidFill>
                  <a:srgbClr val="0033CC"/>
                </a:solidFill>
                <a:latin typeface="Calibri"/>
              </a:rPr>
              <a:t>30/199 risk variants influence age-of-onset</a:t>
            </a:r>
            <a:endParaRPr lang="en-AU" sz="2800" b="1" dirty="0">
              <a:solidFill>
                <a:srgbClr val="0033CC"/>
              </a:solidFill>
              <a:latin typeface="Calibri"/>
            </a:endParaRPr>
          </a:p>
        </p:txBody>
      </p:sp>
      <p:sp>
        <p:nvSpPr>
          <p:cNvPr id="11" name="TextBox 10"/>
          <p:cNvSpPr txBox="1"/>
          <p:nvPr/>
        </p:nvSpPr>
        <p:spPr>
          <a:xfrm>
            <a:off x="7277100" y="6391275"/>
            <a:ext cx="1765996" cy="369332"/>
          </a:xfrm>
          <a:prstGeom prst="rect">
            <a:avLst/>
          </a:prstGeom>
          <a:noFill/>
        </p:spPr>
        <p:txBody>
          <a:bodyPr wrap="none" rtlCol="0">
            <a:spAutoFit/>
          </a:bodyPr>
          <a:lstStyle/>
          <a:p>
            <a:r>
              <a:rPr lang="en-AU" sz="1800" dirty="0" smtClean="0">
                <a:solidFill>
                  <a:prstClr val="black"/>
                </a:solidFill>
              </a:rPr>
              <a:t>Manuel Ferreira</a:t>
            </a:r>
            <a:endParaRPr lang="en-US" sz="1800" dirty="0">
              <a:solidFill>
                <a:prstClr val="black"/>
              </a:solidFill>
            </a:endParaRPr>
          </a:p>
        </p:txBody>
      </p:sp>
    </p:spTree>
    <p:custDataLst>
      <p:tags r:id="rId1"/>
    </p:custDataLst>
    <p:extLst>
      <p:ext uri="{BB962C8B-B14F-4D97-AF65-F5344CB8AC3E}">
        <p14:creationId xmlns:p14="http://schemas.microsoft.com/office/powerpoint/2010/main" val="184059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increase power</a:t>
            </a:r>
            <a:endParaRPr lang="en-US" dirty="0"/>
          </a:p>
        </p:txBody>
      </p:sp>
      <p:sp>
        <p:nvSpPr>
          <p:cNvPr id="3" name="Subtitle 2"/>
          <p:cNvSpPr>
            <a:spLocks noGrp="1"/>
          </p:cNvSpPr>
          <p:nvPr>
            <p:ph type="subTitle" idx="1"/>
          </p:nvPr>
        </p:nvSpPr>
        <p:spPr/>
        <p:txBody>
          <a:bodyPr/>
          <a:lstStyle/>
          <a:p>
            <a:r>
              <a:rPr lang="en-AU" dirty="0" smtClean="0"/>
              <a:t>Use </a:t>
            </a:r>
            <a:r>
              <a:rPr lang="en-AU" dirty="0" err="1" smtClean="0"/>
              <a:t>ungenotyped</a:t>
            </a:r>
            <a:r>
              <a:rPr lang="en-AU" dirty="0" smtClean="0"/>
              <a:t> relatives as proxy cases (GWAX)</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424112"/>
            <a:ext cx="2602604" cy="1477328"/>
          </a:xfrm>
          <a:prstGeom prst="rect">
            <a:avLst/>
          </a:prstGeom>
        </p:spPr>
        <p:txBody>
          <a:bodyPr wrap="square">
            <a:spAutoFit/>
          </a:bodyPr>
          <a:lstStyle/>
          <a:p>
            <a:r>
              <a:rPr lang="en-AU" sz="1800" dirty="0" smtClean="0"/>
              <a:t>For </a:t>
            </a:r>
            <a:r>
              <a:rPr lang="en-AU" sz="1800" dirty="0"/>
              <a:t>late-onset or rapidly lethal </a:t>
            </a:r>
            <a:r>
              <a:rPr lang="en-AU" sz="1800" dirty="0" smtClean="0"/>
              <a:t>diseases </a:t>
            </a:r>
            <a:r>
              <a:rPr lang="en-AU" sz="1800" dirty="0"/>
              <a:t>it may be more practical to identify family members of cases. </a:t>
            </a:r>
            <a:r>
              <a:rPr lang="en-AU" sz="1800" dirty="0" smtClean="0"/>
              <a:t> </a:t>
            </a:r>
            <a:endParaRPr lang="en-US" sz="1800" dirty="0"/>
          </a:p>
        </p:txBody>
      </p:sp>
      <p:pic>
        <p:nvPicPr>
          <p:cNvPr id="531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57200"/>
            <a:ext cx="8610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1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6486525"/>
            <a:ext cx="56007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46154" y="924044"/>
            <a:ext cx="1447832" cy="369332"/>
          </a:xfrm>
          <a:prstGeom prst="rect">
            <a:avLst/>
          </a:prstGeom>
        </p:spPr>
        <p:txBody>
          <a:bodyPr wrap="none">
            <a:spAutoFit/>
          </a:bodyPr>
          <a:lstStyle/>
          <a:p>
            <a:pPr marL="285750" lvl="0" indent="-285750">
              <a:buFont typeface="Arial" panose="020B0604020202020204" pitchFamily="34" charset="0"/>
              <a:buChar char="•"/>
            </a:pPr>
            <a:r>
              <a:rPr lang="en-AU" sz="1800" dirty="0">
                <a:solidFill>
                  <a:prstClr val="black"/>
                </a:solidFill>
              </a:rPr>
              <a:t>(</a:t>
            </a:r>
            <a:r>
              <a:rPr lang="en-AU" sz="1800" b="1" dirty="0">
                <a:solidFill>
                  <a:srgbClr val="FF0000"/>
                </a:solidFill>
              </a:rPr>
              <a:t>GWAX</a:t>
            </a:r>
            <a:r>
              <a:rPr lang="en-AU" sz="1800" dirty="0">
                <a:solidFill>
                  <a:prstClr val="black"/>
                </a:solidFill>
              </a:rPr>
              <a:t>)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204" y="2252664"/>
            <a:ext cx="6040381" cy="413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9952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25" y="1000125"/>
            <a:ext cx="8743350"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42924" y="125879"/>
            <a:ext cx="8010525" cy="830997"/>
          </a:xfrm>
          <a:prstGeom prst="rect">
            <a:avLst/>
          </a:prstGeom>
        </p:spPr>
        <p:txBody>
          <a:bodyPr wrap="square">
            <a:spAutoFit/>
          </a:bodyPr>
          <a:lstStyle/>
          <a:p>
            <a:pPr algn="ctr"/>
            <a:r>
              <a:rPr lang="en-AU" dirty="0" smtClean="0"/>
              <a:t>Meta-analysis </a:t>
            </a:r>
            <a:r>
              <a:rPr lang="en-AU" dirty="0"/>
              <a:t>results for </a:t>
            </a:r>
            <a:r>
              <a:rPr lang="en-AU" dirty="0" smtClean="0"/>
              <a:t>GWAX + case-control studies</a:t>
            </a:r>
          </a:p>
          <a:p>
            <a:pPr algn="ctr"/>
            <a:r>
              <a:rPr lang="en-AU" dirty="0" smtClean="0"/>
              <a:t>New hits are shown in </a:t>
            </a:r>
            <a:r>
              <a:rPr lang="en-AU" dirty="0" smtClean="0">
                <a:solidFill>
                  <a:srgbClr val="FF0000"/>
                </a:solidFill>
              </a:rPr>
              <a:t>red </a:t>
            </a:r>
            <a:endParaRPr lang="en-US" dirty="0">
              <a:solidFill>
                <a:srgbClr val="FF0000"/>
              </a:solidFill>
            </a:endParaRPr>
          </a:p>
        </p:txBody>
      </p:sp>
    </p:spTree>
    <p:extLst>
      <p:ext uri="{BB962C8B-B14F-4D97-AF65-F5344CB8AC3E}">
        <p14:creationId xmlns:p14="http://schemas.microsoft.com/office/powerpoint/2010/main" val="16366811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exploit power</a:t>
            </a:r>
            <a:endParaRPr lang="en-US" dirty="0"/>
          </a:p>
        </p:txBody>
      </p:sp>
      <p:sp>
        <p:nvSpPr>
          <p:cNvPr id="3" name="Subtitle 2"/>
          <p:cNvSpPr>
            <a:spLocks noGrp="1"/>
          </p:cNvSpPr>
          <p:nvPr>
            <p:ph type="subTitle" idx="1"/>
          </p:nvPr>
        </p:nvSpPr>
        <p:spPr/>
        <p:txBody>
          <a:bodyPr/>
          <a:lstStyle/>
          <a:p>
            <a:r>
              <a:rPr lang="en-AU" dirty="0" smtClean="0"/>
              <a:t>Investigate genetic correlation</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72" y="243513"/>
            <a:ext cx="8858428" cy="169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6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6543675"/>
            <a:ext cx="582930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6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86138"/>
            <a:ext cx="596265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531436" y="3712221"/>
            <a:ext cx="2005677" cy="461665"/>
          </a:xfrm>
          <a:prstGeom prst="rect">
            <a:avLst/>
          </a:prstGeom>
        </p:spPr>
        <p:txBody>
          <a:bodyPr wrap="none">
            <a:spAutoFit/>
          </a:bodyPr>
          <a:lstStyle/>
          <a:p>
            <a:r>
              <a:rPr lang="en-US" i="1" dirty="0">
                <a:solidFill>
                  <a:srgbClr val="000000"/>
                </a:solidFill>
              </a:rPr>
              <a:t>N </a:t>
            </a:r>
            <a:r>
              <a:rPr lang="en-US" dirty="0">
                <a:solidFill>
                  <a:srgbClr val="000000"/>
                </a:solidFill>
              </a:rPr>
              <a:t>= 122,886 </a:t>
            </a:r>
          </a:p>
        </p:txBody>
      </p:sp>
      <p:sp>
        <p:nvSpPr>
          <p:cNvPr id="3" name="Rectangle 2"/>
          <p:cNvSpPr/>
          <p:nvPr/>
        </p:nvSpPr>
        <p:spPr>
          <a:xfrm>
            <a:off x="447672" y="2105650"/>
            <a:ext cx="8258175" cy="1107996"/>
          </a:xfrm>
          <a:prstGeom prst="rect">
            <a:avLst/>
          </a:prstGeom>
        </p:spPr>
        <p:txBody>
          <a:bodyPr wrap="square">
            <a:spAutoFit/>
          </a:bodyPr>
          <a:lstStyle/>
          <a:p>
            <a:pPr marL="285750" indent="-285750">
              <a:buFont typeface="Arial" panose="020B0604020202020204" pitchFamily="34" charset="0"/>
              <a:buChar char="•"/>
            </a:pPr>
            <a:r>
              <a:rPr lang="en-AU" sz="1800" dirty="0" smtClean="0">
                <a:solidFill>
                  <a:srgbClr val="000000"/>
                </a:solidFill>
              </a:rPr>
              <a:t> </a:t>
            </a:r>
            <a:r>
              <a:rPr lang="en-AU" sz="1600" dirty="0">
                <a:solidFill>
                  <a:srgbClr val="000000"/>
                </a:solidFill>
              </a:rPr>
              <a:t>included participants with European ancestry from 23andMe (</a:t>
            </a:r>
            <a:r>
              <a:rPr lang="en-AU" sz="1600" i="1" dirty="0">
                <a:solidFill>
                  <a:srgbClr val="000000"/>
                </a:solidFill>
              </a:rPr>
              <a:t>N </a:t>
            </a:r>
            <a:r>
              <a:rPr lang="en-AU" sz="1600" dirty="0">
                <a:solidFill>
                  <a:srgbClr val="000000"/>
                </a:solidFill>
              </a:rPr>
              <a:t>= 59,225) and two samples (GPC-1 and GPC-2) from the Genetics of Personality Consortium (</a:t>
            </a:r>
            <a:r>
              <a:rPr lang="en-AU" sz="1600" dirty="0" smtClean="0">
                <a:solidFill>
                  <a:srgbClr val="000000"/>
                </a:solidFill>
              </a:rPr>
              <a:t>GPC). </a:t>
            </a:r>
          </a:p>
          <a:p>
            <a:pPr marL="285750" indent="-285750">
              <a:buFont typeface="Arial" panose="020B0604020202020204" pitchFamily="34" charset="0"/>
              <a:buChar char="•"/>
            </a:pPr>
            <a:r>
              <a:rPr lang="en-AU" sz="1600" dirty="0" smtClean="0">
                <a:solidFill>
                  <a:srgbClr val="000000"/>
                </a:solidFill>
              </a:rPr>
              <a:t>GPC-1 </a:t>
            </a:r>
            <a:r>
              <a:rPr lang="en-AU" sz="1600" dirty="0">
                <a:solidFill>
                  <a:srgbClr val="000000"/>
                </a:solidFill>
              </a:rPr>
              <a:t>(</a:t>
            </a:r>
            <a:r>
              <a:rPr lang="en-AU" sz="1600" i="1" dirty="0">
                <a:solidFill>
                  <a:srgbClr val="000000"/>
                </a:solidFill>
              </a:rPr>
              <a:t>N </a:t>
            </a:r>
            <a:r>
              <a:rPr lang="en-AU" sz="1600" dirty="0">
                <a:solidFill>
                  <a:srgbClr val="000000"/>
                </a:solidFill>
              </a:rPr>
              <a:t>= 17,375</a:t>
            </a:r>
            <a:r>
              <a:rPr lang="en-AU" sz="1600" dirty="0" smtClean="0">
                <a:solidFill>
                  <a:srgbClr val="000000"/>
                </a:solidFill>
              </a:rPr>
              <a:t>) </a:t>
            </a:r>
            <a:r>
              <a:rPr lang="en-AU" sz="1600" dirty="0">
                <a:solidFill>
                  <a:srgbClr val="000000"/>
                </a:solidFill>
              </a:rPr>
              <a:t>contains data on agreeableness, conscientiousness and </a:t>
            </a:r>
            <a:r>
              <a:rPr lang="en-AU" sz="1600" dirty="0" smtClean="0">
                <a:solidFill>
                  <a:srgbClr val="000000"/>
                </a:solidFill>
              </a:rPr>
              <a:t>openness</a:t>
            </a:r>
          </a:p>
          <a:p>
            <a:pPr marL="285750" indent="-285750">
              <a:buFont typeface="Arial" panose="020B0604020202020204" pitchFamily="34" charset="0"/>
              <a:buChar char="•"/>
            </a:pPr>
            <a:r>
              <a:rPr lang="en-AU" sz="1600" dirty="0" smtClean="0">
                <a:solidFill>
                  <a:srgbClr val="000000"/>
                </a:solidFill>
              </a:rPr>
              <a:t>GPC-2 </a:t>
            </a:r>
            <a:r>
              <a:rPr lang="en-AU" sz="1600" dirty="0">
                <a:solidFill>
                  <a:srgbClr val="000000"/>
                </a:solidFill>
              </a:rPr>
              <a:t>(</a:t>
            </a:r>
            <a:r>
              <a:rPr lang="en-AU" sz="1600" i="1" dirty="0">
                <a:solidFill>
                  <a:srgbClr val="000000"/>
                </a:solidFill>
              </a:rPr>
              <a:t>N </a:t>
            </a:r>
            <a:r>
              <a:rPr lang="en-AU" sz="1600" dirty="0">
                <a:solidFill>
                  <a:srgbClr val="000000"/>
                </a:solidFill>
              </a:rPr>
              <a:t>= 63,661</a:t>
            </a:r>
            <a:r>
              <a:rPr lang="en-AU" sz="1600" dirty="0" smtClean="0">
                <a:solidFill>
                  <a:srgbClr val="000000"/>
                </a:solidFill>
              </a:rPr>
              <a:t>) </a:t>
            </a:r>
            <a:r>
              <a:rPr lang="en-AU" sz="1600" dirty="0">
                <a:solidFill>
                  <a:srgbClr val="000000"/>
                </a:solidFill>
              </a:rPr>
              <a:t>contains information on extraversion and neuroticism</a:t>
            </a:r>
            <a:r>
              <a:rPr lang="en-AU" sz="1600" dirty="0" smtClean="0">
                <a:solidFill>
                  <a:srgbClr val="000000"/>
                </a:solidFill>
              </a:rPr>
              <a:t>.</a:t>
            </a:r>
            <a:endParaRPr lang="en-AU" sz="1600" dirty="0">
              <a:solidFill>
                <a:srgbClr val="000000"/>
              </a:solidFill>
            </a:endParaRPr>
          </a:p>
        </p:txBody>
      </p:sp>
    </p:spTree>
    <p:extLst>
      <p:ext uri="{BB962C8B-B14F-4D97-AF65-F5344CB8AC3E}">
        <p14:creationId xmlns:p14="http://schemas.microsoft.com/office/powerpoint/2010/main" val="3907794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1150938" y="617538"/>
            <a:ext cx="7793037" cy="820969"/>
          </a:xfrm>
        </p:spPr>
        <p:txBody>
          <a:bodyPr/>
          <a:lstStyle/>
          <a:p>
            <a:r>
              <a:rPr lang="pt-PT" dirty="0"/>
              <a:t> </a:t>
            </a:r>
            <a:r>
              <a:rPr lang="pt-PT" dirty="0" smtClean="0"/>
              <a:t>4 </a:t>
            </a:r>
            <a:r>
              <a:rPr lang="pt-PT" dirty="0"/>
              <a:t>Stages of Genetic Mapping</a:t>
            </a:r>
            <a:endParaRPr lang="en-US" dirty="0"/>
          </a:p>
        </p:txBody>
      </p:sp>
      <p:sp>
        <p:nvSpPr>
          <p:cNvPr id="633859" name="Rectangle 3"/>
          <p:cNvSpPr>
            <a:spLocks noGrp="1" noChangeArrowheads="1"/>
          </p:cNvSpPr>
          <p:nvPr>
            <p:ph type="body" idx="1"/>
          </p:nvPr>
        </p:nvSpPr>
        <p:spPr>
          <a:xfrm>
            <a:off x="1015420" y="1750084"/>
            <a:ext cx="7772400" cy="4729544"/>
          </a:xfrm>
        </p:spPr>
        <p:txBody>
          <a:bodyPr/>
          <a:lstStyle/>
          <a:p>
            <a:r>
              <a:rPr lang="pt-PT" dirty="0">
                <a:solidFill>
                  <a:schemeClr val="bg2"/>
                </a:solidFill>
              </a:rPr>
              <a:t>Are there genes influencing this trait?</a:t>
            </a:r>
          </a:p>
          <a:p>
            <a:pPr lvl="1"/>
            <a:r>
              <a:rPr lang="pt-PT" dirty="0">
                <a:solidFill>
                  <a:schemeClr val="bg2"/>
                </a:solidFill>
              </a:rPr>
              <a:t>Genetic epidemiological studies</a:t>
            </a:r>
          </a:p>
          <a:p>
            <a:r>
              <a:rPr lang="pt-PT" dirty="0">
                <a:solidFill>
                  <a:srgbClr val="FF3399"/>
                </a:solidFill>
              </a:rPr>
              <a:t>Where are those genes?</a:t>
            </a:r>
          </a:p>
          <a:p>
            <a:pPr lvl="1"/>
            <a:r>
              <a:rPr lang="pt-PT" dirty="0">
                <a:solidFill>
                  <a:srgbClr val="FF3399"/>
                </a:solidFill>
              </a:rPr>
              <a:t>Linkage analysis</a:t>
            </a:r>
          </a:p>
          <a:p>
            <a:r>
              <a:rPr lang="pt-PT" dirty="0"/>
              <a:t>What are those genes</a:t>
            </a:r>
            <a:r>
              <a:rPr lang="pt-PT" dirty="0" smtClean="0"/>
              <a:t>?</a:t>
            </a:r>
            <a:endParaRPr lang="pt-PT" dirty="0"/>
          </a:p>
          <a:p>
            <a:pPr lvl="1"/>
            <a:r>
              <a:rPr lang="pt-PT" dirty="0"/>
              <a:t>Association </a:t>
            </a:r>
            <a:r>
              <a:rPr lang="pt-PT" dirty="0" smtClean="0"/>
              <a:t>analysis</a:t>
            </a:r>
          </a:p>
          <a:p>
            <a:r>
              <a:rPr lang="pt-PT" dirty="0" smtClean="0"/>
              <a:t>What can we do with them ?</a:t>
            </a:r>
          </a:p>
          <a:p>
            <a:pPr lvl="1"/>
            <a:r>
              <a:rPr lang="pt-PT" dirty="0" smtClean="0"/>
              <a:t>Translational medicine</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28738"/>
            <a:ext cx="6553200"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42924" y="116741"/>
            <a:ext cx="8010525" cy="954107"/>
          </a:xfrm>
          <a:prstGeom prst="rect">
            <a:avLst/>
          </a:prstGeom>
        </p:spPr>
        <p:txBody>
          <a:bodyPr wrap="square">
            <a:spAutoFit/>
          </a:bodyPr>
          <a:lstStyle/>
          <a:p>
            <a:r>
              <a:rPr lang="en-AU" sz="2800" dirty="0">
                <a:solidFill>
                  <a:srgbClr val="000000"/>
                </a:solidFill>
              </a:rPr>
              <a:t>Genetic correlations </a:t>
            </a:r>
            <a:r>
              <a:rPr lang="en-AU" sz="2800" dirty="0" smtClean="0">
                <a:solidFill>
                  <a:srgbClr val="000000"/>
                </a:solidFill>
              </a:rPr>
              <a:t>(</a:t>
            </a:r>
            <a:r>
              <a:rPr lang="en-AU" sz="2800" dirty="0" err="1">
                <a:solidFill>
                  <a:srgbClr val="000000"/>
                </a:solidFill>
              </a:rPr>
              <a:t>r</a:t>
            </a:r>
            <a:r>
              <a:rPr lang="en-AU" sz="1800" dirty="0" err="1" smtClean="0">
                <a:solidFill>
                  <a:srgbClr val="000000"/>
                </a:solidFill>
              </a:rPr>
              <a:t>g</a:t>
            </a:r>
            <a:r>
              <a:rPr lang="en-AU" sz="2800" dirty="0" smtClean="0">
                <a:solidFill>
                  <a:srgbClr val="000000"/>
                </a:solidFill>
              </a:rPr>
              <a:t>) between </a:t>
            </a:r>
            <a:r>
              <a:rPr lang="en-AU" sz="2800" dirty="0">
                <a:solidFill>
                  <a:srgbClr val="000000"/>
                </a:solidFill>
              </a:rPr>
              <a:t>personality traits (23andMe sample) and psychiatric disorders </a:t>
            </a:r>
            <a:endParaRPr lang="en-US" sz="2800" dirty="0">
              <a:solidFill>
                <a:srgbClr val="000000"/>
              </a:solidFill>
            </a:endParaRPr>
          </a:p>
        </p:txBody>
      </p:sp>
    </p:spTree>
    <p:extLst>
      <p:ext uri="{BB962C8B-B14F-4D97-AF65-F5344CB8AC3E}">
        <p14:creationId xmlns:p14="http://schemas.microsoft.com/office/powerpoint/2010/main" val="15119470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Pushing power to the limit</a:t>
            </a:r>
            <a:endParaRPr lang="en-US" dirty="0"/>
          </a:p>
        </p:txBody>
      </p:sp>
      <p:sp>
        <p:nvSpPr>
          <p:cNvPr id="3" name="Subtitle 2"/>
          <p:cNvSpPr>
            <a:spLocks noGrp="1"/>
          </p:cNvSpPr>
          <p:nvPr>
            <p:ph type="subTitle" idx="1"/>
          </p:nvPr>
        </p:nvSpPr>
        <p:spPr/>
        <p:txBody>
          <a:bodyPr/>
          <a:lstStyle/>
          <a:p>
            <a:r>
              <a:rPr lang="en-AU" dirty="0"/>
              <a:t>S</a:t>
            </a:r>
            <a:r>
              <a:rPr lang="en-AU" dirty="0" smtClean="0"/>
              <a:t>earch for rare variants</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6" y="85725"/>
            <a:ext cx="8967236" cy="3805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9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812" y="6477000"/>
            <a:ext cx="50101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4027081"/>
            <a:ext cx="8477250" cy="2308324"/>
          </a:xfrm>
          <a:prstGeom prst="rect">
            <a:avLst/>
          </a:prstGeom>
        </p:spPr>
        <p:txBody>
          <a:bodyPr wrap="square">
            <a:spAutoFit/>
          </a:bodyPr>
          <a:lstStyle/>
          <a:p>
            <a:pPr marL="171450" indent="-171450">
              <a:buFont typeface="Arial" panose="020B0604020202020204" pitchFamily="34" charset="0"/>
              <a:buChar char="•"/>
            </a:pPr>
            <a:r>
              <a:rPr lang="en-AU" sz="1800" dirty="0">
                <a:solidFill>
                  <a:srgbClr val="FF0000"/>
                </a:solidFill>
              </a:rPr>
              <a:t>used an ExomeChip11 to test the association </a:t>
            </a:r>
            <a:r>
              <a:rPr lang="en-AU" sz="1800" dirty="0" smtClean="0">
                <a:solidFill>
                  <a:srgbClr val="FF0000"/>
                </a:solidFill>
              </a:rPr>
              <a:t>between 241,453 </a:t>
            </a:r>
            <a:r>
              <a:rPr lang="en-AU" sz="1800" dirty="0">
                <a:solidFill>
                  <a:srgbClr val="FF0000"/>
                </a:solidFill>
              </a:rPr>
              <a:t>variants (of which 83% are coding variants with a MAF ≤ 5</a:t>
            </a:r>
            <a:r>
              <a:rPr lang="en-AU" sz="1800" dirty="0" smtClean="0">
                <a:solidFill>
                  <a:srgbClr val="FF0000"/>
                </a:solidFill>
              </a:rPr>
              <a:t>%) and </a:t>
            </a:r>
            <a:r>
              <a:rPr lang="en-AU" sz="1800" dirty="0">
                <a:solidFill>
                  <a:srgbClr val="FF0000"/>
                </a:solidFill>
              </a:rPr>
              <a:t>adult height variation in 711,428 individuals </a:t>
            </a:r>
            <a:r>
              <a:rPr lang="en-AU" sz="1800" dirty="0" smtClean="0">
                <a:solidFill>
                  <a:srgbClr val="FF0000"/>
                </a:solidFill>
              </a:rPr>
              <a:t>(</a:t>
            </a:r>
            <a:r>
              <a:rPr lang="en-US" sz="1800" dirty="0" smtClean="0">
                <a:solidFill>
                  <a:srgbClr val="FF0000"/>
                </a:solidFill>
              </a:rPr>
              <a:t>discovery and validation</a:t>
            </a:r>
            <a:r>
              <a:rPr lang="en-US" sz="1800" dirty="0">
                <a:solidFill>
                  <a:srgbClr val="FF0000"/>
                </a:solidFill>
              </a:rPr>
              <a:t> </a:t>
            </a:r>
            <a:r>
              <a:rPr lang="en-AU" sz="1800" dirty="0" smtClean="0">
                <a:solidFill>
                  <a:srgbClr val="FF0000"/>
                </a:solidFill>
              </a:rPr>
              <a:t>sample </a:t>
            </a:r>
            <a:r>
              <a:rPr lang="en-AU" sz="1800" dirty="0">
                <a:solidFill>
                  <a:srgbClr val="FF0000"/>
                </a:solidFill>
              </a:rPr>
              <a:t>sizes were 458,927 and 252,501, respectively</a:t>
            </a:r>
            <a:r>
              <a:rPr lang="en-AU" sz="1800" dirty="0" smtClean="0">
                <a:solidFill>
                  <a:srgbClr val="FF0000"/>
                </a:solidFill>
              </a:rPr>
              <a:t>)</a:t>
            </a:r>
          </a:p>
          <a:p>
            <a:pPr marL="171450" indent="-171450">
              <a:buFont typeface="Arial" panose="020B0604020202020204" pitchFamily="34" charset="0"/>
              <a:buChar char="•"/>
            </a:pPr>
            <a:endParaRPr lang="en-AU" sz="1800" dirty="0">
              <a:solidFill>
                <a:srgbClr val="FF0000"/>
              </a:solidFill>
            </a:endParaRPr>
          </a:p>
          <a:p>
            <a:pPr marL="171450" indent="-171450">
              <a:buFont typeface="Arial" panose="020B0604020202020204" pitchFamily="34" charset="0"/>
              <a:buChar char="•"/>
            </a:pPr>
            <a:r>
              <a:rPr lang="en-AU" sz="1800" dirty="0" smtClean="0">
                <a:solidFill>
                  <a:srgbClr val="FF0000"/>
                </a:solidFill>
              </a:rPr>
              <a:t>The </a:t>
            </a:r>
            <a:r>
              <a:rPr lang="en-AU" sz="1800" dirty="0" err="1" smtClean="0">
                <a:solidFill>
                  <a:srgbClr val="FF0000"/>
                </a:solidFill>
              </a:rPr>
              <a:t>ExomeChip</a:t>
            </a:r>
            <a:r>
              <a:rPr lang="en-AU" sz="1800" dirty="0" smtClean="0">
                <a:solidFill>
                  <a:srgbClr val="FF0000"/>
                </a:solidFill>
              </a:rPr>
              <a:t> </a:t>
            </a:r>
            <a:r>
              <a:rPr lang="en-AU" sz="1800" dirty="0">
                <a:solidFill>
                  <a:srgbClr val="FF0000"/>
                </a:solidFill>
              </a:rPr>
              <a:t>is a genotyping array designed to query in very large </a:t>
            </a:r>
            <a:r>
              <a:rPr lang="en-AU" sz="1800" dirty="0" smtClean="0">
                <a:solidFill>
                  <a:srgbClr val="FF0000"/>
                </a:solidFill>
              </a:rPr>
              <a:t>sample sizes </a:t>
            </a:r>
            <a:r>
              <a:rPr lang="en-AU" sz="1800" dirty="0">
                <a:solidFill>
                  <a:srgbClr val="FF0000"/>
                </a:solidFill>
              </a:rPr>
              <a:t>coding variants </a:t>
            </a:r>
            <a:r>
              <a:rPr lang="en-AU" sz="1800" dirty="0" smtClean="0">
                <a:solidFill>
                  <a:srgbClr val="FF0000"/>
                </a:solidFill>
              </a:rPr>
              <a:t>identified by </a:t>
            </a:r>
            <a:r>
              <a:rPr lang="en-AU" sz="1800" dirty="0">
                <a:solidFill>
                  <a:srgbClr val="FF0000"/>
                </a:solidFill>
              </a:rPr>
              <a:t>whole-exome DNA </a:t>
            </a:r>
            <a:r>
              <a:rPr lang="en-AU" sz="1800" dirty="0" smtClean="0">
                <a:solidFill>
                  <a:srgbClr val="FF0000"/>
                </a:solidFill>
              </a:rPr>
              <a:t>sequencing </a:t>
            </a:r>
            <a:r>
              <a:rPr lang="en-US" sz="1800" dirty="0" smtClean="0">
                <a:solidFill>
                  <a:srgbClr val="FF0000"/>
                </a:solidFill>
              </a:rPr>
              <a:t>of </a:t>
            </a:r>
            <a:r>
              <a:rPr lang="en-US" sz="1800" dirty="0">
                <a:solidFill>
                  <a:srgbClr val="FF0000"/>
                </a:solidFill>
              </a:rPr>
              <a:t>approximately 12,000 participants</a:t>
            </a:r>
          </a:p>
        </p:txBody>
      </p:sp>
    </p:spTree>
    <p:extLst>
      <p:ext uri="{BB962C8B-B14F-4D97-AF65-F5344CB8AC3E}">
        <p14:creationId xmlns:p14="http://schemas.microsoft.com/office/powerpoint/2010/main" val="25100878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214313"/>
            <a:ext cx="676275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2204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spend $$$$</a:t>
            </a:r>
            <a:endParaRPr lang="en-US" dirty="0"/>
          </a:p>
        </p:txBody>
      </p:sp>
      <p:sp>
        <p:nvSpPr>
          <p:cNvPr id="3" name="Subtitle 2"/>
          <p:cNvSpPr>
            <a:spLocks noGrp="1"/>
          </p:cNvSpPr>
          <p:nvPr>
            <p:ph type="subTitle" idx="1"/>
          </p:nvPr>
        </p:nvSpPr>
        <p:spPr/>
        <p:txBody>
          <a:bodyPr/>
          <a:lstStyle/>
          <a:p>
            <a:r>
              <a:rPr lang="en-AU" dirty="0" smtClean="0"/>
              <a:t>Sequence the genome</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type="title"/>
          </p:nvPr>
        </p:nvSpPr>
        <p:spPr>
          <a:xfrm>
            <a:off x="571500" y="214313"/>
            <a:ext cx="7772400" cy="1143000"/>
          </a:xfrm>
        </p:spPr>
        <p:txBody>
          <a:bodyPr/>
          <a:lstStyle/>
          <a:p>
            <a:pPr eaLnBrk="1" hangingPunct="1"/>
            <a:r>
              <a:rPr lang="en-US" sz="4000" b="1" smtClean="0">
                <a:solidFill>
                  <a:srgbClr val="0070C0"/>
                </a:solidFill>
              </a:rPr>
              <a:t>The White House - June 26, 2000</a:t>
            </a:r>
          </a:p>
        </p:txBody>
      </p:sp>
      <p:graphicFrame>
        <p:nvGraphicFramePr>
          <p:cNvPr id="6146" name="Object 4"/>
          <p:cNvGraphicFramePr>
            <a:graphicFrameLocks noGrp="1" noChangeAspect="1"/>
          </p:cNvGraphicFramePr>
          <p:nvPr>
            <p:ph idx="1"/>
          </p:nvPr>
        </p:nvGraphicFramePr>
        <p:xfrm>
          <a:off x="152400" y="1679575"/>
          <a:ext cx="6781800" cy="4797425"/>
        </p:xfrm>
        <a:graphic>
          <a:graphicData uri="http://schemas.openxmlformats.org/presentationml/2006/ole">
            <mc:AlternateContent xmlns:mc="http://schemas.openxmlformats.org/markup-compatibility/2006">
              <mc:Choice xmlns:v="urn:schemas-microsoft-com:vml" Requires="v">
                <p:oleObj spid="_x0000_s529448" name="Photo Editor Photo" r:id="rId4" imgW="3809524" imgH="2695951" progId="">
                  <p:embed/>
                </p:oleObj>
              </mc:Choice>
              <mc:Fallback>
                <p:oleObj name="Photo Editor Photo" r:id="rId4" imgW="3809524" imgH="269595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79575"/>
                        <a:ext cx="6781800"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7"/>
          <p:cNvSpPr txBox="1">
            <a:spLocks noChangeArrowheads="1"/>
          </p:cNvSpPr>
          <p:nvPr/>
        </p:nvSpPr>
        <p:spPr bwMode="auto">
          <a:xfrm>
            <a:off x="7086600" y="2590800"/>
            <a:ext cx="1447800" cy="1187450"/>
          </a:xfrm>
          <a:prstGeom prst="rect">
            <a:avLst/>
          </a:prstGeom>
          <a:noFill/>
          <a:ln w="9525">
            <a:noFill/>
            <a:miter lim="800000"/>
            <a:headEnd/>
            <a:tailEnd/>
          </a:ln>
        </p:spPr>
        <p:txBody>
          <a:bodyPr>
            <a:spAutoFit/>
          </a:bodyPr>
          <a:lstStyle/>
          <a:p>
            <a:r>
              <a:rPr lang="en-US">
                <a:solidFill>
                  <a:srgbClr val="000000"/>
                </a:solidFill>
                <a:latin typeface="Times New Roman" pitchFamily="18" charset="0"/>
              </a:rPr>
              <a:t>Venter</a:t>
            </a:r>
          </a:p>
          <a:p>
            <a:r>
              <a:rPr lang="en-US">
                <a:solidFill>
                  <a:srgbClr val="000000"/>
                </a:solidFill>
                <a:latin typeface="Times New Roman" pitchFamily="18" charset="0"/>
              </a:rPr>
              <a:t>Clinton</a:t>
            </a:r>
          </a:p>
          <a:p>
            <a:r>
              <a:rPr lang="en-US">
                <a:solidFill>
                  <a:srgbClr val="000000"/>
                </a:solidFill>
                <a:latin typeface="Times New Roman" pitchFamily="18" charset="0"/>
              </a:rPr>
              <a:t>Collins</a:t>
            </a:r>
          </a:p>
        </p:txBody>
      </p:sp>
    </p:spTree>
    <p:extLst>
      <p:ext uri="{BB962C8B-B14F-4D97-AF65-F5344CB8AC3E}">
        <p14:creationId xmlns:p14="http://schemas.microsoft.com/office/powerpoint/2010/main" val="15608182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1"/>
          </p:nvPr>
        </p:nvSpPr>
        <p:spPr>
          <a:xfrm>
            <a:off x="285750" y="285750"/>
            <a:ext cx="8643938" cy="838200"/>
          </a:xfrm>
        </p:spPr>
        <p:txBody>
          <a:bodyPr/>
          <a:lstStyle/>
          <a:p>
            <a:pPr eaLnBrk="1" hangingPunct="1">
              <a:lnSpc>
                <a:spcPct val="90000"/>
              </a:lnSpc>
              <a:buFontTx/>
              <a:buNone/>
            </a:pPr>
            <a:r>
              <a:rPr lang="en-US" sz="2400" b="1" smtClean="0">
                <a:solidFill>
                  <a:srgbClr val="0070C0"/>
                </a:solidFill>
              </a:rPr>
              <a:t>It took 4 months, a handful of scientists and ~ US$1.5 mil to sequence the genome of DNA pioneer James Watson</a:t>
            </a:r>
          </a:p>
        </p:txBody>
      </p:sp>
      <p:pic>
        <p:nvPicPr>
          <p:cNvPr id="145411" name="Picture 4"/>
          <p:cNvPicPr>
            <a:picLocks noChangeAspect="1" noChangeArrowheads="1"/>
          </p:cNvPicPr>
          <p:nvPr/>
        </p:nvPicPr>
        <p:blipFill>
          <a:blip r:embed="rId3" cstate="print"/>
          <a:srcRect l="9380" t="21884" r="7767" b="7251"/>
          <a:stretch>
            <a:fillRect/>
          </a:stretch>
        </p:blipFill>
        <p:spPr bwMode="auto">
          <a:xfrm>
            <a:off x="609600" y="1371600"/>
            <a:ext cx="8077200" cy="5181600"/>
          </a:xfrm>
          <a:prstGeom prst="rect">
            <a:avLst/>
          </a:prstGeom>
          <a:noFill/>
          <a:ln w="9525">
            <a:noFill/>
            <a:miter lim="800000"/>
            <a:headEnd/>
            <a:tailEnd/>
          </a:ln>
        </p:spPr>
      </p:pic>
    </p:spTree>
    <p:extLst>
      <p:ext uri="{BB962C8B-B14F-4D97-AF65-F5344CB8AC3E}">
        <p14:creationId xmlns:p14="http://schemas.microsoft.com/office/powerpoint/2010/main" val="11507430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Cost of sequencing</a:t>
            </a:r>
            <a:endParaRPr lang="en-US" sz="3200" dirty="0"/>
          </a:p>
        </p:txBody>
      </p:sp>
      <p:pic>
        <p:nvPicPr>
          <p:cNvPr id="3" name="Picture 2"/>
          <p:cNvPicPr>
            <a:picLocks noChangeAspect="1"/>
          </p:cNvPicPr>
          <p:nvPr/>
        </p:nvPicPr>
        <p:blipFill>
          <a:blip r:embed="rId2"/>
          <a:stretch>
            <a:fillRect/>
          </a:stretch>
        </p:blipFill>
        <p:spPr>
          <a:xfrm>
            <a:off x="111073" y="1379184"/>
            <a:ext cx="8674100" cy="3378200"/>
          </a:xfrm>
          <a:prstGeom prst="rect">
            <a:avLst/>
          </a:prstGeom>
        </p:spPr>
      </p:pic>
      <p:sp>
        <p:nvSpPr>
          <p:cNvPr id="4" name="Rectangle 3"/>
          <p:cNvSpPr/>
          <p:nvPr/>
        </p:nvSpPr>
        <p:spPr>
          <a:xfrm>
            <a:off x="311150" y="6225078"/>
            <a:ext cx="9331377" cy="276999"/>
          </a:xfrm>
          <a:prstGeom prst="rect">
            <a:avLst/>
          </a:prstGeom>
        </p:spPr>
        <p:txBody>
          <a:bodyPr wrap="square">
            <a:spAutoFit/>
          </a:bodyPr>
          <a:lstStyle/>
          <a:p>
            <a:pPr fontAlgn="auto">
              <a:spcBef>
                <a:spcPts val="0"/>
              </a:spcBef>
              <a:spcAft>
                <a:spcPts val="0"/>
              </a:spcAft>
            </a:pPr>
            <a:r>
              <a:rPr lang="en-US" sz="1200" dirty="0" smtClean="0">
                <a:solidFill>
                  <a:prstClr val="black"/>
                </a:solidFill>
                <a:latin typeface="Calibri" panose="020F0502020204030204"/>
              </a:rPr>
              <a:t>https://</a:t>
            </a:r>
            <a:r>
              <a:rPr lang="en-US" sz="1200" dirty="0" err="1" smtClean="0">
                <a:solidFill>
                  <a:prstClr val="black"/>
                </a:solidFill>
                <a:latin typeface="Calibri" panose="020F0502020204030204"/>
              </a:rPr>
              <a:t>www.illumina.com</a:t>
            </a:r>
            <a:r>
              <a:rPr lang="en-US" sz="1200" dirty="0" smtClean="0">
                <a:solidFill>
                  <a:prstClr val="black"/>
                </a:solidFill>
                <a:latin typeface="Calibri" panose="020F0502020204030204"/>
              </a:rPr>
              <a:t>/content/dam/</a:t>
            </a:r>
            <a:r>
              <a:rPr lang="en-US" sz="1200" dirty="0" err="1" smtClean="0">
                <a:solidFill>
                  <a:prstClr val="black"/>
                </a:solidFill>
                <a:latin typeface="Calibri" panose="020F0502020204030204"/>
              </a:rPr>
              <a:t>illumina</a:t>
            </a:r>
            <a:r>
              <a:rPr lang="en-US" sz="1200" dirty="0" smtClean="0">
                <a:solidFill>
                  <a:prstClr val="black"/>
                </a:solidFill>
                <a:latin typeface="Calibri" panose="020F0502020204030204"/>
              </a:rPr>
              <a:t>-marketing/documents/products/</a:t>
            </a:r>
            <a:r>
              <a:rPr lang="en-US" sz="1200" dirty="0" err="1" smtClean="0">
                <a:solidFill>
                  <a:prstClr val="black"/>
                </a:solidFill>
                <a:latin typeface="Calibri" panose="020F0502020204030204"/>
              </a:rPr>
              <a:t>illumina_sequencing_introduction.pdf</a:t>
            </a:r>
            <a:endParaRPr lang="en-US" sz="1200" dirty="0">
              <a:solidFill>
                <a:prstClr val="black"/>
              </a:solidFill>
              <a:latin typeface="Calibri" panose="020F0502020204030204"/>
            </a:endParaRPr>
          </a:p>
        </p:txBody>
      </p:sp>
      <p:sp>
        <p:nvSpPr>
          <p:cNvPr id="5" name="TextBox 4"/>
          <p:cNvSpPr txBox="1"/>
          <p:nvPr/>
        </p:nvSpPr>
        <p:spPr>
          <a:xfrm>
            <a:off x="234950" y="5125111"/>
            <a:ext cx="8909050" cy="923330"/>
          </a:xfrm>
          <a:prstGeom prst="rect">
            <a:avLst/>
          </a:prstGeom>
          <a:noFill/>
        </p:spPr>
        <p:txBody>
          <a:bodyPr wrap="square" rtlCol="0">
            <a:spAutoFit/>
          </a:bodyPr>
          <a:lstStyle/>
          <a:p>
            <a:pPr marL="285750" indent="-285750" fontAlgn="auto">
              <a:spcBef>
                <a:spcPts val="0"/>
              </a:spcBef>
              <a:spcAft>
                <a:spcPts val="0"/>
              </a:spcAft>
              <a:buFont typeface="Arial" charset="0"/>
              <a:buChar char="•"/>
            </a:pPr>
            <a:r>
              <a:rPr lang="en-US" sz="1800" dirty="0" smtClean="0">
                <a:solidFill>
                  <a:prstClr val="black"/>
                </a:solidFill>
                <a:latin typeface="Calibri" panose="020F0502020204030204"/>
              </a:rPr>
              <a:t>Reminder: human genome 3 </a:t>
            </a:r>
            <a:r>
              <a:rPr lang="en-US" sz="1800" dirty="0" err="1" smtClean="0">
                <a:solidFill>
                  <a:prstClr val="black"/>
                </a:solidFill>
                <a:latin typeface="Calibri" panose="020F0502020204030204"/>
              </a:rPr>
              <a:t>Gigabases</a:t>
            </a:r>
            <a:endParaRPr lang="en-US" sz="1800" dirty="0" smtClean="0">
              <a:solidFill>
                <a:prstClr val="black"/>
              </a:solidFill>
              <a:latin typeface="Calibri" panose="020F0502020204030204"/>
            </a:endParaRPr>
          </a:p>
          <a:p>
            <a:pPr marL="285750" indent="-285750" fontAlgn="auto">
              <a:spcBef>
                <a:spcPts val="0"/>
              </a:spcBef>
              <a:spcAft>
                <a:spcPts val="0"/>
              </a:spcAft>
              <a:buFont typeface="Arial" charset="0"/>
              <a:buChar char="•"/>
            </a:pPr>
            <a:r>
              <a:rPr lang="en-US" sz="1800" dirty="0" smtClean="0">
                <a:solidFill>
                  <a:prstClr val="black"/>
                </a:solidFill>
                <a:latin typeface="Calibri" panose="020F0502020204030204"/>
              </a:rPr>
              <a:t>Due to </a:t>
            </a:r>
            <a:r>
              <a:rPr lang="en-US" sz="1800" dirty="0" smtClean="0">
                <a:solidFill>
                  <a:prstClr val="black"/>
                </a:solidFill>
                <a:latin typeface="Calibri" panose="020F0502020204030204"/>
              </a:rPr>
              <a:t>error rate, </a:t>
            </a:r>
            <a:r>
              <a:rPr lang="en-US" sz="1800" dirty="0" smtClean="0">
                <a:solidFill>
                  <a:prstClr val="black"/>
                </a:solidFill>
                <a:latin typeface="Calibri" panose="020F0502020204030204"/>
              </a:rPr>
              <a:t>we tend to sequence 20-30X to obtain high quality sequence i.e. 60-90Gb </a:t>
            </a:r>
            <a:r>
              <a:rPr lang="en-US" sz="1800" dirty="0" smtClean="0">
                <a:solidFill>
                  <a:prstClr val="black"/>
                </a:solidFill>
                <a:latin typeface="Calibri" panose="020F0502020204030204"/>
                <a:sym typeface="Wingdings"/>
              </a:rPr>
              <a:t> currently ~$1000/genome</a:t>
            </a:r>
            <a:endParaRPr lang="en-US" sz="1800" dirty="0">
              <a:solidFill>
                <a:prstClr val="black"/>
              </a:solidFill>
              <a:latin typeface="Calibri" panose="020F0502020204030204"/>
            </a:endParaRPr>
          </a:p>
        </p:txBody>
      </p:sp>
      <p:sp>
        <p:nvSpPr>
          <p:cNvPr id="6" name="Oval 5"/>
          <p:cNvSpPr/>
          <p:nvPr/>
        </p:nvSpPr>
        <p:spPr>
          <a:xfrm rot="1384864" flipV="1">
            <a:off x="7130540" y="4209983"/>
            <a:ext cx="703776" cy="1125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TextBox 6"/>
          <p:cNvSpPr txBox="1"/>
          <p:nvPr/>
        </p:nvSpPr>
        <p:spPr>
          <a:xfrm>
            <a:off x="7828219" y="6519446"/>
            <a:ext cx="1332609" cy="338554"/>
          </a:xfrm>
          <a:prstGeom prst="rect">
            <a:avLst/>
          </a:prstGeom>
          <a:noFill/>
        </p:spPr>
        <p:txBody>
          <a:bodyPr wrap="none" rtlCol="0">
            <a:spAutoFit/>
          </a:bodyPr>
          <a:lstStyle/>
          <a:p>
            <a:r>
              <a:rPr lang="en-AU" sz="1600" dirty="0" smtClean="0"/>
              <a:t>Hilary Martin</a:t>
            </a:r>
            <a:endParaRPr lang="en-US" sz="1600" dirty="0"/>
          </a:p>
        </p:txBody>
      </p:sp>
    </p:spTree>
    <p:extLst>
      <p:ext uri="{BB962C8B-B14F-4D97-AF65-F5344CB8AC3E}">
        <p14:creationId xmlns:p14="http://schemas.microsoft.com/office/powerpoint/2010/main" val="414180818"/>
      </p:ext>
    </p:extLst>
  </p:cSld>
  <p:clrMapOvr>
    <a:masterClrMapping/>
  </p:clrMapOvr>
  <mc:AlternateContent xmlns:mc="http://schemas.openxmlformats.org/markup-compatibility/2006" xmlns:p14="http://schemas.microsoft.com/office/powerpoint/2010/main">
    <mc:Choice Requires="p14">
      <p:transition spd="slow" p14:dur="2000" advTm="123922"/>
    </mc:Choice>
    <mc:Fallback xmlns="">
      <p:transition spd="slow" advTm="123922"/>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4" name="Picture 2"/>
          <p:cNvPicPr>
            <a:picLocks noGrp="1" noChangeAspect="1" noChangeArrowheads="1"/>
          </p:cNvPicPr>
          <p:nvPr>
            <p:ph idx="1"/>
          </p:nvPr>
        </p:nvPicPr>
        <p:blipFill>
          <a:blip r:embed="rId2" cstate="print"/>
          <a:srcRect/>
          <a:stretch>
            <a:fillRect/>
          </a:stretch>
        </p:blipFill>
        <p:spPr bwMode="auto">
          <a:xfrm>
            <a:off x="155683" y="749300"/>
            <a:ext cx="8818730" cy="4813969"/>
          </a:xfrm>
          <a:prstGeom prst="rect">
            <a:avLst/>
          </a:prstGeom>
          <a:noFill/>
          <a:ln w="9525">
            <a:noFill/>
            <a:miter lim="800000"/>
            <a:headEnd/>
            <a:tailEnd/>
          </a:ln>
        </p:spPr>
      </p:pic>
      <p:pic>
        <p:nvPicPr>
          <p:cNvPr id="607235" name="Picture 3"/>
          <p:cNvPicPr>
            <a:picLocks noChangeAspect="1" noChangeArrowheads="1"/>
          </p:cNvPicPr>
          <p:nvPr/>
        </p:nvPicPr>
        <p:blipFill>
          <a:blip r:embed="rId3" cstate="print"/>
          <a:srcRect/>
          <a:stretch>
            <a:fillRect/>
          </a:stretch>
        </p:blipFill>
        <p:spPr bwMode="auto">
          <a:xfrm>
            <a:off x="4881563" y="6243638"/>
            <a:ext cx="3800475" cy="238125"/>
          </a:xfrm>
          <a:prstGeom prst="rect">
            <a:avLst/>
          </a:prstGeom>
          <a:noFill/>
          <a:ln w="9525">
            <a:noFill/>
            <a:miter lim="800000"/>
            <a:headEnd/>
            <a:tailEnd/>
          </a:ln>
        </p:spPr>
      </p:pic>
    </p:spTree>
    <p:extLst>
      <p:ext uri="{BB962C8B-B14F-4D97-AF65-F5344CB8AC3E}">
        <p14:creationId xmlns:p14="http://schemas.microsoft.com/office/powerpoint/2010/main" val="33778667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Grp="1" noChangeAspect="1" noChangeArrowheads="1"/>
          </p:cNvPicPr>
          <p:nvPr>
            <p:ph idx="1"/>
          </p:nvPr>
        </p:nvPicPr>
        <p:blipFill>
          <a:blip r:embed="rId2" cstate="print"/>
          <a:srcRect/>
          <a:stretch>
            <a:fillRect/>
          </a:stretch>
        </p:blipFill>
        <p:spPr>
          <a:xfrm>
            <a:off x="342900" y="204788"/>
            <a:ext cx="8229600" cy="3303587"/>
          </a:xfrm>
          <a:noFill/>
        </p:spPr>
      </p:pic>
      <p:pic>
        <p:nvPicPr>
          <p:cNvPr id="148483" name="Picture 4"/>
          <p:cNvPicPr>
            <a:picLocks noChangeAspect="1" noChangeArrowheads="1"/>
          </p:cNvPicPr>
          <p:nvPr/>
        </p:nvPicPr>
        <p:blipFill>
          <a:blip r:embed="rId3" cstate="print"/>
          <a:srcRect/>
          <a:stretch>
            <a:fillRect/>
          </a:stretch>
        </p:blipFill>
        <p:spPr bwMode="auto">
          <a:xfrm>
            <a:off x="447675" y="3621088"/>
            <a:ext cx="8315325" cy="3071812"/>
          </a:xfrm>
          <a:prstGeom prst="rect">
            <a:avLst/>
          </a:prstGeom>
          <a:noFill/>
          <a:ln w="9525">
            <a:noFill/>
            <a:miter lim="800000"/>
            <a:headEnd/>
            <a:tailEnd/>
          </a:ln>
        </p:spPr>
      </p:pic>
    </p:spTree>
    <p:extLst>
      <p:ext uri="{BB962C8B-B14F-4D97-AF65-F5344CB8AC3E}">
        <p14:creationId xmlns:p14="http://schemas.microsoft.com/office/powerpoint/2010/main" val="1623187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pt-PT" smtClean="0"/>
              <a:t> Linkage analysis</a:t>
            </a:r>
            <a:endParaRPr lang="en-US" smtClean="0"/>
          </a:p>
        </p:txBody>
      </p:sp>
      <p:graphicFrame>
        <p:nvGraphicFramePr>
          <p:cNvPr id="7170" name="Object 5"/>
          <p:cNvGraphicFramePr>
            <a:graphicFrameLocks noGrp="1" noChangeAspect="1"/>
          </p:cNvGraphicFramePr>
          <p:nvPr>
            <p:ph type="dgm" idx="1"/>
          </p:nvPr>
        </p:nvGraphicFramePr>
        <p:xfrm>
          <a:off x="609600" y="2763838"/>
          <a:ext cx="3648075" cy="3094037"/>
        </p:xfrm>
        <a:graphic>
          <a:graphicData uri="http://schemas.openxmlformats.org/presentationml/2006/ole">
            <mc:AlternateContent xmlns:mc="http://schemas.openxmlformats.org/markup-compatibility/2006">
              <mc:Choice xmlns:v="urn:schemas-microsoft-com:vml" Requires="v">
                <p:oleObj spid="_x0000_s7506" name="Bitmap Image" r:id="rId3" imgW="3648584" imgH="3095238" progId="PBrush">
                  <p:embed/>
                </p:oleObj>
              </mc:Choice>
              <mc:Fallback>
                <p:oleObj name="Bitmap Image" r:id="rId3" imgW="3648584" imgH="3095238" progId="PBrush">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763838"/>
                        <a:ext cx="3648075" cy="3094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6"/>
          <p:cNvGraphicFramePr>
            <a:graphicFrameLocks noChangeAspect="1"/>
          </p:cNvGraphicFramePr>
          <p:nvPr/>
        </p:nvGraphicFramePr>
        <p:xfrm>
          <a:off x="4260850" y="3994150"/>
          <a:ext cx="3524250" cy="1819275"/>
        </p:xfrm>
        <a:graphic>
          <a:graphicData uri="http://schemas.openxmlformats.org/presentationml/2006/ole">
            <mc:AlternateContent xmlns:mc="http://schemas.openxmlformats.org/markup-compatibility/2006">
              <mc:Choice xmlns:v="urn:schemas-microsoft-com:vml" Requires="v">
                <p:oleObj spid="_x0000_s7507" name="Bitmap Image" r:id="rId5" imgW="3524742" imgH="1819529" progId="PBrush">
                  <p:embed/>
                </p:oleObj>
              </mc:Choice>
              <mc:Fallback>
                <p:oleObj name="Bitmap Image" r:id="rId5" imgW="3524742" imgH="1819529" progId="PBrush">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3994150"/>
                        <a:ext cx="352425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ct 3"/>
          <p:cNvGraphicFramePr>
            <a:graphicFrameLocks noChangeAspect="1"/>
          </p:cNvGraphicFramePr>
          <p:nvPr/>
        </p:nvGraphicFramePr>
        <p:xfrm>
          <a:off x="5869648" y="0"/>
          <a:ext cx="3068724" cy="3752193"/>
        </p:xfrm>
        <a:graphic>
          <a:graphicData uri="http://schemas.openxmlformats.org/presentationml/2006/ole">
            <mc:AlternateContent xmlns:mc="http://schemas.openxmlformats.org/markup-compatibility/2006">
              <mc:Choice xmlns:v="urn:schemas-microsoft-com:vml" Requires="v">
                <p:oleObj spid="_x0000_s7508" name="Photo House" r:id="rId7" imgW="2793651" imgH="3415873" progId="">
                  <p:embed/>
                </p:oleObj>
              </mc:Choice>
              <mc:Fallback>
                <p:oleObj name="Photo House" r:id="rId7" imgW="2793651" imgH="3415873" progId="">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9648" y="0"/>
                        <a:ext cx="3068724" cy="375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83970" y="273762"/>
            <a:ext cx="8731250" cy="400110"/>
          </a:xfrm>
          <a:prstGeom prst="rect">
            <a:avLst/>
          </a:prstGeom>
          <a:noFill/>
          <a:ln w="9525">
            <a:noFill/>
            <a:miter lim="800000"/>
            <a:headEnd/>
            <a:tailEnd/>
          </a:ln>
        </p:spPr>
        <p:txBody>
          <a:bodyPr>
            <a:spAutoFit/>
          </a:bodyPr>
          <a:lstStyle/>
          <a:p>
            <a:r>
              <a:rPr lang="en-US" sz="2000" b="1" dirty="0"/>
              <a:t>Thomas Hunt Morgan – discoverer of linkage</a:t>
            </a:r>
            <a:endParaRPr lang="en-AU" sz="2000"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Grp="1" noChangeAspect="1" noChangeArrowheads="1"/>
          </p:cNvPicPr>
          <p:nvPr>
            <p:ph idx="1"/>
          </p:nvPr>
        </p:nvPicPr>
        <p:blipFill>
          <a:blip r:embed="rId2" cstate="print"/>
          <a:srcRect/>
          <a:stretch>
            <a:fillRect/>
          </a:stretch>
        </p:blipFill>
        <p:spPr>
          <a:xfrm>
            <a:off x="180975" y="366713"/>
            <a:ext cx="8229600" cy="4356100"/>
          </a:xfrm>
          <a:noFill/>
        </p:spPr>
      </p:pic>
      <p:pic>
        <p:nvPicPr>
          <p:cNvPr id="149507" name="Picture 4"/>
          <p:cNvPicPr>
            <a:picLocks noChangeAspect="1" noChangeArrowheads="1"/>
          </p:cNvPicPr>
          <p:nvPr/>
        </p:nvPicPr>
        <p:blipFill>
          <a:blip r:embed="rId3" cstate="print"/>
          <a:srcRect/>
          <a:stretch>
            <a:fillRect/>
          </a:stretch>
        </p:blipFill>
        <p:spPr bwMode="auto">
          <a:xfrm>
            <a:off x="600075" y="1757363"/>
            <a:ext cx="7943850" cy="3343275"/>
          </a:xfrm>
          <a:prstGeom prst="rect">
            <a:avLst/>
          </a:prstGeom>
          <a:noFill/>
          <a:ln w="9525">
            <a:noFill/>
            <a:miter lim="800000"/>
            <a:headEnd/>
            <a:tailEnd/>
          </a:ln>
        </p:spPr>
      </p:pic>
      <p:pic>
        <p:nvPicPr>
          <p:cNvPr id="149508" name="Picture 5"/>
          <p:cNvPicPr>
            <a:picLocks noChangeAspect="1" noChangeArrowheads="1"/>
          </p:cNvPicPr>
          <p:nvPr/>
        </p:nvPicPr>
        <p:blipFill>
          <a:blip r:embed="rId4" cstate="print"/>
          <a:srcRect/>
          <a:stretch>
            <a:fillRect/>
          </a:stretch>
        </p:blipFill>
        <p:spPr bwMode="auto">
          <a:xfrm>
            <a:off x="4859338" y="2835275"/>
            <a:ext cx="4116387" cy="4022725"/>
          </a:xfrm>
          <a:prstGeom prst="rect">
            <a:avLst/>
          </a:prstGeom>
          <a:noFill/>
          <a:ln w="9525">
            <a:noFill/>
            <a:miter lim="800000"/>
            <a:headEnd/>
            <a:tailEnd/>
          </a:ln>
        </p:spPr>
      </p:pic>
      <p:pic>
        <p:nvPicPr>
          <p:cNvPr id="149509" name="Picture 6"/>
          <p:cNvPicPr>
            <a:picLocks noChangeAspect="1" noChangeArrowheads="1"/>
          </p:cNvPicPr>
          <p:nvPr/>
        </p:nvPicPr>
        <p:blipFill>
          <a:blip r:embed="rId5" cstate="print"/>
          <a:srcRect/>
          <a:stretch>
            <a:fillRect/>
          </a:stretch>
        </p:blipFill>
        <p:spPr bwMode="auto">
          <a:xfrm>
            <a:off x="5114925" y="2803525"/>
            <a:ext cx="4029075" cy="209550"/>
          </a:xfrm>
          <a:prstGeom prst="rect">
            <a:avLst/>
          </a:prstGeom>
          <a:noFill/>
          <a:ln w="9525">
            <a:noFill/>
            <a:miter lim="800000"/>
            <a:headEnd/>
            <a:tailEnd/>
          </a:ln>
        </p:spPr>
      </p:pic>
      <p:pic>
        <p:nvPicPr>
          <p:cNvPr id="149510" name="Picture 7"/>
          <p:cNvPicPr>
            <a:picLocks noChangeAspect="1" noChangeArrowheads="1"/>
          </p:cNvPicPr>
          <p:nvPr/>
        </p:nvPicPr>
        <p:blipFill>
          <a:blip r:embed="rId6" cstate="print"/>
          <a:srcRect/>
          <a:stretch>
            <a:fillRect/>
          </a:stretch>
        </p:blipFill>
        <p:spPr bwMode="auto">
          <a:xfrm>
            <a:off x="528638" y="5027613"/>
            <a:ext cx="4152900" cy="161925"/>
          </a:xfrm>
          <a:prstGeom prst="rect">
            <a:avLst/>
          </a:prstGeom>
          <a:noFill/>
          <a:ln w="9525">
            <a:noFill/>
            <a:miter lim="800000"/>
            <a:headEnd/>
            <a:tailEnd/>
          </a:ln>
        </p:spPr>
      </p:pic>
      <p:pic>
        <p:nvPicPr>
          <p:cNvPr id="149511" name="Picture 8"/>
          <p:cNvPicPr>
            <a:picLocks noChangeAspect="1" noChangeArrowheads="1"/>
          </p:cNvPicPr>
          <p:nvPr/>
        </p:nvPicPr>
        <p:blipFill>
          <a:blip r:embed="rId7" cstate="print"/>
          <a:srcRect/>
          <a:stretch>
            <a:fillRect/>
          </a:stretch>
        </p:blipFill>
        <p:spPr bwMode="auto">
          <a:xfrm>
            <a:off x="6496050" y="833438"/>
            <a:ext cx="1724025" cy="171450"/>
          </a:xfrm>
          <a:prstGeom prst="rect">
            <a:avLst/>
          </a:prstGeom>
          <a:noFill/>
          <a:ln w="9525">
            <a:noFill/>
            <a:miter lim="800000"/>
            <a:headEnd/>
            <a:tailEnd/>
          </a:ln>
        </p:spPr>
      </p:pic>
    </p:spTree>
    <p:extLst>
      <p:ext uri="{BB962C8B-B14F-4D97-AF65-F5344CB8AC3E}">
        <p14:creationId xmlns:p14="http://schemas.microsoft.com/office/powerpoint/2010/main" val="13523938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 good use of money?</a:t>
            </a:r>
            <a:endParaRPr lang="en-US" dirty="0"/>
          </a:p>
        </p:txBody>
      </p:sp>
      <p:sp>
        <p:nvSpPr>
          <p:cNvPr id="3" name="Subtitle 2"/>
          <p:cNvSpPr>
            <a:spLocks noGrp="1"/>
          </p:cNvSpPr>
          <p:nvPr>
            <p:ph type="subTitle" idx="1"/>
          </p:nvPr>
        </p:nvSpPr>
        <p:spPr/>
        <p:txBody>
          <a:bodyPr/>
          <a:lstStyle/>
          <a:p>
            <a:r>
              <a:rPr lang="en-AU" dirty="0" smtClean="0"/>
              <a:t>Whole genome sequencing for complex traits</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19099" y="3157870"/>
            <a:ext cx="5172075" cy="2107141"/>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0" y="937674"/>
            <a:ext cx="8939213" cy="2220196"/>
          </a:xfrm>
          <a:prstGeom prst="rect">
            <a:avLst/>
          </a:prstGeom>
          <a:noFill/>
          <a:ln w="9525">
            <a:noFill/>
            <a:miter lim="800000"/>
            <a:headEnd/>
            <a:tailEnd/>
          </a:ln>
        </p:spPr>
      </p:pic>
      <p:sp>
        <p:nvSpPr>
          <p:cNvPr id="4" name="TextBox 3"/>
          <p:cNvSpPr txBox="1"/>
          <p:nvPr/>
        </p:nvSpPr>
        <p:spPr>
          <a:xfrm>
            <a:off x="204787" y="5133975"/>
            <a:ext cx="8710613" cy="1554272"/>
          </a:xfrm>
          <a:prstGeom prst="rect">
            <a:avLst/>
          </a:prstGeom>
          <a:noFill/>
        </p:spPr>
        <p:txBody>
          <a:bodyPr wrap="square" rtlCol="0">
            <a:spAutoFit/>
          </a:bodyPr>
          <a:lstStyle/>
          <a:p>
            <a:pPr>
              <a:spcBef>
                <a:spcPts val="600"/>
              </a:spcBef>
              <a:buFont typeface="Wingdings" pitchFamily="2" charset="2"/>
              <a:buChar char="§"/>
            </a:pPr>
            <a:r>
              <a:rPr lang="en-AU" sz="1600" dirty="0" smtClean="0">
                <a:solidFill>
                  <a:srgbClr val="FF0000"/>
                </a:solidFill>
              </a:rPr>
              <a:t>  2,657 WGS + 12,940 WES  -  4 loci (~$6M/locus at </a:t>
            </a:r>
            <a:r>
              <a:rPr lang="en-AU" sz="1600" i="1" dirty="0" smtClean="0">
                <a:solidFill>
                  <a:srgbClr val="FF0000"/>
                </a:solidFill>
              </a:rPr>
              <a:t>current</a:t>
            </a:r>
            <a:r>
              <a:rPr lang="en-AU" sz="1600" dirty="0" smtClean="0">
                <a:solidFill>
                  <a:srgbClr val="FF0000"/>
                </a:solidFill>
              </a:rPr>
              <a:t> prices, plus storage/analysis)</a:t>
            </a:r>
          </a:p>
          <a:p>
            <a:pPr>
              <a:spcBef>
                <a:spcPts val="600"/>
              </a:spcBef>
              <a:buFont typeface="Wingdings" pitchFamily="2" charset="2"/>
              <a:buChar char="§"/>
            </a:pPr>
            <a:r>
              <a:rPr lang="en-AU" sz="1600" dirty="0" smtClean="0">
                <a:solidFill>
                  <a:srgbClr val="FF0000"/>
                </a:solidFill>
              </a:rPr>
              <a:t>  GWAS 26,488 cases and 83,964 controls - 62 loci (~$61k/locus) [Mahajan et al 2014]</a:t>
            </a:r>
          </a:p>
          <a:p>
            <a:pPr marL="266700" indent="-266700">
              <a:spcBef>
                <a:spcPts val="600"/>
              </a:spcBef>
              <a:buFont typeface="Wingdings" pitchFamily="2" charset="2"/>
              <a:buChar char="§"/>
            </a:pPr>
            <a:r>
              <a:rPr lang="en-AU" sz="1600" dirty="0" smtClean="0">
                <a:solidFill>
                  <a:srgbClr val="FF0000"/>
                </a:solidFill>
              </a:rPr>
              <a:t>“variants associated with T2D were overwhelmingly common and most fell in regions previously identified by GWAS” </a:t>
            </a:r>
          </a:p>
          <a:p>
            <a:pPr marL="266700" indent="-266700">
              <a:spcBef>
                <a:spcPts val="600"/>
              </a:spcBef>
              <a:buFont typeface="Wingdings" pitchFamily="2" charset="2"/>
              <a:buChar char="§"/>
            </a:pPr>
            <a:r>
              <a:rPr lang="en-AU" sz="1600" dirty="0" smtClean="0">
                <a:solidFill>
                  <a:srgbClr val="FF0000"/>
                </a:solidFill>
              </a:rPr>
              <a:t>“Genome sequencing in much larger numbers of individuals is needed”!!!</a:t>
            </a:r>
            <a:endParaRPr lang="en-AU" sz="1600" dirty="0">
              <a:solidFill>
                <a:srgbClr val="FF0000"/>
              </a:solidFill>
            </a:endParaRPr>
          </a:p>
        </p:txBody>
      </p:sp>
      <p:sp>
        <p:nvSpPr>
          <p:cNvPr id="6" name="Title 1"/>
          <p:cNvSpPr txBox="1">
            <a:spLocks/>
          </p:cNvSpPr>
          <p:nvPr/>
        </p:nvSpPr>
        <p:spPr>
          <a:xfrm>
            <a:off x="0" y="-333375"/>
            <a:ext cx="9144000" cy="1143000"/>
          </a:xfrm>
          <a:prstGeom prst="rect">
            <a:avLst/>
          </a:prstGeom>
        </p:spPr>
        <p:txBody>
          <a:bodyPr>
            <a:noAutofit/>
          </a:bodyPr>
          <a:lstStyle/>
          <a:p>
            <a:pPr algn="ctr" defTabSz="457200" fontAlgn="auto">
              <a:spcAft>
                <a:spcPts val="0"/>
              </a:spcAft>
              <a:defRPr/>
            </a:pPr>
            <a:r>
              <a:rPr lang="en-AU" sz="4000" b="1" dirty="0" smtClean="0">
                <a:solidFill>
                  <a:srgbClr val="002060"/>
                </a:solidFill>
                <a:latin typeface="Tahoma"/>
              </a:rPr>
              <a:t/>
            </a:r>
            <a:br>
              <a:rPr lang="en-AU" sz="4000" b="1" dirty="0" smtClean="0">
                <a:solidFill>
                  <a:srgbClr val="002060"/>
                </a:solidFill>
                <a:latin typeface="Tahoma"/>
              </a:rPr>
            </a:br>
            <a:r>
              <a:rPr lang="en-AU" sz="3600" b="1" dirty="0" smtClean="0">
                <a:solidFill>
                  <a:srgbClr val="002060"/>
                </a:solidFill>
                <a:latin typeface="Tahoma"/>
              </a:rPr>
              <a:t>WES/WGS to Find Genes for Common Disease</a:t>
            </a:r>
            <a:endParaRPr lang="en-AU" sz="4000" b="1" dirty="0">
              <a:solidFill>
                <a:srgbClr val="002060"/>
              </a:solidFill>
              <a:latin typeface="Tahoma"/>
            </a:endParaRPr>
          </a:p>
        </p:txBody>
      </p:sp>
      <p:sp>
        <p:nvSpPr>
          <p:cNvPr id="7" name="TextBox 6"/>
          <p:cNvSpPr txBox="1"/>
          <p:nvPr/>
        </p:nvSpPr>
        <p:spPr>
          <a:xfrm>
            <a:off x="5692849" y="3674393"/>
            <a:ext cx="2955851" cy="400110"/>
          </a:xfrm>
          <a:prstGeom prst="rect">
            <a:avLst/>
          </a:prstGeom>
          <a:noFill/>
        </p:spPr>
        <p:txBody>
          <a:bodyPr wrap="square" rtlCol="0">
            <a:spAutoFit/>
          </a:bodyPr>
          <a:lstStyle/>
          <a:p>
            <a:r>
              <a:rPr lang="en-AU" sz="2000" dirty="0" err="1" smtClean="0">
                <a:solidFill>
                  <a:srgbClr val="000000"/>
                </a:solidFill>
              </a:rPr>
              <a:t>Fuchsberger</a:t>
            </a:r>
            <a:r>
              <a:rPr lang="en-AU" sz="2000" dirty="0" smtClean="0">
                <a:solidFill>
                  <a:srgbClr val="000000"/>
                </a:solidFill>
              </a:rPr>
              <a:t> et al 2016</a:t>
            </a:r>
            <a:endParaRPr lang="en-AU" sz="2000" dirty="0">
              <a:solidFill>
                <a:srgbClr val="000000"/>
              </a:solidFill>
            </a:endParaRPr>
          </a:p>
        </p:txBody>
      </p:sp>
    </p:spTree>
    <p:extLst>
      <p:ext uri="{BB962C8B-B14F-4D97-AF65-F5344CB8AC3E}">
        <p14:creationId xmlns:p14="http://schemas.microsoft.com/office/powerpoint/2010/main" val="38536587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get a Nobel prize</a:t>
            </a:r>
            <a:endParaRPr lang="en-US" dirty="0"/>
          </a:p>
        </p:txBody>
      </p:sp>
      <p:sp>
        <p:nvSpPr>
          <p:cNvPr id="3" name="Subtitle 2"/>
          <p:cNvSpPr>
            <a:spLocks noGrp="1"/>
          </p:cNvSpPr>
          <p:nvPr>
            <p:ph type="subTitle" idx="1"/>
          </p:nvPr>
        </p:nvSpPr>
        <p:spPr/>
        <p:txBody>
          <a:bodyPr/>
          <a:lstStyle/>
          <a:p>
            <a:r>
              <a:rPr lang="en-AU" dirty="0" smtClean="0"/>
              <a:t>Find the causal variant that is actionable</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8370" name="Picture 2"/>
          <p:cNvPicPr>
            <a:picLocks noChangeAspect="1" noChangeArrowheads="1"/>
          </p:cNvPicPr>
          <p:nvPr/>
        </p:nvPicPr>
        <p:blipFill>
          <a:blip r:embed="rId2" cstate="print"/>
          <a:srcRect/>
          <a:stretch>
            <a:fillRect/>
          </a:stretch>
        </p:blipFill>
        <p:spPr bwMode="auto">
          <a:xfrm>
            <a:off x="114782" y="1172723"/>
            <a:ext cx="8891611" cy="5266179"/>
          </a:xfrm>
          <a:prstGeom prst="rect">
            <a:avLst/>
          </a:prstGeom>
          <a:noFill/>
          <a:ln w="9525">
            <a:noFill/>
            <a:miter lim="800000"/>
            <a:headEnd/>
            <a:tailEnd/>
          </a:ln>
        </p:spPr>
      </p:pic>
      <p:sp>
        <p:nvSpPr>
          <p:cNvPr id="3" name="Rectangle 2"/>
          <p:cNvSpPr/>
          <p:nvPr/>
        </p:nvSpPr>
        <p:spPr>
          <a:xfrm>
            <a:off x="400050" y="218036"/>
            <a:ext cx="8401050" cy="646331"/>
          </a:xfrm>
          <a:prstGeom prst="rect">
            <a:avLst/>
          </a:prstGeom>
        </p:spPr>
        <p:txBody>
          <a:bodyPr wrap="square">
            <a:spAutoFit/>
          </a:bodyPr>
          <a:lstStyle/>
          <a:p>
            <a:pPr algn="ctr"/>
            <a:r>
              <a:rPr lang="en-AU" sz="1800" dirty="0" smtClean="0">
                <a:solidFill>
                  <a:srgbClr val="000000"/>
                </a:solidFill>
                <a:latin typeface="Arial" charset="0"/>
              </a:rPr>
              <a:t>Schizophrenia: meta-analysis of 49 case control samples (34,241 cases and 45,604 controls)</a:t>
            </a:r>
            <a:endParaRPr lang="en-AU" sz="1800" dirty="0">
              <a:solidFill>
                <a:srgbClr val="000000"/>
              </a:solidFill>
              <a:latin typeface="Arial" charset="0"/>
            </a:endParaRPr>
          </a:p>
        </p:txBody>
      </p:sp>
      <p:sp>
        <p:nvSpPr>
          <p:cNvPr id="4" name="Rectangle 3"/>
          <p:cNvSpPr/>
          <p:nvPr/>
        </p:nvSpPr>
        <p:spPr>
          <a:xfrm>
            <a:off x="4419600" y="6509225"/>
            <a:ext cx="4572000" cy="246221"/>
          </a:xfrm>
          <a:prstGeom prst="rect">
            <a:avLst/>
          </a:prstGeom>
        </p:spPr>
        <p:txBody>
          <a:bodyPr>
            <a:spAutoFit/>
          </a:bodyPr>
          <a:lstStyle/>
          <a:p>
            <a:pPr algn="r"/>
            <a:r>
              <a:rPr lang="pt-BR" sz="1000" dirty="0" smtClean="0">
                <a:solidFill>
                  <a:srgbClr val="000000"/>
                </a:solidFill>
                <a:latin typeface="Arial" charset="0"/>
              </a:rPr>
              <a:t>2 4 J U LY 2 0 1 4 | VO L 5 1 1 | N AT U R E | 4 2 1</a:t>
            </a:r>
            <a:endParaRPr lang="en-AU" sz="1000" dirty="0">
              <a:solidFill>
                <a:srgbClr val="000000"/>
              </a:solidFill>
              <a:latin typeface="Arial" charset="0"/>
            </a:endParaRPr>
          </a:p>
        </p:txBody>
      </p:sp>
      <p:sp>
        <p:nvSpPr>
          <p:cNvPr id="5" name="TextBox 4"/>
          <p:cNvSpPr txBox="1"/>
          <p:nvPr/>
        </p:nvSpPr>
        <p:spPr>
          <a:xfrm>
            <a:off x="5545473" y="1392670"/>
            <a:ext cx="3251724" cy="1908215"/>
          </a:xfrm>
          <a:prstGeom prst="rect">
            <a:avLst/>
          </a:prstGeom>
          <a:noFill/>
        </p:spPr>
        <p:txBody>
          <a:bodyPr wrap="none" rtlCol="0">
            <a:spAutoFit/>
          </a:bodyPr>
          <a:lstStyle/>
          <a:p>
            <a:r>
              <a:rPr lang="en-US" sz="2800" b="1" dirty="0" smtClean="0">
                <a:solidFill>
                  <a:srgbClr val="FF0000"/>
                </a:solidFill>
                <a:latin typeface="Gill Sans MT"/>
              </a:rPr>
              <a:t>JULY 2014</a:t>
            </a:r>
          </a:p>
          <a:p>
            <a:endParaRPr lang="en-US" sz="1800" i="1" dirty="0" smtClean="0">
              <a:solidFill>
                <a:srgbClr val="FF0000"/>
              </a:solidFill>
              <a:latin typeface="Gill Sans MT"/>
            </a:endParaRPr>
          </a:p>
          <a:p>
            <a:r>
              <a:rPr lang="en-US" sz="1800" i="1" dirty="0" smtClean="0">
                <a:solidFill>
                  <a:srgbClr val="FF0000"/>
                </a:solidFill>
                <a:latin typeface="Gill Sans MT"/>
              </a:rPr>
              <a:t>128 </a:t>
            </a:r>
            <a:r>
              <a:rPr lang="en-US" sz="1800" i="1" dirty="0">
                <a:solidFill>
                  <a:srgbClr val="FF0000"/>
                </a:solidFill>
                <a:latin typeface="Gill Sans MT"/>
              </a:rPr>
              <a:t>independent SNPs</a:t>
            </a:r>
          </a:p>
          <a:p>
            <a:r>
              <a:rPr lang="en-US" sz="1800" i="1" dirty="0">
                <a:solidFill>
                  <a:srgbClr val="FF0000"/>
                </a:solidFill>
                <a:latin typeface="Gill Sans MT"/>
              </a:rPr>
              <a:t>(P&lt;5e-8, r</a:t>
            </a:r>
            <a:r>
              <a:rPr lang="en-US" sz="1800" i="1" baseline="30000" dirty="0">
                <a:solidFill>
                  <a:srgbClr val="FF0000"/>
                </a:solidFill>
                <a:latin typeface="Gill Sans MT"/>
              </a:rPr>
              <a:t>2</a:t>
            </a:r>
            <a:r>
              <a:rPr lang="en-US" sz="1800" i="1" dirty="0">
                <a:solidFill>
                  <a:srgbClr val="FF0000"/>
                </a:solidFill>
                <a:latin typeface="Gill Sans MT"/>
              </a:rPr>
              <a:t>&lt;0.1, 3Mb windows)</a:t>
            </a:r>
          </a:p>
          <a:p>
            <a:endParaRPr lang="en-US" sz="1800" i="1" dirty="0">
              <a:solidFill>
                <a:srgbClr val="FF0000"/>
              </a:solidFill>
              <a:latin typeface="Gill Sans MT"/>
            </a:endParaRPr>
          </a:p>
          <a:p>
            <a:r>
              <a:rPr lang="en-US" sz="1800" i="1" dirty="0">
                <a:solidFill>
                  <a:srgbClr val="FF0000"/>
                </a:solidFill>
                <a:latin typeface="Gill Sans MT"/>
              </a:rPr>
              <a:t>108 different regions (conservative)</a:t>
            </a:r>
          </a:p>
        </p:txBody>
      </p:sp>
    </p:spTree>
    <p:extLst>
      <p:ext uri="{BB962C8B-B14F-4D97-AF65-F5344CB8AC3E}">
        <p14:creationId xmlns:p14="http://schemas.microsoft.com/office/powerpoint/2010/main" val="37632625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6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63" t="16457" r="18873" b="30630"/>
          <a:stretch/>
        </p:blipFill>
        <p:spPr bwMode="auto">
          <a:xfrm>
            <a:off x="61571" y="552450"/>
            <a:ext cx="9140372"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170" t="37713" r="6877" b="56619"/>
          <a:stretch/>
        </p:blipFill>
        <p:spPr bwMode="auto">
          <a:xfrm>
            <a:off x="3823739" y="6153150"/>
            <a:ext cx="5110867" cy="49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03793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0" y="687388"/>
            <a:ext cx="9144000" cy="914400"/>
          </a:xfrm>
          <a:prstGeom prst="rect">
            <a:avLst/>
          </a:prstGeom>
          <a:solidFill>
            <a:srgbClr val="EEEEEE"/>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sz="1800">
              <a:solidFill>
                <a:srgbClr val="FFFFFF"/>
              </a:solidFill>
            </a:endParaRPr>
          </a:p>
        </p:txBody>
      </p:sp>
      <p:sp>
        <p:nvSpPr>
          <p:cNvPr id="14341" name="Text Placeholder 2"/>
          <p:cNvSpPr txBox="1">
            <a:spLocks/>
          </p:cNvSpPr>
          <p:nvPr/>
        </p:nvSpPr>
        <p:spPr bwMode="auto">
          <a:xfrm>
            <a:off x="0" y="6921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300">
                <a:solidFill>
                  <a:srgbClr val="000000"/>
                </a:solidFill>
                <a:latin typeface="Helvetica" charset="0"/>
              </a:rPr>
              <a:t>From: </a:t>
            </a:r>
            <a:r>
              <a:rPr lang="en-US" altLang="en-US" sz="1300" b="1">
                <a:solidFill>
                  <a:srgbClr val="000000"/>
                </a:solidFill>
                <a:latin typeface="Helvetica" charset="0"/>
              </a:rPr>
              <a:t>Decreased Dendritic Spine Density on Prefrontal Cortical Pyramidal Neurons in Schizophrenia</a:t>
            </a:r>
          </a:p>
        </p:txBody>
      </p:sp>
      <p:cxnSp>
        <p:nvCxnSpPr>
          <p:cNvPr id="14342" name="Straight Connector 8"/>
          <p:cNvCxnSpPr>
            <a:cxnSpLocks noChangeShapeType="1"/>
          </p:cNvCxnSpPr>
          <p:nvPr/>
        </p:nvCxnSpPr>
        <p:spPr bwMode="auto">
          <a:xfrm flipV="1">
            <a:off x="0" y="6215075"/>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4343" name="Text Placeholder 2"/>
          <p:cNvSpPr txBox="1">
            <a:spLocks/>
          </p:cNvSpPr>
          <p:nvPr/>
        </p:nvSpPr>
        <p:spPr bwMode="auto">
          <a:xfrm>
            <a:off x="0" y="1282700"/>
            <a:ext cx="914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latin typeface="Helvetica" charset="0"/>
              </a:rPr>
              <a:t>Arch Gen Psychiatry. 2000;57(1):65-73. doi:10.1001/archpsyc.57.1.65</a:t>
            </a:r>
          </a:p>
        </p:txBody>
      </p:sp>
      <p:sp>
        <p:nvSpPr>
          <p:cNvPr id="14344" name="Text Placeholder 2"/>
          <p:cNvSpPr txBox="1">
            <a:spLocks/>
          </p:cNvSpPr>
          <p:nvPr/>
        </p:nvSpPr>
        <p:spPr bwMode="auto">
          <a:xfrm>
            <a:off x="5137150" y="1854200"/>
            <a:ext cx="36639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pPr>
            <a:r>
              <a:rPr lang="en-US" altLang="en-US" sz="2800" dirty="0" smtClean="0">
                <a:solidFill>
                  <a:srgbClr val="FF0000"/>
                </a:solidFill>
                <a:latin typeface="Helvetica" charset="0"/>
              </a:rPr>
              <a:t>Basilar </a:t>
            </a:r>
            <a:r>
              <a:rPr lang="en-US" altLang="en-US" sz="2800" dirty="0">
                <a:solidFill>
                  <a:srgbClr val="FF0000"/>
                </a:solidFill>
                <a:latin typeface="Helvetica" charset="0"/>
              </a:rPr>
              <a:t>dendrites and spines on dorsolateral prefrontal cortex layer 3 pyramidal neurons from normal control </a:t>
            </a:r>
            <a:r>
              <a:rPr lang="en-US" altLang="en-US" sz="2800" dirty="0" smtClean="0">
                <a:solidFill>
                  <a:srgbClr val="FF0000"/>
                </a:solidFill>
                <a:latin typeface="Helvetica" charset="0"/>
              </a:rPr>
              <a:t>subject </a:t>
            </a:r>
            <a:r>
              <a:rPr lang="en-US" altLang="en-US" sz="2800" dirty="0">
                <a:solidFill>
                  <a:srgbClr val="FF0000"/>
                </a:solidFill>
                <a:latin typeface="Helvetica" charset="0"/>
              </a:rPr>
              <a:t>(A) and 2 subjects with schizophrenia </a:t>
            </a:r>
            <a:r>
              <a:rPr lang="en-US" altLang="en-US" sz="2800" dirty="0" smtClean="0">
                <a:solidFill>
                  <a:srgbClr val="FF0000"/>
                </a:solidFill>
                <a:latin typeface="Helvetica" charset="0"/>
              </a:rPr>
              <a:t>(B </a:t>
            </a:r>
            <a:r>
              <a:rPr lang="en-US" altLang="en-US" sz="2800" dirty="0">
                <a:solidFill>
                  <a:srgbClr val="FF0000"/>
                </a:solidFill>
                <a:latin typeface="Helvetica" charset="0"/>
              </a:rPr>
              <a:t>and </a:t>
            </a:r>
            <a:r>
              <a:rPr lang="en-US" altLang="en-US" sz="2800" dirty="0" smtClean="0">
                <a:solidFill>
                  <a:srgbClr val="FF0000"/>
                </a:solidFill>
                <a:latin typeface="Helvetica" charset="0"/>
              </a:rPr>
              <a:t>C). </a:t>
            </a:r>
            <a:r>
              <a:rPr lang="en-US" altLang="en-US" sz="2800" dirty="0">
                <a:solidFill>
                  <a:srgbClr val="000000"/>
                </a:solidFill>
                <a:latin typeface="Helvetica" charset="0"/>
              </a:rPr>
              <a:t>The calibration bar equals 10 µm.</a:t>
            </a:r>
            <a:r>
              <a:rPr lang="en-US" altLang="en-US" sz="1400" dirty="0">
                <a:solidFill>
                  <a:srgbClr val="000000"/>
                </a:solidFill>
                <a:latin typeface="Helvetica" charset="0"/>
              </a:rPr>
              <a:t>
</a:t>
            </a:r>
            <a:endParaRPr lang="en-US" altLang="en-US" sz="1200" dirty="0">
              <a:solidFill>
                <a:srgbClr val="000000"/>
              </a:solidFill>
              <a:latin typeface="Helvetica" charset="0"/>
            </a:endParaRPr>
          </a:p>
        </p:txBody>
      </p:sp>
      <p:cxnSp>
        <p:nvCxnSpPr>
          <p:cNvPr id="14346" name="Straight Connector 5"/>
          <p:cNvCxnSpPr>
            <a:cxnSpLocks noChangeShapeType="1"/>
          </p:cNvCxnSpPr>
          <p:nvPr/>
        </p:nvCxnSpPr>
        <p:spPr bwMode="auto">
          <a:xfrm>
            <a:off x="0" y="666750"/>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7"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27000"/>
            <a:ext cx="2641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1765299"/>
            <a:ext cx="4559300" cy="4796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2434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7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170" t="37713" r="6877" b="56619"/>
          <a:stretch/>
        </p:blipFill>
        <p:spPr bwMode="auto">
          <a:xfrm>
            <a:off x="5694550" y="6272950"/>
            <a:ext cx="3348000"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7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688" t="12049" r="50387" b="4173"/>
          <a:stretch/>
        </p:blipFill>
        <p:spPr bwMode="auto">
          <a:xfrm>
            <a:off x="412749" y="155252"/>
            <a:ext cx="4940249" cy="6441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10457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0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59" t="3224" r="16045" b="60868"/>
          <a:stretch/>
        </p:blipFill>
        <p:spPr bwMode="auto">
          <a:xfrm>
            <a:off x="226736" y="692500"/>
            <a:ext cx="8626105" cy="307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0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113" t="40399" r="20252" b="40701"/>
          <a:stretch/>
        </p:blipFill>
        <p:spPr bwMode="auto">
          <a:xfrm>
            <a:off x="331101" y="3879850"/>
            <a:ext cx="857377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9161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48" y="1670058"/>
            <a:ext cx="8448675" cy="471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6486525"/>
            <a:ext cx="67437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100012"/>
            <a:ext cx="6696075" cy="128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19476" y="869663"/>
            <a:ext cx="5553074" cy="1384995"/>
          </a:xfrm>
          <a:prstGeom prst="rect">
            <a:avLst/>
          </a:prstGeom>
        </p:spPr>
        <p:txBody>
          <a:bodyPr wrap="square">
            <a:spAutoFit/>
          </a:bodyPr>
          <a:lstStyle/>
          <a:p>
            <a:endParaRPr lang="en-US" sz="1200" dirty="0">
              <a:solidFill>
                <a:srgbClr val="000000"/>
              </a:solidFill>
            </a:endParaRPr>
          </a:p>
          <a:p>
            <a:r>
              <a:rPr lang="en-AU" sz="900" smtClean="0">
                <a:solidFill>
                  <a:srgbClr val="000000"/>
                </a:solidFill>
              </a:rPr>
              <a:t>Schematic </a:t>
            </a:r>
            <a:r>
              <a:rPr lang="en-AU" sz="900" dirty="0">
                <a:solidFill>
                  <a:srgbClr val="000000"/>
                </a:solidFill>
              </a:rPr>
              <a:t>of the findings and model of Sekar </a:t>
            </a:r>
            <a:r>
              <a:rPr lang="en-AU" sz="900" i="1" dirty="0">
                <a:solidFill>
                  <a:srgbClr val="000000"/>
                </a:solidFill>
              </a:rPr>
              <a:t>et al</a:t>
            </a:r>
            <a:r>
              <a:rPr lang="en-AU" sz="900" dirty="0">
                <a:solidFill>
                  <a:srgbClr val="000000"/>
                </a:solidFill>
              </a:rPr>
              <a:t>.4. Careful refinement of the schizophrenia GWAS locus in the MHC revealed that structural alleles of the C4 locus increase schizophrenia risk. These structural alleles increase </a:t>
            </a:r>
            <a:r>
              <a:rPr lang="en-AU" sz="900" i="1" dirty="0">
                <a:solidFill>
                  <a:srgbClr val="000000"/>
                </a:solidFill>
              </a:rPr>
              <a:t>C4A </a:t>
            </a:r>
            <a:r>
              <a:rPr lang="en-AU" sz="900" dirty="0">
                <a:solidFill>
                  <a:srgbClr val="000000"/>
                </a:solidFill>
              </a:rPr>
              <a:t>RNA levels in human brain, which predict a subsequent increase in C3, increasing synaptic pruning. A mouse knockout of C4 demonstrated that C3 levels decreased and synaptic pruning in the visual system was disrupted, which may be consistent with the model whereby an increase in human </a:t>
            </a:r>
            <a:r>
              <a:rPr lang="en-AU" sz="900" i="1" dirty="0">
                <a:solidFill>
                  <a:srgbClr val="000000"/>
                </a:solidFill>
              </a:rPr>
              <a:t>C4A </a:t>
            </a:r>
            <a:r>
              <a:rPr lang="en-AU" sz="900" dirty="0">
                <a:solidFill>
                  <a:srgbClr val="000000"/>
                </a:solidFill>
              </a:rPr>
              <a:t>expression results in increased synaptic pruning in schizophrenia. Points of potential convergence of other influences that may increase risk for this complex condition, such as environment and other genetic influences, are also indicated. </a:t>
            </a:r>
            <a:endParaRPr lang="en-US" sz="900" dirty="0">
              <a:solidFill>
                <a:srgbClr val="000000"/>
              </a:solidFill>
            </a:endParaRPr>
          </a:p>
        </p:txBody>
      </p:sp>
    </p:spTree>
    <p:extLst>
      <p:ext uri="{BB962C8B-B14F-4D97-AF65-F5344CB8AC3E}">
        <p14:creationId xmlns:p14="http://schemas.microsoft.com/office/powerpoint/2010/main" val="1158512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sp>
        <p:nvSpPr>
          <p:cNvPr id="95234" name="AutoShape 2"/>
          <p:cNvSpPr>
            <a:spLocks noChangeArrowheads="1"/>
          </p:cNvSpPr>
          <p:nvPr/>
        </p:nvSpPr>
        <p:spPr bwMode="auto">
          <a:xfrm>
            <a:off x="2590800" y="482600"/>
            <a:ext cx="363538"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35" name="AutoShape 3"/>
          <p:cNvSpPr>
            <a:spLocks noChangeArrowheads="1"/>
          </p:cNvSpPr>
          <p:nvPr/>
        </p:nvSpPr>
        <p:spPr bwMode="auto">
          <a:xfrm>
            <a:off x="3179763" y="482600"/>
            <a:ext cx="363537"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36" name="AutoShape 4"/>
          <p:cNvSpPr>
            <a:spLocks noChangeArrowheads="1"/>
          </p:cNvSpPr>
          <p:nvPr/>
        </p:nvSpPr>
        <p:spPr bwMode="auto">
          <a:xfrm>
            <a:off x="3179763" y="1498600"/>
            <a:ext cx="363537"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37" name="AutoShape 5"/>
          <p:cNvSpPr>
            <a:spLocks noChangeArrowheads="1"/>
          </p:cNvSpPr>
          <p:nvPr/>
        </p:nvSpPr>
        <p:spPr bwMode="auto">
          <a:xfrm>
            <a:off x="2590800" y="1498600"/>
            <a:ext cx="363538"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38" name="Rectangle 6"/>
          <p:cNvSpPr>
            <a:spLocks noChangeArrowheads="1"/>
          </p:cNvSpPr>
          <p:nvPr/>
        </p:nvSpPr>
        <p:spPr bwMode="auto">
          <a:xfrm>
            <a:off x="3192463" y="2108200"/>
            <a:ext cx="334962" cy="10160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39" name="Rectangle 7"/>
          <p:cNvSpPr>
            <a:spLocks noChangeArrowheads="1"/>
          </p:cNvSpPr>
          <p:nvPr/>
        </p:nvSpPr>
        <p:spPr bwMode="auto">
          <a:xfrm>
            <a:off x="2603500" y="2108200"/>
            <a:ext cx="334963" cy="1016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0" name="AutoShape 8"/>
          <p:cNvSpPr>
            <a:spLocks noChangeArrowheads="1"/>
          </p:cNvSpPr>
          <p:nvPr/>
        </p:nvSpPr>
        <p:spPr bwMode="auto">
          <a:xfrm>
            <a:off x="5562600" y="482600"/>
            <a:ext cx="403225"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1" name="AutoShape 9"/>
          <p:cNvSpPr>
            <a:spLocks noChangeArrowheads="1"/>
          </p:cNvSpPr>
          <p:nvPr/>
        </p:nvSpPr>
        <p:spPr bwMode="auto">
          <a:xfrm>
            <a:off x="6218238" y="482600"/>
            <a:ext cx="403225"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2" name="AutoShape 10"/>
          <p:cNvSpPr>
            <a:spLocks noChangeArrowheads="1"/>
          </p:cNvSpPr>
          <p:nvPr/>
        </p:nvSpPr>
        <p:spPr bwMode="auto">
          <a:xfrm>
            <a:off x="6218238" y="1498600"/>
            <a:ext cx="403225"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3" name="AutoShape 11"/>
          <p:cNvSpPr>
            <a:spLocks noChangeArrowheads="1"/>
          </p:cNvSpPr>
          <p:nvPr/>
        </p:nvSpPr>
        <p:spPr bwMode="auto">
          <a:xfrm>
            <a:off x="5562600" y="1498600"/>
            <a:ext cx="403225"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4" name="Rectangle 12"/>
          <p:cNvSpPr>
            <a:spLocks noChangeArrowheads="1"/>
          </p:cNvSpPr>
          <p:nvPr/>
        </p:nvSpPr>
        <p:spPr bwMode="auto">
          <a:xfrm>
            <a:off x="6230938" y="2108200"/>
            <a:ext cx="373062" cy="100013"/>
          </a:xfrm>
          <a:prstGeom prst="rect">
            <a:avLst/>
          </a:prstGeom>
          <a:solidFill>
            <a:srgbClr val="FF66FF"/>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5" name="Rectangle 13"/>
          <p:cNvSpPr>
            <a:spLocks noChangeArrowheads="1"/>
          </p:cNvSpPr>
          <p:nvPr/>
        </p:nvSpPr>
        <p:spPr bwMode="auto">
          <a:xfrm>
            <a:off x="5576888" y="2108200"/>
            <a:ext cx="373062" cy="10001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6" name="AutoShape 14"/>
          <p:cNvSpPr>
            <a:spLocks noChangeArrowheads="1"/>
          </p:cNvSpPr>
          <p:nvPr/>
        </p:nvSpPr>
        <p:spPr bwMode="auto">
          <a:xfrm>
            <a:off x="5067300" y="3741738"/>
            <a:ext cx="422275" cy="10636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7" name="AutoShape 15"/>
          <p:cNvSpPr>
            <a:spLocks noChangeArrowheads="1"/>
          </p:cNvSpPr>
          <p:nvPr/>
        </p:nvSpPr>
        <p:spPr bwMode="auto">
          <a:xfrm>
            <a:off x="5749925" y="3741738"/>
            <a:ext cx="422275" cy="10636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8" name="AutoShape 16"/>
          <p:cNvSpPr>
            <a:spLocks noChangeArrowheads="1"/>
          </p:cNvSpPr>
          <p:nvPr/>
        </p:nvSpPr>
        <p:spPr bwMode="auto">
          <a:xfrm>
            <a:off x="5749925" y="4805363"/>
            <a:ext cx="422275" cy="10620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9" name="AutoShape 17"/>
          <p:cNvSpPr>
            <a:spLocks noChangeArrowheads="1"/>
          </p:cNvSpPr>
          <p:nvPr/>
        </p:nvSpPr>
        <p:spPr bwMode="auto">
          <a:xfrm>
            <a:off x="5067300" y="4805363"/>
            <a:ext cx="422275" cy="10620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0" name="Rectangle 18"/>
          <p:cNvSpPr>
            <a:spLocks noChangeArrowheads="1"/>
          </p:cNvSpPr>
          <p:nvPr/>
        </p:nvSpPr>
        <p:spPr bwMode="auto">
          <a:xfrm>
            <a:off x="5764213" y="5441950"/>
            <a:ext cx="390525" cy="10636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1" name="Rectangle 19"/>
          <p:cNvSpPr>
            <a:spLocks noChangeArrowheads="1"/>
          </p:cNvSpPr>
          <p:nvPr/>
        </p:nvSpPr>
        <p:spPr bwMode="auto">
          <a:xfrm>
            <a:off x="5081588" y="5441950"/>
            <a:ext cx="390525" cy="106363"/>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2" name="AutoShape 20"/>
          <p:cNvSpPr>
            <a:spLocks noChangeArrowheads="1"/>
          </p:cNvSpPr>
          <p:nvPr/>
        </p:nvSpPr>
        <p:spPr bwMode="auto">
          <a:xfrm>
            <a:off x="7315200" y="3741738"/>
            <a:ext cx="377825" cy="10636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3" name="AutoShape 21"/>
          <p:cNvSpPr>
            <a:spLocks noChangeArrowheads="1"/>
          </p:cNvSpPr>
          <p:nvPr/>
        </p:nvSpPr>
        <p:spPr bwMode="auto">
          <a:xfrm>
            <a:off x="7927975" y="3741738"/>
            <a:ext cx="377825" cy="10636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4" name="AutoShape 22"/>
          <p:cNvSpPr>
            <a:spLocks noChangeArrowheads="1"/>
          </p:cNvSpPr>
          <p:nvPr/>
        </p:nvSpPr>
        <p:spPr bwMode="auto">
          <a:xfrm>
            <a:off x="7927975" y="4805363"/>
            <a:ext cx="377825" cy="10620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5" name="AutoShape 23"/>
          <p:cNvSpPr>
            <a:spLocks noChangeArrowheads="1"/>
          </p:cNvSpPr>
          <p:nvPr/>
        </p:nvSpPr>
        <p:spPr bwMode="auto">
          <a:xfrm>
            <a:off x="7315200" y="4805363"/>
            <a:ext cx="377825" cy="10620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6" name="Rectangle 24"/>
          <p:cNvSpPr>
            <a:spLocks noChangeArrowheads="1"/>
          </p:cNvSpPr>
          <p:nvPr/>
        </p:nvSpPr>
        <p:spPr bwMode="auto">
          <a:xfrm>
            <a:off x="7940675" y="5441950"/>
            <a:ext cx="349250" cy="106363"/>
          </a:xfrm>
          <a:prstGeom prst="rect">
            <a:avLst/>
          </a:prstGeom>
          <a:solidFill>
            <a:srgbClr val="FF66FF"/>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7" name="Rectangle 25"/>
          <p:cNvSpPr>
            <a:spLocks noChangeArrowheads="1"/>
          </p:cNvSpPr>
          <p:nvPr/>
        </p:nvSpPr>
        <p:spPr bwMode="auto">
          <a:xfrm>
            <a:off x="7327900" y="5441950"/>
            <a:ext cx="349250" cy="106363"/>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8" name="AutoShape 26"/>
          <p:cNvSpPr>
            <a:spLocks noChangeArrowheads="1"/>
          </p:cNvSpPr>
          <p:nvPr/>
        </p:nvSpPr>
        <p:spPr bwMode="auto">
          <a:xfrm>
            <a:off x="3048000" y="3741738"/>
            <a:ext cx="390525" cy="10255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9" name="AutoShape 27"/>
          <p:cNvSpPr>
            <a:spLocks noChangeArrowheads="1"/>
          </p:cNvSpPr>
          <p:nvPr/>
        </p:nvSpPr>
        <p:spPr bwMode="auto">
          <a:xfrm>
            <a:off x="3756025" y="3741738"/>
            <a:ext cx="390525" cy="10255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0" name="AutoShape 28"/>
          <p:cNvSpPr>
            <a:spLocks noChangeArrowheads="1"/>
          </p:cNvSpPr>
          <p:nvPr/>
        </p:nvSpPr>
        <p:spPr bwMode="auto">
          <a:xfrm>
            <a:off x="3756025" y="4767263"/>
            <a:ext cx="390525" cy="10239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1" name="AutoShape 29"/>
          <p:cNvSpPr>
            <a:spLocks noChangeArrowheads="1"/>
          </p:cNvSpPr>
          <p:nvPr/>
        </p:nvSpPr>
        <p:spPr bwMode="auto">
          <a:xfrm>
            <a:off x="3048000" y="4767263"/>
            <a:ext cx="390525" cy="10239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2" name="Rectangle 30"/>
          <p:cNvSpPr>
            <a:spLocks noChangeArrowheads="1"/>
          </p:cNvSpPr>
          <p:nvPr/>
        </p:nvSpPr>
        <p:spPr bwMode="auto">
          <a:xfrm>
            <a:off x="3768725" y="5381625"/>
            <a:ext cx="361950" cy="101600"/>
          </a:xfrm>
          <a:prstGeom prst="rect">
            <a:avLst/>
          </a:prstGeom>
          <a:solidFill>
            <a:srgbClr val="FF66FF"/>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3" name="Rectangle 31"/>
          <p:cNvSpPr>
            <a:spLocks noChangeArrowheads="1"/>
          </p:cNvSpPr>
          <p:nvPr/>
        </p:nvSpPr>
        <p:spPr bwMode="auto">
          <a:xfrm>
            <a:off x="3060700" y="5381625"/>
            <a:ext cx="361950" cy="1016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4" name="AutoShape 32"/>
          <p:cNvSpPr>
            <a:spLocks noChangeArrowheads="1"/>
          </p:cNvSpPr>
          <p:nvPr/>
        </p:nvSpPr>
        <p:spPr bwMode="auto">
          <a:xfrm>
            <a:off x="844550" y="3741738"/>
            <a:ext cx="404813" cy="9874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5" name="AutoShape 33"/>
          <p:cNvSpPr>
            <a:spLocks noChangeArrowheads="1"/>
          </p:cNvSpPr>
          <p:nvPr/>
        </p:nvSpPr>
        <p:spPr bwMode="auto">
          <a:xfrm>
            <a:off x="1500188" y="3741738"/>
            <a:ext cx="404812" cy="9874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6" name="AutoShape 34"/>
          <p:cNvSpPr>
            <a:spLocks noChangeArrowheads="1"/>
          </p:cNvSpPr>
          <p:nvPr/>
        </p:nvSpPr>
        <p:spPr bwMode="auto">
          <a:xfrm>
            <a:off x="1500188" y="4729163"/>
            <a:ext cx="404812" cy="9858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7" name="AutoShape 35"/>
          <p:cNvSpPr>
            <a:spLocks noChangeArrowheads="1"/>
          </p:cNvSpPr>
          <p:nvPr/>
        </p:nvSpPr>
        <p:spPr bwMode="auto">
          <a:xfrm>
            <a:off x="844550" y="4729163"/>
            <a:ext cx="404813" cy="9858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8" name="Rectangle 36"/>
          <p:cNvSpPr>
            <a:spLocks noChangeArrowheads="1"/>
          </p:cNvSpPr>
          <p:nvPr/>
        </p:nvSpPr>
        <p:spPr bwMode="auto">
          <a:xfrm>
            <a:off x="1512888" y="5319713"/>
            <a:ext cx="374650" cy="9842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9" name="Rectangle 37"/>
          <p:cNvSpPr>
            <a:spLocks noChangeArrowheads="1"/>
          </p:cNvSpPr>
          <p:nvPr/>
        </p:nvSpPr>
        <p:spPr bwMode="auto">
          <a:xfrm>
            <a:off x="858838" y="5319713"/>
            <a:ext cx="373062" cy="98425"/>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70" name="Text Box 38"/>
          <p:cNvSpPr txBox="1">
            <a:spLocks noChangeArrowheads="1"/>
          </p:cNvSpPr>
          <p:nvPr/>
        </p:nvSpPr>
        <p:spPr bwMode="auto">
          <a:xfrm>
            <a:off x="4405313" y="1079500"/>
            <a:ext cx="409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x</a:t>
            </a:r>
            <a:endParaRPr lang="en-US" altLang="en-US" smtClean="0">
              <a:solidFill>
                <a:srgbClr val="FFFFFF"/>
              </a:solidFill>
              <a:latin typeface="Times New Roman" pitchFamily="18" charset="0"/>
            </a:endParaRPr>
          </a:p>
        </p:txBody>
      </p:sp>
      <p:sp>
        <p:nvSpPr>
          <p:cNvPr id="95271" name="Text Box 39"/>
          <p:cNvSpPr txBox="1">
            <a:spLocks noChangeArrowheads="1"/>
          </p:cNvSpPr>
          <p:nvPr/>
        </p:nvSpPr>
        <p:spPr bwMode="auto">
          <a:xfrm>
            <a:off x="1004888" y="5897563"/>
            <a:ext cx="7477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1/4</a:t>
            </a:r>
            <a:endParaRPr lang="en-US" altLang="en-US" smtClean="0">
              <a:solidFill>
                <a:srgbClr val="FFFFFF"/>
              </a:solidFill>
              <a:latin typeface="Times New Roman" pitchFamily="18" charset="0"/>
            </a:endParaRPr>
          </a:p>
        </p:txBody>
      </p:sp>
      <p:sp>
        <p:nvSpPr>
          <p:cNvPr id="95272" name="Text Box 40"/>
          <p:cNvSpPr txBox="1">
            <a:spLocks noChangeArrowheads="1"/>
          </p:cNvSpPr>
          <p:nvPr/>
        </p:nvSpPr>
        <p:spPr bwMode="auto">
          <a:xfrm>
            <a:off x="3200400" y="5897563"/>
            <a:ext cx="7477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1/4</a:t>
            </a:r>
            <a:endParaRPr lang="en-US" altLang="en-US" smtClean="0">
              <a:solidFill>
                <a:srgbClr val="FFFFFF"/>
              </a:solidFill>
              <a:latin typeface="Times New Roman" pitchFamily="18" charset="0"/>
            </a:endParaRPr>
          </a:p>
        </p:txBody>
      </p:sp>
      <p:sp>
        <p:nvSpPr>
          <p:cNvPr id="95273" name="Text Box 41"/>
          <p:cNvSpPr txBox="1">
            <a:spLocks noChangeArrowheads="1"/>
          </p:cNvSpPr>
          <p:nvPr/>
        </p:nvSpPr>
        <p:spPr bwMode="auto">
          <a:xfrm>
            <a:off x="5181600" y="5897563"/>
            <a:ext cx="7477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1/4</a:t>
            </a:r>
            <a:endParaRPr lang="en-US" altLang="en-US" smtClean="0">
              <a:solidFill>
                <a:srgbClr val="FFFFFF"/>
              </a:solidFill>
              <a:latin typeface="Times New Roman" pitchFamily="18" charset="0"/>
            </a:endParaRPr>
          </a:p>
        </p:txBody>
      </p:sp>
      <p:sp>
        <p:nvSpPr>
          <p:cNvPr id="95274" name="Text Box 42"/>
          <p:cNvSpPr txBox="1">
            <a:spLocks noChangeArrowheads="1"/>
          </p:cNvSpPr>
          <p:nvPr/>
        </p:nvSpPr>
        <p:spPr bwMode="auto">
          <a:xfrm>
            <a:off x="7405688" y="5897563"/>
            <a:ext cx="7477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1/4</a:t>
            </a:r>
            <a:endParaRPr lang="en-US" altLang="en-US" smtClean="0">
              <a:solidFill>
                <a:srgbClr val="FFFFFF"/>
              </a:solidFill>
              <a:latin typeface="Times New Roman" pitchFamily="18" charset="0"/>
            </a:endParaRPr>
          </a:p>
        </p:txBody>
      </p:sp>
      <p:sp>
        <p:nvSpPr>
          <p:cNvPr id="95275" name="Line 43"/>
          <p:cNvSpPr>
            <a:spLocks noChangeShapeType="1"/>
          </p:cNvSpPr>
          <p:nvPr/>
        </p:nvSpPr>
        <p:spPr bwMode="auto">
          <a:xfrm>
            <a:off x="4610100" y="2632075"/>
            <a:ext cx="0" cy="949325"/>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95276" name="Group 44"/>
          <p:cNvGrpSpPr>
            <a:grpSpLocks/>
          </p:cNvGrpSpPr>
          <p:nvPr/>
        </p:nvGrpSpPr>
        <p:grpSpPr bwMode="auto">
          <a:xfrm>
            <a:off x="457200" y="1089025"/>
            <a:ext cx="609600" cy="1044575"/>
            <a:chOff x="576" y="686"/>
            <a:chExt cx="432" cy="366"/>
          </a:xfrm>
        </p:grpSpPr>
        <p:sp>
          <p:nvSpPr>
            <p:cNvPr id="95277" name="Oval 45"/>
            <p:cNvSpPr>
              <a:spLocks noChangeArrowheads="1"/>
            </p:cNvSpPr>
            <p:nvPr/>
          </p:nvSpPr>
          <p:spPr bwMode="auto">
            <a:xfrm>
              <a:off x="576" y="686"/>
              <a:ext cx="432" cy="199"/>
            </a:xfrm>
            <a:prstGeom prst="ellipse">
              <a:avLst/>
            </a:prstGeom>
            <a:noFill/>
            <a:ln w="3810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78" name="Line 46"/>
            <p:cNvSpPr>
              <a:spLocks noChangeShapeType="1"/>
            </p:cNvSpPr>
            <p:nvPr/>
          </p:nvSpPr>
          <p:spPr bwMode="auto">
            <a:xfrm>
              <a:off x="792" y="885"/>
              <a:ext cx="0" cy="167"/>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79" name="Line 47"/>
            <p:cNvSpPr>
              <a:spLocks noChangeShapeType="1"/>
            </p:cNvSpPr>
            <p:nvPr/>
          </p:nvSpPr>
          <p:spPr bwMode="auto">
            <a:xfrm>
              <a:off x="648" y="923"/>
              <a:ext cx="288"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grpSp>
        <p:nvGrpSpPr>
          <p:cNvPr id="95280" name="Group 48"/>
          <p:cNvGrpSpPr>
            <a:grpSpLocks/>
          </p:cNvGrpSpPr>
          <p:nvPr/>
        </p:nvGrpSpPr>
        <p:grpSpPr bwMode="auto">
          <a:xfrm>
            <a:off x="7924800" y="990600"/>
            <a:ext cx="914400" cy="990600"/>
            <a:chOff x="3552" y="720"/>
            <a:chExt cx="432" cy="456"/>
          </a:xfrm>
        </p:grpSpPr>
        <p:sp>
          <p:nvSpPr>
            <p:cNvPr id="95281" name="Oval 49"/>
            <p:cNvSpPr>
              <a:spLocks noChangeArrowheads="1"/>
            </p:cNvSpPr>
            <p:nvPr/>
          </p:nvSpPr>
          <p:spPr bwMode="auto">
            <a:xfrm>
              <a:off x="3552" y="888"/>
              <a:ext cx="288" cy="288"/>
            </a:xfrm>
            <a:prstGeom prst="ellipse">
              <a:avLst/>
            </a:prstGeom>
            <a:noFill/>
            <a:ln w="3810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82" name="Line 50"/>
            <p:cNvSpPr>
              <a:spLocks noChangeShapeType="1"/>
            </p:cNvSpPr>
            <p:nvPr/>
          </p:nvSpPr>
          <p:spPr bwMode="auto">
            <a:xfrm flipV="1">
              <a:off x="3792" y="720"/>
              <a:ext cx="192" cy="192"/>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Tree>
    <p:extLst>
      <p:ext uri="{BB962C8B-B14F-4D97-AF65-F5344CB8AC3E}">
        <p14:creationId xmlns:p14="http://schemas.microsoft.com/office/powerpoint/2010/main" val="37072808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304799"/>
            <a:ext cx="8710823"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5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6557963"/>
            <a:ext cx="656272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5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514" y="1793777"/>
            <a:ext cx="5224462" cy="4349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4030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cstate="print"/>
          <a:srcRect/>
          <a:stretch>
            <a:fillRect/>
          </a:stretch>
        </p:blipFill>
        <p:spPr bwMode="auto">
          <a:xfrm>
            <a:off x="2" y="332656"/>
            <a:ext cx="8943975" cy="1905000"/>
          </a:xfrm>
          <a:prstGeom prst="rect">
            <a:avLst/>
          </a:prstGeom>
          <a:noFill/>
          <a:ln w="9525">
            <a:noFill/>
            <a:miter lim="800000"/>
            <a:headEnd/>
            <a:tailEnd/>
          </a:ln>
        </p:spPr>
      </p:pic>
      <p:pic>
        <p:nvPicPr>
          <p:cNvPr id="175108" name="Picture 4"/>
          <p:cNvPicPr>
            <a:picLocks noChangeAspect="1" noChangeArrowheads="1"/>
          </p:cNvPicPr>
          <p:nvPr/>
        </p:nvPicPr>
        <p:blipFill>
          <a:blip r:embed="rId3" cstate="print"/>
          <a:srcRect/>
          <a:stretch>
            <a:fillRect/>
          </a:stretch>
        </p:blipFill>
        <p:spPr bwMode="auto">
          <a:xfrm>
            <a:off x="971601" y="2348881"/>
            <a:ext cx="7056784" cy="3118782"/>
          </a:xfrm>
          <a:prstGeom prst="rect">
            <a:avLst/>
          </a:prstGeom>
          <a:noFill/>
          <a:ln w="9525">
            <a:noFill/>
            <a:miter lim="800000"/>
            <a:headEnd/>
            <a:tailEnd/>
          </a:ln>
        </p:spPr>
      </p:pic>
      <p:sp>
        <p:nvSpPr>
          <p:cNvPr id="5" name="Rectangle 4"/>
          <p:cNvSpPr/>
          <p:nvPr/>
        </p:nvSpPr>
        <p:spPr>
          <a:xfrm>
            <a:off x="395536" y="5589264"/>
            <a:ext cx="8424936" cy="1200329"/>
          </a:xfrm>
          <a:prstGeom prst="rect">
            <a:avLst/>
          </a:prstGeom>
        </p:spPr>
        <p:txBody>
          <a:bodyPr wrap="square">
            <a:spAutoFit/>
          </a:bodyPr>
          <a:lstStyle/>
          <a:p>
            <a:r>
              <a:rPr lang="en-AU" sz="1800" b="1" dirty="0" smtClean="0">
                <a:solidFill>
                  <a:srgbClr val="FF0000"/>
                </a:solidFill>
                <a:latin typeface="Arial" charset="0"/>
              </a:rPr>
              <a:t>“We estimate that selecting genetically supported targets could double the success rate in clinical development. Therefore, using the growing wealth of human genetic data to select the best targets and indications should have a measurable impact on the successful development of new drugs.”</a:t>
            </a:r>
            <a:endParaRPr lang="en-AU" sz="1800" dirty="0">
              <a:solidFill>
                <a:srgbClr val="FF0000"/>
              </a:solidFill>
              <a:latin typeface="Arial" charset="0"/>
            </a:endParaRPr>
          </a:p>
        </p:txBody>
      </p:sp>
      <p:pic>
        <p:nvPicPr>
          <p:cNvPr id="175109" name="Picture 5"/>
          <p:cNvPicPr>
            <a:picLocks noChangeAspect="1" noChangeArrowheads="1"/>
          </p:cNvPicPr>
          <p:nvPr/>
        </p:nvPicPr>
        <p:blipFill>
          <a:blip r:embed="rId4" cstate="print"/>
          <a:srcRect/>
          <a:stretch>
            <a:fillRect/>
          </a:stretch>
        </p:blipFill>
        <p:spPr bwMode="auto">
          <a:xfrm>
            <a:off x="3400427" y="116632"/>
            <a:ext cx="5743575" cy="228600"/>
          </a:xfrm>
          <a:prstGeom prst="rect">
            <a:avLst/>
          </a:prstGeom>
          <a:noFill/>
          <a:ln w="9525">
            <a:noFill/>
            <a:miter lim="800000"/>
            <a:headEnd/>
            <a:tailEnd/>
          </a:ln>
        </p:spPr>
      </p:pic>
    </p:spTree>
    <p:extLst>
      <p:ext uri="{BB962C8B-B14F-4D97-AF65-F5344CB8AC3E}">
        <p14:creationId xmlns:p14="http://schemas.microsoft.com/office/powerpoint/2010/main" val="35892220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4776" y="1491896"/>
            <a:ext cx="2255303" cy="1179794"/>
          </a:xfrm>
          <a:prstGeom prst="rect">
            <a:avLst/>
          </a:prstGeom>
        </p:spPr>
      </p:pic>
      <p:grpSp>
        <p:nvGrpSpPr>
          <p:cNvPr id="3" name="Group 22"/>
          <p:cNvGrpSpPr/>
          <p:nvPr/>
        </p:nvGrpSpPr>
        <p:grpSpPr>
          <a:xfrm>
            <a:off x="481113" y="3209153"/>
            <a:ext cx="2758628" cy="3196363"/>
            <a:chOff x="425581" y="3032236"/>
            <a:chExt cx="2957923" cy="3660738"/>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610" y="3032236"/>
              <a:ext cx="1191382" cy="1191382"/>
            </a:xfrm>
            <a:prstGeom prst="rect">
              <a:avLst/>
            </a:prstGeom>
          </p:spPr>
        </p:pic>
        <p:pic>
          <p:nvPicPr>
            <p:cNvPr id="5" name="Picture 4"/>
            <p:cNvPicPr>
              <a:picLocks noChangeAspect="1"/>
            </p:cNvPicPr>
            <p:nvPr/>
          </p:nvPicPr>
          <p:blipFill>
            <a:blip r:embed="rId4"/>
            <a:stretch>
              <a:fillRect/>
            </a:stretch>
          </p:blipFill>
          <p:spPr>
            <a:xfrm>
              <a:off x="425581" y="4221828"/>
              <a:ext cx="2616200" cy="569656"/>
            </a:xfrm>
            <a:prstGeom prst="rect">
              <a:avLst/>
            </a:prstGeom>
          </p:spPr>
        </p:pic>
        <p:pic>
          <p:nvPicPr>
            <p:cNvPr id="10" name="Picture 9"/>
            <p:cNvPicPr>
              <a:picLocks noChangeAspect="1"/>
            </p:cNvPicPr>
            <p:nvPr/>
          </p:nvPicPr>
          <p:blipFill>
            <a:blip r:embed="rId5"/>
            <a:stretch>
              <a:fillRect/>
            </a:stretch>
          </p:blipFill>
          <p:spPr>
            <a:xfrm>
              <a:off x="425581" y="4905375"/>
              <a:ext cx="2279519" cy="1009650"/>
            </a:xfrm>
            <a:prstGeom prst="rect">
              <a:avLst/>
            </a:prstGeom>
          </p:spPr>
        </p:pic>
        <p:pic>
          <p:nvPicPr>
            <p:cNvPr id="11" name="Picture 10"/>
            <p:cNvPicPr>
              <a:picLocks noChangeAspect="1"/>
            </p:cNvPicPr>
            <p:nvPr/>
          </p:nvPicPr>
          <p:blipFill>
            <a:blip r:embed="rId6"/>
            <a:stretch>
              <a:fillRect/>
            </a:stretch>
          </p:blipFill>
          <p:spPr>
            <a:xfrm>
              <a:off x="1328192" y="5755238"/>
              <a:ext cx="2055312" cy="937736"/>
            </a:xfrm>
            <a:prstGeom prst="rect">
              <a:avLst/>
            </a:prstGeom>
          </p:spPr>
        </p:pic>
      </p:grpSp>
      <p:sp>
        <p:nvSpPr>
          <p:cNvPr id="16" name="Right Arrow Callout 15"/>
          <p:cNvSpPr/>
          <p:nvPr/>
        </p:nvSpPr>
        <p:spPr>
          <a:xfrm>
            <a:off x="257175" y="1362503"/>
            <a:ext cx="4128672" cy="5349339"/>
          </a:xfrm>
          <a:prstGeom prst="rightArrowCallout">
            <a:avLst>
              <a:gd name="adj1" fmla="val 12565"/>
              <a:gd name="adj2" fmla="val 14123"/>
              <a:gd name="adj3" fmla="val 13339"/>
              <a:gd name="adj4" fmla="val 79262"/>
            </a:avLst>
          </a:prstGeom>
          <a:noFill/>
          <a:ln w="38100" cmpd="sng">
            <a:solidFill>
              <a:srgbClr val="0091EB"/>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Helvetica"/>
            </a:endParaRPr>
          </a:p>
        </p:txBody>
      </p:sp>
      <p:pic>
        <p:nvPicPr>
          <p:cNvPr id="27" name="Picture 26"/>
          <p:cNvPicPr>
            <a:picLocks noChangeAspect="1"/>
          </p:cNvPicPr>
          <p:nvPr/>
        </p:nvPicPr>
        <p:blipFill>
          <a:blip r:embed="rId7"/>
          <a:stretch>
            <a:fillRect/>
          </a:stretch>
        </p:blipFill>
        <p:spPr>
          <a:xfrm>
            <a:off x="281251" y="1439557"/>
            <a:ext cx="933526" cy="873992"/>
          </a:xfrm>
          <a:prstGeom prst="rect">
            <a:avLst/>
          </a:prstGeom>
        </p:spPr>
      </p:pic>
      <p:grpSp>
        <p:nvGrpSpPr>
          <p:cNvPr id="4" name="Group 6"/>
          <p:cNvGrpSpPr/>
          <p:nvPr/>
        </p:nvGrpSpPr>
        <p:grpSpPr>
          <a:xfrm>
            <a:off x="339983" y="3159519"/>
            <a:ext cx="1428177" cy="934740"/>
            <a:chOff x="1748560" y="1200240"/>
            <a:chExt cx="1531354" cy="1070540"/>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748560" y="1200240"/>
              <a:ext cx="1244698" cy="977900"/>
            </a:xfrm>
            <a:prstGeom prst="rect">
              <a:avLst/>
            </a:prstGeom>
          </p:spPr>
        </p:pic>
        <p:sp>
          <p:nvSpPr>
            <p:cNvPr id="6" name="Rectangle 5"/>
            <p:cNvSpPr/>
            <p:nvPr/>
          </p:nvSpPr>
          <p:spPr>
            <a:xfrm>
              <a:off x="2782957" y="1921564"/>
              <a:ext cx="496957" cy="349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sp>
        <p:nvSpPr>
          <p:cNvPr id="18" name="TextBox 17"/>
          <p:cNvSpPr txBox="1"/>
          <p:nvPr/>
        </p:nvSpPr>
        <p:spPr>
          <a:xfrm>
            <a:off x="4187302" y="5936648"/>
            <a:ext cx="4769383" cy="553998"/>
          </a:xfrm>
          <a:prstGeom prst="rect">
            <a:avLst/>
          </a:prstGeom>
          <a:noFill/>
        </p:spPr>
        <p:txBody>
          <a:bodyPr wrap="none" rtlCol="0">
            <a:spAutoFit/>
          </a:bodyPr>
          <a:lstStyle/>
          <a:p>
            <a:pPr fontAlgn="auto">
              <a:spcBef>
                <a:spcPts val="0"/>
              </a:spcBef>
              <a:spcAft>
                <a:spcPts val="0"/>
              </a:spcAft>
            </a:pPr>
            <a:r>
              <a:rPr lang="en-GB" sz="3000" b="1" dirty="0">
                <a:solidFill>
                  <a:srgbClr val="0053A3"/>
                </a:solidFill>
                <a:latin typeface="Helvetica" charset="0"/>
                <a:ea typeface="Helvetica" charset="0"/>
                <a:cs typeface="Helvetica" charset="0"/>
              </a:rPr>
              <a:t>www.targetvalidation.org</a:t>
            </a:r>
          </a:p>
        </p:txBody>
      </p:sp>
      <p:pic>
        <p:nvPicPr>
          <p:cNvPr id="20" name="Picture 19"/>
          <p:cNvPicPr>
            <a:picLocks noChangeAspect="1"/>
          </p:cNvPicPr>
          <p:nvPr/>
        </p:nvPicPr>
        <p:blipFill rotWithShape="1">
          <a:blip r:embed="rId9"/>
          <a:srcRect r="23356"/>
          <a:stretch/>
        </p:blipFill>
        <p:spPr>
          <a:xfrm>
            <a:off x="4609786" y="1220985"/>
            <a:ext cx="4115115" cy="4422914"/>
          </a:xfrm>
          <a:prstGeom prst="rect">
            <a:avLst/>
          </a:prstGeom>
          <a:effectLst/>
        </p:spPr>
      </p:pic>
      <p:pic>
        <p:nvPicPr>
          <p:cNvPr id="14" name="Picture 13"/>
          <p:cNvPicPr>
            <a:picLocks noChangeAspect="1"/>
          </p:cNvPicPr>
          <p:nvPr/>
        </p:nvPicPr>
        <p:blipFill>
          <a:blip r:embed="rId10"/>
          <a:stretch>
            <a:fillRect/>
          </a:stretch>
        </p:blipFill>
        <p:spPr>
          <a:xfrm>
            <a:off x="996386" y="2594104"/>
            <a:ext cx="2481901" cy="565415"/>
          </a:xfrm>
          <a:prstGeom prst="rect">
            <a:avLst/>
          </a:prstGeom>
        </p:spPr>
      </p:pic>
      <p:pic>
        <p:nvPicPr>
          <p:cNvPr id="17" name="Picture 16"/>
          <p:cNvPicPr>
            <a:picLocks noChangeAspect="1"/>
          </p:cNvPicPr>
          <p:nvPr/>
        </p:nvPicPr>
        <p:blipFill>
          <a:blip r:embed="rId11"/>
          <a:stretch>
            <a:fillRect/>
          </a:stretch>
        </p:blipFill>
        <p:spPr>
          <a:xfrm>
            <a:off x="421573" y="206828"/>
            <a:ext cx="2693174" cy="931526"/>
          </a:xfrm>
          <a:prstGeom prst="rect">
            <a:avLst/>
          </a:prstGeom>
        </p:spPr>
      </p:pic>
      <p:sp>
        <p:nvSpPr>
          <p:cNvPr id="7" name="TextBox 6"/>
          <p:cNvSpPr txBox="1"/>
          <p:nvPr/>
        </p:nvSpPr>
        <p:spPr>
          <a:xfrm>
            <a:off x="6776357" y="6490646"/>
            <a:ext cx="2291443" cy="338554"/>
          </a:xfrm>
          <a:prstGeom prst="rect">
            <a:avLst/>
          </a:prstGeom>
          <a:noFill/>
        </p:spPr>
        <p:txBody>
          <a:bodyPr wrap="square" rtlCol="0">
            <a:spAutoFit/>
          </a:bodyPr>
          <a:lstStyle/>
          <a:p>
            <a:pPr algn="r"/>
            <a:r>
              <a:rPr lang="en-AU" sz="1600" dirty="0" smtClean="0"/>
              <a:t>Jeff Barrett</a:t>
            </a:r>
            <a:endParaRPr lang="en-US" sz="1600" dirty="0"/>
          </a:p>
        </p:txBody>
      </p:sp>
    </p:spTree>
    <p:extLst>
      <p:ext uri="{BB962C8B-B14F-4D97-AF65-F5344CB8AC3E}">
        <p14:creationId xmlns:p14="http://schemas.microsoft.com/office/powerpoint/2010/main" val="37107179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584200" y="266700"/>
            <a:ext cx="7793038" cy="1143000"/>
          </a:xfrm>
        </p:spPr>
        <p:txBody>
          <a:bodyPr/>
          <a:lstStyle/>
          <a:p>
            <a:pPr eaLnBrk="1" hangingPunct="1"/>
            <a:r>
              <a:rPr lang="en-US" smtClean="0"/>
              <a:t>We also run two journals (1)</a:t>
            </a:r>
          </a:p>
        </p:txBody>
      </p:sp>
      <p:sp>
        <p:nvSpPr>
          <p:cNvPr id="98307" name="Rectangle 3"/>
          <p:cNvSpPr>
            <a:spLocks noGrp="1" noChangeArrowheads="1"/>
          </p:cNvSpPr>
          <p:nvPr>
            <p:ph type="body" sz="half" idx="2"/>
          </p:nvPr>
        </p:nvSpPr>
        <p:spPr>
          <a:xfrm>
            <a:off x="4652963" y="1600200"/>
            <a:ext cx="4033837" cy="4525963"/>
          </a:xfrm>
        </p:spPr>
        <p:txBody>
          <a:bodyPr/>
          <a:lstStyle/>
          <a:p>
            <a:pPr eaLnBrk="1" hangingPunct="1"/>
            <a:r>
              <a:rPr lang="en-US" sz="2800" smtClean="0"/>
              <a:t>Editor: John Hewitt</a:t>
            </a:r>
          </a:p>
          <a:p>
            <a:pPr eaLnBrk="1" hangingPunct="1"/>
            <a:r>
              <a:rPr lang="en-US" sz="2800" smtClean="0"/>
              <a:t>Editorial assistant Christina Hewitt</a:t>
            </a:r>
          </a:p>
          <a:p>
            <a:pPr eaLnBrk="1" hangingPunct="1"/>
            <a:r>
              <a:rPr lang="en-US" sz="2800" smtClean="0"/>
              <a:t>Publisher: Kluwer /Plenum</a:t>
            </a:r>
          </a:p>
          <a:p>
            <a:pPr eaLnBrk="1" hangingPunct="1"/>
            <a:r>
              <a:rPr lang="en-US" sz="2800" smtClean="0"/>
              <a:t>Fully online</a:t>
            </a:r>
          </a:p>
          <a:p>
            <a:pPr eaLnBrk="1" hangingPunct="1"/>
            <a:r>
              <a:rPr lang="en-US" sz="2800" smtClean="0"/>
              <a:t>http://www.bga.org</a:t>
            </a:r>
          </a:p>
        </p:txBody>
      </p:sp>
      <p:pic>
        <p:nvPicPr>
          <p:cNvPr id="98308" name="Picture 4" descr="bg"/>
          <p:cNvPicPr>
            <a:picLocks noGrp="1" noChangeAspect="1" noChangeArrowheads="1"/>
          </p:cNvPicPr>
          <p:nvPr>
            <p:ph sz="half" idx="1"/>
          </p:nvPr>
        </p:nvPicPr>
        <p:blipFill>
          <a:blip r:embed="rId2" cstate="print"/>
          <a:srcRect/>
          <a:stretch>
            <a:fillRect/>
          </a:stretch>
        </p:blipFill>
        <p:spPr>
          <a:xfrm>
            <a:off x="933450" y="1600200"/>
            <a:ext cx="3082925" cy="4525963"/>
          </a:xfrm>
          <a:noFill/>
          <a:ln>
            <a:solidFill>
              <a:schemeClr val="tx1"/>
            </a:solid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314" name="Object 5"/>
          <p:cNvGraphicFramePr>
            <a:graphicFrameLocks noGrp="1" noChangeAspect="1"/>
          </p:cNvGraphicFramePr>
          <p:nvPr>
            <p:ph sz="quarter" idx="2"/>
          </p:nvPr>
        </p:nvGraphicFramePr>
        <p:xfrm>
          <a:off x="158110" y="257958"/>
          <a:ext cx="4713435" cy="6373031"/>
        </p:xfrm>
        <a:graphic>
          <a:graphicData uri="http://schemas.openxmlformats.org/presentationml/2006/ole">
            <mc:AlternateContent xmlns:mc="http://schemas.openxmlformats.org/markup-compatibility/2006">
              <mc:Choice xmlns:v="urn:schemas-microsoft-com:vml" Requires="v">
                <p:oleObj spid="_x0000_s525416" name="Photo Editor Photo" r:id="rId3" imgW="2572109" imgH="3476190" progId="">
                  <p:embed/>
                </p:oleObj>
              </mc:Choice>
              <mc:Fallback>
                <p:oleObj name="Photo Editor Photo" r:id="rId3" imgW="2572109" imgH="3476190"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0" y="257958"/>
                        <a:ext cx="4713435" cy="63730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6" name="Rectangle 3"/>
          <p:cNvSpPr>
            <a:spLocks noGrp="1" noChangeArrowheads="1"/>
          </p:cNvSpPr>
          <p:nvPr>
            <p:ph type="body" sz="half" idx="3"/>
          </p:nvPr>
        </p:nvSpPr>
        <p:spPr>
          <a:xfrm>
            <a:off x="5097792" y="488458"/>
            <a:ext cx="3810000" cy="6101528"/>
          </a:xfrm>
        </p:spPr>
        <p:txBody>
          <a:bodyPr/>
          <a:lstStyle/>
          <a:p>
            <a:pPr eaLnBrk="1" hangingPunct="1"/>
            <a:r>
              <a:rPr lang="en-US" sz="2800" dirty="0" smtClean="0"/>
              <a:t>Editor: Nick Martin</a:t>
            </a:r>
          </a:p>
          <a:p>
            <a:pPr eaLnBrk="1" hangingPunct="1"/>
            <a:r>
              <a:rPr lang="en-US" sz="2800" dirty="0" smtClean="0"/>
              <a:t>Publisher: Cambridge University Press</a:t>
            </a:r>
          </a:p>
          <a:p>
            <a:pPr eaLnBrk="1" hangingPunct="1"/>
            <a:r>
              <a:rPr lang="en-US" sz="2800" dirty="0" smtClean="0"/>
              <a:t>Fully online</a:t>
            </a:r>
          </a:p>
          <a:p>
            <a:pPr eaLnBrk="1" hangingPunct="1"/>
            <a:r>
              <a:rPr lang="en-US" sz="2800" dirty="0" smtClean="0"/>
              <a:t>Fast turnaround</a:t>
            </a:r>
          </a:p>
          <a:p>
            <a:pPr eaLnBrk="1" hangingPunct="1"/>
            <a:r>
              <a:rPr lang="en-US" sz="2800" b="1" dirty="0" smtClean="0">
                <a:solidFill>
                  <a:srgbClr val="FF0000"/>
                </a:solidFill>
              </a:rPr>
              <a:t>First submission free to workshop participants!!!!!</a:t>
            </a:r>
            <a:r>
              <a:rPr lang="en-US" sz="2800" b="1" dirty="0" smtClean="0">
                <a:solidFill>
                  <a:srgbClr val="FF0000"/>
                </a:solidFill>
                <a:sym typeface="Wingdings" pitchFamily="2" charset="2"/>
              </a:rPr>
              <a:t></a:t>
            </a:r>
            <a:endParaRPr lang="en-US" sz="2800" b="1" dirty="0" smtClean="0">
              <a:solidFill>
                <a:srgbClr val="FF0000"/>
              </a:solidFill>
            </a:endParaRPr>
          </a:p>
        </p:txBody>
      </p:sp>
    </p:spTree>
    <p:extLst>
      <p:ext uri="{BB962C8B-B14F-4D97-AF65-F5344CB8AC3E}">
        <p14:creationId xmlns:p14="http://schemas.microsoft.com/office/powerpoint/2010/main" val="20947062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8950" y="2960688"/>
            <a:ext cx="8229600" cy="1143000"/>
          </a:xfrm>
        </p:spPr>
        <p:txBody>
          <a:bodyPr/>
          <a:lstStyle/>
          <a:p>
            <a:r>
              <a:rPr lang="en-AU" dirty="0" smtClean="0"/>
              <a:t>The End</a:t>
            </a:r>
            <a:endParaRPr lang="en-US" dirty="0"/>
          </a:p>
        </p:txBody>
      </p:sp>
    </p:spTree>
    <p:extLst>
      <p:ext uri="{BB962C8B-B14F-4D97-AF65-F5344CB8AC3E}">
        <p14:creationId xmlns:p14="http://schemas.microsoft.com/office/powerpoint/2010/main" val="7256480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un\Desktop\manuscripts 2016\RMET\Version for collaborators\RMET schematic diagram.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2" y="1516530"/>
            <a:ext cx="7267574" cy="5214938"/>
          </a:xfrm>
          <a:prstGeom prst="rect">
            <a:avLst/>
          </a:prstGeom>
          <a:noFill/>
          <a:ln>
            <a:noFill/>
          </a:ln>
        </p:spPr>
      </p:pic>
      <p:sp>
        <p:nvSpPr>
          <p:cNvPr id="3" name="Rectangle 2"/>
          <p:cNvSpPr/>
          <p:nvPr/>
        </p:nvSpPr>
        <p:spPr>
          <a:xfrm>
            <a:off x="209548" y="7710"/>
            <a:ext cx="8696325" cy="1384995"/>
          </a:xfrm>
          <a:prstGeom prst="rect">
            <a:avLst/>
          </a:prstGeom>
        </p:spPr>
        <p:txBody>
          <a:bodyPr wrap="square">
            <a:spAutoFit/>
          </a:bodyPr>
          <a:lstStyle/>
          <a:p>
            <a:r>
              <a:rPr lang="en-GB" sz="1400" b="1" dirty="0">
                <a:solidFill>
                  <a:prstClr val="black"/>
                </a:solidFill>
              </a:rPr>
              <a:t>Genome-wide meta-analysis of cognitive empathy: heritability, and correlates with sex, neuropsychiatric conditions and traits, and subcortical volumes</a:t>
            </a:r>
            <a:endParaRPr lang="en-US" sz="1400" dirty="0">
              <a:solidFill>
                <a:prstClr val="black"/>
              </a:solidFill>
            </a:endParaRPr>
          </a:p>
          <a:p>
            <a:r>
              <a:rPr lang="it-IT" sz="1400" dirty="0">
                <a:solidFill>
                  <a:prstClr val="black"/>
                </a:solidFill>
              </a:rPr>
              <a:t>Varun Warrier</a:t>
            </a:r>
            <a:r>
              <a:rPr lang="it-IT" sz="1400" baseline="30000" dirty="0">
                <a:solidFill>
                  <a:prstClr val="black"/>
                </a:solidFill>
              </a:rPr>
              <a:t>1,16</a:t>
            </a:r>
            <a:r>
              <a:rPr lang="it-IT" sz="1400" dirty="0">
                <a:solidFill>
                  <a:prstClr val="black"/>
                </a:solidFill>
              </a:rPr>
              <a:t>, Katrina Grasby</a:t>
            </a:r>
            <a:r>
              <a:rPr lang="it-IT" sz="1400" baseline="30000" dirty="0">
                <a:solidFill>
                  <a:prstClr val="black"/>
                </a:solidFill>
              </a:rPr>
              <a:t>2</a:t>
            </a:r>
            <a:r>
              <a:rPr lang="it-IT" sz="1400" dirty="0">
                <a:solidFill>
                  <a:prstClr val="black"/>
                </a:solidFill>
              </a:rPr>
              <a:t>, </a:t>
            </a:r>
            <a:r>
              <a:rPr lang="en-GB" sz="1400" dirty="0" err="1">
                <a:solidFill>
                  <a:prstClr val="black"/>
                </a:solidFill>
              </a:rPr>
              <a:t>Florina</a:t>
            </a:r>
            <a:r>
              <a:rPr lang="en-GB" sz="1400" dirty="0">
                <a:solidFill>
                  <a:prstClr val="black"/>
                </a:solidFill>
              </a:rPr>
              <a:t> Uzefovsky</a:t>
            </a:r>
            <a:r>
              <a:rPr lang="en-GB" sz="1400" baseline="30000" dirty="0">
                <a:solidFill>
                  <a:prstClr val="black"/>
                </a:solidFill>
              </a:rPr>
              <a:t>1</a:t>
            </a:r>
            <a:r>
              <a:rPr lang="en-GB" sz="1400" dirty="0">
                <a:solidFill>
                  <a:prstClr val="black"/>
                </a:solidFill>
              </a:rPr>
              <a:t>, Roberto Toro</a:t>
            </a:r>
            <a:r>
              <a:rPr lang="en-GB" sz="1400" baseline="30000" dirty="0">
                <a:solidFill>
                  <a:prstClr val="black"/>
                </a:solidFill>
              </a:rPr>
              <a:t>3,4,5</a:t>
            </a:r>
            <a:r>
              <a:rPr lang="en-GB" sz="1400" dirty="0">
                <a:solidFill>
                  <a:prstClr val="black"/>
                </a:solidFill>
              </a:rPr>
              <a:t>, Paula Smith</a:t>
            </a:r>
            <a:r>
              <a:rPr lang="en-GB" sz="1400" baseline="30000" dirty="0">
                <a:solidFill>
                  <a:prstClr val="black"/>
                </a:solidFill>
              </a:rPr>
              <a:t>1</a:t>
            </a:r>
            <a:r>
              <a:rPr lang="en-GB" sz="1400" dirty="0">
                <a:solidFill>
                  <a:prstClr val="black"/>
                </a:solidFill>
              </a:rPr>
              <a:t>,  </a:t>
            </a:r>
            <a:r>
              <a:rPr lang="en-GB" sz="1400" dirty="0" err="1">
                <a:solidFill>
                  <a:prstClr val="black"/>
                </a:solidFill>
              </a:rPr>
              <a:t>Bhismadev</a:t>
            </a:r>
            <a:r>
              <a:rPr lang="en-GB" sz="1400" dirty="0">
                <a:solidFill>
                  <a:prstClr val="black"/>
                </a:solidFill>
              </a:rPr>
              <a:t> Chakrabarti</a:t>
            </a:r>
            <a:r>
              <a:rPr lang="en-GB" sz="1400" baseline="30000" dirty="0">
                <a:solidFill>
                  <a:prstClr val="black"/>
                </a:solidFill>
              </a:rPr>
              <a:t>6</a:t>
            </a:r>
            <a:r>
              <a:rPr lang="en-GB" sz="1400" dirty="0">
                <a:solidFill>
                  <a:prstClr val="black"/>
                </a:solidFill>
              </a:rPr>
              <a:t>, </a:t>
            </a:r>
            <a:r>
              <a:rPr lang="en-GB" sz="1400" dirty="0" err="1">
                <a:solidFill>
                  <a:prstClr val="black"/>
                </a:solidFill>
              </a:rPr>
              <a:t>Jyoti</a:t>
            </a:r>
            <a:r>
              <a:rPr lang="en-GB" sz="1400" dirty="0">
                <a:solidFill>
                  <a:prstClr val="black"/>
                </a:solidFill>
              </a:rPr>
              <a:t> Khadake</a:t>
            </a:r>
            <a:r>
              <a:rPr lang="en-GB" sz="1400" baseline="30000" dirty="0">
                <a:solidFill>
                  <a:prstClr val="black"/>
                </a:solidFill>
              </a:rPr>
              <a:t>7</a:t>
            </a:r>
            <a:r>
              <a:rPr lang="en-GB" sz="1400" dirty="0">
                <a:solidFill>
                  <a:prstClr val="black"/>
                </a:solidFill>
              </a:rPr>
              <a:t>,</a:t>
            </a:r>
            <a:r>
              <a:rPr lang="en-GB" sz="1400" baseline="30000" dirty="0">
                <a:solidFill>
                  <a:prstClr val="black"/>
                </a:solidFill>
              </a:rPr>
              <a:t> </a:t>
            </a:r>
            <a:r>
              <a:rPr lang="en-GB" sz="1400" dirty="0">
                <a:solidFill>
                  <a:prstClr val="black"/>
                </a:solidFill>
              </a:rPr>
              <a:t>Nadia Litterman</a:t>
            </a:r>
            <a:r>
              <a:rPr lang="en-GB" sz="1400" baseline="30000" dirty="0">
                <a:solidFill>
                  <a:prstClr val="black"/>
                </a:solidFill>
              </a:rPr>
              <a:t>8</a:t>
            </a:r>
            <a:r>
              <a:rPr lang="en-GB" sz="1400" dirty="0">
                <a:solidFill>
                  <a:prstClr val="black"/>
                </a:solidFill>
              </a:rPr>
              <a:t>, </a:t>
            </a:r>
            <a:r>
              <a:rPr lang="en-GB" sz="1400" dirty="0" err="1">
                <a:solidFill>
                  <a:prstClr val="black"/>
                </a:solidFill>
              </a:rPr>
              <a:t>Jouke</a:t>
            </a:r>
            <a:r>
              <a:rPr lang="en-GB" sz="1400" dirty="0">
                <a:solidFill>
                  <a:prstClr val="black"/>
                </a:solidFill>
              </a:rPr>
              <a:t>-Jan Hottenga</a:t>
            </a:r>
            <a:r>
              <a:rPr lang="en-GB" sz="1400" baseline="30000" dirty="0">
                <a:solidFill>
                  <a:prstClr val="black"/>
                </a:solidFill>
              </a:rPr>
              <a:t>9,10,11</a:t>
            </a:r>
            <a:r>
              <a:rPr lang="en-GB" sz="1400" dirty="0">
                <a:solidFill>
                  <a:prstClr val="black"/>
                </a:solidFill>
              </a:rPr>
              <a:t>, Gitta Lubke</a:t>
            </a:r>
            <a:r>
              <a:rPr lang="en-GB" sz="1400" baseline="30000" dirty="0">
                <a:solidFill>
                  <a:prstClr val="black"/>
                </a:solidFill>
              </a:rPr>
              <a:t>9,12</a:t>
            </a:r>
            <a:r>
              <a:rPr lang="en-GB" sz="1400" dirty="0">
                <a:solidFill>
                  <a:prstClr val="black"/>
                </a:solidFill>
              </a:rPr>
              <a:t>, Dorret  Boomsma</a:t>
            </a:r>
            <a:r>
              <a:rPr lang="en-GB" sz="1400" baseline="30000" dirty="0">
                <a:solidFill>
                  <a:prstClr val="black"/>
                </a:solidFill>
              </a:rPr>
              <a:t>9</a:t>
            </a:r>
            <a:r>
              <a:rPr lang="en-GB" sz="1400" dirty="0">
                <a:solidFill>
                  <a:prstClr val="black"/>
                </a:solidFill>
              </a:rPr>
              <a:t>,  Nicholas G Martin</a:t>
            </a:r>
            <a:r>
              <a:rPr lang="en-GB" sz="1400" baseline="30000" dirty="0">
                <a:solidFill>
                  <a:prstClr val="black"/>
                </a:solidFill>
              </a:rPr>
              <a:t>2</a:t>
            </a:r>
            <a:r>
              <a:rPr lang="en-GB" sz="1400" dirty="0">
                <a:solidFill>
                  <a:prstClr val="black"/>
                </a:solidFill>
              </a:rPr>
              <a:t>, Peter K Hatemi</a:t>
            </a:r>
            <a:r>
              <a:rPr lang="en-GB" sz="1400" baseline="30000" dirty="0">
                <a:solidFill>
                  <a:prstClr val="black"/>
                </a:solidFill>
              </a:rPr>
              <a:t>13</a:t>
            </a:r>
            <a:r>
              <a:rPr lang="en-GB" sz="1400" dirty="0">
                <a:solidFill>
                  <a:prstClr val="black"/>
                </a:solidFill>
              </a:rPr>
              <a:t>, Sarah E Medland</a:t>
            </a:r>
            <a:r>
              <a:rPr lang="en-GB" sz="1400" baseline="30000" dirty="0">
                <a:solidFill>
                  <a:prstClr val="black"/>
                </a:solidFill>
              </a:rPr>
              <a:t>2</a:t>
            </a:r>
            <a:r>
              <a:rPr lang="en-GB" sz="1400" dirty="0">
                <a:solidFill>
                  <a:prstClr val="black"/>
                </a:solidFill>
              </a:rPr>
              <a:t>, David A Hinds</a:t>
            </a:r>
            <a:r>
              <a:rPr lang="en-GB" sz="1400" baseline="30000" dirty="0">
                <a:solidFill>
                  <a:prstClr val="black"/>
                </a:solidFill>
              </a:rPr>
              <a:t>8</a:t>
            </a:r>
            <a:r>
              <a:rPr lang="en-GB" sz="1400" dirty="0">
                <a:solidFill>
                  <a:prstClr val="black"/>
                </a:solidFill>
              </a:rPr>
              <a:t>, </a:t>
            </a:r>
            <a:r>
              <a:rPr lang="en-GB" sz="1400" baseline="30000" dirty="0">
                <a:solidFill>
                  <a:prstClr val="black"/>
                </a:solidFill>
              </a:rPr>
              <a:t> </a:t>
            </a:r>
            <a:r>
              <a:rPr lang="en-GB" sz="1400" dirty="0">
                <a:solidFill>
                  <a:prstClr val="black"/>
                </a:solidFill>
              </a:rPr>
              <a:t>Thomas Bourgeron</a:t>
            </a:r>
            <a:r>
              <a:rPr lang="en-GB" sz="1400" baseline="30000" dirty="0">
                <a:solidFill>
                  <a:prstClr val="black"/>
                </a:solidFill>
              </a:rPr>
              <a:t>3,4,5,15</a:t>
            </a:r>
            <a:r>
              <a:rPr lang="en-GB" sz="1400" dirty="0">
                <a:solidFill>
                  <a:prstClr val="black"/>
                </a:solidFill>
              </a:rPr>
              <a:t>, and Simon </a:t>
            </a:r>
            <a:r>
              <a:rPr lang="en-GB" sz="1400" dirty="0" smtClean="0">
                <a:solidFill>
                  <a:prstClr val="black"/>
                </a:solidFill>
              </a:rPr>
              <a:t>Baron-Cohen</a:t>
            </a:r>
            <a:r>
              <a:rPr lang="en-GB" sz="1400" baseline="30000" dirty="0" smtClean="0">
                <a:solidFill>
                  <a:prstClr val="black"/>
                </a:solidFill>
              </a:rPr>
              <a:t>1,14,15,16</a:t>
            </a:r>
            <a:r>
              <a:rPr lang="en-GB" sz="1400" dirty="0">
                <a:solidFill>
                  <a:prstClr val="black"/>
                </a:solidFill>
              </a:rPr>
              <a:t> </a:t>
            </a:r>
            <a:endParaRPr lang="en-US" sz="1400" dirty="0">
              <a:solidFill>
                <a:prstClr val="black"/>
              </a:solidFill>
            </a:endParaRPr>
          </a:p>
        </p:txBody>
      </p:sp>
      <p:sp>
        <p:nvSpPr>
          <p:cNvPr id="4" name="Rectangle 3"/>
          <p:cNvSpPr/>
          <p:nvPr/>
        </p:nvSpPr>
        <p:spPr>
          <a:xfrm>
            <a:off x="6257925" y="5171986"/>
            <a:ext cx="2762250" cy="646331"/>
          </a:xfrm>
          <a:prstGeom prst="rect">
            <a:avLst/>
          </a:prstGeom>
        </p:spPr>
        <p:txBody>
          <a:bodyPr wrap="square">
            <a:spAutoFit/>
          </a:bodyPr>
          <a:lstStyle/>
          <a:p>
            <a:r>
              <a:rPr lang="en-GB" sz="1800" dirty="0">
                <a:solidFill>
                  <a:srgbClr val="FF0000"/>
                </a:solidFill>
              </a:rPr>
              <a:t>MZ correlation (r = .31</a:t>
            </a:r>
            <a:r>
              <a:rPr lang="en-GB" sz="1800" dirty="0" smtClean="0">
                <a:solidFill>
                  <a:srgbClr val="FF0000"/>
                </a:solidFill>
              </a:rPr>
              <a:t>) </a:t>
            </a:r>
          </a:p>
          <a:p>
            <a:r>
              <a:rPr lang="en-GB" sz="1800" dirty="0" smtClean="0">
                <a:solidFill>
                  <a:srgbClr val="FF0000"/>
                </a:solidFill>
              </a:rPr>
              <a:t>DZ </a:t>
            </a:r>
            <a:r>
              <a:rPr lang="en-GB" sz="1800" dirty="0">
                <a:solidFill>
                  <a:srgbClr val="FF0000"/>
                </a:solidFill>
              </a:rPr>
              <a:t>correlation (r = .09)</a:t>
            </a:r>
            <a:endParaRPr lang="en-US" sz="1800" dirty="0">
              <a:solidFill>
                <a:srgbClr val="FF0000"/>
              </a:solidFill>
            </a:endParaRPr>
          </a:p>
        </p:txBody>
      </p:sp>
    </p:spTree>
    <p:extLst>
      <p:ext uri="{BB962C8B-B14F-4D97-AF65-F5344CB8AC3E}">
        <p14:creationId xmlns:p14="http://schemas.microsoft.com/office/powerpoint/2010/main" val="9114168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209548" y="2242184"/>
            <a:ext cx="5476877" cy="3739515"/>
          </a:xfrm>
          <a:prstGeom prst="rect">
            <a:avLst/>
          </a:prstGeom>
        </p:spPr>
      </p:pic>
      <p:pic>
        <p:nvPicPr>
          <p:cNvPr id="4" name="Picture 3" descr="C:\Users\Varun\Downloads\qqplotfemale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0" y="977206"/>
            <a:ext cx="2051050" cy="2286635"/>
          </a:xfrm>
          <a:prstGeom prst="rect">
            <a:avLst/>
          </a:prstGeom>
          <a:noFill/>
          <a:ln>
            <a:noFill/>
          </a:ln>
        </p:spPr>
      </p:pic>
      <p:sp>
        <p:nvSpPr>
          <p:cNvPr id="5" name="Rectangle 4"/>
          <p:cNvSpPr/>
          <p:nvPr/>
        </p:nvSpPr>
        <p:spPr>
          <a:xfrm>
            <a:off x="209547" y="269320"/>
            <a:ext cx="8696325" cy="707886"/>
          </a:xfrm>
          <a:prstGeom prst="rect">
            <a:avLst/>
          </a:prstGeom>
        </p:spPr>
        <p:txBody>
          <a:bodyPr wrap="square">
            <a:spAutoFit/>
          </a:bodyPr>
          <a:lstStyle/>
          <a:p>
            <a:pPr algn="ctr"/>
            <a:r>
              <a:rPr lang="en-GB" sz="2000" b="1" dirty="0">
                <a:solidFill>
                  <a:srgbClr val="FF0000"/>
                </a:solidFill>
              </a:rPr>
              <a:t>Genome-wide meta-analysis of cognitive </a:t>
            </a:r>
            <a:r>
              <a:rPr lang="en-GB" sz="2000" b="1" dirty="0" smtClean="0">
                <a:solidFill>
                  <a:srgbClr val="FF0000"/>
                </a:solidFill>
              </a:rPr>
              <a:t>empathy (Eyes test)</a:t>
            </a:r>
            <a:r>
              <a:rPr lang="en-GB" sz="2000" b="1" dirty="0">
                <a:solidFill>
                  <a:srgbClr val="FF0000"/>
                </a:solidFill>
              </a:rPr>
              <a:t> </a:t>
            </a:r>
            <a:endParaRPr lang="en-GB" sz="2000" b="1" dirty="0" smtClean="0">
              <a:solidFill>
                <a:srgbClr val="FF0000"/>
              </a:solidFill>
            </a:endParaRPr>
          </a:p>
          <a:p>
            <a:pPr algn="ctr"/>
            <a:r>
              <a:rPr lang="en-GB" sz="2000" b="1" dirty="0" smtClean="0">
                <a:solidFill>
                  <a:srgbClr val="FF0000"/>
                </a:solidFill>
              </a:rPr>
              <a:t>in females (n=44,574)</a:t>
            </a:r>
            <a:endParaRPr lang="en-US" sz="2000" b="1" dirty="0">
              <a:solidFill>
                <a:srgbClr val="FF0000"/>
              </a:solidFill>
            </a:endParaRPr>
          </a:p>
        </p:txBody>
      </p:sp>
      <p:sp>
        <p:nvSpPr>
          <p:cNvPr id="6" name="Rectangle 5"/>
          <p:cNvSpPr/>
          <p:nvPr/>
        </p:nvSpPr>
        <p:spPr>
          <a:xfrm>
            <a:off x="5333998" y="6357968"/>
            <a:ext cx="3571875" cy="338554"/>
          </a:xfrm>
          <a:prstGeom prst="rect">
            <a:avLst/>
          </a:prstGeom>
        </p:spPr>
        <p:txBody>
          <a:bodyPr wrap="square">
            <a:spAutoFit/>
          </a:bodyPr>
          <a:lstStyle/>
          <a:p>
            <a:r>
              <a:rPr lang="it-IT" sz="1600" dirty="0">
                <a:solidFill>
                  <a:prstClr val="black"/>
                </a:solidFill>
              </a:rPr>
              <a:t>Varun </a:t>
            </a:r>
            <a:r>
              <a:rPr lang="it-IT" sz="1600" dirty="0" smtClean="0">
                <a:solidFill>
                  <a:prstClr val="black"/>
                </a:solidFill>
              </a:rPr>
              <a:t>Warrier.....</a:t>
            </a:r>
            <a:r>
              <a:rPr lang="en-GB" sz="1600" dirty="0" smtClean="0">
                <a:solidFill>
                  <a:prstClr val="black"/>
                </a:solidFill>
              </a:rPr>
              <a:t>Simon Baron-Cohen</a:t>
            </a:r>
            <a:endParaRPr lang="en-US" sz="1600" dirty="0">
              <a:solidFill>
                <a:prstClr val="black"/>
              </a:solidFill>
            </a:endParaRPr>
          </a:p>
        </p:txBody>
      </p:sp>
      <p:sp>
        <p:nvSpPr>
          <p:cNvPr id="7" name="Rectangle 6"/>
          <p:cNvSpPr/>
          <p:nvPr/>
        </p:nvSpPr>
        <p:spPr>
          <a:xfrm>
            <a:off x="321945" y="1289526"/>
            <a:ext cx="5697850" cy="830997"/>
          </a:xfrm>
          <a:prstGeom prst="rect">
            <a:avLst/>
          </a:prstGeom>
        </p:spPr>
        <p:txBody>
          <a:bodyPr wrap="square">
            <a:spAutoFit/>
          </a:bodyPr>
          <a:lstStyle/>
          <a:p>
            <a:r>
              <a:rPr lang="en-GB" sz="1600" b="1" dirty="0">
                <a:solidFill>
                  <a:srgbClr val="00B050"/>
                </a:solidFill>
              </a:rPr>
              <a:t>Common single nucleotide polymorphisms (SNPs) explained 20% of the twin heritability and 5.6% (P = 1.72 x 10</a:t>
            </a:r>
            <a:r>
              <a:rPr lang="en-GB" sz="1600" b="1" baseline="30000" dirty="0">
                <a:solidFill>
                  <a:srgbClr val="00B050"/>
                </a:solidFill>
              </a:rPr>
              <a:t>-13</a:t>
            </a:r>
            <a:r>
              <a:rPr lang="en-GB" sz="1600" b="1" dirty="0">
                <a:solidFill>
                  <a:srgbClr val="00B050"/>
                </a:solidFill>
              </a:rPr>
              <a:t>) of the total trait variance in both sexes.</a:t>
            </a:r>
            <a:endParaRPr lang="en-US" sz="1600" dirty="0">
              <a:solidFill>
                <a:srgbClr val="00B050"/>
              </a:solidFill>
            </a:endParaRPr>
          </a:p>
        </p:txBody>
      </p:sp>
      <p:sp>
        <p:nvSpPr>
          <p:cNvPr id="8" name="Rectangle 7"/>
          <p:cNvSpPr/>
          <p:nvPr/>
        </p:nvSpPr>
        <p:spPr>
          <a:xfrm>
            <a:off x="2286000" y="-125819"/>
            <a:ext cx="4572000" cy="253916"/>
          </a:xfrm>
          <a:prstGeom prst="rect">
            <a:avLst/>
          </a:prstGeom>
        </p:spPr>
        <p:txBody>
          <a:bodyPr>
            <a:spAutoFit/>
          </a:bodyPr>
          <a:lstStyle/>
          <a:p>
            <a:endParaRPr lang="en-US" sz="1050" dirty="0">
              <a:solidFill>
                <a:prstClr val="black"/>
              </a:solidFill>
            </a:endParaRPr>
          </a:p>
        </p:txBody>
      </p:sp>
      <p:sp>
        <p:nvSpPr>
          <p:cNvPr id="9" name="Rectangle 8"/>
          <p:cNvSpPr/>
          <p:nvPr/>
        </p:nvSpPr>
        <p:spPr>
          <a:xfrm>
            <a:off x="5934075" y="3558610"/>
            <a:ext cx="2771775" cy="2677656"/>
          </a:xfrm>
          <a:prstGeom prst="rect">
            <a:avLst/>
          </a:prstGeom>
        </p:spPr>
        <p:txBody>
          <a:bodyPr wrap="square">
            <a:spAutoFit/>
          </a:bodyPr>
          <a:lstStyle/>
          <a:p>
            <a:pPr marL="171450" indent="-171450">
              <a:buFont typeface="Arial" panose="020B0604020202020204" pitchFamily="34" charset="0"/>
              <a:buChar char="•"/>
            </a:pPr>
            <a:r>
              <a:rPr lang="en-GB" sz="1200" b="1" dirty="0" smtClean="0">
                <a:solidFill>
                  <a:srgbClr val="FF6600"/>
                </a:solidFill>
              </a:rPr>
              <a:t>significant </a:t>
            </a:r>
            <a:r>
              <a:rPr lang="en-GB" sz="1200" b="1" dirty="0">
                <a:solidFill>
                  <a:srgbClr val="FF6600"/>
                </a:solidFill>
              </a:rPr>
              <a:t>genetic correlation between the Eyes Test </a:t>
            </a:r>
            <a:r>
              <a:rPr lang="en-GB" sz="1200" b="1" dirty="0" smtClean="0">
                <a:solidFill>
                  <a:srgbClr val="FF6600"/>
                </a:solidFill>
              </a:rPr>
              <a:t>and:</a:t>
            </a:r>
          </a:p>
          <a:p>
            <a:pPr marL="628650" lvl="1" indent="-171450">
              <a:buFont typeface="Arial" panose="020B0604020202020204" pitchFamily="34" charset="0"/>
              <a:buChar char="•"/>
            </a:pPr>
            <a:r>
              <a:rPr lang="en-GB" sz="1200" b="1" dirty="0" smtClean="0">
                <a:solidFill>
                  <a:srgbClr val="FF6600"/>
                </a:solidFill>
              </a:rPr>
              <a:t>Empathy Quotient</a:t>
            </a:r>
          </a:p>
          <a:p>
            <a:pPr marL="628650" lvl="1" indent="-171450">
              <a:buFont typeface="Arial" panose="020B0604020202020204" pitchFamily="34" charset="0"/>
              <a:buChar char="•"/>
            </a:pPr>
            <a:r>
              <a:rPr lang="en-GB" sz="1200" b="1" dirty="0" smtClean="0">
                <a:solidFill>
                  <a:srgbClr val="FF6600"/>
                </a:solidFill>
              </a:rPr>
              <a:t>openness </a:t>
            </a:r>
            <a:r>
              <a:rPr lang="en-GB" sz="1200" b="1" dirty="0">
                <a:solidFill>
                  <a:srgbClr val="FF6600"/>
                </a:solidFill>
              </a:rPr>
              <a:t>(</a:t>
            </a:r>
            <a:r>
              <a:rPr lang="en-GB" sz="1200" b="1" dirty="0" smtClean="0">
                <a:solidFill>
                  <a:srgbClr val="FF6600"/>
                </a:solidFill>
              </a:rPr>
              <a:t>NEO-FFI)</a:t>
            </a:r>
          </a:p>
          <a:p>
            <a:pPr marL="628650" lvl="1" indent="-171450">
              <a:buFont typeface="Arial" panose="020B0604020202020204" pitchFamily="34" charset="0"/>
              <a:buChar char="•"/>
            </a:pPr>
            <a:r>
              <a:rPr lang="en-GB" sz="1200" b="1" dirty="0" smtClean="0">
                <a:solidFill>
                  <a:srgbClr val="FF6600"/>
                </a:solidFill>
              </a:rPr>
              <a:t>measures </a:t>
            </a:r>
            <a:r>
              <a:rPr lang="en-GB" sz="1200" b="1" dirty="0">
                <a:solidFill>
                  <a:srgbClr val="FF6600"/>
                </a:solidFill>
              </a:rPr>
              <a:t>of educational attainment and cognitive </a:t>
            </a:r>
            <a:r>
              <a:rPr lang="en-GB" sz="1200" b="1" dirty="0" smtClean="0">
                <a:solidFill>
                  <a:srgbClr val="FF6600"/>
                </a:solidFill>
              </a:rPr>
              <a:t>aptitude</a:t>
            </a:r>
          </a:p>
          <a:p>
            <a:pPr marL="171450" indent="-171450">
              <a:buFont typeface="Arial" panose="020B0604020202020204" pitchFamily="34" charset="0"/>
              <a:buChar char="•"/>
            </a:pPr>
            <a:r>
              <a:rPr lang="en-GB" sz="1200" b="1" dirty="0" smtClean="0">
                <a:solidFill>
                  <a:srgbClr val="FF6600"/>
                </a:solidFill>
              </a:rPr>
              <a:t>genetic </a:t>
            </a:r>
            <a:r>
              <a:rPr lang="en-GB" sz="1200" b="1" dirty="0">
                <a:solidFill>
                  <a:srgbClr val="FF6600"/>
                </a:solidFill>
              </a:rPr>
              <a:t>determinants of striatal volumes (caudate nucleus, putamen, and nucleus </a:t>
            </a:r>
            <a:r>
              <a:rPr lang="en-GB" sz="1200" b="1" dirty="0" err="1">
                <a:solidFill>
                  <a:srgbClr val="FF6600"/>
                </a:solidFill>
              </a:rPr>
              <a:t>accumbens</a:t>
            </a:r>
            <a:r>
              <a:rPr lang="en-GB" sz="1200" b="1" dirty="0">
                <a:solidFill>
                  <a:srgbClr val="FF6600"/>
                </a:solidFill>
              </a:rPr>
              <a:t>) are positively correlated with the genetic determinants of performance on the Eyes Test. </a:t>
            </a:r>
            <a:endParaRPr lang="en-US" sz="1200" dirty="0">
              <a:solidFill>
                <a:srgbClr val="FF6600"/>
              </a:solidFill>
            </a:endParaRPr>
          </a:p>
        </p:txBody>
      </p:sp>
    </p:spTree>
    <p:extLst>
      <p:ext uri="{BB962C8B-B14F-4D97-AF65-F5344CB8AC3E}">
        <p14:creationId xmlns:p14="http://schemas.microsoft.com/office/powerpoint/2010/main" val="9489134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1458" name="Picture 2"/>
          <p:cNvPicPr>
            <a:picLocks noChangeAspect="1" noChangeArrowheads="1"/>
          </p:cNvPicPr>
          <p:nvPr/>
        </p:nvPicPr>
        <p:blipFill>
          <a:blip r:embed="rId2" cstate="print"/>
          <a:srcRect/>
          <a:stretch>
            <a:fillRect/>
          </a:stretch>
        </p:blipFill>
        <p:spPr bwMode="auto">
          <a:xfrm>
            <a:off x="971599" y="232773"/>
            <a:ext cx="7200801" cy="6516280"/>
          </a:xfrm>
          <a:prstGeom prst="rect">
            <a:avLst/>
          </a:prstGeom>
          <a:noFill/>
          <a:ln w="9525">
            <a:noFill/>
            <a:miter lim="800000"/>
            <a:headEnd/>
            <a:tailEnd/>
          </a:ln>
        </p:spPr>
      </p:pic>
      <p:pic>
        <p:nvPicPr>
          <p:cNvPr id="531459" name="Picture 3"/>
          <p:cNvPicPr>
            <a:picLocks noChangeAspect="1" noChangeArrowheads="1"/>
          </p:cNvPicPr>
          <p:nvPr/>
        </p:nvPicPr>
        <p:blipFill>
          <a:blip r:embed="rId3" cstate="print"/>
          <a:srcRect/>
          <a:stretch>
            <a:fillRect/>
          </a:stretch>
        </p:blipFill>
        <p:spPr bwMode="auto">
          <a:xfrm rot="16200000">
            <a:off x="6276156" y="3381028"/>
            <a:ext cx="5057775" cy="257175"/>
          </a:xfrm>
          <a:prstGeom prst="rect">
            <a:avLst/>
          </a:prstGeom>
          <a:noFill/>
          <a:ln w="9525">
            <a:noFill/>
            <a:miter lim="800000"/>
            <a:headEnd/>
            <a:tailEnd/>
          </a:ln>
        </p:spPr>
      </p:pic>
    </p:spTree>
    <p:extLst>
      <p:ext uri="{BB962C8B-B14F-4D97-AF65-F5344CB8AC3E}">
        <p14:creationId xmlns:p14="http://schemas.microsoft.com/office/powerpoint/2010/main" val="176040099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1897063" y="4797425"/>
            <a:ext cx="1285875" cy="1222375"/>
          </a:xfrm>
          <a:prstGeom prst="rect">
            <a:avLst/>
          </a:prstGeom>
          <a:noFill/>
          <a:ln w="2857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27" name="Text Box 3"/>
          <p:cNvSpPr txBox="1">
            <a:spLocks noChangeArrowheads="1"/>
          </p:cNvSpPr>
          <p:nvPr/>
        </p:nvSpPr>
        <p:spPr bwMode="auto">
          <a:xfrm>
            <a:off x="1701800" y="4830763"/>
            <a:ext cx="1676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b="1" smtClean="0">
                <a:solidFill>
                  <a:srgbClr val="FFFFFF"/>
                </a:solidFill>
                <a:latin typeface="Arial" charset="0"/>
              </a:rPr>
              <a:t>Twin 1 mole count</a:t>
            </a:r>
          </a:p>
        </p:txBody>
      </p:sp>
      <p:sp>
        <p:nvSpPr>
          <p:cNvPr id="129028" name="Rectangle 4"/>
          <p:cNvSpPr>
            <a:spLocks noChangeArrowheads="1"/>
          </p:cNvSpPr>
          <p:nvPr/>
        </p:nvSpPr>
        <p:spPr bwMode="auto">
          <a:xfrm>
            <a:off x="5961063" y="4797425"/>
            <a:ext cx="1285875" cy="1222375"/>
          </a:xfrm>
          <a:prstGeom prst="rect">
            <a:avLst/>
          </a:prstGeom>
          <a:noFill/>
          <a:ln w="2857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29" name="Text Box 5"/>
          <p:cNvSpPr txBox="1">
            <a:spLocks noChangeArrowheads="1"/>
          </p:cNvSpPr>
          <p:nvPr/>
        </p:nvSpPr>
        <p:spPr bwMode="auto">
          <a:xfrm>
            <a:off x="5867400" y="4830763"/>
            <a:ext cx="14922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b="1" smtClean="0">
                <a:solidFill>
                  <a:srgbClr val="FFFFFF"/>
                </a:solidFill>
                <a:latin typeface="Arial" charset="0"/>
              </a:rPr>
              <a:t>Twin 2 mole count</a:t>
            </a:r>
          </a:p>
        </p:txBody>
      </p:sp>
      <p:sp>
        <p:nvSpPr>
          <p:cNvPr id="129030" name="Oval 6"/>
          <p:cNvSpPr>
            <a:spLocks noChangeArrowheads="1"/>
          </p:cNvSpPr>
          <p:nvPr/>
        </p:nvSpPr>
        <p:spPr bwMode="auto">
          <a:xfrm>
            <a:off x="1219200" y="2079625"/>
            <a:ext cx="812800" cy="814388"/>
          </a:xfrm>
          <a:prstGeom prst="ellipse">
            <a:avLst/>
          </a:prstGeom>
          <a:solidFill>
            <a:srgbClr val="00FF00"/>
          </a:soli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31" name="Oval 7"/>
          <p:cNvSpPr>
            <a:spLocks noChangeArrowheads="1"/>
          </p:cNvSpPr>
          <p:nvPr/>
        </p:nvSpPr>
        <p:spPr bwMode="auto">
          <a:xfrm>
            <a:off x="271463" y="1536700"/>
            <a:ext cx="812800" cy="814388"/>
          </a:xfrm>
          <a:prstGeom prst="ellipse">
            <a:avLst/>
          </a:prstGeom>
          <a:solidFill>
            <a:srgbClr val="FFFFFF"/>
          </a:solidFill>
          <a:ln w="2857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32" name="Oval 8"/>
          <p:cNvSpPr>
            <a:spLocks noChangeArrowheads="1"/>
          </p:cNvSpPr>
          <p:nvPr/>
        </p:nvSpPr>
        <p:spPr bwMode="auto">
          <a:xfrm>
            <a:off x="2913063" y="3370263"/>
            <a:ext cx="812800" cy="814387"/>
          </a:xfrm>
          <a:prstGeom prst="ellipse">
            <a:avLst/>
          </a:prstGeom>
          <a:solidFill>
            <a:srgbClr val="FF0066"/>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33" name="Oval 9"/>
          <p:cNvSpPr>
            <a:spLocks noChangeArrowheads="1"/>
          </p:cNvSpPr>
          <p:nvPr/>
        </p:nvSpPr>
        <p:spPr bwMode="auto">
          <a:xfrm>
            <a:off x="2166938" y="2622550"/>
            <a:ext cx="812800" cy="815975"/>
          </a:xfrm>
          <a:prstGeom prst="ellipse">
            <a:avLst/>
          </a:prstGeom>
          <a:solidFill>
            <a:srgbClr val="FAFD00"/>
          </a:solidFill>
          <a:ln w="28575">
            <a:solidFill>
              <a:srgbClr val="FAFD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34" name="Oval 10"/>
          <p:cNvSpPr>
            <a:spLocks noChangeArrowheads="1"/>
          </p:cNvSpPr>
          <p:nvPr/>
        </p:nvSpPr>
        <p:spPr bwMode="auto">
          <a:xfrm>
            <a:off x="5418138" y="3370263"/>
            <a:ext cx="812800" cy="814387"/>
          </a:xfrm>
          <a:prstGeom prst="ellipse">
            <a:avLst/>
          </a:prstGeom>
          <a:solidFill>
            <a:srgbClr val="FF0066"/>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35" name="Oval 11"/>
          <p:cNvSpPr>
            <a:spLocks noChangeArrowheads="1"/>
          </p:cNvSpPr>
          <p:nvPr/>
        </p:nvSpPr>
        <p:spPr bwMode="auto">
          <a:xfrm>
            <a:off x="6164263" y="2622550"/>
            <a:ext cx="812800" cy="815975"/>
          </a:xfrm>
          <a:prstGeom prst="ellipse">
            <a:avLst/>
          </a:prstGeom>
          <a:solidFill>
            <a:srgbClr val="FAFD00"/>
          </a:solidFill>
          <a:ln w="28575">
            <a:solidFill>
              <a:srgbClr val="FAFD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36" name="Oval 12"/>
          <p:cNvSpPr>
            <a:spLocks noChangeArrowheads="1"/>
          </p:cNvSpPr>
          <p:nvPr/>
        </p:nvSpPr>
        <p:spPr bwMode="auto">
          <a:xfrm>
            <a:off x="7180263" y="2079625"/>
            <a:ext cx="812800" cy="814388"/>
          </a:xfrm>
          <a:prstGeom prst="ellipse">
            <a:avLst/>
          </a:prstGeom>
          <a:solidFill>
            <a:srgbClr val="00FF00"/>
          </a:soli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37" name="Oval 13"/>
          <p:cNvSpPr>
            <a:spLocks noChangeArrowheads="1"/>
          </p:cNvSpPr>
          <p:nvPr/>
        </p:nvSpPr>
        <p:spPr bwMode="auto">
          <a:xfrm>
            <a:off x="8059738" y="1536700"/>
            <a:ext cx="812800" cy="814388"/>
          </a:xfrm>
          <a:prstGeom prst="ellipse">
            <a:avLst/>
          </a:prstGeom>
          <a:solidFill>
            <a:srgbClr val="FFFFFF"/>
          </a:solidFill>
          <a:ln w="2857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38" name="Freeform 14"/>
          <p:cNvSpPr>
            <a:spLocks/>
          </p:cNvSpPr>
          <p:nvPr/>
        </p:nvSpPr>
        <p:spPr bwMode="auto">
          <a:xfrm>
            <a:off x="3319463" y="2690813"/>
            <a:ext cx="2505075" cy="679450"/>
          </a:xfrm>
          <a:custGeom>
            <a:avLst/>
            <a:gdLst>
              <a:gd name="T0" fmla="*/ 0 w 576"/>
              <a:gd name="T1" fmla="*/ 166 h 166"/>
              <a:gd name="T2" fmla="*/ 290 w 576"/>
              <a:gd name="T3" fmla="*/ 0 h 166"/>
              <a:gd name="T4" fmla="*/ 576 w 576"/>
              <a:gd name="T5" fmla="*/ 166 h 166"/>
            </a:gdLst>
            <a:ahLst/>
            <a:cxnLst>
              <a:cxn ang="0">
                <a:pos x="T0" y="T1"/>
              </a:cxn>
              <a:cxn ang="0">
                <a:pos x="T2" y="T3"/>
              </a:cxn>
              <a:cxn ang="0">
                <a:pos x="T4" y="T5"/>
              </a:cxn>
            </a:cxnLst>
            <a:rect l="0" t="0" r="r" b="b"/>
            <a:pathLst>
              <a:path w="576" h="166">
                <a:moveTo>
                  <a:pt x="0" y="166"/>
                </a:moveTo>
                <a:cubicBezTo>
                  <a:pt x="48" y="138"/>
                  <a:pt x="194" y="0"/>
                  <a:pt x="290" y="0"/>
                </a:cubicBezTo>
                <a:cubicBezTo>
                  <a:pt x="386" y="0"/>
                  <a:pt x="517" y="132"/>
                  <a:pt x="576" y="166"/>
                </a:cubicBezTo>
              </a:path>
            </a:pathLst>
          </a:custGeom>
          <a:noFill/>
          <a:ln w="28575" cmpd="sng">
            <a:solidFill>
              <a:srgbClr val="FFFF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39" name="Freeform 15"/>
          <p:cNvSpPr>
            <a:spLocks/>
          </p:cNvSpPr>
          <p:nvPr/>
        </p:nvSpPr>
        <p:spPr bwMode="auto">
          <a:xfrm>
            <a:off x="1670050" y="720725"/>
            <a:ext cx="5826125" cy="1358900"/>
          </a:xfrm>
          <a:custGeom>
            <a:avLst/>
            <a:gdLst>
              <a:gd name="T0" fmla="*/ 0 w 576"/>
              <a:gd name="T1" fmla="*/ 166 h 166"/>
              <a:gd name="T2" fmla="*/ 290 w 576"/>
              <a:gd name="T3" fmla="*/ 0 h 166"/>
              <a:gd name="T4" fmla="*/ 576 w 576"/>
              <a:gd name="T5" fmla="*/ 166 h 166"/>
            </a:gdLst>
            <a:ahLst/>
            <a:cxnLst>
              <a:cxn ang="0">
                <a:pos x="T0" y="T1"/>
              </a:cxn>
              <a:cxn ang="0">
                <a:pos x="T2" y="T3"/>
              </a:cxn>
              <a:cxn ang="0">
                <a:pos x="T4" y="T5"/>
              </a:cxn>
            </a:cxnLst>
            <a:rect l="0" t="0" r="r" b="b"/>
            <a:pathLst>
              <a:path w="576" h="166">
                <a:moveTo>
                  <a:pt x="0" y="166"/>
                </a:moveTo>
                <a:cubicBezTo>
                  <a:pt x="48" y="138"/>
                  <a:pt x="194" y="0"/>
                  <a:pt x="290" y="0"/>
                </a:cubicBezTo>
                <a:cubicBezTo>
                  <a:pt x="386" y="0"/>
                  <a:pt x="517" y="132"/>
                  <a:pt x="576" y="166"/>
                </a:cubicBezTo>
              </a:path>
            </a:pathLst>
          </a:custGeom>
          <a:noFill/>
          <a:ln w="28575" cmpd="sng">
            <a:solidFill>
              <a:srgbClr val="FFFF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40" name="Text Box 16"/>
          <p:cNvSpPr txBox="1">
            <a:spLocks noChangeArrowheads="1"/>
          </p:cNvSpPr>
          <p:nvPr/>
        </p:nvSpPr>
        <p:spPr bwMode="auto">
          <a:xfrm>
            <a:off x="488950" y="1701800"/>
            <a:ext cx="420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r>
              <a:rPr lang="en-US" altLang="en-US" sz="2800" b="1" smtClean="0">
                <a:solidFill>
                  <a:srgbClr val="000000"/>
                </a:solidFill>
                <a:latin typeface="Arial" charset="0"/>
              </a:rPr>
              <a:t>E</a:t>
            </a:r>
            <a:endParaRPr lang="en-US" altLang="en-US" smtClean="0">
              <a:solidFill>
                <a:srgbClr val="000000"/>
              </a:solidFill>
              <a:latin typeface="Arial" charset="0"/>
            </a:endParaRPr>
          </a:p>
        </p:txBody>
      </p:sp>
      <p:sp>
        <p:nvSpPr>
          <p:cNvPr id="129041" name="Freeform 17"/>
          <p:cNvSpPr>
            <a:spLocks/>
          </p:cNvSpPr>
          <p:nvPr/>
        </p:nvSpPr>
        <p:spPr bwMode="auto">
          <a:xfrm>
            <a:off x="2641600" y="1671638"/>
            <a:ext cx="3883025" cy="950912"/>
          </a:xfrm>
          <a:custGeom>
            <a:avLst/>
            <a:gdLst>
              <a:gd name="T0" fmla="*/ 0 w 576"/>
              <a:gd name="T1" fmla="*/ 166 h 166"/>
              <a:gd name="T2" fmla="*/ 290 w 576"/>
              <a:gd name="T3" fmla="*/ 0 h 166"/>
              <a:gd name="T4" fmla="*/ 576 w 576"/>
              <a:gd name="T5" fmla="*/ 166 h 166"/>
            </a:gdLst>
            <a:ahLst/>
            <a:cxnLst>
              <a:cxn ang="0">
                <a:pos x="T0" y="T1"/>
              </a:cxn>
              <a:cxn ang="0">
                <a:pos x="T2" y="T3"/>
              </a:cxn>
              <a:cxn ang="0">
                <a:pos x="T4" y="T5"/>
              </a:cxn>
            </a:cxnLst>
            <a:rect l="0" t="0" r="r" b="b"/>
            <a:pathLst>
              <a:path w="576" h="166">
                <a:moveTo>
                  <a:pt x="0" y="166"/>
                </a:moveTo>
                <a:cubicBezTo>
                  <a:pt x="48" y="138"/>
                  <a:pt x="194" y="0"/>
                  <a:pt x="290" y="0"/>
                </a:cubicBezTo>
                <a:cubicBezTo>
                  <a:pt x="386" y="0"/>
                  <a:pt x="517" y="132"/>
                  <a:pt x="576" y="166"/>
                </a:cubicBezTo>
              </a:path>
            </a:pathLst>
          </a:custGeom>
          <a:noFill/>
          <a:ln w="28575" cmpd="sng">
            <a:solidFill>
              <a:srgbClr val="FFFF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42" name="Text Box 18"/>
          <p:cNvSpPr txBox="1">
            <a:spLocks noChangeArrowheads="1"/>
          </p:cNvSpPr>
          <p:nvPr/>
        </p:nvSpPr>
        <p:spPr bwMode="auto">
          <a:xfrm>
            <a:off x="1436688" y="2236788"/>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r>
              <a:rPr lang="en-US" altLang="en-US" sz="2800" b="1" smtClean="0">
                <a:solidFill>
                  <a:srgbClr val="000000"/>
                </a:solidFill>
                <a:latin typeface="Arial" charset="0"/>
              </a:rPr>
              <a:t>C</a:t>
            </a:r>
            <a:endParaRPr lang="en-US" altLang="en-US" smtClean="0">
              <a:solidFill>
                <a:srgbClr val="000000"/>
              </a:solidFill>
              <a:latin typeface="Arial" charset="0"/>
            </a:endParaRPr>
          </a:p>
        </p:txBody>
      </p:sp>
      <p:sp>
        <p:nvSpPr>
          <p:cNvPr id="129043" name="Text Box 19"/>
          <p:cNvSpPr txBox="1">
            <a:spLocks noChangeArrowheads="1"/>
          </p:cNvSpPr>
          <p:nvPr/>
        </p:nvSpPr>
        <p:spPr bwMode="auto">
          <a:xfrm>
            <a:off x="2397125" y="2755900"/>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r>
              <a:rPr lang="en-US" altLang="en-US" sz="2800" b="1" smtClean="0">
                <a:solidFill>
                  <a:srgbClr val="000000"/>
                </a:solidFill>
                <a:latin typeface="Arial" charset="0"/>
              </a:rPr>
              <a:t>A</a:t>
            </a:r>
            <a:endParaRPr lang="en-US" altLang="en-US" smtClean="0">
              <a:solidFill>
                <a:srgbClr val="000000"/>
              </a:solidFill>
              <a:latin typeface="Arial" charset="0"/>
            </a:endParaRPr>
          </a:p>
        </p:txBody>
      </p:sp>
      <p:sp>
        <p:nvSpPr>
          <p:cNvPr id="129044" name="Text Box 20"/>
          <p:cNvSpPr txBox="1">
            <a:spLocks noChangeArrowheads="1"/>
          </p:cNvSpPr>
          <p:nvPr/>
        </p:nvSpPr>
        <p:spPr bwMode="auto">
          <a:xfrm>
            <a:off x="3108325" y="3527425"/>
            <a:ext cx="46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r>
              <a:rPr lang="en-US" altLang="en-US" sz="2800" b="1" smtClean="0">
                <a:solidFill>
                  <a:srgbClr val="000000"/>
                </a:solidFill>
                <a:latin typeface="Arial" charset="0"/>
              </a:rPr>
              <a:t>Q</a:t>
            </a:r>
            <a:endParaRPr lang="en-US" altLang="en-US" smtClean="0">
              <a:solidFill>
                <a:srgbClr val="000000"/>
              </a:solidFill>
              <a:latin typeface="Arial" charset="0"/>
            </a:endParaRPr>
          </a:p>
        </p:txBody>
      </p:sp>
      <p:sp>
        <p:nvSpPr>
          <p:cNvPr id="129045" name="Text Box 21"/>
          <p:cNvSpPr txBox="1">
            <a:spLocks noChangeArrowheads="1"/>
          </p:cNvSpPr>
          <p:nvPr/>
        </p:nvSpPr>
        <p:spPr bwMode="auto">
          <a:xfrm>
            <a:off x="5592763" y="3540125"/>
            <a:ext cx="46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r>
              <a:rPr lang="en-US" altLang="en-US" sz="2800" b="1" smtClean="0">
                <a:solidFill>
                  <a:srgbClr val="000000"/>
                </a:solidFill>
                <a:latin typeface="Arial" charset="0"/>
              </a:rPr>
              <a:t>Q</a:t>
            </a:r>
            <a:endParaRPr lang="en-US" altLang="en-US" smtClean="0">
              <a:solidFill>
                <a:srgbClr val="000000"/>
              </a:solidFill>
              <a:latin typeface="Arial" charset="0"/>
            </a:endParaRPr>
          </a:p>
        </p:txBody>
      </p:sp>
      <p:sp>
        <p:nvSpPr>
          <p:cNvPr id="129046" name="Text Box 22"/>
          <p:cNvSpPr txBox="1">
            <a:spLocks noChangeArrowheads="1"/>
          </p:cNvSpPr>
          <p:nvPr/>
        </p:nvSpPr>
        <p:spPr bwMode="auto">
          <a:xfrm>
            <a:off x="6361113" y="2768600"/>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r>
              <a:rPr lang="en-US" altLang="en-US" sz="2800" b="1" smtClean="0">
                <a:solidFill>
                  <a:srgbClr val="000000"/>
                </a:solidFill>
                <a:latin typeface="Arial" charset="0"/>
              </a:rPr>
              <a:t>A</a:t>
            </a:r>
            <a:endParaRPr lang="en-US" altLang="en-US" smtClean="0">
              <a:solidFill>
                <a:srgbClr val="000000"/>
              </a:solidFill>
              <a:latin typeface="Arial" charset="0"/>
            </a:endParaRPr>
          </a:p>
        </p:txBody>
      </p:sp>
      <p:sp>
        <p:nvSpPr>
          <p:cNvPr id="129047" name="Text Box 23"/>
          <p:cNvSpPr txBox="1">
            <a:spLocks noChangeArrowheads="1"/>
          </p:cNvSpPr>
          <p:nvPr/>
        </p:nvSpPr>
        <p:spPr bwMode="auto">
          <a:xfrm>
            <a:off x="7369175" y="2247900"/>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r>
              <a:rPr lang="en-US" altLang="en-US" sz="2800" b="1" smtClean="0">
                <a:solidFill>
                  <a:srgbClr val="000000"/>
                </a:solidFill>
                <a:latin typeface="Arial" charset="0"/>
              </a:rPr>
              <a:t>C</a:t>
            </a:r>
            <a:endParaRPr lang="en-US" altLang="en-US" smtClean="0">
              <a:solidFill>
                <a:srgbClr val="000000"/>
              </a:solidFill>
              <a:latin typeface="Arial" charset="0"/>
            </a:endParaRPr>
          </a:p>
        </p:txBody>
      </p:sp>
      <p:sp>
        <p:nvSpPr>
          <p:cNvPr id="129048" name="Text Box 24"/>
          <p:cNvSpPr txBox="1">
            <a:spLocks noChangeArrowheads="1"/>
          </p:cNvSpPr>
          <p:nvPr/>
        </p:nvSpPr>
        <p:spPr bwMode="auto">
          <a:xfrm>
            <a:off x="8258175" y="1717675"/>
            <a:ext cx="420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r>
              <a:rPr lang="en-US" altLang="en-US" sz="2800" b="1" smtClean="0">
                <a:solidFill>
                  <a:srgbClr val="000000"/>
                </a:solidFill>
                <a:latin typeface="Arial" charset="0"/>
              </a:rPr>
              <a:t>E</a:t>
            </a:r>
            <a:endParaRPr lang="en-US" altLang="en-US" smtClean="0">
              <a:solidFill>
                <a:srgbClr val="000000"/>
              </a:solidFill>
              <a:latin typeface="Arial" charset="0"/>
            </a:endParaRPr>
          </a:p>
        </p:txBody>
      </p:sp>
      <p:sp>
        <p:nvSpPr>
          <p:cNvPr id="129049" name="Text Box 25"/>
          <p:cNvSpPr txBox="1">
            <a:spLocks noChangeArrowheads="1"/>
          </p:cNvSpPr>
          <p:nvPr/>
        </p:nvSpPr>
        <p:spPr bwMode="auto">
          <a:xfrm>
            <a:off x="3251200" y="2209800"/>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b="1" smtClean="0">
                <a:solidFill>
                  <a:srgbClr val="FFFFFF"/>
                </a:solidFill>
                <a:latin typeface="Arial" charset="0"/>
              </a:rPr>
              <a:t>r</a:t>
            </a:r>
            <a:r>
              <a:rPr lang="en-US" altLang="en-US" b="1" baseline="-25000" smtClean="0">
                <a:solidFill>
                  <a:srgbClr val="FFFFFF"/>
                </a:solidFill>
                <a:latin typeface="Arial" charset="0"/>
              </a:rPr>
              <a:t>MZ </a:t>
            </a:r>
            <a:r>
              <a:rPr lang="en-US" altLang="en-US" b="1" smtClean="0">
                <a:solidFill>
                  <a:srgbClr val="FFFFFF"/>
                </a:solidFill>
                <a:latin typeface="Arial" charset="0"/>
              </a:rPr>
              <a:t>= 1, r</a:t>
            </a:r>
            <a:r>
              <a:rPr lang="en-US" altLang="en-US" b="1" baseline="-25000" smtClean="0">
                <a:solidFill>
                  <a:srgbClr val="FFFFFF"/>
                </a:solidFill>
                <a:latin typeface="Arial" charset="0"/>
              </a:rPr>
              <a:t>DZ </a:t>
            </a:r>
            <a:r>
              <a:rPr lang="en-US" altLang="en-US" b="1" smtClean="0">
                <a:solidFill>
                  <a:srgbClr val="FFFFFF"/>
                </a:solidFill>
                <a:latin typeface="Arial" charset="0"/>
              </a:rPr>
              <a:t>= </a:t>
            </a:r>
            <a:r>
              <a:rPr lang="en-US" altLang="en-US" b="1" smtClean="0">
                <a:solidFill>
                  <a:srgbClr val="FFFFFF"/>
                </a:solidFill>
                <a:latin typeface="Arial" charset="0"/>
                <a:sym typeface="Symbol" pitchFamily="18" charset="2"/>
              </a:rPr>
              <a:t></a:t>
            </a:r>
            <a:endParaRPr lang="en-US" altLang="en-US" b="1" smtClean="0">
              <a:solidFill>
                <a:srgbClr val="FFFFFF"/>
              </a:solidFill>
              <a:latin typeface="Arial" charset="0"/>
            </a:endParaRPr>
          </a:p>
        </p:txBody>
      </p:sp>
      <p:sp>
        <p:nvSpPr>
          <p:cNvPr id="129050" name="Text Box 26"/>
          <p:cNvSpPr txBox="1">
            <a:spLocks noChangeArrowheads="1"/>
          </p:cNvSpPr>
          <p:nvPr/>
        </p:nvSpPr>
        <p:spPr bwMode="auto">
          <a:xfrm>
            <a:off x="5291138" y="2133600"/>
            <a:ext cx="474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smtClean="0">
                <a:solidFill>
                  <a:srgbClr val="FFFFFF"/>
                </a:solidFill>
                <a:latin typeface="Arial" charset="0"/>
              </a:rPr>
              <a:t>^</a:t>
            </a:r>
            <a:endParaRPr lang="en-US" altLang="en-US" smtClean="0">
              <a:solidFill>
                <a:srgbClr val="000000"/>
              </a:solidFill>
              <a:latin typeface="Arial" charset="0"/>
            </a:endParaRPr>
          </a:p>
        </p:txBody>
      </p:sp>
      <p:sp>
        <p:nvSpPr>
          <p:cNvPr id="129051" name="Text Box 27"/>
          <p:cNvSpPr txBox="1">
            <a:spLocks noChangeArrowheads="1"/>
          </p:cNvSpPr>
          <p:nvPr/>
        </p:nvSpPr>
        <p:spPr bwMode="auto">
          <a:xfrm>
            <a:off x="3240088" y="1219200"/>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b="1" smtClean="0">
                <a:solidFill>
                  <a:srgbClr val="FFFFFF"/>
                </a:solidFill>
                <a:latin typeface="Arial" charset="0"/>
              </a:rPr>
              <a:t>r</a:t>
            </a:r>
            <a:r>
              <a:rPr lang="en-US" altLang="en-US" b="1" baseline="-25000" smtClean="0">
                <a:solidFill>
                  <a:srgbClr val="FFFFFF"/>
                </a:solidFill>
                <a:latin typeface="Arial" charset="0"/>
              </a:rPr>
              <a:t>MZ </a:t>
            </a:r>
            <a:r>
              <a:rPr lang="en-US" altLang="en-US" b="1" smtClean="0">
                <a:solidFill>
                  <a:srgbClr val="FFFFFF"/>
                </a:solidFill>
                <a:latin typeface="Arial" charset="0"/>
              </a:rPr>
              <a:t>= 1, r</a:t>
            </a:r>
            <a:r>
              <a:rPr lang="en-US" altLang="en-US" b="1" baseline="-25000" smtClean="0">
                <a:solidFill>
                  <a:srgbClr val="FFFFFF"/>
                </a:solidFill>
                <a:latin typeface="Arial" charset="0"/>
              </a:rPr>
              <a:t>DZ </a:t>
            </a:r>
            <a:r>
              <a:rPr lang="en-US" altLang="en-US" b="1" smtClean="0">
                <a:solidFill>
                  <a:srgbClr val="FFFFFF"/>
                </a:solidFill>
                <a:latin typeface="Arial" charset="0"/>
              </a:rPr>
              <a:t>= </a:t>
            </a:r>
            <a:r>
              <a:rPr lang="en-US" altLang="en-US" b="1" smtClean="0">
                <a:solidFill>
                  <a:srgbClr val="FFFFFF"/>
                </a:solidFill>
                <a:latin typeface="Arial" charset="0"/>
                <a:sym typeface="Symbol" pitchFamily="18" charset="2"/>
              </a:rPr>
              <a:t>0.5</a:t>
            </a:r>
            <a:endParaRPr lang="en-US" altLang="en-US" b="1" smtClean="0">
              <a:solidFill>
                <a:srgbClr val="FFFFFF"/>
              </a:solidFill>
              <a:latin typeface="Arial" charset="0"/>
            </a:endParaRPr>
          </a:p>
        </p:txBody>
      </p:sp>
      <p:sp>
        <p:nvSpPr>
          <p:cNvPr id="129052" name="Text Box 28"/>
          <p:cNvSpPr txBox="1">
            <a:spLocks noChangeArrowheads="1"/>
          </p:cNvSpPr>
          <p:nvPr/>
        </p:nvSpPr>
        <p:spPr bwMode="auto">
          <a:xfrm>
            <a:off x="3240088" y="228600"/>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b="1" smtClean="0">
                <a:solidFill>
                  <a:srgbClr val="FFFFFF"/>
                </a:solidFill>
                <a:latin typeface="Arial" charset="0"/>
              </a:rPr>
              <a:t>r</a:t>
            </a:r>
            <a:r>
              <a:rPr lang="en-US" altLang="en-US" b="1" baseline="-25000" smtClean="0">
                <a:solidFill>
                  <a:srgbClr val="FFFFFF"/>
                </a:solidFill>
                <a:latin typeface="Arial" charset="0"/>
              </a:rPr>
              <a:t>MZ </a:t>
            </a:r>
            <a:r>
              <a:rPr lang="en-US" altLang="en-US" b="1" smtClean="0">
                <a:solidFill>
                  <a:srgbClr val="FFFFFF"/>
                </a:solidFill>
                <a:latin typeface="Arial" charset="0"/>
              </a:rPr>
              <a:t>= r</a:t>
            </a:r>
            <a:r>
              <a:rPr lang="en-US" altLang="en-US" b="1" baseline="-25000" smtClean="0">
                <a:solidFill>
                  <a:srgbClr val="FFFFFF"/>
                </a:solidFill>
                <a:latin typeface="Arial" charset="0"/>
              </a:rPr>
              <a:t>DZ </a:t>
            </a:r>
            <a:r>
              <a:rPr lang="en-US" altLang="en-US" b="1" smtClean="0">
                <a:solidFill>
                  <a:srgbClr val="FFFFFF"/>
                </a:solidFill>
                <a:latin typeface="Arial" charset="0"/>
              </a:rPr>
              <a:t>= </a:t>
            </a:r>
            <a:r>
              <a:rPr lang="en-US" altLang="en-US" b="1" smtClean="0">
                <a:solidFill>
                  <a:srgbClr val="FFFFFF"/>
                </a:solidFill>
                <a:latin typeface="Arial" charset="0"/>
                <a:sym typeface="Symbol" pitchFamily="18" charset="2"/>
              </a:rPr>
              <a:t>1</a:t>
            </a:r>
            <a:endParaRPr lang="en-US" altLang="en-US" b="1" smtClean="0">
              <a:solidFill>
                <a:srgbClr val="FFFFFF"/>
              </a:solidFill>
              <a:latin typeface="Arial" charset="0"/>
            </a:endParaRPr>
          </a:p>
        </p:txBody>
      </p:sp>
      <p:sp>
        <p:nvSpPr>
          <p:cNvPr id="129053" name="Line 29"/>
          <p:cNvSpPr>
            <a:spLocks noChangeShapeType="1"/>
          </p:cNvSpPr>
          <p:nvPr/>
        </p:nvSpPr>
        <p:spPr bwMode="auto">
          <a:xfrm>
            <a:off x="881063" y="2282825"/>
            <a:ext cx="1016000" cy="2514600"/>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54" name="Line 30"/>
          <p:cNvSpPr>
            <a:spLocks noChangeShapeType="1"/>
          </p:cNvSpPr>
          <p:nvPr/>
        </p:nvSpPr>
        <p:spPr bwMode="auto">
          <a:xfrm>
            <a:off x="1625600" y="2894013"/>
            <a:ext cx="541338" cy="1903412"/>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55" name="Line 31"/>
          <p:cNvSpPr>
            <a:spLocks noChangeShapeType="1"/>
          </p:cNvSpPr>
          <p:nvPr/>
        </p:nvSpPr>
        <p:spPr bwMode="auto">
          <a:xfrm>
            <a:off x="2573338" y="3438525"/>
            <a:ext cx="0" cy="1358900"/>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56" name="Line 32"/>
          <p:cNvSpPr>
            <a:spLocks noChangeShapeType="1"/>
          </p:cNvSpPr>
          <p:nvPr/>
        </p:nvSpPr>
        <p:spPr bwMode="auto">
          <a:xfrm flipH="1">
            <a:off x="2913063" y="4176713"/>
            <a:ext cx="274637" cy="620712"/>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57" name="Line 33"/>
          <p:cNvSpPr>
            <a:spLocks noChangeShapeType="1"/>
          </p:cNvSpPr>
          <p:nvPr/>
        </p:nvSpPr>
        <p:spPr bwMode="auto">
          <a:xfrm flipH="1">
            <a:off x="7251700" y="2351088"/>
            <a:ext cx="1079500" cy="2446337"/>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58" name="Line 34"/>
          <p:cNvSpPr>
            <a:spLocks noChangeShapeType="1"/>
          </p:cNvSpPr>
          <p:nvPr/>
        </p:nvSpPr>
        <p:spPr bwMode="auto">
          <a:xfrm flipH="1">
            <a:off x="6980238" y="2894013"/>
            <a:ext cx="542925" cy="1903412"/>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59" name="Line 35"/>
          <p:cNvSpPr>
            <a:spLocks noChangeShapeType="1"/>
          </p:cNvSpPr>
          <p:nvPr/>
        </p:nvSpPr>
        <p:spPr bwMode="auto">
          <a:xfrm flipH="1">
            <a:off x="6573838" y="3438525"/>
            <a:ext cx="0" cy="1358900"/>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60" name="Line 36"/>
          <p:cNvSpPr>
            <a:spLocks noChangeShapeType="1"/>
          </p:cNvSpPr>
          <p:nvPr/>
        </p:nvSpPr>
        <p:spPr bwMode="auto">
          <a:xfrm>
            <a:off x="5961063" y="4176713"/>
            <a:ext cx="274637" cy="620712"/>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129061" name="Text Box 37"/>
          <p:cNvSpPr txBox="1">
            <a:spLocks noChangeArrowheads="1"/>
          </p:cNvSpPr>
          <p:nvPr/>
        </p:nvSpPr>
        <p:spPr bwMode="auto">
          <a:xfrm>
            <a:off x="3182938" y="4184650"/>
            <a:ext cx="33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b="1" smtClean="0">
                <a:solidFill>
                  <a:srgbClr val="FFFFFF"/>
                </a:solidFill>
                <a:latin typeface="Arial" charset="0"/>
              </a:rPr>
              <a:t>q</a:t>
            </a:r>
            <a:endParaRPr lang="en-US" altLang="en-US" smtClean="0">
              <a:solidFill>
                <a:srgbClr val="000000"/>
              </a:solidFill>
              <a:latin typeface="Arial" charset="0"/>
            </a:endParaRPr>
          </a:p>
        </p:txBody>
      </p:sp>
      <p:sp>
        <p:nvSpPr>
          <p:cNvPr id="129062" name="Text Box 38"/>
          <p:cNvSpPr txBox="1">
            <a:spLocks noChangeArrowheads="1"/>
          </p:cNvSpPr>
          <p:nvPr/>
        </p:nvSpPr>
        <p:spPr bwMode="auto">
          <a:xfrm>
            <a:off x="5689600" y="4184650"/>
            <a:ext cx="338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b="1" smtClean="0">
                <a:solidFill>
                  <a:srgbClr val="FFFFFF"/>
                </a:solidFill>
                <a:latin typeface="Arial" charset="0"/>
              </a:rPr>
              <a:t>q</a:t>
            </a:r>
            <a:endParaRPr lang="en-US" altLang="en-US" smtClean="0">
              <a:solidFill>
                <a:srgbClr val="000000"/>
              </a:solidFill>
              <a:latin typeface="Arial" charset="0"/>
            </a:endParaRPr>
          </a:p>
        </p:txBody>
      </p:sp>
      <p:sp>
        <p:nvSpPr>
          <p:cNvPr id="129063" name="Text Box 39"/>
          <p:cNvSpPr txBox="1">
            <a:spLocks noChangeArrowheads="1"/>
          </p:cNvSpPr>
          <p:nvPr/>
        </p:nvSpPr>
        <p:spPr bwMode="auto">
          <a:xfrm>
            <a:off x="2257425" y="3438525"/>
            <a:ext cx="33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b="1" smtClean="0">
                <a:solidFill>
                  <a:srgbClr val="FFFFFF"/>
                </a:solidFill>
                <a:latin typeface="Arial" charset="0"/>
              </a:rPr>
              <a:t>a</a:t>
            </a:r>
            <a:endParaRPr lang="en-US" altLang="en-US" smtClean="0">
              <a:solidFill>
                <a:srgbClr val="000000"/>
              </a:solidFill>
              <a:latin typeface="Arial" charset="0"/>
            </a:endParaRPr>
          </a:p>
        </p:txBody>
      </p:sp>
      <p:sp>
        <p:nvSpPr>
          <p:cNvPr id="129064" name="Text Box 40"/>
          <p:cNvSpPr txBox="1">
            <a:spLocks noChangeArrowheads="1"/>
          </p:cNvSpPr>
          <p:nvPr/>
        </p:nvSpPr>
        <p:spPr bwMode="auto">
          <a:xfrm>
            <a:off x="6570663" y="3438525"/>
            <a:ext cx="338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b="1" smtClean="0">
                <a:solidFill>
                  <a:srgbClr val="FFFFFF"/>
                </a:solidFill>
                <a:latin typeface="Arial" charset="0"/>
              </a:rPr>
              <a:t>a</a:t>
            </a:r>
            <a:endParaRPr lang="en-US" altLang="en-US" smtClean="0">
              <a:solidFill>
                <a:srgbClr val="000000"/>
              </a:solidFill>
              <a:latin typeface="Arial" charset="0"/>
            </a:endParaRPr>
          </a:p>
        </p:txBody>
      </p:sp>
      <p:sp>
        <p:nvSpPr>
          <p:cNvPr id="129065" name="Text Box 41"/>
          <p:cNvSpPr txBox="1">
            <a:spLocks noChangeArrowheads="1"/>
          </p:cNvSpPr>
          <p:nvPr/>
        </p:nvSpPr>
        <p:spPr bwMode="auto">
          <a:xfrm>
            <a:off x="1693863" y="2892425"/>
            <a:ext cx="338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b="1" smtClean="0">
                <a:solidFill>
                  <a:srgbClr val="FFFFFF"/>
                </a:solidFill>
                <a:latin typeface="Arial" charset="0"/>
              </a:rPr>
              <a:t>c</a:t>
            </a:r>
            <a:endParaRPr lang="en-US" altLang="en-US" smtClean="0">
              <a:solidFill>
                <a:srgbClr val="000000"/>
              </a:solidFill>
              <a:latin typeface="Arial" charset="0"/>
            </a:endParaRPr>
          </a:p>
        </p:txBody>
      </p:sp>
      <p:sp>
        <p:nvSpPr>
          <p:cNvPr id="129066" name="Text Box 42"/>
          <p:cNvSpPr txBox="1">
            <a:spLocks noChangeArrowheads="1"/>
          </p:cNvSpPr>
          <p:nvPr/>
        </p:nvSpPr>
        <p:spPr bwMode="auto">
          <a:xfrm>
            <a:off x="7180263" y="2827338"/>
            <a:ext cx="338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b="1" smtClean="0">
                <a:solidFill>
                  <a:srgbClr val="FFFFFF"/>
                </a:solidFill>
                <a:latin typeface="Arial" charset="0"/>
              </a:rPr>
              <a:t>c</a:t>
            </a:r>
            <a:endParaRPr lang="en-US" altLang="en-US" smtClean="0">
              <a:solidFill>
                <a:srgbClr val="000000"/>
              </a:solidFill>
              <a:latin typeface="Arial" charset="0"/>
            </a:endParaRPr>
          </a:p>
        </p:txBody>
      </p:sp>
      <p:sp>
        <p:nvSpPr>
          <p:cNvPr id="129067" name="Text Box 43"/>
          <p:cNvSpPr txBox="1">
            <a:spLocks noChangeArrowheads="1"/>
          </p:cNvSpPr>
          <p:nvPr/>
        </p:nvSpPr>
        <p:spPr bwMode="auto">
          <a:xfrm>
            <a:off x="677863" y="2420938"/>
            <a:ext cx="338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b="1" smtClean="0">
                <a:solidFill>
                  <a:srgbClr val="FFFFFF"/>
                </a:solidFill>
                <a:latin typeface="Arial" charset="0"/>
              </a:rPr>
              <a:t>e</a:t>
            </a:r>
            <a:endParaRPr lang="en-US" altLang="en-US" smtClean="0">
              <a:solidFill>
                <a:srgbClr val="000000"/>
              </a:solidFill>
              <a:latin typeface="Arial" charset="0"/>
            </a:endParaRPr>
          </a:p>
        </p:txBody>
      </p:sp>
      <p:sp>
        <p:nvSpPr>
          <p:cNvPr id="129068" name="Text Box 44"/>
          <p:cNvSpPr txBox="1">
            <a:spLocks noChangeArrowheads="1"/>
          </p:cNvSpPr>
          <p:nvPr/>
        </p:nvSpPr>
        <p:spPr bwMode="auto">
          <a:xfrm>
            <a:off x="8262938" y="2420938"/>
            <a:ext cx="33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b="1" smtClean="0">
                <a:solidFill>
                  <a:srgbClr val="FFFFFF"/>
                </a:solidFill>
                <a:latin typeface="Arial" charset="0"/>
              </a:rPr>
              <a:t>e</a:t>
            </a:r>
            <a:endParaRPr lang="en-US" altLang="en-US" smtClean="0">
              <a:solidFill>
                <a:srgbClr val="000000"/>
              </a:solidFill>
              <a:latin typeface="Arial" charset="0"/>
            </a:endParaRPr>
          </a:p>
        </p:txBody>
      </p:sp>
    </p:spTree>
    <p:extLst>
      <p:ext uri="{BB962C8B-B14F-4D97-AF65-F5344CB8AC3E}">
        <p14:creationId xmlns:p14="http://schemas.microsoft.com/office/powerpoint/2010/main" val="21960296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4|25.3"/>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7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opdas">
  <a:themeElements>
    <a:clrScheme name="1_Stropda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fontScheme name="1_Stropdas">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Stropdas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Stropdas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Stropda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ropdas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Stropdas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Stropdas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4.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8099" dir="2700000" algn="ctr" rotWithShape="0">
            <a:srgbClr val="000000">
              <a:alpha val="50000"/>
            </a:srgbClr>
          </a:outerShdw>
        </a:effectLst>
      </a:spPr>
      <a:bodyPr vert="horz" wrap="square" lIns="91440" tIns="45720" rIns="91440" bIns="45720" numCol="1" anchor="ctr" anchorCtr="0" compatLnSpc="1">
        <a:prstTxWarp prst="textNoShape">
          <a:avLst/>
        </a:prstTxWarp>
      </a:bodyPr>
      <a:lstStyle>
        <a:defPPr marL="0" marR="0" indent="0" algn="dist" defTabSz="914400" rtl="0" eaLnBrk="1" fontAlgn="base" latinLnBrk="0" hangingPunct="1">
          <a:lnSpc>
            <a:spcPct val="100000"/>
          </a:lnSpc>
          <a:spcBef>
            <a:spcPct val="0"/>
          </a:spcBef>
          <a:spcAft>
            <a:spcPct val="0"/>
          </a:spcAft>
          <a:buClrTx/>
          <a:buSzTx/>
          <a:buFontTx/>
          <a:buNone/>
          <a:tabLst/>
          <a:defRPr kumimoji="0" lang="en-AU" sz="30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ea typeface="ＭＳ Ｐゴシック" pitchFamily="16"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8099" dir="2700000" algn="ctr" rotWithShape="0">
            <a:srgbClr val="000000">
              <a:alpha val="50000"/>
            </a:srgbClr>
          </a:outerShdw>
        </a:effectLst>
      </a:spPr>
      <a:bodyPr vert="horz" wrap="square" lIns="91440" tIns="45720" rIns="91440" bIns="45720" numCol="1" anchor="ctr" anchorCtr="0" compatLnSpc="1">
        <a:prstTxWarp prst="textNoShape">
          <a:avLst/>
        </a:prstTxWarp>
      </a:bodyPr>
      <a:lstStyle>
        <a:defPPr marL="0" marR="0" indent="0" algn="dist" defTabSz="914400" rtl="0" eaLnBrk="1" fontAlgn="base" latinLnBrk="0" hangingPunct="1">
          <a:lnSpc>
            <a:spcPct val="100000"/>
          </a:lnSpc>
          <a:spcBef>
            <a:spcPct val="0"/>
          </a:spcBef>
          <a:spcAft>
            <a:spcPct val="0"/>
          </a:spcAft>
          <a:buClrTx/>
          <a:buSzTx/>
          <a:buFontTx/>
          <a:buNone/>
          <a:tabLst/>
          <a:defRPr kumimoji="0" lang="en-AU" sz="30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ea typeface="ＭＳ Ｐゴシック" pitchFamily="16"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6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7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9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0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3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4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8099" dir="2700000" algn="ctr" rotWithShape="0">
            <a:srgbClr val="000000">
              <a:alpha val="50000"/>
            </a:srgbClr>
          </a:outerShdw>
        </a:effectLst>
      </a:spPr>
      <a:bodyPr vert="horz" wrap="square" lIns="91440" tIns="45720" rIns="91440" bIns="45720" numCol="1" anchor="ctr" anchorCtr="0" compatLnSpc="1">
        <a:prstTxWarp prst="textNoShape">
          <a:avLst/>
        </a:prstTxWarp>
      </a:bodyPr>
      <a:lstStyle>
        <a:defPPr marL="0" marR="0" indent="0" algn="dist" defTabSz="914400" rtl="0" eaLnBrk="1" fontAlgn="base" latinLnBrk="0" hangingPunct="1">
          <a:lnSpc>
            <a:spcPct val="100000"/>
          </a:lnSpc>
          <a:spcBef>
            <a:spcPct val="0"/>
          </a:spcBef>
          <a:spcAft>
            <a:spcPct val="0"/>
          </a:spcAft>
          <a:buClrTx/>
          <a:buSzTx/>
          <a:buFontTx/>
          <a:buNone/>
          <a:tabLst/>
          <a:defRPr kumimoji="0" lang="en-AU" sz="30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ea typeface="ＭＳ Ｐゴシック" pitchFamily="16"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8099" dir="2700000" algn="ctr" rotWithShape="0">
            <a:srgbClr val="000000">
              <a:alpha val="50000"/>
            </a:srgbClr>
          </a:outerShdw>
        </a:effectLst>
      </a:spPr>
      <a:bodyPr vert="horz" wrap="square" lIns="91440" tIns="45720" rIns="91440" bIns="45720" numCol="1" anchor="ctr" anchorCtr="0" compatLnSpc="1">
        <a:prstTxWarp prst="textNoShape">
          <a:avLst/>
        </a:prstTxWarp>
      </a:bodyPr>
      <a:lstStyle>
        <a:defPPr marL="0" marR="0" indent="0" algn="dist" defTabSz="914400" rtl="0" eaLnBrk="1" fontAlgn="base" latinLnBrk="0" hangingPunct="1">
          <a:lnSpc>
            <a:spcPct val="100000"/>
          </a:lnSpc>
          <a:spcBef>
            <a:spcPct val="0"/>
          </a:spcBef>
          <a:spcAft>
            <a:spcPct val="0"/>
          </a:spcAft>
          <a:buClrTx/>
          <a:buSzTx/>
          <a:buFontTx/>
          <a:buNone/>
          <a:tabLst/>
          <a:defRPr kumimoji="0" lang="en-AU" sz="30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ea typeface="ＭＳ Ｐゴシック" pitchFamily="16"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8326</TotalTime>
  <Words>4479</Words>
  <Application>Microsoft Office PowerPoint</Application>
  <PresentationFormat>On-screen Show (4:3)</PresentationFormat>
  <Paragraphs>788</Paragraphs>
  <Slides>111</Slides>
  <Notes>30</Notes>
  <HiddenSlides>0</HiddenSlides>
  <MMClips>0</MMClips>
  <ScaleCrop>false</ScaleCrop>
  <HeadingPairs>
    <vt:vector size="6" baseType="variant">
      <vt:variant>
        <vt:lpstr>Theme</vt:lpstr>
      </vt:variant>
      <vt:variant>
        <vt:i4>46</vt:i4>
      </vt:variant>
      <vt:variant>
        <vt:lpstr>Embedded OLE Servers</vt:lpstr>
      </vt:variant>
      <vt:variant>
        <vt:i4>5</vt:i4>
      </vt:variant>
      <vt:variant>
        <vt:lpstr>Slide Titles</vt:lpstr>
      </vt:variant>
      <vt:variant>
        <vt:i4>111</vt:i4>
      </vt:variant>
    </vt:vector>
  </HeadingPairs>
  <TitlesOfParts>
    <vt:vector size="162" baseType="lpstr">
      <vt:lpstr>Blends</vt:lpstr>
      <vt:lpstr>2_Default Design</vt:lpstr>
      <vt:lpstr>2_Stropdas</vt:lpstr>
      <vt:lpstr>5_Office Theme</vt:lpstr>
      <vt:lpstr>5_Blends</vt:lpstr>
      <vt:lpstr>8_Default Design</vt:lpstr>
      <vt:lpstr>10_Default Design</vt:lpstr>
      <vt:lpstr>1_Blends</vt:lpstr>
      <vt:lpstr>3_Blends</vt:lpstr>
      <vt:lpstr>1_Office Theme</vt:lpstr>
      <vt:lpstr>2_Standarddesign</vt:lpstr>
      <vt:lpstr>6_Blends</vt:lpstr>
      <vt:lpstr>2_Office Theme</vt:lpstr>
      <vt:lpstr>Standarddesign</vt:lpstr>
      <vt:lpstr>4_Office Theme</vt:lpstr>
      <vt:lpstr>1_Standarddesign</vt:lpstr>
      <vt:lpstr>9_Default Design</vt:lpstr>
      <vt:lpstr>9_Office Theme</vt:lpstr>
      <vt:lpstr>7_Blends</vt:lpstr>
      <vt:lpstr>2_Blends</vt:lpstr>
      <vt:lpstr>4_Blends</vt:lpstr>
      <vt:lpstr>9_Blends</vt:lpstr>
      <vt:lpstr>10_Blends</vt:lpstr>
      <vt:lpstr>11_Blends</vt:lpstr>
      <vt:lpstr>8_Office Theme</vt:lpstr>
      <vt:lpstr>12_Blends</vt:lpstr>
      <vt:lpstr>10_Office Theme</vt:lpstr>
      <vt:lpstr>6_Office Theme</vt:lpstr>
      <vt:lpstr>8_Blends</vt:lpstr>
      <vt:lpstr>13_Blends</vt:lpstr>
      <vt:lpstr>Office Theme</vt:lpstr>
      <vt:lpstr>3_Office Theme</vt:lpstr>
      <vt:lpstr>7_Office Theme</vt:lpstr>
      <vt:lpstr>11_Office Theme</vt:lpstr>
      <vt:lpstr>11_Default Design</vt:lpstr>
      <vt:lpstr>15_Blends</vt:lpstr>
      <vt:lpstr>16_Blends</vt:lpstr>
      <vt:lpstr>17_Blends</vt:lpstr>
      <vt:lpstr>18_Blends</vt:lpstr>
      <vt:lpstr>19_Blends</vt:lpstr>
      <vt:lpstr>20_Blends</vt:lpstr>
      <vt:lpstr>21_Blends</vt:lpstr>
      <vt:lpstr>22_Blends</vt:lpstr>
      <vt:lpstr>23_Blends</vt:lpstr>
      <vt:lpstr>24_Blends</vt:lpstr>
      <vt:lpstr>12_Office Theme</vt:lpstr>
      <vt:lpstr>Bitmap Image</vt:lpstr>
      <vt:lpstr>Photo House</vt:lpstr>
      <vt:lpstr>Chart</vt:lpstr>
      <vt:lpstr>Equation</vt:lpstr>
      <vt:lpstr>Photo Editor Photo</vt:lpstr>
      <vt:lpstr>30th International Workshop on Statistical Genetic Methods for Human Complex Traits</vt:lpstr>
      <vt:lpstr>The genetics of complex traits:  historical context and current challenges</vt:lpstr>
      <vt:lpstr>PowerPoint Presentation</vt:lpstr>
      <vt:lpstr>Genetic Epidemiology: Stages of Genetic Mapping</vt:lpstr>
      <vt:lpstr>PowerPoint Presentation</vt:lpstr>
      <vt:lpstr>PowerPoint Presentation</vt:lpstr>
      <vt:lpstr> 4 Stages of Genetic Mapping</vt:lpstr>
      <vt:lpstr> Linkage analysis</vt:lpstr>
      <vt:lpstr>PowerPoint Presentation</vt:lpstr>
      <vt:lpstr>PowerPoint Presentation</vt:lpstr>
      <vt:lpstr>Total nevus count correlations by IBD class at D9S942</vt:lpstr>
      <vt:lpstr>PowerPoint Presentation</vt:lpstr>
      <vt:lpstr>PowerPoint Presentation</vt:lpstr>
      <vt:lpstr>PowerPoint Presentation</vt:lpstr>
      <vt:lpstr>Linkage disequilibrium</vt:lpstr>
      <vt:lpstr>Linkage disequilibrium</vt:lpstr>
      <vt:lpstr>Indirect association</vt:lpstr>
      <vt:lpstr>Linkage disequilibrium blocks</vt:lpstr>
      <vt:lpstr>PowerPoint Presentation</vt:lpstr>
      <vt:lpstr>PowerPoint Presentation</vt:lpstr>
      <vt:lpstr>PowerPoint Presentation</vt:lpstr>
      <vt:lpstr>PowerPoint Presentation</vt:lpstr>
      <vt:lpstr>Allele-based tests (case-control)</vt:lpstr>
      <vt:lpstr>PowerPoint Presentation</vt:lpstr>
      <vt:lpstr>PowerPoint Presentation</vt:lpstr>
      <vt:lpstr>PowerPoint Presentation</vt:lpstr>
      <vt:lpstr>PowerPoint Presentation</vt:lpstr>
      <vt:lpstr>PowerPoint Presentation</vt:lpstr>
      <vt:lpstr>PowerPoint Presentation</vt:lpstr>
      <vt:lpstr>Ways to add value</vt:lpstr>
      <vt:lpstr>PowerPoint Presentation</vt:lpstr>
      <vt:lpstr>PowerPoint Presentation</vt:lpstr>
      <vt:lpstr>PowerPoint Presentation</vt:lpstr>
      <vt:lpstr>Obesity-associated variants within FTO form long-range functional connections with IRX3 Smemo et al 2014 </vt:lpstr>
      <vt:lpstr>Ways to increase power</vt:lpstr>
      <vt:lpstr>PowerPoint Presentation</vt:lpstr>
      <vt:lpstr>PowerPoint Presentation</vt:lpstr>
      <vt:lpstr>PowerPoint Presentation</vt:lpstr>
      <vt:lpstr>PowerPoint Presentation</vt:lpstr>
      <vt:lpstr>PowerPoint Presentation</vt:lpstr>
      <vt:lpstr>Ways to increase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Schizophrenia (ISC) Q-Q plot</vt:lpstr>
      <vt:lpstr>Polygenic Risk Scores</vt:lpstr>
      <vt:lpstr>Indexing polygenic variance with large sets of weakly associated alleles</vt:lpstr>
      <vt:lpstr>PowerPoint Presentation</vt:lpstr>
      <vt:lpstr>PowerPoint Presentation</vt:lpstr>
      <vt:lpstr>Ways to increase power</vt:lpstr>
      <vt:lpstr>PowerPoint Presentation</vt:lpstr>
      <vt:lpstr>Ways to increase power</vt:lpstr>
      <vt:lpstr>PowerPoint Presentation</vt:lpstr>
      <vt:lpstr>The importance of accurate phenotyping: GWAS for Being a Mother of DZ Twins -  Before and after removing mothers who had used assisted reproductive technology</vt:lpstr>
      <vt:lpstr>Being a Mother of DZ Twins  GWAS meta-analysis </vt:lpstr>
      <vt:lpstr>Ways to increase power</vt:lpstr>
      <vt:lpstr> GWAS for eczema (21k cases, 98k controls, 27 hits) </vt:lpstr>
      <vt:lpstr>PowerPoint Presentation</vt:lpstr>
      <vt:lpstr>PowerPoint Presentation</vt:lpstr>
      <vt:lpstr>PowerPoint Presentation</vt:lpstr>
      <vt:lpstr>Ways to increase power</vt:lpstr>
      <vt:lpstr>PowerPoint Presentation</vt:lpstr>
      <vt:lpstr>PowerPoint Presentation</vt:lpstr>
      <vt:lpstr>Ways to exploit power</vt:lpstr>
      <vt:lpstr>PowerPoint Presentation</vt:lpstr>
      <vt:lpstr>PowerPoint Presentation</vt:lpstr>
      <vt:lpstr>Pushing power to the limit</vt:lpstr>
      <vt:lpstr>PowerPoint Presentation</vt:lpstr>
      <vt:lpstr>PowerPoint Presentation</vt:lpstr>
      <vt:lpstr>Ways to spend $$$$</vt:lpstr>
      <vt:lpstr>The White House - June 26, 2000</vt:lpstr>
      <vt:lpstr>PowerPoint Presentation</vt:lpstr>
      <vt:lpstr>Cost of sequencing</vt:lpstr>
      <vt:lpstr>PowerPoint Presentation</vt:lpstr>
      <vt:lpstr>PowerPoint Presentation</vt:lpstr>
      <vt:lpstr>PowerPoint Presentation</vt:lpstr>
      <vt:lpstr>A good use of money?</vt:lpstr>
      <vt:lpstr>PowerPoint Presentation</vt:lpstr>
      <vt:lpstr>Ways to get a Nobel prize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also run two journals (1)</vt:lpstr>
      <vt:lpstr>PowerPoint Presentation</vt:lpstr>
      <vt:lpstr>The End</vt:lpstr>
      <vt:lpstr>PowerPoint Presentation</vt:lpstr>
      <vt:lpstr>PowerPoint Presentation</vt:lpstr>
      <vt:lpstr>PowerPoint Presentation</vt:lpstr>
      <vt:lpstr>PowerPoint Presentation</vt:lpstr>
      <vt:lpstr> GWAS for eczema (21k cases, 98k controls, 27 hits) </vt:lpstr>
      <vt:lpstr>PowerPoint Presentation</vt:lpstr>
      <vt:lpstr>PowerPoint Presentation</vt:lpstr>
      <vt:lpstr>PowerPoint Presentation</vt:lpstr>
      <vt:lpstr>PowerPoint Presentation</vt:lpstr>
      <vt:lpstr>PowerPoint Presentation</vt:lpstr>
      <vt:lpstr>Fine-mapping identifies multiple independent sets of breast cancer risk SNPs at 10q21.2</vt:lpstr>
      <vt:lpstr>PowerPoint Presentation</vt:lpstr>
      <vt:lpstr>PowerPoint Presentation</vt:lpstr>
      <vt:lpstr>PowerPoint Presentation</vt:lpstr>
      <vt:lpstr>PowerPoint Presentation</vt:lpstr>
      <vt:lpstr>PRS: weights from GWA (β from the association analysis) PRS = weights * number of risk alles, summed over genome-wide SNPs; this is done for every individual in the study: </vt:lpstr>
    </vt:vector>
  </TitlesOfParts>
  <Company>Wellcome Trust Center for Human Genetics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IBD Estimation in Pedigrees</dc:title>
  <dc:creator>Goncalo Abecasis</dc:creator>
  <cp:lastModifiedBy>Nick Martin</cp:lastModifiedBy>
  <cp:revision>502</cp:revision>
  <dcterms:created xsi:type="dcterms:W3CDTF">2001-03-05T01:51:33Z</dcterms:created>
  <dcterms:modified xsi:type="dcterms:W3CDTF">2017-03-06T15:31:14Z</dcterms:modified>
</cp:coreProperties>
</file>