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3"/>
  </p:notesMasterIdLst>
  <p:sldIdLst>
    <p:sldId id="256" r:id="rId2"/>
    <p:sldId id="258" r:id="rId3"/>
    <p:sldId id="265" r:id="rId4"/>
    <p:sldId id="277" r:id="rId5"/>
    <p:sldId id="293" r:id="rId6"/>
    <p:sldId id="276" r:id="rId7"/>
    <p:sldId id="294" r:id="rId8"/>
    <p:sldId id="295" r:id="rId9"/>
    <p:sldId id="271" r:id="rId10"/>
    <p:sldId id="275" r:id="rId11"/>
    <p:sldId id="289" r:id="rId12"/>
    <p:sldId id="288" r:id="rId13"/>
    <p:sldId id="287" r:id="rId14"/>
    <p:sldId id="282" r:id="rId15"/>
    <p:sldId id="280" r:id="rId16"/>
    <p:sldId id="281" r:id="rId17"/>
    <p:sldId id="284" r:id="rId18"/>
    <p:sldId id="291" r:id="rId19"/>
    <p:sldId id="285" r:id="rId20"/>
    <p:sldId id="286" r:id="rId21"/>
    <p:sldId id="29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921"/>
    <p:restoredTop sz="94613"/>
  </p:normalViewPr>
  <p:slideViewPr>
    <p:cSldViewPr snapToGrid="0" snapToObjects="1">
      <p:cViewPr varScale="1">
        <p:scale>
          <a:sx n="91" d="100"/>
          <a:sy n="91" d="100"/>
        </p:scale>
        <p:origin x="216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oleObject" Target="Workbook4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4005017328635"/>
          <c:y val="0.0393939393939394"/>
          <c:w val="0.815933208625165"/>
          <c:h val="0.76308453390678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Sheet1!$B$34</c:f>
              <c:strCache>
                <c:ptCount val="1"/>
                <c:pt idx="0">
                  <c:v>Axiom Array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Sheet1!$A$35:$A$38</c:f>
              <c:strCache>
                <c:ptCount val="4"/>
                <c:pt idx="0">
                  <c:v>&lt;0.0025</c:v>
                </c:pt>
                <c:pt idx="1">
                  <c:v>0.0025 - 0.01</c:v>
                </c:pt>
                <c:pt idx="2">
                  <c:v>0.01 - 0.05</c:v>
                </c:pt>
                <c:pt idx="3">
                  <c:v>&gt; 0.05</c:v>
                </c:pt>
              </c:strCache>
            </c:strRef>
          </c:cat>
          <c:val>
            <c:numRef>
              <c:f>Sheet1!$B$35:$B$38</c:f>
              <c:numCache>
                <c:formatCode>General</c:formatCode>
                <c:ptCount val="4"/>
                <c:pt idx="0">
                  <c:v>27452.0</c:v>
                </c:pt>
                <c:pt idx="1">
                  <c:v>42340.0</c:v>
                </c:pt>
                <c:pt idx="2">
                  <c:v>269241.0</c:v>
                </c:pt>
                <c:pt idx="3">
                  <c:v>380938.0</c:v>
                </c:pt>
              </c:numCache>
            </c:numRef>
          </c:val>
        </c:ser>
        <c:ser>
          <c:idx val="2"/>
          <c:order val="1"/>
          <c:tx>
            <c:strRef>
              <c:f>Sheet1!$D$34</c:f>
              <c:strCache>
                <c:ptCount val="1"/>
                <c:pt idx="0">
                  <c:v>Whole Genome Sequence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Sheet1!$A$35:$A$38</c:f>
              <c:strCache>
                <c:ptCount val="4"/>
                <c:pt idx="0">
                  <c:v>&lt;0.0025</c:v>
                </c:pt>
                <c:pt idx="1">
                  <c:v>0.0025 - 0.01</c:v>
                </c:pt>
                <c:pt idx="2">
                  <c:v>0.01 - 0.05</c:v>
                </c:pt>
                <c:pt idx="3">
                  <c:v>&gt; 0.05</c:v>
                </c:pt>
              </c:strCache>
            </c:strRef>
          </c:cat>
          <c:val>
            <c:numRef>
              <c:f>Sheet1!$D$35:$D$38</c:f>
              <c:numCache>
                <c:formatCode>General</c:formatCode>
                <c:ptCount val="4"/>
                <c:pt idx="0">
                  <c:v>6.570736E6</c:v>
                </c:pt>
                <c:pt idx="1">
                  <c:v>2.253319E6</c:v>
                </c:pt>
                <c:pt idx="2">
                  <c:v>2.285454E6</c:v>
                </c:pt>
                <c:pt idx="3">
                  <c:v>5.373169E6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9810176"/>
        <c:axId val="801330128"/>
      </c:barChart>
      <c:catAx>
        <c:axId val="799810176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2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/>
                  <a:t>Minor Allele Frequency</a:t>
                </a:r>
                <a:r>
                  <a:rPr lang="en-US" sz="2400" baseline="0"/>
                  <a:t> </a:t>
                </a:r>
                <a:endParaRPr lang="en-US" sz="2400"/>
              </a:p>
            </c:rich>
          </c:tx>
          <c:layout>
            <c:manualLayout>
              <c:xMode val="edge"/>
              <c:yMode val="edge"/>
              <c:x val="0.401596844398481"/>
              <c:y val="0.94080799914634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2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1330128"/>
        <c:crosses val="autoZero"/>
        <c:auto val="1"/>
        <c:lblAlgn val="ctr"/>
        <c:lblOffset val="100"/>
        <c:noMultiLvlLbl val="0"/>
      </c:catAx>
      <c:valAx>
        <c:axId val="801330128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800"/>
                  <a:t>Number of Variants</a:t>
                </a:r>
              </a:p>
            </c:rich>
          </c:tx>
          <c:layout>
            <c:manualLayout>
              <c:xMode val="edge"/>
              <c:yMode val="edge"/>
              <c:x val="0.0207238434295478"/>
              <c:y val="0.17512897426739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99810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73430001842648"/>
          <c:y val="0.0577748030002356"/>
          <c:w val="0.390319329205448"/>
          <c:h val="0.17247334927017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B842BE-1C62-8144-A468-6669C61C3890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70D59-9F81-FA4E-80B2-34859D2FF6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8433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5005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25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400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308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4152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448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7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757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924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09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E67E96-FF4E-1843-8740-6CFC0C9A67FD}" type="datetimeFigureOut">
              <a:rPr lang="en-US" smtClean="0"/>
              <a:t>3/8/17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C8A39-F756-B04B-9265-A6076EEA3B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53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GCTA Practical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7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548"/>
            <a:ext cx="10515600" cy="1325563"/>
          </a:xfrm>
        </p:spPr>
        <p:txBody>
          <a:bodyPr/>
          <a:lstStyle/>
          <a:p>
            <a:r>
              <a:rPr lang="en-US" dirty="0" smtClean="0"/>
              <a:t>GCTA Practical: GCTA OUTPUT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642" y="2009581"/>
            <a:ext cx="6096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TYPE: </a:t>
            </a:r>
            <a:r>
              <a:rPr lang="fr-FR" sz="2000" dirty="0" smtClean="0"/>
              <a:t>cat </a:t>
            </a:r>
            <a:r>
              <a:rPr lang="fr-FR" sz="2000" dirty="0" err="1"/>
              <a:t>WGSgrm.random.hsq</a:t>
            </a:r>
            <a:r>
              <a:rPr lang="fr-FR" sz="2000" dirty="0"/>
              <a:t> </a:t>
            </a:r>
          </a:p>
          <a:p>
            <a:endParaRPr lang="fr-FR" sz="2000" dirty="0"/>
          </a:p>
          <a:p>
            <a:r>
              <a:rPr lang="fr-FR" sz="2000" dirty="0"/>
              <a:t>Source	</a:t>
            </a:r>
            <a:r>
              <a:rPr lang="fr-FR" sz="2000" dirty="0" smtClean="0"/>
              <a:t>Variance		SE</a:t>
            </a:r>
            <a:endParaRPr lang="fr-FR" sz="2000" dirty="0"/>
          </a:p>
          <a:p>
            <a:r>
              <a:rPr lang="fr-FR" sz="2000" dirty="0"/>
              <a:t>V(G)	1.040127	0.379450</a:t>
            </a:r>
          </a:p>
          <a:p>
            <a:r>
              <a:rPr lang="fr-FR" sz="2000" dirty="0"/>
              <a:t>V(e)	</a:t>
            </a:r>
            <a:r>
              <a:rPr lang="fr-FR" sz="2000" dirty="0" smtClean="0"/>
              <a:t>0.976229	0.381714</a:t>
            </a:r>
            <a:endParaRPr lang="fr-FR" sz="2000" dirty="0"/>
          </a:p>
          <a:p>
            <a:r>
              <a:rPr lang="fr-FR" sz="2000" dirty="0" err="1"/>
              <a:t>Vp</a:t>
            </a:r>
            <a:r>
              <a:rPr lang="fr-FR" sz="2000" dirty="0"/>
              <a:t>	2.016356	0.049236</a:t>
            </a:r>
          </a:p>
          <a:p>
            <a:r>
              <a:rPr lang="fr-FR" sz="2000" dirty="0"/>
              <a:t>V(G)/</a:t>
            </a:r>
            <a:r>
              <a:rPr lang="fr-FR" sz="2000" dirty="0" err="1"/>
              <a:t>Vp</a:t>
            </a:r>
            <a:r>
              <a:rPr lang="fr-FR" sz="2000" dirty="0"/>
              <a:t>	0.515845	0.188371</a:t>
            </a:r>
          </a:p>
          <a:p>
            <a:r>
              <a:rPr lang="fr-FR" sz="2000" dirty="0" err="1"/>
              <a:t>logL</a:t>
            </a:r>
            <a:r>
              <a:rPr lang="fr-FR" sz="2000" dirty="0"/>
              <a:t>	-2873.277</a:t>
            </a:r>
          </a:p>
          <a:p>
            <a:r>
              <a:rPr lang="fr-FR" sz="2000" dirty="0"/>
              <a:t>logL0	-2877.338</a:t>
            </a:r>
          </a:p>
          <a:p>
            <a:r>
              <a:rPr lang="fr-FR" sz="2000" dirty="0"/>
              <a:t>LRT	8.121</a:t>
            </a:r>
          </a:p>
          <a:p>
            <a:r>
              <a:rPr lang="fr-FR" sz="2000" dirty="0" err="1"/>
              <a:t>Df</a:t>
            </a:r>
            <a:r>
              <a:rPr lang="fr-FR" sz="2000" dirty="0"/>
              <a:t>	1</a:t>
            </a:r>
          </a:p>
          <a:p>
            <a:r>
              <a:rPr lang="fr-FR" sz="2000" dirty="0" err="1"/>
              <a:t>Pval</a:t>
            </a:r>
            <a:r>
              <a:rPr lang="fr-FR" sz="2000" dirty="0"/>
              <a:t>	0.002188</a:t>
            </a:r>
          </a:p>
          <a:p>
            <a:r>
              <a:rPr lang="fr-FR" sz="2000" dirty="0"/>
              <a:t>n	3363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8916" y="1556028"/>
            <a:ext cx="229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Randomly Drawn CVs: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46770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548"/>
            <a:ext cx="10515600" cy="1325563"/>
          </a:xfrm>
        </p:spPr>
        <p:txBody>
          <a:bodyPr/>
          <a:lstStyle/>
          <a:p>
            <a:r>
              <a:rPr lang="en-US" dirty="0" smtClean="0"/>
              <a:t>GCTA Practical: GCTA OUTPUT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642" y="2009581"/>
            <a:ext cx="6096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TYPE: </a:t>
            </a:r>
            <a:r>
              <a:rPr lang="fr-FR" sz="2000" dirty="0" smtClean="0"/>
              <a:t>cat </a:t>
            </a:r>
            <a:r>
              <a:rPr lang="fr-FR" sz="2000" dirty="0" err="1"/>
              <a:t>WGSgrm.random.hsq</a:t>
            </a:r>
            <a:r>
              <a:rPr lang="fr-FR" sz="2000" dirty="0"/>
              <a:t> </a:t>
            </a:r>
          </a:p>
          <a:p>
            <a:endParaRPr lang="fr-FR" sz="2000" dirty="0"/>
          </a:p>
          <a:p>
            <a:r>
              <a:rPr lang="fr-FR" sz="2000" dirty="0"/>
              <a:t>Source	</a:t>
            </a:r>
            <a:r>
              <a:rPr lang="fr-FR" sz="2000" dirty="0" smtClean="0"/>
              <a:t>Variance		SE</a:t>
            </a:r>
            <a:endParaRPr lang="fr-FR" sz="2000" dirty="0"/>
          </a:p>
          <a:p>
            <a:r>
              <a:rPr lang="fr-FR" sz="2000" dirty="0"/>
              <a:t>V(G)	1.040127	0.379450</a:t>
            </a:r>
          </a:p>
          <a:p>
            <a:r>
              <a:rPr lang="fr-FR" sz="2000" dirty="0"/>
              <a:t>V(e)	</a:t>
            </a:r>
            <a:r>
              <a:rPr lang="fr-FR" sz="2000" dirty="0" smtClean="0"/>
              <a:t>0.976229	0.381714</a:t>
            </a:r>
            <a:endParaRPr lang="fr-FR" sz="2000" dirty="0"/>
          </a:p>
          <a:p>
            <a:r>
              <a:rPr lang="fr-FR" sz="2000" dirty="0" err="1"/>
              <a:t>Vp</a:t>
            </a:r>
            <a:r>
              <a:rPr lang="fr-FR" sz="2000" dirty="0"/>
              <a:t>	2.016356	0.049236</a:t>
            </a:r>
          </a:p>
          <a:p>
            <a:r>
              <a:rPr lang="fr-FR" sz="2000" dirty="0"/>
              <a:t>V(G)/</a:t>
            </a:r>
            <a:r>
              <a:rPr lang="fr-FR" sz="2000" dirty="0" err="1"/>
              <a:t>Vp</a:t>
            </a:r>
            <a:r>
              <a:rPr lang="fr-FR" sz="2000" dirty="0"/>
              <a:t>	0.515845	0.188371</a:t>
            </a:r>
          </a:p>
          <a:p>
            <a:r>
              <a:rPr lang="fr-FR" sz="2000" dirty="0" err="1"/>
              <a:t>logL</a:t>
            </a:r>
            <a:r>
              <a:rPr lang="fr-FR" sz="2000" dirty="0"/>
              <a:t>	-2873.277</a:t>
            </a:r>
          </a:p>
          <a:p>
            <a:r>
              <a:rPr lang="fr-FR" sz="2000" dirty="0"/>
              <a:t>logL0	-2877.338</a:t>
            </a:r>
          </a:p>
          <a:p>
            <a:r>
              <a:rPr lang="fr-FR" sz="2000" dirty="0"/>
              <a:t>LRT	8.121</a:t>
            </a:r>
          </a:p>
          <a:p>
            <a:r>
              <a:rPr lang="fr-FR" sz="2000" dirty="0" err="1"/>
              <a:t>Df</a:t>
            </a:r>
            <a:r>
              <a:rPr lang="fr-FR" sz="2000" dirty="0"/>
              <a:t>	1</a:t>
            </a:r>
          </a:p>
          <a:p>
            <a:r>
              <a:rPr lang="fr-FR" sz="2000" dirty="0" err="1"/>
              <a:t>Pval</a:t>
            </a:r>
            <a:r>
              <a:rPr lang="fr-FR" sz="2000" dirty="0"/>
              <a:t>	0.002188</a:t>
            </a:r>
          </a:p>
          <a:p>
            <a:r>
              <a:rPr lang="fr-FR" sz="2000" dirty="0"/>
              <a:t>n	3363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8916" y="1556028"/>
            <a:ext cx="229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Randomly Drawn CVs: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77589" y="4476456"/>
            <a:ext cx="18806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TRUE </a:t>
            </a:r>
            <a:r>
              <a:rPr lang="en-US" sz="2400" b="1" i="1" dirty="0" smtClean="0"/>
              <a:t>h</a:t>
            </a:r>
            <a:r>
              <a:rPr lang="en-US" sz="2400" b="1" i="1" baseline="30000" dirty="0" smtClean="0"/>
              <a:t>2</a:t>
            </a:r>
            <a:r>
              <a:rPr lang="en-US" sz="2400" b="1" dirty="0" smtClean="0"/>
              <a:t> = 0.5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77589" y="3745904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h</a:t>
            </a:r>
            <a:r>
              <a:rPr lang="en-US" sz="3600" b="1" i="1" baseline="30000" dirty="0" smtClean="0"/>
              <a:t>2</a:t>
            </a:r>
            <a:r>
              <a:rPr lang="en-US" sz="3600" b="1" i="1" baseline="-25000" dirty="0" smtClean="0"/>
              <a:t>SNP</a:t>
            </a:r>
            <a:endParaRPr lang="en-US" sz="3600" b="1" i="1" baseline="-25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392680" y="4040905"/>
            <a:ext cx="2949341" cy="28175"/>
          </a:xfrm>
          <a:prstGeom prst="straightConnector1">
            <a:avLst/>
          </a:prstGeom>
          <a:ln w="1016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065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548"/>
            <a:ext cx="10515600" cy="1325563"/>
          </a:xfrm>
        </p:spPr>
        <p:txBody>
          <a:bodyPr/>
          <a:lstStyle/>
          <a:p>
            <a:r>
              <a:rPr lang="en-US" dirty="0" smtClean="0"/>
              <a:t>GCTA Practical: GCTA OUTPUT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642" y="2009581"/>
            <a:ext cx="6096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TYPE: </a:t>
            </a:r>
            <a:r>
              <a:rPr lang="fr-FR" sz="2000" dirty="0" smtClean="0"/>
              <a:t>cat </a:t>
            </a:r>
            <a:r>
              <a:rPr lang="fr-FR" sz="2000" dirty="0" err="1"/>
              <a:t>WGSgrm.random.hsq</a:t>
            </a:r>
            <a:r>
              <a:rPr lang="fr-FR" sz="2000" dirty="0"/>
              <a:t> </a:t>
            </a:r>
          </a:p>
          <a:p>
            <a:endParaRPr lang="fr-FR" sz="2000" dirty="0"/>
          </a:p>
          <a:p>
            <a:r>
              <a:rPr lang="fr-FR" sz="2000" dirty="0"/>
              <a:t>Source	</a:t>
            </a:r>
            <a:r>
              <a:rPr lang="fr-FR" sz="2000" dirty="0" smtClean="0"/>
              <a:t>Variance		SE</a:t>
            </a:r>
            <a:endParaRPr lang="fr-FR" sz="2000" dirty="0"/>
          </a:p>
          <a:p>
            <a:r>
              <a:rPr lang="fr-FR" sz="2000" dirty="0"/>
              <a:t>V(G)	1.040127	0.379450</a:t>
            </a:r>
          </a:p>
          <a:p>
            <a:r>
              <a:rPr lang="fr-FR" sz="2000" dirty="0"/>
              <a:t>V(e)	</a:t>
            </a:r>
            <a:r>
              <a:rPr lang="fr-FR" sz="2000" dirty="0" smtClean="0"/>
              <a:t>0.976229	0.381714</a:t>
            </a:r>
            <a:endParaRPr lang="fr-FR" sz="2000" dirty="0"/>
          </a:p>
          <a:p>
            <a:r>
              <a:rPr lang="fr-FR" sz="2000" dirty="0" err="1"/>
              <a:t>Vp</a:t>
            </a:r>
            <a:r>
              <a:rPr lang="fr-FR" sz="2000" dirty="0"/>
              <a:t>	2.016356	0.049236</a:t>
            </a:r>
          </a:p>
          <a:p>
            <a:r>
              <a:rPr lang="fr-FR" sz="2000" dirty="0"/>
              <a:t>V(G)/</a:t>
            </a:r>
            <a:r>
              <a:rPr lang="fr-FR" sz="2000" dirty="0" err="1"/>
              <a:t>Vp</a:t>
            </a:r>
            <a:r>
              <a:rPr lang="fr-FR" sz="2000" dirty="0"/>
              <a:t>	0.515845	0.188371</a:t>
            </a:r>
          </a:p>
          <a:p>
            <a:r>
              <a:rPr lang="fr-FR" sz="2000" dirty="0" err="1"/>
              <a:t>logL</a:t>
            </a:r>
            <a:r>
              <a:rPr lang="fr-FR" sz="2000" dirty="0"/>
              <a:t>	-2873.277</a:t>
            </a:r>
          </a:p>
          <a:p>
            <a:r>
              <a:rPr lang="fr-FR" sz="2000" dirty="0"/>
              <a:t>logL0	-2877.338</a:t>
            </a:r>
          </a:p>
          <a:p>
            <a:r>
              <a:rPr lang="fr-FR" sz="2000" dirty="0"/>
              <a:t>LRT	8.121</a:t>
            </a:r>
          </a:p>
          <a:p>
            <a:r>
              <a:rPr lang="fr-FR" sz="2000" dirty="0" err="1"/>
              <a:t>Df</a:t>
            </a:r>
            <a:r>
              <a:rPr lang="fr-FR" sz="2000" dirty="0"/>
              <a:t>	1</a:t>
            </a:r>
          </a:p>
          <a:p>
            <a:r>
              <a:rPr lang="fr-FR" sz="2000" dirty="0" err="1"/>
              <a:t>Pval</a:t>
            </a:r>
            <a:r>
              <a:rPr lang="fr-FR" sz="2000" dirty="0"/>
              <a:t>	0.002188</a:t>
            </a:r>
          </a:p>
          <a:p>
            <a:r>
              <a:rPr lang="fr-FR" sz="2000" dirty="0"/>
              <a:t>n	3363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8916" y="1556028"/>
            <a:ext cx="229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Randomly Drawn CVs:</a:t>
            </a:r>
            <a:endParaRPr lang="en-US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477589" y="4476456"/>
            <a:ext cx="434926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TRUE </a:t>
            </a:r>
            <a:r>
              <a:rPr lang="en-US" sz="2400" b="1" i="1" dirty="0" smtClean="0"/>
              <a:t>h</a:t>
            </a:r>
            <a:r>
              <a:rPr lang="en-US" sz="2400" b="1" i="1" baseline="30000" dirty="0" smtClean="0"/>
              <a:t>2</a:t>
            </a:r>
            <a:r>
              <a:rPr lang="en-US" sz="2400" b="1" dirty="0" smtClean="0"/>
              <a:t> = 0.5</a:t>
            </a:r>
          </a:p>
          <a:p>
            <a:r>
              <a:rPr lang="en-US" sz="2400" b="1" dirty="0" smtClean="0"/>
              <a:t>95% CI:  0.51-1.96*0.188 = 0.146</a:t>
            </a:r>
          </a:p>
          <a:p>
            <a:r>
              <a:rPr lang="en-US" sz="2400" b="1" dirty="0" smtClean="0"/>
              <a:t>	  0.51+1.96*0.188 </a:t>
            </a:r>
            <a:r>
              <a:rPr lang="en-US" sz="2400" b="1" dirty="0"/>
              <a:t>= </a:t>
            </a:r>
            <a:r>
              <a:rPr lang="en-US" sz="2400" b="1" dirty="0" smtClean="0"/>
              <a:t>0.885</a:t>
            </a:r>
          </a:p>
          <a:p>
            <a:r>
              <a:rPr lang="en-US" sz="2400" b="1" dirty="0" smtClean="0"/>
              <a:t>Unbiased estimate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5477589" y="3745904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h</a:t>
            </a:r>
            <a:r>
              <a:rPr lang="en-US" sz="3600" b="1" i="1" baseline="30000" dirty="0" smtClean="0"/>
              <a:t>2</a:t>
            </a:r>
            <a:r>
              <a:rPr lang="en-US" sz="3600" b="1" i="1" baseline="-25000" dirty="0" smtClean="0"/>
              <a:t>SNP</a:t>
            </a:r>
            <a:endParaRPr lang="en-US" sz="3600" b="1" i="1" baseline="-25000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4154905" y="4040905"/>
            <a:ext cx="118711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186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548"/>
            <a:ext cx="10515600" cy="1325563"/>
          </a:xfrm>
        </p:spPr>
        <p:txBody>
          <a:bodyPr/>
          <a:lstStyle/>
          <a:p>
            <a:r>
              <a:rPr lang="en-US" dirty="0" smtClean="0"/>
              <a:t>GCTA Practical: GCTA OUTPUT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642" y="2009581"/>
            <a:ext cx="6096000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TYPE: </a:t>
            </a:r>
            <a:r>
              <a:rPr lang="fr-FR" sz="2000" dirty="0" smtClean="0"/>
              <a:t>cat </a:t>
            </a:r>
            <a:r>
              <a:rPr lang="fr-FR" sz="2000" dirty="0" err="1"/>
              <a:t>WGSgrm.random.hsq</a:t>
            </a:r>
            <a:r>
              <a:rPr lang="fr-FR" sz="2000" dirty="0"/>
              <a:t> </a:t>
            </a:r>
          </a:p>
          <a:p>
            <a:endParaRPr lang="fr-FR" sz="2000" dirty="0"/>
          </a:p>
          <a:p>
            <a:r>
              <a:rPr lang="fr-FR" sz="2000" dirty="0"/>
              <a:t>Source	</a:t>
            </a:r>
            <a:r>
              <a:rPr lang="fr-FR" sz="2000" dirty="0" smtClean="0"/>
              <a:t>Variance		SE</a:t>
            </a:r>
            <a:endParaRPr lang="fr-FR" sz="2000" dirty="0"/>
          </a:p>
          <a:p>
            <a:r>
              <a:rPr lang="fr-FR" sz="2000" dirty="0"/>
              <a:t>V(G)	1.040127	0.379450</a:t>
            </a:r>
          </a:p>
          <a:p>
            <a:r>
              <a:rPr lang="fr-FR" sz="2000" dirty="0"/>
              <a:t>V(e)	</a:t>
            </a:r>
            <a:r>
              <a:rPr lang="fr-FR" sz="2000" dirty="0" smtClean="0"/>
              <a:t>0.976229	0.381714</a:t>
            </a:r>
            <a:endParaRPr lang="fr-FR" sz="2000" dirty="0"/>
          </a:p>
          <a:p>
            <a:r>
              <a:rPr lang="fr-FR" sz="2000" dirty="0" err="1"/>
              <a:t>Vp</a:t>
            </a:r>
            <a:r>
              <a:rPr lang="fr-FR" sz="2000" dirty="0"/>
              <a:t>	2.016356	0.049236</a:t>
            </a:r>
          </a:p>
          <a:p>
            <a:r>
              <a:rPr lang="fr-FR" sz="2000" dirty="0"/>
              <a:t>V(G)/</a:t>
            </a:r>
            <a:r>
              <a:rPr lang="fr-FR" sz="2000" dirty="0" err="1"/>
              <a:t>Vp</a:t>
            </a:r>
            <a:r>
              <a:rPr lang="fr-FR" sz="2000" dirty="0"/>
              <a:t>	0.515845	0.188371</a:t>
            </a:r>
          </a:p>
          <a:p>
            <a:r>
              <a:rPr lang="fr-FR" sz="2000" dirty="0" err="1"/>
              <a:t>logL</a:t>
            </a:r>
            <a:r>
              <a:rPr lang="fr-FR" sz="2000" dirty="0"/>
              <a:t>	-2873.277</a:t>
            </a:r>
          </a:p>
          <a:p>
            <a:r>
              <a:rPr lang="fr-FR" sz="2000" dirty="0"/>
              <a:t>logL0	-2877.338</a:t>
            </a:r>
          </a:p>
          <a:p>
            <a:r>
              <a:rPr lang="fr-FR" sz="2000" dirty="0"/>
              <a:t>LRT	8.121</a:t>
            </a:r>
          </a:p>
          <a:p>
            <a:r>
              <a:rPr lang="fr-FR" sz="2000" dirty="0" err="1"/>
              <a:t>Df</a:t>
            </a:r>
            <a:r>
              <a:rPr lang="fr-FR" sz="2000" dirty="0"/>
              <a:t>	1</a:t>
            </a:r>
          </a:p>
          <a:p>
            <a:r>
              <a:rPr lang="fr-FR" sz="2000" dirty="0" err="1"/>
              <a:t>Pval</a:t>
            </a:r>
            <a:r>
              <a:rPr lang="fr-FR" sz="2000" dirty="0"/>
              <a:t>	0.002188</a:t>
            </a:r>
          </a:p>
          <a:p>
            <a:r>
              <a:rPr lang="fr-FR" sz="2000" dirty="0"/>
              <a:t>n	3363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8916" y="1556028"/>
            <a:ext cx="22910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Randomly Drawn CVs:</a:t>
            </a:r>
            <a:endParaRPr lang="en-US" b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2855495" y="5005137"/>
            <a:ext cx="2149642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293894" y="4220307"/>
            <a:ext cx="397416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Likelihood Ratio Test</a:t>
            </a:r>
          </a:p>
          <a:p>
            <a:r>
              <a:rPr lang="en-US" sz="2400" dirty="0" smtClean="0"/>
              <a:t>Testing if V(G) &gt; 0</a:t>
            </a:r>
          </a:p>
          <a:p>
            <a:r>
              <a:rPr lang="en-US" sz="2400" dirty="0" smtClean="0"/>
              <a:t>2*(-2873.277-</a:t>
            </a:r>
            <a:r>
              <a:rPr lang="en-US" sz="2400" dirty="0"/>
              <a:t>-</a:t>
            </a:r>
            <a:r>
              <a:rPr lang="en-US" sz="2400" dirty="0" smtClean="0"/>
              <a:t>2877.338) = 8.1</a:t>
            </a:r>
          </a:p>
          <a:p>
            <a:r>
              <a:rPr lang="en-US" sz="2400" dirty="0" smtClean="0"/>
              <a:t>X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test, 1 </a:t>
            </a:r>
            <a:r>
              <a:rPr lang="en-US" sz="2400" dirty="0" err="1" smtClean="0"/>
              <a:t>df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8599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GCTA Practical: RUN GCTA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1353800" cy="5041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COMMANDS: </a:t>
            </a:r>
            <a:endParaRPr lang="en-US" b="1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200" dirty="0"/>
              <a:t>Rare CVs:</a:t>
            </a:r>
          </a:p>
          <a:p>
            <a:pPr marL="0" indent="0">
              <a:buNone/>
            </a:pPr>
            <a:r>
              <a:rPr lang="en-US" dirty="0" err="1"/>
              <a:t>gcta</a:t>
            </a:r>
            <a:r>
              <a:rPr lang="en-US" dirty="0"/>
              <a:t> --</a:t>
            </a:r>
            <a:r>
              <a:rPr lang="en-US" dirty="0" err="1"/>
              <a:t>grm</a:t>
            </a:r>
            <a:r>
              <a:rPr lang="en-US" dirty="0"/>
              <a:t>-bin /path/to/data/WGS.rel05 --</a:t>
            </a:r>
            <a:r>
              <a:rPr lang="en-US" dirty="0" err="1"/>
              <a:t>pheno</a:t>
            </a:r>
            <a:r>
              <a:rPr lang="en-US" dirty="0"/>
              <a:t>  path/to/data/</a:t>
            </a:r>
            <a:r>
              <a:rPr lang="en-US" dirty="0" err="1"/>
              <a:t>pheno_rareCVs.txt</a:t>
            </a:r>
            <a:r>
              <a:rPr lang="en-US" dirty="0"/>
              <a:t> --</a:t>
            </a:r>
            <a:r>
              <a:rPr lang="en-US" dirty="0" err="1"/>
              <a:t>reml</a:t>
            </a:r>
            <a:r>
              <a:rPr lang="en-US" dirty="0"/>
              <a:t> --out </a:t>
            </a:r>
            <a:r>
              <a:rPr lang="en-US" dirty="0" err="1"/>
              <a:t>WGSgrm.rare</a:t>
            </a:r>
            <a:r>
              <a:rPr lang="en-US" dirty="0"/>
              <a:t> --thread-</a:t>
            </a:r>
            <a:r>
              <a:rPr lang="en-US" dirty="0" err="1"/>
              <a:t>num</a:t>
            </a:r>
            <a:r>
              <a:rPr lang="en-US" dirty="0"/>
              <a:t> 4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/>
              <a:t>Common CVs:</a:t>
            </a:r>
          </a:p>
          <a:p>
            <a:pPr marL="0" indent="0">
              <a:buNone/>
            </a:pPr>
            <a:r>
              <a:rPr lang="en-US" dirty="0" err="1"/>
              <a:t>gcta</a:t>
            </a:r>
            <a:r>
              <a:rPr lang="en-US" dirty="0"/>
              <a:t> --</a:t>
            </a:r>
            <a:r>
              <a:rPr lang="en-US" dirty="0" err="1"/>
              <a:t>grm</a:t>
            </a:r>
            <a:r>
              <a:rPr lang="en-US" dirty="0"/>
              <a:t>-bin /path/to/data/WGS.rel05 --</a:t>
            </a:r>
            <a:r>
              <a:rPr lang="en-US" dirty="0" err="1"/>
              <a:t>pheno</a:t>
            </a:r>
            <a:r>
              <a:rPr lang="en-US" dirty="0"/>
              <a:t>  path/to/data/</a:t>
            </a:r>
            <a:r>
              <a:rPr lang="en-US" dirty="0" err="1"/>
              <a:t>pheno_commonCVs.txt</a:t>
            </a:r>
            <a:r>
              <a:rPr lang="en-US" dirty="0"/>
              <a:t> --</a:t>
            </a:r>
            <a:r>
              <a:rPr lang="en-US" dirty="0" err="1"/>
              <a:t>reml</a:t>
            </a:r>
            <a:r>
              <a:rPr lang="en-US" dirty="0"/>
              <a:t> --out </a:t>
            </a:r>
            <a:r>
              <a:rPr lang="en-US" dirty="0" err="1"/>
              <a:t>WGSgrm.common</a:t>
            </a:r>
            <a:r>
              <a:rPr lang="en-US" dirty="0"/>
              <a:t> --thread-</a:t>
            </a:r>
            <a:r>
              <a:rPr lang="en-US" dirty="0" err="1"/>
              <a:t>num</a:t>
            </a:r>
            <a:r>
              <a:rPr lang="en-US" dirty="0"/>
              <a:t> 4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46078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548"/>
            <a:ext cx="10515600" cy="1325563"/>
          </a:xfrm>
        </p:spPr>
        <p:txBody>
          <a:bodyPr/>
          <a:lstStyle/>
          <a:p>
            <a:r>
              <a:rPr lang="en-US" dirty="0" smtClean="0"/>
              <a:t>GCTA Practical: GCTA OUTPUT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642" y="2009581"/>
            <a:ext cx="47364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TYPE: </a:t>
            </a:r>
            <a:r>
              <a:rPr lang="fr-FR" sz="2000" dirty="0" smtClean="0"/>
              <a:t>cat </a:t>
            </a:r>
            <a:r>
              <a:rPr lang="fr-FR" sz="2000" dirty="0" err="1" smtClean="0"/>
              <a:t>WGSgrm.random.hsq</a:t>
            </a:r>
            <a:r>
              <a:rPr lang="fr-FR" sz="2000" dirty="0"/>
              <a:t> 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Source	Variance		SE</a:t>
            </a:r>
            <a:endParaRPr lang="fr-FR" sz="2000" dirty="0"/>
          </a:p>
          <a:p>
            <a:r>
              <a:rPr lang="fr-FR" sz="2000" dirty="0"/>
              <a:t>V(G</a:t>
            </a:r>
            <a:r>
              <a:rPr lang="fr-FR" sz="2000" dirty="0" smtClean="0"/>
              <a:t>)	1.040127	0.379450</a:t>
            </a:r>
            <a:endParaRPr lang="fr-FR" sz="2000" dirty="0"/>
          </a:p>
          <a:p>
            <a:r>
              <a:rPr lang="fr-FR" sz="2000" dirty="0"/>
              <a:t>V(e</a:t>
            </a:r>
            <a:r>
              <a:rPr lang="fr-FR" sz="2000" dirty="0" smtClean="0"/>
              <a:t>)	0.976229	0.381714</a:t>
            </a:r>
            <a:endParaRPr lang="fr-FR" sz="2000" dirty="0"/>
          </a:p>
          <a:p>
            <a:r>
              <a:rPr lang="fr-FR" sz="2000" dirty="0" err="1" smtClean="0"/>
              <a:t>Vp</a:t>
            </a:r>
            <a:r>
              <a:rPr lang="fr-FR" sz="2000" dirty="0" smtClean="0"/>
              <a:t>	2.016356	0.049236</a:t>
            </a:r>
            <a:endParaRPr lang="fr-FR" sz="2000" dirty="0"/>
          </a:p>
          <a:p>
            <a:r>
              <a:rPr lang="fr-FR" sz="2000" dirty="0"/>
              <a:t>V(G)/</a:t>
            </a:r>
            <a:r>
              <a:rPr lang="fr-FR" sz="2000" dirty="0" err="1" smtClean="0"/>
              <a:t>Vp</a:t>
            </a:r>
            <a:r>
              <a:rPr lang="fr-FR" sz="2000" dirty="0" smtClean="0"/>
              <a:t>	0.515845	0.188371</a:t>
            </a:r>
            <a:endParaRPr lang="fr-FR" sz="2000" dirty="0"/>
          </a:p>
          <a:p>
            <a:r>
              <a:rPr lang="fr-FR" sz="2000" dirty="0" err="1" smtClean="0"/>
              <a:t>logL</a:t>
            </a:r>
            <a:r>
              <a:rPr lang="fr-FR" sz="2000" dirty="0" smtClean="0"/>
              <a:t>	-</a:t>
            </a:r>
            <a:r>
              <a:rPr lang="fr-FR" sz="2000" dirty="0"/>
              <a:t>2873.277</a:t>
            </a:r>
          </a:p>
          <a:p>
            <a:r>
              <a:rPr lang="fr-FR" sz="2000" dirty="0" smtClean="0"/>
              <a:t>logL0	-</a:t>
            </a:r>
            <a:r>
              <a:rPr lang="fr-FR" sz="2000" dirty="0"/>
              <a:t>2877.338</a:t>
            </a:r>
          </a:p>
          <a:p>
            <a:r>
              <a:rPr lang="fr-FR" sz="2000" dirty="0" smtClean="0"/>
              <a:t>LRT	8.121</a:t>
            </a:r>
            <a:endParaRPr lang="fr-FR" sz="2000" dirty="0"/>
          </a:p>
          <a:p>
            <a:r>
              <a:rPr lang="fr-FR" sz="2000" dirty="0" err="1" smtClean="0"/>
              <a:t>Df</a:t>
            </a:r>
            <a:r>
              <a:rPr lang="fr-FR" sz="2000" dirty="0" smtClean="0"/>
              <a:t>	1</a:t>
            </a:r>
            <a:endParaRPr lang="fr-FR" sz="2000" dirty="0"/>
          </a:p>
          <a:p>
            <a:r>
              <a:rPr lang="fr-FR" sz="2000" dirty="0" err="1" smtClean="0"/>
              <a:t>Pval</a:t>
            </a:r>
            <a:r>
              <a:rPr lang="fr-FR" sz="2000" dirty="0" smtClean="0"/>
              <a:t>	0.002188</a:t>
            </a:r>
            <a:endParaRPr lang="fr-FR" sz="2000" dirty="0"/>
          </a:p>
          <a:p>
            <a:r>
              <a:rPr lang="fr-FR" sz="2000" dirty="0" smtClean="0"/>
              <a:t>n	3363</a:t>
            </a:r>
            <a:endParaRPr lang="fr-FR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244642" y="1574383"/>
            <a:ext cx="2997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Randomly Drawn </a:t>
            </a:r>
            <a:r>
              <a:rPr lang="en-US" sz="2400" b="1" dirty="0" smtClean="0"/>
              <a:t>CVs:</a:t>
            </a:r>
            <a:endParaRPr lang="en-US" sz="2400" b="1" dirty="0"/>
          </a:p>
        </p:txBody>
      </p:sp>
      <p:sp>
        <p:nvSpPr>
          <p:cNvPr id="3" name="Rectangle 2"/>
          <p:cNvSpPr/>
          <p:nvPr/>
        </p:nvSpPr>
        <p:spPr>
          <a:xfrm>
            <a:off x="5560306" y="1985825"/>
            <a:ext cx="6096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TYPE: </a:t>
            </a:r>
            <a:r>
              <a:rPr lang="fr-FR" sz="2000" dirty="0" smtClean="0"/>
              <a:t>cat </a:t>
            </a:r>
            <a:r>
              <a:rPr lang="fr-FR" sz="2000" dirty="0" err="1" smtClean="0"/>
              <a:t>WGSgrm.rare.hsq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Source	Variance		SE</a:t>
            </a:r>
            <a:endParaRPr lang="fr-FR" sz="2000" dirty="0"/>
          </a:p>
          <a:p>
            <a:r>
              <a:rPr lang="fr-FR" sz="2000" dirty="0"/>
              <a:t>V(G</a:t>
            </a:r>
            <a:r>
              <a:rPr lang="fr-FR" sz="2000" dirty="0" smtClean="0"/>
              <a:t>)	0.423509	0.358354</a:t>
            </a:r>
            <a:endParaRPr lang="fr-FR" sz="2000" dirty="0"/>
          </a:p>
          <a:p>
            <a:r>
              <a:rPr lang="fr-FR" sz="2000" dirty="0"/>
              <a:t>V(e</a:t>
            </a:r>
            <a:r>
              <a:rPr lang="fr-FR" sz="2000" dirty="0" smtClean="0"/>
              <a:t>)	1.535181	0.364253</a:t>
            </a:r>
            <a:endParaRPr lang="fr-FR" sz="2000" dirty="0"/>
          </a:p>
          <a:p>
            <a:r>
              <a:rPr lang="fr-FR" sz="2000" dirty="0" err="1" smtClean="0"/>
              <a:t>Vp</a:t>
            </a:r>
            <a:r>
              <a:rPr lang="fr-FR" sz="2000" dirty="0" smtClean="0"/>
              <a:t>	1.958689	0.047950</a:t>
            </a:r>
            <a:endParaRPr lang="fr-FR" sz="2000" dirty="0"/>
          </a:p>
          <a:p>
            <a:r>
              <a:rPr lang="fr-FR" sz="2000" dirty="0"/>
              <a:t>V(G)/</a:t>
            </a:r>
            <a:r>
              <a:rPr lang="fr-FR" sz="2000" dirty="0" err="1" smtClean="0"/>
              <a:t>Vp</a:t>
            </a:r>
            <a:r>
              <a:rPr lang="fr-FR" sz="2000" dirty="0" smtClean="0"/>
              <a:t>	0.216220	0.183335</a:t>
            </a:r>
            <a:endParaRPr lang="fr-FR" sz="2000" dirty="0"/>
          </a:p>
          <a:p>
            <a:r>
              <a:rPr lang="fr-FR" sz="2000" dirty="0" err="1" smtClean="0"/>
              <a:t>logL</a:t>
            </a:r>
            <a:r>
              <a:rPr lang="fr-FR" sz="2000" dirty="0" smtClean="0"/>
              <a:t>	-</a:t>
            </a:r>
            <a:r>
              <a:rPr lang="fr-FR" sz="2000" dirty="0"/>
              <a:t>2820.059</a:t>
            </a:r>
          </a:p>
          <a:p>
            <a:r>
              <a:rPr lang="fr-FR" sz="2000" dirty="0" smtClean="0"/>
              <a:t>logL0	-</a:t>
            </a:r>
            <a:r>
              <a:rPr lang="fr-FR" sz="2000" dirty="0"/>
              <a:t>2820.765</a:t>
            </a:r>
          </a:p>
          <a:p>
            <a:r>
              <a:rPr lang="fr-FR" sz="2000" dirty="0" smtClean="0"/>
              <a:t>LRT	1.412</a:t>
            </a:r>
            <a:endParaRPr lang="fr-FR" sz="2000" dirty="0"/>
          </a:p>
          <a:p>
            <a:r>
              <a:rPr lang="fr-FR" sz="2000" dirty="0" err="1" smtClean="0"/>
              <a:t>Df</a:t>
            </a:r>
            <a:r>
              <a:rPr lang="fr-FR" sz="2000" dirty="0" smtClean="0"/>
              <a:t>	1</a:t>
            </a:r>
            <a:endParaRPr lang="fr-FR" sz="2000" dirty="0"/>
          </a:p>
          <a:p>
            <a:r>
              <a:rPr lang="fr-FR" sz="2000" dirty="0" err="1" smtClean="0"/>
              <a:t>Pval</a:t>
            </a:r>
            <a:r>
              <a:rPr lang="fr-FR" sz="2000" dirty="0" smtClean="0"/>
              <a:t>	0.1173</a:t>
            </a:r>
            <a:endParaRPr lang="fr-FR" sz="2000" dirty="0"/>
          </a:p>
          <a:p>
            <a:r>
              <a:rPr lang="fr-FR" sz="2000" dirty="0"/>
              <a:t>n</a:t>
            </a:r>
            <a:r>
              <a:rPr lang="fr-FR" sz="2000" dirty="0" smtClean="0"/>
              <a:t>	3363</a:t>
            </a:r>
            <a:endParaRPr lang="fr-FR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60306" y="1561959"/>
            <a:ext cx="42306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Rare CVs (0.0025 &lt; MAF &lt; 0.01):</a:t>
            </a:r>
            <a:endParaRPr lang="en-U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9557099" y="4303823"/>
            <a:ext cx="2613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TRUE </a:t>
            </a:r>
            <a:r>
              <a:rPr lang="en-US" sz="2400" b="1" i="1" dirty="0" smtClean="0"/>
              <a:t>h</a:t>
            </a:r>
            <a:r>
              <a:rPr lang="en-US" sz="2400" b="1" i="1" baseline="30000" dirty="0" smtClean="0"/>
              <a:t>2</a:t>
            </a:r>
            <a:r>
              <a:rPr lang="en-US" sz="2400" b="1" dirty="0" smtClean="0"/>
              <a:t> = 0.5</a:t>
            </a:r>
          </a:p>
          <a:p>
            <a:r>
              <a:rPr lang="en-US" sz="2400" b="1" dirty="0" smtClean="0"/>
              <a:t>Downward bias</a:t>
            </a:r>
          </a:p>
          <a:p>
            <a:r>
              <a:rPr lang="en-US" sz="2400" b="1" dirty="0" smtClean="0"/>
              <a:t>(small N = large SE)</a:t>
            </a:r>
            <a:endParaRPr lang="en-U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0498200" y="3681736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h</a:t>
            </a:r>
            <a:r>
              <a:rPr lang="en-US" sz="3600" b="1" i="1" baseline="30000" dirty="0" smtClean="0"/>
              <a:t>2</a:t>
            </a:r>
            <a:r>
              <a:rPr lang="en-US" sz="3600" b="1" i="1" baseline="-25000" dirty="0" smtClean="0"/>
              <a:t>SNP</a:t>
            </a:r>
            <a:endParaRPr lang="en-US" sz="3600" b="1" i="1" baseline="-25000" dirty="0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9358540" y="3992779"/>
            <a:ext cx="118711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967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560306" y="1561959"/>
            <a:ext cx="30796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Rare CVs </a:t>
            </a:r>
            <a:r>
              <a:rPr lang="en-US" sz="2400" b="1" dirty="0" smtClean="0"/>
              <a:t>(MAF&gt;  0.05):</a:t>
            </a:r>
            <a:endParaRPr lang="en-US" sz="24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548"/>
            <a:ext cx="10515600" cy="1325563"/>
          </a:xfrm>
        </p:spPr>
        <p:txBody>
          <a:bodyPr/>
          <a:lstStyle/>
          <a:p>
            <a:r>
              <a:rPr lang="en-US" dirty="0" smtClean="0"/>
              <a:t>GCTA Practical: GCTA OUTPUT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44642" y="2009581"/>
            <a:ext cx="473643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 smtClean="0"/>
              <a:t>TYPE: </a:t>
            </a:r>
            <a:r>
              <a:rPr lang="fr-FR" sz="2000" dirty="0" smtClean="0"/>
              <a:t>cat </a:t>
            </a:r>
            <a:r>
              <a:rPr lang="fr-FR" sz="2000" dirty="0" err="1" smtClean="0"/>
              <a:t>WGSgrm.random.hsq</a:t>
            </a:r>
            <a:r>
              <a:rPr lang="fr-FR" sz="2000" dirty="0"/>
              <a:t> 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Source	Variance		SE</a:t>
            </a:r>
            <a:endParaRPr lang="fr-FR" sz="2000" dirty="0"/>
          </a:p>
          <a:p>
            <a:r>
              <a:rPr lang="fr-FR" sz="2000" dirty="0"/>
              <a:t>V(G</a:t>
            </a:r>
            <a:r>
              <a:rPr lang="fr-FR" sz="2000" dirty="0" smtClean="0"/>
              <a:t>)	1.040127	0.379450</a:t>
            </a:r>
            <a:endParaRPr lang="fr-FR" sz="2000" dirty="0"/>
          </a:p>
          <a:p>
            <a:r>
              <a:rPr lang="fr-FR" sz="2000" dirty="0"/>
              <a:t>V(e</a:t>
            </a:r>
            <a:r>
              <a:rPr lang="fr-FR" sz="2000" dirty="0" smtClean="0"/>
              <a:t>)	0.976229	0.381714</a:t>
            </a:r>
            <a:endParaRPr lang="fr-FR" sz="2000" dirty="0"/>
          </a:p>
          <a:p>
            <a:r>
              <a:rPr lang="fr-FR" sz="2000" dirty="0" err="1" smtClean="0"/>
              <a:t>Vp</a:t>
            </a:r>
            <a:r>
              <a:rPr lang="fr-FR" sz="2000" dirty="0" smtClean="0"/>
              <a:t>	2.016356	0.049236</a:t>
            </a:r>
            <a:endParaRPr lang="fr-FR" sz="2000" dirty="0"/>
          </a:p>
          <a:p>
            <a:r>
              <a:rPr lang="fr-FR" sz="2000" dirty="0"/>
              <a:t>V(G)/</a:t>
            </a:r>
            <a:r>
              <a:rPr lang="fr-FR" sz="2000" dirty="0" err="1" smtClean="0"/>
              <a:t>Vp</a:t>
            </a:r>
            <a:r>
              <a:rPr lang="fr-FR" sz="2000" dirty="0" smtClean="0"/>
              <a:t>	0.515845	0.188371</a:t>
            </a:r>
            <a:endParaRPr lang="fr-FR" sz="2000" dirty="0"/>
          </a:p>
          <a:p>
            <a:r>
              <a:rPr lang="fr-FR" sz="2000" dirty="0" err="1" smtClean="0"/>
              <a:t>logL</a:t>
            </a:r>
            <a:r>
              <a:rPr lang="fr-FR" sz="2000" dirty="0" smtClean="0"/>
              <a:t>	-</a:t>
            </a:r>
            <a:r>
              <a:rPr lang="fr-FR" sz="2000" dirty="0"/>
              <a:t>2873.277</a:t>
            </a:r>
          </a:p>
          <a:p>
            <a:r>
              <a:rPr lang="fr-FR" sz="2000" dirty="0" smtClean="0"/>
              <a:t>logL0	-</a:t>
            </a:r>
            <a:r>
              <a:rPr lang="fr-FR" sz="2000" dirty="0"/>
              <a:t>2877.338</a:t>
            </a:r>
          </a:p>
          <a:p>
            <a:r>
              <a:rPr lang="fr-FR" sz="2000" dirty="0" smtClean="0"/>
              <a:t>LRT	8.121</a:t>
            </a:r>
            <a:endParaRPr lang="fr-FR" sz="2000" dirty="0"/>
          </a:p>
          <a:p>
            <a:r>
              <a:rPr lang="fr-FR" sz="2000" dirty="0" err="1" smtClean="0"/>
              <a:t>Df</a:t>
            </a:r>
            <a:r>
              <a:rPr lang="fr-FR" sz="2000" dirty="0" smtClean="0"/>
              <a:t>	1</a:t>
            </a:r>
            <a:endParaRPr lang="fr-FR" sz="2000" dirty="0"/>
          </a:p>
          <a:p>
            <a:r>
              <a:rPr lang="fr-FR" sz="2000" dirty="0" err="1" smtClean="0"/>
              <a:t>Pval</a:t>
            </a:r>
            <a:r>
              <a:rPr lang="fr-FR" sz="2000" dirty="0" smtClean="0"/>
              <a:t>	0.002188</a:t>
            </a:r>
            <a:endParaRPr lang="fr-FR" sz="2000" dirty="0"/>
          </a:p>
          <a:p>
            <a:r>
              <a:rPr lang="fr-FR" sz="2000" dirty="0" smtClean="0"/>
              <a:t>n	3363</a:t>
            </a:r>
            <a:endParaRPr lang="fr-FR" sz="2000" dirty="0"/>
          </a:p>
        </p:txBody>
      </p:sp>
      <p:sp>
        <p:nvSpPr>
          <p:cNvPr id="3" name="Rectangle 2"/>
          <p:cNvSpPr/>
          <p:nvPr/>
        </p:nvSpPr>
        <p:spPr>
          <a:xfrm>
            <a:off x="5567377" y="1985825"/>
            <a:ext cx="609600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b="1" dirty="0"/>
              <a:t>TYPE: </a:t>
            </a:r>
            <a:r>
              <a:rPr lang="fr-FR" sz="2000" dirty="0" smtClean="0"/>
              <a:t>cat </a:t>
            </a:r>
            <a:r>
              <a:rPr lang="fr-FR" sz="2000" dirty="0" err="1" smtClean="0"/>
              <a:t>WGSgrm.common.hsq</a:t>
            </a:r>
            <a:endParaRPr lang="fr-FR" sz="2000" dirty="0" smtClean="0"/>
          </a:p>
          <a:p>
            <a:endParaRPr lang="fr-FR" sz="2000" dirty="0"/>
          </a:p>
          <a:p>
            <a:r>
              <a:rPr lang="fr-FR" sz="2000" dirty="0" smtClean="0"/>
              <a:t>Source	Variance		SE</a:t>
            </a:r>
            <a:endParaRPr lang="fr-FR" sz="2000" dirty="0"/>
          </a:p>
          <a:p>
            <a:r>
              <a:rPr lang="da-DK" sz="2000" dirty="0"/>
              <a:t>V(G</a:t>
            </a:r>
            <a:r>
              <a:rPr lang="da-DK" sz="2000" dirty="0" smtClean="0"/>
              <a:t>)	1.670281	0.382601</a:t>
            </a:r>
            <a:endParaRPr lang="da-DK" sz="2000" dirty="0"/>
          </a:p>
          <a:p>
            <a:r>
              <a:rPr lang="da-DK" sz="2000" dirty="0"/>
              <a:t>V(e</a:t>
            </a:r>
            <a:r>
              <a:rPr lang="da-DK" sz="2000" dirty="0" smtClean="0"/>
              <a:t>)	0.322239	0.380868</a:t>
            </a:r>
            <a:endParaRPr lang="da-DK" sz="2000" dirty="0"/>
          </a:p>
          <a:p>
            <a:r>
              <a:rPr lang="da-DK" sz="2000" dirty="0" err="1" smtClean="0"/>
              <a:t>Vp</a:t>
            </a:r>
            <a:r>
              <a:rPr lang="da-DK" sz="2000" dirty="0" smtClean="0"/>
              <a:t>	1.992520	0.048599</a:t>
            </a:r>
            <a:endParaRPr lang="da-DK" sz="2000" dirty="0"/>
          </a:p>
          <a:p>
            <a:r>
              <a:rPr lang="da-DK" sz="2000" dirty="0"/>
              <a:t>V(G)/</a:t>
            </a:r>
            <a:r>
              <a:rPr lang="da-DK" sz="2000" dirty="0" err="1" smtClean="0"/>
              <a:t>Vp</a:t>
            </a:r>
            <a:r>
              <a:rPr lang="da-DK" sz="2000" dirty="0" smtClean="0"/>
              <a:t>	0.838276	0.191079</a:t>
            </a:r>
            <a:endParaRPr lang="da-DK" sz="2000" dirty="0"/>
          </a:p>
          <a:p>
            <a:r>
              <a:rPr lang="da-DK" sz="2000" dirty="0" err="1" smtClean="0"/>
              <a:t>logL</a:t>
            </a:r>
            <a:r>
              <a:rPr lang="da-DK" sz="2000" dirty="0" smtClean="0"/>
              <a:t>	-</a:t>
            </a:r>
            <a:r>
              <a:rPr lang="da-DK" sz="2000" dirty="0"/>
              <a:t>2855.224</a:t>
            </a:r>
          </a:p>
          <a:p>
            <a:r>
              <a:rPr lang="da-DK" sz="2000" dirty="0" smtClean="0"/>
              <a:t>logL0	-</a:t>
            </a:r>
            <a:r>
              <a:rPr lang="da-DK" sz="2000" dirty="0"/>
              <a:t>2865.809</a:t>
            </a:r>
          </a:p>
          <a:p>
            <a:r>
              <a:rPr lang="da-DK" sz="2000" dirty="0" smtClean="0"/>
              <a:t>LRT	21.171</a:t>
            </a:r>
            <a:endParaRPr lang="da-DK" sz="2000" dirty="0"/>
          </a:p>
          <a:p>
            <a:r>
              <a:rPr lang="da-DK" sz="2000" dirty="0" err="1" smtClean="0"/>
              <a:t>Df</a:t>
            </a:r>
            <a:r>
              <a:rPr lang="da-DK" sz="2000" dirty="0" smtClean="0"/>
              <a:t>	1</a:t>
            </a:r>
            <a:endParaRPr lang="da-DK" sz="2000" dirty="0"/>
          </a:p>
          <a:p>
            <a:r>
              <a:rPr lang="da-DK" sz="2000" dirty="0" err="1" smtClean="0"/>
              <a:t>Pval</a:t>
            </a:r>
            <a:r>
              <a:rPr lang="da-DK" sz="2000" dirty="0" smtClean="0"/>
              <a:t>	2.101e-06</a:t>
            </a:r>
            <a:endParaRPr lang="da-DK" sz="2000" dirty="0"/>
          </a:p>
          <a:p>
            <a:r>
              <a:rPr lang="da-DK" sz="2000" dirty="0" smtClean="0"/>
              <a:t>n	3363</a:t>
            </a:r>
            <a:endParaRPr lang="da-DK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486051" y="4354870"/>
            <a:ext cx="261315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TRUE </a:t>
            </a:r>
            <a:r>
              <a:rPr lang="en-US" sz="2400" b="1" i="1" dirty="0" smtClean="0"/>
              <a:t>h</a:t>
            </a:r>
            <a:r>
              <a:rPr lang="en-US" sz="2400" b="1" i="1" baseline="30000" dirty="0" smtClean="0"/>
              <a:t>2</a:t>
            </a:r>
            <a:r>
              <a:rPr lang="en-US" sz="2400" b="1" dirty="0" smtClean="0"/>
              <a:t> = 0.5</a:t>
            </a:r>
          </a:p>
          <a:p>
            <a:r>
              <a:rPr lang="en-US" sz="2400" b="1" dirty="0" smtClean="0"/>
              <a:t>Upward bias</a:t>
            </a:r>
          </a:p>
          <a:p>
            <a:r>
              <a:rPr lang="en-US" sz="2400" b="1" dirty="0" smtClean="0"/>
              <a:t>(small N = large SE)</a:t>
            </a:r>
            <a:endParaRPr lang="en-U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0625711" y="3681736"/>
            <a:ext cx="10919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i="1" dirty="0" smtClean="0"/>
              <a:t>h</a:t>
            </a:r>
            <a:r>
              <a:rPr lang="en-US" sz="3600" b="1" i="1" baseline="30000" dirty="0" smtClean="0"/>
              <a:t>2</a:t>
            </a:r>
            <a:r>
              <a:rPr lang="en-US" sz="3600" b="1" i="1" baseline="-25000" dirty="0" smtClean="0"/>
              <a:t>SNP</a:t>
            </a:r>
            <a:endParaRPr lang="en-US" sz="3600" b="1" i="1" baseline="-25000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9486051" y="3992779"/>
            <a:ext cx="1187116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44642" y="1574383"/>
            <a:ext cx="29974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Randomly Drawn </a:t>
            </a:r>
            <a:r>
              <a:rPr lang="en-US" sz="2400" b="1" dirty="0" smtClean="0"/>
              <a:t>CVs: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730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GCTA Practical – MAF-stratified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041231"/>
          </a:xfrm>
        </p:spPr>
        <p:txBody>
          <a:bodyPr>
            <a:normAutofit/>
          </a:bodyPr>
          <a:lstStyle/>
          <a:p>
            <a:r>
              <a:rPr lang="en-US" sz="4000" dirty="0" smtClean="0"/>
              <a:t>MAF-stratified GREML – partition variance among MAF bins</a:t>
            </a:r>
          </a:p>
          <a:p>
            <a:pPr lvl="1"/>
            <a:r>
              <a:rPr lang="en-US" sz="3600" dirty="0" smtClean="0"/>
              <a:t>Multiple GRMs included in the model, same otherwise</a:t>
            </a:r>
          </a:p>
          <a:p>
            <a:r>
              <a:rPr lang="en-US" sz="4000" dirty="0" smtClean="0"/>
              <a:t>Data:</a:t>
            </a:r>
          </a:p>
          <a:p>
            <a:pPr lvl="1"/>
            <a:r>
              <a:rPr lang="en-US" sz="3600" dirty="0" smtClean="0"/>
              <a:t>Change to MGRM directory. </a:t>
            </a:r>
          </a:p>
          <a:p>
            <a:pPr lvl="1"/>
            <a:r>
              <a:rPr lang="en-US" sz="3600" b="1" dirty="0" smtClean="0"/>
              <a:t>TYPE:</a:t>
            </a:r>
            <a:r>
              <a:rPr lang="en-US" sz="3600" dirty="0" smtClean="0"/>
              <a:t> cd MGRM</a:t>
            </a:r>
          </a:p>
        </p:txBody>
      </p:sp>
    </p:spTree>
    <p:extLst>
      <p:ext uri="{BB962C8B-B14F-4D97-AF65-F5344CB8AC3E}">
        <p14:creationId xmlns:p14="http://schemas.microsoft.com/office/powerpoint/2010/main" val="143067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GCTA Practical – MAF-stratified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041231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GRMs: </a:t>
            </a:r>
          </a:p>
          <a:p>
            <a:pPr lvl="2"/>
            <a:r>
              <a:rPr lang="en-US" sz="2800" dirty="0" smtClean="0"/>
              <a:t>WGS.rel05.common.* (all variants with MAF &gt; 0.05)</a:t>
            </a:r>
          </a:p>
          <a:p>
            <a:pPr lvl="2"/>
            <a:r>
              <a:rPr lang="en-US" sz="2800" dirty="0" smtClean="0"/>
              <a:t>WGS.rel05.uncommon.* (0.0025 &lt; MAF &lt; 0.05)</a:t>
            </a:r>
            <a:endParaRPr lang="en-US" sz="2800" dirty="0"/>
          </a:p>
          <a:p>
            <a:pPr lvl="2"/>
            <a:r>
              <a:rPr lang="en-US" sz="2800" dirty="0" smtClean="0"/>
              <a:t>WGS.rel05.rare.* (MAF&lt;0.0025)</a:t>
            </a:r>
            <a:endParaRPr lang="en-US" sz="2800" dirty="0"/>
          </a:p>
          <a:p>
            <a:pPr lvl="1"/>
            <a:r>
              <a:rPr lang="en-US" sz="3200" dirty="0" smtClean="0"/>
              <a:t>Phenotype: </a:t>
            </a:r>
          </a:p>
          <a:p>
            <a:pPr lvl="2"/>
            <a:r>
              <a:rPr lang="en-US" sz="2800" dirty="0" err="1" smtClean="0"/>
              <a:t>pheno_randomCVs.txt</a:t>
            </a:r>
            <a:r>
              <a:rPr lang="en-US" sz="2800" dirty="0"/>
              <a:t> </a:t>
            </a:r>
            <a:r>
              <a:rPr lang="en-US" sz="2800" dirty="0" smtClean="0"/>
              <a:t>(CVs randomly drawn from all sequence variants)</a:t>
            </a:r>
            <a:endParaRPr lang="en-US" sz="2800" dirty="0"/>
          </a:p>
          <a:p>
            <a:pPr lvl="1"/>
            <a:r>
              <a:rPr lang="en-US" sz="3200" dirty="0" smtClean="0"/>
              <a:t>MGRM list</a:t>
            </a:r>
          </a:p>
          <a:p>
            <a:pPr lvl="2"/>
            <a:r>
              <a:rPr lang="en-US" sz="2800" dirty="0" smtClean="0"/>
              <a:t>List of GRM paths and prefixes</a:t>
            </a:r>
          </a:p>
          <a:p>
            <a:pPr lvl="2"/>
            <a:r>
              <a:rPr lang="en-US" sz="2800" b="1" dirty="0" smtClean="0"/>
              <a:t>TYPE: </a:t>
            </a:r>
            <a:r>
              <a:rPr lang="en-US" sz="2800" dirty="0" smtClean="0"/>
              <a:t>cat </a:t>
            </a:r>
            <a:r>
              <a:rPr lang="en-US" sz="2800" dirty="0" err="1" smtClean="0"/>
              <a:t>mgrm.list.txt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587778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dirty="0" smtClean="0"/>
              <a:t>GCTA Practical: RUN GCTA </a:t>
            </a:r>
            <a:r>
              <a:rPr lang="en-US" smtClean="0"/>
              <a:t>with multiple GRMs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3033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COMMAND: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3200" dirty="0" smtClean="0"/>
              <a:t>Randomly Drawn CVs:</a:t>
            </a:r>
          </a:p>
          <a:p>
            <a:pPr marL="0" indent="0">
              <a:buNone/>
            </a:pPr>
            <a:r>
              <a:rPr lang="en-US" sz="2400" dirty="0" err="1" smtClean="0"/>
              <a:t>gcta</a:t>
            </a:r>
            <a:r>
              <a:rPr lang="en-US" sz="2400" dirty="0" smtClean="0"/>
              <a:t> --</a:t>
            </a:r>
            <a:r>
              <a:rPr lang="en-US" sz="2400" dirty="0" err="1" smtClean="0"/>
              <a:t>mgrm</a:t>
            </a:r>
            <a:r>
              <a:rPr lang="en-US" sz="2400" dirty="0" smtClean="0"/>
              <a:t> </a:t>
            </a:r>
            <a:r>
              <a:rPr lang="en-US" sz="2400" dirty="0" err="1"/>
              <a:t>m</a:t>
            </a:r>
            <a:r>
              <a:rPr lang="en-US" sz="2400" dirty="0" err="1" smtClean="0"/>
              <a:t>grm.list.txt</a:t>
            </a:r>
            <a:r>
              <a:rPr lang="en-US" sz="2400" dirty="0" smtClean="0"/>
              <a:t> </a:t>
            </a:r>
            <a:r>
              <a:rPr lang="en-US" sz="2400" dirty="0" smtClean="0"/>
              <a:t>--</a:t>
            </a:r>
            <a:r>
              <a:rPr lang="en-US" sz="2400" dirty="0" err="1" smtClean="0"/>
              <a:t>pheno</a:t>
            </a:r>
            <a:r>
              <a:rPr lang="en-US" sz="2400" dirty="0" smtClean="0"/>
              <a:t>  </a:t>
            </a:r>
            <a:r>
              <a:rPr lang="en-US" sz="2400" dirty="0" err="1" smtClean="0"/>
              <a:t>pheno_randomCVs.txt</a:t>
            </a:r>
            <a:r>
              <a:rPr lang="en-US" sz="2400" dirty="0" smtClean="0"/>
              <a:t> </a:t>
            </a:r>
            <a:r>
              <a:rPr lang="en-US" sz="2400" dirty="0" smtClean="0"/>
              <a:t>--</a:t>
            </a:r>
            <a:r>
              <a:rPr lang="en-US" sz="2400" dirty="0" err="1" smtClean="0"/>
              <a:t>reml</a:t>
            </a:r>
            <a:r>
              <a:rPr lang="en-US" sz="2400" dirty="0" smtClean="0"/>
              <a:t> --</a:t>
            </a:r>
            <a:r>
              <a:rPr lang="en-US" sz="2400" dirty="0" err="1" smtClean="0"/>
              <a:t>reml</a:t>
            </a:r>
            <a:r>
              <a:rPr lang="en-US" sz="2400" dirty="0" smtClean="0"/>
              <a:t>-no-</a:t>
            </a:r>
            <a:r>
              <a:rPr lang="en-US" sz="2400" dirty="0" err="1" smtClean="0"/>
              <a:t>lrt</a:t>
            </a:r>
            <a:r>
              <a:rPr lang="en-US" sz="2400" dirty="0" smtClean="0"/>
              <a:t> --out </a:t>
            </a:r>
            <a:r>
              <a:rPr lang="en-US" sz="2400" dirty="0" err="1" smtClean="0"/>
              <a:t>mgrm.randomCV</a:t>
            </a:r>
            <a:r>
              <a:rPr lang="en-US" sz="2400" dirty="0" smtClean="0"/>
              <a:t> --thread-</a:t>
            </a:r>
            <a:r>
              <a:rPr lang="en-US" sz="2400" dirty="0" err="1" smtClean="0"/>
              <a:t>num</a:t>
            </a:r>
            <a:r>
              <a:rPr lang="en-US" sz="2400" dirty="0" smtClean="0"/>
              <a:t> 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2450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2894" y="257893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Goal: To use GCTA to estimate </a:t>
            </a:r>
            <a:r>
              <a:rPr lang="en-US" i="1" dirty="0" smtClean="0"/>
              <a:t>h</a:t>
            </a:r>
            <a:r>
              <a:rPr lang="en-US" i="1" baseline="30000" dirty="0" smtClean="0"/>
              <a:t>2</a:t>
            </a:r>
            <a:r>
              <a:rPr lang="en-US" i="1" baseline="-25000" dirty="0" smtClean="0"/>
              <a:t>SNP</a:t>
            </a:r>
            <a:r>
              <a:rPr lang="en-US" dirty="0" smtClean="0"/>
              <a:t> from whole genome sequence data &amp; understand how MAF/LD patterns influence biases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1888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0548"/>
            <a:ext cx="10515600" cy="1325563"/>
          </a:xfrm>
        </p:spPr>
        <p:txBody>
          <a:bodyPr/>
          <a:lstStyle/>
          <a:p>
            <a:r>
              <a:rPr lang="en-US" dirty="0" smtClean="0"/>
              <a:t>GCTA Practical: GCTA OUTPUT MGRM MODEL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386037" y="1900801"/>
            <a:ext cx="538052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800" b="1" dirty="0"/>
              <a:t>TYPE: </a:t>
            </a:r>
            <a:r>
              <a:rPr lang="fr-FR" sz="2800" dirty="0"/>
              <a:t>cat </a:t>
            </a:r>
            <a:r>
              <a:rPr lang="fr-FR" sz="2800" dirty="0" err="1"/>
              <a:t>mgrm.randomCV.hsq</a:t>
            </a:r>
            <a:r>
              <a:rPr lang="fr-FR" sz="2800" dirty="0"/>
              <a:t> </a:t>
            </a:r>
          </a:p>
          <a:p>
            <a:endParaRPr lang="fr-FR" sz="2000" dirty="0"/>
          </a:p>
          <a:p>
            <a:r>
              <a:rPr lang="fr-FR" sz="2000" dirty="0" smtClean="0"/>
              <a:t>Source		Variance		SE</a:t>
            </a:r>
            <a:endParaRPr lang="fr-FR" sz="2000" dirty="0"/>
          </a:p>
          <a:p>
            <a:r>
              <a:rPr lang="fr-FR" sz="2000" dirty="0"/>
              <a:t>V(G1</a:t>
            </a:r>
            <a:r>
              <a:rPr lang="fr-FR" sz="2000" dirty="0" smtClean="0"/>
              <a:t>)		0.303900	0.184182</a:t>
            </a:r>
            <a:endParaRPr lang="fr-FR" sz="2000" dirty="0"/>
          </a:p>
          <a:p>
            <a:r>
              <a:rPr lang="fr-FR" sz="2000" dirty="0"/>
              <a:t>V(G2</a:t>
            </a:r>
            <a:r>
              <a:rPr lang="fr-FR" sz="2000" dirty="0" smtClean="0"/>
              <a:t>)		0.127654	0.309142</a:t>
            </a:r>
            <a:endParaRPr lang="fr-FR" sz="2000" dirty="0"/>
          </a:p>
          <a:p>
            <a:r>
              <a:rPr lang="fr-FR" sz="2000" dirty="0"/>
              <a:t>V(G3</a:t>
            </a:r>
            <a:r>
              <a:rPr lang="fr-FR" sz="2000" dirty="0" smtClean="0"/>
              <a:t>)		0.653199	0.328909</a:t>
            </a:r>
            <a:endParaRPr lang="fr-FR" sz="2000" dirty="0"/>
          </a:p>
          <a:p>
            <a:r>
              <a:rPr lang="fr-FR" sz="2000" dirty="0"/>
              <a:t>V(e</a:t>
            </a:r>
            <a:r>
              <a:rPr lang="fr-FR" sz="2000" dirty="0" smtClean="0"/>
              <a:t>)		0.926493	0.435653</a:t>
            </a:r>
            <a:endParaRPr lang="fr-FR" sz="2000" dirty="0"/>
          </a:p>
          <a:p>
            <a:r>
              <a:rPr lang="fr-FR" sz="2000" dirty="0" err="1" smtClean="0"/>
              <a:t>Vp</a:t>
            </a:r>
            <a:r>
              <a:rPr lang="fr-FR" sz="2000" dirty="0" smtClean="0"/>
              <a:t>		2.011246	0.049641</a:t>
            </a:r>
            <a:endParaRPr lang="fr-FR" sz="2000" dirty="0"/>
          </a:p>
          <a:p>
            <a:r>
              <a:rPr lang="fr-FR" sz="2000" dirty="0"/>
              <a:t>V(G1)/</a:t>
            </a:r>
            <a:r>
              <a:rPr lang="fr-FR" sz="2000" dirty="0" err="1" smtClean="0"/>
              <a:t>Vp</a:t>
            </a:r>
            <a:r>
              <a:rPr lang="fr-FR" sz="2000" dirty="0" smtClean="0"/>
              <a:t>	0.151100	0.091277</a:t>
            </a:r>
            <a:endParaRPr lang="fr-FR" sz="2000" dirty="0"/>
          </a:p>
          <a:p>
            <a:r>
              <a:rPr lang="fr-FR" sz="2000" dirty="0"/>
              <a:t>V(G2)/</a:t>
            </a:r>
            <a:r>
              <a:rPr lang="fr-FR" sz="2000" dirty="0" err="1" smtClean="0"/>
              <a:t>Vp</a:t>
            </a:r>
            <a:r>
              <a:rPr lang="fr-FR" sz="2000" dirty="0" smtClean="0"/>
              <a:t>	0.063470	0.153765</a:t>
            </a:r>
            <a:endParaRPr lang="fr-FR" sz="2000" dirty="0"/>
          </a:p>
          <a:p>
            <a:r>
              <a:rPr lang="fr-FR" sz="2000" dirty="0"/>
              <a:t>V(G3)/</a:t>
            </a:r>
            <a:r>
              <a:rPr lang="fr-FR" sz="2000" dirty="0" err="1" smtClean="0"/>
              <a:t>Vp</a:t>
            </a:r>
            <a:r>
              <a:rPr lang="fr-FR" sz="2000" dirty="0" smtClean="0"/>
              <a:t>	0.324773	0.164408</a:t>
            </a:r>
            <a:endParaRPr lang="fr-FR" sz="2000" dirty="0"/>
          </a:p>
          <a:p>
            <a:endParaRPr lang="fr-FR" sz="2000" dirty="0" smtClean="0"/>
          </a:p>
          <a:p>
            <a:r>
              <a:rPr lang="fr-FR" sz="2000" dirty="0" err="1" smtClean="0"/>
              <a:t>Sum</a:t>
            </a:r>
            <a:r>
              <a:rPr lang="fr-FR" sz="2000" dirty="0" smtClean="0"/>
              <a:t> of V(G)/</a:t>
            </a:r>
            <a:r>
              <a:rPr lang="fr-FR" sz="2000" dirty="0" err="1" smtClean="0"/>
              <a:t>Vp</a:t>
            </a:r>
            <a:r>
              <a:rPr lang="fr-FR" sz="2000" dirty="0" smtClean="0"/>
              <a:t>	0.539344	0.215105</a:t>
            </a:r>
          </a:p>
          <a:p>
            <a:r>
              <a:rPr lang="fr-FR" sz="2000" dirty="0" err="1" smtClean="0"/>
              <a:t>logL</a:t>
            </a:r>
            <a:r>
              <a:rPr lang="fr-FR" sz="2000" dirty="0" smtClean="0"/>
              <a:t>		-</a:t>
            </a:r>
            <a:r>
              <a:rPr lang="fr-FR" sz="2000" dirty="0"/>
              <a:t>2872.894</a:t>
            </a:r>
          </a:p>
          <a:p>
            <a:r>
              <a:rPr lang="fr-FR" sz="2000" dirty="0" smtClean="0"/>
              <a:t>N		3363</a:t>
            </a: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101134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49000" cy="1325563"/>
          </a:xfrm>
        </p:spPr>
        <p:txBody>
          <a:bodyPr/>
          <a:lstStyle/>
          <a:p>
            <a:r>
              <a:rPr lang="en-US" dirty="0" smtClean="0"/>
              <a:t>GCTA Practical: RUN GCTA </a:t>
            </a:r>
            <a:r>
              <a:rPr lang="en-US" smtClean="0"/>
              <a:t>with multiple GRMs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20336"/>
            <a:ext cx="10515600" cy="303358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Try running with different phenotypes </a:t>
            </a:r>
          </a:p>
          <a:p>
            <a:pPr>
              <a:buFontTx/>
              <a:buChar char="-"/>
            </a:pPr>
            <a:r>
              <a:rPr lang="en-US" b="1" dirty="0"/>
              <a:t>C</a:t>
            </a:r>
            <a:r>
              <a:rPr lang="en-US" b="1" dirty="0" smtClean="0"/>
              <a:t>ommon CVs</a:t>
            </a:r>
          </a:p>
          <a:p>
            <a:pPr>
              <a:buFontTx/>
              <a:buChar char="-"/>
            </a:pPr>
            <a:r>
              <a:rPr lang="en-US" b="1" dirty="0" smtClean="0"/>
              <a:t>Rare CVs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081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GCTA practical: </a:t>
            </a:r>
            <a:r>
              <a:rPr lang="en-US" dirty="0" smtClean="0"/>
              <a:t>Real genotypes, simulated phenotypes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225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Genotype Data to Make the Genetic Relatedness Matrix (GRM)</a:t>
            </a:r>
          </a:p>
          <a:p>
            <a:pPr marL="0" indent="0">
              <a:buNone/>
            </a:pPr>
            <a:r>
              <a:rPr lang="en-US" b="1" dirty="0" smtClean="0"/>
              <a:t>Whole Genome Sequence </a:t>
            </a:r>
            <a:r>
              <a:rPr lang="en-US" dirty="0" smtClean="0"/>
              <a:t>used to make GRM</a:t>
            </a:r>
          </a:p>
        </p:txBody>
      </p:sp>
      <p:sp>
        <p:nvSpPr>
          <p:cNvPr id="4" name="Rectangle 3"/>
          <p:cNvSpPr/>
          <p:nvPr/>
        </p:nvSpPr>
        <p:spPr>
          <a:xfrm>
            <a:off x="838200" y="3176934"/>
            <a:ext cx="10134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800" dirty="0"/>
              <a:t>1,000 Genomes + UK10K sequence data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All variants included (except singletons)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Relatedness&lt;0.05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 smtClean="0"/>
              <a:t>N </a:t>
            </a:r>
            <a:r>
              <a:rPr lang="en-US" sz="2800" dirty="0"/>
              <a:t>= 3,363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800" dirty="0"/>
              <a:t>Plink used to create the GRM (--make-</a:t>
            </a:r>
            <a:r>
              <a:rPr lang="en-US" sz="2800" dirty="0" err="1"/>
              <a:t>grm</a:t>
            </a:r>
            <a:r>
              <a:rPr lang="en-US" sz="2800" dirty="0"/>
              <a:t>-bin) </a:t>
            </a:r>
            <a:endParaRPr lang="en-US" sz="2800" dirty="0" smtClean="0"/>
          </a:p>
          <a:p>
            <a:pPr marL="742950" lvl="1" indent="-285750">
              <a:buFont typeface="Arial" charset="0"/>
              <a:buChar char="•"/>
            </a:pPr>
            <a:r>
              <a:rPr lang="en-US" sz="2800" b="1" dirty="0" smtClean="0"/>
              <a:t>ALREADY DONE</a:t>
            </a:r>
            <a:endParaRPr lang="en-US" sz="2800" dirty="0"/>
          </a:p>
          <a:p>
            <a:pPr marL="285750" indent="-285750">
              <a:buFont typeface="Arial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433268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GCTA practical: </a:t>
            </a:r>
            <a:r>
              <a:rPr lang="en-US" dirty="0" smtClean="0"/>
              <a:t>Real genotypes, simulated phenotypes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7001" r="8596"/>
          <a:stretch/>
        </p:blipFill>
        <p:spPr>
          <a:xfrm>
            <a:off x="6653330" y="1407694"/>
            <a:ext cx="5366217" cy="487279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13085" y="1690688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Simulated phenotypes with a standard polygenic model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1,000 causal variants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Randomly from whole genome sequence data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Realistic LD &amp; MAF with respect to SNP array data used to create the GRM</a:t>
            </a:r>
          </a:p>
          <a:p>
            <a:pPr marL="285750" indent="-285750">
              <a:buFont typeface="Arial" charset="0"/>
              <a:buChar char="•"/>
            </a:pPr>
            <a:endParaRPr lang="en-US" sz="1600" i="1" dirty="0"/>
          </a:p>
          <a:p>
            <a:endParaRPr lang="en-US" sz="1600" dirty="0" smtClean="0"/>
          </a:p>
          <a:p>
            <a:r>
              <a:rPr lang="en-US" sz="2400" b="1" dirty="0" smtClean="0"/>
              <a:t>3 Different Phenotypes: </a:t>
            </a:r>
          </a:p>
          <a:p>
            <a:r>
              <a:rPr lang="en-US" sz="2400" b="1" dirty="0" smtClean="0"/>
              <a:t>Vary the MAF of the Causal variants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Random: drawn from all sequenced variants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Rare: 0.0025 &lt; MAF &lt; 0.01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Common: MAF &gt; 0.05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55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GCTA practical: </a:t>
            </a:r>
            <a:r>
              <a:rPr lang="en-US" dirty="0" smtClean="0"/>
              <a:t>Real genotypes, simulated phenotypes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13085" y="1690688"/>
            <a:ext cx="6096000" cy="4031873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b="1" dirty="0"/>
              <a:t>Simulated phenotypes with a standard polygenic model 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1,000 causal variants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Randomly from whole genome sequence data</a:t>
            </a:r>
          </a:p>
          <a:p>
            <a:pPr marL="285750" indent="-285750">
              <a:buFont typeface="Arial" charset="0"/>
              <a:buChar char="•"/>
            </a:pPr>
            <a:r>
              <a:rPr lang="en-US" sz="1600" dirty="0"/>
              <a:t>Realistic LD &amp; MAF with respect to SNP array data used to create the GRM</a:t>
            </a:r>
          </a:p>
          <a:p>
            <a:pPr marL="285750" indent="-285750">
              <a:buFont typeface="Arial" charset="0"/>
              <a:buChar char="•"/>
            </a:pPr>
            <a:endParaRPr lang="en-US" sz="1600" i="1" dirty="0"/>
          </a:p>
          <a:p>
            <a:endParaRPr lang="en-US" sz="1600" dirty="0" smtClean="0"/>
          </a:p>
          <a:p>
            <a:r>
              <a:rPr lang="en-US" sz="2400" b="1" dirty="0" smtClean="0"/>
              <a:t>3 Different Phenotypes: </a:t>
            </a:r>
          </a:p>
          <a:p>
            <a:r>
              <a:rPr lang="en-US" sz="2400" b="1" dirty="0" smtClean="0"/>
              <a:t>Vary the MAF of the Causal variants</a:t>
            </a:r>
          </a:p>
          <a:p>
            <a:pPr marL="285750" indent="-285750">
              <a:buFont typeface="Arial" charset="0"/>
              <a:buChar char="•"/>
            </a:pPr>
            <a:endParaRPr lang="en-US" sz="2400" dirty="0"/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Random: drawn from all sequenced variants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Rare: 0.0025 &lt; MAF &lt; 0.01</a:t>
            </a:r>
          </a:p>
          <a:p>
            <a:pPr marL="285750" indent="-285750">
              <a:buFont typeface="Arial" charset="0"/>
              <a:buChar char="•"/>
            </a:pPr>
            <a:r>
              <a:rPr lang="en-US" sz="2400" dirty="0" smtClean="0"/>
              <a:t>Common: MAF &gt; 0.05</a:t>
            </a:r>
            <a:endParaRPr lang="en-US" sz="2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645" t="18311" r="8934" b="15022"/>
          <a:stretch/>
        </p:blipFill>
        <p:spPr>
          <a:xfrm>
            <a:off x="6874523" y="1690688"/>
            <a:ext cx="5173543" cy="423598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9439921" y="5926668"/>
            <a:ext cx="8659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smtClean="0"/>
              <a:t>MAF</a:t>
            </a:r>
            <a:endParaRPr lang="en-US" sz="2800"/>
          </a:p>
        </p:txBody>
      </p:sp>
      <p:sp>
        <p:nvSpPr>
          <p:cNvPr id="8" name="Rectangle 7"/>
          <p:cNvSpPr/>
          <p:nvPr/>
        </p:nvSpPr>
        <p:spPr>
          <a:xfrm rot="16200000">
            <a:off x="6345051" y="3270871"/>
            <a:ext cx="5357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i="1" dirty="0">
                <a:sym typeface="Symbol" charset="2"/>
              </a:rPr>
              <a:t></a:t>
            </a:r>
            <a:r>
              <a:rPr lang="en-US" sz="3200" i="1" baseline="-25000" dirty="0"/>
              <a:t>k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457658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988"/>
            <a:ext cx="10515600" cy="1040256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MAF of SNP array markers and whole genome sequence</a:t>
            </a:r>
            <a:endParaRPr lang="en-US" sz="3600" dirty="0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9430427"/>
              </p:ext>
            </p:extLst>
          </p:nvPr>
        </p:nvGraphicFramePr>
        <p:xfrm>
          <a:off x="1350264" y="1039400"/>
          <a:ext cx="9073896" cy="53979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570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GCTA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041231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4000" dirty="0" smtClean="0"/>
              <a:t>Data already loaded on local drives</a:t>
            </a:r>
          </a:p>
          <a:p>
            <a:pPr lvl="1"/>
            <a:r>
              <a:rPr lang="en-US" sz="3600" dirty="0" smtClean="0"/>
              <a:t>LOCATION: </a:t>
            </a:r>
            <a:r>
              <a:rPr lang="en-US" sz="3600" dirty="0"/>
              <a:t>/</a:t>
            </a:r>
            <a:r>
              <a:rPr lang="en-US" sz="3600" dirty="0" smtClean="0"/>
              <a:t>faculty/</a:t>
            </a:r>
            <a:r>
              <a:rPr lang="en-US" sz="3600" dirty="0" err="1" smtClean="0"/>
              <a:t>luke</a:t>
            </a:r>
            <a:r>
              <a:rPr lang="en-US" sz="3600" dirty="0" smtClean="0"/>
              <a:t>/2017/Wednesday_practical_2</a:t>
            </a:r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GET DATA: </a:t>
            </a:r>
          </a:p>
          <a:p>
            <a:pPr lvl="2"/>
            <a:r>
              <a:rPr lang="en-US" sz="3200" dirty="0" smtClean="0"/>
              <a:t>Open terminal</a:t>
            </a:r>
          </a:p>
          <a:p>
            <a:pPr lvl="2"/>
            <a:r>
              <a:rPr lang="en-US" sz="3200" b="1" dirty="0" smtClean="0"/>
              <a:t>TYPE: </a:t>
            </a:r>
            <a:r>
              <a:rPr lang="en-US" sz="3200" dirty="0" err="1" smtClean="0"/>
              <a:t>cp</a:t>
            </a:r>
            <a:r>
              <a:rPr lang="en-US" sz="3200" dirty="0" smtClean="0"/>
              <a:t> </a:t>
            </a:r>
            <a:r>
              <a:rPr lang="en-US" sz="3200" dirty="0" smtClean="0"/>
              <a:t>–r /faculty/</a:t>
            </a:r>
            <a:r>
              <a:rPr lang="en-US" sz="3200" dirty="0" err="1" smtClean="0"/>
              <a:t>luke</a:t>
            </a:r>
            <a:r>
              <a:rPr lang="en-US" sz="3200" dirty="0" smtClean="0"/>
              <a:t>/2017/Wednesday_practical_2 </a:t>
            </a:r>
            <a:r>
              <a:rPr lang="en-US" sz="3200" dirty="0" smtClean="0"/>
              <a:t>/YOUR/HOME/DIRECTORY/HERE/</a:t>
            </a:r>
          </a:p>
          <a:p>
            <a:pPr lvl="2"/>
            <a:r>
              <a:rPr lang="en-US" sz="3200" b="1" dirty="0"/>
              <a:t>TYPE:</a:t>
            </a:r>
            <a:r>
              <a:rPr lang="en-US" sz="3200" dirty="0"/>
              <a:t> cd /</a:t>
            </a:r>
            <a:r>
              <a:rPr lang="en-US" sz="3200" dirty="0"/>
              <a:t>YOUR/HOME/DIRECTORY/HERE/Wednesday_practical_2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391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GCTA Practical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515600" cy="5041231"/>
          </a:xfrm>
        </p:spPr>
        <p:txBody>
          <a:bodyPr>
            <a:noAutofit/>
          </a:bodyPr>
          <a:lstStyle/>
          <a:p>
            <a:pPr lvl="1"/>
            <a:r>
              <a:rPr lang="en-US" sz="3600" b="1" dirty="0" smtClean="0"/>
              <a:t>TYPE:</a:t>
            </a:r>
            <a:r>
              <a:rPr lang="en-US" sz="3600" dirty="0" smtClean="0"/>
              <a:t> ls</a:t>
            </a:r>
            <a:endParaRPr lang="en-US" sz="3600" dirty="0"/>
          </a:p>
          <a:p>
            <a:pPr lvl="1"/>
            <a:endParaRPr lang="en-US" sz="3600" dirty="0" smtClean="0"/>
          </a:p>
          <a:p>
            <a:pPr lvl="1"/>
            <a:r>
              <a:rPr lang="en-US" sz="3600" dirty="0" smtClean="0"/>
              <a:t>GRM: </a:t>
            </a:r>
          </a:p>
          <a:p>
            <a:pPr lvl="2"/>
            <a:r>
              <a:rPr lang="en-US" sz="3200" dirty="0" smtClean="0"/>
              <a:t>WGS.rel05.grm.bin (binary file with GRM elements)</a:t>
            </a:r>
            <a:endParaRPr lang="en-US" sz="3200" dirty="0"/>
          </a:p>
          <a:p>
            <a:pPr lvl="2"/>
            <a:r>
              <a:rPr lang="en-US" sz="3200" dirty="0" smtClean="0"/>
              <a:t>WGS.rel05.grm.N.bin (binary file with the number of SNPs used to create the GRM)</a:t>
            </a:r>
            <a:endParaRPr lang="en-US" sz="3200" dirty="0"/>
          </a:p>
          <a:p>
            <a:pPr lvl="2"/>
            <a:r>
              <a:rPr lang="en-US" sz="3200" dirty="0" smtClean="0"/>
              <a:t>WGS.rel05.grm.id (id file with family ID and individual ID listed)</a:t>
            </a:r>
            <a:endParaRPr lang="en-US" sz="3200" dirty="0"/>
          </a:p>
          <a:p>
            <a:pPr lvl="1"/>
            <a:r>
              <a:rPr lang="en-US" sz="3600" dirty="0" smtClean="0"/>
              <a:t>Phenotype: </a:t>
            </a:r>
          </a:p>
          <a:p>
            <a:pPr lvl="2"/>
            <a:r>
              <a:rPr lang="en-US" sz="3200" dirty="0" err="1" smtClean="0"/>
              <a:t>pheno_randomCVs.txt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5934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GCTA Practical: RUN GCTA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91916"/>
            <a:ext cx="10760242" cy="5041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COMMAND: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3200" dirty="0" smtClean="0"/>
              <a:t>Randomly chosen CVs:</a:t>
            </a:r>
          </a:p>
          <a:p>
            <a:pPr marL="0" indent="0">
              <a:buNone/>
            </a:pPr>
            <a:r>
              <a:rPr lang="en-US" sz="2400" dirty="0" err="1" smtClean="0"/>
              <a:t>gcta</a:t>
            </a:r>
            <a:r>
              <a:rPr lang="en-US" sz="2400" dirty="0" smtClean="0"/>
              <a:t> --</a:t>
            </a:r>
            <a:r>
              <a:rPr lang="en-US" sz="2400" dirty="0" err="1" smtClean="0"/>
              <a:t>grm</a:t>
            </a:r>
            <a:r>
              <a:rPr lang="en-US" sz="2400" dirty="0" smtClean="0"/>
              <a:t>-bin </a:t>
            </a:r>
            <a:r>
              <a:rPr lang="en-US" sz="2400" dirty="0" smtClean="0"/>
              <a:t>WGS.rel05 </a:t>
            </a:r>
            <a:r>
              <a:rPr lang="en-US" sz="2400" dirty="0" smtClean="0"/>
              <a:t>--</a:t>
            </a:r>
            <a:r>
              <a:rPr lang="en-US" sz="2400" dirty="0" err="1" smtClean="0"/>
              <a:t>pheno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  <a:r>
              <a:rPr lang="en-US" sz="2400" dirty="0" err="1" smtClean="0"/>
              <a:t>pheno_randomCVs.txt</a:t>
            </a:r>
            <a:r>
              <a:rPr lang="en-US" sz="2400" dirty="0" smtClean="0"/>
              <a:t> </a:t>
            </a:r>
            <a:r>
              <a:rPr lang="en-US" sz="2400" dirty="0" smtClean="0"/>
              <a:t>--</a:t>
            </a:r>
            <a:r>
              <a:rPr lang="en-US" sz="2400" dirty="0" err="1" smtClean="0"/>
              <a:t>reml</a:t>
            </a:r>
            <a:r>
              <a:rPr lang="en-US" sz="2400" dirty="0" smtClean="0"/>
              <a:t> --out </a:t>
            </a:r>
            <a:r>
              <a:rPr lang="en-US" sz="2400" dirty="0" err="1" smtClean="0"/>
              <a:t>WGSgrm.random</a:t>
            </a:r>
            <a:r>
              <a:rPr lang="en-US" sz="2400" dirty="0" smtClean="0"/>
              <a:t> --thread-</a:t>
            </a:r>
            <a:r>
              <a:rPr lang="en-US" sz="2400" dirty="0" err="1" smtClean="0"/>
              <a:t>num</a:t>
            </a:r>
            <a:r>
              <a:rPr lang="en-US" sz="2400" dirty="0" smtClean="0"/>
              <a:t> 4</a:t>
            </a:r>
            <a:endParaRPr lang="en-US" sz="2400" dirty="0"/>
          </a:p>
          <a:p>
            <a:pPr marL="0" indent="0">
              <a:buNone/>
            </a:pP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181650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1437</TotalTime>
  <Words>697</Words>
  <Application>Microsoft Macintosh PowerPoint</Application>
  <PresentationFormat>Widescreen</PresentationFormat>
  <Paragraphs>251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Calibri</vt:lpstr>
      <vt:lpstr>Calibri Light</vt:lpstr>
      <vt:lpstr>Symbol</vt:lpstr>
      <vt:lpstr>Arial</vt:lpstr>
      <vt:lpstr>Office Theme</vt:lpstr>
      <vt:lpstr>GCTA Practical 2</vt:lpstr>
      <vt:lpstr>Goal: To use GCTA to estimate h2SNP from whole genome sequence data &amp; understand how MAF/LD patterns influence biases</vt:lpstr>
      <vt:lpstr>GCTA practical: Real genotypes, simulated phenotypes</vt:lpstr>
      <vt:lpstr>GCTA practical: Real genotypes, simulated phenotypes</vt:lpstr>
      <vt:lpstr>GCTA practical: Real genotypes, simulated phenotypes</vt:lpstr>
      <vt:lpstr>MAF of SNP array markers and whole genome sequence</vt:lpstr>
      <vt:lpstr>GCTA Practical</vt:lpstr>
      <vt:lpstr>GCTA Practical</vt:lpstr>
      <vt:lpstr>GCTA Practical: RUN GCTA</vt:lpstr>
      <vt:lpstr>GCTA Practical: GCTA OUTPUT</vt:lpstr>
      <vt:lpstr>GCTA Practical: GCTA OUTPUT</vt:lpstr>
      <vt:lpstr>GCTA Practical: GCTA OUTPUT</vt:lpstr>
      <vt:lpstr>GCTA Practical: GCTA OUTPUT</vt:lpstr>
      <vt:lpstr>GCTA Practical: RUN GCTA</vt:lpstr>
      <vt:lpstr>GCTA Practical: GCTA OUTPUT</vt:lpstr>
      <vt:lpstr>GCTA Practical: GCTA OUTPUT</vt:lpstr>
      <vt:lpstr>GCTA Practical – MAF-stratified </vt:lpstr>
      <vt:lpstr>GCTA Practical – MAF-stratified </vt:lpstr>
      <vt:lpstr>GCTA Practical: RUN GCTA with multiple GRMs</vt:lpstr>
      <vt:lpstr>GCTA Practical: GCTA OUTPUT MGRM MODEL</vt:lpstr>
      <vt:lpstr>GCTA Practical: RUN GCTA with multiple GRMs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GCTA Practical</dc:title>
  <dc:creator>Microsoft Office User</dc:creator>
  <cp:lastModifiedBy>Microsoft Office User</cp:lastModifiedBy>
  <cp:revision>112</cp:revision>
  <dcterms:created xsi:type="dcterms:W3CDTF">2017-03-06T19:24:39Z</dcterms:created>
  <dcterms:modified xsi:type="dcterms:W3CDTF">2017-03-08T15:05:16Z</dcterms:modified>
</cp:coreProperties>
</file>