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3" r:id="rId5"/>
    <p:sldId id="282" r:id="rId6"/>
    <p:sldId id="266" r:id="rId7"/>
    <p:sldId id="267" r:id="rId8"/>
    <p:sldId id="284" r:id="rId9"/>
    <p:sldId id="285" r:id="rId10"/>
    <p:sldId id="283" r:id="rId11"/>
    <p:sldId id="272" r:id="rId12"/>
    <p:sldId id="280" r:id="rId13"/>
    <p:sldId id="269" r:id="rId14"/>
    <p:sldId id="273" r:id="rId15"/>
    <p:sldId id="281" r:id="rId16"/>
    <p:sldId id="270" r:id="rId17"/>
    <p:sldId id="271" r:id="rId18"/>
    <p:sldId id="275" r:id="rId19"/>
    <p:sldId id="287" r:id="rId20"/>
    <p:sldId id="288" r:id="rId21"/>
    <p:sldId id="289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/>
    <p:restoredTop sz="94613"/>
  </p:normalViewPr>
  <p:slideViewPr>
    <p:cSldViewPr snapToGrid="0" snapToObjects="1">
      <p:cViewPr varScale="1">
        <p:scale>
          <a:sx n="108" d="100"/>
          <a:sy n="108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842BE-1C62-8144-A468-6669C61C3890}" type="datetimeFigureOut">
              <a:rPr lang="en-US" smtClean="0"/>
              <a:t>3/8/17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70D59-9F81-FA4E-80B2-34859D2FF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4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7E96-FF4E-1843-8740-6CFC0C9A67FD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A39-F756-B04B-9265-A6076EEA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0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7E96-FF4E-1843-8740-6CFC0C9A67FD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A39-F756-B04B-9265-A6076EEA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5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7E96-FF4E-1843-8740-6CFC0C9A67FD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A39-F756-B04B-9265-A6076EEA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0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7E96-FF4E-1843-8740-6CFC0C9A67FD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A39-F756-B04B-9265-A6076EEA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0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7E96-FF4E-1843-8740-6CFC0C9A67FD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A39-F756-B04B-9265-A6076EEA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1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7E96-FF4E-1843-8740-6CFC0C9A67FD}" type="datetimeFigureOut">
              <a:rPr lang="en-US" smtClean="0"/>
              <a:t>3/8/17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A39-F756-B04B-9265-A6076EEA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4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7E96-FF4E-1843-8740-6CFC0C9A67FD}" type="datetimeFigureOut">
              <a:rPr lang="en-US" smtClean="0"/>
              <a:t>3/8/17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A39-F756-B04B-9265-A6076EEA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2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7E96-FF4E-1843-8740-6CFC0C9A67FD}" type="datetimeFigureOut">
              <a:rPr lang="en-US" smtClean="0"/>
              <a:t>3/8/17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A39-F756-B04B-9265-A6076EEA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7E96-FF4E-1843-8740-6CFC0C9A67FD}" type="datetimeFigureOut">
              <a:rPr lang="en-US" smtClean="0"/>
              <a:t>3/8/17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A39-F756-B04B-9265-A6076EEA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5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7E96-FF4E-1843-8740-6CFC0C9A67FD}" type="datetimeFigureOut">
              <a:rPr lang="en-US" smtClean="0"/>
              <a:t>3/8/17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A39-F756-B04B-9265-A6076EEA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9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7E96-FF4E-1843-8740-6CFC0C9A67FD}" type="datetimeFigureOut">
              <a:rPr lang="en-US" smtClean="0"/>
              <a:t>3/8/17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8A39-F756-B04B-9265-A6076EEA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0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67E96-FF4E-1843-8740-6CFC0C9A67FD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C8A39-F756-B04B-9265-A6076EEA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5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GCTA Practical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GCTA practical: </a:t>
            </a:r>
            <a:r>
              <a:rPr lang="en-US" dirty="0" smtClean="0"/>
              <a:t>Real genotypes, simulated phenotypes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3085" y="169068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 smtClean="0"/>
              <a:t> </a:t>
            </a:r>
            <a:r>
              <a:rPr lang="en-US" sz="2800" i="1" dirty="0"/>
              <a:t>= </a:t>
            </a:r>
            <a:r>
              <a:rPr lang="en-US" sz="2800" i="1" dirty="0" err="1"/>
              <a:t>g</a:t>
            </a:r>
            <a:r>
              <a:rPr lang="en-US" sz="2800" i="1" baseline="-25000" dirty="0" err="1"/>
              <a:t>i</a:t>
            </a:r>
            <a:r>
              <a:rPr lang="en-US" sz="2800" i="1" dirty="0"/>
              <a:t> + </a:t>
            </a:r>
            <a:r>
              <a:rPr lang="en-US" sz="2800" i="1" dirty="0" err="1"/>
              <a:t>e</a:t>
            </a:r>
            <a:r>
              <a:rPr lang="en-US" sz="2800" i="1" baseline="-25000" dirty="0" err="1"/>
              <a:t>i</a:t>
            </a:r>
            <a:endParaRPr lang="en-US" sz="2800" i="1" dirty="0"/>
          </a:p>
          <a:p>
            <a:pPr marL="742950" lvl="1" indent="-285750">
              <a:buFont typeface="Arial" charset="0"/>
              <a:buChar char="•"/>
            </a:pPr>
            <a:r>
              <a:rPr lang="en-US" sz="2800" dirty="0" smtClean="0"/>
              <a:t>Add error ~N(0</a:t>
            </a:r>
            <a:r>
              <a:rPr lang="en-US" sz="2800" dirty="0"/>
              <a:t>, (1-</a:t>
            </a:r>
            <a:r>
              <a:rPr lang="en-US" sz="2800" i="1" dirty="0"/>
              <a:t> h</a:t>
            </a:r>
            <a:r>
              <a:rPr lang="en-US" sz="2800" i="1" baseline="30000" dirty="0"/>
              <a:t>2</a:t>
            </a:r>
            <a:r>
              <a:rPr lang="en-US" sz="2800" dirty="0"/>
              <a:t>)/</a:t>
            </a:r>
            <a:r>
              <a:rPr lang="en-US" sz="2800" i="1" dirty="0"/>
              <a:t>h</a:t>
            </a:r>
            <a:r>
              <a:rPr lang="en-US" sz="2800" i="1" baseline="30000" dirty="0"/>
              <a:t>2</a:t>
            </a:r>
            <a:r>
              <a:rPr lang="en-US" sz="2800" dirty="0"/>
              <a:t>)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/>
              <a:t>Simulated </a:t>
            </a:r>
            <a:r>
              <a:rPr lang="en-US" sz="2800" i="1" dirty="0"/>
              <a:t>h</a:t>
            </a:r>
            <a:r>
              <a:rPr lang="en-US" sz="2800" i="1" baseline="30000" dirty="0"/>
              <a:t>2</a:t>
            </a:r>
            <a:r>
              <a:rPr lang="en-US" sz="2800" dirty="0"/>
              <a:t> = 0.5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2" r="9467" b="11146"/>
          <a:stretch/>
        </p:blipFill>
        <p:spPr>
          <a:xfrm>
            <a:off x="4339173" y="3223358"/>
            <a:ext cx="3492675" cy="2811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7" r="5733" b="10067"/>
          <a:stretch/>
        </p:blipFill>
        <p:spPr>
          <a:xfrm>
            <a:off x="757808" y="3228709"/>
            <a:ext cx="3581365" cy="28063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8213" y="5970360"/>
            <a:ext cx="218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Genotypic values</a:t>
            </a:r>
            <a:endParaRPr lang="en-US" sz="105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5726529" y="5982660"/>
            <a:ext cx="112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Error</a:t>
            </a:r>
            <a:endParaRPr lang="en-US" sz="1050" baseline="-25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1" r="8596"/>
          <a:stretch/>
        </p:blipFill>
        <p:spPr>
          <a:xfrm>
            <a:off x="8240440" y="3223357"/>
            <a:ext cx="3561416" cy="32339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59572" y="5982660"/>
            <a:ext cx="1726004" cy="3795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aseline="-25000" smtClean="0"/>
              <a:t>Phenotype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5870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GCTA Practical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1916"/>
            <a:ext cx="10515600" cy="50412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smtClean="0"/>
              <a:t>Data already loaded on local drives</a:t>
            </a:r>
          </a:p>
          <a:p>
            <a:pPr lvl="1"/>
            <a:r>
              <a:rPr lang="en-US" sz="3600" dirty="0" smtClean="0"/>
              <a:t>LOCATION: </a:t>
            </a:r>
            <a:r>
              <a:rPr lang="en-US" sz="3600" dirty="0"/>
              <a:t>/faculty/</a:t>
            </a:r>
            <a:r>
              <a:rPr lang="en-US" sz="3600" dirty="0" err="1"/>
              <a:t>luke</a:t>
            </a:r>
            <a:r>
              <a:rPr lang="en-US" sz="3600" dirty="0"/>
              <a:t>/2017/Wednesday_practical_1</a:t>
            </a:r>
            <a:endParaRPr lang="en-US" sz="3600" dirty="0" smtClean="0"/>
          </a:p>
          <a:p>
            <a:pPr lvl="1"/>
            <a:endParaRPr lang="en-US" sz="3600" dirty="0" smtClean="0"/>
          </a:p>
          <a:p>
            <a:pPr lvl="1"/>
            <a:r>
              <a:rPr lang="en-US" sz="3600" dirty="0" smtClean="0"/>
              <a:t>GET DATA: </a:t>
            </a:r>
          </a:p>
          <a:p>
            <a:pPr lvl="2"/>
            <a:r>
              <a:rPr lang="en-US" sz="3200" dirty="0" smtClean="0"/>
              <a:t>Open terminal</a:t>
            </a:r>
          </a:p>
          <a:p>
            <a:pPr lvl="2"/>
            <a:r>
              <a:rPr lang="en-US" sz="3200" b="1" dirty="0" smtClean="0"/>
              <a:t>TYPE: </a:t>
            </a:r>
            <a:r>
              <a:rPr lang="en-US" sz="3200" dirty="0" err="1" smtClean="0"/>
              <a:t>cp</a:t>
            </a:r>
            <a:r>
              <a:rPr lang="en-US" sz="3200" dirty="0" smtClean="0"/>
              <a:t> </a:t>
            </a:r>
            <a:r>
              <a:rPr lang="en-US" sz="3200" dirty="0" smtClean="0"/>
              <a:t>–r /faculty/</a:t>
            </a:r>
            <a:r>
              <a:rPr lang="en-US" sz="3200" dirty="0" err="1" smtClean="0"/>
              <a:t>luke</a:t>
            </a:r>
            <a:r>
              <a:rPr lang="en-US" sz="3200" dirty="0" smtClean="0"/>
              <a:t>/2017/Wednesday_practical_1 </a:t>
            </a:r>
            <a:r>
              <a:rPr lang="en-US" sz="3200" dirty="0" smtClean="0"/>
              <a:t>/YOUR/HOME/DIRECTORY/HERE/</a:t>
            </a:r>
          </a:p>
          <a:p>
            <a:pPr lvl="2"/>
            <a:r>
              <a:rPr lang="en-US" sz="3200" b="1" dirty="0" smtClean="0"/>
              <a:t>TYPE:</a:t>
            </a:r>
            <a:r>
              <a:rPr lang="en-US" sz="3200" dirty="0" smtClean="0"/>
              <a:t> cd /</a:t>
            </a:r>
            <a:r>
              <a:rPr lang="en-US" sz="3200" dirty="0"/>
              <a:t>YOUR/HOME/DIRECTORY/HERE/Wednesday_practical_1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50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GCTA Practical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1916"/>
            <a:ext cx="10515600" cy="5041231"/>
          </a:xfrm>
        </p:spPr>
        <p:txBody>
          <a:bodyPr>
            <a:noAutofit/>
          </a:bodyPr>
          <a:lstStyle/>
          <a:p>
            <a:pPr lvl="1"/>
            <a:r>
              <a:rPr lang="en-US" sz="3600" b="1" dirty="0" smtClean="0"/>
              <a:t>TYPE:</a:t>
            </a:r>
            <a:r>
              <a:rPr lang="en-US" sz="3600" dirty="0" smtClean="0"/>
              <a:t> ls</a:t>
            </a:r>
            <a:endParaRPr lang="en-US" sz="3600" dirty="0"/>
          </a:p>
          <a:p>
            <a:pPr lvl="1"/>
            <a:endParaRPr lang="en-US" sz="3600" dirty="0" smtClean="0"/>
          </a:p>
          <a:p>
            <a:pPr lvl="1"/>
            <a:r>
              <a:rPr lang="en-US" sz="3600" dirty="0" smtClean="0"/>
              <a:t>GRM: </a:t>
            </a:r>
          </a:p>
          <a:p>
            <a:pPr lvl="2"/>
            <a:r>
              <a:rPr lang="en-US" sz="3200" dirty="0" smtClean="0"/>
              <a:t>SNPs.rel05.grm.bin (binary file with GRM elements)</a:t>
            </a:r>
            <a:endParaRPr lang="en-US" sz="3200" dirty="0"/>
          </a:p>
          <a:p>
            <a:pPr lvl="2"/>
            <a:r>
              <a:rPr lang="en-US" sz="3200" dirty="0" smtClean="0"/>
              <a:t>SNPs.rel05.grm.N.bin (binary file with the number of SNPs used to create the GRM)</a:t>
            </a:r>
            <a:endParaRPr lang="en-US" sz="3200" dirty="0"/>
          </a:p>
          <a:p>
            <a:pPr lvl="2"/>
            <a:r>
              <a:rPr lang="en-US" sz="3200" dirty="0" smtClean="0"/>
              <a:t>SNPs.rel05.grm.id (id file with family ID and individual ID listed)</a:t>
            </a:r>
            <a:endParaRPr lang="en-US" sz="3200" dirty="0"/>
          </a:p>
          <a:p>
            <a:pPr lvl="1"/>
            <a:r>
              <a:rPr lang="en-US" sz="3600" dirty="0" smtClean="0"/>
              <a:t>Phenotype: </a:t>
            </a:r>
          </a:p>
          <a:p>
            <a:pPr lvl="2"/>
            <a:r>
              <a:rPr lang="en-US" sz="3200" dirty="0" err="1" smtClean="0"/>
              <a:t>pheno_randomCVs.txt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92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GCTA Practical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1916"/>
            <a:ext cx="10515600" cy="504123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TYPE: </a:t>
            </a:r>
            <a:r>
              <a:rPr lang="en-US" sz="3600" dirty="0" smtClean="0"/>
              <a:t>head SNPs.rel05.grm.id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head /path/to/data/SNPs.rel05.grm.small.txt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Example of the information in the GRM</a:t>
            </a:r>
          </a:p>
        </p:txBody>
      </p:sp>
    </p:spTree>
    <p:extLst>
      <p:ext uri="{BB962C8B-B14F-4D97-AF65-F5344CB8AC3E}">
        <p14:creationId xmlns:p14="http://schemas.microsoft.com/office/powerpoint/2010/main" val="11278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GCTA Practical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1916"/>
            <a:ext cx="10515600" cy="504123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TYPE</a:t>
            </a:r>
            <a:r>
              <a:rPr lang="en-US" sz="3600" b="1" dirty="0"/>
              <a:t>: </a:t>
            </a:r>
            <a:r>
              <a:rPr lang="en-US" sz="3600" dirty="0" smtClean="0"/>
              <a:t>head SNPs.rel05.grm.small.txt</a:t>
            </a:r>
          </a:p>
          <a:p>
            <a:pPr lvl="1"/>
            <a:r>
              <a:rPr lang="en-US" sz="3200" dirty="0" smtClean="0"/>
              <a:t>Example of the information in the GRM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34405" y="3328019"/>
                <a:ext cx="5861476" cy="100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800" i="1">
                              <a:latin typeface="Cambria Math" charset="0"/>
                            </a:rPr>
                            <m:t>𝑚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𝑖𝑘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𝑗𝑘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05" y="3328019"/>
                <a:ext cx="5861476" cy="10019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GCTA Practical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1916"/>
            <a:ext cx="10515600" cy="504123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TYPE</a:t>
            </a:r>
            <a:r>
              <a:rPr lang="en-US" sz="3600" b="1" dirty="0"/>
              <a:t>: </a:t>
            </a:r>
            <a:r>
              <a:rPr lang="en-US" sz="3600" dirty="0" smtClean="0"/>
              <a:t>head </a:t>
            </a:r>
            <a:r>
              <a:rPr lang="en-US" sz="3600" dirty="0" err="1" smtClean="0"/>
              <a:t>pheno_randomCVs.txt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8630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GCTA Practical: RUN GCTA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1916"/>
            <a:ext cx="10515600" cy="504123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GCTA COMMAND LINE:</a:t>
            </a:r>
          </a:p>
          <a:p>
            <a:pPr lvl="1"/>
            <a:r>
              <a:rPr lang="en-US" sz="3600" dirty="0" smtClean="0"/>
              <a:t>Very similar to plink, uses -- flags</a:t>
            </a:r>
          </a:p>
          <a:p>
            <a:pPr lvl="1"/>
            <a:r>
              <a:rPr lang="en-US" sz="3600" dirty="0" smtClean="0"/>
              <a:t>You must give it:</a:t>
            </a:r>
          </a:p>
          <a:p>
            <a:pPr lvl="2"/>
            <a:r>
              <a:rPr lang="en-US" sz="3200" dirty="0" smtClean="0"/>
              <a:t>GRM prefix</a:t>
            </a:r>
          </a:p>
          <a:p>
            <a:pPr lvl="2"/>
            <a:r>
              <a:rPr lang="en-US" sz="3200" dirty="0" smtClean="0"/>
              <a:t>Phenotype file</a:t>
            </a:r>
          </a:p>
          <a:p>
            <a:pPr lvl="2"/>
            <a:r>
              <a:rPr lang="en-US" sz="3200" dirty="0" smtClean="0"/>
              <a:t>Analysis to perform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475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GCTA Practical: RUN GCTA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1916"/>
            <a:ext cx="10515600" cy="50412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COMMAND: </a:t>
            </a:r>
          </a:p>
          <a:p>
            <a:pPr marL="0" indent="0">
              <a:buNone/>
            </a:pPr>
            <a:r>
              <a:rPr lang="en-US" b="1" dirty="0" err="1" smtClean="0"/>
              <a:t>gcta</a:t>
            </a:r>
            <a:r>
              <a:rPr lang="en-US" b="1" dirty="0" smtClean="0"/>
              <a:t> --</a:t>
            </a:r>
            <a:r>
              <a:rPr lang="en-US" b="1" dirty="0" err="1" smtClean="0"/>
              <a:t>grm</a:t>
            </a:r>
            <a:r>
              <a:rPr lang="en-US" b="1" dirty="0" smtClean="0"/>
              <a:t>-bin </a:t>
            </a:r>
            <a:r>
              <a:rPr lang="en-US" b="1" dirty="0" smtClean="0"/>
              <a:t>SNPs.rel05 --</a:t>
            </a:r>
            <a:r>
              <a:rPr lang="en-US" b="1" dirty="0" err="1" smtClean="0"/>
              <a:t>pheno</a:t>
            </a:r>
            <a:r>
              <a:rPr lang="en-US" b="1" dirty="0"/>
              <a:t> </a:t>
            </a:r>
            <a:r>
              <a:rPr lang="en-US" b="1" dirty="0" err="1" smtClean="0"/>
              <a:t>pheno_commonCVs.txt</a:t>
            </a:r>
            <a:r>
              <a:rPr lang="en-US" b="1" dirty="0" smtClean="0"/>
              <a:t> --</a:t>
            </a:r>
            <a:r>
              <a:rPr lang="en-US" b="1" dirty="0" err="1" smtClean="0"/>
              <a:t>reml</a:t>
            </a:r>
            <a:r>
              <a:rPr lang="en-US" b="1" dirty="0" smtClean="0"/>
              <a:t> --out </a:t>
            </a:r>
            <a:r>
              <a:rPr lang="en-US" b="1" dirty="0" err="1" smtClean="0"/>
              <a:t>SNPgrm</a:t>
            </a:r>
            <a:r>
              <a:rPr lang="en-US" b="1" dirty="0" smtClean="0"/>
              <a:t> --thread-</a:t>
            </a:r>
            <a:r>
              <a:rPr lang="en-US" b="1" dirty="0" err="1" smtClean="0"/>
              <a:t>num</a:t>
            </a:r>
            <a:r>
              <a:rPr lang="en-US" b="1" dirty="0" smtClean="0"/>
              <a:t> 4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7635"/>
            <a:ext cx="10515600" cy="1325563"/>
          </a:xfrm>
        </p:spPr>
        <p:txBody>
          <a:bodyPr/>
          <a:lstStyle/>
          <a:p>
            <a:r>
              <a:rPr lang="en-US" dirty="0" smtClean="0"/>
              <a:t>GCTA Practical: RUN GCTA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734" y="1367932"/>
            <a:ext cx="10515600" cy="5041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COMMAND: </a:t>
            </a:r>
          </a:p>
          <a:p>
            <a:pPr marL="0" indent="0">
              <a:buNone/>
            </a:pPr>
            <a:r>
              <a:rPr lang="en-US" sz="2000" dirty="0" err="1" smtClean="0"/>
              <a:t>gcta</a:t>
            </a:r>
            <a:r>
              <a:rPr lang="en-US" sz="2000" dirty="0" smtClean="0"/>
              <a:t> --</a:t>
            </a:r>
            <a:r>
              <a:rPr lang="en-US" sz="2000" dirty="0" err="1" smtClean="0"/>
              <a:t>grm</a:t>
            </a:r>
            <a:r>
              <a:rPr lang="en-US" sz="2000" dirty="0" smtClean="0"/>
              <a:t>-bin </a:t>
            </a:r>
            <a:r>
              <a:rPr lang="en-US" sz="2000" dirty="0" smtClean="0"/>
              <a:t>SNPs.rel05 </a:t>
            </a:r>
            <a:r>
              <a:rPr lang="en-US" sz="2000" dirty="0" smtClean="0"/>
              <a:t>--</a:t>
            </a:r>
            <a:r>
              <a:rPr lang="en-US" sz="2000" dirty="0" err="1" smtClean="0"/>
              <a:t>pheno</a:t>
            </a:r>
            <a:r>
              <a:rPr lang="en-US" sz="2000" dirty="0" smtClean="0"/>
              <a:t> </a:t>
            </a:r>
            <a:r>
              <a:rPr lang="en-US" sz="2000" dirty="0" err="1" smtClean="0"/>
              <a:t>pheno_commonCVs.txt</a:t>
            </a:r>
            <a:r>
              <a:rPr lang="en-US" sz="2000" dirty="0" smtClean="0"/>
              <a:t> </a:t>
            </a:r>
            <a:r>
              <a:rPr lang="en-US" sz="2000" dirty="0" smtClean="0"/>
              <a:t>--</a:t>
            </a:r>
            <a:r>
              <a:rPr lang="en-US" sz="2000" dirty="0" err="1" smtClean="0"/>
              <a:t>reml</a:t>
            </a:r>
            <a:r>
              <a:rPr lang="en-US" sz="2000" dirty="0" smtClean="0"/>
              <a:t> --out </a:t>
            </a:r>
            <a:r>
              <a:rPr lang="en-US" sz="2000" dirty="0" err="1" smtClean="0"/>
              <a:t>SNPgrm</a:t>
            </a:r>
            <a:r>
              <a:rPr lang="en-US" sz="2000" dirty="0" smtClean="0"/>
              <a:t> --thread-</a:t>
            </a:r>
            <a:r>
              <a:rPr lang="en-US" sz="2000" dirty="0" err="1" smtClean="0"/>
              <a:t>num</a:t>
            </a:r>
            <a:r>
              <a:rPr lang="en-US" sz="2000" dirty="0" smtClean="0"/>
              <a:t> 4</a:t>
            </a: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OUTPUT: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0546" y="2817479"/>
            <a:ext cx="6096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TYPE: </a:t>
            </a:r>
            <a:r>
              <a:rPr lang="en-US" dirty="0" smtClean="0"/>
              <a:t>cat </a:t>
            </a:r>
            <a:r>
              <a:rPr lang="en-US" dirty="0" err="1"/>
              <a:t>SNPgrm.hsq</a:t>
            </a:r>
            <a:r>
              <a:rPr lang="en-US" dirty="0"/>
              <a:t> </a:t>
            </a:r>
          </a:p>
          <a:p>
            <a:r>
              <a:rPr lang="en-US" dirty="0" smtClean="0"/>
              <a:t>Source	Variance		SE</a:t>
            </a:r>
            <a:endParaRPr lang="en-US" dirty="0"/>
          </a:p>
          <a:p>
            <a:r>
              <a:rPr lang="en-US" dirty="0" smtClean="0"/>
              <a:t>V(G	0.024886		0.220215</a:t>
            </a:r>
            <a:endParaRPr lang="en-US" dirty="0"/>
          </a:p>
          <a:p>
            <a:r>
              <a:rPr lang="en-US" dirty="0"/>
              <a:t>V(e</a:t>
            </a:r>
            <a:r>
              <a:rPr lang="en-US" dirty="0" smtClean="0"/>
              <a:t>)	0.991848		0.214227</a:t>
            </a:r>
            <a:endParaRPr lang="en-US" dirty="0"/>
          </a:p>
          <a:p>
            <a:r>
              <a:rPr lang="en-US" dirty="0" err="1"/>
              <a:t>Vp</a:t>
            </a:r>
            <a:r>
              <a:rPr lang="en-US" dirty="0"/>
              <a:t> </a:t>
            </a:r>
            <a:r>
              <a:rPr lang="en-US" dirty="0" smtClean="0"/>
              <a:t>	2.016735 	0.049553</a:t>
            </a:r>
            <a:endParaRPr lang="en-US" dirty="0"/>
          </a:p>
          <a:p>
            <a:r>
              <a:rPr lang="en-US" dirty="0"/>
              <a:t>V(G)/</a:t>
            </a:r>
            <a:r>
              <a:rPr lang="en-US" dirty="0" err="1"/>
              <a:t>Vp</a:t>
            </a:r>
            <a:r>
              <a:rPr lang="en-US" dirty="0"/>
              <a:t> </a:t>
            </a:r>
            <a:r>
              <a:rPr lang="en-US" dirty="0" smtClean="0"/>
              <a:t>	0.508191 	0.106992</a:t>
            </a:r>
            <a:endParaRPr lang="en-US" dirty="0"/>
          </a:p>
          <a:p>
            <a:r>
              <a:rPr lang="en-US" dirty="0" err="1"/>
              <a:t>logL</a:t>
            </a:r>
            <a:r>
              <a:rPr lang="en-US" dirty="0"/>
              <a:t> </a:t>
            </a:r>
            <a:r>
              <a:rPr lang="en-US" dirty="0" smtClean="0"/>
              <a:t>	-</a:t>
            </a:r>
            <a:r>
              <a:rPr lang="en-US" dirty="0"/>
              <a:t>2851.499</a:t>
            </a:r>
          </a:p>
          <a:p>
            <a:r>
              <a:rPr lang="en-US" dirty="0"/>
              <a:t>logL0 </a:t>
            </a:r>
            <a:r>
              <a:rPr lang="en-US" dirty="0" smtClean="0"/>
              <a:t>	-</a:t>
            </a:r>
            <a:r>
              <a:rPr lang="en-US" dirty="0"/>
              <a:t>2865.440</a:t>
            </a:r>
          </a:p>
          <a:p>
            <a:r>
              <a:rPr lang="en-US" dirty="0"/>
              <a:t>LRT </a:t>
            </a:r>
            <a:r>
              <a:rPr lang="en-US" dirty="0" smtClean="0"/>
              <a:t>	27.881</a:t>
            </a:r>
            <a:endParaRPr lang="en-US" dirty="0"/>
          </a:p>
          <a:p>
            <a:r>
              <a:rPr lang="en-US" dirty="0" err="1"/>
              <a:t>df</a:t>
            </a:r>
            <a:r>
              <a:rPr lang="en-US" dirty="0"/>
              <a:t> </a:t>
            </a:r>
            <a:r>
              <a:rPr lang="en-US" dirty="0" smtClean="0"/>
              <a:t>	1</a:t>
            </a:r>
            <a:endParaRPr lang="en-US" dirty="0"/>
          </a:p>
          <a:p>
            <a:r>
              <a:rPr lang="en-US" dirty="0" err="1"/>
              <a:t>Pval</a:t>
            </a:r>
            <a:r>
              <a:rPr lang="en-US" dirty="0"/>
              <a:t> </a:t>
            </a:r>
            <a:r>
              <a:rPr lang="en-US" dirty="0" smtClean="0"/>
              <a:t>	6.449e-08</a:t>
            </a:r>
            <a:endParaRPr lang="en-US" dirty="0"/>
          </a:p>
          <a:p>
            <a:r>
              <a:rPr lang="en-US" dirty="0"/>
              <a:t>n </a:t>
            </a:r>
            <a:r>
              <a:rPr lang="en-US" dirty="0" smtClean="0"/>
              <a:t>	3362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7635"/>
            <a:ext cx="10515600" cy="1325563"/>
          </a:xfrm>
        </p:spPr>
        <p:txBody>
          <a:bodyPr/>
          <a:lstStyle/>
          <a:p>
            <a:r>
              <a:rPr lang="en-US" dirty="0" smtClean="0"/>
              <a:t>GCTA Practical: RUN GCTA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734" y="1367932"/>
            <a:ext cx="10515600" cy="5041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COMMAND: </a:t>
            </a:r>
          </a:p>
          <a:p>
            <a:pPr marL="0" indent="0">
              <a:buNone/>
            </a:pPr>
            <a:r>
              <a:rPr lang="en-US" sz="2000" dirty="0" err="1" smtClean="0"/>
              <a:t>gcta</a:t>
            </a:r>
            <a:r>
              <a:rPr lang="en-US" sz="2000" dirty="0" smtClean="0"/>
              <a:t> --</a:t>
            </a:r>
            <a:r>
              <a:rPr lang="en-US" sz="2000" dirty="0" err="1" smtClean="0"/>
              <a:t>grm</a:t>
            </a:r>
            <a:r>
              <a:rPr lang="en-US" sz="2000" dirty="0" smtClean="0"/>
              <a:t>-bin </a:t>
            </a:r>
            <a:r>
              <a:rPr lang="en-US" sz="2000" dirty="0" smtClean="0"/>
              <a:t>SNPs.rel05 </a:t>
            </a:r>
            <a:r>
              <a:rPr lang="en-US" sz="2000" dirty="0" smtClean="0"/>
              <a:t>--</a:t>
            </a:r>
            <a:r>
              <a:rPr lang="en-US" sz="2000" dirty="0" err="1" smtClean="0"/>
              <a:t>pheno</a:t>
            </a:r>
            <a:r>
              <a:rPr lang="en-US" sz="2000" dirty="0" smtClean="0"/>
              <a:t> </a:t>
            </a:r>
            <a:r>
              <a:rPr lang="en-US" sz="2000" dirty="0" err="1" smtClean="0"/>
              <a:t>pheno_commonCVs.txt</a:t>
            </a:r>
            <a:r>
              <a:rPr lang="en-US" sz="2000" dirty="0" smtClean="0"/>
              <a:t> </a:t>
            </a:r>
            <a:r>
              <a:rPr lang="en-US" sz="2000" dirty="0" smtClean="0"/>
              <a:t>--</a:t>
            </a:r>
            <a:r>
              <a:rPr lang="en-US" sz="2000" dirty="0" err="1" smtClean="0"/>
              <a:t>reml</a:t>
            </a:r>
            <a:r>
              <a:rPr lang="en-US" sz="2000" dirty="0" smtClean="0"/>
              <a:t> --out </a:t>
            </a:r>
            <a:r>
              <a:rPr lang="en-US" sz="2000" dirty="0" err="1" smtClean="0"/>
              <a:t>SNPgrm</a:t>
            </a:r>
            <a:r>
              <a:rPr lang="en-US" sz="2000" dirty="0" smtClean="0"/>
              <a:t> --thread-</a:t>
            </a:r>
            <a:r>
              <a:rPr lang="en-US" sz="2000" dirty="0" err="1" smtClean="0"/>
              <a:t>num</a:t>
            </a:r>
            <a:r>
              <a:rPr lang="en-US" sz="2000" dirty="0" smtClean="0"/>
              <a:t> 4</a:t>
            </a: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OUTPUT: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0546" y="2817479"/>
            <a:ext cx="6096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TYPE: </a:t>
            </a:r>
            <a:r>
              <a:rPr lang="en-US" dirty="0" smtClean="0"/>
              <a:t>cat </a:t>
            </a:r>
            <a:r>
              <a:rPr lang="en-US" dirty="0" err="1"/>
              <a:t>SNPgrm.hsq</a:t>
            </a:r>
            <a:r>
              <a:rPr lang="en-US" dirty="0"/>
              <a:t> </a:t>
            </a:r>
          </a:p>
          <a:p>
            <a:r>
              <a:rPr lang="en-US" dirty="0" smtClean="0"/>
              <a:t>Source	Variance		SE</a:t>
            </a:r>
            <a:endParaRPr lang="en-US" dirty="0"/>
          </a:p>
          <a:p>
            <a:r>
              <a:rPr lang="en-US" dirty="0" smtClean="0"/>
              <a:t>V(G	0.024886		0.220215</a:t>
            </a:r>
            <a:endParaRPr lang="en-US" dirty="0"/>
          </a:p>
          <a:p>
            <a:r>
              <a:rPr lang="en-US" dirty="0"/>
              <a:t>V(e</a:t>
            </a:r>
            <a:r>
              <a:rPr lang="en-US" dirty="0" smtClean="0"/>
              <a:t>)	0.991848		0.214227</a:t>
            </a:r>
            <a:endParaRPr lang="en-US" dirty="0"/>
          </a:p>
          <a:p>
            <a:r>
              <a:rPr lang="en-US" dirty="0" err="1"/>
              <a:t>Vp</a:t>
            </a:r>
            <a:r>
              <a:rPr lang="en-US" dirty="0"/>
              <a:t> </a:t>
            </a:r>
            <a:r>
              <a:rPr lang="en-US" dirty="0" smtClean="0"/>
              <a:t>	2.016735 	0.049553</a:t>
            </a:r>
            <a:endParaRPr lang="en-US" dirty="0"/>
          </a:p>
          <a:p>
            <a:r>
              <a:rPr lang="en-US" dirty="0"/>
              <a:t>V(G)/</a:t>
            </a:r>
            <a:r>
              <a:rPr lang="en-US" dirty="0" err="1"/>
              <a:t>Vp</a:t>
            </a:r>
            <a:r>
              <a:rPr lang="en-US" dirty="0"/>
              <a:t> </a:t>
            </a:r>
            <a:r>
              <a:rPr lang="en-US" dirty="0" smtClean="0"/>
              <a:t>	0.508191 	0.106992</a:t>
            </a:r>
            <a:endParaRPr lang="en-US" dirty="0"/>
          </a:p>
          <a:p>
            <a:r>
              <a:rPr lang="en-US" dirty="0" err="1"/>
              <a:t>logL</a:t>
            </a:r>
            <a:r>
              <a:rPr lang="en-US" dirty="0"/>
              <a:t> </a:t>
            </a:r>
            <a:r>
              <a:rPr lang="en-US" dirty="0" smtClean="0"/>
              <a:t>	-</a:t>
            </a:r>
            <a:r>
              <a:rPr lang="en-US" dirty="0"/>
              <a:t>2851.499</a:t>
            </a:r>
          </a:p>
          <a:p>
            <a:r>
              <a:rPr lang="en-US" dirty="0"/>
              <a:t>logL0 </a:t>
            </a:r>
            <a:r>
              <a:rPr lang="en-US" dirty="0" smtClean="0"/>
              <a:t>	-</a:t>
            </a:r>
            <a:r>
              <a:rPr lang="en-US" dirty="0"/>
              <a:t>2865.440</a:t>
            </a:r>
          </a:p>
          <a:p>
            <a:r>
              <a:rPr lang="en-US" dirty="0"/>
              <a:t>LRT </a:t>
            </a:r>
            <a:r>
              <a:rPr lang="en-US" dirty="0" smtClean="0"/>
              <a:t>	27.881</a:t>
            </a:r>
            <a:endParaRPr lang="en-US" dirty="0"/>
          </a:p>
          <a:p>
            <a:r>
              <a:rPr lang="en-US" dirty="0" err="1"/>
              <a:t>df</a:t>
            </a:r>
            <a:r>
              <a:rPr lang="en-US" dirty="0"/>
              <a:t> </a:t>
            </a:r>
            <a:r>
              <a:rPr lang="en-US" dirty="0" smtClean="0"/>
              <a:t>	1</a:t>
            </a:r>
            <a:endParaRPr lang="en-US" dirty="0"/>
          </a:p>
          <a:p>
            <a:r>
              <a:rPr lang="en-US" dirty="0" err="1"/>
              <a:t>Pval</a:t>
            </a:r>
            <a:r>
              <a:rPr lang="en-US" dirty="0"/>
              <a:t> </a:t>
            </a:r>
            <a:r>
              <a:rPr lang="en-US" dirty="0" smtClean="0"/>
              <a:t>	6.449e-08</a:t>
            </a:r>
            <a:endParaRPr lang="en-US" dirty="0"/>
          </a:p>
          <a:p>
            <a:r>
              <a:rPr lang="en-US" dirty="0"/>
              <a:t>n </a:t>
            </a:r>
            <a:r>
              <a:rPr lang="en-US" dirty="0" smtClean="0"/>
              <a:t>	3362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3847" y="4853759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TRUE </a:t>
            </a:r>
            <a:r>
              <a:rPr lang="en-US" sz="2400" b="1" i="1" dirty="0" smtClean="0"/>
              <a:t>h</a:t>
            </a:r>
            <a:r>
              <a:rPr lang="en-US" sz="2400" b="1" i="1" baseline="30000" dirty="0" smtClean="0"/>
              <a:t>2</a:t>
            </a:r>
            <a:r>
              <a:rPr lang="en-US" sz="2400" b="1" dirty="0" smtClean="0"/>
              <a:t> = 0.5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3847" y="4123207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h</a:t>
            </a:r>
            <a:r>
              <a:rPr lang="en-US" sz="3600" b="1" i="1" baseline="30000" dirty="0" smtClean="0"/>
              <a:t>2</a:t>
            </a:r>
            <a:r>
              <a:rPr lang="en-US" sz="3600" b="1" i="1" baseline="-25000" dirty="0" smtClean="0"/>
              <a:t>SNP</a:t>
            </a:r>
            <a:endParaRPr lang="en-US" sz="3600" b="1" i="1" baseline="-25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737942" y="4415777"/>
            <a:ext cx="2820337" cy="2432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0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894" y="25789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Goal: To use GCTA to estimate </a:t>
            </a:r>
            <a:r>
              <a:rPr lang="en-US" i="1" dirty="0" smtClean="0"/>
              <a:t>h</a:t>
            </a:r>
            <a:r>
              <a:rPr lang="en-US" i="1" baseline="30000" dirty="0" smtClean="0"/>
              <a:t>2</a:t>
            </a:r>
            <a:r>
              <a:rPr lang="en-US" i="1" baseline="-25000" dirty="0" smtClean="0"/>
              <a:t>SNP</a:t>
            </a:r>
            <a:r>
              <a:rPr lang="en-US" dirty="0" smtClean="0"/>
              <a:t> from SNP array data for a single polygenic phenotype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7635"/>
            <a:ext cx="10515600" cy="1325563"/>
          </a:xfrm>
        </p:spPr>
        <p:txBody>
          <a:bodyPr/>
          <a:lstStyle/>
          <a:p>
            <a:r>
              <a:rPr lang="en-US" dirty="0" smtClean="0"/>
              <a:t>GCTA Practical: RUN GCTA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734" y="1367932"/>
            <a:ext cx="10515600" cy="5041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COMMAND: </a:t>
            </a:r>
          </a:p>
          <a:p>
            <a:pPr marL="0" indent="0">
              <a:buNone/>
            </a:pPr>
            <a:r>
              <a:rPr lang="en-US" sz="2000" dirty="0" err="1" smtClean="0"/>
              <a:t>gcta</a:t>
            </a:r>
            <a:r>
              <a:rPr lang="en-US" sz="2000" dirty="0" smtClean="0"/>
              <a:t> --</a:t>
            </a:r>
            <a:r>
              <a:rPr lang="en-US" sz="2000" dirty="0" err="1" smtClean="0"/>
              <a:t>grm</a:t>
            </a:r>
            <a:r>
              <a:rPr lang="en-US" sz="2000" dirty="0" smtClean="0"/>
              <a:t>-bin </a:t>
            </a:r>
            <a:r>
              <a:rPr lang="en-US" sz="2000" dirty="0" smtClean="0"/>
              <a:t>SNPs.rel05 </a:t>
            </a:r>
            <a:r>
              <a:rPr lang="en-US" sz="2000" dirty="0" smtClean="0"/>
              <a:t>--</a:t>
            </a:r>
            <a:r>
              <a:rPr lang="en-US" sz="2000" dirty="0" err="1" smtClean="0"/>
              <a:t>pheno</a:t>
            </a:r>
            <a:r>
              <a:rPr lang="en-US" sz="2000" dirty="0" smtClean="0"/>
              <a:t> </a:t>
            </a:r>
            <a:r>
              <a:rPr lang="en-US" sz="2000" dirty="0" err="1" smtClean="0"/>
              <a:t>pheno_commonCVs.txt</a:t>
            </a:r>
            <a:r>
              <a:rPr lang="en-US" sz="2000" dirty="0" smtClean="0"/>
              <a:t> </a:t>
            </a:r>
            <a:r>
              <a:rPr lang="en-US" sz="2000" dirty="0" smtClean="0"/>
              <a:t>--</a:t>
            </a:r>
            <a:r>
              <a:rPr lang="en-US" sz="2000" dirty="0" err="1" smtClean="0"/>
              <a:t>reml</a:t>
            </a:r>
            <a:r>
              <a:rPr lang="en-US" sz="2000" dirty="0" smtClean="0"/>
              <a:t> --out </a:t>
            </a:r>
            <a:r>
              <a:rPr lang="en-US" sz="2000" dirty="0" err="1" smtClean="0"/>
              <a:t>SNPgrm</a:t>
            </a:r>
            <a:r>
              <a:rPr lang="en-US" sz="2000" dirty="0" smtClean="0"/>
              <a:t> --thread-</a:t>
            </a:r>
            <a:r>
              <a:rPr lang="en-US" sz="2000" dirty="0" err="1" smtClean="0"/>
              <a:t>num</a:t>
            </a:r>
            <a:r>
              <a:rPr lang="en-US" sz="2000" dirty="0" smtClean="0"/>
              <a:t> 4</a:t>
            </a: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OUTPUT: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0546" y="2817479"/>
            <a:ext cx="6096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TYPE: </a:t>
            </a:r>
            <a:r>
              <a:rPr lang="en-US" dirty="0" smtClean="0"/>
              <a:t>cat </a:t>
            </a:r>
            <a:r>
              <a:rPr lang="en-US" dirty="0" err="1"/>
              <a:t>SNPgrm.hsq</a:t>
            </a:r>
            <a:r>
              <a:rPr lang="en-US" dirty="0"/>
              <a:t> </a:t>
            </a:r>
          </a:p>
          <a:p>
            <a:r>
              <a:rPr lang="en-US" dirty="0" smtClean="0"/>
              <a:t>Source	Variance		SE</a:t>
            </a:r>
            <a:endParaRPr lang="en-US" dirty="0"/>
          </a:p>
          <a:p>
            <a:r>
              <a:rPr lang="en-US" dirty="0" smtClean="0"/>
              <a:t>V(G	0.024886		0.220215</a:t>
            </a:r>
            <a:endParaRPr lang="en-US" dirty="0"/>
          </a:p>
          <a:p>
            <a:r>
              <a:rPr lang="en-US" dirty="0"/>
              <a:t>V(e</a:t>
            </a:r>
            <a:r>
              <a:rPr lang="en-US" dirty="0" smtClean="0"/>
              <a:t>)	0.991848		0.214227</a:t>
            </a:r>
            <a:endParaRPr lang="en-US" dirty="0"/>
          </a:p>
          <a:p>
            <a:r>
              <a:rPr lang="en-US" dirty="0" err="1"/>
              <a:t>Vp</a:t>
            </a:r>
            <a:r>
              <a:rPr lang="en-US" dirty="0"/>
              <a:t> </a:t>
            </a:r>
            <a:r>
              <a:rPr lang="en-US" dirty="0" smtClean="0"/>
              <a:t>	2.016735 	0.049553</a:t>
            </a:r>
            <a:endParaRPr lang="en-US" dirty="0"/>
          </a:p>
          <a:p>
            <a:r>
              <a:rPr lang="en-US" dirty="0"/>
              <a:t>V(G)/</a:t>
            </a:r>
            <a:r>
              <a:rPr lang="en-US" dirty="0" err="1"/>
              <a:t>Vp</a:t>
            </a:r>
            <a:r>
              <a:rPr lang="en-US" dirty="0"/>
              <a:t> </a:t>
            </a:r>
            <a:r>
              <a:rPr lang="en-US" dirty="0" smtClean="0"/>
              <a:t>	0.508191 	0.106992</a:t>
            </a:r>
            <a:endParaRPr lang="en-US" dirty="0"/>
          </a:p>
          <a:p>
            <a:r>
              <a:rPr lang="en-US" dirty="0" err="1"/>
              <a:t>logL</a:t>
            </a:r>
            <a:r>
              <a:rPr lang="en-US" dirty="0"/>
              <a:t> </a:t>
            </a:r>
            <a:r>
              <a:rPr lang="en-US" dirty="0" smtClean="0"/>
              <a:t>	-</a:t>
            </a:r>
            <a:r>
              <a:rPr lang="en-US" dirty="0"/>
              <a:t>2851.499</a:t>
            </a:r>
          </a:p>
          <a:p>
            <a:r>
              <a:rPr lang="en-US" dirty="0"/>
              <a:t>logL0 </a:t>
            </a:r>
            <a:r>
              <a:rPr lang="en-US" dirty="0" smtClean="0"/>
              <a:t>	-</a:t>
            </a:r>
            <a:r>
              <a:rPr lang="en-US" dirty="0"/>
              <a:t>2865.440</a:t>
            </a:r>
          </a:p>
          <a:p>
            <a:r>
              <a:rPr lang="en-US" dirty="0"/>
              <a:t>LRT </a:t>
            </a:r>
            <a:r>
              <a:rPr lang="en-US" dirty="0" smtClean="0"/>
              <a:t>	27.881</a:t>
            </a:r>
            <a:endParaRPr lang="en-US" dirty="0"/>
          </a:p>
          <a:p>
            <a:r>
              <a:rPr lang="en-US" dirty="0" err="1"/>
              <a:t>df</a:t>
            </a:r>
            <a:r>
              <a:rPr lang="en-US" dirty="0"/>
              <a:t> </a:t>
            </a:r>
            <a:r>
              <a:rPr lang="en-US" dirty="0" smtClean="0"/>
              <a:t>	1</a:t>
            </a:r>
            <a:endParaRPr lang="en-US" dirty="0"/>
          </a:p>
          <a:p>
            <a:r>
              <a:rPr lang="en-US" dirty="0" err="1"/>
              <a:t>Pval</a:t>
            </a:r>
            <a:r>
              <a:rPr lang="en-US" dirty="0"/>
              <a:t> </a:t>
            </a:r>
            <a:r>
              <a:rPr lang="en-US" dirty="0" smtClean="0"/>
              <a:t>	6.449e-08</a:t>
            </a:r>
            <a:endParaRPr lang="en-US" dirty="0"/>
          </a:p>
          <a:p>
            <a:r>
              <a:rPr lang="en-US" dirty="0"/>
              <a:t>n </a:t>
            </a:r>
            <a:r>
              <a:rPr lang="en-US" dirty="0" smtClean="0"/>
              <a:t>	3362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695" y="4839503"/>
            <a:ext cx="4289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TRUE </a:t>
            </a:r>
            <a:r>
              <a:rPr lang="en-US" sz="2400" b="1" i="1" dirty="0" smtClean="0"/>
              <a:t>h</a:t>
            </a:r>
            <a:r>
              <a:rPr lang="en-US" sz="2400" b="1" i="1" baseline="30000" dirty="0" smtClean="0"/>
              <a:t>2</a:t>
            </a:r>
            <a:r>
              <a:rPr lang="en-US" sz="2400" b="1" dirty="0" smtClean="0"/>
              <a:t> = 0.5</a:t>
            </a:r>
          </a:p>
          <a:p>
            <a:r>
              <a:rPr lang="en-US" sz="2400" b="1" dirty="0" smtClean="0"/>
              <a:t>95% CI:  0.508-1.96*0.107 = 0.3</a:t>
            </a:r>
          </a:p>
          <a:p>
            <a:r>
              <a:rPr lang="en-US" sz="2400" b="1" dirty="0" smtClean="0"/>
              <a:t>	  0.508-1.96*0.107 </a:t>
            </a:r>
            <a:r>
              <a:rPr lang="en-US" sz="2400" b="1" dirty="0"/>
              <a:t>= </a:t>
            </a:r>
            <a:r>
              <a:rPr lang="en-US" sz="2400" b="1" dirty="0" smtClean="0"/>
              <a:t>0.72</a:t>
            </a:r>
          </a:p>
          <a:p>
            <a:r>
              <a:rPr lang="en-US" sz="2400" b="1" dirty="0" smtClean="0"/>
              <a:t>Unbiased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695" y="4108951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h</a:t>
            </a:r>
            <a:r>
              <a:rPr lang="en-US" sz="3600" b="1" i="1" baseline="30000" dirty="0" smtClean="0"/>
              <a:t>2</a:t>
            </a:r>
            <a:r>
              <a:rPr lang="en-US" sz="3600" b="1" i="1" baseline="-25000" dirty="0" smtClean="0"/>
              <a:t>SNP</a:t>
            </a:r>
            <a:endParaRPr lang="en-US" sz="3600" b="1" i="1" baseline="-25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420638" y="4401521"/>
            <a:ext cx="1064490" cy="2432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2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7635"/>
            <a:ext cx="10515600" cy="1325563"/>
          </a:xfrm>
        </p:spPr>
        <p:txBody>
          <a:bodyPr/>
          <a:lstStyle/>
          <a:p>
            <a:r>
              <a:rPr lang="en-US" dirty="0" smtClean="0"/>
              <a:t>GCTA Practical: RUN GCTA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734" y="1367932"/>
            <a:ext cx="10515600" cy="5041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COMMAND: </a:t>
            </a:r>
          </a:p>
          <a:p>
            <a:pPr marL="0" indent="0">
              <a:buNone/>
            </a:pPr>
            <a:r>
              <a:rPr lang="en-US" sz="2000" dirty="0" err="1" smtClean="0"/>
              <a:t>gcta</a:t>
            </a:r>
            <a:r>
              <a:rPr lang="en-US" sz="2000" dirty="0" smtClean="0"/>
              <a:t> --</a:t>
            </a:r>
            <a:r>
              <a:rPr lang="en-US" sz="2000" dirty="0" err="1" smtClean="0"/>
              <a:t>grm</a:t>
            </a:r>
            <a:r>
              <a:rPr lang="en-US" sz="2000" dirty="0" smtClean="0"/>
              <a:t>-bin </a:t>
            </a:r>
            <a:r>
              <a:rPr lang="en-US" sz="2000" dirty="0" smtClean="0"/>
              <a:t>SNPs.rel05 </a:t>
            </a:r>
            <a:r>
              <a:rPr lang="en-US" sz="2000" dirty="0" smtClean="0"/>
              <a:t>--</a:t>
            </a:r>
            <a:r>
              <a:rPr lang="en-US" sz="2000" dirty="0" err="1" smtClean="0"/>
              <a:t>pheno</a:t>
            </a:r>
            <a:r>
              <a:rPr lang="en-US" sz="2000" dirty="0" smtClean="0"/>
              <a:t> </a:t>
            </a:r>
            <a:r>
              <a:rPr lang="en-US" sz="2000" dirty="0" err="1" smtClean="0"/>
              <a:t>pheno_commonCVs.txt</a:t>
            </a:r>
            <a:r>
              <a:rPr lang="en-US" sz="2000" dirty="0" smtClean="0"/>
              <a:t> </a:t>
            </a:r>
            <a:r>
              <a:rPr lang="en-US" sz="2000" dirty="0" smtClean="0"/>
              <a:t>--</a:t>
            </a:r>
            <a:r>
              <a:rPr lang="en-US" sz="2000" dirty="0" err="1" smtClean="0"/>
              <a:t>reml</a:t>
            </a:r>
            <a:r>
              <a:rPr lang="en-US" sz="2000" dirty="0" smtClean="0"/>
              <a:t> --out </a:t>
            </a:r>
            <a:r>
              <a:rPr lang="en-US" sz="2000" dirty="0" err="1" smtClean="0"/>
              <a:t>SNPgrm</a:t>
            </a:r>
            <a:r>
              <a:rPr lang="en-US" sz="2000" dirty="0" smtClean="0"/>
              <a:t> --thread-</a:t>
            </a:r>
            <a:r>
              <a:rPr lang="en-US" sz="2000" dirty="0" err="1" smtClean="0"/>
              <a:t>num</a:t>
            </a:r>
            <a:r>
              <a:rPr lang="en-US" sz="2000" dirty="0" smtClean="0"/>
              <a:t> 4</a:t>
            </a: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OUTPUT: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0546" y="2817479"/>
            <a:ext cx="6096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TYPE: </a:t>
            </a:r>
            <a:r>
              <a:rPr lang="en-US" dirty="0" smtClean="0"/>
              <a:t>cat </a:t>
            </a:r>
            <a:r>
              <a:rPr lang="en-US" dirty="0" err="1"/>
              <a:t>SNPgrm.hsq</a:t>
            </a:r>
            <a:r>
              <a:rPr lang="en-US" dirty="0"/>
              <a:t> </a:t>
            </a:r>
          </a:p>
          <a:p>
            <a:r>
              <a:rPr lang="en-US" dirty="0" smtClean="0"/>
              <a:t>Source	Variance		SE</a:t>
            </a:r>
            <a:endParaRPr lang="en-US" dirty="0"/>
          </a:p>
          <a:p>
            <a:r>
              <a:rPr lang="en-US" dirty="0" smtClean="0"/>
              <a:t>V(G	0.024886		0.220215</a:t>
            </a:r>
            <a:endParaRPr lang="en-US" dirty="0"/>
          </a:p>
          <a:p>
            <a:r>
              <a:rPr lang="en-US" dirty="0"/>
              <a:t>V(e</a:t>
            </a:r>
            <a:r>
              <a:rPr lang="en-US" dirty="0" smtClean="0"/>
              <a:t>)	0.991848		0.214227</a:t>
            </a:r>
            <a:endParaRPr lang="en-US" dirty="0"/>
          </a:p>
          <a:p>
            <a:r>
              <a:rPr lang="en-US" dirty="0" err="1"/>
              <a:t>Vp</a:t>
            </a:r>
            <a:r>
              <a:rPr lang="en-US" dirty="0"/>
              <a:t> </a:t>
            </a:r>
            <a:r>
              <a:rPr lang="en-US" dirty="0" smtClean="0"/>
              <a:t>	2.016735 	0.049553</a:t>
            </a:r>
            <a:endParaRPr lang="en-US" dirty="0"/>
          </a:p>
          <a:p>
            <a:r>
              <a:rPr lang="en-US" dirty="0"/>
              <a:t>V(G)/</a:t>
            </a:r>
            <a:r>
              <a:rPr lang="en-US" dirty="0" err="1"/>
              <a:t>Vp</a:t>
            </a:r>
            <a:r>
              <a:rPr lang="en-US" dirty="0"/>
              <a:t> </a:t>
            </a:r>
            <a:r>
              <a:rPr lang="en-US" dirty="0" smtClean="0"/>
              <a:t>	0.508191 	0.106992</a:t>
            </a:r>
            <a:endParaRPr lang="en-US" dirty="0"/>
          </a:p>
          <a:p>
            <a:r>
              <a:rPr lang="en-US" dirty="0" err="1"/>
              <a:t>logL</a:t>
            </a:r>
            <a:r>
              <a:rPr lang="en-US" dirty="0"/>
              <a:t> </a:t>
            </a:r>
            <a:r>
              <a:rPr lang="en-US" dirty="0" smtClean="0"/>
              <a:t>	-</a:t>
            </a:r>
            <a:r>
              <a:rPr lang="en-US" dirty="0"/>
              <a:t>2851.499</a:t>
            </a:r>
          </a:p>
          <a:p>
            <a:r>
              <a:rPr lang="en-US" dirty="0"/>
              <a:t>logL0 </a:t>
            </a:r>
            <a:r>
              <a:rPr lang="en-US" dirty="0" smtClean="0"/>
              <a:t>	-</a:t>
            </a:r>
            <a:r>
              <a:rPr lang="en-US" dirty="0"/>
              <a:t>2865.440</a:t>
            </a:r>
          </a:p>
          <a:p>
            <a:r>
              <a:rPr lang="en-US" dirty="0"/>
              <a:t>LRT </a:t>
            </a:r>
            <a:r>
              <a:rPr lang="en-US" dirty="0" smtClean="0"/>
              <a:t>	27.881</a:t>
            </a:r>
            <a:endParaRPr lang="en-US" dirty="0"/>
          </a:p>
          <a:p>
            <a:r>
              <a:rPr lang="en-US" dirty="0" err="1"/>
              <a:t>df</a:t>
            </a:r>
            <a:r>
              <a:rPr lang="en-US" dirty="0"/>
              <a:t> </a:t>
            </a:r>
            <a:r>
              <a:rPr lang="en-US" dirty="0" smtClean="0"/>
              <a:t>	1</a:t>
            </a:r>
            <a:endParaRPr lang="en-US" dirty="0"/>
          </a:p>
          <a:p>
            <a:r>
              <a:rPr lang="en-US" dirty="0" err="1"/>
              <a:t>Pval</a:t>
            </a:r>
            <a:r>
              <a:rPr lang="en-US" dirty="0"/>
              <a:t> </a:t>
            </a:r>
            <a:r>
              <a:rPr lang="en-US" dirty="0" smtClean="0"/>
              <a:t>	6.449e-08</a:t>
            </a:r>
            <a:endParaRPr lang="en-US" dirty="0"/>
          </a:p>
          <a:p>
            <a:r>
              <a:rPr lang="en-US" dirty="0"/>
              <a:t>n </a:t>
            </a:r>
            <a:r>
              <a:rPr lang="en-US" dirty="0" smtClean="0"/>
              <a:t>	3362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100269" y="5247503"/>
            <a:ext cx="214964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38668" y="4462673"/>
            <a:ext cx="41296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Likelihood Ratio Test</a:t>
            </a:r>
          </a:p>
          <a:p>
            <a:r>
              <a:rPr lang="en-US" sz="2400" dirty="0" smtClean="0"/>
              <a:t>Testing if V(G) &gt; 0</a:t>
            </a:r>
          </a:p>
          <a:p>
            <a:r>
              <a:rPr lang="en-US" sz="2400" dirty="0" smtClean="0"/>
              <a:t>2*(-2851.499--2865.44) = 27.88</a:t>
            </a:r>
          </a:p>
          <a:p>
            <a:r>
              <a:rPr lang="en-US" sz="2400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test, 1 </a:t>
            </a:r>
            <a:r>
              <a:rPr lang="en-US" sz="2400" dirty="0" err="1" smtClean="0"/>
              <a:t>df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28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7635"/>
            <a:ext cx="10515600" cy="1325563"/>
          </a:xfrm>
        </p:spPr>
        <p:txBody>
          <a:bodyPr/>
          <a:lstStyle/>
          <a:p>
            <a:r>
              <a:rPr lang="en-US" dirty="0" smtClean="0"/>
              <a:t>GCTA Practical: RUN GCTA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734" y="1367932"/>
            <a:ext cx="10515600" cy="5041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COMMAND: </a:t>
            </a:r>
          </a:p>
          <a:p>
            <a:pPr marL="0" indent="0">
              <a:buNone/>
            </a:pPr>
            <a:r>
              <a:rPr lang="en-US" sz="2000" dirty="0" err="1" smtClean="0"/>
              <a:t>gcta</a:t>
            </a:r>
            <a:r>
              <a:rPr lang="en-US" sz="2000" dirty="0" smtClean="0"/>
              <a:t> --</a:t>
            </a:r>
            <a:r>
              <a:rPr lang="en-US" sz="2000" dirty="0" err="1" smtClean="0"/>
              <a:t>grm</a:t>
            </a:r>
            <a:r>
              <a:rPr lang="en-US" sz="2000" dirty="0" smtClean="0"/>
              <a:t>-bin </a:t>
            </a:r>
            <a:r>
              <a:rPr lang="en-US" sz="2000" dirty="0" smtClean="0"/>
              <a:t>SNPs.rel05 </a:t>
            </a:r>
            <a:r>
              <a:rPr lang="en-US" sz="2000" dirty="0" smtClean="0"/>
              <a:t>--</a:t>
            </a:r>
            <a:r>
              <a:rPr lang="en-US" sz="2000" dirty="0" err="1" smtClean="0"/>
              <a:t>pheno</a:t>
            </a:r>
            <a:r>
              <a:rPr lang="en-US" sz="2000" dirty="0" smtClean="0"/>
              <a:t> </a:t>
            </a:r>
            <a:r>
              <a:rPr lang="en-US" sz="2000" dirty="0" err="1" smtClean="0"/>
              <a:t>pheno_commonCVs.txt</a:t>
            </a:r>
            <a:r>
              <a:rPr lang="en-US" sz="2000" dirty="0" smtClean="0"/>
              <a:t> </a:t>
            </a:r>
            <a:r>
              <a:rPr lang="en-US" sz="2000" dirty="0" smtClean="0"/>
              <a:t>--</a:t>
            </a:r>
            <a:r>
              <a:rPr lang="en-US" sz="2000" dirty="0" err="1" smtClean="0"/>
              <a:t>reml</a:t>
            </a:r>
            <a:r>
              <a:rPr lang="en-US" sz="2000" dirty="0" smtClean="0"/>
              <a:t> --out </a:t>
            </a:r>
            <a:r>
              <a:rPr lang="en-US" sz="2000" dirty="0" err="1" smtClean="0"/>
              <a:t>SNPgrm</a:t>
            </a:r>
            <a:r>
              <a:rPr lang="en-US" sz="2000" dirty="0" smtClean="0"/>
              <a:t> --thread-</a:t>
            </a:r>
            <a:r>
              <a:rPr lang="en-US" sz="2000" dirty="0" err="1" smtClean="0"/>
              <a:t>num</a:t>
            </a:r>
            <a:r>
              <a:rPr lang="en-US" sz="2000" dirty="0" smtClean="0"/>
              <a:t> 4</a:t>
            </a: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OUTPUT: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0546" y="2817479"/>
            <a:ext cx="6096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TYPE: </a:t>
            </a:r>
            <a:r>
              <a:rPr lang="en-US" dirty="0" smtClean="0"/>
              <a:t>cat </a:t>
            </a:r>
            <a:r>
              <a:rPr lang="en-US" dirty="0" err="1"/>
              <a:t>SNPgrm.hsq</a:t>
            </a:r>
            <a:r>
              <a:rPr lang="en-US" dirty="0"/>
              <a:t> </a:t>
            </a:r>
          </a:p>
          <a:p>
            <a:r>
              <a:rPr lang="en-US" dirty="0" smtClean="0"/>
              <a:t>Source	Variance		SE</a:t>
            </a:r>
            <a:endParaRPr lang="en-US" dirty="0"/>
          </a:p>
          <a:p>
            <a:r>
              <a:rPr lang="en-US" dirty="0" smtClean="0"/>
              <a:t>V(G	0.024886		0.220215</a:t>
            </a:r>
            <a:endParaRPr lang="en-US" dirty="0"/>
          </a:p>
          <a:p>
            <a:r>
              <a:rPr lang="en-US" dirty="0"/>
              <a:t>V(e</a:t>
            </a:r>
            <a:r>
              <a:rPr lang="en-US" dirty="0" smtClean="0"/>
              <a:t>)	0.991848		0.214227</a:t>
            </a:r>
            <a:endParaRPr lang="en-US" dirty="0"/>
          </a:p>
          <a:p>
            <a:r>
              <a:rPr lang="en-US" dirty="0" err="1"/>
              <a:t>Vp</a:t>
            </a:r>
            <a:r>
              <a:rPr lang="en-US" dirty="0"/>
              <a:t> </a:t>
            </a:r>
            <a:r>
              <a:rPr lang="en-US" dirty="0" smtClean="0"/>
              <a:t>	2.016735 	0.049553</a:t>
            </a:r>
            <a:endParaRPr lang="en-US" dirty="0"/>
          </a:p>
          <a:p>
            <a:r>
              <a:rPr lang="en-US" dirty="0"/>
              <a:t>V(G)/</a:t>
            </a:r>
            <a:r>
              <a:rPr lang="en-US" dirty="0" err="1"/>
              <a:t>Vp</a:t>
            </a:r>
            <a:r>
              <a:rPr lang="en-US" dirty="0"/>
              <a:t> </a:t>
            </a:r>
            <a:r>
              <a:rPr lang="en-US" dirty="0" smtClean="0"/>
              <a:t>	0.508191 	0.106992</a:t>
            </a:r>
            <a:endParaRPr lang="en-US" dirty="0"/>
          </a:p>
          <a:p>
            <a:r>
              <a:rPr lang="en-US" dirty="0" err="1"/>
              <a:t>logL</a:t>
            </a:r>
            <a:r>
              <a:rPr lang="en-US" dirty="0"/>
              <a:t> </a:t>
            </a:r>
            <a:r>
              <a:rPr lang="en-US" dirty="0" smtClean="0"/>
              <a:t>	-</a:t>
            </a:r>
            <a:r>
              <a:rPr lang="en-US" dirty="0"/>
              <a:t>2851.499</a:t>
            </a:r>
          </a:p>
          <a:p>
            <a:r>
              <a:rPr lang="en-US" dirty="0"/>
              <a:t>logL0 </a:t>
            </a:r>
            <a:r>
              <a:rPr lang="en-US" dirty="0" smtClean="0"/>
              <a:t>	-</a:t>
            </a:r>
            <a:r>
              <a:rPr lang="en-US" dirty="0"/>
              <a:t>2865.440</a:t>
            </a:r>
          </a:p>
          <a:p>
            <a:r>
              <a:rPr lang="en-US" dirty="0"/>
              <a:t>LRT </a:t>
            </a:r>
            <a:r>
              <a:rPr lang="en-US" dirty="0" smtClean="0"/>
              <a:t>	27.881</a:t>
            </a:r>
            <a:endParaRPr lang="en-US" dirty="0"/>
          </a:p>
          <a:p>
            <a:r>
              <a:rPr lang="en-US" dirty="0" err="1"/>
              <a:t>df</a:t>
            </a:r>
            <a:r>
              <a:rPr lang="en-US" dirty="0"/>
              <a:t> </a:t>
            </a:r>
            <a:r>
              <a:rPr lang="en-US" dirty="0" smtClean="0"/>
              <a:t>	1</a:t>
            </a:r>
            <a:endParaRPr lang="en-US" dirty="0"/>
          </a:p>
          <a:p>
            <a:r>
              <a:rPr lang="en-US" dirty="0" err="1"/>
              <a:t>Pval</a:t>
            </a:r>
            <a:r>
              <a:rPr lang="en-US" dirty="0"/>
              <a:t> </a:t>
            </a:r>
            <a:r>
              <a:rPr lang="en-US" dirty="0" smtClean="0"/>
              <a:t>	6.449e-08</a:t>
            </a:r>
            <a:endParaRPr lang="en-US" dirty="0"/>
          </a:p>
          <a:p>
            <a:r>
              <a:rPr lang="en-US" dirty="0"/>
              <a:t>n </a:t>
            </a:r>
            <a:r>
              <a:rPr lang="en-US" dirty="0" smtClean="0"/>
              <a:t>	3362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00773" y="5521262"/>
            <a:ext cx="66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WHAT FACTORS INFLUENCE THE ESTIMATE?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78055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3409"/>
            <a:ext cx="10515600" cy="1325563"/>
          </a:xfrm>
        </p:spPr>
        <p:txBody>
          <a:bodyPr>
            <a:normAutofit fontScale="90000"/>
          </a:bodyPr>
          <a:lstStyle/>
          <a:p>
            <a:pPr marL="406400" indent="-406400"/>
            <a:r>
              <a:rPr lang="en-US" b="1" dirty="0" smtClean="0"/>
              <a:t>Simulation: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Useful to test assumptions, performance</a:t>
            </a:r>
            <a:r>
              <a:rPr lang="en-US" sz="4000" smtClean="0"/>
              <a:t>, understanding of reality.</a:t>
            </a:r>
            <a:r>
              <a:rPr lang="en-US" sz="4000"/>
              <a:t/>
            </a:r>
            <a:br>
              <a:rPr lang="en-US" sz="4000"/>
            </a:br>
            <a:r>
              <a:rPr lang="en-US" sz="4000" dirty="0" smtClean="0"/>
              <a:t>Allows </a:t>
            </a:r>
            <a:r>
              <a:rPr lang="en-US" sz="4000" dirty="0"/>
              <a:t>flexibility in altering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Two general approaches:</a:t>
            </a:r>
          </a:p>
          <a:p>
            <a:r>
              <a:rPr lang="en-US" dirty="0" smtClean="0"/>
              <a:t>Simulate phenotype from real genotype data</a:t>
            </a:r>
          </a:p>
          <a:p>
            <a:pPr lvl="1"/>
            <a:r>
              <a:rPr lang="en-US" dirty="0" smtClean="0"/>
              <a:t>Real patterns of LD, polymorphism, stratification, allele frequency</a:t>
            </a:r>
          </a:p>
          <a:p>
            <a:pPr lvl="1"/>
            <a:r>
              <a:rPr lang="en-US" dirty="0" smtClean="0"/>
              <a:t>Often used to assess how methods perform</a:t>
            </a:r>
          </a:p>
          <a:p>
            <a:r>
              <a:rPr lang="en-US" dirty="0" smtClean="0"/>
              <a:t>Simulate both genotype and phenotype data</a:t>
            </a:r>
          </a:p>
          <a:p>
            <a:pPr lvl="1"/>
            <a:r>
              <a:rPr lang="en-US" dirty="0" smtClean="0"/>
              <a:t>More control over the demography, allele frequency</a:t>
            </a:r>
          </a:p>
          <a:p>
            <a:pPr lvl="1"/>
            <a:r>
              <a:rPr lang="en-US" dirty="0" smtClean="0"/>
              <a:t>Programs to do this in either forward-time (e.g., </a:t>
            </a:r>
            <a:r>
              <a:rPr lang="en-US" dirty="0" err="1" smtClean="0"/>
              <a:t>GeneEvolve</a:t>
            </a:r>
            <a:r>
              <a:rPr lang="en-US" dirty="0" smtClean="0"/>
              <a:t> [</a:t>
            </a:r>
            <a:r>
              <a:rPr lang="en-US" dirty="0" err="1" smtClean="0"/>
              <a:t>Tahmasbi</a:t>
            </a:r>
            <a:r>
              <a:rPr lang="en-US" dirty="0" smtClean="0"/>
              <a:t> &amp; Keller 2016]) or coalescent (e.g., Hudson’s </a:t>
            </a:r>
            <a:r>
              <a:rPr lang="en-US" dirty="0" err="1" smtClean="0"/>
              <a:t>ms</a:t>
            </a:r>
            <a:r>
              <a:rPr lang="en-US" dirty="0" smtClean="0"/>
              <a:t> to generate genotypes)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4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GCTA practical: </a:t>
            </a:r>
            <a:r>
              <a:rPr lang="en-US" dirty="0" smtClean="0"/>
              <a:t>Real genotypes, simulated phenotypes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22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Genotype Data to Make the Genetic Relatedness Matrix (GRM)</a:t>
            </a:r>
          </a:p>
          <a:p>
            <a:pPr marL="0" indent="0">
              <a:buNone/>
            </a:pPr>
            <a:r>
              <a:rPr lang="en-US" sz="3600" dirty="0" smtClean="0"/>
              <a:t>Similar </a:t>
            </a:r>
            <a:r>
              <a:rPr lang="en-US" sz="3600" dirty="0"/>
              <a:t>to what might be collected for a GWAS study with SNP array </a:t>
            </a:r>
            <a:r>
              <a:rPr lang="en-US" sz="3600" dirty="0" smtClean="0"/>
              <a:t>data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dirty="0"/>
              <a:t>1,000 Genomes + UK10K sequence data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dirty="0" smtClean="0"/>
              <a:t>Using Affymetrix </a:t>
            </a:r>
            <a:r>
              <a:rPr lang="en-US" sz="3600" dirty="0"/>
              <a:t>Axiom Array positions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6300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GCTA practical: </a:t>
            </a:r>
            <a:r>
              <a:rPr lang="en-US" dirty="0" smtClean="0"/>
              <a:t>Real genotypes, simulated phenotypes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225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GRM: Axiom Array Positions</a:t>
            </a:r>
          </a:p>
          <a:p>
            <a:pPr marL="0" indent="0">
              <a:buNone/>
            </a:pPr>
            <a:r>
              <a:rPr lang="en-US" sz="3600" dirty="0" smtClean="0"/>
              <a:t>MAF &gt; 0.05</a:t>
            </a:r>
          </a:p>
          <a:p>
            <a:pPr marL="0" indent="0">
              <a:buNone/>
            </a:pPr>
            <a:r>
              <a:rPr lang="en-US" sz="3600" dirty="0" smtClean="0"/>
              <a:t>HWE p &lt; 10</a:t>
            </a:r>
            <a:r>
              <a:rPr lang="en-US" sz="3600" baseline="30000" dirty="0" smtClean="0"/>
              <a:t>-5</a:t>
            </a:r>
          </a:p>
          <a:p>
            <a:pPr marL="0" indent="0">
              <a:buNone/>
            </a:pPr>
            <a:r>
              <a:rPr lang="en-US" sz="3600" dirty="0" smtClean="0"/>
              <a:t>N = 3,363</a:t>
            </a:r>
          </a:p>
          <a:p>
            <a:pPr marL="0" indent="0">
              <a:buNone/>
            </a:pPr>
            <a:r>
              <a:rPr lang="en-US" sz="3600" dirty="0" smtClean="0"/>
              <a:t>Relatedness &lt; 0.05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b="1" dirty="0" smtClean="0"/>
              <a:t>GRM ALREADY CONSTRUCTED </a:t>
            </a:r>
            <a:r>
              <a:rPr lang="en-US" sz="3600" dirty="0" smtClean="0"/>
              <a:t>(plink or </a:t>
            </a:r>
            <a:r>
              <a:rPr lang="en-US" sz="3600" dirty="0" err="1" smtClean="0"/>
              <a:t>gcta</a:t>
            </a:r>
            <a:r>
              <a:rPr lang="en-US" sz="3600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83957" y="2233452"/>
                <a:ext cx="4992130" cy="3506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2800" b="1" dirty="0" smtClean="0">
                    <a:latin typeface="Cambria Math" charset="0"/>
                  </a:rPr>
                  <a:t>GRM ELEMENTS:</a:t>
                </a: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𝑖𝑗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𝑚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charset="0"/>
                                  </a:rPr>
                                  <m:t>𝑖𝑘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charset="0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charset="0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charset="0"/>
                                  </a:rPr>
                                  <m:t>𝑗𝑘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charset="0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800" i="1">
                                <a:latin typeface="Cambria Math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charset="0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𝑣𝑎𝑟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charset="0"/>
                            </a:rPr>
                            <m:t>𝒚</m:t>
                          </m:r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r>
                        <a:rPr lang="en-US" sz="2800" b="1" i="1">
                          <a:latin typeface="Cambria Math" charset="0"/>
                        </a:rPr>
                        <m:t>𝑨</m:t>
                      </m:r>
                      <m:sSubSup>
                        <m:sSubSup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charset="0"/>
                              <a:sym typeface="Symbol" charset="2"/>
                            </a:rPr>
                            <m:t></m:t>
                          </m:r>
                          <m:r>
                            <a:rPr lang="en-US" sz="2800">
                              <a:latin typeface="Cambria Math" charset="0"/>
                            </a:rPr>
                            <m:t> 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𝑣</m:t>
                          </m:r>
                        </m:sub>
                        <m:sup>
                          <m:r>
                            <a:rPr lang="en-US" sz="28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800">
                          <a:latin typeface="Cambria Math" charset="0"/>
                        </a:rPr>
                        <m:t>+</m:t>
                      </m:r>
                      <m:r>
                        <a:rPr lang="en-US" sz="2800" i="1" baseline="30000">
                          <a:latin typeface="Cambria Math" charset="0"/>
                        </a:rPr>
                        <m:t> </m:t>
                      </m:r>
                      <m:r>
                        <a:rPr lang="en-US" sz="2800" b="1" i="1">
                          <a:latin typeface="Cambria Math" charset="0"/>
                        </a:rPr>
                        <m:t>𝑰</m:t>
                      </m:r>
                      <m:sSubSup>
                        <m:sSubSup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charset="0"/>
                              <a:sym typeface="Symbol" charset="2"/>
                            </a:rPr>
                            <m:t></m:t>
                          </m:r>
                          <m:r>
                            <a:rPr lang="en-US" sz="2800">
                              <a:latin typeface="Cambria Math" charset="0"/>
                            </a:rPr>
                            <m:t> 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8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i="1" dirty="0"/>
              </a:p>
              <a:p>
                <a:pPr>
                  <a:lnSpc>
                    <a:spcPct val="140000"/>
                  </a:lnSpc>
                </a:pPr>
                <a:r>
                  <a:rPr lang="en-US" sz="2800" i="1" dirty="0"/>
                  <a:t>h</a:t>
                </a:r>
                <a:r>
                  <a:rPr lang="en-US" sz="2800" i="1" baseline="30000" dirty="0"/>
                  <a:t>2</a:t>
                </a:r>
                <a:r>
                  <a:rPr lang="en-US" sz="2800" i="1" baseline="-25000" dirty="0"/>
                  <a:t>SNP</a:t>
                </a:r>
                <a:r>
                  <a:rPr lang="en-US" sz="2800" dirty="0"/>
                  <a:t> =</a:t>
                </a:r>
                <a:r>
                  <a:rPr lang="en-US" sz="2800" i="1" dirty="0"/>
                  <a:t> </a:t>
                </a:r>
                <a:r>
                  <a:rPr lang="en-US" sz="2800" i="1" dirty="0">
                    <a:sym typeface="Symbol" charset="2"/>
                  </a:rPr>
                  <a:t></a:t>
                </a:r>
                <a:r>
                  <a:rPr lang="en-US" sz="2800" i="1" baseline="30000" dirty="0"/>
                  <a:t>2</a:t>
                </a:r>
                <a:r>
                  <a:rPr lang="en-US" sz="2800" i="1" baseline="-25000" dirty="0"/>
                  <a:t>v</a:t>
                </a:r>
                <a:r>
                  <a:rPr lang="en-US" sz="2800" i="1" dirty="0"/>
                  <a:t> / </a:t>
                </a:r>
                <a:r>
                  <a:rPr lang="en-US" sz="2800" dirty="0"/>
                  <a:t>(</a:t>
                </a:r>
                <a:r>
                  <a:rPr lang="en-US" sz="2800" i="1" dirty="0">
                    <a:sym typeface="Symbol" charset="2"/>
                  </a:rPr>
                  <a:t></a:t>
                </a:r>
                <a:r>
                  <a:rPr lang="en-US" sz="2800" i="1" baseline="30000" dirty="0"/>
                  <a:t>2</a:t>
                </a:r>
                <a:r>
                  <a:rPr lang="en-US" sz="2800" i="1" baseline="-25000" dirty="0"/>
                  <a:t>v </a:t>
                </a:r>
                <a:r>
                  <a:rPr lang="en-US" sz="2800" i="1" dirty="0"/>
                  <a:t>+ </a:t>
                </a:r>
                <a:r>
                  <a:rPr lang="en-US" sz="2800" i="1" dirty="0">
                    <a:sym typeface="Symbol" charset="2"/>
                  </a:rPr>
                  <a:t></a:t>
                </a:r>
                <a:r>
                  <a:rPr lang="en-US" sz="2800" i="1" baseline="30000" dirty="0"/>
                  <a:t>2</a:t>
                </a:r>
                <a:r>
                  <a:rPr lang="en-US" sz="2800" i="1" baseline="-25000" dirty="0"/>
                  <a:t>e</a:t>
                </a:r>
                <a:r>
                  <a:rPr lang="en-US" sz="2800" dirty="0"/>
                  <a:t>)</a:t>
                </a:r>
              </a:p>
              <a:p>
                <a:pPr>
                  <a:lnSpc>
                    <a:spcPct val="14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957" y="2233452"/>
                <a:ext cx="4992130" cy="3506857"/>
              </a:xfrm>
              <a:prstGeom prst="rect">
                <a:avLst/>
              </a:prstGeom>
              <a:blipFill rotWithShape="0">
                <a:blip r:embed="rId2"/>
                <a:stretch>
                  <a:fillRect l="-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2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GCTA practical: </a:t>
            </a:r>
            <a:r>
              <a:rPr lang="en-US" dirty="0" smtClean="0"/>
              <a:t>Real genotypes, simulated phenotypes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1" r="8596"/>
          <a:stretch/>
        </p:blipFill>
        <p:spPr>
          <a:xfrm>
            <a:off x="6653330" y="1407694"/>
            <a:ext cx="5366217" cy="48727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3085" y="1690688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Simulated phenotypes with a standard polygenic model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1,000 causal variants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Randomly from whole genome sequence data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Realistic LD &amp; MAF with respect to SNP array data used to create the GRM</a:t>
            </a:r>
          </a:p>
          <a:p>
            <a:pPr marL="285750" indent="-285750">
              <a:buFont typeface="Arial" charset="0"/>
              <a:buChar char="•"/>
            </a:pPr>
            <a:endParaRPr lang="en-US" sz="2800" i="1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Phenotypes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i="1" dirty="0" err="1"/>
              <a:t>y</a:t>
            </a:r>
            <a:r>
              <a:rPr lang="en-US" sz="2800" i="1" baseline="-25000" dirty="0" err="1"/>
              <a:t>i</a:t>
            </a:r>
            <a:r>
              <a:rPr lang="en-US" sz="2800" i="1" dirty="0"/>
              <a:t> = </a:t>
            </a:r>
            <a:r>
              <a:rPr lang="en-US" sz="2800" i="1" dirty="0" err="1"/>
              <a:t>g</a:t>
            </a:r>
            <a:r>
              <a:rPr lang="en-US" sz="2800" i="1" baseline="-25000" dirty="0" err="1"/>
              <a:t>i</a:t>
            </a:r>
            <a:r>
              <a:rPr lang="en-US" sz="2800" i="1" dirty="0"/>
              <a:t> + </a:t>
            </a:r>
            <a:r>
              <a:rPr lang="en-US" sz="2800" i="1" dirty="0" err="1" smtClean="0"/>
              <a:t>e</a:t>
            </a:r>
            <a:r>
              <a:rPr lang="en-US" sz="2800" i="1" baseline="-25000" dirty="0" err="1" smtClean="0"/>
              <a:t>i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682240" y="5948277"/>
            <a:ext cx="112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g</a:t>
            </a:r>
            <a:r>
              <a:rPr lang="en-US" sz="2000" i="1" baseline="-25000" dirty="0" err="1" smtClean="0"/>
              <a:t>i</a:t>
            </a:r>
            <a:endParaRPr lang="en-US" sz="1050" i="1" baseline="-25000" dirty="0"/>
          </a:p>
        </p:txBody>
      </p:sp>
    </p:spTree>
    <p:extLst>
      <p:ext uri="{BB962C8B-B14F-4D97-AF65-F5344CB8AC3E}">
        <p14:creationId xmlns:p14="http://schemas.microsoft.com/office/powerpoint/2010/main" val="16482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3816" y="92885"/>
            <a:ext cx="10515600" cy="820790"/>
          </a:xfrm>
        </p:spPr>
        <p:txBody>
          <a:bodyPr/>
          <a:lstStyle/>
          <a:p>
            <a:r>
              <a:rPr lang="en-US" dirty="0" smtClean="0"/>
              <a:t>Real genotypes, simulated phenotypes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7741" y="1141101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/>
              <a:t>Simulated phenotypes with a standard polygenic model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i="1" dirty="0" err="1" smtClean="0"/>
              <a:t>y</a:t>
            </a:r>
            <a:r>
              <a:rPr lang="en-US" sz="3200" i="1" baseline="-25000" dirty="0" err="1" smtClean="0"/>
              <a:t>i</a:t>
            </a:r>
            <a:r>
              <a:rPr lang="en-US" sz="3200" i="1" dirty="0" smtClean="0"/>
              <a:t> </a:t>
            </a:r>
            <a:r>
              <a:rPr lang="en-US" sz="3200" i="1" dirty="0"/>
              <a:t>= </a:t>
            </a:r>
            <a:r>
              <a:rPr lang="en-US" sz="3200" i="1" dirty="0" err="1"/>
              <a:t>g</a:t>
            </a:r>
            <a:r>
              <a:rPr lang="en-US" sz="3200" i="1" baseline="-25000" dirty="0" err="1"/>
              <a:t>i</a:t>
            </a:r>
            <a:r>
              <a:rPr lang="en-US" sz="3200" i="1" dirty="0"/>
              <a:t> + </a:t>
            </a:r>
            <a:r>
              <a:rPr lang="en-US" sz="3200" i="1" dirty="0" err="1"/>
              <a:t>e</a:t>
            </a:r>
            <a:r>
              <a:rPr lang="en-US" sz="3200" i="1" baseline="-25000" dirty="0" err="1"/>
              <a:t>i</a:t>
            </a:r>
            <a:endParaRPr lang="en-US" sz="3200" i="1" dirty="0"/>
          </a:p>
          <a:p>
            <a:pPr marL="285750" indent="-285750">
              <a:buFont typeface="Arial" charset="0"/>
              <a:buChar char="•"/>
            </a:pPr>
            <a:r>
              <a:rPr lang="en-US" sz="3200" i="1" dirty="0" err="1"/>
              <a:t>g</a:t>
            </a:r>
            <a:r>
              <a:rPr lang="en-US" sz="3200" i="1" baseline="-25000" dirty="0" err="1"/>
              <a:t>i</a:t>
            </a:r>
            <a:r>
              <a:rPr lang="en-US" sz="3200" dirty="0"/>
              <a:t> = </a:t>
            </a:r>
            <a:r>
              <a:rPr lang="en-US" sz="3200" dirty="0">
                <a:sym typeface="Symbol" charset="2"/>
              </a:rPr>
              <a:t></a:t>
            </a:r>
            <a:r>
              <a:rPr lang="en-US" sz="3200" i="1" dirty="0"/>
              <a:t>w</a:t>
            </a:r>
            <a:r>
              <a:rPr lang="en-US" sz="3200" i="1" baseline="-25000" dirty="0"/>
              <a:t> </a:t>
            </a:r>
            <a:r>
              <a:rPr lang="en-US" sz="3200" i="1" baseline="-25000" dirty="0" err="1"/>
              <a:t>ik</a:t>
            </a:r>
            <a:r>
              <a:rPr lang="en-US" sz="3200" i="1" dirty="0" err="1">
                <a:sym typeface="Symbol" charset="2"/>
              </a:rPr>
              <a:t></a:t>
            </a:r>
            <a:r>
              <a:rPr lang="en-US" sz="3200" i="1" baseline="-25000" dirty="0" err="1"/>
              <a:t>k</a:t>
            </a:r>
            <a:endParaRPr lang="en-US" sz="3200" dirty="0"/>
          </a:p>
          <a:p>
            <a:pPr marL="742950" lvl="1" indent="-285750">
              <a:buFont typeface="Arial" charset="0"/>
              <a:buChar char="•"/>
            </a:pPr>
            <a:r>
              <a:rPr lang="en-US" sz="3200" i="1" dirty="0" err="1"/>
              <a:t>w</a:t>
            </a:r>
            <a:r>
              <a:rPr lang="en-US" sz="3200" i="1" baseline="-25000" dirty="0" err="1"/>
              <a:t>ik</a:t>
            </a:r>
            <a:r>
              <a:rPr lang="en-US" sz="3200" dirty="0"/>
              <a:t> </a:t>
            </a:r>
            <a:r>
              <a:rPr lang="en-US" sz="3200" dirty="0" smtClean="0"/>
              <a:t>= 0/1/2 genotype</a:t>
            </a:r>
            <a:endParaRPr lang="en-US" sz="3200" dirty="0"/>
          </a:p>
          <a:p>
            <a:pPr marL="742950" lvl="1" indent="-285750">
              <a:buFont typeface="Arial" charset="0"/>
              <a:buChar char="•"/>
            </a:pPr>
            <a:r>
              <a:rPr lang="en-US" sz="3200" i="1" dirty="0">
                <a:sym typeface="Symbol" charset="2"/>
              </a:rPr>
              <a:t></a:t>
            </a:r>
            <a:r>
              <a:rPr lang="en-US" sz="3200" i="1" baseline="-25000" dirty="0"/>
              <a:t>k</a:t>
            </a:r>
            <a:r>
              <a:rPr lang="en-US" sz="3200" dirty="0"/>
              <a:t> </a:t>
            </a:r>
            <a:r>
              <a:rPr lang="en-US" sz="3200" dirty="0" smtClean="0"/>
              <a:t>= allelic </a:t>
            </a:r>
            <a:r>
              <a:rPr lang="en-US" sz="3200" dirty="0"/>
              <a:t>effect </a:t>
            </a:r>
            <a:r>
              <a:rPr lang="en-US" sz="3200" dirty="0" smtClean="0"/>
              <a:t>size</a:t>
            </a:r>
          </a:p>
          <a:p>
            <a:pPr lvl="1"/>
            <a:r>
              <a:rPr lang="en-US" sz="3200" dirty="0"/>
              <a:t>	</a:t>
            </a:r>
            <a:r>
              <a:rPr lang="en-US" sz="3200" dirty="0" smtClean="0"/>
              <a:t>~N(0,1</a:t>
            </a:r>
            <a:r>
              <a:rPr lang="en-US" sz="3200" dirty="0"/>
              <a:t>/[2</a:t>
            </a:r>
            <a:r>
              <a:rPr lang="en-US" sz="3200" i="1" dirty="0"/>
              <a:t>p</a:t>
            </a:r>
            <a:r>
              <a:rPr lang="en-US" sz="3200" i="1" baseline="-25000" dirty="0"/>
              <a:t>k</a:t>
            </a:r>
            <a:r>
              <a:rPr lang="en-US" sz="3200" dirty="0"/>
              <a:t>(1-</a:t>
            </a:r>
            <a:r>
              <a:rPr lang="en-US" sz="3200" i="1" dirty="0"/>
              <a:t>p</a:t>
            </a:r>
            <a:r>
              <a:rPr lang="en-US" sz="3200" i="1" baseline="-25000" dirty="0"/>
              <a:t>k</a:t>
            </a:r>
            <a:r>
              <a:rPr lang="en-US" sz="3200" dirty="0"/>
              <a:t>)])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3200" i="1" dirty="0" err="1"/>
              <a:t>p</a:t>
            </a:r>
            <a:r>
              <a:rPr lang="en-US" sz="3200" i="1" baseline="-25000" dirty="0" err="1"/>
              <a:t>k</a:t>
            </a:r>
            <a:r>
              <a:rPr lang="en-US" sz="3200" dirty="0"/>
              <a:t> </a:t>
            </a:r>
            <a:r>
              <a:rPr lang="en-US" sz="3200" dirty="0" smtClean="0"/>
              <a:t>= MAF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3200" i="1" dirty="0" err="1" smtClean="0"/>
              <a:t>g</a:t>
            </a:r>
            <a:r>
              <a:rPr lang="en-US" sz="3200" i="1" baseline="-25000" dirty="0" err="1" smtClean="0"/>
              <a:t>i</a:t>
            </a:r>
            <a:r>
              <a:rPr lang="en-US" sz="3200" dirty="0" err="1" smtClean="0"/>
              <a:t>’s</a:t>
            </a:r>
            <a:r>
              <a:rPr lang="en-US" sz="3200" dirty="0" smtClean="0"/>
              <a:t> normalized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240861" y="2770365"/>
            <a:ext cx="4145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w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 = [0, 1, 2, 1]</a:t>
            </a:r>
          </a:p>
          <a:p>
            <a:r>
              <a:rPr lang="en-US" sz="2800" i="1" dirty="0" smtClean="0">
                <a:sym typeface="Symbol" charset="2"/>
              </a:rPr>
              <a:t></a:t>
            </a:r>
            <a:r>
              <a:rPr lang="en-US" sz="2800" dirty="0" smtClean="0"/>
              <a:t> = [2.2, -1.16, 4.1, -0.01]</a:t>
            </a:r>
          </a:p>
          <a:p>
            <a:endParaRPr lang="en-US" sz="2800" dirty="0" smtClean="0"/>
          </a:p>
          <a:p>
            <a:r>
              <a:rPr lang="en-US" sz="2800" i="1" dirty="0" err="1"/>
              <a:t>g</a:t>
            </a:r>
            <a:r>
              <a:rPr lang="en-US" sz="2800" i="1" baseline="-25000" dirty="0" err="1"/>
              <a:t>i</a:t>
            </a:r>
            <a:r>
              <a:rPr lang="en-US" sz="2800" dirty="0"/>
              <a:t> = (2.2*0) + (-1.16*1) + (4.1*2) + (-0.01*1)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15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741" y="1141101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/>
              <a:t>Simulated phenotypes with a standard polygenic model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i="1" dirty="0" err="1" smtClean="0"/>
              <a:t>y</a:t>
            </a:r>
            <a:r>
              <a:rPr lang="en-US" sz="3200" i="1" baseline="-25000" dirty="0" err="1" smtClean="0"/>
              <a:t>i</a:t>
            </a:r>
            <a:r>
              <a:rPr lang="en-US" sz="3200" i="1" dirty="0" smtClean="0"/>
              <a:t> </a:t>
            </a:r>
            <a:r>
              <a:rPr lang="en-US" sz="3200" i="1" dirty="0"/>
              <a:t>= </a:t>
            </a:r>
            <a:r>
              <a:rPr lang="en-US" sz="3200" i="1" dirty="0" err="1"/>
              <a:t>g</a:t>
            </a:r>
            <a:r>
              <a:rPr lang="en-US" sz="3200" i="1" baseline="-25000" dirty="0" err="1"/>
              <a:t>i</a:t>
            </a:r>
            <a:r>
              <a:rPr lang="en-US" sz="3200" i="1" dirty="0"/>
              <a:t> + </a:t>
            </a:r>
            <a:r>
              <a:rPr lang="en-US" sz="3200" i="1" dirty="0" err="1"/>
              <a:t>e</a:t>
            </a:r>
            <a:r>
              <a:rPr lang="en-US" sz="3200" i="1" baseline="-25000" dirty="0" err="1"/>
              <a:t>i</a:t>
            </a:r>
            <a:endParaRPr lang="en-US" sz="3200" i="1" dirty="0"/>
          </a:p>
          <a:p>
            <a:pPr marL="285750" indent="-285750">
              <a:buFont typeface="Arial" charset="0"/>
              <a:buChar char="•"/>
            </a:pPr>
            <a:r>
              <a:rPr lang="en-US" sz="3200" i="1" dirty="0" err="1"/>
              <a:t>g</a:t>
            </a:r>
            <a:r>
              <a:rPr lang="en-US" sz="3200" i="1" baseline="-25000" dirty="0" err="1"/>
              <a:t>i</a:t>
            </a:r>
            <a:r>
              <a:rPr lang="en-US" sz="3200" dirty="0"/>
              <a:t> = </a:t>
            </a:r>
            <a:r>
              <a:rPr lang="en-US" sz="3200" dirty="0">
                <a:sym typeface="Symbol" charset="2"/>
              </a:rPr>
              <a:t></a:t>
            </a:r>
            <a:r>
              <a:rPr lang="en-US" sz="3200" i="1" dirty="0"/>
              <a:t>w</a:t>
            </a:r>
            <a:r>
              <a:rPr lang="en-US" sz="3200" i="1" baseline="-25000" dirty="0"/>
              <a:t> </a:t>
            </a:r>
            <a:r>
              <a:rPr lang="en-US" sz="3200" i="1" baseline="-25000" dirty="0" err="1"/>
              <a:t>ik</a:t>
            </a:r>
            <a:r>
              <a:rPr lang="en-US" sz="3200" i="1" dirty="0" err="1">
                <a:sym typeface="Symbol" charset="2"/>
              </a:rPr>
              <a:t></a:t>
            </a:r>
            <a:r>
              <a:rPr lang="en-US" sz="3200" i="1" baseline="-25000" dirty="0" err="1"/>
              <a:t>k</a:t>
            </a:r>
            <a:endParaRPr lang="en-US" sz="3200" dirty="0"/>
          </a:p>
          <a:p>
            <a:pPr marL="742950" lvl="1" indent="-285750">
              <a:buFont typeface="Arial" charset="0"/>
              <a:buChar char="•"/>
            </a:pPr>
            <a:r>
              <a:rPr lang="en-US" sz="3200" i="1" dirty="0" err="1"/>
              <a:t>w</a:t>
            </a:r>
            <a:r>
              <a:rPr lang="en-US" sz="3200" i="1" baseline="-25000" dirty="0" err="1"/>
              <a:t>ik</a:t>
            </a:r>
            <a:r>
              <a:rPr lang="en-US" sz="3200" dirty="0"/>
              <a:t> </a:t>
            </a:r>
            <a:r>
              <a:rPr lang="en-US" sz="3200" dirty="0" smtClean="0"/>
              <a:t>= 0/1/2 genotype</a:t>
            </a:r>
            <a:endParaRPr lang="en-US" sz="3200" dirty="0"/>
          </a:p>
          <a:p>
            <a:pPr marL="742950" lvl="1" indent="-285750">
              <a:buFont typeface="Arial" charset="0"/>
              <a:buChar char="•"/>
            </a:pPr>
            <a:r>
              <a:rPr lang="en-US" sz="3200" i="1" dirty="0">
                <a:sym typeface="Symbol" charset="2"/>
              </a:rPr>
              <a:t></a:t>
            </a:r>
            <a:r>
              <a:rPr lang="en-US" sz="3200" i="1" baseline="-25000" dirty="0"/>
              <a:t>k</a:t>
            </a:r>
            <a:r>
              <a:rPr lang="en-US" sz="3200" dirty="0"/>
              <a:t> </a:t>
            </a:r>
            <a:r>
              <a:rPr lang="en-US" sz="3200" dirty="0" smtClean="0"/>
              <a:t>= allelic </a:t>
            </a:r>
            <a:r>
              <a:rPr lang="en-US" sz="3200" dirty="0"/>
              <a:t>effect </a:t>
            </a:r>
            <a:r>
              <a:rPr lang="en-US" sz="3200" dirty="0" smtClean="0"/>
              <a:t>size</a:t>
            </a:r>
          </a:p>
          <a:p>
            <a:pPr lvl="1"/>
            <a:r>
              <a:rPr lang="en-US" sz="3200" dirty="0"/>
              <a:t>	</a:t>
            </a:r>
            <a:r>
              <a:rPr lang="en-US" sz="3200" dirty="0" smtClean="0"/>
              <a:t>~N(0,1</a:t>
            </a:r>
            <a:r>
              <a:rPr lang="en-US" sz="3200" dirty="0"/>
              <a:t>/[2</a:t>
            </a:r>
            <a:r>
              <a:rPr lang="en-US" sz="3200" i="1" dirty="0"/>
              <a:t>p</a:t>
            </a:r>
            <a:r>
              <a:rPr lang="en-US" sz="3200" i="1" baseline="-25000" dirty="0"/>
              <a:t>k</a:t>
            </a:r>
            <a:r>
              <a:rPr lang="en-US" sz="3200" dirty="0"/>
              <a:t>(1-</a:t>
            </a:r>
            <a:r>
              <a:rPr lang="en-US" sz="3200" i="1" dirty="0"/>
              <a:t>p</a:t>
            </a:r>
            <a:r>
              <a:rPr lang="en-US" sz="3200" i="1" baseline="-25000" dirty="0"/>
              <a:t>k</a:t>
            </a:r>
            <a:r>
              <a:rPr lang="en-US" sz="3200" dirty="0"/>
              <a:t>)])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3200" i="1" dirty="0" err="1"/>
              <a:t>p</a:t>
            </a:r>
            <a:r>
              <a:rPr lang="en-US" sz="3200" i="1" baseline="-25000" dirty="0" err="1"/>
              <a:t>k</a:t>
            </a:r>
            <a:r>
              <a:rPr lang="en-US" sz="3200" dirty="0"/>
              <a:t> </a:t>
            </a:r>
            <a:r>
              <a:rPr lang="en-US" sz="3200" dirty="0" smtClean="0"/>
              <a:t>= MAF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3200" i="1" dirty="0" err="1" smtClean="0"/>
              <a:t>g</a:t>
            </a:r>
            <a:r>
              <a:rPr lang="en-US" sz="3200" i="1" baseline="-25000" dirty="0" err="1" smtClean="0"/>
              <a:t>i</a:t>
            </a:r>
            <a:r>
              <a:rPr lang="en-US" sz="3200" dirty="0" err="1" smtClean="0"/>
              <a:t>’s</a:t>
            </a:r>
            <a:r>
              <a:rPr lang="en-US" sz="3200" dirty="0" smtClean="0"/>
              <a:t> normalized</a:t>
            </a:r>
            <a:endParaRPr lang="en-US" sz="3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3816" y="92885"/>
            <a:ext cx="10515600" cy="820790"/>
          </a:xfrm>
        </p:spPr>
        <p:txBody>
          <a:bodyPr/>
          <a:lstStyle/>
          <a:p>
            <a:r>
              <a:rPr lang="en-US" dirty="0" smtClean="0"/>
              <a:t>Real genotypes, simulated phenotypes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7" r="5733" b="10067"/>
          <a:stretch/>
        </p:blipFill>
        <p:spPr>
          <a:xfrm>
            <a:off x="5815584" y="1561024"/>
            <a:ext cx="6156960" cy="48245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49184" y="6159164"/>
            <a:ext cx="323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mtClean="0"/>
              <a:t>Genotypic Value</a:t>
            </a:r>
            <a:endParaRPr lang="en-US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4305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9659" r="9466" b="15200"/>
          <a:stretch/>
        </p:blipFill>
        <p:spPr>
          <a:xfrm>
            <a:off x="7087033" y="2767879"/>
            <a:ext cx="4242384" cy="3462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t="18311" r="8934" b="15022"/>
          <a:stretch/>
        </p:blipFill>
        <p:spPr>
          <a:xfrm>
            <a:off x="2742266" y="2664743"/>
            <a:ext cx="4344766" cy="3557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" y="92885"/>
            <a:ext cx="10515600" cy="820790"/>
          </a:xfrm>
        </p:spPr>
        <p:txBody>
          <a:bodyPr/>
          <a:lstStyle/>
          <a:p>
            <a:r>
              <a:rPr lang="en-US" dirty="0" smtClean="0"/>
              <a:t>Real genotypes, simulated phenotypes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5937" y="99859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Simulated phenotypes with a standard polygenic model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 smtClean="0"/>
              <a:t> </a:t>
            </a:r>
            <a:r>
              <a:rPr lang="en-US" sz="2800" i="1" dirty="0"/>
              <a:t>= </a:t>
            </a:r>
            <a:r>
              <a:rPr lang="en-US" sz="2800" i="1" dirty="0" err="1"/>
              <a:t>g</a:t>
            </a:r>
            <a:r>
              <a:rPr lang="en-US" sz="2800" i="1" baseline="-25000" dirty="0" err="1"/>
              <a:t>i</a:t>
            </a:r>
            <a:r>
              <a:rPr lang="en-US" sz="2800" i="1" dirty="0"/>
              <a:t> + </a:t>
            </a:r>
            <a:r>
              <a:rPr lang="en-US" sz="2800" i="1" dirty="0" err="1"/>
              <a:t>e</a:t>
            </a:r>
            <a:r>
              <a:rPr lang="en-US" sz="2800" i="1" baseline="-25000" dirty="0" err="1"/>
              <a:t>i</a:t>
            </a:r>
            <a:endParaRPr lang="en-US" sz="2800" i="1" dirty="0"/>
          </a:p>
          <a:p>
            <a:pPr marL="285750" indent="-285750">
              <a:buFont typeface="Arial" charset="0"/>
              <a:buChar char="•"/>
            </a:pPr>
            <a:r>
              <a:rPr lang="en-US" sz="2800" i="1" dirty="0" err="1"/>
              <a:t>g</a:t>
            </a:r>
            <a:r>
              <a:rPr lang="en-US" sz="2800" i="1" baseline="-25000" dirty="0" err="1"/>
              <a:t>i</a:t>
            </a:r>
            <a:r>
              <a:rPr lang="en-US" sz="2800" dirty="0"/>
              <a:t> = </a:t>
            </a:r>
            <a:r>
              <a:rPr lang="en-US" sz="2800" dirty="0">
                <a:sym typeface="Symbol" charset="2"/>
              </a:rPr>
              <a:t></a:t>
            </a:r>
            <a:r>
              <a:rPr lang="en-US" sz="2800" i="1" dirty="0"/>
              <a:t>w</a:t>
            </a:r>
            <a:r>
              <a:rPr lang="en-US" sz="2800" i="1" baseline="-25000" dirty="0"/>
              <a:t> </a:t>
            </a:r>
            <a:r>
              <a:rPr lang="en-US" sz="2800" i="1" baseline="-25000" dirty="0" err="1"/>
              <a:t>ik</a:t>
            </a:r>
            <a:r>
              <a:rPr lang="en-US" sz="2800" i="1" dirty="0" err="1">
                <a:sym typeface="Symbol" charset="2"/>
              </a:rPr>
              <a:t></a:t>
            </a:r>
            <a:r>
              <a:rPr lang="en-US" sz="2800" i="1" baseline="-25000" dirty="0" err="1" smtClean="0"/>
              <a:t>k</a:t>
            </a:r>
            <a:endParaRPr lang="en-US" sz="2800" dirty="0"/>
          </a:p>
          <a:p>
            <a:pPr marL="742950" lvl="1" indent="-285750">
              <a:buFont typeface="Arial" charset="0"/>
              <a:buChar char="•"/>
            </a:pPr>
            <a:endParaRPr lang="en-US" sz="2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563937" y="2255148"/>
            <a:ext cx="329930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2800" i="1" dirty="0">
                <a:sym typeface="Symbol" charset="2"/>
              </a:rPr>
              <a:t></a:t>
            </a:r>
            <a:r>
              <a:rPr lang="en-US" sz="2800" i="1" baseline="-25000" dirty="0"/>
              <a:t>k</a:t>
            </a:r>
            <a:r>
              <a:rPr lang="en-US" sz="2800" dirty="0"/>
              <a:t> </a:t>
            </a:r>
            <a:r>
              <a:rPr lang="en-US" sz="2800" dirty="0" smtClean="0"/>
              <a:t>~</a:t>
            </a:r>
            <a:r>
              <a:rPr lang="en-US" sz="2800" dirty="0"/>
              <a:t>N(0,1/[2</a:t>
            </a:r>
            <a:r>
              <a:rPr lang="en-US" sz="2800" i="1" dirty="0"/>
              <a:t>p</a:t>
            </a:r>
            <a:r>
              <a:rPr lang="en-US" sz="2800" i="1" baseline="-25000" dirty="0"/>
              <a:t>k</a:t>
            </a:r>
            <a:r>
              <a:rPr lang="en-US" sz="2800" dirty="0"/>
              <a:t>(1-</a:t>
            </a:r>
            <a:r>
              <a:rPr lang="en-US" sz="2800" i="1" dirty="0"/>
              <a:t>p</a:t>
            </a:r>
            <a:r>
              <a:rPr lang="en-US" sz="2800" i="1" baseline="-25000" dirty="0"/>
              <a:t>k</a:t>
            </a:r>
            <a:r>
              <a:rPr lang="en-US" sz="2800" dirty="0"/>
              <a:t>)])</a:t>
            </a:r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349134" y="2189522"/>
            <a:ext cx="1928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>
                <a:sym typeface="Symbol" charset="2"/>
              </a:rPr>
              <a:t></a:t>
            </a:r>
            <a:r>
              <a:rPr lang="en-US" sz="2800" i="1" baseline="-25000"/>
              <a:t>k</a:t>
            </a:r>
            <a:r>
              <a:rPr lang="en-US" sz="2800"/>
              <a:t> ~N(0,1)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9737124" y="4312508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uniform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65326" y="4960241"/>
            <a:ext cx="3779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ssumptions? </a:t>
            </a:r>
          </a:p>
          <a:p>
            <a:r>
              <a:rPr lang="en-US" sz="2400" dirty="0" smtClean="0"/>
              <a:t>Model (GRM)?</a:t>
            </a:r>
          </a:p>
          <a:p>
            <a:r>
              <a:rPr lang="en-US" sz="2400" dirty="0" smtClean="0"/>
              <a:t>Causal variants?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6807" y="6137882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MAF</a:t>
            </a:r>
            <a:endParaRPr lang="en-US" sz="2800"/>
          </a:p>
        </p:txBody>
      </p:sp>
      <p:sp>
        <p:nvSpPr>
          <p:cNvPr id="6" name="Rectangle 5"/>
          <p:cNvSpPr/>
          <p:nvPr/>
        </p:nvSpPr>
        <p:spPr>
          <a:xfrm rot="16200000">
            <a:off x="2271345" y="3902472"/>
            <a:ext cx="490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ym typeface="Symbol" charset="2"/>
              </a:rPr>
              <a:t></a:t>
            </a:r>
            <a:r>
              <a:rPr lang="en-US" sz="2800" i="1" baseline="-25000" dirty="0"/>
              <a:t>k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976860" y="6137882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MAF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96325" y="4621769"/>
            <a:ext cx="133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GCTA model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9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882</Words>
  <Application>Microsoft Macintosh PowerPoint</Application>
  <PresentationFormat>Widescreen</PresentationFormat>
  <Paragraphs>212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Calibri Light</vt:lpstr>
      <vt:lpstr>Cambria Math</vt:lpstr>
      <vt:lpstr>Symbol</vt:lpstr>
      <vt:lpstr>Arial</vt:lpstr>
      <vt:lpstr>Office Theme</vt:lpstr>
      <vt:lpstr>GCTA Practical 1</vt:lpstr>
      <vt:lpstr>Goal: To use GCTA to estimate h2SNP from SNP array data for a single polygenic phenotype</vt:lpstr>
      <vt:lpstr>Simulation:  Useful to test assumptions, performance, understanding of reality. Allows flexibility in altering conditions</vt:lpstr>
      <vt:lpstr>GCTA practical: Real genotypes, simulated phenotypes</vt:lpstr>
      <vt:lpstr>GCTA practical: Real genotypes, simulated phenotypes</vt:lpstr>
      <vt:lpstr>GCTA practical: Real genotypes, simulated phenotypes</vt:lpstr>
      <vt:lpstr>Real genotypes, simulated phenotypes</vt:lpstr>
      <vt:lpstr>Real genotypes, simulated phenotypes</vt:lpstr>
      <vt:lpstr>Real genotypes, simulated phenotypes</vt:lpstr>
      <vt:lpstr>GCTA practical: Real genotypes, simulated phenotypes</vt:lpstr>
      <vt:lpstr>GCTA Practical</vt:lpstr>
      <vt:lpstr>GCTA Practical</vt:lpstr>
      <vt:lpstr>GCTA Practical</vt:lpstr>
      <vt:lpstr>GCTA Practical</vt:lpstr>
      <vt:lpstr>GCTA Practical</vt:lpstr>
      <vt:lpstr>GCTA Practical: RUN GCTA</vt:lpstr>
      <vt:lpstr>GCTA Practical: RUN GCTA</vt:lpstr>
      <vt:lpstr>GCTA Practical: RUN GCTA</vt:lpstr>
      <vt:lpstr>GCTA Practical: RUN GCTA</vt:lpstr>
      <vt:lpstr>GCTA Practical: RUN GCTA</vt:lpstr>
      <vt:lpstr>GCTA Practical: RUN GCTA</vt:lpstr>
      <vt:lpstr>GCTA Practical: RUN GCTA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GCTA Practical</dc:title>
  <dc:creator>Microsoft Office User</dc:creator>
  <cp:lastModifiedBy>Microsoft Office User</cp:lastModifiedBy>
  <cp:revision>113</cp:revision>
  <dcterms:created xsi:type="dcterms:W3CDTF">2017-03-06T19:24:39Z</dcterms:created>
  <dcterms:modified xsi:type="dcterms:W3CDTF">2017-03-08T13:47:37Z</dcterms:modified>
</cp:coreProperties>
</file>