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06" r:id="rId4"/>
    <p:sldId id="305" r:id="rId5"/>
    <p:sldId id="275" r:id="rId6"/>
    <p:sldId id="307" r:id="rId7"/>
    <p:sldId id="272" r:id="rId8"/>
    <p:sldId id="285" r:id="rId9"/>
    <p:sldId id="292" r:id="rId10"/>
    <p:sldId id="293" r:id="rId11"/>
    <p:sldId id="294" r:id="rId12"/>
    <p:sldId id="295" r:id="rId13"/>
    <p:sldId id="310" r:id="rId14"/>
    <p:sldId id="297" r:id="rId15"/>
    <p:sldId id="261" r:id="rId16"/>
    <p:sldId id="264" r:id="rId17"/>
    <p:sldId id="289" r:id="rId18"/>
    <p:sldId id="311" r:id="rId19"/>
    <p:sldId id="299" r:id="rId20"/>
    <p:sldId id="300" r:id="rId21"/>
    <p:sldId id="273" r:id="rId22"/>
    <p:sldId id="279" r:id="rId23"/>
    <p:sldId id="309" r:id="rId24"/>
    <p:sldId id="312" r:id="rId25"/>
    <p:sldId id="280" r:id="rId26"/>
    <p:sldId id="304" r:id="rId27"/>
    <p:sldId id="296" r:id="rId28"/>
    <p:sldId id="267" r:id="rId29"/>
    <p:sldId id="308" r:id="rId30"/>
    <p:sldId id="301" r:id="rId31"/>
    <p:sldId id="302" r:id="rId32"/>
    <p:sldId id="290" r:id="rId33"/>
    <p:sldId id="283" r:id="rId34"/>
    <p:sldId id="291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6"/>
    <p:restoredTop sz="95359"/>
  </p:normalViewPr>
  <p:slideViewPr>
    <p:cSldViewPr snapToGrid="0" snapToObjects="1">
      <p:cViewPr varScale="1">
        <p:scale>
          <a:sx n="105" d="100"/>
          <a:sy n="105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05017328635"/>
          <c:y val="0.0393939393939394"/>
          <c:w val="0.815933208625165"/>
          <c:h val="0.763084533906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Axiom Array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Sheet1!$A$35:$A$38</c:f>
              <c:strCache>
                <c:ptCount val="4"/>
                <c:pt idx="0">
                  <c:v>&lt;0.0025</c:v>
                </c:pt>
                <c:pt idx="1">
                  <c:v>0.0025 - 0.01</c:v>
                </c:pt>
                <c:pt idx="2">
                  <c:v>0.01 - 0.05</c:v>
                </c:pt>
                <c:pt idx="3">
                  <c:v>&gt; 0.05</c:v>
                </c:pt>
              </c:strCache>
            </c:strRef>
          </c:cat>
          <c:val>
            <c:numRef>
              <c:f>Sheet1!$B$35:$B$38</c:f>
              <c:numCache>
                <c:formatCode>General</c:formatCode>
                <c:ptCount val="4"/>
                <c:pt idx="0">
                  <c:v>27452.0</c:v>
                </c:pt>
                <c:pt idx="1">
                  <c:v>42340.0</c:v>
                </c:pt>
                <c:pt idx="2">
                  <c:v>269241.0</c:v>
                </c:pt>
                <c:pt idx="3">
                  <c:v>380938.0</c:v>
                </c:pt>
              </c:numCache>
            </c:numRef>
          </c:val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Imputed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Sheet1!$A$35:$A$38</c:f>
              <c:strCache>
                <c:ptCount val="4"/>
                <c:pt idx="0">
                  <c:v>&lt;0.0025</c:v>
                </c:pt>
                <c:pt idx="1">
                  <c:v>0.0025 - 0.01</c:v>
                </c:pt>
                <c:pt idx="2">
                  <c:v>0.01 - 0.05</c:v>
                </c:pt>
                <c:pt idx="3">
                  <c:v>&gt; 0.05</c:v>
                </c:pt>
              </c:strCache>
            </c:strRef>
          </c:cat>
          <c:val>
            <c:numRef>
              <c:f>Sheet1!$C$35:$C$38</c:f>
              <c:numCache>
                <c:formatCode>General</c:formatCode>
                <c:ptCount val="4"/>
                <c:pt idx="0">
                  <c:v>5.494431E6</c:v>
                </c:pt>
                <c:pt idx="1">
                  <c:v>2.045895E6</c:v>
                </c:pt>
                <c:pt idx="2">
                  <c:v>2.171311E6</c:v>
                </c:pt>
                <c:pt idx="3">
                  <c:v>5.184157E6</c:v>
                </c:pt>
              </c:numCache>
            </c:numRef>
          </c:val>
        </c:ser>
        <c:ser>
          <c:idx val="2"/>
          <c:order val="2"/>
          <c:tx>
            <c:strRef>
              <c:f>Sheet1!$D$34</c:f>
              <c:strCache>
                <c:ptCount val="1"/>
                <c:pt idx="0">
                  <c:v>Whole Genome Sequence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Sheet1!$A$35:$A$38</c:f>
              <c:strCache>
                <c:ptCount val="4"/>
                <c:pt idx="0">
                  <c:v>&lt;0.0025</c:v>
                </c:pt>
                <c:pt idx="1">
                  <c:v>0.0025 - 0.01</c:v>
                </c:pt>
                <c:pt idx="2">
                  <c:v>0.01 - 0.05</c:v>
                </c:pt>
                <c:pt idx="3">
                  <c:v>&gt; 0.05</c:v>
                </c:pt>
              </c:strCache>
            </c:strRef>
          </c:cat>
          <c:val>
            <c:numRef>
              <c:f>Sheet1!$D$35:$D$38</c:f>
              <c:numCache>
                <c:formatCode>General</c:formatCode>
                <c:ptCount val="4"/>
                <c:pt idx="0">
                  <c:v>6.570736E6</c:v>
                </c:pt>
                <c:pt idx="1">
                  <c:v>2.253319E6</c:v>
                </c:pt>
                <c:pt idx="2">
                  <c:v>2.285454E6</c:v>
                </c:pt>
                <c:pt idx="3">
                  <c:v>5.373169E6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3139344"/>
        <c:axId val="797422096"/>
      </c:barChart>
      <c:catAx>
        <c:axId val="793139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Minor Allele Frequency</a:t>
                </a:r>
                <a:r>
                  <a:rPr lang="en-US" sz="2400" baseline="0"/>
                  <a:t> 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401596844398481"/>
              <c:y val="0.940807999146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422096"/>
        <c:crosses val="autoZero"/>
        <c:auto val="1"/>
        <c:lblAlgn val="ctr"/>
        <c:lblOffset val="100"/>
        <c:noMultiLvlLbl val="0"/>
      </c:catAx>
      <c:valAx>
        <c:axId val="7974220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Number of Variants</a:t>
                </a:r>
              </a:p>
            </c:rich>
          </c:tx>
          <c:layout>
            <c:manualLayout>
              <c:xMode val="edge"/>
              <c:yMode val="edge"/>
              <c:x val="0.0207238434295478"/>
              <c:y val="0.1751289742673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13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430054668581"/>
          <c:y val="0.081302075876879"/>
          <c:w val="0.390319329205448"/>
          <c:h val="0.228938957861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005017328635"/>
          <c:y val="0.0393939393939394"/>
          <c:w val="0.815933208625165"/>
          <c:h val="0.763084533906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Axiom Array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Sheet1!$A$35:$A$38</c:f>
              <c:strCache>
                <c:ptCount val="4"/>
                <c:pt idx="0">
                  <c:v>&lt;0.0025</c:v>
                </c:pt>
                <c:pt idx="1">
                  <c:v>0.0025 - 0.01</c:v>
                </c:pt>
                <c:pt idx="2">
                  <c:v>0.01 - 0.05</c:v>
                </c:pt>
                <c:pt idx="3">
                  <c:v>&gt; 0.05</c:v>
                </c:pt>
              </c:strCache>
            </c:strRef>
          </c:cat>
          <c:val>
            <c:numRef>
              <c:f>Sheet1!$B$35:$B$38</c:f>
              <c:numCache>
                <c:formatCode>General</c:formatCode>
                <c:ptCount val="4"/>
                <c:pt idx="0">
                  <c:v>27452.0</c:v>
                </c:pt>
                <c:pt idx="1">
                  <c:v>42340.0</c:v>
                </c:pt>
                <c:pt idx="2">
                  <c:v>269241.0</c:v>
                </c:pt>
                <c:pt idx="3">
                  <c:v>380938.0</c:v>
                </c:pt>
              </c:numCache>
            </c:numRef>
          </c:val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Imputed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Sheet1!$A$35:$A$38</c:f>
              <c:strCache>
                <c:ptCount val="4"/>
                <c:pt idx="0">
                  <c:v>&lt;0.0025</c:v>
                </c:pt>
                <c:pt idx="1">
                  <c:v>0.0025 - 0.01</c:v>
                </c:pt>
                <c:pt idx="2">
                  <c:v>0.01 - 0.05</c:v>
                </c:pt>
                <c:pt idx="3">
                  <c:v>&gt; 0.05</c:v>
                </c:pt>
              </c:strCache>
            </c:strRef>
          </c:cat>
          <c:val>
            <c:numRef>
              <c:f>Sheet1!$C$35:$C$38</c:f>
              <c:numCache>
                <c:formatCode>General</c:formatCode>
                <c:ptCount val="4"/>
                <c:pt idx="0">
                  <c:v>5.494431E6</c:v>
                </c:pt>
                <c:pt idx="1">
                  <c:v>2.045895E6</c:v>
                </c:pt>
                <c:pt idx="2">
                  <c:v>2.171311E6</c:v>
                </c:pt>
                <c:pt idx="3">
                  <c:v>5.184157E6</c:v>
                </c:pt>
              </c:numCache>
            </c:numRef>
          </c:val>
        </c:ser>
        <c:ser>
          <c:idx val="2"/>
          <c:order val="2"/>
          <c:tx>
            <c:strRef>
              <c:f>Sheet1!$D$34</c:f>
              <c:strCache>
                <c:ptCount val="1"/>
                <c:pt idx="0">
                  <c:v>Whole Genome Sequence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Sheet1!$A$35:$A$38</c:f>
              <c:strCache>
                <c:ptCount val="4"/>
                <c:pt idx="0">
                  <c:v>&lt;0.0025</c:v>
                </c:pt>
                <c:pt idx="1">
                  <c:v>0.0025 - 0.01</c:v>
                </c:pt>
                <c:pt idx="2">
                  <c:v>0.01 - 0.05</c:v>
                </c:pt>
                <c:pt idx="3">
                  <c:v>&gt; 0.05</c:v>
                </c:pt>
              </c:strCache>
            </c:strRef>
          </c:cat>
          <c:val>
            <c:numRef>
              <c:f>Sheet1!$D$35:$D$38</c:f>
              <c:numCache>
                <c:formatCode>General</c:formatCode>
                <c:ptCount val="4"/>
                <c:pt idx="0">
                  <c:v>6.570736E6</c:v>
                </c:pt>
                <c:pt idx="1">
                  <c:v>2.253319E6</c:v>
                </c:pt>
                <c:pt idx="2">
                  <c:v>2.285454E6</c:v>
                </c:pt>
                <c:pt idx="3">
                  <c:v>5.373169E6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169024"/>
        <c:axId val="792241072"/>
      </c:barChart>
      <c:catAx>
        <c:axId val="759169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Minor Allele Frequency</a:t>
                </a:r>
                <a:r>
                  <a:rPr lang="en-US" sz="2400" baseline="0"/>
                  <a:t> 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401596844398481"/>
              <c:y val="0.940807999146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241072"/>
        <c:crosses val="autoZero"/>
        <c:auto val="1"/>
        <c:lblAlgn val="ctr"/>
        <c:lblOffset val="100"/>
        <c:noMultiLvlLbl val="0"/>
      </c:catAx>
      <c:valAx>
        <c:axId val="792241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Number of Variants</a:t>
                </a:r>
              </a:p>
            </c:rich>
          </c:tx>
          <c:layout>
            <c:manualLayout>
              <c:xMode val="edge"/>
              <c:yMode val="edge"/>
              <c:x val="0.0207238434295478"/>
              <c:y val="0.1751289742673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16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430054668581"/>
          <c:y val="0.081302075876879"/>
          <c:w val="0.390319329205448"/>
          <c:h val="0.228938957861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FEE36-2B8D-6345-BED8-4399372D5DF4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33713-49F5-3244-BB0C-F2007AAB4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3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3713-49F5-3244-BB0C-F2007AAB47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3713-49F5-3244-BB0C-F2007AAB47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environmental sharing a separate slide</a:t>
            </a:r>
          </a:p>
          <a:p>
            <a:r>
              <a:rPr lang="en-US" dirty="0" smtClean="0"/>
              <a:t>Fairly easily controlled by PCs</a:t>
            </a:r>
          </a:p>
          <a:p>
            <a:r>
              <a:rPr lang="en-US" dirty="0" smtClean="0"/>
              <a:t>Separate but less recognized issue is the LD impacts of </a:t>
            </a:r>
            <a:r>
              <a:rPr lang="en-US" dirty="0" err="1" smtClean="0"/>
              <a:t>strat</a:t>
            </a:r>
            <a:r>
              <a:rPr lang="en-US" dirty="0" smtClean="0"/>
              <a:t> in the absence of environmental confounding</a:t>
            </a:r>
          </a:p>
          <a:p>
            <a:r>
              <a:rPr lang="en-US" dirty="0" smtClean="0"/>
              <a:t>Ancestry PCs account for mean differences,</a:t>
            </a:r>
            <a:r>
              <a:rPr lang="en-US" baseline="0" dirty="0" smtClean="0"/>
              <a:t> and here, there may not be a mean difference, so controlling for ancestry PCs doesn’t remove effect of </a:t>
            </a:r>
            <a:r>
              <a:rPr lang="en-US" baseline="0" dirty="0" err="1" smtClean="0"/>
              <a:t>strat</a:t>
            </a:r>
            <a:r>
              <a:rPr lang="en-US" baseline="0" dirty="0" smtClean="0"/>
              <a:t> on LD (</a:t>
            </a:r>
            <a:r>
              <a:rPr lang="en-US" baseline="0" dirty="0" err="1" smtClean="0"/>
              <a:t>cor</a:t>
            </a:r>
            <a:r>
              <a:rPr lang="en-US" baseline="0" dirty="0" smtClean="0"/>
              <a:t> between CVs and markers)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3713-49F5-3244-BB0C-F2007AAB47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0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</a:t>
            </a:r>
            <a:r>
              <a:rPr lang="en-US" baseline="0" dirty="0" smtClean="0"/>
              <a:t> to have the homogeneous figure similar to this on same page. Point out shift in r2 ratios that lead to biases.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3713-49F5-3244-BB0C-F2007AAB47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</a:t>
            </a:r>
            <a:r>
              <a:rPr lang="en-US" baseline="0" dirty="0" smtClean="0"/>
              <a:t> to have the homogeneous figure similar to this on same page. Point out shift in r2 ratios that lead to biases.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3713-49F5-3244-BB0C-F2007AAB47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GREML-SC</a:t>
            </a:r>
          </a:p>
          <a:p>
            <a:r>
              <a:rPr lang="en-US" dirty="0" smtClean="0"/>
              <a:t>GREML-MS/LDMS</a:t>
            </a:r>
          </a:p>
          <a:p>
            <a:r>
              <a:rPr lang="en-US" dirty="0" smtClean="0"/>
              <a:t>LD score</a:t>
            </a:r>
            <a:r>
              <a:rPr lang="en-US" baseline="0" dirty="0" smtClean="0"/>
              <a:t> regression</a:t>
            </a:r>
          </a:p>
          <a:p>
            <a:r>
              <a:rPr lang="en-US" baseline="0" smtClean="0"/>
              <a:t>MENTION OTHER METHODS TESTED – MAKE NOTE THAT THEY PERFORM POORLY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33713-49F5-3244-BB0C-F2007AAB47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9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88D6-F4B0-E346-ABEB-6B5DDBF23704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F1FB-7DF7-7143-A6BD-FD274AE8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4104"/>
            <a:ext cx="9144000" cy="1332247"/>
          </a:xfrm>
        </p:spPr>
        <p:txBody>
          <a:bodyPr/>
          <a:lstStyle/>
          <a:p>
            <a:r>
              <a:rPr lang="en-US" dirty="0" smtClean="0"/>
              <a:t>Marker heritability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Biases, confounding factors, current methods, and best practices</a:t>
            </a:r>
          </a:p>
          <a:p>
            <a:endParaRPr lang="en-US" dirty="0"/>
          </a:p>
          <a:p>
            <a:r>
              <a:rPr lang="en-US" dirty="0" smtClean="0"/>
              <a:t>Luke Evans, Matthew Keller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81" y="1099927"/>
            <a:ext cx="6686316" cy="5850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9553" y="1325563"/>
            <a:ext cx="1713236" cy="4457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782962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+/- 95% CI</a:t>
            </a:r>
          </a:p>
          <a:p>
            <a:r>
              <a:rPr lang="en-US" dirty="0" smtClean="0"/>
              <a:t>100 replicates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5065" y="2256516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Overestimated </a:t>
            </a:r>
            <a:r>
              <a:rPr lang="en-US" b="1" dirty="0" smtClean="0"/>
              <a:t>heritability</a:t>
            </a:r>
          </a:p>
          <a:p>
            <a:r>
              <a:rPr lang="en-US" b="1" i="1" dirty="0" smtClean="0"/>
              <a:t>h</a:t>
            </a:r>
            <a:r>
              <a:rPr lang="en-US" b="1" i="1" baseline="30000" dirty="0" smtClean="0"/>
              <a:t>2</a:t>
            </a:r>
            <a:r>
              <a:rPr lang="en-US" b="1" i="1" baseline="-25000" dirty="0" smtClean="0"/>
              <a:t>SN</a:t>
            </a:r>
            <a:r>
              <a:rPr lang="en-US" b="1" baseline="-25000" dirty="0" smtClean="0"/>
              <a:t>P</a:t>
            </a:r>
            <a:r>
              <a:rPr lang="en-US" b="1" baseline="30000" dirty="0" smtClean="0"/>
              <a:t> </a:t>
            </a:r>
            <a:r>
              <a:rPr lang="en-US" b="1" dirty="0" smtClean="0"/>
              <a:t>&gt;&gt; </a:t>
            </a:r>
            <a:r>
              <a:rPr lang="en-US" b="1" i="1" dirty="0" smtClean="0"/>
              <a:t>h</a:t>
            </a:r>
            <a:r>
              <a:rPr lang="en-US" b="1" i="1" baseline="30000" dirty="0" smtClean="0"/>
              <a:t>2</a:t>
            </a:r>
            <a:endParaRPr lang="en-US" b="1" i="1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9774" y="0"/>
            <a:ext cx="10515600" cy="115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Simulated phenotypes, GRM from common </a:t>
            </a:r>
            <a:r>
              <a:rPr lang="en-US" sz="3600" smtClean="0"/>
              <a:t>Axiom array</a:t>
            </a:r>
            <a:endParaRPr 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3874370" y="6166653"/>
            <a:ext cx="51407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   very common	         rarer    </a:t>
            </a:r>
          </a:p>
          <a:p>
            <a:pPr algn="ctr"/>
            <a:r>
              <a:rPr lang="en-US" sz="2000" dirty="0" smtClean="0"/>
              <a:t>Causal Variant Minor Allele Frequency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6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81" y="1099927"/>
            <a:ext cx="6686316" cy="58505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5923" y="4025190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Underestimated </a:t>
            </a:r>
            <a:r>
              <a:rPr lang="en-US" b="1" dirty="0" smtClean="0"/>
              <a:t>heritability</a:t>
            </a:r>
          </a:p>
          <a:p>
            <a:r>
              <a:rPr lang="en-US" b="1" i="1" dirty="0" smtClean="0"/>
              <a:t>h</a:t>
            </a:r>
            <a:r>
              <a:rPr lang="en-US" b="1" i="1" baseline="30000" dirty="0" smtClean="0"/>
              <a:t>2</a:t>
            </a:r>
            <a:r>
              <a:rPr lang="en-US" b="1" i="1" baseline="-25000" dirty="0" smtClean="0"/>
              <a:t>SNP</a:t>
            </a:r>
            <a:r>
              <a:rPr lang="en-US" b="1" baseline="30000" dirty="0" smtClean="0"/>
              <a:t> </a:t>
            </a:r>
            <a:r>
              <a:rPr lang="en-US" b="1" dirty="0" smtClean="0"/>
              <a:t>&lt;&lt; </a:t>
            </a:r>
            <a:r>
              <a:rPr lang="en-US" b="1" i="1" dirty="0" smtClean="0"/>
              <a:t>h</a:t>
            </a:r>
            <a:r>
              <a:rPr lang="en-US" b="1" i="1" baseline="30000" dirty="0" smtClean="0"/>
              <a:t>2</a:t>
            </a:r>
            <a:endParaRPr lang="en-US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90228" y="6150114"/>
            <a:ext cx="50878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	 	  common	</a:t>
            </a:r>
            <a:r>
              <a:rPr lang="en-US" sz="2000" dirty="0"/>
              <a:t> </a:t>
            </a:r>
            <a:r>
              <a:rPr lang="en-US" sz="2000" dirty="0" smtClean="0"/>
              <a:t>    common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ommon             more common	         rarer</a:t>
            </a:r>
            <a:endParaRPr lang="en-US" sz="20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9774" y="0"/>
            <a:ext cx="10515600" cy="115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Simulated phenotypes, GRM from common </a:t>
            </a:r>
            <a:r>
              <a:rPr lang="en-US" sz="3600" smtClean="0"/>
              <a:t>Axiom array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3874370" y="6166653"/>
            <a:ext cx="51407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   very common	         rarer    </a:t>
            </a:r>
          </a:p>
          <a:p>
            <a:pPr algn="ctr"/>
            <a:r>
              <a:rPr lang="en-US" sz="2000" dirty="0" smtClean="0"/>
              <a:t>Causal Variant Minor Allele Frequency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82962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+/- 95% CI</a:t>
            </a:r>
          </a:p>
          <a:p>
            <a:r>
              <a:rPr lang="en-US" dirty="0" smtClean="0"/>
              <a:t>100 replicates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37" y="1083598"/>
            <a:ext cx="6711856" cy="5872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19" y="0"/>
            <a:ext cx="11454857" cy="115658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Simulated </a:t>
            </a:r>
            <a:r>
              <a:rPr lang="en-US" sz="3600" dirty="0" smtClean="0"/>
              <a:t>phenotypes</a:t>
            </a:r>
            <a:br>
              <a:rPr lang="en-US" sz="3600" dirty="0" smtClean="0"/>
            </a:br>
            <a:r>
              <a:rPr lang="en-US" sz="3600" dirty="0" smtClean="0"/>
              <a:t>GRM </a:t>
            </a:r>
            <a:r>
              <a:rPr lang="en-US" sz="3600" dirty="0" smtClean="0"/>
              <a:t>from </a:t>
            </a:r>
            <a:r>
              <a:rPr lang="en-US" sz="3600" i="1" dirty="0" smtClean="0"/>
              <a:t>common</a:t>
            </a:r>
            <a:r>
              <a:rPr lang="en-US" sz="3600" dirty="0" smtClean="0"/>
              <a:t> Whole Genome Sequence variants</a:t>
            </a:r>
            <a:endParaRPr lang="en-US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1507" y="4753158"/>
            <a:ext cx="1899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GRM MARKERS:</a:t>
            </a:r>
            <a:endParaRPr 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3874370" y="6166653"/>
            <a:ext cx="51407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   very common	         rarer    </a:t>
            </a:r>
          </a:p>
          <a:p>
            <a:pPr algn="ctr"/>
            <a:r>
              <a:rPr lang="en-US" sz="2000" dirty="0" smtClean="0"/>
              <a:t>Causal Variant Minor Allele Frequency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74370" y="1371600"/>
            <a:ext cx="5008373" cy="3381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60102" y="1396438"/>
            <a:ext cx="507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Simply adding more common markers (e.g., WGS or imputed) won’t fix biases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0" y="5782962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+/- 95% CI</a:t>
            </a:r>
          </a:p>
          <a:p>
            <a:r>
              <a:rPr lang="en-US" dirty="0" smtClean="0"/>
              <a:t>100 replicates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11756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CVs from whole </a:t>
            </a:r>
            <a:r>
              <a:rPr lang="en-US" sz="3600" smtClean="0"/>
              <a:t>genome sequence include many rare variants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760227"/>
              </p:ext>
            </p:extLst>
          </p:nvPr>
        </p:nvGraphicFramePr>
        <p:xfrm>
          <a:off x="1350264" y="1039400"/>
          <a:ext cx="9073896" cy="539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0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03" y="924366"/>
            <a:ext cx="7628958" cy="593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19" y="0"/>
            <a:ext cx="11254163" cy="115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Simulated phenotypes, Axiom array or </a:t>
            </a:r>
            <a:r>
              <a:rPr lang="en-US" sz="3600" smtClean="0"/>
              <a:t>Whole Genome GRM</a:t>
            </a:r>
            <a:endParaRPr lang="en-US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4736" y="4626778"/>
            <a:ext cx="1899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GRM MARKERS:</a:t>
            </a:r>
            <a:endParaRPr lang="en-US" sz="2000" b="1"/>
          </a:p>
        </p:txBody>
      </p:sp>
      <p:sp>
        <p:nvSpPr>
          <p:cNvPr id="11" name="TextBox 10"/>
          <p:cNvSpPr txBox="1"/>
          <p:nvPr/>
        </p:nvSpPr>
        <p:spPr>
          <a:xfrm>
            <a:off x="6488264" y="1163044"/>
            <a:ext cx="2735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GRM includes all variants</a:t>
            </a:r>
          </a:p>
          <a:p>
            <a:pPr algn="ctr"/>
            <a:r>
              <a:rPr lang="en-US" dirty="0" smtClean="0"/>
              <a:t>CVs drawn from all variants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20074" y="2473694"/>
            <a:ext cx="450730" cy="7734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69594" y="1904218"/>
            <a:ext cx="28268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WGS MAF ≃ </a:t>
            </a:r>
            <a:r>
              <a:rPr lang="en-US" sz="1600" smtClean="0"/>
              <a:t>CV MAF </a:t>
            </a:r>
            <a:r>
              <a:rPr lang="en-US" b="1" dirty="0" smtClean="0"/>
              <a:t>UNBIASED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4736" y="5989960"/>
            <a:ext cx="615957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very common           rarer    	</a:t>
            </a:r>
            <a:r>
              <a:rPr lang="en-US" sz="2000" dirty="0"/>
              <a:t> </a:t>
            </a:r>
            <a:r>
              <a:rPr lang="en-US" sz="2000" dirty="0" smtClean="0"/>
              <a:t>   all variants</a:t>
            </a:r>
          </a:p>
          <a:p>
            <a:pPr algn="ctr"/>
            <a:r>
              <a:rPr lang="en-US" sz="2000" dirty="0" smtClean="0"/>
              <a:t>Causal Variant Minor Allele Frequency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120074" y="3891183"/>
            <a:ext cx="791750" cy="80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782962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+/- 95% CI</a:t>
            </a:r>
          </a:p>
          <a:p>
            <a:r>
              <a:rPr lang="en-US" dirty="0" smtClean="0"/>
              <a:t>100 replicates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19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Why is there a relationship between GREML-SC heritability estimates and MAF?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898" y="2319453"/>
            <a:ext cx="10381901" cy="38806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Unbiased estimates when marker MAF is </a:t>
            </a:r>
            <a:r>
              <a:rPr lang="en-US" dirty="0"/>
              <a:t>the same as the </a:t>
            </a:r>
            <a:r>
              <a:rPr lang="en-US" dirty="0" smtClean="0"/>
              <a:t>CV MAF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Underestimated when CVs are rarer than the markers used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Overestimated when CVs are more common than the markers</a:t>
            </a:r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sz="2900" i="1" dirty="0" smtClean="0"/>
              <a:t>MAF is related to LD, and LD is related to biases in h</a:t>
            </a:r>
            <a:r>
              <a:rPr lang="en-US" sz="2900" i="1" baseline="30000" dirty="0" smtClean="0"/>
              <a:t>2</a:t>
            </a:r>
            <a:r>
              <a:rPr lang="en-US" sz="2900" i="1" dirty="0" smtClean="0"/>
              <a:t> estimation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Details: Wray 2005 </a:t>
            </a:r>
            <a:r>
              <a:rPr lang="en-US" sz="2400" dirty="0"/>
              <a:t>Twin Res. Hum. Gen</a:t>
            </a:r>
            <a:r>
              <a:rPr lang="en-US" sz="2400" dirty="0" smtClean="0"/>
              <a:t>., Speed et al. 2012 AJHG, Yang et al. 2015 NG</a:t>
            </a:r>
          </a:p>
          <a:p>
            <a:pPr>
              <a:lnSpc>
                <a:spcPct val="140000"/>
              </a:lnSpc>
            </a:pPr>
            <a:endParaRPr lang="en-US" i="1" baseline="-25000" dirty="0" smtClean="0"/>
          </a:p>
          <a:p>
            <a:pPr>
              <a:lnSpc>
                <a:spcPct val="14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4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MAF is related to LD – Wray 2005 </a:t>
            </a:r>
            <a:r>
              <a:rPr lang="en-US" sz="2000" dirty="0" smtClean="0"/>
              <a:t>Twin Res. </a:t>
            </a:r>
            <a:r>
              <a:rPr lang="en-US" sz="2000" dirty="0"/>
              <a:t>Hum. Gen</a:t>
            </a:r>
            <a:r>
              <a:rPr lang="en-US" sz="2000" dirty="0" smtClean="0"/>
              <a:t>. Figure 1</a:t>
            </a:r>
            <a:br>
              <a:rPr lang="en-US" sz="2000" dirty="0" smtClean="0"/>
            </a:br>
            <a:r>
              <a:rPr lang="en-US" sz="2800" b="1" dirty="0" smtClean="0"/>
              <a:t>Common SNPs can’t be in high LD with very rare SNPs</a:t>
            </a:r>
            <a:endParaRPr lang="en-US" sz="20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81"/>
          <a:stretch/>
        </p:blipFill>
        <p:spPr>
          <a:xfrm>
            <a:off x="2999845" y="1545144"/>
            <a:ext cx="6782044" cy="4962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6032" y="466450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dirty="0" smtClean="0"/>
              <a:t> ≥ 0.8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93492" y="384149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dirty="0" smtClean="0"/>
              <a:t> ≥ 0.5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63506" y="230719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30000" dirty="0" smtClean="0"/>
              <a:t>2</a:t>
            </a:r>
            <a:r>
              <a:rPr lang="en-US" dirty="0" smtClean="0"/>
              <a:t> ≥ 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20" y="1414272"/>
            <a:ext cx="6999079" cy="5443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808" y="1966834"/>
                <a:ext cx="4707430" cy="361895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 smtClean="0"/>
                  <a:t>LD among markers and between markers and CVs</a:t>
                </a:r>
                <a:r>
                  <a:rPr lang="en-US" dirty="0"/>
                  <a:t> </a:t>
                </a:r>
                <a:r>
                  <a:rPr lang="en-US" dirty="0" smtClean="0"/>
                  <a:t>(Yang et al. 2015 NG)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i="1" baseline="-25000" dirty="0" smtClean="0"/>
                  <a:t>SNP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/>
                  <a:t>QM </a:t>
                </a:r>
                <a:r>
                  <a:rPr lang="en-US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)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QM </a:t>
                </a:r>
                <a:r>
                  <a:rPr lang="en-US" dirty="0" smtClean="0"/>
                  <a:t>= average LD between markers and CV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 = average LD among markers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:endParaRPr lang="en-US" i="1" baseline="-25000" dirty="0" smtClean="0"/>
              </a:p>
              <a:p>
                <a:pPr>
                  <a:lnSpc>
                    <a:spcPct val="14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808" y="1966834"/>
                <a:ext cx="4707430" cy="3618958"/>
              </a:xfrm>
              <a:blipFill rotWithShape="0">
                <a:blip r:embed="rId3"/>
                <a:stretch>
                  <a:fillRect l="-1166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does GREML-SC correctly estimate </a:t>
            </a:r>
            <a:r>
              <a:rPr lang="en-US" i="1" dirty="0" smtClean="0"/>
              <a:t>h</a:t>
            </a:r>
            <a:r>
              <a:rPr lang="en-US" i="1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4475" y="4809752"/>
            <a:ext cx="172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GRM MARKERS: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63260" y="6076114"/>
            <a:ext cx="592873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common	           rarer    	all variants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ommon	       very common       common	all variants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5352" y="6039538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MAF CVS</a:t>
            </a:r>
          </a:p>
          <a:p>
            <a:r>
              <a:rPr lang="en-US" sz="2400" b="1" dirty="0" smtClean="0"/>
              <a:t>MAF GRM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0957925" y="4189339"/>
            <a:ext cx="791750" cy="80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20" y="1414272"/>
            <a:ext cx="6999079" cy="5443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808" y="1966834"/>
                <a:ext cx="4707430" cy="361895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 smtClean="0"/>
                  <a:t>LD among markers and between markers and CVs</a:t>
                </a:r>
                <a:r>
                  <a:rPr lang="en-US" dirty="0"/>
                  <a:t> </a:t>
                </a:r>
                <a:r>
                  <a:rPr lang="en-US" dirty="0" smtClean="0"/>
                  <a:t>(Yang et al. 2015 NG)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i="1" baseline="-25000" dirty="0" smtClean="0"/>
                  <a:t>SNP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/>
                  <a:t>QM </a:t>
                </a:r>
                <a:r>
                  <a:rPr lang="en-US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)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QM </a:t>
                </a:r>
                <a:r>
                  <a:rPr lang="en-US" dirty="0" smtClean="0"/>
                  <a:t>= average LD between markers and CV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 = average LD among markers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:endParaRPr lang="en-US" i="1" baseline="-25000" dirty="0" smtClean="0"/>
              </a:p>
              <a:p>
                <a:pPr>
                  <a:lnSpc>
                    <a:spcPct val="14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808" y="1966834"/>
                <a:ext cx="4707430" cy="3618958"/>
              </a:xfrm>
              <a:blipFill rotWithShape="0">
                <a:blip r:embed="rId3"/>
                <a:stretch>
                  <a:fillRect l="-1166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does GREML-SC correctly estimate </a:t>
            </a:r>
            <a:r>
              <a:rPr lang="en-US" i="1" dirty="0" smtClean="0"/>
              <a:t>h</a:t>
            </a:r>
            <a:r>
              <a:rPr lang="en-US" i="1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80748" y="1783915"/>
            <a:ext cx="4473052" cy="1783047"/>
            <a:chOff x="6880748" y="1783915"/>
            <a:chExt cx="4473052" cy="1783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7425417" y="1783915"/>
                  <a:ext cx="2534084" cy="6671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a14:m>
                  <a:r>
                    <a:rPr lang="en-US" i="1" baseline="-25000" dirty="0"/>
                    <a:t>QM </a:t>
                  </a:r>
                  <a:r>
                    <a:rPr lang="en-US" dirty="0" smtClean="0"/>
                    <a:t>==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a14:m>
                  <a:r>
                    <a:rPr lang="en-US" i="1" baseline="-25000" dirty="0" smtClean="0"/>
                    <a:t>MM</a:t>
                  </a:r>
                </a:p>
                <a:p>
                  <a:r>
                    <a:rPr lang="en-US" dirty="0" smtClean="0"/>
                    <a:t>Unbiased estimate of </a:t>
                  </a:r>
                  <a:r>
                    <a:rPr lang="en-US" i="1" dirty="0" smtClean="0"/>
                    <a:t>h</a:t>
                  </a:r>
                  <a:r>
                    <a:rPr lang="en-US" i="1" baseline="30000" dirty="0" smtClean="0"/>
                    <a:t>2</a:t>
                  </a:r>
                  <a:endParaRPr lang="en-US" baseline="30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417" y="1783915"/>
                  <a:ext cx="2534084" cy="66710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23" t="-1835" b="-137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H="1">
              <a:off x="6880748" y="2498810"/>
              <a:ext cx="815364" cy="10013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9144530" y="2504307"/>
              <a:ext cx="2209270" cy="10626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424475" y="4809752"/>
            <a:ext cx="172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GRM MARKERS: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263260" y="6076114"/>
            <a:ext cx="592873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common	           rarer    	all variants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ommon	       very common       common	all variants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5352" y="6039538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MAF CVS</a:t>
            </a:r>
          </a:p>
          <a:p>
            <a:r>
              <a:rPr lang="en-US" sz="2400" b="1" dirty="0" smtClean="0"/>
              <a:t>MAF GRM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0957925" y="4189339"/>
            <a:ext cx="791750" cy="80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20" y="1414272"/>
            <a:ext cx="6999079" cy="5443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808" y="1966834"/>
                <a:ext cx="4707430" cy="361895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 smtClean="0"/>
                  <a:t>LD among markers and between markers and CVs</a:t>
                </a:r>
                <a:r>
                  <a:rPr lang="en-US" dirty="0"/>
                  <a:t> </a:t>
                </a:r>
                <a:r>
                  <a:rPr lang="en-US" dirty="0" smtClean="0"/>
                  <a:t>(Yang et al. 2015 NG)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i="1" baseline="-25000" dirty="0" smtClean="0"/>
                  <a:t>SNP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/>
                  <a:t>QM </a:t>
                </a:r>
                <a:r>
                  <a:rPr lang="en-US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)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QM </a:t>
                </a:r>
                <a:r>
                  <a:rPr lang="en-US" dirty="0" smtClean="0"/>
                  <a:t>= average LD between markers and CV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 = average LD among markers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:endParaRPr lang="en-US" i="1" baseline="-25000" dirty="0" smtClean="0"/>
              </a:p>
              <a:p>
                <a:pPr>
                  <a:lnSpc>
                    <a:spcPct val="14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808" y="1966834"/>
                <a:ext cx="4707430" cy="3618958"/>
              </a:xfrm>
              <a:blipFill rotWithShape="0">
                <a:blip r:embed="rId3"/>
                <a:stretch>
                  <a:fillRect l="-1166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does GREML-SC correctly estimate </a:t>
            </a:r>
            <a:r>
              <a:rPr lang="en-US" i="1" dirty="0" smtClean="0"/>
              <a:t>h</a:t>
            </a:r>
            <a:r>
              <a:rPr lang="en-US" i="1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4475" y="4809752"/>
            <a:ext cx="172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GRM MARKERS: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89999" y="2035053"/>
                <a:ext cx="2326839" cy="667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/>
                  <a:t>QM </a:t>
                </a:r>
                <a:r>
                  <a:rPr lang="en-US" dirty="0" smtClean="0"/>
                  <a:t>&lt;&lt;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</a:p>
              <a:p>
                <a:r>
                  <a:rPr lang="en-US" dirty="0" smtClean="0"/>
                  <a:t>Underestimate </a:t>
                </a: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999" y="2035053"/>
                <a:ext cx="2326839" cy="667106"/>
              </a:xfrm>
              <a:prstGeom prst="rect">
                <a:avLst/>
              </a:prstGeom>
              <a:blipFill rotWithShape="0">
                <a:blip r:embed="rId4"/>
                <a:stretch>
                  <a:fillRect l="-2094" t="-1835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9887712" y="2687997"/>
            <a:ext cx="18638" cy="17620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3260" y="6076114"/>
            <a:ext cx="592873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common	           rarer    	all variants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ommon	       very common       common	all variants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5352" y="6039538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MAF CVS</a:t>
            </a:r>
          </a:p>
          <a:p>
            <a:r>
              <a:rPr lang="en-US" sz="2400" b="1" dirty="0" smtClean="0"/>
              <a:t>MAF GRM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10957925" y="4189339"/>
            <a:ext cx="791750" cy="80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– What Matt Keller presented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61438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3200" dirty="0" smtClean="0"/>
              <a:t>GREML-SC: single genetic relatedness matrix (GRM) to estimate heritability (</a:t>
            </a:r>
            <a:r>
              <a:rPr lang="en-US" sz="3200" i="1" dirty="0" smtClean="0"/>
              <a:t>h</a:t>
            </a:r>
            <a:r>
              <a:rPr lang="en-US" sz="3200" i="1" baseline="30000" dirty="0" smtClean="0"/>
              <a:t>2</a:t>
            </a:r>
            <a:r>
              <a:rPr lang="en-US" sz="3200" i="1" baseline="-25000" dirty="0" smtClean="0"/>
              <a:t>SNP</a:t>
            </a:r>
            <a:r>
              <a:rPr lang="en-US" sz="3200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en-US" sz="3200" dirty="0" smtClean="0"/>
              <a:t>Relate allele sharing at genome-wide SNPs to phenotypic similarity</a:t>
            </a:r>
          </a:p>
          <a:p>
            <a:pPr>
              <a:lnSpc>
                <a:spcPct val="140000"/>
              </a:lnSpc>
            </a:pPr>
            <a:r>
              <a:rPr lang="en-US" sz="3200" i="1" dirty="0" smtClean="0"/>
              <a:t>Genetic Relatedness Matrix (GRM) is a proxy for allele sharing at causal variants (CVs)</a:t>
            </a:r>
          </a:p>
        </p:txBody>
      </p:sp>
    </p:spTree>
    <p:extLst>
      <p:ext uri="{BB962C8B-B14F-4D97-AF65-F5344CB8AC3E}">
        <p14:creationId xmlns:p14="http://schemas.microsoft.com/office/powerpoint/2010/main" val="1930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20" y="1414272"/>
            <a:ext cx="6999079" cy="5443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808" y="1966834"/>
                <a:ext cx="4707430" cy="3618958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dirty="0" smtClean="0"/>
                  <a:t>LD among markers and between markers and CVs</a:t>
                </a:r>
                <a:r>
                  <a:rPr lang="en-US" dirty="0"/>
                  <a:t> </a:t>
                </a:r>
                <a:r>
                  <a:rPr lang="en-US" dirty="0" smtClean="0"/>
                  <a:t>(Yang et al. 2015 NG)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i="1" baseline="-25000" dirty="0" smtClean="0"/>
                  <a:t>SNP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/>
                  <a:t>QM </a:t>
                </a:r>
                <a:r>
                  <a:rPr lang="en-US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)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QM </a:t>
                </a:r>
                <a:r>
                  <a:rPr lang="en-US" dirty="0" smtClean="0"/>
                  <a:t>= average LD between markers and CV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 = average LD among markers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:endParaRPr lang="en-US" i="1" baseline="-25000" dirty="0" smtClean="0"/>
              </a:p>
              <a:p>
                <a:pPr>
                  <a:lnSpc>
                    <a:spcPct val="14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808" y="1966834"/>
                <a:ext cx="4707430" cy="3618958"/>
              </a:xfrm>
              <a:blipFill rotWithShape="0">
                <a:blip r:embed="rId3"/>
                <a:stretch>
                  <a:fillRect l="-1166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does GREML-SC correctly estimate </a:t>
            </a:r>
            <a:r>
              <a:rPr lang="en-US" i="1" dirty="0" smtClean="0"/>
              <a:t>h</a:t>
            </a:r>
            <a:r>
              <a:rPr lang="en-US" i="1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4475" y="4809752"/>
            <a:ext cx="172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GRM MARKERS: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203051" y="1690688"/>
                <a:ext cx="2468433" cy="667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/>
                  <a:t>QM </a:t>
                </a:r>
                <a:r>
                  <a:rPr lang="en-US" dirty="0" smtClean="0"/>
                  <a:t>&gt;&gt;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</a:p>
              <a:p>
                <a:r>
                  <a:rPr lang="en-US" dirty="0" smtClean="0"/>
                  <a:t>Overestimate </a:t>
                </a: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051" y="1690688"/>
                <a:ext cx="2468433" cy="667106"/>
              </a:xfrm>
              <a:prstGeom prst="rect">
                <a:avLst/>
              </a:prstGeom>
              <a:blipFill rotWithShape="0">
                <a:blip r:embed="rId4"/>
                <a:stretch>
                  <a:fillRect l="-2222" t="-909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8558784" y="2357794"/>
            <a:ext cx="644267" cy="9340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63260" y="6076114"/>
            <a:ext cx="592873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common	           rarer    	all variants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ommon	       very common       common	all variants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5352" y="6039538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MAF CVS</a:t>
            </a:r>
          </a:p>
          <a:p>
            <a:r>
              <a:rPr lang="en-US" sz="2400" b="1" dirty="0" smtClean="0"/>
              <a:t>MAF GRM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10957925" y="4189339"/>
            <a:ext cx="791750" cy="80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2" t="44749" r="1859" b="24931"/>
          <a:stretch/>
        </p:blipFill>
        <p:spPr>
          <a:xfrm>
            <a:off x="6350696" y="1340285"/>
            <a:ext cx="5260932" cy="45484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65250" y="1441402"/>
            <a:ext cx="4017175" cy="4006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266808" y="1966834"/>
                <a:ext cx="4707430" cy="36189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40000"/>
                  </a:lnSpc>
                </a:pPr>
                <a:r>
                  <a:rPr lang="en-US" dirty="0" smtClean="0"/>
                  <a:t>LD among markers and between markers and CVs</a:t>
                </a:r>
                <a:r>
                  <a:rPr lang="en-US" dirty="0"/>
                  <a:t> </a:t>
                </a:r>
                <a:r>
                  <a:rPr lang="en-US" dirty="0" smtClean="0"/>
                  <a:t>(Yang et al. 2015 NG)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i="1" baseline="-25000" dirty="0" smtClean="0"/>
                  <a:t>SNP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h</a:t>
                </a:r>
                <a:r>
                  <a:rPr lang="en-US" i="1" baseline="30000" dirty="0" smtClean="0"/>
                  <a:t>2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/>
                  <a:t>QM </a:t>
                </a:r>
                <a:r>
                  <a:rPr lang="en-US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)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QM </a:t>
                </a:r>
                <a:r>
                  <a:rPr lang="en-US" dirty="0" smtClean="0"/>
                  <a:t>= average LD between markers and CV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i="1" baseline="-25000" dirty="0" smtClean="0"/>
                  <a:t>MM</a:t>
                </a:r>
                <a:r>
                  <a:rPr lang="en-US" dirty="0" smtClean="0"/>
                  <a:t> = average LD among markers </a:t>
                </a:r>
                <a:r>
                  <a:rPr lang="en-US" i="1" dirty="0" smtClean="0"/>
                  <a:t>genome-wide</a:t>
                </a:r>
                <a:endParaRPr lang="en-US" dirty="0" smtClean="0"/>
              </a:p>
              <a:p>
                <a:pPr>
                  <a:lnSpc>
                    <a:spcPct val="140000"/>
                  </a:lnSpc>
                </a:pPr>
                <a:endParaRPr lang="en-US" i="1" baseline="-25000" dirty="0" smtClean="0"/>
              </a:p>
              <a:p>
                <a:pPr>
                  <a:lnSpc>
                    <a:spcPct val="14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8" y="1966834"/>
                <a:ext cx="4707430" cy="3618958"/>
              </a:xfrm>
              <a:prstGeom prst="rect">
                <a:avLst/>
              </a:prstGeom>
              <a:blipFill rotWithShape="0">
                <a:blip r:embed="rId3"/>
                <a:stretch>
                  <a:fillRect l="-1166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Heritability estimate related to LD patterns of markers and CVs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5570034" y="3148989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h</a:t>
            </a:r>
            <a:r>
              <a:rPr lang="en-US" sz="3200" i="1" baseline="30000" dirty="0" smtClean="0"/>
              <a:t>2</a:t>
            </a:r>
            <a:r>
              <a:rPr lang="en-US" sz="3200" i="1" baseline="-25000" dirty="0" smtClean="0"/>
              <a:t>SNP</a:t>
            </a:r>
            <a:endParaRPr lang="en-US" sz="32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38110" y="6005194"/>
                <a:ext cx="1686103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QM </a:t>
                </a:r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MM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10" y="6005194"/>
                <a:ext cx="1686103" cy="489365"/>
              </a:xfrm>
              <a:prstGeom prst="rect">
                <a:avLst/>
              </a:prstGeom>
              <a:blipFill rotWithShape="0">
                <a:blip r:embed="rId4"/>
                <a:stretch>
                  <a:fillRect t="-3750" r="-361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65250" y="1441402"/>
            <a:ext cx="285896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1400" dirty="0" smtClean="0"/>
              <a:t>CV MAF:</a:t>
            </a:r>
          </a:p>
          <a:p>
            <a:pPr lvl="1"/>
            <a:r>
              <a:rPr lang="en-US" sz="1400" dirty="0" smtClean="0"/>
              <a:t>Random from full distribution</a:t>
            </a:r>
          </a:p>
          <a:p>
            <a:pPr lvl="1"/>
            <a:r>
              <a:rPr lang="en-US" sz="1400" dirty="0" smtClean="0"/>
              <a:t>Common</a:t>
            </a:r>
          </a:p>
          <a:p>
            <a:pPr lvl="1"/>
            <a:r>
              <a:rPr lang="en-US" sz="1400" dirty="0" smtClean="0"/>
              <a:t>Uncommon</a:t>
            </a:r>
          </a:p>
          <a:p>
            <a:pPr lvl="1"/>
            <a:r>
              <a:rPr lang="en-US" sz="1400" dirty="0" smtClean="0"/>
              <a:t>Rare</a:t>
            </a:r>
          </a:p>
          <a:p>
            <a:pPr lvl="1"/>
            <a:r>
              <a:rPr lang="en-US" sz="1400" dirty="0" smtClean="0"/>
              <a:t>Very Rare</a:t>
            </a:r>
            <a:endParaRPr lang="en-US" sz="14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351692" y="1759599"/>
            <a:ext cx="13959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351692" y="1971425"/>
            <a:ext cx="139599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351692" y="2183251"/>
            <a:ext cx="139599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342766" y="2594835"/>
            <a:ext cx="139599" cy="137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351692" y="2395078"/>
            <a:ext cx="139599" cy="1371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965250" y="1441402"/>
            <a:ext cx="4017175" cy="388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Component GREML </a:t>
            </a:r>
            <a:r>
              <a:rPr lang="en-US" sz="3200" dirty="0" smtClean="0"/>
              <a:t>Yang 2011, Yang 2015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Can correct </a:t>
            </a:r>
            <a:r>
              <a:rPr lang="en-US" sz="3600" dirty="0" smtClean="0"/>
              <a:t>for many of these biases</a:t>
            </a:r>
            <a:endParaRPr lang="en-US" sz="3600" dirty="0"/>
          </a:p>
          <a:p>
            <a:r>
              <a:rPr lang="en-US" sz="3600" dirty="0" smtClean="0"/>
              <a:t>GRMs from various MAF or LD bins</a:t>
            </a:r>
          </a:p>
          <a:p>
            <a:pPr lvl="1"/>
            <a:r>
              <a:rPr lang="en-US" sz="3200" dirty="0" smtClean="0"/>
              <a:t>Bin variants into MAF and/or LD categories, create a GRM for each</a:t>
            </a:r>
          </a:p>
          <a:p>
            <a:pPr lvl="1"/>
            <a:r>
              <a:rPr lang="en-US" sz="3200" dirty="0" smtClean="0"/>
              <a:t>GCTA will partition phenotypic variance among all GRMs (plus error)</a:t>
            </a:r>
          </a:p>
          <a:p>
            <a:pPr lvl="2"/>
            <a:r>
              <a:rPr lang="en-US" sz="2800" dirty="0" smtClean="0"/>
              <a:t>Sum of all genetic variances is the total </a:t>
            </a:r>
            <a:r>
              <a:rPr lang="en-US" sz="2800" i="1" dirty="0" smtClean="0"/>
              <a:t>h</a:t>
            </a:r>
            <a:r>
              <a:rPr lang="en-US" sz="2800" i="1" baseline="30000" dirty="0" smtClean="0"/>
              <a:t>2</a:t>
            </a:r>
            <a:r>
              <a:rPr lang="en-US" sz="2800" i="1" baseline="-25000" dirty="0" smtClean="0"/>
              <a:t>SNP</a:t>
            </a:r>
          </a:p>
          <a:p>
            <a:pPr lvl="2"/>
            <a:r>
              <a:rPr lang="en-US" sz="2800" dirty="0" smtClean="0"/>
              <a:t>Partitioned estimates can explore aspects of genetic architecture (e.g., rare vs. common variants)</a:t>
            </a:r>
          </a:p>
        </p:txBody>
      </p:sp>
    </p:spTree>
    <p:extLst>
      <p:ext uri="{BB962C8B-B14F-4D97-AF65-F5344CB8AC3E}">
        <p14:creationId xmlns:p14="http://schemas.microsoft.com/office/powerpoint/2010/main" val="691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66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MAF-stratified approach: Allows the variance to change among MAF bins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18311" r="8934" b="15022"/>
          <a:stretch/>
        </p:blipFill>
        <p:spPr>
          <a:xfrm>
            <a:off x="838199" y="2098800"/>
            <a:ext cx="5173543" cy="423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597" y="633478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MAF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 rot="16200000">
            <a:off x="308727" y="367898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ym typeface="Symbol" charset="2"/>
              </a:rPr>
              <a:t></a:t>
            </a:r>
            <a:r>
              <a:rPr lang="en-US" sz="3200" i="1" baseline="-25000" dirty="0"/>
              <a:t>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21321" y="1640114"/>
            <a:ext cx="32993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800" i="1" dirty="0">
                <a:sym typeface="Symbol" charset="2"/>
              </a:rPr>
              <a:t></a:t>
            </a:r>
            <a:r>
              <a:rPr lang="en-US" sz="2800" i="1" baseline="-25000" dirty="0"/>
              <a:t>k</a:t>
            </a:r>
            <a:r>
              <a:rPr lang="en-US" sz="2800" dirty="0"/>
              <a:t> </a:t>
            </a:r>
            <a:r>
              <a:rPr lang="en-US" sz="2800" dirty="0" smtClean="0"/>
              <a:t>~</a:t>
            </a:r>
            <a:r>
              <a:rPr lang="en-US" sz="2800" dirty="0"/>
              <a:t>N(0,1/[2</a:t>
            </a:r>
            <a:r>
              <a:rPr lang="en-US" sz="2800" i="1" dirty="0"/>
              <a:t>p</a:t>
            </a:r>
            <a:r>
              <a:rPr lang="en-US" sz="2800" i="1" baseline="-25000" dirty="0"/>
              <a:t>k</a:t>
            </a:r>
            <a:r>
              <a:rPr lang="en-US" sz="2800" dirty="0"/>
              <a:t>(1-</a:t>
            </a:r>
            <a:r>
              <a:rPr lang="en-US" sz="2800" i="1" dirty="0"/>
              <a:t>p</a:t>
            </a:r>
            <a:r>
              <a:rPr lang="en-US" sz="2800" i="1" baseline="-25000" dirty="0"/>
              <a:t>k</a:t>
            </a:r>
            <a:r>
              <a:rPr lang="en-US" sz="2800" dirty="0"/>
              <a:t>)])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83676" y="2098800"/>
            <a:ext cx="337645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3739" y="4213568"/>
            <a:ext cx="14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Rare MAF bin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21321" y="2098800"/>
            <a:ext cx="337645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11384" y="4213568"/>
            <a:ext cx="21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Uncommon MAF bin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53337" y="2104239"/>
            <a:ext cx="3521283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7524" y="4213568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MAF bin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189758" y="2453989"/>
                <a:ext cx="3926919" cy="176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charset="0"/>
                        </a:rPr>
                        <m:t>𝑽</m:t>
                      </m:r>
                      <m:r>
                        <a:rPr lang="en-US" sz="3200" b="0" i="0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1">
                              <a:latin typeface="Cambria Math" charset="0"/>
                            </a:rPr>
                            <m:t>𝐀</m:t>
                          </m:r>
                          <m:r>
                            <a:rPr lang="en-US" sz="3200" i="1" baseline="-25000">
                              <a:latin typeface="Cambria Math" charset="0"/>
                            </a:rPr>
                            <m:t>𝑖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charset="0"/>
                                  <a:sym typeface="Symbol" charset="2"/>
                                </a:rPr>
                                <m:t></m:t>
                              </m:r>
                              <m:r>
                                <a:rPr lang="en-US" sz="3200">
                                  <a:latin typeface="Cambria Math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>
                              <a:latin typeface="Cambria Math" charset="0"/>
                            </a:rPr>
                            <m:t>+</m:t>
                          </m:r>
                          <m:r>
                            <a:rPr lang="en-US" sz="3200" i="1" baseline="30000">
                              <a:latin typeface="Cambria Math" charset="0"/>
                            </a:rPr>
                            <m:t> </m:t>
                          </m:r>
                          <m:r>
                            <a:rPr lang="en-US" sz="3200" b="1" i="1">
                              <a:latin typeface="Cambria Math" charset="0"/>
                            </a:rPr>
                            <m:t>𝑰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charset="0"/>
                                  <a:sym typeface="Symbol" charset="2"/>
                                </a:rPr>
                                <m:t></m:t>
                              </m:r>
                              <m:r>
                                <a:rPr lang="en-US" sz="3200">
                                  <a:latin typeface="Cambria Math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3200" i="1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758" y="2453989"/>
                <a:ext cx="3926919" cy="17653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26880" y="4691171"/>
                <a:ext cx="4143328" cy="159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Relationship between markers and causal variants within bins:</a:t>
                </a:r>
              </a:p>
              <a:p>
                <a:r>
                  <a:rPr lang="en-US" sz="2400" i="1" dirty="0"/>
                  <a:t>h</a:t>
                </a:r>
                <a:r>
                  <a:rPr lang="en-US" sz="2400" i="1" baseline="30000" dirty="0"/>
                  <a:t>2</a:t>
                </a:r>
                <a:r>
                  <a:rPr lang="en-US" sz="2400" i="1" baseline="-25000" dirty="0"/>
                  <a:t>SNP</a:t>
                </a:r>
                <a:r>
                  <a:rPr lang="en-US" sz="2400" dirty="0"/>
                  <a:t> = </a:t>
                </a:r>
                <a:r>
                  <a:rPr lang="en-US" sz="2400" i="1" dirty="0"/>
                  <a:t>h</a:t>
                </a:r>
                <a:r>
                  <a:rPr lang="en-US" sz="2400" i="1" baseline="30000" dirty="0"/>
                  <a:t>2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QM </a:t>
                </a:r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MM</a:t>
                </a:r>
                <a:r>
                  <a:rPr lang="en-US" sz="2400" dirty="0"/>
                  <a:t>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880" y="4691171"/>
                <a:ext cx="4143328" cy="1597360"/>
              </a:xfrm>
              <a:prstGeom prst="rect">
                <a:avLst/>
              </a:prstGeom>
              <a:blipFill rotWithShape="0">
                <a:blip r:embed="rId4"/>
                <a:stretch>
                  <a:fillRect l="-2206"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66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MAF-stratified approach: Allows the variance to change among MAF bins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18311" r="8934" b="15022"/>
          <a:stretch/>
        </p:blipFill>
        <p:spPr>
          <a:xfrm>
            <a:off x="838199" y="2098800"/>
            <a:ext cx="5173543" cy="423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597" y="633478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MAF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 rot="16200000">
            <a:off x="308727" y="367898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ym typeface="Symbol" charset="2"/>
              </a:rPr>
              <a:t></a:t>
            </a:r>
            <a:r>
              <a:rPr lang="en-US" sz="3200" i="1" baseline="-25000" dirty="0"/>
              <a:t>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21321" y="1654010"/>
            <a:ext cx="32993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2800" i="1" dirty="0">
                <a:sym typeface="Symbol" charset="2"/>
              </a:rPr>
              <a:t></a:t>
            </a:r>
            <a:r>
              <a:rPr lang="en-US" sz="2800" i="1" baseline="-25000" dirty="0"/>
              <a:t>k</a:t>
            </a:r>
            <a:r>
              <a:rPr lang="en-US" sz="2800" dirty="0"/>
              <a:t> </a:t>
            </a:r>
            <a:r>
              <a:rPr lang="en-US" sz="2800" dirty="0" smtClean="0"/>
              <a:t>~</a:t>
            </a:r>
            <a:r>
              <a:rPr lang="en-US" sz="2800" dirty="0"/>
              <a:t>N(0,1/[2</a:t>
            </a:r>
            <a:r>
              <a:rPr lang="en-US" sz="2800" i="1" dirty="0"/>
              <a:t>p</a:t>
            </a:r>
            <a:r>
              <a:rPr lang="en-US" sz="2800" i="1" baseline="-25000" dirty="0"/>
              <a:t>k</a:t>
            </a:r>
            <a:r>
              <a:rPr lang="en-US" sz="2800" dirty="0"/>
              <a:t>(1-</a:t>
            </a:r>
            <a:r>
              <a:rPr lang="en-US" sz="2800" i="1" dirty="0"/>
              <a:t>p</a:t>
            </a:r>
            <a:r>
              <a:rPr lang="en-US" sz="2800" i="1" baseline="-25000" dirty="0"/>
              <a:t>k</a:t>
            </a:r>
            <a:r>
              <a:rPr lang="en-US" sz="2800" dirty="0"/>
              <a:t>)])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9659" r="9466" b="15200"/>
          <a:stretch/>
        </p:blipFill>
        <p:spPr>
          <a:xfrm>
            <a:off x="6095999" y="2189521"/>
            <a:ext cx="5079534" cy="41452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45732" y="1654010"/>
            <a:ext cx="192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>
                <a:sym typeface="Symbol" charset="2"/>
              </a:rPr>
              <a:t></a:t>
            </a:r>
            <a:r>
              <a:rPr lang="en-US" sz="2800" i="1" baseline="-25000"/>
              <a:t>k</a:t>
            </a:r>
            <a:r>
              <a:rPr lang="en-US" sz="2800"/>
              <a:t> ~N(0,1)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476988" y="6223226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MAF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1583676" y="2098800"/>
            <a:ext cx="337645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21321" y="2098800"/>
            <a:ext cx="337645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53337" y="2104239"/>
            <a:ext cx="3521283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57219" y="2162489"/>
            <a:ext cx="337645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94864" y="2162489"/>
            <a:ext cx="337645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426880" y="2167928"/>
            <a:ext cx="3521283" cy="3643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8" y="2455238"/>
            <a:ext cx="430617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MAF-Stratified GREML is unbiased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Whole genome sequence</a:t>
            </a:r>
            <a:br>
              <a:rPr lang="en-US" sz="3100" dirty="0" smtClean="0"/>
            </a:br>
            <a:r>
              <a:rPr lang="en-US" sz="3100" dirty="0" smtClean="0"/>
              <a:t>4 MAF bins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71" y="146814"/>
            <a:ext cx="7748153" cy="6198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802" y="6488668"/>
            <a:ext cx="424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MAF range of </a:t>
            </a:r>
            <a:r>
              <a:rPr lang="en-US" smtClean="0"/>
              <a:t>1,000 random causal </a:t>
            </a:r>
            <a:r>
              <a:rPr lang="en-US" dirty="0" smtClean="0"/>
              <a:t>variants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9045" y="5719227"/>
            <a:ext cx="6617324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common         	 rare    	</a:t>
            </a:r>
            <a:r>
              <a:rPr lang="en-US" sz="2800" dirty="0"/>
              <a:t> </a:t>
            </a:r>
            <a:r>
              <a:rPr lang="en-US" sz="2800" dirty="0" smtClean="0"/>
              <a:t>  all variants</a:t>
            </a:r>
          </a:p>
          <a:p>
            <a:pPr algn="ctr"/>
            <a:r>
              <a:rPr lang="en-US" sz="2800" dirty="0" smtClean="0"/>
              <a:t>Causal Variant Minor Allele Frequency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9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04" y="1789049"/>
            <a:ext cx="4123944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MAF-stratified </a:t>
            </a:r>
            <a:r>
              <a:rPr lang="en-US" dirty="0" smtClean="0"/>
              <a:t>GREML Correctly </a:t>
            </a:r>
            <a:r>
              <a:rPr lang="en-US" dirty="0"/>
              <a:t>partitions variance to the correct MAF range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48" y="175970"/>
            <a:ext cx="7602220" cy="6081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6363" y="6058293"/>
            <a:ext cx="572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Causal Variant Minor Allele Frequency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24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/>
              <a:t>PRACTICAL 2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41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2218" y="2386361"/>
            <a:ext cx="3504025" cy="3022817"/>
            <a:chOff x="280638" y="1182029"/>
            <a:chExt cx="3504025" cy="3022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" r="50478" b="65624"/>
            <a:stretch/>
          </p:blipFill>
          <p:spPr>
            <a:xfrm>
              <a:off x="280638" y="1182029"/>
              <a:ext cx="3471091" cy="24755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" t="90131" r="50013" b="3763"/>
            <a:stretch/>
          </p:blipFill>
          <p:spPr>
            <a:xfrm>
              <a:off x="428145" y="3651003"/>
              <a:ext cx="3356518" cy="55384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301"/>
            <a:ext cx="10515600" cy="9061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Stratification</a:t>
            </a:r>
            <a:r>
              <a:rPr lang="en-US" b="1" dirty="0"/>
              <a:t>: </a:t>
            </a:r>
            <a:r>
              <a:rPr lang="en-US" dirty="0" smtClean="0"/>
              <a:t>Population </a:t>
            </a:r>
            <a:r>
              <a:rPr lang="en-US" dirty="0"/>
              <a:t>structure influences </a:t>
            </a:r>
            <a:r>
              <a:rPr lang="en-US" dirty="0" smtClean="0"/>
              <a:t>LD </a:t>
            </a:r>
            <a:r>
              <a:rPr lang="en-US" sz="3600" dirty="0" smtClean="0"/>
              <a:t>(and therefore </a:t>
            </a:r>
            <a:r>
              <a:rPr lang="en-US" sz="3600" i="1" dirty="0" smtClean="0"/>
              <a:t>h</a:t>
            </a:r>
            <a:r>
              <a:rPr lang="en-US" sz="3600" i="1" baseline="30000" dirty="0" smtClean="0"/>
              <a:t>2</a:t>
            </a:r>
            <a:r>
              <a:rPr lang="en-US" sz="3600" i="1" baseline="-25000" dirty="0" smtClean="0"/>
              <a:t>SNP</a:t>
            </a:r>
            <a:r>
              <a:rPr lang="en-US" sz="3600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62676" r="50013" b="3763"/>
          <a:stretch/>
        </p:blipFill>
        <p:spPr>
          <a:xfrm>
            <a:off x="7556873" y="2386361"/>
            <a:ext cx="3356518" cy="30442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915343" y="2386361"/>
            <a:ext cx="3356518" cy="3017258"/>
            <a:chOff x="4852046" y="3579541"/>
            <a:chExt cx="3356518" cy="30172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3" t="34822" r="50496" b="31914"/>
            <a:stretch/>
          </p:blipFill>
          <p:spPr>
            <a:xfrm>
              <a:off x="4852046" y="3579541"/>
              <a:ext cx="3321798" cy="30172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" t="90131" r="50013" b="3763"/>
            <a:stretch/>
          </p:blipFill>
          <p:spPr>
            <a:xfrm>
              <a:off x="4852046" y="6042956"/>
              <a:ext cx="3356518" cy="553843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999678" y="4304371"/>
            <a:ext cx="490654" cy="27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56084" y="4285785"/>
            <a:ext cx="490654" cy="27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9170" y="4512527"/>
            <a:ext cx="490654" cy="27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66005" y="4529252"/>
            <a:ext cx="462833" cy="27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59876" y="4529252"/>
            <a:ext cx="462833" cy="27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50612" y="2017029"/>
            <a:ext cx="243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Europe-wide (HRC data)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3416" y="1983317"/>
            <a:ext cx="223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Homogeneous Subset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84704" y="4512527"/>
            <a:ext cx="926592" cy="29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26484" y="4496619"/>
            <a:ext cx="926592" cy="291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 and confounding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866120" cy="383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stratification </a:t>
            </a:r>
            <a:r>
              <a:rPr lang="en-US" dirty="0" smtClean="0"/>
              <a:t>talks</a:t>
            </a:r>
            <a:endParaRPr lang="en-US" dirty="0" smtClean="0"/>
          </a:p>
          <a:p>
            <a:r>
              <a:rPr lang="en-US" dirty="0" smtClean="0"/>
              <a:t>Environments </a:t>
            </a:r>
            <a:r>
              <a:rPr lang="en-US" dirty="0"/>
              <a:t>can also be confounded with </a:t>
            </a:r>
            <a:r>
              <a:rPr lang="en-US" dirty="0" smtClean="0"/>
              <a:t>ancestry</a:t>
            </a:r>
          </a:p>
          <a:p>
            <a:r>
              <a:rPr lang="en-US" dirty="0"/>
              <a:t>Other covariates – sex, batch, etc.</a:t>
            </a:r>
          </a:p>
          <a:p>
            <a:r>
              <a:rPr lang="en-US" dirty="0" smtClean="0"/>
              <a:t>Typically</a:t>
            </a:r>
            <a:r>
              <a:rPr lang="en-US" dirty="0"/>
              <a:t>, PC scores for some number of axes included as covariates (Price et al. 2010, Yang et al. 2014, etc.)</a:t>
            </a:r>
          </a:p>
          <a:p>
            <a:r>
              <a:rPr lang="en-US" dirty="0" smtClean="0"/>
              <a:t>Covariates included correct for mean differences, but not the LD effects of stratification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– GCTA-style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61438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Unrelated individuals (e.g.,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ij</a:t>
            </a:r>
            <a:r>
              <a:rPr lang="en-US" dirty="0" smtClean="0"/>
              <a:t> &lt; 0.05)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Common markers from SNP arrays 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(</a:t>
            </a:r>
            <a:r>
              <a:rPr lang="en-US" dirty="0" smtClean="0"/>
              <a:t>e.g., MAF &gt; 0.05, m = 500,000 – 2.5M SNPs)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Low-moderate stratification in samples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E.g., UK Biobank, GoT2D, AMD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Homogeneous populations, e.g., North Finland Birth Cohort, Sardinia</a:t>
            </a:r>
          </a:p>
        </p:txBody>
      </p:sp>
    </p:spTree>
    <p:extLst>
      <p:ext uri="{BB962C8B-B14F-4D97-AF65-F5344CB8AC3E}">
        <p14:creationId xmlns:p14="http://schemas.microsoft.com/office/powerpoint/2010/main" val="8940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2" t="5863" r="599" b="63817"/>
          <a:stretch/>
        </p:blipFill>
        <p:spPr>
          <a:xfrm>
            <a:off x="6423753" y="1587268"/>
            <a:ext cx="5260932" cy="45484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04031" y="1697566"/>
            <a:ext cx="1090787" cy="1160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98010" y="1700665"/>
            <a:ext cx="4017175" cy="4006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904031" y="1697566"/>
            <a:ext cx="4017175" cy="388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6200000">
            <a:off x="5643091" y="3395972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h</a:t>
            </a:r>
            <a:r>
              <a:rPr lang="en-US" sz="3200" i="1" baseline="30000" dirty="0" smtClean="0"/>
              <a:t>2</a:t>
            </a:r>
            <a:r>
              <a:rPr lang="en-US" sz="3200" i="1" baseline="-25000" dirty="0" smtClean="0"/>
              <a:t>SNP</a:t>
            </a:r>
            <a:endParaRPr lang="en-US" sz="32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11167" y="6252177"/>
                <a:ext cx="1686103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QM </a:t>
                </a:r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MM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167" y="6252177"/>
                <a:ext cx="1686103" cy="489365"/>
              </a:xfrm>
              <a:prstGeom prst="rect">
                <a:avLst/>
              </a:prstGeom>
              <a:blipFill rotWithShape="0">
                <a:blip r:embed="rId5"/>
                <a:stretch>
                  <a:fillRect t="-3750" r="-361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04031" y="1687284"/>
            <a:ext cx="282395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1400" dirty="0" smtClean="0"/>
              <a:t>CV MAF:</a:t>
            </a:r>
          </a:p>
          <a:p>
            <a:pPr lvl="1"/>
            <a:r>
              <a:rPr lang="en-US" sz="1400" dirty="0" smtClean="0"/>
              <a:t>Random from full distribution</a:t>
            </a:r>
          </a:p>
          <a:p>
            <a:pPr lvl="1"/>
            <a:r>
              <a:rPr lang="en-US" sz="1400" dirty="0" smtClean="0"/>
              <a:t>Common</a:t>
            </a:r>
          </a:p>
          <a:p>
            <a:pPr lvl="1"/>
            <a:r>
              <a:rPr lang="en-US" sz="1400" dirty="0" smtClean="0"/>
              <a:t>Uncommon</a:t>
            </a:r>
          </a:p>
          <a:p>
            <a:pPr lvl="1"/>
            <a:r>
              <a:rPr lang="en-US" sz="1400" dirty="0" smtClean="0"/>
              <a:t>Rare</a:t>
            </a:r>
          </a:p>
          <a:p>
            <a:pPr lvl="1"/>
            <a:r>
              <a:rPr lang="en-US" sz="1400" dirty="0" smtClean="0"/>
              <a:t>Very Rare</a:t>
            </a:r>
            <a:endParaRPr lang="en-US" sz="14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272347" y="1981182"/>
            <a:ext cx="13959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72347" y="2193008"/>
            <a:ext cx="139599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272347" y="2404834"/>
            <a:ext cx="139599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263421" y="2816418"/>
            <a:ext cx="139599" cy="137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272347" y="2616661"/>
            <a:ext cx="139599" cy="1371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2" t="44749" r="1859" b="24931"/>
          <a:stretch/>
        </p:blipFill>
        <p:spPr>
          <a:xfrm>
            <a:off x="441237" y="1587268"/>
            <a:ext cx="5260932" cy="45484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-272519" y="3395972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h</a:t>
            </a:r>
            <a:r>
              <a:rPr lang="en-US" sz="3200" i="1" baseline="30000" dirty="0" smtClean="0"/>
              <a:t>2</a:t>
            </a:r>
            <a:r>
              <a:rPr lang="en-US" sz="3200" i="1" baseline="-25000" dirty="0" smtClean="0"/>
              <a:t>SNP</a:t>
            </a:r>
            <a:endParaRPr lang="en-US" sz="32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28651" y="6252177"/>
                <a:ext cx="1686103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QM </a:t>
                </a:r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MM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651" y="6252177"/>
                <a:ext cx="1686103" cy="489365"/>
              </a:xfrm>
              <a:prstGeom prst="rect">
                <a:avLst/>
              </a:prstGeom>
              <a:blipFill rotWithShape="0">
                <a:blip r:embed="rId6"/>
                <a:stretch>
                  <a:fillRect t="-3750" r="-72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55791" y="1688385"/>
            <a:ext cx="285896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1400" dirty="0" smtClean="0"/>
              <a:t>CV MAF:</a:t>
            </a:r>
          </a:p>
          <a:p>
            <a:pPr lvl="1"/>
            <a:r>
              <a:rPr lang="en-US" sz="1400" dirty="0" smtClean="0"/>
              <a:t>Random from full distribution</a:t>
            </a:r>
          </a:p>
          <a:p>
            <a:pPr lvl="1"/>
            <a:r>
              <a:rPr lang="en-US" sz="1400" dirty="0" smtClean="0"/>
              <a:t>Common</a:t>
            </a:r>
          </a:p>
          <a:p>
            <a:pPr lvl="1"/>
            <a:r>
              <a:rPr lang="en-US" sz="1400" dirty="0" smtClean="0"/>
              <a:t>Uncommon</a:t>
            </a:r>
          </a:p>
          <a:p>
            <a:pPr lvl="1"/>
            <a:r>
              <a:rPr lang="en-US" sz="1400" dirty="0" smtClean="0"/>
              <a:t>Rare</a:t>
            </a:r>
          </a:p>
          <a:p>
            <a:pPr lvl="1"/>
            <a:r>
              <a:rPr lang="en-US" sz="1400" dirty="0" smtClean="0"/>
              <a:t>Very Rare</a:t>
            </a:r>
            <a:endParaRPr lang="en-US" sz="1400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442233" y="2006582"/>
            <a:ext cx="13959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442233" y="2218408"/>
            <a:ext cx="139599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442233" y="2430234"/>
            <a:ext cx="139599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433307" y="2841818"/>
            <a:ext cx="139599" cy="137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1442233" y="2642061"/>
            <a:ext cx="139599" cy="1371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1924721" y="1239623"/>
            <a:ext cx="229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Homogeneous Sample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138450" y="1235433"/>
            <a:ext cx="178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Stratified Sample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225879" y="199573"/>
                <a:ext cx="11740242" cy="9285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3200" b="1" dirty="0" smtClean="0"/>
                  <a:t>Homogeneous Vs. Stratified Samples: </a:t>
                </a:r>
                <a:r>
                  <a:rPr lang="en-US" sz="3200" b="1" i="1" dirty="0"/>
                  <a:t>h</a:t>
                </a:r>
                <a:r>
                  <a:rPr lang="en-US" sz="3200" b="1" i="1" baseline="30000" dirty="0"/>
                  <a:t>2</a:t>
                </a:r>
                <a:r>
                  <a:rPr lang="en-US" sz="3200" b="1" i="1" baseline="-25000" dirty="0"/>
                  <a:t>SNP</a:t>
                </a:r>
                <a:r>
                  <a:rPr lang="en-US" sz="3200" b="1" dirty="0"/>
                  <a:t> = </a:t>
                </a:r>
                <a:r>
                  <a:rPr lang="en-US" sz="3200" b="1" i="1" dirty="0"/>
                  <a:t>h</a:t>
                </a:r>
                <a:r>
                  <a:rPr lang="en-US" sz="3200" b="1" i="1" baseline="30000" dirty="0"/>
                  <a:t>2</a:t>
                </a:r>
                <a:r>
                  <a:rPr lang="en-US" sz="3200" b="1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200" b="1" i="1" baseline="-25000" dirty="0"/>
                  <a:t>QM </a:t>
                </a:r>
                <a:r>
                  <a:rPr lang="en-US" sz="3200" b="1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200" b="1" i="1" baseline="-25000" dirty="0"/>
                  <a:t>MM</a:t>
                </a:r>
                <a:r>
                  <a:rPr lang="en-US" sz="3200" b="1" dirty="0" smtClean="0"/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Rare, ancestry-informative alleles are in high LD, driving up LD scores</a:t>
                </a:r>
                <a:r>
                  <a:rPr lang="en-US" sz="3200" baseline="-25000" dirty="0" smtClean="0">
                    <a:solidFill>
                      <a:schemeClr val="bg1"/>
                    </a:solidFill>
                  </a:rPr>
                  <a:t> </a:t>
                </a:r>
                <a:endParaRPr lang="en-US" sz="32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79" y="199573"/>
                <a:ext cx="11740242" cy="928531"/>
              </a:xfrm>
              <a:prstGeom prst="rect">
                <a:avLst/>
              </a:prstGeom>
              <a:blipFill rotWithShape="0">
                <a:blip r:embed="rId7"/>
                <a:stretch>
                  <a:fillRect t="-18421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2" t="5863" r="599" b="63817"/>
          <a:stretch/>
        </p:blipFill>
        <p:spPr>
          <a:xfrm>
            <a:off x="6423753" y="1587268"/>
            <a:ext cx="5260932" cy="45484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04031" y="1697566"/>
            <a:ext cx="1090787" cy="1160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225879" y="187381"/>
                <a:ext cx="11740242" cy="92853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3200" b="1" dirty="0" smtClean="0"/>
                  <a:t>Homogeneous Vs. Stratified Samples: </a:t>
                </a:r>
                <a:r>
                  <a:rPr lang="en-US" sz="3200" b="1" i="1" dirty="0"/>
                  <a:t>h</a:t>
                </a:r>
                <a:r>
                  <a:rPr lang="en-US" sz="3200" b="1" i="1" baseline="30000" dirty="0"/>
                  <a:t>2</a:t>
                </a:r>
                <a:r>
                  <a:rPr lang="en-US" sz="3200" b="1" i="1" baseline="-25000" dirty="0"/>
                  <a:t>SNP</a:t>
                </a:r>
                <a:r>
                  <a:rPr lang="en-US" sz="3200" b="1" dirty="0"/>
                  <a:t> = </a:t>
                </a:r>
                <a:r>
                  <a:rPr lang="en-US" sz="3200" b="1" i="1" dirty="0"/>
                  <a:t>h</a:t>
                </a:r>
                <a:r>
                  <a:rPr lang="en-US" sz="3200" b="1" i="1" baseline="30000" dirty="0"/>
                  <a:t>2</a:t>
                </a:r>
                <a:r>
                  <a:rPr lang="en-US" sz="3200" b="1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200" b="1" i="1" baseline="-25000" dirty="0"/>
                  <a:t>QM </a:t>
                </a:r>
                <a:r>
                  <a:rPr lang="en-US" sz="3200" b="1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200" b="1" i="1" baseline="-25000" dirty="0"/>
                  <a:t>MM</a:t>
                </a:r>
                <a:r>
                  <a:rPr lang="en-US" sz="3200" b="1" dirty="0" smtClean="0"/>
                  <a:t>)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3200" dirty="0" smtClean="0"/>
                  <a:t>Rare, ancestry-informative alleles are in high LD, driving up LD scores</a:t>
                </a:r>
                <a:r>
                  <a:rPr lang="en-US" sz="3200" baseline="-25000" dirty="0" smtClean="0"/>
                  <a:t> </a:t>
                </a:r>
                <a:endParaRPr lang="en-US" sz="3200" baseline="-25000" dirty="0"/>
              </a:p>
            </p:txBody>
          </p:sp>
        </mc:Choice>
        <mc:Fallback xmlns="">
          <p:sp>
            <p:nvSpPr>
              <p:cNvPr id="2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79" y="187381"/>
                <a:ext cx="11740242" cy="928531"/>
              </a:xfrm>
              <a:prstGeom prst="rect">
                <a:avLst/>
              </a:prstGeom>
              <a:blipFill rotWithShape="0">
                <a:blip r:embed="rId4"/>
                <a:stretch>
                  <a:fillRect t="-16447" b="-4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16200000">
            <a:off x="5643091" y="3395972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h</a:t>
            </a:r>
            <a:r>
              <a:rPr lang="en-US" sz="3200" i="1" baseline="30000" dirty="0" smtClean="0"/>
              <a:t>2</a:t>
            </a:r>
            <a:r>
              <a:rPr lang="en-US" sz="3200" i="1" baseline="-25000" dirty="0" smtClean="0"/>
              <a:t>SNP</a:t>
            </a:r>
            <a:endParaRPr lang="en-US" sz="32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11167" y="6252177"/>
                <a:ext cx="1686103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QM </a:t>
                </a:r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MM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167" y="6252177"/>
                <a:ext cx="1686103" cy="489365"/>
              </a:xfrm>
              <a:prstGeom prst="rect">
                <a:avLst/>
              </a:prstGeom>
              <a:blipFill rotWithShape="0">
                <a:blip r:embed="rId5"/>
                <a:stretch>
                  <a:fillRect t="-3750" r="-361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04031" y="1687284"/>
            <a:ext cx="282395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1400" dirty="0" smtClean="0"/>
              <a:t>CV MAF:</a:t>
            </a:r>
          </a:p>
          <a:p>
            <a:pPr lvl="1"/>
            <a:r>
              <a:rPr lang="en-US" sz="1400" dirty="0" smtClean="0"/>
              <a:t>Random from full distribution</a:t>
            </a:r>
          </a:p>
          <a:p>
            <a:pPr lvl="1"/>
            <a:r>
              <a:rPr lang="en-US" sz="1400" dirty="0" smtClean="0"/>
              <a:t>Common</a:t>
            </a:r>
          </a:p>
          <a:p>
            <a:pPr lvl="1"/>
            <a:r>
              <a:rPr lang="en-US" sz="1400" dirty="0" smtClean="0"/>
              <a:t>Uncommon</a:t>
            </a:r>
          </a:p>
          <a:p>
            <a:pPr lvl="1"/>
            <a:r>
              <a:rPr lang="en-US" sz="1400" dirty="0" smtClean="0"/>
              <a:t>Rare</a:t>
            </a:r>
          </a:p>
          <a:p>
            <a:pPr lvl="1"/>
            <a:r>
              <a:rPr lang="en-US" sz="1400" dirty="0" smtClean="0"/>
              <a:t>Very Rare</a:t>
            </a:r>
            <a:endParaRPr lang="en-US" sz="14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272347" y="1981182"/>
            <a:ext cx="13959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72347" y="2193008"/>
            <a:ext cx="139599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272347" y="2404834"/>
            <a:ext cx="139599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263421" y="2816418"/>
            <a:ext cx="139599" cy="137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272347" y="2616661"/>
            <a:ext cx="139599" cy="1371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Oval 3"/>
          <p:cNvSpPr/>
          <p:nvPr/>
        </p:nvSpPr>
        <p:spPr>
          <a:xfrm>
            <a:off x="10122384" y="1470810"/>
            <a:ext cx="948266" cy="259926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70920" y="4228951"/>
            <a:ext cx="209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rare variants have higher LD due to stratification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 rot="18881659">
            <a:off x="8255334" y="3015908"/>
            <a:ext cx="948266" cy="12090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2" t="44749" r="1859" b="24931"/>
          <a:stretch/>
        </p:blipFill>
        <p:spPr>
          <a:xfrm>
            <a:off x="441237" y="1587268"/>
            <a:ext cx="5260932" cy="45484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-272519" y="3395972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h</a:t>
            </a:r>
            <a:r>
              <a:rPr lang="en-US" sz="3200" i="1" baseline="30000" dirty="0" smtClean="0"/>
              <a:t>2</a:t>
            </a:r>
            <a:r>
              <a:rPr lang="en-US" sz="3200" i="1" baseline="-25000" dirty="0" smtClean="0"/>
              <a:t>SNP</a:t>
            </a:r>
            <a:endParaRPr lang="en-US" sz="3200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28651" y="6252177"/>
                <a:ext cx="1686103" cy="489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QM </a:t>
                </a:r>
                <a:r>
                  <a:rPr lang="en-US" sz="2400" dirty="0"/>
                  <a:t>/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i="1" baseline="-25000" dirty="0"/>
                  <a:t>MM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651" y="6252177"/>
                <a:ext cx="1686103" cy="489365"/>
              </a:xfrm>
              <a:prstGeom prst="rect">
                <a:avLst/>
              </a:prstGeom>
              <a:blipFill rotWithShape="0">
                <a:blip r:embed="rId6"/>
                <a:stretch>
                  <a:fillRect t="-3750" r="-72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55791" y="1688385"/>
            <a:ext cx="285896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1400" dirty="0" smtClean="0"/>
              <a:t>CV MAF:</a:t>
            </a:r>
          </a:p>
          <a:p>
            <a:pPr lvl="1"/>
            <a:r>
              <a:rPr lang="en-US" sz="1400" dirty="0" smtClean="0"/>
              <a:t>Random from full distribution</a:t>
            </a:r>
          </a:p>
          <a:p>
            <a:pPr lvl="1"/>
            <a:r>
              <a:rPr lang="en-US" sz="1400" dirty="0" smtClean="0"/>
              <a:t>Common</a:t>
            </a:r>
          </a:p>
          <a:p>
            <a:pPr lvl="1"/>
            <a:r>
              <a:rPr lang="en-US" sz="1400" dirty="0" smtClean="0"/>
              <a:t>Uncommon</a:t>
            </a:r>
          </a:p>
          <a:p>
            <a:pPr lvl="1"/>
            <a:r>
              <a:rPr lang="en-US" sz="1400" dirty="0" smtClean="0"/>
              <a:t>Rare</a:t>
            </a:r>
          </a:p>
          <a:p>
            <a:pPr lvl="1"/>
            <a:r>
              <a:rPr lang="en-US" sz="1400" dirty="0" smtClean="0"/>
              <a:t>Very Rare</a:t>
            </a:r>
            <a:endParaRPr lang="en-US" sz="1400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442233" y="2006582"/>
            <a:ext cx="139599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442233" y="2218408"/>
            <a:ext cx="139599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1442233" y="2430234"/>
            <a:ext cx="139599" cy="1371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433307" y="2841818"/>
            <a:ext cx="139599" cy="1371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1442233" y="2642061"/>
            <a:ext cx="139599" cy="1371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1924721" y="1239623"/>
            <a:ext cx="229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Homogeneous Sample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138450" y="1235433"/>
            <a:ext cx="178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Stratified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709"/>
            <a:ext cx="10515600" cy="1325563"/>
          </a:xfrm>
        </p:spPr>
        <p:txBody>
          <a:bodyPr/>
          <a:lstStyle/>
          <a:p>
            <a:r>
              <a:rPr lang="en-US" dirty="0" smtClean="0"/>
              <a:t>MAF-stratified or single component in homogeneous samples vs. structured samples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6" y="2194560"/>
            <a:ext cx="5372100" cy="429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2194560"/>
            <a:ext cx="5372100" cy="4297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108" y="6307574"/>
            <a:ext cx="375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Causal Variant Minor Allele Frequency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65284" y="6307574"/>
            <a:ext cx="375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Causal Variant Minor Allele Frequency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8638" y="1748284"/>
            <a:ext cx="349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/>
              <a:t>Single GRM using WGS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6596574" y="1748284"/>
            <a:ext cx="4871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mtClean="0"/>
              <a:t>MAF-stratified GRMs </a:t>
            </a:r>
            <a:r>
              <a:rPr lang="en-US" sz="2800" dirty="0" smtClean="0"/>
              <a:t>using WGS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925067" y="2340256"/>
            <a:ext cx="1428733" cy="1196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96" y="0"/>
            <a:ext cx="10515600" cy="9976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Imputation vs. genome sequence – GREML-MS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52" y="997669"/>
            <a:ext cx="6901688" cy="5521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0644" y="6334353"/>
            <a:ext cx="375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Causal Variant Minor Allele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20" y="203563"/>
            <a:ext cx="7757160" cy="6205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79011" y="6224625"/>
            <a:ext cx="4933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Causal Variant Minor Allele Frequency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16" y="1426464"/>
            <a:ext cx="35356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Numerous methods developed</a:t>
            </a:r>
          </a:p>
          <a:p>
            <a:endParaRPr lang="en-US" sz="2400" dirty="0" smtClean="0"/>
          </a:p>
          <a:p>
            <a:r>
              <a:rPr lang="en-US" sz="2400" dirty="0" smtClean="0"/>
              <a:t>Relative performance varies</a:t>
            </a:r>
          </a:p>
          <a:p>
            <a:endParaRPr lang="en-US" sz="2400" dirty="0" smtClean="0"/>
          </a:p>
          <a:p>
            <a:r>
              <a:rPr lang="en-US" sz="2400" dirty="0" smtClean="0"/>
              <a:t>Dependent on model &amp; assumptions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1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035"/>
            <a:ext cx="10515600" cy="1041331"/>
          </a:xfrm>
        </p:spPr>
        <p:txBody>
          <a:bodyPr/>
          <a:lstStyle/>
          <a:p>
            <a:r>
              <a:rPr lang="en-US" dirty="0" smtClean="0"/>
              <a:t>BEST PRACTICES: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938"/>
            <a:ext cx="10515600" cy="5433392"/>
          </a:xfrm>
        </p:spPr>
        <p:txBody>
          <a:bodyPr>
            <a:normAutofit/>
          </a:bodyPr>
          <a:lstStyle/>
          <a:p>
            <a:r>
              <a:rPr lang="en-US" dirty="0" smtClean="0"/>
              <a:t>Careful </a:t>
            </a:r>
            <a:r>
              <a:rPr lang="en-US" dirty="0" smtClean="0"/>
              <a:t>QC, appropriate covariates</a:t>
            </a:r>
          </a:p>
          <a:p>
            <a:r>
              <a:rPr lang="en-US" dirty="0" smtClean="0"/>
              <a:t>Whole </a:t>
            </a:r>
            <a:r>
              <a:rPr lang="en-US" dirty="0" smtClean="0"/>
              <a:t>genome sequence is </a:t>
            </a:r>
            <a:r>
              <a:rPr lang="en-US" dirty="0" smtClean="0"/>
              <a:t>best</a:t>
            </a:r>
            <a:endParaRPr lang="en-US" dirty="0" smtClean="0"/>
          </a:p>
          <a:p>
            <a:r>
              <a:rPr lang="en-US" dirty="0" smtClean="0"/>
              <a:t>Impute! Use the Haplotype </a:t>
            </a:r>
            <a:r>
              <a:rPr lang="en-US" dirty="0" smtClean="0"/>
              <a:t>Reference Consortium.</a:t>
            </a:r>
          </a:p>
          <a:p>
            <a:r>
              <a:rPr lang="en-US" dirty="0" smtClean="0"/>
              <a:t>Remove related individuals – these share confounding environmental effects, but this is avoided using unrelated samples.</a:t>
            </a:r>
          </a:p>
          <a:p>
            <a:r>
              <a:rPr lang="en-US" dirty="0" smtClean="0"/>
              <a:t>Carefully interpret results from studies that use a single GRM in GREML. There are clear biases from this approach, yet most have used GREML-SC. </a:t>
            </a:r>
          </a:p>
          <a:p>
            <a:r>
              <a:rPr lang="en-US" dirty="0" smtClean="0"/>
              <a:t>GREML-MS or GREML-LDMS are much preferred. </a:t>
            </a:r>
          </a:p>
        </p:txBody>
      </p:sp>
    </p:spTree>
    <p:extLst>
      <p:ext uri="{BB962C8B-B14F-4D97-AF65-F5344CB8AC3E}">
        <p14:creationId xmlns:p14="http://schemas.microsoft.com/office/powerpoint/2010/main" val="356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357"/>
            <a:ext cx="10515600" cy="13255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 smtClean="0"/>
              <a:t>Background – </a:t>
            </a:r>
            <a:r>
              <a:rPr lang="en-US" b="1" dirty="0"/>
              <a:t>GCTA-style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2582"/>
                <a:ext cx="10515600" cy="461438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3200" b="1" dirty="0" smtClean="0"/>
                  <a:t>GRM: </a:t>
                </a:r>
              </a:p>
              <a:p>
                <a:pPr lvl="1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i="1">
                                <a:latin typeface="Cambria Math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>
                    <a:effectLst/>
                  </a:rPr>
                  <a:t> </a:t>
                </a:r>
                <a:endParaRPr lang="en-US" sz="2800" i="1" dirty="0"/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3200" b="1" dirty="0" smtClean="0"/>
                  <a:t>Phenotype: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sz="2800" i="1" dirty="0" err="1" smtClean="0"/>
                  <a:t>y</a:t>
                </a:r>
                <a:r>
                  <a:rPr lang="en-US" sz="2800" i="1" baseline="-25000" dirty="0" err="1" smtClean="0"/>
                  <a:t>i</a:t>
                </a:r>
                <a:r>
                  <a:rPr lang="en-US" sz="2800" i="1" dirty="0" smtClean="0"/>
                  <a:t> </a:t>
                </a:r>
                <a:r>
                  <a:rPr lang="en-US" sz="2800" i="1" dirty="0"/>
                  <a:t>= </a:t>
                </a:r>
                <a:r>
                  <a:rPr lang="en-US" sz="2800" i="1" dirty="0" err="1"/>
                  <a:t>g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 + </a:t>
                </a:r>
                <a:r>
                  <a:rPr lang="en-US" sz="2800" i="1" dirty="0" err="1" smtClean="0"/>
                  <a:t>e</a:t>
                </a:r>
                <a:r>
                  <a:rPr lang="en-US" sz="2800" i="1" baseline="-25000" dirty="0" err="1" smtClean="0"/>
                  <a:t>i</a:t>
                </a:r>
                <a:endParaRPr lang="en-US" sz="2800" b="0" i="0" dirty="0" smtClean="0">
                  <a:latin typeface="Cambria Math" charset="0"/>
                </a:endParaRPr>
              </a:p>
              <a:p>
                <a:pPr lvl="1"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charset="0"/>
                      </a:rPr>
                      <m:t> </m:t>
                    </m:r>
                    <m:r>
                      <a:rPr lang="en-US" sz="2800" i="1">
                        <a:latin typeface="Cambria Math" charset="0"/>
                      </a:rPr>
                      <m:t>𝑣𝑎𝑟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a:rPr lang="en-US" sz="2800" b="1" i="1">
                        <a:latin typeface="Cambria Math" charset="0"/>
                      </a:rPr>
                      <m:t>𝑨</m:t>
                    </m:r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sym typeface="Symbol" charset="2"/>
                          </a:rPr>
                          <m:t></m:t>
                        </m:r>
                        <m:r>
                          <a:rPr lang="en-US" sz="2800">
                            <a:latin typeface="Cambria Math" charset="0"/>
                          </a:rPr>
                          <m:t> 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i="0">
                        <a:latin typeface="Cambria Math" charset="0"/>
                      </a:rPr>
                      <m:t>+</m:t>
                    </m:r>
                    <m:r>
                      <a:rPr lang="en-US" sz="2800" i="1" baseline="30000">
                        <a:latin typeface="Cambria Math" charset="0"/>
                      </a:rPr>
                      <m:t> </m:t>
                    </m:r>
                    <m:r>
                      <a:rPr lang="en-US" sz="2800" b="1" i="1">
                        <a:latin typeface="Cambria Math" charset="0"/>
                      </a:rPr>
                      <m:t>𝑰</m:t>
                    </m:r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sym typeface="Symbol" charset="2"/>
                          </a:rPr>
                          <m:t></m:t>
                        </m:r>
                        <m:r>
                          <a:rPr lang="en-US" sz="2800">
                            <a:latin typeface="Cambria Math" charset="0"/>
                          </a:rPr>
                          <m:t> 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 smtClean="0"/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3200" i="1" dirty="0" smtClean="0"/>
                  <a:t>h</a:t>
                </a:r>
                <a:r>
                  <a:rPr lang="en-US" sz="3200" i="1" baseline="30000" dirty="0" smtClean="0"/>
                  <a:t>2</a:t>
                </a:r>
                <a:r>
                  <a:rPr lang="en-US" sz="3200" i="1" baseline="-25000" dirty="0" smtClean="0"/>
                  <a:t>SNP</a:t>
                </a:r>
                <a:r>
                  <a:rPr lang="en-US" sz="3200" dirty="0" smtClean="0"/>
                  <a:t> =</a:t>
                </a:r>
                <a:r>
                  <a:rPr lang="en-US" sz="3200" i="1" dirty="0" smtClean="0"/>
                  <a:t> </a:t>
                </a:r>
                <a:r>
                  <a:rPr lang="en-US" sz="3200" i="1" dirty="0">
                    <a:sym typeface="Symbol" charset="2"/>
                  </a:rPr>
                  <a:t></a:t>
                </a:r>
                <a:r>
                  <a:rPr lang="en-US" sz="3200" i="1" baseline="30000" dirty="0"/>
                  <a:t>2</a:t>
                </a:r>
                <a:r>
                  <a:rPr lang="en-US" sz="3200" i="1" baseline="-25000" dirty="0"/>
                  <a:t>v</a:t>
                </a:r>
                <a:r>
                  <a:rPr lang="en-US" sz="3200" i="1" dirty="0"/>
                  <a:t> / </a:t>
                </a:r>
                <a:r>
                  <a:rPr lang="en-US" sz="3200" dirty="0"/>
                  <a:t>(</a:t>
                </a:r>
                <a:r>
                  <a:rPr lang="en-US" sz="3200" i="1" dirty="0">
                    <a:sym typeface="Symbol" charset="2"/>
                  </a:rPr>
                  <a:t></a:t>
                </a:r>
                <a:r>
                  <a:rPr lang="en-US" sz="3200" i="1" baseline="30000" dirty="0"/>
                  <a:t>2</a:t>
                </a:r>
                <a:r>
                  <a:rPr lang="en-US" sz="3200" i="1" baseline="-25000" dirty="0"/>
                  <a:t>v </a:t>
                </a:r>
                <a:r>
                  <a:rPr lang="en-US" sz="3200" i="1" dirty="0"/>
                  <a:t>+ </a:t>
                </a:r>
                <a:r>
                  <a:rPr lang="en-US" sz="3200" i="1" dirty="0">
                    <a:sym typeface="Symbol" charset="2"/>
                  </a:rPr>
                  <a:t></a:t>
                </a:r>
                <a:r>
                  <a:rPr lang="en-US" sz="3200" i="1" baseline="30000" dirty="0"/>
                  <a:t>2</a:t>
                </a:r>
                <a:r>
                  <a:rPr lang="en-US" sz="3200" i="1" baseline="-25000" dirty="0"/>
                  <a:t>e</a:t>
                </a:r>
                <a:r>
                  <a:rPr lang="en-US" sz="3200" dirty="0"/>
                  <a:t>)</a:t>
                </a:r>
                <a:r>
                  <a:rPr lang="en-US" sz="3200" dirty="0" smtClean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2582"/>
                <a:ext cx="10515600" cy="4614381"/>
              </a:xfrm>
              <a:blipFill rotWithShape="0">
                <a:blip r:embed="rId2"/>
                <a:stretch>
                  <a:fillRect l="-1507" b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6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930"/>
            <a:ext cx="10967357" cy="5733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/>
              <a:t>Examine biases using real genotypes and simulated phenotypes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Genotypes:</a:t>
            </a:r>
            <a:r>
              <a:rPr lang="en-US" sz="3600" dirty="0" smtClean="0"/>
              <a:t> Haplotype Reference Consortium</a:t>
            </a:r>
            <a:r>
              <a:rPr lang="en-US" sz="3600" dirty="0"/>
              <a:t> </a:t>
            </a:r>
            <a:r>
              <a:rPr lang="en-US" sz="3600" dirty="0" smtClean="0"/>
              <a:t>whole genome sequences</a:t>
            </a:r>
          </a:p>
          <a:p>
            <a:r>
              <a:rPr lang="en-US" sz="3600" dirty="0" smtClean="0"/>
              <a:t>Relatively homogeneous subset</a:t>
            </a:r>
          </a:p>
          <a:p>
            <a:r>
              <a:rPr lang="en-US" sz="3600" dirty="0" smtClean="0"/>
              <a:t>Build </a:t>
            </a:r>
            <a:r>
              <a:rPr lang="en-US" sz="3600" dirty="0"/>
              <a:t>GRM from</a:t>
            </a:r>
          </a:p>
          <a:p>
            <a:pPr lvl="1"/>
            <a:r>
              <a:rPr lang="en-US" sz="3200" dirty="0"/>
              <a:t>Axiom array positions only</a:t>
            </a:r>
          </a:p>
          <a:p>
            <a:pPr lvl="1"/>
            <a:r>
              <a:rPr lang="en-US" sz="3200" dirty="0"/>
              <a:t>Whole genome sequence </a:t>
            </a:r>
            <a:r>
              <a:rPr lang="en-US" sz="3200" dirty="0" smtClean="0"/>
              <a:t>variants</a:t>
            </a:r>
          </a:p>
          <a:p>
            <a:pPr lvl="1"/>
            <a:r>
              <a:rPr lang="en-US" sz="3200" dirty="0" smtClean="0"/>
              <a:t>Vary the MAF of markers for GRM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41257" y="3726699"/>
                <a:ext cx="4170485" cy="19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400" b="1" dirty="0" smtClean="0">
                    <a:latin typeface="Cambria Math" charset="0"/>
                  </a:rPr>
                  <a:t>GRM ELEMENTS: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4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257" y="3726699"/>
                <a:ext cx="4170485" cy="1984839"/>
              </a:xfrm>
              <a:prstGeom prst="rect">
                <a:avLst/>
              </a:prstGeom>
              <a:blipFill rotWithShape="0">
                <a:blip r:embed="rId2"/>
                <a:stretch>
                  <a:fillRect l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8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930"/>
            <a:ext cx="10967357" cy="5733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/>
              <a:t>Examine biases using real genotypes and simulated phenotypes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Phenotypes: </a:t>
            </a:r>
            <a:r>
              <a:rPr lang="en-US" sz="3600" dirty="0"/>
              <a:t>S</a:t>
            </a:r>
            <a:r>
              <a:rPr lang="en-US" sz="3600" dirty="0" smtClean="0"/>
              <a:t>imulated from whole genome sequence</a:t>
            </a:r>
          </a:p>
          <a:p>
            <a:r>
              <a:rPr lang="en-US" sz="3600" dirty="0" smtClean="0"/>
              <a:t>1,000 CVs drawn randomly from sequence data</a:t>
            </a:r>
          </a:p>
          <a:p>
            <a:r>
              <a:rPr lang="en-US" sz="3600" dirty="0" smtClean="0"/>
              <a:t>Vary </a:t>
            </a:r>
            <a:r>
              <a:rPr lang="en-US" sz="3600" dirty="0"/>
              <a:t>the MAF of </a:t>
            </a:r>
            <a:r>
              <a:rPr lang="en-US" sz="3600" dirty="0" smtClean="0"/>
              <a:t>CVs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i="1" dirty="0" err="1"/>
              <a:t>y</a:t>
            </a:r>
            <a:r>
              <a:rPr lang="en-US" sz="3600" i="1" baseline="-25000" dirty="0" err="1"/>
              <a:t>i</a:t>
            </a:r>
            <a:r>
              <a:rPr lang="en-US" sz="3600" i="1" dirty="0"/>
              <a:t> = </a:t>
            </a:r>
            <a:r>
              <a:rPr lang="en-US" sz="3600" i="1" dirty="0" err="1"/>
              <a:t>g</a:t>
            </a:r>
            <a:r>
              <a:rPr lang="en-US" sz="3600" i="1" baseline="-25000" dirty="0" err="1"/>
              <a:t>i</a:t>
            </a:r>
            <a:r>
              <a:rPr lang="en-US" sz="3600" i="1" dirty="0"/>
              <a:t> + </a:t>
            </a:r>
            <a:r>
              <a:rPr lang="en-US" sz="3600" i="1" dirty="0" err="1"/>
              <a:t>e</a:t>
            </a:r>
            <a:r>
              <a:rPr lang="en-US" sz="3600" i="1" baseline="-25000" dirty="0" err="1"/>
              <a:t>i</a:t>
            </a:r>
            <a:endParaRPr lang="en-US" sz="3600" i="1" dirty="0"/>
          </a:p>
          <a:p>
            <a:pPr marL="285750" indent="-285750">
              <a:buFont typeface="Arial" charset="0"/>
              <a:buChar char="•"/>
            </a:pPr>
            <a:r>
              <a:rPr lang="en-US" sz="3600" i="1" dirty="0" err="1"/>
              <a:t>g</a:t>
            </a:r>
            <a:r>
              <a:rPr lang="en-US" sz="3600" i="1" baseline="-25000" dirty="0" err="1"/>
              <a:t>i</a:t>
            </a:r>
            <a:r>
              <a:rPr lang="en-US" sz="3600" dirty="0"/>
              <a:t> = </a:t>
            </a:r>
            <a:r>
              <a:rPr lang="en-US" sz="3600" dirty="0">
                <a:sym typeface="Symbol" charset="2"/>
              </a:rPr>
              <a:t></a:t>
            </a:r>
            <a:r>
              <a:rPr lang="en-US" sz="3600" i="1" dirty="0"/>
              <a:t>w</a:t>
            </a:r>
            <a:r>
              <a:rPr lang="en-US" sz="3600" i="1" baseline="-25000" dirty="0"/>
              <a:t> </a:t>
            </a:r>
            <a:r>
              <a:rPr lang="en-US" sz="3600" i="1" baseline="-25000" dirty="0" err="1"/>
              <a:t>ik</a:t>
            </a:r>
            <a:r>
              <a:rPr lang="en-US" sz="3600" i="1" dirty="0" err="1">
                <a:sym typeface="Symbol" charset="2"/>
              </a:rPr>
              <a:t></a:t>
            </a:r>
            <a:r>
              <a:rPr lang="en-US" sz="3600" i="1" baseline="-25000" dirty="0" err="1"/>
              <a:t>k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1" r="8596"/>
          <a:stretch/>
        </p:blipFill>
        <p:spPr>
          <a:xfrm>
            <a:off x="6531429" y="3798846"/>
            <a:ext cx="3218447" cy="292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11756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CVs from whole </a:t>
            </a:r>
            <a:r>
              <a:rPr lang="en-US" sz="3600" smtClean="0"/>
              <a:t>genome sequence include many rare variants</a:t>
            </a:r>
            <a:endParaRPr lang="en-US" sz="2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653547"/>
              </p:ext>
            </p:extLst>
          </p:nvPr>
        </p:nvGraphicFramePr>
        <p:xfrm>
          <a:off x="1350264" y="1039400"/>
          <a:ext cx="9073896" cy="539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9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81" y="1099927"/>
            <a:ext cx="6686316" cy="5850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6454" y="1325563"/>
            <a:ext cx="5276335" cy="4457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74" y="0"/>
            <a:ext cx="10515600" cy="115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Simulated phenotypes, GRM from common Axiom array</a:t>
            </a:r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4107186" y="2635328"/>
            <a:ext cx="8449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4370" y="6166653"/>
            <a:ext cx="51407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   very common	         rarer    </a:t>
            </a:r>
          </a:p>
          <a:p>
            <a:pPr algn="ctr"/>
            <a:r>
              <a:rPr lang="en-US" sz="2000" dirty="0" smtClean="0"/>
              <a:t>Causal Variant Minor Allele Frequency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82962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+/- 95% CI</a:t>
            </a:r>
          </a:p>
          <a:p>
            <a:r>
              <a:rPr lang="en-US" dirty="0" smtClean="0"/>
              <a:t>100 replicates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81" y="1099927"/>
            <a:ext cx="6686316" cy="5850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2088" y="1325563"/>
            <a:ext cx="4010701" cy="4457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2088" y="3886399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Unbiased estimate of </a:t>
            </a:r>
            <a:r>
              <a:rPr lang="en-US" b="1" dirty="0"/>
              <a:t>heritability </a:t>
            </a:r>
            <a:r>
              <a:rPr lang="en-US" b="1" i="1" dirty="0" smtClean="0"/>
              <a:t>h</a:t>
            </a:r>
            <a:r>
              <a:rPr lang="en-US" b="1" i="1" baseline="30000" dirty="0" smtClean="0"/>
              <a:t>2</a:t>
            </a:r>
            <a:r>
              <a:rPr lang="en-US" b="1" i="1" baseline="-25000" dirty="0" smtClean="0"/>
              <a:t>SNP</a:t>
            </a:r>
            <a:r>
              <a:rPr lang="en-US" b="1" baseline="30000" dirty="0" smtClean="0"/>
              <a:t> </a:t>
            </a:r>
            <a:r>
              <a:rPr lang="en-US" b="1" dirty="0" smtClean="0"/>
              <a:t>~ </a:t>
            </a:r>
            <a:r>
              <a:rPr lang="en-US" b="1" i="1" dirty="0" smtClean="0"/>
              <a:t>h</a:t>
            </a:r>
            <a:r>
              <a:rPr lang="en-US" b="1" i="1" baseline="30000" dirty="0" smtClean="0"/>
              <a:t>2</a:t>
            </a:r>
            <a:endParaRPr lang="en-US" b="1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9774" y="0"/>
            <a:ext cx="10515600" cy="115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Simulated phenotypes, GRM from common </a:t>
            </a:r>
            <a:r>
              <a:rPr lang="en-US" sz="3600" smtClean="0"/>
              <a:t>Axiom array</a:t>
            </a:r>
            <a:endParaRPr lang="en-US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3874370" y="6166653"/>
            <a:ext cx="51407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common                very common	         rarer    </a:t>
            </a:r>
          </a:p>
          <a:p>
            <a:pPr algn="ctr"/>
            <a:r>
              <a:rPr lang="en-US" sz="2000" dirty="0" smtClean="0"/>
              <a:t>Causal Variant Minor Allele Frequency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82962"/>
            <a:ext cx="35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+/- 95% CI</a:t>
            </a:r>
          </a:p>
          <a:p>
            <a:r>
              <a:rPr lang="en-US" dirty="0" smtClean="0"/>
              <a:t>100 replicates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1823</Words>
  <Application>Microsoft Macintosh PowerPoint</Application>
  <PresentationFormat>Widescreen</PresentationFormat>
  <Paragraphs>274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Calibri Light</vt:lpstr>
      <vt:lpstr>Cambria Math</vt:lpstr>
      <vt:lpstr>Symbol</vt:lpstr>
      <vt:lpstr>Arial</vt:lpstr>
      <vt:lpstr>Office Theme</vt:lpstr>
      <vt:lpstr>Marker heritability</vt:lpstr>
      <vt:lpstr>Background – What Matt Keller presented</vt:lpstr>
      <vt:lpstr>Background – GCTA-style approach</vt:lpstr>
      <vt:lpstr>Background – GCTA-style approach</vt:lpstr>
      <vt:lpstr>PowerPoint Presentation</vt:lpstr>
      <vt:lpstr>PowerPoint Presentation</vt:lpstr>
      <vt:lpstr>PowerPoint Presentation</vt:lpstr>
      <vt:lpstr>Simulated phenotypes, GRM from common Axiom array</vt:lpstr>
      <vt:lpstr>Simulated phenotypes, GRM from common Axiom array</vt:lpstr>
      <vt:lpstr>Simulated phenotypes, GRM from common Axiom array</vt:lpstr>
      <vt:lpstr>Simulated phenotypes, GRM from common Axiom array</vt:lpstr>
      <vt:lpstr>Simulated phenotypes GRM from common Whole Genome Sequence variants</vt:lpstr>
      <vt:lpstr>PowerPoint Presentation</vt:lpstr>
      <vt:lpstr>Simulated phenotypes, Axiom array or Whole Genome GRM</vt:lpstr>
      <vt:lpstr>Why is there a relationship between GREML-SC heritability estimates and MAF? </vt:lpstr>
      <vt:lpstr>MAF is related to LD – Wray 2005 Twin Res. Hum. Gen. Figure 1 Common SNPs can’t be in high LD with very rare SNPs</vt:lpstr>
      <vt:lpstr>When does GREML-SC correctly estimate h2?</vt:lpstr>
      <vt:lpstr>When does GREML-SC correctly estimate h2?</vt:lpstr>
      <vt:lpstr>When does GREML-SC correctly estimate h2?</vt:lpstr>
      <vt:lpstr>When does GREML-SC correctly estimate h2?</vt:lpstr>
      <vt:lpstr>PowerPoint Presentation</vt:lpstr>
      <vt:lpstr>Multiple Component GREML Yang 2011, Yang 2015</vt:lpstr>
      <vt:lpstr>MAF-stratified approach: Allows the variance to change among MAF bins</vt:lpstr>
      <vt:lpstr>MAF-stratified approach: Allows the variance to change among MAF bins</vt:lpstr>
      <vt:lpstr>MAF-Stratified GREML is unbiased  Whole genome sequence 4 MAF bins</vt:lpstr>
      <vt:lpstr>PowerPoint Presentation</vt:lpstr>
      <vt:lpstr>PRACTICAL 2</vt:lpstr>
      <vt:lpstr>Stratification: Population structure influences LD (and therefore h2SNP)</vt:lpstr>
      <vt:lpstr>Stratification and confounding</vt:lpstr>
      <vt:lpstr>PowerPoint Presentation</vt:lpstr>
      <vt:lpstr>PowerPoint Presentation</vt:lpstr>
      <vt:lpstr>MAF-stratified or single component in homogeneous samples vs. structured samples</vt:lpstr>
      <vt:lpstr>Imputation vs. genome sequence – GREML-MS </vt:lpstr>
      <vt:lpstr>PowerPoint Presentation</vt:lpstr>
      <vt:lpstr>BEST PRACTICES: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Marker heritability</dc:title>
  <dc:creator>Microsoft Office User</dc:creator>
  <cp:lastModifiedBy>Microsoft Office User</cp:lastModifiedBy>
  <cp:revision>284</cp:revision>
  <cp:lastPrinted>2017-03-08T15:50:49Z</cp:lastPrinted>
  <dcterms:created xsi:type="dcterms:W3CDTF">2017-02-27T16:21:09Z</dcterms:created>
  <dcterms:modified xsi:type="dcterms:W3CDTF">2017-03-08T15:50:52Z</dcterms:modified>
</cp:coreProperties>
</file>