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427" r:id="rId2"/>
    <p:sldId id="629" r:id="rId3"/>
    <p:sldId id="615" r:id="rId4"/>
    <p:sldId id="456" r:id="rId5"/>
    <p:sldId id="457" r:id="rId6"/>
    <p:sldId id="419" r:id="rId7"/>
    <p:sldId id="623" r:id="rId8"/>
    <p:sldId id="624" r:id="rId9"/>
    <p:sldId id="421" r:id="rId10"/>
    <p:sldId id="422" r:id="rId11"/>
    <p:sldId id="625" r:id="rId12"/>
    <p:sldId id="562" r:id="rId13"/>
    <p:sldId id="565" r:id="rId14"/>
    <p:sldId id="566" r:id="rId15"/>
    <p:sldId id="405" r:id="rId16"/>
    <p:sldId id="523" r:id="rId17"/>
    <p:sldId id="560" r:id="rId18"/>
    <p:sldId id="561" r:id="rId19"/>
    <p:sldId id="425" r:id="rId20"/>
    <p:sldId id="567" r:id="rId21"/>
    <p:sldId id="626" r:id="rId22"/>
    <p:sldId id="426" r:id="rId23"/>
    <p:sldId id="545" r:id="rId24"/>
    <p:sldId id="563" r:id="rId25"/>
    <p:sldId id="508" r:id="rId26"/>
    <p:sldId id="578" r:id="rId27"/>
    <p:sldId id="577" r:id="rId28"/>
    <p:sldId id="573" r:id="rId29"/>
    <p:sldId id="581" r:id="rId30"/>
    <p:sldId id="477" r:id="rId31"/>
    <p:sldId id="429" r:id="rId32"/>
    <p:sldId id="544" r:id="rId33"/>
    <p:sldId id="434" r:id="rId34"/>
    <p:sldId id="512" r:id="rId35"/>
    <p:sldId id="571" r:id="rId36"/>
    <p:sldId id="569" r:id="rId37"/>
    <p:sldId id="511" r:id="rId38"/>
    <p:sldId id="622" r:id="rId39"/>
    <p:sldId id="582" r:id="rId40"/>
    <p:sldId id="616" r:id="rId41"/>
    <p:sldId id="583" r:id="rId42"/>
    <p:sldId id="584" r:id="rId43"/>
    <p:sldId id="585" r:id="rId44"/>
    <p:sldId id="586" r:id="rId45"/>
    <p:sldId id="587" r:id="rId46"/>
    <p:sldId id="588" r:id="rId47"/>
    <p:sldId id="589" r:id="rId48"/>
    <p:sldId id="590" r:id="rId49"/>
    <p:sldId id="593" r:id="rId50"/>
    <p:sldId id="594" r:id="rId51"/>
    <p:sldId id="598" r:id="rId52"/>
    <p:sldId id="599" r:id="rId53"/>
    <p:sldId id="600" r:id="rId54"/>
    <p:sldId id="601" r:id="rId55"/>
    <p:sldId id="602" r:id="rId56"/>
    <p:sldId id="603" r:id="rId57"/>
    <p:sldId id="604" r:id="rId58"/>
    <p:sldId id="605" r:id="rId59"/>
    <p:sldId id="606" r:id="rId60"/>
    <p:sldId id="607" r:id="rId61"/>
    <p:sldId id="608" r:id="rId62"/>
    <p:sldId id="636" r:id="rId63"/>
    <p:sldId id="630" r:id="rId64"/>
    <p:sldId id="631" r:id="rId65"/>
    <p:sldId id="632" r:id="rId66"/>
    <p:sldId id="633" r:id="rId67"/>
    <p:sldId id="635" r:id="rId68"/>
    <p:sldId id="627" r:id="rId69"/>
    <p:sldId id="628" r:id="rId70"/>
    <p:sldId id="638" r:id="rId71"/>
    <p:sldId id="639" r:id="rId72"/>
    <p:sldId id="640" r:id="rId73"/>
    <p:sldId id="641" r:id="rId74"/>
    <p:sldId id="619" r:id="rId75"/>
    <p:sldId id="637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78097" autoAdjust="0"/>
  </p:normalViewPr>
  <p:slideViewPr>
    <p:cSldViewPr>
      <p:cViewPr varScale="1">
        <p:scale>
          <a:sx n="58" d="100"/>
          <a:sy n="58" d="100"/>
        </p:scale>
        <p:origin x="17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45AD-27DB-4209-B9C6-408C3B620F37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80D4D-B734-4681-9257-57E5ED3C61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4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798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B9E73-9462-4955-9BD4-DB47F7AF9B25}" type="slidenum">
              <a:rPr lang="en-GB"/>
              <a:pPr/>
              <a:t>19</a:t>
            </a:fld>
            <a:endParaRPr lang="en-GB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8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B9E73-9462-4955-9BD4-DB47F7AF9B25}" type="slidenum">
              <a:rPr lang="en-GB"/>
              <a:pPr/>
              <a:t>20</a:t>
            </a:fld>
            <a:endParaRPr lang="en-GB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38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4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51220-8ADE-4FF7-9329-2D93F7D3E021}" type="slidenum">
              <a:rPr lang="en-GB"/>
              <a:pPr/>
              <a:t>22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75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51220-8ADE-4FF7-9329-2D93F7D3E021}" type="slidenum">
              <a:rPr lang="en-GB"/>
              <a:pPr/>
              <a:t>23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70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44D5A-9933-ED4C-94B3-DA6E71FFC188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59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C21B9-AC17-7A4B-ADED-D4F3E6ADA5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66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15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066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dirty="0" smtClean="0">
                <a:latin typeface="Gill Sans"/>
                <a:cs typeface="Gill Sans"/>
              </a:rPr>
              <a:t>Odds Ratio for MI: </a:t>
            </a:r>
          </a:p>
          <a:p>
            <a:pPr lvl="0" algn="ctr"/>
            <a:r>
              <a:rPr lang="en-US" dirty="0" smtClean="0">
                <a:latin typeface="Gill Sans"/>
                <a:cs typeface="Gill Sans"/>
              </a:rPr>
              <a:t>0.54 (0.40 – 0.72)</a:t>
            </a:r>
          </a:p>
          <a:p>
            <a:pPr lvl="0" algn="ctr"/>
            <a:r>
              <a:rPr lang="en-US" dirty="0" smtClean="0">
                <a:latin typeface="Gill Sans"/>
                <a:cs typeface="Gill Sans"/>
              </a:rPr>
              <a:t>P=2x10</a:t>
            </a:r>
            <a:r>
              <a:rPr lang="en-US" baseline="30000" dirty="0" smtClean="0">
                <a:latin typeface="Gill Sans"/>
                <a:cs typeface="Gill Sans"/>
              </a:rPr>
              <a:t>-5</a:t>
            </a:r>
          </a:p>
          <a:p>
            <a:pPr lvl="0" algn="ctr"/>
            <a:r>
              <a:rPr lang="en-US" sz="1000" dirty="0" smtClean="0">
                <a:latin typeface="Gill Sans"/>
                <a:cs typeface="Gill Sans"/>
              </a:rPr>
              <a:t>N=3490 cases, </a:t>
            </a:r>
          </a:p>
          <a:p>
            <a:pPr lvl="0" algn="ctr"/>
            <a:r>
              <a:rPr lang="en-US" sz="1000" dirty="0" smtClean="0">
                <a:latin typeface="Gill Sans"/>
                <a:cs typeface="Gill Sans"/>
              </a:rPr>
              <a:t>3497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7F782-34E3-494D-8913-1879F51FF4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2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006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7F782-34E3-494D-8913-1879F51FF4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71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BD734-0B74-6E41-983F-77ECDD994ED3}" type="slidenum">
              <a:rPr lang="en-US">
                <a:solidFill>
                  <a:prstClr val="black"/>
                </a:solidFill>
                <a:latin typeface="Gill Sans" pitchFamily="-110" charset="0"/>
              </a:rPr>
              <a:pPr/>
              <a:t>58</a:t>
            </a:fld>
            <a:endParaRPr lang="en-US">
              <a:solidFill>
                <a:prstClr val="black"/>
              </a:solidFill>
              <a:latin typeface="Gill Sans" pitchFamily="-110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Gill Sans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321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conceptual advances in paper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80C90-627C-4ECC-827E-80A9365601C4}" type="slidenum">
              <a:rPr lang="en-AU" smtClean="0"/>
              <a:t>63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958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80C90-627C-4ECC-827E-80A9365601C4}" type="slidenum">
              <a:rPr lang="en-AU" smtClean="0"/>
              <a:t>65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66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A566F-7B9D-4151-9F46-534EB0ABD610}" type="slidenum">
              <a:rPr lang="en-GB"/>
              <a:pPr/>
              <a:t>6</a:t>
            </a:fld>
            <a:endParaRPr lang="en-GB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1F007-5A24-44C2-9E83-00BA44A5A3AF}" type="slidenum">
              <a:rPr lang="en-GB"/>
              <a:pPr/>
              <a:t>8</a:t>
            </a:fld>
            <a:endParaRPr 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A12B-47C7-4CE9-881F-88F07EDD342F}" type="slidenum">
              <a:rPr lang="en-GB"/>
              <a:pPr/>
              <a:t>10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A9511-9D8F-4396-AD48-BCFAF327F109}" type="slidenum">
              <a:rPr lang="en-GB"/>
              <a:pPr/>
              <a:t>11</a:t>
            </a:fld>
            <a:endParaRPr lang="en-GB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0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885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15395-F346-40D6-85B1-B624DB79F546}" type="slidenum">
              <a:rPr lang="en-GB"/>
              <a:pPr/>
              <a:t>13</a:t>
            </a:fld>
            <a:endParaRPr lang="en-GB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8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C22F9-BDDB-8A48-AB63-D77303F63CB5}" type="slidenum">
              <a:rPr lang="en-US"/>
              <a:pPr/>
              <a:t>15</a:t>
            </a:fld>
            <a:endParaRPr lang="en-US"/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81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B36C-3372-43E9-96FE-C83A79C65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86F64F9-7594-D948-9773-089249130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4CCB-9D43-412D-A0AC-BB84032C120D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9.png"/><Relationship Id="rId4" Type="http://schemas.openxmlformats.org/officeDocument/2006/relationships/oleObject" Target="../embeddings/Microsoft_Excel_97-2003_Worksheet4.xls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990656" cy="147002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Mendelian Randomization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8010" y="2708920"/>
            <a:ext cx="6400800" cy="1656184"/>
          </a:xfrm>
        </p:spPr>
        <p:txBody>
          <a:bodyPr>
            <a:normAutofit/>
          </a:bodyPr>
          <a:lstStyle/>
          <a:p>
            <a:r>
              <a:rPr lang="en-GB" dirty="0" smtClean="0"/>
              <a:t>David Evans</a:t>
            </a:r>
          </a:p>
        </p:txBody>
      </p:sp>
      <p:pic>
        <p:nvPicPr>
          <p:cNvPr id="5" name="Picture 4" descr="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6"/>
          <a:stretch>
            <a:fillRect/>
          </a:stretch>
        </p:blipFill>
        <p:spPr bwMode="auto">
          <a:xfrm>
            <a:off x="-11684" y="5842000"/>
            <a:ext cx="9120188" cy="66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Vitamin E supplement use and risk of Coronary Heart Disease</a:t>
            </a:r>
          </a:p>
        </p:txBody>
      </p:sp>
      <p:sp>
        <p:nvSpPr>
          <p:cNvPr id="224259" name="Text Box 1027"/>
          <p:cNvSpPr txBox="1">
            <a:spLocks noChangeArrowheads="1"/>
          </p:cNvSpPr>
          <p:nvPr/>
        </p:nvSpPr>
        <p:spPr bwMode="auto">
          <a:xfrm>
            <a:off x="669925" y="6005513"/>
            <a:ext cx="795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Stampfer et al NEJM 1993; 328: 144-9;  Rimm et al NEJM 1993; 328: 1450-6;  Eidelman et al </a:t>
            </a:r>
            <a:br>
              <a:rPr lang="en-GB" sz="1600"/>
            </a:br>
            <a:r>
              <a:rPr lang="en-GB" sz="1600"/>
              <a:t>Arch Intern Med 2004; 164:1552-6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990600" y="1295400"/>
            <a:ext cx="6967538" cy="4749800"/>
            <a:chOff x="740" y="816"/>
            <a:chExt cx="4273" cy="2992"/>
          </a:xfrm>
        </p:grpSpPr>
        <p:graphicFrame>
          <p:nvGraphicFramePr>
            <p:cNvPr id="224261" name="Object 1029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182" name="Chart" r:id="rId4" imgW="3876675" imgH="2714625" progId="MSGraph.Chart.8">
                    <p:embed followColorScheme="full"/>
                  </p:oleObj>
                </mc:Choice>
                <mc:Fallback>
                  <p:oleObj name="Chart" r:id="rId4" imgW="3876675" imgH="2714625" progId="MSGraph.Chart.8">
                    <p:embed followColorScheme="full"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" y="816"/>
                          <a:ext cx="4273" cy="2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262" name="Line 1030"/>
            <p:cNvSpPr>
              <a:spLocks noChangeShapeType="1"/>
            </p:cNvSpPr>
            <p:nvPr/>
          </p:nvSpPr>
          <p:spPr bwMode="auto">
            <a:xfrm>
              <a:off x="1214" y="1371"/>
              <a:ext cx="3648" cy="0"/>
            </a:xfrm>
            <a:prstGeom prst="line">
              <a:avLst/>
            </a:prstGeom>
            <a:noFill/>
            <a:ln w="25400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3" name="Line 1031"/>
            <p:cNvSpPr>
              <a:spLocks noChangeShapeType="1"/>
            </p:cNvSpPr>
            <p:nvPr/>
          </p:nvSpPr>
          <p:spPr bwMode="auto">
            <a:xfrm>
              <a:off x="1168" y="1372"/>
              <a:ext cx="4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4" name="Text Box 1032"/>
            <p:cNvSpPr txBox="1">
              <a:spLocks noChangeArrowheads="1"/>
            </p:cNvSpPr>
            <p:nvPr/>
          </p:nvSpPr>
          <p:spPr bwMode="auto">
            <a:xfrm>
              <a:off x="862" y="125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/>
                <a:t>1.0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09600"/>
            <a:ext cx="7086600" cy="5578475"/>
            <a:chOff x="624" y="384"/>
            <a:chExt cx="4464" cy="3514"/>
          </a:xfrm>
        </p:grpSpPr>
        <p:pic>
          <p:nvPicPr>
            <p:cNvPr id="408579" name="Picture 3" descr="D:\temp\george2.tif"/>
            <p:cNvPicPr>
              <a:picLocks noChangeAspect="1" noChangeArrowheads="1"/>
            </p:cNvPicPr>
            <p:nvPr/>
          </p:nvPicPr>
          <p:blipFill>
            <a:blip r:embed="rId3" cstate="print"/>
            <a:srcRect b="1515"/>
            <a:stretch>
              <a:fillRect/>
            </a:stretch>
          </p:blipFill>
          <p:spPr bwMode="auto">
            <a:xfrm>
              <a:off x="624" y="384"/>
              <a:ext cx="4464" cy="3108"/>
            </a:xfrm>
            <a:prstGeom prst="rect">
              <a:avLst/>
            </a:prstGeom>
            <a:noFill/>
          </p:spPr>
        </p:pic>
        <p:sp>
          <p:nvSpPr>
            <p:cNvPr id="408580" name="Rectangle 4"/>
            <p:cNvSpPr>
              <a:spLocks noChangeArrowheads="1"/>
            </p:cNvSpPr>
            <p:nvPr/>
          </p:nvSpPr>
          <p:spPr bwMode="auto">
            <a:xfrm>
              <a:off x="624" y="384"/>
              <a:ext cx="4464" cy="31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728" y="3648"/>
              <a:ext cx="23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 i="1"/>
                <a:t>“Well, so much for antioxidants.”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61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772400" cy="201622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4F81BD"/>
                </a:solidFill>
              </a:rPr>
              <a:t>Many other </a:t>
            </a:r>
            <a:r>
              <a:rPr lang="en-US" dirty="0" err="1" smtClean="0">
                <a:solidFill>
                  <a:srgbClr val="4F81BD"/>
                </a:solidFill>
              </a:rPr>
              <a:t>exaMPLEs</a:t>
            </a:r>
            <a:r>
              <a:rPr lang="en-US" dirty="0" smtClean="0">
                <a:solidFill>
                  <a:srgbClr val="4F81BD"/>
                </a:solidFill>
              </a:rPr>
              <a:t/>
            </a:r>
            <a:br>
              <a:rPr lang="en-US" dirty="0" smtClean="0">
                <a:solidFill>
                  <a:srgbClr val="4F81BD"/>
                </a:solidFill>
              </a:rPr>
            </a:br>
            <a:r>
              <a:rPr lang="en-US" dirty="0" smtClean="0">
                <a:solidFill>
                  <a:srgbClr val="4F81BD"/>
                </a:solidFill>
              </a:rPr>
              <a:t/>
            </a:r>
            <a:br>
              <a:rPr lang="en-US" dirty="0" smtClean="0">
                <a:solidFill>
                  <a:srgbClr val="4F81BD"/>
                </a:solidFill>
              </a:rPr>
            </a:br>
            <a:r>
              <a:rPr lang="en-US" sz="2800" dirty="0" smtClean="0"/>
              <a:t>vitamin c, vitamin a, HRT, </a:t>
            </a:r>
            <a:br>
              <a:rPr lang="en-US" sz="2800" dirty="0" smtClean="0"/>
            </a:br>
            <a:r>
              <a:rPr lang="en-US" sz="2800" dirty="0" smtClean="0"/>
              <a:t>many drug targets…….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4F81BD"/>
                </a:solidFill>
              </a:rPr>
              <a:t/>
            </a:r>
            <a:br>
              <a:rPr lang="en-US" dirty="0">
                <a:solidFill>
                  <a:srgbClr val="4F81BD"/>
                </a:solidFill>
              </a:rPr>
            </a:br>
            <a:r>
              <a:rPr lang="en-US" dirty="0" smtClean="0">
                <a:solidFill>
                  <a:srgbClr val="4F81BD"/>
                </a:solidFill>
              </a:rPr>
              <a:t/>
            </a:r>
            <a:br>
              <a:rPr lang="en-US" dirty="0" smtClean="0">
                <a:solidFill>
                  <a:srgbClr val="4F81BD"/>
                </a:solidFill>
              </a:rPr>
            </a:br>
            <a:r>
              <a:rPr lang="en-US" dirty="0" smtClean="0">
                <a:solidFill>
                  <a:srgbClr val="4F81BD"/>
                </a:solidFill>
              </a:rPr>
              <a:t>What’s the explanation?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-123904" y="-99392"/>
            <a:ext cx="925252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Vitamin E levels and </a:t>
            </a:r>
            <a:r>
              <a:rPr lang="en-GB" sz="3600" dirty="0" smtClean="0">
                <a:solidFill>
                  <a:schemeClr val="tx2"/>
                </a:solidFill>
              </a:rPr>
              <a:t>confounding risk </a:t>
            </a:r>
            <a:r>
              <a:rPr lang="en-GB" sz="3600" dirty="0">
                <a:solidFill>
                  <a:schemeClr val="tx2"/>
                </a:solidFill>
              </a:rPr>
              <a:t>factors</a:t>
            </a:r>
            <a:r>
              <a:rPr lang="en-GB" sz="3600" dirty="0" smtClean="0">
                <a:solidFill>
                  <a:schemeClr val="tx2"/>
                </a:solidFill>
              </a:rPr>
              <a:t>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619672" y="1268760"/>
            <a:ext cx="223914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Childhood SES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Manual social class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No car access	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State pension </a:t>
            </a:r>
            <a:r>
              <a:rPr lang="en-GB" sz="2000" dirty="0" smtClean="0"/>
              <a:t>only</a:t>
            </a:r>
            <a:endParaRPr lang="en-GB" sz="2000" dirty="0"/>
          </a:p>
          <a:p>
            <a:pPr>
              <a:spcBef>
                <a:spcPct val="50000"/>
              </a:spcBef>
            </a:pPr>
            <a:r>
              <a:rPr lang="en-GB" sz="2000" dirty="0"/>
              <a:t>Smoker	</a:t>
            </a:r>
            <a:endParaRPr lang="en-GB" sz="2000" dirty="0" smtClean="0"/>
          </a:p>
          <a:p>
            <a:pPr>
              <a:spcBef>
                <a:spcPct val="50000"/>
              </a:spcBef>
            </a:pPr>
            <a:r>
              <a:rPr lang="en-GB" sz="2000" dirty="0"/>
              <a:t>Obese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Daily alcohol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Exercise	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Low fat diet	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Height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Leg length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	</a:t>
            </a:r>
            <a:r>
              <a:rPr lang="en-GB" dirty="0"/>
              <a:t>						</a:t>
            </a:r>
            <a:endParaRPr lang="en-US" dirty="0"/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4572000" y="184482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4572000" y="227687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4572000" y="27809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4572000" y="321297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>
            <a:off x="4572000" y="3645024"/>
            <a:ext cx="0" cy="326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V="1">
            <a:off x="4572000" y="4648200"/>
            <a:ext cx="0" cy="304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572000" y="4191000"/>
            <a:ext cx="0" cy="304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 flipV="1">
            <a:off x="4572000" y="5157192"/>
            <a:ext cx="0" cy="288032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 flipV="1">
            <a:off x="4572000" y="5562600"/>
            <a:ext cx="0" cy="304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 flipV="1">
            <a:off x="4572000" y="5943600"/>
            <a:ext cx="0" cy="304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5298057" y="6023029"/>
            <a:ext cx="3954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smtClean="0"/>
              <a:t>Women’s Heart and Health Study</a:t>
            </a:r>
          </a:p>
          <a:p>
            <a:r>
              <a:rPr lang="en-GB" dirty="0" err="1" smtClean="0"/>
              <a:t>Lawlor</a:t>
            </a:r>
            <a:r>
              <a:rPr lang="en-GB" dirty="0" smtClean="0"/>
              <a:t> </a:t>
            </a:r>
            <a:r>
              <a:rPr lang="en-GB" dirty="0"/>
              <a:t>et al, Lancet 2004</a:t>
            </a:r>
            <a:endParaRPr lang="en-US" dirty="0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>
            <a:off x="4572000" y="134076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2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Confounding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3634" y="4187008"/>
            <a:ext cx="178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Exposure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26002" y="4187009"/>
            <a:ext cx="192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Outcome</a:t>
            </a:r>
            <a:endParaRPr lang="en-AU" sz="3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067944" y="4475041"/>
            <a:ext cx="1242034" cy="1"/>
          </a:xfrm>
          <a:prstGeom prst="straightConnector1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63888" y="2492896"/>
            <a:ext cx="250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Confounders</a:t>
            </a:r>
            <a:endParaRPr lang="en-AU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21746" y="3259616"/>
            <a:ext cx="792088" cy="7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09978" y="3259616"/>
            <a:ext cx="558166" cy="7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11760" y="4941168"/>
            <a:ext cx="108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Vitamin 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198884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Smoking, diet, alcohol, socioeconomic position….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4941168"/>
            <a:ext cx="145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Heart disease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74146" y="3284984"/>
            <a:ext cx="792088" cy="7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526546" y="3284984"/>
            <a:ext cx="792088" cy="7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62378" y="3284984"/>
            <a:ext cx="558166" cy="7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14778" y="3284984"/>
            <a:ext cx="558166" cy="7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1143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Verdana"/>
                <a:cs typeface="Verdana"/>
              </a:rPr>
              <a:t>Classic limitations to “observational” science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58900"/>
            <a:ext cx="3810000" cy="4114800"/>
          </a:xfrm>
        </p:spPr>
        <p:txBody>
          <a:bodyPr/>
          <a:lstStyle/>
          <a:p>
            <a:r>
              <a:rPr lang="en-US" sz="2200" b="1" dirty="0">
                <a:latin typeface="Verdana"/>
                <a:cs typeface="Verdana"/>
              </a:rPr>
              <a:t>Confounding</a:t>
            </a: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</p:txBody>
      </p:sp>
      <p:pic>
        <p:nvPicPr>
          <p:cNvPr id="4137" name="Picture 41" descr="conf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1638" y="1150938"/>
            <a:ext cx="2619375" cy="1981200"/>
          </a:xfrm>
          <a:noFill/>
          <a:ln/>
        </p:spPr>
      </p:pic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684213" y="3238500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1" dirty="0">
                <a:latin typeface="Verdana"/>
                <a:cs typeface="Verdana"/>
              </a:rPr>
              <a:t>Reverse Causation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55650" y="4894263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0" dirty="0">
                <a:latin typeface="Verdana"/>
                <a:cs typeface="Verdana"/>
              </a:rPr>
              <a:t>Bias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pic>
        <p:nvPicPr>
          <p:cNvPr id="4139" name="Picture 43" descr="conf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57825" y="1158875"/>
            <a:ext cx="2619375" cy="1981200"/>
          </a:xfrm>
          <a:noFill/>
          <a:ln/>
        </p:spPr>
      </p:pic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4859338" y="1150938"/>
            <a:ext cx="3600450" cy="19431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2" name="Picture 46" descr="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563" y="3143250"/>
            <a:ext cx="3667125" cy="742950"/>
          </a:xfrm>
          <a:prstGeom prst="rect">
            <a:avLst/>
          </a:prstGeom>
          <a:noFill/>
        </p:spPr>
      </p:pic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5076825" y="3167063"/>
            <a:ext cx="3600450" cy="71913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4" name="Picture 48" descr="bi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4030663"/>
            <a:ext cx="3729038" cy="203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18" grpId="0"/>
      <p:bldP spid="4119" grpId="0"/>
      <p:bldP spid="4141" grpId="0" animBg="1"/>
      <p:bldP spid="41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Mendelian</a:t>
            </a:r>
            <a:r>
              <a:rPr lang="en-GB" dirty="0" smtClean="0">
                <a:solidFill>
                  <a:schemeClr val="tx2"/>
                </a:solidFill>
              </a:rPr>
              <a:t> randomization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How can it help 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observational epidemiology?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132856"/>
            <a:ext cx="2059018" cy="20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 is </a:t>
            </a:r>
            <a:r>
              <a:rPr lang="en-US" dirty="0" err="1" smtClean="0">
                <a:solidFill>
                  <a:schemeClr val="accent1"/>
                </a:solidFill>
              </a:rPr>
              <a:t>Mendelian</a:t>
            </a:r>
            <a:r>
              <a:rPr lang="en-US" dirty="0" smtClean="0">
                <a:solidFill>
                  <a:schemeClr val="accent1"/>
                </a:solidFill>
              </a:rPr>
              <a:t> randomization?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Mendelian</a:t>
            </a:r>
            <a:r>
              <a:rPr lang="en-US" sz="2400" dirty="0" smtClean="0"/>
              <a:t> randomization (MR) is an epidemiological technique that uses genetic variants as proxy measures for an environmental exposure</a:t>
            </a:r>
          </a:p>
          <a:p>
            <a:endParaRPr lang="en-US" sz="2400" dirty="0" smtClean="0"/>
          </a:p>
          <a:p>
            <a:r>
              <a:rPr lang="en-US" sz="2400" dirty="0" smtClean="0"/>
              <a:t>It is an application of “Instrumental Variable” (IV) analysis: </a:t>
            </a:r>
          </a:p>
          <a:p>
            <a:pPr lvl="1"/>
            <a:r>
              <a:rPr lang="en-US" sz="2000" dirty="0" smtClean="0"/>
              <a:t>it uses genetic variants as ‘instruments’ for the exposure of interest. An IV is a variable that is only associated with an outcome because of its association with the exposure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631631"/>
            <a:ext cx="162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Instrument</a:t>
            </a:r>
            <a:endParaRPr lang="en-A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81786" y="5631630"/>
            <a:ext cx="156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Exposure</a:t>
            </a:r>
            <a:endParaRPr lang="en-A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50138" y="5631631"/>
            <a:ext cx="192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Outcome</a:t>
            </a:r>
            <a:endParaRPr lang="en-AU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7704" y="5877272"/>
            <a:ext cx="1368152" cy="0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292080" y="5919663"/>
            <a:ext cx="1242034" cy="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37970" y="4534488"/>
            <a:ext cx="2502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Confounders</a:t>
            </a:r>
            <a:endParaRPr lang="en-AU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877930" y="4941168"/>
            <a:ext cx="79208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56176" y="4941168"/>
            <a:ext cx="55816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0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does MR do?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Assess causal relationship between two variables</a:t>
            </a:r>
          </a:p>
          <a:p>
            <a:endParaRPr lang="en-US" sz="2800" dirty="0"/>
          </a:p>
          <a:p>
            <a:r>
              <a:rPr lang="en-US" sz="2800" dirty="0" smtClean="0"/>
              <a:t>Estimate magnitude of causal effect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4F81BD"/>
                </a:solidFill>
              </a:rPr>
              <a:t>How does it do this?</a:t>
            </a:r>
          </a:p>
          <a:p>
            <a:pPr marL="0" indent="0" algn="ctr">
              <a:buNone/>
            </a:pPr>
            <a:r>
              <a:rPr lang="en-US" sz="2800" dirty="0" smtClean="0"/>
              <a:t>By harnessing Mendel’s laws of inheritance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9864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Mendel’s Laws of Inheritance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3733800" y="1219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96676" name="Picture 4" descr="mendel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5496" y="1676400"/>
            <a:ext cx="3462338" cy="457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914400" y="57912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Mendel in 1862</a:t>
            </a:r>
          </a:p>
        </p:txBody>
      </p:sp>
      <p:sp>
        <p:nvSpPr>
          <p:cNvPr id="796678" name="Text Box 6"/>
          <p:cNvSpPr txBox="1">
            <a:spLocks noChangeArrowheads="1"/>
          </p:cNvSpPr>
          <p:nvPr/>
        </p:nvSpPr>
        <p:spPr bwMode="auto">
          <a:xfrm>
            <a:off x="3635896" y="1640989"/>
            <a:ext cx="53943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AU" sz="2000" dirty="0"/>
          </a:p>
          <a:p>
            <a:pPr marL="271463" indent="-271463">
              <a:buAutoNum type="arabicPeriod"/>
            </a:pPr>
            <a:r>
              <a:rPr lang="en-AU" b="1" dirty="0"/>
              <a:t>S</a:t>
            </a:r>
            <a:r>
              <a:rPr lang="en-AU" b="1" dirty="0" smtClean="0"/>
              <a:t>egregation: </a:t>
            </a:r>
            <a:r>
              <a:rPr lang="en-AU" dirty="0" smtClean="0"/>
              <a:t>alleles separate at meiosis and a randomly selected allele is transmitted to offspring</a:t>
            </a:r>
            <a:endParaRPr lang="en-AU" b="1" dirty="0" smtClean="0"/>
          </a:p>
          <a:p>
            <a:pPr marL="342900" indent="-342900">
              <a:buAutoNum type="arabicPeriod"/>
            </a:pPr>
            <a:endParaRPr lang="en-AU" b="1" dirty="0" smtClean="0"/>
          </a:p>
          <a:p>
            <a:endParaRPr lang="en-AU" b="1" dirty="0"/>
          </a:p>
          <a:p>
            <a:r>
              <a:rPr lang="en-AU" b="1" dirty="0" smtClean="0"/>
              <a:t>2. Independent assortment: </a:t>
            </a:r>
            <a:r>
              <a:rPr lang="en-AU" dirty="0"/>
              <a:t>alleles for separate traits are </a:t>
            </a:r>
            <a:r>
              <a:rPr lang="en-AU" dirty="0" smtClean="0"/>
              <a:t>transmitted independently </a:t>
            </a:r>
            <a:r>
              <a:rPr lang="en-AU" dirty="0"/>
              <a:t>of one </a:t>
            </a:r>
            <a:r>
              <a:rPr lang="en-AU" dirty="0" smtClean="0"/>
              <a:t>another</a:t>
            </a:r>
            <a:endParaRPr lang="en-AU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Some Criticisms of GWA Studies…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So you have a new GWAS hit for a disease… so what!?</a:t>
            </a:r>
          </a:p>
          <a:p>
            <a:r>
              <a:rPr lang="en-GB" dirty="0" smtClean="0"/>
              <a:t>You can’t change people’s genotypes (at least not yet)</a:t>
            </a:r>
          </a:p>
          <a:p>
            <a:r>
              <a:rPr lang="en-GB" dirty="0" smtClean="0"/>
              <a:t>You can however modify people’s environments…</a:t>
            </a:r>
          </a:p>
          <a:p>
            <a:r>
              <a:rPr lang="en-GB" dirty="0" smtClean="0"/>
              <a:t>Mendelian Randomization is a method of using genetics to inform us about associations in traditional observational epidemiology and MUCH </a:t>
            </a:r>
            <a:r>
              <a:rPr lang="en-GB" dirty="0" err="1" smtClean="0"/>
              <a:t>MUCH</a:t>
            </a:r>
            <a:r>
              <a:rPr lang="en-GB" dirty="0" smtClean="0"/>
              <a:t> more…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4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tx2"/>
                </a:solidFill>
              </a:rPr>
              <a:t>Mendelian</a:t>
            </a:r>
            <a:r>
              <a:rPr lang="en-US" sz="3600" b="1" dirty="0" smtClean="0">
                <a:solidFill>
                  <a:schemeClr val="tx2"/>
                </a:solidFill>
              </a:rPr>
              <a:t> randomization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and Mendel’s Laws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3733800" y="1219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96676" name="Picture 4" descr="mendel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5496" y="1676400"/>
            <a:ext cx="3462338" cy="457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914400" y="57912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Mendel in 1862</a:t>
            </a:r>
          </a:p>
        </p:txBody>
      </p:sp>
      <p:sp>
        <p:nvSpPr>
          <p:cNvPr id="796678" name="Text Box 6"/>
          <p:cNvSpPr txBox="1">
            <a:spLocks noChangeArrowheads="1"/>
          </p:cNvSpPr>
          <p:nvPr/>
        </p:nvSpPr>
        <p:spPr bwMode="auto">
          <a:xfrm>
            <a:off x="3563888" y="1640989"/>
            <a:ext cx="5472608" cy="46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 smtClean="0"/>
              <a:t>The laws of </a:t>
            </a:r>
            <a:r>
              <a:rPr lang="en-GB" dirty="0" err="1"/>
              <a:t>Mendelian</a:t>
            </a:r>
            <a:r>
              <a:rPr lang="en-GB" dirty="0"/>
              <a:t> genetics </a:t>
            </a:r>
            <a:r>
              <a:rPr lang="en-GB" dirty="0" smtClean="0"/>
              <a:t>imply:  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en-GB" b="1" dirty="0" smtClean="0"/>
              <a:t>Groups </a:t>
            </a:r>
            <a:r>
              <a:rPr lang="en-GB" b="1" dirty="0"/>
              <a:t>of individuals </a:t>
            </a:r>
            <a:r>
              <a:rPr lang="en-GB" b="1" dirty="0" smtClean="0"/>
              <a:t>defined </a:t>
            </a:r>
            <a:r>
              <a:rPr lang="en-GB" b="1" dirty="0"/>
              <a:t>by genotype </a:t>
            </a:r>
            <a:endParaRPr lang="en-GB" b="1" dirty="0" smtClean="0"/>
          </a:p>
          <a:p>
            <a:r>
              <a:rPr lang="en-GB" b="1" dirty="0" smtClean="0"/>
              <a:t>should </a:t>
            </a:r>
            <a:r>
              <a:rPr lang="en-GB" b="1" dirty="0"/>
              <a:t>only differ </a:t>
            </a:r>
            <a:r>
              <a:rPr lang="en-GB" b="1" dirty="0" smtClean="0"/>
              <a:t>with </a:t>
            </a:r>
            <a:r>
              <a:rPr lang="en-GB" b="1" dirty="0"/>
              <a:t>respect to </a:t>
            </a:r>
            <a:r>
              <a:rPr lang="en-GB" b="1" dirty="0" smtClean="0"/>
              <a:t>the </a:t>
            </a:r>
            <a:r>
              <a:rPr lang="en-GB" b="1" dirty="0"/>
              <a:t>locus under study 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[and </a:t>
            </a:r>
            <a:r>
              <a:rPr lang="en-GB" dirty="0"/>
              <a:t>closely related loci in </a:t>
            </a:r>
            <a:r>
              <a:rPr lang="en-GB" dirty="0" smtClean="0"/>
              <a:t>LD with that locus]</a:t>
            </a:r>
            <a:endParaRPr lang="en-GB" dirty="0"/>
          </a:p>
          <a:p>
            <a:r>
              <a:rPr lang="en-GB" dirty="0"/>
              <a:t> 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This means genotypes </a:t>
            </a:r>
            <a:r>
              <a:rPr lang="en-GB" dirty="0"/>
              <a:t>can proxy for some </a:t>
            </a:r>
            <a:endParaRPr lang="en-GB" dirty="0" smtClean="0"/>
          </a:p>
          <a:p>
            <a:r>
              <a:rPr lang="en-GB" dirty="0"/>
              <a:t>m</a:t>
            </a:r>
            <a:r>
              <a:rPr lang="en-GB" dirty="0" smtClean="0"/>
              <a:t>odifiable risk factors because:</a:t>
            </a:r>
          </a:p>
          <a:p>
            <a:pPr>
              <a:spcBef>
                <a:spcPts val="600"/>
              </a:spcBef>
            </a:pPr>
            <a:r>
              <a:rPr lang="en-GB" b="1" dirty="0"/>
              <a:t>T</a:t>
            </a:r>
            <a:r>
              <a:rPr lang="en-GB" b="1" dirty="0" smtClean="0"/>
              <a:t>here </a:t>
            </a:r>
            <a:r>
              <a:rPr lang="en-GB" b="1" dirty="0"/>
              <a:t>should </a:t>
            </a:r>
            <a:r>
              <a:rPr lang="en-GB" b="1" dirty="0" smtClean="0"/>
              <a:t>be </a:t>
            </a:r>
            <a:r>
              <a:rPr lang="en-GB" b="1" dirty="0"/>
              <a:t>no confounding of genotype </a:t>
            </a:r>
            <a:endParaRPr lang="en-GB" b="1" dirty="0" smtClean="0"/>
          </a:p>
          <a:p>
            <a:r>
              <a:rPr lang="en-GB" b="1" dirty="0"/>
              <a:t>b</a:t>
            </a:r>
            <a:r>
              <a:rPr lang="en-GB" b="1" dirty="0" smtClean="0"/>
              <a:t>y behavioural</a:t>
            </a:r>
            <a:r>
              <a:rPr lang="en-GB" b="1" dirty="0"/>
              <a:t>, socioeconomic or </a:t>
            </a:r>
          </a:p>
          <a:p>
            <a:r>
              <a:rPr lang="en-GB" b="1" dirty="0"/>
              <a:t>physiological factors </a:t>
            </a:r>
            <a:endParaRPr lang="en-GB" b="1" dirty="0" smtClean="0"/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</a:rPr>
              <a:t>[</a:t>
            </a:r>
            <a:r>
              <a:rPr lang="en-GB" dirty="0" smtClean="0">
                <a:solidFill>
                  <a:srgbClr val="000000"/>
                </a:solidFill>
              </a:rPr>
              <a:t>except factors influenced </a:t>
            </a:r>
            <a:r>
              <a:rPr lang="en-GB" dirty="0">
                <a:solidFill>
                  <a:srgbClr val="000000"/>
                </a:solidFill>
              </a:rPr>
              <a:t>by </a:t>
            </a:r>
            <a:r>
              <a:rPr lang="en-GB" dirty="0" smtClean="0">
                <a:solidFill>
                  <a:srgbClr val="000000"/>
                </a:solidFill>
              </a:rPr>
              <a:t>nearby loci, 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or </a:t>
            </a:r>
            <a:r>
              <a:rPr lang="en-GB" dirty="0">
                <a:solidFill>
                  <a:srgbClr val="000000"/>
                </a:solidFill>
              </a:rPr>
              <a:t>due to population </a:t>
            </a:r>
            <a:r>
              <a:rPr lang="en-GB" dirty="0" smtClean="0">
                <a:solidFill>
                  <a:srgbClr val="000000"/>
                </a:solidFill>
              </a:rPr>
              <a:t>stratification]</a:t>
            </a:r>
            <a:endParaRPr lang="en-US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2" name="Down Arrow 1"/>
          <p:cNvSpPr/>
          <p:nvPr/>
        </p:nvSpPr>
        <p:spPr>
          <a:xfrm>
            <a:off x="5580112" y="3212976"/>
            <a:ext cx="648072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54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Fisher and Confounding</a:t>
            </a:r>
            <a:endParaRPr lang="en-AU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1"/>
            <a:ext cx="3250704" cy="3949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2420888"/>
            <a:ext cx="44035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“Generally speaking the geneticist, even if he</a:t>
            </a:r>
          </a:p>
          <a:p>
            <a:r>
              <a:rPr lang="en-US" dirty="0" smtClean="0"/>
              <a:t>foolishly wanted to, could not introduce</a:t>
            </a:r>
          </a:p>
          <a:p>
            <a:r>
              <a:rPr lang="en-US" dirty="0"/>
              <a:t>s</a:t>
            </a:r>
            <a:r>
              <a:rPr lang="en-US" dirty="0" smtClean="0"/>
              <a:t>ystematic errors into comparison of</a:t>
            </a:r>
          </a:p>
          <a:p>
            <a:r>
              <a:rPr lang="en-US" dirty="0"/>
              <a:t>g</a:t>
            </a:r>
            <a:r>
              <a:rPr lang="en-US" dirty="0" smtClean="0"/>
              <a:t>enotypes, because for most of the relevant</a:t>
            </a:r>
          </a:p>
          <a:p>
            <a:r>
              <a:rPr lang="en-US" dirty="0"/>
              <a:t>t</a:t>
            </a:r>
            <a:r>
              <a:rPr lang="en-US" dirty="0" smtClean="0"/>
              <a:t>ime he has not yet recognized them”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274234" y="397667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Fisher (1952)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50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accent1"/>
                </a:solidFill>
              </a:rPr>
              <a:t>Mendelian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smtClean="0">
                <a:solidFill>
                  <a:schemeClr val="accent1"/>
                </a:solidFill>
              </a:rPr>
              <a:t>randomization </a:t>
            </a:r>
            <a:r>
              <a:rPr lang="en-GB" sz="3600" b="1" dirty="0">
                <a:solidFill>
                  <a:schemeClr val="accent1"/>
                </a:solidFill>
              </a:rPr>
              <a:t>and RCTs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5219700" y="2556608"/>
            <a:ext cx="3429000" cy="580459"/>
          </a:xfrm>
          <a:prstGeom prst="rect">
            <a:avLst/>
          </a:prstGeom>
          <a:solidFill>
            <a:srgbClr val="FFFFFF"/>
          </a:solidFill>
          <a:ln w="539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749636" y="1447800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762000" y="465351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1943100" cy="6200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dirty="0">
                <a:latin typeface="Comic Sans MS" pitchFamily="66" charset="0"/>
              </a:rPr>
              <a:t>MENDELIAN </a:t>
            </a:r>
            <a:r>
              <a:rPr lang="en-US" sz="1400" dirty="0" smtClean="0">
                <a:latin typeface="Comic Sans MS" pitchFamily="66" charset="0"/>
              </a:rPr>
              <a:t>RANDOMIZATION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76200" y="2579035"/>
            <a:ext cx="3522518" cy="593651"/>
          </a:xfrm>
          <a:prstGeom prst="rect">
            <a:avLst/>
          </a:prstGeom>
          <a:solidFill>
            <a:srgbClr val="FFFFFF"/>
          </a:solidFill>
          <a:ln w="539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RANDOM SEGREGATION </a:t>
            </a:r>
            <a:endParaRPr lang="en-US" sz="1600" dirty="0" smtClean="0">
              <a:latin typeface="Comic Sans MS" pitchFamily="66" charset="0"/>
            </a:endParaRP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OF </a:t>
            </a:r>
            <a:r>
              <a:rPr lang="en-US" sz="1600" dirty="0">
                <a:latin typeface="Comic Sans MS" pitchFamily="66" charset="0"/>
              </a:rPr>
              <a:t>ALLELES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6019800" y="453478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6200" y="3466214"/>
            <a:ext cx="16002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omic Sans MS" pitchFamily="66" charset="0"/>
              </a:rPr>
              <a:t>EXPOSED: FUNCTIONAL  ALLELLES</a:t>
            </a: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52197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</a:t>
            </a:r>
          </a:p>
          <a:p>
            <a:pPr eaLnBrk="0" hangingPunct="0"/>
            <a:endParaRPr lang="en-US" sz="1600">
              <a:latin typeface="Comic Sans MS" pitchFamily="66" charset="0"/>
            </a:endParaRPr>
          </a:p>
          <a:p>
            <a:pPr eaLnBrk="0" hangingPunct="0"/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2362200" y="3466214"/>
            <a:ext cx="14859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NULL ALLELLES</a:t>
            </a: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72771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NO </a:t>
            </a:r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762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1769918" y="2160181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934200" y="2171395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1905000" y="3228753"/>
            <a:ext cx="4572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H="1">
            <a:off x="14478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H="1">
            <a:off x="64770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7048500" y="3206327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48768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4191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36195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54483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86487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905000" y="2271967"/>
            <a:ext cx="2160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+ independent assortment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04800"/>
            <a:ext cx="8206680" cy="1143000"/>
          </a:xfrm>
        </p:spPr>
        <p:txBody>
          <a:bodyPr/>
          <a:lstStyle/>
          <a:p>
            <a:r>
              <a:rPr lang="en-GB" sz="2800" dirty="0" err="1">
                <a:solidFill>
                  <a:schemeClr val="tx2"/>
                </a:solidFill>
              </a:rPr>
              <a:t>Mendelian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randomization: Smoking and Lung Cancer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5219700" y="2556608"/>
            <a:ext cx="3429000" cy="5804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749636" y="1447800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762000" y="465351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1943100" cy="6200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dirty="0">
                <a:latin typeface="Comic Sans MS" pitchFamily="66" charset="0"/>
              </a:rPr>
              <a:t>MENDELIAN </a:t>
            </a:r>
            <a:r>
              <a:rPr lang="en-US" sz="1400" dirty="0" smtClean="0">
                <a:latin typeface="Comic Sans MS" pitchFamily="66" charset="0"/>
              </a:rPr>
              <a:t>RANDOMIZATION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76200" y="2579035"/>
            <a:ext cx="3522518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RANDOM SEGREGATION </a:t>
            </a:r>
            <a:endParaRPr lang="en-US" sz="1600" dirty="0" smtClean="0">
              <a:latin typeface="Comic Sans MS" pitchFamily="66" charset="0"/>
            </a:endParaRP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OF </a:t>
            </a:r>
            <a:r>
              <a:rPr lang="en-US" sz="1600" dirty="0">
                <a:latin typeface="Comic Sans MS" pitchFamily="66" charset="0"/>
              </a:rPr>
              <a:t>ALLELES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6019800" y="453478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6200" y="3466214"/>
            <a:ext cx="16002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Heavy Smokers: </a:t>
            </a: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C/C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5219700" y="3466214"/>
            <a:ext cx="17145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EXPOSED: </a:t>
            </a: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SMOKERS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2362200" y="3466214"/>
            <a:ext cx="14859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Light/Non Smokers:</a:t>
            </a: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C/T or T/T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7277100" y="3466214"/>
            <a:ext cx="17145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CONTROL: </a:t>
            </a: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NON SMOKERS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762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LUNG CANCER </a:t>
            </a:r>
            <a:r>
              <a:rPr lang="en-US" sz="1600" dirty="0">
                <a:latin typeface="Comic Sans MS" pitchFamily="66" charset="0"/>
              </a:rPr>
              <a:t>COMPARED </a:t>
            </a:r>
            <a:endParaRPr lang="en-US" sz="1600" dirty="0" smtClean="0">
              <a:latin typeface="Comic Sans MS" pitchFamily="66" charset="0"/>
            </a:endParaRP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BETWEEN </a:t>
            </a:r>
            <a:r>
              <a:rPr lang="en-US" sz="1600" dirty="0">
                <a:latin typeface="Comic Sans MS" pitchFamily="66" charset="0"/>
              </a:rPr>
              <a:t>GROUPS</a:t>
            </a: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1769918" y="2160181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934200" y="2171395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1905000" y="3228753"/>
            <a:ext cx="4572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H="1">
            <a:off x="14478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H="1">
            <a:off x="64770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7048500" y="3206327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48768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LUNG CANCER </a:t>
            </a:r>
            <a:r>
              <a:rPr lang="en-US" sz="1600" dirty="0">
                <a:latin typeface="Comic Sans MS" pitchFamily="66" charset="0"/>
              </a:rPr>
              <a:t>COMPARED </a:t>
            </a:r>
            <a:endParaRPr lang="en-US" sz="1600" dirty="0" smtClean="0">
              <a:latin typeface="Comic Sans MS" pitchFamily="66" charset="0"/>
            </a:endParaRP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BETWEEN </a:t>
            </a:r>
            <a:r>
              <a:rPr lang="en-US" sz="1600" dirty="0">
                <a:latin typeface="Comic Sans MS" pitchFamily="66" charset="0"/>
              </a:rPr>
              <a:t>GROUPS</a:t>
            </a:r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4191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36195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54483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86487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905000" y="2271967"/>
            <a:ext cx="2160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+ independent assortment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505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Mendelian</a:t>
            </a:r>
            <a:r>
              <a:rPr lang="en-US" dirty="0" smtClean="0">
                <a:solidFill>
                  <a:schemeClr val="tx2"/>
                </a:solidFill>
              </a:rPr>
              <a:t> Randomization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3 Core Assumptions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682953"/>
            <a:ext cx="990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SNP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93754" y="3682952"/>
            <a:ext cx="178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Exposure</a:t>
            </a:r>
            <a:endParaRPr lang="en-A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06122" y="3682953"/>
            <a:ext cx="192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Outcome</a:t>
            </a:r>
            <a:endParaRPr lang="en-AU" sz="3200" dirty="0"/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 flipV="1">
            <a:off x="1673782" y="3975340"/>
            <a:ext cx="12420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48064" y="3970985"/>
            <a:ext cx="12420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008" y="1988840"/>
            <a:ext cx="250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Confounders</a:t>
            </a:r>
            <a:endParaRPr lang="en-AU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83968" y="2755560"/>
            <a:ext cx="79208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90098" y="2755560"/>
            <a:ext cx="55816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8675" y="5507940"/>
            <a:ext cx="384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(1) SNP is associated with the exposure</a:t>
            </a:r>
            <a:endParaRPr lang="en-AU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5867980"/>
            <a:ext cx="516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(2) SNP is NOT associated with confounding variables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6228020"/>
            <a:ext cx="591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(3) SNP ONLY associated with outcome through the exposure</a:t>
            </a:r>
            <a:endParaRPr lang="en-AU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63688" y="2323512"/>
            <a:ext cx="2736304" cy="1368154"/>
          </a:xfrm>
          <a:prstGeom prst="straightConnector1">
            <a:avLst/>
          </a:prstGeom>
          <a:ln w="31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9832" y="275556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X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2555612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(2)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9712" y="3933056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(1)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614359" y="4195720"/>
            <a:ext cx="6131055" cy="569291"/>
          </a:xfrm>
          <a:custGeom>
            <a:avLst/>
            <a:gdLst>
              <a:gd name="connsiteX0" fmla="*/ 0 w 6131055"/>
              <a:gd name="connsiteY0" fmla="*/ 122765 h 569291"/>
              <a:gd name="connsiteX1" fmla="*/ 1269963 w 6131055"/>
              <a:gd name="connsiteY1" fmla="*/ 488669 h 569291"/>
              <a:gd name="connsiteX2" fmla="*/ 4670880 w 6131055"/>
              <a:gd name="connsiteY2" fmla="*/ 531716 h 569291"/>
              <a:gd name="connsiteX3" fmla="*/ 6026942 w 6131055"/>
              <a:gd name="connsiteY3" fmla="*/ 36670 h 569291"/>
              <a:gd name="connsiteX4" fmla="*/ 6037704 w 6131055"/>
              <a:gd name="connsiteY4" fmla="*/ 36670 h 56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055" h="569291">
                <a:moveTo>
                  <a:pt x="0" y="122765"/>
                </a:moveTo>
                <a:cubicBezTo>
                  <a:pt x="245741" y="271638"/>
                  <a:pt x="491483" y="420511"/>
                  <a:pt x="1269963" y="488669"/>
                </a:cubicBezTo>
                <a:cubicBezTo>
                  <a:pt x="2048443" y="556828"/>
                  <a:pt x="3878050" y="607049"/>
                  <a:pt x="4670880" y="531716"/>
                </a:cubicBezTo>
                <a:cubicBezTo>
                  <a:pt x="5463710" y="456383"/>
                  <a:pt x="5799138" y="119178"/>
                  <a:pt x="6026942" y="36670"/>
                </a:cubicBezTo>
                <a:cubicBezTo>
                  <a:pt x="6254746" y="-45838"/>
                  <a:pt x="6037704" y="36670"/>
                  <a:pt x="6037704" y="36670"/>
                </a:cubicBezTo>
              </a:path>
            </a:pathLst>
          </a:custGeom>
          <a:ln w="9525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27984" y="451569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X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83968" y="4797152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7933C"/>
                </a:solidFill>
              </a:rPr>
              <a:t>(3)</a:t>
            </a:r>
            <a:endParaRPr lang="en-US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Calculating Causal Effect Estimates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47664" y="2237514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SNP</a:t>
            </a:r>
            <a:endParaRPr lang="en-A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68052" y="2254625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Exposure</a:t>
            </a:r>
            <a:endParaRPr lang="en-A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472308" y="2292680"/>
            <a:ext cx="192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Outcome</a:t>
            </a:r>
            <a:endParaRPr lang="en-A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76164" y="1110754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114779" y="242218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347027" y="2453538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888132" y="1661450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328292" y="1678999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50943" y="3203684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SNP-OUTCOME</a:t>
            </a:r>
            <a:endParaRPr lang="en-AU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23728" y="2420888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23928" y="2492896"/>
            <a:ext cx="199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? </a:t>
            </a:r>
            <a:r>
              <a:rPr lang="el-GR" dirty="0" smtClean="0"/>
              <a:t>β</a:t>
            </a:r>
            <a:r>
              <a:rPr lang="en-AU" dirty="0" smtClean="0"/>
              <a:t> </a:t>
            </a:r>
            <a:r>
              <a:rPr lang="en-US" baseline="-25000" dirty="0" smtClean="0"/>
              <a:t>CAUSAL EXP-OUTCOME</a:t>
            </a:r>
            <a:endParaRPr lang="en-AU" baseline="-25000" dirty="0"/>
          </a:p>
        </p:txBody>
      </p:sp>
      <p:sp>
        <p:nvSpPr>
          <p:cNvPr id="48" name="Right Brace 47"/>
          <p:cNvSpPr/>
          <p:nvPr/>
        </p:nvSpPr>
        <p:spPr>
          <a:xfrm rot="5400000">
            <a:off x="3901416" y="1161286"/>
            <a:ext cx="189039" cy="4032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755576" y="4365104"/>
            <a:ext cx="6366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SNP identified robustly associated with exposure of interest:</a:t>
            </a:r>
          </a:p>
          <a:p>
            <a:endParaRPr lang="en-US" dirty="0"/>
          </a:p>
          <a:p>
            <a:r>
              <a:rPr lang="en-US" dirty="0" smtClean="0"/>
              <a:t>- Wald Estimator</a:t>
            </a:r>
          </a:p>
          <a:p>
            <a:r>
              <a:rPr lang="en-US" dirty="0" smtClean="0"/>
              <a:t>- Two-stage least-squares (TSLS)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Calculating Causal Effect Estimates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237514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168052" y="2254625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Exposure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472308" y="2292680"/>
            <a:ext cx="192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176164" y="1110754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14779" y="242218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7027" y="2453538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88132" y="1661450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28292" y="1678999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504" y="6309320"/>
            <a:ext cx="523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*Can be used in different samples (“Two sample MR”)</a:t>
            </a:r>
            <a:endParaRPr lang="en-AU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0943" y="3203684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SNP-OUTCOME</a:t>
            </a:r>
            <a:endParaRPr lang="en-AU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6933" y="2420888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1800" y="2424101"/>
            <a:ext cx="178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CAUSAL EXP-OUTCOME</a:t>
            </a:r>
            <a:endParaRPr lang="en-AU" baseline="-25000" dirty="0"/>
          </a:p>
        </p:txBody>
      </p:sp>
      <p:sp>
        <p:nvSpPr>
          <p:cNvPr id="24" name="Right Brace 23"/>
          <p:cNvSpPr/>
          <p:nvPr/>
        </p:nvSpPr>
        <p:spPr>
          <a:xfrm rot="5400000">
            <a:off x="3901416" y="1161286"/>
            <a:ext cx="189039" cy="4032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323528" y="4150821"/>
            <a:ext cx="189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Causal effect by</a:t>
            </a:r>
          </a:p>
          <a:p>
            <a:r>
              <a:rPr lang="en-US" b="1" dirty="0" smtClean="0"/>
              <a:t>Wald Estimator* : </a:t>
            </a:r>
            <a:endParaRPr lang="en-A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88469" y="4005064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77933C"/>
                </a:solidFill>
              </a:rPr>
              <a:t>β</a:t>
            </a:r>
            <a:r>
              <a:rPr lang="en-US" baseline="-25000" dirty="0" smtClean="0">
                <a:solidFill>
                  <a:srgbClr val="77933C"/>
                </a:solidFill>
              </a:rPr>
              <a:t>SNP-OUTCOME</a:t>
            </a:r>
            <a:endParaRPr lang="en-AU" baseline="-25000" dirty="0">
              <a:solidFill>
                <a:srgbClr val="77933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8410" y="4460675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508410" y="4493275"/>
            <a:ext cx="11811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520" y="3933056"/>
            <a:ext cx="3672408" cy="1152128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60677" y="3933056"/>
            <a:ext cx="127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77933C"/>
                </a:solidFill>
              </a:rPr>
              <a:t>β</a:t>
            </a:r>
            <a:r>
              <a:rPr lang="en-US" baseline="-25000" dirty="0" smtClean="0">
                <a:solidFill>
                  <a:srgbClr val="77933C"/>
                </a:solidFill>
              </a:rPr>
              <a:t>SNP-OUTCOME </a:t>
            </a:r>
            <a:endParaRPr lang="en-AU" baseline="-25000" dirty="0">
              <a:solidFill>
                <a:srgbClr val="77933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96336" y="3933056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8104" y="3933056"/>
            <a:ext cx="231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= </a:t>
            </a:r>
            <a:r>
              <a:rPr lang="el-GR" dirty="0" smtClean="0"/>
              <a:t>β</a:t>
            </a:r>
            <a:r>
              <a:rPr lang="en-US" baseline="-25000" dirty="0" smtClean="0"/>
              <a:t>CAUSAL EXP-OUTCOME   </a:t>
            </a:r>
            <a:r>
              <a:rPr lang="en-US" dirty="0"/>
              <a:t>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57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Calculating Causal Effect Estimates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237514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168052" y="2254625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Weight</a:t>
            </a:r>
            <a:endParaRPr lang="en-AU" dirty="0">
              <a:solidFill>
                <a:srgbClr val="7F7F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6164" y="1110754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14779" y="242218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7027" y="2453538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88132" y="1661450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28292" y="1678999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0943" y="3203684"/>
            <a:ext cx="76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SNP-BP</a:t>
            </a:r>
            <a:endParaRPr lang="en-AU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728" y="2420888"/>
            <a:ext cx="112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SNP-WEIGHT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944" y="2420888"/>
            <a:ext cx="156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CAUSAL WEIGHT-BP</a:t>
            </a:r>
            <a:endParaRPr lang="en-AU" baseline="-25000" dirty="0"/>
          </a:p>
        </p:txBody>
      </p:sp>
      <p:sp>
        <p:nvSpPr>
          <p:cNvPr id="24" name="Right Brace 23"/>
          <p:cNvSpPr/>
          <p:nvPr/>
        </p:nvSpPr>
        <p:spPr>
          <a:xfrm rot="5400000">
            <a:off x="3901416" y="1161286"/>
            <a:ext cx="189039" cy="4032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323528" y="4150821"/>
            <a:ext cx="189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Causal effect by</a:t>
            </a:r>
          </a:p>
          <a:p>
            <a:r>
              <a:rPr lang="en-US" b="1" dirty="0" smtClean="0"/>
              <a:t>Wald Estimator* : </a:t>
            </a:r>
            <a:endParaRPr lang="en-A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88469" y="4005064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77933C"/>
                </a:solidFill>
              </a:rPr>
              <a:t>β</a:t>
            </a:r>
            <a:r>
              <a:rPr lang="en-US" baseline="-25000" dirty="0" smtClean="0">
                <a:solidFill>
                  <a:srgbClr val="77933C"/>
                </a:solidFill>
              </a:rPr>
              <a:t>SNP-OUTCOME</a:t>
            </a:r>
            <a:endParaRPr lang="en-AU" baseline="-25000" dirty="0">
              <a:solidFill>
                <a:srgbClr val="77933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8410" y="4460675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508410" y="4493275"/>
            <a:ext cx="11811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520" y="3933056"/>
            <a:ext cx="3672408" cy="1152128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55976" y="3895888"/>
            <a:ext cx="2796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= change in outcome </a:t>
            </a:r>
          </a:p>
          <a:p>
            <a:r>
              <a:rPr lang="en-US" dirty="0" smtClean="0"/>
              <a:t>per unit change in exposure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3501008"/>
            <a:ext cx="1566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BP and weight:</a:t>
            </a:r>
          </a:p>
          <a:p>
            <a:endParaRPr lang="en-US" sz="16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0.9 mmHg/allele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0.5 kg/allele</a:t>
            </a:r>
          </a:p>
          <a:p>
            <a:endParaRPr lang="en-US" sz="16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=1.8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mmHg/kg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6309320"/>
            <a:ext cx="523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*Can be used in different samples (“Two sample MR”)</a:t>
            </a:r>
            <a:endParaRPr lang="en-AU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2276872"/>
            <a:ext cx="42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67744" y="2708920"/>
            <a:ext cx="578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0.5kg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47864" y="3501008"/>
            <a:ext cx="895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0.9mmHg</a:t>
            </a:r>
            <a:endParaRPr lang="en-US" sz="1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Calculating Causal Effect Estimates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3933056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 Regress exposure on SNP &amp; obtain predicted values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1835696" y="4293096"/>
            <a:ext cx="680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Regress outcome on </a:t>
            </a:r>
            <a:r>
              <a:rPr lang="en-US" b="1" dirty="0" smtClean="0"/>
              <a:t>predicted</a:t>
            </a:r>
            <a:r>
              <a:rPr lang="en-US" dirty="0" smtClean="0"/>
              <a:t> exposure (from 1</a:t>
            </a:r>
            <a:r>
              <a:rPr lang="en-US" baseline="30000" dirty="0" smtClean="0"/>
              <a:t>st</a:t>
            </a:r>
            <a:r>
              <a:rPr lang="en-US" dirty="0" smtClean="0"/>
              <a:t> stage regression)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1846380" y="4725144"/>
            <a:ext cx="258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 Adjust standard errors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801814"/>
            <a:ext cx="1497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Two-stage </a:t>
            </a:r>
          </a:p>
          <a:p>
            <a:r>
              <a:rPr lang="en-US" b="1" dirty="0" smtClean="0"/>
              <a:t>Least Squares</a:t>
            </a:r>
          </a:p>
          <a:p>
            <a:r>
              <a:rPr lang="en-US" b="1" dirty="0" smtClean="0"/>
              <a:t> (2SLS):</a:t>
            </a:r>
            <a:endParaRPr lang="en-A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504" y="6309320"/>
            <a:ext cx="568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*Needs to be done in the one sample (“Single sample MR”)</a:t>
            </a:r>
            <a:endParaRPr lang="en-AU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6" y="2237514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SNP</a:t>
            </a:r>
            <a:endParaRPr lang="en-A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15924" y="2254625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Exposure</a:t>
            </a:r>
            <a:endParaRPr lang="en-A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83968" y="2204864"/>
            <a:ext cx="192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Outcome</a:t>
            </a:r>
            <a:endParaRPr lang="en-A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24036" y="1110754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62651" y="242218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94899" y="2453538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736004" y="1661450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76164" y="1678999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98815" y="3068960"/>
            <a:ext cx="216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PREDICTED VALUE-OUTCOME</a:t>
            </a:r>
            <a:endParaRPr lang="en-AU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9592" y="234888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71800" y="2420888"/>
            <a:ext cx="199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?</a:t>
            </a:r>
            <a:r>
              <a:rPr lang="en-AU" dirty="0" smtClean="0"/>
              <a:t> </a:t>
            </a:r>
            <a:r>
              <a:rPr lang="el-GR" dirty="0" smtClean="0"/>
              <a:t>β</a:t>
            </a:r>
            <a:r>
              <a:rPr lang="en-AU" dirty="0" smtClean="0"/>
              <a:t> </a:t>
            </a:r>
            <a:r>
              <a:rPr lang="en-US" baseline="-25000" dirty="0" smtClean="0"/>
              <a:t>CAUSAL EXP-OUTCOME</a:t>
            </a:r>
            <a:endParaRPr lang="en-AU" baseline="-25000" dirty="0"/>
          </a:p>
        </p:txBody>
      </p:sp>
      <p:sp>
        <p:nvSpPr>
          <p:cNvPr id="37" name="Right Brace 36"/>
          <p:cNvSpPr/>
          <p:nvPr/>
        </p:nvSpPr>
        <p:spPr>
          <a:xfrm rot="5400000">
            <a:off x="3570903" y="1851840"/>
            <a:ext cx="57977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387" y="1340768"/>
            <a:ext cx="286762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Calculating Causal Effect Estimates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3933056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 Regress exposure on SNP &amp; obtain predicted values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1835696" y="4293096"/>
            <a:ext cx="680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Regress outcome on </a:t>
            </a:r>
            <a:r>
              <a:rPr lang="en-US" b="1" dirty="0" smtClean="0"/>
              <a:t>predicted</a:t>
            </a:r>
            <a:r>
              <a:rPr lang="en-US" dirty="0" smtClean="0"/>
              <a:t> exposure (from 1</a:t>
            </a:r>
            <a:r>
              <a:rPr lang="en-US" baseline="30000" dirty="0" smtClean="0"/>
              <a:t>st</a:t>
            </a:r>
            <a:r>
              <a:rPr lang="en-US" dirty="0" smtClean="0"/>
              <a:t> stage regression)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1835696" y="4725144"/>
            <a:ext cx="258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 Adjust standard errors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801814"/>
            <a:ext cx="1497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Two-stage </a:t>
            </a:r>
          </a:p>
          <a:p>
            <a:r>
              <a:rPr lang="en-US" b="1" dirty="0" smtClean="0"/>
              <a:t>Least Squares</a:t>
            </a:r>
          </a:p>
          <a:p>
            <a:r>
              <a:rPr lang="en-US" b="1" dirty="0" smtClean="0"/>
              <a:t> (2SLS):</a:t>
            </a:r>
            <a:endParaRPr lang="en-A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504" y="6474822"/>
            <a:ext cx="5116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*Needs to be done in the one sample (“Single sample MR”)</a:t>
            </a:r>
            <a:endParaRPr lang="en-AU" sz="16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6" y="2237514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SNP</a:t>
            </a:r>
            <a:endParaRPr lang="en-A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15924" y="2254625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Exposure</a:t>
            </a:r>
            <a:endParaRPr lang="en-A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83968" y="2204864"/>
            <a:ext cx="192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Outcome</a:t>
            </a:r>
            <a:endParaRPr lang="en-A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24036" y="1110754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62651" y="242218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94899" y="2453538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736004" y="1661450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76164" y="1678999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98815" y="3068960"/>
            <a:ext cx="216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PREDICTED VALUE-OUTCOME</a:t>
            </a:r>
            <a:endParaRPr lang="en-AU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9592" y="234888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71800" y="2420888"/>
            <a:ext cx="199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? </a:t>
            </a:r>
            <a:r>
              <a:rPr lang="el-GR" dirty="0" smtClean="0"/>
              <a:t>β</a:t>
            </a:r>
            <a:r>
              <a:rPr lang="en-AU" dirty="0" smtClean="0"/>
              <a:t> </a:t>
            </a:r>
            <a:r>
              <a:rPr lang="en-US" baseline="-25000" dirty="0" smtClean="0"/>
              <a:t>CAUSAL EXP-OUTCOME</a:t>
            </a:r>
            <a:endParaRPr lang="en-AU" baseline="-25000" dirty="0"/>
          </a:p>
        </p:txBody>
      </p:sp>
      <p:sp>
        <p:nvSpPr>
          <p:cNvPr id="37" name="Right Brace 36"/>
          <p:cNvSpPr/>
          <p:nvPr/>
        </p:nvSpPr>
        <p:spPr>
          <a:xfrm rot="5400000">
            <a:off x="3570903" y="1851840"/>
            <a:ext cx="57977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1" y="1340767"/>
            <a:ext cx="2837852" cy="24941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2645" y="5229200"/>
            <a:ext cx="8504101" cy="1200329"/>
          </a:xfrm>
          <a:prstGeom prst="rect">
            <a:avLst/>
          </a:prstGeom>
          <a:noFill/>
          <a:ln w="34925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This gives you: difference in outcome per unit change in (genetically-predicted) exposure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Genetically determined exposure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“randomized”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can ascribe causality</a:t>
            </a:r>
          </a:p>
          <a:p>
            <a:pPr algn="ctr"/>
            <a:r>
              <a:rPr lang="en-US" dirty="0"/>
              <a:t>	</a:t>
            </a:r>
            <a:r>
              <a:rPr lang="en-US" dirty="0" smtClean="0"/>
              <a:t>			                          </a:t>
            </a:r>
            <a:r>
              <a:rPr lang="en-US" sz="1400" dirty="0" smtClean="0"/>
              <a:t>  </a:t>
            </a:r>
            <a:r>
              <a:rPr lang="en-US" sz="1400" i="1" dirty="0" smtClean="0"/>
              <a:t>(if assumptions are met)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660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This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79296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Determining causality in epidemiology</a:t>
            </a:r>
          </a:p>
          <a:p>
            <a:endParaRPr lang="en-GB" dirty="0" smtClean="0"/>
          </a:p>
          <a:p>
            <a:r>
              <a:rPr lang="en-GB" dirty="0" smtClean="0"/>
              <a:t>Mendelian randomization (MR)</a:t>
            </a:r>
          </a:p>
          <a:p>
            <a:endParaRPr lang="en-GB" dirty="0" smtClean="0"/>
          </a:p>
          <a:p>
            <a:r>
              <a:rPr lang="en-GB" dirty="0" smtClean="0"/>
              <a:t>Examples of MR</a:t>
            </a:r>
          </a:p>
          <a:p>
            <a:endParaRPr lang="en-GB" dirty="0" smtClean="0"/>
          </a:p>
          <a:p>
            <a:r>
              <a:rPr lang="en-GB" dirty="0" smtClean="0"/>
              <a:t>Extensions to MR</a:t>
            </a:r>
          </a:p>
          <a:p>
            <a:endParaRPr lang="en-GB" dirty="0" smtClean="0"/>
          </a:p>
          <a:p>
            <a:r>
              <a:rPr lang="en-GB" dirty="0" smtClean="0"/>
              <a:t>Mining the Phenome / Hypothesis Free Causality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Practical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272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MR Example using CRP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3300" dirty="0" smtClean="0"/>
              <a:t>C-Reactive Protein (CRP) is a biomarker of inflammation</a:t>
            </a:r>
          </a:p>
          <a:p>
            <a:endParaRPr lang="en-GB" sz="3300" dirty="0" smtClean="0"/>
          </a:p>
          <a:p>
            <a:r>
              <a:rPr lang="en-GB" sz="3300" dirty="0" smtClean="0"/>
              <a:t>It is associated with BMI, metabolic syndrome, CHD and a number of other diseases</a:t>
            </a:r>
          </a:p>
          <a:p>
            <a:endParaRPr lang="en-GB" sz="3300" dirty="0" smtClean="0"/>
          </a:p>
          <a:p>
            <a:r>
              <a:rPr lang="en-GB" sz="3300" dirty="0" smtClean="0"/>
              <a:t>It is unclear whether these observational relationships are causal or due to confounding or reverse causality</a:t>
            </a:r>
          </a:p>
          <a:p>
            <a:endParaRPr lang="en-GB" sz="3300" dirty="0"/>
          </a:p>
          <a:p>
            <a:r>
              <a:rPr lang="en-GB" sz="3300" dirty="0" smtClean="0"/>
              <a:t>This question is important from the perspective of intervention and drug development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0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39552" y="188640"/>
            <a:ext cx="835292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1"/>
                </a:solidFill>
                <a:latin typeface="Verdana" charset="0"/>
              </a:rPr>
              <a:t>Using a genetic instrument </a:t>
            </a:r>
            <a:r>
              <a:rPr lang="en-US" sz="2200" b="1" dirty="0">
                <a:solidFill>
                  <a:schemeClr val="accent1"/>
                </a:solidFill>
                <a:latin typeface="Verdana" charset="0"/>
              </a:rPr>
              <a:t>for </a:t>
            </a:r>
            <a:endParaRPr lang="en-US" sz="2200" b="1" dirty="0" smtClean="0">
              <a:solidFill>
                <a:schemeClr val="accent1"/>
              </a:solidFill>
              <a:latin typeface="Verdana" charset="0"/>
            </a:endParaRPr>
          </a:p>
          <a:p>
            <a:pPr algn="ctr"/>
            <a:r>
              <a:rPr lang="en-US" sz="2200" b="1" dirty="0" err="1" smtClean="0">
                <a:solidFill>
                  <a:schemeClr val="accent1"/>
                </a:solidFill>
                <a:latin typeface="Verdana" charset="0"/>
              </a:rPr>
              <a:t>proinflammatory</a:t>
            </a:r>
            <a:r>
              <a:rPr lang="en-US" sz="2200" b="1" dirty="0" smtClean="0">
                <a:solidFill>
                  <a:schemeClr val="accent1"/>
                </a:solidFill>
                <a:latin typeface="Verdana" charset="0"/>
              </a:rPr>
              <a:t> CRP </a:t>
            </a:r>
          </a:p>
          <a:p>
            <a:pPr algn="ctr"/>
            <a:endParaRPr lang="en-US" dirty="0">
              <a:solidFill>
                <a:schemeClr val="accent1"/>
              </a:solidFill>
              <a:latin typeface="Verdana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35215" y="1204913"/>
            <a:ext cx="166987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U</a:t>
            </a:r>
            <a:endParaRPr lang="en-GB" sz="2800" b="1" dirty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3801815" y="1738313"/>
            <a:ext cx="1142548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249615" y="1738313"/>
            <a:ext cx="1142548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691680" y="3490913"/>
            <a:ext cx="16698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211960" y="3490911"/>
            <a:ext cx="1845884" cy="10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113214" y="3035300"/>
            <a:ext cx="27072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err="1" smtClean="0">
                <a:latin typeface="+mj-lt"/>
                <a:ea typeface="ＭＳ Ｐゴシック" pitchFamily="80" charset="-128"/>
              </a:rPr>
              <a:t>Cardiometabolic</a:t>
            </a:r>
            <a:r>
              <a:rPr lang="en-GB" sz="2800" b="1" dirty="0" smtClean="0">
                <a:latin typeface="+mj-lt"/>
                <a:ea typeface="ＭＳ Ｐゴシック" pitchFamily="80" charset="-128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</a:rPr>
              <a:t>traits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51520" y="3068960"/>
            <a:ext cx="19102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 smtClean="0">
                <a:latin typeface="+mj-lt"/>
                <a:ea typeface="ＭＳ Ｐゴシック" pitchFamily="80" charset="-128"/>
              </a:rPr>
              <a:t>CRP </a:t>
            </a:r>
            <a:r>
              <a:rPr lang="en-GB" sz="2800" b="1" dirty="0" smtClean="0">
                <a:latin typeface="+mj-lt"/>
                <a:ea typeface="ＭＳ Ｐゴシック" pitchFamily="80" charset="-128"/>
              </a:rPr>
              <a:t>genotype</a:t>
            </a:r>
            <a:endParaRPr lang="en-GB" sz="2800" b="1" dirty="0">
              <a:latin typeface="+mj-lt"/>
              <a:ea typeface="ＭＳ Ｐゴシック" pitchFamily="80" charset="-128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699792" y="3212976"/>
            <a:ext cx="219720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</a:rPr>
              <a:t>CRP</a:t>
            </a:r>
            <a:endParaRPr lang="en-GB" sz="2800" b="1" dirty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1520" y="4148138"/>
            <a:ext cx="8856984" cy="263525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600" b="1" dirty="0" smtClean="0">
                <a:solidFill>
                  <a:schemeClr val="accent1"/>
                </a:solidFill>
              </a:rPr>
              <a:t>TWO ALTERNATIVES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If CRP </a:t>
            </a:r>
            <a:r>
              <a:rPr lang="en-GB" sz="2400" u="sng" dirty="0" smtClean="0"/>
              <a:t>DOES NOT </a:t>
            </a:r>
            <a:r>
              <a:rPr lang="en-GB" sz="2400" dirty="0" smtClean="0"/>
              <a:t>causally affect </a:t>
            </a:r>
            <a:r>
              <a:rPr lang="en-GB" sz="2400" dirty="0" err="1" smtClean="0"/>
              <a:t>cardiometabolic</a:t>
            </a:r>
            <a:r>
              <a:rPr lang="en-GB" sz="2400" dirty="0" smtClean="0"/>
              <a:t> traits: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</a:t>
            </a:r>
            <a:r>
              <a:rPr lang="en-GB" sz="2400" i="1" dirty="0" smtClean="0"/>
              <a:t>CRP</a:t>
            </a:r>
            <a:r>
              <a:rPr lang="en-GB" sz="2400" dirty="0" smtClean="0"/>
              <a:t> gene variant should NOT be related to </a:t>
            </a:r>
            <a:r>
              <a:rPr lang="en-GB" sz="2400" dirty="0" err="1" smtClean="0"/>
              <a:t>cardiometabolic</a:t>
            </a:r>
            <a:r>
              <a:rPr lang="en-GB" sz="2400" dirty="0" smtClean="0"/>
              <a:t> traits</a:t>
            </a:r>
          </a:p>
          <a:p>
            <a:pPr marL="457200" indent="-457200">
              <a:spcBef>
                <a:spcPts val="1728"/>
              </a:spcBef>
              <a:buFont typeface="+mj-lt"/>
              <a:buAutoNum type="arabicPeriod" startAt="2"/>
            </a:pPr>
            <a:r>
              <a:rPr lang="en-GB" sz="2400" dirty="0" smtClean="0"/>
              <a:t>If CRP </a:t>
            </a:r>
            <a:r>
              <a:rPr lang="en-GB" sz="2400" u="sng" dirty="0" smtClean="0"/>
              <a:t>CAUSALLY</a:t>
            </a:r>
            <a:r>
              <a:rPr lang="en-GB" sz="2400" dirty="0" smtClean="0"/>
              <a:t> affects metabolic traits: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       </a:t>
            </a:r>
            <a:r>
              <a:rPr lang="en-GB" sz="2400" i="1" dirty="0"/>
              <a:t>CRP</a:t>
            </a:r>
            <a:r>
              <a:rPr lang="en-GB" sz="2400" dirty="0"/>
              <a:t> gene variant should </a:t>
            </a:r>
            <a:r>
              <a:rPr lang="en-GB" sz="2400" dirty="0" smtClean="0"/>
              <a:t>also be related to these metabolic 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“Bi-directional </a:t>
            </a:r>
            <a:r>
              <a:rPr lang="en-GB" sz="3600" dirty="0" err="1" smtClean="0">
                <a:solidFill>
                  <a:schemeClr val="tx2"/>
                </a:solidFill>
              </a:rPr>
              <a:t>Mendelian</a:t>
            </a:r>
            <a:r>
              <a:rPr lang="en-GB" sz="3600" dirty="0" smtClean="0">
                <a:solidFill>
                  <a:schemeClr val="tx2"/>
                </a:solidFill>
              </a:rPr>
              <a:t> Randomization”: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Testing causality and reverse causation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8765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FTO</a:t>
            </a:r>
          </a:p>
          <a:p>
            <a:pPr algn="ctr"/>
            <a:r>
              <a:rPr lang="en-US" dirty="0" smtClean="0"/>
              <a:t>Genotype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2905780"/>
            <a:ext cx="180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BMI</a:t>
            </a:r>
            <a:endParaRPr lang="en-AU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31524" y="3194973"/>
            <a:ext cx="908228" cy="479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55860" y="3018873"/>
            <a:ext cx="908228" cy="479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59227" y="2901424"/>
            <a:ext cx="115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CRP</a:t>
            </a:r>
            <a:endParaRPr lang="en-A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496452" y="286897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CRP</a:t>
            </a:r>
          </a:p>
          <a:p>
            <a:pPr algn="ctr"/>
            <a:r>
              <a:rPr lang="en-US" dirty="0" smtClean="0"/>
              <a:t>Genotype</a:t>
            </a:r>
            <a:endParaRPr lang="en-AU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444208" y="3192143"/>
            <a:ext cx="908228" cy="4791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435824" y="3392125"/>
            <a:ext cx="908228" cy="4791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8024" y="259698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4788024" y="34917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45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FIG_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FIG_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BMI_CRP_I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413" y="79375"/>
            <a:ext cx="76835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87413" y="2301875"/>
            <a:ext cx="76835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539552" y="404664"/>
            <a:ext cx="8411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Verdana" charset="0"/>
              </a:rPr>
              <a:t>Limitations to </a:t>
            </a:r>
            <a:r>
              <a:rPr lang="en-US" sz="3200" dirty="0" err="1">
                <a:solidFill>
                  <a:schemeClr val="tx2"/>
                </a:solidFill>
                <a:latin typeface="Verdana" charset="0"/>
              </a:rPr>
              <a:t>Mendelian</a:t>
            </a:r>
            <a:r>
              <a:rPr lang="en-US" sz="3200" dirty="0">
                <a:solidFill>
                  <a:schemeClr val="tx2"/>
                </a:solidFill>
                <a:latin typeface="Verdana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Verdana" charset="0"/>
              </a:rPr>
              <a:t>Randomization</a:t>
            </a:r>
            <a:endParaRPr lang="en-US" sz="32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860425" y="1480423"/>
            <a:ext cx="759777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b="1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1</a:t>
            </a:r>
            <a:r>
              <a:rPr lang="en-US" dirty="0" smtClean="0">
                <a:latin typeface="Verdana" charset="0"/>
              </a:rPr>
              <a:t>- </a:t>
            </a:r>
            <a:r>
              <a:rPr lang="en-US" dirty="0">
                <a:latin typeface="Verdana" charset="0"/>
              </a:rPr>
              <a:t>Population stratification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2</a:t>
            </a:r>
            <a:r>
              <a:rPr lang="en-US" dirty="0" smtClean="0">
                <a:latin typeface="Verdana" charset="0"/>
              </a:rPr>
              <a:t>- </a:t>
            </a:r>
            <a:r>
              <a:rPr lang="en-US" dirty="0" err="1" smtClean="0">
                <a:latin typeface="Verdana" charset="0"/>
              </a:rPr>
              <a:t>Canalisation</a:t>
            </a:r>
            <a:r>
              <a:rPr lang="en-US" dirty="0" smtClean="0">
                <a:latin typeface="Verdana" charset="0"/>
              </a:rPr>
              <a:t> (“</a:t>
            </a:r>
            <a:r>
              <a:rPr lang="en-US" smtClean="0">
                <a:latin typeface="Verdana" charset="0"/>
              </a:rPr>
              <a:t>Developmental compensation”)</a:t>
            </a: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3</a:t>
            </a:r>
            <a:r>
              <a:rPr lang="en-US" dirty="0" smtClean="0">
                <a:latin typeface="Verdana" charset="0"/>
              </a:rPr>
              <a:t>- The existence of instruments</a:t>
            </a: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Verdana" charset="0"/>
              </a:rPr>
              <a:t>4-  </a:t>
            </a:r>
            <a:r>
              <a:rPr lang="en-US" b="1" dirty="0">
                <a:latin typeface="Verdana" charset="0"/>
              </a:rPr>
              <a:t>Pleiotropy</a:t>
            </a:r>
          </a:p>
          <a:p>
            <a:pPr>
              <a:spcBef>
                <a:spcPct val="50000"/>
              </a:spcBef>
            </a:pPr>
            <a:endParaRPr lang="en-US" b="1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Verdana" charset="0"/>
              </a:rPr>
              <a:t>5-  </a:t>
            </a:r>
            <a:r>
              <a:rPr lang="en-US" b="1" dirty="0">
                <a:latin typeface="Verdana" charset="0"/>
              </a:rPr>
              <a:t>Power (also “weak instrument bias”)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Pleiotropy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Genetic variant influences more than one trait</a:t>
            </a:r>
          </a:p>
          <a:p>
            <a:r>
              <a:rPr lang="en-US" sz="2400" dirty="0" smtClean="0"/>
              <a:t>Pleiotropy only violates MR’s assumptions if it involves a pathway outside that of the exposure and is a pathway that </a:t>
            </a:r>
            <a:r>
              <a:rPr lang="en-US" sz="2400" u="sng" dirty="0" smtClean="0"/>
              <a:t>affects your outcome</a:t>
            </a:r>
            <a:endParaRPr lang="en-US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4355812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3477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34197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</a:t>
            </a:r>
            <a:r>
              <a:rPr lang="en-US" dirty="0"/>
              <a:t>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187624" y="3707740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51720" y="3779748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32040" y="5949280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79912" y="465313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Exposure</a:t>
            </a:r>
          </a:p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80112" y="50131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</a:t>
            </a:r>
            <a:r>
              <a:rPr lang="en-US" dirty="0"/>
              <a:t>2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427984" y="5301208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92080" y="5373216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99992" y="386104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11960" y="35010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740352" y="6093296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12160" y="47971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7236296" y="5445224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100392" y="5517232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20272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740352" y="4077072"/>
            <a:ext cx="1008112" cy="100811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308304" y="400506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532440" y="50851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</a:t>
            </a:r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6216" y="48691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Exposure</a:t>
            </a:r>
          </a:p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44208" y="2996952"/>
            <a:ext cx="2592288" cy="352839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4288" y="2564904"/>
            <a:ext cx="10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Violation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Power and Weak Instruments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785395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Power:</a:t>
            </a:r>
          </a:p>
          <a:p>
            <a:pPr lvl="1"/>
            <a:r>
              <a:rPr lang="en-US" sz="2200" dirty="0" smtClean="0"/>
              <a:t>Genetic variants explain very small amounts of phenotypic variance in a given trait</a:t>
            </a:r>
          </a:p>
          <a:p>
            <a:pPr lvl="1"/>
            <a:r>
              <a:rPr lang="en-US" sz="2200" dirty="0" smtClean="0"/>
              <a:t>VERY large sample sizes are generally required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Weak instruments: </a:t>
            </a:r>
          </a:p>
          <a:p>
            <a:pPr lvl="1"/>
            <a:r>
              <a:rPr lang="en-US" sz="2400" dirty="0" smtClean="0"/>
              <a:t>Genetic variants that are weak proxies for the exposure</a:t>
            </a:r>
          </a:p>
          <a:p>
            <a:pPr lvl="1"/>
            <a:r>
              <a:rPr lang="en-US" sz="2600" dirty="0" smtClean="0"/>
              <a:t>Results in biased causal estimates from MR</a:t>
            </a:r>
          </a:p>
          <a:p>
            <a:endParaRPr lang="en-US" sz="2600" dirty="0" smtClean="0"/>
          </a:p>
          <a:p>
            <a:r>
              <a:rPr lang="en-US" sz="2400" dirty="0"/>
              <a:t>Different impact of the bias from weak instruments:</a:t>
            </a:r>
          </a:p>
          <a:p>
            <a:pPr lvl="1"/>
            <a:r>
              <a:rPr lang="en-US" sz="2400" b="1" dirty="0"/>
              <a:t>Single Sample MR</a:t>
            </a:r>
            <a:r>
              <a:rPr lang="en-US" sz="2400" b="1" dirty="0" smtClean="0"/>
              <a:t>: </a:t>
            </a:r>
            <a:r>
              <a:rPr lang="en-US" sz="2400" dirty="0" smtClean="0"/>
              <a:t> to the confounded estimate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lvl="1"/>
            <a:r>
              <a:rPr lang="en-US" sz="2400" b="1" dirty="0"/>
              <a:t>Two-Sample MR</a:t>
            </a:r>
            <a:r>
              <a:rPr lang="en-US" sz="2400" b="1" dirty="0" smtClean="0"/>
              <a:t>:</a:t>
            </a:r>
            <a:r>
              <a:rPr lang="en-US" sz="2400" dirty="0" smtClean="0"/>
              <a:t> to the null</a:t>
            </a:r>
            <a:endParaRPr lang="en-US" sz="2400" b="1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710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Using Multiple Genetic Variants as Instruments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63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04048" y="4077072"/>
            <a:ext cx="3947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i="1" dirty="0" smtClean="0"/>
              <a:t>Palmer et </a:t>
            </a:r>
            <a:r>
              <a:rPr lang="en-GB" sz="2000" i="1" dirty="0"/>
              <a:t>al </a:t>
            </a:r>
            <a:r>
              <a:rPr lang="en-GB" sz="2000" i="1" dirty="0" smtClean="0"/>
              <a:t>(2011) Stat Method Res</a:t>
            </a:r>
            <a:endParaRPr lang="en-GB" sz="2000" i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4509120"/>
            <a:ext cx="8229600" cy="676671"/>
          </a:xfrm>
        </p:spPr>
        <p:txBody>
          <a:bodyPr>
            <a:normAutofit/>
          </a:bodyPr>
          <a:lstStyle/>
          <a:p>
            <a:r>
              <a:rPr lang="en-GB" dirty="0" smtClean="0"/>
              <a:t>Allelic scores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272609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Testing multiple variants individually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5992689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Meta-analyse individual SNPs</a:t>
            </a:r>
          </a:p>
        </p:txBody>
      </p:sp>
    </p:spTree>
    <p:extLst>
      <p:ext uri="{BB962C8B-B14F-4D97-AF65-F5344CB8AC3E}">
        <p14:creationId xmlns:p14="http://schemas.microsoft.com/office/powerpoint/2010/main" val="17702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5140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6" y="476672"/>
            <a:ext cx="6575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/>
              <a:t>http://cnsgenomics.com/shiny/mRnd/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Using MR to Inform Mother-Offspring Associations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RCTs: the Gold Standard in Inferring Causality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60340" y="2744776"/>
            <a:ext cx="3429000" cy="580459"/>
          </a:xfrm>
          <a:prstGeom prst="rect">
            <a:avLst/>
          </a:prstGeom>
          <a:solidFill>
            <a:srgbClr val="FFFFFF"/>
          </a:solidFill>
          <a:ln w="666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RANDOMIZATION </a:t>
            </a:r>
            <a:r>
              <a:rPr lang="en-US" sz="1600" dirty="0">
                <a:latin typeface="Comic Sans MS" pitchFamily="66" charset="0"/>
              </a:rPr>
              <a:t>METHOD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90276" y="1635968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60440" y="4722954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960340" y="3654382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</a:t>
            </a:r>
          </a:p>
          <a:p>
            <a:pPr eaLnBrk="0" hangingPunct="0"/>
            <a:endParaRPr lang="en-US" sz="1600">
              <a:latin typeface="Comic Sans MS" pitchFamily="66" charset="0"/>
            </a:endParaRPr>
          </a:p>
          <a:p>
            <a:pPr eaLnBrk="0" hangingPunct="0"/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017740" y="3654382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NO </a:t>
            </a:r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674840" y="2359563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>
            <a:off x="4217640" y="3416921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4789140" y="3394495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617440" y="6147717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3188940" y="4604224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6389340" y="4604224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35385" y="2636912"/>
            <a:ext cx="2413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u="sng" dirty="0" smtClean="0"/>
              <a:t>Randomization</a:t>
            </a:r>
          </a:p>
          <a:p>
            <a:pPr algn="ctr"/>
            <a:r>
              <a:rPr lang="en-US" i="1" u="sng" dirty="0"/>
              <a:t>m</a:t>
            </a:r>
            <a:r>
              <a:rPr lang="en-US" i="1" u="sng" dirty="0" smtClean="0"/>
              <a:t>akes causal inference</a:t>
            </a:r>
          </a:p>
          <a:p>
            <a:pPr algn="ctr"/>
            <a:r>
              <a:rPr lang="en-US" i="1" u="sng" dirty="0" smtClean="0"/>
              <a:t>possible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27619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759007" y="2286164"/>
            <a:ext cx="104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Maternal</a:t>
            </a:r>
          </a:p>
          <a:p>
            <a:pPr algn="ctr"/>
            <a:r>
              <a:rPr lang="en-US" dirty="0" smtClean="0"/>
              <a:t>SNP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881688" y="2286164"/>
            <a:ext cx="104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Maternal</a:t>
            </a:r>
          </a:p>
          <a:p>
            <a:pPr algn="ctr"/>
            <a:r>
              <a:rPr lang="en-US" dirty="0" smtClean="0"/>
              <a:t>Exposure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897912" y="2286164"/>
            <a:ext cx="1050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Child</a:t>
            </a:r>
          </a:p>
          <a:p>
            <a:pPr algn="ctr"/>
            <a:r>
              <a:rPr lang="en-US" dirty="0" smtClean="0"/>
              <a:t>Outcome</a:t>
            </a:r>
            <a:endParaRPr lang="en-AU" dirty="0"/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 flipV="1">
            <a:off x="2804678" y="2609329"/>
            <a:ext cx="9752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64918" y="2617176"/>
            <a:ext cx="9752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47970" y="148478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AU" dirty="0"/>
          </a:p>
        </p:txBody>
      </p:sp>
      <p:cxnSp>
        <p:nvCxnSpPr>
          <p:cNvPr id="11" name="Straight Arrow Connector 10"/>
          <p:cNvCxnSpPr>
            <a:stCxn id="9" idx="1"/>
            <a:endCxn id="4" idx="0"/>
          </p:cNvCxnSpPr>
          <p:nvPr/>
        </p:nvCxnSpPr>
        <p:spPr>
          <a:xfrm flipH="1">
            <a:off x="4404524" y="1669450"/>
            <a:ext cx="843446" cy="61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  <a:endCxn id="5" idx="0"/>
          </p:cNvCxnSpPr>
          <p:nvPr/>
        </p:nvCxnSpPr>
        <p:spPr>
          <a:xfrm>
            <a:off x="5580112" y="1669450"/>
            <a:ext cx="842976" cy="61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62" y="3457443"/>
            <a:ext cx="7385369" cy="306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238125"/>
            <a:ext cx="1219200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46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538163"/>
            <a:ext cx="64674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6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20713"/>
          <a:ext cx="8229600" cy="550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8" r:id="rId3" imgW="8230313" imgH="5505165" progId="Excel.Sheet.8">
                  <p:embed/>
                </p:oleObj>
              </mc:Choice>
              <mc:Fallback>
                <p:oleObj r:id="rId3" imgW="8230313" imgH="550516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20713"/>
                        <a:ext cx="8229600" cy="550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971550" y="6165850"/>
            <a:ext cx="6592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Kelly Y, Sacker A, Gray R et al.  </a:t>
            </a:r>
            <a:r>
              <a:rPr lang="en-GB" sz="1200" i="1"/>
              <a:t>J Epidemiol Community Health</a:t>
            </a:r>
            <a:r>
              <a:rPr lang="en-GB" sz="1200"/>
              <a:t> (2010), doi:10.1136/jech.2009.103002</a:t>
            </a:r>
          </a:p>
        </p:txBody>
      </p:sp>
    </p:spTree>
    <p:extLst>
      <p:ext uri="{BB962C8B-B14F-4D97-AF65-F5344CB8AC3E}">
        <p14:creationId xmlns:p14="http://schemas.microsoft.com/office/powerpoint/2010/main" val="38556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Chart 3"/>
          <p:cNvGraphicFramePr>
            <a:graphicFrameLocks/>
          </p:cNvGraphicFramePr>
          <p:nvPr/>
        </p:nvGraphicFramePr>
        <p:xfrm>
          <a:off x="611188" y="836613"/>
          <a:ext cx="7705725" cy="531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2" r:id="rId3" imgW="7706012" imgH="5316173" progId="Excel.Sheet.8">
                  <p:embed/>
                </p:oleObj>
              </mc:Choice>
              <mc:Fallback>
                <p:oleObj r:id="rId3" imgW="7706012" imgH="531617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36613"/>
                        <a:ext cx="7705725" cy="531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71550" y="6165850"/>
            <a:ext cx="6592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Kelly Y, Sacker A, Gray R et al.  </a:t>
            </a:r>
            <a:r>
              <a:rPr lang="en-GB" sz="1200" i="1"/>
              <a:t>J Epidemiol Community Health</a:t>
            </a:r>
            <a:r>
              <a:rPr lang="en-GB" sz="1200"/>
              <a:t> (2010), doi:10.1136/jech.2009.103002</a:t>
            </a:r>
          </a:p>
        </p:txBody>
      </p:sp>
    </p:spTree>
    <p:extLst>
      <p:ext uri="{BB962C8B-B14F-4D97-AF65-F5344CB8AC3E}">
        <p14:creationId xmlns:p14="http://schemas.microsoft.com/office/powerpoint/2010/main" val="32281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6" r:id="rId3" imgW="8230313" imgH="5291787" progId="Excel.Sheet.8">
                  <p:embed/>
                </p:oleObj>
              </mc:Choice>
              <mc:Fallback>
                <p:oleObj r:id="rId3" imgW="8230313" imgH="529178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6613"/>
                        <a:ext cx="8229600" cy="528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116013" y="6248400"/>
            <a:ext cx="7632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Kelly Y, Sacker A, Gray R et al.  </a:t>
            </a:r>
            <a:r>
              <a:rPr lang="en-GB" sz="1200" i="1"/>
              <a:t>J Epidemiol Community Health</a:t>
            </a:r>
            <a:r>
              <a:rPr lang="en-GB" sz="1200"/>
              <a:t> (2010), doi:10.1136/jech.2009.103002</a:t>
            </a:r>
          </a:p>
        </p:txBody>
      </p:sp>
    </p:spTree>
    <p:extLst>
      <p:ext uri="{BB962C8B-B14F-4D97-AF65-F5344CB8AC3E}">
        <p14:creationId xmlns:p14="http://schemas.microsoft.com/office/powerpoint/2010/main" val="4795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9130945" cy="469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Maternal Alcohol </a:t>
            </a:r>
            <a:r>
              <a:rPr lang="en-GB" dirty="0" err="1" smtClean="0">
                <a:solidFill>
                  <a:schemeClr val="tx2"/>
                </a:solidFill>
              </a:rPr>
              <a:t>Dehydrogenase</a:t>
            </a:r>
            <a:r>
              <a:rPr lang="en-GB" dirty="0" smtClean="0">
                <a:solidFill>
                  <a:schemeClr val="tx2"/>
                </a:solidFill>
              </a:rPr>
              <a:t> and Offspring IQ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60648"/>
            <a:ext cx="820891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Alcohol </a:t>
            </a:r>
            <a:r>
              <a:rPr lang="en-GB" dirty="0" err="1" smtClean="0"/>
              <a:t>dehydrogenase</a:t>
            </a:r>
            <a:r>
              <a:rPr lang="en-GB" dirty="0" smtClean="0"/>
              <a:t> (ADH) risk allele score in offspring and offspring IQ, stratified by maternal alcohol intake during pregnancy</a:t>
            </a:r>
            <a:endParaRPr lang="en-GB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790575" y="836712"/>
          <a:ext cx="7562850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0" name="Chart" r:id="rId3" imgW="7543800" imgH="4829175" progId="MSGraph.Chart.8">
                  <p:embed/>
                </p:oleObj>
              </mc:Choice>
              <mc:Fallback>
                <p:oleObj name="Chart" r:id="rId3" imgW="7543800" imgH="482917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836712"/>
                        <a:ext cx="7562850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55576" y="573325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 value for interaction of risk allele score and drinking during pregnancy equals 0.009</a:t>
            </a:r>
          </a:p>
          <a:p>
            <a:endParaRPr lang="en-GB" dirty="0" smtClean="0"/>
          </a:p>
          <a:p>
            <a:r>
              <a:rPr lang="en-GB" sz="2000" dirty="0" smtClean="0"/>
              <a:t>Lewis S et al, </a:t>
            </a:r>
            <a:r>
              <a:rPr lang="en-GB" sz="2000" dirty="0" err="1" smtClean="0"/>
              <a:t>PLoS</a:t>
            </a:r>
            <a:r>
              <a:rPr lang="en-GB" sz="2000" dirty="0" smtClean="0"/>
              <a:t> One Nov  2012.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159443" y="3284984"/>
            <a:ext cx="115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IQ Change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4581128"/>
            <a:ext cx="960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All women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3933056"/>
            <a:ext cx="2664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Women not drinking in pregnancy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5229200"/>
            <a:ext cx="2710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Women drinking during pregnancy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071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708"/>
            <a:ext cx="2610619" cy="644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998" y="2743307"/>
            <a:ext cx="811438" cy="9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Two Step Mendelian Randomization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(Mediation Analysis)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5123" y="2132856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FTO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305283" y="213285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BMI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065767" y="306896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LDL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849173" y="215911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CHD</a:t>
            </a:r>
            <a:endParaRPr lang="en-AU" dirty="0"/>
          </a:p>
        </p:txBody>
      </p:sp>
      <p:cxnSp>
        <p:nvCxnSpPr>
          <p:cNvPr id="8" name="Straight Arrow Connector 7"/>
          <p:cNvCxnSpPr>
            <a:stCxn id="3" idx="3"/>
            <a:endCxn id="4" idx="1"/>
          </p:cNvCxnSpPr>
          <p:nvPr/>
        </p:nvCxnSpPr>
        <p:spPr>
          <a:xfrm>
            <a:off x="3413543" y="2317522"/>
            <a:ext cx="89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81347" y="2308956"/>
            <a:ext cx="89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4587572" y="2502188"/>
            <a:ext cx="478195" cy="56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57411" y="2492896"/>
            <a:ext cx="494829" cy="540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34461" y="397813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HMGCR</a:t>
            </a:r>
            <a:endParaRPr lang="en-AU" i="1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4394684" y="3438292"/>
            <a:ext cx="671083" cy="539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467544" y="4840561"/>
            <a:ext cx="8229600" cy="1828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How much of the effect of BMI on CHD is mediated through LDL?</a:t>
            </a:r>
          </a:p>
          <a:p>
            <a:endParaRPr lang="en-GB" dirty="0"/>
          </a:p>
          <a:p>
            <a:r>
              <a:rPr lang="en-GB" dirty="0" smtClean="0"/>
              <a:t>Can be done using two sample MR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2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The Need for Observational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79296" cy="4525963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Randomized Controlled Trials (RCTs):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ot always ethical or practically feasible </a:t>
            </a:r>
            <a:r>
              <a:rPr lang="en-GB" dirty="0" err="1" smtClean="0"/>
              <a:t>eg</a:t>
            </a:r>
            <a:r>
              <a:rPr lang="en-GB" dirty="0" smtClean="0"/>
              <a:t> anything toxic</a:t>
            </a:r>
          </a:p>
          <a:p>
            <a:pPr lvl="1"/>
            <a:r>
              <a:rPr lang="en-GB" dirty="0" smtClean="0"/>
              <a:t>Expensive, requires experimentation in humans</a:t>
            </a:r>
          </a:p>
          <a:p>
            <a:pPr lvl="1"/>
            <a:r>
              <a:rPr lang="en-GB" dirty="0" smtClean="0"/>
              <a:t>Should only be conducted on interventions that show very strong observational evidence in humans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Observational studies:</a:t>
            </a:r>
          </a:p>
          <a:p>
            <a:pPr lvl="1"/>
            <a:r>
              <a:rPr lang="en-GB" dirty="0" smtClean="0"/>
              <a:t>Association between environmental exposures and disease measured in observational designs (non-experimental)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err="1" smtClean="0"/>
              <a:t>eg</a:t>
            </a:r>
            <a:r>
              <a:rPr lang="en-GB" dirty="0" smtClean="0"/>
              <a:t>  case-control studies or cohort studies</a:t>
            </a:r>
            <a:endParaRPr lang="en-GB" dirty="0"/>
          </a:p>
          <a:p>
            <a:pPr lvl="1"/>
            <a:r>
              <a:rPr lang="en-GB" dirty="0" smtClean="0"/>
              <a:t>Reliably assigning causality in these types of studies is </a:t>
            </a:r>
          </a:p>
          <a:p>
            <a:pPr marL="457200" lvl="1" indent="0">
              <a:buNone/>
            </a:pPr>
            <a:r>
              <a:rPr lang="en-GB" b="1" i="1" dirty="0"/>
              <a:t> </a:t>
            </a:r>
            <a:r>
              <a:rPr lang="en-GB" b="1" i="1" dirty="0" smtClean="0"/>
              <a:t>   very limited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40339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Multivariable MR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26876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SNP1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71648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SNP2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216421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SNP3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261194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SNP4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305966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SNP5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1772816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 Mass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2627620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Lean Mass</a:t>
            </a:r>
            <a:endParaRPr lang="en-AU" dirty="0"/>
          </a:p>
        </p:txBody>
      </p:sp>
      <p:cxnSp>
        <p:nvCxnSpPr>
          <p:cNvPr id="12" name="Straight Arrow Connector 11"/>
          <p:cNvCxnSpPr>
            <a:stCxn id="3" idx="3"/>
          </p:cNvCxnSpPr>
          <p:nvPr/>
        </p:nvCxnSpPr>
        <p:spPr>
          <a:xfrm>
            <a:off x="2366865" y="1453426"/>
            <a:ext cx="1053007" cy="46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</p:cNvCxnSpPr>
          <p:nvPr/>
        </p:nvCxnSpPr>
        <p:spPr>
          <a:xfrm>
            <a:off x="2366865" y="1453426"/>
            <a:ext cx="1053007" cy="132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>
            <a:off x="2366865" y="1901153"/>
            <a:ext cx="1053007" cy="1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</p:cNvCxnSpPr>
          <p:nvPr/>
        </p:nvCxnSpPr>
        <p:spPr>
          <a:xfrm>
            <a:off x="2366865" y="1901153"/>
            <a:ext cx="1053007" cy="879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</p:cNvCxnSpPr>
          <p:nvPr/>
        </p:nvCxnSpPr>
        <p:spPr>
          <a:xfrm>
            <a:off x="2366865" y="2348880"/>
            <a:ext cx="105300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</p:cNvCxnSpPr>
          <p:nvPr/>
        </p:nvCxnSpPr>
        <p:spPr>
          <a:xfrm flipV="1">
            <a:off x="2366865" y="1916832"/>
            <a:ext cx="105300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</p:cNvCxnSpPr>
          <p:nvPr/>
        </p:nvCxnSpPr>
        <p:spPr>
          <a:xfrm flipV="1">
            <a:off x="2366865" y="1916832"/>
            <a:ext cx="1053007" cy="879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</p:cNvCxnSpPr>
          <p:nvPr/>
        </p:nvCxnSpPr>
        <p:spPr>
          <a:xfrm flipV="1">
            <a:off x="2366865" y="2780928"/>
            <a:ext cx="1053007" cy="1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</p:cNvCxnSpPr>
          <p:nvPr/>
        </p:nvCxnSpPr>
        <p:spPr>
          <a:xfrm flipV="1">
            <a:off x="2366865" y="1916832"/>
            <a:ext cx="1053007" cy="132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</p:cNvCxnSpPr>
          <p:nvPr/>
        </p:nvCxnSpPr>
        <p:spPr>
          <a:xfrm flipV="1">
            <a:off x="2366865" y="2796607"/>
            <a:ext cx="1053007" cy="447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07846" y="2060848"/>
            <a:ext cx="220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Bone Mineral Density</a:t>
            </a:r>
          </a:p>
          <a:p>
            <a:pPr algn="ctr"/>
            <a:r>
              <a:rPr lang="en-US" dirty="0" smtClean="0"/>
              <a:t>(Osteoporosis)</a:t>
            </a:r>
            <a:endParaRPr lang="en-AU" dirty="0"/>
          </a:p>
        </p:txBody>
      </p:sp>
      <p:cxnSp>
        <p:nvCxnSpPr>
          <p:cNvPr id="33" name="Straight Arrow Connector 32"/>
          <p:cNvCxnSpPr>
            <a:stCxn id="8" idx="3"/>
          </p:cNvCxnSpPr>
          <p:nvPr/>
        </p:nvCxnSpPr>
        <p:spPr>
          <a:xfrm>
            <a:off x="4573780" y="1957482"/>
            <a:ext cx="934324" cy="39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3"/>
          </p:cNvCxnSpPr>
          <p:nvPr/>
        </p:nvCxnSpPr>
        <p:spPr>
          <a:xfrm flipV="1">
            <a:off x="4734401" y="2533546"/>
            <a:ext cx="701695" cy="278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272" y="3922145"/>
            <a:ext cx="5576752" cy="27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Mendelian Randomization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and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Drug Targets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156920" y="6411912"/>
            <a:ext cx="3023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Thanks </a:t>
            </a: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Sek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Kathiresan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760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Late Stage Failure in Drug Trials</a:t>
            </a:r>
            <a:endParaRPr lang="en-AU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884" y="1700808"/>
            <a:ext cx="3912548" cy="4668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8021" y="6444044"/>
            <a:ext cx="35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Cook et al. (2014) </a:t>
            </a:r>
            <a:r>
              <a:rPr lang="en-US" i="1" dirty="0" smtClean="0"/>
              <a:t>Nat Rev Drug Disc</a:t>
            </a:r>
            <a:endParaRPr lang="en-AU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00808"/>
            <a:ext cx="3658099" cy="43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4"/>
          <p:cNvSpPr>
            <a:spLocks noGrp="1"/>
          </p:cNvSpPr>
          <p:nvPr>
            <p:ph type="title"/>
          </p:nvPr>
        </p:nvSpPr>
        <p:spPr>
          <a:xfrm>
            <a:off x="-76200" y="3810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Association of </a:t>
            </a:r>
            <a:r>
              <a:rPr lang="en-US" sz="3200" dirty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L</a:t>
            </a:r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DL-C, HDL-C, and </a:t>
            </a:r>
            <a:b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</a:br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risk for coronary heart disease (CHD</a:t>
            </a:r>
            <a:r>
              <a:rPr lang="en-US" sz="3200" dirty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)</a:t>
            </a:r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 </a:t>
            </a:r>
            <a:r>
              <a:rPr lang="en-US" sz="3200" dirty="0" smtClean="0">
                <a:latin typeface="Gill Sans"/>
                <a:ea typeface="ＭＳ Ｐゴシック" charset="-128"/>
                <a:cs typeface="Gill Sans"/>
              </a:rPr>
              <a:t/>
            </a:r>
            <a:br>
              <a:rPr lang="en-US" sz="3200" dirty="0" smtClean="0">
                <a:latin typeface="Gill Sans"/>
                <a:ea typeface="ＭＳ Ｐゴシック" charset="-128"/>
                <a:cs typeface="Gill Sans"/>
              </a:rPr>
            </a:br>
            <a:endParaRPr lang="en-US" sz="3200" dirty="0" smtClean="0">
              <a:latin typeface="Gill Sans"/>
              <a:ea typeface="ＭＳ Ｐゴシック" charset="-128"/>
              <a:cs typeface="Gill Sans"/>
            </a:endParaRPr>
          </a:p>
        </p:txBody>
      </p:sp>
      <p:pic>
        <p:nvPicPr>
          <p:cNvPr id="5" name="Picture 4" descr="Screen shot 2011-06-22 at 5.12.5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7" y="1600200"/>
            <a:ext cx="4183063" cy="4318000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76600" y="6411913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Emerging Risk Factors Collaboration, </a:t>
            </a:r>
            <a:r>
              <a:rPr lang="en-US" i="1" dirty="0" smtClean="0">
                <a:solidFill>
                  <a:srgbClr val="000000"/>
                </a:solidFill>
                <a:latin typeface="Gill Sans"/>
                <a:cs typeface="Gill Sans"/>
              </a:rPr>
              <a:t>JAMA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2009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828800"/>
            <a:ext cx="1219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57912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"/>
                <a:ea typeface="ＭＳ Ｐゴシック" charset="-128"/>
                <a:cs typeface="Gill Sans"/>
              </a:rPr>
              <a:t>302K participants in 68 prospective studies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6" name="Picture 15" descr="Screen shot 2012-02-20 at 9.52.35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24" y="1524000"/>
            <a:ext cx="3442376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6002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LDL-C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DL-C</a:t>
            </a:r>
          </a:p>
          <a:p>
            <a:pPr algn="ctr"/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95921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LDL and CHD Risk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3" descr="Cov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552728" cy="5112568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730105" y="6356176"/>
            <a:ext cx="3954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err="1" smtClean="0"/>
              <a:t>Ference</a:t>
            </a:r>
            <a:r>
              <a:rPr lang="en-GB" dirty="0" smtClean="0"/>
              <a:t> et </a:t>
            </a:r>
            <a:r>
              <a:rPr lang="en-GB" dirty="0"/>
              <a:t>al, </a:t>
            </a:r>
            <a:r>
              <a:rPr lang="en-GB" dirty="0" smtClean="0"/>
              <a:t>JACC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056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Gill Sans" charset="0"/>
                <a:ea typeface="ＭＳ Ｐゴシック" charset="-128"/>
                <a:cs typeface="ＭＳ Ｐゴシック" charset="-128"/>
              </a:rPr>
              <a:t>HDL:  endothelial lipase Asn396Ser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3505200"/>
            <a:ext cx="8839200" cy="2667000"/>
          </a:xfrm>
        </p:spPr>
        <p:txBody>
          <a:bodyPr/>
          <a:lstStyle/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2.6% of population carry Serine allele</a:t>
            </a:r>
          </a:p>
          <a:p>
            <a:r>
              <a:rPr lang="en-US" sz="3400" dirty="0">
                <a:latin typeface="Gill Sans" charset="0"/>
                <a:ea typeface="ＭＳ Ｐゴシック" charset="0"/>
                <a:cs typeface="ＭＳ Ｐゴシック" charset="0"/>
              </a:rPr>
              <a:t>higher HDL-</a:t>
            </a:r>
            <a:r>
              <a:rPr lang="en-US" sz="3400" dirty="0" smtClean="0">
                <a:latin typeface="Gill Sans" charset="0"/>
                <a:ea typeface="ＭＳ Ｐゴシック" charset="0"/>
                <a:cs typeface="ＭＳ Ｐゴシック" charset="0"/>
              </a:rPr>
              <a:t>C</a:t>
            </a:r>
            <a:endParaRPr lang="en-US" sz="3400" dirty="0">
              <a:latin typeface="Gill Sans" charset="0"/>
              <a:ea typeface="ＭＳ Ｐゴシック" charset="0"/>
              <a:cs typeface="ＭＳ Ｐゴシック" charset="0"/>
            </a:endParaRPr>
          </a:p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No effect on other lipid fractions</a:t>
            </a:r>
          </a:p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No effect on other MI risk factors</a:t>
            </a:r>
          </a:p>
        </p:txBody>
      </p:sp>
      <p:sp>
        <p:nvSpPr>
          <p:cNvPr id="136197" name="Text Box 10"/>
          <p:cNvSpPr txBox="1">
            <a:spLocks noChangeArrowheads="1"/>
          </p:cNvSpPr>
          <p:nvPr/>
        </p:nvSpPr>
        <p:spPr bwMode="auto">
          <a:xfrm>
            <a:off x="5562600" y="6324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Gill Sans" charset="0"/>
              </a:rPr>
              <a:t>Edmondson, 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J </a:t>
            </a:r>
            <a:r>
              <a:rPr lang="en-US" i="1" dirty="0" err="1">
                <a:solidFill>
                  <a:srgbClr val="000000"/>
                </a:solidFill>
                <a:latin typeface="Gill Sans" charset="0"/>
              </a:rPr>
              <a:t>Clin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 Invest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009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2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>
                <a:solidFill>
                  <a:schemeClr val="tx2"/>
                </a:solidFill>
              </a:rPr>
              <a:t>LIPG</a:t>
            </a:r>
            <a:r>
              <a:rPr lang="en-US" sz="4000" dirty="0" smtClean="0">
                <a:solidFill>
                  <a:schemeClr val="tx2"/>
                </a:solidFill>
              </a:rPr>
              <a:t> N396S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and plasma HDL-C</a:t>
            </a:r>
            <a:endParaRPr lang="en-US" sz="4000" dirty="0">
              <a:solidFill>
                <a:schemeClr val="tx2"/>
              </a:solidFill>
            </a:endParaRPr>
          </a:p>
        </p:txBody>
      </p:sp>
      <p:graphicFrame>
        <p:nvGraphicFramePr>
          <p:cNvPr id="1653762" name="Content Placeholder 9"/>
          <p:cNvGraphicFramePr>
            <a:graphicFrameLocks noGrp="1"/>
          </p:cNvGraphicFramePr>
          <p:nvPr>
            <p:extLst/>
          </p:nvPr>
        </p:nvGraphicFramePr>
        <p:xfrm>
          <a:off x="2349500" y="1981200"/>
          <a:ext cx="3975100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4" name="Worksheet" r:id="rId4" imgW="31339683" imgH="20977778" progId="Excel.Sheet.8">
                  <p:embed/>
                </p:oleObj>
              </mc:Choice>
              <mc:Fallback>
                <p:oleObj name="Worksheet" r:id="rId4" imgW="31339683" imgH="2097777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1981200"/>
                        <a:ext cx="3975100" cy="241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1400" y="167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HDL Difference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495800"/>
            <a:ext cx="7086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396S carriers have </a:t>
            </a:r>
          </a:p>
          <a:p>
            <a:pPr algn="ctr"/>
            <a:r>
              <a:rPr lang="en-US" sz="3400" dirty="0" smtClean="0">
                <a:solidFill>
                  <a:srgbClr val="FF0000"/>
                </a:solidFill>
                <a:latin typeface="Gill Sans"/>
                <a:cs typeface="Gill Sans"/>
              </a:rPr>
              <a:t>5.5 mg/dl higher </a:t>
            </a:r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HDL-C</a:t>
            </a:r>
          </a:p>
          <a:p>
            <a:pPr algn="ctr"/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P&lt;10</a:t>
            </a:r>
            <a:r>
              <a:rPr lang="en-US" sz="3400" baseline="30000" dirty="0" smtClean="0">
                <a:solidFill>
                  <a:prstClr val="black"/>
                </a:solidFill>
                <a:latin typeface="Gill Sans"/>
                <a:cs typeface="Gill Sans"/>
              </a:rPr>
              <a:t>-8 </a:t>
            </a:r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 </a:t>
            </a:r>
            <a:endParaRPr lang="en-US" sz="34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3806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After testing in 116,320 people,</a:t>
            </a:r>
            <a:b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summary OR for </a:t>
            </a:r>
            <a:r>
              <a:rPr lang="en-US" sz="3600" i="1" dirty="0" smtClean="0">
                <a:latin typeface="Gill Sans" charset="0"/>
                <a:ea typeface="ＭＳ Ｐゴシック" charset="-128"/>
                <a:cs typeface="ＭＳ Ｐゴシック" charset="-128"/>
              </a:rPr>
              <a:t>LIPG</a:t>
            </a:r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 Asn396Ser is </a:t>
            </a:r>
            <a:r>
              <a:rPr lang="en-US" sz="3600" dirty="0" smtClean="0">
                <a:solidFill>
                  <a:srgbClr val="FF0000"/>
                </a:solidFill>
                <a:latin typeface="Gill Sans" charset="0"/>
                <a:ea typeface="ＭＳ Ｐゴシック" charset="-128"/>
                <a:cs typeface="ＭＳ Ｐゴシック" charset="-128"/>
              </a:rPr>
              <a:t>0.99</a:t>
            </a:r>
          </a:p>
        </p:txBody>
      </p:sp>
      <p:pic>
        <p:nvPicPr>
          <p:cNvPr id="2" name="Picture 1" descr="Screen shot 2012-04-01 at 6.41.15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584398" cy="5432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6096000"/>
            <a:ext cx="6400800" cy="304800"/>
          </a:xfrm>
          <a:prstGeom prst="rect">
            <a:avLst/>
          </a:prstGeom>
          <a:noFill/>
          <a:ln w="28575" cmpd="sng">
            <a:solidFill>
              <a:srgbClr val="EE2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93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endParaRPr lang="en-US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590800"/>
            <a:ext cx="9144000" cy="16764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00"/>
                </a:solidFill>
                <a:latin typeface="Gill Sans" pitchFamily="-110" charset="0"/>
              </a:rPr>
              <a:t>Individuals who carry the HDL-boosting variant have the same risk for heart attack 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000000"/>
                </a:solidFill>
                <a:latin typeface="Gill Sans" pitchFamily="-110" charset="0"/>
              </a:rPr>
              <a:t>as those who do not carry the variant</a:t>
            </a:r>
          </a:p>
        </p:txBody>
      </p:sp>
    </p:spTree>
    <p:extLst>
      <p:ext uri="{BB962C8B-B14F-4D97-AF65-F5344CB8AC3E}">
        <p14:creationId xmlns:p14="http://schemas.microsoft.com/office/powerpoint/2010/main" val="4163687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27384"/>
            <a:ext cx="72866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7672157" cy="297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4077072"/>
            <a:ext cx="7560840" cy="50405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83568" y="5373216"/>
            <a:ext cx="7560840" cy="79208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74750" y="1295400"/>
            <a:ext cx="6783388" cy="4749800"/>
            <a:chOff x="740" y="816"/>
            <a:chExt cx="4273" cy="2992"/>
          </a:xfrm>
        </p:grpSpPr>
        <p:graphicFrame>
          <p:nvGraphicFramePr>
            <p:cNvPr id="223235" name="Object 3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134" name="Chart" r:id="rId4" imgW="3876675" imgH="2714625" progId="MSGraph.Chart.8">
                    <p:embed followColorScheme="full"/>
                  </p:oleObj>
                </mc:Choice>
                <mc:Fallback>
                  <p:oleObj name="Chart" r:id="rId4" imgW="3876675" imgH="2714625" progId="MSGraph.Chart.8">
                    <p:embed followColorScheme="full"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" y="816"/>
                          <a:ext cx="4273" cy="2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3236" name="Line 4"/>
            <p:cNvSpPr>
              <a:spLocks noChangeShapeType="1"/>
            </p:cNvSpPr>
            <p:nvPr/>
          </p:nvSpPr>
          <p:spPr bwMode="auto">
            <a:xfrm>
              <a:off x="1214" y="2208"/>
              <a:ext cx="364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81000" y="304800"/>
            <a:ext cx="10628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CHD risk according to duration of current Vitamin E</a:t>
            </a:r>
          </a:p>
          <a:p>
            <a:r>
              <a:rPr lang="en-GB" sz="2800" dirty="0">
                <a:solidFill>
                  <a:schemeClr val="tx2"/>
                </a:solidFill>
              </a:rPr>
              <a:t>                supplement use compared to no use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2590800" y="6048375"/>
            <a:ext cx="397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err="1"/>
              <a:t>Rimm</a:t>
            </a:r>
            <a:r>
              <a:rPr lang="en-GB" sz="2000" dirty="0"/>
              <a:t> et al NEJM 1993; 328: 1450-6</a:t>
            </a: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898525" y="14128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"/>
            <a:ext cx="5338936" cy="32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942" y="3116311"/>
            <a:ext cx="6632426" cy="374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33344" y="3789040"/>
            <a:ext cx="6552728" cy="93610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259632" y="5157192"/>
            <a:ext cx="6552728" cy="122413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3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84325"/>
            <a:ext cx="7738467" cy="506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7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Mining the Phenome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“Mining the Phenome” (Using Allelic Scores)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9" y="1982391"/>
            <a:ext cx="3919018" cy="3875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5026" y="29718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sz="135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28771" y="2345457"/>
            <a:ext cx="189021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100" b="1" dirty="0">
                <a:latin typeface="+mj-lt"/>
                <a:ea typeface="ＭＳ Ｐゴシック" pitchFamily="80" charset="-128"/>
              </a:rPr>
              <a:t>SNP1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9812" y="3672577"/>
            <a:ext cx="10858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100" b="1" dirty="0">
                <a:latin typeface="+mj-lt"/>
                <a:ea typeface="ＭＳ Ｐゴシック" pitchFamily="80" charset="-128"/>
              </a:rPr>
              <a:t>Disease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62071" y="3656748"/>
            <a:ext cx="16271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100" b="1" dirty="0">
                <a:latin typeface="+mj-lt"/>
                <a:ea typeface="ＭＳ Ｐゴシック" pitchFamily="80" charset="-128"/>
              </a:rPr>
              <a:t>Intermediate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528771" y="2817138"/>
            <a:ext cx="189021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100" b="1" dirty="0">
                <a:latin typeface="+mj-lt"/>
                <a:ea typeface="ＭＳ Ｐゴシック" pitchFamily="80" charset="-128"/>
              </a:rPr>
              <a:t>SNP2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528771" y="3317565"/>
            <a:ext cx="189021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100" b="1" dirty="0">
                <a:latin typeface="+mj-lt"/>
                <a:ea typeface="ＭＳ Ｐゴシック" pitchFamily="80" charset="-128"/>
              </a:rPr>
              <a:t>SNP3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28771" y="3789246"/>
            <a:ext cx="189021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100" b="1" dirty="0">
                <a:latin typeface="+mj-lt"/>
                <a:ea typeface="ＭＳ Ｐゴシック" pitchFamily="80" charset="-128"/>
              </a:rPr>
              <a:t>SNP4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528771" y="4275300"/>
            <a:ext cx="189021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100" b="1" dirty="0">
                <a:latin typeface="+mj-lt"/>
                <a:ea typeface="ＭＳ Ｐゴシック" pitchFamily="80" charset="-128"/>
              </a:rPr>
              <a:t>...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28771" y="4923372"/>
            <a:ext cx="189021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100" b="1" dirty="0">
                <a:latin typeface="+mj-lt"/>
                <a:ea typeface="ＭＳ Ｐゴシック" pitchFamily="80" charset="-128"/>
              </a:rPr>
              <a:t>SNP</a:t>
            </a:r>
            <a:r>
              <a:rPr lang="en-GB" sz="2100" b="1" baseline="-25000" dirty="0">
                <a:latin typeface="+mj-lt"/>
                <a:ea typeface="ＭＳ Ｐゴシック" pitchFamily="80" charset="-128"/>
              </a:rPr>
              <a:t>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32927" y="2561481"/>
            <a:ext cx="756084" cy="91810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32927" y="3047535"/>
            <a:ext cx="702078" cy="5940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32927" y="3533589"/>
            <a:ext cx="648072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78921" y="3911631"/>
            <a:ext cx="702078" cy="5400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78921" y="4073649"/>
            <a:ext cx="702078" cy="48605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878921" y="4235667"/>
            <a:ext cx="702078" cy="8640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128309" y="3860769"/>
            <a:ext cx="91810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42863" y="4004761"/>
            <a:ext cx="14557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(Gene expression)</a:t>
            </a:r>
            <a:endParaRPr lang="en-AU" sz="1350" dirty="0"/>
          </a:p>
        </p:txBody>
      </p:sp>
      <p:sp>
        <p:nvSpPr>
          <p:cNvPr id="21" name="TextBox 20"/>
          <p:cNvSpPr txBox="1"/>
          <p:nvPr/>
        </p:nvSpPr>
        <p:spPr>
          <a:xfrm>
            <a:off x="5742863" y="4247649"/>
            <a:ext cx="11503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(Methylation)</a:t>
            </a:r>
            <a:endParaRPr lang="en-AU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5728575" y="4519111"/>
            <a:ext cx="12956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(Metabolomics)</a:t>
            </a:r>
            <a:endParaRPr lang="en-AU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5742863" y="4819149"/>
            <a:ext cx="10824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(Proteomics)</a:t>
            </a:r>
            <a:endParaRPr lang="en-AU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617121" y="602128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Evans et al. (2013) </a:t>
            </a:r>
            <a:r>
              <a:rPr lang="en-US" i="1" dirty="0" err="1" smtClean="0"/>
              <a:t>PLoS</a:t>
            </a:r>
            <a:r>
              <a:rPr lang="en-US" i="1" dirty="0" smtClean="0"/>
              <a:t> Genet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56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391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Using Anonymous Genome-wide Allelic Scores to Inform Causality (?)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66" y="1868091"/>
            <a:ext cx="5792469" cy="34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50" y="2062442"/>
            <a:ext cx="7720643" cy="36814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145120" y="3310708"/>
            <a:ext cx="765544" cy="17224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Rectangle 6"/>
          <p:cNvSpPr/>
          <p:nvPr/>
        </p:nvSpPr>
        <p:spPr>
          <a:xfrm>
            <a:off x="4468336" y="3321336"/>
            <a:ext cx="765544" cy="17224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Rectangle 7"/>
          <p:cNvSpPr/>
          <p:nvPr/>
        </p:nvSpPr>
        <p:spPr>
          <a:xfrm>
            <a:off x="6757011" y="3321336"/>
            <a:ext cx="765544" cy="17224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Rectangle 8"/>
          <p:cNvSpPr/>
          <p:nvPr/>
        </p:nvSpPr>
        <p:spPr>
          <a:xfrm>
            <a:off x="1342363" y="3313366"/>
            <a:ext cx="765544" cy="17224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3569" y="3308045"/>
            <a:ext cx="765544" cy="17224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62228" y="3308047"/>
            <a:ext cx="765544" cy="17224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srgbClr val="FF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87391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GW Scores NOT Good For Causal Inference</a:t>
            </a:r>
            <a:endParaRPr lang="en-A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06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Mining the Phenome and Hypothesis-Free Causality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66" y="2242302"/>
            <a:ext cx="3308684" cy="3596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553" y="2368355"/>
            <a:ext cx="3253579" cy="3339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121" y="6021288"/>
            <a:ext cx="545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Evans &amp; Davey Smith (2015) </a:t>
            </a:r>
            <a:r>
              <a:rPr lang="en-US" i="1" dirty="0" smtClean="0"/>
              <a:t>Ann Rev </a:t>
            </a:r>
            <a:r>
              <a:rPr lang="en-US" i="1" dirty="0" err="1" smtClean="0"/>
              <a:t>Genom</a:t>
            </a:r>
            <a:r>
              <a:rPr lang="en-US" i="1" dirty="0" smtClean="0"/>
              <a:t> Hum Genet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5268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Transcriptome-wide Association Studies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0" y="2223351"/>
            <a:ext cx="2887106" cy="3777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202" y="2223352"/>
            <a:ext cx="2802716" cy="3777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823" y="2090017"/>
            <a:ext cx="2929785" cy="39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160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MR Base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" y="883921"/>
            <a:ext cx="857446" cy="857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8755" y="1810293"/>
            <a:ext cx="10102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Gib</a:t>
            </a:r>
            <a:r>
              <a:rPr lang="en-US" sz="1350" dirty="0"/>
              <a:t> Hemani</a:t>
            </a:r>
            <a:endParaRPr lang="en-AU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436" y="2302092"/>
            <a:ext cx="6156908" cy="4555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64" y="857251"/>
            <a:ext cx="855411" cy="884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42" y="842967"/>
            <a:ext cx="770627" cy="89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72" y="1791021"/>
            <a:ext cx="13724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Jie “Chris” Zheng</a:t>
            </a:r>
            <a:endParaRPr lang="en-AU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8178917" y="1810293"/>
            <a:ext cx="1064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Phil Haycock</a:t>
            </a:r>
            <a:endParaRPr lang="en-AU" sz="1350" dirty="0"/>
          </a:p>
        </p:txBody>
      </p:sp>
      <p:sp>
        <p:nvSpPr>
          <p:cNvPr id="13" name="Rectangle 12"/>
          <p:cNvSpPr/>
          <p:nvPr/>
        </p:nvSpPr>
        <p:spPr>
          <a:xfrm>
            <a:off x="2259934" y="1442888"/>
            <a:ext cx="4346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/>
              <a:t>http://www.mrbase.org/</a:t>
            </a:r>
          </a:p>
        </p:txBody>
      </p:sp>
    </p:spTree>
    <p:extLst>
      <p:ext uri="{BB962C8B-B14F-4D97-AF65-F5344CB8AC3E}">
        <p14:creationId xmlns:p14="http://schemas.microsoft.com/office/powerpoint/2010/main" val="30323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0"/>
            <a:ext cx="13549313" cy="1239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23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7281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09344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931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2215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41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" y="980729"/>
            <a:ext cx="9110856" cy="51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730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886023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06886" y="228600"/>
            <a:ext cx="3979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References</a:t>
            </a:r>
            <a:endParaRPr lang="en-US" altLang="en-US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73273" y="4139016"/>
            <a:ext cx="8131175" cy="461963"/>
            <a:chOff x="207" y="3430"/>
            <a:chExt cx="5122" cy="291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Davey-Smith &amp; </a:t>
              </a:r>
              <a:r>
                <a:rPr lang="en-AU" altLang="en-US" sz="1200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Ebrahim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(2003). “Mendelian randomization”: can genetic epidemiology contribute to understanding environmental determinants of disease? IJE, 32, 1-22.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73273" y="3543703"/>
            <a:ext cx="8131175" cy="461963"/>
            <a:chOff x="207" y="3430"/>
            <a:chExt cx="5122" cy="291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Davey-Smith &amp; Hemani (2014). Mendelian randomization: genetic studies for causal inference in epidemiological studies. 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Hum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Mol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Genet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, 23(1), R89-98.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68363" y="4797450"/>
            <a:ext cx="793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AU" altLang="en-US" sz="1200" u="sng" dirty="0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Evans &amp; Davey-Smith (2015). Mendelian randomization: New applications in the coming age of hypothesis free causality. </a:t>
            </a:r>
            <a:r>
              <a:rPr lang="en-AU" altLang="en-US" sz="1200" u="sng" dirty="0" err="1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Annu</a:t>
            </a:r>
            <a:r>
              <a:rPr lang="en-AU" altLang="en-US" sz="1200" u="sng" dirty="0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 Rev Genomics Hum Genet, 16, 327-50.</a:t>
            </a:r>
            <a:endParaRPr lang="el-GR" altLang="en-US" sz="1200" dirty="0">
              <a:latin typeface="Futura Bk BT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5400000">
            <a:off x="466750" y="4923110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482058" y="2378795"/>
            <a:ext cx="8131175" cy="461963"/>
            <a:chOff x="207" y="3430"/>
            <a:chExt cx="5122" cy="291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Brion et al (2013). Calculating statistical power in Mendelian randomization studies.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Int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J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Epidemiol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, 42(5), 1497-501.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467544" y="1454869"/>
            <a:ext cx="8131175" cy="461963"/>
            <a:chOff x="207" y="3430"/>
            <a:chExt cx="5122" cy="291"/>
          </a:xfrm>
        </p:grpSpPr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Bowden et al (2015). Mendelian randomization with invalid instruments: effect estimation and bias detection through Egger regression.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Int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J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Epidemiol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, 44, 512-25.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467544" y="2954859"/>
            <a:ext cx="8131175" cy="461963"/>
            <a:chOff x="207" y="3430"/>
            <a:chExt cx="5122" cy="291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Burgess &amp; Thompson (2015). Multivariable Mendelian randomization: the use of pleiotropic genetic variants to estimate causal effects. Am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J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Epidemiol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, 181, 251-60.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473273" y="1916832"/>
            <a:ext cx="8131175" cy="461963"/>
            <a:chOff x="207" y="3430"/>
            <a:chExt cx="5122" cy="291"/>
          </a:xfrm>
        </p:grpSpPr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Bowden et al (2016). Consistent estimation in Mendelian randomization with some invalid instruments using a weighted median estimator. 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Genet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Epidemiol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, 40, 304-14.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3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Practica</a:t>
            </a:r>
            <a:r>
              <a:rPr lang="en-GB" dirty="0">
                <a:solidFill>
                  <a:schemeClr val="tx2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7450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C:\marys\photos\gerogeslides\vitam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"/>
            <a:ext cx="4098925" cy="633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148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  <a:latin typeface="Tahoma" pitchFamily="34" charset="0"/>
              </a:rPr>
              <a:t>Use of vitamin supplements by US adults, 1987-2000</a:t>
            </a:r>
          </a:p>
        </p:txBody>
      </p:sp>
      <p:graphicFrame>
        <p:nvGraphicFramePr>
          <p:cNvPr id="40755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23875" y="1560513"/>
          <a:ext cx="81597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8" name="Chart" r:id="rId3" imgW="7600950" imgH="4362450" progId="MSGraph.Chart.8">
                  <p:embed followColorScheme="full"/>
                </p:oleObj>
              </mc:Choice>
              <mc:Fallback>
                <p:oleObj name="Chart" r:id="rId3" imgW="7600950" imgH="4362450" progId="MSGraph.Chart.8">
                  <p:embed followColorScheme="full"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560513"/>
                        <a:ext cx="8159750" cy="468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88925" y="6407150"/>
            <a:ext cx="587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Source: Millen AE, Journal of American Dietetic Assoc 2004;104:942-950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 rot="-5400000">
            <a:off x="70644" y="3604419"/>
            <a:ext cx="77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Percent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10152</TotalTime>
  <Words>1954</Words>
  <Application>Microsoft Office PowerPoint</Application>
  <PresentationFormat>On-screen Show (4:3)</PresentationFormat>
  <Paragraphs>470</Paragraphs>
  <Slides>75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89" baseType="lpstr">
      <vt:lpstr>ＭＳ Ｐゴシック</vt:lpstr>
      <vt:lpstr>Arial</vt:lpstr>
      <vt:lpstr>Calibri</vt:lpstr>
      <vt:lpstr>Comic Sans MS</vt:lpstr>
      <vt:lpstr>Futura Bk BT</vt:lpstr>
      <vt:lpstr>Gill Sans</vt:lpstr>
      <vt:lpstr>Tahoma</vt:lpstr>
      <vt:lpstr>Times New Roman</vt:lpstr>
      <vt:lpstr>Verdana</vt:lpstr>
      <vt:lpstr>Wingdings</vt:lpstr>
      <vt:lpstr>Office Theme</vt:lpstr>
      <vt:lpstr>Chart</vt:lpstr>
      <vt:lpstr>Microsoft Excel 97-2003 Worksheet</vt:lpstr>
      <vt:lpstr>Worksheet</vt:lpstr>
      <vt:lpstr>Mendelian Randomization</vt:lpstr>
      <vt:lpstr>Some Criticisms of GWA Studies…</vt:lpstr>
      <vt:lpstr>This Session</vt:lpstr>
      <vt:lpstr>RCTs: the Gold Standard in Inferring Causality</vt:lpstr>
      <vt:lpstr>The Need for Observational Studies</vt:lpstr>
      <vt:lpstr>PowerPoint Presentation</vt:lpstr>
      <vt:lpstr>PowerPoint Presentation</vt:lpstr>
      <vt:lpstr>PowerPoint Presentation</vt:lpstr>
      <vt:lpstr>Use of vitamin supplements by US adults, 1987-2000</vt:lpstr>
      <vt:lpstr>Vitamin E supplement use and risk of Coronary Heart Disease</vt:lpstr>
      <vt:lpstr>PowerPoint Presentation</vt:lpstr>
      <vt:lpstr>Many other exaMPLEs  vitamin c, vitamin a, HRT,  many drug targets…….   What’s the explanation?</vt:lpstr>
      <vt:lpstr>PowerPoint Presentation</vt:lpstr>
      <vt:lpstr>Confounding</vt:lpstr>
      <vt:lpstr>Classic limitations to “observational” science</vt:lpstr>
      <vt:lpstr>Mendelian randomization     How can it help  observational epidemiology?</vt:lpstr>
      <vt:lpstr>What is Mendelian randomization?</vt:lpstr>
      <vt:lpstr>What does MR do?</vt:lpstr>
      <vt:lpstr>Mendel’s Laws of Inheritance</vt:lpstr>
      <vt:lpstr>Mendelian randomization  and Mendel’s Laws</vt:lpstr>
      <vt:lpstr>Fisher and Confounding</vt:lpstr>
      <vt:lpstr>Mendelian randomization and RCTs</vt:lpstr>
      <vt:lpstr>Mendelian randomization: Smoking and Lung Cancer</vt:lpstr>
      <vt:lpstr>Mendelian Randomization:  3 Core Assumptions</vt:lpstr>
      <vt:lpstr>Calculating Causal Effect Estimates</vt:lpstr>
      <vt:lpstr>Calculating Causal Effect Estimates</vt:lpstr>
      <vt:lpstr>Calculating Causal Effect Estimates</vt:lpstr>
      <vt:lpstr>Calculating Causal Effect Estimates</vt:lpstr>
      <vt:lpstr>Calculating Causal Effect Estimates</vt:lpstr>
      <vt:lpstr>MR Example using CRP</vt:lpstr>
      <vt:lpstr>PowerPoint Presentation</vt:lpstr>
      <vt:lpstr>“Bi-directional Mendelian Randomization”: Testing causality and reverse causation</vt:lpstr>
      <vt:lpstr>PowerPoint Presentation</vt:lpstr>
      <vt:lpstr>PowerPoint Presentation</vt:lpstr>
      <vt:lpstr>Pleiotropy</vt:lpstr>
      <vt:lpstr>Power and Weak Instruments</vt:lpstr>
      <vt:lpstr>Using Multiple Genetic Variants as Instruments</vt:lpstr>
      <vt:lpstr>PowerPoint Presentation</vt:lpstr>
      <vt:lpstr>Using MR to Inform Mother-Offspring Associations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Maternal Alcohol Dehydrogenase and Offspring IQ</vt:lpstr>
      <vt:lpstr>PowerPoint Presentation</vt:lpstr>
      <vt:lpstr>PowerPoint Presentation</vt:lpstr>
      <vt:lpstr>Two Step Mendelian Randomization (Mediation Analysis)</vt:lpstr>
      <vt:lpstr>Multivariable MR</vt:lpstr>
      <vt:lpstr>Mendelian Randomization and Drug Targets</vt:lpstr>
      <vt:lpstr>Late Stage Failure in Drug Trials</vt:lpstr>
      <vt:lpstr>Association of LDL-C, HDL-C, and  risk for coronary heart disease (CHD)  </vt:lpstr>
      <vt:lpstr>LDL and CHD Risk</vt:lpstr>
      <vt:lpstr>HDL:  endothelial lipase Asn396Ser</vt:lpstr>
      <vt:lpstr>LIPG N396S and plasma HDL-C</vt:lpstr>
      <vt:lpstr>After testing in 116,320 people, summary OR for LIPG Asn396Ser is 0.99</vt:lpstr>
      <vt:lpstr>PowerPoint Presentation</vt:lpstr>
      <vt:lpstr>PowerPoint Presentation</vt:lpstr>
      <vt:lpstr>PowerPoint Presentation</vt:lpstr>
      <vt:lpstr>PowerPoint Presentation</vt:lpstr>
      <vt:lpstr>Mining the Phenome</vt:lpstr>
      <vt:lpstr>“Mining the Phenome” (Using Allelic Scores)</vt:lpstr>
      <vt:lpstr>Using Anonymous Genome-wide Allelic Scores to Inform Causality (?)</vt:lpstr>
      <vt:lpstr>GW Scores NOT Good For Causal Inference</vt:lpstr>
      <vt:lpstr>Mining the Phenome and Hypothesis-Free Causality</vt:lpstr>
      <vt:lpstr>Transcriptome-wide Association Studies</vt:lpstr>
      <vt:lpstr>MR 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</vt:lpstr>
    </vt:vector>
  </TitlesOfParts>
  <Company>University of Bristol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environmentally modifiable influences on health over the life course: can genetic epidemiology help?</dc:title>
  <dc:creator>epjah</dc:creator>
  <cp:lastModifiedBy>David Evans</cp:lastModifiedBy>
  <cp:revision>361</cp:revision>
  <dcterms:created xsi:type="dcterms:W3CDTF">2010-08-24T07:10:46Z</dcterms:created>
  <dcterms:modified xsi:type="dcterms:W3CDTF">2017-03-10T15:33:50Z</dcterms:modified>
</cp:coreProperties>
</file>