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91" r:id="rId4"/>
    <p:sldId id="265" r:id="rId5"/>
    <p:sldId id="264" r:id="rId6"/>
    <p:sldId id="299" r:id="rId7"/>
    <p:sldId id="289" r:id="rId8"/>
    <p:sldId id="266" r:id="rId9"/>
    <p:sldId id="267" r:id="rId10"/>
    <p:sldId id="268" r:id="rId11"/>
    <p:sldId id="271" r:id="rId12"/>
    <p:sldId id="272" r:id="rId13"/>
    <p:sldId id="274" r:id="rId14"/>
    <p:sldId id="273" r:id="rId15"/>
    <p:sldId id="286" r:id="rId16"/>
    <p:sldId id="292" r:id="rId17"/>
    <p:sldId id="293" r:id="rId18"/>
    <p:sldId id="295" r:id="rId19"/>
    <p:sldId id="294" r:id="rId20"/>
    <p:sldId id="297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662" autoAdjust="0"/>
  </p:normalViewPr>
  <p:slideViewPr>
    <p:cSldViewPr snapToGrid="0" snapToObjects="1"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6F384-960F-8440-A562-94BF7DCCA251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69227-133B-4A40-A91A-EFD80E0D3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6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causal</a:t>
            </a:r>
            <a:r>
              <a:rPr lang="en-US" baseline="0" dirty="0" smtClean="0"/>
              <a:t> estimate from the ratio estimator / Wald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3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asymmetry is present in these funnel plots, consistent with directional pleiotropy</a:t>
            </a:r>
          </a:p>
          <a:p>
            <a:r>
              <a:rPr lang="en-US" baseline="0" dirty="0" err="1" smtClean="0"/>
              <a:t>Eg</a:t>
            </a:r>
            <a:r>
              <a:rPr lang="en-US" baseline="0" dirty="0" smtClean="0"/>
              <a:t> for SBP, 10 of the 13 weakest variants have IV estimates greater than the IVW causal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1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Intercepts</a:t>
            </a:r>
            <a:r>
              <a:rPr lang="en-US" baseline="0" dirty="0" smtClean="0"/>
              <a:t> deviate from zero but not strong statistical evidence for difference!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7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1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92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 smtClean="0"/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5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24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4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5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multiple genetic variants,</a:t>
            </a:r>
            <a:r>
              <a:rPr lang="en-US" baseline="0" dirty="0" smtClean="0"/>
              <a:t> causal effect estimated using TSLS – weighted average of the ratio estimates calculated using each genetic variant in turn.</a:t>
            </a:r>
          </a:p>
          <a:p>
            <a:r>
              <a:rPr lang="en-US" baseline="0" dirty="0" smtClean="0"/>
              <a:t>If the genetic variants are uncorrelated, inverse-variance weighted estimated using summarized data can be calculated.</a:t>
            </a:r>
          </a:p>
          <a:p>
            <a:r>
              <a:rPr lang="en-US" baseline="0" dirty="0" smtClean="0"/>
              <a:t>In </a:t>
            </a:r>
            <a:r>
              <a:rPr lang="en-US" baseline="0" dirty="0" err="1" smtClean="0"/>
              <a:t>infite</a:t>
            </a:r>
            <a:r>
              <a:rPr lang="en-US" baseline="0" dirty="0" smtClean="0"/>
              <a:t> samples IVW = TSLS, but will differ slightly in finite samples</a:t>
            </a:r>
          </a:p>
          <a:p>
            <a:r>
              <a:rPr lang="en-US" baseline="0" dirty="0" smtClean="0"/>
              <a:t>Beta-hat = study specific IV estimates (YZ/XZ)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Estimate</a:t>
            </a:r>
            <a:r>
              <a:rPr lang="en-US" baseline="0" dirty="0" smtClean="0"/>
              <a:t> will be biased unless </a:t>
            </a:r>
            <a:r>
              <a:rPr lang="en-US" baseline="0" dirty="0" err="1" smtClean="0"/>
              <a:t>alphaj</a:t>
            </a:r>
            <a:r>
              <a:rPr lang="en-US" baseline="0" dirty="0" smtClean="0"/>
              <a:t> = 0; or the </a:t>
            </a:r>
            <a:r>
              <a:rPr lang="en-US" baseline="0" dirty="0" err="1" smtClean="0"/>
              <a:t>alphaj’s</a:t>
            </a:r>
            <a:r>
              <a:rPr lang="en-US" baseline="0" dirty="0" smtClean="0"/>
              <a:t> cancel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8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r>
              <a:rPr lang="en-US" baseline="0" dirty="0" smtClean="0"/>
              <a:t> MR has 3 assumptions.</a:t>
            </a:r>
          </a:p>
          <a:p>
            <a:r>
              <a:rPr lang="en-US" baseline="0" dirty="0" err="1" smtClean="0"/>
              <a:t>InSIDE</a:t>
            </a:r>
            <a:r>
              <a:rPr lang="en-US" baseline="0" dirty="0" smtClean="0"/>
              <a:t> relaxes the third assumption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8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equal to the coefficient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a weighted regression of the gene–outcome association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estimates (^C j) on the gene–exposure association estimates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(^</a:t>
            </a:r>
            <a:r>
              <a:rPr lang="en-A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cj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with the intercept constrained to zero, and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weighted by the inverse of the precision of the IV–outcome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coefficients (r2</a:t>
            </a:r>
          </a:p>
          <a:p>
            <a:r>
              <a:rPr lang="en-A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Yj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29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Since bias is inversely proportional to SNP-exposure association, ratio estimates for stronger genetic variants (such as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) will be on average closer to the true causal effect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2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Egger’s test assesses whether the intercept term is significantly different from zero. This will occur if estimates from weaker genetic variants are more skewed towards higher/lower values compared with estimates from stronger genetic variants. </a:t>
            </a:r>
          </a:p>
          <a:p>
            <a:r>
              <a:rPr lang="en-US" baseline="0" dirty="0" smtClean="0"/>
              <a:t>	The estimated values of the intercept can be interpreted as average pleiotropic effect across all genetic variants.</a:t>
            </a:r>
          </a:p>
          <a:p>
            <a:r>
              <a:rPr lang="en-US" baseline="0" dirty="0" smtClean="0"/>
              <a:t>	An intercept term different from zero indicates overall directional pleiotropy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pleiotropy not balanced around the null)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2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180 variants for height</a:t>
            </a:r>
          </a:p>
          <a:p>
            <a:r>
              <a:rPr lang="en-US" dirty="0" smtClean="0"/>
              <a:t>Funnel plot suggests little asymmetry</a:t>
            </a:r>
            <a:r>
              <a:rPr lang="en-US" baseline="0" dirty="0" smtClean="0"/>
              <a:t> present (indicative of no directional pleiotropy); supported by concordance between egger test and IVW, and the lack of significant intercept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05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asymmetry is present in these funnel plots, consistent with directional pleiotropy</a:t>
            </a:r>
          </a:p>
          <a:p>
            <a:r>
              <a:rPr lang="en-US" baseline="0" dirty="0" err="1" smtClean="0"/>
              <a:t>Eg</a:t>
            </a:r>
            <a:r>
              <a:rPr lang="en-US" baseline="0" dirty="0" smtClean="0"/>
              <a:t> for SBP, 10 of the 13 weakest variants have IV estimates greater than the IVW causal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69227-133B-4A40-A91A-EFD80E0D36B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605025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2706129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29024"/>
          </a:xfrm>
        </p:spPr>
        <p:txBody>
          <a:bodyPr/>
          <a:lstStyle/>
          <a:p>
            <a:r>
              <a:rPr lang="en-US" sz="2800" dirty="0" smtClean="0"/>
              <a:t>Mendelian randomization with</a:t>
            </a:r>
            <a:br>
              <a:rPr lang="en-US" sz="2800" dirty="0" smtClean="0"/>
            </a:br>
            <a:r>
              <a:rPr lang="en-US" sz="2800" dirty="0" smtClean="0"/>
              <a:t> invalid instruments:</a:t>
            </a:r>
            <a:br>
              <a:rPr lang="en-US" sz="28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800" dirty="0" smtClean="0"/>
              <a:t>Egger regression and Weighted Median Approaches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7875"/>
            <a:ext cx="6400800" cy="285432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David Evans</a:t>
            </a:r>
          </a:p>
        </p:txBody>
      </p:sp>
    </p:spTree>
    <p:extLst>
      <p:ext uri="{BB962C8B-B14F-4D97-AF65-F5344CB8AC3E}">
        <p14:creationId xmlns:p14="http://schemas.microsoft.com/office/powerpoint/2010/main" val="40966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185572"/>
          </a:xfrm>
        </p:spPr>
        <p:txBody>
          <a:bodyPr/>
          <a:lstStyle/>
          <a:p>
            <a:pPr algn="l"/>
            <a:r>
              <a:rPr lang="en-US" sz="2000" dirty="0" smtClean="0"/>
              <a:t>Egger regression:</a:t>
            </a:r>
            <a:br>
              <a:rPr lang="en-US" sz="2000" dirty="0" smtClean="0"/>
            </a:br>
            <a:r>
              <a:rPr lang="en-US" sz="2000" dirty="0" smtClean="0"/>
              <a:t> Intercept not constrained to zero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9514" b="9514"/>
          <a:stretch>
            <a:fillRect/>
          </a:stretch>
        </p:blipFill>
        <p:spPr>
          <a:xfrm>
            <a:off x="270998" y="1114425"/>
            <a:ext cx="8685677" cy="4495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3425" y="158171"/>
            <a:ext cx="3587750" cy="102740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70998" y="5672428"/>
            <a:ext cx="8229600" cy="11855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Egger’s test assesses whether the intercept term is significantly different from zero. The estimated values of the intercept can be interpreted as the average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pleiotropic effect across all genetic variants. An intercept term different from zero indicates directional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pleiotropy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93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0750"/>
          </a:xfrm>
        </p:spPr>
        <p:txBody>
          <a:bodyPr/>
          <a:lstStyle/>
          <a:p>
            <a:r>
              <a:rPr lang="en-US" sz="4000" dirty="0" smtClean="0"/>
              <a:t>Height and lung function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30275"/>
            <a:ext cx="9144000" cy="4518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7875" y="5969000"/>
            <a:ext cx="5668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IVW = 0.59 (95% CI: 0.50, 0.67 )</a:t>
            </a:r>
          </a:p>
          <a:p>
            <a:r>
              <a:rPr lang="en-US" dirty="0" smtClean="0"/>
              <a:t>Egger = 0.58 (95% CI: 0.50, 0.67); intercept -0.001 p=0.5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" y="2159352"/>
            <a:ext cx="461665" cy="210570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SNP-Lung Function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8825" y="5276921"/>
            <a:ext cx="153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SNP - Height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7425" y="5276921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Causal estimate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6800" y="2506767"/>
            <a:ext cx="461665" cy="131061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SNP-Height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1"/>
            <a:ext cx="8229600" cy="809624"/>
          </a:xfrm>
        </p:spPr>
        <p:txBody>
          <a:bodyPr/>
          <a:lstStyle/>
          <a:p>
            <a:r>
              <a:rPr lang="en-US" sz="3600" dirty="0" smtClean="0"/>
              <a:t>BP and Coronary Disease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734" r="3734"/>
          <a:stretch>
            <a:fillRect/>
          </a:stretch>
        </p:blipFill>
        <p:spPr>
          <a:xfrm>
            <a:off x="63499" y="1209227"/>
            <a:ext cx="8969375" cy="4932811"/>
          </a:xfrm>
        </p:spPr>
      </p:pic>
      <p:sp>
        <p:nvSpPr>
          <p:cNvPr id="6" name="TextBox 5"/>
          <p:cNvSpPr txBox="1"/>
          <p:nvPr/>
        </p:nvSpPr>
        <p:spPr>
          <a:xfrm>
            <a:off x="3714750" y="1317625"/>
            <a:ext cx="193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FUNNEL PLOTS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2988" y="6265071"/>
            <a:ext cx="336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Visual evidence for asymmetry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1"/>
            <a:ext cx="8229600" cy="809624"/>
          </a:xfrm>
        </p:spPr>
        <p:txBody>
          <a:bodyPr/>
          <a:lstStyle/>
          <a:p>
            <a:r>
              <a:rPr lang="en-US" sz="3600" dirty="0" smtClean="0"/>
              <a:t>BP and Coronary Disease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734" r="3734"/>
          <a:stretch>
            <a:fillRect/>
          </a:stretch>
        </p:blipFill>
        <p:spPr>
          <a:xfrm>
            <a:off x="63499" y="1209227"/>
            <a:ext cx="8969375" cy="4932811"/>
          </a:xfrm>
        </p:spPr>
      </p:pic>
      <p:sp>
        <p:nvSpPr>
          <p:cNvPr id="6" name="TextBox 5"/>
          <p:cNvSpPr txBox="1"/>
          <p:nvPr/>
        </p:nvSpPr>
        <p:spPr>
          <a:xfrm>
            <a:off x="3714750" y="1317625"/>
            <a:ext cx="193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FUNNEL PLOTS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36750" y="3349625"/>
            <a:ext cx="2410645" cy="136525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68450"/>
          </a:xfrm>
        </p:spPr>
        <p:txBody>
          <a:bodyPr/>
          <a:lstStyle/>
          <a:p>
            <a:r>
              <a:rPr lang="en-US" sz="4000" dirty="0" smtClean="0"/>
              <a:t>BP and Coronary Disease</a:t>
            </a:r>
            <a:br>
              <a:rPr lang="en-US" sz="4000" dirty="0" smtClean="0"/>
            </a:br>
            <a:r>
              <a:rPr lang="en-US" sz="2800" dirty="0" smtClean="0"/>
              <a:t>Scatter Plots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68450"/>
            <a:ext cx="9144000" cy="44094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" y="6127750"/>
            <a:ext cx="311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Egger test for intercept p=0.2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37150" y="6105525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Egger test for intercept p=0.054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1"/>
            <a:ext cx="8229600" cy="809624"/>
          </a:xfrm>
        </p:spPr>
        <p:txBody>
          <a:bodyPr/>
          <a:lstStyle/>
          <a:p>
            <a:r>
              <a:rPr lang="en-US" sz="3600" dirty="0" smtClean="0"/>
              <a:t>BP and Coronary Disease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734" r="3734"/>
          <a:stretch>
            <a:fillRect/>
          </a:stretch>
        </p:blipFill>
        <p:spPr>
          <a:xfrm>
            <a:off x="63499" y="1209227"/>
            <a:ext cx="8969375" cy="4932811"/>
          </a:xfrm>
        </p:spPr>
      </p:pic>
      <p:sp>
        <p:nvSpPr>
          <p:cNvPr id="5" name="TextBox 4"/>
          <p:cNvSpPr txBox="1"/>
          <p:nvPr/>
        </p:nvSpPr>
        <p:spPr>
          <a:xfrm>
            <a:off x="457200" y="6084372"/>
            <a:ext cx="389019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IVW=   0.054 </a:t>
            </a:r>
            <a:r>
              <a:rPr lang="en-US" dirty="0" err="1" smtClean="0"/>
              <a:t>logOR</a:t>
            </a:r>
            <a:r>
              <a:rPr lang="en-US" dirty="0" smtClean="0"/>
              <a:t>/mmHg p=4x10</a:t>
            </a:r>
            <a:r>
              <a:rPr lang="en-US" baseline="30000" dirty="0" smtClean="0"/>
              <a:t>-6</a:t>
            </a:r>
          </a:p>
          <a:p>
            <a:r>
              <a:rPr lang="en-US" dirty="0" smtClean="0"/>
              <a:t>Egger =0.015 </a:t>
            </a:r>
            <a:r>
              <a:rPr lang="en-US" dirty="0" err="1" smtClean="0"/>
              <a:t>logOR</a:t>
            </a:r>
            <a:r>
              <a:rPr lang="en-US" dirty="0" smtClean="0"/>
              <a:t>/mmHg p=0.6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14750" y="1317625"/>
            <a:ext cx="193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FUNNEL PLOTS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2225" y="6078022"/>
            <a:ext cx="389019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IVW=   0.083 </a:t>
            </a:r>
            <a:r>
              <a:rPr lang="en-US" dirty="0" err="1" smtClean="0"/>
              <a:t>logOR</a:t>
            </a:r>
            <a:r>
              <a:rPr lang="en-US" dirty="0" smtClean="0"/>
              <a:t>/mmHg p=1x10</a:t>
            </a:r>
            <a:r>
              <a:rPr lang="en-US" baseline="30000" dirty="0" smtClean="0"/>
              <a:t>-5</a:t>
            </a:r>
          </a:p>
          <a:p>
            <a:r>
              <a:rPr lang="en-US" dirty="0" smtClean="0"/>
              <a:t>Egger =-0.024 </a:t>
            </a:r>
            <a:r>
              <a:rPr lang="en-US" dirty="0" err="1" smtClean="0"/>
              <a:t>logOR</a:t>
            </a:r>
            <a:r>
              <a:rPr lang="en-US" dirty="0" smtClean="0"/>
              <a:t>/mmHg p=0.7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Median Method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1554"/>
            <a:ext cx="9157943" cy="35375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0484" y="6337002"/>
            <a:ext cx="658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 all subsequent estimators it enjoys a 50% breakdown limit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84029" y="5617537"/>
            <a:ext cx="630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instrumental variables estimates and take the median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2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Median Method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183" y="1660775"/>
            <a:ext cx="6410637" cy="43785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0773" y="6235665"/>
            <a:ext cx="69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’ = 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180481" y="602276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180481" y="6392101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/>
              <a:t>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Yj</a:t>
            </a:r>
            <a:r>
              <a:rPr lang="en-US" i="1" dirty="0" smtClean="0"/>
              <a:t> </a:t>
            </a:r>
            <a:endParaRPr lang="en-A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5202" y="615844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___</a:t>
            </a:r>
            <a:endParaRPr lang="en-A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80481" y="58827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^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078836" y="6243687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3754678" y="604279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’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3650406" y="6419783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err="1" smtClean="0"/>
              <a:t>j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’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3650406" y="616365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59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Penalized Weighted Median Method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1554"/>
            <a:ext cx="9157943" cy="35375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0484" y="6337002"/>
            <a:ext cx="658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 all subsequent estimators it enjoys a 50% breakdown limit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32871"/>
            <a:ext cx="8724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Although the invalid IVs do not contribute directly to the median estimate, they do </a:t>
            </a:r>
          </a:p>
          <a:p>
            <a:r>
              <a:rPr lang="en-US" dirty="0" smtClean="0"/>
              <a:t>influence it in small samples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15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Penalized Weighted Median Method</a:t>
            </a:r>
            <a:endParaRPr lang="en-AU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10323" y="3353704"/>
            <a:ext cx="2531202" cy="509477"/>
            <a:chOff x="3279363" y="6055050"/>
            <a:chExt cx="2531202" cy="509477"/>
          </a:xfrm>
        </p:grpSpPr>
        <p:sp>
          <p:nvSpPr>
            <p:cNvPr id="4" name="TextBox 3"/>
            <p:cNvSpPr txBox="1"/>
            <p:nvPr/>
          </p:nvSpPr>
          <p:spPr>
            <a:xfrm>
              <a:off x="3279363" y="6155455"/>
              <a:ext cx="10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Q</a:t>
              </a:r>
              <a:r>
                <a:rPr lang="en-US" dirty="0" smtClean="0"/>
                <a:t> = </a:t>
              </a:r>
              <a:r>
                <a:rPr lang="el-GR" i="1" dirty="0"/>
                <a:t>Σ</a:t>
              </a:r>
              <a:r>
                <a:rPr lang="en-US" i="1" baseline="-25000" dirty="0" err="1" smtClean="0"/>
                <a:t>j</a:t>
              </a:r>
              <a:r>
                <a:rPr lang="en-US" i="1" dirty="0" err="1" smtClean="0"/>
                <a:t>Q</a:t>
              </a:r>
              <a:r>
                <a:rPr lang="en-US" i="1" baseline="-25000" dirty="0" err="1" smtClean="0"/>
                <a:t>j</a:t>
              </a:r>
              <a:endParaRPr lang="en-A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75924" y="60550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^</a:t>
              </a:r>
              <a:endParaRPr lang="en-A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69704" y="617951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= </a:t>
              </a:r>
              <a:endParaRPr lang="en-A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36471" y="6195195"/>
              <a:ext cx="1374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i="1" dirty="0" smtClean="0"/>
                <a:t>Σ</a:t>
              </a:r>
              <a:r>
                <a:rPr lang="en-US" i="1" baseline="-25000" dirty="0" err="1" smtClean="0"/>
                <a:t>j</a:t>
              </a:r>
              <a:r>
                <a:rPr lang="en-US" i="1" dirty="0" err="1" smtClean="0"/>
                <a:t>w</a:t>
              </a:r>
              <a:r>
                <a:rPr lang="en-US" i="1" baseline="-25000" dirty="0" err="1" smtClean="0"/>
                <a:t>j</a:t>
              </a:r>
              <a:r>
                <a:rPr lang="en-US" dirty="0" smtClean="0"/>
                <a:t>’(</a:t>
              </a:r>
              <a:r>
                <a:rPr lang="el-GR" i="1" dirty="0" smtClean="0"/>
                <a:t>β</a:t>
              </a:r>
              <a:r>
                <a:rPr lang="en-US" i="1" baseline="-25000" dirty="0" smtClean="0"/>
                <a:t>j</a:t>
              </a:r>
              <a:r>
                <a:rPr lang="en-US" dirty="0" smtClean="0"/>
                <a:t> - </a:t>
              </a:r>
              <a:r>
                <a:rPr lang="el-GR" i="1" dirty="0"/>
                <a:t>β</a:t>
              </a:r>
              <a:r>
                <a:rPr lang="en-US" dirty="0" smtClean="0"/>
                <a:t>)</a:t>
              </a:r>
              <a:r>
                <a:rPr lang="en-US" baseline="30000" dirty="0" smtClean="0"/>
                <a:t>2</a:t>
              </a:r>
              <a:endParaRPr lang="en-AU" baseline="30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61734" y="605835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^</a:t>
              </a:r>
              <a:endParaRPr lang="en-AU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One way of minimizing this problem is down-weighting the contribution to the analysis of genetic variants with heterogeneous ratio estimates</a:t>
            </a:r>
          </a:p>
          <a:p>
            <a:endParaRPr lang="en-US" sz="2000" dirty="0" smtClean="0"/>
          </a:p>
          <a:p>
            <a:r>
              <a:rPr lang="en-US" sz="2000" dirty="0" smtClean="0"/>
              <a:t>Heterogeneity between estimates can be quantified by Cochrane’s Q statistic:</a:t>
            </a:r>
          </a:p>
          <a:p>
            <a:endParaRPr lang="en-US" sz="2000" dirty="0" smtClean="0"/>
          </a:p>
          <a:p>
            <a:r>
              <a:rPr lang="en-US" sz="2000" dirty="0" smtClean="0"/>
              <a:t>The Q statistic has a chi-squared distribution on J – 1 degrees of freedom under the null hypothesis of no heterogeneity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dirty="0" smtClean="0"/>
              <a:t>Each individual component of Q has a chi-square distribution with 1 </a:t>
            </a:r>
            <a:r>
              <a:rPr lang="en-US" sz="2000" dirty="0" err="1" smtClean="0"/>
              <a:t>df</a:t>
            </a:r>
            <a:r>
              <a:rPr lang="en-US" sz="2000" dirty="0" smtClean="0"/>
              <a:t>. Bowden proposes using a one sided upper P value (denoted </a:t>
            </a:r>
            <a:r>
              <a:rPr lang="en-US" sz="2000" i="1" dirty="0" err="1" smtClean="0"/>
              <a:t>q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):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261492" y="6341161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* = </a:t>
            </a:r>
            <a:r>
              <a:rPr lang="en-US" i="1" dirty="0" err="1" smtClean="0"/>
              <a:t>w’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× min(1, 20q</a:t>
            </a:r>
            <a:r>
              <a:rPr lang="en-US" i="1" baseline="-25000" dirty="0" smtClean="0"/>
              <a:t>j</a:t>
            </a:r>
            <a:r>
              <a:rPr lang="en-US" i="1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40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125"/>
          </a:xfrm>
        </p:spPr>
        <p:txBody>
          <a:bodyPr/>
          <a:lstStyle/>
          <a:p>
            <a:r>
              <a:rPr lang="en-US" sz="4000" dirty="0" smtClean="0"/>
              <a:t>What is the problem?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Mendelian</a:t>
            </a:r>
            <a:r>
              <a:rPr lang="en-US" sz="2000" dirty="0" smtClean="0"/>
              <a:t> Randomization (MR) uses genetic variants to test for causal relationships between phenotypic exposures and disease-related outcomes</a:t>
            </a:r>
          </a:p>
          <a:p>
            <a:endParaRPr lang="en-US" sz="2000" dirty="0" smtClean="0"/>
          </a:p>
          <a:p>
            <a:r>
              <a:rPr lang="en-US" sz="2000" dirty="0" smtClean="0"/>
              <a:t>Due to the proliferation of GWAS, it is increasingly common for MR analyses to use large numbers of genetic variants</a:t>
            </a:r>
          </a:p>
          <a:p>
            <a:endParaRPr lang="en-US" sz="2000" dirty="0" smtClean="0"/>
          </a:p>
          <a:p>
            <a:r>
              <a:rPr lang="en-US" sz="2000" dirty="0" smtClean="0"/>
              <a:t>Increased power but greater potential for </a:t>
            </a:r>
            <a:r>
              <a:rPr lang="en-US" sz="2000" b="1" dirty="0" smtClean="0"/>
              <a:t>pleiotropy</a:t>
            </a:r>
          </a:p>
          <a:p>
            <a:endParaRPr lang="en-US" sz="2000" b="1" dirty="0" smtClean="0"/>
          </a:p>
          <a:p>
            <a:r>
              <a:rPr lang="en-US" sz="2000" dirty="0" smtClean="0"/>
              <a:t>Pleiotropic variants affect biological pathways other than the exposure under investigation and therefore can lead to biased causal estimates and false positives under the null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Penalized Weighted Median Method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183" y="1660775"/>
            <a:ext cx="6410637" cy="437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  <a:hlinkClick r:id="rId3"/>
              </a:rPr>
              <a:t>Mendelian randomization with invalid instruments: effect estimation and bias detection through Egger </a:t>
            </a:r>
            <a:r>
              <a:rPr lang="en-AU" dirty="0" smtClean="0">
                <a:solidFill>
                  <a:schemeClr val="tx1"/>
                </a:solidFill>
                <a:hlinkClick r:id="rId3"/>
              </a:rPr>
              <a:t>regression.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b="1" dirty="0" smtClean="0">
                <a:solidFill>
                  <a:schemeClr val="tx1"/>
                </a:solidFill>
              </a:rPr>
              <a:t>Bowden </a:t>
            </a:r>
            <a:r>
              <a:rPr lang="en-AU" b="1" dirty="0">
                <a:solidFill>
                  <a:schemeClr val="tx1"/>
                </a:solidFill>
              </a:rPr>
              <a:t>J</a:t>
            </a:r>
            <a:r>
              <a:rPr lang="en-AU" dirty="0">
                <a:solidFill>
                  <a:schemeClr val="tx1"/>
                </a:solidFill>
              </a:rPr>
              <a:t>, Davey Smith G, Burgess S.</a:t>
            </a:r>
          </a:p>
          <a:p>
            <a:r>
              <a:rPr lang="en-AU" i="1" dirty="0" err="1">
                <a:solidFill>
                  <a:schemeClr val="tx1"/>
                </a:solidFill>
              </a:rPr>
              <a:t>Int</a:t>
            </a:r>
            <a:r>
              <a:rPr lang="en-AU" i="1" dirty="0">
                <a:solidFill>
                  <a:schemeClr val="tx1"/>
                </a:solidFill>
              </a:rPr>
              <a:t> J </a:t>
            </a:r>
            <a:r>
              <a:rPr lang="en-AU" i="1" dirty="0" err="1">
                <a:solidFill>
                  <a:schemeClr val="tx1"/>
                </a:solidFill>
              </a:rPr>
              <a:t>Epidemiol</a:t>
            </a:r>
            <a:r>
              <a:rPr lang="en-AU" dirty="0">
                <a:solidFill>
                  <a:schemeClr val="tx1"/>
                </a:solidFill>
              </a:rPr>
              <a:t>. 2015 Apr;44(2):512-25</a:t>
            </a:r>
            <a:r>
              <a:rPr lang="en-AU" dirty="0" smtClean="0">
                <a:solidFill>
                  <a:schemeClr val="tx1"/>
                </a:solidFill>
              </a:rPr>
              <a:t>.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  <a:hlinkClick r:id="rId4"/>
              </a:rPr>
              <a:t>Consistent Estimation in Mendelian Randomization with Some Invalid Instruments Using a Weighted Median </a:t>
            </a:r>
            <a:r>
              <a:rPr lang="en-AU" dirty="0" smtClean="0">
                <a:solidFill>
                  <a:schemeClr val="tx1"/>
                </a:solidFill>
                <a:hlinkClick r:id="rId4"/>
              </a:rPr>
              <a:t>Estimator.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b="1" dirty="0" smtClean="0">
                <a:solidFill>
                  <a:schemeClr val="tx1"/>
                </a:solidFill>
              </a:rPr>
              <a:t>Bowden </a:t>
            </a:r>
            <a:r>
              <a:rPr lang="en-AU" b="1" dirty="0">
                <a:solidFill>
                  <a:schemeClr val="tx1"/>
                </a:solidFill>
              </a:rPr>
              <a:t>J</a:t>
            </a:r>
            <a:r>
              <a:rPr lang="en-AU" dirty="0">
                <a:solidFill>
                  <a:schemeClr val="tx1"/>
                </a:solidFill>
              </a:rPr>
              <a:t>, Davey Smith G, Haycock PC, Burgess S</a:t>
            </a:r>
            <a:r>
              <a:rPr lang="en-AU" dirty="0" smtClean="0">
                <a:solidFill>
                  <a:schemeClr val="tx1"/>
                </a:solidFill>
              </a:rPr>
              <a:t>. </a:t>
            </a:r>
            <a:r>
              <a:rPr lang="en-AU" i="1" dirty="0" smtClean="0">
                <a:solidFill>
                  <a:schemeClr val="tx1"/>
                </a:solidFill>
              </a:rPr>
              <a:t>Genet </a:t>
            </a:r>
            <a:r>
              <a:rPr lang="en-AU" i="1" dirty="0" err="1">
                <a:solidFill>
                  <a:schemeClr val="tx1"/>
                </a:solidFill>
              </a:rPr>
              <a:t>Epidemiol</a:t>
            </a:r>
            <a:r>
              <a:rPr lang="en-AU" dirty="0">
                <a:solidFill>
                  <a:schemeClr val="tx1"/>
                </a:solidFill>
              </a:rPr>
              <a:t>. 2016 May;40(4):304-14.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0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836"/>
            <a:ext cx="8229600" cy="943813"/>
          </a:xfrm>
        </p:spPr>
        <p:txBody>
          <a:bodyPr/>
          <a:lstStyle/>
          <a:p>
            <a:r>
              <a:rPr lang="en-US" sz="4000" dirty="0" smtClean="0"/>
              <a:t>Two Sample MR: </a:t>
            </a:r>
            <a:br>
              <a:rPr lang="en-US" sz="4000" dirty="0" smtClean="0"/>
            </a:br>
            <a:r>
              <a:rPr lang="en-US" sz="3200" dirty="0" smtClean="0"/>
              <a:t>Single Variants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2375" y="1763610"/>
            <a:ext cx="6489762" cy="3317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/>
          <a:srcRect t="12514" b="9198"/>
          <a:stretch/>
        </p:blipFill>
        <p:spPr>
          <a:xfrm>
            <a:off x="4197349" y="5779432"/>
            <a:ext cx="3594100" cy="813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826125"/>
            <a:ext cx="392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Causal estimate using Wald method: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0960" y="5101009"/>
            <a:ext cx="20527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Wald = </a:t>
            </a:r>
            <a:r>
              <a:rPr lang="en-US" u="sng" dirty="0" smtClean="0"/>
              <a:t>Beta-GY</a:t>
            </a:r>
          </a:p>
          <a:p>
            <a:r>
              <a:rPr lang="en-US" dirty="0" smtClean="0"/>
              <a:t>             Beta-GX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3010"/>
          </a:xfrm>
        </p:spPr>
        <p:txBody>
          <a:bodyPr/>
          <a:lstStyle/>
          <a:p>
            <a:r>
              <a:rPr lang="en-US" sz="4000" dirty="0" smtClean="0"/>
              <a:t>Two Sample MR:</a:t>
            </a:r>
            <a:br>
              <a:rPr lang="en-US" sz="4000" dirty="0" smtClean="0"/>
            </a:br>
            <a:r>
              <a:rPr lang="en-US" sz="3200" dirty="0" smtClean="0"/>
              <a:t>Multiple Variants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2950" y="1603010"/>
            <a:ext cx="5416431" cy="2769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5976" y="3988821"/>
            <a:ext cx="3541980" cy="20690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597400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Causal estimate using IVW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summarised</a:t>
            </a:r>
            <a:r>
              <a:rPr lang="en-US" dirty="0" smtClean="0"/>
              <a:t> data:</a:t>
            </a:r>
          </a:p>
          <a:p>
            <a:endParaRPr lang="en-US" dirty="0" smtClean="0"/>
          </a:p>
          <a:p>
            <a:r>
              <a:rPr lang="en-US" dirty="0" smtClean="0"/>
              <a:t>(Approximates TSLS)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/>
          <a:srcRect l="57102" t="12514" r="-971" b="9198"/>
          <a:stretch/>
        </p:blipFill>
        <p:spPr>
          <a:xfrm>
            <a:off x="6638806" y="4597400"/>
            <a:ext cx="1576800" cy="813168"/>
          </a:xfrm>
          <a:prstGeom prst="rect">
            <a:avLst/>
          </a:prstGeom>
        </p:spPr>
      </p:pic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9850" y="5797729"/>
            <a:ext cx="449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6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4875"/>
          </a:xfrm>
        </p:spPr>
        <p:txBody>
          <a:bodyPr/>
          <a:lstStyle/>
          <a:p>
            <a:r>
              <a:rPr lang="en-US" sz="4000" dirty="0" smtClean="0"/>
              <a:t>MR – with direct pleiotropy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784" r="7784"/>
          <a:stretch>
            <a:fillRect/>
          </a:stretch>
        </p:blipFill>
        <p:spPr>
          <a:xfrm>
            <a:off x="4381500" y="904875"/>
            <a:ext cx="4305300" cy="2606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/>
          <a:srcRect b="8739"/>
          <a:stretch/>
        </p:blipFill>
        <p:spPr>
          <a:xfrm>
            <a:off x="5965825" y="3645958"/>
            <a:ext cx="2413000" cy="75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35200" y="4470400"/>
            <a:ext cx="6143625" cy="1902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129" y="3821668"/>
            <a:ext cx="316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variant Wald estimate: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129" y="5260459"/>
            <a:ext cx="1849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variant </a:t>
            </a:r>
          </a:p>
          <a:p>
            <a:r>
              <a:rPr lang="en-US" dirty="0" smtClean="0"/>
              <a:t>TSLS / IVW 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8456" y="1814504"/>
            <a:ext cx="3342464" cy="115257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65825" y="2600325"/>
            <a:ext cx="215900" cy="3667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5825" y="252154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65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7750"/>
          </a:xfrm>
        </p:spPr>
        <p:txBody>
          <a:bodyPr/>
          <a:lstStyle/>
          <a:p>
            <a:r>
              <a:rPr lang="en-US" sz="4000" dirty="0" smtClean="0"/>
              <a:t>Egger Regression: Central concept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Mendelian</a:t>
            </a:r>
            <a:r>
              <a:rPr lang="en-US" dirty="0" smtClean="0"/>
              <a:t> Randomization when multiple genetic variants are being used as IVs, Egger regression can: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Identify the presence of ‘directional’ pleiotropy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(biasing the IV estimate)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rovide a less biased causal estimate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(in the presence of pleiotropy)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5647"/>
          </a:xfrm>
        </p:spPr>
        <p:txBody>
          <a:bodyPr/>
          <a:lstStyle/>
          <a:p>
            <a:r>
              <a:rPr lang="en-US" dirty="0" err="1" smtClean="0"/>
              <a:t>InSIDE</a:t>
            </a:r>
            <a:r>
              <a:rPr lang="en-US" dirty="0" smtClean="0"/>
              <a:t> Assumption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/>
          <a:srcRect l="7784" r="7784"/>
          <a:stretch>
            <a:fillRect/>
          </a:stretch>
        </p:blipFill>
        <p:spPr>
          <a:xfrm>
            <a:off x="4381500" y="1406020"/>
            <a:ext cx="4305300" cy="2606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456" y="2315649"/>
            <a:ext cx="3342464" cy="1152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9539" y="1030758"/>
            <a:ext cx="299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Relaxing MR’s assumptions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53125" y="3124200"/>
            <a:ext cx="219075" cy="344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5965825" y="301684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AU" dirty="0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362450"/>
            <a:ext cx="4419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371725" y="4362450"/>
            <a:ext cx="2886075" cy="219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007898" y="432137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6299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6625"/>
          </a:xfrm>
        </p:spPr>
        <p:txBody>
          <a:bodyPr/>
          <a:lstStyle/>
          <a:p>
            <a:r>
              <a:rPr lang="en-US" sz="4000" dirty="0" smtClean="0"/>
              <a:t>Example: 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9514" b="9514"/>
          <a:stretch>
            <a:fillRect/>
          </a:stretch>
        </p:blipFill>
        <p:spPr>
          <a:xfrm>
            <a:off x="270998" y="1517986"/>
            <a:ext cx="8685677" cy="4776788"/>
          </a:xfrm>
        </p:spPr>
      </p:pic>
      <p:sp>
        <p:nvSpPr>
          <p:cNvPr id="8" name="TextBox 7"/>
          <p:cNvSpPr txBox="1"/>
          <p:nvPr/>
        </p:nvSpPr>
        <p:spPr>
          <a:xfrm>
            <a:off x="2524125" y="823663"/>
            <a:ext cx="4020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ALL INVALID INSTRUMENTS</a:t>
            </a:r>
          </a:p>
          <a:p>
            <a:r>
              <a:rPr lang="en-US" b="1" dirty="0" smtClean="0"/>
              <a:t>INSIDE ASSUMPTION SATISFIED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59243" y="6302661"/>
            <a:ext cx="306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SNP – exposure association</a:t>
            </a:r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856621" y="3294766"/>
            <a:ext cx="3044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SNP – outcome association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1109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19250"/>
          </a:xfrm>
        </p:spPr>
        <p:txBody>
          <a:bodyPr/>
          <a:lstStyle/>
          <a:p>
            <a:pPr algn="l"/>
            <a:r>
              <a:rPr lang="en-US" sz="2000" dirty="0" err="1" smtClean="0"/>
              <a:t>InSIDE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Bias of ratio estimator  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9514" b="9514"/>
          <a:stretch>
            <a:fillRect/>
          </a:stretch>
        </p:blipFill>
        <p:spPr>
          <a:xfrm>
            <a:off x="270998" y="1790700"/>
            <a:ext cx="8685677" cy="477678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4500" y="498322"/>
            <a:ext cx="4651375" cy="4696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1" y="1038149"/>
            <a:ext cx="5333999" cy="61145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1962816" y="2210396"/>
            <a:ext cx="49483" cy="973234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435804" y="3711483"/>
            <a:ext cx="1" cy="841272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59243" y="6479123"/>
            <a:ext cx="306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SNP – exposure association</a:t>
            </a:r>
            <a:endParaRPr lang="en-AU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856621" y="3294766"/>
            <a:ext cx="3044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SNP – outcome association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666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9068</TotalTime>
  <Words>936</Words>
  <Application>Microsoft Office PowerPoint</Application>
  <PresentationFormat>On-screen Show (4:3)</PresentationFormat>
  <Paragraphs>150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Palatino Linotype</vt:lpstr>
      <vt:lpstr>Executive</vt:lpstr>
      <vt:lpstr>Mendelian randomization with  invalid instruments:  Egger regression and Weighted Median Approaches   </vt:lpstr>
      <vt:lpstr>What is the problem?</vt:lpstr>
      <vt:lpstr>Two Sample MR:  Single Variants</vt:lpstr>
      <vt:lpstr>Two Sample MR: Multiple Variants</vt:lpstr>
      <vt:lpstr>MR – with direct pleiotropy</vt:lpstr>
      <vt:lpstr>Egger Regression: Central concept</vt:lpstr>
      <vt:lpstr>InSIDE Assumption</vt:lpstr>
      <vt:lpstr>Example: </vt:lpstr>
      <vt:lpstr>InSIDE: Bias of ratio estimator  </vt:lpstr>
      <vt:lpstr>Egger regression:  Intercept not constrained to zero</vt:lpstr>
      <vt:lpstr>Height and lung function</vt:lpstr>
      <vt:lpstr>BP and Coronary Disease</vt:lpstr>
      <vt:lpstr>BP and Coronary Disease</vt:lpstr>
      <vt:lpstr>BP and Coronary Disease Scatter Plots</vt:lpstr>
      <vt:lpstr>BP and Coronary Disease</vt:lpstr>
      <vt:lpstr>Simple Median Method</vt:lpstr>
      <vt:lpstr>Weighted Median Method</vt:lpstr>
      <vt:lpstr>Penalized Weighted Median Method</vt:lpstr>
      <vt:lpstr>Penalized Weighted Median Method</vt:lpstr>
      <vt:lpstr>Penalized Weighted Median Method</vt:lpstr>
      <vt:lpstr>References</vt:lpstr>
    </vt:vector>
  </TitlesOfParts>
  <Company>QBI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Mendelian randomization with  invalid instruments:   effect estimation and bias detection through Egger regression</dc:title>
  <dc:creator>Marie-Jo Brion</dc:creator>
  <cp:lastModifiedBy>David Evans</cp:lastModifiedBy>
  <cp:revision>257</cp:revision>
  <dcterms:created xsi:type="dcterms:W3CDTF">2015-05-18T05:54:40Z</dcterms:created>
  <dcterms:modified xsi:type="dcterms:W3CDTF">2017-03-10T15:33:55Z</dcterms:modified>
</cp:coreProperties>
</file>