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57" r:id="rId6"/>
    <p:sldId id="274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7968" autoAdjust="0"/>
  </p:normalViewPr>
  <p:slideViewPr>
    <p:cSldViewPr>
      <p:cViewPr>
        <p:scale>
          <a:sx n="100" d="100"/>
          <a:sy n="100" d="100"/>
        </p:scale>
        <p:origin x="1960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3E824-DDF6-B442-B73C-1C4A955CF645}" type="datetimeFigureOut">
              <a:rPr lang="en-US" smtClean="0"/>
              <a:t>3/7/17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D853E-1841-584A-BC9C-0CBDB864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87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1F79-CB64-46A8-8D74-919F95A902B0}" type="datetimeFigureOut">
              <a:rPr lang="nl-NL" smtClean="0"/>
              <a:pPr/>
              <a:t>07-03-17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5EC-5E9C-4336-8AE1-D9B603368D6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1F79-CB64-46A8-8D74-919F95A902B0}" type="datetimeFigureOut">
              <a:rPr lang="nl-NL" smtClean="0"/>
              <a:pPr/>
              <a:t>07-03-17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5EC-5E9C-4336-8AE1-D9B603368D6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1F79-CB64-46A8-8D74-919F95A902B0}" type="datetimeFigureOut">
              <a:rPr lang="nl-NL" smtClean="0"/>
              <a:pPr/>
              <a:t>07-03-17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5EC-5E9C-4336-8AE1-D9B603368D6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1F79-CB64-46A8-8D74-919F95A902B0}" type="datetimeFigureOut">
              <a:rPr lang="nl-NL" smtClean="0"/>
              <a:pPr/>
              <a:t>07-03-17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5EC-5E9C-4336-8AE1-D9B603368D6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1F79-CB64-46A8-8D74-919F95A902B0}" type="datetimeFigureOut">
              <a:rPr lang="nl-NL" smtClean="0"/>
              <a:pPr/>
              <a:t>07-03-17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5EC-5E9C-4336-8AE1-D9B603368D6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1F79-CB64-46A8-8D74-919F95A902B0}" type="datetimeFigureOut">
              <a:rPr lang="nl-NL" smtClean="0"/>
              <a:pPr/>
              <a:t>07-03-17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5EC-5E9C-4336-8AE1-D9B603368D6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1F79-CB64-46A8-8D74-919F95A902B0}" type="datetimeFigureOut">
              <a:rPr lang="nl-NL" smtClean="0"/>
              <a:pPr/>
              <a:t>07-03-17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5EC-5E9C-4336-8AE1-D9B603368D6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1F79-CB64-46A8-8D74-919F95A902B0}" type="datetimeFigureOut">
              <a:rPr lang="nl-NL" smtClean="0"/>
              <a:pPr/>
              <a:t>07-03-17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5EC-5E9C-4336-8AE1-D9B603368D6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1F79-CB64-46A8-8D74-919F95A902B0}" type="datetimeFigureOut">
              <a:rPr lang="nl-NL" smtClean="0"/>
              <a:pPr/>
              <a:t>07-03-17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5EC-5E9C-4336-8AE1-D9B603368D6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1F79-CB64-46A8-8D74-919F95A902B0}" type="datetimeFigureOut">
              <a:rPr lang="nl-NL" smtClean="0"/>
              <a:pPr/>
              <a:t>07-03-17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5EC-5E9C-4336-8AE1-D9B603368D6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1F79-CB64-46A8-8D74-919F95A902B0}" type="datetimeFigureOut">
              <a:rPr lang="nl-NL" smtClean="0"/>
              <a:pPr/>
              <a:t>07-03-17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5EC-5E9C-4336-8AE1-D9B603368D6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51F79-CB64-46A8-8D74-919F95A902B0}" type="datetimeFigureOut">
              <a:rPr lang="nl-NL" smtClean="0"/>
              <a:pPr/>
              <a:t>07-03-17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FE5EC-5E9C-4336-8AE1-D9B603368D6B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h.umich.edu/csg/abecasis/metal/" TargetMode="External"/><Relationship Id="rId4" Type="http://schemas.openxmlformats.org/officeDocument/2006/relationships/hyperlink" Target="http://genome.sph.umich.edu/wiki/Metal_Documenta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ea typeface="ＭＳ Ｐゴシック" charset="-128"/>
              </a:rPr>
              <a:t>METAL Practical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676400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 smtClean="0"/>
              <a:t>You</a:t>
            </a:r>
            <a:r>
              <a:rPr lang="nl-NL" dirty="0" smtClean="0"/>
              <a:t> have </a:t>
            </a:r>
            <a:r>
              <a:rPr lang="nl-NL" dirty="0" err="1" smtClean="0"/>
              <a:t>ran</a:t>
            </a:r>
            <a:r>
              <a:rPr lang="nl-NL" dirty="0" smtClean="0"/>
              <a:t> a GWA analysis.</a:t>
            </a:r>
          </a:p>
          <a:p>
            <a:pPr algn="ctr"/>
            <a:r>
              <a:rPr lang="nl-NL" dirty="0" smtClean="0"/>
              <a:t>We </a:t>
            </a:r>
            <a:r>
              <a:rPr lang="nl-NL" dirty="0" err="1" smtClean="0"/>
              <a:t>will</a:t>
            </a:r>
            <a:r>
              <a:rPr lang="nl-NL" dirty="0" smtClean="0"/>
              <a:t> take the </a:t>
            </a:r>
            <a:r>
              <a:rPr lang="nl-NL" dirty="0" err="1" smtClean="0"/>
              <a:t>results</a:t>
            </a:r>
            <a:r>
              <a:rPr lang="nl-NL" dirty="0" smtClean="0"/>
              <a:t> file and a second </a:t>
            </a:r>
            <a:r>
              <a:rPr lang="nl-NL" dirty="0" err="1" smtClean="0"/>
              <a:t>results</a:t>
            </a:r>
            <a:r>
              <a:rPr lang="nl-NL" dirty="0" smtClean="0"/>
              <a:t> file to run a meta-analysis </a:t>
            </a:r>
            <a:r>
              <a:rPr lang="nl-NL" dirty="0" err="1" smtClean="0"/>
              <a:t>using</a:t>
            </a:r>
            <a:r>
              <a:rPr lang="nl-NL" dirty="0" smtClean="0"/>
              <a:t> METAL</a:t>
            </a:r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r>
              <a:rPr lang="nl-NL" dirty="0" smtClean="0"/>
              <a:t>Copy files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b="1" dirty="0" err="1" smtClean="0"/>
              <a:t>faculty</a:t>
            </a:r>
            <a:r>
              <a:rPr lang="nl-NL" b="1" dirty="0" smtClean="0"/>
              <a:t>/</a:t>
            </a:r>
            <a:r>
              <a:rPr lang="nl-NL" b="1" dirty="0" err="1" smtClean="0"/>
              <a:t>meike</a:t>
            </a:r>
            <a:r>
              <a:rPr lang="nl-NL" b="1" dirty="0" smtClean="0"/>
              <a:t>/2017/metal-practical</a:t>
            </a:r>
            <a:r>
              <a:rPr lang="nl-NL" dirty="0" smtClean="0"/>
              <a:t> to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own</a:t>
            </a:r>
            <a:r>
              <a:rPr lang="nl-NL" dirty="0" smtClean="0"/>
              <a:t> folder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Step 2: driver file: </a:t>
            </a:r>
            <a:r>
              <a:rPr lang="en-US" dirty="0" err="1" smtClean="0"/>
              <a:t>meta_run_file</a:t>
            </a:r>
            <a:endParaRPr lang="en-US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57200" y="1676400"/>
            <a:ext cx="8229600" cy="4379912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# PERFORM META-ANALYSIS based on effect size and on test statistic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# Loading in the input files with results from the  participating samples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# Note: Order of samples is …[sample size, alphabetic order,..]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# Phenotype is 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# MB March 2017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MARKER  SNP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ALLELE  A1 A2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PVALUE  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EFFECT  log(OR)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STDERR  SE				specifies column names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PROCESS results1.txt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PROCESS results2.txt			processes two results files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OUTFILE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meta_res_Z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.txt			Output file naming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ANALYZE				Conducts Z-based meta-analysis from test statistic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CLEAR				Clears workspace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SCHEME STDERR			Changes meta-analysis scheme to beta + SE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PROCESS results1.txt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PROCESS results2.txt			processes two results files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OUTFILE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meta_res_SE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.txt			Output file naming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ANALYZE				Conducts effect size meta-analysis 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Larger</a:t>
            </a:r>
            <a:r>
              <a:rPr lang="nl-NL" dirty="0" smtClean="0"/>
              <a:t> Consortia</a:t>
            </a:r>
            <a:endParaRPr lang="nl-NL" dirty="0"/>
          </a:p>
        </p:txBody>
      </p:sp>
      <p:sp>
        <p:nvSpPr>
          <p:cNvPr id="2" name="Rectangle 1"/>
          <p:cNvSpPr/>
          <p:nvPr/>
        </p:nvSpPr>
        <p:spPr>
          <a:xfrm>
            <a:off x="457200" y="533400"/>
            <a:ext cx="71628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# Labels</a:t>
            </a:r>
          </a:p>
          <a:p>
            <a:r>
              <a:rPr lang="en-US" sz="1000" dirty="0"/>
              <a:t>SEPARATOR TAB</a:t>
            </a:r>
          </a:p>
          <a:p>
            <a:r>
              <a:rPr lang="en-US" sz="1000" dirty="0"/>
              <a:t>MARKER </a:t>
            </a:r>
            <a:r>
              <a:rPr lang="en-US" sz="1000" dirty="0" err="1"/>
              <a:t>cptid</a:t>
            </a:r>
            <a:endParaRPr lang="en-US" sz="1000" dirty="0"/>
          </a:p>
          <a:p>
            <a:r>
              <a:rPr lang="en-US" sz="1000" dirty="0"/>
              <a:t>ALLELE EFFECT_ALLELE OTHER_ALLELE</a:t>
            </a:r>
          </a:p>
          <a:p>
            <a:r>
              <a:rPr lang="en-US" sz="1000" dirty="0"/>
              <a:t>EFFECT BETA		</a:t>
            </a:r>
          </a:p>
          <a:p>
            <a:r>
              <a:rPr lang="en-US" sz="1000" dirty="0"/>
              <a:t>PVALUE PVAL</a:t>
            </a:r>
          </a:p>
          <a:p>
            <a:r>
              <a:rPr lang="en-US" sz="1000" dirty="0"/>
              <a:t>FREQ EAF</a:t>
            </a:r>
          </a:p>
          <a:p>
            <a:r>
              <a:rPr lang="en-US" sz="1000" dirty="0"/>
              <a:t>WEIGHT N</a:t>
            </a:r>
          </a:p>
          <a:p>
            <a:endParaRPr lang="en-US" sz="1000" dirty="0"/>
          </a:p>
          <a:p>
            <a:r>
              <a:rPr lang="en-US" sz="1000" dirty="0"/>
              <a:t># Options</a:t>
            </a:r>
          </a:p>
          <a:p>
            <a:r>
              <a:rPr lang="en-US" sz="1000" dirty="0"/>
              <a:t>SCHEME SAMPLESIZE</a:t>
            </a:r>
          </a:p>
          <a:p>
            <a:r>
              <a:rPr lang="en-US" sz="1000" dirty="0"/>
              <a:t>MINMAXFREQ ON</a:t>
            </a:r>
          </a:p>
          <a:p>
            <a:r>
              <a:rPr lang="en-US" sz="1000" dirty="0"/>
              <a:t>AVERAGEFREQ ON</a:t>
            </a:r>
          </a:p>
          <a:p>
            <a:r>
              <a:rPr lang="en-US" sz="1000" dirty="0"/>
              <a:t>GENOMICCONTROL 0.999</a:t>
            </a:r>
          </a:p>
          <a:p>
            <a:endParaRPr lang="en-US" sz="1000" dirty="0"/>
          </a:p>
          <a:p>
            <a:r>
              <a:rPr lang="en-US" sz="1000" dirty="0"/>
              <a:t># Process files</a:t>
            </a:r>
          </a:p>
          <a:p>
            <a:r>
              <a:rPr lang="en-US" sz="1000" dirty="0"/>
              <a:t>PROCESS CLEANED.1958T1D.LS.gz  </a:t>
            </a:r>
          </a:p>
          <a:p>
            <a:r>
              <a:rPr lang="en-US" sz="1000" dirty="0"/>
              <a:t>PROCESS </a:t>
            </a:r>
            <a:r>
              <a:rPr lang="en-US" sz="1000" dirty="0" err="1"/>
              <a:t>CLEANED.BASE.LS.gz</a:t>
            </a:r>
            <a:r>
              <a:rPr lang="en-US" sz="1000" dirty="0"/>
              <a:t>       </a:t>
            </a:r>
          </a:p>
          <a:p>
            <a:r>
              <a:rPr lang="en-US" sz="1000" dirty="0"/>
              <a:t>PROCESS </a:t>
            </a:r>
            <a:r>
              <a:rPr lang="en-US" sz="1000" dirty="0" err="1"/>
              <a:t>CLEANED.HNRSoexpr.LS.gz</a:t>
            </a:r>
            <a:r>
              <a:rPr lang="en-US" sz="1000" dirty="0"/>
              <a:t>  </a:t>
            </a:r>
          </a:p>
          <a:p>
            <a:r>
              <a:rPr lang="en-US" sz="1000" dirty="0"/>
              <a:t>PROCESS </a:t>
            </a:r>
            <a:r>
              <a:rPr lang="en-US" sz="1000" dirty="0" err="1"/>
              <a:t>CLEANED.HRS.LS.gz</a:t>
            </a:r>
            <a:r>
              <a:rPr lang="en-US" sz="1000" dirty="0"/>
              <a:t>     </a:t>
            </a:r>
          </a:p>
          <a:p>
            <a:r>
              <a:rPr lang="en-US" sz="1000" dirty="0"/>
              <a:t>PROCESS </a:t>
            </a:r>
            <a:r>
              <a:rPr lang="en-US" sz="1000" dirty="0" err="1"/>
              <a:t>CLEANED.NHSBRCA.LS.gz</a:t>
            </a:r>
            <a:r>
              <a:rPr lang="en-US" sz="1000" dirty="0"/>
              <a:t>  </a:t>
            </a:r>
          </a:p>
          <a:p>
            <a:r>
              <a:rPr lang="en-US" sz="1000" dirty="0"/>
              <a:t>PROCESS </a:t>
            </a:r>
            <a:r>
              <a:rPr lang="en-US" sz="1000" dirty="0" err="1"/>
              <a:t>CLEANED.RUSHMAP.LS.gz</a:t>
            </a:r>
            <a:endParaRPr lang="en-US" sz="1000" dirty="0"/>
          </a:p>
          <a:p>
            <a:r>
              <a:rPr lang="en-US" sz="1000" dirty="0"/>
              <a:t>PROCESS CLEANED.1958WTC.LS.gz  </a:t>
            </a:r>
          </a:p>
          <a:p>
            <a:r>
              <a:rPr lang="en-US" sz="1000" dirty="0"/>
              <a:t>PROCESS CLEANED.EGCUT370.LS.gz  </a:t>
            </a:r>
          </a:p>
          <a:p>
            <a:r>
              <a:rPr lang="en-US" sz="1000" dirty="0"/>
              <a:t>PROCESS CLEANED.HNRSomni1.LS.gz  </a:t>
            </a:r>
          </a:p>
          <a:p>
            <a:r>
              <a:rPr lang="en-US" sz="1000" dirty="0"/>
              <a:t>PROCESS CLEANED.KORAF3.LS.gz  </a:t>
            </a:r>
          </a:p>
          <a:p>
            <a:r>
              <a:rPr lang="en-US" sz="1000" dirty="0"/>
              <a:t>PROCESS </a:t>
            </a:r>
            <a:r>
              <a:rPr lang="en-US" sz="1000" dirty="0" err="1"/>
              <a:t>CLEANED.NHSCHD.LS.gz</a:t>
            </a:r>
            <a:r>
              <a:rPr lang="en-US" sz="1000" dirty="0"/>
              <a:t>  </a:t>
            </a:r>
          </a:p>
          <a:p>
            <a:r>
              <a:rPr lang="en-US" sz="1000" dirty="0"/>
              <a:t>PROCESS </a:t>
            </a:r>
            <a:r>
              <a:rPr lang="en-US" sz="1000" dirty="0" err="1"/>
              <a:t>CLEANED.TEDS.LS.gz</a:t>
            </a:r>
            <a:endParaRPr lang="en-US" sz="1000" dirty="0"/>
          </a:p>
          <a:p>
            <a:r>
              <a:rPr lang="en-US" sz="1000" dirty="0"/>
              <a:t>PROCESS </a:t>
            </a:r>
            <a:r>
              <a:rPr lang="en-US" sz="1000" dirty="0" err="1"/>
              <a:t>CLEANED.AGES.LS.gz</a:t>
            </a:r>
            <a:r>
              <a:rPr lang="en-US" sz="1000" dirty="0"/>
              <a:t>     </a:t>
            </a:r>
          </a:p>
          <a:p>
            <a:r>
              <a:rPr lang="en-US" sz="1000" dirty="0"/>
              <a:t>PROCESS </a:t>
            </a:r>
            <a:r>
              <a:rPr lang="en-US" sz="1000" dirty="0" err="1"/>
              <a:t>CLEANED.EGCUTOMNI.LS.gz</a:t>
            </a:r>
            <a:r>
              <a:rPr lang="en-US" sz="1000" dirty="0"/>
              <a:t> </a:t>
            </a:r>
          </a:p>
          <a:p>
            <a:r>
              <a:rPr lang="en-US" sz="1000" dirty="0"/>
              <a:t>PROCESS </a:t>
            </a:r>
            <a:r>
              <a:rPr lang="en-US" sz="1000" dirty="0" err="1"/>
              <a:t>CLEANED.HPFSCHD.LS.gz</a:t>
            </a:r>
            <a:r>
              <a:rPr lang="en-US" sz="1000" dirty="0"/>
              <a:t>  </a:t>
            </a:r>
          </a:p>
          <a:p>
            <a:endParaRPr lang="en-US" sz="1000" dirty="0" smtClean="0"/>
          </a:p>
          <a:p>
            <a:r>
              <a:rPr lang="en-US" sz="1000" dirty="0" err="1" smtClean="0"/>
              <a:t>Etc</a:t>
            </a:r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####################################################################</a:t>
            </a:r>
          </a:p>
          <a:p>
            <a:endParaRPr lang="en-US" sz="1000" dirty="0"/>
          </a:p>
          <a:p>
            <a:r>
              <a:rPr lang="en-US" sz="1000" dirty="0"/>
              <a:t># </a:t>
            </a:r>
            <a:r>
              <a:rPr lang="en-US" sz="1000" dirty="0" err="1"/>
              <a:t>Analyse</a:t>
            </a:r>
            <a:r>
              <a:rPr lang="en-US" sz="1000" dirty="0"/>
              <a:t> and output</a:t>
            </a:r>
          </a:p>
          <a:p>
            <a:r>
              <a:rPr lang="en-US" sz="1000" dirty="0"/>
              <a:t>MINWEIGHT 50000</a:t>
            </a:r>
          </a:p>
          <a:p>
            <a:r>
              <a:rPr lang="en-US" sz="1000" dirty="0"/>
              <a:t>ANALYZE HETEROGENEITY</a:t>
            </a:r>
          </a:p>
          <a:p>
            <a:endParaRPr lang="en-US" sz="1000" dirty="0"/>
          </a:p>
          <a:p>
            <a:r>
              <a:rPr lang="en-US" sz="1000" dirty="0"/>
              <a:t>QUIT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Running metal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metal &lt; </a:t>
            </a:r>
            <a:r>
              <a:rPr lang="en-US" dirty="0" err="1" smtClean="0"/>
              <a:t>metal_run_file</a:t>
            </a:r>
            <a:endParaRPr lang="en-US" dirty="0" smtClean="0"/>
          </a:p>
          <a:p>
            <a:r>
              <a:rPr lang="en-US" dirty="0" smtClean="0"/>
              <a:t>metal is the command</a:t>
            </a:r>
          </a:p>
          <a:p>
            <a:r>
              <a:rPr lang="en-US" dirty="0" err="1" smtClean="0"/>
              <a:t>metal_run_file</a:t>
            </a:r>
            <a:r>
              <a:rPr lang="en-US" dirty="0" smtClean="0"/>
              <a:t> is the driver file</a:t>
            </a:r>
          </a:p>
          <a:p>
            <a:r>
              <a:rPr lang="en-US" dirty="0" smtClean="0"/>
              <a:t>This will output information on the running of METAL things to standard out [the terminal]</a:t>
            </a:r>
          </a:p>
          <a:p>
            <a:r>
              <a:rPr lang="en-US" dirty="0" smtClean="0"/>
              <a:t>It will spawn 4 files:</a:t>
            </a:r>
          </a:p>
          <a:p>
            <a:pPr lvl="1"/>
            <a:r>
              <a:rPr lang="en-US" dirty="0" smtClean="0"/>
              <a:t>2 results files: meta_res_Z1.txt + meta_res_SE1.txt</a:t>
            </a:r>
          </a:p>
          <a:p>
            <a:pPr lvl="1"/>
            <a:r>
              <a:rPr lang="en-US" dirty="0" smtClean="0"/>
              <a:t>2 info files: meta_res_Z1.txt.info + meta_res_SE1.txt.info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Overview of METAL commands</a:t>
            </a:r>
          </a:p>
          <a:p>
            <a:r>
              <a:rPr lang="en-US" dirty="0" smtClean="0"/>
              <a:t>Any errors</a:t>
            </a:r>
          </a:p>
          <a:p>
            <a:r>
              <a:rPr lang="en-US" dirty="0" smtClean="0"/>
              <a:t>And your best hit from meta-analysis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To load into </a:t>
            </a:r>
            <a:r>
              <a:rPr lang="en-US" dirty="0" err="1" smtClean="0"/>
              <a:t>Haploview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We have to change the header</a:t>
            </a:r>
          </a:p>
          <a:p>
            <a:r>
              <a:rPr lang="en-US" dirty="0" smtClean="0"/>
              <a:t>In the same directory run:</a:t>
            </a:r>
          </a:p>
          <a:p>
            <a:r>
              <a:rPr lang="en-US" dirty="0" smtClean="0"/>
              <a:t>./</a:t>
            </a:r>
            <a:r>
              <a:rPr lang="en-US" dirty="0" err="1" smtClean="0"/>
              <a:t>reformat.sh</a:t>
            </a:r>
            <a:endParaRPr lang="en-US" dirty="0" smtClean="0"/>
          </a:p>
          <a:p>
            <a:pPr lvl="1"/>
            <a:r>
              <a:rPr lang="en-US" dirty="0" smtClean="0"/>
              <a:t>This changes 1</a:t>
            </a:r>
            <a:r>
              <a:rPr lang="en-US" baseline="30000" dirty="0" smtClean="0"/>
              <a:t>st</a:t>
            </a:r>
            <a:r>
              <a:rPr lang="en-US" dirty="0" smtClean="0"/>
              <a:t> column name to SNP</a:t>
            </a:r>
          </a:p>
          <a:p>
            <a:r>
              <a:rPr lang="en-US" dirty="0" smtClean="0"/>
              <a:t>We can then load the meta-analysis results files into </a:t>
            </a:r>
            <a:r>
              <a:rPr lang="en-US" dirty="0" err="1" smtClean="0"/>
              <a:t>haploview</a:t>
            </a:r>
            <a:endParaRPr lang="en-US" dirty="0" smtClean="0"/>
          </a:p>
          <a:p>
            <a:pPr lvl="1"/>
            <a:r>
              <a:rPr lang="en-US" dirty="0" smtClean="0"/>
              <a:t>Same as before but load in the meta_res_Z1.txt</a:t>
            </a:r>
          </a:p>
          <a:p>
            <a:pPr lvl="1"/>
            <a:r>
              <a:rPr lang="en-US" dirty="0" smtClean="0"/>
              <a:t>Make sure to include gwas-example.bim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000" t="5791" r="10625" b="7000"/>
          <a:stretch/>
        </p:blipFill>
        <p:spPr bwMode="auto">
          <a:xfrm>
            <a:off x="457200" y="977900"/>
            <a:ext cx="8077200" cy="55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Plot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3163"/>
          <a:stretch/>
        </p:blipFill>
        <p:spPr>
          <a:xfrm>
            <a:off x="609600" y="1358900"/>
            <a:ext cx="8274000" cy="549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25000" r="20625" b="34000"/>
          <a:stretch>
            <a:fillRect/>
          </a:stretch>
        </p:blipFill>
        <p:spPr bwMode="auto">
          <a:xfrm>
            <a:off x="990600" y="0"/>
            <a:ext cx="7239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0000" t="26000" r="20625" b="33000"/>
          <a:stretch>
            <a:fillRect/>
          </a:stretch>
        </p:blipFill>
        <p:spPr bwMode="auto">
          <a:xfrm>
            <a:off x="0" y="3429000"/>
            <a:ext cx="512026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20625" t="25000" r="20625" b="33000"/>
          <a:stretch>
            <a:fillRect/>
          </a:stretch>
        </p:blipFill>
        <p:spPr bwMode="auto">
          <a:xfrm>
            <a:off x="4114800" y="4713051"/>
            <a:ext cx="4800600" cy="214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000" b="42000"/>
          <a:stretch>
            <a:fillRect/>
          </a:stretch>
        </p:blipFill>
        <p:spPr bwMode="auto">
          <a:xfrm>
            <a:off x="685800" y="2362200"/>
            <a:ext cx="8153400" cy="393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990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u="sng" dirty="0" smtClean="0">
              <a:hlinkClick r:id="rId3"/>
            </a:endParaRPr>
          </a:p>
          <a:p>
            <a:pPr algn="ctr"/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://www.sph.umich.edu/csg/abecasis/metal/</a:t>
            </a:r>
            <a:endParaRPr lang="nl-NL" dirty="0"/>
          </a:p>
          <a:p>
            <a:pPr algn="ctr"/>
            <a:r>
              <a:rPr lang="en-US" dirty="0"/>
              <a:t>Documentation can be found at the metal wiki:</a:t>
            </a:r>
            <a:endParaRPr lang="nl-NL" dirty="0"/>
          </a:p>
          <a:p>
            <a:pPr algn="ctr"/>
            <a:r>
              <a:rPr lang="en-US" u="sng" dirty="0">
                <a:hlinkClick r:id="rId4"/>
              </a:rPr>
              <a:t>http://genome.sph.umich.edu/wiki/Metal_Documentation</a:t>
            </a:r>
            <a:endParaRPr lang="nl-NL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ea typeface="ＭＳ Ｐゴシック" charset="-128"/>
              </a:rPr>
              <a:t>METAL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METAL</a:t>
            </a:r>
            <a:endParaRPr lang="nl-NL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Metal is flexible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default, METAL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combines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p-values across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studies (sample size, direction of effect)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baseline="0" dirty="0" smtClean="0"/>
              <a:t>Alternative,</a:t>
            </a:r>
            <a:r>
              <a:rPr lang="en-US" sz="2800" dirty="0" smtClean="0"/>
              <a:t> standard error based weights (but beta and standard error use same units in all studies)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METAL</a:t>
            </a:r>
            <a:endParaRPr lang="nl-NL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Requires results files</a:t>
            </a:r>
          </a:p>
          <a:p>
            <a:r>
              <a:rPr lang="en-US" dirty="0" smtClean="0"/>
              <a:t>‘Driver’ file</a:t>
            </a:r>
          </a:p>
          <a:p>
            <a:pPr lvl="1"/>
            <a:r>
              <a:rPr lang="en-US" dirty="0" smtClean="0"/>
              <a:t>Describes the input files</a:t>
            </a:r>
          </a:p>
          <a:p>
            <a:pPr lvl="1"/>
            <a:r>
              <a:rPr lang="en-US" dirty="0" smtClean="0"/>
              <a:t>Defines meta-analysis strategy</a:t>
            </a:r>
          </a:p>
          <a:p>
            <a:pPr lvl="1"/>
            <a:r>
              <a:rPr lang="en-US" dirty="0" smtClean="0"/>
              <a:t>Names output 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Check format of results files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Ensure all necessary columns are available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Modify files to include all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Prepare driver file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Ensure headers match description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Crosscheck each results file matches Process name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Run metal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Results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Previously asked for standard columns in SOP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Current procedure is to upload complete files (results and info files)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00200"/>
            <a:ext cx="5867400" cy="383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nl-NL" dirty="0" smtClean="0"/>
              <a:t>We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the </a:t>
            </a:r>
            <a:r>
              <a:rPr lang="nl-NL" dirty="0" err="1" smtClean="0"/>
              <a:t>GWAs</a:t>
            </a:r>
            <a:r>
              <a:rPr lang="nl-NL" dirty="0" smtClean="0"/>
              <a:t> </a:t>
            </a:r>
            <a:r>
              <a:rPr lang="nl-NL" dirty="0" err="1" smtClean="0"/>
              <a:t>results</a:t>
            </a:r>
            <a:r>
              <a:rPr lang="nl-NL" dirty="0" smtClean="0"/>
              <a:t> (results1.txt)</a:t>
            </a:r>
          </a:p>
          <a:p>
            <a:r>
              <a:rPr lang="nl-NL" dirty="0" smtClean="0"/>
              <a:t>We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a </a:t>
            </a:r>
            <a:r>
              <a:rPr lang="nl-NL" dirty="0" err="1" smtClean="0"/>
              <a:t>second</a:t>
            </a:r>
            <a:r>
              <a:rPr lang="nl-NL" dirty="0" smtClean="0"/>
              <a:t> set of </a:t>
            </a:r>
            <a:r>
              <a:rPr lang="nl-NL" dirty="0" err="1" smtClean="0"/>
              <a:t>results</a:t>
            </a:r>
            <a:r>
              <a:rPr lang="nl-NL" dirty="0" smtClean="0"/>
              <a:t> (results2.txt)</a:t>
            </a:r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INPUT FILES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Columns METAL uses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[for standard error meta-analysis]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P-value [for Z-score meta-analysis]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we had two samples of different sizes we would have to add an N/weight column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Meta-analysis running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We will run meta-analysis based on effect size and on test statistic</a:t>
            </a:r>
          </a:p>
          <a:p>
            <a:r>
              <a:rPr lang="en-US" dirty="0" smtClean="0"/>
              <a:t>For the weights of test statistic, I’ve assumed that the sample sizes are the same</a:t>
            </a:r>
          </a:p>
          <a:p>
            <a:pPr lvl="1"/>
            <a:r>
              <a:rPr lang="en-US" dirty="0" smtClean="0"/>
              <a:t>METAL defaults to weight of 1 when no weight column is supplied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456</Words>
  <Application>Microsoft Macintosh PowerPoint</Application>
  <PresentationFormat>On-screen Show (4:3)</PresentationFormat>
  <Paragraphs>145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Cambria</vt:lpstr>
      <vt:lpstr>ＭＳ Ｐゴシック</vt:lpstr>
      <vt:lpstr>Arial</vt:lpstr>
      <vt:lpstr>Office Theme</vt:lpstr>
      <vt:lpstr>METAL Practical</vt:lpstr>
      <vt:lpstr>METAL</vt:lpstr>
      <vt:lpstr>METAL</vt:lpstr>
      <vt:lpstr>METAL</vt:lpstr>
      <vt:lpstr>Steps</vt:lpstr>
      <vt:lpstr>Results Files</vt:lpstr>
      <vt:lpstr>INPUT FILES</vt:lpstr>
      <vt:lpstr>PowerPoint Presentation</vt:lpstr>
      <vt:lpstr>Meta-analysis running</vt:lpstr>
      <vt:lpstr>Step 2: driver file: meta_run_file</vt:lpstr>
      <vt:lpstr>Larger Consortia</vt:lpstr>
      <vt:lpstr>Running metal</vt:lpstr>
      <vt:lpstr>Output</vt:lpstr>
      <vt:lpstr>To load into Haploview</vt:lpstr>
      <vt:lpstr>PowerPoint Presentation</vt:lpstr>
      <vt:lpstr>Plot</vt:lpstr>
      <vt:lpstr>PowerPoint Presentation</vt:lpstr>
    </vt:vector>
  </TitlesOfParts>
  <Manager/>
  <Company>VU FPP</Company>
  <LinksUpToDate>false</LinksUpToDate>
  <SharedDoc>false</SharedDoc>
  <HyperlinkBase/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 Practical</dc:title>
  <dc:subject/>
  <dc:creator>M.Bartels</dc:creator>
  <cp:keywords/>
  <dc:description/>
  <cp:lastModifiedBy>Microsoft Office User</cp:lastModifiedBy>
  <cp:revision>20</cp:revision>
  <dcterms:created xsi:type="dcterms:W3CDTF">2013-03-05T13:59:57Z</dcterms:created>
  <dcterms:modified xsi:type="dcterms:W3CDTF">2017-03-07T13:55:50Z</dcterms:modified>
  <cp:category/>
</cp:coreProperties>
</file>