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5" r:id="rId4"/>
    <p:sldId id="287" r:id="rId5"/>
    <p:sldId id="286" r:id="rId6"/>
    <p:sldId id="277" r:id="rId7"/>
    <p:sldId id="278" r:id="rId8"/>
    <p:sldId id="258" r:id="rId9"/>
    <p:sldId id="260" r:id="rId10"/>
    <p:sldId id="261" r:id="rId11"/>
    <p:sldId id="288" r:id="rId12"/>
    <p:sldId id="289" r:id="rId13"/>
    <p:sldId id="279" r:id="rId14"/>
    <p:sldId id="265" r:id="rId15"/>
    <p:sldId id="264" r:id="rId16"/>
    <p:sldId id="266" r:id="rId17"/>
    <p:sldId id="291" r:id="rId18"/>
    <p:sldId id="292" r:id="rId19"/>
    <p:sldId id="267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>
      <p:cViewPr>
        <p:scale>
          <a:sx n="76" d="100"/>
          <a:sy n="76" d="100"/>
        </p:scale>
        <p:origin x="2680" y="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624B5-A65A-A24F-870B-3B1FCFB6A57B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B37E-71C4-E54E-8BD9-C6BFEC2D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F0F-232D-4AF6-B8D4-C716D5B79B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F0F-232D-4AF6-B8D4-C716D5B79B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9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3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2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5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623B-09FF-464F-AAD2-53D32674B5E6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D2E7-2BD6-44AC-8615-C8A7DC0E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79" y="6096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Quality</a:t>
            </a:r>
            <a:r>
              <a:rPr lang="nl-NL" dirty="0" smtClean="0"/>
              <a:t> Control Using </a:t>
            </a:r>
            <a:r>
              <a:rPr lang="nl-NL" dirty="0" err="1" smtClean="0"/>
              <a:t>EasyQC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&amp;</a:t>
            </a:r>
            <a:br>
              <a:rPr lang="nl-NL" dirty="0" smtClean="0"/>
            </a:br>
            <a:r>
              <a:rPr lang="nl-NL" dirty="0" smtClean="0"/>
              <a:t>Meta-Analysis in METAL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30287"/>
            <a:ext cx="2956560" cy="29565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752600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tx1"/>
                </a:solidFill>
              </a:rPr>
              <a:t>Meike Bartels &amp; Bart Baselmans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These </a:t>
            </a:r>
            <a:r>
              <a:rPr lang="nl-NL" dirty="0" err="1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Limit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contribution</a:t>
            </a:r>
            <a:r>
              <a:rPr lang="nl-NL" sz="2000" dirty="0" smtClean="0"/>
              <a:t> </a:t>
            </a:r>
            <a:r>
              <a:rPr lang="nl-NL" sz="2000" dirty="0"/>
              <a:t>o</a:t>
            </a:r>
            <a:r>
              <a:rPr lang="nl-NL" sz="2000" dirty="0" smtClean="0"/>
              <a:t>f a </a:t>
            </a:r>
            <a:r>
              <a:rPr lang="nl-NL" sz="2000" dirty="0" err="1" smtClean="0"/>
              <a:t>specific</a:t>
            </a:r>
            <a:r>
              <a:rPr lang="nl-NL" sz="2000" dirty="0" smtClean="0"/>
              <a:t> cohort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meta-analysis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or</a:t>
            </a:r>
          </a:p>
          <a:p>
            <a:endParaRPr lang="nl-NL" sz="2000" dirty="0" smtClean="0"/>
          </a:p>
          <a:p>
            <a:r>
              <a:rPr lang="nl-NL" sz="2000" dirty="0" err="1" smtClean="0"/>
              <a:t>Inflate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number</a:t>
            </a:r>
            <a:r>
              <a:rPr lang="nl-NL" sz="2000" dirty="0" smtClean="0"/>
              <a:t> of type I </a:t>
            </a:r>
            <a:r>
              <a:rPr lang="nl-NL" sz="2000" dirty="0" err="1" smtClean="0"/>
              <a:t>errors</a:t>
            </a:r>
            <a:r>
              <a:rPr lang="nl-NL" sz="2000" dirty="0" smtClean="0"/>
              <a:t> &lt;- </a:t>
            </a:r>
            <a:r>
              <a:rPr lang="nl-NL" sz="2000" b="1" dirty="0" smtClean="0">
                <a:solidFill>
                  <a:srgbClr val="FF0000"/>
                </a:solidFill>
              </a:rPr>
              <a:t>DANGER!!</a:t>
            </a:r>
          </a:p>
          <a:p>
            <a:endParaRPr lang="nl-NL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70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02920" indent="-457200"/>
            <a:r>
              <a:rPr lang="en-US" sz="2800" dirty="0" smtClean="0"/>
              <a:t>Descriptive </a:t>
            </a:r>
            <a:r>
              <a:rPr lang="en-US" sz="2800" dirty="0"/>
              <a:t>Summary Statistics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038388"/>
            <a:ext cx="7620000" cy="395133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Participating cohorts were asked to complete a </a:t>
            </a:r>
            <a:r>
              <a:rPr lang="en-US" sz="1800" b="1" dirty="0" smtClean="0"/>
              <a:t>descriptive statistics summary </a:t>
            </a:r>
            <a:r>
              <a:rPr lang="en-US" sz="1800" dirty="0" smtClean="0"/>
              <a:t>file for their sample</a:t>
            </a:r>
          </a:p>
          <a:p>
            <a:endParaRPr lang="en-US" sz="1800" dirty="0"/>
          </a:p>
          <a:p>
            <a:pPr lvl="1"/>
            <a:r>
              <a:rPr lang="en-US" sz="1800" b="1" dirty="0" smtClean="0"/>
              <a:t>8 cohorts </a:t>
            </a:r>
            <a:r>
              <a:rPr lang="en-US" sz="1800" dirty="0" smtClean="0"/>
              <a:t>did not specify their question, or did not report the distribution of the question (no categories specified)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b="1" dirty="0" smtClean="0"/>
              <a:t>3 cohorts </a:t>
            </a:r>
            <a:r>
              <a:rPr lang="en-US" sz="1800" dirty="0" smtClean="0"/>
              <a:t>that actually gave </a:t>
            </a:r>
            <a:r>
              <a:rPr lang="en-US" sz="1800" b="1" dirty="0" smtClean="0"/>
              <a:t>lower values to higher wellbeing </a:t>
            </a:r>
            <a:r>
              <a:rPr lang="en-US" sz="1800" dirty="0" smtClean="0"/>
              <a:t>(reversed coding)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b="1" dirty="0" smtClean="0"/>
              <a:t>8 cohorts  </a:t>
            </a:r>
            <a:r>
              <a:rPr lang="en-US" sz="1800" dirty="0" smtClean="0"/>
              <a:t>that did not map the categories to numeric values, but where the first option was higher wellbeing (suspicious reversed coding) 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64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001000" cy="352895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858000" y="571500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1524000" y="3352800"/>
            <a:ext cx="25527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3810000" y="3886200"/>
            <a:ext cx="28575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/>
          <p:cNvSpPr/>
          <p:nvPr/>
        </p:nvSpPr>
        <p:spPr>
          <a:xfrm>
            <a:off x="4191000" y="2895600"/>
            <a:ext cx="3657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43000" y="2667001"/>
            <a:ext cx="7924800" cy="2937246"/>
            <a:chOff x="1143000" y="2667001"/>
            <a:chExt cx="7924800" cy="2937246"/>
          </a:xfrm>
        </p:grpSpPr>
        <p:grpSp>
          <p:nvGrpSpPr>
            <p:cNvPr id="12" name="Group 11"/>
            <p:cNvGrpSpPr/>
            <p:nvPr/>
          </p:nvGrpSpPr>
          <p:grpSpPr>
            <a:xfrm>
              <a:off x="1143000" y="2667001"/>
              <a:ext cx="7924800" cy="2937246"/>
              <a:chOff x="1143000" y="2667001"/>
              <a:chExt cx="7924800" cy="29372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143000" y="2667001"/>
                <a:ext cx="7924800" cy="2937246"/>
                <a:chOff x="1143000" y="2667001"/>
                <a:chExt cx="7924800" cy="2937246"/>
              </a:xfrm>
            </p:grpSpPr>
            <p:pic>
              <p:nvPicPr>
                <p:cNvPr id="6" name="Afbeelding 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544"/>
                <a:stretch/>
              </p:blipFill>
              <p:spPr>
                <a:xfrm>
                  <a:off x="1143000" y="2667001"/>
                  <a:ext cx="7924800" cy="2937246"/>
                </a:xfrm>
                <a:prstGeom prst="rect">
                  <a:avLst/>
                </a:prstGeom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5106368" y="3605158"/>
                  <a:ext cx="392798" cy="281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1524000" y="3352800"/>
                <a:ext cx="2011178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09999" y="3886200"/>
                <a:ext cx="2762813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191000" y="2895600"/>
              <a:ext cx="2381812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6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182"/>
            <a:ext cx="6781800" cy="6781800"/>
          </a:xfrm>
        </p:spPr>
      </p:pic>
    </p:spTree>
    <p:extLst>
      <p:ext uri="{BB962C8B-B14F-4D97-AF65-F5344CB8AC3E}">
        <p14:creationId xmlns:p14="http://schemas.microsoft.com/office/powerpoint/2010/main" val="3396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1" y="1295400"/>
            <a:ext cx="8800347" cy="5181600"/>
          </a:xfrm>
        </p:spPr>
      </p:pic>
    </p:spTree>
    <p:extLst>
      <p:ext uri="{BB962C8B-B14F-4D97-AF65-F5344CB8AC3E}">
        <p14:creationId xmlns:p14="http://schemas.microsoft.com/office/powerpoint/2010/main" val="1235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QC workflow-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Step 1: File level QC</a:t>
            </a:r>
          </a:p>
          <a:p>
            <a:r>
              <a:rPr lang="nl-NL" sz="2000" dirty="0" err="1" smtClean="0"/>
              <a:t>This</a:t>
            </a:r>
            <a:r>
              <a:rPr lang="nl-NL" sz="2000" dirty="0" smtClean="0"/>
              <a:t> stage </a:t>
            </a:r>
            <a:r>
              <a:rPr lang="nl-NL" sz="2000" dirty="0" err="1" smtClean="0"/>
              <a:t>involves</a:t>
            </a:r>
            <a:r>
              <a:rPr lang="nl-NL" sz="2000" dirty="0" smtClean="0"/>
              <a:t> cleaning of </a:t>
            </a:r>
            <a:r>
              <a:rPr lang="nl-NL" sz="2000" dirty="0" err="1" smtClean="0"/>
              <a:t>the</a:t>
            </a:r>
            <a:r>
              <a:rPr lang="nl-NL" sz="2000" dirty="0" smtClean="0"/>
              <a:t> data </a:t>
            </a:r>
          </a:p>
          <a:p>
            <a:pPr lvl="1"/>
            <a:r>
              <a:rPr lang="nl-NL" sz="1600" dirty="0" err="1" smtClean="0"/>
              <a:t>Deleting</a:t>
            </a:r>
            <a:r>
              <a:rPr lang="nl-NL" sz="1600" dirty="0" smtClean="0"/>
              <a:t> </a:t>
            </a:r>
            <a:r>
              <a:rPr lang="nl-NL" sz="1600" dirty="0" err="1" smtClean="0"/>
              <a:t>poor</a:t>
            </a:r>
            <a:r>
              <a:rPr lang="nl-NL" sz="1600" dirty="0" smtClean="0"/>
              <a:t> </a:t>
            </a:r>
            <a:r>
              <a:rPr lang="nl-NL" sz="1600" dirty="0" err="1" smtClean="0"/>
              <a:t>quality</a:t>
            </a:r>
            <a:r>
              <a:rPr lang="nl-NL" sz="1600" dirty="0" smtClean="0"/>
              <a:t> data</a:t>
            </a:r>
          </a:p>
          <a:p>
            <a:pPr lvl="1"/>
            <a:r>
              <a:rPr lang="nl-NL" sz="1600" dirty="0" err="1" smtClean="0"/>
              <a:t>Provide</a:t>
            </a:r>
            <a:r>
              <a:rPr lang="nl-NL" sz="1600" dirty="0" smtClean="0"/>
              <a:t> </a:t>
            </a:r>
            <a:r>
              <a:rPr lang="nl-NL" sz="1600" dirty="0" err="1" smtClean="0"/>
              <a:t>summaries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judge</a:t>
            </a:r>
            <a:r>
              <a:rPr lang="nl-NL" sz="1600" dirty="0" smtClean="0"/>
              <a:t> data </a:t>
            </a:r>
            <a:r>
              <a:rPr lang="nl-NL" sz="1600" dirty="0" err="1" smtClean="0"/>
              <a:t>quality</a:t>
            </a:r>
            <a:endParaRPr lang="nl-NL" sz="1600" dirty="0" smtClean="0"/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b="1" dirty="0" err="1" smtClean="0"/>
              <a:t>Think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about</a:t>
            </a:r>
            <a:endParaRPr lang="nl-NL" sz="2000" b="1" dirty="0"/>
          </a:p>
          <a:p>
            <a:r>
              <a:rPr lang="nl-NL" sz="2000" dirty="0" err="1" smtClean="0"/>
              <a:t>Monomorphic</a:t>
            </a:r>
            <a:r>
              <a:rPr lang="nl-NL" sz="2000" dirty="0" smtClean="0"/>
              <a:t> </a:t>
            </a:r>
            <a:r>
              <a:rPr lang="nl-NL" sz="2000" dirty="0" err="1" smtClean="0"/>
              <a:t>SNPs</a:t>
            </a:r>
            <a:endParaRPr lang="nl-NL" sz="2000" dirty="0" smtClean="0"/>
          </a:p>
          <a:p>
            <a:r>
              <a:rPr lang="nl-NL" sz="2000" dirty="0" err="1" smtClean="0"/>
              <a:t>Missingness</a:t>
            </a:r>
            <a:r>
              <a:rPr lang="nl-NL" sz="2000" dirty="0" smtClean="0"/>
              <a:t> (e.g. P-</a:t>
            </a:r>
            <a:r>
              <a:rPr lang="nl-NL" sz="2000" dirty="0" err="1" smtClean="0"/>
              <a:t>values</a:t>
            </a:r>
            <a:r>
              <a:rPr lang="nl-NL" sz="2000" dirty="0" smtClean="0"/>
              <a:t>, </a:t>
            </a:r>
            <a:r>
              <a:rPr lang="nl-NL" sz="2000" dirty="0" err="1" smtClean="0"/>
              <a:t>Beta’s</a:t>
            </a:r>
            <a:r>
              <a:rPr lang="nl-NL" sz="2000" dirty="0" smtClean="0"/>
              <a:t>, </a:t>
            </a:r>
            <a:r>
              <a:rPr lang="nl-NL" sz="2000" dirty="0" err="1" smtClean="0"/>
              <a:t>SE’s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more)</a:t>
            </a:r>
          </a:p>
          <a:p>
            <a:r>
              <a:rPr lang="nl-NL" sz="2000" dirty="0" err="1" smtClean="0"/>
              <a:t>Nonsensical</a:t>
            </a:r>
            <a:r>
              <a:rPr lang="nl-NL" sz="2000" dirty="0" smtClean="0"/>
              <a:t> information (</a:t>
            </a:r>
            <a:r>
              <a:rPr lang="nl-NL" sz="2000" dirty="0" err="1" smtClean="0"/>
              <a:t>e.g</a:t>
            </a:r>
            <a:r>
              <a:rPr lang="nl-NL" sz="2000" dirty="0" smtClean="0"/>
              <a:t> </a:t>
            </a:r>
            <a:r>
              <a:rPr lang="nl-NL" sz="2000" dirty="0" err="1" smtClean="0"/>
              <a:t>Alleles</a:t>
            </a:r>
            <a:r>
              <a:rPr lang="nl-NL" sz="2000" dirty="0" smtClean="0"/>
              <a:t> </a:t>
            </a:r>
            <a:r>
              <a:rPr lang="nl-NL" sz="2000" dirty="0" err="1" smtClean="0"/>
              <a:t>other</a:t>
            </a:r>
            <a:r>
              <a:rPr lang="nl-NL" sz="2000" dirty="0" smtClean="0"/>
              <a:t> </a:t>
            </a:r>
            <a:r>
              <a:rPr lang="nl-NL" sz="2000" dirty="0" err="1" smtClean="0"/>
              <a:t>than</a:t>
            </a:r>
            <a:r>
              <a:rPr lang="nl-NL" sz="2000" dirty="0" smtClean="0"/>
              <a:t> A, C, G or T, or </a:t>
            </a:r>
            <a:r>
              <a:rPr lang="nl-NL" sz="2000" dirty="0" err="1" smtClean="0"/>
              <a:t>pvalues</a:t>
            </a:r>
            <a:r>
              <a:rPr lang="nl-NL" sz="2000" dirty="0" smtClean="0"/>
              <a:t> </a:t>
            </a:r>
            <a:r>
              <a:rPr lang="nl-NL" sz="2000" dirty="0" err="1" smtClean="0"/>
              <a:t>larger</a:t>
            </a:r>
            <a:r>
              <a:rPr lang="nl-NL" sz="2000" dirty="0" smtClean="0"/>
              <a:t> </a:t>
            </a:r>
            <a:r>
              <a:rPr lang="nl-NL" sz="2000" dirty="0" err="1" smtClean="0"/>
              <a:t>than</a:t>
            </a:r>
            <a:r>
              <a:rPr lang="nl-NL" sz="2000" dirty="0" smtClean="0"/>
              <a:t> 1 or smaller </a:t>
            </a:r>
            <a:r>
              <a:rPr lang="nl-NL" sz="2000" dirty="0" err="1" smtClean="0"/>
              <a:t>than</a:t>
            </a:r>
            <a:r>
              <a:rPr lang="nl-NL" sz="2000" dirty="0" smtClean="0"/>
              <a:t> 0 </a:t>
            </a:r>
            <a:r>
              <a:rPr lang="nl-NL" sz="2000" dirty="0" err="1" smtClean="0"/>
              <a:t>etc</a:t>
            </a:r>
            <a:r>
              <a:rPr lang="nl-NL" sz="2000" dirty="0" smtClean="0"/>
              <a:t>)</a:t>
            </a:r>
          </a:p>
          <a:p>
            <a:r>
              <a:rPr lang="nl-NL" sz="2000" dirty="0" err="1" smtClean="0"/>
              <a:t>Harmonization</a:t>
            </a:r>
            <a:r>
              <a:rPr lang="nl-NL" sz="2000" dirty="0" smtClean="0"/>
              <a:t> of SNP </a:t>
            </a:r>
            <a:r>
              <a:rPr lang="nl-NL" sz="2000" dirty="0" err="1" smtClean="0"/>
              <a:t>identifiers</a:t>
            </a:r>
            <a:endParaRPr lang="nl-NL" sz="2000" dirty="0" smtClean="0"/>
          </a:p>
          <a:p>
            <a:pPr marL="457200" lvl="1" indent="0">
              <a:buNone/>
            </a:pP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6004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QC workflow –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000" dirty="0" smtClean="0"/>
          </a:p>
          <a:p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 smtClean="0"/>
              <a:t>Step 2: Meta level QC</a:t>
            </a:r>
          </a:p>
          <a:p>
            <a:pPr lvl="1"/>
            <a:r>
              <a:rPr lang="nl-NL" sz="1600" dirty="0" err="1" smtClean="0"/>
              <a:t>This</a:t>
            </a:r>
            <a:r>
              <a:rPr lang="nl-NL" sz="1600" dirty="0" smtClean="0"/>
              <a:t> stage </a:t>
            </a:r>
            <a:r>
              <a:rPr lang="nl-NL" sz="1600" dirty="0" err="1" smtClean="0"/>
              <a:t>consists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cross -</a:t>
            </a:r>
            <a:r>
              <a:rPr lang="nl-NL" sz="1600" dirty="0" err="1" smtClean="0"/>
              <a:t>study</a:t>
            </a:r>
            <a:r>
              <a:rPr lang="nl-NL" sz="1600" dirty="0" smtClean="0"/>
              <a:t> </a:t>
            </a:r>
            <a:r>
              <a:rPr lang="nl-NL" sz="1600" dirty="0" err="1" smtClean="0"/>
              <a:t>comparison</a:t>
            </a:r>
            <a:r>
              <a:rPr lang="nl-NL" sz="1600" dirty="0" smtClean="0"/>
              <a:t> of </a:t>
            </a:r>
            <a:r>
              <a:rPr lang="nl-NL" sz="1600" dirty="0" err="1" smtClean="0"/>
              <a:t>statistics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identify</a:t>
            </a:r>
            <a:r>
              <a:rPr lang="nl-NL" sz="1600" dirty="0" smtClean="0"/>
              <a:t> </a:t>
            </a:r>
            <a:r>
              <a:rPr lang="nl-NL" sz="1600" dirty="0" err="1" smtClean="0"/>
              <a:t>study</a:t>
            </a:r>
            <a:r>
              <a:rPr lang="nl-NL" sz="1600" dirty="0" smtClean="0"/>
              <a:t> </a:t>
            </a:r>
            <a:r>
              <a:rPr lang="nl-NL" sz="1600" dirty="0" err="1" smtClean="0"/>
              <a:t>specific</a:t>
            </a:r>
            <a:r>
              <a:rPr lang="nl-NL" sz="1600" dirty="0" smtClean="0"/>
              <a:t> </a:t>
            </a:r>
            <a:r>
              <a:rPr lang="nl-NL" sz="1600" dirty="0" err="1" smtClean="0"/>
              <a:t>problems</a:t>
            </a:r>
            <a:r>
              <a:rPr lang="nl-NL" sz="1600" dirty="0" smtClean="0"/>
              <a:t>.</a:t>
            </a:r>
          </a:p>
          <a:p>
            <a:pPr marL="0" indent="0">
              <a:buNone/>
            </a:pPr>
            <a:r>
              <a:rPr lang="nl-NL" sz="2000" b="1" dirty="0" err="1" smtClean="0"/>
              <a:t>Think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about</a:t>
            </a:r>
            <a:endParaRPr lang="nl-NL" sz="2000" b="1" dirty="0" smtClean="0"/>
          </a:p>
          <a:p>
            <a:r>
              <a:rPr lang="nl-NL" sz="2000" dirty="0" smtClean="0"/>
              <a:t>QQ-plots –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detect</a:t>
            </a:r>
            <a:r>
              <a:rPr lang="nl-NL" sz="2000" dirty="0" smtClean="0"/>
              <a:t> </a:t>
            </a:r>
            <a:r>
              <a:rPr lang="nl-NL" sz="2000" dirty="0" err="1" smtClean="0"/>
              <a:t>early</a:t>
            </a:r>
            <a:r>
              <a:rPr lang="nl-NL" sz="2000" dirty="0" smtClean="0"/>
              <a:t> </a:t>
            </a:r>
            <a:r>
              <a:rPr lang="nl-NL" sz="2000" dirty="0" err="1" smtClean="0"/>
              <a:t>signs</a:t>
            </a:r>
            <a:r>
              <a:rPr lang="nl-NL" sz="2000" dirty="0" smtClean="0"/>
              <a:t> of </a:t>
            </a:r>
            <a:r>
              <a:rPr lang="nl-NL" sz="2000" dirty="0" err="1" smtClean="0"/>
              <a:t>inflation</a:t>
            </a:r>
            <a:r>
              <a:rPr lang="nl-NL" sz="2000" dirty="0" smtClean="0"/>
              <a:t> </a:t>
            </a:r>
            <a:r>
              <a:rPr lang="nl-NL" sz="2000" dirty="0" err="1" smtClean="0"/>
              <a:t>that</a:t>
            </a:r>
            <a:r>
              <a:rPr lang="nl-NL" sz="2000" dirty="0" smtClean="0"/>
              <a:t> </a:t>
            </a:r>
            <a:r>
              <a:rPr lang="nl-NL" sz="2000" dirty="0" err="1" smtClean="0"/>
              <a:t>might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</a:t>
            </a:r>
            <a:r>
              <a:rPr lang="nl-NL" sz="2000" dirty="0" err="1" smtClean="0"/>
              <a:t>an</a:t>
            </a:r>
            <a:r>
              <a:rPr lang="nl-NL" sz="2000" dirty="0" smtClean="0"/>
              <a:t> </a:t>
            </a:r>
            <a:r>
              <a:rPr lang="nl-NL" sz="2000" dirty="0" err="1" smtClean="0"/>
              <a:t>indication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relatedness</a:t>
            </a:r>
            <a:r>
              <a:rPr lang="nl-NL" sz="2000" dirty="0" smtClean="0"/>
              <a:t> </a:t>
            </a:r>
            <a:r>
              <a:rPr lang="nl-NL" sz="2000" dirty="0" err="1" smtClean="0"/>
              <a:t>problems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PZ plots -&gt; </a:t>
            </a:r>
            <a:r>
              <a:rPr lang="nl-NL" sz="2000" dirty="0" err="1" smtClean="0"/>
              <a:t>by</a:t>
            </a:r>
            <a:r>
              <a:rPr lang="nl-NL" sz="2000" dirty="0" smtClean="0"/>
              <a:t> B/SE </a:t>
            </a:r>
            <a:r>
              <a:rPr lang="nl-NL" sz="2000" dirty="0" err="1" smtClean="0"/>
              <a:t>you</a:t>
            </a:r>
            <a:r>
              <a:rPr lang="nl-NL" sz="2000" dirty="0" smtClean="0"/>
              <a:t> </a:t>
            </a:r>
            <a:r>
              <a:rPr lang="nl-NL" sz="2000" dirty="0" err="1" smtClean="0"/>
              <a:t>calculate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corresponding</a:t>
            </a:r>
            <a:r>
              <a:rPr lang="nl-NL" sz="2000" dirty="0" smtClean="0"/>
              <a:t> Z </a:t>
            </a:r>
            <a:r>
              <a:rPr lang="nl-NL" sz="2000" dirty="0" err="1" smtClean="0"/>
              <a:t>statistics</a:t>
            </a:r>
            <a:r>
              <a:rPr lang="nl-NL" sz="2000" dirty="0" smtClean="0"/>
              <a:t>. </a:t>
            </a:r>
            <a:r>
              <a:rPr lang="nl-NL" sz="2000" dirty="0" err="1" smtClean="0"/>
              <a:t>From</a:t>
            </a:r>
            <a:r>
              <a:rPr lang="nl-NL" sz="2000" dirty="0" smtClean="0"/>
              <a:t> Z </a:t>
            </a:r>
            <a:r>
              <a:rPr lang="nl-NL" sz="2000" dirty="0" err="1" smtClean="0"/>
              <a:t>you</a:t>
            </a:r>
            <a:r>
              <a:rPr lang="nl-NL" sz="2000" dirty="0" smtClean="0"/>
              <a:t>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 err="1" smtClean="0"/>
              <a:t>obtain</a:t>
            </a:r>
            <a:r>
              <a:rPr lang="nl-NL" sz="2000" dirty="0" smtClean="0"/>
              <a:t> P, </a:t>
            </a:r>
            <a:r>
              <a:rPr lang="nl-NL" sz="2000" dirty="0" err="1" smtClean="0"/>
              <a:t>which</a:t>
            </a:r>
            <a:r>
              <a:rPr lang="nl-NL" sz="2000" dirty="0" smtClean="0"/>
              <a:t>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</a:t>
            </a:r>
            <a:r>
              <a:rPr lang="nl-NL" sz="2000" dirty="0" err="1" smtClean="0"/>
              <a:t>compared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actual</a:t>
            </a:r>
            <a:r>
              <a:rPr lang="nl-NL" sz="2000" dirty="0" smtClean="0"/>
              <a:t> </a:t>
            </a:r>
            <a:r>
              <a:rPr lang="nl-NL" sz="2000" dirty="0" err="1" smtClean="0"/>
              <a:t>reported</a:t>
            </a:r>
            <a:r>
              <a:rPr lang="nl-NL" sz="2000" dirty="0" smtClean="0"/>
              <a:t> P-</a:t>
            </a:r>
            <a:r>
              <a:rPr lang="nl-NL" sz="2000" dirty="0" err="1" smtClean="0"/>
              <a:t>value</a:t>
            </a:r>
            <a:r>
              <a:rPr lang="nl-NL" sz="2000" dirty="0" smtClean="0"/>
              <a:t>. </a:t>
            </a:r>
          </a:p>
          <a:p>
            <a:endParaRPr lang="nl-NL" sz="2000" dirty="0"/>
          </a:p>
          <a:p>
            <a:r>
              <a:rPr lang="nl-NL" sz="2000" dirty="0" smtClean="0"/>
              <a:t>AF plots -&gt; </a:t>
            </a:r>
            <a:r>
              <a:rPr lang="nl-NL" sz="2000" dirty="0" err="1" smtClean="0"/>
              <a:t>compare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/>
              <a:t> </a:t>
            </a:r>
            <a:r>
              <a:rPr lang="nl-NL" sz="2000" dirty="0" err="1" smtClean="0"/>
              <a:t>reported</a:t>
            </a:r>
            <a:r>
              <a:rPr lang="nl-NL" sz="2000" dirty="0" smtClean="0"/>
              <a:t> </a:t>
            </a:r>
            <a:r>
              <a:rPr lang="nl-NL" sz="2000" dirty="0" err="1" smtClean="0"/>
              <a:t>allele</a:t>
            </a:r>
            <a:r>
              <a:rPr lang="nl-NL" sz="2000" dirty="0" smtClean="0"/>
              <a:t> </a:t>
            </a:r>
            <a:r>
              <a:rPr lang="nl-NL" sz="2000" dirty="0" err="1" smtClean="0"/>
              <a:t>frequencies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a </a:t>
            </a:r>
            <a:r>
              <a:rPr lang="nl-NL" sz="2000" dirty="0" err="1" smtClean="0"/>
              <a:t>reference</a:t>
            </a:r>
            <a:r>
              <a:rPr lang="nl-NL" sz="2000" dirty="0" smtClean="0"/>
              <a:t> data set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l-NL" sz="1600" dirty="0" smtClean="0"/>
          </a:p>
          <a:p>
            <a:pPr lvl="2"/>
            <a:endParaRPr lang="nl-NL" sz="1200" dirty="0" smtClean="0"/>
          </a:p>
        </p:txBody>
      </p:sp>
    </p:spTree>
    <p:extLst>
      <p:ext uri="{BB962C8B-B14F-4D97-AF65-F5344CB8AC3E}">
        <p14:creationId xmlns:p14="http://schemas.microsoft.com/office/powerpoint/2010/main" val="36961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QC workflow –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Compare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data-</a:t>
            </a:r>
            <a:r>
              <a:rPr lang="nl-NL" dirty="0" err="1" smtClean="0"/>
              <a:t>analyst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resolve</a:t>
            </a:r>
            <a:r>
              <a:rPr lang="nl-NL" dirty="0" smtClean="0"/>
              <a:t> </a:t>
            </a:r>
            <a:r>
              <a:rPr lang="nl-NL" dirty="0" err="1" smtClean="0"/>
              <a:t>any</a:t>
            </a:r>
            <a:r>
              <a:rPr lang="nl-NL" dirty="0" smtClean="0"/>
              <a:t> issues </a:t>
            </a:r>
            <a:r>
              <a:rPr lang="nl-NL" dirty="0" err="1" smtClean="0"/>
              <a:t>remaining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 </a:t>
            </a:r>
            <a:r>
              <a:rPr lang="nl-NL" dirty="0" err="1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Focus on Step 1 </a:t>
            </a:r>
            <a:r>
              <a:rPr lang="nl-NL" dirty="0" err="1" smtClean="0"/>
              <a:t>and</a:t>
            </a:r>
            <a:r>
              <a:rPr lang="nl-NL" dirty="0" smtClean="0"/>
              <a:t> Step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faculty/</a:t>
            </a:r>
            <a:r>
              <a:rPr lang="en-US" sz="4800" dirty="0" err="1" smtClean="0"/>
              <a:t>meike</a:t>
            </a:r>
            <a:r>
              <a:rPr lang="en-US" sz="4800" dirty="0" smtClean="0"/>
              <a:t>/2017/</a:t>
            </a:r>
            <a:r>
              <a:rPr lang="en-US" sz="4800" dirty="0" err="1" smtClean="0"/>
              <a:t>EasyQC</a:t>
            </a:r>
            <a:endParaRPr lang="en-US" sz="48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faculty/</a:t>
            </a:r>
            <a:r>
              <a:rPr lang="en-US" sz="4800" dirty="0" err="1" smtClean="0"/>
              <a:t>meike</a:t>
            </a:r>
            <a:r>
              <a:rPr lang="en-US" sz="4800" dirty="0" smtClean="0"/>
              <a:t>/2017/Metal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619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GWAMA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Large </a:t>
            </a:r>
            <a:r>
              <a:rPr lang="nl-NL" sz="2000" dirty="0" err="1" smtClean="0"/>
              <a:t>Collaborative</a:t>
            </a:r>
            <a:r>
              <a:rPr lang="nl-NL" sz="2000" dirty="0" smtClean="0"/>
              <a:t> Studies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increase</a:t>
            </a:r>
            <a:r>
              <a:rPr lang="nl-NL" sz="2000" dirty="0" smtClean="0"/>
              <a:t> sample </a:t>
            </a:r>
            <a:r>
              <a:rPr lang="nl-NL" sz="2000" dirty="0" err="1" smtClean="0"/>
              <a:t>size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smtClean="0"/>
              <a:t>Different </a:t>
            </a:r>
            <a:r>
              <a:rPr lang="nl-NL" sz="2000" dirty="0" err="1" smtClean="0"/>
              <a:t>Cohorts</a:t>
            </a:r>
            <a:r>
              <a:rPr lang="nl-NL" sz="2000" dirty="0" smtClean="0"/>
              <a:t> run </a:t>
            </a:r>
            <a:r>
              <a:rPr lang="nl-NL" sz="2000" dirty="0" err="1" smtClean="0"/>
              <a:t>their</a:t>
            </a:r>
            <a:r>
              <a:rPr lang="nl-NL" sz="2000" dirty="0" smtClean="0"/>
              <a:t> </a:t>
            </a:r>
            <a:r>
              <a:rPr lang="nl-NL" sz="2000" dirty="0" err="1" smtClean="0"/>
              <a:t>own</a:t>
            </a:r>
            <a:r>
              <a:rPr lang="nl-NL" sz="2000" dirty="0" smtClean="0"/>
              <a:t> GWA </a:t>
            </a:r>
            <a:r>
              <a:rPr lang="nl-NL" sz="2000" dirty="0" err="1" smtClean="0"/>
              <a:t>and</a:t>
            </a:r>
            <a:r>
              <a:rPr lang="nl-NL" sz="2000" dirty="0" smtClean="0"/>
              <a:t> upload summary </a:t>
            </a:r>
            <a:r>
              <a:rPr lang="nl-NL" sz="2000" dirty="0" err="1" smtClean="0"/>
              <a:t>statistics</a:t>
            </a:r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make these </a:t>
            </a:r>
            <a:r>
              <a:rPr lang="nl-NL" sz="2000" dirty="0" err="1" smtClean="0"/>
              <a:t>projects</a:t>
            </a:r>
            <a:r>
              <a:rPr lang="nl-NL" sz="2000" dirty="0" smtClean="0"/>
              <a:t> </a:t>
            </a:r>
            <a:r>
              <a:rPr lang="nl-NL" sz="2000" dirty="0" err="1" smtClean="0"/>
              <a:t>successful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trustworthy</a:t>
            </a:r>
            <a:r>
              <a:rPr lang="nl-NL" sz="2000" dirty="0" smtClean="0"/>
              <a:t>, we </a:t>
            </a:r>
            <a:r>
              <a:rPr lang="nl-NL" sz="2000" dirty="0" err="1" smtClean="0"/>
              <a:t>need</a:t>
            </a:r>
            <a:r>
              <a:rPr lang="nl-NL" sz="2000" dirty="0" smtClean="0"/>
              <a:t> </a:t>
            </a:r>
            <a:r>
              <a:rPr lang="nl-NL" sz="2000" dirty="0" err="1" smtClean="0"/>
              <a:t>rigorous</a:t>
            </a:r>
            <a:r>
              <a:rPr lang="nl-NL" sz="2000" dirty="0" smtClean="0"/>
              <a:t> </a:t>
            </a:r>
            <a:r>
              <a:rPr lang="nl-NL" sz="2000" dirty="0" err="1" smtClean="0"/>
              <a:t>organisation</a:t>
            </a:r>
            <a:r>
              <a:rPr lang="nl-NL" sz="2000" dirty="0" smtClean="0"/>
              <a:t> AND </a:t>
            </a:r>
            <a:r>
              <a:rPr lang="nl-NL" sz="2000" dirty="0" err="1" smtClean="0"/>
              <a:t>quality</a:t>
            </a:r>
            <a:r>
              <a:rPr lang="nl-NL" sz="2000" dirty="0" smtClean="0"/>
              <a:t> control (QC)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71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QC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Write down on the whiteboard</a:t>
            </a:r>
          </a:p>
          <a:p>
            <a:endParaRPr lang="en-US" sz="2400" dirty="0" smtClean="0"/>
          </a:p>
          <a:p>
            <a:r>
              <a:rPr lang="en-US" sz="2400" dirty="0" smtClean="0"/>
              <a:t>Number of removed </a:t>
            </a:r>
            <a:r>
              <a:rPr lang="en-US" sz="2400" dirty="0" err="1" smtClean="0"/>
              <a:t>indels</a:t>
            </a:r>
            <a:endParaRPr lang="en-US" sz="2400" dirty="0" smtClean="0"/>
          </a:p>
          <a:p>
            <a:r>
              <a:rPr lang="en-US" sz="2400" dirty="0" smtClean="0"/>
              <a:t>Number of removed badly imputed SNPS</a:t>
            </a:r>
          </a:p>
          <a:p>
            <a:r>
              <a:rPr lang="en-US" sz="2400" dirty="0" smtClean="0"/>
              <a:t>How many SNPs not in reference set?</a:t>
            </a:r>
          </a:p>
          <a:p>
            <a:r>
              <a:rPr lang="en-US" sz="2400" dirty="0" smtClean="0"/>
              <a:t>How many SNPs with MAF below threshold?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39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Write down on the whiteboard</a:t>
            </a:r>
          </a:p>
          <a:p>
            <a:endParaRPr lang="en-US" sz="2400" dirty="0" smtClean="0"/>
          </a:p>
          <a:p>
            <a:r>
              <a:rPr lang="en-US" sz="2400" dirty="0" smtClean="0"/>
              <a:t>Number of removed </a:t>
            </a:r>
            <a:r>
              <a:rPr lang="en-US" sz="2400" dirty="0" err="1" smtClean="0"/>
              <a:t>indels</a:t>
            </a:r>
            <a:r>
              <a:rPr lang="en-US" sz="2400" dirty="0" smtClean="0"/>
              <a:t> -&gt; 3666</a:t>
            </a:r>
          </a:p>
          <a:p>
            <a:r>
              <a:rPr lang="en-US" sz="2400" dirty="0"/>
              <a:t>Number of removed badly imputed </a:t>
            </a:r>
            <a:r>
              <a:rPr lang="en-US" sz="2400" dirty="0" smtClean="0"/>
              <a:t>SNPS -&gt;15</a:t>
            </a:r>
          </a:p>
          <a:p>
            <a:r>
              <a:rPr lang="en-US" sz="2400" dirty="0"/>
              <a:t>How many SNPs not in reference </a:t>
            </a:r>
            <a:r>
              <a:rPr lang="en-US" sz="2400" dirty="0" smtClean="0"/>
              <a:t>set? -&gt;32</a:t>
            </a:r>
          </a:p>
          <a:p>
            <a:r>
              <a:rPr lang="en-US" sz="2400" dirty="0"/>
              <a:t>How many SNPs with MAF below </a:t>
            </a:r>
            <a:r>
              <a:rPr lang="en-US" sz="2400" dirty="0" smtClean="0"/>
              <a:t>threshold? -&gt;8569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FINAL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cleaned 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Zless</a:t>
            </a:r>
            <a:r>
              <a:rPr lang="en-US" dirty="0" smtClean="0"/>
              <a:t> </a:t>
            </a:r>
            <a:r>
              <a:rPr lang="en-US" dirty="0" err="1" smtClean="0"/>
              <a:t>CLEANED.PRATICAL.gz</a:t>
            </a:r>
            <a:r>
              <a:rPr lang="en-US" dirty="0" smtClean="0"/>
              <a:t> | head | column -t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 PLOTS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238125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600200"/>
            <a:ext cx="238125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8140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OUTPUT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.rep file</a:t>
            </a:r>
          </a:p>
          <a:p>
            <a:r>
              <a:rPr lang="en-US" dirty="0" smtClean="0"/>
              <a:t>You open this file in excel-like </a:t>
            </a:r>
            <a:r>
              <a:rPr lang="en-US" dirty="0" err="1" smtClean="0"/>
              <a:t>programms</a:t>
            </a:r>
            <a:endParaRPr lang="en-US" dirty="0" smtClean="0"/>
          </a:p>
          <a:p>
            <a:r>
              <a:rPr lang="en-US" dirty="0" smtClean="0"/>
              <a:t>Import second and third column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number of SNPs in input file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number of SNPs that survived your QC</a:t>
            </a:r>
          </a:p>
          <a:p>
            <a:r>
              <a:rPr lang="en-US" dirty="0" smtClean="0"/>
              <a:t>Check also other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47" y="3254"/>
            <a:ext cx="8229600" cy="1143000"/>
          </a:xfrm>
        </p:spPr>
        <p:txBody>
          <a:bodyPr/>
          <a:lstStyle/>
          <a:p>
            <a:r>
              <a:rPr lang="en-US" dirty="0" smtClean="0"/>
              <a:t>SOP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7" y="838200"/>
            <a:ext cx="9144000" cy="2206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95600"/>
            <a:ext cx="60706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1536700"/>
            <a:ext cx="60071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400050"/>
            <a:ext cx="62865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878" y="97491"/>
            <a:ext cx="9109746" cy="6668706"/>
            <a:chOff x="-2878" y="97491"/>
            <a:chExt cx="9109746" cy="6668706"/>
          </a:xfrm>
        </p:grpSpPr>
        <p:grpSp>
          <p:nvGrpSpPr>
            <p:cNvPr id="73" name="Group 72"/>
            <p:cNvGrpSpPr/>
            <p:nvPr/>
          </p:nvGrpSpPr>
          <p:grpSpPr>
            <a:xfrm>
              <a:off x="-2878" y="97491"/>
              <a:ext cx="9109746" cy="5326232"/>
              <a:chOff x="-2878" y="97491"/>
              <a:chExt cx="9109746" cy="53262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1958" r="7138" b="4370"/>
              <a:stretch/>
            </p:blipFill>
            <p:spPr>
              <a:xfrm>
                <a:off x="-2878" y="97491"/>
                <a:ext cx="9109746" cy="5326232"/>
              </a:xfrm>
              <a:prstGeom prst="rect">
                <a:avLst/>
              </a:prstGeom>
            </p:spPr>
          </p:pic>
          <p:grpSp>
            <p:nvGrpSpPr>
              <p:cNvPr id="72" name="Group 71"/>
              <p:cNvGrpSpPr/>
              <p:nvPr/>
            </p:nvGrpSpPr>
            <p:grpSpPr>
              <a:xfrm>
                <a:off x="1258581" y="676445"/>
                <a:ext cx="7152218" cy="3729829"/>
                <a:chOff x="1258581" y="676445"/>
                <a:chExt cx="7152218" cy="3729829"/>
              </a:xfrm>
            </p:grpSpPr>
            <p:pic>
              <p:nvPicPr>
                <p:cNvPr id="22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426141" y="875583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722888" y="1056838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016708" y="1273859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128570" y="1273859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40433" y="1373428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016708" y="1074721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426141" y="676445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904845" y="1074721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464158" y="676445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647183" y="1472997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187074" y="4107567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185169" y="4207136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258581" y="1472997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044138" y="1174290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81120" y="975152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286011" y="1606980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016707" y="729813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432814" y="729813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904844" y="1074721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009545" y="1507411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156000" y="729813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45" descr="MC9004325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370443" y="1472997"/>
                  <a:ext cx="223725" cy="19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37833" t="6274" r="50143" b="67598"/>
            <a:stretch/>
          </p:blipFill>
          <p:spPr>
            <a:xfrm>
              <a:off x="1370444" y="3838301"/>
              <a:ext cx="3009282" cy="2927896"/>
            </a:xfrm>
            <a:prstGeom prst="rect">
              <a:avLst/>
            </a:prstGeom>
            <a:effectLst>
              <a:softEdge rad="190500"/>
            </a:effectLst>
          </p:spPr>
        </p:pic>
        <p:pic>
          <p:nvPicPr>
            <p:cNvPr id="49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26304" y="5958557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5" descr="MC90043258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159" y="5241000"/>
              <a:ext cx="242167" cy="2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60463" y="5257415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854" y="5257415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814" y="5579602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26304" y="5615702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76814" y="5751309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304" y="5257415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5" descr="MC90043258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710" y="4727780"/>
              <a:ext cx="268268" cy="2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08738" y="5224585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69257" y="4628211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120" y="4628211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0280" y="5516133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45" descr="MC90043258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730" y="4946742"/>
              <a:ext cx="268268" cy="2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45" descr="MC90043258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56146" y="4608387"/>
              <a:ext cx="268268" cy="2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45" descr="MC900432586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81350">
              <a:off x="3542322" y="4725086"/>
              <a:ext cx="229779" cy="20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45" descr="MC900432586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98329" y="5191136"/>
              <a:ext cx="227975" cy="202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45" descr="MC90043258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381" y="5257415"/>
              <a:ext cx="236465" cy="21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5" descr="MC90043258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463" y="5160914"/>
              <a:ext cx="242548" cy="215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45" descr="MC90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70710" y="1042511"/>
              <a:ext cx="223725" cy="1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45" descr="MC90043258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76814" y="4699295"/>
              <a:ext cx="268268" cy="2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ounded Rectangular Callout 2"/>
          <p:cNvSpPr/>
          <p:nvPr/>
        </p:nvSpPr>
        <p:spPr>
          <a:xfrm>
            <a:off x="3681119" y="502379"/>
            <a:ext cx="1205727" cy="1303739"/>
          </a:xfrm>
          <a:prstGeom prst="wedgeRoundRectCallout">
            <a:avLst>
              <a:gd name="adj1" fmla="val -40571"/>
              <a:gd name="adj2" fmla="val 218448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43702" y="5491674"/>
            <a:ext cx="460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298,420 individuals</a:t>
            </a:r>
          </a:p>
          <a:p>
            <a:r>
              <a:rPr lang="nl-NL" dirty="0" smtClean="0"/>
              <a:t>181 scientists </a:t>
            </a:r>
          </a:p>
          <a:p>
            <a:r>
              <a:rPr lang="nl-NL" dirty="0" smtClean="0"/>
              <a:t>145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167 different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9078" y="6496493"/>
            <a:ext cx="3784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Okbay</a:t>
            </a:r>
            <a:r>
              <a:rPr lang="en-US" sz="1200" dirty="0" smtClean="0"/>
              <a:t> et al., Nature Genetics,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364"/>
            <a:ext cx="9144000" cy="242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0600" cy="22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EasyQC</a:t>
            </a:r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For </a:t>
            </a:r>
            <a:r>
              <a:rPr lang="nl-NL" sz="2000" dirty="0" err="1" smtClean="0"/>
              <a:t>the</a:t>
            </a:r>
            <a:r>
              <a:rPr lang="nl-NL" sz="2000" dirty="0" smtClean="0"/>
              <a:t> well-</a:t>
            </a:r>
            <a:r>
              <a:rPr lang="nl-NL" sz="2000" dirty="0" err="1" smtClean="0"/>
              <a:t>being</a:t>
            </a:r>
            <a:r>
              <a:rPr lang="nl-NL" sz="2000" dirty="0" smtClean="0"/>
              <a:t> GWAMA, we </a:t>
            </a:r>
            <a:r>
              <a:rPr lang="nl-NL" sz="2000" dirty="0" err="1" smtClean="0"/>
              <a:t>used</a:t>
            </a:r>
            <a:r>
              <a:rPr lang="nl-NL" sz="2000" dirty="0" smtClean="0"/>
              <a:t> </a:t>
            </a:r>
            <a:r>
              <a:rPr lang="nl-NL" sz="2000" dirty="0" err="1" smtClean="0"/>
              <a:t>EasyQC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QC-</a:t>
            </a:r>
            <a:r>
              <a:rPr lang="nl-NL" sz="2000" dirty="0" err="1" smtClean="0"/>
              <a:t>ing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GWAS summary </a:t>
            </a:r>
            <a:r>
              <a:rPr lang="nl-NL" sz="2000" dirty="0" err="1" smtClean="0"/>
              <a:t>statistics</a:t>
            </a:r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err="1" smtClean="0"/>
              <a:t>Positive</a:t>
            </a:r>
            <a:r>
              <a:rPr lang="nl-NL" sz="2000" dirty="0" smtClean="0"/>
              <a:t> </a:t>
            </a:r>
            <a:r>
              <a:rPr lang="nl-NL" sz="2000" dirty="0" err="1" smtClean="0"/>
              <a:t>experience</a:t>
            </a:r>
            <a:r>
              <a:rPr lang="nl-NL" sz="2000" dirty="0" smtClean="0"/>
              <a:t> </a:t>
            </a:r>
            <a:r>
              <a:rPr lang="nl-NL" sz="2000" dirty="0" err="1" smtClean="0"/>
              <a:t>because</a:t>
            </a:r>
            <a:r>
              <a:rPr lang="nl-NL" sz="2000" dirty="0" smtClean="0"/>
              <a:t> </a:t>
            </a:r>
            <a:r>
              <a:rPr lang="nl-NL" sz="2000" dirty="0" err="1" smtClean="0"/>
              <a:t>it</a:t>
            </a:r>
            <a:r>
              <a:rPr lang="nl-NL" sz="2000" dirty="0" smtClean="0"/>
              <a:t> </a:t>
            </a:r>
            <a:r>
              <a:rPr lang="nl-NL" sz="2000" dirty="0" err="1" smtClean="0"/>
              <a:t>provides</a:t>
            </a:r>
            <a:r>
              <a:rPr lang="nl-NL" sz="2000" dirty="0" smtClean="0"/>
              <a:t> </a:t>
            </a:r>
            <a:r>
              <a:rPr lang="nl-NL" sz="2000" dirty="0" err="1" smtClean="0"/>
              <a:t>guidelines</a:t>
            </a:r>
            <a:r>
              <a:rPr lang="nl-NL" sz="2000" dirty="0" smtClean="0"/>
              <a:t> </a:t>
            </a:r>
            <a:r>
              <a:rPr lang="nl-NL" sz="2000" dirty="0" err="1" smtClean="0"/>
              <a:t>how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perform</a:t>
            </a:r>
            <a:r>
              <a:rPr lang="nl-NL" sz="2000" dirty="0" smtClean="0"/>
              <a:t> QC at </a:t>
            </a:r>
            <a:r>
              <a:rPr lang="nl-NL" sz="2000" dirty="0" err="1" smtClean="0"/>
              <a:t>the</a:t>
            </a:r>
            <a:r>
              <a:rPr lang="nl-NL" sz="2000" dirty="0" smtClean="0"/>
              <a:t>:</a:t>
            </a:r>
          </a:p>
          <a:p>
            <a:pPr lvl="1"/>
            <a:r>
              <a:rPr lang="nl-NL" sz="2000" dirty="0" smtClean="0"/>
              <a:t>At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study</a:t>
            </a:r>
            <a:r>
              <a:rPr lang="nl-NL" sz="2000" dirty="0" smtClean="0"/>
              <a:t> file level </a:t>
            </a:r>
          </a:p>
          <a:p>
            <a:pPr lvl="1"/>
            <a:r>
              <a:rPr lang="nl-NL" sz="2000" dirty="0" smtClean="0"/>
              <a:t>The meta-file level</a:t>
            </a:r>
          </a:p>
          <a:p>
            <a:pPr lvl="1"/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meta-analysis OUTPUT level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83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detected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File name </a:t>
            </a:r>
            <a:r>
              <a:rPr lang="nl-NL" sz="2000" dirty="0" err="1" smtClean="0"/>
              <a:t>errors</a:t>
            </a:r>
            <a:r>
              <a:rPr lang="nl-NL" sz="2000" dirty="0" smtClean="0"/>
              <a:t> -&gt; sounds </a:t>
            </a:r>
            <a:r>
              <a:rPr lang="nl-NL" sz="2000" dirty="0" err="1" smtClean="0"/>
              <a:t>simple</a:t>
            </a:r>
            <a:r>
              <a:rPr lang="nl-NL" sz="2000" dirty="0" smtClean="0"/>
              <a:t> </a:t>
            </a:r>
            <a:r>
              <a:rPr lang="nl-NL" sz="2000" dirty="0" err="1" smtClean="0"/>
              <a:t>doesn’t</a:t>
            </a:r>
            <a:r>
              <a:rPr lang="nl-NL" sz="2000" dirty="0" smtClean="0"/>
              <a:t> </a:t>
            </a:r>
            <a:r>
              <a:rPr lang="nl-NL" sz="2000" dirty="0" err="1" smtClean="0"/>
              <a:t>it</a:t>
            </a:r>
            <a:r>
              <a:rPr lang="nl-NL" sz="2000" dirty="0" smtClean="0"/>
              <a:t>, but </a:t>
            </a:r>
            <a:r>
              <a:rPr lang="nl-NL" sz="2000" dirty="0" err="1" smtClean="0"/>
              <a:t>with</a:t>
            </a:r>
            <a:r>
              <a:rPr lang="nl-NL" sz="2000" dirty="0" smtClean="0"/>
              <a:t> 167 files </a:t>
            </a:r>
            <a:r>
              <a:rPr lang="nl-NL" sz="2000" dirty="0" err="1" smtClean="0"/>
              <a:t>it</a:t>
            </a:r>
            <a:r>
              <a:rPr lang="nl-NL" sz="2000" dirty="0" smtClean="0"/>
              <a:t> is </a:t>
            </a:r>
            <a:r>
              <a:rPr lang="nl-NL" sz="2000" dirty="0" err="1" smtClean="0"/>
              <a:t>essentiel</a:t>
            </a:r>
            <a:r>
              <a:rPr lang="nl-NL" sz="2000" dirty="0" smtClean="0"/>
              <a:t> </a:t>
            </a:r>
            <a:r>
              <a:rPr lang="nl-NL" sz="2000" dirty="0" err="1" smtClean="0"/>
              <a:t>that</a:t>
            </a:r>
            <a:r>
              <a:rPr lang="nl-NL" sz="2000" dirty="0" smtClean="0"/>
              <a:t> </a:t>
            </a:r>
            <a:r>
              <a:rPr lang="nl-NL" sz="2000" dirty="0" err="1" smtClean="0"/>
              <a:t>all</a:t>
            </a:r>
            <a:r>
              <a:rPr lang="nl-NL" sz="2000" dirty="0" smtClean="0"/>
              <a:t> files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</a:t>
            </a:r>
            <a:r>
              <a:rPr lang="nl-NL" sz="2000" dirty="0" err="1" smtClean="0"/>
              <a:t>traced</a:t>
            </a:r>
            <a:r>
              <a:rPr lang="nl-NL" sz="2000" dirty="0" smtClean="0"/>
              <a:t> back </a:t>
            </a:r>
            <a:r>
              <a:rPr lang="nl-NL" sz="2000" dirty="0" err="1" smtClean="0"/>
              <a:t>to</a:t>
            </a:r>
            <a:r>
              <a:rPr lang="nl-NL" sz="2000" dirty="0" smtClean="0"/>
              <a:t> a </a:t>
            </a:r>
            <a:r>
              <a:rPr lang="nl-NL" sz="2000" dirty="0" err="1" smtClean="0"/>
              <a:t>specific</a:t>
            </a:r>
            <a:r>
              <a:rPr lang="nl-NL" sz="2000" dirty="0" smtClean="0"/>
              <a:t> cohort</a:t>
            </a:r>
          </a:p>
          <a:p>
            <a:r>
              <a:rPr lang="nl-NL" sz="2000" dirty="0" smtClean="0"/>
              <a:t>Incorrect </a:t>
            </a:r>
            <a:r>
              <a:rPr lang="nl-NL" sz="2000" dirty="0" err="1" smtClean="0"/>
              <a:t>specification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Phenotype</a:t>
            </a:r>
            <a:endParaRPr lang="nl-NL" sz="2000" dirty="0" smtClean="0"/>
          </a:p>
          <a:p>
            <a:r>
              <a:rPr lang="nl-NL" sz="2000" dirty="0" err="1" smtClean="0"/>
              <a:t>Flipped</a:t>
            </a:r>
            <a:r>
              <a:rPr lang="nl-NL" sz="2000" dirty="0" smtClean="0"/>
              <a:t> </a:t>
            </a:r>
            <a:r>
              <a:rPr lang="nl-NL" sz="2000" dirty="0" err="1" smtClean="0"/>
              <a:t>alleles</a:t>
            </a:r>
            <a:endParaRPr lang="nl-NL" sz="2000" dirty="0" smtClean="0"/>
          </a:p>
          <a:p>
            <a:r>
              <a:rPr lang="nl-NL" sz="2000" dirty="0" err="1" smtClean="0"/>
              <a:t>Duplicated</a:t>
            </a:r>
            <a:r>
              <a:rPr lang="nl-NL" sz="2000" dirty="0" smtClean="0"/>
              <a:t> </a:t>
            </a:r>
            <a:r>
              <a:rPr lang="nl-NL" sz="2000" dirty="0" err="1" smtClean="0"/>
              <a:t>SNPs</a:t>
            </a:r>
            <a:endParaRPr lang="nl-NL" sz="2000" dirty="0" smtClean="0"/>
          </a:p>
          <a:p>
            <a:r>
              <a:rPr lang="nl-NL" sz="2000" dirty="0" smtClean="0"/>
              <a:t>Bad </a:t>
            </a:r>
            <a:r>
              <a:rPr lang="nl-NL" sz="2000" dirty="0" err="1" smtClean="0"/>
              <a:t>imputation</a:t>
            </a:r>
            <a:r>
              <a:rPr lang="nl-NL" sz="2000" dirty="0" smtClean="0"/>
              <a:t> </a:t>
            </a:r>
            <a:r>
              <a:rPr lang="nl-NL" sz="2000" dirty="0" err="1" smtClean="0"/>
              <a:t>quality</a:t>
            </a:r>
            <a:endParaRPr lang="nl-NL" sz="2000" dirty="0" smtClean="0"/>
          </a:p>
          <a:p>
            <a:r>
              <a:rPr lang="nl-NL" sz="2000" dirty="0" smtClean="0"/>
              <a:t>Association issues </a:t>
            </a:r>
            <a:r>
              <a:rPr lang="nl-NL" sz="2000" dirty="0" err="1" smtClean="0"/>
              <a:t>from</a:t>
            </a:r>
            <a:r>
              <a:rPr lang="nl-NL" sz="2000" dirty="0" smtClean="0"/>
              <a:t> incorrect analysis </a:t>
            </a:r>
            <a:r>
              <a:rPr lang="nl-NL" sz="2000" dirty="0" err="1" smtClean="0"/>
              <a:t>models</a:t>
            </a:r>
            <a:endParaRPr lang="nl-NL" sz="2000" dirty="0" smtClean="0"/>
          </a:p>
          <a:p>
            <a:pPr lvl="1"/>
            <a:r>
              <a:rPr lang="nl-NL" sz="2000" dirty="0" err="1" smtClean="0"/>
              <a:t>Population</a:t>
            </a:r>
            <a:r>
              <a:rPr lang="nl-NL" sz="2000" dirty="0" smtClean="0"/>
              <a:t> </a:t>
            </a:r>
            <a:r>
              <a:rPr lang="nl-NL" sz="2000" dirty="0" err="1" smtClean="0"/>
              <a:t>stratification</a:t>
            </a:r>
            <a:endParaRPr lang="nl-NL" sz="2000" dirty="0" smtClean="0"/>
          </a:p>
          <a:p>
            <a:pPr lvl="1"/>
            <a:r>
              <a:rPr lang="nl-NL" sz="2000" dirty="0" err="1" smtClean="0"/>
              <a:t>Improper</a:t>
            </a:r>
            <a:r>
              <a:rPr lang="nl-NL" sz="2000" dirty="0" smtClean="0"/>
              <a:t> model </a:t>
            </a:r>
            <a:r>
              <a:rPr lang="nl-NL" sz="2000" dirty="0" err="1" smtClean="0"/>
              <a:t>adjustments</a:t>
            </a:r>
            <a:endParaRPr lang="nl-NL" sz="2000" dirty="0" smtClean="0"/>
          </a:p>
          <a:p>
            <a:pPr lvl="1"/>
            <a:r>
              <a:rPr lang="nl-NL" sz="2000" dirty="0" err="1" smtClean="0"/>
              <a:t>Unaccounted</a:t>
            </a:r>
            <a:r>
              <a:rPr lang="nl-NL" sz="2000" dirty="0" smtClean="0"/>
              <a:t> </a:t>
            </a:r>
            <a:r>
              <a:rPr lang="nl-NL" sz="2000" dirty="0" err="1" smtClean="0"/>
              <a:t>relatedness</a:t>
            </a:r>
            <a:r>
              <a:rPr lang="nl-NL" sz="2000" dirty="0" smtClean="0"/>
              <a:t> of </a:t>
            </a:r>
            <a:r>
              <a:rPr lang="nl-NL" sz="2000" dirty="0" err="1" smtClean="0"/>
              <a:t>individuals</a:t>
            </a:r>
            <a:endParaRPr lang="nl-NL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5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585</Words>
  <Application>Microsoft Macintosh PowerPoint</Application>
  <PresentationFormat>On-screen Show (4:3)</PresentationFormat>
  <Paragraphs>104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Quality Control Using EasyQC &amp; Meta-Analysis in METAL</vt:lpstr>
      <vt:lpstr>GWAMA</vt:lpstr>
      <vt:lpstr>SOP</vt:lpstr>
      <vt:lpstr>PowerPoint Presentation</vt:lpstr>
      <vt:lpstr>PowerPoint Presentation</vt:lpstr>
      <vt:lpstr>PowerPoint Presentation</vt:lpstr>
      <vt:lpstr>PowerPoint Presentation</vt:lpstr>
      <vt:lpstr>EasyQC </vt:lpstr>
      <vt:lpstr>What needs to be detected</vt:lpstr>
      <vt:lpstr>These errors</vt:lpstr>
      <vt:lpstr>Descriptive Summary Statistics</vt:lpstr>
      <vt:lpstr>PowerPoint Presentation</vt:lpstr>
      <vt:lpstr>PowerPoint Presentation</vt:lpstr>
      <vt:lpstr>PowerPoint Presentation</vt:lpstr>
      <vt:lpstr>QC workflow- step 1</vt:lpstr>
      <vt:lpstr>QC workflow – step 2</vt:lpstr>
      <vt:lpstr>QC workflow – step 3</vt:lpstr>
      <vt:lpstr>Practical today</vt:lpstr>
      <vt:lpstr>PowerPoint Presentation</vt:lpstr>
      <vt:lpstr>EASY QC Practical</vt:lpstr>
      <vt:lpstr>OUTPUT</vt:lpstr>
      <vt:lpstr>CHECK FINAL DATA</vt:lpstr>
      <vt:lpstr>CHECK  PLOTS</vt:lpstr>
      <vt:lpstr>CHECK OUTPUT SUMMARY</vt:lpstr>
    </vt:vector>
  </TitlesOfParts>
  <Company>Vrije Universiteit Amsterdam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 Using EasyQC to facilitate successful GWAMA</dc:title>
  <dc:creator>bbs520</dc:creator>
  <cp:lastModifiedBy>Microsoft Office User</cp:lastModifiedBy>
  <cp:revision>51</cp:revision>
  <dcterms:created xsi:type="dcterms:W3CDTF">2016-11-01T18:25:48Z</dcterms:created>
  <dcterms:modified xsi:type="dcterms:W3CDTF">2017-03-07T21:19:57Z</dcterms:modified>
</cp:coreProperties>
</file>