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8" r:id="rId3"/>
    <p:sldId id="265" r:id="rId4"/>
    <p:sldId id="263" r:id="rId5"/>
    <p:sldId id="260" r:id="rId6"/>
    <p:sldId id="261" r:id="rId7"/>
    <p:sldId id="268" r:id="rId8"/>
    <p:sldId id="259" r:id="rId9"/>
    <p:sldId id="275" r:id="rId10"/>
    <p:sldId id="277" r:id="rId11"/>
    <p:sldId id="276" r:id="rId12"/>
    <p:sldId id="274" r:id="rId13"/>
    <p:sldId id="273" r:id="rId14"/>
    <p:sldId id="278" r:id="rId15"/>
    <p:sldId id="279" r:id="rId16"/>
    <p:sldId id="281" r:id="rId17"/>
    <p:sldId id="283" r:id="rId18"/>
    <p:sldId id="288" r:id="rId19"/>
    <p:sldId id="289" r:id="rId20"/>
    <p:sldId id="287" r:id="rId21"/>
    <p:sldId id="280" r:id="rId22"/>
    <p:sldId id="284" r:id="rId23"/>
    <p:sldId id="28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764" autoAdjust="0"/>
  </p:normalViewPr>
  <p:slideViewPr>
    <p:cSldViewPr snapToGrid="0" snapToObjects="1">
      <p:cViewPr varScale="1">
        <p:scale>
          <a:sx n="100" d="100"/>
          <a:sy n="100" d="100"/>
        </p:scale>
        <p:origin x="-46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929251-AE23-5F4A-8729-6D84D3AA57D7}" type="datetimeFigureOut">
              <a:rPr lang="en-US" smtClean="0"/>
              <a:t>5/3/15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4F1272-8A4F-6144-9838-F4093C2F5753}" type="slidenum">
              <a:rPr lang="en-US" smtClean="0"/>
              <a:t>‹#›</a:t>
            </a:fld>
            <a:endParaRPr lang="en-US"/>
          </a:p>
        </p:txBody>
      </p:sp>
    </p:spTree>
    <p:extLst>
      <p:ext uri="{BB962C8B-B14F-4D97-AF65-F5344CB8AC3E}">
        <p14:creationId xmlns:p14="http://schemas.microsoft.com/office/powerpoint/2010/main" val="26939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F1272-8A4F-6144-9838-F4093C2F5753}" type="slidenum">
              <a:rPr lang="en-US" smtClean="0"/>
              <a:t>2</a:t>
            </a:fld>
            <a:endParaRPr lang="en-US"/>
          </a:p>
        </p:txBody>
      </p:sp>
    </p:spTree>
    <p:extLst>
      <p:ext uri="{BB962C8B-B14F-4D97-AF65-F5344CB8AC3E}">
        <p14:creationId xmlns:p14="http://schemas.microsoft.com/office/powerpoint/2010/main" val="1748057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LD</a:t>
            </a:r>
            <a:r>
              <a:rPr lang="en-US" baseline="0" dirty="0" smtClean="0"/>
              <a:t> score, intercept close to 1 -&gt; no stratification/inflation</a:t>
            </a:r>
          </a:p>
          <a:p>
            <a:r>
              <a:rPr lang="en-US" baseline="0" dirty="0" smtClean="0"/>
              <a:t>Expected &lt;- </a:t>
            </a:r>
            <a:r>
              <a:rPr lang="en-US" baseline="0" dirty="0" err="1" smtClean="0"/>
              <a:t>qchiseq</a:t>
            </a:r>
            <a:r>
              <a:rPr lang="en-US" baseline="0" dirty="0" smtClean="0"/>
              <a:t>(</a:t>
            </a:r>
            <a:r>
              <a:rPr lang="en-US" baseline="0" dirty="0" err="1" smtClean="0"/>
              <a:t>seq</a:t>
            </a:r>
            <a:r>
              <a:rPr lang="en-US" baseline="0" dirty="0" smtClean="0"/>
              <a:t>(0,1-1/length(</a:t>
            </a:r>
            <a:r>
              <a:rPr lang="en-US" baseline="0" dirty="0" err="1" smtClean="0"/>
              <a:t>data$CHISQ</a:t>
            </a:r>
            <a:r>
              <a:rPr lang="en-US" baseline="0" dirty="0" smtClean="0"/>
              <a:t>),by=1/1/length(</a:t>
            </a:r>
            <a:r>
              <a:rPr lang="en-US" baseline="0" dirty="0" err="1" smtClean="0"/>
              <a:t>data$CHISQ</a:t>
            </a:r>
            <a:r>
              <a:rPr lang="en-US" baseline="0" smtClean="0"/>
              <a:t>)),1)</a:t>
            </a:r>
            <a:endParaRPr lang="en-US" dirty="0"/>
          </a:p>
        </p:txBody>
      </p:sp>
      <p:sp>
        <p:nvSpPr>
          <p:cNvPr id="4" name="Slide Number Placeholder 3"/>
          <p:cNvSpPr>
            <a:spLocks noGrp="1"/>
          </p:cNvSpPr>
          <p:nvPr>
            <p:ph type="sldNum" sz="quarter" idx="10"/>
          </p:nvPr>
        </p:nvSpPr>
        <p:spPr/>
        <p:txBody>
          <a:bodyPr/>
          <a:lstStyle/>
          <a:p>
            <a:fld id="{D24F1272-8A4F-6144-9838-F4093C2F5753}" type="slidenum">
              <a:rPr lang="en-US" smtClean="0"/>
              <a:t>14</a:t>
            </a:fld>
            <a:endParaRPr lang="en-US"/>
          </a:p>
        </p:txBody>
      </p:sp>
    </p:spTree>
    <p:extLst>
      <p:ext uri="{BB962C8B-B14F-4D97-AF65-F5344CB8AC3E}">
        <p14:creationId xmlns:p14="http://schemas.microsoft.com/office/powerpoint/2010/main" val="1748057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LD</a:t>
            </a:r>
            <a:r>
              <a:rPr lang="en-US" baseline="0" dirty="0" smtClean="0"/>
              <a:t> score, intercept close to 1 -&gt; no stratification/inflation</a:t>
            </a:r>
          </a:p>
          <a:p>
            <a:r>
              <a:rPr lang="en-US" baseline="0" dirty="0" smtClean="0"/>
              <a:t>Expected &lt;- </a:t>
            </a:r>
            <a:r>
              <a:rPr lang="en-US" baseline="0" dirty="0" err="1" smtClean="0"/>
              <a:t>qchiseq</a:t>
            </a:r>
            <a:r>
              <a:rPr lang="en-US" baseline="0" dirty="0" smtClean="0"/>
              <a:t>(</a:t>
            </a:r>
            <a:r>
              <a:rPr lang="en-US" baseline="0" dirty="0" err="1" smtClean="0"/>
              <a:t>seq</a:t>
            </a:r>
            <a:r>
              <a:rPr lang="en-US" baseline="0" dirty="0" smtClean="0"/>
              <a:t>(0,1-1/length(</a:t>
            </a:r>
            <a:r>
              <a:rPr lang="en-US" baseline="0" dirty="0" err="1" smtClean="0"/>
              <a:t>data$CHISQ</a:t>
            </a:r>
            <a:r>
              <a:rPr lang="en-US" baseline="0" dirty="0" smtClean="0"/>
              <a:t>),by=1/1/length(</a:t>
            </a:r>
            <a:r>
              <a:rPr lang="en-US" baseline="0" dirty="0" err="1" smtClean="0"/>
              <a:t>data$CHISQ</a:t>
            </a:r>
            <a:r>
              <a:rPr lang="en-US" baseline="0" smtClean="0"/>
              <a:t>)),1)</a:t>
            </a:r>
            <a:endParaRPr lang="en-US" dirty="0"/>
          </a:p>
        </p:txBody>
      </p:sp>
      <p:sp>
        <p:nvSpPr>
          <p:cNvPr id="4" name="Slide Number Placeholder 3"/>
          <p:cNvSpPr>
            <a:spLocks noGrp="1"/>
          </p:cNvSpPr>
          <p:nvPr>
            <p:ph type="sldNum" sz="quarter" idx="10"/>
          </p:nvPr>
        </p:nvSpPr>
        <p:spPr/>
        <p:txBody>
          <a:bodyPr/>
          <a:lstStyle/>
          <a:p>
            <a:fld id="{D24F1272-8A4F-6144-9838-F4093C2F5753}" type="slidenum">
              <a:rPr lang="en-US" smtClean="0"/>
              <a:t>15</a:t>
            </a:fld>
            <a:endParaRPr lang="en-US"/>
          </a:p>
        </p:txBody>
      </p:sp>
    </p:spTree>
    <p:extLst>
      <p:ext uri="{BB962C8B-B14F-4D97-AF65-F5344CB8AC3E}">
        <p14:creationId xmlns:p14="http://schemas.microsoft.com/office/powerpoint/2010/main" val="1748057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LD</a:t>
            </a:r>
            <a:r>
              <a:rPr lang="en-US" baseline="0" dirty="0" smtClean="0"/>
              <a:t> score, intercept close to 1 -&gt; no stratification/inflation</a:t>
            </a:r>
          </a:p>
          <a:p>
            <a:r>
              <a:rPr lang="en-US" baseline="0" dirty="0" smtClean="0"/>
              <a:t>Expected &lt;- </a:t>
            </a:r>
            <a:r>
              <a:rPr lang="en-US" baseline="0" dirty="0" err="1" smtClean="0"/>
              <a:t>qchiseq</a:t>
            </a:r>
            <a:r>
              <a:rPr lang="en-US" baseline="0" dirty="0" smtClean="0"/>
              <a:t>(</a:t>
            </a:r>
            <a:r>
              <a:rPr lang="en-US" baseline="0" dirty="0" err="1" smtClean="0"/>
              <a:t>seq</a:t>
            </a:r>
            <a:r>
              <a:rPr lang="en-US" baseline="0" dirty="0" smtClean="0"/>
              <a:t>(0,1-1/length(</a:t>
            </a:r>
            <a:r>
              <a:rPr lang="en-US" baseline="0" dirty="0" err="1" smtClean="0"/>
              <a:t>data$CHISQ</a:t>
            </a:r>
            <a:r>
              <a:rPr lang="en-US" baseline="0" dirty="0" smtClean="0"/>
              <a:t>),by=1/1/length(</a:t>
            </a:r>
            <a:r>
              <a:rPr lang="en-US" baseline="0" dirty="0" err="1" smtClean="0"/>
              <a:t>data$CHISQ</a:t>
            </a:r>
            <a:r>
              <a:rPr lang="en-US" baseline="0" smtClean="0"/>
              <a:t>)),1)</a:t>
            </a:r>
            <a:endParaRPr lang="en-US" dirty="0"/>
          </a:p>
        </p:txBody>
      </p:sp>
      <p:sp>
        <p:nvSpPr>
          <p:cNvPr id="4" name="Slide Number Placeholder 3"/>
          <p:cNvSpPr>
            <a:spLocks noGrp="1"/>
          </p:cNvSpPr>
          <p:nvPr>
            <p:ph type="sldNum" sz="quarter" idx="10"/>
          </p:nvPr>
        </p:nvSpPr>
        <p:spPr/>
        <p:txBody>
          <a:bodyPr/>
          <a:lstStyle/>
          <a:p>
            <a:fld id="{D24F1272-8A4F-6144-9838-F4093C2F5753}" type="slidenum">
              <a:rPr lang="en-US" smtClean="0"/>
              <a:t>21</a:t>
            </a:fld>
            <a:endParaRPr lang="en-US"/>
          </a:p>
        </p:txBody>
      </p:sp>
    </p:spTree>
    <p:extLst>
      <p:ext uri="{BB962C8B-B14F-4D97-AF65-F5344CB8AC3E}">
        <p14:creationId xmlns:p14="http://schemas.microsoft.com/office/powerpoint/2010/main" val="1748057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LD</a:t>
            </a:r>
            <a:r>
              <a:rPr lang="en-US" baseline="0" dirty="0" smtClean="0"/>
              <a:t> score, intercept close to 1 -&gt; no stratification/inflation</a:t>
            </a:r>
          </a:p>
          <a:p>
            <a:r>
              <a:rPr lang="en-US" baseline="0" dirty="0" smtClean="0"/>
              <a:t>Expected &lt;- </a:t>
            </a:r>
            <a:r>
              <a:rPr lang="en-US" baseline="0" dirty="0" err="1" smtClean="0"/>
              <a:t>qchiseq</a:t>
            </a:r>
            <a:r>
              <a:rPr lang="en-US" baseline="0" dirty="0" smtClean="0"/>
              <a:t>(</a:t>
            </a:r>
            <a:r>
              <a:rPr lang="en-US" baseline="0" dirty="0" err="1" smtClean="0"/>
              <a:t>seq</a:t>
            </a:r>
            <a:r>
              <a:rPr lang="en-US" baseline="0" dirty="0" smtClean="0"/>
              <a:t>(0,1-1/length(</a:t>
            </a:r>
            <a:r>
              <a:rPr lang="en-US" baseline="0" dirty="0" err="1" smtClean="0"/>
              <a:t>data$CHISQ</a:t>
            </a:r>
            <a:r>
              <a:rPr lang="en-US" baseline="0" dirty="0" smtClean="0"/>
              <a:t>),by=1/1/length(</a:t>
            </a:r>
            <a:r>
              <a:rPr lang="en-US" baseline="0" dirty="0" err="1" smtClean="0"/>
              <a:t>data$CHISQ</a:t>
            </a:r>
            <a:r>
              <a:rPr lang="en-US" baseline="0" smtClean="0"/>
              <a:t>)),1)</a:t>
            </a:r>
            <a:endParaRPr lang="en-US" dirty="0"/>
          </a:p>
        </p:txBody>
      </p:sp>
      <p:sp>
        <p:nvSpPr>
          <p:cNvPr id="4" name="Slide Number Placeholder 3"/>
          <p:cNvSpPr>
            <a:spLocks noGrp="1"/>
          </p:cNvSpPr>
          <p:nvPr>
            <p:ph type="sldNum" sz="quarter" idx="10"/>
          </p:nvPr>
        </p:nvSpPr>
        <p:spPr/>
        <p:txBody>
          <a:bodyPr/>
          <a:lstStyle/>
          <a:p>
            <a:fld id="{D24F1272-8A4F-6144-9838-F4093C2F5753}" type="slidenum">
              <a:rPr lang="en-US" smtClean="0"/>
              <a:t>22</a:t>
            </a:fld>
            <a:endParaRPr lang="en-US"/>
          </a:p>
        </p:txBody>
      </p:sp>
    </p:spTree>
    <p:extLst>
      <p:ext uri="{BB962C8B-B14F-4D97-AF65-F5344CB8AC3E}">
        <p14:creationId xmlns:p14="http://schemas.microsoft.com/office/powerpoint/2010/main" val="1748057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LD</a:t>
            </a:r>
            <a:r>
              <a:rPr lang="en-US" baseline="0" dirty="0" smtClean="0"/>
              <a:t> score, intercept close to 1 -&gt; no stratification/inflation</a:t>
            </a:r>
          </a:p>
          <a:p>
            <a:r>
              <a:rPr lang="en-US" baseline="0" dirty="0" smtClean="0"/>
              <a:t>Expected &lt;- </a:t>
            </a:r>
            <a:r>
              <a:rPr lang="en-US" baseline="0" dirty="0" err="1" smtClean="0"/>
              <a:t>qchiseq</a:t>
            </a:r>
            <a:r>
              <a:rPr lang="en-US" baseline="0" dirty="0" smtClean="0"/>
              <a:t>(</a:t>
            </a:r>
            <a:r>
              <a:rPr lang="en-US" baseline="0" dirty="0" err="1" smtClean="0"/>
              <a:t>seq</a:t>
            </a:r>
            <a:r>
              <a:rPr lang="en-US" baseline="0" dirty="0" smtClean="0"/>
              <a:t>(0,1-1/length(</a:t>
            </a:r>
            <a:r>
              <a:rPr lang="en-US" baseline="0" dirty="0" err="1" smtClean="0"/>
              <a:t>data$CHISQ</a:t>
            </a:r>
            <a:r>
              <a:rPr lang="en-US" baseline="0" dirty="0" smtClean="0"/>
              <a:t>),by=1/1/length(</a:t>
            </a:r>
            <a:r>
              <a:rPr lang="en-US" baseline="0" dirty="0" err="1" smtClean="0"/>
              <a:t>data$CHISQ</a:t>
            </a:r>
            <a:r>
              <a:rPr lang="en-US" baseline="0" smtClean="0"/>
              <a:t>)),1)</a:t>
            </a:r>
            <a:endParaRPr lang="en-US" dirty="0"/>
          </a:p>
        </p:txBody>
      </p:sp>
      <p:sp>
        <p:nvSpPr>
          <p:cNvPr id="4" name="Slide Number Placeholder 3"/>
          <p:cNvSpPr>
            <a:spLocks noGrp="1"/>
          </p:cNvSpPr>
          <p:nvPr>
            <p:ph type="sldNum" sz="quarter" idx="10"/>
          </p:nvPr>
        </p:nvSpPr>
        <p:spPr/>
        <p:txBody>
          <a:bodyPr/>
          <a:lstStyle/>
          <a:p>
            <a:fld id="{D24F1272-8A4F-6144-9838-F4093C2F5753}" type="slidenum">
              <a:rPr lang="en-US" smtClean="0"/>
              <a:t>23</a:t>
            </a:fld>
            <a:endParaRPr lang="en-US"/>
          </a:p>
        </p:txBody>
      </p:sp>
    </p:spTree>
    <p:extLst>
      <p:ext uri="{BB962C8B-B14F-4D97-AF65-F5344CB8AC3E}">
        <p14:creationId xmlns:p14="http://schemas.microsoft.com/office/powerpoint/2010/main" val="1748057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F1272-8A4F-6144-9838-F4093C2F5753}" type="slidenum">
              <a:rPr lang="en-US" smtClean="0"/>
              <a:t>3</a:t>
            </a:fld>
            <a:endParaRPr lang="en-US"/>
          </a:p>
        </p:txBody>
      </p:sp>
    </p:spTree>
    <p:extLst>
      <p:ext uri="{BB962C8B-B14F-4D97-AF65-F5344CB8AC3E}">
        <p14:creationId xmlns:p14="http://schemas.microsoft.com/office/powerpoint/2010/main" val="1748057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because the matrix is symmetric, we share only its upper triangle. </a:t>
            </a:r>
            <a:endParaRPr lang="en-US" dirty="0"/>
          </a:p>
        </p:txBody>
      </p:sp>
      <p:sp>
        <p:nvSpPr>
          <p:cNvPr id="4" name="Slide Number Placeholder 3"/>
          <p:cNvSpPr>
            <a:spLocks noGrp="1"/>
          </p:cNvSpPr>
          <p:nvPr>
            <p:ph type="sldNum" sz="quarter" idx="10"/>
          </p:nvPr>
        </p:nvSpPr>
        <p:spPr/>
        <p:txBody>
          <a:bodyPr/>
          <a:lstStyle/>
          <a:p>
            <a:fld id="{D24F1272-8A4F-6144-9838-F4093C2F5753}" type="slidenum">
              <a:rPr lang="en-US" smtClean="0"/>
              <a:t>4</a:t>
            </a:fld>
            <a:endParaRPr lang="en-US"/>
          </a:p>
        </p:txBody>
      </p:sp>
    </p:spTree>
    <p:extLst>
      <p:ext uri="{BB962C8B-B14F-4D97-AF65-F5344CB8AC3E}">
        <p14:creationId xmlns:p14="http://schemas.microsoft.com/office/powerpoint/2010/main" val="1748057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F1272-8A4F-6144-9838-F4093C2F5753}" type="slidenum">
              <a:rPr lang="en-US" smtClean="0"/>
              <a:t>5</a:t>
            </a:fld>
            <a:endParaRPr lang="en-US"/>
          </a:p>
        </p:txBody>
      </p:sp>
    </p:spTree>
    <p:extLst>
      <p:ext uri="{BB962C8B-B14F-4D97-AF65-F5344CB8AC3E}">
        <p14:creationId xmlns:p14="http://schemas.microsoft.com/office/powerpoint/2010/main" val="1748057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F1272-8A4F-6144-9838-F4093C2F5753}" type="slidenum">
              <a:rPr lang="en-US" smtClean="0"/>
              <a:t>6</a:t>
            </a:fld>
            <a:endParaRPr lang="en-US"/>
          </a:p>
        </p:txBody>
      </p:sp>
    </p:spTree>
    <p:extLst>
      <p:ext uri="{BB962C8B-B14F-4D97-AF65-F5344CB8AC3E}">
        <p14:creationId xmlns:p14="http://schemas.microsoft.com/office/powerpoint/2010/main" val="1748057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checkVCF.py</a:t>
            </a:r>
            <a:r>
              <a:rPr lang="en-US" dirty="0" smtClean="0"/>
              <a:t> is a small tool written in Python to check input VCF files before association tests. It can report monomorphic sites, sites with reference alleles inconsistent with the reference genome, sites with invalid genotypes, non-SNP site (e.g. </a:t>
            </a:r>
            <a:r>
              <a:rPr lang="en-US" dirty="0" err="1" smtClean="0"/>
              <a:t>indels</a:t>
            </a:r>
            <a:r>
              <a:rPr lang="en-US" dirty="0" smtClean="0"/>
              <a:t>), and all sites with allele frequencies greater than 0.5. After you passed the checking, you can go on to run </a:t>
            </a:r>
            <a:r>
              <a:rPr lang="en-US" dirty="0" err="1" smtClean="0"/>
              <a:t>rvtests</a:t>
            </a:r>
            <a:r>
              <a:rPr lang="en-US" dirty="0" smtClean="0"/>
              <a:t> - rare-variant test software.</a:t>
            </a:r>
            <a:endParaRPr lang="en-US" dirty="0"/>
          </a:p>
        </p:txBody>
      </p:sp>
      <p:sp>
        <p:nvSpPr>
          <p:cNvPr id="4" name="Slide Number Placeholder 3"/>
          <p:cNvSpPr>
            <a:spLocks noGrp="1"/>
          </p:cNvSpPr>
          <p:nvPr>
            <p:ph type="sldNum" sz="quarter" idx="10"/>
          </p:nvPr>
        </p:nvSpPr>
        <p:spPr/>
        <p:txBody>
          <a:bodyPr/>
          <a:lstStyle/>
          <a:p>
            <a:fld id="{D24F1272-8A4F-6144-9838-F4093C2F5753}" type="slidenum">
              <a:rPr lang="en-US" smtClean="0"/>
              <a:t>7</a:t>
            </a:fld>
            <a:endParaRPr lang="en-US"/>
          </a:p>
        </p:txBody>
      </p:sp>
    </p:spTree>
    <p:extLst>
      <p:ext uri="{BB962C8B-B14F-4D97-AF65-F5344CB8AC3E}">
        <p14:creationId xmlns:p14="http://schemas.microsoft.com/office/powerpoint/2010/main" val="1748057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y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Y1,k..YNk,k </a:t>
            </a:r>
            <a:r>
              <a:rPr lang="en-US" sz="1200" kern="1200" dirty="0" smtClean="0">
                <a:solidFill>
                  <a:schemeClr val="tx1"/>
                </a:solidFill>
                <a:effectLst/>
                <a:latin typeface="+mn-lt"/>
                <a:ea typeface="+mn-ea"/>
                <a:cs typeface="+mn-cs"/>
              </a:rPr>
              <a:t>) denote the quantitative trait (or quantitative trait residuals) each with variance </a:t>
            </a:r>
            <a:r>
              <a:rPr lang="en-US" sz="1200" kern="1200" dirty="0" err="1" smtClean="0">
                <a:solidFill>
                  <a:schemeClr val="tx1"/>
                </a:solidFill>
                <a:effectLst/>
                <a:latin typeface="+mn-lt"/>
                <a:ea typeface="+mn-ea"/>
                <a:cs typeface="+mn-cs"/>
              </a:rPr>
              <a:t>σ</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k</a:t>
            </a:r>
            <a:r>
              <a:rPr lang="en-US" sz="1200" kern="1200" dirty="0" smtClean="0">
                <a:solidFill>
                  <a:schemeClr val="tx1"/>
                </a:solidFill>
                <a:effectLst/>
                <a:latin typeface="+mn-lt"/>
                <a:ea typeface="+mn-ea"/>
                <a:cs typeface="+mn-cs"/>
              </a:rPr>
              <a:t>2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Centered genotype </a:t>
            </a:r>
            <a:r>
              <a:rPr lang="en-US" sz="1200" kern="1200" dirty="0" err="1" smtClean="0">
                <a:solidFill>
                  <a:schemeClr val="tx1"/>
                </a:solidFill>
                <a:effectLst/>
                <a:latin typeface="+mn-lt"/>
                <a:ea typeface="+mn-ea"/>
                <a:cs typeface="+mn-cs"/>
              </a:rPr>
              <a:t>matrixis</a:t>
            </a:r>
            <a:r>
              <a:rPr lang="en-US" sz="120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X </a:t>
            </a:r>
            <a:r>
              <a:rPr lang="en-US" sz="1200" kern="1200" dirty="0" smtClean="0">
                <a:solidFill>
                  <a:schemeClr val="tx1"/>
                </a:solidFill>
                <a:effectLst/>
                <a:latin typeface="+mn-lt"/>
                <a:ea typeface="+mn-ea"/>
                <a:cs typeface="+mn-cs"/>
              </a:rPr>
              <a:t>-</a:t>
            </a:r>
            <a:r>
              <a:rPr lang="en-US" sz="1200" b="1" i="1" kern="1200" dirty="0" smtClean="0">
                <a:solidFill>
                  <a:schemeClr val="tx1"/>
                </a:solidFill>
                <a:effectLst/>
                <a:latin typeface="+mn-lt"/>
                <a:ea typeface="+mn-ea"/>
                <a:cs typeface="+mn-cs"/>
              </a:rPr>
              <a:t>X bar</a:t>
            </a:r>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D24F1272-8A4F-6144-9838-F4093C2F5753}" type="slidenum">
              <a:rPr lang="en-US" smtClean="0"/>
              <a:t>8</a:t>
            </a:fld>
            <a:endParaRPr lang="en-US"/>
          </a:p>
        </p:txBody>
      </p:sp>
    </p:spTree>
    <p:extLst>
      <p:ext uri="{BB962C8B-B14F-4D97-AF65-F5344CB8AC3E}">
        <p14:creationId xmlns:p14="http://schemas.microsoft.com/office/powerpoint/2010/main" val="2679132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denote the vector of single variant association tests after meta-analysis as </a:t>
            </a:r>
            <a:r>
              <a:rPr lang="en-US" sz="1200" b="1" kern="1200" dirty="0" smtClean="0">
                <a:solidFill>
                  <a:schemeClr val="tx1"/>
                </a:solidFill>
                <a:effectLst/>
                <a:latin typeface="+mn-lt"/>
                <a:ea typeface="+mn-ea"/>
                <a:cs typeface="+mn-cs"/>
              </a:rPr>
              <a:t>u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k </a:t>
            </a:r>
            <a:r>
              <a:rPr lang="en-US" sz="1200" b="1" kern="1200" dirty="0" err="1" smtClean="0">
                <a:solidFill>
                  <a:schemeClr val="tx1"/>
                </a:solidFill>
                <a:effectLst/>
                <a:latin typeface="+mn-lt"/>
                <a:ea typeface="+mn-ea"/>
                <a:cs typeface="+mn-cs"/>
              </a:rPr>
              <a:t>uk</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Under the null, </a:t>
            </a:r>
            <a:endParaRPr lang="en-US" dirty="0" smtClean="0"/>
          </a:p>
          <a:p>
            <a:r>
              <a:rPr lang="en-US" sz="1200" kern="1200" dirty="0" smtClean="0">
                <a:solidFill>
                  <a:schemeClr val="tx1"/>
                </a:solidFill>
                <a:effectLst/>
                <a:latin typeface="+mn-lt"/>
                <a:ea typeface="+mn-ea"/>
                <a:cs typeface="+mn-cs"/>
              </a:rPr>
              <a:t>this vector is distributed as multivariate normal </a:t>
            </a:r>
            <a:r>
              <a:rPr lang="en-US" sz="1200" b="1" kern="1200" dirty="0" smtClean="0">
                <a:solidFill>
                  <a:schemeClr val="tx1"/>
                </a:solidFill>
                <a:effectLst/>
                <a:latin typeface="+mn-lt"/>
                <a:ea typeface="+mn-ea"/>
                <a:cs typeface="+mn-cs"/>
              </a:rPr>
              <a:t>u </a:t>
            </a:r>
            <a:r>
              <a:rPr lang="en-US" sz="1200" kern="1200" dirty="0" smtClean="0">
                <a:solidFill>
                  <a:schemeClr val="tx1"/>
                </a:solidFill>
                <a:effectLst/>
                <a:latin typeface="+mn-lt"/>
                <a:ea typeface="+mn-ea"/>
                <a:cs typeface="+mn-cs"/>
              </a:rPr>
              <a:t>~ MVN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,∑k </a:t>
            </a:r>
            <a:r>
              <a:rPr lang="en-US" sz="1200" b="1" i="1" kern="1200" dirty="0" err="1" smtClean="0">
                <a:solidFill>
                  <a:schemeClr val="tx1"/>
                </a:solidFill>
                <a:effectLst/>
                <a:latin typeface="+mn-lt"/>
                <a:ea typeface="+mn-ea"/>
                <a:cs typeface="+mn-cs"/>
              </a:rPr>
              <a:t>Vk</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then show that, when these statistics are shared, a wide variety of gene-level association tests can be executed centrally—including both weighted and </a:t>
            </a:r>
            <a:r>
              <a:rPr lang="en-US" sz="1200" kern="1200" dirty="0" err="1" smtClean="0">
                <a:solidFill>
                  <a:schemeClr val="tx1"/>
                </a:solidFill>
                <a:effectLst/>
                <a:latin typeface="+mn-lt"/>
                <a:ea typeface="+mn-ea"/>
                <a:cs typeface="+mn-cs"/>
              </a:rPr>
              <a:t>unweighted</a:t>
            </a:r>
            <a:r>
              <a:rPr lang="en-US" sz="1200" kern="1200" dirty="0" smtClean="0">
                <a:solidFill>
                  <a:schemeClr val="tx1"/>
                </a:solidFill>
                <a:effectLst/>
                <a:latin typeface="+mn-lt"/>
                <a:ea typeface="+mn-ea"/>
                <a:cs typeface="+mn-cs"/>
              </a:rPr>
              <a:t> burden tests with a fixed5 or variable6 frequency threshold and the sequence kernel association test (SKAT) that accommodates alleles with opposite effects in a gene</a:t>
            </a:r>
            <a:endParaRPr lang="en-US" dirty="0" smtClean="0"/>
          </a:p>
        </p:txBody>
      </p:sp>
      <p:sp>
        <p:nvSpPr>
          <p:cNvPr id="4" name="Slide Number Placeholder 3"/>
          <p:cNvSpPr>
            <a:spLocks noGrp="1"/>
          </p:cNvSpPr>
          <p:nvPr>
            <p:ph type="sldNum" sz="quarter" idx="10"/>
          </p:nvPr>
        </p:nvSpPr>
        <p:spPr/>
        <p:txBody>
          <a:bodyPr/>
          <a:lstStyle/>
          <a:p>
            <a:fld id="{D24F1272-8A4F-6144-9838-F4093C2F5753}" type="slidenum">
              <a:rPr lang="en-US" smtClean="0"/>
              <a:t>9</a:t>
            </a:fld>
            <a:endParaRPr lang="en-US"/>
          </a:p>
        </p:txBody>
      </p:sp>
    </p:spTree>
    <p:extLst>
      <p:ext uri="{BB962C8B-B14F-4D97-AF65-F5344CB8AC3E}">
        <p14:creationId xmlns:p14="http://schemas.microsoft.com/office/powerpoint/2010/main" val="1748057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LD</a:t>
            </a:r>
            <a:r>
              <a:rPr lang="en-US" baseline="0" dirty="0" smtClean="0"/>
              <a:t> score, intercept close to 1 -&gt; no stratification/inflation</a:t>
            </a:r>
          </a:p>
          <a:p>
            <a:r>
              <a:rPr lang="en-US" baseline="0" dirty="0" smtClean="0"/>
              <a:t>Expected &lt;- </a:t>
            </a:r>
            <a:r>
              <a:rPr lang="en-US" baseline="0" dirty="0" err="1" smtClean="0"/>
              <a:t>qchiseq</a:t>
            </a:r>
            <a:r>
              <a:rPr lang="en-US" baseline="0" dirty="0" smtClean="0"/>
              <a:t>(</a:t>
            </a:r>
            <a:r>
              <a:rPr lang="en-US" baseline="0" dirty="0" err="1" smtClean="0"/>
              <a:t>seq</a:t>
            </a:r>
            <a:r>
              <a:rPr lang="en-US" baseline="0" dirty="0" smtClean="0"/>
              <a:t>(0,1-1/length(</a:t>
            </a:r>
            <a:r>
              <a:rPr lang="en-US" baseline="0" dirty="0" err="1" smtClean="0"/>
              <a:t>data$CHISQ</a:t>
            </a:r>
            <a:r>
              <a:rPr lang="en-US" baseline="0" dirty="0" smtClean="0"/>
              <a:t>),by=1/1/length(</a:t>
            </a:r>
            <a:r>
              <a:rPr lang="en-US" baseline="0" dirty="0" err="1" smtClean="0"/>
              <a:t>data$CHISQ</a:t>
            </a:r>
            <a:r>
              <a:rPr lang="en-US" baseline="0" smtClean="0"/>
              <a:t>)),1)</a:t>
            </a:r>
            <a:endParaRPr lang="en-US" dirty="0"/>
          </a:p>
        </p:txBody>
      </p:sp>
      <p:sp>
        <p:nvSpPr>
          <p:cNvPr id="4" name="Slide Number Placeholder 3"/>
          <p:cNvSpPr>
            <a:spLocks noGrp="1"/>
          </p:cNvSpPr>
          <p:nvPr>
            <p:ph type="sldNum" sz="quarter" idx="10"/>
          </p:nvPr>
        </p:nvSpPr>
        <p:spPr/>
        <p:txBody>
          <a:bodyPr/>
          <a:lstStyle/>
          <a:p>
            <a:fld id="{D24F1272-8A4F-6144-9838-F4093C2F5753}" type="slidenum">
              <a:rPr lang="en-US" smtClean="0"/>
              <a:t>13</a:t>
            </a:fld>
            <a:endParaRPr lang="en-US"/>
          </a:p>
        </p:txBody>
      </p:sp>
    </p:spTree>
    <p:extLst>
      <p:ext uri="{BB962C8B-B14F-4D97-AF65-F5344CB8AC3E}">
        <p14:creationId xmlns:p14="http://schemas.microsoft.com/office/powerpoint/2010/main" val="1748057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08E2A2-E823-1A46-8AD8-AAC608FB5D47}" type="datetimeFigureOut">
              <a:rPr lang="en-US" smtClean="0"/>
              <a:t>5/3/15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AA307-24E6-9645-B66A-694DAFA4644A}" type="slidenum">
              <a:rPr lang="en-US" smtClean="0"/>
              <a:t>‹#›</a:t>
            </a:fld>
            <a:endParaRPr lang="en-US"/>
          </a:p>
        </p:txBody>
      </p:sp>
    </p:spTree>
    <p:extLst>
      <p:ext uri="{BB962C8B-B14F-4D97-AF65-F5344CB8AC3E}">
        <p14:creationId xmlns:p14="http://schemas.microsoft.com/office/powerpoint/2010/main" val="152204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08E2A2-E823-1A46-8AD8-AAC608FB5D47}" type="datetimeFigureOut">
              <a:rPr lang="en-US" smtClean="0"/>
              <a:t>5/3/15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AA307-24E6-9645-B66A-694DAFA4644A}" type="slidenum">
              <a:rPr lang="en-US" smtClean="0"/>
              <a:t>‹#›</a:t>
            </a:fld>
            <a:endParaRPr lang="en-US"/>
          </a:p>
        </p:txBody>
      </p:sp>
    </p:spTree>
    <p:extLst>
      <p:ext uri="{BB962C8B-B14F-4D97-AF65-F5344CB8AC3E}">
        <p14:creationId xmlns:p14="http://schemas.microsoft.com/office/powerpoint/2010/main" val="4287928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08E2A2-E823-1A46-8AD8-AAC608FB5D47}" type="datetimeFigureOut">
              <a:rPr lang="en-US" smtClean="0"/>
              <a:t>5/3/15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AA307-24E6-9645-B66A-694DAFA4644A}" type="slidenum">
              <a:rPr lang="en-US" smtClean="0"/>
              <a:t>‹#›</a:t>
            </a:fld>
            <a:endParaRPr lang="en-US"/>
          </a:p>
        </p:txBody>
      </p:sp>
    </p:spTree>
    <p:extLst>
      <p:ext uri="{BB962C8B-B14F-4D97-AF65-F5344CB8AC3E}">
        <p14:creationId xmlns:p14="http://schemas.microsoft.com/office/powerpoint/2010/main" val="2438830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08E2A2-E823-1A46-8AD8-AAC608FB5D47}" type="datetimeFigureOut">
              <a:rPr lang="en-US" smtClean="0"/>
              <a:t>5/3/15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AA307-24E6-9645-B66A-694DAFA4644A}" type="slidenum">
              <a:rPr lang="en-US" smtClean="0"/>
              <a:t>‹#›</a:t>
            </a:fld>
            <a:endParaRPr lang="en-US"/>
          </a:p>
        </p:txBody>
      </p:sp>
    </p:spTree>
    <p:extLst>
      <p:ext uri="{BB962C8B-B14F-4D97-AF65-F5344CB8AC3E}">
        <p14:creationId xmlns:p14="http://schemas.microsoft.com/office/powerpoint/2010/main" val="2698267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08E2A2-E823-1A46-8AD8-AAC608FB5D47}" type="datetimeFigureOut">
              <a:rPr lang="en-US" smtClean="0"/>
              <a:t>5/3/15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AA307-24E6-9645-B66A-694DAFA4644A}" type="slidenum">
              <a:rPr lang="en-US" smtClean="0"/>
              <a:t>‹#›</a:t>
            </a:fld>
            <a:endParaRPr lang="en-US"/>
          </a:p>
        </p:txBody>
      </p:sp>
    </p:spTree>
    <p:extLst>
      <p:ext uri="{BB962C8B-B14F-4D97-AF65-F5344CB8AC3E}">
        <p14:creationId xmlns:p14="http://schemas.microsoft.com/office/powerpoint/2010/main" val="2136340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08E2A2-E823-1A46-8AD8-AAC608FB5D47}" type="datetimeFigureOut">
              <a:rPr lang="en-US" smtClean="0"/>
              <a:t>5/3/15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AA307-24E6-9645-B66A-694DAFA4644A}" type="slidenum">
              <a:rPr lang="en-US" smtClean="0"/>
              <a:t>‹#›</a:t>
            </a:fld>
            <a:endParaRPr lang="en-US"/>
          </a:p>
        </p:txBody>
      </p:sp>
    </p:spTree>
    <p:extLst>
      <p:ext uri="{BB962C8B-B14F-4D97-AF65-F5344CB8AC3E}">
        <p14:creationId xmlns:p14="http://schemas.microsoft.com/office/powerpoint/2010/main" val="179718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08E2A2-E823-1A46-8AD8-AAC608FB5D47}" type="datetimeFigureOut">
              <a:rPr lang="en-US" smtClean="0"/>
              <a:t>5/3/15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7AA307-24E6-9645-B66A-694DAFA4644A}" type="slidenum">
              <a:rPr lang="en-US" smtClean="0"/>
              <a:t>‹#›</a:t>
            </a:fld>
            <a:endParaRPr lang="en-US"/>
          </a:p>
        </p:txBody>
      </p:sp>
    </p:spTree>
    <p:extLst>
      <p:ext uri="{BB962C8B-B14F-4D97-AF65-F5344CB8AC3E}">
        <p14:creationId xmlns:p14="http://schemas.microsoft.com/office/powerpoint/2010/main" val="247239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08E2A2-E823-1A46-8AD8-AAC608FB5D47}" type="datetimeFigureOut">
              <a:rPr lang="en-US" smtClean="0"/>
              <a:t>5/3/15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7AA307-24E6-9645-B66A-694DAFA4644A}" type="slidenum">
              <a:rPr lang="en-US" smtClean="0"/>
              <a:t>‹#›</a:t>
            </a:fld>
            <a:endParaRPr lang="en-US"/>
          </a:p>
        </p:txBody>
      </p:sp>
    </p:spTree>
    <p:extLst>
      <p:ext uri="{BB962C8B-B14F-4D97-AF65-F5344CB8AC3E}">
        <p14:creationId xmlns:p14="http://schemas.microsoft.com/office/powerpoint/2010/main" val="2097356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8E2A2-E823-1A46-8AD8-AAC608FB5D47}" type="datetimeFigureOut">
              <a:rPr lang="en-US" smtClean="0"/>
              <a:t>5/3/15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7AA307-24E6-9645-B66A-694DAFA4644A}" type="slidenum">
              <a:rPr lang="en-US" smtClean="0"/>
              <a:t>‹#›</a:t>
            </a:fld>
            <a:endParaRPr lang="en-US"/>
          </a:p>
        </p:txBody>
      </p:sp>
    </p:spTree>
    <p:extLst>
      <p:ext uri="{BB962C8B-B14F-4D97-AF65-F5344CB8AC3E}">
        <p14:creationId xmlns:p14="http://schemas.microsoft.com/office/powerpoint/2010/main" val="185511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08E2A2-E823-1A46-8AD8-AAC608FB5D47}" type="datetimeFigureOut">
              <a:rPr lang="en-US" smtClean="0"/>
              <a:t>5/3/15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AA307-24E6-9645-B66A-694DAFA4644A}" type="slidenum">
              <a:rPr lang="en-US" smtClean="0"/>
              <a:t>‹#›</a:t>
            </a:fld>
            <a:endParaRPr lang="en-US"/>
          </a:p>
        </p:txBody>
      </p:sp>
    </p:spTree>
    <p:extLst>
      <p:ext uri="{BB962C8B-B14F-4D97-AF65-F5344CB8AC3E}">
        <p14:creationId xmlns:p14="http://schemas.microsoft.com/office/powerpoint/2010/main" val="115041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08E2A2-E823-1A46-8AD8-AAC608FB5D47}" type="datetimeFigureOut">
              <a:rPr lang="en-US" smtClean="0"/>
              <a:t>5/3/15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AA307-24E6-9645-B66A-694DAFA4644A}" type="slidenum">
              <a:rPr lang="en-US" smtClean="0"/>
              <a:t>‹#›</a:t>
            </a:fld>
            <a:endParaRPr lang="en-US"/>
          </a:p>
        </p:txBody>
      </p:sp>
    </p:spTree>
    <p:extLst>
      <p:ext uri="{BB962C8B-B14F-4D97-AF65-F5344CB8AC3E}">
        <p14:creationId xmlns:p14="http://schemas.microsoft.com/office/powerpoint/2010/main" val="18151095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8E2A2-E823-1A46-8AD8-AAC608FB5D47}" type="datetimeFigureOut">
              <a:rPr lang="en-US" smtClean="0"/>
              <a:t>5/3/15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AA307-24E6-9645-B66A-694DAFA4644A}" type="slidenum">
              <a:rPr lang="en-US" smtClean="0"/>
              <a:t>‹#›</a:t>
            </a:fld>
            <a:endParaRPr lang="en-US"/>
          </a:p>
        </p:txBody>
      </p:sp>
    </p:spTree>
    <p:extLst>
      <p:ext uri="{BB962C8B-B14F-4D97-AF65-F5344CB8AC3E}">
        <p14:creationId xmlns:p14="http://schemas.microsoft.com/office/powerpoint/2010/main" val="930606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Meta-analysis of rare variant association test</a:t>
            </a:r>
            <a:endParaRPr lang="en-US" dirty="0"/>
          </a:p>
        </p:txBody>
      </p:sp>
      <p:sp>
        <p:nvSpPr>
          <p:cNvPr id="3" name="Subtitle 2"/>
          <p:cNvSpPr>
            <a:spLocks noGrp="1"/>
          </p:cNvSpPr>
          <p:nvPr>
            <p:ph type="subTitle" idx="1"/>
          </p:nvPr>
        </p:nvSpPr>
        <p:spPr>
          <a:xfrm>
            <a:off x="1371600" y="4310264"/>
            <a:ext cx="6400800" cy="727102"/>
          </a:xfrm>
        </p:spPr>
        <p:txBody>
          <a:bodyPr>
            <a:noAutofit/>
          </a:bodyPr>
          <a:lstStyle/>
          <a:p>
            <a:pPr algn="r"/>
            <a:r>
              <a:rPr lang="en-US" sz="2800" dirty="0" smtClean="0"/>
              <a:t>Clara Tang</a:t>
            </a:r>
          </a:p>
          <a:p>
            <a:pPr algn="r"/>
            <a:r>
              <a:rPr lang="en-US" sz="2800" dirty="0" smtClean="0"/>
              <a:t>2015</a:t>
            </a:r>
            <a:endParaRPr lang="en-US" sz="2800" dirty="0"/>
          </a:p>
        </p:txBody>
      </p:sp>
    </p:spTree>
    <p:extLst>
      <p:ext uri="{BB962C8B-B14F-4D97-AF65-F5344CB8AC3E}">
        <p14:creationId xmlns:p14="http://schemas.microsoft.com/office/powerpoint/2010/main" val="17989994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4000" b="1" dirty="0"/>
              <a:t>Meta versus joint mega-analysis</a:t>
            </a:r>
          </a:p>
        </p:txBody>
      </p:sp>
      <p:pic>
        <p:nvPicPr>
          <p:cNvPr id="4" name="Content Placeholder 3"/>
          <p:cNvPicPr>
            <a:picLocks noGrp="1" noChangeAspect="1"/>
          </p:cNvPicPr>
          <p:nvPr>
            <p:ph idx="1"/>
          </p:nvPr>
        </p:nvPicPr>
        <p:blipFill rotWithShape="1">
          <a:blip r:embed="rId2"/>
          <a:srcRect l="2595" t="-456" b="228"/>
          <a:stretch/>
        </p:blipFill>
        <p:spPr>
          <a:xfrm>
            <a:off x="670726" y="1298473"/>
            <a:ext cx="8016074" cy="5179618"/>
          </a:xfrm>
        </p:spPr>
      </p:pic>
    </p:spTree>
    <p:extLst>
      <p:ext uri="{BB962C8B-B14F-4D97-AF65-F5344CB8AC3E}">
        <p14:creationId xmlns:p14="http://schemas.microsoft.com/office/powerpoint/2010/main" val="3455538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 r="150"/>
          <a:stretch/>
        </p:blipFill>
        <p:spPr>
          <a:xfrm>
            <a:off x="1379733" y="489279"/>
            <a:ext cx="6122607" cy="6090800"/>
          </a:xfrm>
        </p:spPr>
      </p:pic>
    </p:spTree>
    <p:extLst>
      <p:ext uri="{BB962C8B-B14F-4D97-AF65-F5344CB8AC3E}">
        <p14:creationId xmlns:p14="http://schemas.microsoft.com/office/powerpoint/2010/main" val="790655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02889" y="2496438"/>
            <a:ext cx="5830225" cy="2669605"/>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1024550"/>
            <a:ext cx="8229600" cy="3968333"/>
          </a:xfrm>
        </p:spPr>
        <p:txBody>
          <a:bodyPr>
            <a:normAutofit/>
          </a:bodyPr>
          <a:lstStyle/>
          <a:p>
            <a:r>
              <a:rPr lang="en-US" sz="6000" b="1" dirty="0">
                <a:solidFill>
                  <a:srgbClr val="31859C"/>
                </a:solidFill>
              </a:rPr>
              <a:t>Practical</a:t>
            </a:r>
            <a:r>
              <a:rPr lang="en-US" dirty="0"/>
              <a:t/>
            </a:r>
            <a:br>
              <a:rPr lang="en-US" dirty="0"/>
            </a:br>
            <a:r>
              <a:rPr lang="en-US" dirty="0" smtClean="0">
                <a:ln>
                  <a:solidFill>
                    <a:schemeClr val="accent5">
                      <a:lumMod val="50000"/>
                    </a:schemeClr>
                  </a:solidFill>
                </a:ln>
              </a:rPr>
              <a:t/>
            </a:r>
            <a:br>
              <a:rPr lang="en-US" dirty="0" smtClean="0">
                <a:ln>
                  <a:solidFill>
                    <a:schemeClr val="accent5">
                      <a:lumMod val="50000"/>
                    </a:schemeClr>
                  </a:solidFill>
                </a:ln>
              </a:rPr>
            </a:br>
            <a:r>
              <a:rPr lang="en-US" dirty="0" smtClean="0">
                <a:ln>
                  <a:solidFill>
                    <a:schemeClr val="accent5">
                      <a:lumMod val="50000"/>
                    </a:schemeClr>
                  </a:solidFill>
                </a:ln>
                <a:solidFill>
                  <a:schemeClr val="accent5">
                    <a:lumMod val="50000"/>
                  </a:schemeClr>
                </a:solidFill>
              </a:rPr>
              <a:t>RAREMETALWORKER</a:t>
            </a:r>
            <a:br>
              <a:rPr lang="en-US" dirty="0" smtClean="0">
                <a:ln>
                  <a:solidFill>
                    <a:schemeClr val="accent5">
                      <a:lumMod val="50000"/>
                    </a:schemeClr>
                  </a:solidFill>
                </a:ln>
                <a:solidFill>
                  <a:schemeClr val="accent5">
                    <a:lumMod val="50000"/>
                  </a:schemeClr>
                </a:solidFill>
              </a:rPr>
            </a:br>
            <a:r>
              <a:rPr lang="en-US" dirty="0" smtClean="0">
                <a:ln>
                  <a:solidFill>
                    <a:schemeClr val="accent5">
                      <a:lumMod val="50000"/>
                    </a:schemeClr>
                  </a:solidFill>
                </a:ln>
                <a:solidFill>
                  <a:schemeClr val="accent5">
                    <a:lumMod val="50000"/>
                  </a:schemeClr>
                </a:solidFill>
              </a:rPr>
              <a:t>+</a:t>
            </a:r>
            <a:br>
              <a:rPr lang="en-US" dirty="0" smtClean="0">
                <a:ln>
                  <a:solidFill>
                    <a:schemeClr val="accent5">
                      <a:lumMod val="50000"/>
                    </a:schemeClr>
                  </a:solidFill>
                </a:ln>
                <a:solidFill>
                  <a:schemeClr val="accent5">
                    <a:lumMod val="50000"/>
                  </a:schemeClr>
                </a:solidFill>
              </a:rPr>
            </a:br>
            <a:r>
              <a:rPr lang="en-US" dirty="0" smtClean="0">
                <a:ln>
                  <a:solidFill>
                    <a:schemeClr val="accent5">
                      <a:lumMod val="50000"/>
                    </a:schemeClr>
                  </a:solidFill>
                </a:ln>
                <a:solidFill>
                  <a:schemeClr val="accent5">
                    <a:lumMod val="50000"/>
                  </a:schemeClr>
                </a:solidFill>
              </a:rPr>
              <a:t>RAREMETAL</a:t>
            </a:r>
            <a:endParaRPr lang="en-US" dirty="0">
              <a:ln>
                <a:solidFill>
                  <a:schemeClr val="accent5">
                    <a:lumMod val="50000"/>
                  </a:schemeClr>
                </a:solidFill>
              </a:ln>
              <a:solidFill>
                <a:schemeClr val="accent5">
                  <a:lumMod val="50000"/>
                </a:schemeClr>
              </a:solidFill>
            </a:endParaRPr>
          </a:p>
        </p:txBody>
      </p:sp>
    </p:spTree>
    <p:extLst>
      <p:ext uri="{BB962C8B-B14F-4D97-AF65-F5344CB8AC3E}">
        <p14:creationId xmlns:p14="http://schemas.microsoft.com/office/powerpoint/2010/main" val="39424332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64105" y="4967029"/>
            <a:ext cx="2577071" cy="460114"/>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164105" y="3492500"/>
            <a:ext cx="7103595" cy="482600"/>
          </a:xfrm>
          <a:prstGeom prst="rect">
            <a:avLst/>
          </a:prstGeom>
          <a:solidFill>
            <a:srgbClr val="D9D9D9"/>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164105" y="2147629"/>
            <a:ext cx="2577071" cy="460114"/>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92782"/>
            <a:ext cx="8229600" cy="611456"/>
          </a:xfrm>
        </p:spPr>
        <p:txBody>
          <a:bodyPr>
            <a:normAutofit fontScale="90000"/>
          </a:bodyPr>
          <a:lstStyle/>
          <a:p>
            <a:r>
              <a:rPr lang="en-US" b="1" dirty="0" smtClean="0"/>
              <a:t>Practical</a:t>
            </a:r>
            <a:endParaRPr lang="en-US" b="1" dirty="0"/>
          </a:p>
        </p:txBody>
      </p:sp>
      <p:sp>
        <p:nvSpPr>
          <p:cNvPr id="3" name="Content Placeholder 2"/>
          <p:cNvSpPr>
            <a:spLocks noGrp="1"/>
          </p:cNvSpPr>
          <p:nvPr>
            <p:ph idx="1"/>
          </p:nvPr>
        </p:nvSpPr>
        <p:spPr>
          <a:xfrm>
            <a:off x="406400" y="1600200"/>
            <a:ext cx="8521700" cy="4525963"/>
          </a:xfrm>
        </p:spPr>
        <p:txBody>
          <a:bodyPr>
            <a:normAutofit/>
          </a:bodyPr>
          <a:lstStyle/>
          <a:p>
            <a:r>
              <a:rPr lang="en-US" sz="2800" dirty="0" smtClean="0"/>
              <a:t>Make a new directory</a:t>
            </a:r>
          </a:p>
          <a:p>
            <a:pPr lvl="1"/>
            <a:r>
              <a:rPr lang="en-US" sz="2400" dirty="0" err="1">
                <a:solidFill>
                  <a:schemeClr val="tx2"/>
                </a:solidFill>
              </a:rPr>
              <a:t>m</a:t>
            </a:r>
            <a:r>
              <a:rPr lang="en-US" sz="2400" dirty="0" err="1" smtClean="0">
                <a:solidFill>
                  <a:schemeClr val="tx2"/>
                </a:solidFill>
              </a:rPr>
              <a:t>kdir</a:t>
            </a:r>
            <a:r>
              <a:rPr lang="en-US" sz="2400" dirty="0" smtClean="0">
                <a:solidFill>
                  <a:schemeClr val="tx2"/>
                </a:solidFill>
              </a:rPr>
              <a:t> ~/</a:t>
            </a:r>
            <a:r>
              <a:rPr lang="en-US" sz="2400" dirty="0" err="1" smtClean="0">
                <a:solidFill>
                  <a:schemeClr val="tx2"/>
                </a:solidFill>
              </a:rPr>
              <a:t>raremetal</a:t>
            </a:r>
            <a:endParaRPr lang="en-US" sz="2400" dirty="0" smtClean="0">
              <a:solidFill>
                <a:schemeClr val="tx2"/>
              </a:solidFill>
            </a:endParaRPr>
          </a:p>
          <a:p>
            <a:pPr lvl="1"/>
            <a:endParaRPr lang="en-US" sz="2400" dirty="0">
              <a:solidFill>
                <a:schemeClr val="tx2"/>
              </a:solidFill>
            </a:endParaRPr>
          </a:p>
          <a:p>
            <a:r>
              <a:rPr lang="en-US" sz="2800" dirty="0"/>
              <a:t>Copy the data folder to your home </a:t>
            </a:r>
            <a:r>
              <a:rPr lang="en-US" sz="2800" dirty="0" err="1" smtClean="0">
                <a:solidFill>
                  <a:srgbClr val="1F497D"/>
                </a:solidFill>
              </a:rPr>
              <a:t>raremetal</a:t>
            </a:r>
            <a:r>
              <a:rPr lang="en-US" sz="2800" dirty="0" smtClean="0">
                <a:solidFill>
                  <a:srgbClr val="1F497D"/>
                </a:solidFill>
              </a:rPr>
              <a:t> </a:t>
            </a:r>
            <a:r>
              <a:rPr lang="en-US" sz="2800" dirty="0" smtClean="0"/>
              <a:t>directory</a:t>
            </a:r>
          </a:p>
          <a:p>
            <a:pPr lvl="1"/>
            <a:r>
              <a:rPr lang="en-US" sz="2400" dirty="0" err="1">
                <a:solidFill>
                  <a:srgbClr val="1F497D"/>
                </a:solidFill>
              </a:rPr>
              <a:t>cp</a:t>
            </a:r>
            <a:r>
              <a:rPr lang="en-US" sz="2400" dirty="0">
                <a:solidFill>
                  <a:srgbClr val="1F497D"/>
                </a:solidFill>
              </a:rPr>
              <a:t> /faculty/</a:t>
            </a:r>
            <a:r>
              <a:rPr lang="en-US" sz="2400" dirty="0" err="1">
                <a:solidFill>
                  <a:srgbClr val="1F497D"/>
                </a:solidFill>
              </a:rPr>
              <a:t>clara</a:t>
            </a:r>
            <a:r>
              <a:rPr lang="en-US" sz="2400" dirty="0" smtClean="0">
                <a:solidFill>
                  <a:srgbClr val="1F497D"/>
                </a:solidFill>
              </a:rPr>
              <a:t>/2015/</a:t>
            </a:r>
            <a:r>
              <a:rPr lang="en-US" sz="2400" dirty="0" err="1" smtClean="0">
                <a:solidFill>
                  <a:srgbClr val="1F497D"/>
                </a:solidFill>
              </a:rPr>
              <a:t>raremetal</a:t>
            </a:r>
            <a:r>
              <a:rPr lang="en-US" sz="2400" dirty="0" smtClean="0">
                <a:solidFill>
                  <a:srgbClr val="1F497D"/>
                </a:solidFill>
              </a:rPr>
              <a:t>/</a:t>
            </a:r>
            <a:r>
              <a:rPr lang="en-US" sz="2400" dirty="0">
                <a:solidFill>
                  <a:srgbClr val="1F497D"/>
                </a:solidFill>
              </a:rPr>
              <a:t>* ~</a:t>
            </a:r>
            <a:r>
              <a:rPr lang="en-US" sz="2400" dirty="0" smtClean="0">
                <a:solidFill>
                  <a:srgbClr val="1F497D"/>
                </a:solidFill>
              </a:rPr>
              <a:t>/</a:t>
            </a:r>
            <a:r>
              <a:rPr lang="en-US" sz="2400" dirty="0" err="1" smtClean="0">
                <a:solidFill>
                  <a:srgbClr val="1F497D"/>
                </a:solidFill>
              </a:rPr>
              <a:t>raremetal</a:t>
            </a:r>
            <a:r>
              <a:rPr lang="en-US" sz="2400" dirty="0" smtClean="0">
                <a:solidFill>
                  <a:srgbClr val="1F497D"/>
                </a:solidFill>
              </a:rPr>
              <a:t> </a:t>
            </a:r>
            <a:endParaRPr lang="en-US" sz="2400" dirty="0">
              <a:solidFill>
                <a:srgbClr val="1F497D"/>
              </a:solidFill>
            </a:endParaRPr>
          </a:p>
          <a:p>
            <a:pPr marL="0" indent="0">
              <a:buNone/>
            </a:pPr>
            <a:endParaRPr lang="en-US" sz="2600" dirty="0" smtClean="0"/>
          </a:p>
          <a:p>
            <a:r>
              <a:rPr lang="en-US" sz="2800" dirty="0"/>
              <a:t>Go to your </a:t>
            </a:r>
            <a:r>
              <a:rPr lang="en-US" sz="2800" dirty="0" err="1" smtClean="0">
                <a:solidFill>
                  <a:srgbClr val="1F497D"/>
                </a:solidFill>
              </a:rPr>
              <a:t>raremetal</a:t>
            </a:r>
            <a:r>
              <a:rPr lang="en-US" sz="2800" dirty="0" smtClean="0">
                <a:solidFill>
                  <a:srgbClr val="1F497D"/>
                </a:solidFill>
              </a:rPr>
              <a:t> </a:t>
            </a:r>
            <a:r>
              <a:rPr lang="en-US" sz="2800" dirty="0" smtClean="0"/>
              <a:t>directory</a:t>
            </a:r>
          </a:p>
          <a:p>
            <a:pPr lvl="1"/>
            <a:r>
              <a:rPr lang="en-US" sz="2400" dirty="0" smtClean="0">
                <a:solidFill>
                  <a:srgbClr val="1F497D"/>
                </a:solidFill>
              </a:rPr>
              <a:t>cd </a:t>
            </a:r>
            <a:r>
              <a:rPr lang="en-US" sz="2400" dirty="0">
                <a:solidFill>
                  <a:srgbClr val="1F497D"/>
                </a:solidFill>
              </a:rPr>
              <a:t>~</a:t>
            </a:r>
            <a:r>
              <a:rPr lang="en-US" sz="2400" dirty="0" smtClean="0">
                <a:solidFill>
                  <a:srgbClr val="1F497D"/>
                </a:solidFill>
              </a:rPr>
              <a:t>/</a:t>
            </a:r>
            <a:r>
              <a:rPr lang="en-US" sz="2400" dirty="0" err="1" smtClean="0">
                <a:solidFill>
                  <a:srgbClr val="1F497D"/>
                </a:solidFill>
              </a:rPr>
              <a:t>raremetal</a:t>
            </a:r>
            <a:endParaRPr lang="en-US" sz="2400" dirty="0">
              <a:solidFill>
                <a:srgbClr val="1F497D"/>
              </a:solidFill>
            </a:endParaRPr>
          </a:p>
          <a:p>
            <a:endParaRPr lang="en-US" sz="2600" dirty="0"/>
          </a:p>
          <a:p>
            <a:endParaRPr lang="en-US" dirty="0" smtClean="0">
              <a:solidFill>
                <a:schemeClr val="tx2"/>
              </a:solidFill>
            </a:endParaRPr>
          </a:p>
          <a:p>
            <a:pPr marL="0" indent="0">
              <a:buNone/>
            </a:pPr>
            <a:endParaRPr lang="en-US" sz="2800" dirty="0"/>
          </a:p>
          <a:p>
            <a:pPr marL="0" indent="0">
              <a:buNone/>
            </a:pPr>
            <a:endParaRPr lang="en-US" sz="2800" dirty="0" smtClean="0"/>
          </a:p>
        </p:txBody>
      </p:sp>
    </p:spTree>
    <p:extLst>
      <p:ext uri="{BB962C8B-B14F-4D97-AF65-F5344CB8AC3E}">
        <p14:creationId xmlns:p14="http://schemas.microsoft.com/office/powerpoint/2010/main" val="3058969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82"/>
            <a:ext cx="8229600" cy="611456"/>
          </a:xfrm>
        </p:spPr>
        <p:txBody>
          <a:bodyPr>
            <a:normAutofit fontScale="90000"/>
          </a:bodyPr>
          <a:lstStyle/>
          <a:p>
            <a:r>
              <a:rPr lang="en-US" b="1" dirty="0" smtClean="0"/>
              <a:t>RAREMETALWORKER</a:t>
            </a:r>
            <a:endParaRPr lang="en-US" b="1" dirty="0"/>
          </a:p>
        </p:txBody>
      </p:sp>
      <p:sp>
        <p:nvSpPr>
          <p:cNvPr id="3" name="Content Placeholder 2"/>
          <p:cNvSpPr>
            <a:spLocks noGrp="1"/>
          </p:cNvSpPr>
          <p:nvPr>
            <p:ph idx="1"/>
          </p:nvPr>
        </p:nvSpPr>
        <p:spPr>
          <a:xfrm>
            <a:off x="457200" y="1385310"/>
            <a:ext cx="8229600" cy="4740854"/>
          </a:xfrm>
        </p:spPr>
        <p:txBody>
          <a:bodyPr>
            <a:normAutofit lnSpcReduction="10000"/>
          </a:bodyPr>
          <a:lstStyle/>
          <a:p>
            <a:r>
              <a:rPr lang="en-US" sz="2400" dirty="0" smtClean="0"/>
              <a:t>MERLIN format </a:t>
            </a:r>
            <a:r>
              <a:rPr lang="en-US" sz="2400" b="1" dirty="0" smtClean="0">
                <a:solidFill>
                  <a:srgbClr val="31859C"/>
                </a:solidFill>
              </a:rPr>
              <a:t>PED </a:t>
            </a:r>
            <a:r>
              <a:rPr lang="en-US" sz="2400" dirty="0" smtClean="0"/>
              <a:t>and</a:t>
            </a:r>
            <a:r>
              <a:rPr lang="en-US" sz="2400" b="1" dirty="0" smtClean="0">
                <a:solidFill>
                  <a:srgbClr val="31859C"/>
                </a:solidFill>
              </a:rPr>
              <a:t> DAT</a:t>
            </a:r>
          </a:p>
          <a:p>
            <a:pPr lvl="1"/>
            <a:endParaRPr lang="en-US" sz="2400" dirty="0" smtClean="0"/>
          </a:p>
          <a:p>
            <a:pPr lvl="1"/>
            <a:endParaRPr lang="en-US" sz="2400" dirty="0"/>
          </a:p>
          <a:p>
            <a:pPr lvl="1"/>
            <a:r>
              <a:rPr lang="en-US" sz="2400" dirty="0" smtClean="0"/>
              <a:t>.</a:t>
            </a:r>
            <a:r>
              <a:rPr lang="en-US" sz="2400" dirty="0" err="1" smtClean="0"/>
              <a:t>ped</a:t>
            </a:r>
            <a:r>
              <a:rPr lang="en-US" sz="2400" dirty="0" smtClean="0"/>
              <a:t> </a:t>
            </a:r>
          </a:p>
          <a:p>
            <a:pPr lvl="1"/>
            <a:endParaRPr lang="en-US" sz="2400" dirty="0" smtClean="0"/>
          </a:p>
          <a:p>
            <a:pPr lvl="1"/>
            <a:r>
              <a:rPr lang="en-US" sz="2400" dirty="0" smtClean="0"/>
              <a:t>.</a:t>
            </a:r>
            <a:r>
              <a:rPr lang="en-US" sz="2400" dirty="0" err="1" smtClean="0"/>
              <a:t>dat</a:t>
            </a:r>
            <a:r>
              <a:rPr lang="en-US" sz="2400" dirty="0" smtClean="0"/>
              <a:t> </a:t>
            </a:r>
          </a:p>
          <a:p>
            <a:endParaRPr lang="en-US" sz="2400" dirty="0" smtClean="0"/>
          </a:p>
          <a:p>
            <a:endParaRPr lang="en-US" sz="2400" dirty="0"/>
          </a:p>
          <a:p>
            <a:endParaRPr lang="en-US" sz="2400" dirty="0" smtClean="0"/>
          </a:p>
          <a:p>
            <a:endParaRPr lang="en-US" sz="2400" dirty="0" smtClean="0"/>
          </a:p>
          <a:p>
            <a:r>
              <a:rPr lang="en-US" sz="2400" dirty="0" smtClean="0"/>
              <a:t>and</a:t>
            </a:r>
            <a:r>
              <a:rPr lang="en-US" sz="2400" dirty="0"/>
              <a:t>/or </a:t>
            </a:r>
            <a:r>
              <a:rPr lang="en-US" sz="2400" b="1" dirty="0" smtClean="0">
                <a:solidFill>
                  <a:schemeClr val="accent5">
                    <a:lumMod val="75000"/>
                  </a:schemeClr>
                </a:solidFill>
              </a:rPr>
              <a:t>VCF </a:t>
            </a:r>
            <a:r>
              <a:rPr lang="en-US" sz="2400" dirty="0" smtClean="0"/>
              <a:t>for </a:t>
            </a:r>
            <a:r>
              <a:rPr lang="en-US" sz="2400" dirty="0" smtClean="0">
                <a:solidFill>
                  <a:schemeClr val="accent1"/>
                </a:solidFill>
              </a:rPr>
              <a:t>genotypes</a:t>
            </a:r>
            <a:endParaRPr lang="en-US" sz="2800" dirty="0">
              <a:solidFill>
                <a:schemeClr val="accent1"/>
              </a:solidFill>
            </a:endParaRPr>
          </a:p>
          <a:p>
            <a:pPr marL="0" indent="0">
              <a:buNone/>
            </a:pPr>
            <a:endParaRPr lang="en-US" sz="2800" dirty="0" smtClean="0"/>
          </a:p>
        </p:txBody>
      </p:sp>
      <p:pic>
        <p:nvPicPr>
          <p:cNvPr id="4" name="Picture 3" descr="Screen Shot 2015-03-04 at 9.45.2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343" y="2590134"/>
            <a:ext cx="4089400" cy="787400"/>
          </a:xfrm>
          <a:prstGeom prst="rect">
            <a:avLst/>
          </a:prstGeom>
        </p:spPr>
      </p:pic>
      <p:pic>
        <p:nvPicPr>
          <p:cNvPr id="5" name="Picture 4" descr="Screen Shot 2015-03-04 at 9.47.1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3343" y="3547233"/>
            <a:ext cx="1816100" cy="1511300"/>
          </a:xfrm>
          <a:prstGeom prst="rect">
            <a:avLst/>
          </a:prstGeom>
        </p:spPr>
      </p:pic>
      <p:sp>
        <p:nvSpPr>
          <p:cNvPr id="6" name="Rectangle 5"/>
          <p:cNvSpPr/>
          <p:nvPr/>
        </p:nvSpPr>
        <p:spPr>
          <a:xfrm>
            <a:off x="3146012" y="2590134"/>
            <a:ext cx="865875" cy="787400"/>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4011887" y="3377534"/>
            <a:ext cx="750425" cy="836099"/>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755068" y="4028967"/>
            <a:ext cx="1327675" cy="369332"/>
          </a:xfrm>
          <a:prstGeom prst="rect">
            <a:avLst/>
          </a:prstGeom>
          <a:noFill/>
        </p:spPr>
        <p:txBody>
          <a:bodyPr wrap="square" rtlCol="0">
            <a:spAutoFit/>
          </a:bodyPr>
          <a:lstStyle/>
          <a:p>
            <a:r>
              <a:rPr lang="en-US" b="1" dirty="0" smtClean="0">
                <a:solidFill>
                  <a:schemeClr val="accent2"/>
                </a:solidFill>
              </a:rPr>
              <a:t>phenotypes</a:t>
            </a:r>
            <a:endParaRPr lang="en-US" b="1" dirty="0">
              <a:solidFill>
                <a:schemeClr val="accent2"/>
              </a:solidFill>
            </a:endParaRPr>
          </a:p>
        </p:txBody>
      </p:sp>
      <p:sp>
        <p:nvSpPr>
          <p:cNvPr id="11" name="Rectangle 10"/>
          <p:cNvSpPr/>
          <p:nvPr/>
        </p:nvSpPr>
        <p:spPr>
          <a:xfrm>
            <a:off x="4011887" y="2590134"/>
            <a:ext cx="2070856" cy="787400"/>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cxnSp>
        <p:nvCxnSpPr>
          <p:cNvPr id="14" name="Straight Arrow Connector 13"/>
          <p:cNvCxnSpPr/>
          <p:nvPr/>
        </p:nvCxnSpPr>
        <p:spPr>
          <a:xfrm flipH="1" flipV="1">
            <a:off x="5346750" y="3377534"/>
            <a:ext cx="1471986" cy="7206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818736" y="3913524"/>
            <a:ext cx="1327675" cy="369332"/>
          </a:xfrm>
          <a:prstGeom prst="rect">
            <a:avLst/>
          </a:prstGeom>
          <a:noFill/>
        </p:spPr>
        <p:txBody>
          <a:bodyPr wrap="square" rtlCol="0">
            <a:spAutoFit/>
          </a:bodyPr>
          <a:lstStyle/>
          <a:p>
            <a:r>
              <a:rPr lang="en-US" b="1" dirty="0" smtClean="0">
                <a:solidFill>
                  <a:srgbClr val="4F81BD"/>
                </a:solidFill>
              </a:rPr>
              <a:t>genotypes</a:t>
            </a:r>
            <a:endParaRPr lang="en-US" b="1" dirty="0">
              <a:solidFill>
                <a:srgbClr val="4F81BD"/>
              </a:solidFill>
            </a:endParaRPr>
          </a:p>
        </p:txBody>
      </p:sp>
      <p:sp>
        <p:nvSpPr>
          <p:cNvPr id="18" name="Rectangle 17"/>
          <p:cNvSpPr/>
          <p:nvPr/>
        </p:nvSpPr>
        <p:spPr>
          <a:xfrm>
            <a:off x="3941956" y="4453143"/>
            <a:ext cx="4572000" cy="646331"/>
          </a:xfrm>
          <a:prstGeom prst="rect">
            <a:avLst/>
          </a:prstGeom>
          <a:solidFill>
            <a:schemeClr val="accent5">
              <a:lumMod val="20000"/>
              <a:lumOff val="80000"/>
            </a:schemeClr>
          </a:solidFill>
        </p:spPr>
        <p:txBody>
          <a:bodyPr>
            <a:spAutoFit/>
          </a:bodyPr>
          <a:lstStyle/>
          <a:p>
            <a:r>
              <a:rPr lang="en-US" dirty="0"/>
              <a:t>Markers in PED and DAT file must be sorted by chromosome and position.</a:t>
            </a:r>
          </a:p>
        </p:txBody>
      </p:sp>
      <p:pic>
        <p:nvPicPr>
          <p:cNvPr id="19" name="Picture 18" descr="Screen Shot 2015-03-04 at 11.24.44 am.png"/>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86193" y="5894505"/>
            <a:ext cx="6636642" cy="526979"/>
          </a:xfrm>
          <a:prstGeom prst="rect">
            <a:avLst/>
          </a:prstGeom>
        </p:spPr>
      </p:pic>
      <p:pic>
        <p:nvPicPr>
          <p:cNvPr id="20" name="Picture 19" descr="Screen Shot 2015-03-04 at 11.24.49 am.png"/>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1762" y="1865893"/>
            <a:ext cx="4381149" cy="471816"/>
          </a:xfrm>
          <a:prstGeom prst="rect">
            <a:avLst/>
          </a:prstGeom>
        </p:spPr>
      </p:pic>
    </p:spTree>
    <p:extLst>
      <p:ext uri="{BB962C8B-B14F-4D97-AF65-F5344CB8AC3E}">
        <p14:creationId xmlns:p14="http://schemas.microsoft.com/office/powerpoint/2010/main" val="3239737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164105" y="3429000"/>
            <a:ext cx="5719295" cy="2616200"/>
          </a:xfrm>
          <a:prstGeom prst="rect">
            <a:avLst/>
          </a:prstGeom>
          <a:solidFill>
            <a:srgbClr val="D9D9D9"/>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164105" y="1816100"/>
            <a:ext cx="4881095" cy="774700"/>
          </a:xfrm>
          <a:prstGeom prst="rect">
            <a:avLst/>
          </a:prstGeom>
          <a:solidFill>
            <a:srgbClr val="D9D9D9"/>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92782"/>
            <a:ext cx="8229600" cy="611456"/>
          </a:xfrm>
        </p:spPr>
        <p:txBody>
          <a:bodyPr>
            <a:normAutofit fontScale="90000"/>
          </a:bodyPr>
          <a:lstStyle/>
          <a:p>
            <a:r>
              <a:rPr lang="en-US" b="1" dirty="0" smtClean="0"/>
              <a:t>RAREMETALWORKER</a:t>
            </a:r>
            <a:endParaRPr lang="en-US" b="1" dirty="0"/>
          </a:p>
        </p:txBody>
      </p:sp>
      <p:sp>
        <p:nvSpPr>
          <p:cNvPr id="3" name="Content Placeholder 2"/>
          <p:cNvSpPr>
            <a:spLocks noGrp="1"/>
          </p:cNvSpPr>
          <p:nvPr>
            <p:ph idx="1"/>
          </p:nvPr>
        </p:nvSpPr>
        <p:spPr>
          <a:xfrm>
            <a:off x="457200" y="1385310"/>
            <a:ext cx="8229600" cy="5282190"/>
          </a:xfrm>
        </p:spPr>
        <p:txBody>
          <a:bodyPr>
            <a:normAutofit lnSpcReduction="10000"/>
          </a:bodyPr>
          <a:lstStyle/>
          <a:p>
            <a:r>
              <a:rPr lang="en-US" sz="2400" dirty="0"/>
              <a:t>Z</a:t>
            </a:r>
            <a:r>
              <a:rPr lang="en-US" sz="2400" dirty="0" smtClean="0"/>
              <a:t>ip </a:t>
            </a:r>
            <a:r>
              <a:rPr lang="en-US" sz="2400" dirty="0"/>
              <a:t>and index the </a:t>
            </a:r>
            <a:r>
              <a:rPr lang="en-US" sz="2400" dirty="0" err="1" smtClean="0"/>
              <a:t>vcf</a:t>
            </a:r>
            <a:r>
              <a:rPr lang="en-US" sz="2400" dirty="0" smtClean="0"/>
              <a:t> </a:t>
            </a:r>
            <a:r>
              <a:rPr lang="en-US" sz="2400" dirty="0"/>
              <a:t>file of </a:t>
            </a:r>
            <a:r>
              <a:rPr lang="en-US" sz="2400" dirty="0" smtClean="0"/>
              <a:t>example 1</a:t>
            </a:r>
            <a:endParaRPr lang="en-US" sz="2400" dirty="0"/>
          </a:p>
          <a:p>
            <a:pPr lvl="1"/>
            <a:r>
              <a:rPr lang="en-US" sz="2200" dirty="0" err="1">
                <a:solidFill>
                  <a:srgbClr val="1F497D"/>
                </a:solidFill>
              </a:rPr>
              <a:t>bgzip</a:t>
            </a:r>
            <a:r>
              <a:rPr lang="en-US" sz="2200" dirty="0">
                <a:solidFill>
                  <a:srgbClr val="1F497D"/>
                </a:solidFill>
              </a:rPr>
              <a:t> example1.anno.vcf </a:t>
            </a:r>
          </a:p>
          <a:p>
            <a:pPr lvl="1"/>
            <a:r>
              <a:rPr lang="en-US" sz="2200" dirty="0" err="1">
                <a:solidFill>
                  <a:srgbClr val="1F497D"/>
                </a:solidFill>
              </a:rPr>
              <a:t>tabix</a:t>
            </a:r>
            <a:r>
              <a:rPr lang="en-US" sz="2200" dirty="0">
                <a:solidFill>
                  <a:srgbClr val="1F497D"/>
                </a:solidFill>
              </a:rPr>
              <a:t> -p </a:t>
            </a:r>
            <a:r>
              <a:rPr lang="en-US" sz="2200" dirty="0" err="1">
                <a:solidFill>
                  <a:srgbClr val="1F497D"/>
                </a:solidFill>
              </a:rPr>
              <a:t>vcf</a:t>
            </a:r>
            <a:r>
              <a:rPr lang="en-US" sz="2200" dirty="0">
                <a:solidFill>
                  <a:srgbClr val="1F497D"/>
                </a:solidFill>
              </a:rPr>
              <a:t> -f example1.</a:t>
            </a:r>
            <a:r>
              <a:rPr lang="en-US" sz="2200" dirty="0" smtClean="0">
                <a:solidFill>
                  <a:srgbClr val="1F497D"/>
                </a:solidFill>
              </a:rPr>
              <a:t>anno.vcf.gz</a:t>
            </a:r>
          </a:p>
          <a:p>
            <a:pPr lvl="1"/>
            <a:endParaRPr lang="en-US" sz="1000" dirty="0" smtClean="0"/>
          </a:p>
          <a:p>
            <a:r>
              <a:rPr lang="en-US" sz="2400" dirty="0" smtClean="0"/>
              <a:t>Obtain score test statistics and covariance matrix for each variant</a:t>
            </a:r>
          </a:p>
          <a:p>
            <a:pPr lvl="1"/>
            <a:r>
              <a:rPr lang="en-US" sz="2200" dirty="0" err="1">
                <a:solidFill>
                  <a:srgbClr val="1F497D"/>
                </a:solidFill>
              </a:rPr>
              <a:t>raremetalworker</a:t>
            </a:r>
            <a:r>
              <a:rPr lang="en-US" sz="2200" dirty="0">
                <a:solidFill>
                  <a:srgbClr val="1F497D"/>
                </a:solidFill>
              </a:rPr>
              <a:t>  --</a:t>
            </a:r>
            <a:r>
              <a:rPr lang="en-US" sz="2200" dirty="0" err="1">
                <a:solidFill>
                  <a:srgbClr val="1F497D"/>
                </a:solidFill>
              </a:rPr>
              <a:t>ped</a:t>
            </a:r>
            <a:r>
              <a:rPr lang="en-US" sz="2200" dirty="0">
                <a:solidFill>
                  <a:srgbClr val="1F497D"/>
                </a:solidFill>
              </a:rPr>
              <a:t> example1.ped </a:t>
            </a:r>
            <a:r>
              <a:rPr lang="en-US" sz="2200" dirty="0" smtClean="0">
                <a:solidFill>
                  <a:srgbClr val="1F497D"/>
                </a:solidFill>
              </a:rPr>
              <a:t>\</a:t>
            </a:r>
          </a:p>
          <a:p>
            <a:pPr marL="457200" lvl="1" indent="2324100">
              <a:buNone/>
            </a:pPr>
            <a:r>
              <a:rPr lang="en-US" sz="2200" dirty="0" smtClean="0">
                <a:solidFill>
                  <a:srgbClr val="1F497D"/>
                </a:solidFill>
              </a:rPr>
              <a:t>-</a:t>
            </a:r>
            <a:r>
              <a:rPr lang="en-US" sz="2200" dirty="0">
                <a:solidFill>
                  <a:srgbClr val="1F497D"/>
                </a:solidFill>
              </a:rPr>
              <a:t>-</a:t>
            </a:r>
            <a:r>
              <a:rPr lang="en-US" sz="2200" dirty="0" err="1">
                <a:solidFill>
                  <a:srgbClr val="1F497D"/>
                </a:solidFill>
              </a:rPr>
              <a:t>dat</a:t>
            </a:r>
            <a:r>
              <a:rPr lang="en-US" sz="2200" dirty="0">
                <a:solidFill>
                  <a:srgbClr val="1F497D"/>
                </a:solidFill>
              </a:rPr>
              <a:t> example1.dat </a:t>
            </a:r>
            <a:r>
              <a:rPr lang="en-US" sz="2200" dirty="0" smtClean="0">
                <a:solidFill>
                  <a:srgbClr val="1F497D"/>
                </a:solidFill>
              </a:rPr>
              <a:t>\</a:t>
            </a:r>
          </a:p>
          <a:p>
            <a:pPr marL="457200" lvl="1" indent="2324100">
              <a:buNone/>
            </a:pPr>
            <a:r>
              <a:rPr lang="en-US" sz="2200" dirty="0" smtClean="0">
                <a:solidFill>
                  <a:srgbClr val="1F497D"/>
                </a:solidFill>
              </a:rPr>
              <a:t>-</a:t>
            </a:r>
            <a:r>
              <a:rPr lang="en-US" sz="2200" dirty="0">
                <a:solidFill>
                  <a:srgbClr val="1F497D"/>
                </a:solidFill>
              </a:rPr>
              <a:t>-</a:t>
            </a:r>
            <a:r>
              <a:rPr lang="en-US" sz="2200" dirty="0" err="1">
                <a:solidFill>
                  <a:srgbClr val="1F497D"/>
                </a:solidFill>
              </a:rPr>
              <a:t>vcf</a:t>
            </a:r>
            <a:r>
              <a:rPr lang="en-US" sz="2200" dirty="0">
                <a:solidFill>
                  <a:srgbClr val="1F497D"/>
                </a:solidFill>
              </a:rPr>
              <a:t> example1.anno.vcf.gz </a:t>
            </a:r>
            <a:r>
              <a:rPr lang="en-US" sz="2200" dirty="0" smtClean="0">
                <a:solidFill>
                  <a:srgbClr val="1F497D"/>
                </a:solidFill>
              </a:rPr>
              <a:t>\</a:t>
            </a:r>
          </a:p>
          <a:p>
            <a:pPr marL="457200" lvl="1" indent="2324100">
              <a:buNone/>
            </a:pPr>
            <a:r>
              <a:rPr lang="en-US" sz="2200" dirty="0" smtClean="0">
                <a:solidFill>
                  <a:srgbClr val="1F497D"/>
                </a:solidFill>
              </a:rPr>
              <a:t>-</a:t>
            </a:r>
            <a:r>
              <a:rPr lang="en-US" sz="2200" dirty="0">
                <a:solidFill>
                  <a:srgbClr val="1F497D"/>
                </a:solidFill>
              </a:rPr>
              <a:t>-</a:t>
            </a:r>
            <a:r>
              <a:rPr lang="en-US" sz="2200" dirty="0" err="1">
                <a:solidFill>
                  <a:srgbClr val="1F497D"/>
                </a:solidFill>
              </a:rPr>
              <a:t>traitName</a:t>
            </a:r>
            <a:r>
              <a:rPr lang="en-US" sz="2200" dirty="0">
                <a:solidFill>
                  <a:srgbClr val="1F497D"/>
                </a:solidFill>
              </a:rPr>
              <a:t> QT1 </a:t>
            </a:r>
            <a:r>
              <a:rPr lang="en-US" sz="2200" dirty="0" smtClean="0">
                <a:solidFill>
                  <a:srgbClr val="1F497D"/>
                </a:solidFill>
              </a:rPr>
              <a:t>\</a:t>
            </a:r>
          </a:p>
          <a:p>
            <a:pPr marL="457200" lvl="1" indent="2324100">
              <a:buNone/>
            </a:pPr>
            <a:r>
              <a:rPr lang="en-US" sz="2200" dirty="0" smtClean="0">
                <a:solidFill>
                  <a:srgbClr val="1F497D"/>
                </a:solidFill>
              </a:rPr>
              <a:t>-</a:t>
            </a:r>
            <a:r>
              <a:rPr lang="en-US" sz="2200" dirty="0">
                <a:solidFill>
                  <a:srgbClr val="1F497D"/>
                </a:solidFill>
              </a:rPr>
              <a:t>-</a:t>
            </a:r>
            <a:r>
              <a:rPr lang="en-US" sz="2200" dirty="0" err="1">
                <a:solidFill>
                  <a:srgbClr val="1F497D"/>
                </a:solidFill>
              </a:rPr>
              <a:t>inverseNormal</a:t>
            </a:r>
            <a:r>
              <a:rPr lang="en-US" sz="2200" dirty="0">
                <a:solidFill>
                  <a:srgbClr val="1F497D"/>
                </a:solidFill>
              </a:rPr>
              <a:t> </a:t>
            </a:r>
            <a:r>
              <a:rPr lang="en-US" sz="2200" dirty="0" smtClean="0">
                <a:solidFill>
                  <a:srgbClr val="1F497D"/>
                </a:solidFill>
              </a:rPr>
              <a:t>\</a:t>
            </a:r>
          </a:p>
          <a:p>
            <a:pPr marL="457200" lvl="1" indent="2324100">
              <a:buNone/>
            </a:pPr>
            <a:r>
              <a:rPr lang="en-US" sz="2200" dirty="0" smtClean="0">
                <a:solidFill>
                  <a:srgbClr val="1F497D"/>
                </a:solidFill>
              </a:rPr>
              <a:t>-</a:t>
            </a:r>
            <a:r>
              <a:rPr lang="en-US" sz="2200" dirty="0">
                <a:solidFill>
                  <a:srgbClr val="1F497D"/>
                </a:solidFill>
              </a:rPr>
              <a:t>-</a:t>
            </a:r>
            <a:r>
              <a:rPr lang="en-US" sz="2200" dirty="0" err="1">
                <a:solidFill>
                  <a:srgbClr val="1F497D"/>
                </a:solidFill>
              </a:rPr>
              <a:t>makeResiduals</a:t>
            </a:r>
            <a:r>
              <a:rPr lang="en-US" sz="2200" dirty="0">
                <a:solidFill>
                  <a:srgbClr val="1F497D"/>
                </a:solidFill>
              </a:rPr>
              <a:t> </a:t>
            </a:r>
            <a:r>
              <a:rPr lang="en-US" sz="2200" dirty="0" smtClean="0">
                <a:solidFill>
                  <a:srgbClr val="1F497D"/>
                </a:solidFill>
              </a:rPr>
              <a:t>\</a:t>
            </a:r>
          </a:p>
          <a:p>
            <a:pPr marL="457200" lvl="1" indent="2324100">
              <a:buNone/>
            </a:pPr>
            <a:r>
              <a:rPr lang="en-US" sz="2200" dirty="0" smtClean="0">
                <a:solidFill>
                  <a:srgbClr val="1F497D"/>
                </a:solidFill>
              </a:rPr>
              <a:t>--</a:t>
            </a:r>
            <a:r>
              <a:rPr lang="en-US" sz="2200" dirty="0">
                <a:solidFill>
                  <a:srgbClr val="1F497D"/>
                </a:solidFill>
              </a:rPr>
              <a:t>prefix </a:t>
            </a:r>
            <a:r>
              <a:rPr lang="en-US" sz="2200" dirty="0" smtClean="0">
                <a:solidFill>
                  <a:srgbClr val="1F497D"/>
                </a:solidFill>
              </a:rPr>
              <a:t>example1</a:t>
            </a:r>
          </a:p>
          <a:p>
            <a:pPr marL="457200" lvl="1" indent="2324100">
              <a:buNone/>
            </a:pPr>
            <a:endParaRPr lang="en-US" sz="900" dirty="0" smtClean="0">
              <a:solidFill>
                <a:srgbClr val="1F497D"/>
              </a:solidFill>
            </a:endParaRPr>
          </a:p>
          <a:p>
            <a:r>
              <a:rPr lang="en-US" sz="2400" dirty="0" smtClean="0"/>
              <a:t>Repeat for example 2</a:t>
            </a:r>
            <a:endParaRPr lang="en-US" sz="2400" dirty="0"/>
          </a:p>
          <a:p>
            <a:pPr marL="0" indent="0">
              <a:buNone/>
            </a:pPr>
            <a:endParaRPr lang="en-US" sz="2800" dirty="0" smtClean="0"/>
          </a:p>
        </p:txBody>
      </p:sp>
      <p:sp>
        <p:nvSpPr>
          <p:cNvPr id="12" name="Rectangle 11"/>
          <p:cNvSpPr/>
          <p:nvPr/>
        </p:nvSpPr>
        <p:spPr>
          <a:xfrm>
            <a:off x="7353300" y="5132170"/>
            <a:ext cx="1130300" cy="646331"/>
          </a:xfrm>
          <a:prstGeom prst="rect">
            <a:avLst/>
          </a:prstGeom>
          <a:solidFill>
            <a:schemeClr val="bg2"/>
          </a:solidFill>
          <a:ln>
            <a:solidFill>
              <a:schemeClr val="bg2"/>
            </a:solidFill>
          </a:ln>
        </p:spPr>
        <p:txBody>
          <a:bodyPr wrap="square">
            <a:spAutoFit/>
          </a:bodyPr>
          <a:lstStyle/>
          <a:p>
            <a:r>
              <a:rPr lang="en-US" dirty="0"/>
              <a:t>C AGE</a:t>
            </a:r>
          </a:p>
          <a:p>
            <a:r>
              <a:rPr lang="en-US" dirty="0"/>
              <a:t>T QT1</a:t>
            </a:r>
          </a:p>
        </p:txBody>
      </p:sp>
      <p:sp>
        <p:nvSpPr>
          <p:cNvPr id="13" name="TextBox 12"/>
          <p:cNvSpPr txBox="1"/>
          <p:nvPr/>
        </p:nvSpPr>
        <p:spPr>
          <a:xfrm>
            <a:off x="7353300" y="4762838"/>
            <a:ext cx="1130300" cy="369332"/>
          </a:xfrm>
          <a:prstGeom prst="rect">
            <a:avLst/>
          </a:prstGeom>
          <a:noFill/>
        </p:spPr>
        <p:txBody>
          <a:bodyPr wrap="square" rtlCol="0">
            <a:spAutoFit/>
          </a:bodyPr>
          <a:lstStyle/>
          <a:p>
            <a:r>
              <a:rPr lang="en-US" b="1" dirty="0" smtClean="0">
                <a:solidFill>
                  <a:schemeClr val="accent2"/>
                </a:solidFill>
              </a:rPr>
              <a:t>.</a:t>
            </a:r>
            <a:r>
              <a:rPr lang="en-US" b="1" dirty="0" err="1" smtClean="0">
                <a:solidFill>
                  <a:schemeClr val="accent2"/>
                </a:solidFill>
              </a:rPr>
              <a:t>dat</a:t>
            </a:r>
            <a:endParaRPr lang="en-US" b="1" dirty="0">
              <a:solidFill>
                <a:schemeClr val="accent2"/>
              </a:solidFill>
            </a:endParaRPr>
          </a:p>
        </p:txBody>
      </p:sp>
      <p:cxnSp>
        <p:nvCxnSpPr>
          <p:cNvPr id="21" name="Straight Arrow Connector 20"/>
          <p:cNvCxnSpPr/>
          <p:nvPr/>
        </p:nvCxnSpPr>
        <p:spPr>
          <a:xfrm flipH="1">
            <a:off x="5486400" y="5486400"/>
            <a:ext cx="1866900" cy="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9737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062"/>
          </a:xfrm>
        </p:spPr>
        <p:txBody>
          <a:bodyPr>
            <a:normAutofit fontScale="90000"/>
          </a:bodyPr>
          <a:lstStyle/>
          <a:p>
            <a:r>
              <a:rPr lang="en-US" dirty="0"/>
              <a:t>.</a:t>
            </a:r>
            <a:r>
              <a:rPr lang="en-US" sz="4000" b="1" dirty="0"/>
              <a:t>QT1</a:t>
            </a:r>
            <a:r>
              <a:rPr lang="en-US" dirty="0"/>
              <a:t>.</a:t>
            </a:r>
            <a:r>
              <a:rPr lang="en-US" sz="4000" b="1" dirty="0"/>
              <a:t>singlevar.score.txt</a:t>
            </a:r>
          </a:p>
        </p:txBody>
      </p:sp>
      <p:pic>
        <p:nvPicPr>
          <p:cNvPr id="4" name="Content Placeholder 3" descr="Screen Shot 2015-03-05 at 12.56.33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169" t="-2828" r="28460" b="37450"/>
          <a:stretch/>
        </p:blipFill>
        <p:spPr>
          <a:xfrm>
            <a:off x="196400" y="1059555"/>
            <a:ext cx="8669674" cy="3038877"/>
          </a:xfrm>
        </p:spPr>
      </p:pic>
      <p:sp>
        <p:nvSpPr>
          <p:cNvPr id="5" name="TextBox 4"/>
          <p:cNvSpPr txBox="1"/>
          <p:nvPr/>
        </p:nvSpPr>
        <p:spPr>
          <a:xfrm>
            <a:off x="6210300" y="1435100"/>
            <a:ext cx="2459374" cy="646331"/>
          </a:xfrm>
          <a:prstGeom prst="rect">
            <a:avLst/>
          </a:prstGeom>
          <a:solidFill>
            <a:srgbClr val="EEECE1"/>
          </a:solidFill>
        </p:spPr>
        <p:txBody>
          <a:bodyPr wrap="square" rtlCol="0">
            <a:spAutoFit/>
          </a:bodyPr>
          <a:lstStyle/>
          <a:p>
            <a:r>
              <a:rPr lang="en-US" dirty="0" smtClean="0"/>
              <a:t>example1</a:t>
            </a:r>
            <a:r>
              <a:rPr lang="en-US" dirty="0"/>
              <a:t>.QT1.singlevar.score.txt</a:t>
            </a:r>
          </a:p>
        </p:txBody>
      </p:sp>
      <p:sp>
        <p:nvSpPr>
          <p:cNvPr id="7" name="Rectangle 6"/>
          <p:cNvSpPr/>
          <p:nvPr/>
        </p:nvSpPr>
        <p:spPr>
          <a:xfrm>
            <a:off x="457200" y="2370020"/>
            <a:ext cx="6194172" cy="419009"/>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65577" y="2810488"/>
            <a:ext cx="6194172" cy="419009"/>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57200" y="3596131"/>
            <a:ext cx="8256474" cy="305891"/>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98492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062"/>
          </a:xfrm>
        </p:spPr>
        <p:txBody>
          <a:bodyPr>
            <a:normAutofit fontScale="90000"/>
          </a:bodyPr>
          <a:lstStyle/>
          <a:p>
            <a:r>
              <a:rPr lang="en-US" dirty="0"/>
              <a:t>.</a:t>
            </a:r>
            <a:r>
              <a:rPr lang="en-US" sz="4000" b="1" dirty="0"/>
              <a:t>QT1</a:t>
            </a:r>
            <a:r>
              <a:rPr lang="en-US" dirty="0"/>
              <a:t>.</a:t>
            </a:r>
            <a:r>
              <a:rPr lang="en-US" sz="4000" b="1" dirty="0"/>
              <a:t>singlevar.score.txt</a:t>
            </a:r>
          </a:p>
        </p:txBody>
      </p:sp>
      <p:pic>
        <p:nvPicPr>
          <p:cNvPr id="4" name="Content Placeholder 3" descr="Screen Shot 2015-03-05 at 12.56.33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169" t="-2828" r="28460" b="37450"/>
          <a:stretch/>
        </p:blipFill>
        <p:spPr>
          <a:xfrm>
            <a:off x="196400" y="1059555"/>
            <a:ext cx="8669674" cy="3038877"/>
          </a:xfrm>
        </p:spPr>
      </p:pic>
      <p:sp>
        <p:nvSpPr>
          <p:cNvPr id="5" name="TextBox 4"/>
          <p:cNvSpPr txBox="1"/>
          <p:nvPr/>
        </p:nvSpPr>
        <p:spPr>
          <a:xfrm>
            <a:off x="6210300" y="1435100"/>
            <a:ext cx="2459374" cy="646331"/>
          </a:xfrm>
          <a:prstGeom prst="rect">
            <a:avLst/>
          </a:prstGeom>
          <a:solidFill>
            <a:srgbClr val="EEECE1"/>
          </a:solidFill>
        </p:spPr>
        <p:txBody>
          <a:bodyPr wrap="square" rtlCol="0">
            <a:spAutoFit/>
          </a:bodyPr>
          <a:lstStyle/>
          <a:p>
            <a:r>
              <a:rPr lang="en-US" dirty="0" smtClean="0"/>
              <a:t>example1</a:t>
            </a:r>
            <a:r>
              <a:rPr lang="en-US" dirty="0"/>
              <a:t>.QT1.singlevar.score.txt</a:t>
            </a:r>
          </a:p>
        </p:txBody>
      </p:sp>
      <p:sp>
        <p:nvSpPr>
          <p:cNvPr id="9" name="Rectangle 8"/>
          <p:cNvSpPr/>
          <p:nvPr/>
        </p:nvSpPr>
        <p:spPr>
          <a:xfrm>
            <a:off x="457200" y="3596131"/>
            <a:ext cx="8256474" cy="305891"/>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creen Shot 2015-03-05 at 1.08.00 am.png"/>
          <p:cNvPicPr>
            <a:picLocks noChangeAspect="1"/>
          </p:cNvPicPr>
          <p:nvPr/>
        </p:nvPicPr>
        <p:blipFill rotWithShape="1">
          <a:blip r:embed="rId3">
            <a:extLst>
              <a:ext uri="{28A0092B-C50C-407E-A947-70E740481C1C}">
                <a14:useLocalDpi xmlns:a14="http://schemas.microsoft.com/office/drawing/2010/main" val="0"/>
              </a:ext>
            </a:extLst>
          </a:blip>
          <a:srcRect t="32801" b="25317"/>
          <a:stretch/>
        </p:blipFill>
        <p:spPr>
          <a:xfrm>
            <a:off x="541777" y="4914901"/>
            <a:ext cx="8171897" cy="1469868"/>
          </a:xfrm>
          <a:prstGeom prst="rect">
            <a:avLst/>
          </a:prstGeom>
        </p:spPr>
      </p:pic>
      <p:sp>
        <p:nvSpPr>
          <p:cNvPr id="14" name="TextBox 13"/>
          <p:cNvSpPr txBox="1"/>
          <p:nvPr/>
        </p:nvSpPr>
        <p:spPr>
          <a:xfrm>
            <a:off x="6254300" y="4368800"/>
            <a:ext cx="2459374" cy="646331"/>
          </a:xfrm>
          <a:prstGeom prst="rect">
            <a:avLst/>
          </a:prstGeom>
          <a:solidFill>
            <a:srgbClr val="EEECE1"/>
          </a:solidFill>
        </p:spPr>
        <p:txBody>
          <a:bodyPr wrap="square" rtlCol="0">
            <a:spAutoFit/>
          </a:bodyPr>
          <a:lstStyle/>
          <a:p>
            <a:r>
              <a:rPr lang="en-US" dirty="0" smtClean="0"/>
              <a:t>example2.QT1</a:t>
            </a:r>
            <a:r>
              <a:rPr lang="en-US" dirty="0"/>
              <a:t>.singlevar.score.txt</a:t>
            </a:r>
          </a:p>
        </p:txBody>
      </p:sp>
      <p:sp>
        <p:nvSpPr>
          <p:cNvPr id="15" name="Rectangle 14"/>
          <p:cNvSpPr/>
          <p:nvPr/>
        </p:nvSpPr>
        <p:spPr>
          <a:xfrm>
            <a:off x="457200" y="6142378"/>
            <a:ext cx="8256474" cy="305891"/>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4398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1100"/>
            <a:ext cx="8229600" cy="4945063"/>
          </a:xfrm>
        </p:spPr>
        <p:txBody>
          <a:bodyPr/>
          <a:lstStyle/>
          <a:p>
            <a:pPr marL="0" indent="0">
              <a:buNone/>
            </a:pPr>
            <a:r>
              <a:rPr lang="en-US" dirty="0" smtClean="0"/>
              <a:t>Top associated variant in example 1?</a:t>
            </a:r>
          </a:p>
          <a:p>
            <a:pPr marL="0" indent="0">
              <a:buNone/>
            </a:pPr>
            <a:endParaRPr lang="en-US" dirty="0"/>
          </a:p>
          <a:p>
            <a:pPr marL="0" indent="0">
              <a:buNone/>
            </a:pPr>
            <a:r>
              <a:rPr lang="en-US" dirty="0"/>
              <a:t>Top associated variant in example </a:t>
            </a:r>
            <a:r>
              <a:rPr lang="en-US" dirty="0" smtClean="0"/>
              <a:t>2?</a:t>
            </a:r>
          </a:p>
          <a:p>
            <a:pPr marL="0" indent="0">
              <a:buNone/>
            </a:pP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1447855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1100"/>
            <a:ext cx="8229600" cy="4945063"/>
          </a:xfrm>
        </p:spPr>
        <p:txBody>
          <a:bodyPr/>
          <a:lstStyle/>
          <a:p>
            <a:pPr marL="0" indent="0">
              <a:buNone/>
            </a:pPr>
            <a:r>
              <a:rPr lang="en-US" dirty="0" smtClean="0"/>
              <a:t>Top associated variant in example 1?</a:t>
            </a:r>
          </a:p>
          <a:p>
            <a:pPr marL="0" indent="0">
              <a:buNone/>
            </a:pPr>
            <a:endParaRPr lang="en-US" dirty="0"/>
          </a:p>
          <a:p>
            <a:pPr marL="0" indent="0">
              <a:buNone/>
            </a:pPr>
            <a:r>
              <a:rPr lang="en-US" dirty="0"/>
              <a:t>Top associated variant in example </a:t>
            </a:r>
            <a:r>
              <a:rPr lang="en-US" dirty="0" smtClean="0"/>
              <a:t>2?</a:t>
            </a:r>
          </a:p>
          <a:p>
            <a:pPr marL="0" indent="0">
              <a:buNone/>
            </a:pPr>
            <a:endParaRPr lang="en-US" dirty="0"/>
          </a:p>
          <a:p>
            <a:pPr marL="0" indent="0">
              <a:buNone/>
            </a:pPr>
            <a:r>
              <a:rPr lang="en-US" dirty="0" smtClean="0"/>
              <a:t> </a:t>
            </a:r>
            <a:endParaRPr lang="en-US" dirty="0"/>
          </a:p>
        </p:txBody>
      </p:sp>
      <p:sp>
        <p:nvSpPr>
          <p:cNvPr id="6" name="Rectangle 5"/>
          <p:cNvSpPr/>
          <p:nvPr/>
        </p:nvSpPr>
        <p:spPr>
          <a:xfrm>
            <a:off x="1016000" y="1873935"/>
            <a:ext cx="6705600" cy="400110"/>
          </a:xfrm>
          <a:prstGeom prst="rect">
            <a:avLst/>
          </a:prstGeom>
          <a:solidFill>
            <a:schemeClr val="bg1">
              <a:lumMod val="85000"/>
            </a:schemeClr>
          </a:solidFill>
        </p:spPr>
        <p:txBody>
          <a:bodyPr wrap="square">
            <a:spAutoFit/>
          </a:bodyPr>
          <a:lstStyle/>
          <a:p>
            <a:r>
              <a:rPr lang="en-US" sz="2000" dirty="0">
                <a:solidFill>
                  <a:schemeClr val="tx2"/>
                </a:solidFill>
              </a:rPr>
              <a:t>sort --key 17 -g example1.QT1.singlevar.score.txt | less -S </a:t>
            </a:r>
          </a:p>
        </p:txBody>
      </p:sp>
      <p:sp>
        <p:nvSpPr>
          <p:cNvPr id="7" name="Rectangle 6"/>
          <p:cNvSpPr/>
          <p:nvPr/>
        </p:nvSpPr>
        <p:spPr>
          <a:xfrm>
            <a:off x="1016000" y="2978835"/>
            <a:ext cx="6705600" cy="400110"/>
          </a:xfrm>
          <a:prstGeom prst="rect">
            <a:avLst/>
          </a:prstGeom>
          <a:solidFill>
            <a:schemeClr val="bg1">
              <a:lumMod val="85000"/>
            </a:schemeClr>
          </a:solidFill>
        </p:spPr>
        <p:txBody>
          <a:bodyPr wrap="square">
            <a:spAutoFit/>
          </a:bodyPr>
          <a:lstStyle/>
          <a:p>
            <a:r>
              <a:rPr lang="en-US" sz="2000" dirty="0">
                <a:solidFill>
                  <a:schemeClr val="tx2"/>
                </a:solidFill>
              </a:rPr>
              <a:t>sort --key 17 -g </a:t>
            </a:r>
            <a:r>
              <a:rPr lang="en-US" sz="2000" dirty="0" smtClean="0">
                <a:solidFill>
                  <a:schemeClr val="tx2"/>
                </a:solidFill>
              </a:rPr>
              <a:t>example2.</a:t>
            </a:r>
            <a:r>
              <a:rPr lang="en-US" sz="2000" dirty="0">
                <a:solidFill>
                  <a:schemeClr val="tx2"/>
                </a:solidFill>
              </a:rPr>
              <a:t>QT1.singlevar.score.txt | less -S </a:t>
            </a:r>
          </a:p>
        </p:txBody>
      </p:sp>
    </p:spTree>
    <p:extLst>
      <p:ext uri="{BB962C8B-B14F-4D97-AF65-F5344CB8AC3E}">
        <p14:creationId xmlns:p14="http://schemas.microsoft.com/office/powerpoint/2010/main" val="950965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82"/>
            <a:ext cx="8229600" cy="611456"/>
          </a:xfrm>
        </p:spPr>
        <p:txBody>
          <a:bodyPr>
            <a:normAutofit fontScale="90000"/>
          </a:bodyPr>
          <a:lstStyle/>
          <a:p>
            <a:r>
              <a:rPr lang="en-US" b="1" dirty="0" smtClean="0"/>
              <a:t>Rare</a:t>
            </a:r>
            <a:r>
              <a:rPr lang="en-US" dirty="0" smtClean="0"/>
              <a:t> </a:t>
            </a:r>
            <a:r>
              <a:rPr lang="en-US" b="1" dirty="0" smtClean="0"/>
              <a:t>variants</a:t>
            </a:r>
            <a:endParaRPr lang="en-US" b="1" dirty="0"/>
          </a:p>
        </p:txBody>
      </p:sp>
      <p:sp>
        <p:nvSpPr>
          <p:cNvPr id="3" name="Content Placeholder 2"/>
          <p:cNvSpPr>
            <a:spLocks noGrp="1"/>
          </p:cNvSpPr>
          <p:nvPr>
            <p:ph idx="1"/>
          </p:nvPr>
        </p:nvSpPr>
        <p:spPr/>
        <p:txBody>
          <a:bodyPr>
            <a:normAutofit/>
          </a:bodyPr>
          <a:lstStyle/>
          <a:p>
            <a:r>
              <a:rPr lang="en-US" sz="2800" dirty="0"/>
              <a:t>F</a:t>
            </a:r>
            <a:r>
              <a:rPr lang="en-US" sz="2800" dirty="0" smtClean="0"/>
              <a:t>unctional rare variants are expected to have larger effect size, single variant association test can still lack power due to few copies of rare alleles</a:t>
            </a:r>
          </a:p>
          <a:p>
            <a:pPr marL="0" indent="0">
              <a:buNone/>
            </a:pPr>
            <a:endParaRPr lang="en-US" sz="2800" dirty="0" smtClean="0"/>
          </a:p>
          <a:p>
            <a:r>
              <a:rPr lang="en-US" sz="2800" dirty="0" smtClean="0"/>
              <a:t>Several ways to leverage power</a:t>
            </a:r>
          </a:p>
          <a:p>
            <a:pPr lvl="1"/>
            <a:r>
              <a:rPr lang="en-US" sz="2400" dirty="0"/>
              <a:t>Increasing sample size</a:t>
            </a:r>
          </a:p>
          <a:p>
            <a:pPr lvl="1"/>
            <a:r>
              <a:rPr lang="en-US" sz="2400" b="1" dirty="0">
                <a:solidFill>
                  <a:schemeClr val="accent5">
                    <a:lumMod val="50000"/>
                  </a:schemeClr>
                </a:solidFill>
              </a:rPr>
              <a:t>Meta-analysis</a:t>
            </a:r>
          </a:p>
          <a:p>
            <a:pPr lvl="1"/>
            <a:r>
              <a:rPr lang="en-US" sz="2400" b="1" dirty="0" smtClean="0">
                <a:solidFill>
                  <a:srgbClr val="215968"/>
                </a:solidFill>
              </a:rPr>
              <a:t>Gene-based/Set-based association test </a:t>
            </a:r>
            <a:r>
              <a:rPr lang="en-US" sz="2400" dirty="0" smtClean="0"/>
              <a:t>to group rare variants likely to be functional in gene or pathway</a:t>
            </a:r>
          </a:p>
        </p:txBody>
      </p:sp>
    </p:spTree>
    <p:extLst>
      <p:ext uri="{BB962C8B-B14F-4D97-AF65-F5344CB8AC3E}">
        <p14:creationId xmlns:p14="http://schemas.microsoft.com/office/powerpoint/2010/main" val="36602522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1100"/>
            <a:ext cx="8229600" cy="4945063"/>
          </a:xfrm>
        </p:spPr>
        <p:txBody>
          <a:bodyPr/>
          <a:lstStyle/>
          <a:p>
            <a:pPr marL="0" indent="0">
              <a:buNone/>
            </a:pPr>
            <a:r>
              <a:rPr lang="en-US" dirty="0" smtClean="0"/>
              <a:t>Top associated variant in example 1?</a:t>
            </a:r>
          </a:p>
          <a:p>
            <a:pPr marL="0" indent="0">
              <a:buNone/>
            </a:pPr>
            <a:endParaRPr lang="en-US" dirty="0"/>
          </a:p>
          <a:p>
            <a:pPr marL="0" indent="0">
              <a:buNone/>
            </a:pPr>
            <a:r>
              <a:rPr lang="en-US" dirty="0"/>
              <a:t>Top associated variant in example </a:t>
            </a:r>
            <a:r>
              <a:rPr lang="en-US" dirty="0" smtClean="0"/>
              <a:t>2?</a:t>
            </a:r>
          </a:p>
          <a:p>
            <a:pPr marL="0" indent="0">
              <a:buNone/>
            </a:pPr>
            <a:endParaRPr lang="en-US" dirty="0"/>
          </a:p>
          <a:p>
            <a:pPr marL="0" indent="0">
              <a:buNone/>
            </a:pPr>
            <a:r>
              <a:rPr lang="en-US" dirty="0" smtClean="0"/>
              <a: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80378881"/>
              </p:ext>
            </p:extLst>
          </p:nvPr>
        </p:nvGraphicFramePr>
        <p:xfrm>
          <a:off x="457202" y="4152899"/>
          <a:ext cx="8496298" cy="1371601"/>
        </p:xfrm>
        <a:graphic>
          <a:graphicData uri="http://schemas.openxmlformats.org/drawingml/2006/table">
            <a:tbl>
              <a:tblPr/>
              <a:tblGrid>
                <a:gridCol w="840492"/>
                <a:gridCol w="724758"/>
                <a:gridCol w="983436"/>
                <a:gridCol w="375666"/>
                <a:gridCol w="374624"/>
                <a:gridCol w="864095"/>
                <a:gridCol w="1020275"/>
                <a:gridCol w="858559"/>
                <a:gridCol w="1221636"/>
                <a:gridCol w="1232757"/>
              </a:tblGrid>
              <a:tr h="585671">
                <a:tc>
                  <a:txBody>
                    <a:bodyPr/>
                    <a:lstStyle/>
                    <a:p>
                      <a:pPr algn="ctr" fontAlgn="b"/>
                      <a:r>
                        <a:rPr lang="en-US" sz="1600" b="0" i="0" u="none" strike="noStrike" dirty="0">
                          <a:solidFill>
                            <a:srgbClr val="000000"/>
                          </a:solidFill>
                          <a:effectLst/>
                          <a:latin typeface="Calibri"/>
                        </a:rPr>
                        <a:t>Example</a:t>
                      </a: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CHR</a:t>
                      </a:r>
                      <a:endParaRPr lang="en-US" sz="1600" b="0" i="0" u="none" strike="noStrike" dirty="0">
                        <a:solidFill>
                          <a:srgbClr val="000000"/>
                        </a:solidFill>
                        <a:effectLst/>
                        <a:latin typeface="Calibri"/>
                      </a:endParaRP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0" i="0" u="none" strike="noStrike" dirty="0">
                          <a:solidFill>
                            <a:srgbClr val="000000"/>
                          </a:solidFill>
                          <a:effectLst/>
                          <a:latin typeface="Calibri"/>
                        </a:rPr>
                        <a:t>POS</a:t>
                      </a: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Calibri"/>
                        </a:rPr>
                        <a:t>REF</a:t>
                      </a:r>
                      <a:endParaRPr lang="en-US" sz="1600" b="0" i="0" u="none" strike="noStrike" dirty="0">
                        <a:solidFill>
                          <a:srgbClr val="000000"/>
                        </a:solidFill>
                        <a:effectLst/>
                        <a:latin typeface="Calibri"/>
                      </a:endParaRP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0" i="0" u="none" strike="noStrike" dirty="0">
                          <a:solidFill>
                            <a:srgbClr val="000000"/>
                          </a:solidFill>
                          <a:effectLst/>
                          <a:latin typeface="Calibri"/>
                        </a:rPr>
                        <a:t>ALT</a:t>
                      </a: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Calibri"/>
                        </a:rPr>
                        <a:t>N</a:t>
                      </a:r>
                      <a:endParaRPr lang="en-US" sz="1600" b="0" i="0" u="none" strike="noStrike" dirty="0">
                        <a:solidFill>
                          <a:srgbClr val="000000"/>
                        </a:solidFill>
                        <a:effectLst/>
                        <a:latin typeface="Calibri"/>
                      </a:endParaRP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0" i="0" u="none" strike="noStrike">
                          <a:solidFill>
                            <a:srgbClr val="000000"/>
                          </a:solidFill>
                          <a:effectLst/>
                          <a:latin typeface="Calibri"/>
                        </a:rPr>
                        <a:t>ALL_AF</a:t>
                      </a: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Calibri"/>
                        </a:rPr>
                        <a:t>ALT_AC</a:t>
                      </a:r>
                      <a:endParaRPr lang="en-US" sz="1600" b="0" i="0" u="none" strike="noStrike" dirty="0">
                        <a:solidFill>
                          <a:srgbClr val="000000"/>
                        </a:solidFill>
                        <a:effectLst/>
                        <a:latin typeface="Calibri"/>
                      </a:endParaRP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0" i="0" u="none" strike="noStrike" dirty="0">
                          <a:solidFill>
                            <a:srgbClr val="000000"/>
                          </a:solidFill>
                          <a:effectLst/>
                          <a:latin typeface="Calibri"/>
                        </a:rPr>
                        <a:t>ALT_EFFSIZE</a:t>
                      </a: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0" i="0" u="none" strike="noStrike" dirty="0">
                          <a:solidFill>
                            <a:srgbClr val="000000"/>
                          </a:solidFill>
                          <a:effectLst/>
                          <a:latin typeface="Calibri"/>
                        </a:rPr>
                        <a:t>PVALUE</a:t>
                      </a: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chemeClr val="accent5">
                        <a:lumMod val="20000"/>
                        <a:lumOff val="80000"/>
                      </a:schemeClr>
                    </a:solidFill>
                  </a:tcPr>
                </a:tc>
              </a:tr>
              <a:tr h="392965">
                <a:tc>
                  <a:txBody>
                    <a:bodyPr/>
                    <a:lstStyle/>
                    <a:p>
                      <a:pPr algn="ctr" fontAlgn="b"/>
                      <a:r>
                        <a:rPr lang="en-US" sz="1600" b="0" i="0" u="none" strike="noStrike" dirty="0">
                          <a:solidFill>
                            <a:srgbClr val="000000"/>
                          </a:solidFill>
                          <a:effectLst/>
                          <a:latin typeface="Calibri"/>
                        </a:rPr>
                        <a:t>1</a:t>
                      </a: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10</a:t>
                      </a: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13214753</a:t>
                      </a: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G</a:t>
                      </a: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C</a:t>
                      </a: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1680</a:t>
                      </a: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6.85E-3</a:t>
                      </a:r>
                      <a:endParaRPr lang="en-US" sz="1600" b="0" i="0" u="none" strike="noStrike" dirty="0">
                        <a:solidFill>
                          <a:srgbClr val="000000"/>
                        </a:solidFill>
                        <a:effectLst/>
                        <a:latin typeface="Calibri"/>
                      </a:endParaRP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23</a:t>
                      </a: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-0.7126</a:t>
                      </a: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6.85E-4</a:t>
                      </a:r>
                      <a:endParaRPr lang="en-US" sz="1600" b="0" i="0" u="none" strike="noStrike" dirty="0">
                        <a:solidFill>
                          <a:srgbClr val="000000"/>
                        </a:solidFill>
                        <a:effectLst/>
                        <a:latin typeface="Calibri"/>
                      </a:endParaRP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92965">
                <a:tc>
                  <a:txBody>
                    <a:bodyPr/>
                    <a:lstStyle/>
                    <a:p>
                      <a:pPr algn="ctr" fontAlgn="b"/>
                      <a:r>
                        <a:rPr lang="en-US" sz="1600" b="0" i="0" u="none" strike="noStrike">
                          <a:solidFill>
                            <a:srgbClr val="000000"/>
                          </a:solidFill>
                          <a:effectLst/>
                          <a:latin typeface="Calibri"/>
                        </a:rPr>
                        <a:t>2</a:t>
                      </a: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10</a:t>
                      </a: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13214753</a:t>
                      </a: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G</a:t>
                      </a: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C</a:t>
                      </a: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3335</a:t>
                      </a: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9.00E-3</a:t>
                      </a:r>
                      <a:endParaRPr lang="en-US" sz="1600" b="0" i="0" u="none" strike="noStrike" dirty="0">
                        <a:solidFill>
                          <a:srgbClr val="000000"/>
                        </a:solidFill>
                        <a:effectLst/>
                        <a:latin typeface="Calibri"/>
                      </a:endParaRP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60</a:t>
                      </a: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-0.5691</a:t>
                      </a: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1.24E-05</a:t>
                      </a:r>
                    </a:p>
                  </a:txBody>
                  <a:tcPr marL="9558" marR="9558" marT="9558"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
        <p:nvSpPr>
          <p:cNvPr id="6" name="Rectangle 5"/>
          <p:cNvSpPr/>
          <p:nvPr/>
        </p:nvSpPr>
        <p:spPr>
          <a:xfrm>
            <a:off x="1016000" y="1873935"/>
            <a:ext cx="6705600" cy="400110"/>
          </a:xfrm>
          <a:prstGeom prst="rect">
            <a:avLst/>
          </a:prstGeom>
          <a:solidFill>
            <a:schemeClr val="bg1">
              <a:lumMod val="85000"/>
            </a:schemeClr>
          </a:solidFill>
        </p:spPr>
        <p:txBody>
          <a:bodyPr wrap="square">
            <a:spAutoFit/>
          </a:bodyPr>
          <a:lstStyle/>
          <a:p>
            <a:r>
              <a:rPr lang="en-US" sz="2000" dirty="0">
                <a:solidFill>
                  <a:schemeClr val="tx2"/>
                </a:solidFill>
              </a:rPr>
              <a:t>sort --key 17 -g example1.QT1.singlevar.score.txt | less -S </a:t>
            </a:r>
          </a:p>
        </p:txBody>
      </p:sp>
      <p:sp>
        <p:nvSpPr>
          <p:cNvPr id="7" name="Rectangle 6"/>
          <p:cNvSpPr/>
          <p:nvPr/>
        </p:nvSpPr>
        <p:spPr>
          <a:xfrm>
            <a:off x="1016000" y="2978835"/>
            <a:ext cx="6705600" cy="400110"/>
          </a:xfrm>
          <a:prstGeom prst="rect">
            <a:avLst/>
          </a:prstGeom>
          <a:solidFill>
            <a:schemeClr val="bg1">
              <a:lumMod val="85000"/>
            </a:schemeClr>
          </a:solidFill>
        </p:spPr>
        <p:txBody>
          <a:bodyPr wrap="square">
            <a:spAutoFit/>
          </a:bodyPr>
          <a:lstStyle/>
          <a:p>
            <a:r>
              <a:rPr lang="en-US" sz="2000" dirty="0">
                <a:solidFill>
                  <a:schemeClr val="tx2"/>
                </a:solidFill>
              </a:rPr>
              <a:t>sort --key 17 -g </a:t>
            </a:r>
            <a:r>
              <a:rPr lang="en-US" sz="2000" dirty="0" smtClean="0">
                <a:solidFill>
                  <a:schemeClr val="tx2"/>
                </a:solidFill>
              </a:rPr>
              <a:t>example2.</a:t>
            </a:r>
            <a:r>
              <a:rPr lang="en-US" sz="2000" dirty="0">
                <a:solidFill>
                  <a:schemeClr val="tx2"/>
                </a:solidFill>
              </a:rPr>
              <a:t>QT1.singlevar.score.txt | less -S </a:t>
            </a:r>
          </a:p>
        </p:txBody>
      </p:sp>
    </p:spTree>
    <p:extLst>
      <p:ext uri="{BB962C8B-B14F-4D97-AF65-F5344CB8AC3E}">
        <p14:creationId xmlns:p14="http://schemas.microsoft.com/office/powerpoint/2010/main" val="1122206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164105" y="4940300"/>
            <a:ext cx="6608295" cy="1587500"/>
          </a:xfrm>
          <a:prstGeom prst="rect">
            <a:avLst/>
          </a:prstGeom>
          <a:solidFill>
            <a:srgbClr val="D9D9D9"/>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164105" y="1816100"/>
            <a:ext cx="7433795" cy="1714500"/>
          </a:xfrm>
          <a:prstGeom prst="rect">
            <a:avLst/>
          </a:prstGeom>
          <a:solidFill>
            <a:srgbClr val="D9D9D9"/>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92782"/>
            <a:ext cx="8229600" cy="611456"/>
          </a:xfrm>
        </p:spPr>
        <p:txBody>
          <a:bodyPr>
            <a:normAutofit fontScale="90000"/>
          </a:bodyPr>
          <a:lstStyle/>
          <a:p>
            <a:r>
              <a:rPr lang="en-US" b="1" dirty="0" smtClean="0"/>
              <a:t>RAREMETAL</a:t>
            </a:r>
            <a:endParaRPr lang="en-US" b="1" dirty="0"/>
          </a:p>
        </p:txBody>
      </p:sp>
      <p:sp>
        <p:nvSpPr>
          <p:cNvPr id="3" name="Content Placeholder 2"/>
          <p:cNvSpPr>
            <a:spLocks noGrp="1"/>
          </p:cNvSpPr>
          <p:nvPr>
            <p:ph idx="1"/>
          </p:nvPr>
        </p:nvSpPr>
        <p:spPr>
          <a:xfrm>
            <a:off x="457200" y="1385310"/>
            <a:ext cx="8229600" cy="5282190"/>
          </a:xfrm>
        </p:spPr>
        <p:txBody>
          <a:bodyPr>
            <a:normAutofit/>
          </a:bodyPr>
          <a:lstStyle/>
          <a:p>
            <a:r>
              <a:rPr lang="en-US" sz="2400" dirty="0"/>
              <a:t>Z</a:t>
            </a:r>
            <a:r>
              <a:rPr lang="en-US" sz="2400" dirty="0" smtClean="0"/>
              <a:t>ip </a:t>
            </a:r>
            <a:r>
              <a:rPr lang="en-US" sz="2400" dirty="0"/>
              <a:t>and index </a:t>
            </a:r>
            <a:r>
              <a:rPr lang="en-US" sz="2400" dirty="0" smtClean="0"/>
              <a:t>both the score statistics and covariance files</a:t>
            </a:r>
            <a:endParaRPr lang="en-US" sz="2400" dirty="0"/>
          </a:p>
          <a:p>
            <a:pPr lvl="1"/>
            <a:r>
              <a:rPr lang="en-US" sz="2200" dirty="0" err="1">
                <a:solidFill>
                  <a:srgbClr val="1F497D"/>
                </a:solidFill>
              </a:rPr>
              <a:t>bgzip</a:t>
            </a:r>
            <a:r>
              <a:rPr lang="en-US" sz="2200" dirty="0">
                <a:solidFill>
                  <a:srgbClr val="1F497D"/>
                </a:solidFill>
              </a:rPr>
              <a:t> example1.QT1.singlevar.score.txt</a:t>
            </a:r>
          </a:p>
          <a:p>
            <a:pPr lvl="1"/>
            <a:r>
              <a:rPr lang="en-US" sz="2200" dirty="0" err="1">
                <a:solidFill>
                  <a:srgbClr val="1F497D"/>
                </a:solidFill>
              </a:rPr>
              <a:t>bgzip</a:t>
            </a:r>
            <a:r>
              <a:rPr lang="en-US" sz="2200" dirty="0">
                <a:solidFill>
                  <a:srgbClr val="1F497D"/>
                </a:solidFill>
              </a:rPr>
              <a:t> example1.QT1.singlevar.cov.txt</a:t>
            </a:r>
          </a:p>
          <a:p>
            <a:pPr lvl="1"/>
            <a:r>
              <a:rPr lang="en-US" sz="2200" dirty="0" err="1">
                <a:solidFill>
                  <a:srgbClr val="1F497D"/>
                </a:solidFill>
              </a:rPr>
              <a:t>tabix</a:t>
            </a:r>
            <a:r>
              <a:rPr lang="en-US" sz="2200" dirty="0">
                <a:solidFill>
                  <a:srgbClr val="1F497D"/>
                </a:solidFill>
              </a:rPr>
              <a:t> -s 1 -b 2 -e 2 -c "#"  example1.QT1.singlevar.score.txt.gz</a:t>
            </a:r>
          </a:p>
          <a:p>
            <a:pPr lvl="1"/>
            <a:r>
              <a:rPr lang="en-US" sz="2200" dirty="0" err="1">
                <a:solidFill>
                  <a:srgbClr val="1F497D"/>
                </a:solidFill>
              </a:rPr>
              <a:t>tabix</a:t>
            </a:r>
            <a:r>
              <a:rPr lang="en-US" sz="2200" dirty="0">
                <a:solidFill>
                  <a:srgbClr val="1F497D"/>
                </a:solidFill>
              </a:rPr>
              <a:t> -s 1 -b 2 -e 2 -c "#"  example1.QT1.singlevar.cov.txt.gz</a:t>
            </a:r>
          </a:p>
          <a:p>
            <a:pPr lvl="1"/>
            <a:endParaRPr lang="en-US" sz="1000" dirty="0" smtClean="0"/>
          </a:p>
          <a:p>
            <a:r>
              <a:rPr lang="en-US" sz="2400" dirty="0" smtClean="0"/>
              <a:t>Repeat for example 2</a:t>
            </a:r>
          </a:p>
          <a:p>
            <a:r>
              <a:rPr lang="en-US" sz="2400" dirty="0" smtClean="0"/>
              <a:t>Record the file names of </a:t>
            </a:r>
            <a:r>
              <a:rPr lang="en-US" sz="2400" dirty="0"/>
              <a:t>score statistics and covariance </a:t>
            </a:r>
            <a:r>
              <a:rPr lang="en-US" sz="2400" dirty="0" smtClean="0"/>
              <a:t>files into </a:t>
            </a:r>
            <a:r>
              <a:rPr lang="en-US" sz="2400" dirty="0" err="1" smtClean="0"/>
              <a:t>summaryfiles</a:t>
            </a:r>
            <a:r>
              <a:rPr lang="en-US" sz="2400" dirty="0" smtClean="0"/>
              <a:t> and </a:t>
            </a:r>
            <a:r>
              <a:rPr lang="en-US" sz="2400" dirty="0" err="1" smtClean="0"/>
              <a:t>covfiles</a:t>
            </a:r>
            <a:endParaRPr lang="en-US" sz="2400" dirty="0" smtClean="0"/>
          </a:p>
          <a:p>
            <a:pPr marL="723900" lvl="1" indent="-279400"/>
            <a:r>
              <a:rPr lang="en-US" sz="2200" dirty="0" err="1">
                <a:solidFill>
                  <a:schemeClr val="tx2"/>
                </a:solidFill>
              </a:rPr>
              <a:t>ls</a:t>
            </a:r>
            <a:r>
              <a:rPr lang="en-US" sz="2200" dirty="0">
                <a:solidFill>
                  <a:schemeClr val="tx2"/>
                </a:solidFill>
              </a:rPr>
              <a:t> example1.QT1.singlevar.score.txt.gz </a:t>
            </a:r>
            <a:r>
              <a:rPr lang="en-US" sz="2200" dirty="0" smtClean="0">
                <a:solidFill>
                  <a:schemeClr val="tx2"/>
                </a:solidFill>
              </a:rPr>
              <a:t>\ </a:t>
            </a:r>
          </a:p>
          <a:p>
            <a:pPr marL="444500" lvl="1" indent="457200">
              <a:buNone/>
            </a:pPr>
            <a:r>
              <a:rPr lang="en-US" sz="2200" dirty="0">
                <a:solidFill>
                  <a:schemeClr val="tx2"/>
                </a:solidFill>
              </a:rPr>
              <a:t> </a:t>
            </a:r>
            <a:r>
              <a:rPr lang="en-US" sz="2200" dirty="0" smtClean="0">
                <a:solidFill>
                  <a:schemeClr val="tx2"/>
                </a:solidFill>
              </a:rPr>
              <a:t>example2</a:t>
            </a:r>
            <a:r>
              <a:rPr lang="en-US" sz="2200" dirty="0">
                <a:solidFill>
                  <a:schemeClr val="tx2"/>
                </a:solidFill>
              </a:rPr>
              <a:t>.QT1.singlevar.score.txt.gz &gt; </a:t>
            </a:r>
            <a:r>
              <a:rPr lang="en-US" sz="2200" dirty="0" err="1">
                <a:solidFill>
                  <a:schemeClr val="tx2"/>
                </a:solidFill>
              </a:rPr>
              <a:t>summaryfiles</a:t>
            </a:r>
            <a:endParaRPr lang="en-US" sz="2200" dirty="0">
              <a:solidFill>
                <a:schemeClr val="tx2"/>
              </a:solidFill>
            </a:endParaRPr>
          </a:p>
          <a:p>
            <a:pPr lvl="1" indent="-342900"/>
            <a:r>
              <a:rPr lang="en-US" sz="2200" dirty="0" err="1">
                <a:solidFill>
                  <a:schemeClr val="tx2"/>
                </a:solidFill>
              </a:rPr>
              <a:t>ls</a:t>
            </a:r>
            <a:r>
              <a:rPr lang="en-US" sz="2200" dirty="0">
                <a:solidFill>
                  <a:schemeClr val="tx2"/>
                </a:solidFill>
              </a:rPr>
              <a:t> example1.QT1.</a:t>
            </a:r>
            <a:r>
              <a:rPr lang="en-US" sz="2200" dirty="0" smtClean="0">
                <a:solidFill>
                  <a:schemeClr val="tx2"/>
                </a:solidFill>
              </a:rPr>
              <a:t>singlevar.cov.txt.gz \</a:t>
            </a:r>
          </a:p>
          <a:p>
            <a:pPr marL="400050" lvl="1" indent="590550">
              <a:buNone/>
            </a:pPr>
            <a:r>
              <a:rPr lang="en-US" sz="2200" dirty="0" smtClean="0">
                <a:solidFill>
                  <a:schemeClr val="tx2"/>
                </a:solidFill>
              </a:rPr>
              <a:t>example2</a:t>
            </a:r>
            <a:r>
              <a:rPr lang="en-US" sz="2200" dirty="0">
                <a:solidFill>
                  <a:schemeClr val="tx2"/>
                </a:solidFill>
              </a:rPr>
              <a:t>.QT1.singlevar.cov.txt.gz &gt; </a:t>
            </a:r>
            <a:r>
              <a:rPr lang="en-US" sz="2200" dirty="0" err="1">
                <a:solidFill>
                  <a:schemeClr val="tx2"/>
                </a:solidFill>
              </a:rPr>
              <a:t>covfiles</a:t>
            </a:r>
            <a:endParaRPr lang="en-US" sz="2200" dirty="0">
              <a:solidFill>
                <a:schemeClr val="tx2"/>
              </a:solidFill>
            </a:endParaRPr>
          </a:p>
          <a:p>
            <a:pPr lvl="1" indent="-342900"/>
            <a:endParaRPr lang="en-US" sz="2200" dirty="0">
              <a:solidFill>
                <a:schemeClr val="tx2"/>
              </a:solidFill>
            </a:endParaRPr>
          </a:p>
          <a:p>
            <a:pPr marL="0" indent="0">
              <a:buNone/>
            </a:pPr>
            <a:endParaRPr lang="en-US" sz="2800" dirty="0" smtClean="0"/>
          </a:p>
        </p:txBody>
      </p:sp>
    </p:spTree>
    <p:extLst>
      <p:ext uri="{BB962C8B-B14F-4D97-AF65-F5344CB8AC3E}">
        <p14:creationId xmlns:p14="http://schemas.microsoft.com/office/powerpoint/2010/main" val="15495567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164105" y="1816100"/>
            <a:ext cx="7433795" cy="4711700"/>
          </a:xfrm>
          <a:prstGeom prst="rect">
            <a:avLst/>
          </a:prstGeom>
          <a:solidFill>
            <a:srgbClr val="D9D9D9"/>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92782"/>
            <a:ext cx="8229600" cy="611456"/>
          </a:xfrm>
        </p:spPr>
        <p:txBody>
          <a:bodyPr>
            <a:normAutofit fontScale="90000"/>
          </a:bodyPr>
          <a:lstStyle/>
          <a:p>
            <a:r>
              <a:rPr lang="en-US" b="1" dirty="0" smtClean="0"/>
              <a:t>RAREMETAL</a:t>
            </a:r>
            <a:endParaRPr lang="en-US" b="1" dirty="0"/>
          </a:p>
        </p:txBody>
      </p:sp>
      <p:sp>
        <p:nvSpPr>
          <p:cNvPr id="3" name="Content Placeholder 2"/>
          <p:cNvSpPr>
            <a:spLocks noGrp="1"/>
          </p:cNvSpPr>
          <p:nvPr>
            <p:ph idx="1"/>
          </p:nvPr>
        </p:nvSpPr>
        <p:spPr>
          <a:xfrm>
            <a:off x="457200" y="1385310"/>
            <a:ext cx="8229600" cy="5282190"/>
          </a:xfrm>
        </p:spPr>
        <p:txBody>
          <a:bodyPr>
            <a:normAutofit/>
          </a:bodyPr>
          <a:lstStyle/>
          <a:p>
            <a:r>
              <a:rPr lang="en-US" sz="2400" dirty="0" smtClean="0"/>
              <a:t>Run RAREMETAL</a:t>
            </a:r>
            <a:endParaRPr lang="en-US" sz="2400" dirty="0"/>
          </a:p>
          <a:p>
            <a:pPr lvl="1"/>
            <a:r>
              <a:rPr lang="en-US" sz="2200" dirty="0" err="1">
                <a:solidFill>
                  <a:srgbClr val="1F497D"/>
                </a:solidFill>
              </a:rPr>
              <a:t>raremetal</a:t>
            </a:r>
            <a:r>
              <a:rPr lang="en-US" sz="2200" dirty="0">
                <a:solidFill>
                  <a:srgbClr val="1F497D"/>
                </a:solidFill>
              </a:rPr>
              <a:t> </a:t>
            </a:r>
            <a:r>
              <a:rPr lang="en-US" sz="2200" dirty="0" smtClean="0">
                <a:solidFill>
                  <a:srgbClr val="1F497D"/>
                </a:solidFill>
              </a:rPr>
              <a:t> -</a:t>
            </a:r>
            <a:r>
              <a:rPr lang="en-US" sz="2200" dirty="0">
                <a:solidFill>
                  <a:srgbClr val="1F497D"/>
                </a:solidFill>
              </a:rPr>
              <a:t>-</a:t>
            </a:r>
            <a:r>
              <a:rPr lang="en-US" sz="2200" dirty="0" err="1">
                <a:solidFill>
                  <a:srgbClr val="1F497D"/>
                </a:solidFill>
              </a:rPr>
              <a:t>summaryFiles</a:t>
            </a:r>
            <a:r>
              <a:rPr lang="en-US" sz="2200" dirty="0">
                <a:solidFill>
                  <a:srgbClr val="1F497D"/>
                </a:solidFill>
              </a:rPr>
              <a:t> </a:t>
            </a:r>
            <a:r>
              <a:rPr lang="en-US" sz="2200" dirty="0" err="1">
                <a:solidFill>
                  <a:srgbClr val="1F497D"/>
                </a:solidFill>
              </a:rPr>
              <a:t>summaryfiles</a:t>
            </a:r>
            <a:r>
              <a:rPr lang="en-US" sz="2200" dirty="0">
                <a:solidFill>
                  <a:srgbClr val="1F497D"/>
                </a:solidFill>
              </a:rPr>
              <a:t> </a:t>
            </a:r>
            <a:r>
              <a:rPr lang="en-US" sz="2200" dirty="0" smtClean="0">
                <a:solidFill>
                  <a:srgbClr val="1F497D"/>
                </a:solidFill>
              </a:rPr>
              <a:t>\</a:t>
            </a:r>
          </a:p>
          <a:p>
            <a:pPr marL="1879600" lvl="1" indent="88900">
              <a:buNone/>
            </a:pPr>
            <a:r>
              <a:rPr lang="en-US" sz="2200" dirty="0" smtClean="0">
                <a:solidFill>
                  <a:srgbClr val="1F497D"/>
                </a:solidFill>
              </a:rPr>
              <a:t>-</a:t>
            </a:r>
            <a:r>
              <a:rPr lang="en-US" sz="2200" dirty="0">
                <a:solidFill>
                  <a:srgbClr val="1F497D"/>
                </a:solidFill>
              </a:rPr>
              <a:t>-</a:t>
            </a:r>
            <a:r>
              <a:rPr lang="en-US" sz="2200" dirty="0" err="1">
                <a:solidFill>
                  <a:srgbClr val="1F497D"/>
                </a:solidFill>
              </a:rPr>
              <a:t>covFiles</a:t>
            </a:r>
            <a:r>
              <a:rPr lang="en-US" sz="2200" dirty="0">
                <a:solidFill>
                  <a:srgbClr val="1F497D"/>
                </a:solidFill>
              </a:rPr>
              <a:t> </a:t>
            </a:r>
            <a:r>
              <a:rPr lang="en-US" sz="2200" dirty="0" err="1">
                <a:solidFill>
                  <a:srgbClr val="1F497D"/>
                </a:solidFill>
              </a:rPr>
              <a:t>covfiles</a:t>
            </a:r>
            <a:r>
              <a:rPr lang="en-US" sz="2200" dirty="0">
                <a:solidFill>
                  <a:srgbClr val="1F497D"/>
                </a:solidFill>
              </a:rPr>
              <a:t> </a:t>
            </a:r>
            <a:r>
              <a:rPr lang="en-US" sz="2200" dirty="0" smtClean="0">
                <a:solidFill>
                  <a:srgbClr val="1F497D"/>
                </a:solidFill>
              </a:rPr>
              <a:t>\</a:t>
            </a:r>
          </a:p>
          <a:p>
            <a:pPr marL="1879600" lvl="1" indent="88900">
              <a:buNone/>
            </a:pPr>
            <a:r>
              <a:rPr lang="en-US" sz="2200" dirty="0" smtClean="0">
                <a:solidFill>
                  <a:srgbClr val="1F497D"/>
                </a:solidFill>
              </a:rPr>
              <a:t>-</a:t>
            </a:r>
            <a:r>
              <a:rPr lang="en-US" sz="2200" dirty="0">
                <a:solidFill>
                  <a:srgbClr val="1F497D"/>
                </a:solidFill>
              </a:rPr>
              <a:t>-</a:t>
            </a:r>
            <a:r>
              <a:rPr lang="en-US" sz="2200" dirty="0" err="1">
                <a:solidFill>
                  <a:srgbClr val="1F497D"/>
                </a:solidFill>
              </a:rPr>
              <a:t>groupFile</a:t>
            </a:r>
            <a:r>
              <a:rPr lang="en-US" sz="2200" dirty="0">
                <a:solidFill>
                  <a:srgbClr val="1F497D"/>
                </a:solidFill>
              </a:rPr>
              <a:t> </a:t>
            </a:r>
            <a:r>
              <a:rPr lang="en-US" sz="2200" dirty="0" err="1">
                <a:solidFill>
                  <a:srgbClr val="1F497D"/>
                </a:solidFill>
              </a:rPr>
              <a:t>groupfile</a:t>
            </a:r>
            <a:r>
              <a:rPr lang="en-US" sz="2200" dirty="0">
                <a:solidFill>
                  <a:srgbClr val="1F497D"/>
                </a:solidFill>
              </a:rPr>
              <a:t> </a:t>
            </a:r>
            <a:r>
              <a:rPr lang="en-US" sz="2200" dirty="0" smtClean="0">
                <a:solidFill>
                  <a:srgbClr val="1F497D"/>
                </a:solidFill>
              </a:rPr>
              <a:t>\</a:t>
            </a:r>
          </a:p>
          <a:p>
            <a:pPr marL="1879600" lvl="1" indent="88900">
              <a:buNone/>
            </a:pPr>
            <a:r>
              <a:rPr lang="en-US" sz="2200" dirty="0" smtClean="0">
                <a:solidFill>
                  <a:srgbClr val="1F497D"/>
                </a:solidFill>
              </a:rPr>
              <a:t>-</a:t>
            </a:r>
            <a:r>
              <a:rPr lang="en-US" sz="2200" dirty="0">
                <a:solidFill>
                  <a:srgbClr val="1F497D"/>
                </a:solidFill>
              </a:rPr>
              <a:t>-SKAT --burden --MB --VT </a:t>
            </a:r>
            <a:r>
              <a:rPr lang="en-US" sz="2200" dirty="0" smtClean="0">
                <a:solidFill>
                  <a:srgbClr val="1F497D"/>
                </a:solidFill>
              </a:rPr>
              <a:t>\</a:t>
            </a:r>
          </a:p>
          <a:p>
            <a:pPr marL="1879600" lvl="1" indent="88900">
              <a:buNone/>
            </a:pPr>
            <a:r>
              <a:rPr lang="en-US" sz="2200" dirty="0" smtClean="0">
                <a:solidFill>
                  <a:srgbClr val="1F497D"/>
                </a:solidFill>
              </a:rPr>
              <a:t>-</a:t>
            </a:r>
            <a:r>
              <a:rPr lang="en-US" sz="2200" dirty="0">
                <a:solidFill>
                  <a:srgbClr val="1F497D"/>
                </a:solidFill>
              </a:rPr>
              <a:t>-</a:t>
            </a:r>
            <a:r>
              <a:rPr lang="en-US" sz="2200" dirty="0" err="1">
                <a:solidFill>
                  <a:srgbClr val="1F497D"/>
                </a:solidFill>
              </a:rPr>
              <a:t>hwe</a:t>
            </a:r>
            <a:r>
              <a:rPr lang="en-US" sz="2200" dirty="0">
                <a:solidFill>
                  <a:srgbClr val="1F497D"/>
                </a:solidFill>
              </a:rPr>
              <a:t> 1.0e-05 </a:t>
            </a:r>
            <a:r>
              <a:rPr lang="en-US" sz="2200" dirty="0" smtClean="0">
                <a:solidFill>
                  <a:srgbClr val="1F497D"/>
                </a:solidFill>
              </a:rPr>
              <a:t>\</a:t>
            </a:r>
          </a:p>
          <a:p>
            <a:pPr marL="1879600" lvl="1" indent="88900">
              <a:buNone/>
            </a:pPr>
            <a:r>
              <a:rPr lang="en-US" sz="2200" dirty="0" smtClean="0">
                <a:solidFill>
                  <a:srgbClr val="1F497D"/>
                </a:solidFill>
              </a:rPr>
              <a:t>-</a:t>
            </a:r>
            <a:r>
              <a:rPr lang="en-US" sz="2200" dirty="0">
                <a:solidFill>
                  <a:srgbClr val="1F497D"/>
                </a:solidFill>
              </a:rPr>
              <a:t>-</a:t>
            </a:r>
            <a:r>
              <a:rPr lang="en-US" sz="2200" dirty="0" err="1">
                <a:solidFill>
                  <a:srgbClr val="1F497D"/>
                </a:solidFill>
              </a:rPr>
              <a:t>callRate</a:t>
            </a:r>
            <a:r>
              <a:rPr lang="en-US" sz="2200" dirty="0">
                <a:solidFill>
                  <a:srgbClr val="1F497D"/>
                </a:solidFill>
              </a:rPr>
              <a:t> 0.95 </a:t>
            </a:r>
            <a:r>
              <a:rPr lang="en-US" sz="2200" dirty="0" smtClean="0">
                <a:solidFill>
                  <a:srgbClr val="1F497D"/>
                </a:solidFill>
              </a:rPr>
              <a:t>\</a:t>
            </a:r>
          </a:p>
          <a:p>
            <a:pPr marL="1879600" lvl="1" indent="88900">
              <a:buNone/>
            </a:pPr>
            <a:r>
              <a:rPr lang="en-US" sz="2200" dirty="0" smtClean="0">
                <a:solidFill>
                  <a:srgbClr val="1F497D"/>
                </a:solidFill>
              </a:rPr>
              <a:t>-</a:t>
            </a:r>
            <a:r>
              <a:rPr lang="en-US" sz="2200" dirty="0">
                <a:solidFill>
                  <a:srgbClr val="1F497D"/>
                </a:solidFill>
              </a:rPr>
              <a:t>-</a:t>
            </a:r>
            <a:r>
              <a:rPr lang="en-US" sz="2200" dirty="0" err="1">
                <a:solidFill>
                  <a:srgbClr val="1F497D"/>
                </a:solidFill>
              </a:rPr>
              <a:t>longOutput</a:t>
            </a:r>
            <a:r>
              <a:rPr lang="en-US" sz="2200" dirty="0">
                <a:solidFill>
                  <a:srgbClr val="1F497D"/>
                </a:solidFill>
              </a:rPr>
              <a:t> </a:t>
            </a:r>
            <a:r>
              <a:rPr lang="en-US" sz="2200" dirty="0" smtClean="0">
                <a:solidFill>
                  <a:srgbClr val="1F497D"/>
                </a:solidFill>
              </a:rPr>
              <a:t>\</a:t>
            </a:r>
          </a:p>
          <a:p>
            <a:pPr marL="1879600" lvl="1" indent="88900">
              <a:buNone/>
            </a:pPr>
            <a:r>
              <a:rPr lang="en-US" sz="2200" dirty="0">
                <a:solidFill>
                  <a:srgbClr val="1F497D"/>
                </a:solidFill>
              </a:rPr>
              <a:t>--</a:t>
            </a:r>
            <a:r>
              <a:rPr lang="en-US" sz="2200" dirty="0" err="1">
                <a:solidFill>
                  <a:srgbClr val="1F497D"/>
                </a:solidFill>
              </a:rPr>
              <a:t>tabulateHits</a:t>
            </a:r>
            <a:r>
              <a:rPr lang="en-US" sz="2200" dirty="0">
                <a:solidFill>
                  <a:srgbClr val="1F497D"/>
                </a:solidFill>
              </a:rPr>
              <a:t> </a:t>
            </a:r>
            <a:r>
              <a:rPr lang="en-US" sz="2200" dirty="0" smtClean="0">
                <a:solidFill>
                  <a:srgbClr val="1F497D"/>
                </a:solidFill>
              </a:rPr>
              <a:t>\</a:t>
            </a:r>
          </a:p>
          <a:p>
            <a:pPr marL="1879600" lvl="1" indent="88900">
              <a:buNone/>
            </a:pPr>
            <a:r>
              <a:rPr lang="en-US" sz="2200" dirty="0" smtClean="0">
                <a:solidFill>
                  <a:srgbClr val="1F497D"/>
                </a:solidFill>
              </a:rPr>
              <a:t>-</a:t>
            </a:r>
            <a:r>
              <a:rPr lang="en-US" sz="2200" dirty="0">
                <a:solidFill>
                  <a:srgbClr val="1F497D"/>
                </a:solidFill>
              </a:rPr>
              <a:t>-</a:t>
            </a:r>
            <a:r>
              <a:rPr lang="en-US" sz="2200" dirty="0" err="1">
                <a:solidFill>
                  <a:srgbClr val="1F497D"/>
                </a:solidFill>
              </a:rPr>
              <a:t>hitsCutoff</a:t>
            </a:r>
            <a:r>
              <a:rPr lang="en-US" sz="2200" dirty="0">
                <a:solidFill>
                  <a:srgbClr val="1F497D"/>
                </a:solidFill>
              </a:rPr>
              <a:t> 1e</a:t>
            </a:r>
            <a:r>
              <a:rPr lang="en-US" sz="2200">
                <a:solidFill>
                  <a:srgbClr val="1F497D"/>
                </a:solidFill>
              </a:rPr>
              <a:t>-</a:t>
            </a:r>
            <a:r>
              <a:rPr lang="en-US" sz="2200" smtClean="0">
                <a:solidFill>
                  <a:srgbClr val="1F497D"/>
                </a:solidFill>
              </a:rPr>
              <a:t>04 \</a:t>
            </a:r>
            <a:endParaRPr lang="en-US" sz="2200" dirty="0" smtClean="0">
              <a:solidFill>
                <a:srgbClr val="1F497D"/>
              </a:solidFill>
            </a:endParaRPr>
          </a:p>
          <a:p>
            <a:pPr marL="1879600" lvl="1" indent="88900">
              <a:buNone/>
            </a:pPr>
            <a:r>
              <a:rPr lang="en-US" sz="2200" dirty="0" smtClean="0">
                <a:solidFill>
                  <a:srgbClr val="1F497D"/>
                </a:solidFill>
              </a:rPr>
              <a:t>-</a:t>
            </a:r>
            <a:r>
              <a:rPr lang="en-US" sz="2200" dirty="0">
                <a:solidFill>
                  <a:srgbClr val="1F497D"/>
                </a:solidFill>
              </a:rPr>
              <a:t>-prefix COMBINED.QT1 </a:t>
            </a:r>
            <a:r>
              <a:rPr lang="en-US" sz="2200" dirty="0" smtClean="0">
                <a:solidFill>
                  <a:srgbClr val="1F497D"/>
                </a:solidFill>
              </a:rPr>
              <a:t>\</a:t>
            </a:r>
          </a:p>
          <a:p>
            <a:pPr marL="1879600" lvl="1" indent="88900">
              <a:buNone/>
            </a:pPr>
            <a:r>
              <a:rPr lang="en-US" sz="2200" dirty="0" smtClean="0">
                <a:solidFill>
                  <a:srgbClr val="1F497D"/>
                </a:solidFill>
              </a:rPr>
              <a:t>-</a:t>
            </a:r>
            <a:r>
              <a:rPr lang="en-US" sz="2200" dirty="0">
                <a:solidFill>
                  <a:srgbClr val="1F497D"/>
                </a:solidFill>
              </a:rPr>
              <a:t>-</a:t>
            </a:r>
            <a:r>
              <a:rPr lang="en-US" sz="2200" dirty="0" err="1">
                <a:solidFill>
                  <a:srgbClr val="1F497D"/>
                </a:solidFill>
              </a:rPr>
              <a:t>maf</a:t>
            </a:r>
            <a:r>
              <a:rPr lang="en-US" sz="2200" dirty="0">
                <a:solidFill>
                  <a:srgbClr val="1F497D"/>
                </a:solidFill>
              </a:rPr>
              <a:t> </a:t>
            </a:r>
            <a:r>
              <a:rPr lang="en-US" sz="2200" dirty="0" smtClean="0">
                <a:solidFill>
                  <a:srgbClr val="1F497D"/>
                </a:solidFill>
              </a:rPr>
              <a:t>0.05</a:t>
            </a:r>
            <a:endParaRPr lang="en-US" sz="1000" dirty="0" smtClean="0"/>
          </a:p>
        </p:txBody>
      </p:sp>
    </p:spTree>
    <p:extLst>
      <p:ext uri="{BB962C8B-B14F-4D97-AF65-F5344CB8AC3E}">
        <p14:creationId xmlns:p14="http://schemas.microsoft.com/office/powerpoint/2010/main" val="15123923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82"/>
            <a:ext cx="8229600" cy="611456"/>
          </a:xfrm>
        </p:spPr>
        <p:txBody>
          <a:bodyPr>
            <a:normAutofit fontScale="90000"/>
          </a:bodyPr>
          <a:lstStyle/>
          <a:p>
            <a:r>
              <a:rPr lang="en-US" b="1" dirty="0" smtClean="0"/>
              <a:t>meta-analysis results</a:t>
            </a:r>
            <a:endParaRPr lang="en-US" b="1" dirty="0"/>
          </a:p>
        </p:txBody>
      </p:sp>
      <p:pic>
        <p:nvPicPr>
          <p:cNvPr id="6" name="Picture 5"/>
          <p:cNvPicPr>
            <a:picLocks noChangeAspect="1"/>
          </p:cNvPicPr>
          <p:nvPr/>
        </p:nvPicPr>
        <p:blipFill>
          <a:blip r:embed="rId3"/>
          <a:stretch>
            <a:fillRect/>
          </a:stretch>
        </p:blipFill>
        <p:spPr>
          <a:xfrm>
            <a:off x="127000" y="1371600"/>
            <a:ext cx="8877300" cy="2781300"/>
          </a:xfrm>
          <a:prstGeom prst="rect">
            <a:avLst/>
          </a:prstGeom>
        </p:spPr>
      </p:pic>
      <p:pic>
        <p:nvPicPr>
          <p:cNvPr id="9" name="Picture 8"/>
          <p:cNvPicPr>
            <a:picLocks noChangeAspect="1"/>
          </p:cNvPicPr>
          <p:nvPr/>
        </p:nvPicPr>
        <p:blipFill>
          <a:blip r:embed="rId4"/>
          <a:stretch>
            <a:fillRect/>
          </a:stretch>
        </p:blipFill>
        <p:spPr>
          <a:xfrm>
            <a:off x="1117600" y="4864100"/>
            <a:ext cx="6774782" cy="1104900"/>
          </a:xfrm>
          <a:prstGeom prst="rect">
            <a:avLst/>
          </a:prstGeom>
        </p:spPr>
      </p:pic>
      <p:sp>
        <p:nvSpPr>
          <p:cNvPr id="12" name="TextBox 11"/>
          <p:cNvSpPr txBox="1"/>
          <p:nvPr/>
        </p:nvSpPr>
        <p:spPr>
          <a:xfrm>
            <a:off x="6571800" y="1435100"/>
            <a:ext cx="2141874" cy="369332"/>
          </a:xfrm>
          <a:prstGeom prst="rect">
            <a:avLst/>
          </a:prstGeom>
          <a:solidFill>
            <a:schemeClr val="tx1"/>
          </a:solidFill>
        </p:spPr>
        <p:txBody>
          <a:bodyPr wrap="square" rtlCol="0">
            <a:spAutoFit/>
          </a:bodyPr>
          <a:lstStyle/>
          <a:p>
            <a:r>
              <a:rPr lang="en-US" dirty="0" smtClean="0">
                <a:solidFill>
                  <a:srgbClr val="FFFFFF"/>
                </a:solidFill>
              </a:rPr>
              <a:t>Single variant results</a:t>
            </a:r>
            <a:endParaRPr lang="en-US" dirty="0">
              <a:solidFill>
                <a:srgbClr val="FFFFFF"/>
              </a:solidFill>
            </a:endParaRPr>
          </a:p>
        </p:txBody>
      </p:sp>
      <p:sp>
        <p:nvSpPr>
          <p:cNvPr id="13" name="TextBox 12"/>
          <p:cNvSpPr txBox="1"/>
          <p:nvPr/>
        </p:nvSpPr>
        <p:spPr>
          <a:xfrm>
            <a:off x="6718300" y="4368800"/>
            <a:ext cx="1995374" cy="369332"/>
          </a:xfrm>
          <a:prstGeom prst="rect">
            <a:avLst/>
          </a:prstGeom>
          <a:solidFill>
            <a:schemeClr val="tx1"/>
          </a:solidFill>
        </p:spPr>
        <p:txBody>
          <a:bodyPr wrap="square" rtlCol="0">
            <a:spAutoFit/>
          </a:bodyPr>
          <a:lstStyle>
            <a:defPPr>
              <a:defRPr lang="en-US"/>
            </a:defPPr>
            <a:lvl1pPr>
              <a:defRPr>
                <a:solidFill>
                  <a:srgbClr val="FFFFFF"/>
                </a:solidFill>
              </a:defRPr>
            </a:lvl1pPr>
          </a:lstStyle>
          <a:p>
            <a:r>
              <a:rPr lang="en-US" dirty="0"/>
              <a:t>Gene based results</a:t>
            </a:r>
          </a:p>
        </p:txBody>
      </p:sp>
    </p:spTree>
    <p:extLst>
      <p:ext uri="{BB962C8B-B14F-4D97-AF65-F5344CB8AC3E}">
        <p14:creationId xmlns:p14="http://schemas.microsoft.com/office/powerpoint/2010/main" val="16320717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82"/>
            <a:ext cx="8229600" cy="611456"/>
          </a:xfrm>
        </p:spPr>
        <p:txBody>
          <a:bodyPr>
            <a:normAutofit fontScale="90000"/>
          </a:bodyPr>
          <a:lstStyle/>
          <a:p>
            <a:r>
              <a:rPr lang="en-US" b="1" dirty="0" smtClean="0"/>
              <a:t>Rare</a:t>
            </a:r>
            <a:r>
              <a:rPr lang="en-US" dirty="0" smtClean="0"/>
              <a:t> </a:t>
            </a:r>
            <a:r>
              <a:rPr lang="en-US" b="1" dirty="0" smtClean="0"/>
              <a:t>variants</a:t>
            </a:r>
            <a:endParaRPr lang="en-US" b="1" dirty="0"/>
          </a:p>
        </p:txBody>
      </p:sp>
      <p:sp>
        <p:nvSpPr>
          <p:cNvPr id="3" name="Content Placeholder 2"/>
          <p:cNvSpPr>
            <a:spLocks noGrp="1"/>
          </p:cNvSpPr>
          <p:nvPr>
            <p:ph idx="1"/>
          </p:nvPr>
        </p:nvSpPr>
        <p:spPr/>
        <p:txBody>
          <a:bodyPr>
            <a:normAutofit/>
          </a:bodyPr>
          <a:lstStyle/>
          <a:p>
            <a:r>
              <a:rPr lang="en-US" sz="2800" dirty="0"/>
              <a:t>F</a:t>
            </a:r>
            <a:r>
              <a:rPr lang="en-US" sz="2800" dirty="0" smtClean="0"/>
              <a:t>unctional rare variants are expected to have larger effect size, single variant association test can still lack power due to few copies of rare alleles</a:t>
            </a:r>
          </a:p>
          <a:p>
            <a:pPr marL="0" indent="0">
              <a:buNone/>
            </a:pPr>
            <a:endParaRPr lang="en-US" sz="2800" dirty="0" smtClean="0"/>
          </a:p>
          <a:p>
            <a:r>
              <a:rPr lang="en-US" sz="2800" dirty="0" smtClean="0"/>
              <a:t>Several ways to leverage power</a:t>
            </a:r>
          </a:p>
          <a:p>
            <a:pPr lvl="1"/>
            <a:r>
              <a:rPr lang="en-US" sz="2400" dirty="0"/>
              <a:t>Increasing sample size</a:t>
            </a:r>
          </a:p>
          <a:p>
            <a:pPr lvl="1"/>
            <a:r>
              <a:rPr lang="en-US" sz="2400" b="1" dirty="0">
                <a:solidFill>
                  <a:schemeClr val="accent5">
                    <a:lumMod val="50000"/>
                  </a:schemeClr>
                </a:solidFill>
              </a:rPr>
              <a:t>Meta-analysis</a:t>
            </a:r>
          </a:p>
          <a:p>
            <a:pPr lvl="1"/>
            <a:r>
              <a:rPr lang="en-US" sz="2400" b="1" dirty="0" smtClean="0">
                <a:solidFill>
                  <a:srgbClr val="215968"/>
                </a:solidFill>
              </a:rPr>
              <a:t>Gene-based/Set-based association test </a:t>
            </a:r>
            <a:r>
              <a:rPr lang="en-US" sz="2400" dirty="0" smtClean="0"/>
              <a:t>to group rare variants likely to be functional in gene or pathway</a:t>
            </a:r>
          </a:p>
          <a:p>
            <a:pPr lvl="1"/>
            <a:r>
              <a:rPr lang="en-US" sz="2400" b="1" dirty="0">
                <a:solidFill>
                  <a:schemeClr val="accent5">
                    <a:lumMod val="75000"/>
                  </a:schemeClr>
                </a:solidFill>
              </a:rPr>
              <a:t>Meta-</a:t>
            </a:r>
            <a:r>
              <a:rPr lang="en-US" sz="2400" b="1" dirty="0" smtClean="0">
                <a:solidFill>
                  <a:schemeClr val="accent5">
                    <a:lumMod val="75000"/>
                  </a:schemeClr>
                </a:solidFill>
              </a:rPr>
              <a:t>analysis of gene</a:t>
            </a:r>
            <a:r>
              <a:rPr lang="en-US" sz="2400" b="1" dirty="0">
                <a:solidFill>
                  <a:schemeClr val="accent5">
                    <a:lumMod val="75000"/>
                  </a:schemeClr>
                </a:solidFill>
              </a:rPr>
              <a:t>-</a:t>
            </a:r>
            <a:r>
              <a:rPr lang="en-US" sz="2400" b="1" dirty="0" smtClean="0">
                <a:solidFill>
                  <a:schemeClr val="accent5">
                    <a:lumMod val="75000"/>
                  </a:schemeClr>
                </a:solidFill>
              </a:rPr>
              <a:t>based</a:t>
            </a:r>
            <a:r>
              <a:rPr lang="en-US" sz="2400" b="1" dirty="0">
                <a:solidFill>
                  <a:schemeClr val="accent5">
                    <a:lumMod val="75000"/>
                  </a:schemeClr>
                </a:solidFill>
              </a:rPr>
              <a:t> </a:t>
            </a:r>
            <a:r>
              <a:rPr lang="en-US" sz="2400" b="1" dirty="0" smtClean="0">
                <a:solidFill>
                  <a:schemeClr val="accent5">
                    <a:lumMod val="75000"/>
                  </a:schemeClr>
                </a:solidFill>
              </a:rPr>
              <a:t>association </a:t>
            </a:r>
            <a:r>
              <a:rPr lang="en-US" sz="2400" b="1" dirty="0">
                <a:solidFill>
                  <a:schemeClr val="accent5">
                    <a:lumMod val="75000"/>
                  </a:schemeClr>
                </a:solidFill>
              </a:rPr>
              <a:t>test </a:t>
            </a:r>
            <a:endParaRPr lang="en-US" sz="2400" dirty="0" smtClean="0">
              <a:solidFill>
                <a:schemeClr val="accent5">
                  <a:lumMod val="75000"/>
                </a:schemeClr>
              </a:solidFill>
            </a:endParaRPr>
          </a:p>
        </p:txBody>
      </p:sp>
    </p:spTree>
    <p:extLst>
      <p:ext uri="{BB962C8B-B14F-4D97-AF65-F5344CB8AC3E}">
        <p14:creationId xmlns:p14="http://schemas.microsoft.com/office/powerpoint/2010/main" val="15056834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1518"/>
            <a:ext cx="8229600" cy="611456"/>
          </a:xfrm>
        </p:spPr>
        <p:txBody>
          <a:bodyPr>
            <a:normAutofit fontScale="90000"/>
          </a:bodyPr>
          <a:lstStyle/>
          <a:p>
            <a:r>
              <a:rPr lang="en-US" b="1" dirty="0" smtClean="0"/>
              <a:t>Meta</a:t>
            </a:r>
            <a:r>
              <a:rPr lang="en-US" b="1" dirty="0"/>
              <a:t>-</a:t>
            </a:r>
            <a:r>
              <a:rPr lang="en-US" b="1" dirty="0" smtClean="0"/>
              <a:t>analysis of </a:t>
            </a:r>
            <a:br>
              <a:rPr lang="en-US" b="1" dirty="0" smtClean="0"/>
            </a:br>
            <a:r>
              <a:rPr lang="en-US" b="1" dirty="0" smtClean="0"/>
              <a:t>gene-based rare</a:t>
            </a:r>
            <a:r>
              <a:rPr lang="en-US" dirty="0" smtClean="0"/>
              <a:t> </a:t>
            </a:r>
            <a:r>
              <a:rPr lang="en-US" b="1" dirty="0" smtClean="0"/>
              <a:t>variants test</a:t>
            </a:r>
            <a:endParaRPr lang="en-US" b="1" dirty="0"/>
          </a:p>
        </p:txBody>
      </p:sp>
      <p:sp>
        <p:nvSpPr>
          <p:cNvPr id="5" name="Content Placeholder 2"/>
          <p:cNvSpPr txBox="1">
            <a:spLocks/>
          </p:cNvSpPr>
          <p:nvPr/>
        </p:nvSpPr>
        <p:spPr>
          <a:xfrm>
            <a:off x="609600" y="2103285"/>
            <a:ext cx="8077200" cy="417527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Gene-based association test statistics </a:t>
            </a:r>
            <a:r>
              <a:rPr lang="en-US" sz="2800" dirty="0"/>
              <a:t>can be reconstructed from single variant score </a:t>
            </a:r>
            <a:r>
              <a:rPr lang="en-US" sz="2800" dirty="0" smtClean="0"/>
              <a:t>statistics</a:t>
            </a:r>
          </a:p>
          <a:p>
            <a:pPr marL="0" indent="0">
              <a:buNone/>
            </a:pPr>
            <a:endParaRPr lang="en-US" sz="2800" dirty="0" smtClean="0"/>
          </a:p>
          <a:p>
            <a:r>
              <a:rPr lang="en-US" sz="2800" dirty="0" smtClean="0"/>
              <a:t>Distribution of </a:t>
            </a:r>
            <a:r>
              <a:rPr lang="en-US" sz="2800" dirty="0"/>
              <a:t> test </a:t>
            </a:r>
            <a:r>
              <a:rPr lang="en-US" sz="2800" dirty="0" smtClean="0"/>
              <a:t>statistics can be computed using linkage disequilibrium information, i.e. variance-covariance matrices</a:t>
            </a:r>
          </a:p>
          <a:p>
            <a:endParaRPr lang="en-US" sz="2800" dirty="0"/>
          </a:p>
          <a:p>
            <a:r>
              <a:rPr lang="en-US" sz="2800" dirty="0" smtClean="0"/>
              <a:t>Highly comparable to joint association analysis without using raw data</a:t>
            </a:r>
          </a:p>
          <a:p>
            <a:endParaRPr lang="en-US" sz="2800" dirty="0"/>
          </a:p>
          <a:p>
            <a:endParaRPr lang="nl-NL" sz="2800" dirty="0" smtClean="0"/>
          </a:p>
          <a:p>
            <a:endParaRPr lang="nl-NL" sz="2800" dirty="0" smtClean="0"/>
          </a:p>
          <a:p>
            <a:endParaRPr lang="en-US" sz="2800" dirty="0" smtClean="0"/>
          </a:p>
          <a:p>
            <a:pPr marL="0" indent="0">
              <a:buFont typeface="Arial"/>
              <a:buNone/>
            </a:pPr>
            <a:endParaRPr lang="en-US" sz="2800" dirty="0" smtClean="0"/>
          </a:p>
        </p:txBody>
      </p:sp>
    </p:spTree>
    <p:extLst>
      <p:ext uri="{BB962C8B-B14F-4D97-AF65-F5344CB8AC3E}">
        <p14:creationId xmlns:p14="http://schemas.microsoft.com/office/powerpoint/2010/main" val="5179094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82"/>
            <a:ext cx="8229600" cy="611456"/>
          </a:xfrm>
        </p:spPr>
        <p:txBody>
          <a:bodyPr>
            <a:normAutofit fontScale="90000"/>
          </a:bodyPr>
          <a:lstStyle/>
          <a:p>
            <a:r>
              <a:rPr lang="en-US" b="1" dirty="0" smtClean="0"/>
              <a:t>Rare</a:t>
            </a:r>
            <a:r>
              <a:rPr lang="en-US" dirty="0" smtClean="0"/>
              <a:t> </a:t>
            </a:r>
            <a:r>
              <a:rPr lang="en-US" b="1" dirty="0" smtClean="0"/>
              <a:t>variants meta-analysis</a:t>
            </a:r>
            <a:endParaRPr lang="en-US" b="1" dirty="0"/>
          </a:p>
        </p:txBody>
      </p:sp>
      <p:sp>
        <p:nvSpPr>
          <p:cNvPr id="3" name="Content Placeholder 2"/>
          <p:cNvSpPr>
            <a:spLocks noGrp="1"/>
          </p:cNvSpPr>
          <p:nvPr>
            <p:ph idx="1"/>
          </p:nvPr>
        </p:nvSpPr>
        <p:spPr>
          <a:xfrm>
            <a:off x="457200" y="2063602"/>
            <a:ext cx="8229600" cy="4062562"/>
          </a:xfrm>
        </p:spPr>
        <p:txBody>
          <a:bodyPr>
            <a:normAutofit/>
          </a:bodyPr>
          <a:lstStyle/>
          <a:p>
            <a:r>
              <a:rPr lang="en-US" sz="2800" dirty="0" smtClean="0"/>
              <a:t>Meta-SKAT (Lee </a:t>
            </a:r>
            <a:r>
              <a:rPr lang="en-US" sz="2800" i="1" dirty="0" smtClean="0"/>
              <a:t>et al.</a:t>
            </a:r>
            <a:r>
              <a:rPr lang="en-US" sz="2800" dirty="0" smtClean="0"/>
              <a:t> 2013)</a:t>
            </a:r>
          </a:p>
          <a:p>
            <a:r>
              <a:rPr lang="nl-NL" sz="2800" dirty="0" err="1" smtClean="0"/>
              <a:t>seqMeta</a:t>
            </a:r>
            <a:r>
              <a:rPr lang="nl-NL" sz="2800" dirty="0" smtClean="0"/>
              <a:t> (Voorman </a:t>
            </a:r>
            <a:r>
              <a:rPr lang="nl-NL" sz="2800" i="1" dirty="0"/>
              <a:t>et al</a:t>
            </a:r>
            <a:r>
              <a:rPr lang="nl-NL" sz="2800" i="1" dirty="0" smtClean="0"/>
              <a:t>. </a:t>
            </a:r>
            <a:r>
              <a:rPr lang="nl-NL" sz="2800" dirty="0"/>
              <a:t>2013). </a:t>
            </a:r>
            <a:endParaRPr lang="nl-NL" sz="2800" dirty="0" smtClean="0"/>
          </a:p>
          <a:p>
            <a:r>
              <a:rPr lang="nl-NL" sz="2800" dirty="0"/>
              <a:t>MASS (Tang </a:t>
            </a:r>
            <a:r>
              <a:rPr lang="nl-NL" sz="2800" dirty="0" err="1"/>
              <a:t>and</a:t>
            </a:r>
            <a:r>
              <a:rPr lang="nl-NL" sz="2800" dirty="0"/>
              <a:t> </a:t>
            </a:r>
            <a:r>
              <a:rPr lang="nl-NL" sz="2800" dirty="0" err="1"/>
              <a:t>Lin</a:t>
            </a:r>
            <a:r>
              <a:rPr lang="nl-NL" sz="2800" dirty="0"/>
              <a:t>, </a:t>
            </a:r>
            <a:r>
              <a:rPr lang="nl-NL" sz="2800" dirty="0" smtClean="0"/>
              <a:t>2013; Hu </a:t>
            </a:r>
            <a:r>
              <a:rPr lang="nl-NL" sz="2800" i="1" dirty="0" smtClean="0"/>
              <a:t>et al.</a:t>
            </a:r>
            <a:r>
              <a:rPr lang="nl-NL" sz="2800" dirty="0" smtClean="0"/>
              <a:t> 2013)</a:t>
            </a:r>
            <a:endParaRPr lang="nl-NL" sz="2800" dirty="0"/>
          </a:p>
          <a:p>
            <a:r>
              <a:rPr lang="nl-NL" sz="2800" b="1" dirty="0" smtClean="0">
                <a:solidFill>
                  <a:schemeClr val="accent5">
                    <a:lumMod val="75000"/>
                  </a:schemeClr>
                </a:solidFill>
              </a:rPr>
              <a:t>RAREMETAL </a:t>
            </a:r>
            <a:r>
              <a:rPr lang="nl-NL" sz="2800" dirty="0" smtClean="0"/>
              <a:t>(</a:t>
            </a:r>
            <a:r>
              <a:rPr lang="nl-NL" sz="2800" dirty="0" err="1" smtClean="0"/>
              <a:t>Liu</a:t>
            </a:r>
            <a:r>
              <a:rPr lang="nl-NL" sz="2800" dirty="0" smtClean="0"/>
              <a:t> </a:t>
            </a:r>
            <a:r>
              <a:rPr lang="en-US" sz="2800" dirty="0"/>
              <a:t> </a:t>
            </a:r>
            <a:r>
              <a:rPr lang="en-US" sz="2800" i="1" dirty="0"/>
              <a:t>et al</a:t>
            </a:r>
            <a:r>
              <a:rPr lang="en-US" sz="2800" i="1" dirty="0" smtClean="0"/>
              <a:t>. </a:t>
            </a:r>
            <a:r>
              <a:rPr lang="nl-NL" sz="2800" dirty="0" smtClean="0"/>
              <a:t>2014; Feng </a:t>
            </a:r>
            <a:r>
              <a:rPr lang="en-US" sz="2800" dirty="0"/>
              <a:t> </a:t>
            </a:r>
            <a:r>
              <a:rPr lang="en-US" sz="2800" i="1" dirty="0"/>
              <a:t>et al.</a:t>
            </a:r>
            <a:r>
              <a:rPr lang="nl-NL" sz="2800" dirty="0" smtClean="0"/>
              <a:t> 2014)</a:t>
            </a:r>
            <a:endParaRPr lang="nl-NL" sz="2800" dirty="0"/>
          </a:p>
          <a:p>
            <a:endParaRPr lang="nl-NL" sz="2800" dirty="0"/>
          </a:p>
          <a:p>
            <a:endParaRPr lang="en-US" sz="2800" dirty="0" smtClean="0"/>
          </a:p>
          <a:p>
            <a:pPr marL="0" indent="0">
              <a:buNone/>
            </a:pPr>
            <a:endParaRPr lang="en-US" sz="2800" dirty="0" smtClean="0"/>
          </a:p>
        </p:txBody>
      </p:sp>
    </p:spTree>
    <p:extLst>
      <p:ext uri="{BB962C8B-B14F-4D97-AF65-F5344CB8AC3E}">
        <p14:creationId xmlns:p14="http://schemas.microsoft.com/office/powerpoint/2010/main" val="12730690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82"/>
            <a:ext cx="8229600" cy="611456"/>
          </a:xfrm>
        </p:spPr>
        <p:txBody>
          <a:bodyPr>
            <a:normAutofit fontScale="90000"/>
          </a:bodyPr>
          <a:lstStyle/>
          <a:p>
            <a:r>
              <a:rPr lang="en-US" b="1" dirty="0" smtClean="0"/>
              <a:t>RAREMETAL</a:t>
            </a:r>
            <a:endParaRPr lang="en-US" b="1" dirty="0"/>
          </a:p>
        </p:txBody>
      </p:sp>
      <p:sp>
        <p:nvSpPr>
          <p:cNvPr id="3" name="Content Placeholder 2"/>
          <p:cNvSpPr>
            <a:spLocks noGrp="1"/>
          </p:cNvSpPr>
          <p:nvPr>
            <p:ph idx="1"/>
          </p:nvPr>
        </p:nvSpPr>
        <p:spPr>
          <a:xfrm>
            <a:off x="457200" y="1226577"/>
            <a:ext cx="8229600" cy="5440223"/>
          </a:xfrm>
        </p:spPr>
        <p:txBody>
          <a:bodyPr>
            <a:normAutofit lnSpcReduction="10000"/>
          </a:bodyPr>
          <a:lstStyle/>
          <a:p>
            <a:r>
              <a:rPr lang="en-US" sz="2600" dirty="0" smtClean="0"/>
              <a:t>Meta-analysis involves two</a:t>
            </a:r>
            <a:r>
              <a:rPr lang="en-US" sz="2600" dirty="0"/>
              <a:t> </a:t>
            </a:r>
            <a:r>
              <a:rPr lang="en-US" sz="2600" dirty="0" smtClean="0"/>
              <a:t>steps</a:t>
            </a:r>
          </a:p>
          <a:p>
            <a:pPr lvl="1"/>
            <a:r>
              <a:rPr lang="en-US" sz="2400" dirty="0" smtClean="0"/>
              <a:t>Takes summary statistics and LD matrices computed by </a:t>
            </a:r>
            <a:r>
              <a:rPr lang="en-US" sz="2400" b="1" dirty="0" smtClean="0">
                <a:solidFill>
                  <a:srgbClr val="31859C"/>
                </a:solidFill>
              </a:rPr>
              <a:t>RAREMETALWORKER</a:t>
            </a:r>
            <a:r>
              <a:rPr lang="en-US" sz="2400" dirty="0" smtClean="0">
                <a:solidFill>
                  <a:srgbClr val="31859C"/>
                </a:solidFill>
              </a:rPr>
              <a:t> </a:t>
            </a:r>
            <a:r>
              <a:rPr lang="en-US" sz="2400" dirty="0" smtClean="0"/>
              <a:t>or </a:t>
            </a:r>
            <a:r>
              <a:rPr lang="en-US" sz="2400" dirty="0" err="1" smtClean="0"/>
              <a:t>rvtests</a:t>
            </a:r>
            <a:endParaRPr lang="en-US" sz="2400" dirty="0" smtClean="0"/>
          </a:p>
          <a:p>
            <a:pPr lvl="1"/>
            <a:r>
              <a:rPr lang="en-US" sz="2400" dirty="0" smtClean="0"/>
              <a:t>Combine results across studies using </a:t>
            </a:r>
            <a:r>
              <a:rPr lang="en-US" sz="2400" b="1" dirty="0" smtClean="0">
                <a:solidFill>
                  <a:schemeClr val="accent5">
                    <a:lumMod val="75000"/>
                  </a:schemeClr>
                </a:solidFill>
              </a:rPr>
              <a:t>RAREMETAL</a:t>
            </a:r>
          </a:p>
          <a:p>
            <a:pPr lvl="1"/>
            <a:endParaRPr lang="en-US" sz="800" b="1" dirty="0">
              <a:solidFill>
                <a:srgbClr val="4F81BD"/>
              </a:solidFill>
            </a:endParaRPr>
          </a:p>
          <a:p>
            <a:r>
              <a:rPr lang="en-US" sz="2600" dirty="0"/>
              <a:t>B</a:t>
            </a:r>
            <a:r>
              <a:rPr lang="en-US" sz="2600" dirty="0" smtClean="0"/>
              <a:t>oth </a:t>
            </a:r>
            <a:r>
              <a:rPr lang="en-US" sz="2600" dirty="0"/>
              <a:t>single variant and </a:t>
            </a:r>
            <a:r>
              <a:rPr lang="en-US" sz="2600" b="1" dirty="0" smtClean="0">
                <a:solidFill>
                  <a:schemeClr val="accent5">
                    <a:lumMod val="75000"/>
                  </a:schemeClr>
                </a:solidFill>
              </a:rPr>
              <a:t>burden/set-based </a:t>
            </a:r>
            <a:r>
              <a:rPr lang="en-US" sz="2600" dirty="0"/>
              <a:t>meta-analysis </a:t>
            </a:r>
            <a:r>
              <a:rPr lang="en-US" sz="2600" dirty="0" smtClean="0"/>
              <a:t>are supported</a:t>
            </a:r>
          </a:p>
          <a:p>
            <a:endParaRPr lang="en-US" sz="800" dirty="0"/>
          </a:p>
          <a:p>
            <a:r>
              <a:rPr lang="en-US" sz="2600" dirty="0" smtClean="0"/>
              <a:t>It was originally designed for meta-analyzing unrelated individuals but has been extended to cover related samples with the use of linear mixed model</a:t>
            </a:r>
          </a:p>
          <a:p>
            <a:endParaRPr lang="en-US" sz="800" dirty="0" smtClean="0"/>
          </a:p>
          <a:p>
            <a:r>
              <a:rPr lang="en-US" sz="2600" dirty="0" smtClean="0"/>
              <a:t>It can take into account of study-specific </a:t>
            </a:r>
            <a:r>
              <a:rPr lang="en-US" sz="2600" dirty="0"/>
              <a:t>covariates and cryptic </a:t>
            </a:r>
            <a:r>
              <a:rPr lang="en-US" sz="2600" dirty="0" smtClean="0"/>
              <a:t>relatedness</a:t>
            </a:r>
          </a:p>
          <a:p>
            <a:endParaRPr lang="en-US" sz="900" dirty="0"/>
          </a:p>
          <a:p>
            <a:r>
              <a:rPr lang="en-US" sz="2600" dirty="0" smtClean="0"/>
              <a:t>Most suitable for </a:t>
            </a:r>
            <a:r>
              <a:rPr lang="en-US" sz="2600" dirty="0" err="1" smtClean="0"/>
              <a:t>exome</a:t>
            </a:r>
            <a:r>
              <a:rPr lang="en-US" sz="2600" dirty="0" smtClean="0"/>
              <a:t> array and sequencing studies</a:t>
            </a:r>
            <a:endParaRPr lang="en-US" sz="2600" dirty="0"/>
          </a:p>
          <a:p>
            <a:endParaRPr lang="en-US" sz="2800" dirty="0"/>
          </a:p>
          <a:p>
            <a:pPr marL="0" indent="0">
              <a:buNone/>
            </a:pPr>
            <a:endParaRPr lang="en-US" sz="2800" dirty="0"/>
          </a:p>
          <a:p>
            <a:pPr marL="0" indent="0">
              <a:buNone/>
            </a:pPr>
            <a:endParaRPr lang="en-US" sz="2800" dirty="0" smtClean="0"/>
          </a:p>
        </p:txBody>
      </p:sp>
    </p:spTree>
    <p:extLst>
      <p:ext uri="{BB962C8B-B14F-4D97-AF65-F5344CB8AC3E}">
        <p14:creationId xmlns:p14="http://schemas.microsoft.com/office/powerpoint/2010/main" val="12730690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82"/>
            <a:ext cx="8229600" cy="611456"/>
          </a:xfrm>
        </p:spPr>
        <p:txBody>
          <a:bodyPr>
            <a:normAutofit fontScale="90000"/>
          </a:bodyPr>
          <a:lstStyle/>
          <a:p>
            <a:r>
              <a:rPr lang="en-US" b="1" dirty="0" smtClean="0"/>
              <a:t>RAREMETAL workflow</a:t>
            </a:r>
            <a:endParaRPr lang="en-US" b="1" dirty="0"/>
          </a:p>
        </p:txBody>
      </p:sp>
      <p:sp>
        <p:nvSpPr>
          <p:cNvPr id="6" name="Oval 5"/>
          <p:cNvSpPr/>
          <p:nvPr/>
        </p:nvSpPr>
        <p:spPr>
          <a:xfrm>
            <a:off x="1647210" y="1287464"/>
            <a:ext cx="893066" cy="95005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Oval 6"/>
          <p:cNvSpPr/>
          <p:nvPr/>
        </p:nvSpPr>
        <p:spPr>
          <a:xfrm>
            <a:off x="4161272" y="1200460"/>
            <a:ext cx="1101775" cy="112406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Oval 7"/>
          <p:cNvSpPr/>
          <p:nvPr/>
        </p:nvSpPr>
        <p:spPr>
          <a:xfrm>
            <a:off x="6871711" y="1448491"/>
            <a:ext cx="558428" cy="60526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TextBox 8"/>
          <p:cNvSpPr txBox="1"/>
          <p:nvPr/>
        </p:nvSpPr>
        <p:spPr>
          <a:xfrm>
            <a:off x="1647210" y="1448492"/>
            <a:ext cx="893066" cy="830997"/>
          </a:xfrm>
          <a:prstGeom prst="rect">
            <a:avLst/>
          </a:prstGeom>
          <a:noFill/>
        </p:spPr>
        <p:txBody>
          <a:bodyPr wrap="square" rtlCol="0">
            <a:spAutoFit/>
          </a:bodyPr>
          <a:lstStyle/>
          <a:p>
            <a:pPr algn="ctr"/>
            <a:r>
              <a:rPr lang="en-US" sz="2400" dirty="0" smtClean="0"/>
              <a:t>Study </a:t>
            </a:r>
          </a:p>
          <a:p>
            <a:pPr algn="ctr"/>
            <a:r>
              <a:rPr lang="en-US" sz="2400" dirty="0"/>
              <a:t>1</a:t>
            </a:r>
          </a:p>
        </p:txBody>
      </p:sp>
      <p:sp>
        <p:nvSpPr>
          <p:cNvPr id="10" name="TextBox 9"/>
          <p:cNvSpPr txBox="1"/>
          <p:nvPr/>
        </p:nvSpPr>
        <p:spPr>
          <a:xfrm>
            <a:off x="4181118" y="1408807"/>
            <a:ext cx="1131216" cy="830997"/>
          </a:xfrm>
          <a:prstGeom prst="rect">
            <a:avLst/>
          </a:prstGeom>
          <a:noFill/>
        </p:spPr>
        <p:txBody>
          <a:bodyPr wrap="square" rtlCol="0">
            <a:spAutoFit/>
          </a:bodyPr>
          <a:lstStyle/>
          <a:p>
            <a:pPr algn="ctr"/>
            <a:r>
              <a:rPr lang="en-US" sz="2400" dirty="0" smtClean="0"/>
              <a:t>Study </a:t>
            </a:r>
          </a:p>
          <a:p>
            <a:pPr algn="ctr"/>
            <a:r>
              <a:rPr lang="en-US" sz="2400" dirty="0"/>
              <a:t>2</a:t>
            </a:r>
          </a:p>
        </p:txBody>
      </p:sp>
      <p:sp>
        <p:nvSpPr>
          <p:cNvPr id="11" name="TextBox 10"/>
          <p:cNvSpPr txBox="1"/>
          <p:nvPr/>
        </p:nvSpPr>
        <p:spPr>
          <a:xfrm>
            <a:off x="7430139" y="1448491"/>
            <a:ext cx="1131216" cy="830997"/>
          </a:xfrm>
          <a:prstGeom prst="rect">
            <a:avLst/>
          </a:prstGeom>
          <a:noFill/>
        </p:spPr>
        <p:txBody>
          <a:bodyPr wrap="square" rtlCol="0">
            <a:spAutoFit/>
          </a:bodyPr>
          <a:lstStyle/>
          <a:p>
            <a:pPr algn="ctr"/>
            <a:r>
              <a:rPr lang="en-US" sz="2400" dirty="0" smtClean="0"/>
              <a:t>Study </a:t>
            </a:r>
          </a:p>
          <a:p>
            <a:pPr algn="ctr"/>
            <a:r>
              <a:rPr lang="en-US" sz="2400" dirty="0" smtClean="0"/>
              <a:t>3</a:t>
            </a:r>
            <a:endParaRPr lang="en-US" sz="2400" dirty="0"/>
          </a:p>
        </p:txBody>
      </p:sp>
      <p:sp>
        <p:nvSpPr>
          <p:cNvPr id="12" name="Right Triangle 11"/>
          <p:cNvSpPr/>
          <p:nvPr/>
        </p:nvSpPr>
        <p:spPr>
          <a:xfrm rot="10800000">
            <a:off x="2202895" y="3690655"/>
            <a:ext cx="489218" cy="431771"/>
          </a:xfrm>
          <a:prstGeom prst="r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 name="Rectangle 12"/>
          <p:cNvSpPr/>
          <p:nvPr/>
        </p:nvSpPr>
        <p:spPr>
          <a:xfrm>
            <a:off x="1647210" y="3690656"/>
            <a:ext cx="238337" cy="4317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Right Triangle 13"/>
          <p:cNvSpPr/>
          <p:nvPr/>
        </p:nvSpPr>
        <p:spPr>
          <a:xfrm rot="10800000">
            <a:off x="4736802" y="3690655"/>
            <a:ext cx="618682" cy="607178"/>
          </a:xfrm>
          <a:prstGeom prst="r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Rectangle 14"/>
          <p:cNvSpPr/>
          <p:nvPr/>
        </p:nvSpPr>
        <p:spPr>
          <a:xfrm>
            <a:off x="4181117" y="3690656"/>
            <a:ext cx="301409" cy="60717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6" name="Right Triangle 15"/>
          <p:cNvSpPr/>
          <p:nvPr/>
        </p:nvSpPr>
        <p:spPr>
          <a:xfrm rot="10800000">
            <a:off x="7220352" y="3690656"/>
            <a:ext cx="340935" cy="337320"/>
          </a:xfrm>
          <a:prstGeom prst="rtTriangl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 name="Rectangle 16"/>
          <p:cNvSpPr/>
          <p:nvPr/>
        </p:nvSpPr>
        <p:spPr>
          <a:xfrm>
            <a:off x="6664670" y="3690657"/>
            <a:ext cx="166096" cy="33732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Rectangle 17"/>
          <p:cNvSpPr/>
          <p:nvPr/>
        </p:nvSpPr>
        <p:spPr>
          <a:xfrm>
            <a:off x="275148" y="5837218"/>
            <a:ext cx="208434" cy="39079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Right Triangle 18"/>
          <p:cNvSpPr/>
          <p:nvPr/>
        </p:nvSpPr>
        <p:spPr>
          <a:xfrm rot="10800000">
            <a:off x="228712" y="6350467"/>
            <a:ext cx="263178" cy="304345"/>
          </a:xfrm>
          <a:prstGeom prst="r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TextBox 19"/>
          <p:cNvSpPr txBox="1"/>
          <p:nvPr/>
        </p:nvSpPr>
        <p:spPr>
          <a:xfrm>
            <a:off x="502381" y="5792121"/>
            <a:ext cx="2526798" cy="400110"/>
          </a:xfrm>
          <a:prstGeom prst="rect">
            <a:avLst/>
          </a:prstGeom>
          <a:noFill/>
        </p:spPr>
        <p:txBody>
          <a:bodyPr wrap="square" rtlCol="0">
            <a:spAutoFit/>
          </a:bodyPr>
          <a:lstStyle/>
          <a:p>
            <a:r>
              <a:rPr lang="en-US" sz="2000" dirty="0" smtClean="0"/>
              <a:t>Score statistics</a:t>
            </a:r>
            <a:endParaRPr lang="en-US" sz="2000" dirty="0"/>
          </a:p>
        </p:txBody>
      </p:sp>
      <p:sp>
        <p:nvSpPr>
          <p:cNvPr id="21" name="TextBox 20"/>
          <p:cNvSpPr txBox="1"/>
          <p:nvPr/>
        </p:nvSpPr>
        <p:spPr>
          <a:xfrm>
            <a:off x="502381" y="6254703"/>
            <a:ext cx="2989806" cy="400110"/>
          </a:xfrm>
          <a:prstGeom prst="rect">
            <a:avLst/>
          </a:prstGeom>
          <a:noFill/>
        </p:spPr>
        <p:txBody>
          <a:bodyPr wrap="square" rtlCol="0">
            <a:spAutoFit/>
          </a:bodyPr>
          <a:lstStyle/>
          <a:p>
            <a:r>
              <a:rPr lang="en-US" sz="2000" dirty="0" smtClean="0"/>
              <a:t>Covariance matrices</a:t>
            </a:r>
            <a:endParaRPr lang="en-US" sz="2000" dirty="0"/>
          </a:p>
        </p:txBody>
      </p:sp>
      <p:sp>
        <p:nvSpPr>
          <p:cNvPr id="24" name="Oval 23"/>
          <p:cNvSpPr/>
          <p:nvPr/>
        </p:nvSpPr>
        <p:spPr>
          <a:xfrm>
            <a:off x="269805" y="5380844"/>
            <a:ext cx="232576" cy="30197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27" name="Straight Arrow Connector 26"/>
          <p:cNvCxnSpPr>
            <a:stCxn id="6" idx="4"/>
          </p:cNvCxnSpPr>
          <p:nvPr/>
        </p:nvCxnSpPr>
        <p:spPr>
          <a:xfrm flipH="1">
            <a:off x="1786131" y="2237518"/>
            <a:ext cx="307612" cy="145313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9" name="Straight Arrow Connector 28"/>
          <p:cNvCxnSpPr>
            <a:stCxn id="9" idx="2"/>
            <a:endCxn id="12" idx="3"/>
          </p:cNvCxnSpPr>
          <p:nvPr/>
        </p:nvCxnSpPr>
        <p:spPr>
          <a:xfrm>
            <a:off x="2093743" y="2279489"/>
            <a:ext cx="353761" cy="141116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1" name="Straight Arrow Connector 30"/>
          <p:cNvCxnSpPr>
            <a:stCxn id="7" idx="4"/>
            <a:endCxn id="15" idx="0"/>
          </p:cNvCxnSpPr>
          <p:nvPr/>
        </p:nvCxnSpPr>
        <p:spPr>
          <a:xfrm flipH="1">
            <a:off x="4331822" y="2324522"/>
            <a:ext cx="380338" cy="136613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3" name="Straight Arrow Connector 32"/>
          <p:cNvCxnSpPr>
            <a:stCxn id="7" idx="4"/>
          </p:cNvCxnSpPr>
          <p:nvPr/>
        </p:nvCxnSpPr>
        <p:spPr>
          <a:xfrm>
            <a:off x="4712160" y="2324522"/>
            <a:ext cx="550887" cy="13661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5" name="Straight Arrow Connector 34"/>
          <p:cNvCxnSpPr>
            <a:stCxn id="8" idx="4"/>
            <a:endCxn id="17" idx="0"/>
          </p:cNvCxnSpPr>
          <p:nvPr/>
        </p:nvCxnSpPr>
        <p:spPr>
          <a:xfrm flipH="1">
            <a:off x="6747718" y="2053755"/>
            <a:ext cx="403207" cy="163690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8" name="Straight Arrow Connector 37"/>
          <p:cNvCxnSpPr>
            <a:stCxn id="8" idx="4"/>
            <a:endCxn id="16" idx="3"/>
          </p:cNvCxnSpPr>
          <p:nvPr/>
        </p:nvCxnSpPr>
        <p:spPr>
          <a:xfrm>
            <a:off x="7150925" y="2053755"/>
            <a:ext cx="239894" cy="163690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41" name="Right Triangle 40"/>
          <p:cNvSpPr/>
          <p:nvPr/>
        </p:nvSpPr>
        <p:spPr>
          <a:xfrm rot="10800000">
            <a:off x="4736986" y="4916504"/>
            <a:ext cx="618682" cy="607178"/>
          </a:xfrm>
          <a:prstGeom prst="r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2" name="Rectangle 41"/>
          <p:cNvSpPr/>
          <p:nvPr/>
        </p:nvSpPr>
        <p:spPr>
          <a:xfrm>
            <a:off x="4280531" y="4856979"/>
            <a:ext cx="301409" cy="60717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3" name="Right Triangle 42"/>
          <p:cNvSpPr/>
          <p:nvPr/>
        </p:nvSpPr>
        <p:spPr>
          <a:xfrm rot="10800000">
            <a:off x="5223987" y="5221696"/>
            <a:ext cx="340935" cy="337320"/>
          </a:xfrm>
          <a:prstGeom prst="rtTriangl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4" name="Rectangle 43"/>
          <p:cNvSpPr/>
          <p:nvPr/>
        </p:nvSpPr>
        <p:spPr>
          <a:xfrm>
            <a:off x="4032403" y="5126835"/>
            <a:ext cx="166096" cy="33732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45" name="Straight Arrow Connector 44"/>
          <p:cNvCxnSpPr/>
          <p:nvPr/>
        </p:nvCxnSpPr>
        <p:spPr>
          <a:xfrm>
            <a:off x="2253739" y="4265200"/>
            <a:ext cx="1679434" cy="665775"/>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47" name="Straight Arrow Connector 46"/>
          <p:cNvCxnSpPr/>
          <p:nvPr/>
        </p:nvCxnSpPr>
        <p:spPr>
          <a:xfrm>
            <a:off x="4744301" y="5622892"/>
            <a:ext cx="0" cy="3017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5839775" y="4188436"/>
            <a:ext cx="1381303" cy="728068"/>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25" name="TextBox 24"/>
          <p:cNvSpPr txBox="1"/>
          <p:nvPr/>
        </p:nvSpPr>
        <p:spPr>
          <a:xfrm>
            <a:off x="990953" y="2562428"/>
            <a:ext cx="2205580" cy="369332"/>
          </a:xfrm>
          <a:prstGeom prst="rect">
            <a:avLst/>
          </a:prstGeom>
          <a:solidFill>
            <a:schemeClr val="bg1">
              <a:lumMod val="75000"/>
            </a:schemeClr>
          </a:solidFill>
        </p:spPr>
        <p:txBody>
          <a:bodyPr wrap="square" rtlCol="0">
            <a:spAutoFit/>
          </a:bodyPr>
          <a:lstStyle/>
          <a:p>
            <a:pPr algn="ctr"/>
            <a:r>
              <a:rPr lang="en-US" dirty="0" smtClean="0"/>
              <a:t>RAREMETALWORKER</a:t>
            </a:r>
            <a:endParaRPr lang="en-US" dirty="0"/>
          </a:p>
        </p:txBody>
      </p:sp>
      <p:sp>
        <p:nvSpPr>
          <p:cNvPr id="40" name="Rectangle 39"/>
          <p:cNvSpPr/>
          <p:nvPr/>
        </p:nvSpPr>
        <p:spPr>
          <a:xfrm>
            <a:off x="4373016" y="5268503"/>
            <a:ext cx="238337" cy="4317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9" name="Right Triangle 38"/>
          <p:cNvSpPr/>
          <p:nvPr/>
        </p:nvSpPr>
        <p:spPr>
          <a:xfrm rot="10800000">
            <a:off x="4807139" y="5122897"/>
            <a:ext cx="489218" cy="431771"/>
          </a:xfrm>
          <a:prstGeom prst="r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7" name="TextBox 56"/>
          <p:cNvSpPr txBox="1"/>
          <p:nvPr/>
        </p:nvSpPr>
        <p:spPr>
          <a:xfrm>
            <a:off x="502381" y="5335105"/>
            <a:ext cx="2526798" cy="400110"/>
          </a:xfrm>
          <a:prstGeom prst="rect">
            <a:avLst/>
          </a:prstGeom>
          <a:noFill/>
        </p:spPr>
        <p:txBody>
          <a:bodyPr wrap="square" rtlCol="0">
            <a:spAutoFit/>
          </a:bodyPr>
          <a:lstStyle/>
          <a:p>
            <a:r>
              <a:rPr lang="en-US" sz="2000" dirty="0" smtClean="0"/>
              <a:t>Raw data</a:t>
            </a:r>
            <a:endParaRPr lang="en-US" sz="2000" dirty="0"/>
          </a:p>
        </p:txBody>
      </p:sp>
      <p:sp>
        <p:nvSpPr>
          <p:cNvPr id="61" name="TextBox 60"/>
          <p:cNvSpPr txBox="1"/>
          <p:nvPr/>
        </p:nvSpPr>
        <p:spPr>
          <a:xfrm>
            <a:off x="3450528" y="6061914"/>
            <a:ext cx="2658476" cy="461665"/>
          </a:xfrm>
          <a:prstGeom prst="rect">
            <a:avLst/>
          </a:prstGeom>
          <a:solidFill>
            <a:schemeClr val="bg1">
              <a:lumMod val="75000"/>
            </a:schemeClr>
          </a:solidFill>
        </p:spPr>
        <p:txBody>
          <a:bodyPr wrap="square" rtlCol="0">
            <a:spAutoFit/>
          </a:bodyPr>
          <a:lstStyle/>
          <a:p>
            <a:pPr algn="ctr"/>
            <a:r>
              <a:rPr lang="en-US" sz="2400" dirty="0" smtClean="0"/>
              <a:t>RAREMETAL</a:t>
            </a:r>
            <a:endParaRPr lang="en-US" sz="2400" dirty="0"/>
          </a:p>
        </p:txBody>
      </p:sp>
      <p:cxnSp>
        <p:nvCxnSpPr>
          <p:cNvPr id="65" name="Straight Arrow Connector 64"/>
          <p:cNvCxnSpPr/>
          <p:nvPr/>
        </p:nvCxnSpPr>
        <p:spPr>
          <a:xfrm>
            <a:off x="4715749" y="4233915"/>
            <a:ext cx="28552" cy="5083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634195" y="2562428"/>
            <a:ext cx="2205580" cy="369332"/>
          </a:xfrm>
          <a:prstGeom prst="rect">
            <a:avLst/>
          </a:prstGeom>
          <a:solidFill>
            <a:schemeClr val="bg1">
              <a:lumMod val="75000"/>
            </a:schemeClr>
          </a:solidFill>
        </p:spPr>
        <p:txBody>
          <a:bodyPr wrap="square" rtlCol="0">
            <a:spAutoFit/>
          </a:bodyPr>
          <a:lstStyle/>
          <a:p>
            <a:pPr algn="ctr"/>
            <a:r>
              <a:rPr lang="en-US" dirty="0" smtClean="0"/>
              <a:t>RAREMETALWORKER</a:t>
            </a:r>
            <a:endParaRPr lang="en-US" dirty="0"/>
          </a:p>
        </p:txBody>
      </p:sp>
      <p:sp>
        <p:nvSpPr>
          <p:cNvPr id="69" name="TextBox 68"/>
          <p:cNvSpPr txBox="1"/>
          <p:nvPr/>
        </p:nvSpPr>
        <p:spPr>
          <a:xfrm>
            <a:off x="6288029" y="2562428"/>
            <a:ext cx="2205580" cy="369332"/>
          </a:xfrm>
          <a:prstGeom prst="rect">
            <a:avLst/>
          </a:prstGeom>
          <a:solidFill>
            <a:schemeClr val="bg1">
              <a:lumMod val="75000"/>
            </a:schemeClr>
          </a:solidFill>
        </p:spPr>
        <p:txBody>
          <a:bodyPr wrap="square" rtlCol="0">
            <a:spAutoFit/>
          </a:bodyPr>
          <a:lstStyle/>
          <a:p>
            <a:pPr algn="ctr"/>
            <a:r>
              <a:rPr lang="en-US" dirty="0" smtClean="0"/>
              <a:t>RAREMETALWORKER</a:t>
            </a:r>
            <a:endParaRPr lang="en-US" dirty="0"/>
          </a:p>
        </p:txBody>
      </p:sp>
      <p:sp>
        <p:nvSpPr>
          <p:cNvPr id="83" name="TextBox 82"/>
          <p:cNvSpPr txBox="1"/>
          <p:nvPr/>
        </p:nvSpPr>
        <p:spPr>
          <a:xfrm>
            <a:off x="275148" y="1448492"/>
            <a:ext cx="1095821" cy="646331"/>
          </a:xfrm>
          <a:prstGeom prst="rect">
            <a:avLst/>
          </a:prstGeom>
          <a:noFill/>
        </p:spPr>
        <p:txBody>
          <a:bodyPr wrap="square" rtlCol="0">
            <a:spAutoFit/>
          </a:bodyPr>
          <a:lstStyle/>
          <a:p>
            <a:r>
              <a:rPr lang="en-US" dirty="0" smtClean="0"/>
              <a:t>QCs</a:t>
            </a:r>
          </a:p>
          <a:p>
            <a:r>
              <a:rPr lang="en-US" b="1" dirty="0" err="1" smtClean="0"/>
              <a:t>checkVCF</a:t>
            </a:r>
            <a:endParaRPr lang="en-US" b="1" dirty="0"/>
          </a:p>
        </p:txBody>
      </p:sp>
    </p:spTree>
    <p:extLst>
      <p:ext uri="{BB962C8B-B14F-4D97-AF65-F5344CB8AC3E}">
        <p14:creationId xmlns:p14="http://schemas.microsoft.com/office/powerpoint/2010/main" val="33458577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5-03-04 at 8.22.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3587" y="4240093"/>
            <a:ext cx="4419600" cy="609600"/>
          </a:xfrm>
          <a:prstGeom prst="rect">
            <a:avLst/>
          </a:prstGeom>
        </p:spPr>
      </p:pic>
      <p:sp>
        <p:nvSpPr>
          <p:cNvPr id="7" name="Content Placeholder 6"/>
          <p:cNvSpPr>
            <a:spLocks noGrp="1"/>
          </p:cNvSpPr>
          <p:nvPr>
            <p:ph idx="1"/>
          </p:nvPr>
        </p:nvSpPr>
        <p:spPr>
          <a:xfrm>
            <a:off x="457200" y="1481226"/>
            <a:ext cx="8229600" cy="5019562"/>
          </a:xfrm>
        </p:spPr>
        <p:txBody>
          <a:bodyPr>
            <a:normAutofit/>
          </a:bodyPr>
          <a:lstStyle/>
          <a:p>
            <a:r>
              <a:rPr lang="en-US" sz="2600" dirty="0" smtClean="0"/>
              <a:t>For each of the </a:t>
            </a:r>
            <a:r>
              <a:rPr lang="en-US" sz="2600" i="1" dirty="0" smtClean="0"/>
              <a:t>k</a:t>
            </a:r>
            <a:r>
              <a:rPr lang="en-US" sz="2600" dirty="0" smtClean="0"/>
              <a:t> studies</a:t>
            </a:r>
            <a:r>
              <a:rPr lang="en-US" sz="2600" i="1" dirty="0" smtClean="0"/>
              <a:t> </a:t>
            </a:r>
            <a:r>
              <a:rPr lang="en-US" sz="2600" dirty="0" smtClean="0"/>
              <a:t>for trait </a:t>
            </a:r>
            <a:r>
              <a:rPr lang="en-US" sz="2600" i="1" dirty="0" smtClean="0"/>
              <a:t>y</a:t>
            </a:r>
            <a:r>
              <a:rPr lang="en-US" sz="2600" dirty="0" smtClean="0"/>
              <a:t>, we need to share</a:t>
            </a:r>
          </a:p>
          <a:p>
            <a:pPr lvl="1"/>
            <a:r>
              <a:rPr lang="en-US" sz="2400" dirty="0" smtClean="0"/>
              <a:t>Single variant score statistics </a:t>
            </a:r>
            <a:r>
              <a:rPr lang="en-US" sz="2400" dirty="0" err="1" smtClean="0"/>
              <a:t>u</a:t>
            </a:r>
            <a:r>
              <a:rPr lang="en-US" sz="2400" baseline="-25000" dirty="0" err="1" smtClean="0"/>
              <a:t>k</a:t>
            </a:r>
            <a:r>
              <a:rPr lang="en-US" sz="2400" dirty="0" smtClean="0"/>
              <a:t> </a:t>
            </a:r>
          </a:p>
          <a:p>
            <a:pPr marL="801688" indent="0">
              <a:buNone/>
            </a:pPr>
            <a:endParaRPr lang="en-US" sz="3800" dirty="0" smtClean="0"/>
          </a:p>
          <a:p>
            <a:pPr marL="801688" indent="0">
              <a:buNone/>
            </a:pPr>
            <a:r>
              <a:rPr lang="en-US" sz="2400" dirty="0" smtClean="0"/>
              <a:t>computed by linear regression (without kinship matrix) or linear mixed model </a:t>
            </a:r>
          </a:p>
          <a:p>
            <a:pPr lvl="1"/>
            <a:r>
              <a:rPr lang="en-US" sz="2400" dirty="0" smtClean="0"/>
              <a:t>Covariance matrix </a:t>
            </a:r>
            <a:r>
              <a:rPr lang="en-US" sz="2400" dirty="0" err="1" smtClean="0"/>
              <a:t>V</a:t>
            </a:r>
            <a:r>
              <a:rPr lang="en-US" sz="2400" baseline="-25000" dirty="0" err="1" smtClean="0"/>
              <a:t>k</a:t>
            </a:r>
            <a:endParaRPr lang="en-US" sz="2400" baseline="-25000" dirty="0" smtClean="0"/>
          </a:p>
          <a:p>
            <a:pPr lvl="1"/>
            <a:endParaRPr lang="en-US" sz="1500" baseline="-25000" dirty="0" smtClean="0"/>
          </a:p>
          <a:p>
            <a:pPr marL="457200" lvl="1" indent="0">
              <a:buNone/>
            </a:pPr>
            <a:endParaRPr lang="en-US" sz="3000" baseline="-25000" dirty="0">
              <a:solidFill>
                <a:srgbClr val="7F7F7F"/>
              </a:solidFill>
            </a:endParaRPr>
          </a:p>
          <a:p>
            <a:pPr lvl="1"/>
            <a:r>
              <a:rPr lang="en-US" sz="2400" dirty="0" smtClean="0">
                <a:solidFill>
                  <a:srgbClr val="7F7F7F"/>
                </a:solidFill>
              </a:rPr>
              <a:t>Estimated </a:t>
            </a:r>
            <a:r>
              <a:rPr lang="en-US" sz="2400" dirty="0">
                <a:solidFill>
                  <a:srgbClr val="7F7F7F"/>
                </a:solidFill>
              </a:rPr>
              <a:t>alternative allele frequencies</a:t>
            </a:r>
          </a:p>
          <a:p>
            <a:pPr lvl="1"/>
            <a:r>
              <a:rPr lang="en-US" sz="2400" dirty="0" smtClean="0">
                <a:solidFill>
                  <a:schemeClr val="tx1">
                    <a:lumMod val="50000"/>
                    <a:lumOff val="50000"/>
                  </a:schemeClr>
                </a:solidFill>
              </a:rPr>
              <a:t>Genotype call rate and HWE </a:t>
            </a:r>
            <a:r>
              <a:rPr lang="en-US" sz="2400" i="1" dirty="0" smtClean="0">
                <a:solidFill>
                  <a:schemeClr val="tx1">
                    <a:lumMod val="50000"/>
                    <a:lumOff val="50000"/>
                  </a:schemeClr>
                </a:solidFill>
              </a:rPr>
              <a:t>p</a:t>
            </a:r>
            <a:r>
              <a:rPr lang="en-US" sz="2400" dirty="0" smtClean="0">
                <a:solidFill>
                  <a:schemeClr val="tx1">
                    <a:lumMod val="50000"/>
                    <a:lumOff val="50000"/>
                  </a:schemeClr>
                </a:solidFill>
              </a:rPr>
              <a:t>-values</a:t>
            </a:r>
          </a:p>
          <a:p>
            <a:pPr lvl="1"/>
            <a:r>
              <a:rPr lang="en-US" sz="2400" dirty="0" smtClean="0">
                <a:solidFill>
                  <a:schemeClr val="tx1">
                    <a:lumMod val="50000"/>
                    <a:lumOff val="50000"/>
                  </a:schemeClr>
                </a:solidFill>
              </a:rPr>
              <a:t>Mean </a:t>
            </a:r>
            <a:r>
              <a:rPr lang="en-US" sz="2400" dirty="0">
                <a:solidFill>
                  <a:schemeClr val="tx1">
                    <a:lumMod val="50000"/>
                    <a:lumOff val="50000"/>
                  </a:schemeClr>
                </a:solidFill>
              </a:rPr>
              <a:t>and variance for the trait</a:t>
            </a:r>
          </a:p>
          <a:p>
            <a:pPr lvl="1"/>
            <a:endParaRPr lang="en-US" sz="2400" dirty="0" smtClean="0"/>
          </a:p>
        </p:txBody>
      </p:sp>
      <p:pic>
        <p:nvPicPr>
          <p:cNvPr id="9" name="Picture 8" descr="Screen Shot 2015-03-04 at 8.13.5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4665" y="2561301"/>
            <a:ext cx="1866900" cy="609600"/>
          </a:xfrm>
          <a:prstGeom prst="rect">
            <a:avLst/>
          </a:prstGeom>
        </p:spPr>
      </p:pic>
      <p:sp>
        <p:nvSpPr>
          <p:cNvPr id="10" name="Title 1"/>
          <p:cNvSpPr txBox="1">
            <a:spLocks/>
          </p:cNvSpPr>
          <p:nvPr/>
        </p:nvSpPr>
        <p:spPr>
          <a:xfrm>
            <a:off x="457200" y="392782"/>
            <a:ext cx="8229600" cy="611456"/>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What individual group </a:t>
            </a:r>
            <a:r>
              <a:rPr lang="en-US" b="1" dirty="0" smtClean="0"/>
              <a:t>shares?</a:t>
            </a:r>
            <a:endParaRPr lang="en-US" b="1" dirty="0"/>
          </a:p>
        </p:txBody>
      </p:sp>
    </p:spTree>
    <p:extLst>
      <p:ext uri="{BB962C8B-B14F-4D97-AF65-F5344CB8AC3E}">
        <p14:creationId xmlns:p14="http://schemas.microsoft.com/office/powerpoint/2010/main" val="25467360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82"/>
            <a:ext cx="8229600" cy="611456"/>
          </a:xfrm>
        </p:spPr>
        <p:txBody>
          <a:bodyPr>
            <a:normAutofit fontScale="90000"/>
          </a:bodyPr>
          <a:lstStyle/>
          <a:p>
            <a:r>
              <a:rPr lang="en-US" b="1" dirty="0" smtClean="0"/>
              <a:t>RAREMETAL</a:t>
            </a:r>
            <a:endParaRPr lang="en-US" b="1" dirty="0"/>
          </a:p>
        </p:txBody>
      </p:sp>
      <p:sp>
        <p:nvSpPr>
          <p:cNvPr id="3" name="Content Placeholder 2"/>
          <p:cNvSpPr>
            <a:spLocks noGrp="1"/>
          </p:cNvSpPr>
          <p:nvPr>
            <p:ph idx="1"/>
          </p:nvPr>
        </p:nvSpPr>
        <p:spPr/>
        <p:txBody>
          <a:bodyPr>
            <a:normAutofit fontScale="92500" lnSpcReduction="10000"/>
          </a:bodyPr>
          <a:lstStyle/>
          <a:p>
            <a:r>
              <a:rPr lang="en-US" sz="2800" dirty="0" smtClean="0"/>
              <a:t>Single variant </a:t>
            </a:r>
            <a:r>
              <a:rPr lang="en-US" sz="2800" dirty="0"/>
              <a:t>association test statistics </a:t>
            </a:r>
            <a:r>
              <a:rPr lang="en-US" sz="2800" dirty="0" smtClean="0"/>
              <a:t>are first combined across </a:t>
            </a:r>
            <a:r>
              <a:rPr lang="en-US" sz="2800" dirty="0"/>
              <a:t>studies using the Cochran-Mantel- </a:t>
            </a:r>
            <a:r>
              <a:rPr lang="en-US" sz="2800" dirty="0" err="1"/>
              <a:t>Haenszel</a:t>
            </a:r>
            <a:r>
              <a:rPr lang="en-US" sz="2800" dirty="0"/>
              <a:t> </a:t>
            </a:r>
            <a:r>
              <a:rPr lang="en-US" sz="2800" dirty="0" smtClean="0"/>
              <a:t>method.</a:t>
            </a:r>
            <a:endParaRPr lang="en-US" sz="2800" dirty="0"/>
          </a:p>
          <a:p>
            <a:pPr marL="0" indent="0">
              <a:buNone/>
            </a:pPr>
            <a:endParaRPr lang="en-US" sz="2800" dirty="0"/>
          </a:p>
          <a:p>
            <a:endParaRPr lang="en-US" sz="2800" dirty="0" smtClean="0"/>
          </a:p>
          <a:p>
            <a:r>
              <a:rPr lang="en-US" sz="2800" dirty="0" smtClean="0"/>
              <a:t>Perform gene</a:t>
            </a:r>
            <a:r>
              <a:rPr lang="en-US" sz="2800" dirty="0"/>
              <a:t>-based or region-based meta </a:t>
            </a:r>
            <a:r>
              <a:rPr lang="en-US" sz="2800" dirty="0" smtClean="0"/>
              <a:t>analysis</a:t>
            </a:r>
            <a:endParaRPr lang="en-US" dirty="0" smtClean="0"/>
          </a:p>
          <a:p>
            <a:pPr lvl="1"/>
            <a:r>
              <a:rPr lang="en-US" dirty="0" smtClean="0"/>
              <a:t>Burden</a:t>
            </a:r>
            <a:endParaRPr lang="en-US" dirty="0"/>
          </a:p>
          <a:p>
            <a:pPr lvl="1"/>
            <a:r>
              <a:rPr lang="en-US" dirty="0" smtClean="0"/>
              <a:t>Madsen</a:t>
            </a:r>
            <a:r>
              <a:rPr lang="en-US" dirty="0"/>
              <a:t>-</a:t>
            </a:r>
            <a:r>
              <a:rPr lang="en-US" dirty="0" smtClean="0"/>
              <a:t>Browning (MB)</a:t>
            </a:r>
            <a:endParaRPr lang="en-US" dirty="0"/>
          </a:p>
          <a:p>
            <a:pPr lvl="1"/>
            <a:r>
              <a:rPr lang="en-US" dirty="0"/>
              <a:t>Variable </a:t>
            </a:r>
            <a:r>
              <a:rPr lang="en-US" dirty="0" smtClean="0"/>
              <a:t>Threshold (VT)</a:t>
            </a:r>
          </a:p>
          <a:p>
            <a:pPr lvl="1"/>
            <a:r>
              <a:rPr lang="en-US" dirty="0" smtClean="0"/>
              <a:t>SKAT</a:t>
            </a:r>
          </a:p>
          <a:p>
            <a:endParaRPr lang="en-US" sz="2800" dirty="0"/>
          </a:p>
          <a:p>
            <a:pPr marL="0" indent="0">
              <a:buNone/>
            </a:pPr>
            <a:endParaRPr lang="en-US" sz="2800" dirty="0"/>
          </a:p>
          <a:p>
            <a:pPr marL="0" indent="0">
              <a:buNone/>
            </a:pPr>
            <a:endParaRPr lang="en-US" sz="2800" dirty="0" smtClean="0"/>
          </a:p>
        </p:txBody>
      </p:sp>
      <p:pic>
        <p:nvPicPr>
          <p:cNvPr id="4" name="Picture 3" descr="Screen Shot 2015-03-05 at 12.10.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685" y="2590800"/>
            <a:ext cx="1943100" cy="838200"/>
          </a:xfrm>
          <a:prstGeom prst="rect">
            <a:avLst/>
          </a:prstGeom>
        </p:spPr>
      </p:pic>
    </p:spTree>
    <p:extLst>
      <p:ext uri="{BB962C8B-B14F-4D97-AF65-F5344CB8AC3E}">
        <p14:creationId xmlns:p14="http://schemas.microsoft.com/office/powerpoint/2010/main" val="26901685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2242</TotalTime>
  <Words>1418</Words>
  <Application>Microsoft Macintosh PowerPoint</Application>
  <PresentationFormat>On-screen Show (4:3)</PresentationFormat>
  <Paragraphs>247</Paragraphs>
  <Slides>23</Slides>
  <Notes>14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Meta-analysis of rare variant association test</vt:lpstr>
      <vt:lpstr>Rare variants</vt:lpstr>
      <vt:lpstr>Rare variants</vt:lpstr>
      <vt:lpstr>Meta-analysis of  gene-based rare variants test</vt:lpstr>
      <vt:lpstr>Rare variants meta-analysis</vt:lpstr>
      <vt:lpstr>RAREMETAL</vt:lpstr>
      <vt:lpstr>RAREMETAL workflow</vt:lpstr>
      <vt:lpstr>PowerPoint Presentation</vt:lpstr>
      <vt:lpstr>RAREMETAL</vt:lpstr>
      <vt:lpstr>Meta versus joint mega-analysis</vt:lpstr>
      <vt:lpstr>PowerPoint Presentation</vt:lpstr>
      <vt:lpstr>Practical  RAREMETALWORKER + RAREMETAL</vt:lpstr>
      <vt:lpstr>Practical</vt:lpstr>
      <vt:lpstr>RAREMETALWORKER</vt:lpstr>
      <vt:lpstr>RAREMETALWORKER</vt:lpstr>
      <vt:lpstr>.QT1.singlevar.score.txt</vt:lpstr>
      <vt:lpstr>.QT1.singlevar.score.txt</vt:lpstr>
      <vt:lpstr>PowerPoint Presentation</vt:lpstr>
      <vt:lpstr>PowerPoint Presentation</vt:lpstr>
      <vt:lpstr>PowerPoint Presentation</vt:lpstr>
      <vt:lpstr>RAREMETAL</vt:lpstr>
      <vt:lpstr>RAREMETAL</vt:lpstr>
      <vt:lpstr>meta-analysis results</vt:lpstr>
    </vt:vector>
  </TitlesOfParts>
  <Manager/>
  <Company>HKU</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Clara Tang</dc:creator>
  <cp:keywords/>
  <dc:description/>
  <cp:lastModifiedBy>Clara Tang</cp:lastModifiedBy>
  <cp:revision>95</cp:revision>
  <dcterms:created xsi:type="dcterms:W3CDTF">2015-03-02T22:30:55Z</dcterms:created>
  <dcterms:modified xsi:type="dcterms:W3CDTF">2015-03-05T14:28:00Z</dcterms:modified>
  <cp:category/>
</cp:coreProperties>
</file>