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0" r:id="rId2"/>
    <p:sldId id="402" r:id="rId3"/>
    <p:sldId id="308" r:id="rId4"/>
    <p:sldId id="387" r:id="rId5"/>
    <p:sldId id="411" r:id="rId6"/>
    <p:sldId id="406" r:id="rId7"/>
    <p:sldId id="394" r:id="rId8"/>
    <p:sldId id="404" r:id="rId9"/>
    <p:sldId id="390" r:id="rId10"/>
    <p:sldId id="391" r:id="rId11"/>
    <p:sldId id="414" r:id="rId12"/>
    <p:sldId id="415" r:id="rId13"/>
    <p:sldId id="417" r:id="rId14"/>
    <p:sldId id="419" r:id="rId15"/>
    <p:sldId id="397" r:id="rId16"/>
    <p:sldId id="420" r:id="rId17"/>
    <p:sldId id="349" r:id="rId18"/>
    <p:sldId id="381" r:id="rId19"/>
    <p:sldId id="380" r:id="rId20"/>
    <p:sldId id="422" r:id="rId21"/>
    <p:sldId id="382" r:id="rId22"/>
    <p:sldId id="316" r:id="rId23"/>
    <p:sldId id="352" r:id="rId24"/>
    <p:sldId id="407" r:id="rId25"/>
    <p:sldId id="408" r:id="rId26"/>
    <p:sldId id="409" r:id="rId27"/>
    <p:sldId id="410" r:id="rId28"/>
    <p:sldId id="355" r:id="rId29"/>
    <p:sldId id="356" r:id="rId30"/>
    <p:sldId id="358" r:id="rId31"/>
    <p:sldId id="360" r:id="rId32"/>
    <p:sldId id="383" r:id="rId33"/>
    <p:sldId id="361" r:id="rId34"/>
    <p:sldId id="418" r:id="rId35"/>
    <p:sldId id="3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E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Avg MAF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Sheet1!$F$5:$F$16</c:f>
              <c:strCache>
                <c:ptCount val="12"/>
                <c:pt idx="0">
                  <c:v>codon indels (6,706)</c:v>
                </c:pt>
                <c:pt idx="1">
                  <c:v>intergenic-region (8,932)</c:v>
                </c:pt>
                <c:pt idx="2">
                  <c:v>intronic (412,862)</c:v>
                </c:pt>
                <c:pt idx="3">
                  <c:v>silent (197,309)</c:v>
                </c:pt>
                <c:pt idx="4">
                  <c:v>readthrough (359)</c:v>
                </c:pt>
                <c:pt idx="5">
                  <c:v>splice (39,155)</c:v>
                </c:pt>
                <c:pt idx="6">
                  <c:v>startlost (716)</c:v>
                </c:pt>
                <c:pt idx="7">
                  <c:v>missense (346,627)</c:v>
                </c:pt>
                <c:pt idx="8">
                  <c:v>frameshift (12,697)</c:v>
                </c:pt>
                <c:pt idx="9">
                  <c:v>essential splice (9,538)</c:v>
                </c:pt>
                <c:pt idx="10">
                  <c:v>stop gain/loss indel (12)</c:v>
                </c:pt>
                <c:pt idx="11">
                  <c:v>nonsense (9,058)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0.0364679701763319</c:v>
                </c:pt>
                <c:pt idx="1">
                  <c:v>0.035294089451635</c:v>
                </c:pt>
                <c:pt idx="2">
                  <c:v>0.0282396795247627</c:v>
                </c:pt>
                <c:pt idx="3">
                  <c:v>0.0255053257294733</c:v>
                </c:pt>
                <c:pt idx="4">
                  <c:v>0.025435129735376</c:v>
                </c:pt>
                <c:pt idx="5">
                  <c:v>0.0204317562581502</c:v>
                </c:pt>
                <c:pt idx="6">
                  <c:v>0.0161008868715084</c:v>
                </c:pt>
                <c:pt idx="7">
                  <c:v>0.0150819859799797</c:v>
                </c:pt>
                <c:pt idx="8">
                  <c:v>0.0128512799388054</c:v>
                </c:pt>
                <c:pt idx="9">
                  <c:v>0.0121631634476115</c:v>
                </c:pt>
                <c:pt idx="10">
                  <c:v>0.0104918956666667</c:v>
                </c:pt>
                <c:pt idx="11">
                  <c:v>0.00877827121660421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3113352"/>
        <c:axId val="1853115480"/>
        <c:axId val="0"/>
      </c:bar3DChart>
      <c:catAx>
        <c:axId val="1853113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53115480"/>
        <c:crosses val="autoZero"/>
        <c:auto val="1"/>
        <c:lblAlgn val="ctr"/>
        <c:lblOffset val="100"/>
        <c:noMultiLvlLbl val="0"/>
      </c:catAx>
      <c:valAx>
        <c:axId val="1853115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3113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2B2CF-B953-674D-9088-69D735992EA5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E981-A5C0-7648-B875-CA405D58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E981-A5C0-7648-B875-CA405D584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E981-A5C0-7648-B875-CA405D584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C157-CFBD-4E66-8915-7914EA4619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E981-A5C0-7648-B875-CA405D5847B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1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3E981-A5C0-7648-B875-CA405D5847B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1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9EDF5-3C5A-9649-9ECD-1F4914F850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8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3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0677-7D3A-6741-BC02-AC5CE5C3466B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D03E-9FC3-6041-B21C-DC8D53940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un@atgu.mgh.harvard.edu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rativ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hanxw.github.io/rvtests/" TargetMode="External"/><Relationship Id="rId4" Type="http://schemas.openxmlformats.org/officeDocument/2006/relationships/hyperlink" Target="http://dlin.web.unc.edu/software/score-seq/" TargetMode="External"/><Relationship Id="rId5" Type="http://schemas.openxmlformats.org/officeDocument/2006/relationships/hyperlink" Target="http://www.well.ox.ac.uk/GRANVIL/index.shtml" TargetMode="External"/><Relationship Id="rId6" Type="http://schemas.openxmlformats.org/officeDocument/2006/relationships/hyperlink" Target="http://www.hsph.harvard.edu/ska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ome.sph.umich.edu/wiki/EPACT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7863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next-generation sequencing data using PLINK/SEQ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11629"/>
            <a:ext cx="6400800" cy="2434605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Douglas Ruderfer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d</a:t>
            </a:r>
            <a:r>
              <a:rPr lang="en-US" dirty="0" smtClean="0">
                <a:hlinkClick r:id="rId3"/>
              </a:rPr>
              <a:t>ouglas.ruderfer@mssm.edu</a:t>
            </a:r>
            <a:endParaRPr lang="en-US" dirty="0" smtClean="0"/>
          </a:p>
          <a:p>
            <a:endParaRPr lang="en-US" dirty="0" smtClean="0"/>
          </a:p>
          <a:p>
            <a:r>
              <a:rPr lang="en-US" sz="3800" dirty="0" smtClean="0">
                <a:solidFill>
                  <a:srgbClr val="1F497D"/>
                </a:solidFill>
              </a:rPr>
              <a:t>Boulder Workshop</a:t>
            </a:r>
            <a:endParaRPr lang="en-US" sz="3800" dirty="0">
              <a:solidFill>
                <a:srgbClr val="1F497D"/>
              </a:solidFill>
            </a:endParaRPr>
          </a:p>
          <a:p>
            <a:r>
              <a:rPr lang="en-US" sz="3800" dirty="0" smtClean="0">
                <a:solidFill>
                  <a:srgbClr val="1F497D"/>
                </a:solidFill>
              </a:rPr>
              <a:t>March 4</a:t>
            </a:r>
            <a:r>
              <a:rPr lang="en-US" sz="3800" baseline="30000" dirty="0" smtClean="0">
                <a:solidFill>
                  <a:srgbClr val="1F497D"/>
                </a:solidFill>
              </a:rPr>
              <a:t>th</a:t>
            </a:r>
            <a:r>
              <a:rPr lang="en-US" sz="3800" dirty="0" smtClean="0">
                <a:solidFill>
                  <a:srgbClr val="1F497D"/>
                </a:solidFill>
              </a:rPr>
              <a:t> 2015</a:t>
            </a:r>
            <a:endParaRPr lang="en-US" sz="3800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pic>
        <p:nvPicPr>
          <p:cNvPr id="2" name="Picture 1" descr="support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" y="4820191"/>
            <a:ext cx="1371600" cy="19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4226"/>
            <a:ext cx="2967845" cy="2431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138" y="1713530"/>
            <a:ext cx="2709572" cy="25022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675" y="1751207"/>
            <a:ext cx="2975157" cy="24646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7854" y="398653"/>
            <a:ext cx="88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Common visual identification of likely genotype errors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761" y="5122944"/>
            <a:ext cx="819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 often unknown, complex confounding influence of factors in DNA preparation, </a:t>
            </a:r>
          </a:p>
          <a:p>
            <a:pPr algn="ctr"/>
            <a:r>
              <a:rPr lang="en-US" dirty="0" err="1" smtClean="0"/>
              <a:t>exome</a:t>
            </a:r>
            <a:r>
              <a:rPr lang="en-US" dirty="0" smtClean="0"/>
              <a:t> capture technology, alignment, SNP calling algorithm or QC filters: </a:t>
            </a:r>
          </a:p>
          <a:p>
            <a:pPr algn="ctr"/>
            <a:r>
              <a:rPr lang="en-US" b="1" dirty="0" smtClean="0"/>
              <a:t>means that directly combining data across different studies is difficult.</a:t>
            </a:r>
          </a:p>
        </p:txBody>
      </p:sp>
    </p:spTree>
    <p:extLst>
      <p:ext uri="{BB962C8B-B14F-4D97-AF65-F5344CB8AC3E}">
        <p14:creationId xmlns:p14="http://schemas.microsoft.com/office/powerpoint/2010/main" val="298936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IN2A.chr16:9857517.50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5" y="1643052"/>
            <a:ext cx="3991128" cy="3446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6566" y="6358190"/>
            <a:ext cx="332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IGV : Integrative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Genome Viewer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240031" y="2217258"/>
            <a:ext cx="98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Proband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47382" y="3252611"/>
            <a:ext cx="79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98609" y="4254982"/>
            <a:ext cx="89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7577" y="1007733"/>
            <a:ext cx="312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validated </a:t>
            </a:r>
            <a:r>
              <a:rPr lang="en-US" i="1" dirty="0" smtClean="0"/>
              <a:t>de novo </a:t>
            </a:r>
            <a:r>
              <a:rPr lang="en-US" dirty="0" smtClean="0"/>
              <a:t>mutation…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855" y="5503453"/>
            <a:ext cx="399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US" sz="1400" dirty="0" smtClean="0"/>
              <a:t> lines = 10s-100s of reads with reference </a:t>
            </a:r>
          </a:p>
          <a:p>
            <a:r>
              <a:rPr lang="en-US" sz="1400" dirty="0" smtClean="0"/>
              <a:t>allele piled up across region 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rgbClr val="F79646"/>
                </a:solidFill>
              </a:rPr>
              <a:t>Colored</a:t>
            </a:r>
            <a:r>
              <a:rPr lang="en-US" sz="1400" dirty="0" smtClean="0"/>
              <a:t> : reads containing a non-reference site</a:t>
            </a:r>
            <a:endParaRPr lang="en-US" sz="1400" dirty="0"/>
          </a:p>
        </p:txBody>
      </p:sp>
      <p:pic>
        <p:nvPicPr>
          <p:cNvPr id="9" name="Picture 8" descr="FAM120B.chr6:170627650.51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/>
          <a:stretch/>
        </p:blipFill>
        <p:spPr>
          <a:xfrm>
            <a:off x="4610780" y="1643051"/>
            <a:ext cx="4346089" cy="34702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02082" y="5270366"/>
            <a:ext cx="3548901" cy="237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8266" y="5113297"/>
            <a:ext cx="8173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bases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37977" y="1041555"/>
            <a:ext cx="231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and one that did not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0655" y="5286904"/>
            <a:ext cx="147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Parents also have some (</a:t>
            </a:r>
            <a:r>
              <a:rPr lang="en-US" sz="1400" dirty="0" smtClean="0">
                <a:solidFill>
                  <a:srgbClr val="FF0000"/>
                </a:solidFill>
              </a:rPr>
              <a:t>red</a:t>
            </a:r>
            <a:r>
              <a:rPr lang="en-US" sz="1400" dirty="0" smtClean="0"/>
              <a:t>) non-reference reads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39357" y="5270366"/>
            <a:ext cx="147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Proband</a:t>
            </a:r>
            <a:r>
              <a:rPr lang="en-US" sz="1400" dirty="0" smtClean="0"/>
              <a:t> also has apparent de novo deletion nearby (black)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9957" y="5317846"/>
            <a:ext cx="117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Both parents heterozygous for adjacent base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V="1">
            <a:off x="5696566" y="4166435"/>
            <a:ext cx="1069074" cy="1120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flipV="1">
            <a:off x="8375268" y="2647051"/>
            <a:ext cx="16502" cy="2623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H="1" flipV="1">
            <a:off x="6979294" y="4759944"/>
            <a:ext cx="88614" cy="557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5999" y="391716"/>
            <a:ext cx="808426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Screening for </a:t>
            </a:r>
            <a:r>
              <a:rPr lang="en-US" i="1" dirty="0" smtClean="0"/>
              <a:t>de novo </a:t>
            </a:r>
            <a:r>
              <a:rPr lang="en-US" dirty="0" smtClean="0"/>
              <a:t>mutation = an exquisite way to find strange sequencing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0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5" y="1566103"/>
            <a:ext cx="4062513" cy="42298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84" y="1566102"/>
            <a:ext cx="4171651" cy="422986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58ED5"/>
                </a:solidFill>
              </a:rPr>
              <a:t>Outlier individuals can be identified from summary statistics</a:t>
            </a:r>
            <a:endParaRPr lang="en-US" sz="2800" b="1" dirty="0">
              <a:solidFill>
                <a:srgbClr val="558ED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737" y="3162386"/>
            <a:ext cx="24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singletons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5703" y="6012392"/>
            <a:ext cx="751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Indication of random technical sequencing artifacts or population substructure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3032" y="3130120"/>
            <a:ext cx="248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Proportion of variants in </a:t>
            </a:r>
            <a:r>
              <a:rPr lang="en-US" b="1" dirty="0" err="1" smtClean="0"/>
              <a:t>dbSNP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38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0" y="1784420"/>
            <a:ext cx="4390588" cy="44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136" y="141763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two-ring </a:t>
            </a:r>
            <a:r>
              <a:rPr lang="en-US" b="1" dirty="0" smtClean="0"/>
              <a:t>purines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372" y="14201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one-ring </a:t>
            </a:r>
            <a:r>
              <a:rPr lang="en-US" b="1" dirty="0" err="1" smtClean="0"/>
              <a:t>pyrimidines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4350" y="6239531"/>
            <a:ext cx="4527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http://</a:t>
            </a:r>
            <a:r>
              <a:rPr lang="en-US" sz="1200" i="1" dirty="0" err="1" smtClean="0"/>
              <a:t>www.mun.ca</a:t>
            </a:r>
            <a:r>
              <a:rPr lang="en-US" sz="1200" i="1" dirty="0" smtClean="0"/>
              <a:t>/biology/</a:t>
            </a:r>
            <a:r>
              <a:rPr lang="en-US" sz="1200" i="1" dirty="0" err="1" smtClean="0"/>
              <a:t>scarr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Transitions_vs_Transversions.html</a:t>
            </a:r>
            <a:endParaRPr lang="en-US" sz="1200" i="1" dirty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58ED5"/>
                </a:solidFill>
              </a:rPr>
              <a:t>Genomic properties can also be used to assess quality</a:t>
            </a:r>
            <a:endParaRPr lang="en-US" sz="2800" b="1" dirty="0">
              <a:solidFill>
                <a:srgbClr val="558ED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0531" y="1559279"/>
            <a:ext cx="3130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an expectation for the proportion of mutations seen across the genome</a:t>
            </a:r>
          </a:p>
          <a:p>
            <a:endParaRPr lang="en-US" dirty="0"/>
          </a:p>
          <a:p>
            <a:r>
              <a:rPr lang="en-US" dirty="0" smtClean="0"/>
              <a:t>The human genome should have a 2:1 transitions to </a:t>
            </a:r>
            <a:r>
              <a:rPr lang="en-US" dirty="0" err="1" smtClean="0"/>
              <a:t>transversions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data were a series of random mutations you’d get a 1:2 transition to </a:t>
            </a:r>
            <a:r>
              <a:rPr lang="en-US" dirty="0" err="1" smtClean="0"/>
              <a:t>transversion</a:t>
            </a:r>
            <a:r>
              <a:rPr lang="en-US" dirty="0" smtClean="0"/>
              <a:t> rate</a:t>
            </a:r>
          </a:p>
          <a:p>
            <a:endParaRPr lang="en-US" dirty="0"/>
          </a:p>
          <a:p>
            <a:r>
              <a:rPr lang="en-US" dirty="0" smtClean="0"/>
              <a:t>Useful as a quality control measure per individual as well as over the entire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8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58ED5"/>
                </a:solidFill>
              </a:rPr>
              <a:t>Coverage (read depth) is variable</a:t>
            </a:r>
            <a:endParaRPr lang="en-US" sz="3600" b="1" dirty="0">
              <a:solidFill>
                <a:srgbClr val="558ED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735" y="1965726"/>
            <a:ext cx="5552412" cy="314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6" y="2116121"/>
            <a:ext cx="3063697" cy="2967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776" y="5654842"/>
            <a:ext cx="803174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mean coverage is necessary for adequate coverage across the </a:t>
            </a:r>
            <a:r>
              <a:rPr lang="en-US" dirty="0" err="1" smtClean="0"/>
              <a:t>exome</a:t>
            </a:r>
            <a:r>
              <a:rPr lang="en-US" dirty="0" smtClean="0"/>
              <a:t>/genome</a:t>
            </a:r>
          </a:p>
          <a:p>
            <a:r>
              <a:rPr lang="en-US" dirty="0" smtClean="0"/>
              <a:t>Variant detection is dependent on read depth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0679" y="3489158"/>
            <a:ext cx="5552412" cy="8689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615" y="1565186"/>
            <a:ext cx="24238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High depth </a:t>
            </a:r>
            <a:r>
              <a:rPr lang="en-US" sz="1600" i="1" dirty="0" smtClean="0"/>
              <a:t>whole genome </a:t>
            </a:r>
          </a:p>
          <a:p>
            <a:pPr algn="ctr"/>
            <a:r>
              <a:rPr lang="en-US" sz="1600" i="1" dirty="0" smtClean="0"/>
              <a:t>sequencing (27x)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0540" y="1636498"/>
            <a:ext cx="35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High depth </a:t>
            </a:r>
            <a:r>
              <a:rPr lang="en-US" i="1" dirty="0" err="1" smtClean="0"/>
              <a:t>exome</a:t>
            </a:r>
            <a:r>
              <a:rPr lang="en-US" i="1" dirty="0" smtClean="0"/>
              <a:t> sequencing (90x)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895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" y="1904495"/>
            <a:ext cx="8142036" cy="3693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558ED5"/>
                </a:solidFill>
              </a:rPr>
              <a:t>Cases </a:t>
            </a:r>
            <a:r>
              <a:rPr lang="en-US" sz="3000" b="1" dirty="0">
                <a:solidFill>
                  <a:srgbClr val="558ED5"/>
                </a:solidFill>
              </a:rPr>
              <a:t>and controls </a:t>
            </a:r>
            <a:r>
              <a:rPr lang="en-US" sz="3000" b="1" dirty="0" smtClean="0">
                <a:solidFill>
                  <a:srgbClr val="558ED5"/>
                </a:solidFill>
              </a:rPr>
              <a:t>should be well</a:t>
            </a:r>
            <a:r>
              <a:rPr lang="en-US" sz="3000" b="1" dirty="0">
                <a:solidFill>
                  <a:srgbClr val="558ED5"/>
                </a:solidFill>
              </a:rPr>
              <a:t>-matched with respect to </a:t>
            </a:r>
            <a:r>
              <a:rPr lang="en-US" sz="3000" b="1" dirty="0" smtClean="0">
                <a:solidFill>
                  <a:srgbClr val="558ED5"/>
                </a:solidFill>
              </a:rPr>
              <a:t>technical attributes of the dataset</a:t>
            </a:r>
            <a:endParaRPr lang="en-US" sz="30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8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65568"/>
              </p:ext>
            </p:extLst>
          </p:nvPr>
        </p:nvGraphicFramePr>
        <p:xfrm>
          <a:off x="4946316" y="2326333"/>
          <a:ext cx="3740484" cy="281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7682" y="2019831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Allele frequency by annotation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4000" y="1925061"/>
            <a:ext cx="4571999" cy="3085546"/>
            <a:chOff x="242101" y="1903792"/>
            <a:chExt cx="3546510" cy="2432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69908"/>
            <a:stretch/>
          </p:blipFill>
          <p:spPr>
            <a:xfrm>
              <a:off x="242101" y="1903792"/>
              <a:ext cx="1415583" cy="24323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4702"/>
            <a:stretch/>
          </p:blipFill>
          <p:spPr>
            <a:xfrm>
              <a:off x="1657684" y="1903792"/>
              <a:ext cx="2130927" cy="24323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77988" y="5374272"/>
            <a:ext cx="52805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Deleterious of annotation tracks with allele frequency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409" y="363970"/>
            <a:ext cx="81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58ED5"/>
                </a:solidFill>
              </a:rPr>
              <a:t>Functional annotation of variants</a:t>
            </a:r>
            <a:endParaRPr lang="en-US" sz="3600" b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3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PLINK/SEQ practical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57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here has experience working with sequencing data?</a:t>
            </a:r>
          </a:p>
          <a:p>
            <a:endParaRPr lang="en-US" dirty="0" smtClean="0"/>
          </a:p>
          <a:p>
            <a:r>
              <a:rPr lang="en-US" dirty="0" smtClean="0"/>
              <a:t>How many have used PLINK/SEQ?</a:t>
            </a:r>
          </a:p>
          <a:p>
            <a:pPr lvl="1"/>
            <a:r>
              <a:rPr lang="en-US" dirty="0" smtClean="0"/>
              <a:t>How may consider themselves already well versed with PLINK/SEQ?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 those with no experience, how many have immediate plans to work sequencing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3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www.socrative.com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Student Login: Room a550ae41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Fill out first quiz now!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97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66682" y="680321"/>
            <a:ext cx="5086156" cy="260541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Sequencing technologies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Alignment and variant calling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Gene testing methodology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Variant annotation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52930" y="3673707"/>
            <a:ext cx="529210" cy="8919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316" y="5167938"/>
            <a:ext cx="4142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Analyzing sequencing data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063239" y="680321"/>
            <a:ext cx="393128" cy="27515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8529" y="1414957"/>
            <a:ext cx="10909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Covered </a:t>
            </a:r>
          </a:p>
          <a:p>
            <a:pPr algn="ctr"/>
            <a:r>
              <a:rPr lang="en-US" sz="2000" i="1" dirty="0"/>
              <a:t>e</a:t>
            </a:r>
            <a:r>
              <a:rPr lang="en-US" sz="2000" i="1" dirty="0" smtClean="0"/>
              <a:t>arlier</a:t>
            </a:r>
          </a:p>
          <a:p>
            <a:pPr algn="ctr"/>
            <a:r>
              <a:rPr lang="en-US" sz="2000" i="1" dirty="0" smtClean="0"/>
              <a:t>today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ctr"/>
            <a:endParaRPr lang="en-US" sz="20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17913" y="4614212"/>
            <a:ext cx="3814466" cy="163121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Focus for </a:t>
            </a:r>
            <a:r>
              <a:rPr lang="en-US" sz="2000" b="1" i="1" dirty="0" smtClean="0"/>
              <a:t>this session: </a:t>
            </a:r>
            <a:endParaRPr lang="en-US" sz="2000" b="1" i="1" dirty="0" smtClean="0"/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What to expect from a sequencing</a:t>
            </a:r>
          </a:p>
          <a:p>
            <a:pPr algn="ctr"/>
            <a:r>
              <a:rPr lang="en-US" sz="2000" i="1" dirty="0" smtClean="0"/>
              <a:t>Study</a:t>
            </a:r>
            <a:r>
              <a:rPr lang="en-US" sz="2000" i="1" dirty="0"/>
              <a:t>?</a:t>
            </a:r>
            <a:r>
              <a:rPr lang="en-US" sz="2000" i="1" dirty="0" smtClean="0"/>
              <a:t> what the data look like?</a:t>
            </a:r>
          </a:p>
          <a:p>
            <a:pPr algn="ctr"/>
            <a:r>
              <a:rPr lang="en-US" sz="2000" i="1" dirty="0" smtClean="0"/>
              <a:t>genotype-phenotype analysis?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15554" y="5429548"/>
            <a:ext cx="669976" cy="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2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mkdir</a:t>
            </a:r>
            <a:r>
              <a:rPr lang="en-US" dirty="0" smtClean="0"/>
              <a:t> </a:t>
            </a:r>
            <a:r>
              <a:rPr lang="en-US" dirty="0" err="1" smtClean="0"/>
              <a:t>PSEQpractical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d </a:t>
            </a:r>
            <a:r>
              <a:rPr lang="en-US" dirty="0" err="1" smtClean="0"/>
              <a:t>PSEQpractical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p</a:t>
            </a:r>
            <a:r>
              <a:rPr lang="en-US" dirty="0" smtClean="0"/>
              <a:t> /faculty/</a:t>
            </a:r>
            <a:r>
              <a:rPr lang="en-US" dirty="0" err="1" smtClean="0"/>
              <a:t>douglas</a:t>
            </a:r>
            <a:r>
              <a:rPr lang="en-US" dirty="0" smtClean="0"/>
              <a:t>/</a:t>
            </a:r>
            <a:r>
              <a:rPr lang="en-US" dirty="0" err="1" smtClean="0"/>
              <a:t>PSEQpractical</a:t>
            </a:r>
            <a:r>
              <a:rPr lang="en-US" dirty="0" smtClean="0"/>
              <a:t>/* ./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ln</a:t>
            </a:r>
            <a:r>
              <a:rPr lang="en-US" dirty="0" smtClean="0"/>
              <a:t> –s /opt/</a:t>
            </a:r>
            <a:r>
              <a:rPr lang="en-US" dirty="0" err="1" smtClean="0"/>
              <a:t>pseq</a:t>
            </a:r>
            <a:r>
              <a:rPr lang="en-US" dirty="0" smtClean="0"/>
              <a:t>/resources resources</a:t>
            </a:r>
          </a:p>
          <a:p>
            <a:pPr marL="0" indent="0">
              <a:buNone/>
            </a:pPr>
            <a:r>
              <a:rPr lang="en-US" dirty="0" err="1" smtClean="0"/>
              <a:t>ln</a:t>
            </a:r>
            <a:r>
              <a:rPr lang="en-US" dirty="0" smtClean="0"/>
              <a:t> –s /opt/</a:t>
            </a:r>
            <a:r>
              <a:rPr lang="en-US" dirty="0" err="1" smtClean="0"/>
              <a:t>pseq</a:t>
            </a:r>
            <a:r>
              <a:rPr lang="en-US" dirty="0" smtClean="0"/>
              <a:t>/</a:t>
            </a:r>
            <a:r>
              <a:rPr lang="en-US" dirty="0" err="1" smtClean="0"/>
              <a:t>vcf</a:t>
            </a:r>
            <a:r>
              <a:rPr lang="en-US" dirty="0" smtClean="0"/>
              <a:t> </a:t>
            </a:r>
            <a:r>
              <a:rPr lang="en-US" dirty="0" err="1" smtClean="0"/>
              <a:t>vcf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5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PLINK/SEQ is one of many tools to analyze sequencing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EPACTS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://genome.sph.umich.edu/wiki/</a:t>
            </a:r>
            <a:r>
              <a:rPr lang="en-US" dirty="0" smtClean="0">
                <a:hlinkClick r:id="rId2"/>
              </a:rPr>
              <a:t>EPACTS</a:t>
            </a:r>
            <a:endParaRPr lang="en-US" dirty="0" smtClean="0"/>
          </a:p>
          <a:p>
            <a:r>
              <a:rPr lang="en-US" dirty="0" err="1" smtClean="0"/>
              <a:t>RvTests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http://zhanxw.github.io/rvtests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Score-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http://dlin.web.unc.edu/software/score-seq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Granvil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http://www.well.ox.ac.uk/GRANVIL/</a:t>
            </a:r>
            <a:r>
              <a:rPr lang="en-US" dirty="0" smtClean="0">
                <a:hlinkClick r:id="rId5"/>
              </a:rPr>
              <a:t>index.shtml</a:t>
            </a:r>
            <a:endParaRPr lang="en-US" dirty="0" smtClean="0"/>
          </a:p>
          <a:p>
            <a:r>
              <a:rPr lang="en-US" dirty="0" smtClean="0"/>
              <a:t>SKAT</a:t>
            </a:r>
          </a:p>
          <a:p>
            <a:pPr lvl="1"/>
            <a:r>
              <a:rPr lang="en-US" dirty="0">
                <a:hlinkClick r:id="rId6"/>
              </a:rPr>
              <a:t>http://www.hsph.harvard.edu/skat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…. </a:t>
            </a:r>
            <a:r>
              <a:rPr lang="en-US" dirty="0" smtClean="0"/>
              <a:t>many </a:t>
            </a:r>
            <a:r>
              <a:rPr lang="en-US" dirty="0" smtClean="0"/>
              <a:t>others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9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PLINK/SEQ: a toolset for NGS variation datasets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60902" y="1545406"/>
            <a:ext cx="3557698" cy="503170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VCF as primary input</a:t>
            </a:r>
          </a:p>
          <a:p>
            <a:pPr>
              <a:lnSpc>
                <a:spcPct val="60000"/>
              </a:lnSpc>
            </a:pPr>
            <a:endParaRPr lang="en-US" sz="1800" dirty="0" smtClean="0"/>
          </a:p>
          <a:p>
            <a:r>
              <a:rPr lang="en-US" sz="1800" dirty="0" smtClean="0"/>
              <a:t>Focus on analysis of rare variation</a:t>
            </a:r>
            <a:endParaRPr lang="en-US" sz="1800" dirty="0"/>
          </a:p>
          <a:p>
            <a:pPr marL="0" indent="0">
              <a:lnSpc>
                <a:spcPct val="60000"/>
              </a:lnSpc>
              <a:buNone/>
            </a:pPr>
            <a:endParaRPr lang="en-US" sz="1800" dirty="0"/>
          </a:p>
          <a:p>
            <a:r>
              <a:rPr lang="en-US" sz="1800" dirty="0" smtClean="0"/>
              <a:t>Extensible meta-information on locus, genotypes, individuals</a:t>
            </a:r>
          </a:p>
          <a:p>
            <a:pPr>
              <a:lnSpc>
                <a:spcPct val="60000"/>
              </a:lnSpc>
            </a:pPr>
            <a:endParaRPr lang="en-US" sz="1800" dirty="0" smtClean="0"/>
          </a:p>
          <a:p>
            <a:r>
              <a:rPr lang="en-US" sz="1800" dirty="0" smtClean="0"/>
              <a:t>Bundled with key reference databases that can be directly intersected with one’s own project</a:t>
            </a:r>
            <a:endParaRPr lang="en-US" sz="1800" dirty="0"/>
          </a:p>
          <a:p>
            <a:pPr>
              <a:lnSpc>
                <a:spcPct val="60000"/>
              </a:lnSpc>
            </a:pPr>
            <a:endParaRPr lang="en-US" sz="1800" dirty="0" smtClean="0"/>
          </a:p>
          <a:p>
            <a:r>
              <a:rPr lang="en-US" sz="1800" dirty="0"/>
              <a:t>Command-line and R library; web-based GUI under-development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063606"/>
            <a:ext cx="5040202" cy="3745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1704" y="1579914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atgu.mgh.harvard.edu</a:t>
            </a:r>
            <a:r>
              <a:rPr lang="en-US" sz="2000" dirty="0" smtClean="0"/>
              <a:t>/</a:t>
            </a:r>
            <a:r>
              <a:rPr lang="en-US" sz="2000" dirty="0" err="1" smtClean="0"/>
              <a:t>plinkseq</a:t>
            </a:r>
            <a:r>
              <a:rPr lang="en-US" sz="2000" dirty="0" smtClean="0"/>
              <a:t>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20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72127" y="995184"/>
            <a:ext cx="3614275" cy="4904299"/>
            <a:chOff x="2172127" y="995184"/>
            <a:chExt cx="3614275" cy="4904299"/>
          </a:xfrm>
        </p:grpSpPr>
        <p:sp>
          <p:nvSpPr>
            <p:cNvPr id="6" name="Rectangle 5"/>
            <p:cNvSpPr/>
            <p:nvPr/>
          </p:nvSpPr>
          <p:spPr>
            <a:xfrm>
              <a:off x="2172127" y="4985478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3222" y="995184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76885" y="3545362"/>
              <a:ext cx="2409517" cy="914005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35522" y="1909189"/>
              <a:ext cx="152400" cy="166565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409" y="4459367"/>
              <a:ext cx="152400" cy="526111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1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ulder-2013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lder-2013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8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lder-2013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0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lder-2013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Brief introduction to sequence analysis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control in sequencing </a:t>
            </a:r>
            <a:r>
              <a:rPr lang="en-US" dirty="0" smtClean="0"/>
              <a:t>studies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558ED5"/>
                </a:solidFill>
              </a:rPr>
              <a:t>Getting familiar with PLINK/</a:t>
            </a:r>
            <a:r>
              <a:rPr lang="en-US" b="1" dirty="0" smtClean="0">
                <a:solidFill>
                  <a:srgbClr val="558ED5"/>
                </a:solidFill>
              </a:rPr>
              <a:t>SEQ</a:t>
            </a:r>
            <a:endParaRPr lang="en-US" b="1" dirty="0">
              <a:solidFill>
                <a:srgbClr val="558ED5"/>
              </a:solidFill>
            </a:endParaRPr>
          </a:p>
          <a:p>
            <a:pPr lvl="1"/>
            <a:r>
              <a:rPr lang="en-US" dirty="0" smtClean="0"/>
              <a:t>Basic command format</a:t>
            </a:r>
          </a:p>
          <a:p>
            <a:pPr lvl="1"/>
            <a:r>
              <a:rPr lang="en-US" dirty="0" smtClean="0"/>
              <a:t>Some initial commands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558ED5"/>
                </a:solidFill>
              </a:rPr>
              <a:t>PLINK/SEQ Practical</a:t>
            </a:r>
          </a:p>
          <a:p>
            <a:pPr lvl="1"/>
            <a:r>
              <a:rPr lang="en-US" dirty="0" smtClean="0"/>
              <a:t>Viewing sequencing data</a:t>
            </a:r>
          </a:p>
          <a:p>
            <a:pPr lvl="1"/>
            <a:r>
              <a:rPr lang="en-US" dirty="0" smtClean="0"/>
              <a:t>Filtering or QC-</a:t>
            </a:r>
            <a:r>
              <a:rPr lang="en-US" dirty="0" err="1" smtClean="0"/>
              <a:t>ing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Annotation within PLINK/SEQ</a:t>
            </a:r>
          </a:p>
          <a:p>
            <a:pPr lvl="1"/>
            <a:r>
              <a:rPr lang="en-US" dirty="0" smtClean="0"/>
              <a:t>Variant and Gene based association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7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528"/>
          <a:stretch/>
        </p:blipFill>
        <p:spPr>
          <a:xfrm>
            <a:off x="304800" y="0"/>
            <a:ext cx="8528538" cy="2364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49"/>
          <a:stretch/>
        </p:blipFill>
        <p:spPr>
          <a:xfrm>
            <a:off x="0" y="2351645"/>
            <a:ext cx="9144000" cy="45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" y="583827"/>
            <a:ext cx="9144000" cy="1145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2129"/>
          <a:stretch/>
        </p:blipFill>
        <p:spPr>
          <a:xfrm>
            <a:off x="0" y="2331727"/>
            <a:ext cx="9144000" cy="3364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647" y="6056233"/>
            <a:ext cx="18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 </a:t>
            </a:r>
            <a:r>
              <a:rPr lang="en-US" i="1" dirty="0" smtClean="0"/>
              <a:t>{ -- continues -- }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7473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254"/>
            <a:ext cx="9144000" cy="4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3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52"/>
            <a:ext cx="9144000" cy="3248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4254"/>
            <a:ext cx="9144000" cy="34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ulder-2013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1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PSEQ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couple of terminals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PSEQpractical.txt</a:t>
            </a:r>
            <a:r>
              <a:rPr lang="en-US" dirty="0" smtClean="0"/>
              <a:t> (</a:t>
            </a:r>
            <a:r>
              <a:rPr lang="en-US" dirty="0" err="1" smtClean="0"/>
              <a:t>emacs</a:t>
            </a:r>
            <a:r>
              <a:rPr lang="en-US" dirty="0" smtClean="0"/>
              <a:t>, </a:t>
            </a:r>
            <a:r>
              <a:rPr lang="en-US" dirty="0" err="1" smtClean="0"/>
              <a:t>pico</a:t>
            </a:r>
            <a:r>
              <a:rPr lang="en-US" dirty="0" smtClean="0"/>
              <a:t>, </a:t>
            </a:r>
            <a:r>
              <a:rPr lang="en-US" dirty="0" err="1" smtClean="0"/>
              <a:t>nano</a:t>
            </a:r>
            <a:r>
              <a:rPr lang="en-US" dirty="0" smtClean="0"/>
              <a:t>, less)</a:t>
            </a:r>
          </a:p>
          <a:p>
            <a:endParaRPr lang="en-US" dirty="0" smtClean="0"/>
          </a:p>
          <a:p>
            <a:r>
              <a:rPr lang="en-US" dirty="0" smtClean="0"/>
              <a:t>We’ll look at the data &amp; step through the initial steps of the tutorial together, followed by some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7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QC: things to watch out for in </a:t>
            </a:r>
            <a:r>
              <a:rPr lang="en-US" b="1" dirty="0" smtClean="0"/>
              <a:t>sequencing </a:t>
            </a:r>
            <a:r>
              <a:rPr lang="en-US" b="1" dirty="0" smtClean="0"/>
              <a:t>datasets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6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44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</a:rPr>
              <a:t>Most variants are rare</a:t>
            </a:r>
            <a:endParaRPr lang="en-US" b="1" dirty="0">
              <a:solidFill>
                <a:srgbClr val="558ED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2522"/>
            <a:ext cx="3830327" cy="4013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151" y="6199393"/>
            <a:ext cx="299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Allele counts from 5k </a:t>
            </a:r>
            <a:r>
              <a:rPr lang="en-US" i="1" dirty="0" err="1" smtClean="0"/>
              <a:t>exomes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85108" y="1785626"/>
            <a:ext cx="437868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or most variants will be seen only once, nearly all will be seen only a few times</a:t>
            </a:r>
          </a:p>
          <a:p>
            <a:endParaRPr lang="en-US" dirty="0"/>
          </a:p>
          <a:p>
            <a:r>
              <a:rPr lang="en-US" dirty="0" smtClean="0"/>
              <a:t>Some v</a:t>
            </a:r>
            <a:r>
              <a:rPr lang="en-US" dirty="0" smtClean="0"/>
              <a:t>ariant based </a:t>
            </a:r>
            <a:r>
              <a:rPr lang="en-US" dirty="0" smtClean="0"/>
              <a:t>QC metrics used in GWAS are less effective</a:t>
            </a:r>
          </a:p>
          <a:p>
            <a:r>
              <a:rPr lang="en-US" dirty="0"/>
              <a:t>	</a:t>
            </a:r>
            <a:r>
              <a:rPr lang="en-US" i="1" dirty="0" smtClean="0"/>
              <a:t>Hardy-Weinberg Equilibrium</a:t>
            </a:r>
          </a:p>
          <a:p>
            <a:r>
              <a:rPr lang="en-US" i="1" dirty="0"/>
              <a:t>	</a:t>
            </a:r>
            <a:r>
              <a:rPr lang="en-US" i="1" dirty="0" smtClean="0"/>
              <a:t>Allele frequency comparison to 	population or other controls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Similar concerns exist as in GWAS</a:t>
            </a:r>
          </a:p>
          <a:p>
            <a:r>
              <a:rPr lang="en-US" i="1" dirty="0" smtClean="0"/>
              <a:t>	Population </a:t>
            </a:r>
            <a:r>
              <a:rPr lang="en-US" i="1" dirty="0" smtClean="0"/>
              <a:t>structure</a:t>
            </a:r>
          </a:p>
          <a:p>
            <a:r>
              <a:rPr lang="en-US" i="1" dirty="0" smtClean="0"/>
              <a:t>	Batch </a:t>
            </a:r>
            <a:r>
              <a:rPr lang="en-US" i="1" dirty="0" smtClean="0"/>
              <a:t>effects</a:t>
            </a:r>
          </a:p>
          <a:p>
            <a:r>
              <a:rPr lang="en-US" i="1" dirty="0" smtClean="0"/>
              <a:t>	Low </a:t>
            </a:r>
            <a:r>
              <a:rPr lang="en-US" i="1" dirty="0" smtClean="0"/>
              <a:t>quality samples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Plus additional sequencing issues (alignments, homo-polymer runs, </a:t>
            </a:r>
            <a:r>
              <a:rPr lang="en-US" dirty="0" err="1" smtClean="0"/>
              <a:t>indels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4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3" y="48288"/>
            <a:ext cx="88784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58ED5"/>
                </a:solidFill>
                <a:latin typeface="+mn-lt"/>
              </a:rPr>
              <a:t>Sequence analysis requires extensive QC</a:t>
            </a:r>
            <a:endParaRPr lang="en-US" b="1" dirty="0">
              <a:solidFill>
                <a:srgbClr val="558ED5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704" y="1850200"/>
            <a:ext cx="5238750" cy="46885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56153"/>
              </p:ext>
            </p:extLst>
          </p:nvPr>
        </p:nvGraphicFramePr>
        <p:xfrm>
          <a:off x="4743450" y="2209050"/>
          <a:ext cx="1905000" cy="11176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Verdana"/>
                        </a:rPr>
                        <a:t>Threshold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Verdana"/>
                        </a:rPr>
                        <a:t># SNPs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5x10</a:t>
                      </a:r>
                      <a:r>
                        <a:rPr lang="en-US" sz="1000" b="0" i="0" u="none" strike="noStrike" baseline="30000">
                          <a:solidFill>
                            <a:srgbClr val="FF0000"/>
                          </a:solidFill>
                          <a:latin typeface="Verdana"/>
                        </a:rPr>
                        <a:t>-8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5x10</a:t>
                      </a:r>
                      <a:r>
                        <a:rPr lang="en-US" sz="1000" b="0" i="0" u="none" strike="noStrike" baseline="30000">
                          <a:latin typeface="Verdana"/>
                        </a:rPr>
                        <a:t>-7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610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5x10</a:t>
                      </a:r>
                      <a:r>
                        <a:rPr lang="en-US" sz="1000" b="0" i="0" u="none" strike="noStrike" baseline="30000">
                          <a:latin typeface="Verdana"/>
                        </a:rPr>
                        <a:t>-6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755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5x10</a:t>
                      </a:r>
                      <a:r>
                        <a:rPr lang="en-US" sz="1000" b="0" i="0" u="none" strike="noStrike" baseline="30000">
                          <a:latin typeface="Verdana"/>
                        </a:rPr>
                        <a:t>-5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5x10</a:t>
                      </a:r>
                      <a:r>
                        <a:rPr lang="en-US" sz="1000" b="0" i="0" u="none" strike="noStrike" baseline="30000">
                          <a:latin typeface="Verdana"/>
                        </a:rPr>
                        <a:t>-4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1451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4335" y="2199037"/>
            <a:ext cx="3200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Excessive inflation </a:t>
            </a:r>
            <a:r>
              <a:rPr lang="en-US" b="1" dirty="0" smtClean="0">
                <a:latin typeface="+mn-lt"/>
              </a:rPr>
              <a:t>persists despite: </a:t>
            </a:r>
          </a:p>
          <a:p>
            <a:endParaRPr lang="en-US" dirty="0" smtClean="0">
              <a:latin typeface="+mn-lt"/>
            </a:endParaRPr>
          </a:p>
          <a:p>
            <a:r>
              <a:rPr lang="en-US" sz="1600" dirty="0" smtClean="0"/>
              <a:t>Ancestry matched sample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Sequencing being done at the same center with the same technology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Variants being called across all samples together</a:t>
            </a:r>
          </a:p>
          <a:p>
            <a:endParaRPr lang="en-US" sz="1600" dirty="0"/>
          </a:p>
          <a:p>
            <a:r>
              <a:rPr lang="en-US" sz="1600" dirty="0" smtClean="0">
                <a:latin typeface="+mn-lt"/>
              </a:rPr>
              <a:t>Lots of technical errors to </a:t>
            </a:r>
            <a:r>
              <a:rPr lang="en-US" sz="1600" dirty="0" smtClean="0">
                <a:latin typeface="+mn-lt"/>
              </a:rPr>
              <a:t>identify that requires specific QC for sequencing data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60095" y="1338869"/>
            <a:ext cx="44006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/>
              <a:t>q</a:t>
            </a:r>
            <a:r>
              <a:rPr lang="en-US" sz="1600" i="1" dirty="0" err="1" smtClean="0"/>
              <a:t>q</a:t>
            </a:r>
            <a:r>
              <a:rPr lang="en-US" sz="1600" i="1" dirty="0" smtClean="0"/>
              <a:t>-plot from association in </a:t>
            </a:r>
            <a:r>
              <a:rPr lang="en-US" sz="1600" i="1" dirty="0" err="1" smtClean="0"/>
              <a:t>exome</a:t>
            </a:r>
            <a:r>
              <a:rPr lang="en-US" sz="1600" i="1" dirty="0" smtClean="0"/>
              <a:t> sequencing data (</a:t>
            </a:r>
            <a:r>
              <a:rPr lang="en-US" sz="1600" i="1" dirty="0" smtClean="0"/>
              <a:t>1000 </a:t>
            </a:r>
            <a:r>
              <a:rPr lang="en-US" sz="1600" i="1" dirty="0" smtClean="0"/>
              <a:t>cases, 2500 controls)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9750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58ED5"/>
                </a:solidFill>
              </a:rPr>
              <a:t>Levels of QC </a:t>
            </a:r>
            <a:r>
              <a:rPr lang="en-US" sz="3600" b="1" dirty="0" smtClean="0">
                <a:solidFill>
                  <a:srgbClr val="558ED5"/>
                </a:solidFill>
              </a:rPr>
              <a:t>for sequencing data</a:t>
            </a:r>
            <a:endParaRPr lang="en-US" sz="3600" b="1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At the individual’s genotype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llele balance, read depth, </a:t>
            </a:r>
            <a:r>
              <a:rPr lang="en-US" sz="2000" dirty="0"/>
              <a:t>consistent local </a:t>
            </a:r>
            <a:r>
              <a:rPr lang="en-US" sz="2000" dirty="0" smtClean="0"/>
              <a:t>LD, mapping quality, etc.</a:t>
            </a:r>
          </a:p>
          <a:p>
            <a:pPr lvl="1"/>
            <a:r>
              <a:rPr lang="en-US" sz="2000" dirty="0"/>
              <a:t>GQ/</a:t>
            </a:r>
            <a:r>
              <a:rPr lang="en-US" sz="2000" dirty="0" smtClean="0"/>
              <a:t>PL are a summary </a:t>
            </a:r>
            <a:r>
              <a:rPr lang="en-US" sz="2000" dirty="0" smtClean="0"/>
              <a:t>representation (good but not perfect)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At the variant site for all individuals</a:t>
            </a:r>
          </a:p>
          <a:p>
            <a:pPr marL="914400" lvl="1" indent="-457200"/>
            <a:r>
              <a:rPr lang="en-US" sz="2000" dirty="0" smtClean="0"/>
              <a:t>Hardy-Weinberg equilibrium (less effective for rare variants), proportions of high quality genotypes</a:t>
            </a:r>
          </a:p>
          <a:p>
            <a:pPr marL="914400" lvl="1" indent="-457200"/>
            <a:r>
              <a:rPr lang="en-US" sz="2000" dirty="0" smtClean="0"/>
              <a:t>Variant calling </a:t>
            </a:r>
            <a:r>
              <a:rPr lang="en-US" sz="2000" dirty="0"/>
              <a:t>filter (PASS</a:t>
            </a:r>
            <a:r>
              <a:rPr lang="en-US" sz="2000" dirty="0" smtClean="0"/>
              <a:t>)</a:t>
            </a:r>
          </a:p>
          <a:p>
            <a:pPr marL="914400" lvl="1" indent="-457200"/>
            <a:endParaRPr lang="en-US" sz="2000" dirty="0" smtClean="0"/>
          </a:p>
          <a:p>
            <a:pPr marL="514350" indent="-457200"/>
            <a:r>
              <a:rPr lang="en-US" sz="2400" dirty="0" smtClean="0"/>
              <a:t>At the individual level for the </a:t>
            </a:r>
            <a:r>
              <a:rPr lang="en-US" sz="2400" dirty="0" smtClean="0"/>
              <a:t>whole </a:t>
            </a:r>
            <a:r>
              <a:rPr lang="en-US" sz="2400" dirty="0" err="1" smtClean="0"/>
              <a:t>exome</a:t>
            </a:r>
            <a:r>
              <a:rPr lang="en-US" sz="2400" dirty="0" smtClean="0"/>
              <a:t>/genome</a:t>
            </a:r>
            <a:endParaRPr lang="en-US" sz="2400" dirty="0" smtClean="0"/>
          </a:p>
          <a:p>
            <a:pPr marL="914400" lvl="1" indent="-457200"/>
            <a:r>
              <a:rPr lang="en-US" sz="2000" dirty="0" smtClean="0"/>
              <a:t>Number of variants, singletons, % in </a:t>
            </a:r>
            <a:r>
              <a:rPr lang="en-US" sz="2000" dirty="0" err="1" smtClean="0"/>
              <a:t>dbSNP</a:t>
            </a:r>
            <a:r>
              <a:rPr lang="en-US" sz="2000" dirty="0" smtClean="0"/>
              <a:t>, IBS between pairs, mean coverage, </a:t>
            </a:r>
            <a:r>
              <a:rPr lang="en-US" sz="2000" dirty="0" smtClean="0"/>
              <a:t>Transition/</a:t>
            </a:r>
            <a:r>
              <a:rPr lang="en-US" sz="2000" dirty="0" err="1" smtClean="0"/>
              <a:t>Transversion</a:t>
            </a:r>
            <a:r>
              <a:rPr lang="en-US" sz="2000" dirty="0" smtClean="0"/>
              <a:t> ratio (</a:t>
            </a:r>
            <a:r>
              <a:rPr lang="en-US" sz="2000" dirty="0" err="1" smtClean="0"/>
              <a:t>TiTv</a:t>
            </a:r>
            <a:r>
              <a:rPr lang="en-US" sz="2000" dirty="0" smtClean="0"/>
              <a:t>), </a:t>
            </a:r>
            <a:r>
              <a:rPr lang="en-US" sz="2000" dirty="0" err="1" smtClean="0"/>
              <a:t>heterozygosity</a:t>
            </a:r>
            <a:endParaRPr lang="en-US" sz="2000" dirty="0" smtClean="0"/>
          </a:p>
          <a:p>
            <a:pPr marL="914400" lvl="1" indent="-457200"/>
            <a:endParaRPr lang="en-US" sz="2000" dirty="0" smtClean="0"/>
          </a:p>
          <a:p>
            <a:pPr marL="514350" indent="-457200"/>
            <a:r>
              <a:rPr lang="en-US" sz="2400" dirty="0" smtClean="0"/>
              <a:t>At the whole sample level</a:t>
            </a:r>
          </a:p>
          <a:p>
            <a:pPr marL="914400" lvl="1" indent="-457200"/>
            <a:r>
              <a:rPr lang="en-US" sz="2000" dirty="0" err="1" smtClean="0"/>
              <a:t>TiTv</a:t>
            </a:r>
            <a:r>
              <a:rPr lang="en-US" sz="2000" dirty="0" smtClean="0"/>
              <a:t>, number of variants, % </a:t>
            </a:r>
            <a:r>
              <a:rPr lang="en-US" sz="2000" dirty="0" err="1" smtClean="0"/>
              <a:t>dbSNP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209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</a:rPr>
              <a:t>What is the sequencing equivalent of the GWAS intensity plots?</a:t>
            </a:r>
            <a:endParaRPr lang="en-US" sz="3200" b="1" dirty="0">
              <a:solidFill>
                <a:srgbClr val="558ED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957"/>
          <a:stretch/>
        </p:blipFill>
        <p:spPr>
          <a:xfrm>
            <a:off x="4689542" y="1999399"/>
            <a:ext cx="4150076" cy="3500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0493"/>
          <a:stretch/>
        </p:blipFill>
        <p:spPr>
          <a:xfrm>
            <a:off x="213406" y="1999399"/>
            <a:ext cx="4150076" cy="3395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800" y="6098794"/>
            <a:ext cx="80409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Since most variants are rare we can look at technical properties of the genotype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5" y="5886928"/>
            <a:ext cx="5814168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ACGTGACTGACTGCA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GACTGTATGCGATGAT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01537" y="5719433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08150" y="5492456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08152" y="5289780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96772" y="5058921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51667" y="4807643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2916" y="4544214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51667" y="2818871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20404" y="2591894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86824" y="2352766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12916" y="2077187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88908" y="1874511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82533" y="1647534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5638" y="1408406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26280" y="1144978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15280" y="1002732"/>
            <a:ext cx="308019" cy="53642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9861" y="840283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9861" y="1590381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9861" y="2284406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8528" y="4740085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6330" y="5218988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66370" y="3600372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5107" y="3336944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01527" y="3097816"/>
            <a:ext cx="3390468" cy="0"/>
          </a:xfrm>
          <a:prstGeom prst="straightConnector1">
            <a:avLst/>
          </a:prstGeom>
          <a:ln w="76200" cmpd="sng">
            <a:solidFill>
              <a:schemeClr val="accent2"/>
            </a:solidFill>
            <a:headEnd type="arrow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84031" y="2807936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63200" y="4358088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18096" y="4106810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9344" y="3843382"/>
            <a:ext cx="3390468" cy="0"/>
          </a:xfrm>
          <a:prstGeom prst="straightConnector1">
            <a:avLst/>
          </a:prstGeom>
          <a:ln w="762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48400" y="3832501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88771" y="3063712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7906" y="4235957"/>
            <a:ext cx="361735" cy="430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Calibri"/>
              </a:rPr>
              <a:t>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518907" y="1002732"/>
            <a:ext cx="25146" cy="4716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4918" y="3063712"/>
            <a:ext cx="137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Sequencing reads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67026" y="6422693"/>
            <a:ext cx="329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sequence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75230" y="199168"/>
            <a:ext cx="8955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Viewing raw data of a single variant in a single individual provides a lot of info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17022</TotalTime>
  <Words>1017</Words>
  <Application>Microsoft Macintosh PowerPoint</Application>
  <PresentationFormat>On-screen Show (4:3)</PresentationFormat>
  <Paragraphs>208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Analysis of next-generation sequencing data using PLINK/SEQ</vt:lpstr>
      <vt:lpstr>PowerPoint Presentation</vt:lpstr>
      <vt:lpstr>Overview</vt:lpstr>
      <vt:lpstr>QC: things to watch out for in sequencing datasets</vt:lpstr>
      <vt:lpstr>Most variants are rare</vt:lpstr>
      <vt:lpstr>Sequence analysis requires extensive QC</vt:lpstr>
      <vt:lpstr>Levels of QC for sequencing data</vt:lpstr>
      <vt:lpstr>What is the sequencing equivalent of the GWAS intensity plots?</vt:lpstr>
      <vt:lpstr>PowerPoint Presentation</vt:lpstr>
      <vt:lpstr>PowerPoint Presentation</vt:lpstr>
      <vt:lpstr>PowerPoint Presentation</vt:lpstr>
      <vt:lpstr>Outlier individuals can be identified from summary statistics</vt:lpstr>
      <vt:lpstr>Genomic properties can also be used to assess quality</vt:lpstr>
      <vt:lpstr>Coverage (read depth) is variable</vt:lpstr>
      <vt:lpstr>Cases and controls should be well-matched with respect to technical attributes of the dataset</vt:lpstr>
      <vt:lpstr>PowerPoint Presentation</vt:lpstr>
      <vt:lpstr>PLINK/SEQ practical</vt:lpstr>
      <vt:lpstr>Initial questions</vt:lpstr>
      <vt:lpstr>Socrative</vt:lpstr>
      <vt:lpstr>Getting started</vt:lpstr>
      <vt:lpstr>PLINK/SEQ is one of many tools to analyze sequencing data</vt:lpstr>
      <vt:lpstr>PLINK/SEQ: a toolset for NGS variation datasets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PSEQ practical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Purcell</dc:creator>
  <cp:lastModifiedBy>Douglas Ruderfer</cp:lastModifiedBy>
  <cp:revision>158</cp:revision>
  <cp:lastPrinted>2013-01-29T22:34:52Z</cp:lastPrinted>
  <dcterms:created xsi:type="dcterms:W3CDTF">2011-11-16T13:05:24Z</dcterms:created>
  <dcterms:modified xsi:type="dcterms:W3CDTF">2015-03-04T20:28:51Z</dcterms:modified>
</cp:coreProperties>
</file>