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58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71" r:id="rId21"/>
    <p:sldId id="272" r:id="rId22"/>
    <p:sldId id="273" r:id="rId23"/>
    <p:sldId id="308" r:id="rId24"/>
    <p:sldId id="309" r:id="rId25"/>
    <p:sldId id="310" r:id="rId26"/>
    <p:sldId id="311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6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eale:Downloads:timelin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eale:Downloads:time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timeline.csv!$B$1:$B$2</c:f>
              <c:strCache>
                <c:ptCount val="1"/>
                <c:pt idx="0">
                  <c:v>Pubmed - Next Generation Sequencing</c:v>
                </c:pt>
              </c:strCache>
            </c:strRef>
          </c:tx>
          <c:invertIfNegative val="0"/>
          <c:cat>
            <c:numRef>
              <c:f>timeline.csv!$A$3:$A$26</c:f>
              <c:numCache>
                <c:formatCode>General</c:formatCode>
                <c:ptCount val="24"/>
                <c:pt idx="0">
                  <c:v>1979.0</c:v>
                </c:pt>
                <c:pt idx="1">
                  <c:v>1981.0</c:v>
                </c:pt>
                <c:pt idx="2">
                  <c:v>1987.0</c:v>
                </c:pt>
                <c:pt idx="3">
                  <c:v>1989.0</c:v>
                </c:pt>
                <c:pt idx="4">
                  <c:v>1993.0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</c:numCache>
            </c:numRef>
          </c:cat>
          <c:val>
            <c:numRef>
              <c:f>timeline.csv!$B$3:$B$26</c:f>
              <c:numCache>
                <c:formatCode>General</c:formatCode>
                <c:ptCount val="2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4.0</c:v>
                </c:pt>
                <c:pt idx="5">
                  <c:v>1.0</c:v>
                </c:pt>
                <c:pt idx="6">
                  <c:v>1.0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3.0</c:v>
                </c:pt>
                <c:pt idx="11">
                  <c:v>4.0</c:v>
                </c:pt>
                <c:pt idx="12">
                  <c:v>4.0</c:v>
                </c:pt>
                <c:pt idx="13">
                  <c:v>5.0</c:v>
                </c:pt>
                <c:pt idx="14">
                  <c:v>6.0</c:v>
                </c:pt>
                <c:pt idx="15">
                  <c:v>4.0</c:v>
                </c:pt>
                <c:pt idx="16">
                  <c:v>11.0</c:v>
                </c:pt>
                <c:pt idx="17">
                  <c:v>70.0</c:v>
                </c:pt>
                <c:pt idx="18">
                  <c:v>358.0</c:v>
                </c:pt>
                <c:pt idx="19">
                  <c:v>828.0</c:v>
                </c:pt>
                <c:pt idx="20">
                  <c:v>1845.0</c:v>
                </c:pt>
                <c:pt idx="21">
                  <c:v>2996.0</c:v>
                </c:pt>
                <c:pt idx="22">
                  <c:v>3716.0</c:v>
                </c:pt>
                <c:pt idx="23">
                  <c:v>1408.0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829496"/>
        <c:axId val="-2074494856"/>
      </c:barChart>
      <c:catAx>
        <c:axId val="182282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4494856"/>
        <c:crosses val="autoZero"/>
        <c:auto val="1"/>
        <c:lblAlgn val="ctr"/>
        <c:lblOffset val="100"/>
        <c:noMultiLvlLbl val="0"/>
      </c:catAx>
      <c:valAx>
        <c:axId val="-2074494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2829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timeline.csv!$B$1:$B$2</c:f>
              <c:strCache>
                <c:ptCount val="1"/>
                <c:pt idx="0">
                  <c:v>Pubmed - Next Generation Sequencing</c:v>
                </c:pt>
              </c:strCache>
            </c:strRef>
          </c:tx>
          <c:invertIfNegative val="0"/>
          <c:cat>
            <c:numRef>
              <c:f>timeline.csv!$A$3:$A$26</c:f>
              <c:numCache>
                <c:formatCode>General</c:formatCode>
                <c:ptCount val="24"/>
                <c:pt idx="0">
                  <c:v>1979.0</c:v>
                </c:pt>
                <c:pt idx="1">
                  <c:v>1981.0</c:v>
                </c:pt>
                <c:pt idx="2">
                  <c:v>1987.0</c:v>
                </c:pt>
                <c:pt idx="3">
                  <c:v>1989.0</c:v>
                </c:pt>
                <c:pt idx="4">
                  <c:v>1993.0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</c:numCache>
            </c:numRef>
          </c:cat>
          <c:val>
            <c:numRef>
              <c:f>timeline.csv!$B$3:$B$26</c:f>
              <c:numCache>
                <c:formatCode>General</c:formatCode>
                <c:ptCount val="2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4.0</c:v>
                </c:pt>
                <c:pt idx="5">
                  <c:v>1.0</c:v>
                </c:pt>
                <c:pt idx="6">
                  <c:v>1.0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3.0</c:v>
                </c:pt>
                <c:pt idx="11">
                  <c:v>4.0</c:v>
                </c:pt>
                <c:pt idx="12">
                  <c:v>4.0</c:v>
                </c:pt>
                <c:pt idx="13">
                  <c:v>5.0</c:v>
                </c:pt>
                <c:pt idx="14">
                  <c:v>6.0</c:v>
                </c:pt>
                <c:pt idx="15">
                  <c:v>4.0</c:v>
                </c:pt>
                <c:pt idx="16">
                  <c:v>11.0</c:v>
                </c:pt>
                <c:pt idx="17">
                  <c:v>70.0</c:v>
                </c:pt>
                <c:pt idx="18">
                  <c:v>358.0</c:v>
                </c:pt>
                <c:pt idx="19">
                  <c:v>828.0</c:v>
                </c:pt>
                <c:pt idx="20">
                  <c:v>1845.0</c:v>
                </c:pt>
                <c:pt idx="21">
                  <c:v>2996.0</c:v>
                </c:pt>
                <c:pt idx="22">
                  <c:v>3716.0</c:v>
                </c:pt>
                <c:pt idx="23">
                  <c:v>1408.0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910728"/>
        <c:axId val="1788900552"/>
      </c:barChart>
      <c:catAx>
        <c:axId val="1788910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8900552"/>
        <c:crosses val="autoZero"/>
        <c:auto val="1"/>
        <c:lblAlgn val="ctr"/>
        <c:lblOffset val="100"/>
        <c:noMultiLvlLbl val="0"/>
      </c:catAx>
      <c:valAx>
        <c:axId val="1788900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8910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69078-435F-C143-A265-CE3EBE267F5E}" type="datetimeFigureOut">
              <a:rPr lang="en-US" smtClean="0"/>
              <a:t>3/4/15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A4D0-A0E0-864B-B9D6-425E6EE0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4FCB-EF1A-434F-8F8A-BDC13099A6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0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0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0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2CDF-4443-A543-A990-51CACF73E238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amtools.sourceforge.net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1000genomes.org/wiki/Analysis/Variant%20Call%20Format/vcf-variant-call-format-version-4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2753"/>
            <a:ext cx="7772400" cy="1470025"/>
          </a:xfrm>
        </p:spPr>
        <p:txBody>
          <a:bodyPr>
            <a:normAutofit/>
          </a:bodyPr>
          <a:lstStyle/>
          <a:p>
            <a:r>
              <a:rPr lang="en-US" sz="3333" dirty="0" smtClean="0"/>
              <a:t>Next Generation Sequencing Studies</a:t>
            </a:r>
            <a:endParaRPr lang="en-US" sz="3333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263" y="3462421"/>
            <a:ext cx="8756315" cy="2176379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Benjamin Neale, Ph.D.</a:t>
            </a:r>
          </a:p>
          <a:p>
            <a:endParaRPr lang="en-US" sz="2400" dirty="0" smtClean="0"/>
          </a:p>
          <a:p>
            <a:r>
              <a:rPr lang="en-US" sz="2400" dirty="0" smtClean="0"/>
              <a:t>Assistant Professor</a:t>
            </a:r>
          </a:p>
          <a:p>
            <a:r>
              <a:rPr lang="en-US" sz="2400" dirty="0" smtClean="0"/>
              <a:t>Analytic and Translational Genetics Unit </a:t>
            </a:r>
          </a:p>
          <a:p>
            <a:r>
              <a:rPr lang="en-US" sz="2400" dirty="0" smtClean="0"/>
              <a:t>Massachusetts General Hospital</a:t>
            </a:r>
          </a:p>
          <a:p>
            <a:endParaRPr lang="en-US" sz="2400" dirty="0" smtClean="0"/>
          </a:p>
          <a:p>
            <a:r>
              <a:rPr lang="en-US" sz="2400" dirty="0" smtClean="0"/>
              <a:t>Institute Member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tx2"/>
                </a:solidFill>
              </a:rPr>
              <a:t>Broad Institute of Harvard and MIT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Picture 7" descr="mgh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95" y="5610172"/>
            <a:ext cx="936809" cy="10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oadban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3132" y="5726778"/>
            <a:ext cx="2492714" cy="742480"/>
          </a:xfrm>
          <a:prstGeom prst="rect">
            <a:avLst/>
          </a:prstGeom>
        </p:spPr>
      </p:pic>
      <p:pic>
        <p:nvPicPr>
          <p:cNvPr id="9" name="Picture 8" descr="harvard_med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93" y="5383428"/>
            <a:ext cx="1026965" cy="1329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9497"/>
          <a:stretch/>
        </p:blipFill>
        <p:spPr>
          <a:xfrm>
            <a:off x="1371600" y="5669158"/>
            <a:ext cx="1172813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697" t="5400" r="3524" b="5255"/>
          <a:stretch/>
        </p:blipFill>
        <p:spPr>
          <a:xfrm>
            <a:off x="5636851" y="5649941"/>
            <a:ext cx="1676400" cy="10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where does this data originate?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Exome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Genome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Exome</a:t>
            </a:r>
            <a:endParaRPr lang="en-US" dirty="0" smtClean="0"/>
          </a:p>
          <a:p>
            <a:r>
              <a:rPr lang="en-US" dirty="0" smtClean="0"/>
              <a:t>~1.5% of genome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exons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 err="1" smtClean="0"/>
              <a:t>pseudogenes</a:t>
            </a:r>
            <a:r>
              <a:rPr lang="en-US" dirty="0" smtClean="0"/>
              <a:t> missed</a:t>
            </a:r>
          </a:p>
          <a:p>
            <a:r>
              <a:rPr lang="en-US" dirty="0" smtClean="0"/>
              <a:t>Deeper coverage</a:t>
            </a:r>
          </a:p>
          <a:p>
            <a:pPr lvl="1"/>
            <a:r>
              <a:rPr lang="en-US" dirty="0" smtClean="0"/>
              <a:t>Average 60-180x</a:t>
            </a:r>
          </a:p>
          <a:p>
            <a:r>
              <a:rPr lang="en-US" dirty="0" smtClean="0"/>
              <a:t>Useful for </a:t>
            </a:r>
            <a:r>
              <a:rPr lang="en-US" dirty="0" err="1" smtClean="0"/>
              <a:t>Mendelian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Requires library 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Genome</a:t>
            </a:r>
          </a:p>
          <a:p>
            <a:r>
              <a:rPr lang="en-US" dirty="0" smtClean="0"/>
              <a:t>Almost entire genome</a:t>
            </a:r>
          </a:p>
          <a:p>
            <a:r>
              <a:rPr lang="en-US" dirty="0" smtClean="0"/>
              <a:t>Much lower pass</a:t>
            </a:r>
          </a:p>
          <a:p>
            <a:pPr lvl="1"/>
            <a:r>
              <a:rPr lang="en-US" dirty="0" smtClean="0"/>
              <a:t>Currently 4-30x </a:t>
            </a:r>
          </a:p>
          <a:p>
            <a:r>
              <a:rPr lang="en-US" dirty="0" smtClean="0"/>
              <a:t>Useful for structural variation/</a:t>
            </a:r>
            <a:r>
              <a:rPr lang="en-US" dirty="0" err="1" smtClean="0"/>
              <a:t>CNVs</a:t>
            </a:r>
            <a:endParaRPr lang="en-US" dirty="0" smtClean="0"/>
          </a:p>
          <a:p>
            <a:r>
              <a:rPr lang="en-US" dirty="0" smtClean="0"/>
              <a:t>Shotgun sequence</a:t>
            </a:r>
          </a:p>
          <a:p>
            <a:pPr lvl="1"/>
            <a:r>
              <a:rPr lang="en-US" dirty="0" smtClean="0"/>
              <a:t>Randomly shear and capture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6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19" y="1882738"/>
            <a:ext cx="3031770" cy="437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Generation Sequencing</a:t>
            </a:r>
            <a:br>
              <a:rPr lang="en-US" dirty="0" smtClean="0"/>
            </a:br>
            <a:r>
              <a:rPr lang="en-US" dirty="0" smtClean="0"/>
              <a:t>Hybrid Selection – Targeted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0531" y="6488668"/>
            <a:ext cx="37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Gnirke</a:t>
            </a:r>
            <a:r>
              <a:rPr lang="en-US" dirty="0" smtClean="0"/>
              <a:t> et al. Nat. Biotechnology,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998133"/>
            <a:ext cx="29231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Steps:</a:t>
            </a:r>
          </a:p>
          <a:p>
            <a:pPr marL="342900" indent="-342900">
              <a:buAutoNum type="arabicPeriod"/>
            </a:pPr>
            <a:r>
              <a:rPr lang="en-US" dirty="0" smtClean="0"/>
              <a:t>Generate pool of </a:t>
            </a:r>
            <a:r>
              <a:rPr lang="en-US" dirty="0" err="1" smtClean="0"/>
              <a:t>oligonucleotides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PCR amplify</a:t>
            </a:r>
          </a:p>
          <a:p>
            <a:pPr marL="342900" indent="-342900">
              <a:buAutoNum type="arabicPeriod"/>
            </a:pPr>
            <a:r>
              <a:rPr lang="en-US" i="1" dirty="0" smtClean="0"/>
              <a:t>In vitro </a:t>
            </a:r>
            <a:r>
              <a:rPr lang="en-US" dirty="0" smtClean="0"/>
              <a:t>transcription for single strand RNA bait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2267" y="1998133"/>
            <a:ext cx="2861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Steps:</a:t>
            </a:r>
          </a:p>
          <a:p>
            <a:pPr marL="342900" indent="-342900">
              <a:buAutoNum type="arabicPeriod"/>
            </a:pPr>
            <a:r>
              <a:rPr lang="en-US" dirty="0" smtClean="0"/>
              <a:t>Randomly shear DNA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Ligate</a:t>
            </a:r>
            <a:r>
              <a:rPr lang="en-US" dirty="0" smtClean="0"/>
              <a:t> an adapter </a:t>
            </a:r>
          </a:p>
          <a:p>
            <a:pPr marL="342900" indent="-342900">
              <a:buAutoNum type="arabicPeriod"/>
            </a:pPr>
            <a:r>
              <a:rPr lang="en-US" dirty="0" smtClean="0"/>
              <a:t>PCR amplify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4472001"/>
            <a:ext cx="3589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Bait anneals to pond material</a:t>
            </a:r>
          </a:p>
          <a:p>
            <a:pPr marL="342900" indent="-342900">
              <a:buAutoNum type="arabicPeriod"/>
            </a:pPr>
            <a:r>
              <a:rPr lang="en-US" dirty="0" smtClean="0"/>
              <a:t>Captured by the magnetic bead</a:t>
            </a:r>
          </a:p>
          <a:p>
            <a:pPr marL="342900" indent="-342900">
              <a:buAutoNum type="arabicPeriod"/>
            </a:pPr>
            <a:r>
              <a:rPr lang="en-US" dirty="0" smtClean="0"/>
              <a:t>PCR amplified</a:t>
            </a:r>
          </a:p>
          <a:p>
            <a:pPr marL="342900" indent="-342900">
              <a:buAutoNum type="arabicPeriod"/>
            </a:pPr>
            <a:r>
              <a:rPr lang="en-US" dirty="0" smtClean="0"/>
              <a:t>Analyzed on a next-gen sequence machine</a:t>
            </a:r>
          </a:p>
        </p:txBody>
      </p:sp>
    </p:spTree>
    <p:extLst>
      <p:ext uri="{BB962C8B-B14F-4D97-AF65-F5344CB8AC3E}">
        <p14:creationId xmlns:p14="http://schemas.microsoft.com/office/powerpoint/2010/main" val="75368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From unmapped reads to true genetic variation in next-generation sequencing data</a:t>
            </a:r>
          </a:p>
        </p:txBody>
      </p:sp>
      <p:grpSp>
        <p:nvGrpSpPr>
          <p:cNvPr id="2" name="Group 186"/>
          <p:cNvGrpSpPr/>
          <p:nvPr/>
        </p:nvGrpSpPr>
        <p:grpSpPr>
          <a:xfrm>
            <a:off x="93663" y="1261840"/>
            <a:ext cx="8675687" cy="4808632"/>
            <a:chOff x="93663" y="1371600"/>
            <a:chExt cx="8675687" cy="5435051"/>
          </a:xfrm>
        </p:grpSpPr>
        <p:grpSp>
          <p:nvGrpSpPr>
            <p:cNvPr id="3" name="Group 93"/>
            <p:cNvGrpSpPr>
              <a:grpSpLocks/>
            </p:cNvGrpSpPr>
            <p:nvPr/>
          </p:nvGrpSpPr>
          <p:grpSpPr bwMode="auto">
            <a:xfrm>
              <a:off x="2308225" y="2057400"/>
              <a:ext cx="1524000" cy="819150"/>
              <a:chOff x="3237185" y="2020187"/>
              <a:chExt cx="1524000" cy="818305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3342288" y="2403064"/>
                <a:ext cx="1313793" cy="52552"/>
                <a:chOff x="533400" y="2819400"/>
                <a:chExt cx="1905000" cy="76200"/>
              </a:xfrm>
            </p:grpSpPr>
            <p:sp>
              <p:nvSpPr>
                <p:cNvPr id="16566" name="Rectangle 4"/>
                <p:cNvSpPr>
                  <a:spLocks noChangeArrowheads="1"/>
                </p:cNvSpPr>
                <p:nvPr/>
              </p:nvSpPr>
              <p:spPr bwMode="auto">
                <a:xfrm>
                  <a:off x="533400" y="2819400"/>
                  <a:ext cx="457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u="sng">
                    <a:latin typeface="Calibri" charset="0"/>
                  </a:endParaRPr>
                </a:p>
              </p:txBody>
            </p:sp>
            <p:cxnSp>
              <p:nvCxnSpPr>
                <p:cNvPr id="16567" name="Straight Connector 5"/>
                <p:cNvCxnSpPr>
                  <a:cxnSpLocks noChangeShapeType="1"/>
                  <a:stCxn id="16566" idx="3"/>
                  <a:endCxn id="16568" idx="1"/>
                </p:cNvCxnSpPr>
                <p:nvPr/>
              </p:nvCxnSpPr>
              <p:spPr bwMode="auto">
                <a:xfrm>
                  <a:off x="990600" y="2857500"/>
                  <a:ext cx="7620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568" name="Rectangle 6"/>
                <p:cNvSpPr>
                  <a:spLocks noChangeArrowheads="1"/>
                </p:cNvSpPr>
                <p:nvPr/>
              </p:nvSpPr>
              <p:spPr bwMode="auto">
                <a:xfrm>
                  <a:off x="1752600" y="2819400"/>
                  <a:ext cx="685800" cy="76200"/>
                </a:xfrm>
                <a:prstGeom prst="rect">
                  <a:avLst/>
                </a:prstGeom>
                <a:solidFill>
                  <a:srgbClr val="E3C5B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3342288" y="2275438"/>
                <a:ext cx="1313793" cy="52552"/>
                <a:chOff x="533400" y="2514600"/>
                <a:chExt cx="1905000" cy="76200"/>
              </a:xfrm>
            </p:grpSpPr>
            <p:sp>
              <p:nvSpPr>
                <p:cNvPr id="16563" name="Rectangle 8"/>
                <p:cNvSpPr>
                  <a:spLocks noChangeArrowheads="1"/>
                </p:cNvSpPr>
                <p:nvPr/>
              </p:nvSpPr>
              <p:spPr bwMode="auto">
                <a:xfrm>
                  <a:off x="533400" y="2514600"/>
                  <a:ext cx="9906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u="sng">
                    <a:latin typeface="Calibri" charset="0"/>
                  </a:endParaRPr>
                </a:p>
              </p:txBody>
            </p:sp>
            <p:cxnSp>
              <p:nvCxnSpPr>
                <p:cNvPr id="16564" name="Straight Connector 9"/>
                <p:cNvCxnSpPr>
                  <a:cxnSpLocks noChangeShapeType="1"/>
                  <a:stCxn id="16563" idx="3"/>
                  <a:endCxn id="16565" idx="1"/>
                </p:cNvCxnSpPr>
                <p:nvPr/>
              </p:nvCxnSpPr>
              <p:spPr bwMode="auto">
                <a:xfrm>
                  <a:off x="1524000" y="2552700"/>
                  <a:ext cx="7620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56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86000" y="2514600"/>
                  <a:ext cx="152400" cy="76200"/>
                </a:xfrm>
                <a:prstGeom prst="rect">
                  <a:avLst/>
                </a:prstGeom>
                <a:solidFill>
                  <a:srgbClr val="E3C5B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3342288" y="2530689"/>
                <a:ext cx="1313793" cy="52552"/>
                <a:chOff x="533400" y="3124200"/>
                <a:chExt cx="1905000" cy="76200"/>
              </a:xfrm>
            </p:grpSpPr>
            <p:sp>
              <p:nvSpPr>
                <p:cNvPr id="16560" name="Rectangle 12"/>
                <p:cNvSpPr>
                  <a:spLocks noChangeArrowheads="1"/>
                </p:cNvSpPr>
                <p:nvPr/>
              </p:nvSpPr>
              <p:spPr bwMode="auto">
                <a:xfrm>
                  <a:off x="533400" y="3124200"/>
                  <a:ext cx="1524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u="sng">
                    <a:latin typeface="Calibri" charset="0"/>
                  </a:endParaRPr>
                </a:p>
              </p:txBody>
            </p:sp>
            <p:cxnSp>
              <p:nvCxnSpPr>
                <p:cNvPr id="16561" name="Straight Connector 13"/>
                <p:cNvCxnSpPr>
                  <a:cxnSpLocks noChangeShapeType="1"/>
                  <a:stCxn id="16560" idx="3"/>
                  <a:endCxn id="16562" idx="1"/>
                </p:cNvCxnSpPr>
                <p:nvPr/>
              </p:nvCxnSpPr>
              <p:spPr bwMode="auto">
                <a:xfrm>
                  <a:off x="685800" y="3162300"/>
                  <a:ext cx="6858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562" name="Rectangle 14"/>
                <p:cNvSpPr>
                  <a:spLocks noChangeArrowheads="1"/>
                </p:cNvSpPr>
                <p:nvPr/>
              </p:nvSpPr>
              <p:spPr bwMode="auto">
                <a:xfrm>
                  <a:off x="1371600" y="3124200"/>
                  <a:ext cx="1066800" cy="76200"/>
                </a:xfrm>
                <a:prstGeom prst="rect">
                  <a:avLst/>
                </a:prstGeom>
                <a:solidFill>
                  <a:srgbClr val="E3C5B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3342288" y="2147813"/>
                <a:ext cx="1418897" cy="52552"/>
                <a:chOff x="533400" y="2209800"/>
                <a:chExt cx="2057400" cy="76200"/>
              </a:xfrm>
            </p:grpSpPr>
            <p:sp>
              <p:nvSpPr>
                <p:cNvPr id="16557" name="Rectangle 16"/>
                <p:cNvSpPr>
                  <a:spLocks noChangeArrowheads="1"/>
                </p:cNvSpPr>
                <p:nvPr/>
              </p:nvSpPr>
              <p:spPr bwMode="auto">
                <a:xfrm>
                  <a:off x="533400" y="2209800"/>
                  <a:ext cx="13716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u="sng">
                    <a:latin typeface="Calibri" charset="0"/>
                  </a:endParaRPr>
                </a:p>
              </p:txBody>
            </p:sp>
            <p:cxnSp>
              <p:nvCxnSpPr>
                <p:cNvPr id="16558" name="Straight Connector 17"/>
                <p:cNvCxnSpPr>
                  <a:cxnSpLocks noChangeShapeType="1"/>
                  <a:stCxn id="16557" idx="3"/>
                  <a:endCxn id="16559" idx="1"/>
                </p:cNvCxnSpPr>
                <p:nvPr/>
              </p:nvCxnSpPr>
              <p:spPr bwMode="auto">
                <a:xfrm>
                  <a:off x="1905000" y="2247900"/>
                  <a:ext cx="5334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559" name="Rectangle 18"/>
                <p:cNvSpPr>
                  <a:spLocks noChangeArrowheads="1"/>
                </p:cNvSpPr>
                <p:nvPr/>
              </p:nvSpPr>
              <p:spPr bwMode="auto">
                <a:xfrm>
                  <a:off x="2438400" y="220980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3237185" y="2658315"/>
                <a:ext cx="1418897" cy="52552"/>
                <a:chOff x="381000" y="3429000"/>
                <a:chExt cx="2057400" cy="76200"/>
              </a:xfrm>
            </p:grpSpPr>
            <p:cxnSp>
              <p:nvCxnSpPr>
                <p:cNvPr id="16554" name="Straight Connector 20"/>
                <p:cNvCxnSpPr>
                  <a:cxnSpLocks noChangeShapeType="1"/>
                  <a:stCxn id="16556" idx="3"/>
                  <a:endCxn id="16555" idx="1"/>
                </p:cNvCxnSpPr>
                <p:nvPr/>
              </p:nvCxnSpPr>
              <p:spPr bwMode="auto">
                <a:xfrm>
                  <a:off x="533400" y="3467100"/>
                  <a:ext cx="5334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555" name="Rectangle 21"/>
                <p:cNvSpPr>
                  <a:spLocks noChangeArrowheads="1"/>
                </p:cNvSpPr>
                <p:nvPr/>
              </p:nvSpPr>
              <p:spPr bwMode="auto">
                <a:xfrm>
                  <a:off x="1066800" y="3429000"/>
                  <a:ext cx="1371600" cy="76200"/>
                </a:xfrm>
                <a:prstGeom prst="rect">
                  <a:avLst/>
                </a:prstGeom>
                <a:solidFill>
                  <a:srgbClr val="E3C5B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  <p:sp>
              <p:nvSpPr>
                <p:cNvPr id="16556" name="Rectangle 22"/>
                <p:cNvSpPr>
                  <a:spLocks noChangeArrowheads="1"/>
                </p:cNvSpPr>
                <p:nvPr/>
              </p:nvSpPr>
              <p:spPr bwMode="auto">
                <a:xfrm>
                  <a:off x="381000" y="342900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3237185" y="2785940"/>
                <a:ext cx="1524000" cy="52552"/>
                <a:chOff x="381000" y="3733800"/>
                <a:chExt cx="2209800" cy="76200"/>
              </a:xfrm>
            </p:grpSpPr>
            <p:cxnSp>
              <p:nvCxnSpPr>
                <p:cNvPr id="16549" name="Straight Connector 24"/>
                <p:cNvCxnSpPr>
                  <a:cxnSpLocks noChangeShapeType="1"/>
                  <a:stCxn id="16552" idx="3"/>
                  <a:endCxn id="16550" idx="1"/>
                </p:cNvCxnSpPr>
                <p:nvPr/>
              </p:nvCxnSpPr>
              <p:spPr bwMode="auto">
                <a:xfrm>
                  <a:off x="533400" y="3771900"/>
                  <a:ext cx="1524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550" name="Rectangle 25"/>
                <p:cNvSpPr>
                  <a:spLocks noChangeArrowheads="1"/>
                </p:cNvSpPr>
                <p:nvPr/>
              </p:nvSpPr>
              <p:spPr bwMode="auto">
                <a:xfrm>
                  <a:off x="685800" y="3733800"/>
                  <a:ext cx="1219200" cy="76200"/>
                </a:xfrm>
                <a:prstGeom prst="rect">
                  <a:avLst/>
                </a:prstGeom>
                <a:solidFill>
                  <a:srgbClr val="E3C5B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  <p:cxnSp>
              <p:nvCxnSpPr>
                <p:cNvPr id="16551" name="Straight Connector 26"/>
                <p:cNvCxnSpPr>
                  <a:cxnSpLocks noChangeShapeType="1"/>
                  <a:stCxn id="16550" idx="3"/>
                  <a:endCxn id="16553" idx="1"/>
                </p:cNvCxnSpPr>
                <p:nvPr/>
              </p:nvCxnSpPr>
              <p:spPr bwMode="auto">
                <a:xfrm>
                  <a:off x="1905000" y="3771900"/>
                  <a:ext cx="5334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552" name="Rectangle 27"/>
                <p:cNvSpPr>
                  <a:spLocks noChangeArrowheads="1"/>
                </p:cNvSpPr>
                <p:nvPr/>
              </p:nvSpPr>
              <p:spPr bwMode="auto">
                <a:xfrm>
                  <a:off x="381000" y="373380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  <p:sp>
              <p:nvSpPr>
                <p:cNvPr id="16553" name="Rectangle 28"/>
                <p:cNvSpPr>
                  <a:spLocks noChangeArrowheads="1"/>
                </p:cNvSpPr>
                <p:nvPr/>
              </p:nvSpPr>
              <p:spPr bwMode="auto">
                <a:xfrm>
                  <a:off x="2438400" y="373380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3237185" y="2020187"/>
                <a:ext cx="1524000" cy="52552"/>
                <a:chOff x="381000" y="1905000"/>
                <a:chExt cx="2209800" cy="76200"/>
              </a:xfrm>
            </p:grpSpPr>
            <p:sp>
              <p:nvSpPr>
                <p:cNvPr id="16544" name="Rectangle 34"/>
                <p:cNvSpPr>
                  <a:spLocks noChangeArrowheads="1"/>
                </p:cNvSpPr>
                <p:nvPr/>
              </p:nvSpPr>
              <p:spPr bwMode="auto">
                <a:xfrm>
                  <a:off x="890494" y="1905000"/>
                  <a:ext cx="13716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  <p:cxnSp>
              <p:nvCxnSpPr>
                <p:cNvPr id="16545" name="Straight Connector 35"/>
                <p:cNvCxnSpPr>
                  <a:cxnSpLocks noChangeShapeType="1"/>
                  <a:stCxn id="16547" idx="3"/>
                  <a:endCxn id="16544" idx="1"/>
                </p:cNvCxnSpPr>
                <p:nvPr/>
              </p:nvCxnSpPr>
              <p:spPr bwMode="auto">
                <a:xfrm>
                  <a:off x="533400" y="1943100"/>
                  <a:ext cx="357094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46" name="Straight Connector 36"/>
                <p:cNvCxnSpPr>
                  <a:cxnSpLocks noChangeShapeType="1"/>
                  <a:stCxn id="16544" idx="3"/>
                  <a:endCxn id="16548" idx="1"/>
                </p:cNvCxnSpPr>
                <p:nvPr/>
              </p:nvCxnSpPr>
              <p:spPr bwMode="auto">
                <a:xfrm>
                  <a:off x="2262094" y="1943100"/>
                  <a:ext cx="176306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6547" name="Rectangle 37"/>
                <p:cNvSpPr>
                  <a:spLocks noChangeArrowheads="1"/>
                </p:cNvSpPr>
                <p:nvPr/>
              </p:nvSpPr>
              <p:spPr bwMode="auto">
                <a:xfrm>
                  <a:off x="381000" y="190500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  <p:sp>
              <p:nvSpPr>
                <p:cNvPr id="16548" name="Rectangle 38"/>
                <p:cNvSpPr>
                  <a:spLocks noChangeArrowheads="1"/>
                </p:cNvSpPr>
                <p:nvPr/>
              </p:nvSpPr>
              <p:spPr bwMode="auto">
                <a:xfrm>
                  <a:off x="2438400" y="190500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latin typeface="Calibri" charset="0"/>
                  </a:endParaRPr>
                </a:p>
              </p:txBody>
            </p:sp>
          </p:grpSp>
        </p:grpSp>
        <p:sp>
          <p:nvSpPr>
            <p:cNvPr id="16388" name="TextBox 40"/>
            <p:cNvSpPr txBox="1">
              <a:spLocks noChangeArrowheads="1"/>
            </p:cNvSpPr>
            <p:nvPr/>
          </p:nvSpPr>
          <p:spPr bwMode="auto">
            <a:xfrm>
              <a:off x="2308225" y="1450975"/>
              <a:ext cx="1874838" cy="38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Raw short reads</a:t>
              </a:r>
            </a:p>
          </p:txBody>
        </p:sp>
        <p:sp>
          <p:nvSpPr>
            <p:cNvPr id="16389" name="TextBox 49"/>
            <p:cNvSpPr txBox="1">
              <a:spLocks noChangeArrowheads="1"/>
            </p:cNvSpPr>
            <p:nvPr/>
          </p:nvSpPr>
          <p:spPr bwMode="auto">
            <a:xfrm>
              <a:off x="7007225" y="1900238"/>
              <a:ext cx="1460500" cy="52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Calibri" charset="0"/>
                </a:rPr>
                <a:t>Human reference genome</a:t>
              </a:r>
            </a:p>
          </p:txBody>
        </p:sp>
        <p:sp>
          <p:nvSpPr>
            <p:cNvPr id="16390" name="Rectangle 50"/>
            <p:cNvSpPr>
              <a:spLocks noChangeArrowheads="1"/>
            </p:cNvSpPr>
            <p:nvPr/>
          </p:nvSpPr>
          <p:spPr bwMode="auto">
            <a:xfrm>
              <a:off x="7002463" y="4462463"/>
              <a:ext cx="106362" cy="603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000" u="sng">
                <a:latin typeface="Calibri" charset="0"/>
              </a:endParaRPr>
            </a:p>
          </p:txBody>
        </p:sp>
        <p:grpSp>
          <p:nvGrpSpPr>
            <p:cNvPr id="11" name="Group 92"/>
            <p:cNvGrpSpPr>
              <a:grpSpLocks/>
            </p:cNvGrpSpPr>
            <p:nvPr/>
          </p:nvGrpSpPr>
          <p:grpSpPr bwMode="auto">
            <a:xfrm>
              <a:off x="4879975" y="1879600"/>
              <a:ext cx="3300413" cy="58738"/>
              <a:chOff x="5048192" y="1878830"/>
              <a:chExt cx="3300699" cy="59924"/>
            </a:xfrm>
          </p:grpSpPr>
          <p:sp>
            <p:nvSpPr>
              <p:cNvPr id="16531" name="Rectangle 42"/>
              <p:cNvSpPr>
                <a:spLocks noChangeArrowheads="1"/>
              </p:cNvSpPr>
              <p:nvPr/>
            </p:nvSpPr>
            <p:spPr bwMode="auto">
              <a:xfrm>
                <a:off x="5403929" y="1878830"/>
                <a:ext cx="957674" cy="599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sp>
            <p:nvSpPr>
              <p:cNvPr id="16532" name="Rectangle 43"/>
              <p:cNvSpPr>
                <a:spLocks noChangeArrowheads="1"/>
              </p:cNvSpPr>
              <p:nvPr/>
            </p:nvSpPr>
            <p:spPr bwMode="auto">
              <a:xfrm>
                <a:off x="6859176" y="1878830"/>
                <a:ext cx="957674" cy="59924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cxnSp>
            <p:nvCxnSpPr>
              <p:cNvPr id="16533" name="Straight Connector 45"/>
              <p:cNvCxnSpPr>
                <a:cxnSpLocks noChangeShapeType="1"/>
                <a:stCxn id="16536" idx="3"/>
                <a:endCxn id="16531" idx="1"/>
              </p:cNvCxnSpPr>
              <p:nvPr/>
            </p:nvCxnSpPr>
            <p:spPr bwMode="auto">
              <a:xfrm>
                <a:off x="5154600" y="1908792"/>
                <a:ext cx="249329" cy="1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534" name="Straight Connector 46"/>
              <p:cNvCxnSpPr>
                <a:cxnSpLocks noChangeShapeType="1"/>
                <a:stCxn id="16531" idx="3"/>
                <a:endCxn id="16532" idx="1"/>
              </p:cNvCxnSpPr>
              <p:nvPr/>
            </p:nvCxnSpPr>
            <p:spPr bwMode="auto">
              <a:xfrm>
                <a:off x="6361603" y="1908792"/>
                <a:ext cx="49757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535" name="Straight Connector 47"/>
              <p:cNvCxnSpPr>
                <a:cxnSpLocks noChangeShapeType="1"/>
                <a:stCxn id="16532" idx="3"/>
              </p:cNvCxnSpPr>
              <p:nvPr/>
            </p:nvCxnSpPr>
            <p:spPr bwMode="auto">
              <a:xfrm>
                <a:off x="7816850" y="1908792"/>
                <a:ext cx="532041" cy="1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36" name="Rectangle 51"/>
              <p:cNvSpPr>
                <a:spLocks noChangeArrowheads="1"/>
              </p:cNvSpPr>
              <p:nvPr/>
            </p:nvSpPr>
            <p:spPr bwMode="auto">
              <a:xfrm>
                <a:off x="5048192" y="1878830"/>
                <a:ext cx="106408" cy="599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5851525" y="2439988"/>
              <a:ext cx="1312863" cy="52387"/>
              <a:chOff x="533400" y="2819400"/>
              <a:chExt cx="1905000" cy="76200"/>
            </a:xfrm>
          </p:grpSpPr>
          <p:sp>
            <p:nvSpPr>
              <p:cNvPr id="16528" name="Rectangle 89"/>
              <p:cNvSpPr>
                <a:spLocks noChangeArrowheads="1"/>
              </p:cNvSpPr>
              <p:nvPr/>
            </p:nvSpPr>
            <p:spPr bwMode="auto">
              <a:xfrm>
                <a:off x="533400" y="2819400"/>
                <a:ext cx="4572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529" name="Straight Connector 90"/>
              <p:cNvCxnSpPr>
                <a:cxnSpLocks noChangeShapeType="1"/>
                <a:stCxn id="16528" idx="3"/>
                <a:endCxn id="16530" idx="1"/>
              </p:cNvCxnSpPr>
              <p:nvPr/>
            </p:nvCxnSpPr>
            <p:spPr bwMode="auto">
              <a:xfrm>
                <a:off x="990600" y="28575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30" name="Rectangle 91"/>
              <p:cNvSpPr>
                <a:spLocks noChangeArrowheads="1"/>
              </p:cNvSpPr>
              <p:nvPr/>
            </p:nvSpPr>
            <p:spPr bwMode="auto">
              <a:xfrm>
                <a:off x="1752600" y="2819400"/>
                <a:ext cx="6858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13" name="Group 57"/>
            <p:cNvGrpSpPr>
              <a:grpSpLocks/>
            </p:cNvGrpSpPr>
            <p:nvPr/>
          </p:nvGrpSpPr>
          <p:grpSpPr bwMode="auto">
            <a:xfrm>
              <a:off x="5486400" y="2312988"/>
              <a:ext cx="1312863" cy="52387"/>
              <a:chOff x="533400" y="2514600"/>
              <a:chExt cx="1905000" cy="76200"/>
            </a:xfrm>
          </p:grpSpPr>
          <p:sp>
            <p:nvSpPr>
              <p:cNvPr id="16525" name="Rectangle 86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990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526" name="Straight Connector 87"/>
              <p:cNvCxnSpPr>
                <a:cxnSpLocks noChangeShapeType="1"/>
                <a:stCxn id="16525" idx="3"/>
                <a:endCxn id="16527" idx="1"/>
              </p:cNvCxnSpPr>
              <p:nvPr/>
            </p:nvCxnSpPr>
            <p:spPr bwMode="auto">
              <a:xfrm>
                <a:off x="1524000" y="25527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27" name="Rectangle 88"/>
              <p:cNvSpPr>
                <a:spLocks noChangeArrowheads="1"/>
              </p:cNvSpPr>
              <p:nvPr/>
            </p:nvSpPr>
            <p:spPr bwMode="auto">
              <a:xfrm>
                <a:off x="2286000" y="2514600"/>
                <a:ext cx="1524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6067425" y="2568575"/>
              <a:ext cx="1358900" cy="52388"/>
              <a:chOff x="467562" y="3124200"/>
              <a:chExt cx="1970838" cy="76200"/>
            </a:xfrm>
          </p:grpSpPr>
          <p:sp>
            <p:nvSpPr>
              <p:cNvPr id="16522" name="Rectangle 83"/>
              <p:cNvSpPr>
                <a:spLocks noChangeArrowheads="1"/>
              </p:cNvSpPr>
              <p:nvPr/>
            </p:nvSpPr>
            <p:spPr bwMode="auto">
              <a:xfrm>
                <a:off x="467562" y="3124200"/>
                <a:ext cx="152399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523" name="Straight Connector 84"/>
              <p:cNvCxnSpPr>
                <a:cxnSpLocks noChangeShapeType="1"/>
                <a:stCxn id="16522" idx="3"/>
                <a:endCxn id="16524" idx="1"/>
              </p:cNvCxnSpPr>
              <p:nvPr/>
            </p:nvCxnSpPr>
            <p:spPr bwMode="auto">
              <a:xfrm>
                <a:off x="619961" y="3162300"/>
                <a:ext cx="751639" cy="2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24" name="Rectangle 85"/>
              <p:cNvSpPr>
                <a:spLocks noChangeArrowheads="1"/>
              </p:cNvSpPr>
              <p:nvPr/>
            </p:nvSpPr>
            <p:spPr bwMode="auto">
              <a:xfrm>
                <a:off x="1371600" y="3124200"/>
                <a:ext cx="10668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5229225" y="2185988"/>
              <a:ext cx="1417638" cy="52387"/>
              <a:chOff x="533400" y="2209800"/>
              <a:chExt cx="2057400" cy="76200"/>
            </a:xfrm>
          </p:grpSpPr>
          <p:sp>
            <p:nvSpPr>
              <p:cNvPr id="16519" name="Rectangle 80"/>
              <p:cNvSpPr>
                <a:spLocks noChangeArrowheads="1"/>
              </p:cNvSpPr>
              <p:nvPr/>
            </p:nvSpPr>
            <p:spPr bwMode="auto">
              <a:xfrm>
                <a:off x="533400" y="22098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520" name="Straight Connector 81"/>
              <p:cNvCxnSpPr>
                <a:cxnSpLocks noChangeShapeType="1"/>
                <a:stCxn id="16519" idx="3"/>
                <a:endCxn id="16521" idx="1"/>
              </p:cNvCxnSpPr>
              <p:nvPr/>
            </p:nvCxnSpPr>
            <p:spPr bwMode="auto">
              <a:xfrm>
                <a:off x="1905000" y="2247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21" name="Rectangle 82"/>
              <p:cNvSpPr>
                <a:spLocks noChangeArrowheads="1"/>
              </p:cNvSpPr>
              <p:nvPr/>
            </p:nvSpPr>
            <p:spPr bwMode="auto">
              <a:xfrm>
                <a:off x="2438400" y="2209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>
              <a:off x="6218238" y="2697163"/>
              <a:ext cx="1417637" cy="52387"/>
              <a:chOff x="381000" y="3429000"/>
              <a:chExt cx="2057400" cy="76200"/>
            </a:xfrm>
          </p:grpSpPr>
          <p:cxnSp>
            <p:nvCxnSpPr>
              <p:cNvPr id="16516" name="Straight Connector 77"/>
              <p:cNvCxnSpPr>
                <a:cxnSpLocks noChangeShapeType="1"/>
                <a:stCxn id="16518" idx="3"/>
                <a:endCxn id="16517" idx="1"/>
              </p:cNvCxnSpPr>
              <p:nvPr/>
            </p:nvCxnSpPr>
            <p:spPr bwMode="auto">
              <a:xfrm>
                <a:off x="533400" y="34671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17" name="Rectangle 78"/>
              <p:cNvSpPr>
                <a:spLocks noChangeArrowheads="1"/>
              </p:cNvSpPr>
              <p:nvPr/>
            </p:nvSpPr>
            <p:spPr bwMode="auto">
              <a:xfrm>
                <a:off x="1066800" y="3429000"/>
                <a:ext cx="13716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sp>
            <p:nvSpPr>
              <p:cNvPr id="16518" name="Rectangle 79"/>
              <p:cNvSpPr>
                <a:spLocks noChangeArrowheads="1"/>
              </p:cNvSpPr>
              <p:nvPr/>
            </p:nvSpPr>
            <p:spPr bwMode="auto">
              <a:xfrm>
                <a:off x="381000" y="3429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6473825" y="2824163"/>
              <a:ext cx="1524000" cy="52387"/>
              <a:chOff x="381000" y="3733800"/>
              <a:chExt cx="2209800" cy="76200"/>
            </a:xfrm>
          </p:grpSpPr>
          <p:cxnSp>
            <p:nvCxnSpPr>
              <p:cNvPr id="16511" name="Straight Connector 72"/>
              <p:cNvCxnSpPr>
                <a:cxnSpLocks noChangeShapeType="1"/>
                <a:stCxn id="16514" idx="3"/>
                <a:endCxn id="16512" idx="1"/>
              </p:cNvCxnSpPr>
              <p:nvPr/>
            </p:nvCxnSpPr>
            <p:spPr bwMode="auto">
              <a:xfrm>
                <a:off x="533400" y="3771900"/>
                <a:ext cx="152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12" name="Rectangle 73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12192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513" name="Straight Connector 74"/>
              <p:cNvCxnSpPr>
                <a:cxnSpLocks noChangeShapeType="1"/>
                <a:stCxn id="16512" idx="3"/>
                <a:endCxn id="16515" idx="1"/>
              </p:cNvCxnSpPr>
              <p:nvPr/>
            </p:nvCxnSpPr>
            <p:spPr bwMode="auto">
              <a:xfrm>
                <a:off x="1905000" y="3771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14" name="Rectangle 75"/>
              <p:cNvSpPr>
                <a:spLocks noChangeArrowheads="1"/>
              </p:cNvSpPr>
              <p:nvPr/>
            </p:nvSpPr>
            <p:spPr bwMode="auto">
              <a:xfrm>
                <a:off x="3810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sp>
            <p:nvSpPr>
              <p:cNvPr id="16515" name="Rectangle 76"/>
              <p:cNvSpPr>
                <a:spLocks noChangeArrowheads="1"/>
              </p:cNvSpPr>
              <p:nvPr/>
            </p:nvSpPr>
            <p:spPr bwMode="auto">
              <a:xfrm>
                <a:off x="24384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879975" y="2057400"/>
              <a:ext cx="1524000" cy="52388"/>
              <a:chOff x="381000" y="1905000"/>
              <a:chExt cx="2209800" cy="76200"/>
            </a:xfrm>
          </p:grpSpPr>
          <p:sp>
            <p:nvSpPr>
              <p:cNvPr id="16506" name="Rectangle 64"/>
              <p:cNvSpPr>
                <a:spLocks noChangeArrowheads="1"/>
              </p:cNvSpPr>
              <p:nvPr/>
            </p:nvSpPr>
            <p:spPr bwMode="auto">
              <a:xfrm>
                <a:off x="890494" y="19050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507" name="Straight Connector 65"/>
              <p:cNvCxnSpPr>
                <a:cxnSpLocks noChangeShapeType="1"/>
                <a:stCxn id="16509" idx="3"/>
                <a:endCxn id="16506" idx="1"/>
              </p:cNvCxnSpPr>
              <p:nvPr/>
            </p:nvCxnSpPr>
            <p:spPr bwMode="auto">
              <a:xfrm>
                <a:off x="533400" y="1943100"/>
                <a:ext cx="357094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508" name="Straight Connector 66"/>
              <p:cNvCxnSpPr>
                <a:cxnSpLocks noChangeShapeType="1"/>
                <a:stCxn id="16506" idx="3"/>
                <a:endCxn id="16510" idx="1"/>
              </p:cNvCxnSpPr>
              <p:nvPr/>
            </p:nvCxnSpPr>
            <p:spPr bwMode="auto">
              <a:xfrm>
                <a:off x="2262094" y="1943100"/>
                <a:ext cx="176306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09" name="Rectangle 67"/>
              <p:cNvSpPr>
                <a:spLocks noChangeArrowheads="1"/>
              </p:cNvSpPr>
              <p:nvPr/>
            </p:nvSpPr>
            <p:spPr bwMode="auto">
              <a:xfrm>
                <a:off x="3810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sp>
            <p:nvSpPr>
              <p:cNvPr id="16510" name="Rectangle 68"/>
              <p:cNvSpPr>
                <a:spLocks noChangeArrowheads="1"/>
              </p:cNvSpPr>
              <p:nvPr/>
            </p:nvSpPr>
            <p:spPr bwMode="auto">
              <a:xfrm>
                <a:off x="24384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sp>
          <p:nvSpPr>
            <p:cNvPr id="95" name="Right Arrow 94"/>
            <p:cNvSpPr/>
            <p:nvPr/>
          </p:nvSpPr>
          <p:spPr>
            <a:xfrm>
              <a:off x="4221163" y="2211388"/>
              <a:ext cx="400050" cy="3825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57200" y="1577975"/>
              <a:ext cx="1349375" cy="3222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Solexa</a:t>
              </a:r>
            </a:p>
          </p:txBody>
        </p:sp>
        <p:sp>
          <p:nvSpPr>
            <p:cNvPr id="97" name="Right Arrow 96"/>
            <p:cNvSpPr/>
            <p:nvPr/>
          </p:nvSpPr>
          <p:spPr>
            <a:xfrm>
              <a:off x="1905000" y="1989138"/>
              <a:ext cx="400050" cy="3825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02" name="TextBox 99"/>
            <p:cNvSpPr txBox="1">
              <a:spLocks noChangeArrowheads="1"/>
            </p:cNvSpPr>
            <p:nvPr/>
          </p:nvSpPr>
          <p:spPr bwMode="auto">
            <a:xfrm>
              <a:off x="4986338" y="1371600"/>
              <a:ext cx="3194050" cy="38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Mapping and alignment</a:t>
              </a:r>
            </a:p>
          </p:txBody>
        </p:sp>
        <p:sp>
          <p:nvSpPr>
            <p:cNvPr id="16403" name="TextBox 100"/>
            <p:cNvSpPr txBox="1">
              <a:spLocks noChangeArrowheads="1"/>
            </p:cNvSpPr>
            <p:nvPr/>
          </p:nvSpPr>
          <p:spPr bwMode="auto">
            <a:xfrm>
              <a:off x="2514600" y="4776788"/>
              <a:ext cx="1460500" cy="52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Calibri" charset="0"/>
                </a:rPr>
                <a:t>Human reference genome</a:t>
              </a:r>
            </a:p>
          </p:txBody>
        </p:sp>
        <p:grpSp>
          <p:nvGrpSpPr>
            <p:cNvPr id="19" name="Group 101"/>
            <p:cNvGrpSpPr>
              <a:grpSpLocks/>
            </p:cNvGrpSpPr>
            <p:nvPr/>
          </p:nvGrpSpPr>
          <p:grpSpPr bwMode="auto">
            <a:xfrm>
              <a:off x="387350" y="4754563"/>
              <a:ext cx="3302000" cy="60325"/>
              <a:chOff x="5048192" y="1878830"/>
              <a:chExt cx="3300699" cy="59924"/>
            </a:xfrm>
          </p:grpSpPr>
          <p:sp>
            <p:nvSpPr>
              <p:cNvPr id="16500" name="Rectangle 102"/>
              <p:cNvSpPr>
                <a:spLocks noChangeArrowheads="1"/>
              </p:cNvSpPr>
              <p:nvPr/>
            </p:nvSpPr>
            <p:spPr bwMode="auto">
              <a:xfrm>
                <a:off x="5403929" y="1878830"/>
                <a:ext cx="957674" cy="599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sp>
            <p:nvSpPr>
              <p:cNvPr id="16501" name="Rectangle 103"/>
              <p:cNvSpPr>
                <a:spLocks noChangeArrowheads="1"/>
              </p:cNvSpPr>
              <p:nvPr/>
            </p:nvSpPr>
            <p:spPr bwMode="auto">
              <a:xfrm>
                <a:off x="6859176" y="1878830"/>
                <a:ext cx="957674" cy="59924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cxnSp>
            <p:nvCxnSpPr>
              <p:cNvPr id="16502" name="Straight Connector 104"/>
              <p:cNvCxnSpPr>
                <a:cxnSpLocks noChangeShapeType="1"/>
                <a:stCxn id="16505" idx="3"/>
                <a:endCxn id="16500" idx="1"/>
              </p:cNvCxnSpPr>
              <p:nvPr/>
            </p:nvCxnSpPr>
            <p:spPr bwMode="auto">
              <a:xfrm>
                <a:off x="5154600" y="1908792"/>
                <a:ext cx="249329" cy="1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503" name="Straight Connector 105"/>
              <p:cNvCxnSpPr>
                <a:cxnSpLocks noChangeShapeType="1"/>
                <a:stCxn id="16500" idx="3"/>
                <a:endCxn id="16501" idx="1"/>
              </p:cNvCxnSpPr>
              <p:nvPr/>
            </p:nvCxnSpPr>
            <p:spPr bwMode="auto">
              <a:xfrm>
                <a:off x="6361603" y="1908792"/>
                <a:ext cx="49757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504" name="Straight Connector 106"/>
              <p:cNvCxnSpPr>
                <a:cxnSpLocks noChangeShapeType="1"/>
                <a:stCxn id="16501" idx="3"/>
              </p:cNvCxnSpPr>
              <p:nvPr/>
            </p:nvCxnSpPr>
            <p:spPr bwMode="auto">
              <a:xfrm>
                <a:off x="7816850" y="1908792"/>
                <a:ext cx="532041" cy="1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505" name="Rectangle 107"/>
              <p:cNvSpPr>
                <a:spLocks noChangeArrowheads="1"/>
              </p:cNvSpPr>
              <p:nvPr/>
            </p:nvSpPr>
            <p:spPr bwMode="auto">
              <a:xfrm>
                <a:off x="5048192" y="1878830"/>
                <a:ext cx="106408" cy="599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20" name="Group 108"/>
            <p:cNvGrpSpPr>
              <a:grpSpLocks/>
            </p:cNvGrpSpPr>
            <p:nvPr/>
          </p:nvGrpSpPr>
          <p:grpSpPr bwMode="auto">
            <a:xfrm>
              <a:off x="1358900" y="5316538"/>
              <a:ext cx="1314450" cy="52387"/>
              <a:chOff x="533400" y="2819400"/>
              <a:chExt cx="1905000" cy="76200"/>
            </a:xfrm>
          </p:grpSpPr>
          <p:sp>
            <p:nvSpPr>
              <p:cNvPr id="16497" name="Rectangle 109"/>
              <p:cNvSpPr>
                <a:spLocks noChangeArrowheads="1"/>
              </p:cNvSpPr>
              <p:nvPr/>
            </p:nvSpPr>
            <p:spPr bwMode="auto">
              <a:xfrm>
                <a:off x="533400" y="2819400"/>
                <a:ext cx="4572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98" name="Straight Connector 110"/>
              <p:cNvCxnSpPr>
                <a:cxnSpLocks noChangeShapeType="1"/>
                <a:stCxn id="16497" idx="3"/>
                <a:endCxn id="16499" idx="1"/>
              </p:cNvCxnSpPr>
              <p:nvPr/>
            </p:nvCxnSpPr>
            <p:spPr bwMode="auto">
              <a:xfrm>
                <a:off x="990600" y="28575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99" name="Rectangle 111"/>
              <p:cNvSpPr>
                <a:spLocks noChangeArrowheads="1"/>
              </p:cNvSpPr>
              <p:nvPr/>
            </p:nvSpPr>
            <p:spPr bwMode="auto">
              <a:xfrm>
                <a:off x="1752600" y="2819400"/>
                <a:ext cx="6858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21" name="Group 112"/>
            <p:cNvGrpSpPr>
              <a:grpSpLocks/>
            </p:cNvGrpSpPr>
            <p:nvPr/>
          </p:nvGrpSpPr>
          <p:grpSpPr bwMode="auto">
            <a:xfrm>
              <a:off x="993775" y="5187950"/>
              <a:ext cx="1314450" cy="52388"/>
              <a:chOff x="533400" y="2514600"/>
              <a:chExt cx="1905000" cy="76200"/>
            </a:xfrm>
          </p:grpSpPr>
          <p:sp>
            <p:nvSpPr>
              <p:cNvPr id="16494" name="Rectangle 113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990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95" name="Straight Connector 114"/>
              <p:cNvCxnSpPr>
                <a:cxnSpLocks noChangeShapeType="1"/>
                <a:stCxn id="16494" idx="3"/>
                <a:endCxn id="16496" idx="1"/>
              </p:cNvCxnSpPr>
              <p:nvPr/>
            </p:nvCxnSpPr>
            <p:spPr bwMode="auto">
              <a:xfrm>
                <a:off x="1524000" y="25527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96" name="Rectangle 115"/>
              <p:cNvSpPr>
                <a:spLocks noChangeArrowheads="1"/>
              </p:cNvSpPr>
              <p:nvPr/>
            </p:nvSpPr>
            <p:spPr bwMode="auto">
              <a:xfrm>
                <a:off x="2286000" y="2514600"/>
                <a:ext cx="1524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22" name="Group 116"/>
            <p:cNvGrpSpPr>
              <a:grpSpLocks/>
            </p:cNvGrpSpPr>
            <p:nvPr/>
          </p:nvGrpSpPr>
          <p:grpSpPr bwMode="auto">
            <a:xfrm>
              <a:off x="1573213" y="5443538"/>
              <a:ext cx="1360487" cy="52387"/>
              <a:chOff x="465890" y="3124200"/>
              <a:chExt cx="1972510" cy="76200"/>
            </a:xfrm>
          </p:grpSpPr>
          <p:sp>
            <p:nvSpPr>
              <p:cNvPr id="16491" name="Rectangle 117"/>
              <p:cNvSpPr>
                <a:spLocks noChangeArrowheads="1"/>
              </p:cNvSpPr>
              <p:nvPr/>
            </p:nvSpPr>
            <p:spPr bwMode="auto">
              <a:xfrm>
                <a:off x="465890" y="3124200"/>
                <a:ext cx="152399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92" name="Straight Connector 118"/>
              <p:cNvCxnSpPr>
                <a:cxnSpLocks noChangeShapeType="1"/>
                <a:stCxn id="16491" idx="3"/>
                <a:endCxn id="16493" idx="1"/>
              </p:cNvCxnSpPr>
              <p:nvPr/>
            </p:nvCxnSpPr>
            <p:spPr bwMode="auto">
              <a:xfrm>
                <a:off x="618289" y="3162300"/>
                <a:ext cx="753310" cy="2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93" name="Rectangle 119"/>
              <p:cNvSpPr>
                <a:spLocks noChangeArrowheads="1"/>
              </p:cNvSpPr>
              <p:nvPr/>
            </p:nvSpPr>
            <p:spPr bwMode="auto">
              <a:xfrm>
                <a:off x="1371600" y="3124200"/>
                <a:ext cx="10668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23" name="Group 120"/>
            <p:cNvGrpSpPr>
              <a:grpSpLocks/>
            </p:cNvGrpSpPr>
            <p:nvPr/>
          </p:nvGrpSpPr>
          <p:grpSpPr bwMode="auto">
            <a:xfrm>
              <a:off x="736600" y="5060950"/>
              <a:ext cx="1419225" cy="52388"/>
              <a:chOff x="533400" y="2209800"/>
              <a:chExt cx="2057400" cy="76200"/>
            </a:xfrm>
          </p:grpSpPr>
          <p:sp>
            <p:nvSpPr>
              <p:cNvPr id="16488" name="Rectangle 121"/>
              <p:cNvSpPr>
                <a:spLocks noChangeArrowheads="1"/>
              </p:cNvSpPr>
              <p:nvPr/>
            </p:nvSpPr>
            <p:spPr bwMode="auto">
              <a:xfrm>
                <a:off x="533400" y="22098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89" name="Straight Connector 122"/>
              <p:cNvCxnSpPr>
                <a:cxnSpLocks noChangeShapeType="1"/>
                <a:stCxn id="16488" idx="3"/>
                <a:endCxn id="16490" idx="1"/>
              </p:cNvCxnSpPr>
              <p:nvPr/>
            </p:nvCxnSpPr>
            <p:spPr bwMode="auto">
              <a:xfrm>
                <a:off x="1905000" y="2247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90" name="Rectangle 123"/>
              <p:cNvSpPr>
                <a:spLocks noChangeArrowheads="1"/>
              </p:cNvSpPr>
              <p:nvPr/>
            </p:nvSpPr>
            <p:spPr bwMode="auto">
              <a:xfrm>
                <a:off x="2438400" y="2209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24" name="Group 124"/>
            <p:cNvGrpSpPr>
              <a:grpSpLocks/>
            </p:cNvGrpSpPr>
            <p:nvPr/>
          </p:nvGrpSpPr>
          <p:grpSpPr bwMode="auto">
            <a:xfrm>
              <a:off x="1725613" y="5572125"/>
              <a:ext cx="1419225" cy="52388"/>
              <a:chOff x="381000" y="3429000"/>
              <a:chExt cx="2057400" cy="76200"/>
            </a:xfrm>
          </p:grpSpPr>
          <p:cxnSp>
            <p:nvCxnSpPr>
              <p:cNvPr id="16485" name="Straight Connector 125"/>
              <p:cNvCxnSpPr>
                <a:cxnSpLocks noChangeShapeType="1"/>
                <a:stCxn id="16487" idx="3"/>
                <a:endCxn id="16486" idx="1"/>
              </p:cNvCxnSpPr>
              <p:nvPr/>
            </p:nvCxnSpPr>
            <p:spPr bwMode="auto">
              <a:xfrm>
                <a:off x="533400" y="34671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86" name="Rectangle 126"/>
              <p:cNvSpPr>
                <a:spLocks noChangeArrowheads="1"/>
              </p:cNvSpPr>
              <p:nvPr/>
            </p:nvSpPr>
            <p:spPr bwMode="auto">
              <a:xfrm>
                <a:off x="1066800" y="3429000"/>
                <a:ext cx="13716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sp>
            <p:nvSpPr>
              <p:cNvPr id="16487" name="Rectangle 127"/>
              <p:cNvSpPr>
                <a:spLocks noChangeArrowheads="1"/>
              </p:cNvSpPr>
              <p:nvPr/>
            </p:nvSpPr>
            <p:spPr bwMode="auto">
              <a:xfrm>
                <a:off x="381000" y="3429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25" name="Group 128"/>
            <p:cNvGrpSpPr>
              <a:grpSpLocks/>
            </p:cNvGrpSpPr>
            <p:nvPr/>
          </p:nvGrpSpPr>
          <p:grpSpPr bwMode="auto">
            <a:xfrm>
              <a:off x="1981200" y="5700713"/>
              <a:ext cx="1524000" cy="52387"/>
              <a:chOff x="381000" y="3733800"/>
              <a:chExt cx="2209800" cy="76200"/>
            </a:xfrm>
          </p:grpSpPr>
          <p:cxnSp>
            <p:nvCxnSpPr>
              <p:cNvPr id="16480" name="Straight Connector 129"/>
              <p:cNvCxnSpPr>
                <a:cxnSpLocks noChangeShapeType="1"/>
                <a:stCxn id="16483" idx="3"/>
                <a:endCxn id="16481" idx="1"/>
              </p:cNvCxnSpPr>
              <p:nvPr/>
            </p:nvCxnSpPr>
            <p:spPr bwMode="auto">
              <a:xfrm>
                <a:off x="533400" y="3771900"/>
                <a:ext cx="152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81" name="Rectangle 130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12192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82" name="Straight Connector 131"/>
              <p:cNvCxnSpPr>
                <a:cxnSpLocks noChangeShapeType="1"/>
                <a:stCxn id="16481" idx="3"/>
                <a:endCxn id="16484" idx="1"/>
              </p:cNvCxnSpPr>
              <p:nvPr/>
            </p:nvCxnSpPr>
            <p:spPr bwMode="auto">
              <a:xfrm>
                <a:off x="1905000" y="3771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83" name="Rectangle 132"/>
              <p:cNvSpPr>
                <a:spLocks noChangeArrowheads="1"/>
              </p:cNvSpPr>
              <p:nvPr/>
            </p:nvSpPr>
            <p:spPr bwMode="auto">
              <a:xfrm>
                <a:off x="3810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sp>
            <p:nvSpPr>
              <p:cNvPr id="16484" name="Rectangle 133"/>
              <p:cNvSpPr>
                <a:spLocks noChangeArrowheads="1"/>
              </p:cNvSpPr>
              <p:nvPr/>
            </p:nvSpPr>
            <p:spPr bwMode="auto">
              <a:xfrm>
                <a:off x="24384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26" name="Group 134"/>
            <p:cNvGrpSpPr>
              <a:grpSpLocks/>
            </p:cNvGrpSpPr>
            <p:nvPr/>
          </p:nvGrpSpPr>
          <p:grpSpPr bwMode="auto">
            <a:xfrm>
              <a:off x="387350" y="4933950"/>
              <a:ext cx="1524000" cy="52388"/>
              <a:chOff x="381000" y="1905000"/>
              <a:chExt cx="2209800" cy="76200"/>
            </a:xfrm>
          </p:grpSpPr>
          <p:sp>
            <p:nvSpPr>
              <p:cNvPr id="16475" name="Rectangle 135"/>
              <p:cNvSpPr>
                <a:spLocks noChangeArrowheads="1"/>
              </p:cNvSpPr>
              <p:nvPr/>
            </p:nvSpPr>
            <p:spPr bwMode="auto">
              <a:xfrm>
                <a:off x="890494" y="19050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76" name="Straight Connector 136"/>
              <p:cNvCxnSpPr>
                <a:cxnSpLocks noChangeShapeType="1"/>
                <a:stCxn id="16478" idx="3"/>
                <a:endCxn id="16475" idx="1"/>
              </p:cNvCxnSpPr>
              <p:nvPr/>
            </p:nvCxnSpPr>
            <p:spPr bwMode="auto">
              <a:xfrm>
                <a:off x="533400" y="1943100"/>
                <a:ext cx="357094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477" name="Straight Connector 137"/>
              <p:cNvCxnSpPr>
                <a:cxnSpLocks noChangeShapeType="1"/>
                <a:stCxn id="16475" idx="3"/>
                <a:endCxn id="16479" idx="1"/>
              </p:cNvCxnSpPr>
              <p:nvPr/>
            </p:nvCxnSpPr>
            <p:spPr bwMode="auto">
              <a:xfrm>
                <a:off x="2262094" y="1943100"/>
                <a:ext cx="176306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78" name="Rectangle 138"/>
              <p:cNvSpPr>
                <a:spLocks noChangeArrowheads="1"/>
              </p:cNvSpPr>
              <p:nvPr/>
            </p:nvSpPr>
            <p:spPr bwMode="auto">
              <a:xfrm>
                <a:off x="3810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sp>
            <p:nvSpPr>
              <p:cNvPr id="16479" name="Rectangle 139"/>
              <p:cNvSpPr>
                <a:spLocks noChangeArrowheads="1"/>
              </p:cNvSpPr>
              <p:nvPr/>
            </p:nvSpPr>
            <p:spPr bwMode="auto">
              <a:xfrm>
                <a:off x="24384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sp>
          <p:nvSpPr>
            <p:cNvPr id="16412" name="TextBox 140"/>
            <p:cNvSpPr txBox="1">
              <a:spLocks noChangeArrowheads="1"/>
            </p:cNvSpPr>
            <p:nvPr/>
          </p:nvSpPr>
          <p:spPr bwMode="auto">
            <a:xfrm>
              <a:off x="493713" y="4191000"/>
              <a:ext cx="3176587" cy="38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Quality calibration and annotation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19113" y="5867400"/>
              <a:ext cx="3359150" cy="9392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The quality of each read is calibrated and additional information annotated for downstream analyses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86338" y="3048000"/>
              <a:ext cx="3382962" cy="6609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The origin of each read from the human genome sequence is found</a:t>
              </a:r>
            </a:p>
          </p:txBody>
        </p:sp>
        <p:sp>
          <p:nvSpPr>
            <p:cNvPr id="16415" name="TextBox 143"/>
            <p:cNvSpPr txBox="1">
              <a:spLocks noChangeArrowheads="1"/>
            </p:cNvSpPr>
            <p:nvPr/>
          </p:nvSpPr>
          <p:spPr bwMode="auto">
            <a:xfrm>
              <a:off x="7007225" y="4776787"/>
              <a:ext cx="1460500" cy="52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Calibri" charset="0"/>
                </a:rPr>
                <a:t>Human reference genome</a:t>
              </a:r>
            </a:p>
          </p:txBody>
        </p:sp>
        <p:grpSp>
          <p:nvGrpSpPr>
            <p:cNvPr id="27" name="Group 144"/>
            <p:cNvGrpSpPr>
              <a:grpSpLocks/>
            </p:cNvGrpSpPr>
            <p:nvPr/>
          </p:nvGrpSpPr>
          <p:grpSpPr bwMode="auto">
            <a:xfrm>
              <a:off x="4879975" y="4754563"/>
              <a:ext cx="3300413" cy="60325"/>
              <a:chOff x="5048192" y="1878830"/>
              <a:chExt cx="3300699" cy="59924"/>
            </a:xfrm>
          </p:grpSpPr>
          <p:sp>
            <p:nvSpPr>
              <p:cNvPr id="16469" name="Rectangle 145"/>
              <p:cNvSpPr>
                <a:spLocks noChangeArrowheads="1"/>
              </p:cNvSpPr>
              <p:nvPr/>
            </p:nvSpPr>
            <p:spPr bwMode="auto">
              <a:xfrm>
                <a:off x="5403929" y="1878830"/>
                <a:ext cx="957674" cy="599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sp>
            <p:nvSpPr>
              <p:cNvPr id="16470" name="Rectangle 146"/>
              <p:cNvSpPr>
                <a:spLocks noChangeArrowheads="1"/>
              </p:cNvSpPr>
              <p:nvPr/>
            </p:nvSpPr>
            <p:spPr bwMode="auto">
              <a:xfrm>
                <a:off x="6859176" y="1878830"/>
                <a:ext cx="957674" cy="59924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cxnSp>
            <p:nvCxnSpPr>
              <p:cNvPr id="16471" name="Straight Connector 147"/>
              <p:cNvCxnSpPr>
                <a:cxnSpLocks noChangeShapeType="1"/>
                <a:stCxn id="16474" idx="3"/>
                <a:endCxn id="16469" idx="1"/>
              </p:cNvCxnSpPr>
              <p:nvPr/>
            </p:nvCxnSpPr>
            <p:spPr bwMode="auto">
              <a:xfrm>
                <a:off x="5154600" y="1908792"/>
                <a:ext cx="249329" cy="1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472" name="Straight Connector 148"/>
              <p:cNvCxnSpPr>
                <a:cxnSpLocks noChangeShapeType="1"/>
                <a:stCxn id="16469" idx="3"/>
                <a:endCxn id="16470" idx="1"/>
              </p:cNvCxnSpPr>
              <p:nvPr/>
            </p:nvCxnSpPr>
            <p:spPr bwMode="auto">
              <a:xfrm>
                <a:off x="6361603" y="1908792"/>
                <a:ext cx="49757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473" name="Straight Connector 149"/>
              <p:cNvCxnSpPr>
                <a:cxnSpLocks noChangeShapeType="1"/>
                <a:stCxn id="16470" idx="3"/>
              </p:cNvCxnSpPr>
              <p:nvPr/>
            </p:nvCxnSpPr>
            <p:spPr bwMode="auto">
              <a:xfrm>
                <a:off x="7816850" y="1908792"/>
                <a:ext cx="532041" cy="1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74" name="Rectangle 150"/>
              <p:cNvSpPr>
                <a:spLocks noChangeArrowheads="1"/>
              </p:cNvSpPr>
              <p:nvPr/>
            </p:nvSpPr>
            <p:spPr bwMode="auto">
              <a:xfrm>
                <a:off x="5048192" y="1878830"/>
                <a:ext cx="106408" cy="599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28" name="Group 151"/>
            <p:cNvGrpSpPr>
              <a:grpSpLocks/>
            </p:cNvGrpSpPr>
            <p:nvPr/>
          </p:nvGrpSpPr>
          <p:grpSpPr bwMode="auto">
            <a:xfrm>
              <a:off x="5851525" y="5316538"/>
              <a:ext cx="1312863" cy="52387"/>
              <a:chOff x="533400" y="2819400"/>
              <a:chExt cx="1905000" cy="76200"/>
            </a:xfrm>
          </p:grpSpPr>
          <p:sp>
            <p:nvSpPr>
              <p:cNvPr id="16466" name="Rectangle 152"/>
              <p:cNvSpPr>
                <a:spLocks noChangeArrowheads="1"/>
              </p:cNvSpPr>
              <p:nvPr/>
            </p:nvSpPr>
            <p:spPr bwMode="auto">
              <a:xfrm>
                <a:off x="533400" y="2819400"/>
                <a:ext cx="4572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67" name="Straight Connector 153"/>
              <p:cNvCxnSpPr>
                <a:cxnSpLocks noChangeShapeType="1"/>
                <a:stCxn id="16466" idx="3"/>
                <a:endCxn id="16468" idx="1"/>
              </p:cNvCxnSpPr>
              <p:nvPr/>
            </p:nvCxnSpPr>
            <p:spPr bwMode="auto">
              <a:xfrm>
                <a:off x="990600" y="28575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68" name="Rectangle 154"/>
              <p:cNvSpPr>
                <a:spLocks noChangeArrowheads="1"/>
              </p:cNvSpPr>
              <p:nvPr/>
            </p:nvSpPr>
            <p:spPr bwMode="auto">
              <a:xfrm>
                <a:off x="1752600" y="2819400"/>
                <a:ext cx="6858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29" name="Group 155"/>
            <p:cNvGrpSpPr>
              <a:grpSpLocks/>
            </p:cNvGrpSpPr>
            <p:nvPr/>
          </p:nvGrpSpPr>
          <p:grpSpPr bwMode="auto">
            <a:xfrm>
              <a:off x="5486400" y="5187950"/>
              <a:ext cx="1312863" cy="52388"/>
              <a:chOff x="533400" y="2514600"/>
              <a:chExt cx="1905000" cy="76200"/>
            </a:xfrm>
          </p:grpSpPr>
          <p:sp>
            <p:nvSpPr>
              <p:cNvPr id="16463" name="Rectangle 156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990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64" name="Straight Connector 157"/>
              <p:cNvCxnSpPr>
                <a:cxnSpLocks noChangeShapeType="1"/>
                <a:stCxn id="16463" idx="3"/>
                <a:endCxn id="16465" idx="1"/>
              </p:cNvCxnSpPr>
              <p:nvPr/>
            </p:nvCxnSpPr>
            <p:spPr bwMode="auto">
              <a:xfrm>
                <a:off x="1524000" y="25527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65" name="Rectangle 158"/>
              <p:cNvSpPr>
                <a:spLocks noChangeArrowheads="1"/>
              </p:cNvSpPr>
              <p:nvPr/>
            </p:nvSpPr>
            <p:spPr bwMode="auto">
              <a:xfrm>
                <a:off x="2286000" y="2514600"/>
                <a:ext cx="1524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30" name="Group 159"/>
            <p:cNvGrpSpPr>
              <a:grpSpLocks/>
            </p:cNvGrpSpPr>
            <p:nvPr/>
          </p:nvGrpSpPr>
          <p:grpSpPr bwMode="auto">
            <a:xfrm>
              <a:off x="6069013" y="5443538"/>
              <a:ext cx="1357312" cy="52387"/>
              <a:chOff x="469895" y="3124200"/>
              <a:chExt cx="1968505" cy="76200"/>
            </a:xfrm>
          </p:grpSpPr>
          <p:sp>
            <p:nvSpPr>
              <p:cNvPr id="16460" name="Rectangle 160"/>
              <p:cNvSpPr>
                <a:spLocks noChangeArrowheads="1"/>
              </p:cNvSpPr>
              <p:nvPr/>
            </p:nvSpPr>
            <p:spPr bwMode="auto">
              <a:xfrm>
                <a:off x="469895" y="3124200"/>
                <a:ext cx="1524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61" name="Straight Connector 161"/>
              <p:cNvCxnSpPr>
                <a:cxnSpLocks noChangeShapeType="1"/>
                <a:stCxn id="16460" idx="3"/>
                <a:endCxn id="16462" idx="1"/>
              </p:cNvCxnSpPr>
              <p:nvPr/>
            </p:nvCxnSpPr>
            <p:spPr bwMode="auto">
              <a:xfrm>
                <a:off x="622295" y="3162300"/>
                <a:ext cx="749304" cy="2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62" name="Rectangle 162"/>
              <p:cNvSpPr>
                <a:spLocks noChangeArrowheads="1"/>
              </p:cNvSpPr>
              <p:nvPr/>
            </p:nvSpPr>
            <p:spPr bwMode="auto">
              <a:xfrm>
                <a:off x="1371600" y="3124200"/>
                <a:ext cx="10668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31" name="Group 163"/>
            <p:cNvGrpSpPr>
              <a:grpSpLocks/>
            </p:cNvGrpSpPr>
            <p:nvPr/>
          </p:nvGrpSpPr>
          <p:grpSpPr bwMode="auto">
            <a:xfrm>
              <a:off x="5229225" y="5060950"/>
              <a:ext cx="1417638" cy="52388"/>
              <a:chOff x="533400" y="2209800"/>
              <a:chExt cx="2057400" cy="76200"/>
            </a:xfrm>
          </p:grpSpPr>
          <p:sp>
            <p:nvSpPr>
              <p:cNvPr id="16457" name="Rectangle 164"/>
              <p:cNvSpPr>
                <a:spLocks noChangeArrowheads="1"/>
              </p:cNvSpPr>
              <p:nvPr/>
            </p:nvSpPr>
            <p:spPr bwMode="auto">
              <a:xfrm>
                <a:off x="533400" y="22098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58" name="Straight Connector 165"/>
              <p:cNvCxnSpPr>
                <a:cxnSpLocks noChangeShapeType="1"/>
                <a:stCxn id="16457" idx="3"/>
                <a:endCxn id="16459" idx="1"/>
              </p:cNvCxnSpPr>
              <p:nvPr/>
            </p:nvCxnSpPr>
            <p:spPr bwMode="auto">
              <a:xfrm>
                <a:off x="1905000" y="2247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59" name="Rectangle 166"/>
              <p:cNvSpPr>
                <a:spLocks noChangeArrowheads="1"/>
              </p:cNvSpPr>
              <p:nvPr/>
            </p:nvSpPr>
            <p:spPr bwMode="auto">
              <a:xfrm>
                <a:off x="2438400" y="2209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64" name="Group 167"/>
            <p:cNvGrpSpPr>
              <a:grpSpLocks/>
            </p:cNvGrpSpPr>
            <p:nvPr/>
          </p:nvGrpSpPr>
          <p:grpSpPr bwMode="auto">
            <a:xfrm>
              <a:off x="6218238" y="5572125"/>
              <a:ext cx="1417637" cy="52388"/>
              <a:chOff x="381000" y="3429000"/>
              <a:chExt cx="2057400" cy="76200"/>
            </a:xfrm>
          </p:grpSpPr>
          <p:cxnSp>
            <p:nvCxnSpPr>
              <p:cNvPr id="16454" name="Straight Connector 168"/>
              <p:cNvCxnSpPr>
                <a:cxnSpLocks noChangeShapeType="1"/>
                <a:stCxn id="16456" idx="3"/>
                <a:endCxn id="16455" idx="1"/>
              </p:cNvCxnSpPr>
              <p:nvPr/>
            </p:nvCxnSpPr>
            <p:spPr bwMode="auto">
              <a:xfrm>
                <a:off x="533400" y="34671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55" name="Rectangle 169"/>
              <p:cNvSpPr>
                <a:spLocks noChangeArrowheads="1"/>
              </p:cNvSpPr>
              <p:nvPr/>
            </p:nvSpPr>
            <p:spPr bwMode="auto">
              <a:xfrm>
                <a:off x="1066800" y="3429000"/>
                <a:ext cx="13716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sp>
            <p:nvSpPr>
              <p:cNvPr id="16456" name="Rectangle 170"/>
              <p:cNvSpPr>
                <a:spLocks noChangeArrowheads="1"/>
              </p:cNvSpPr>
              <p:nvPr/>
            </p:nvSpPr>
            <p:spPr bwMode="auto">
              <a:xfrm>
                <a:off x="381000" y="3429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65" name="Group 171"/>
            <p:cNvGrpSpPr>
              <a:grpSpLocks/>
            </p:cNvGrpSpPr>
            <p:nvPr/>
          </p:nvGrpSpPr>
          <p:grpSpPr bwMode="auto">
            <a:xfrm>
              <a:off x="6473825" y="5700713"/>
              <a:ext cx="1524000" cy="52387"/>
              <a:chOff x="381000" y="3733800"/>
              <a:chExt cx="2209800" cy="76200"/>
            </a:xfrm>
          </p:grpSpPr>
          <p:cxnSp>
            <p:nvCxnSpPr>
              <p:cNvPr id="16449" name="Straight Connector 172"/>
              <p:cNvCxnSpPr>
                <a:cxnSpLocks noChangeShapeType="1"/>
                <a:stCxn id="16452" idx="3"/>
                <a:endCxn id="16450" idx="1"/>
              </p:cNvCxnSpPr>
              <p:nvPr/>
            </p:nvCxnSpPr>
            <p:spPr bwMode="auto">
              <a:xfrm>
                <a:off x="533400" y="3771900"/>
                <a:ext cx="152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50" name="Rectangle 173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12192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51" name="Straight Connector 174"/>
              <p:cNvCxnSpPr>
                <a:cxnSpLocks noChangeShapeType="1"/>
                <a:stCxn id="16450" idx="3"/>
                <a:endCxn id="16453" idx="1"/>
              </p:cNvCxnSpPr>
              <p:nvPr/>
            </p:nvCxnSpPr>
            <p:spPr bwMode="auto">
              <a:xfrm>
                <a:off x="1905000" y="3771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52" name="Rectangle 175"/>
              <p:cNvSpPr>
                <a:spLocks noChangeArrowheads="1"/>
              </p:cNvSpPr>
              <p:nvPr/>
            </p:nvSpPr>
            <p:spPr bwMode="auto">
              <a:xfrm>
                <a:off x="3810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sp>
            <p:nvSpPr>
              <p:cNvPr id="16453" name="Rectangle 176"/>
              <p:cNvSpPr>
                <a:spLocks noChangeArrowheads="1"/>
              </p:cNvSpPr>
              <p:nvPr/>
            </p:nvSpPr>
            <p:spPr bwMode="auto">
              <a:xfrm>
                <a:off x="24384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grpSp>
          <p:nvGrpSpPr>
            <p:cNvPr id="66" name="Group 177"/>
            <p:cNvGrpSpPr>
              <a:grpSpLocks/>
            </p:cNvGrpSpPr>
            <p:nvPr/>
          </p:nvGrpSpPr>
          <p:grpSpPr bwMode="auto">
            <a:xfrm>
              <a:off x="4879975" y="4933950"/>
              <a:ext cx="1524000" cy="52388"/>
              <a:chOff x="381000" y="1905000"/>
              <a:chExt cx="2209800" cy="76200"/>
            </a:xfrm>
          </p:grpSpPr>
          <p:sp>
            <p:nvSpPr>
              <p:cNvPr id="16444" name="Rectangle 178"/>
              <p:cNvSpPr>
                <a:spLocks noChangeArrowheads="1"/>
              </p:cNvSpPr>
              <p:nvPr/>
            </p:nvSpPr>
            <p:spPr bwMode="auto">
              <a:xfrm>
                <a:off x="890494" y="19050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16445" name="Straight Connector 179"/>
              <p:cNvCxnSpPr>
                <a:cxnSpLocks noChangeShapeType="1"/>
                <a:stCxn id="16447" idx="3"/>
                <a:endCxn id="16444" idx="1"/>
              </p:cNvCxnSpPr>
              <p:nvPr/>
            </p:nvCxnSpPr>
            <p:spPr bwMode="auto">
              <a:xfrm>
                <a:off x="533400" y="1943100"/>
                <a:ext cx="357094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446" name="Straight Connector 180"/>
              <p:cNvCxnSpPr>
                <a:cxnSpLocks noChangeShapeType="1"/>
                <a:stCxn id="16444" idx="3"/>
                <a:endCxn id="16448" idx="1"/>
              </p:cNvCxnSpPr>
              <p:nvPr/>
            </p:nvCxnSpPr>
            <p:spPr bwMode="auto">
              <a:xfrm>
                <a:off x="2262094" y="1943100"/>
                <a:ext cx="176306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6447" name="Rectangle 181"/>
              <p:cNvSpPr>
                <a:spLocks noChangeArrowheads="1"/>
              </p:cNvSpPr>
              <p:nvPr/>
            </p:nvSpPr>
            <p:spPr bwMode="auto">
              <a:xfrm>
                <a:off x="3810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sp>
            <p:nvSpPr>
              <p:cNvPr id="16448" name="Rectangle 182"/>
              <p:cNvSpPr>
                <a:spLocks noChangeArrowheads="1"/>
              </p:cNvSpPr>
              <p:nvPr/>
            </p:nvSpPr>
            <p:spPr bwMode="auto">
              <a:xfrm>
                <a:off x="24384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</p:grpSp>
        <p:sp>
          <p:nvSpPr>
            <p:cNvPr id="16424" name="TextBox 183"/>
            <p:cNvSpPr txBox="1">
              <a:spLocks noChangeArrowheads="1"/>
            </p:cNvSpPr>
            <p:nvPr/>
          </p:nvSpPr>
          <p:spPr bwMode="auto">
            <a:xfrm>
              <a:off x="4986338" y="4191000"/>
              <a:ext cx="3176587" cy="38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Identifying genetic variation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011738" y="5867399"/>
              <a:ext cx="3357562" cy="9392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SNPs</a:t>
              </a:r>
              <a:r>
                <a:rPr lang="en-US" sz="16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 and </a:t>
              </a:r>
              <a:r>
                <a:rPr lang="en-US" sz="1600" dirty="0" err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indels</a:t>
              </a:r>
              <a:r>
                <a:rPr lang="en-US" sz="16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 from the reference are found where the reads collectively provide evidence of a variant  </a:t>
              </a:r>
            </a:p>
          </p:txBody>
        </p:sp>
        <p:sp>
          <p:nvSpPr>
            <p:cNvPr id="16426" name="TextBox 190"/>
            <p:cNvSpPr txBox="1">
              <a:spLocks noChangeArrowheads="1"/>
            </p:cNvSpPr>
            <p:nvPr/>
          </p:nvSpPr>
          <p:spPr bwMode="auto">
            <a:xfrm>
              <a:off x="5761038" y="5537200"/>
              <a:ext cx="350837" cy="24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latin typeface="Calibri" charset="0"/>
                </a:rPr>
                <a:t>SNP</a:t>
              </a:r>
            </a:p>
          </p:txBody>
        </p:sp>
        <p:sp>
          <p:nvSpPr>
            <p:cNvPr id="192" name="Down Arrow 191"/>
            <p:cNvSpPr/>
            <p:nvPr/>
          </p:nvSpPr>
          <p:spPr>
            <a:xfrm>
              <a:off x="5899150" y="5468938"/>
              <a:ext cx="92075" cy="936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0" name="5-Point Star 199"/>
            <p:cNvSpPr/>
            <p:nvPr/>
          </p:nvSpPr>
          <p:spPr>
            <a:xfrm>
              <a:off x="5884863" y="4906963"/>
              <a:ext cx="106362" cy="104775"/>
            </a:xfrm>
            <a:prstGeom prst="star5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5-Point Star 200"/>
            <p:cNvSpPr/>
            <p:nvPr/>
          </p:nvSpPr>
          <p:spPr>
            <a:xfrm>
              <a:off x="5884863" y="5033963"/>
              <a:ext cx="106362" cy="106362"/>
            </a:xfrm>
            <a:prstGeom prst="star5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5-Point Star 201"/>
            <p:cNvSpPr/>
            <p:nvPr/>
          </p:nvSpPr>
          <p:spPr>
            <a:xfrm>
              <a:off x="5884863" y="5160963"/>
              <a:ext cx="106362" cy="106362"/>
            </a:xfrm>
            <a:prstGeom prst="star5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5-Point Star 202"/>
            <p:cNvSpPr/>
            <p:nvPr/>
          </p:nvSpPr>
          <p:spPr>
            <a:xfrm>
              <a:off x="5884863" y="5289550"/>
              <a:ext cx="106362" cy="106363"/>
            </a:xfrm>
            <a:prstGeom prst="star5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" name="Right Arrow 203"/>
            <p:cNvSpPr/>
            <p:nvPr/>
          </p:nvSpPr>
          <p:spPr>
            <a:xfrm>
              <a:off x="4221163" y="5113338"/>
              <a:ext cx="400050" cy="3825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" name="Right Arrow 204"/>
            <p:cNvSpPr/>
            <p:nvPr/>
          </p:nvSpPr>
          <p:spPr>
            <a:xfrm>
              <a:off x="93663" y="5280025"/>
              <a:ext cx="400050" cy="38258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Right Arrow 206"/>
            <p:cNvSpPr/>
            <p:nvPr/>
          </p:nvSpPr>
          <p:spPr>
            <a:xfrm>
              <a:off x="8369300" y="2225675"/>
              <a:ext cx="400050" cy="38258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19113" y="3048000"/>
              <a:ext cx="3359150" cy="6609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A single run of a sequencer generates ~50M ~75bp short reads for analysis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57200" y="1989138"/>
              <a:ext cx="1349375" cy="3222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SOLiD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57200" y="2398713"/>
              <a:ext cx="1349375" cy="3238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454</a:t>
              </a:r>
            </a:p>
          </p:txBody>
        </p:sp>
        <p:sp>
          <p:nvSpPr>
            <p:cNvPr id="16438" name="TextBox 186"/>
            <p:cNvSpPr txBox="1">
              <a:spLocks noChangeArrowheads="1"/>
            </p:cNvSpPr>
            <p:nvPr/>
          </p:nvSpPr>
          <p:spPr bwMode="auto">
            <a:xfrm>
              <a:off x="5334000" y="1644649"/>
              <a:ext cx="635000" cy="27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Region 1</a:t>
              </a:r>
            </a:p>
          </p:txBody>
        </p:sp>
        <p:sp>
          <p:nvSpPr>
            <p:cNvPr id="16439" name="TextBox 188"/>
            <p:cNvSpPr txBox="1">
              <a:spLocks noChangeArrowheads="1"/>
            </p:cNvSpPr>
            <p:nvPr/>
          </p:nvSpPr>
          <p:spPr bwMode="auto">
            <a:xfrm>
              <a:off x="6848475" y="1644649"/>
              <a:ext cx="633413" cy="27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Region 2</a:t>
              </a:r>
            </a:p>
          </p:txBody>
        </p:sp>
        <p:sp>
          <p:nvSpPr>
            <p:cNvPr id="16440" name="TextBox 189"/>
            <p:cNvSpPr txBox="1">
              <a:spLocks noChangeArrowheads="1"/>
            </p:cNvSpPr>
            <p:nvPr/>
          </p:nvSpPr>
          <p:spPr bwMode="auto">
            <a:xfrm>
              <a:off x="884238" y="4522787"/>
              <a:ext cx="635000" cy="27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Region 1</a:t>
              </a:r>
            </a:p>
          </p:txBody>
        </p:sp>
        <p:sp>
          <p:nvSpPr>
            <p:cNvPr id="16441" name="TextBox 192"/>
            <p:cNvSpPr txBox="1">
              <a:spLocks noChangeArrowheads="1"/>
            </p:cNvSpPr>
            <p:nvPr/>
          </p:nvSpPr>
          <p:spPr bwMode="auto">
            <a:xfrm>
              <a:off x="2398713" y="4522787"/>
              <a:ext cx="633412" cy="27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Region 2</a:t>
              </a:r>
            </a:p>
          </p:txBody>
        </p:sp>
        <p:sp>
          <p:nvSpPr>
            <p:cNvPr id="16442" name="TextBox 193"/>
            <p:cNvSpPr txBox="1">
              <a:spLocks noChangeArrowheads="1"/>
            </p:cNvSpPr>
            <p:nvPr/>
          </p:nvSpPr>
          <p:spPr bwMode="auto">
            <a:xfrm>
              <a:off x="5334000" y="4522787"/>
              <a:ext cx="635000" cy="27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Region 1</a:t>
              </a:r>
            </a:p>
          </p:txBody>
        </p:sp>
        <p:sp>
          <p:nvSpPr>
            <p:cNvPr id="16443" name="TextBox 194"/>
            <p:cNvSpPr txBox="1">
              <a:spLocks noChangeArrowheads="1"/>
            </p:cNvSpPr>
            <p:nvPr/>
          </p:nvSpPr>
          <p:spPr bwMode="auto">
            <a:xfrm>
              <a:off x="6848475" y="4522787"/>
              <a:ext cx="633413" cy="27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Region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57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618163"/>
            <a:ext cx="401637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Helvetica" charset="0"/>
                <a:ea typeface="ＭＳ Ｐゴシック" charset="-128"/>
                <a:cs typeface="ＭＳ Ｐゴシック" charset="-128"/>
              </a:rPr>
              <a:t>Developing cutting-edge data </a:t>
            </a:r>
            <a:br>
              <a:rPr lang="en-US" sz="3200" smtClean="0">
                <a:latin typeface="Helvetica" charset="0"/>
                <a:ea typeface="ＭＳ Ｐゴシック" charset="-128"/>
                <a:cs typeface="ＭＳ Ｐゴシック" charset="-128"/>
              </a:rPr>
            </a:br>
            <a:r>
              <a:rPr lang="en-US" sz="3200" smtClean="0">
                <a:latin typeface="Helvetica" charset="0"/>
                <a:ea typeface="ＭＳ Ｐゴシック" charset="-128"/>
                <a:cs typeface="ＭＳ Ｐゴシック" charset="-128"/>
              </a:rPr>
              <a:t>processing and analysis methods</a:t>
            </a: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288925" y="1343025"/>
            <a:ext cx="2006600" cy="368300"/>
          </a:xfrm>
          <a:prstGeom prst="rect">
            <a:avLst/>
          </a:prstGeom>
          <a:solidFill>
            <a:srgbClr val="F4D085">
              <a:alpha val="59999"/>
            </a:srgbClr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Local realignment</a:t>
            </a: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1625" y="3751263"/>
            <a:ext cx="3392488" cy="368300"/>
          </a:xfrm>
          <a:prstGeom prst="rect">
            <a:avLst/>
          </a:prstGeom>
          <a:solidFill>
            <a:srgbClr val="F4D085">
              <a:alpha val="59999"/>
            </a:srgbClr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Base quality score recalibration</a:t>
            </a:r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4371975" y="1227138"/>
            <a:ext cx="3743325" cy="368300"/>
          </a:xfrm>
          <a:prstGeom prst="rect">
            <a:avLst/>
          </a:prstGeom>
          <a:solidFill>
            <a:srgbClr val="F4D085">
              <a:alpha val="59999"/>
            </a:srgbClr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Variation discovery and genotyping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3194050" y="4408488"/>
            <a:ext cx="1600200" cy="646112"/>
          </a:xfrm>
          <a:prstGeom prst="rect">
            <a:avLst/>
          </a:prstGeom>
          <a:solidFill>
            <a:srgbClr val="F4D085">
              <a:alpha val="59999"/>
            </a:srgbClr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Read-backed phasing</a:t>
            </a:r>
          </a:p>
        </p:txBody>
      </p:sp>
      <p:pic>
        <p:nvPicPr>
          <p:cNvPr id="26632" name="Picture 10"/>
          <p:cNvPicPr>
            <a:picLocks noChangeAspect="1"/>
          </p:cNvPicPr>
          <p:nvPr/>
        </p:nvPicPr>
        <p:blipFill>
          <a:blip r:embed="rId3"/>
          <a:srcRect r="39619" b="3400"/>
          <a:stretch>
            <a:fillRect/>
          </a:stretch>
        </p:blipFill>
        <p:spPr bwMode="auto">
          <a:xfrm>
            <a:off x="288925" y="4124325"/>
            <a:ext cx="27892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/>
          <p:cNvPicPr>
            <a:picLocks noChangeAspect="1"/>
          </p:cNvPicPr>
          <p:nvPr/>
        </p:nvPicPr>
        <p:blipFill>
          <a:blip r:embed="rId4"/>
          <a:srcRect r="46835"/>
          <a:stretch>
            <a:fillRect/>
          </a:stretch>
        </p:blipFill>
        <p:spPr bwMode="auto">
          <a:xfrm>
            <a:off x="6380163" y="3497263"/>
            <a:ext cx="27638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8963" y="5133975"/>
            <a:ext cx="18097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39713" y="1717675"/>
            <a:ext cx="4124325" cy="1858963"/>
            <a:chOff x="769157" y="1708964"/>
            <a:chExt cx="2423723" cy="1092469"/>
          </a:xfrm>
        </p:grpSpPr>
        <p:pic>
          <p:nvPicPr>
            <p:cNvPr id="26640" name="Picture 9" descr="figure1.pdf"/>
            <p:cNvPicPr>
              <a:picLocks noChangeAspect="1"/>
            </p:cNvPicPr>
            <p:nvPr/>
          </p:nvPicPr>
          <p:blipFill>
            <a:blip r:embed="rId6"/>
            <a:srcRect t="11037" b="76680"/>
            <a:stretch>
              <a:fillRect/>
            </a:stretch>
          </p:blipFill>
          <p:spPr bwMode="auto">
            <a:xfrm>
              <a:off x="769157" y="1708964"/>
              <a:ext cx="2423722" cy="286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15" descr="figure1.pdf"/>
            <p:cNvPicPr>
              <a:picLocks noChangeAspect="1"/>
            </p:cNvPicPr>
            <p:nvPr/>
          </p:nvPicPr>
          <p:blipFill>
            <a:blip r:embed="rId7"/>
            <a:srcRect t="62892"/>
            <a:stretch>
              <a:fillRect/>
            </a:stretch>
          </p:blipFill>
          <p:spPr bwMode="auto">
            <a:xfrm>
              <a:off x="769158" y="1935355"/>
              <a:ext cx="2423722" cy="866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6" name="TextBox 7"/>
          <p:cNvSpPr txBox="1">
            <a:spLocks noChangeArrowheads="1"/>
          </p:cNvSpPr>
          <p:nvPr/>
        </p:nvSpPr>
        <p:spPr bwMode="auto">
          <a:xfrm>
            <a:off x="4965700" y="5240338"/>
            <a:ext cx="1347788" cy="368300"/>
          </a:xfrm>
          <a:prstGeom prst="rect">
            <a:avLst/>
          </a:prstGeom>
          <a:solidFill>
            <a:srgbClr val="F4D085">
              <a:alpha val="59999"/>
            </a:srgbClr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VariantEval</a:t>
            </a:r>
          </a:p>
        </p:txBody>
      </p:sp>
      <p:sp>
        <p:nvSpPr>
          <p:cNvPr id="26637" name="TextBox 5"/>
          <p:cNvSpPr txBox="1">
            <a:spLocks noChangeArrowheads="1"/>
          </p:cNvSpPr>
          <p:nvPr/>
        </p:nvSpPr>
        <p:spPr bwMode="auto">
          <a:xfrm>
            <a:off x="5219700" y="3978275"/>
            <a:ext cx="1236663" cy="923925"/>
          </a:xfrm>
          <a:prstGeom prst="rect">
            <a:avLst/>
          </a:prstGeom>
          <a:solidFill>
            <a:srgbClr val="F4D085">
              <a:alpha val="59999"/>
            </a:srgbClr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Helvetica" charset="0"/>
                <a:ea typeface="Helvetica" charset="0"/>
                <a:cs typeface="Helvetica" charset="0"/>
              </a:rPr>
              <a:t>Adaptive error modeling</a:t>
            </a:r>
          </a:p>
        </p:txBody>
      </p:sp>
      <p:pic>
        <p:nvPicPr>
          <p:cNvPr id="26638" name="Picture 12" descr="figure4.pdf"/>
          <p:cNvPicPr>
            <a:picLocks noChangeAspect="1"/>
          </p:cNvPicPr>
          <p:nvPr/>
        </p:nvPicPr>
        <p:blipFill>
          <a:blip r:embed="rId8"/>
          <a:srcRect b="1656"/>
          <a:stretch>
            <a:fillRect/>
          </a:stretch>
        </p:blipFill>
        <p:spPr bwMode="auto">
          <a:xfrm>
            <a:off x="4667250" y="1593850"/>
            <a:ext cx="37687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5038725" y="3389313"/>
            <a:ext cx="1233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Helvetica" charset="0"/>
                <a:ea typeface="Helvetica" charset="0"/>
                <a:cs typeface="Helvetica" charset="0"/>
              </a:rPr>
              <a:t>Novel SNPs found</a:t>
            </a:r>
          </a:p>
        </p:txBody>
      </p:sp>
    </p:spTree>
    <p:extLst>
      <p:ext uri="{BB962C8B-B14F-4D97-AF65-F5344CB8AC3E}">
        <p14:creationId xmlns:p14="http://schemas.microsoft.com/office/powerpoint/2010/main" val="316791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Mapping/alignment</a:t>
            </a:r>
          </a:p>
          <a:p>
            <a:r>
              <a:rPr lang="en-US" dirty="0" smtClean="0"/>
              <a:t>Quality score recalibration</a:t>
            </a:r>
          </a:p>
          <a:p>
            <a:r>
              <a:rPr lang="en-US" dirty="0" smtClean="0"/>
              <a:t>Calling variants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61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114800"/>
            <a:ext cx="2590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Solexa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: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BWA</a:t>
            </a: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4114800"/>
            <a:ext cx="2590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454 : SSAHA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4114800"/>
            <a:ext cx="2590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SOLiD : Corona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304800" y="4724400"/>
            <a:ext cx="2743200" cy="1371600"/>
          </a:xfrm>
        </p:spPr>
        <p:txBody>
          <a:bodyPr>
            <a:normAutofit fontScale="92500" lnSpcReduction="10000"/>
          </a:bodyPr>
          <a:lstStyle/>
          <a:p>
            <a:pPr marL="255588" indent="-182563"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Robust, accurate ‘gold standard’ aligner for NGS</a:t>
            </a:r>
          </a:p>
          <a:p>
            <a:pPr marL="255588" indent="-182563"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Developed by Li and Durbin</a:t>
            </a:r>
          </a:p>
          <a:p>
            <a:pPr marL="255588" indent="-182563"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Recently replaced MAQ, also by Li and Durbin, used for last 2 years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92600" y="5816600"/>
            <a:ext cx="457200" cy="457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6324600"/>
            <a:ext cx="81534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SAM/BAM files</a:t>
            </a:r>
          </a:p>
        </p:txBody>
      </p:sp>
      <p:sp>
        <p:nvSpPr>
          <p:cNvPr id="22536" name="TextBox 119"/>
          <p:cNvSpPr txBox="1">
            <a:spLocks noChangeArrowheads="1"/>
          </p:cNvSpPr>
          <p:nvPr/>
        </p:nvSpPr>
        <p:spPr bwMode="auto">
          <a:xfrm>
            <a:off x="3836988" y="1560513"/>
            <a:ext cx="781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Region 1</a:t>
            </a:r>
          </a:p>
        </p:txBody>
      </p:sp>
      <p:grpSp>
        <p:nvGrpSpPr>
          <p:cNvPr id="2" name="Group 227"/>
          <p:cNvGrpSpPr>
            <a:grpSpLocks/>
          </p:cNvGrpSpPr>
          <p:nvPr/>
        </p:nvGrpSpPr>
        <p:grpSpPr bwMode="auto">
          <a:xfrm>
            <a:off x="804863" y="1858963"/>
            <a:ext cx="1497012" cy="928687"/>
            <a:chOff x="276006" y="2019013"/>
            <a:chExt cx="1178179" cy="731283"/>
          </a:xfrm>
        </p:grpSpPr>
        <p:grpSp>
          <p:nvGrpSpPr>
            <p:cNvPr id="3" name="Group 123"/>
            <p:cNvGrpSpPr>
              <a:grpSpLocks/>
            </p:cNvGrpSpPr>
            <p:nvPr/>
          </p:nvGrpSpPr>
          <p:grpSpPr bwMode="auto">
            <a:xfrm>
              <a:off x="357260" y="2315008"/>
              <a:ext cx="1015671" cy="40627"/>
              <a:chOff x="533400" y="2819400"/>
              <a:chExt cx="1905000" cy="76200"/>
            </a:xfrm>
          </p:grpSpPr>
          <p:sp>
            <p:nvSpPr>
              <p:cNvPr id="22634" name="Rectangle 128"/>
              <p:cNvSpPr>
                <a:spLocks noChangeArrowheads="1"/>
              </p:cNvSpPr>
              <p:nvPr/>
            </p:nvSpPr>
            <p:spPr bwMode="auto">
              <a:xfrm>
                <a:off x="533400" y="2819400"/>
                <a:ext cx="4572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22635" name="Straight Connector 129"/>
              <p:cNvCxnSpPr>
                <a:cxnSpLocks noChangeShapeType="1"/>
                <a:stCxn id="22634" idx="3"/>
                <a:endCxn id="22636" idx="1"/>
              </p:cNvCxnSpPr>
              <p:nvPr/>
            </p:nvCxnSpPr>
            <p:spPr bwMode="auto">
              <a:xfrm>
                <a:off x="990600" y="28575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36" name="Rectangle 130"/>
              <p:cNvSpPr>
                <a:spLocks noChangeArrowheads="1"/>
              </p:cNvSpPr>
              <p:nvPr/>
            </p:nvSpPr>
            <p:spPr bwMode="auto">
              <a:xfrm>
                <a:off x="1752600" y="2819400"/>
                <a:ext cx="6858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7" name="Group 124"/>
            <p:cNvGrpSpPr>
              <a:grpSpLocks/>
            </p:cNvGrpSpPr>
            <p:nvPr/>
          </p:nvGrpSpPr>
          <p:grpSpPr bwMode="auto">
            <a:xfrm>
              <a:off x="357260" y="2216343"/>
              <a:ext cx="1015671" cy="40627"/>
              <a:chOff x="533400" y="2514600"/>
              <a:chExt cx="1905000" cy="76200"/>
            </a:xfrm>
          </p:grpSpPr>
          <p:sp>
            <p:nvSpPr>
              <p:cNvPr id="22631" name="Rectangle 132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990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22632" name="Straight Connector 133"/>
              <p:cNvCxnSpPr>
                <a:cxnSpLocks noChangeShapeType="1"/>
                <a:stCxn id="22631" idx="3"/>
                <a:endCxn id="22633" idx="1"/>
              </p:cNvCxnSpPr>
              <p:nvPr/>
            </p:nvCxnSpPr>
            <p:spPr bwMode="auto">
              <a:xfrm>
                <a:off x="1524000" y="25527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33" name="Rectangle 134"/>
              <p:cNvSpPr>
                <a:spLocks noChangeArrowheads="1"/>
              </p:cNvSpPr>
              <p:nvPr/>
            </p:nvSpPr>
            <p:spPr bwMode="auto">
              <a:xfrm>
                <a:off x="2286000" y="2514600"/>
                <a:ext cx="1524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9" name="Group 122"/>
            <p:cNvGrpSpPr>
              <a:grpSpLocks/>
            </p:cNvGrpSpPr>
            <p:nvPr/>
          </p:nvGrpSpPr>
          <p:grpSpPr bwMode="auto">
            <a:xfrm>
              <a:off x="357260" y="2413673"/>
              <a:ext cx="1015671" cy="40627"/>
              <a:chOff x="533400" y="3124200"/>
              <a:chExt cx="1905000" cy="76200"/>
            </a:xfrm>
          </p:grpSpPr>
          <p:sp>
            <p:nvSpPr>
              <p:cNvPr id="22628" name="Rectangle 136"/>
              <p:cNvSpPr>
                <a:spLocks noChangeArrowheads="1"/>
              </p:cNvSpPr>
              <p:nvPr/>
            </p:nvSpPr>
            <p:spPr bwMode="auto">
              <a:xfrm>
                <a:off x="533400" y="3124200"/>
                <a:ext cx="1524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22629" name="Straight Connector 137"/>
              <p:cNvCxnSpPr>
                <a:cxnSpLocks noChangeShapeType="1"/>
                <a:stCxn id="22628" idx="3"/>
                <a:endCxn id="22630" idx="1"/>
              </p:cNvCxnSpPr>
              <p:nvPr/>
            </p:nvCxnSpPr>
            <p:spPr bwMode="auto">
              <a:xfrm>
                <a:off x="685800" y="3162300"/>
                <a:ext cx="6858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30" name="Rectangle 138"/>
              <p:cNvSpPr>
                <a:spLocks noChangeArrowheads="1"/>
              </p:cNvSpPr>
              <p:nvPr/>
            </p:nvSpPr>
            <p:spPr bwMode="auto">
              <a:xfrm>
                <a:off x="1371600" y="3124200"/>
                <a:ext cx="10668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11" name="Group 125"/>
            <p:cNvGrpSpPr>
              <a:grpSpLocks/>
            </p:cNvGrpSpPr>
            <p:nvPr/>
          </p:nvGrpSpPr>
          <p:grpSpPr bwMode="auto">
            <a:xfrm>
              <a:off x="357260" y="2117678"/>
              <a:ext cx="1096925" cy="40627"/>
              <a:chOff x="533400" y="2209800"/>
              <a:chExt cx="2057400" cy="76200"/>
            </a:xfrm>
          </p:grpSpPr>
          <p:sp>
            <p:nvSpPr>
              <p:cNvPr id="22625" name="Rectangle 140"/>
              <p:cNvSpPr>
                <a:spLocks noChangeArrowheads="1"/>
              </p:cNvSpPr>
              <p:nvPr/>
            </p:nvSpPr>
            <p:spPr bwMode="auto">
              <a:xfrm>
                <a:off x="533400" y="22098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22626" name="Straight Connector 141"/>
              <p:cNvCxnSpPr>
                <a:cxnSpLocks noChangeShapeType="1"/>
                <a:stCxn id="22625" idx="3"/>
                <a:endCxn id="22627" idx="1"/>
              </p:cNvCxnSpPr>
              <p:nvPr/>
            </p:nvCxnSpPr>
            <p:spPr bwMode="auto">
              <a:xfrm>
                <a:off x="1905000" y="2247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27" name="Rectangle 142"/>
              <p:cNvSpPr>
                <a:spLocks noChangeArrowheads="1"/>
              </p:cNvSpPr>
              <p:nvPr/>
            </p:nvSpPr>
            <p:spPr bwMode="auto">
              <a:xfrm>
                <a:off x="2438400" y="2209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276006" y="2512338"/>
              <a:ext cx="1096925" cy="40627"/>
              <a:chOff x="381000" y="3429000"/>
              <a:chExt cx="2057400" cy="76200"/>
            </a:xfrm>
          </p:grpSpPr>
          <p:cxnSp>
            <p:nvCxnSpPr>
              <p:cNvPr id="22622" name="Straight Connector 144"/>
              <p:cNvCxnSpPr>
                <a:cxnSpLocks noChangeShapeType="1"/>
                <a:stCxn id="22624" idx="3"/>
                <a:endCxn id="22623" idx="1"/>
              </p:cNvCxnSpPr>
              <p:nvPr/>
            </p:nvCxnSpPr>
            <p:spPr bwMode="auto">
              <a:xfrm>
                <a:off x="533400" y="34671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23" name="Rectangle 145"/>
              <p:cNvSpPr>
                <a:spLocks noChangeArrowheads="1"/>
              </p:cNvSpPr>
              <p:nvPr/>
            </p:nvSpPr>
            <p:spPr bwMode="auto">
              <a:xfrm>
                <a:off x="1066800" y="3429000"/>
                <a:ext cx="13716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sp>
            <p:nvSpPr>
              <p:cNvPr id="22624" name="Rectangle 146"/>
              <p:cNvSpPr>
                <a:spLocks noChangeArrowheads="1"/>
              </p:cNvSpPr>
              <p:nvPr/>
            </p:nvSpPr>
            <p:spPr bwMode="auto">
              <a:xfrm>
                <a:off x="381000" y="3429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13" name="Group 120"/>
            <p:cNvGrpSpPr>
              <a:grpSpLocks/>
            </p:cNvGrpSpPr>
            <p:nvPr/>
          </p:nvGrpSpPr>
          <p:grpSpPr bwMode="auto">
            <a:xfrm>
              <a:off x="276006" y="2611003"/>
              <a:ext cx="1178178" cy="40627"/>
              <a:chOff x="381000" y="3733800"/>
              <a:chExt cx="2209800" cy="76200"/>
            </a:xfrm>
          </p:grpSpPr>
          <p:cxnSp>
            <p:nvCxnSpPr>
              <p:cNvPr id="22617" name="Straight Connector 148"/>
              <p:cNvCxnSpPr>
                <a:cxnSpLocks noChangeShapeType="1"/>
                <a:stCxn id="22620" idx="3"/>
                <a:endCxn id="22618" idx="1"/>
              </p:cNvCxnSpPr>
              <p:nvPr/>
            </p:nvCxnSpPr>
            <p:spPr bwMode="auto">
              <a:xfrm>
                <a:off x="533400" y="3771900"/>
                <a:ext cx="152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18" name="Rectangle 149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12192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cxnSp>
            <p:nvCxnSpPr>
              <p:cNvPr id="22619" name="Straight Connector 150"/>
              <p:cNvCxnSpPr>
                <a:cxnSpLocks noChangeShapeType="1"/>
                <a:stCxn id="22618" idx="3"/>
                <a:endCxn id="22621" idx="1"/>
              </p:cNvCxnSpPr>
              <p:nvPr/>
            </p:nvCxnSpPr>
            <p:spPr bwMode="auto">
              <a:xfrm>
                <a:off x="1905000" y="3771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20" name="Rectangle 151"/>
              <p:cNvSpPr>
                <a:spLocks noChangeArrowheads="1"/>
              </p:cNvSpPr>
              <p:nvPr/>
            </p:nvSpPr>
            <p:spPr bwMode="auto">
              <a:xfrm>
                <a:off x="3810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sp>
            <p:nvSpPr>
              <p:cNvPr id="22621" name="Rectangle 152"/>
              <p:cNvSpPr>
                <a:spLocks noChangeArrowheads="1"/>
              </p:cNvSpPr>
              <p:nvPr/>
            </p:nvSpPr>
            <p:spPr bwMode="auto">
              <a:xfrm>
                <a:off x="24384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14" name="Group 119"/>
            <p:cNvGrpSpPr>
              <a:grpSpLocks/>
            </p:cNvGrpSpPr>
            <p:nvPr/>
          </p:nvGrpSpPr>
          <p:grpSpPr bwMode="auto">
            <a:xfrm>
              <a:off x="357260" y="2709669"/>
              <a:ext cx="1096925" cy="40627"/>
              <a:chOff x="533400" y="4038600"/>
              <a:chExt cx="2057400" cy="76200"/>
            </a:xfrm>
          </p:grpSpPr>
          <p:sp>
            <p:nvSpPr>
              <p:cNvPr id="22614" name="Rectangle 154"/>
              <p:cNvSpPr>
                <a:spLocks noChangeArrowheads="1"/>
              </p:cNvSpPr>
              <p:nvPr/>
            </p:nvSpPr>
            <p:spPr bwMode="auto">
              <a:xfrm>
                <a:off x="533400" y="4038600"/>
                <a:ext cx="12192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cxnSp>
            <p:nvCxnSpPr>
              <p:cNvPr id="22615" name="Straight Connector 155"/>
              <p:cNvCxnSpPr>
                <a:cxnSpLocks noChangeShapeType="1"/>
                <a:stCxn id="22614" idx="3"/>
                <a:endCxn id="22616" idx="1"/>
              </p:cNvCxnSpPr>
              <p:nvPr/>
            </p:nvCxnSpPr>
            <p:spPr bwMode="auto">
              <a:xfrm>
                <a:off x="1752600" y="4076700"/>
                <a:ext cx="6858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16" name="Rectangle 156"/>
              <p:cNvSpPr>
                <a:spLocks noChangeArrowheads="1"/>
              </p:cNvSpPr>
              <p:nvPr/>
            </p:nvSpPr>
            <p:spPr bwMode="auto">
              <a:xfrm>
                <a:off x="2438400" y="40386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15" name="Group 130"/>
            <p:cNvGrpSpPr>
              <a:grpSpLocks/>
            </p:cNvGrpSpPr>
            <p:nvPr/>
          </p:nvGrpSpPr>
          <p:grpSpPr bwMode="auto">
            <a:xfrm>
              <a:off x="276006" y="2019013"/>
              <a:ext cx="1178178" cy="40627"/>
              <a:chOff x="381000" y="1905000"/>
              <a:chExt cx="2209800" cy="76200"/>
            </a:xfrm>
          </p:grpSpPr>
          <p:sp>
            <p:nvSpPr>
              <p:cNvPr id="22609" name="Rectangle 158"/>
              <p:cNvSpPr>
                <a:spLocks noChangeArrowheads="1"/>
              </p:cNvSpPr>
              <p:nvPr/>
            </p:nvSpPr>
            <p:spPr bwMode="auto">
              <a:xfrm>
                <a:off x="890494" y="19050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cxnSp>
            <p:nvCxnSpPr>
              <p:cNvPr id="22610" name="Straight Connector 159"/>
              <p:cNvCxnSpPr>
                <a:cxnSpLocks noChangeShapeType="1"/>
                <a:stCxn id="22612" idx="3"/>
                <a:endCxn id="22609" idx="1"/>
              </p:cNvCxnSpPr>
              <p:nvPr/>
            </p:nvCxnSpPr>
            <p:spPr bwMode="auto">
              <a:xfrm>
                <a:off x="533400" y="1943100"/>
                <a:ext cx="357094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611" name="Straight Connector 160"/>
              <p:cNvCxnSpPr>
                <a:cxnSpLocks noChangeShapeType="1"/>
                <a:stCxn id="22609" idx="3"/>
                <a:endCxn id="22613" idx="1"/>
              </p:cNvCxnSpPr>
              <p:nvPr/>
            </p:nvCxnSpPr>
            <p:spPr bwMode="auto">
              <a:xfrm>
                <a:off x="2262094" y="1943100"/>
                <a:ext cx="176306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12" name="Rectangle 161"/>
              <p:cNvSpPr>
                <a:spLocks noChangeArrowheads="1"/>
              </p:cNvSpPr>
              <p:nvPr/>
            </p:nvSpPr>
            <p:spPr bwMode="auto">
              <a:xfrm>
                <a:off x="3810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sp>
            <p:nvSpPr>
              <p:cNvPr id="22613" name="Rectangle 162"/>
              <p:cNvSpPr>
                <a:spLocks noChangeArrowheads="1"/>
              </p:cNvSpPr>
              <p:nvPr/>
            </p:nvSpPr>
            <p:spPr bwMode="auto">
              <a:xfrm>
                <a:off x="24384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</p:grpSp>
      <p:sp>
        <p:nvSpPr>
          <p:cNvPr id="22538" name="TextBox 164"/>
          <p:cNvSpPr txBox="1">
            <a:spLocks noChangeArrowheads="1"/>
          </p:cNvSpPr>
          <p:nvPr/>
        </p:nvSpPr>
        <p:spPr bwMode="auto">
          <a:xfrm>
            <a:off x="889000" y="3148013"/>
            <a:ext cx="13096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charset="0"/>
              </a:rPr>
              <a:t>Enormous pile of short reads from NGS</a:t>
            </a:r>
          </a:p>
        </p:txBody>
      </p:sp>
      <p:sp>
        <p:nvSpPr>
          <p:cNvPr id="22539" name="Rectangle 166"/>
          <p:cNvSpPr>
            <a:spLocks noChangeArrowheads="1"/>
          </p:cNvSpPr>
          <p:nvPr/>
        </p:nvSpPr>
        <p:spPr bwMode="auto">
          <a:xfrm>
            <a:off x="3465513" y="1831975"/>
            <a:ext cx="82550" cy="3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000" u="sng">
              <a:latin typeface="Calibri" charset="0"/>
            </a:endParaRPr>
          </a:p>
        </p:txBody>
      </p:sp>
      <p:sp>
        <p:nvSpPr>
          <p:cNvPr id="22540" name="TextBox 212"/>
          <p:cNvSpPr txBox="1">
            <a:spLocks noChangeArrowheads="1"/>
          </p:cNvSpPr>
          <p:nvPr/>
        </p:nvSpPr>
        <p:spPr bwMode="auto">
          <a:xfrm>
            <a:off x="3676650" y="3111500"/>
            <a:ext cx="20050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charset="0"/>
              </a:rPr>
              <a:t>Detects correct read origin and flags them with high certainty</a:t>
            </a:r>
          </a:p>
        </p:txBody>
      </p:sp>
      <p:sp>
        <p:nvSpPr>
          <p:cNvPr id="22541" name="TextBox 216"/>
          <p:cNvSpPr txBox="1">
            <a:spLocks noChangeArrowheads="1"/>
          </p:cNvSpPr>
          <p:nvPr/>
        </p:nvSpPr>
        <p:spPr bwMode="auto">
          <a:xfrm>
            <a:off x="6049963" y="3117850"/>
            <a:ext cx="20050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charset="0"/>
              </a:rPr>
              <a:t>Detects ambiguity in the origin of reads and flags them as uncertain</a:t>
            </a:r>
          </a:p>
        </p:txBody>
      </p:sp>
      <p:grpSp>
        <p:nvGrpSpPr>
          <p:cNvPr id="16" name="Group 223"/>
          <p:cNvGrpSpPr>
            <a:grpSpLocks/>
          </p:cNvGrpSpPr>
          <p:nvPr/>
        </p:nvGrpSpPr>
        <p:grpSpPr bwMode="auto">
          <a:xfrm>
            <a:off x="3465513" y="1582738"/>
            <a:ext cx="5221287" cy="1528762"/>
            <a:chOff x="276006" y="3041214"/>
            <a:chExt cx="4550206" cy="1063003"/>
          </a:xfrm>
        </p:grpSpPr>
        <p:sp>
          <p:nvSpPr>
            <p:cNvPr id="22551" name="Rectangle 165"/>
            <p:cNvSpPr>
              <a:spLocks noChangeArrowheads="1"/>
            </p:cNvSpPr>
            <p:nvPr/>
          </p:nvSpPr>
          <p:spPr bwMode="auto">
            <a:xfrm>
              <a:off x="763528" y="3372934"/>
              <a:ext cx="81254" cy="406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000" u="sng">
                <a:latin typeface="Calibri" charset="0"/>
              </a:endParaRPr>
            </a:p>
          </p:txBody>
        </p:sp>
        <p:sp>
          <p:nvSpPr>
            <p:cNvPr id="22552" name="Rectangle 168"/>
            <p:cNvSpPr>
              <a:spLocks noChangeArrowheads="1"/>
            </p:cNvSpPr>
            <p:nvPr/>
          </p:nvSpPr>
          <p:spPr bwMode="auto">
            <a:xfrm>
              <a:off x="547648" y="3232587"/>
              <a:ext cx="731283" cy="406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charset="0"/>
              </a:endParaRPr>
            </a:p>
          </p:txBody>
        </p:sp>
        <p:sp>
          <p:nvSpPr>
            <p:cNvPr id="22553" name="Rectangle 169"/>
            <p:cNvSpPr>
              <a:spLocks noChangeArrowheads="1"/>
            </p:cNvSpPr>
            <p:nvPr/>
          </p:nvSpPr>
          <p:spPr bwMode="auto">
            <a:xfrm>
              <a:off x="1685200" y="3232587"/>
              <a:ext cx="731283" cy="40627"/>
            </a:xfrm>
            <a:prstGeom prst="rect">
              <a:avLst/>
            </a:prstGeom>
            <a:solidFill>
              <a:srgbClr val="E3C5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charset="0"/>
              </a:endParaRPr>
            </a:p>
          </p:txBody>
        </p:sp>
        <p:sp>
          <p:nvSpPr>
            <p:cNvPr id="22554" name="Rectangle 170"/>
            <p:cNvSpPr>
              <a:spLocks noChangeArrowheads="1"/>
            </p:cNvSpPr>
            <p:nvPr/>
          </p:nvSpPr>
          <p:spPr bwMode="auto">
            <a:xfrm>
              <a:off x="2822751" y="3232587"/>
              <a:ext cx="731283" cy="40627"/>
            </a:xfrm>
            <a:prstGeom prst="rect">
              <a:avLst/>
            </a:prstGeom>
            <a:solidFill>
              <a:srgbClr val="E3C5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charset="0"/>
              </a:endParaRPr>
            </a:p>
          </p:txBody>
        </p:sp>
        <p:cxnSp>
          <p:nvCxnSpPr>
            <p:cNvPr id="22555" name="Straight Connector 171"/>
            <p:cNvCxnSpPr>
              <a:cxnSpLocks noChangeShapeType="1"/>
              <a:stCxn id="22572" idx="3"/>
              <a:endCxn id="22552" idx="1"/>
            </p:cNvCxnSpPr>
            <p:nvPr/>
          </p:nvCxnSpPr>
          <p:spPr bwMode="auto">
            <a:xfrm>
              <a:off x="357260" y="3252900"/>
              <a:ext cx="190388" cy="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56" name="Straight Connector 172"/>
            <p:cNvCxnSpPr>
              <a:cxnSpLocks noChangeShapeType="1"/>
              <a:stCxn id="22552" idx="3"/>
              <a:endCxn id="22553" idx="1"/>
            </p:cNvCxnSpPr>
            <p:nvPr/>
          </p:nvCxnSpPr>
          <p:spPr bwMode="auto">
            <a:xfrm>
              <a:off x="1278931" y="3252900"/>
              <a:ext cx="406268" cy="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57" name="Straight Connector 173"/>
            <p:cNvCxnSpPr>
              <a:cxnSpLocks noChangeShapeType="1"/>
              <a:stCxn id="22553" idx="3"/>
              <a:endCxn id="22554" idx="1"/>
            </p:cNvCxnSpPr>
            <p:nvPr/>
          </p:nvCxnSpPr>
          <p:spPr bwMode="auto">
            <a:xfrm>
              <a:off x="2416483" y="3252900"/>
              <a:ext cx="406268" cy="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58" name="Straight Connector 174"/>
            <p:cNvCxnSpPr>
              <a:cxnSpLocks noChangeShapeType="1"/>
              <a:stCxn id="22554" idx="3"/>
            </p:cNvCxnSpPr>
            <p:nvPr/>
          </p:nvCxnSpPr>
          <p:spPr bwMode="auto">
            <a:xfrm>
              <a:off x="3554034" y="3252900"/>
              <a:ext cx="134626" cy="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559" name="TextBox 175"/>
            <p:cNvSpPr txBox="1">
              <a:spLocks noChangeArrowheads="1"/>
            </p:cNvSpPr>
            <p:nvPr/>
          </p:nvSpPr>
          <p:spPr bwMode="auto">
            <a:xfrm>
              <a:off x="3769914" y="3041214"/>
              <a:ext cx="1056298" cy="32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Calibri" charset="0"/>
                </a:rPr>
                <a:t>Reference genome</a:t>
              </a:r>
            </a:p>
          </p:txBody>
        </p:sp>
        <p:grpSp>
          <p:nvGrpSpPr>
            <p:cNvPr id="17" name="Group 159"/>
            <p:cNvGrpSpPr>
              <a:grpSpLocks/>
            </p:cNvGrpSpPr>
            <p:nvPr/>
          </p:nvGrpSpPr>
          <p:grpSpPr bwMode="auto">
            <a:xfrm>
              <a:off x="1034810" y="3691090"/>
              <a:ext cx="1015671" cy="40627"/>
              <a:chOff x="533400" y="2819400"/>
              <a:chExt cx="1905000" cy="76200"/>
            </a:xfrm>
          </p:grpSpPr>
          <p:sp>
            <p:nvSpPr>
              <p:cNvPr id="22598" name="Rectangle 177"/>
              <p:cNvSpPr>
                <a:spLocks noChangeArrowheads="1"/>
              </p:cNvSpPr>
              <p:nvPr/>
            </p:nvSpPr>
            <p:spPr bwMode="auto">
              <a:xfrm>
                <a:off x="533400" y="2819400"/>
                <a:ext cx="4572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22599" name="Straight Connector 178"/>
              <p:cNvCxnSpPr>
                <a:cxnSpLocks noChangeShapeType="1"/>
                <a:stCxn id="22598" idx="3"/>
                <a:endCxn id="22600" idx="1"/>
              </p:cNvCxnSpPr>
              <p:nvPr/>
            </p:nvCxnSpPr>
            <p:spPr bwMode="auto">
              <a:xfrm>
                <a:off x="990600" y="28575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600" name="Rectangle 179"/>
              <p:cNvSpPr>
                <a:spLocks noChangeArrowheads="1"/>
              </p:cNvSpPr>
              <p:nvPr/>
            </p:nvSpPr>
            <p:spPr bwMode="auto">
              <a:xfrm>
                <a:off x="1752600" y="2819400"/>
                <a:ext cx="6858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18" name="Group 163"/>
            <p:cNvGrpSpPr>
              <a:grpSpLocks/>
            </p:cNvGrpSpPr>
            <p:nvPr/>
          </p:nvGrpSpPr>
          <p:grpSpPr bwMode="auto">
            <a:xfrm>
              <a:off x="750422" y="3592425"/>
              <a:ext cx="1015671" cy="40627"/>
              <a:chOff x="533400" y="2514600"/>
              <a:chExt cx="1905000" cy="76200"/>
            </a:xfrm>
          </p:grpSpPr>
          <p:sp>
            <p:nvSpPr>
              <p:cNvPr id="22595" name="Rectangle 181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990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22596" name="Straight Connector 182"/>
              <p:cNvCxnSpPr>
                <a:cxnSpLocks noChangeShapeType="1"/>
                <a:stCxn id="22595" idx="3"/>
                <a:endCxn id="22597" idx="1"/>
              </p:cNvCxnSpPr>
              <p:nvPr/>
            </p:nvCxnSpPr>
            <p:spPr bwMode="auto">
              <a:xfrm>
                <a:off x="1524000" y="2552700"/>
                <a:ext cx="762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97" name="Rectangle 183"/>
              <p:cNvSpPr>
                <a:spLocks noChangeArrowheads="1"/>
              </p:cNvSpPr>
              <p:nvPr/>
            </p:nvSpPr>
            <p:spPr bwMode="auto">
              <a:xfrm>
                <a:off x="2286000" y="2514600"/>
                <a:ext cx="1524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sp>
          <p:nvSpPr>
            <p:cNvPr id="22562" name="Rectangle 184"/>
            <p:cNvSpPr>
              <a:spLocks noChangeArrowheads="1"/>
            </p:cNvSpPr>
            <p:nvPr/>
          </p:nvSpPr>
          <p:spPr bwMode="auto">
            <a:xfrm>
              <a:off x="1196009" y="3789755"/>
              <a:ext cx="81254" cy="406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000" u="sng">
                <a:latin typeface="Calibri" charset="0"/>
              </a:endParaRPr>
            </a:p>
          </p:txBody>
        </p:sp>
        <p:cxnSp>
          <p:nvCxnSpPr>
            <p:cNvPr id="22563" name="Straight Connector 185"/>
            <p:cNvCxnSpPr>
              <a:cxnSpLocks noChangeShapeType="1"/>
              <a:stCxn id="22562" idx="3"/>
              <a:endCxn id="22564" idx="1"/>
            </p:cNvCxnSpPr>
            <p:nvPr/>
          </p:nvCxnSpPr>
          <p:spPr bwMode="auto">
            <a:xfrm>
              <a:off x="1277262" y="3810068"/>
              <a:ext cx="407577" cy="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564" name="Rectangle 186"/>
            <p:cNvSpPr>
              <a:spLocks noChangeArrowheads="1"/>
            </p:cNvSpPr>
            <p:nvPr/>
          </p:nvSpPr>
          <p:spPr bwMode="auto">
            <a:xfrm>
              <a:off x="1684839" y="3789755"/>
              <a:ext cx="568776" cy="40627"/>
            </a:xfrm>
            <a:prstGeom prst="rect">
              <a:avLst/>
            </a:prstGeom>
            <a:solidFill>
              <a:srgbClr val="E3C5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charset="0"/>
              </a:endParaRPr>
            </a:p>
          </p:txBody>
        </p:sp>
        <p:grpSp>
          <p:nvGrpSpPr>
            <p:cNvPr id="19" name="Group 171"/>
            <p:cNvGrpSpPr>
              <a:grpSpLocks/>
            </p:cNvGrpSpPr>
            <p:nvPr/>
          </p:nvGrpSpPr>
          <p:grpSpPr bwMode="auto">
            <a:xfrm>
              <a:off x="548083" y="3494814"/>
              <a:ext cx="1096925" cy="40627"/>
              <a:chOff x="533400" y="2209800"/>
              <a:chExt cx="2057400" cy="76200"/>
            </a:xfrm>
          </p:grpSpPr>
          <p:sp>
            <p:nvSpPr>
              <p:cNvPr id="22592" name="Rectangle 188"/>
              <p:cNvSpPr>
                <a:spLocks noChangeArrowheads="1"/>
              </p:cNvSpPr>
              <p:nvPr/>
            </p:nvSpPr>
            <p:spPr bwMode="auto">
              <a:xfrm>
                <a:off x="533400" y="22098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u="sng">
                  <a:latin typeface="Calibri" charset="0"/>
                </a:endParaRPr>
              </a:p>
            </p:txBody>
          </p:sp>
          <p:cxnSp>
            <p:nvCxnSpPr>
              <p:cNvPr id="22593" name="Straight Connector 189"/>
              <p:cNvCxnSpPr>
                <a:cxnSpLocks noChangeShapeType="1"/>
                <a:stCxn id="22592" idx="3"/>
                <a:endCxn id="22594" idx="1"/>
              </p:cNvCxnSpPr>
              <p:nvPr/>
            </p:nvCxnSpPr>
            <p:spPr bwMode="auto">
              <a:xfrm>
                <a:off x="1905000" y="2247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94" name="Rectangle 190"/>
              <p:cNvSpPr>
                <a:spLocks noChangeArrowheads="1"/>
              </p:cNvSpPr>
              <p:nvPr/>
            </p:nvSpPr>
            <p:spPr bwMode="auto">
              <a:xfrm>
                <a:off x="2438400" y="2209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20" name="Group 175"/>
            <p:cNvGrpSpPr>
              <a:grpSpLocks/>
            </p:cNvGrpSpPr>
            <p:nvPr/>
          </p:nvGrpSpPr>
          <p:grpSpPr bwMode="auto">
            <a:xfrm>
              <a:off x="2957377" y="3697948"/>
              <a:ext cx="1096925" cy="40627"/>
              <a:chOff x="381000" y="3429000"/>
              <a:chExt cx="2057400" cy="76200"/>
            </a:xfrm>
          </p:grpSpPr>
          <p:cxnSp>
            <p:nvCxnSpPr>
              <p:cNvPr id="22589" name="Straight Connector 192"/>
              <p:cNvCxnSpPr>
                <a:cxnSpLocks noChangeShapeType="1"/>
                <a:stCxn id="22591" idx="3"/>
                <a:endCxn id="22590" idx="1"/>
              </p:cNvCxnSpPr>
              <p:nvPr/>
            </p:nvCxnSpPr>
            <p:spPr bwMode="auto">
              <a:xfrm>
                <a:off x="533400" y="34671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90" name="Rectangle 193"/>
              <p:cNvSpPr>
                <a:spLocks noChangeArrowheads="1"/>
              </p:cNvSpPr>
              <p:nvPr/>
            </p:nvSpPr>
            <p:spPr bwMode="auto">
              <a:xfrm>
                <a:off x="1066800" y="3429000"/>
                <a:ext cx="13716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sp>
            <p:nvSpPr>
              <p:cNvPr id="22591" name="Rectangle 194"/>
              <p:cNvSpPr>
                <a:spLocks noChangeArrowheads="1"/>
              </p:cNvSpPr>
              <p:nvPr/>
            </p:nvSpPr>
            <p:spPr bwMode="auto">
              <a:xfrm>
                <a:off x="381000" y="3429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21" name="Group 179"/>
            <p:cNvGrpSpPr>
              <a:grpSpLocks/>
            </p:cNvGrpSpPr>
            <p:nvPr/>
          </p:nvGrpSpPr>
          <p:grpSpPr bwMode="auto">
            <a:xfrm>
              <a:off x="2957377" y="3796613"/>
              <a:ext cx="1178178" cy="40627"/>
              <a:chOff x="381000" y="3733800"/>
              <a:chExt cx="2209800" cy="76200"/>
            </a:xfrm>
          </p:grpSpPr>
          <p:cxnSp>
            <p:nvCxnSpPr>
              <p:cNvPr id="22584" name="Straight Connector 196"/>
              <p:cNvCxnSpPr>
                <a:cxnSpLocks noChangeShapeType="1"/>
                <a:stCxn id="22587" idx="3"/>
                <a:endCxn id="22585" idx="1"/>
              </p:cNvCxnSpPr>
              <p:nvPr/>
            </p:nvCxnSpPr>
            <p:spPr bwMode="auto">
              <a:xfrm>
                <a:off x="533400" y="3771900"/>
                <a:ext cx="152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85" name="Rectangle 197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12192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cxnSp>
            <p:nvCxnSpPr>
              <p:cNvPr id="22586" name="Straight Connector 198"/>
              <p:cNvCxnSpPr>
                <a:cxnSpLocks noChangeShapeType="1"/>
                <a:stCxn id="22585" idx="3"/>
                <a:endCxn id="22588" idx="1"/>
              </p:cNvCxnSpPr>
              <p:nvPr/>
            </p:nvCxnSpPr>
            <p:spPr bwMode="auto">
              <a:xfrm>
                <a:off x="1905000" y="3771900"/>
                <a:ext cx="533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87" name="Rectangle 199"/>
              <p:cNvSpPr>
                <a:spLocks noChangeArrowheads="1"/>
              </p:cNvSpPr>
              <p:nvPr/>
            </p:nvSpPr>
            <p:spPr bwMode="auto">
              <a:xfrm>
                <a:off x="3810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sp>
            <p:nvSpPr>
              <p:cNvPr id="22588" name="Rectangle 200"/>
              <p:cNvSpPr>
                <a:spLocks noChangeArrowheads="1"/>
              </p:cNvSpPr>
              <p:nvPr/>
            </p:nvSpPr>
            <p:spPr bwMode="auto">
              <a:xfrm>
                <a:off x="2438400" y="3733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22" name="Group 185"/>
            <p:cNvGrpSpPr>
              <a:grpSpLocks/>
            </p:cNvGrpSpPr>
            <p:nvPr/>
          </p:nvGrpSpPr>
          <p:grpSpPr bwMode="auto">
            <a:xfrm>
              <a:off x="3038631" y="3895279"/>
              <a:ext cx="1096925" cy="40627"/>
              <a:chOff x="533400" y="4038600"/>
              <a:chExt cx="2057400" cy="76200"/>
            </a:xfrm>
          </p:grpSpPr>
          <p:sp>
            <p:nvSpPr>
              <p:cNvPr id="22581" name="Rectangle 202"/>
              <p:cNvSpPr>
                <a:spLocks noChangeArrowheads="1"/>
              </p:cNvSpPr>
              <p:nvPr/>
            </p:nvSpPr>
            <p:spPr bwMode="auto">
              <a:xfrm>
                <a:off x="533400" y="4038600"/>
                <a:ext cx="1219200" cy="76200"/>
              </a:xfrm>
              <a:prstGeom prst="rect">
                <a:avLst/>
              </a:prstGeom>
              <a:solidFill>
                <a:srgbClr val="E3C5B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cxnSp>
            <p:nvCxnSpPr>
              <p:cNvPr id="22582" name="Straight Connector 203"/>
              <p:cNvCxnSpPr>
                <a:cxnSpLocks noChangeShapeType="1"/>
                <a:stCxn id="22581" idx="3"/>
                <a:endCxn id="22583" idx="1"/>
              </p:cNvCxnSpPr>
              <p:nvPr/>
            </p:nvCxnSpPr>
            <p:spPr bwMode="auto">
              <a:xfrm>
                <a:off x="1752600" y="4076700"/>
                <a:ext cx="6858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83" name="Rectangle 204"/>
              <p:cNvSpPr>
                <a:spLocks noChangeArrowheads="1"/>
              </p:cNvSpPr>
              <p:nvPr/>
            </p:nvSpPr>
            <p:spPr bwMode="auto">
              <a:xfrm>
                <a:off x="2438400" y="40386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276006" y="3395094"/>
              <a:ext cx="1178178" cy="40627"/>
              <a:chOff x="381000" y="1905000"/>
              <a:chExt cx="2209800" cy="76200"/>
            </a:xfrm>
          </p:grpSpPr>
          <p:sp>
            <p:nvSpPr>
              <p:cNvPr id="22576" name="Rectangle 206"/>
              <p:cNvSpPr>
                <a:spLocks noChangeArrowheads="1"/>
              </p:cNvSpPr>
              <p:nvPr/>
            </p:nvSpPr>
            <p:spPr bwMode="auto">
              <a:xfrm>
                <a:off x="890494" y="1905000"/>
                <a:ext cx="13716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cxnSp>
            <p:nvCxnSpPr>
              <p:cNvPr id="22577" name="Straight Connector 207"/>
              <p:cNvCxnSpPr>
                <a:cxnSpLocks noChangeShapeType="1"/>
                <a:stCxn id="22579" idx="3"/>
                <a:endCxn id="22576" idx="1"/>
              </p:cNvCxnSpPr>
              <p:nvPr/>
            </p:nvCxnSpPr>
            <p:spPr bwMode="auto">
              <a:xfrm>
                <a:off x="533400" y="1943100"/>
                <a:ext cx="357094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578" name="Straight Connector 208"/>
              <p:cNvCxnSpPr>
                <a:cxnSpLocks noChangeShapeType="1"/>
                <a:stCxn id="22576" idx="3"/>
                <a:endCxn id="22580" idx="1"/>
              </p:cNvCxnSpPr>
              <p:nvPr/>
            </p:nvCxnSpPr>
            <p:spPr bwMode="auto">
              <a:xfrm>
                <a:off x="2262094" y="1943100"/>
                <a:ext cx="176306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2579" name="Rectangle 209"/>
              <p:cNvSpPr>
                <a:spLocks noChangeArrowheads="1"/>
              </p:cNvSpPr>
              <p:nvPr/>
            </p:nvSpPr>
            <p:spPr bwMode="auto">
              <a:xfrm>
                <a:off x="3810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  <p:sp>
            <p:nvSpPr>
              <p:cNvPr id="22580" name="Rectangle 210"/>
              <p:cNvSpPr>
                <a:spLocks noChangeArrowheads="1"/>
              </p:cNvSpPr>
              <p:nvPr/>
            </p:nvSpPr>
            <p:spPr bwMode="auto">
              <a:xfrm>
                <a:off x="2438400" y="19050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latin typeface="Calibri" charset="0"/>
                </a:endParaRPr>
              </a:p>
            </p:txBody>
          </p:sp>
        </p:grpSp>
        <p:sp>
          <p:nvSpPr>
            <p:cNvPr id="212" name="Left Brace 211"/>
            <p:cNvSpPr/>
            <p:nvPr/>
          </p:nvSpPr>
          <p:spPr bwMode="auto">
            <a:xfrm rot="16200000">
              <a:off x="1251147" y="3088556"/>
              <a:ext cx="162265" cy="1869057"/>
            </a:xfrm>
            <a:prstGeom prst="leftBrac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2571" name="Rectangle 213"/>
            <p:cNvSpPr>
              <a:spLocks noChangeArrowheads="1"/>
            </p:cNvSpPr>
            <p:nvPr/>
          </p:nvSpPr>
          <p:spPr bwMode="auto">
            <a:xfrm>
              <a:off x="3688661" y="3313841"/>
              <a:ext cx="81254" cy="406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000" u="sng">
                <a:latin typeface="Calibri" charset="0"/>
              </a:endParaRPr>
            </a:p>
          </p:txBody>
        </p:sp>
        <p:sp>
          <p:nvSpPr>
            <p:cNvPr id="22572" name="Rectangle 214"/>
            <p:cNvSpPr>
              <a:spLocks noChangeArrowheads="1"/>
            </p:cNvSpPr>
            <p:nvPr/>
          </p:nvSpPr>
          <p:spPr bwMode="auto">
            <a:xfrm>
              <a:off x="276006" y="3232587"/>
              <a:ext cx="81254" cy="406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000" u="sng">
                <a:latin typeface="Calibri" charset="0"/>
              </a:endParaRPr>
            </a:p>
          </p:txBody>
        </p:sp>
        <p:sp>
          <p:nvSpPr>
            <p:cNvPr id="216" name="Left Brace 215"/>
            <p:cNvSpPr/>
            <p:nvPr/>
          </p:nvSpPr>
          <p:spPr bwMode="auto">
            <a:xfrm rot="16200000">
              <a:off x="3465378" y="3475234"/>
              <a:ext cx="162265" cy="1095702"/>
            </a:xfrm>
            <a:prstGeom prst="leftBrac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24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22574" name="Straight Arrow Connector 220"/>
            <p:cNvCxnSpPr>
              <a:cxnSpLocks noChangeShapeType="1"/>
            </p:cNvCxnSpPr>
            <p:nvPr/>
          </p:nvCxnSpPr>
          <p:spPr bwMode="auto">
            <a:xfrm rot="10800000">
              <a:off x="2266721" y="3359698"/>
              <a:ext cx="1259432" cy="2437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575" name="Straight Arrow Connector 221"/>
            <p:cNvCxnSpPr>
              <a:cxnSpLocks noChangeShapeType="1"/>
            </p:cNvCxnSpPr>
            <p:nvPr/>
          </p:nvCxnSpPr>
          <p:spPr bwMode="auto">
            <a:xfrm rot="10800000">
              <a:off x="3160512" y="3359698"/>
              <a:ext cx="365642" cy="2437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29" name="Left Brace 228"/>
          <p:cNvSpPr/>
          <p:nvPr/>
        </p:nvSpPr>
        <p:spPr bwMode="auto">
          <a:xfrm rot="16200000">
            <a:off x="1420812" y="2401888"/>
            <a:ext cx="233363" cy="1258888"/>
          </a:xfrm>
          <a:prstGeom prst="leftBrace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solidFill>
                <a:schemeClr val="tx1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0" name="Right Arrow 229"/>
          <p:cNvSpPr/>
          <p:nvPr/>
        </p:nvSpPr>
        <p:spPr>
          <a:xfrm>
            <a:off x="2514600" y="2060575"/>
            <a:ext cx="7620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5" name="TextBox 230"/>
          <p:cNvSpPr txBox="1">
            <a:spLocks noChangeArrowheads="1"/>
          </p:cNvSpPr>
          <p:nvPr/>
        </p:nvSpPr>
        <p:spPr bwMode="auto">
          <a:xfrm>
            <a:off x="2262188" y="2662238"/>
            <a:ext cx="1266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Calibri" charset="0"/>
              </a:rPr>
              <a:t>Mapping and alignment algorithm</a:t>
            </a:r>
          </a:p>
        </p:txBody>
      </p:sp>
      <p:sp>
        <p:nvSpPr>
          <p:cNvPr id="2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smtClean="0"/>
              <a:t>Finding the true origin of each read is a computationally demanding and important first step</a:t>
            </a:r>
          </a:p>
        </p:txBody>
      </p:sp>
      <p:sp>
        <p:nvSpPr>
          <p:cNvPr id="22547" name="Content Placeholder 2"/>
          <p:cNvSpPr txBox="1">
            <a:spLocks/>
          </p:cNvSpPr>
          <p:nvPr/>
        </p:nvSpPr>
        <p:spPr bwMode="auto">
          <a:xfrm>
            <a:off x="3276600" y="47244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55588" indent="-182563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Hash-based aligner with high sensitivity and specificity with longer reads</a:t>
            </a:r>
          </a:p>
        </p:txBody>
      </p:sp>
      <p:sp>
        <p:nvSpPr>
          <p:cNvPr id="22548" name="Content Placeholder 2"/>
          <p:cNvSpPr txBox="1">
            <a:spLocks/>
          </p:cNvSpPr>
          <p:nvPr/>
        </p:nvSpPr>
        <p:spPr bwMode="auto">
          <a:xfrm>
            <a:off x="6248400" y="47244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55588" indent="-182563">
              <a:buFont typeface="Arial" charset="0"/>
              <a:buChar char="•"/>
            </a:pPr>
            <a:r>
              <a:rPr lang="en-US" sz="1600">
                <a:latin typeface="Calibri" charset="0"/>
              </a:rPr>
              <a:t>ABI-designed tool for aligning in color-space</a:t>
            </a:r>
          </a:p>
        </p:txBody>
      </p:sp>
      <p:sp>
        <p:nvSpPr>
          <p:cNvPr id="22549" name="TextBox 108"/>
          <p:cNvSpPr txBox="1">
            <a:spLocks noChangeArrowheads="1"/>
          </p:cNvSpPr>
          <p:nvPr/>
        </p:nvSpPr>
        <p:spPr bwMode="auto">
          <a:xfrm>
            <a:off x="5111750" y="1560513"/>
            <a:ext cx="781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Region 2</a:t>
            </a:r>
          </a:p>
        </p:txBody>
      </p:sp>
      <p:sp>
        <p:nvSpPr>
          <p:cNvPr id="22550" name="TextBox 109"/>
          <p:cNvSpPr txBox="1">
            <a:spLocks noChangeArrowheads="1"/>
          </p:cNvSpPr>
          <p:nvPr/>
        </p:nvSpPr>
        <p:spPr bwMode="auto">
          <a:xfrm>
            <a:off x="6413500" y="1560513"/>
            <a:ext cx="781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Region 3</a:t>
            </a:r>
          </a:p>
        </p:txBody>
      </p:sp>
    </p:spTree>
    <p:extLst>
      <p:ext uri="{BB962C8B-B14F-4D97-AF65-F5344CB8AC3E}">
        <p14:creationId xmlns:p14="http://schemas.microsoft.com/office/powerpoint/2010/main" val="3844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SAM file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Data sharing was a major issue with the 1000 genomes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Each center, technology and analysis tool used its own idiosyncratic file formats – no one could exchange data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Sequence Alignment and Mapping (SAM) file format was designed to capture all of the critical information about NGS data in a single indexed and compressed file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Becoming a standard and is now used by production informatics, MPG, and cancer analysis groups at the Broad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Has enabled sharing of data across centers and the development of tools that work across platforms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More info at </a:t>
            </a:r>
            <a:r>
              <a:rPr lang="en-US" dirty="0" smtClean="0">
                <a:ea typeface="+mn-ea"/>
                <a:cs typeface="+mn-cs"/>
                <a:hlinkClick r:id="rId2"/>
              </a:rPr>
              <a:t>http://samtools.sourceforge.net/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0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41" y="708661"/>
            <a:ext cx="6286500" cy="605366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72810"/>
            <a:ext cx="8991600" cy="53679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Stone Sans Sem ITC TT Semi"/>
              </a:rPr>
              <a:t>Local realignment around indels</a:t>
            </a:r>
            <a:endParaRPr lang="en-US" u="sng" dirty="0">
              <a:latin typeface="Stone Sans Sem ITC TT Semi"/>
            </a:endParaRPr>
          </a:p>
        </p:txBody>
      </p:sp>
    </p:spTree>
    <p:extLst>
      <p:ext uri="{BB962C8B-B14F-4D97-AF65-F5344CB8AC3E}">
        <p14:creationId xmlns:p14="http://schemas.microsoft.com/office/powerpoint/2010/main" val="230466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69595" y="1466106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SLX GA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44308" y="1466106"/>
            <a:ext cx="484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454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359709" y="1466106"/>
            <a:ext cx="713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SOLiD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974266" y="1466106"/>
            <a:ext cx="67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HiSeq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546332" y="1466106"/>
            <a:ext cx="2047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Complete Genomics</a:t>
            </a:r>
            <a:endParaRPr lang="en-US" sz="1400" dirty="0"/>
          </a:p>
        </p:txBody>
      </p:sp>
      <p:pic>
        <p:nvPicPr>
          <p:cNvPr id="10" name="Picture 9" descr="reca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31950"/>
            <a:ext cx="9144000" cy="52260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673302" y="4682875"/>
            <a:ext cx="504008" cy="1588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120828" y="4684461"/>
            <a:ext cx="466280" cy="1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81717" y="4513598"/>
            <a:ext cx="23173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first of pair reads</a:t>
            </a:r>
            <a:endParaRPr lang="en-US" sz="500" dirty="0"/>
          </a:p>
        </p:txBody>
      </p:sp>
      <p:sp>
        <p:nvSpPr>
          <p:cNvPr id="17" name="TextBox 16"/>
          <p:cNvSpPr txBox="1"/>
          <p:nvPr/>
        </p:nvSpPr>
        <p:spPr>
          <a:xfrm>
            <a:off x="3972391" y="4513598"/>
            <a:ext cx="23173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second of pair reads</a:t>
            </a:r>
            <a:endParaRPr lang="en-US" sz="5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503101" y="4682875"/>
            <a:ext cx="504008" cy="1588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5950627" y="4684461"/>
            <a:ext cx="466280" cy="1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11516" y="4513598"/>
            <a:ext cx="23173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first of pair reads</a:t>
            </a:r>
            <a:endParaRPr lang="en-US" sz="500" dirty="0"/>
          </a:p>
        </p:txBody>
      </p:sp>
      <p:sp>
        <p:nvSpPr>
          <p:cNvPr id="42" name="TextBox 41"/>
          <p:cNvSpPr txBox="1"/>
          <p:nvPr/>
        </p:nvSpPr>
        <p:spPr>
          <a:xfrm>
            <a:off x="5802190" y="4513598"/>
            <a:ext cx="23173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second of pair reads</a:t>
            </a:r>
            <a:endParaRPr lang="en-US" sz="5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328362" y="4682875"/>
            <a:ext cx="504008" cy="1588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7775888" y="4684461"/>
            <a:ext cx="466280" cy="1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36777" y="4513598"/>
            <a:ext cx="23173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first of pair reads</a:t>
            </a:r>
            <a:endParaRPr lang="en-US" sz="500" dirty="0"/>
          </a:p>
        </p:txBody>
      </p:sp>
      <p:sp>
        <p:nvSpPr>
          <p:cNvPr id="47" name="TextBox 46"/>
          <p:cNvSpPr txBox="1"/>
          <p:nvPr/>
        </p:nvSpPr>
        <p:spPr>
          <a:xfrm>
            <a:off x="7627451" y="4513598"/>
            <a:ext cx="23173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second of pair reads</a:t>
            </a:r>
            <a:endParaRPr lang="en-US" sz="5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7800" y="349890"/>
            <a:ext cx="7559532" cy="53679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Stone Sans Sem ITC TT Semi"/>
              </a:rPr>
              <a:t>Base Quality Score Recalibration</a:t>
            </a:r>
            <a:endParaRPr lang="en-US" u="sng" dirty="0">
              <a:latin typeface="Stone Sans Sem ITC TT Semi"/>
            </a:endParaRPr>
          </a:p>
        </p:txBody>
      </p:sp>
    </p:spTree>
    <p:extLst>
      <p:ext uri="{BB962C8B-B14F-4D97-AF65-F5344CB8AC3E}">
        <p14:creationId xmlns:p14="http://schemas.microsoft.com/office/powerpoint/2010/main" val="22039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sequencing papers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6797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620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228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smtClean="0"/>
              <a:t>The Genome Analysis Toolkit (GATK) enables rapid development of efficient and robust analysis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3124200" cy="185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Genome Analysis Toolkit (GATK) infrastructure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38300" y="5410200"/>
            <a:ext cx="1219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Analysis tool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5800" y="4103688"/>
            <a:ext cx="312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Traversal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22513" y="6477000"/>
            <a:ext cx="1792287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Implemented by user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000" y="6477000"/>
            <a:ext cx="179387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Provided by framework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2092325" y="3681413"/>
            <a:ext cx="341313" cy="3619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2092325" y="4937125"/>
            <a:ext cx="341313" cy="3619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6473825"/>
            <a:ext cx="4114800" cy="307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More info: http://www.broadinstitute.org/gsa/wiki/</a:t>
            </a:r>
          </a:p>
        </p:txBody>
      </p:sp>
      <p:sp>
        <p:nvSpPr>
          <p:cNvPr id="33" name="Left Brace 32"/>
          <p:cNvSpPr/>
          <p:nvPr/>
        </p:nvSpPr>
        <p:spPr>
          <a:xfrm>
            <a:off x="6781800" y="2422525"/>
            <a:ext cx="381000" cy="30003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343400" y="2438400"/>
            <a:ext cx="2355850" cy="3694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indent="182563"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All of these tools have been developed in the GATK </a:t>
            </a:r>
          </a:p>
          <a:p>
            <a:pPr indent="182563">
              <a:buFont typeface="Arial" charset="0"/>
              <a:buChar char="•"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indent="182563"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They are memory and CPU efficient, cluster friendly and are easily parallelized</a:t>
            </a:r>
          </a:p>
          <a:p>
            <a:pPr indent="182563">
              <a:buFont typeface="Arial" charset="0"/>
              <a:buChar char="•"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indent="182563"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They are now publically and are being used at many sites around the world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43400" y="1524000"/>
            <a:ext cx="23558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indent="182563"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Supports any BAM-compatible aligner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0" y="1612900"/>
            <a:ext cx="15240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Initial alignment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15200" y="24511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MSA realignment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15200" y="32893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Q-score recalibration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15200" y="41275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Multi-</a:t>
            </a: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sample genotyping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15200" y="49657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SNP filtering</a:t>
            </a:r>
          </a:p>
        </p:txBody>
      </p:sp>
      <p:cxnSp>
        <p:nvCxnSpPr>
          <p:cNvPr id="51" name="Straight Arrow Connector 50"/>
          <p:cNvCxnSpPr>
            <a:stCxn id="26" idx="2"/>
            <a:endCxn id="27" idx="0"/>
          </p:cNvCxnSpPr>
          <p:nvPr/>
        </p:nvCxnSpPr>
        <p:spPr>
          <a:xfrm rot="5400000">
            <a:off x="7894638" y="2259013"/>
            <a:ext cx="3651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2"/>
            <a:endCxn id="31" idx="0"/>
          </p:cNvCxnSpPr>
          <p:nvPr/>
        </p:nvCxnSpPr>
        <p:spPr>
          <a:xfrm rot="5400000">
            <a:off x="7894638" y="3097213"/>
            <a:ext cx="3651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1" idx="2"/>
            <a:endCxn id="32" idx="0"/>
          </p:cNvCxnSpPr>
          <p:nvPr/>
        </p:nvCxnSpPr>
        <p:spPr>
          <a:xfrm rot="5400000">
            <a:off x="7863682" y="3936206"/>
            <a:ext cx="427038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2" idx="2"/>
            <a:endCxn id="50" idx="0"/>
          </p:cNvCxnSpPr>
          <p:nvPr/>
        </p:nvCxnSpPr>
        <p:spPr>
          <a:xfrm rot="5400000">
            <a:off x="7894638" y="4773613"/>
            <a:ext cx="3651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81" name="TextBox 27"/>
          <p:cNvSpPr txBox="1">
            <a:spLocks noChangeArrowheads="1"/>
          </p:cNvSpPr>
          <p:nvPr/>
        </p:nvSpPr>
        <p:spPr bwMode="auto">
          <a:xfrm flipH="1">
            <a:off x="6735763" y="990600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Eric Banks</a:t>
            </a:r>
            <a:endParaRPr lang="en-US" dirty="0">
              <a:latin typeface="Calibri" charset="0"/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6947568" y="1615156"/>
            <a:ext cx="381000" cy="457200"/>
          </a:xfrm>
          <a:prstGeom prst="lef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1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328738"/>
            <a:ext cx="9144000" cy="1217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Bayesian SNP Caller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0" y="21447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Helvetica" pitchFamily="27" charset="0"/>
                <a:ea typeface="Helvetica" pitchFamily="27" charset="0"/>
                <a:cs typeface="Helvetica" pitchFamily="27" charset="0"/>
              </a:rPr>
              <a:t>L(G|D) = P(G) P(D|G)</a:t>
            </a:r>
            <a:endParaRPr lang="en-US">
              <a:solidFill>
                <a:srgbClr val="FF0000"/>
              </a:solidFill>
              <a:latin typeface="Helvetica" pitchFamily="27" charset="0"/>
              <a:ea typeface="Helvetica" pitchFamily="27" charset="0"/>
              <a:cs typeface="Helvetica" pitchFamily="27" charset="0"/>
            </a:endParaRP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3733800" y="1376363"/>
            <a:ext cx="179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" pitchFamily="27" charset="0"/>
                <a:ea typeface="Helvetica" pitchFamily="27" charset="0"/>
                <a:cs typeface="Helvetica" pitchFamily="27" charset="0"/>
              </a:rPr>
              <a:t>Prior for the genotype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1981200" y="1376363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Helvetica" pitchFamily="27" charset="0"/>
                <a:ea typeface="Helvetica" pitchFamily="27" charset="0"/>
                <a:cs typeface="Helvetica" pitchFamily="27" charset="0"/>
              </a:rPr>
              <a:t>Likelihood for the genotype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5943600" y="1298575"/>
            <a:ext cx="15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Helvetica" pitchFamily="27" charset="0"/>
                <a:ea typeface="Helvetica" pitchFamily="27" charset="0"/>
                <a:cs typeface="Helvetica" pitchFamily="27" charset="0"/>
              </a:rPr>
              <a:t>Likelihood of the data given the genotype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0400" y="2065338"/>
            <a:ext cx="304800" cy="155575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521994" y="2094707"/>
            <a:ext cx="196850" cy="555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681663" y="2065338"/>
            <a:ext cx="201612" cy="1698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819400"/>
            <a:ext cx="6400800" cy="3306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smtClean="0"/>
              <a:t>Prior genotype probabilities enforce variant expectation rates</a:t>
            </a:r>
          </a:p>
          <a:p>
            <a:pPr>
              <a:lnSpc>
                <a:spcPct val="90000"/>
              </a:lnSpc>
            </a:pPr>
            <a:endParaRPr lang="en-US" sz="2200" smtClean="0"/>
          </a:p>
          <a:p>
            <a:pPr>
              <a:lnSpc>
                <a:spcPct val="90000"/>
              </a:lnSpc>
            </a:pPr>
            <a:r>
              <a:rPr lang="en-US" sz="2200" smtClean="0"/>
              <a:t>Likelihood of data computed using pileup of bases and associated quality scores at given locus</a:t>
            </a:r>
          </a:p>
          <a:p>
            <a:pPr>
              <a:lnSpc>
                <a:spcPct val="90000"/>
              </a:lnSpc>
            </a:pPr>
            <a:endParaRPr lang="en-US" sz="2200" smtClean="0"/>
          </a:p>
          <a:p>
            <a:pPr>
              <a:lnSpc>
                <a:spcPct val="90000"/>
              </a:lnSpc>
            </a:pPr>
            <a:r>
              <a:rPr lang="en-US" sz="2200" smtClean="0"/>
              <a:t>L(G|D) computed for all 10 genotypes</a:t>
            </a:r>
          </a:p>
          <a:p>
            <a:pPr>
              <a:lnSpc>
                <a:spcPct val="90000"/>
              </a:lnSpc>
            </a:pPr>
            <a:endParaRPr lang="en-US" sz="2200" smtClean="0"/>
          </a:p>
          <a:p>
            <a:pPr>
              <a:lnSpc>
                <a:spcPct val="90000"/>
              </a:lnSpc>
            </a:pPr>
            <a:r>
              <a:rPr lang="en-US" sz="2200" smtClean="0"/>
              <a:t>Confidence in call given by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149725" y="5422900"/>
          <a:ext cx="26114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714500" imgH="584200" progId="Equation.3">
                  <p:embed/>
                </p:oleObj>
              </mc:Choice>
              <mc:Fallback>
                <p:oleObj name="Equation" r:id="rId3" imgW="17145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5422900"/>
                        <a:ext cx="2611438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52400" y="1600200"/>
            <a:ext cx="10668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Bayesian model 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1227138" y="1376363"/>
            <a:ext cx="228600" cy="11382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83275" y="4622800"/>
            <a:ext cx="10668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T=3 or 5  common</a:t>
            </a: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rot="16200000" flipH="1">
            <a:off x="6308725" y="5376863"/>
            <a:ext cx="428625" cy="212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15200" y="23622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Initial alignment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15200" y="32004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MSA realignment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5200" y="40386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Q-score recalibration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15200" y="48768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ＭＳ Ｐゴシック" pitchFamily="27" charset="-128"/>
                <a:cs typeface="ＭＳ Ｐゴシック" pitchFamily="27" charset="-128"/>
              </a:rPr>
              <a:t>Genotyping</a:t>
            </a:r>
            <a:endParaRPr lang="en-US" sz="1400" dirty="0">
              <a:solidFill>
                <a:srgbClr val="FFFFFF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15200" y="57150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SNP filtering</a:t>
            </a:r>
          </a:p>
        </p:txBody>
      </p:sp>
      <p:cxnSp>
        <p:nvCxnSpPr>
          <p:cNvPr id="27" name="Straight Arrow Connector 26"/>
          <p:cNvCxnSpPr>
            <a:stCxn id="18" idx="2"/>
            <a:endCxn id="20" idx="0"/>
          </p:cNvCxnSpPr>
          <p:nvPr/>
        </p:nvCxnSpPr>
        <p:spPr>
          <a:xfrm rot="5400000">
            <a:off x="7894638" y="3008313"/>
            <a:ext cx="3651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  <a:endCxn id="23" idx="0"/>
          </p:cNvCxnSpPr>
          <p:nvPr/>
        </p:nvCxnSpPr>
        <p:spPr>
          <a:xfrm rot="5400000">
            <a:off x="7894638" y="3846513"/>
            <a:ext cx="3651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5" idx="0"/>
          </p:cNvCxnSpPr>
          <p:nvPr/>
        </p:nvCxnSpPr>
        <p:spPr>
          <a:xfrm rot="5400000">
            <a:off x="7864476" y="4684712"/>
            <a:ext cx="4254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  <a:endCxn id="26" idx="0"/>
          </p:cNvCxnSpPr>
          <p:nvPr/>
        </p:nvCxnSpPr>
        <p:spPr>
          <a:xfrm rot="5400000">
            <a:off x="7894638" y="5522913"/>
            <a:ext cx="3651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7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and algorithms are maturing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QC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# reads at a position</a:t>
            </a:r>
          </a:p>
          <a:p>
            <a:r>
              <a:rPr lang="en-US" dirty="0" err="1" smtClean="0"/>
              <a:t>Transition:Transversion</a:t>
            </a:r>
            <a:r>
              <a:rPr lang="en-US" dirty="0" smtClean="0"/>
              <a:t> ratio (</a:t>
            </a:r>
            <a:r>
              <a:rPr lang="en-US" dirty="0" err="1" smtClean="0"/>
              <a:t>Ti:Tv</a:t>
            </a:r>
            <a:r>
              <a:rPr lang="en-US" dirty="0" smtClean="0"/>
              <a:t> or </a:t>
            </a:r>
            <a:r>
              <a:rPr lang="en-US" dirty="0" err="1" smtClean="0"/>
              <a:t>Ts:Tv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Within </a:t>
            </a:r>
            <a:r>
              <a:rPr lang="en-US" dirty="0" err="1" smtClean="0"/>
              <a:t>vs</a:t>
            </a:r>
            <a:r>
              <a:rPr lang="en-US" dirty="0" smtClean="0"/>
              <a:t> between type (</a:t>
            </a:r>
            <a:r>
              <a:rPr lang="en-US" dirty="0" err="1" smtClean="0"/>
              <a:t>purine</a:t>
            </a:r>
            <a:r>
              <a:rPr lang="en-US" dirty="0" smtClean="0"/>
              <a:t> or </a:t>
            </a:r>
            <a:r>
              <a:rPr lang="en-US" dirty="0" err="1" smtClean="0"/>
              <a:t>pyrimidine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0008" y="3918564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160" y="6331169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Random </a:t>
            </a:r>
            <a:r>
              <a:rPr lang="en-US" dirty="0" err="1" smtClean="0">
                <a:solidFill>
                  <a:srgbClr val="1F497D"/>
                </a:solidFill>
              </a:rPr>
              <a:t>Ti:Tv</a:t>
            </a:r>
            <a:r>
              <a:rPr lang="en-US" dirty="0" smtClean="0">
                <a:solidFill>
                  <a:srgbClr val="1F497D"/>
                </a:solidFill>
              </a:rPr>
              <a:t> = 0.5 ; </a:t>
            </a:r>
            <a:r>
              <a:rPr lang="en-US" dirty="0" err="1" smtClean="0">
                <a:solidFill>
                  <a:srgbClr val="1F497D"/>
                </a:solidFill>
              </a:rPr>
              <a:t>Exome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Ti:Tv</a:t>
            </a:r>
            <a:r>
              <a:rPr lang="en-US" dirty="0" smtClean="0">
                <a:solidFill>
                  <a:srgbClr val="1F497D"/>
                </a:solidFill>
              </a:rPr>
              <a:t> &gt; Genome </a:t>
            </a:r>
            <a:r>
              <a:rPr lang="en-US" dirty="0" err="1" smtClean="0">
                <a:solidFill>
                  <a:srgbClr val="1F497D"/>
                </a:solidFill>
              </a:rPr>
              <a:t>Ti:Tv</a:t>
            </a:r>
            <a:r>
              <a:rPr lang="en-US" dirty="0" smtClean="0">
                <a:solidFill>
                  <a:srgbClr val="1F497D"/>
                </a:solidFill>
              </a:rPr>
              <a:t> (roughly 3.25 and 2.25 respectively)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0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QC Concepts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Singleton, doubleton, … </a:t>
            </a:r>
            <a:r>
              <a:rPr lang="en-US" dirty="0" err="1" smtClean="0"/>
              <a:t>n</a:t>
            </a:r>
            <a:r>
              <a:rPr lang="en-US" dirty="0" smtClean="0"/>
              <a:t>-ton </a:t>
            </a:r>
          </a:p>
          <a:p>
            <a:pPr lvl="1"/>
            <a:r>
              <a:rPr lang="en-US" dirty="0" smtClean="0"/>
              <a:t># of copies of non-reference allele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Case:control</a:t>
            </a:r>
            <a:r>
              <a:rPr lang="en-US" dirty="0" smtClean="0"/>
              <a:t> counts</a:t>
            </a:r>
          </a:p>
          <a:p>
            <a:pPr lvl="1"/>
            <a:r>
              <a:rPr lang="en-US" dirty="0" smtClean="0"/>
              <a:t>Consider each set of </a:t>
            </a:r>
            <a:r>
              <a:rPr lang="en-US" dirty="0" err="1" smtClean="0"/>
              <a:t>n</a:t>
            </a:r>
            <a:r>
              <a:rPr lang="en-US" dirty="0" smtClean="0"/>
              <a:t>-ton</a:t>
            </a:r>
          </a:p>
          <a:p>
            <a:r>
              <a:rPr lang="en-US" dirty="0" smtClean="0"/>
              <a:t>Mutation types</a:t>
            </a:r>
          </a:p>
          <a:p>
            <a:pPr lvl="1"/>
            <a:r>
              <a:rPr lang="en-US" dirty="0" smtClean="0"/>
              <a:t>Synonymous/Silent – Same amino acid</a:t>
            </a:r>
          </a:p>
          <a:p>
            <a:pPr lvl="1"/>
            <a:r>
              <a:rPr lang="en-US" dirty="0" err="1" smtClean="0"/>
              <a:t>Missense</a:t>
            </a:r>
            <a:r>
              <a:rPr lang="en-US" dirty="0" smtClean="0"/>
              <a:t> – Different amino acid</a:t>
            </a:r>
          </a:p>
          <a:p>
            <a:pPr lvl="1"/>
            <a:r>
              <a:rPr lang="en-US" dirty="0" smtClean="0"/>
              <a:t>Nonsense – Premature stop </a:t>
            </a:r>
            <a:r>
              <a:rPr lang="en-US" dirty="0" err="1" smtClean="0"/>
              <a:t>codon</a:t>
            </a:r>
            <a:endParaRPr lang="en-US" dirty="0" smtClean="0"/>
          </a:p>
          <a:p>
            <a:pPr lvl="1"/>
            <a:r>
              <a:rPr lang="en-US" dirty="0" smtClean="0"/>
              <a:t>Function – All but synonymous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0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length: # bases assayed by sequencer</a:t>
            </a:r>
          </a:p>
          <a:p>
            <a:pPr lvl="1"/>
            <a:r>
              <a:rPr lang="en-US" dirty="0" smtClean="0"/>
              <a:t>Varies by technology</a:t>
            </a:r>
          </a:p>
          <a:p>
            <a:pPr lvl="1"/>
            <a:r>
              <a:rPr lang="en-US" dirty="0" smtClean="0"/>
              <a:t>Shorter the read, harder the alignment</a:t>
            </a:r>
          </a:p>
          <a:p>
            <a:r>
              <a:rPr lang="en-US" dirty="0" smtClean="0"/>
              <a:t>Mapping Quality Score</a:t>
            </a:r>
          </a:p>
          <a:p>
            <a:pPr lvl="1"/>
            <a:r>
              <a:rPr lang="en-US" dirty="0" smtClean="0"/>
              <a:t>Measure of how well (uniquely) the read maps</a:t>
            </a:r>
          </a:p>
          <a:p>
            <a:r>
              <a:rPr lang="en-US" dirty="0" smtClean="0"/>
              <a:t>Base Alignment Quality</a:t>
            </a:r>
          </a:p>
          <a:p>
            <a:pPr lvl="1"/>
            <a:r>
              <a:rPr lang="en-US" dirty="0" smtClean="0"/>
              <a:t>Probability of the base being misaligned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93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9" y="1987924"/>
            <a:ext cx="5458012" cy="2393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SAM/BAM format – stores read data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893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Variant Call File: </a:t>
            </a:r>
            <a:r>
              <a:rPr lang="en-US" dirty="0" smtClean="0">
                <a:hlinkClick r:id="rId2"/>
              </a:rPr>
              <a:t>VCF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5565"/>
            <a:ext cx="9144000" cy="1018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90521"/>
            <a:ext cx="144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8282" y="4171505"/>
            <a:ext cx="94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6533" y="359052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71993" y="4139158"/>
            <a:ext cx="171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Allele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31195" y="3590521"/>
            <a:ext cx="16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Alternate Allele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49482" y="4183376"/>
            <a:ext cx="143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Quality Score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11509" y="3580779"/>
            <a:ext cx="142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column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9434"/>
            <a:ext cx="9144000" cy="8884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842" y="5684449"/>
            <a:ext cx="289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 field contains meta-data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71993" y="5652222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 specifies the genotype format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49482" y="6142010"/>
            <a:ext cx="246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genotype </a:t>
            </a:r>
          </a:p>
          <a:p>
            <a:r>
              <a:rPr lang="en-US" dirty="0" smtClean="0"/>
              <a:t>follows format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9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sequencing papers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4268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943412" y="2659529"/>
            <a:ext cx="3645647" cy="17630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~11,200 papers</a:t>
            </a:r>
          </a:p>
          <a:p>
            <a:pPr algn="ctr"/>
            <a:r>
              <a:rPr lang="en-US" dirty="0" smtClean="0"/>
              <a:t>~5,300 in human</a:t>
            </a:r>
          </a:p>
          <a:p>
            <a:pPr algn="ctr"/>
            <a:r>
              <a:rPr lang="en-US" dirty="0" smtClean="0"/>
              <a:t>Of which ~1,100 are reviews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8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Genome.gov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612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smtClean="0">
                <a:ea typeface="ＭＳ Ｐゴシック" charset="-128"/>
                <a:cs typeface="ＭＳ Ｐゴシック" charset="-128"/>
              </a:rPr>
              <a:t>Direct Sequencing has </a:t>
            </a:r>
            <a:br>
              <a:rPr lang="en-GB" sz="4000" smtClean="0">
                <a:ea typeface="ＭＳ Ｐゴシック" charset="-128"/>
                <a:cs typeface="ＭＳ Ｐゴシック" charset="-128"/>
              </a:rPr>
            </a:br>
            <a:r>
              <a:rPr lang="en-GB" sz="4000" smtClean="0">
                <a:ea typeface="ＭＳ Ｐゴシック" charset="-128"/>
                <a:cs typeface="ＭＳ Ｐゴシック" charset="-128"/>
              </a:rPr>
              <a:t>Enormous Potential…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5415159" cy="24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5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smtClean="0">
                <a:ea typeface="ＭＳ Ｐゴシック" charset="-128"/>
                <a:cs typeface="ＭＳ Ｐゴシック" charset="-128"/>
              </a:rPr>
              <a:t>Direct Sequencing has </a:t>
            </a:r>
            <a:br>
              <a:rPr lang="en-GB" sz="4000" smtClean="0">
                <a:ea typeface="ＭＳ Ｐゴシック" charset="-128"/>
                <a:cs typeface="ＭＳ Ｐゴシック" charset="-128"/>
              </a:rPr>
            </a:br>
            <a:r>
              <a:rPr lang="en-GB" sz="4000" smtClean="0">
                <a:ea typeface="ＭＳ Ｐゴシック" charset="-128"/>
                <a:cs typeface="ＭＳ Ｐゴシック" charset="-128"/>
              </a:rPr>
              <a:t>Enormous Potential…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5415159" cy="2410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20" y="2091391"/>
            <a:ext cx="6621745" cy="29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0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smtClean="0">
                <a:ea typeface="ＭＳ Ｐゴシック" charset="-128"/>
                <a:cs typeface="ＭＳ Ｐゴシック" charset="-128"/>
              </a:rPr>
              <a:t>Direct Sequencing has </a:t>
            </a:r>
            <a:br>
              <a:rPr lang="en-GB" sz="4000" smtClean="0">
                <a:ea typeface="ＭＳ Ｐゴシック" charset="-128"/>
                <a:cs typeface="ＭＳ Ｐゴシック" charset="-128"/>
              </a:rPr>
            </a:br>
            <a:r>
              <a:rPr lang="en-GB" sz="4000" smtClean="0">
                <a:ea typeface="ＭＳ Ｐゴシック" charset="-128"/>
                <a:cs typeface="ＭＳ Ｐゴシック" charset="-128"/>
              </a:rPr>
              <a:t>Enormous Potential…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5415159" cy="2410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20" y="2091391"/>
            <a:ext cx="6621745" cy="2988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342" y="3312459"/>
            <a:ext cx="4710953" cy="24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28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smtClean="0">
                <a:ea typeface="ＭＳ Ｐゴシック" charset="-128"/>
                <a:cs typeface="ＭＳ Ｐゴシック" charset="-128"/>
              </a:rPr>
              <a:t>Direct Sequencing has </a:t>
            </a:r>
            <a:br>
              <a:rPr lang="en-GB" sz="4000" smtClean="0">
                <a:ea typeface="ＭＳ Ｐゴシック" charset="-128"/>
                <a:cs typeface="ＭＳ Ｐゴシック" charset="-128"/>
              </a:rPr>
            </a:br>
            <a:r>
              <a:rPr lang="en-GB" sz="4000" smtClean="0">
                <a:ea typeface="ＭＳ Ｐゴシック" charset="-128"/>
                <a:cs typeface="ＭＳ Ｐゴシック" charset="-128"/>
              </a:rPr>
              <a:t>Enormous Potential…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5415159" cy="2410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20" y="2091391"/>
            <a:ext cx="6621745" cy="2988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342" y="3312459"/>
            <a:ext cx="4710953" cy="2473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945" y="3896606"/>
            <a:ext cx="4025153" cy="26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8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…and tremendous challenges</a:t>
            </a:r>
          </a:p>
        </p:txBody>
      </p:sp>
      <p:sp>
        <p:nvSpPr>
          <p:cNvPr id="880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Managing and processing vast quantities of data into variation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Interpreting millions of variants per individual</a:t>
            </a:r>
          </a:p>
          <a:p>
            <a:pPr lvl="1"/>
            <a:r>
              <a:rPr lang="en-US" smtClean="0"/>
              <a:t>An individual’s genome harbors</a:t>
            </a:r>
          </a:p>
          <a:p>
            <a:pPr lvl="2"/>
            <a:r>
              <a:rPr lang="en-US" smtClean="0">
                <a:ea typeface="ＭＳ Ｐゴシック" charset="-128"/>
              </a:rPr>
              <a:t>~80 point nonsense mutations</a:t>
            </a:r>
          </a:p>
          <a:p>
            <a:pPr lvl="2"/>
            <a:r>
              <a:rPr lang="en-US" smtClean="0">
                <a:ea typeface="ＭＳ Ｐゴシック" charset="-128"/>
              </a:rPr>
              <a:t>~100-200 frameshift mutations</a:t>
            </a:r>
          </a:p>
          <a:p>
            <a:pPr lvl="2"/>
            <a:r>
              <a:rPr lang="en-US" smtClean="0">
                <a:ea typeface="ＭＳ Ｐゴシック" charset="-128"/>
              </a:rPr>
              <a:t>Tens of splice mutants, CNV induced gene disruptions</a:t>
            </a:r>
          </a:p>
        </p:txBody>
      </p:sp>
      <p:sp>
        <p:nvSpPr>
          <p:cNvPr id="88068" name="TextBox 6"/>
          <p:cNvSpPr txBox="1">
            <a:spLocks noChangeArrowheads="1"/>
          </p:cNvSpPr>
          <p:nvPr/>
        </p:nvSpPr>
        <p:spPr bwMode="auto">
          <a:xfrm>
            <a:off x="1219200" y="6096000"/>
            <a:ext cx="7242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For very few of these do we have any conclusive understanding </a:t>
            </a:r>
          </a:p>
          <a:p>
            <a:r>
              <a:rPr lang="en-US" b="1" i="1"/>
              <a:t>of their medical impact in the population </a:t>
            </a:r>
          </a:p>
        </p:txBody>
      </p:sp>
    </p:spTree>
    <p:extLst>
      <p:ext uri="{BB962C8B-B14F-4D97-AF65-F5344CB8AC3E}">
        <p14:creationId xmlns:p14="http://schemas.microsoft.com/office/powerpoint/2010/main" val="313564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8344</TotalTime>
  <Words>1069</Words>
  <Application>Microsoft Macintosh PowerPoint</Application>
  <PresentationFormat>On-screen Show (4:3)</PresentationFormat>
  <Paragraphs>238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Next Generation Sequencing Studies</vt:lpstr>
      <vt:lpstr>Next generation sequencing papers</vt:lpstr>
      <vt:lpstr>Next generation sequencing papers</vt:lpstr>
      <vt:lpstr>Genome.gov</vt:lpstr>
      <vt:lpstr>Direct Sequencing has  Enormous Potential…</vt:lpstr>
      <vt:lpstr>Direct Sequencing has  Enormous Potential…</vt:lpstr>
      <vt:lpstr>Direct Sequencing has  Enormous Potential…</vt:lpstr>
      <vt:lpstr>Direct Sequencing has  Enormous Potential…</vt:lpstr>
      <vt:lpstr>…and tremendous challenges</vt:lpstr>
      <vt:lpstr>So where does this data originate?</vt:lpstr>
      <vt:lpstr>Exome vs Genome</vt:lpstr>
      <vt:lpstr>Next Generation Sequencing Hybrid Selection – Targeted</vt:lpstr>
      <vt:lpstr>From unmapped reads to true genetic variation in next-generation sequencing data</vt:lpstr>
      <vt:lpstr>Developing cutting-edge data  processing and analysis methods</vt:lpstr>
      <vt:lpstr>Challenges</vt:lpstr>
      <vt:lpstr>Finding the true origin of each read is a computationally demanding and important first step</vt:lpstr>
      <vt:lpstr>The SAM file format</vt:lpstr>
      <vt:lpstr>Local realignment around indels</vt:lpstr>
      <vt:lpstr>Base Quality Score Recalibration</vt:lpstr>
      <vt:lpstr>The Genome Analysis Toolkit (GATK) enables rapid development of efficient and robust analysis tools</vt:lpstr>
      <vt:lpstr>Bayesian SNP Caller</vt:lpstr>
      <vt:lpstr>Technology and algorithms are maturing</vt:lpstr>
      <vt:lpstr>Core QC concepts</vt:lpstr>
      <vt:lpstr>Core QC Concepts II</vt:lpstr>
      <vt:lpstr>Core Concepts III</vt:lpstr>
      <vt:lpstr>File types</vt:lpstr>
      <vt:lpstr>File types</vt:lpstr>
    </vt:vector>
  </TitlesOfParts>
  <Company>Massachusetts General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Methodological developments in the analysis of genetics data: Examples from Psychiatric Genetics</dc:title>
  <dc:creator>Benjamin Neale</dc:creator>
  <cp:lastModifiedBy>Benjamin Neale</cp:lastModifiedBy>
  <cp:revision>39</cp:revision>
  <dcterms:created xsi:type="dcterms:W3CDTF">2014-03-19T22:34:45Z</dcterms:created>
  <dcterms:modified xsi:type="dcterms:W3CDTF">2015-03-05T14:14:16Z</dcterms:modified>
</cp:coreProperties>
</file>