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88" r:id="rId28"/>
    <p:sldId id="290" r:id="rId29"/>
    <p:sldId id="291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210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xVal>
            <c:numRef>
              <c:f>Sheet1!$A$2:$A$9</c:f>
              <c:numCache>
                <c:formatCode>General</c:formatCode>
                <c:ptCount val="8"/>
                <c:pt idx="0">
                  <c:v>2006.0</c:v>
                </c:pt>
                <c:pt idx="1">
                  <c:v>2009.0</c:v>
                </c:pt>
                <c:pt idx="2">
                  <c:v>2011.6</c:v>
                </c:pt>
                <c:pt idx="3">
                  <c:v>2012.3</c:v>
                </c:pt>
                <c:pt idx="4">
                  <c:v>2012.7</c:v>
                </c:pt>
                <c:pt idx="5">
                  <c:v>2013.1</c:v>
                </c:pt>
                <c:pt idx="6">
                  <c:v>2013.4</c:v>
                </c:pt>
                <c:pt idx="7">
                  <c:v>2013.7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0.0</c:v>
                </c:pt>
                <c:pt idx="1">
                  <c:v>2.0</c:v>
                </c:pt>
                <c:pt idx="2">
                  <c:v>5.0</c:v>
                </c:pt>
                <c:pt idx="3">
                  <c:v>36.0</c:v>
                </c:pt>
                <c:pt idx="4">
                  <c:v>62.0</c:v>
                </c:pt>
                <c:pt idx="5">
                  <c:v>76.0</c:v>
                </c:pt>
                <c:pt idx="6">
                  <c:v>93.0</c:v>
                </c:pt>
                <c:pt idx="7">
                  <c:v>108.0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0151224"/>
        <c:axId val="1790201816"/>
      </c:scatterChart>
      <c:valAx>
        <c:axId val="1790151224"/>
        <c:scaling>
          <c:orientation val="minMax"/>
          <c:min val="2006.0"/>
        </c:scaling>
        <c:delete val="0"/>
        <c:axPos val="b"/>
        <c:numFmt formatCode="General" sourceLinked="1"/>
        <c:majorTickMark val="out"/>
        <c:minorTickMark val="none"/>
        <c:tickLblPos val="nextTo"/>
        <c:crossAx val="1790201816"/>
        <c:crosses val="autoZero"/>
        <c:crossBetween val="midCat"/>
      </c:valAx>
      <c:valAx>
        <c:axId val="179020181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7901512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823C7-7B22-C048-B5EA-8258C21D6378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99E3D-C907-9648-BC12-C44E9DB12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0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9E379-5963-C342-9BA9-F16E2B32B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9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5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4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9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6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0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9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5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DE7E2-D566-2F43-8881-9D7EB7E3106C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F0E78-5B10-9748-A00C-13B75CA5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3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Genetic study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Benjamin Neale</a:t>
            </a:r>
          </a:p>
          <a:p>
            <a:r>
              <a:rPr lang="en-US" dirty="0" smtClean="0"/>
              <a:t>IBG workshop</a:t>
            </a:r>
          </a:p>
          <a:p>
            <a:r>
              <a:rPr lang="en-US" dirty="0" smtClean="0"/>
              <a:t>March 3</a:t>
            </a:r>
            <a:r>
              <a:rPr lang="en-US" baseline="30000" dirty="0" smtClean="0"/>
              <a:t>rd</a:t>
            </a:r>
            <a:r>
              <a:rPr lang="en-US" dirty="0"/>
              <a:t>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2632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9219" y="1293182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124363" y="2078288"/>
            <a:ext cx="0" cy="184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655" y="6003759"/>
            <a:ext cx="30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38K cases 50K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78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9219" y="1293182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124363" y="2078288"/>
            <a:ext cx="0" cy="184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655" y="6003759"/>
            <a:ext cx="30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38K cases 50K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8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9219" y="1293182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24363" y="2078288"/>
            <a:ext cx="0" cy="184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35637" y="240145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for locus identification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55" y="6003759"/>
            <a:ext cx="30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38K cases 50K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91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01" y="5529864"/>
            <a:ext cx="762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were (Power for 5K/5K)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9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sizes are small </a:t>
            </a:r>
            <a:br>
              <a:rPr lang="en-US" dirty="0" smtClean="0"/>
            </a:br>
            <a:r>
              <a:rPr lang="en-US" dirty="0" smtClean="0"/>
              <a:t>for common variants </a:t>
            </a:r>
            <a:br>
              <a:rPr lang="en-US" dirty="0" smtClean="0"/>
            </a:br>
            <a:r>
              <a:rPr lang="en-US" dirty="0" smtClean="0"/>
              <a:t>for complex traits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159" y="497374"/>
            <a:ext cx="79864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Goal: Understanding genomic basis of disease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46200"/>
            <a:ext cx="3505200" cy="482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900" y="1346200"/>
            <a:ext cx="3365500" cy="482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59" y="3946489"/>
            <a:ext cx="2956582" cy="1773949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248021" y="1908237"/>
            <a:ext cx="2698275" cy="1200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Family-based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Linkage Mapping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3800" y="1908232"/>
            <a:ext cx="327971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Population-based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Association Mapping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7500"/>
          <a:stretch/>
        </p:blipFill>
        <p:spPr>
          <a:xfrm>
            <a:off x="1769313" y="3946488"/>
            <a:ext cx="1655674" cy="1789927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395800" y="3118534"/>
            <a:ext cx="240269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Verdana"/>
              </a:rPr>
              <a:t>Rare Inherited: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Verdana"/>
              </a:rPr>
              <a:t>Monogenic</a:t>
            </a:r>
            <a:endParaRPr lang="en-US" sz="2000" b="1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5562" y="3105834"/>
            <a:ext cx="299618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Verdana"/>
              </a:rPr>
              <a:t>Common Inherited: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Verdana"/>
              </a:rPr>
              <a:t>Polygenic</a:t>
            </a:r>
            <a:endParaRPr lang="en-US" sz="2000" b="1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9333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181" y="320774"/>
            <a:ext cx="79864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Goal: Understanding genomic basis of disease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768600" y="1175435"/>
            <a:ext cx="6604000" cy="333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Common variant association study 	</a:t>
            </a:r>
          </a:p>
          <a:p>
            <a:endParaRPr lang="en-US" sz="400" b="1" dirty="0" smtClean="0"/>
          </a:p>
          <a:p>
            <a:r>
              <a:rPr lang="en-US" sz="2400" b="1" dirty="0" smtClean="0"/>
              <a:t>	</a:t>
            </a:r>
            <a:r>
              <a:rPr lang="en-US" sz="2400" i="1" dirty="0" smtClean="0"/>
              <a:t>Test if a common variant occurs</a:t>
            </a:r>
          </a:p>
          <a:p>
            <a:r>
              <a:rPr lang="en-US" sz="2400" i="1" dirty="0"/>
              <a:t>	</a:t>
            </a:r>
            <a:r>
              <a:rPr lang="en-US" sz="2400" i="1" dirty="0" smtClean="0"/>
              <a:t>at different freq. in cases vs. population</a:t>
            </a:r>
            <a:endParaRPr lang="en-US" sz="2400" i="1" dirty="0"/>
          </a:p>
          <a:p>
            <a:endParaRPr lang="en-US" sz="1200" dirty="0" smtClean="0"/>
          </a:p>
          <a:p>
            <a:endParaRPr lang="en-US" sz="280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Rare variant association study 	      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400" b="1" dirty="0" smtClean="0"/>
              <a:t>			</a:t>
            </a:r>
            <a:r>
              <a:rPr lang="en-US" sz="400" b="1" dirty="0"/>
              <a:t>	</a:t>
            </a:r>
            <a:endParaRPr lang="en-US" sz="400" b="1" dirty="0" smtClean="0"/>
          </a:p>
          <a:p>
            <a:r>
              <a:rPr lang="en-US" sz="2400" b="1" dirty="0"/>
              <a:t>	</a:t>
            </a:r>
            <a:r>
              <a:rPr lang="en-US" sz="2400" i="1" dirty="0" smtClean="0"/>
              <a:t>Test </a:t>
            </a:r>
            <a:r>
              <a:rPr lang="en-US" sz="2400" i="1" dirty="0"/>
              <a:t>if </a:t>
            </a:r>
            <a:r>
              <a:rPr lang="en-US" sz="2400" i="1" dirty="0" smtClean="0"/>
              <a:t>rare variants occur</a:t>
            </a:r>
            <a:endParaRPr lang="en-US" sz="2400" i="1" dirty="0"/>
          </a:p>
          <a:p>
            <a:r>
              <a:rPr lang="en-US" sz="2400" i="1" dirty="0"/>
              <a:t>	</a:t>
            </a:r>
            <a:r>
              <a:rPr lang="en-US" sz="2400" i="1" dirty="0" smtClean="0"/>
              <a:t>at </a:t>
            </a:r>
            <a:r>
              <a:rPr lang="en-US" sz="2400" i="1" dirty="0"/>
              <a:t>different </a:t>
            </a:r>
            <a:r>
              <a:rPr lang="en-US" sz="2400" i="1" dirty="0" err="1" smtClean="0"/>
              <a:t>freq</a:t>
            </a:r>
            <a:r>
              <a:rPr lang="en-US" sz="2400" i="1" dirty="0"/>
              <a:t> </a:t>
            </a:r>
            <a:r>
              <a:rPr lang="en-US" sz="2400" i="1" dirty="0" smtClean="0"/>
              <a:t>in </a:t>
            </a:r>
            <a:r>
              <a:rPr lang="en-US" sz="2400" i="1" dirty="0"/>
              <a:t>cases vs. </a:t>
            </a:r>
            <a:r>
              <a:rPr lang="en-US" sz="2400" i="1" dirty="0" smtClean="0"/>
              <a:t>population</a:t>
            </a:r>
            <a:endParaRPr lang="en-US" sz="2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4848"/>
          <a:stretch/>
        </p:blipFill>
        <p:spPr>
          <a:xfrm>
            <a:off x="356181" y="1476921"/>
            <a:ext cx="2221919" cy="1773949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56181" y="3373862"/>
            <a:ext cx="2221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Population-based</a:t>
            </a:r>
          </a:p>
          <a:p>
            <a:r>
              <a:rPr lang="en-US" sz="2000" b="1" dirty="0" smtClean="0"/>
              <a:t>association study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0081" y="5245100"/>
            <a:ext cx="751701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Common 		&gt; 1 heterozygote per 100 people  (&gt;0.5%)</a:t>
            </a:r>
          </a:p>
          <a:p>
            <a:r>
              <a:rPr lang="en-US" sz="2400" b="1" i="1" dirty="0" smtClean="0"/>
              <a:t>Rare*			&lt; 1 </a:t>
            </a:r>
            <a:r>
              <a:rPr lang="en-US" sz="2400" b="1" i="1" dirty="0" err="1" smtClean="0"/>
              <a:t>heteroyzgote</a:t>
            </a:r>
            <a:r>
              <a:rPr lang="en-US" sz="2400" b="1" i="1" dirty="0" smtClean="0"/>
              <a:t> per 100 people  (&lt;0.5%)</a:t>
            </a:r>
            <a:endParaRPr lang="en-US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28700" y="6299200"/>
            <a:ext cx="734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*Contingent on sample size – aim for ~60 or fewer copies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104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5656" y="1550609"/>
            <a:ext cx="4247444" cy="5070584"/>
          </a:xfrm>
          <a:prstGeom prst="rect">
            <a:avLst/>
          </a:prstGeom>
          <a:solidFill>
            <a:srgbClr val="0000FF">
              <a:alpha val="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5656" y="128786"/>
            <a:ext cx="4593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Common versus rare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170" y="1550609"/>
            <a:ext cx="31959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Common variants	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4707" y="5212967"/>
            <a:ext cx="3307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Compare in cases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controls,</a:t>
            </a:r>
          </a:p>
          <a:p>
            <a:r>
              <a:rPr lang="en-US" sz="2000" b="1" dirty="0" smtClean="0"/>
              <a:t>Calculate effect size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5656" y="930112"/>
            <a:ext cx="8776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Binary trait – e.g., disease (schizophrenia) or tail of distribution (LDL&gt; 200 md/dl)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707" y="2193379"/>
            <a:ext cx="109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Pick SNP</a:t>
            </a:r>
            <a:endParaRPr lang="en-US" sz="20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46100" y="2692400"/>
            <a:ext cx="0" cy="275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680655" y="1550609"/>
            <a:ext cx="4331887" cy="5070584"/>
            <a:chOff x="4680655" y="1550609"/>
            <a:chExt cx="4331887" cy="5070584"/>
          </a:xfrm>
        </p:grpSpPr>
        <p:sp>
          <p:nvSpPr>
            <p:cNvPr id="18" name="Rectangle 17"/>
            <p:cNvSpPr/>
            <p:nvPr/>
          </p:nvSpPr>
          <p:spPr>
            <a:xfrm>
              <a:off x="4680655" y="1550609"/>
              <a:ext cx="4331887" cy="5070584"/>
            </a:xfrm>
            <a:prstGeom prst="rect">
              <a:avLst/>
            </a:prstGeom>
            <a:solidFill>
              <a:srgbClr val="0000FF">
                <a:alpha val="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99677" y="2193379"/>
              <a:ext cx="4113075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Pick a gene </a:t>
              </a:r>
            </a:p>
            <a:p>
              <a:endParaRPr lang="en-US" sz="2000" dirty="0"/>
            </a:p>
            <a:p>
              <a:r>
                <a:rPr lang="en-US" sz="2000" dirty="0" smtClean="0"/>
                <a:t>   Which mutations to </a:t>
              </a:r>
              <a:r>
                <a:rPr lang="en-US" sz="2000" b="1" dirty="0" smtClean="0"/>
                <a:t>aggregate?</a:t>
              </a:r>
            </a:p>
            <a:p>
              <a:r>
                <a:rPr lang="en-US" sz="2000" dirty="0"/>
                <a:t>	</a:t>
              </a:r>
              <a:r>
                <a:rPr lang="en-US" sz="2000" dirty="0" smtClean="0"/>
                <a:t>• coding region</a:t>
              </a:r>
            </a:p>
            <a:p>
              <a:r>
                <a:rPr lang="en-US" sz="2000" dirty="0"/>
                <a:t>	</a:t>
              </a:r>
              <a:r>
                <a:rPr lang="en-US" sz="2000" dirty="0" smtClean="0"/>
                <a:t>• non-synonymous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   Which mutations </a:t>
              </a:r>
              <a:r>
                <a:rPr lang="en-US" sz="2000" dirty="0"/>
                <a:t>to </a:t>
              </a:r>
              <a:r>
                <a:rPr lang="en-US" sz="2000" b="1" dirty="0" smtClean="0"/>
                <a:t>filter?</a:t>
              </a:r>
              <a:endParaRPr lang="en-US" sz="2000" dirty="0" smtClean="0"/>
            </a:p>
            <a:p>
              <a:r>
                <a:rPr lang="en-US" sz="2000" dirty="0"/>
                <a:t>	</a:t>
              </a:r>
              <a:r>
                <a:rPr lang="en-US" sz="2000" dirty="0" smtClean="0"/>
                <a:t>• By type (disruptive? missense?)</a:t>
              </a:r>
            </a:p>
            <a:p>
              <a:r>
                <a:rPr lang="en-US" sz="2000" dirty="0"/>
                <a:t>	</a:t>
              </a:r>
              <a:r>
                <a:rPr lang="en-US" sz="2000" dirty="0" smtClean="0"/>
                <a:t>• By frequency</a:t>
              </a:r>
            </a:p>
            <a:p>
              <a:r>
                <a:rPr lang="en-US" sz="2000" dirty="0"/>
                <a:t>	</a:t>
              </a:r>
              <a:r>
                <a:rPr lang="en-US" sz="2000" dirty="0" smtClean="0"/>
                <a:t>• By predicted function</a:t>
              </a:r>
            </a:p>
            <a:p>
              <a:endParaRPr lang="en-US" sz="2000" dirty="0" smtClean="0"/>
            </a:p>
            <a:p>
              <a:r>
                <a:rPr lang="en-US" sz="2000" b="1" dirty="0" smtClean="0"/>
                <a:t>Compare in cases </a:t>
              </a:r>
              <a:r>
                <a:rPr lang="en-US" sz="2000" b="1" dirty="0" err="1" smtClean="0"/>
                <a:t>vs</a:t>
              </a:r>
              <a:r>
                <a:rPr lang="en-US" sz="2000" b="1" dirty="0" smtClean="0"/>
                <a:t> controls,</a:t>
              </a:r>
            </a:p>
            <a:p>
              <a:r>
                <a:rPr lang="en-US" sz="2000" b="1" dirty="0" smtClean="0"/>
                <a:t>Infer effect size</a:t>
              </a:r>
            </a:p>
            <a:p>
              <a:endParaRPr lang="en-US" sz="2000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83688" y="1615318"/>
              <a:ext cx="243568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Rare variants	</a:t>
              </a:r>
              <a:endParaRPr lang="en-US" sz="32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883688" y="2692400"/>
              <a:ext cx="0" cy="2755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9702800" y="1231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520" y="65286"/>
            <a:ext cx="3228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Key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909" y="1089960"/>
            <a:ext cx="81227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/>
              <a:t>Choice </a:t>
            </a:r>
            <a:r>
              <a:rPr lang="en-US" sz="2400" b="1" dirty="0"/>
              <a:t>of </a:t>
            </a:r>
            <a:r>
              <a:rPr lang="en-US" sz="2400" b="1" dirty="0" smtClean="0"/>
              <a:t>variants </a:t>
            </a:r>
            <a:r>
              <a:rPr lang="en-US" sz="2000" b="1" dirty="0" smtClean="0"/>
              <a:t>		</a:t>
            </a:r>
            <a:r>
              <a:rPr lang="en-US" sz="2000" dirty="0" smtClean="0"/>
              <a:t>Relative value of variants:</a:t>
            </a:r>
          </a:p>
          <a:p>
            <a:pPr lvl="2"/>
            <a:r>
              <a:rPr lang="en-US" sz="2000" dirty="0" smtClean="0"/>
              <a:t>						    </a:t>
            </a:r>
            <a:r>
              <a:rPr lang="en-US" sz="2000" dirty="0"/>
              <a:t>disruptive </a:t>
            </a:r>
            <a:r>
              <a:rPr lang="en-US" sz="1600" dirty="0"/>
              <a:t>(stop, </a:t>
            </a:r>
            <a:r>
              <a:rPr lang="en-US" sz="1600" dirty="0" err="1"/>
              <a:t>fs</a:t>
            </a:r>
            <a:r>
              <a:rPr lang="en-US" sz="1600" dirty="0"/>
              <a:t>, splice)</a:t>
            </a:r>
            <a:r>
              <a:rPr lang="en-US" sz="2000" dirty="0"/>
              <a:t> </a:t>
            </a:r>
            <a:r>
              <a:rPr lang="en-US" sz="2000" dirty="0" err="1"/>
              <a:t>vs</a:t>
            </a:r>
            <a:r>
              <a:rPr lang="en-US" sz="2000" dirty="0"/>
              <a:t> missense</a:t>
            </a:r>
            <a:r>
              <a:rPr lang="en-US" sz="2000" dirty="0" smtClean="0"/>
              <a:t>?</a:t>
            </a:r>
          </a:p>
          <a:p>
            <a:pPr lvl="2"/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Frequency threshold</a:t>
            </a:r>
            <a:r>
              <a:rPr lang="en-US" sz="2000" b="1" dirty="0" smtClean="0"/>
              <a:t>	</a:t>
            </a:r>
            <a:r>
              <a:rPr lang="en-US" sz="2000" dirty="0" smtClean="0"/>
              <a:t>Optimal threshold T*:</a:t>
            </a:r>
          </a:p>
          <a:p>
            <a:pPr lvl="3"/>
            <a:r>
              <a:rPr lang="en-US" sz="2000" dirty="0" smtClean="0"/>
              <a:t>					   </a:t>
            </a:r>
            <a:r>
              <a:rPr lang="en-US" sz="2000" dirty="0"/>
              <a:t>Constant or depend on gene</a:t>
            </a:r>
            <a:r>
              <a:rPr lang="en-US" sz="2000" dirty="0" smtClean="0"/>
              <a:t>?</a:t>
            </a:r>
          </a:p>
          <a:p>
            <a:pPr lvl="3"/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Sample size</a:t>
            </a:r>
            <a:r>
              <a:rPr lang="en-US" sz="2000" b="1" dirty="0" smtClean="0"/>
              <a:t>				</a:t>
            </a:r>
            <a:r>
              <a:rPr lang="en-US" sz="2000" dirty="0" smtClean="0"/>
              <a:t>Number of cases, as a function of:</a:t>
            </a:r>
          </a:p>
          <a:p>
            <a:pPr lvl="6"/>
            <a:r>
              <a:rPr lang="en-US" sz="2000" dirty="0"/>
              <a:t>	</a:t>
            </a:r>
            <a:r>
              <a:rPr lang="en-US" sz="2000" dirty="0" smtClean="0"/>
              <a:t>	     gene properties, relative risk, strategy</a:t>
            </a:r>
          </a:p>
          <a:p>
            <a:pPr marL="342900" indent="-342900">
              <a:buAutoNum type="arabicPeriod"/>
            </a:pPr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Special approaches</a:t>
            </a:r>
            <a:r>
              <a:rPr lang="en-US" sz="2000" b="1" dirty="0" smtClean="0"/>
              <a:t>		</a:t>
            </a:r>
            <a:r>
              <a:rPr lang="en-US" sz="2000" dirty="0" smtClean="0"/>
              <a:t>Isolated populations? </a:t>
            </a:r>
          </a:p>
          <a:p>
            <a:pPr lvl="3"/>
            <a:r>
              <a:rPr lang="en-US" sz="2000" i="1" dirty="0"/>
              <a:t>	</a:t>
            </a:r>
            <a:r>
              <a:rPr lang="en-US" sz="2000" i="1" dirty="0" smtClean="0"/>
              <a:t>			De novo </a:t>
            </a:r>
            <a:r>
              <a:rPr lang="en-US" sz="2000" dirty="0" smtClean="0"/>
              <a:t>mutations?</a:t>
            </a:r>
          </a:p>
          <a:p>
            <a:pPr marL="342900" indent="-342900">
              <a:buAutoNum type="arabicPeriod"/>
            </a:pPr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Whole-genome</a:t>
            </a:r>
            <a:r>
              <a:rPr lang="en-US" sz="2000" b="1" dirty="0" smtClean="0"/>
              <a:t>			</a:t>
            </a:r>
            <a:r>
              <a:rPr lang="en-US" sz="2000" dirty="0" smtClean="0"/>
              <a:t>From </a:t>
            </a:r>
            <a:r>
              <a:rPr lang="en-US" sz="2000" dirty="0" err="1" smtClean="0"/>
              <a:t>exome</a:t>
            </a:r>
            <a:r>
              <a:rPr lang="en-US" sz="2000" dirty="0"/>
              <a:t> </a:t>
            </a:r>
            <a:r>
              <a:rPr lang="en-US" sz="2000" dirty="0" smtClean="0"/>
              <a:t>to non-coding regions?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44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46" y="1002648"/>
            <a:ext cx="914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FF"/>
                </a:solidFill>
              </a:rPr>
              <a:t>Burden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tests for </a:t>
            </a:r>
            <a:r>
              <a:rPr lang="en-US" sz="2800" b="1" i="1" dirty="0" smtClean="0">
                <a:solidFill>
                  <a:srgbClr val="0000FF"/>
                </a:solidFill>
              </a:rPr>
              <a:t>typical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gene, with </a:t>
            </a:r>
            <a:r>
              <a:rPr lang="en-US" sz="2800" b="1" i="1" dirty="0" smtClean="0">
                <a:solidFill>
                  <a:srgbClr val="0000FF"/>
                </a:solidFill>
              </a:rPr>
              <a:t>two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smtClean="0">
                <a:solidFill>
                  <a:srgbClr val="0000FF"/>
                </a:solidFill>
              </a:rPr>
              <a:t>classes </a:t>
            </a:r>
            <a:r>
              <a:rPr lang="en-US" sz="2800" b="1" dirty="0" smtClean="0"/>
              <a:t>of mutations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6520" y="1826266"/>
            <a:ext cx="8734280" cy="33009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Burden test: 			Choose alleles and count</a:t>
            </a:r>
          </a:p>
          <a:p>
            <a:endParaRPr lang="en-US" sz="600" b="1" dirty="0"/>
          </a:p>
          <a:p>
            <a:r>
              <a:rPr lang="en-US" sz="2400" b="1" dirty="0" smtClean="0"/>
              <a:t>Typical gene: 			1500 </a:t>
            </a:r>
            <a:r>
              <a:rPr lang="en-US" sz="2400" b="1" dirty="0" err="1" smtClean="0"/>
              <a:t>bp</a:t>
            </a:r>
            <a:r>
              <a:rPr lang="en-US" sz="2400" b="1" dirty="0" smtClean="0"/>
              <a:t> coding region, median mutation rate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			Silent: 			</a:t>
            </a:r>
            <a:r>
              <a:rPr lang="en-US" sz="2400" b="1" dirty="0" err="1" smtClean="0">
                <a:latin typeface="Symbol" charset="2"/>
                <a:cs typeface="Symbol" charset="2"/>
              </a:rPr>
              <a:t>m</a:t>
            </a:r>
            <a:r>
              <a:rPr lang="en-US" sz="2400" b="1" baseline="-25000" dirty="0" err="1" smtClean="0"/>
              <a:t>S</a:t>
            </a:r>
            <a:r>
              <a:rPr lang="en-US" sz="2400" b="1" dirty="0" smtClean="0"/>
              <a:t> </a:t>
            </a:r>
            <a:r>
              <a:rPr lang="en-US" sz="2400" b="1" dirty="0"/>
              <a:t>=</a:t>
            </a:r>
            <a:r>
              <a:rPr lang="en-US" sz="2400" b="1" dirty="0" smtClean="0"/>
              <a:t>    5.6 x 10</a:t>
            </a:r>
            <a:r>
              <a:rPr lang="en-US" sz="2400" b="1" baseline="30000" dirty="0" smtClean="0"/>
              <a:t>-6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			Disruptive		</a:t>
            </a:r>
            <a:r>
              <a:rPr lang="en-US" sz="2400" b="1" dirty="0" err="1" smtClean="0">
                <a:latin typeface="Symbol" charset="2"/>
                <a:cs typeface="Symbol" charset="2"/>
              </a:rPr>
              <a:t>m</a:t>
            </a:r>
            <a:r>
              <a:rPr lang="en-US" sz="2400" b="1" baseline="-25000" dirty="0" err="1" smtClean="0"/>
              <a:t>D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=    1.7 x 10</a:t>
            </a:r>
            <a:r>
              <a:rPr lang="en-US" sz="2400" b="1" baseline="30000" dirty="0" smtClean="0"/>
              <a:t>-6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			Missense		</a:t>
            </a:r>
            <a:r>
              <a:rPr lang="en-US" sz="2400" b="1" dirty="0" err="1" smtClean="0">
                <a:latin typeface="Symbol" charset="2"/>
                <a:cs typeface="Symbol" charset="2"/>
              </a:rPr>
              <a:t>m</a:t>
            </a:r>
            <a:r>
              <a:rPr lang="en-US" sz="2400" b="1" baseline="-25000" dirty="0" err="1" smtClean="0"/>
              <a:t>M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= 12.8 x 10</a:t>
            </a:r>
            <a:r>
              <a:rPr lang="en-US" sz="2400" b="1" baseline="30000" dirty="0" smtClean="0"/>
              <a:t>-6</a:t>
            </a:r>
          </a:p>
          <a:p>
            <a:endParaRPr lang="en-US" sz="1050" b="1" dirty="0"/>
          </a:p>
          <a:p>
            <a:r>
              <a:rPr lang="en-US" sz="2400" b="1" dirty="0" smtClean="0"/>
              <a:t>Mutation classes:				</a:t>
            </a:r>
            <a:r>
              <a:rPr lang="en-US" b="1" dirty="0" smtClean="0"/>
              <a:t>Selection </a:t>
            </a:r>
            <a:r>
              <a:rPr lang="en-US" b="1" dirty="0"/>
              <a:t>coefficient	Excess disease risk 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				Neutral:  		 0 					0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		Null: 			 s					</a:t>
            </a:r>
            <a:r>
              <a:rPr lang="en-US" sz="2400" b="1" dirty="0" smtClean="0">
                <a:latin typeface="Symbol" charset="2"/>
                <a:cs typeface="Symbol" charset="2"/>
              </a:rPr>
              <a:t>l</a:t>
            </a:r>
            <a:r>
              <a:rPr lang="en-US" sz="900" b="1" dirty="0" smtClean="0"/>
              <a:t>	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1120" y="167762"/>
            <a:ext cx="3317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Genetic Model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200" y="5424438"/>
            <a:ext cx="38481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Silent: 		</a:t>
            </a:r>
            <a:r>
              <a:rPr lang="en-US" sz="2000" b="1" dirty="0" smtClean="0"/>
              <a:t>All </a:t>
            </a:r>
            <a:r>
              <a:rPr lang="en-US" sz="2000" b="1" dirty="0"/>
              <a:t>Neutral</a:t>
            </a:r>
          </a:p>
          <a:p>
            <a:r>
              <a:rPr lang="en-US" sz="2000" b="1" dirty="0" smtClean="0"/>
              <a:t>Disruptive</a:t>
            </a:r>
            <a:r>
              <a:rPr lang="en-US" sz="2000" b="1" dirty="0"/>
              <a:t>	</a:t>
            </a:r>
            <a:r>
              <a:rPr lang="en-US" sz="2000" b="1" dirty="0" smtClean="0"/>
              <a:t>All </a:t>
            </a:r>
            <a:r>
              <a:rPr lang="en-US" sz="2000" b="1" dirty="0"/>
              <a:t>Null</a:t>
            </a:r>
          </a:p>
          <a:p>
            <a:r>
              <a:rPr lang="en-US" sz="2000" b="1" dirty="0" smtClean="0"/>
              <a:t>Missense</a:t>
            </a:r>
            <a:r>
              <a:rPr lang="en-US" sz="2000" b="1" dirty="0"/>
              <a:t>	</a:t>
            </a:r>
            <a:r>
              <a:rPr lang="en-US" sz="2000" b="1" dirty="0" smtClean="0"/>
              <a:t>Null</a:t>
            </a:r>
            <a:r>
              <a:rPr lang="en-US" sz="2000" b="1" dirty="0"/>
              <a:t>: Neutral = </a:t>
            </a:r>
            <a:r>
              <a:rPr lang="en-US" sz="2000" b="1" dirty="0">
                <a:latin typeface="Symbol" charset="2"/>
                <a:cs typeface="Symbol" charset="2"/>
              </a:rPr>
              <a:t>a</a:t>
            </a:r>
            <a:r>
              <a:rPr lang="en-US" sz="2000" b="1" dirty="0"/>
              <a:t>: 1-</a:t>
            </a:r>
            <a:r>
              <a:rPr lang="en-US" sz="2000" b="1" dirty="0" smtClean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4500" y="5424438"/>
            <a:ext cx="46863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Typical </a:t>
            </a:r>
            <a:r>
              <a:rPr lang="en-US" sz="2000" b="1" dirty="0"/>
              <a:t>gene </a:t>
            </a:r>
            <a:r>
              <a:rPr lang="en-US" sz="2000" b="1" dirty="0">
                <a:latin typeface="Symbol" charset="2"/>
                <a:cs typeface="Symbol" charset="2"/>
              </a:rPr>
              <a:t>a</a:t>
            </a:r>
            <a:r>
              <a:rPr lang="en-US" sz="2000" b="1" dirty="0" smtClean="0"/>
              <a:t> </a:t>
            </a:r>
            <a:r>
              <a:rPr lang="en-US" sz="2000" b="1" dirty="0"/>
              <a:t>= 25</a:t>
            </a:r>
            <a:r>
              <a:rPr lang="en-US" sz="2000" b="1" dirty="0" smtClean="0"/>
              <a:t>% (</a:t>
            </a:r>
            <a:r>
              <a:rPr lang="en-US" sz="2000" b="1" dirty="0"/>
              <a:t>Ignore </a:t>
            </a:r>
            <a:r>
              <a:rPr lang="en-US" sz="2000" b="1" dirty="0" err="1"/>
              <a:t>hypomorphs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r>
              <a:rPr lang="en-US" sz="2000" dirty="0"/>
              <a:t>	</a:t>
            </a:r>
            <a:r>
              <a:rPr lang="en-US" sz="2000" b="1" dirty="0" smtClean="0"/>
              <a:t>Missense-null: </a:t>
            </a:r>
            <a:r>
              <a:rPr lang="en-US" sz="2000" b="1" dirty="0" err="1"/>
              <a:t>d</a:t>
            </a:r>
            <a:r>
              <a:rPr lang="en-US" sz="2000" b="1" dirty="0" err="1" smtClean="0"/>
              <a:t>isruptives</a:t>
            </a:r>
            <a:r>
              <a:rPr lang="en-US" sz="2000" b="1" dirty="0" smtClean="0"/>
              <a:t> = 2:1</a:t>
            </a:r>
          </a:p>
          <a:p>
            <a:r>
              <a:rPr lang="en-US" sz="2000" b="1" dirty="0" smtClean="0"/>
              <a:t>	All null: </a:t>
            </a:r>
            <a:r>
              <a:rPr lang="en-US" sz="2000" b="1" dirty="0" err="1"/>
              <a:t>d</a:t>
            </a:r>
            <a:r>
              <a:rPr lang="en-US" sz="2000" b="1" dirty="0" err="1" smtClean="0"/>
              <a:t>isruptives</a:t>
            </a:r>
            <a:r>
              <a:rPr lang="en-US" sz="2000" b="1" dirty="0" smtClean="0"/>
              <a:t> = 3:1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858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740135"/>
              </p:ext>
            </p:extLst>
          </p:nvPr>
        </p:nvGraphicFramePr>
        <p:xfrm>
          <a:off x="518129" y="353288"/>
          <a:ext cx="8170086" cy="5807041"/>
        </p:xfrm>
        <a:graphic>
          <a:graphicData uri="http://schemas.openxmlformats.org/drawingml/2006/table">
            <a:tbl>
              <a:tblPr firstRow="1" firstCol="1" bandCol="1">
                <a:tableStyleId>{2D5ABB26-0587-4C30-8999-92F81FD0307C}</a:tableStyleId>
              </a:tblPr>
              <a:tblGrid>
                <a:gridCol w="2723362"/>
                <a:gridCol w="2723362"/>
                <a:gridCol w="2723362"/>
              </a:tblGrid>
              <a:tr h="884133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Common variation</a:t>
                      </a:r>
                      <a:endParaRPr 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Rare </a:t>
                      </a:r>
                    </a:p>
                    <a:p>
                      <a:pPr algn="ctr"/>
                      <a:r>
                        <a:rPr lang="en-US" sz="3000" b="1" dirty="0" smtClean="0"/>
                        <a:t>variation</a:t>
                      </a:r>
                      <a:endParaRPr lang="en-US" sz="3000" b="1" dirty="0"/>
                    </a:p>
                  </a:txBody>
                  <a:tcPr anchor="ctr"/>
                </a:tc>
              </a:tr>
              <a:tr h="1004941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/>
                        <a:t>Abundance</a:t>
                      </a:r>
                      <a:endParaRPr 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 10</a:t>
                      </a:r>
                      <a:r>
                        <a:rPr lang="en-US" sz="3000" baseline="30000" dirty="0" smtClean="0"/>
                        <a:t>7</a:t>
                      </a:r>
                      <a:endParaRPr lang="en-US" sz="3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10</a:t>
                      </a:r>
                      <a:r>
                        <a:rPr lang="en-US" sz="3000" baseline="30000" dirty="0" smtClean="0"/>
                        <a:t>9</a:t>
                      </a:r>
                      <a:r>
                        <a:rPr lang="en-US" sz="3000" dirty="0" smtClean="0"/>
                        <a:t>?</a:t>
                      </a:r>
                      <a:endParaRPr lang="en-US" sz="3000" dirty="0"/>
                    </a:p>
                  </a:txBody>
                  <a:tcPr anchor="ctr"/>
                </a:tc>
              </a:tr>
              <a:tr h="1022154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/>
                        <a:t>Population specific?</a:t>
                      </a:r>
                      <a:endParaRPr 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No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Often</a:t>
                      </a:r>
                      <a:endParaRPr lang="en-US" sz="3000" dirty="0"/>
                    </a:p>
                  </a:txBody>
                  <a:tcPr anchor="ctr"/>
                </a:tc>
              </a:tr>
              <a:tr h="884133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/>
                        <a:t>Correlation</a:t>
                      </a:r>
                      <a:endParaRPr 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High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Low</a:t>
                      </a:r>
                      <a:endParaRPr lang="en-US" sz="3000" dirty="0"/>
                    </a:p>
                  </a:txBody>
                  <a:tcPr anchor="ctr"/>
                </a:tc>
              </a:tr>
              <a:tr h="884133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/>
                        <a:t>Selection</a:t>
                      </a:r>
                      <a:endParaRPr 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Unlikely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Possible</a:t>
                      </a:r>
                      <a:endParaRPr lang="en-US" sz="3000" dirty="0"/>
                    </a:p>
                  </a:txBody>
                  <a:tcPr anchor="ctr"/>
                </a:tc>
              </a:tr>
              <a:tr h="884133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/>
                        <a:t>Best technology</a:t>
                      </a:r>
                      <a:endParaRPr 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Array</a:t>
                      </a:r>
                      <a:r>
                        <a:rPr lang="en-US" sz="3000" baseline="0" dirty="0" smtClean="0"/>
                        <a:t> genotyping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Sequencing</a:t>
                      </a:r>
                      <a:endParaRPr lang="en-US" sz="3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9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58800"/>
            <a:ext cx="61747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Interpreting selection coefficient, </a:t>
            </a:r>
            <a:r>
              <a:rPr lang="en-US" sz="3200" b="1" i="1" dirty="0" smtClean="0"/>
              <a:t>s</a:t>
            </a:r>
            <a:endParaRPr lang="en-US" sz="32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445567"/>
            <a:ext cx="333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Selection Range 10</a:t>
            </a:r>
            <a:r>
              <a:rPr lang="en-US" sz="2400" b="1" baseline="30000" dirty="0" smtClean="0"/>
              <a:t>-3</a:t>
            </a:r>
            <a:r>
              <a:rPr lang="en-US" sz="2400" b="1" dirty="0" smtClean="0"/>
              <a:t>-10</a:t>
            </a:r>
            <a:r>
              <a:rPr lang="en-US" sz="2400" b="1" baseline="30000" dirty="0" smtClean="0"/>
              <a:t>-1</a:t>
            </a:r>
            <a:endParaRPr lang="en-US" sz="24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604318" y="2311400"/>
            <a:ext cx="77875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Direct selection</a:t>
            </a:r>
            <a:r>
              <a:rPr lang="en-US" sz="2400" b="1" dirty="0" smtClean="0"/>
              <a:t>:</a:t>
            </a:r>
          </a:p>
          <a:p>
            <a:r>
              <a:rPr lang="el-GR" sz="2400" b="1" dirty="0" smtClean="0"/>
              <a:t>s </a:t>
            </a:r>
            <a:r>
              <a:rPr lang="en-US" sz="2400" b="1" dirty="0" smtClean="0"/>
              <a:t>	</a:t>
            </a:r>
            <a:r>
              <a:rPr lang="el-GR" sz="2400" b="1" dirty="0" smtClean="0"/>
              <a:t>= </a:t>
            </a:r>
            <a:r>
              <a:rPr lang="el-GR" sz="2400" b="1" dirty="0"/>
              <a:t>(λπ)</a:t>
            </a:r>
            <a:r>
              <a:rPr lang="el-GR" sz="2400" b="1" dirty="0" smtClean="0"/>
              <a:t>s</a:t>
            </a:r>
            <a:r>
              <a:rPr lang="el-GR" sz="2400" b="1" baseline="-25000" dirty="0" smtClean="0"/>
              <a:t>D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s 	= selection on allele; </a:t>
            </a:r>
            <a:r>
              <a:rPr lang="el-GR" sz="2400" b="1" dirty="0" smtClean="0"/>
              <a:t>λ</a:t>
            </a:r>
            <a:r>
              <a:rPr lang="en-US" sz="2400" b="1" dirty="0" smtClean="0"/>
              <a:t> = increase in risk; </a:t>
            </a:r>
            <a:r>
              <a:rPr lang="el-GR" sz="2400" b="1" dirty="0" smtClean="0"/>
              <a:t>π</a:t>
            </a:r>
            <a:r>
              <a:rPr lang="en-US" sz="2400" b="1" dirty="0" smtClean="0"/>
              <a:t> = prevalence;</a:t>
            </a:r>
            <a:endParaRPr lang="en-US" sz="2400" b="1" dirty="0" smtClean="0"/>
          </a:p>
          <a:p>
            <a:r>
              <a:rPr lang="en-US" sz="2400" b="1" dirty="0" err="1" smtClean="0"/>
              <a:t>s</a:t>
            </a:r>
            <a:r>
              <a:rPr lang="en-US" sz="2400" b="1" baseline="-25000" dirty="0" err="1" smtClean="0"/>
              <a:t>D</a:t>
            </a:r>
            <a:r>
              <a:rPr lang="en-US" sz="2400" b="1" dirty="0" smtClean="0"/>
              <a:t> 	= selection against disease</a:t>
            </a:r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Schizophrenia </a:t>
            </a:r>
            <a:r>
              <a:rPr lang="en-US" sz="2400" b="1" dirty="0" smtClean="0"/>
              <a:t>(prevalence 1%, fitness cost 50%?)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allele with 10-fold risk has  s = 10</a:t>
            </a:r>
            <a:r>
              <a:rPr lang="en-US" sz="2400" b="1" baseline="30000" dirty="0" smtClean="0"/>
              <a:t>-1.7</a:t>
            </a:r>
          </a:p>
          <a:p>
            <a:endParaRPr lang="en-US" sz="2400" b="1" dirty="0"/>
          </a:p>
          <a:p>
            <a:r>
              <a:rPr lang="en-US" sz="2400" b="1" dirty="0" smtClean="0"/>
              <a:t>Type 2 Diabetes (prevalence 10%, fitness cost 1%)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allele with 3-fold risk has s = 10</a:t>
            </a:r>
            <a:r>
              <a:rPr lang="en-US" sz="2400" b="1" baseline="30000" dirty="0" smtClean="0"/>
              <a:t>-2.5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4457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811" y="891822"/>
            <a:ext cx="3597409" cy="3539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Concept</a:t>
            </a:r>
          </a:p>
          <a:p>
            <a:endParaRPr lang="en-US" sz="2800" b="1" dirty="0" smtClean="0"/>
          </a:p>
          <a:p>
            <a:r>
              <a:rPr lang="en-US" sz="2400" dirty="0" smtClean="0"/>
              <a:t>• Disruptive alleles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are pure class of nulls</a:t>
            </a:r>
            <a:endParaRPr lang="en-US" sz="2400" dirty="0"/>
          </a:p>
          <a:p>
            <a:r>
              <a:rPr lang="en-US" sz="2400" dirty="0" smtClean="0"/>
              <a:t>• Easy to interpret:</a:t>
            </a:r>
          </a:p>
          <a:p>
            <a:r>
              <a:rPr lang="en-US" sz="2400" dirty="0" smtClean="0"/>
              <a:t>      enrichment = effect size</a:t>
            </a:r>
          </a:p>
          <a:p>
            <a:r>
              <a:rPr lang="en-US" sz="2400" dirty="0" smtClean="0"/>
              <a:t>• Sample size depends on</a:t>
            </a:r>
          </a:p>
          <a:p>
            <a:r>
              <a:rPr lang="en-US" sz="2400" dirty="0"/>
              <a:t>	</a:t>
            </a:r>
            <a:r>
              <a:rPr lang="en-US" sz="2400" dirty="0" err="1" smtClean="0"/>
              <a:t>fD</a:t>
            </a:r>
            <a:r>
              <a:rPr lang="en-US" sz="2400" dirty="0" smtClean="0"/>
              <a:t> (or s)  and 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endParaRPr lang="en-US" sz="2400" dirty="0">
              <a:latin typeface="Symbol" charset="2"/>
              <a:cs typeface="Symbol" charset="2"/>
            </a:endParaRPr>
          </a:p>
          <a:p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53811" y="4928547"/>
            <a:ext cx="8901289" cy="1846659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Bottom line:   Need LOTs of cases unless </a:t>
            </a:r>
            <a:r>
              <a:rPr lang="en-US" sz="2400" b="1" dirty="0" smtClean="0">
                <a:latin typeface="Symbol" charset="2"/>
                <a:cs typeface="Symbol" charset="2"/>
              </a:rPr>
              <a:t>l</a:t>
            </a:r>
            <a:r>
              <a:rPr lang="en-US" sz="2400" b="1" dirty="0" smtClean="0"/>
              <a:t> is big and </a:t>
            </a:r>
            <a:r>
              <a:rPr lang="en-US" sz="2400" b="1" i="1" dirty="0" smtClean="0"/>
              <a:t>s</a:t>
            </a:r>
            <a:r>
              <a:rPr lang="en-US" sz="2400" b="1" dirty="0" smtClean="0"/>
              <a:t> is small</a:t>
            </a:r>
          </a:p>
          <a:p>
            <a:endParaRPr lang="en-US" dirty="0" smtClean="0"/>
          </a:p>
          <a:p>
            <a:r>
              <a:rPr lang="en-US" dirty="0" smtClean="0"/>
              <a:t>			       		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= 	20		10		5		3		2</a:t>
            </a:r>
          </a:p>
          <a:p>
            <a:r>
              <a:rPr lang="en-US" dirty="0" smtClean="0"/>
              <a:t>	Weak selection 		260 		770		2700 	8400 	28,000  </a:t>
            </a:r>
          </a:p>
          <a:p>
            <a:r>
              <a:rPr lang="en-US" dirty="0" smtClean="0"/>
              <a:t>	Intermediate			2600	7700	27,000	84,000	280,000	</a:t>
            </a: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 </a:t>
            </a:r>
            <a:r>
              <a:rPr lang="en-US" i="1" dirty="0" smtClean="0"/>
              <a:t>10x higher</a:t>
            </a:r>
          </a:p>
          <a:p>
            <a:r>
              <a:rPr lang="en-US" dirty="0" smtClean="0"/>
              <a:t>	Strong				26,000	77,000	270,000	840,000	2.8 million    </a:t>
            </a:r>
            <a:r>
              <a:rPr lang="en-US" i="1" dirty="0" smtClean="0"/>
              <a:t>100x higher</a:t>
            </a:r>
            <a:endParaRPr lang="en-US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670300" y="343644"/>
            <a:ext cx="5615191" cy="4573197"/>
            <a:chOff x="3670300" y="305544"/>
            <a:chExt cx="5615191" cy="45731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0300" y="305544"/>
              <a:ext cx="5615191" cy="45731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748934" y="714022"/>
              <a:ext cx="403966" cy="505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9211" y="99824"/>
            <a:ext cx="77736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RVAS Strategy </a:t>
            </a:r>
            <a:r>
              <a:rPr lang="en-US" sz="3200" b="1" baseline="30000" dirty="0" smtClean="0"/>
              <a:t>#</a:t>
            </a:r>
            <a:r>
              <a:rPr lang="en-US" sz="3200" b="1" dirty="0" smtClean="0"/>
              <a:t>1: Use only disruptive alleles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6869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689" y="62468"/>
            <a:ext cx="94323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RVAS Strategy </a:t>
            </a:r>
            <a:r>
              <a:rPr lang="en-US" sz="3200" b="1" baseline="30000" dirty="0" smtClean="0"/>
              <a:t>#</a:t>
            </a:r>
            <a:r>
              <a:rPr lang="en-US" sz="3200" b="1" dirty="0" smtClean="0"/>
              <a:t>2: Add missense filtered by frequency</a:t>
            </a:r>
            <a:endParaRPr lang="en-US" sz="3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949700" y="1047044"/>
            <a:ext cx="5558812" cy="3956756"/>
            <a:chOff x="3949700" y="1047044"/>
            <a:chExt cx="5558812" cy="39567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9700" y="1047044"/>
              <a:ext cx="5558812" cy="395675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089400" y="1143000"/>
              <a:ext cx="406400" cy="4953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3811" y="920044"/>
            <a:ext cx="4178300" cy="42165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Concept</a:t>
            </a:r>
          </a:p>
          <a:p>
            <a:r>
              <a:rPr lang="en-US" sz="2400" dirty="0" smtClean="0"/>
              <a:t>• Missense nulls 2x as abundant</a:t>
            </a:r>
          </a:p>
          <a:p>
            <a:r>
              <a:rPr lang="en-US" sz="2400" dirty="0" smtClean="0"/>
              <a:t>	as disruptive alleles</a:t>
            </a:r>
          </a:p>
          <a:p>
            <a:r>
              <a:rPr lang="en-US" sz="2400" dirty="0" smtClean="0"/>
              <a:t>• If could recognize nulls,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could cut sample size by 3x</a:t>
            </a:r>
          </a:p>
          <a:p>
            <a:r>
              <a:rPr lang="en-US" sz="2400" dirty="0" smtClean="0"/>
              <a:t>• But missense neutrals dilute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the signal.</a:t>
            </a:r>
          </a:p>
          <a:p>
            <a:r>
              <a:rPr lang="en-US" sz="2400" dirty="0" smtClean="0"/>
              <a:t>• Try to sort wheat from chaff</a:t>
            </a:r>
          </a:p>
          <a:p>
            <a:r>
              <a:rPr lang="en-US" sz="2400" dirty="0" smtClean="0"/>
              <a:t>	with frequency threshold</a:t>
            </a:r>
          </a:p>
          <a:p>
            <a:r>
              <a:rPr lang="en-US" sz="2400" dirty="0" smtClean="0"/>
              <a:t>• Depends on s, still imperfect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ratio never higher than 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811" y="5309547"/>
            <a:ext cx="8901289" cy="141577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Bottom line:   With optimal frequency threshold T*,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adding missense can decrease sample size by ~2-fold</a:t>
            </a:r>
          </a:p>
          <a:p>
            <a:endParaRPr lang="en-US" dirty="0" smtClean="0"/>
          </a:p>
          <a:p>
            <a:r>
              <a:rPr lang="en-US" sz="2000" b="1" dirty="0" smtClean="0"/>
              <a:t>Optimal threshold differs for each genes, based on selection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04347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689" y="62468"/>
            <a:ext cx="9167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RVAS Strategy </a:t>
            </a:r>
            <a:r>
              <a:rPr lang="en-US" sz="3200" b="1" baseline="30000" dirty="0" smtClean="0"/>
              <a:t>#</a:t>
            </a:r>
            <a:r>
              <a:rPr lang="en-US" sz="3200" b="1" dirty="0"/>
              <a:t>3</a:t>
            </a:r>
            <a:r>
              <a:rPr lang="en-US" sz="3200" b="1" dirty="0" smtClean="0"/>
              <a:t>: Add missense filtered by ‘function’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3811" y="920044"/>
            <a:ext cx="4178300" cy="31085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Concept</a:t>
            </a:r>
          </a:p>
          <a:p>
            <a:r>
              <a:rPr lang="en-US" sz="2400" dirty="0" smtClean="0"/>
              <a:t>• Missense nulls 2x as abundant</a:t>
            </a:r>
          </a:p>
          <a:p>
            <a:r>
              <a:rPr lang="en-US" sz="2400" dirty="0" smtClean="0"/>
              <a:t>	as disruptive alleles</a:t>
            </a:r>
          </a:p>
          <a:p>
            <a:r>
              <a:rPr lang="en-US" sz="2400" dirty="0" smtClean="0"/>
              <a:t>• If could recognize nulls,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could cut sample seize by 3x</a:t>
            </a:r>
          </a:p>
          <a:p>
            <a:r>
              <a:rPr lang="en-US" sz="2400" dirty="0" smtClean="0"/>
              <a:t>• Use optimal threshold T*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plus </a:t>
            </a:r>
            <a:r>
              <a:rPr lang="en-US" sz="2400" dirty="0" err="1" smtClean="0"/>
              <a:t>Polyphen</a:t>
            </a:r>
            <a:endParaRPr lang="en-US" sz="2400" dirty="0" smtClean="0"/>
          </a:p>
          <a:p>
            <a:endParaRPr lang="en-US" sz="2400" dirty="0" smtClean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811" y="4318947"/>
            <a:ext cx="8901289" cy="193899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Bottom line:   With optimal frequency threshold T*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adding missense can decrease sample by ~2-fold</a:t>
            </a:r>
          </a:p>
          <a:p>
            <a:endParaRPr lang="en-US" sz="2400" b="1" dirty="0"/>
          </a:p>
          <a:p>
            <a:r>
              <a:rPr lang="en-US" sz="2400" b="1" dirty="0" smtClean="0"/>
              <a:t>				With optimal frequency threshold T* + </a:t>
            </a:r>
            <a:r>
              <a:rPr lang="en-US" sz="2400" b="1" dirty="0" err="1" smtClean="0"/>
              <a:t>PolyPhen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		adding missense can decrease sample by </a:t>
            </a:r>
            <a:r>
              <a:rPr lang="en-US" sz="2400" b="1" dirty="0" smtClean="0">
                <a:solidFill>
                  <a:srgbClr val="FF0000"/>
                </a:solidFill>
              </a:rPr>
              <a:t>~2.5-fold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0" y="885849"/>
            <a:ext cx="4660900" cy="33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0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411" y="100568"/>
            <a:ext cx="6747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RVAS Strategy </a:t>
            </a:r>
            <a:r>
              <a:rPr lang="en-US" sz="3200" b="1" baseline="30000" dirty="0" smtClean="0"/>
              <a:t>#</a:t>
            </a:r>
            <a:r>
              <a:rPr lang="en-US" sz="3200" b="1" dirty="0" smtClean="0"/>
              <a:t>4: Isolated populations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3810" y="741804"/>
            <a:ext cx="8761590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Concept</a:t>
            </a:r>
          </a:p>
          <a:p>
            <a:r>
              <a:rPr lang="en-US" sz="2400" dirty="0" smtClean="0"/>
              <a:t>• Sample size depends on CAF (combined allele frequency)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D</a:t>
            </a:r>
            <a:endParaRPr lang="en-US" sz="2400" dirty="0" smtClean="0"/>
          </a:p>
          <a:p>
            <a:r>
              <a:rPr lang="en-US" sz="2400" dirty="0" smtClean="0"/>
              <a:t>• Find population where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D</a:t>
            </a:r>
            <a:r>
              <a:rPr lang="en-US" sz="2400" dirty="0" smtClean="0"/>
              <a:t> is larger than expected (given s)</a:t>
            </a:r>
          </a:p>
          <a:p>
            <a:r>
              <a:rPr lang="en-US" sz="2400" dirty="0" smtClean="0"/>
              <a:t>• Bottlenecks widen the distribution of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D</a:t>
            </a:r>
            <a:endParaRPr lang="en-US" sz="2400" baseline="-25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03" y="2460038"/>
            <a:ext cx="5421983" cy="4397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5300" y="2819400"/>
            <a:ext cx="3340100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Bottom line: </a:t>
            </a:r>
          </a:p>
          <a:p>
            <a:endParaRPr lang="en-US" sz="2000" b="1" dirty="0"/>
          </a:p>
          <a:p>
            <a:r>
              <a:rPr lang="en-US" sz="2000" b="1" dirty="0" smtClean="0"/>
              <a:t>In isolated populations, </a:t>
            </a:r>
          </a:p>
          <a:p>
            <a:r>
              <a:rPr lang="en-US" sz="2000" b="1" dirty="0" smtClean="0"/>
              <a:t>    some genes easier to find</a:t>
            </a:r>
          </a:p>
          <a:p>
            <a:r>
              <a:rPr lang="en-US" sz="2000" b="1" dirty="0" smtClean="0"/>
              <a:t>    some harder to find</a:t>
            </a:r>
          </a:p>
        </p:txBody>
      </p:sp>
    </p:spTree>
    <p:extLst>
      <p:ext uri="{BB962C8B-B14F-4D97-AF65-F5344CB8AC3E}">
        <p14:creationId xmlns:p14="http://schemas.microsoft.com/office/powerpoint/2010/main" val="330035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411" y="214868"/>
            <a:ext cx="65215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RVAS Strategy </a:t>
            </a:r>
            <a:r>
              <a:rPr lang="en-US" sz="3200" b="1" baseline="30000" dirty="0" smtClean="0"/>
              <a:t>#</a:t>
            </a:r>
            <a:r>
              <a:rPr lang="en-US" sz="3200" b="1" dirty="0"/>
              <a:t>5</a:t>
            </a:r>
            <a:r>
              <a:rPr lang="en-US" sz="3200" b="1" dirty="0" smtClean="0"/>
              <a:t>: De novo mutations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3810" y="1023884"/>
            <a:ext cx="8761590" cy="2523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Concept </a:t>
            </a:r>
          </a:p>
          <a:p>
            <a:endParaRPr lang="en-US" sz="900" b="1" dirty="0" smtClean="0"/>
          </a:p>
          <a:p>
            <a:r>
              <a:rPr lang="en-US" sz="2000" dirty="0" smtClean="0"/>
              <a:t>• Study </a:t>
            </a:r>
            <a:r>
              <a:rPr lang="en-US" sz="2000" i="1" dirty="0" smtClean="0"/>
              <a:t>de novo </a:t>
            </a:r>
            <a:r>
              <a:rPr lang="en-US" sz="2000" dirty="0" err="1" smtClean="0"/>
              <a:t>disruptives</a:t>
            </a:r>
            <a:r>
              <a:rPr lang="en-US" sz="2000" dirty="0" smtClean="0"/>
              <a:t> only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(in effect, very stringent frequency threshold)</a:t>
            </a:r>
          </a:p>
          <a:p>
            <a:endParaRPr lang="en-US" sz="700" dirty="0" smtClean="0"/>
          </a:p>
          <a:p>
            <a:r>
              <a:rPr lang="en-US" sz="2000" dirty="0" smtClean="0"/>
              <a:t>• Compare cases vs. controls </a:t>
            </a:r>
          </a:p>
          <a:p>
            <a:endParaRPr lang="en-US" dirty="0"/>
          </a:p>
          <a:p>
            <a:r>
              <a:rPr lang="en-US" sz="2000" dirty="0" smtClean="0"/>
              <a:t>Allele frequency is mutation rate: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D</a:t>
            </a:r>
            <a:r>
              <a:rPr lang="en-US" sz="2000" dirty="0" smtClean="0"/>
              <a:t> =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-25000" dirty="0" err="1" smtClean="0"/>
              <a:t>D</a:t>
            </a:r>
            <a:r>
              <a:rPr lang="en-US" sz="2000" dirty="0" smtClean="0"/>
              <a:t> = s x 10</a:t>
            </a:r>
            <a:r>
              <a:rPr lang="en-US" sz="2000" baseline="30000" dirty="0" smtClean="0"/>
              <a:t>-6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		Seems inefficient: With 20-fold risk, requires 100,000 cases!!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810" y="3693033"/>
            <a:ext cx="871669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But if disease risk is HUGE Autism </a:t>
            </a:r>
            <a:r>
              <a:rPr lang="en-US" sz="2000" b="1" dirty="0" smtClean="0">
                <a:solidFill>
                  <a:srgbClr val="000090"/>
                </a:solidFill>
              </a:rPr>
              <a:t>(We’ll talk about this on Thursday)</a:t>
            </a:r>
            <a:r>
              <a:rPr lang="en-US" sz="2000" b="1" dirty="0" smtClean="0">
                <a:solidFill>
                  <a:srgbClr val="000090"/>
                </a:solidFill>
              </a:rPr>
              <a:t>: 	</a:t>
            </a:r>
          </a:p>
          <a:p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	CHD8 shows 3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denovo</a:t>
            </a:r>
            <a:r>
              <a:rPr lang="en-US" sz="2000" b="1" dirty="0" smtClean="0">
                <a:solidFill>
                  <a:srgbClr val="000090"/>
                </a:solidFill>
              </a:rPr>
              <a:t> in 1078 cases, corresponding to 300-fold disease risk!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	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	[Note: advantage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in estimating background frequency]</a:t>
            </a:r>
            <a:endParaRPr lang="en-US" sz="2000" b="1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162" y="5588674"/>
            <a:ext cx="8582521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Bottom line: 	</a:t>
            </a:r>
            <a:r>
              <a:rPr lang="en-US" sz="2400" b="1" i="1" dirty="0" smtClean="0"/>
              <a:t>De novo </a:t>
            </a:r>
            <a:r>
              <a:rPr lang="en-US" sz="2400" b="1" dirty="0" smtClean="0"/>
              <a:t>can be useful for genes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	with HUGE effects and STRONG selection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4418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There’s more to genetics </a:t>
            </a:r>
            <a:br>
              <a:rPr lang="en-US" dirty="0" smtClean="0"/>
            </a:br>
            <a:r>
              <a:rPr lang="en-US" dirty="0" smtClean="0"/>
              <a:t>than gene-finding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2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43718" y="3593118"/>
            <a:ext cx="8247005" cy="0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people-crowds-webpages.scu_.edu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0" b="31421"/>
          <a:stretch/>
        </p:blipFill>
        <p:spPr>
          <a:xfrm>
            <a:off x="294700" y="1760799"/>
            <a:ext cx="1924684" cy="1209989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14" idx="2"/>
          </p:cNvCxnSpPr>
          <p:nvPr/>
        </p:nvCxnSpPr>
        <p:spPr>
          <a:xfrm flipV="1">
            <a:off x="1257042" y="2970788"/>
            <a:ext cx="0" cy="62233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216" y="820958"/>
            <a:ext cx="186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Population level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Epidemiology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116752" y="3593118"/>
            <a:ext cx="0" cy="62233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56473" y="5613966"/>
            <a:ext cx="144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1F497D"/>
                </a:solidFill>
              </a:rPr>
              <a:t>Nosological</a:t>
            </a:r>
            <a:endParaRPr lang="en-US" sz="2000" dirty="0" smtClean="0">
              <a:solidFill>
                <a:srgbClr val="1F497D"/>
              </a:solidFill>
            </a:endParaRPr>
          </a:p>
          <a:p>
            <a:r>
              <a:rPr lang="en-US" sz="2000" dirty="0" smtClean="0">
                <a:solidFill>
                  <a:srgbClr val="1F497D"/>
                </a:solidFill>
              </a:rPr>
              <a:t>implications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744502" y="2970788"/>
            <a:ext cx="0" cy="62233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01225" y="824370"/>
            <a:ext cx="14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Genetic 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architecture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923241" y="3593118"/>
            <a:ext cx="0" cy="62233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62202" y="5659181"/>
            <a:ext cx="118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Pathways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Network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538165" y="2970788"/>
            <a:ext cx="0" cy="62233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90278" y="978434"/>
            <a:ext cx="736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Gene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7768221" y="3593118"/>
            <a:ext cx="0" cy="62233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76269" y="5813338"/>
            <a:ext cx="944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Variant</a:t>
            </a:r>
            <a:endParaRPr lang="en-US" sz="2000" dirty="0">
              <a:solidFill>
                <a:srgbClr val="1F497D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292647" y="1724476"/>
            <a:ext cx="889664" cy="1101069"/>
            <a:chOff x="3289300" y="1841500"/>
            <a:chExt cx="2565400" cy="317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9300" y="1841500"/>
              <a:ext cx="2565400" cy="3175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65416">
              <a:off x="4541530" y="2611234"/>
              <a:ext cx="997469" cy="561076"/>
            </a:xfrm>
            <a:prstGeom prst="rect">
              <a:avLst/>
            </a:prstGeom>
          </p:spPr>
        </p:pic>
      </p:grpSp>
      <p:pic>
        <p:nvPicPr>
          <p:cNvPr id="21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9458" r="3525"/>
          <a:stretch/>
        </p:blipFill>
        <p:spPr>
          <a:xfrm>
            <a:off x="5878704" y="1488003"/>
            <a:ext cx="1250182" cy="13051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189" y="4305244"/>
            <a:ext cx="1264787" cy="1395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728" y="4442135"/>
            <a:ext cx="1888131" cy="1156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30" y="4266773"/>
            <a:ext cx="1880553" cy="14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67" y="5003866"/>
            <a:ext cx="5108661" cy="1802822"/>
          </a:xfrm>
          <a:prstGeom prst="rect">
            <a:avLst/>
          </a:prstGeom>
        </p:spPr>
      </p:pic>
      <p:pic>
        <p:nvPicPr>
          <p:cNvPr id="5" name="Picture 4" descr="rm3hd-v7p:Users:dron:Desktop:TG_manuscript:CAD.observed.predicted.ggplots_2_Page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0"/>
            <a:ext cx="5629349" cy="500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m3hd-v7p:Users:dron:Desktop:TG_manuscript:CAD.observed.predicted.ggplots_2_Page_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349" cy="500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m3hd-v7p:Users:dron:Desktop:TG_manuscript:CAD.observed.predicted.ggplots_2_Page_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0"/>
            <a:ext cx="5629349" cy="50038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5360363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Gill Sans"/>
                <a:cs typeface="Gill Sans"/>
              </a:rPr>
              <a:t>A model consisting of both</a:t>
            </a:r>
          </a:p>
          <a:p>
            <a:r>
              <a:rPr lang="en-US" dirty="0" smtClean="0">
                <a:solidFill>
                  <a:srgbClr val="1F497D"/>
                </a:solidFill>
                <a:latin typeface="Gill Sans"/>
                <a:cs typeface="Gill Sans"/>
              </a:rPr>
              <a:t>LDL and TG explains more CAD risk</a:t>
            </a:r>
          </a:p>
          <a:p>
            <a:r>
              <a:rPr lang="en-US" dirty="0">
                <a:solidFill>
                  <a:srgbClr val="1F497D"/>
                </a:solidFill>
                <a:latin typeface="Gill Sans"/>
                <a:cs typeface="Gill Sans"/>
              </a:rPr>
              <a:t>t</a:t>
            </a:r>
            <a:r>
              <a:rPr lang="en-US" dirty="0" smtClean="0">
                <a:solidFill>
                  <a:srgbClr val="1F497D"/>
                </a:solidFill>
                <a:latin typeface="Gill Sans"/>
                <a:cs typeface="Gill Sans"/>
              </a:rPr>
              <a:t>han either trait alone</a:t>
            </a:r>
          </a:p>
          <a:p>
            <a:r>
              <a:rPr lang="en-US" dirty="0" smtClean="0">
                <a:solidFill>
                  <a:srgbClr val="1F497D"/>
                </a:solidFill>
                <a:latin typeface="Gill Sans"/>
                <a:cs typeface="Gill Sans"/>
              </a:rPr>
              <a:t>r</a:t>
            </a:r>
            <a:r>
              <a:rPr lang="en-US" baseline="30000" dirty="0" smtClean="0">
                <a:solidFill>
                  <a:srgbClr val="1F497D"/>
                </a:solidFill>
                <a:latin typeface="Gill Sans"/>
                <a:cs typeface="Gill Sans"/>
              </a:rPr>
              <a:t>2</a:t>
            </a:r>
            <a:r>
              <a:rPr lang="en-US" dirty="0" smtClean="0">
                <a:solidFill>
                  <a:srgbClr val="1F497D"/>
                </a:solidFill>
                <a:latin typeface="Gill Sans"/>
                <a:cs typeface="Gill Sans"/>
              </a:rPr>
              <a:t> = 0.56</a:t>
            </a:r>
            <a:endParaRPr lang="en-US" dirty="0">
              <a:solidFill>
                <a:srgbClr val="1F497D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7474" y="2437260"/>
            <a:ext cx="28969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Genome-wide significant loci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provide the opportunity to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evaluate the relevance of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intermediate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phenotypes on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risk to disease.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0" name="Picture 9" descr="people-crowds-webpages.scu_.edu_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0" b="31421"/>
          <a:stretch/>
        </p:blipFill>
        <p:spPr>
          <a:xfrm>
            <a:off x="7106998" y="16730"/>
            <a:ext cx="1924684" cy="12099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28095" y="1257111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Epidemiology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0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Screen Shot 2012-09-03 at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b="20420"/>
          <a:stretch/>
        </p:blipFill>
        <p:spPr bwMode="auto">
          <a:xfrm>
            <a:off x="3059606" y="2397584"/>
            <a:ext cx="4711031" cy="330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7814" y="2608408"/>
            <a:ext cx="225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Schizophrenia/Bipolar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743" y="2981536"/>
            <a:ext cx="260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Bipolar/Major Depression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346693"/>
            <a:ext cx="325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Schizophrenia/Major Depression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799" y="369832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Major Depression/ADHD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0156" y="4077301"/>
            <a:ext cx="224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Schizophrenia/Autism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1740" y="2467300"/>
            <a:ext cx="214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Schizophrenia/ADHD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58215" y="289353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Bipolar/ADHD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94720" y="3284984"/>
            <a:ext cx="259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Major Depression/Autism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36019" y="3632918"/>
            <a:ext cx="159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Bipolar/Autism</a:t>
            </a:r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3146456" y="4692018"/>
            <a:ext cx="4129852" cy="9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228593" y="4049010"/>
            <a:ext cx="14933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ADHD/Autism</a:t>
            </a:r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5263122" y="2311942"/>
            <a:ext cx="9408" cy="2370666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1535" y="2120098"/>
            <a:ext cx="147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  <a:cs typeface="Cambria"/>
              </a:rPr>
              <a:t>Significant</a:t>
            </a:r>
            <a:endParaRPr lang="en-US" sz="2400" dirty="0">
              <a:solidFill>
                <a:srgbClr val="1F497D"/>
              </a:solidFill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37664" y="2007490"/>
            <a:ext cx="207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  <a:cs typeface="Cambria"/>
              </a:rPr>
              <a:t>Non-significant</a:t>
            </a:r>
            <a:endParaRPr lang="en-US" sz="2400" dirty="0">
              <a:solidFill>
                <a:srgbClr val="1F497D"/>
              </a:solidFill>
              <a:cs typeface="Cambria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25653"/>
            <a:ext cx="6323503" cy="12681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2242" y="5887906"/>
            <a:ext cx="778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Genetic correlation as a means to understand relationship across disease</a:t>
            </a: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593" y="0"/>
            <a:ext cx="1880553" cy="14439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56021" y="148242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Nosology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9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animBg="1"/>
      <p:bldP spid="36" grpId="0"/>
      <p:bldP spid="37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9" name="Date Placeholder 3"/>
          <p:cNvSpPr txBox="1">
            <a:spLocks noGrp="1"/>
          </p:cNvSpPr>
          <p:nvPr/>
        </p:nvSpPr>
        <p:spPr bwMode="auto">
          <a:xfrm>
            <a:off x="0" y="6223000"/>
            <a:ext cx="2540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635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999999"/>
                </a:solidFill>
                <a:latin typeface="Helvetica" charset="0"/>
              </a:rPr>
              <a:t>Date of download:  3/5/2014</a:t>
            </a:r>
          </a:p>
        </p:txBody>
      </p:sp>
      <p:sp>
        <p:nvSpPr>
          <p:cNvPr id="14340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999999"/>
                </a:solidFill>
                <a:latin typeface="Helvetica" charset="0"/>
              </a:rPr>
              <a:t>Copyright © 2014 American Medical Association. All rights reserved.</a:t>
            </a:r>
          </a:p>
        </p:txBody>
      </p:sp>
      <p:sp>
        <p:nvSpPr>
          <p:cNvPr id="14341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latin typeface="Helvetica" charset="0"/>
                <a:cs typeface="Helvetica" charset="0"/>
              </a:rPr>
              <a:t>From: </a:t>
            </a:r>
            <a:r>
              <a:rPr lang="en-US" sz="1300" b="1">
                <a:latin typeface="Helvetica" charset="0"/>
                <a:cs typeface="Helvetica" charset="0"/>
              </a:rPr>
              <a:t>Fecundity of Patients With Schizophrenia, Autism, Bipolar Disorder, Depression, Anorexia Nervosa, or Substance Abuse vs Their Unaffected Siblings</a:t>
            </a:r>
          </a:p>
        </p:txBody>
      </p:sp>
      <p:cxnSp>
        <p:nvCxnSpPr>
          <p:cNvPr id="14342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" charset="0"/>
                <a:cs typeface="Helvetica" charset="0"/>
              </a:rPr>
              <a:t>JAMA Psychiatry. 2013;70(1):22-30. doi:10.1001/jamapsychiatry.2013.268</a:t>
            </a:r>
          </a:p>
        </p:txBody>
      </p:sp>
      <p:sp>
        <p:nvSpPr>
          <p:cNvPr id="14344" name="Text Placeholder 2"/>
          <p:cNvSpPr txBox="1">
            <a:spLocks/>
          </p:cNvSpPr>
          <p:nvPr/>
        </p:nvSpPr>
        <p:spPr bwMode="auto">
          <a:xfrm>
            <a:off x="0" y="55753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200">
                <a:latin typeface="Helvetica" charset="0"/>
                <a:cs typeface="Helvetica" charset="0"/>
              </a:rPr>
              <a:t>Figure 1. Fertility ratios for individuals with schizophrenia, autism, bipolar disorder, depression, anorexia nervosa, and substance abuse. A fertility ratio of 1 (highlighted) represents that of the general population.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0" y="5305425"/>
            <a:ext cx="914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Helvetica" charset="0"/>
              </a:rPr>
              <a:t>Figure </a:t>
            </a:r>
            <a:r>
              <a:rPr lang="en-US" sz="1300" b="1">
                <a:latin typeface="Helvetica" charset="0"/>
              </a:rPr>
              <a:t>Legend</a:t>
            </a:r>
            <a:r>
              <a:rPr lang="en-US" sz="1200" b="1">
                <a:latin typeface="Helvetica" charset="0"/>
              </a:rPr>
              <a:t>: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44700"/>
            <a:ext cx="4114800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4499" y="2324100"/>
            <a:ext cx="3075959" cy="2171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Ramifications: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Common and low frequency variants can be plentiful at very low effect sizes (OR &lt; 1.1)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Large effect alleles must be </a:t>
            </a:r>
            <a:r>
              <a:rPr lang="en-US" b="1" dirty="0" smtClean="0">
                <a:solidFill>
                  <a:schemeClr val="tx2"/>
                </a:solidFill>
              </a:rPr>
              <a:t>extremely</a:t>
            </a:r>
            <a:r>
              <a:rPr lang="en-US" dirty="0" smtClean="0">
                <a:solidFill>
                  <a:schemeClr val="tx2"/>
                </a:solidFill>
              </a:rPr>
              <a:t> rare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2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503719" cy="550371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5" y="1112748"/>
            <a:ext cx="5486400" cy="5257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8639" y="1690583"/>
            <a:ext cx="179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More LD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More association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7317082" y="2336914"/>
            <a:ext cx="8381" cy="908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254336" y="25653"/>
            <a:ext cx="889664" cy="1101069"/>
            <a:chOff x="3289300" y="1841500"/>
            <a:chExt cx="2565400" cy="3175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9300" y="1841500"/>
              <a:ext cx="2565400" cy="3175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65416">
              <a:off x="4541530" y="2611234"/>
              <a:ext cx="997469" cy="561076"/>
            </a:xfrm>
            <a:prstGeom prst="rect">
              <a:avLst/>
            </a:prstGeom>
          </p:spPr>
        </p:pic>
      </p:grpSp>
      <p:cxnSp>
        <p:nvCxnSpPr>
          <p:cNvPr id="3" name="Straight Arrow Connector 2"/>
          <p:cNvCxnSpPr/>
          <p:nvPr/>
        </p:nvCxnSpPr>
        <p:spPr>
          <a:xfrm>
            <a:off x="7325463" y="3866823"/>
            <a:ext cx="0" cy="840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27020" y="3220492"/>
            <a:ext cx="2149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Much of the LD is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to common variation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1715" y="4686263"/>
            <a:ext cx="2288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Demonstrated role for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common variation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9730" y="1126722"/>
            <a:ext cx="135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Architecture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3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06 0.03932 L -0.22162 -0.27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3" y="-156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213" y="0"/>
            <a:ext cx="1264787" cy="1395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54" y="125812"/>
            <a:ext cx="4780307" cy="359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349144"/>
            <a:ext cx="3462948" cy="15088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85961" y="1026480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FMRPi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enrichment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 </a:t>
            </a:r>
            <a:r>
              <a:rPr lang="en-US" i="1" dirty="0" smtClean="0">
                <a:solidFill>
                  <a:srgbClr val="000090"/>
                </a:solidFill>
              </a:rPr>
              <a:t>de novo </a:t>
            </a:r>
            <a:r>
              <a:rPr lang="en-US" dirty="0" smtClean="0">
                <a:solidFill>
                  <a:srgbClr val="000090"/>
                </a:solidFill>
              </a:rPr>
              <a:t>hits for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autism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6750328" y="1949810"/>
            <a:ext cx="0" cy="705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3-02-28 at 12.58.3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36" y="5189674"/>
            <a:ext cx="4132464" cy="16683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785961" y="2564269"/>
            <a:ext cx="2588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Consistent with:  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Mechanistic overlap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		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Correlated ascertainment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56727" y="1216156"/>
            <a:ext cx="99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Pathway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Network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9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021" y="628556"/>
            <a:ext cx="217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Sometimes it’s easier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21" y="1110774"/>
            <a:ext cx="4103066" cy="2609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356" y="1552150"/>
            <a:ext cx="22365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SCN2A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i="1" dirty="0" smtClean="0">
                <a:solidFill>
                  <a:srgbClr val="000090"/>
                </a:solidFill>
              </a:rPr>
              <a:t>de novo variants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4 putative </a:t>
            </a:r>
            <a:r>
              <a:rPr lang="en-US" dirty="0" err="1" smtClean="0">
                <a:solidFill>
                  <a:srgbClr val="000090"/>
                </a:solidFill>
              </a:rPr>
              <a:t>LoF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5 missense mutations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P&lt;1e-8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021" y="3885255"/>
            <a:ext cx="224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Sometimes it’s harder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1" y="4254587"/>
            <a:ext cx="3981974" cy="2603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2756" y="4254587"/>
            <a:ext cx="2186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Most GWAS loci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unknown gene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Almost all GWAS loci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unknown function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2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9458" r="3525"/>
          <a:stretch/>
        </p:blipFill>
        <p:spPr>
          <a:xfrm>
            <a:off x="7880054" y="0"/>
            <a:ext cx="1250182" cy="1305183"/>
          </a:xfrm>
        </p:spPr>
      </p:pic>
      <p:sp>
        <p:nvSpPr>
          <p:cNvPr id="13" name="TextBox 12"/>
          <p:cNvSpPr txBox="1"/>
          <p:nvPr/>
        </p:nvSpPr>
        <p:spPr>
          <a:xfrm>
            <a:off x="8120873" y="1475184"/>
            <a:ext cx="68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Gene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4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168"/>
            <a:ext cx="9144000" cy="5791200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521200" y="1286736"/>
            <a:ext cx="4394200" cy="9323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More than 100 distinct regions of</a:t>
            </a:r>
          </a:p>
          <a:p>
            <a:pPr marL="0" indent="0">
              <a:buNone/>
            </a:pPr>
            <a:r>
              <a:rPr lang="en-US" sz="2400" dirty="0" smtClean="0"/>
              <a:t>associated to schizophrenia!!!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240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PGC SCZ v2: </a:t>
            </a:r>
            <a:r>
              <a:rPr lang="en-US" sz="3600" dirty="0" err="1" smtClean="0"/>
              <a:t>Genomewide</a:t>
            </a:r>
            <a:r>
              <a:rPr lang="en-US" sz="3600" dirty="0" smtClean="0"/>
              <a:t> association in schizophrenia with 37,000 cases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857"/>
            <a:ext cx="1176421" cy="1180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221" y="2107097"/>
            <a:ext cx="1129419" cy="1301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322" y="1494923"/>
            <a:ext cx="1075956" cy="1237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719" y="2307251"/>
            <a:ext cx="5097056" cy="851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2452" y="306143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22,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7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210579995"/>
              </p:ext>
            </p:extLst>
          </p:nvPr>
        </p:nvGraphicFramePr>
        <p:xfrm>
          <a:off x="228600" y="1397000"/>
          <a:ext cx="87376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872244"/>
            <a:ext cx="4177145" cy="82977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826000"/>
            <a:ext cx="3802099" cy="926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35898" y="5766195"/>
            <a:ext cx="107001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SAB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13199" y="2173491"/>
            <a:ext cx="222079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WCPG Hamburg 2012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4899" y="1690891"/>
            <a:ext cx="174301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Freeze Jan. 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7699" y="4072384"/>
            <a:ext cx="201850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Incl. SWE + CLOZUK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75000" y="1654855"/>
            <a:ext cx="3979901" cy="4353004"/>
            <a:chOff x="3500401" y="1844596"/>
            <a:chExt cx="3979901" cy="4353004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3500401" y="5962043"/>
              <a:ext cx="330200" cy="23555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239393" y="5015741"/>
              <a:ext cx="724812" cy="94630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239393" y="2732564"/>
              <a:ext cx="1601108" cy="116557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510301" y="2363232"/>
              <a:ext cx="584200" cy="93674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846088" y="1844596"/>
              <a:ext cx="634214" cy="88796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259393" y="5853941"/>
              <a:ext cx="1220909" cy="23162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683312" y="4530832"/>
              <a:ext cx="500089" cy="48490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4"/>
          <p:cNvSpPr>
            <a:spLocks noGrp="1"/>
          </p:cNvSpPr>
          <p:nvPr>
            <p:ph type="title"/>
          </p:nvPr>
        </p:nvSpPr>
        <p:spPr>
          <a:xfrm>
            <a:off x="228600" y="89972"/>
            <a:ext cx="8382000" cy="926028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GWAS locus discovery is improving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3992" y="1212334"/>
            <a:ext cx="17917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Freeze May 2013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07741" y="1000011"/>
            <a:ext cx="162748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Incl. replication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543800" y="1432605"/>
            <a:ext cx="304800" cy="44450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075644"/>
            <a:ext cx="4604326" cy="61774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5276398" y="3708400"/>
            <a:ext cx="724812" cy="152169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36137" y="6550223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Mark Daly</a:t>
            </a:r>
          </a:p>
        </p:txBody>
      </p:sp>
    </p:spTree>
    <p:extLst>
      <p:ext uri="{BB962C8B-B14F-4D97-AF65-F5344CB8AC3E}">
        <p14:creationId xmlns:p14="http://schemas.microsoft.com/office/powerpoint/2010/main" val="54942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time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9046" y="1731911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3509818" y="2055077"/>
            <a:ext cx="2392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746" y="6003759"/>
            <a:ext cx="3079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9K cases 12K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170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5955" y="1593365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41099" y="2378471"/>
            <a:ext cx="0" cy="184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655" y="6003759"/>
            <a:ext cx="30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19K cases 20K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94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9951" y="1662638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5095" y="2447744"/>
            <a:ext cx="0" cy="184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655" y="6003759"/>
            <a:ext cx="30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26K cases 28K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475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5584" y="1339364"/>
            <a:ext cx="1230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HLA region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association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15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70728" y="2124470"/>
            <a:ext cx="0" cy="184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655" y="6003759"/>
            <a:ext cx="30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31K cases 39K controls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299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763</Words>
  <Application>Microsoft Macintosh PowerPoint</Application>
  <PresentationFormat>On-screen Show (4:3)</PresentationFormat>
  <Paragraphs>302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Genetic study design</vt:lpstr>
      <vt:lpstr>PowerPoint Presentation</vt:lpstr>
      <vt:lpstr>PowerPoint Presentation</vt:lpstr>
      <vt:lpstr>PGC SCZ v2: Genomewide association in schizophrenia with 37,000 cases</vt:lpstr>
      <vt:lpstr>GWAS locus discovery is improving</vt:lpstr>
      <vt:lpstr>Results over time</vt:lpstr>
      <vt:lpstr>Results over time</vt:lpstr>
      <vt:lpstr>Results over time</vt:lpstr>
      <vt:lpstr>Results over time</vt:lpstr>
      <vt:lpstr>Results over time</vt:lpstr>
      <vt:lpstr>Results over time</vt:lpstr>
      <vt:lpstr>Power for locus identification</vt:lpstr>
      <vt:lpstr>Where we were (Power for 5K/5K)</vt:lpstr>
      <vt:lpstr>Effect sizes are small  for common variants  for complex traits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There’s more to genetics  than gene-finding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Wellcome Trust Sanger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Barrett</dc:creator>
  <cp:lastModifiedBy>Benjamin Neale</cp:lastModifiedBy>
  <cp:revision>11</cp:revision>
  <dcterms:created xsi:type="dcterms:W3CDTF">2015-03-03T16:09:12Z</dcterms:created>
  <dcterms:modified xsi:type="dcterms:W3CDTF">2015-03-03T22:34:36Z</dcterms:modified>
</cp:coreProperties>
</file>