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99" r:id="rId3"/>
    <p:sldId id="304" r:id="rId4"/>
    <p:sldId id="305" r:id="rId5"/>
    <p:sldId id="293" r:id="rId6"/>
    <p:sldId id="294" r:id="rId7"/>
    <p:sldId id="295" r:id="rId8"/>
    <p:sldId id="296" r:id="rId9"/>
    <p:sldId id="303" r:id="rId10"/>
    <p:sldId id="302" r:id="rId11"/>
    <p:sldId id="300" r:id="rId12"/>
    <p:sldId id="301"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9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2CAD8-1B4E-F94A-A567-55942AE619DA}" type="doc">
      <dgm:prSet loTypeId="urn:microsoft.com/office/officeart/2005/8/layout/venn1" loCatId="" qsTypeId="urn:microsoft.com/office/officeart/2005/8/quickstyle/simple4" qsCatId="simple" csTypeId="urn:microsoft.com/office/officeart/2005/8/colors/accent1_2" csCatId="accent1" phldr="1"/>
      <dgm:spPr/>
    </dgm:pt>
    <dgm:pt modelId="{27378BA2-FFBD-E04F-8C36-B58F90B0C0DC}">
      <dgm:prSet phldrT="[Text]" custT="1"/>
      <dgm:spPr/>
      <dgm:t>
        <a:bodyPr/>
        <a:lstStyle/>
        <a:p>
          <a:r>
            <a:rPr lang="en-US" sz="2000" dirty="0" smtClean="0"/>
            <a:t>184 high density loci in </a:t>
          </a:r>
          <a:r>
            <a:rPr lang="en-US" sz="2000" dirty="0" err="1" smtClean="0"/>
            <a:t>iCHIP</a:t>
          </a:r>
          <a:endParaRPr lang="en-US" sz="2000" dirty="0"/>
        </a:p>
      </dgm:t>
    </dgm:pt>
    <dgm:pt modelId="{9646EE9A-6FFD-B343-BD95-895FC6510CC7}" type="parTrans" cxnId="{3568D348-107F-4E4E-B450-7C30908AF4C5}">
      <dgm:prSet/>
      <dgm:spPr/>
      <dgm:t>
        <a:bodyPr/>
        <a:lstStyle/>
        <a:p>
          <a:endParaRPr lang="en-US"/>
        </a:p>
      </dgm:t>
    </dgm:pt>
    <dgm:pt modelId="{7BE6F3CD-CD9D-2A4F-B0B1-58B8DCFC23C9}" type="sibTrans" cxnId="{3568D348-107F-4E4E-B450-7C30908AF4C5}">
      <dgm:prSet/>
      <dgm:spPr/>
      <dgm:t>
        <a:bodyPr/>
        <a:lstStyle/>
        <a:p>
          <a:endParaRPr lang="en-US"/>
        </a:p>
      </dgm:t>
    </dgm:pt>
    <dgm:pt modelId="{26A19DE7-3634-A84A-B4F8-05D0CDD18B3B}">
      <dgm:prSet phldrT="[Text]" custT="1"/>
      <dgm:spPr/>
      <dgm:t>
        <a:bodyPr/>
        <a:lstStyle/>
        <a:p>
          <a:r>
            <a:rPr lang="en-US" sz="2000" dirty="0" smtClean="0"/>
            <a:t>163 known risk loci from </a:t>
          </a:r>
          <a:r>
            <a:rPr lang="en-US" sz="2000" dirty="0" err="1" smtClean="0"/>
            <a:t>Jostins</a:t>
          </a:r>
          <a:r>
            <a:rPr lang="en-US" sz="2000" dirty="0" smtClean="0"/>
            <a:t> et al.</a:t>
          </a:r>
          <a:endParaRPr lang="en-US" sz="2000" dirty="0"/>
        </a:p>
      </dgm:t>
    </dgm:pt>
    <dgm:pt modelId="{607D8D10-E1EA-B340-8967-3671FF9245AF}" type="parTrans" cxnId="{BF15A3BC-4B24-334E-8D60-54140EB357FA}">
      <dgm:prSet/>
      <dgm:spPr/>
      <dgm:t>
        <a:bodyPr/>
        <a:lstStyle/>
        <a:p>
          <a:endParaRPr lang="en-US"/>
        </a:p>
      </dgm:t>
    </dgm:pt>
    <dgm:pt modelId="{DE485E10-A247-774A-890D-8580E1003706}" type="sibTrans" cxnId="{BF15A3BC-4B24-334E-8D60-54140EB357FA}">
      <dgm:prSet/>
      <dgm:spPr/>
      <dgm:t>
        <a:bodyPr/>
        <a:lstStyle/>
        <a:p>
          <a:endParaRPr lang="en-US"/>
        </a:p>
      </dgm:t>
    </dgm:pt>
    <dgm:pt modelId="{7943E79F-8D5A-DC45-8494-8D919331D2C7}" type="pres">
      <dgm:prSet presAssocID="{7E02CAD8-1B4E-F94A-A567-55942AE619DA}" presName="compositeShape" presStyleCnt="0">
        <dgm:presLayoutVars>
          <dgm:chMax val="7"/>
          <dgm:dir/>
          <dgm:resizeHandles val="exact"/>
        </dgm:presLayoutVars>
      </dgm:prSet>
      <dgm:spPr/>
    </dgm:pt>
    <dgm:pt modelId="{3B1D6A0E-3072-434C-AC97-F98E83409F98}" type="pres">
      <dgm:prSet presAssocID="{27378BA2-FFBD-E04F-8C36-B58F90B0C0DC}" presName="circ1" presStyleLbl="vennNode1" presStyleIdx="0" presStyleCnt="2"/>
      <dgm:spPr/>
      <dgm:t>
        <a:bodyPr/>
        <a:lstStyle/>
        <a:p>
          <a:endParaRPr lang="en-US"/>
        </a:p>
      </dgm:t>
    </dgm:pt>
    <dgm:pt modelId="{724102AC-4C16-8148-A327-E7FAC8CD6054}" type="pres">
      <dgm:prSet presAssocID="{27378BA2-FFBD-E04F-8C36-B58F90B0C0DC}" presName="circ1Tx" presStyleLbl="revTx" presStyleIdx="0" presStyleCnt="0">
        <dgm:presLayoutVars>
          <dgm:chMax val="0"/>
          <dgm:chPref val="0"/>
          <dgm:bulletEnabled val="1"/>
        </dgm:presLayoutVars>
      </dgm:prSet>
      <dgm:spPr/>
      <dgm:t>
        <a:bodyPr/>
        <a:lstStyle/>
        <a:p>
          <a:endParaRPr lang="en-US"/>
        </a:p>
      </dgm:t>
    </dgm:pt>
    <dgm:pt modelId="{D8089A75-CF8F-C04F-A7E0-740EB29CA346}" type="pres">
      <dgm:prSet presAssocID="{26A19DE7-3634-A84A-B4F8-05D0CDD18B3B}" presName="circ2" presStyleLbl="vennNode1" presStyleIdx="1" presStyleCnt="2"/>
      <dgm:spPr/>
      <dgm:t>
        <a:bodyPr/>
        <a:lstStyle/>
        <a:p>
          <a:endParaRPr lang="en-US"/>
        </a:p>
      </dgm:t>
    </dgm:pt>
    <dgm:pt modelId="{DD8D39F1-6A50-104A-BC19-BC4D4FA80970}" type="pres">
      <dgm:prSet presAssocID="{26A19DE7-3634-A84A-B4F8-05D0CDD18B3B}" presName="circ2Tx" presStyleLbl="revTx" presStyleIdx="0" presStyleCnt="0">
        <dgm:presLayoutVars>
          <dgm:chMax val="0"/>
          <dgm:chPref val="0"/>
          <dgm:bulletEnabled val="1"/>
        </dgm:presLayoutVars>
      </dgm:prSet>
      <dgm:spPr/>
      <dgm:t>
        <a:bodyPr/>
        <a:lstStyle/>
        <a:p>
          <a:endParaRPr lang="en-US"/>
        </a:p>
      </dgm:t>
    </dgm:pt>
  </dgm:ptLst>
  <dgm:cxnLst>
    <dgm:cxn modelId="{3568D348-107F-4E4E-B450-7C30908AF4C5}" srcId="{7E02CAD8-1B4E-F94A-A567-55942AE619DA}" destId="{27378BA2-FFBD-E04F-8C36-B58F90B0C0DC}" srcOrd="0" destOrd="0" parTransId="{9646EE9A-6FFD-B343-BD95-895FC6510CC7}" sibTransId="{7BE6F3CD-CD9D-2A4F-B0B1-58B8DCFC23C9}"/>
    <dgm:cxn modelId="{B94E055F-B495-6444-95E7-6876EFF1DB54}" type="presOf" srcId="{27378BA2-FFBD-E04F-8C36-B58F90B0C0DC}" destId="{3B1D6A0E-3072-434C-AC97-F98E83409F98}" srcOrd="0" destOrd="0" presId="urn:microsoft.com/office/officeart/2005/8/layout/venn1"/>
    <dgm:cxn modelId="{BF15A3BC-4B24-334E-8D60-54140EB357FA}" srcId="{7E02CAD8-1B4E-F94A-A567-55942AE619DA}" destId="{26A19DE7-3634-A84A-B4F8-05D0CDD18B3B}" srcOrd="1" destOrd="0" parTransId="{607D8D10-E1EA-B340-8967-3671FF9245AF}" sibTransId="{DE485E10-A247-774A-890D-8580E1003706}"/>
    <dgm:cxn modelId="{89D56DC2-536F-5E4C-B7DA-D6180D8FA4C8}" type="presOf" srcId="{7E02CAD8-1B4E-F94A-A567-55942AE619DA}" destId="{7943E79F-8D5A-DC45-8494-8D919331D2C7}" srcOrd="0" destOrd="0" presId="urn:microsoft.com/office/officeart/2005/8/layout/venn1"/>
    <dgm:cxn modelId="{6F6D8B71-C117-FD42-933A-BC87BB8D4C37}" type="presOf" srcId="{27378BA2-FFBD-E04F-8C36-B58F90B0C0DC}" destId="{724102AC-4C16-8148-A327-E7FAC8CD6054}" srcOrd="1" destOrd="0" presId="urn:microsoft.com/office/officeart/2005/8/layout/venn1"/>
    <dgm:cxn modelId="{66C99FA6-E37C-5644-B6EF-21ECF2301347}" type="presOf" srcId="{26A19DE7-3634-A84A-B4F8-05D0CDD18B3B}" destId="{D8089A75-CF8F-C04F-A7E0-740EB29CA346}" srcOrd="0" destOrd="0" presId="urn:microsoft.com/office/officeart/2005/8/layout/venn1"/>
    <dgm:cxn modelId="{0E6BA274-E339-0149-A88F-9FCBFCAB1916}" type="presOf" srcId="{26A19DE7-3634-A84A-B4F8-05D0CDD18B3B}" destId="{DD8D39F1-6A50-104A-BC19-BC4D4FA80970}" srcOrd="1" destOrd="0" presId="urn:microsoft.com/office/officeart/2005/8/layout/venn1"/>
    <dgm:cxn modelId="{220B48BB-8188-2545-973C-FF11D60FF102}" type="presParOf" srcId="{7943E79F-8D5A-DC45-8494-8D919331D2C7}" destId="{3B1D6A0E-3072-434C-AC97-F98E83409F98}" srcOrd="0" destOrd="0" presId="urn:microsoft.com/office/officeart/2005/8/layout/venn1"/>
    <dgm:cxn modelId="{D09CF85B-CC5C-F441-8B76-E3B3A20DFBA5}" type="presParOf" srcId="{7943E79F-8D5A-DC45-8494-8D919331D2C7}" destId="{724102AC-4C16-8148-A327-E7FAC8CD6054}" srcOrd="1" destOrd="0" presId="urn:microsoft.com/office/officeart/2005/8/layout/venn1"/>
    <dgm:cxn modelId="{2EFCE804-79E1-ED45-8B8B-730BF8615D50}" type="presParOf" srcId="{7943E79F-8D5A-DC45-8494-8D919331D2C7}" destId="{D8089A75-CF8F-C04F-A7E0-740EB29CA346}" srcOrd="2" destOrd="0" presId="urn:microsoft.com/office/officeart/2005/8/layout/venn1"/>
    <dgm:cxn modelId="{D9CFC80E-3DC1-6049-856C-2D018CC0F2B4}" type="presParOf" srcId="{7943E79F-8D5A-DC45-8494-8D919331D2C7}" destId="{DD8D39F1-6A50-104A-BC19-BC4D4FA8097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D6A0E-3072-434C-AC97-F98E83409F98}">
      <dsp:nvSpPr>
        <dsp:cNvPr id="0" name=""/>
        <dsp:cNvSpPr/>
      </dsp:nvSpPr>
      <dsp:spPr>
        <a:xfrm>
          <a:off x="86042" y="272309"/>
          <a:ext cx="2122381" cy="212238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184 high density loci in </a:t>
          </a:r>
          <a:r>
            <a:rPr lang="en-US" sz="2000" kern="1200" dirty="0" err="1" smtClean="0"/>
            <a:t>iCHIP</a:t>
          </a:r>
          <a:endParaRPr lang="en-US" sz="2000" kern="1200" dirty="0"/>
        </a:p>
      </dsp:txBody>
      <dsp:txXfrm>
        <a:off x="382411" y="522583"/>
        <a:ext cx="1223715" cy="1621832"/>
      </dsp:txXfrm>
    </dsp:sp>
    <dsp:sp modelId="{D8089A75-CF8F-C04F-A7E0-740EB29CA346}">
      <dsp:nvSpPr>
        <dsp:cNvPr id="0" name=""/>
        <dsp:cNvSpPr/>
      </dsp:nvSpPr>
      <dsp:spPr>
        <a:xfrm>
          <a:off x="1615686" y="272309"/>
          <a:ext cx="2122381" cy="2122381"/>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163 known risk loci from </a:t>
          </a:r>
          <a:r>
            <a:rPr lang="en-US" sz="2000" kern="1200" dirty="0" err="1" smtClean="0"/>
            <a:t>Jostins</a:t>
          </a:r>
          <a:r>
            <a:rPr lang="en-US" sz="2000" kern="1200" dirty="0" smtClean="0"/>
            <a:t> et al.</a:t>
          </a:r>
          <a:endParaRPr lang="en-US" sz="2000" kern="1200" dirty="0"/>
        </a:p>
      </dsp:txBody>
      <dsp:txXfrm>
        <a:off x="2217984" y="522583"/>
        <a:ext cx="1223715" cy="16218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E6C75-EEEB-3F46-A1E5-CCF925B49886}" type="datetimeFigureOut">
              <a:rPr lang="en-US" smtClean="0"/>
              <a:t>3/6/15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6927C-FB11-6C46-A441-8C38E4EB102A}" type="slidenum">
              <a:rPr lang="en-US" smtClean="0"/>
              <a:t>‹#›</a:t>
            </a:fld>
            <a:endParaRPr lang="en-US"/>
          </a:p>
        </p:txBody>
      </p:sp>
    </p:spTree>
    <p:extLst>
      <p:ext uri="{BB962C8B-B14F-4D97-AF65-F5344CB8AC3E}">
        <p14:creationId xmlns:p14="http://schemas.microsoft.com/office/powerpoint/2010/main" val="4736971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method I proposed to</a:t>
            </a:r>
            <a:r>
              <a:rPr lang="en-US" baseline="0" dirty="0" smtClean="0"/>
              <a:t> do is a </a:t>
            </a:r>
            <a:r>
              <a:rPr lang="en-US" baseline="0" dirty="0" err="1" smtClean="0"/>
              <a:t>Beyesian</a:t>
            </a:r>
            <a:r>
              <a:rPr lang="en-US" baseline="0" dirty="0" smtClean="0"/>
              <a:t> based method. We identify the best model in the region by maximizing the posterior </a:t>
            </a:r>
            <a:r>
              <a:rPr lang="en-US" baseline="0" dirty="0" err="1" smtClean="0"/>
              <a:t>prob</a:t>
            </a:r>
            <a:r>
              <a:rPr lang="en-US" baseline="0" dirty="0" smtClean="0"/>
              <a:t> of the model given the genotype and phenotypes.  Can be calculated in the Bayesian way as the summation of the two terms.  </a:t>
            </a:r>
            <a:r>
              <a:rPr lang="en-US" baseline="0" dirty="0" err="1" smtClean="0"/>
              <a:t>Prob</a:t>
            </a:r>
            <a:r>
              <a:rPr lang="en-US" baseline="0" dirty="0" smtClean="0"/>
              <a:t> of data given the model and the prior of the model.  Multi-level response.  Any model with a valid likelihood function can be used.  When you add a new variant, you improve the </a:t>
            </a:r>
            <a:r>
              <a:rPr lang="en-US" baseline="0" dirty="0" err="1" smtClean="0"/>
              <a:t>loglik</a:t>
            </a:r>
            <a:r>
              <a:rPr lang="en-US" baseline="0" dirty="0" smtClean="0"/>
              <a:t>, need to pay a price for making the model more complex.  To prevent adding more variants than necessary to the model.  Natural </a:t>
            </a:r>
            <a:r>
              <a:rPr lang="en-US" baseline="0" dirty="0" err="1" smtClean="0"/>
              <a:t>thershold</a:t>
            </a:r>
            <a:r>
              <a:rPr lang="en-US" baseline="0" dirty="0" smtClean="0"/>
              <a:t> for conditional study. </a:t>
            </a:r>
            <a:endParaRPr lang="en-US" dirty="0"/>
          </a:p>
        </p:txBody>
      </p:sp>
      <p:sp>
        <p:nvSpPr>
          <p:cNvPr id="4" name="Slide Number Placeholder 3"/>
          <p:cNvSpPr>
            <a:spLocks noGrp="1"/>
          </p:cNvSpPr>
          <p:nvPr>
            <p:ph type="sldNum" sz="quarter" idx="10"/>
          </p:nvPr>
        </p:nvSpPr>
        <p:spPr/>
        <p:txBody>
          <a:bodyPr/>
          <a:lstStyle/>
          <a:p>
            <a:fld id="{87C4C87F-2F83-E048-A40C-4ED8D43E691F}" type="slidenum">
              <a:rPr lang="en-US" smtClean="0"/>
              <a:t>5</a:t>
            </a:fld>
            <a:endParaRPr lang="en-US"/>
          </a:p>
        </p:txBody>
      </p:sp>
    </p:spTree>
    <p:extLst>
      <p:ext uri="{BB962C8B-B14F-4D97-AF65-F5344CB8AC3E}">
        <p14:creationId xmlns:p14="http://schemas.microsoft.com/office/powerpoint/2010/main" val="393485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discussed earlier</a:t>
            </a:r>
            <a:r>
              <a:rPr lang="en-US" baseline="0" dirty="0" smtClean="0"/>
              <a:t>, don’t expect we are able to identify the single causal variant every time. Some variants will be in LD and are ties as the ‘causal’ candidates.  We account for this by proposing a subset of SNP that we are 95% sure containing the causal variant.  That means.  The summation of the </a:t>
            </a:r>
            <a:r>
              <a:rPr lang="en-US" baseline="0" dirty="0" err="1" smtClean="0"/>
              <a:t>posteriior</a:t>
            </a:r>
            <a:r>
              <a:rPr lang="en-US" baseline="0" dirty="0" smtClean="0"/>
              <a:t> </a:t>
            </a:r>
            <a:r>
              <a:rPr lang="en-US" baseline="0" dirty="0" err="1" smtClean="0"/>
              <a:t>prob</a:t>
            </a:r>
            <a:r>
              <a:rPr lang="en-US" baseline="0" dirty="0" smtClean="0"/>
              <a:t> for the SNPs in the credible set </a:t>
            </a:r>
            <a:r>
              <a:rPr lang="en-US" baseline="0" dirty="0" err="1" smtClean="0"/>
              <a:t>accoutns</a:t>
            </a:r>
            <a:r>
              <a:rPr lang="en-US" baseline="0" dirty="0" smtClean="0"/>
              <a:t> for 95% of the total prob.  </a:t>
            </a:r>
            <a:endParaRPr lang="en-US" dirty="0"/>
          </a:p>
        </p:txBody>
      </p:sp>
      <p:sp>
        <p:nvSpPr>
          <p:cNvPr id="4" name="Slide Number Placeholder 3"/>
          <p:cNvSpPr>
            <a:spLocks noGrp="1"/>
          </p:cNvSpPr>
          <p:nvPr>
            <p:ph type="sldNum" sz="quarter" idx="10"/>
          </p:nvPr>
        </p:nvSpPr>
        <p:spPr/>
        <p:txBody>
          <a:bodyPr/>
          <a:lstStyle/>
          <a:p>
            <a:fld id="{87C4C87F-2F83-E048-A40C-4ED8D43E691F}" type="slidenum">
              <a:rPr lang="en-US" smtClean="0"/>
              <a:t>6</a:t>
            </a:fld>
            <a:endParaRPr lang="en-US"/>
          </a:p>
        </p:txBody>
      </p:sp>
    </p:spTree>
    <p:extLst>
      <p:ext uri="{BB962C8B-B14F-4D97-AF65-F5344CB8AC3E}">
        <p14:creationId xmlns:p14="http://schemas.microsoft.com/office/powerpoint/2010/main" val="318346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other approaches (</a:t>
            </a:r>
            <a:r>
              <a:rPr lang="en-US" dirty="0" err="1" smtClean="0"/>
              <a:t>luke</a:t>
            </a:r>
            <a:r>
              <a:rPr lang="en-US" dirty="0" smtClean="0"/>
              <a:t>, Kyle,</a:t>
            </a:r>
            <a:r>
              <a:rPr lang="en-US" baseline="0" dirty="0" smtClean="0"/>
              <a:t> </a:t>
            </a:r>
            <a:r>
              <a:rPr lang="en-US" dirty="0" smtClean="0"/>
              <a:t>Michel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1821F8F-3D75-9B46-BCF8-CA0FE34769C5}" type="slidenum">
              <a:rPr lang="en-US" smtClean="0"/>
              <a:t>7</a:t>
            </a:fld>
            <a:endParaRPr lang="en-US"/>
          </a:p>
        </p:txBody>
      </p:sp>
    </p:spTree>
    <p:extLst>
      <p:ext uri="{BB962C8B-B14F-4D97-AF65-F5344CB8AC3E}">
        <p14:creationId xmlns:p14="http://schemas.microsoft.com/office/powerpoint/2010/main" val="200321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the pipeline, raw data goes through the QC</a:t>
            </a:r>
            <a:r>
              <a:rPr lang="en-US" baseline="0" dirty="0" smtClean="0"/>
              <a:t> and imputation.  Most of samples passed the QC, and the imputation added back some of the variants that failed QC, and provided a high density coverage in the 184 </a:t>
            </a:r>
            <a:r>
              <a:rPr lang="en-US" baseline="0" dirty="0" err="1" smtClean="0"/>
              <a:t>iCHIP</a:t>
            </a:r>
            <a:r>
              <a:rPr lang="en-US" baseline="0" dirty="0" smtClean="0"/>
              <a:t> loci.</a:t>
            </a:r>
          </a:p>
          <a:p>
            <a:r>
              <a:rPr lang="en-US" baseline="0" dirty="0" smtClean="0"/>
              <a:t>3 methods in </a:t>
            </a:r>
            <a:r>
              <a:rPr lang="en-US" baseline="0" dirty="0" err="1" smtClean="0"/>
              <a:t>paralle</a:t>
            </a:r>
            <a:endParaRPr lang="en-US" dirty="0"/>
          </a:p>
        </p:txBody>
      </p:sp>
      <p:sp>
        <p:nvSpPr>
          <p:cNvPr id="4" name="Slide Number Placeholder 3"/>
          <p:cNvSpPr>
            <a:spLocks noGrp="1"/>
          </p:cNvSpPr>
          <p:nvPr>
            <p:ph type="sldNum" sz="quarter" idx="10"/>
          </p:nvPr>
        </p:nvSpPr>
        <p:spPr/>
        <p:txBody>
          <a:bodyPr/>
          <a:lstStyle/>
          <a:p>
            <a:fld id="{378C9A36-D26C-C344-A4D5-0F1DC7E1DE56}" type="slidenum">
              <a:rPr lang="en-US" smtClean="0"/>
              <a:t>9</a:t>
            </a:fld>
            <a:endParaRPr lang="en-US"/>
          </a:p>
        </p:txBody>
      </p:sp>
    </p:spTree>
    <p:extLst>
      <p:ext uri="{BB962C8B-B14F-4D97-AF65-F5344CB8AC3E}">
        <p14:creationId xmlns:p14="http://schemas.microsoft.com/office/powerpoint/2010/main" val="407105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7C4C87F-2F83-E048-A40C-4ED8D43E691F}" type="slidenum">
              <a:rPr lang="en-US" smtClean="0"/>
              <a:t>11</a:t>
            </a:fld>
            <a:endParaRPr lang="en-US"/>
          </a:p>
        </p:txBody>
      </p:sp>
    </p:spTree>
    <p:extLst>
      <p:ext uri="{BB962C8B-B14F-4D97-AF65-F5344CB8AC3E}">
        <p14:creationId xmlns:p14="http://schemas.microsoft.com/office/powerpoint/2010/main" val="340837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Non-coding</a:t>
            </a:r>
            <a:r>
              <a:rPr lang="en-US" baseline="0" dirty="0" smtClean="0"/>
              <a:t> but within 20 CDS</a:t>
            </a:r>
            <a:endParaRPr lang="en-US" dirty="0"/>
          </a:p>
        </p:txBody>
      </p:sp>
      <p:sp>
        <p:nvSpPr>
          <p:cNvPr id="4" name="Slide Number Placeholder 3"/>
          <p:cNvSpPr>
            <a:spLocks noGrp="1"/>
          </p:cNvSpPr>
          <p:nvPr>
            <p:ph type="sldNum" sz="quarter" idx="10"/>
          </p:nvPr>
        </p:nvSpPr>
        <p:spPr/>
        <p:txBody>
          <a:bodyPr/>
          <a:lstStyle/>
          <a:p>
            <a:fld id="{87C4C87F-2F83-E048-A40C-4ED8D43E691F}" type="slidenum">
              <a:rPr lang="en-US" smtClean="0"/>
              <a:t>12</a:t>
            </a:fld>
            <a:endParaRPr lang="en-US"/>
          </a:p>
        </p:txBody>
      </p:sp>
    </p:spTree>
    <p:extLst>
      <p:ext uri="{BB962C8B-B14F-4D97-AF65-F5344CB8AC3E}">
        <p14:creationId xmlns:p14="http://schemas.microsoft.com/office/powerpoint/2010/main" val="3408376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090125-F39E-4B2E-8A21-617F0B1BFA43}" type="slidenum">
              <a:rPr lang="en-US" smtClean="0"/>
              <a:t>40</a:t>
            </a:fld>
            <a:endParaRPr lang="en-US"/>
          </a:p>
        </p:txBody>
      </p:sp>
    </p:spTree>
    <p:extLst>
      <p:ext uri="{BB962C8B-B14F-4D97-AF65-F5344CB8AC3E}">
        <p14:creationId xmlns:p14="http://schemas.microsoft.com/office/powerpoint/2010/main" val="126818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80B918-4636-B74E-95EB-8AF663DEB325}"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5A124-92AB-6C4D-8E43-F021FB624487}" type="slidenum">
              <a:rPr lang="en-US" smtClean="0"/>
              <a:t>‹#›</a:t>
            </a:fld>
            <a:endParaRPr lang="en-US"/>
          </a:p>
        </p:txBody>
      </p:sp>
    </p:spTree>
    <p:extLst>
      <p:ext uri="{BB962C8B-B14F-4D97-AF65-F5344CB8AC3E}">
        <p14:creationId xmlns:p14="http://schemas.microsoft.com/office/powerpoint/2010/main" val="170037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0B918-4636-B74E-95EB-8AF663DEB325}"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5A124-92AB-6C4D-8E43-F021FB624487}" type="slidenum">
              <a:rPr lang="en-US" smtClean="0"/>
              <a:t>‹#›</a:t>
            </a:fld>
            <a:endParaRPr lang="en-US"/>
          </a:p>
        </p:txBody>
      </p:sp>
    </p:spTree>
    <p:extLst>
      <p:ext uri="{BB962C8B-B14F-4D97-AF65-F5344CB8AC3E}">
        <p14:creationId xmlns:p14="http://schemas.microsoft.com/office/powerpoint/2010/main" val="206047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0B918-4636-B74E-95EB-8AF663DEB325}"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5A124-92AB-6C4D-8E43-F021FB624487}" type="slidenum">
              <a:rPr lang="en-US" smtClean="0"/>
              <a:t>‹#›</a:t>
            </a:fld>
            <a:endParaRPr lang="en-US"/>
          </a:p>
        </p:txBody>
      </p:sp>
    </p:spTree>
    <p:extLst>
      <p:ext uri="{BB962C8B-B14F-4D97-AF65-F5344CB8AC3E}">
        <p14:creationId xmlns:p14="http://schemas.microsoft.com/office/powerpoint/2010/main" val="92133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80B918-4636-B74E-95EB-8AF663DEB325}"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5A124-92AB-6C4D-8E43-F021FB624487}" type="slidenum">
              <a:rPr lang="en-US" smtClean="0"/>
              <a:t>‹#›</a:t>
            </a:fld>
            <a:endParaRPr lang="en-US"/>
          </a:p>
        </p:txBody>
      </p:sp>
    </p:spTree>
    <p:extLst>
      <p:ext uri="{BB962C8B-B14F-4D97-AF65-F5344CB8AC3E}">
        <p14:creationId xmlns:p14="http://schemas.microsoft.com/office/powerpoint/2010/main" val="272381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0B918-4636-B74E-95EB-8AF663DEB325}" type="datetimeFigureOut">
              <a:rPr lang="en-US" smtClean="0"/>
              <a:t>3/6/15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5A124-92AB-6C4D-8E43-F021FB624487}" type="slidenum">
              <a:rPr lang="en-US" smtClean="0"/>
              <a:t>‹#›</a:t>
            </a:fld>
            <a:endParaRPr lang="en-US"/>
          </a:p>
        </p:txBody>
      </p:sp>
    </p:spTree>
    <p:extLst>
      <p:ext uri="{BB962C8B-B14F-4D97-AF65-F5344CB8AC3E}">
        <p14:creationId xmlns:p14="http://schemas.microsoft.com/office/powerpoint/2010/main" val="74504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80B918-4636-B74E-95EB-8AF663DEB325}" type="datetimeFigureOut">
              <a:rPr lang="en-US" smtClean="0"/>
              <a:t>3/6/15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5A124-92AB-6C4D-8E43-F021FB624487}" type="slidenum">
              <a:rPr lang="en-US" smtClean="0"/>
              <a:t>‹#›</a:t>
            </a:fld>
            <a:endParaRPr lang="en-US"/>
          </a:p>
        </p:txBody>
      </p:sp>
    </p:spTree>
    <p:extLst>
      <p:ext uri="{BB962C8B-B14F-4D97-AF65-F5344CB8AC3E}">
        <p14:creationId xmlns:p14="http://schemas.microsoft.com/office/powerpoint/2010/main" val="1089701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80B918-4636-B74E-95EB-8AF663DEB325}" type="datetimeFigureOut">
              <a:rPr lang="en-US" smtClean="0"/>
              <a:t>3/6/15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5A124-92AB-6C4D-8E43-F021FB624487}" type="slidenum">
              <a:rPr lang="en-US" smtClean="0"/>
              <a:t>‹#›</a:t>
            </a:fld>
            <a:endParaRPr lang="en-US"/>
          </a:p>
        </p:txBody>
      </p:sp>
    </p:spTree>
    <p:extLst>
      <p:ext uri="{BB962C8B-B14F-4D97-AF65-F5344CB8AC3E}">
        <p14:creationId xmlns:p14="http://schemas.microsoft.com/office/powerpoint/2010/main" val="18043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80B918-4636-B74E-95EB-8AF663DEB325}" type="datetimeFigureOut">
              <a:rPr lang="en-US" smtClean="0"/>
              <a:t>3/6/15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5A124-92AB-6C4D-8E43-F021FB624487}" type="slidenum">
              <a:rPr lang="en-US" smtClean="0"/>
              <a:t>‹#›</a:t>
            </a:fld>
            <a:endParaRPr lang="en-US"/>
          </a:p>
        </p:txBody>
      </p:sp>
    </p:spTree>
    <p:extLst>
      <p:ext uri="{BB962C8B-B14F-4D97-AF65-F5344CB8AC3E}">
        <p14:creationId xmlns:p14="http://schemas.microsoft.com/office/powerpoint/2010/main" val="158979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0B918-4636-B74E-95EB-8AF663DEB325}" type="datetimeFigureOut">
              <a:rPr lang="en-US" smtClean="0"/>
              <a:t>3/6/15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5A124-92AB-6C4D-8E43-F021FB624487}" type="slidenum">
              <a:rPr lang="en-US" smtClean="0"/>
              <a:t>‹#›</a:t>
            </a:fld>
            <a:endParaRPr lang="en-US"/>
          </a:p>
        </p:txBody>
      </p:sp>
    </p:spTree>
    <p:extLst>
      <p:ext uri="{BB962C8B-B14F-4D97-AF65-F5344CB8AC3E}">
        <p14:creationId xmlns:p14="http://schemas.microsoft.com/office/powerpoint/2010/main" val="310917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0B918-4636-B74E-95EB-8AF663DEB325}" type="datetimeFigureOut">
              <a:rPr lang="en-US" smtClean="0"/>
              <a:t>3/6/15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5A124-92AB-6C4D-8E43-F021FB624487}" type="slidenum">
              <a:rPr lang="en-US" smtClean="0"/>
              <a:t>‹#›</a:t>
            </a:fld>
            <a:endParaRPr lang="en-US"/>
          </a:p>
        </p:txBody>
      </p:sp>
    </p:spTree>
    <p:extLst>
      <p:ext uri="{BB962C8B-B14F-4D97-AF65-F5344CB8AC3E}">
        <p14:creationId xmlns:p14="http://schemas.microsoft.com/office/powerpoint/2010/main" val="383592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0B918-4636-B74E-95EB-8AF663DEB325}" type="datetimeFigureOut">
              <a:rPr lang="en-US" smtClean="0"/>
              <a:t>3/6/15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5A124-92AB-6C4D-8E43-F021FB624487}" type="slidenum">
              <a:rPr lang="en-US" smtClean="0"/>
              <a:t>‹#›</a:t>
            </a:fld>
            <a:endParaRPr lang="en-US"/>
          </a:p>
        </p:txBody>
      </p:sp>
    </p:spTree>
    <p:extLst>
      <p:ext uri="{BB962C8B-B14F-4D97-AF65-F5344CB8AC3E}">
        <p14:creationId xmlns:p14="http://schemas.microsoft.com/office/powerpoint/2010/main" val="2200638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0B918-4636-B74E-95EB-8AF663DEB325}" type="datetimeFigureOut">
              <a:rPr lang="en-US" smtClean="0"/>
              <a:t>3/6/15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5A124-92AB-6C4D-8E43-F021FB624487}" type="slidenum">
              <a:rPr lang="en-US" smtClean="0"/>
              <a:t>‹#›</a:t>
            </a:fld>
            <a:endParaRPr lang="en-US"/>
          </a:p>
        </p:txBody>
      </p:sp>
    </p:spTree>
    <p:extLst>
      <p:ext uri="{BB962C8B-B14F-4D97-AF65-F5344CB8AC3E}">
        <p14:creationId xmlns:p14="http://schemas.microsoft.com/office/powerpoint/2010/main" val="309892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50.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Fine-mapping and annotation</a:t>
            </a:r>
            <a:br>
              <a:rPr lang="en-US" dirty="0" smtClean="0"/>
            </a:br>
            <a:r>
              <a:rPr lang="en-US" dirty="0" smtClean="0"/>
              <a:t>aka stuff</a:t>
            </a:r>
            <a:endParaRPr lang="en-US" dirty="0"/>
          </a:p>
        </p:txBody>
      </p:sp>
      <p:sp>
        <p:nvSpPr>
          <p:cNvPr id="3" name="Subtitle 2"/>
          <p:cNvSpPr>
            <a:spLocks noGrp="1"/>
          </p:cNvSpPr>
          <p:nvPr>
            <p:ph type="subTitle" idx="1"/>
          </p:nvPr>
        </p:nvSpPr>
        <p:spPr/>
        <p:txBody>
          <a:bodyPr/>
          <a:lstStyle/>
          <a:p>
            <a:r>
              <a:rPr lang="en-US" dirty="0" smtClean="0"/>
              <a:t>Benjamin Neale, Ph.D.</a:t>
            </a:r>
          </a:p>
          <a:p>
            <a:r>
              <a:rPr lang="en-US" dirty="0" smtClean="0"/>
              <a:t>Boulder workshop</a:t>
            </a:r>
          </a:p>
          <a:p>
            <a:r>
              <a:rPr lang="en-US" dirty="0" smtClean="0"/>
              <a:t>March 6</a:t>
            </a:r>
            <a:r>
              <a:rPr lang="en-US" baseline="30000" dirty="0" smtClean="0"/>
              <a:t>th</a:t>
            </a:r>
            <a:r>
              <a:rPr lang="en-US" dirty="0" smtClean="0"/>
              <a:t> 2015</a:t>
            </a:r>
          </a:p>
        </p:txBody>
      </p:sp>
    </p:spTree>
    <p:extLst>
      <p:ext uri="{BB962C8B-B14F-4D97-AF65-F5344CB8AC3E}">
        <p14:creationId xmlns:p14="http://schemas.microsoft.com/office/powerpoint/2010/main" val="2910584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Size of credible sets</a:t>
            </a:r>
            <a:endParaRPr lang="en-US" dirty="0"/>
          </a:p>
        </p:txBody>
      </p:sp>
      <p:pic>
        <p:nvPicPr>
          <p:cNvPr id="3" name="Picture 2" descr="Rplot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09" y="1216165"/>
            <a:ext cx="5433827" cy="5433827"/>
          </a:xfrm>
          <a:prstGeom prst="rect">
            <a:avLst/>
          </a:prstGeom>
        </p:spPr>
      </p:pic>
      <p:sp>
        <p:nvSpPr>
          <p:cNvPr id="4" name="Rectangle 3"/>
          <p:cNvSpPr/>
          <p:nvPr/>
        </p:nvSpPr>
        <p:spPr>
          <a:xfrm>
            <a:off x="5826852" y="3059667"/>
            <a:ext cx="2859948" cy="1384995"/>
          </a:xfrm>
          <a:prstGeom prst="rect">
            <a:avLst/>
          </a:prstGeom>
        </p:spPr>
        <p:txBody>
          <a:bodyPr wrap="square">
            <a:spAutoFit/>
          </a:bodyPr>
          <a:lstStyle/>
          <a:p>
            <a:r>
              <a:rPr lang="en-US" sz="2800" dirty="0" smtClean="0"/>
              <a:t>16 single-variant credible sets are identical </a:t>
            </a:r>
          </a:p>
        </p:txBody>
      </p:sp>
    </p:spTree>
    <p:extLst>
      <p:ext uri="{BB962C8B-B14F-4D97-AF65-F5344CB8AC3E}">
        <p14:creationId xmlns:p14="http://schemas.microsoft.com/office/powerpoint/2010/main" val="301576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Enrichment: Coding variants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00512480"/>
              </p:ext>
            </p:extLst>
          </p:nvPr>
        </p:nvGraphicFramePr>
        <p:xfrm>
          <a:off x="431800" y="1500605"/>
          <a:ext cx="8013700" cy="3510279"/>
        </p:xfrm>
        <a:graphic>
          <a:graphicData uri="http://schemas.openxmlformats.org/drawingml/2006/table">
            <a:tbl>
              <a:tblPr firstRow="1" bandRow="1">
                <a:tableStyleId>{3C2FFA5D-87B4-456A-9821-1D502468CF0F}</a:tableStyleId>
              </a:tblPr>
              <a:tblGrid>
                <a:gridCol w="1701800"/>
                <a:gridCol w="1536700"/>
                <a:gridCol w="1816100"/>
                <a:gridCol w="1981200"/>
                <a:gridCol w="977900"/>
              </a:tblGrid>
              <a:tr h="711200">
                <a:tc>
                  <a:txBody>
                    <a:bodyPr/>
                    <a:lstStyle/>
                    <a:p>
                      <a:pPr algn="ctr"/>
                      <a:r>
                        <a:rPr lang="en-US" dirty="0" smtClean="0"/>
                        <a:t># of variants in credible</a:t>
                      </a:r>
                      <a:r>
                        <a:rPr lang="en-US" baseline="0" dirty="0" smtClean="0"/>
                        <a:t> set</a:t>
                      </a:r>
                      <a:endParaRPr lang="en-US" dirty="0"/>
                    </a:p>
                  </a:txBody>
                  <a:tcPr/>
                </a:tc>
                <a:tc>
                  <a:txBody>
                    <a:bodyPr/>
                    <a:lstStyle/>
                    <a:p>
                      <a:pPr algn="ctr"/>
                      <a:r>
                        <a:rPr lang="en-US" dirty="0" smtClean="0"/>
                        <a:t>#</a:t>
                      </a:r>
                      <a:r>
                        <a:rPr lang="en-US" baseline="0" dirty="0" smtClean="0"/>
                        <a:t> of credible sets</a:t>
                      </a:r>
                      <a:endParaRPr lang="en-US" dirty="0"/>
                    </a:p>
                  </a:txBody>
                  <a:tcPr/>
                </a:tc>
                <a:tc>
                  <a:txBody>
                    <a:bodyPr/>
                    <a:lstStyle/>
                    <a:p>
                      <a:pPr algn="ctr"/>
                      <a:r>
                        <a:rPr lang="en-US" dirty="0" smtClean="0"/>
                        <a:t>#(%) of credible sets contain a coding variant</a:t>
                      </a:r>
                      <a:endParaRPr lang="en-US" dirty="0"/>
                    </a:p>
                  </a:txBody>
                  <a:tcPr/>
                </a:tc>
                <a:tc>
                  <a:txBody>
                    <a:bodyPr/>
                    <a:lstStyle/>
                    <a:p>
                      <a:pPr algn="ctr"/>
                      <a:r>
                        <a:rPr lang="en-US" dirty="0" smtClean="0"/>
                        <a:t>#(%) of coding variants in credible sets </a:t>
                      </a:r>
                      <a:endParaRPr lang="en-US" dirty="0"/>
                    </a:p>
                  </a:txBody>
                  <a:tcPr/>
                </a:tc>
                <a:tc>
                  <a:txBody>
                    <a:bodyPr/>
                    <a:lstStyle/>
                    <a:p>
                      <a:pPr algn="ctr"/>
                      <a:r>
                        <a:rPr lang="en-US" dirty="0" smtClean="0"/>
                        <a:t>P-value</a:t>
                      </a:r>
                      <a:endParaRPr lang="en-US" dirty="0"/>
                    </a:p>
                  </a:txBody>
                  <a:tcPr/>
                </a:tc>
              </a:tr>
              <a:tr h="370840">
                <a:tc>
                  <a:txBody>
                    <a:bodyPr/>
                    <a:lstStyle/>
                    <a:p>
                      <a:pPr algn="ctr"/>
                      <a:r>
                        <a:rPr lang="en-US" b="1" dirty="0" smtClean="0"/>
                        <a:t>1-5</a:t>
                      </a:r>
                      <a:endParaRPr lang="en-US" b="1" dirty="0"/>
                    </a:p>
                  </a:txBody>
                  <a:tcPr/>
                </a:tc>
                <a:tc>
                  <a:txBody>
                    <a:bodyPr/>
                    <a:lstStyle/>
                    <a:p>
                      <a:pPr algn="ctr"/>
                      <a:r>
                        <a:rPr lang="en-US" b="1" dirty="0" smtClean="0"/>
                        <a:t>87</a:t>
                      </a:r>
                      <a:endParaRPr lang="en-US" b="1" dirty="0"/>
                    </a:p>
                  </a:txBody>
                  <a:tcPr/>
                </a:tc>
                <a:tc>
                  <a:txBody>
                    <a:bodyPr/>
                    <a:lstStyle/>
                    <a:p>
                      <a:pPr algn="ctr"/>
                      <a:r>
                        <a:rPr lang="en-US" b="1" dirty="0" smtClean="0"/>
                        <a:t>16 (18.4%)</a:t>
                      </a:r>
                      <a:endParaRPr lang="en-US" b="1" dirty="0"/>
                    </a:p>
                  </a:txBody>
                  <a:tcPr/>
                </a:tc>
                <a:tc>
                  <a:txBody>
                    <a:bodyPr/>
                    <a:lstStyle/>
                    <a:p>
                      <a:pPr algn="ctr"/>
                      <a:r>
                        <a:rPr lang="en-US" b="1" dirty="0" smtClean="0"/>
                        <a:t>16(10%)</a:t>
                      </a:r>
                      <a:endParaRPr lang="en-US" b="1" dirty="0"/>
                    </a:p>
                  </a:txBody>
                  <a:tcPr/>
                </a:tc>
                <a:tc>
                  <a:txBody>
                    <a:bodyPr/>
                    <a:lstStyle/>
                    <a:p>
                      <a:pPr algn="ctr"/>
                      <a:r>
                        <a:rPr lang="en-US" b="1" dirty="0" smtClean="0"/>
                        <a:t>1E-11</a:t>
                      </a:r>
                      <a:endParaRPr lang="en-US" b="1" dirty="0"/>
                    </a:p>
                  </a:txBody>
                  <a:tcPr/>
                </a:tc>
              </a:tr>
              <a:tr h="370840">
                <a:tc>
                  <a:txBody>
                    <a:bodyPr/>
                    <a:lstStyle/>
                    <a:p>
                      <a:pPr algn="ctr"/>
                      <a:r>
                        <a:rPr lang="en-US" dirty="0" smtClean="0"/>
                        <a:t>6-10</a:t>
                      </a:r>
                      <a:endParaRPr lang="en-US" dirty="0"/>
                    </a:p>
                  </a:txBody>
                  <a:tcPr/>
                </a:tc>
                <a:tc>
                  <a:txBody>
                    <a:bodyPr/>
                    <a:lstStyle/>
                    <a:p>
                      <a:pPr algn="ctr"/>
                      <a:r>
                        <a:rPr lang="en-US" dirty="0" smtClean="0"/>
                        <a:t>25</a:t>
                      </a:r>
                      <a:endParaRPr lang="en-US" dirty="0"/>
                    </a:p>
                  </a:txBody>
                  <a:tcPr/>
                </a:tc>
                <a:tc>
                  <a:txBody>
                    <a:bodyPr/>
                    <a:lstStyle/>
                    <a:p>
                      <a:pPr algn="ctr"/>
                      <a:r>
                        <a:rPr lang="en-US" dirty="0" smtClean="0"/>
                        <a:t>2 (8.0%)</a:t>
                      </a:r>
                      <a:endParaRPr lang="en-US" dirty="0"/>
                    </a:p>
                  </a:txBody>
                  <a:tcPr/>
                </a:tc>
                <a:tc>
                  <a:txBody>
                    <a:bodyPr/>
                    <a:lstStyle/>
                    <a:p>
                      <a:pPr algn="ctr"/>
                      <a:r>
                        <a:rPr lang="en-US" dirty="0" smtClean="0"/>
                        <a:t>2 (1.0%)</a:t>
                      </a:r>
                      <a:endParaRPr lang="en-US" dirty="0"/>
                    </a:p>
                  </a:txBody>
                  <a:tcPr/>
                </a:tc>
                <a:tc>
                  <a:txBody>
                    <a:bodyPr/>
                    <a:lstStyle/>
                    <a:p>
                      <a:pPr algn="ctr"/>
                      <a:r>
                        <a:rPr lang="en-US" dirty="0" smtClean="0"/>
                        <a:t>0.70</a:t>
                      </a:r>
                      <a:endParaRPr lang="en-US" dirty="0"/>
                    </a:p>
                  </a:txBody>
                  <a:tcPr/>
                </a:tc>
              </a:tr>
              <a:tr h="370840">
                <a:tc>
                  <a:txBody>
                    <a:bodyPr/>
                    <a:lstStyle/>
                    <a:p>
                      <a:pPr algn="ctr"/>
                      <a:r>
                        <a:rPr lang="en-US" dirty="0" smtClean="0"/>
                        <a:t>11-15</a:t>
                      </a:r>
                      <a:endParaRPr lang="en-US" dirty="0"/>
                    </a:p>
                  </a:txBody>
                  <a:tcPr/>
                </a:tc>
                <a:tc>
                  <a:txBody>
                    <a:bodyPr/>
                    <a:lstStyle/>
                    <a:p>
                      <a:pPr algn="ctr"/>
                      <a:r>
                        <a:rPr lang="en-US" dirty="0" smtClean="0"/>
                        <a:t>18</a:t>
                      </a:r>
                      <a:endParaRPr lang="en-US" dirty="0"/>
                    </a:p>
                  </a:txBody>
                  <a:tcPr/>
                </a:tc>
                <a:tc>
                  <a:txBody>
                    <a:bodyPr/>
                    <a:lstStyle/>
                    <a:p>
                      <a:pPr algn="ctr"/>
                      <a:r>
                        <a:rPr lang="en-US" dirty="0" smtClean="0"/>
                        <a:t>0 (0.00%)</a:t>
                      </a:r>
                      <a:endParaRPr lang="en-US" dirty="0"/>
                    </a:p>
                  </a:txBody>
                  <a:tcPr/>
                </a:tc>
                <a:tc>
                  <a:txBody>
                    <a:bodyPr/>
                    <a:lstStyle/>
                    <a:p>
                      <a:pPr algn="ctr"/>
                      <a:r>
                        <a:rPr lang="en-US" dirty="0" smtClean="0"/>
                        <a:t>0 (0.0%)</a:t>
                      </a:r>
                      <a:endParaRPr lang="en-US" dirty="0"/>
                    </a:p>
                  </a:txBody>
                  <a:tcPr/>
                </a:tc>
                <a:tc>
                  <a:txBody>
                    <a:bodyPr/>
                    <a:lstStyle/>
                    <a:p>
                      <a:pPr algn="ctr"/>
                      <a:r>
                        <a:rPr lang="en-US" dirty="0" smtClean="0"/>
                        <a:t>0.18</a:t>
                      </a:r>
                      <a:endParaRPr lang="en-US" dirty="0"/>
                    </a:p>
                  </a:txBody>
                  <a:tcPr/>
                </a:tc>
              </a:tr>
              <a:tr h="370840">
                <a:tc>
                  <a:txBody>
                    <a:bodyPr/>
                    <a:lstStyle/>
                    <a:p>
                      <a:pPr algn="ctr"/>
                      <a:r>
                        <a:rPr lang="en-US" dirty="0" smtClean="0"/>
                        <a:t>16-20</a:t>
                      </a:r>
                      <a:endParaRPr lang="en-US" dirty="0"/>
                    </a:p>
                  </a:txBody>
                  <a:tcPr/>
                </a:tc>
                <a:tc>
                  <a:txBody>
                    <a:bodyPr/>
                    <a:lstStyle/>
                    <a:p>
                      <a:pPr algn="ctr"/>
                      <a:r>
                        <a:rPr lang="en-US" dirty="0" smtClean="0"/>
                        <a:t>12</a:t>
                      </a:r>
                      <a:endParaRPr lang="en-US" dirty="0"/>
                    </a:p>
                  </a:txBody>
                  <a:tcPr/>
                </a:tc>
                <a:tc>
                  <a:txBody>
                    <a:bodyPr/>
                    <a:lstStyle/>
                    <a:p>
                      <a:pPr algn="ctr"/>
                      <a:r>
                        <a:rPr lang="en-US" dirty="0" smtClean="0"/>
                        <a:t>1 (8.3%)</a:t>
                      </a:r>
                      <a:endParaRPr lang="en-US" dirty="0"/>
                    </a:p>
                  </a:txBody>
                  <a:tcPr/>
                </a:tc>
                <a:tc>
                  <a:txBody>
                    <a:bodyPr/>
                    <a:lstStyle/>
                    <a:p>
                      <a:pPr algn="ctr"/>
                      <a:r>
                        <a:rPr lang="en-US" dirty="0" smtClean="0"/>
                        <a:t>1 (0.4%)</a:t>
                      </a:r>
                      <a:endParaRPr lang="en-US" dirty="0"/>
                    </a:p>
                  </a:txBody>
                  <a:tcPr/>
                </a:tc>
                <a:tc>
                  <a:txBody>
                    <a:bodyPr/>
                    <a:lstStyle/>
                    <a:p>
                      <a:pPr algn="ctr"/>
                      <a:r>
                        <a:rPr lang="en-US" dirty="0" smtClean="0"/>
                        <a:t>0.73</a:t>
                      </a:r>
                      <a:endParaRPr lang="en-US" dirty="0"/>
                    </a:p>
                  </a:txBody>
                  <a:tcPr/>
                </a:tc>
              </a:tr>
              <a:tr h="370840">
                <a:tc>
                  <a:txBody>
                    <a:bodyPr/>
                    <a:lstStyle/>
                    <a:p>
                      <a:pPr algn="ctr"/>
                      <a:r>
                        <a:rPr lang="en-US" dirty="0" smtClean="0"/>
                        <a:t>21-50</a:t>
                      </a:r>
                      <a:endParaRPr lang="en-US" dirty="0"/>
                    </a:p>
                  </a:txBody>
                  <a:tcPr/>
                </a:tc>
                <a:tc>
                  <a:txBody>
                    <a:bodyPr/>
                    <a:lstStyle/>
                    <a:p>
                      <a:pPr algn="ctr"/>
                      <a:r>
                        <a:rPr lang="en-US" dirty="0" smtClean="0"/>
                        <a:t>22</a:t>
                      </a:r>
                      <a:endParaRPr lang="en-US" dirty="0"/>
                    </a:p>
                  </a:txBody>
                  <a:tcPr/>
                </a:tc>
                <a:tc>
                  <a:txBody>
                    <a:bodyPr/>
                    <a:lstStyle/>
                    <a:p>
                      <a:pPr algn="ctr"/>
                      <a:r>
                        <a:rPr lang="en-US" dirty="0" smtClean="0"/>
                        <a:t>4 (18.2%)</a:t>
                      </a:r>
                      <a:endParaRPr lang="en-US" dirty="0"/>
                    </a:p>
                  </a:txBody>
                  <a:tcPr/>
                </a:tc>
                <a:tc>
                  <a:txBody>
                    <a:bodyPr/>
                    <a:lstStyle/>
                    <a:p>
                      <a:pPr algn="ctr"/>
                      <a:r>
                        <a:rPr lang="en-US" dirty="0" smtClean="0"/>
                        <a:t>5 (0.7%)</a:t>
                      </a:r>
                      <a:endParaRPr lang="en-US" dirty="0"/>
                    </a:p>
                  </a:txBody>
                  <a:tcPr/>
                </a:tc>
                <a:tc>
                  <a:txBody>
                    <a:bodyPr/>
                    <a:lstStyle/>
                    <a:p>
                      <a:pPr algn="ctr"/>
                      <a:r>
                        <a:rPr lang="en-US" dirty="0" smtClean="0"/>
                        <a:t>0.84</a:t>
                      </a:r>
                      <a:endParaRPr lang="en-US" dirty="0"/>
                    </a:p>
                  </a:txBody>
                  <a:tcPr/>
                </a:tc>
              </a:tr>
              <a:tr h="370840">
                <a:tc>
                  <a:txBody>
                    <a:bodyPr/>
                    <a:lstStyle/>
                    <a:p>
                      <a:pPr algn="ctr"/>
                      <a:r>
                        <a:rPr lang="en-US" dirty="0" smtClean="0"/>
                        <a:t>51-100</a:t>
                      </a:r>
                      <a:endParaRPr lang="en-US" dirty="0"/>
                    </a:p>
                  </a:txBody>
                  <a:tcPr/>
                </a:tc>
                <a:tc>
                  <a:txBody>
                    <a:bodyPr/>
                    <a:lstStyle/>
                    <a:p>
                      <a:pPr algn="ctr"/>
                      <a:r>
                        <a:rPr lang="en-US" dirty="0" smtClean="0"/>
                        <a:t>8</a:t>
                      </a:r>
                      <a:endParaRPr lang="en-US" dirty="0"/>
                    </a:p>
                  </a:txBody>
                  <a:tcPr/>
                </a:tc>
                <a:tc>
                  <a:txBody>
                    <a:bodyPr/>
                    <a:lstStyle/>
                    <a:p>
                      <a:pPr algn="ctr"/>
                      <a:r>
                        <a:rPr lang="en-US" dirty="0" smtClean="0"/>
                        <a:t>4 (50.0%)</a:t>
                      </a:r>
                      <a:endParaRPr lang="en-US" dirty="0"/>
                    </a:p>
                  </a:txBody>
                  <a:tcPr/>
                </a:tc>
                <a:tc>
                  <a:txBody>
                    <a:bodyPr/>
                    <a:lstStyle/>
                    <a:p>
                      <a:pPr algn="ctr"/>
                      <a:r>
                        <a:rPr lang="en-US" dirty="0" smtClean="0"/>
                        <a:t>5 (1.0%)</a:t>
                      </a:r>
                      <a:endParaRPr lang="en-US" dirty="0"/>
                    </a:p>
                  </a:txBody>
                  <a:tcPr/>
                </a:tc>
                <a:tc>
                  <a:txBody>
                    <a:bodyPr/>
                    <a:lstStyle/>
                    <a:p>
                      <a:pPr algn="ctr"/>
                      <a:r>
                        <a:rPr lang="en-US" dirty="0" smtClean="0"/>
                        <a:t>1.0</a:t>
                      </a:r>
                      <a:endParaRPr lang="en-US" dirty="0"/>
                    </a:p>
                  </a:txBody>
                  <a:tcPr/>
                </a:tc>
              </a:tr>
              <a:tr h="370840">
                <a:tc>
                  <a:txBody>
                    <a:bodyPr/>
                    <a:lstStyle/>
                    <a:p>
                      <a:pPr algn="ctr"/>
                      <a:r>
                        <a:rPr lang="en-US" b="1" dirty="0" smtClean="0"/>
                        <a:t>101+</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1 (20.0%)</a:t>
                      </a:r>
                      <a:endParaRPr lang="en-US" b="1" dirty="0"/>
                    </a:p>
                  </a:txBody>
                  <a:tcPr/>
                </a:tc>
                <a:tc>
                  <a:txBody>
                    <a:bodyPr/>
                    <a:lstStyle/>
                    <a:p>
                      <a:pPr algn="ctr"/>
                      <a:r>
                        <a:rPr lang="en-US" b="1" dirty="0" smtClean="0"/>
                        <a:t>1 (0.1%)</a:t>
                      </a:r>
                      <a:endParaRPr lang="en-US" b="1" dirty="0"/>
                    </a:p>
                  </a:txBody>
                  <a:tcPr/>
                </a:tc>
                <a:tc>
                  <a:txBody>
                    <a:bodyPr/>
                    <a:lstStyle/>
                    <a:p>
                      <a:pPr algn="ctr"/>
                      <a:r>
                        <a:rPr lang="en-US" b="1" dirty="0" smtClean="0"/>
                        <a:t>0.008</a:t>
                      </a:r>
                      <a:endParaRPr lang="en-US" b="1" dirty="0"/>
                    </a:p>
                  </a:txBody>
                  <a:tcPr/>
                </a:tc>
              </a:tr>
            </a:tbl>
          </a:graphicData>
        </a:graphic>
      </p:graphicFrame>
      <p:sp>
        <p:nvSpPr>
          <p:cNvPr id="7" name="TextBox 6"/>
          <p:cNvSpPr txBox="1"/>
          <p:nvPr/>
        </p:nvSpPr>
        <p:spPr>
          <a:xfrm>
            <a:off x="1054100" y="5074384"/>
            <a:ext cx="3628968" cy="1938992"/>
          </a:xfrm>
          <a:prstGeom prst="rect">
            <a:avLst/>
          </a:prstGeom>
          <a:noFill/>
        </p:spPr>
        <p:txBody>
          <a:bodyPr wrap="none" rtlCol="0">
            <a:spAutoFit/>
          </a:bodyPr>
          <a:lstStyle/>
          <a:p>
            <a:r>
              <a:rPr lang="en-US" sz="2400" b="1" dirty="0" smtClean="0"/>
              <a:t>In high-density regions:</a:t>
            </a:r>
          </a:p>
          <a:p>
            <a:r>
              <a:rPr lang="en-US" sz="2400" dirty="0" smtClean="0"/>
              <a:t>Total 1KG variants: 235,695</a:t>
            </a:r>
          </a:p>
          <a:p>
            <a:r>
              <a:rPr lang="en-US" sz="2400" dirty="0" smtClean="0"/>
              <a:t>Total coding: 2,268</a:t>
            </a:r>
          </a:p>
          <a:p>
            <a:r>
              <a:rPr lang="en-US" sz="2400" dirty="0" smtClean="0"/>
              <a:t>Proportion</a:t>
            </a:r>
            <a:r>
              <a:rPr lang="en-US" sz="2400" smtClean="0"/>
              <a:t>: &lt;1.0</a:t>
            </a:r>
            <a:r>
              <a:rPr lang="en-US" sz="2400" dirty="0" smtClean="0"/>
              <a:t>%</a:t>
            </a:r>
            <a:endParaRPr lang="en-US" sz="2400" dirty="0"/>
          </a:p>
          <a:p>
            <a:endParaRPr lang="en-US" sz="2400" dirty="0"/>
          </a:p>
        </p:txBody>
      </p:sp>
      <p:sp>
        <p:nvSpPr>
          <p:cNvPr id="3" name="Slide Number Placeholder 2"/>
          <p:cNvSpPr>
            <a:spLocks noGrp="1"/>
          </p:cNvSpPr>
          <p:nvPr>
            <p:ph type="sldNum" sz="quarter" idx="12"/>
          </p:nvPr>
        </p:nvSpPr>
        <p:spPr/>
        <p:txBody>
          <a:bodyPr/>
          <a:lstStyle/>
          <a:p>
            <a:fld id="{58ADD9F7-7B08-BF4F-8A9D-6ED01C143A15}" type="slidenum">
              <a:rPr lang="en-US" smtClean="0"/>
              <a:t>11</a:t>
            </a:fld>
            <a:endParaRPr lang="en-US" dirty="0"/>
          </a:p>
        </p:txBody>
      </p:sp>
    </p:spTree>
    <p:extLst>
      <p:ext uri="{BB962C8B-B14F-4D97-AF65-F5344CB8AC3E}">
        <p14:creationId xmlns:p14="http://schemas.microsoft.com/office/powerpoint/2010/main" val="39750151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968" y="238137"/>
            <a:ext cx="8229600" cy="1143000"/>
          </a:xfrm>
        </p:spPr>
        <p:txBody>
          <a:bodyPr>
            <a:normAutofit/>
          </a:bodyPr>
          <a:lstStyle/>
          <a:p>
            <a:r>
              <a:rPr lang="en-US" sz="3600" dirty="0" smtClean="0"/>
              <a:t>Enrichment: Variants within 20kb of exon</a:t>
            </a:r>
            <a:endParaRPr lang="en-US" sz="3600" dirty="0"/>
          </a:p>
        </p:txBody>
      </p:sp>
      <p:graphicFrame>
        <p:nvGraphicFramePr>
          <p:cNvPr id="6" name="Table 5"/>
          <p:cNvGraphicFramePr>
            <a:graphicFrameLocks noGrp="1"/>
          </p:cNvGraphicFramePr>
          <p:nvPr>
            <p:extLst>
              <p:ext uri="{D42A27DB-BD31-4B8C-83A1-F6EECF244321}">
                <p14:modId xmlns:p14="http://schemas.microsoft.com/office/powerpoint/2010/main" val="1721726946"/>
              </p:ext>
            </p:extLst>
          </p:nvPr>
        </p:nvGraphicFramePr>
        <p:xfrm>
          <a:off x="1625508" y="1720119"/>
          <a:ext cx="5581719" cy="3510279"/>
        </p:xfrm>
        <a:graphic>
          <a:graphicData uri="http://schemas.openxmlformats.org/drawingml/2006/table">
            <a:tbl>
              <a:tblPr firstRow="1" bandRow="1">
                <a:tableStyleId>{3C2FFA5D-87B4-456A-9821-1D502468CF0F}</a:tableStyleId>
              </a:tblPr>
              <a:tblGrid>
                <a:gridCol w="1330904"/>
                <a:gridCol w="754178"/>
                <a:gridCol w="1303726"/>
                <a:gridCol w="1322892"/>
                <a:gridCol w="870019"/>
              </a:tblGrid>
              <a:tr h="711200">
                <a:tc>
                  <a:txBody>
                    <a:bodyPr/>
                    <a:lstStyle/>
                    <a:p>
                      <a:pPr algn="ctr"/>
                      <a:r>
                        <a:rPr lang="en-US" dirty="0" smtClean="0"/>
                        <a:t># of variants</a:t>
                      </a:r>
                      <a:endParaRPr lang="en-US" dirty="0"/>
                    </a:p>
                  </a:txBody>
                  <a:tcPr/>
                </a:tc>
                <a:tc>
                  <a:txBody>
                    <a:bodyPr/>
                    <a:lstStyle/>
                    <a:p>
                      <a:pPr algn="ctr"/>
                      <a:r>
                        <a:rPr lang="en-US" dirty="0" smtClean="0"/>
                        <a:t>#</a:t>
                      </a:r>
                      <a:r>
                        <a:rPr lang="en-US" baseline="0" dirty="0" smtClean="0"/>
                        <a:t> of sets</a:t>
                      </a:r>
                      <a:endParaRPr lang="en-US" dirty="0"/>
                    </a:p>
                  </a:txBody>
                  <a:tcPr/>
                </a:tc>
                <a:tc>
                  <a:txBody>
                    <a:bodyPr/>
                    <a:lstStyle/>
                    <a:p>
                      <a:pPr algn="ctr"/>
                      <a:r>
                        <a:rPr lang="en-US" dirty="0" smtClean="0"/>
                        <a:t>#(%) of credible sets</a:t>
                      </a:r>
                      <a:endParaRPr lang="en-US" dirty="0"/>
                    </a:p>
                  </a:txBody>
                  <a:tcPr/>
                </a:tc>
                <a:tc>
                  <a:txBody>
                    <a:bodyPr/>
                    <a:lstStyle/>
                    <a:p>
                      <a:pPr algn="ctr"/>
                      <a:r>
                        <a:rPr lang="en-US" dirty="0" smtClean="0"/>
                        <a:t>#(%) of variants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P-value</a:t>
                      </a:r>
                    </a:p>
                    <a:p>
                      <a:endParaRPr lang="en-US" dirty="0"/>
                    </a:p>
                  </a:txBody>
                  <a:tcPr/>
                </a:tc>
              </a:tr>
              <a:tr h="370840">
                <a:tc>
                  <a:txBody>
                    <a:bodyPr/>
                    <a:lstStyle/>
                    <a:p>
                      <a:pPr algn="ctr"/>
                      <a:r>
                        <a:rPr lang="en-US" b="1" dirty="0" smtClean="0"/>
                        <a:t>1-5</a:t>
                      </a:r>
                      <a:endParaRPr lang="en-US" b="1" dirty="0"/>
                    </a:p>
                  </a:txBody>
                  <a:tcPr/>
                </a:tc>
                <a:tc>
                  <a:txBody>
                    <a:bodyPr/>
                    <a:lstStyle/>
                    <a:p>
                      <a:pPr algn="ctr"/>
                      <a:r>
                        <a:rPr lang="en-US" b="1" dirty="0" smtClean="0"/>
                        <a:t>87</a:t>
                      </a:r>
                      <a:endParaRPr lang="en-US" b="1" dirty="0"/>
                    </a:p>
                  </a:txBody>
                  <a:tcPr/>
                </a:tc>
                <a:tc>
                  <a:txBody>
                    <a:bodyPr/>
                    <a:lstStyle/>
                    <a:p>
                      <a:pPr algn="ctr"/>
                      <a:r>
                        <a:rPr lang="en-US" b="1" dirty="0" smtClean="0"/>
                        <a:t>10 (11.5%)</a:t>
                      </a:r>
                      <a:endParaRPr lang="en-US" b="1" dirty="0"/>
                    </a:p>
                  </a:txBody>
                  <a:tcPr/>
                </a:tc>
                <a:tc>
                  <a:txBody>
                    <a:bodyPr/>
                    <a:lstStyle/>
                    <a:p>
                      <a:pPr algn="ctr"/>
                      <a:r>
                        <a:rPr lang="en-US" b="1" dirty="0" smtClean="0"/>
                        <a:t>12 (7.3%)</a:t>
                      </a:r>
                      <a:endParaRPr lang="en-US" b="1" dirty="0"/>
                    </a:p>
                  </a:txBody>
                  <a:tcPr/>
                </a:tc>
                <a:tc>
                  <a:txBody>
                    <a:bodyPr/>
                    <a:lstStyle/>
                    <a:p>
                      <a:pPr algn="ctr"/>
                      <a:r>
                        <a:rPr lang="en-US" b="1" dirty="0" smtClean="0"/>
                        <a:t>0.0001</a:t>
                      </a:r>
                      <a:endParaRPr lang="en-US" b="1" dirty="0"/>
                    </a:p>
                  </a:txBody>
                  <a:tcPr/>
                </a:tc>
              </a:tr>
              <a:tr h="370840">
                <a:tc>
                  <a:txBody>
                    <a:bodyPr/>
                    <a:lstStyle/>
                    <a:p>
                      <a:pPr algn="ctr"/>
                      <a:r>
                        <a:rPr lang="en-US" dirty="0" smtClean="0"/>
                        <a:t>6-10</a:t>
                      </a:r>
                      <a:endParaRPr lang="en-US" dirty="0"/>
                    </a:p>
                  </a:txBody>
                  <a:tcPr/>
                </a:tc>
                <a:tc>
                  <a:txBody>
                    <a:bodyPr/>
                    <a:lstStyle/>
                    <a:p>
                      <a:pPr algn="ctr"/>
                      <a:r>
                        <a:rPr lang="en-US" dirty="0" smtClean="0"/>
                        <a:t>25</a:t>
                      </a:r>
                      <a:endParaRPr lang="en-US" dirty="0"/>
                    </a:p>
                  </a:txBody>
                  <a:tcPr/>
                </a:tc>
                <a:tc>
                  <a:txBody>
                    <a:bodyPr/>
                    <a:lstStyle/>
                    <a:p>
                      <a:pPr algn="ctr"/>
                      <a:r>
                        <a:rPr lang="en-US" dirty="0" smtClean="0"/>
                        <a:t>5 (20.0%)</a:t>
                      </a:r>
                      <a:endParaRPr lang="en-US" dirty="0"/>
                    </a:p>
                  </a:txBody>
                  <a:tcPr/>
                </a:tc>
                <a:tc>
                  <a:txBody>
                    <a:bodyPr/>
                    <a:lstStyle/>
                    <a:p>
                      <a:pPr algn="ctr"/>
                      <a:r>
                        <a:rPr lang="en-US" dirty="0" smtClean="0"/>
                        <a:t>5 (2.6%)</a:t>
                      </a:r>
                      <a:endParaRPr lang="en-US" dirty="0"/>
                    </a:p>
                  </a:txBody>
                  <a:tcPr/>
                </a:tc>
                <a:tc>
                  <a:txBody>
                    <a:bodyPr/>
                    <a:lstStyle/>
                    <a:p>
                      <a:pPr algn="ctr"/>
                      <a:r>
                        <a:rPr lang="en-US" dirty="0" smtClean="0"/>
                        <a:t>0.43</a:t>
                      </a:r>
                      <a:endParaRPr lang="en-US" dirty="0"/>
                    </a:p>
                  </a:txBody>
                  <a:tcPr/>
                </a:tc>
              </a:tr>
              <a:tr h="370840">
                <a:tc>
                  <a:txBody>
                    <a:bodyPr/>
                    <a:lstStyle/>
                    <a:p>
                      <a:pPr algn="ctr"/>
                      <a:r>
                        <a:rPr lang="en-US" dirty="0" smtClean="0"/>
                        <a:t>11-15</a:t>
                      </a:r>
                      <a:endParaRPr lang="en-US" dirty="0"/>
                    </a:p>
                  </a:txBody>
                  <a:tcPr/>
                </a:tc>
                <a:tc>
                  <a:txBody>
                    <a:bodyPr/>
                    <a:lstStyle/>
                    <a:p>
                      <a:pPr algn="ctr"/>
                      <a:r>
                        <a:rPr lang="en-US" dirty="0" smtClean="0"/>
                        <a:t>18</a:t>
                      </a:r>
                      <a:endParaRPr lang="en-US" dirty="0"/>
                    </a:p>
                  </a:txBody>
                  <a:tcPr/>
                </a:tc>
                <a:tc>
                  <a:txBody>
                    <a:bodyPr/>
                    <a:lstStyle/>
                    <a:p>
                      <a:pPr algn="ctr"/>
                      <a:r>
                        <a:rPr lang="en-US" dirty="0" smtClean="0"/>
                        <a:t>2 (11.1%)</a:t>
                      </a:r>
                      <a:endParaRPr lang="en-US" dirty="0"/>
                    </a:p>
                  </a:txBody>
                  <a:tcPr/>
                </a:tc>
                <a:tc>
                  <a:txBody>
                    <a:bodyPr/>
                    <a:lstStyle/>
                    <a:p>
                      <a:pPr algn="ctr"/>
                      <a:r>
                        <a:rPr lang="en-US" dirty="0" smtClean="0"/>
                        <a:t>3 (1.3%)</a:t>
                      </a:r>
                      <a:endParaRPr lang="en-US" dirty="0"/>
                    </a:p>
                  </a:txBody>
                  <a:tcPr/>
                </a:tc>
                <a:tc>
                  <a:txBody>
                    <a:bodyPr/>
                    <a:lstStyle/>
                    <a:p>
                      <a:pPr algn="ctr"/>
                      <a:r>
                        <a:rPr lang="en-US" dirty="0" smtClean="0"/>
                        <a:t>0.64</a:t>
                      </a:r>
                      <a:endParaRPr lang="en-US" dirty="0"/>
                    </a:p>
                  </a:txBody>
                  <a:tcPr/>
                </a:tc>
              </a:tr>
              <a:tr h="370840">
                <a:tc>
                  <a:txBody>
                    <a:bodyPr/>
                    <a:lstStyle/>
                    <a:p>
                      <a:pPr algn="ctr"/>
                      <a:r>
                        <a:rPr lang="en-US" dirty="0" smtClean="0"/>
                        <a:t>16-20</a:t>
                      </a:r>
                      <a:endParaRPr lang="en-US" dirty="0"/>
                    </a:p>
                  </a:txBody>
                  <a:tcPr/>
                </a:tc>
                <a:tc>
                  <a:txBody>
                    <a:bodyPr/>
                    <a:lstStyle/>
                    <a:p>
                      <a:pPr algn="ctr"/>
                      <a:r>
                        <a:rPr lang="en-US" dirty="0" smtClean="0"/>
                        <a:t>12</a:t>
                      </a:r>
                      <a:endParaRPr lang="en-US" dirty="0"/>
                    </a:p>
                  </a:txBody>
                  <a:tcPr/>
                </a:tc>
                <a:tc>
                  <a:txBody>
                    <a:bodyPr/>
                    <a:lstStyle/>
                    <a:p>
                      <a:pPr algn="ctr"/>
                      <a:r>
                        <a:rPr lang="en-US" dirty="0" smtClean="0"/>
                        <a:t>3 (25.0%)</a:t>
                      </a:r>
                      <a:endParaRPr lang="en-US" dirty="0"/>
                    </a:p>
                  </a:txBody>
                  <a:tcPr/>
                </a:tc>
                <a:tc>
                  <a:txBody>
                    <a:bodyPr/>
                    <a:lstStyle/>
                    <a:p>
                      <a:pPr algn="ctr"/>
                      <a:r>
                        <a:rPr lang="en-US" dirty="0" smtClean="0"/>
                        <a:t>3 (1.4%)</a:t>
                      </a:r>
                      <a:endParaRPr lang="en-US" dirty="0"/>
                    </a:p>
                  </a:txBody>
                  <a:tcPr/>
                </a:tc>
                <a:tc>
                  <a:txBody>
                    <a:bodyPr/>
                    <a:lstStyle/>
                    <a:p>
                      <a:pPr algn="ctr"/>
                      <a:r>
                        <a:rPr lang="en-US" dirty="0" smtClean="0"/>
                        <a:t>0.81</a:t>
                      </a:r>
                      <a:endParaRPr lang="en-US" dirty="0"/>
                    </a:p>
                  </a:txBody>
                  <a:tcPr/>
                </a:tc>
              </a:tr>
              <a:tr h="370840">
                <a:tc>
                  <a:txBody>
                    <a:bodyPr/>
                    <a:lstStyle/>
                    <a:p>
                      <a:pPr algn="ctr"/>
                      <a:r>
                        <a:rPr lang="en-US" dirty="0" smtClean="0"/>
                        <a:t>21-50</a:t>
                      </a:r>
                      <a:endParaRPr lang="en-US" dirty="0"/>
                    </a:p>
                  </a:txBody>
                  <a:tcPr/>
                </a:tc>
                <a:tc>
                  <a:txBody>
                    <a:bodyPr/>
                    <a:lstStyle/>
                    <a:p>
                      <a:pPr algn="ctr"/>
                      <a:r>
                        <a:rPr lang="en-US" dirty="0" smtClean="0"/>
                        <a:t>22</a:t>
                      </a:r>
                      <a:endParaRPr lang="en-US" dirty="0"/>
                    </a:p>
                  </a:txBody>
                  <a:tcPr/>
                </a:tc>
                <a:tc>
                  <a:txBody>
                    <a:bodyPr/>
                    <a:lstStyle/>
                    <a:p>
                      <a:pPr algn="ctr"/>
                      <a:r>
                        <a:rPr lang="en-US" dirty="0" smtClean="0"/>
                        <a:t>11 (50.0%)</a:t>
                      </a:r>
                      <a:endParaRPr lang="en-US" dirty="0"/>
                    </a:p>
                  </a:txBody>
                  <a:tcPr/>
                </a:tc>
                <a:tc>
                  <a:txBody>
                    <a:bodyPr/>
                    <a:lstStyle/>
                    <a:p>
                      <a:pPr algn="ctr"/>
                      <a:r>
                        <a:rPr lang="en-US" dirty="0" smtClean="0"/>
                        <a:t>15 (2.2%)</a:t>
                      </a:r>
                      <a:endParaRPr lang="en-US" dirty="0"/>
                    </a:p>
                  </a:txBody>
                  <a:tcPr/>
                </a:tc>
                <a:tc>
                  <a:txBody>
                    <a:bodyPr/>
                    <a:lstStyle/>
                    <a:p>
                      <a:pPr algn="ctr"/>
                      <a:r>
                        <a:rPr lang="en-US" dirty="0" smtClean="0"/>
                        <a:t>0.57</a:t>
                      </a:r>
                      <a:endParaRPr lang="en-US" dirty="0"/>
                    </a:p>
                  </a:txBody>
                  <a:tcPr/>
                </a:tc>
              </a:tr>
              <a:tr h="370840">
                <a:tc>
                  <a:txBody>
                    <a:bodyPr/>
                    <a:lstStyle/>
                    <a:p>
                      <a:pPr algn="ctr"/>
                      <a:r>
                        <a:rPr lang="en-US" dirty="0" smtClean="0"/>
                        <a:t>51-100</a:t>
                      </a:r>
                      <a:endParaRPr lang="en-US" dirty="0"/>
                    </a:p>
                  </a:txBody>
                  <a:tcPr/>
                </a:tc>
                <a:tc>
                  <a:txBody>
                    <a:bodyPr/>
                    <a:lstStyle/>
                    <a:p>
                      <a:pPr algn="ctr"/>
                      <a:r>
                        <a:rPr lang="en-US" dirty="0" smtClean="0"/>
                        <a:t>8</a:t>
                      </a:r>
                      <a:endParaRPr lang="en-US" dirty="0"/>
                    </a:p>
                  </a:txBody>
                  <a:tcPr/>
                </a:tc>
                <a:tc>
                  <a:txBody>
                    <a:bodyPr/>
                    <a:lstStyle/>
                    <a:p>
                      <a:pPr algn="ctr"/>
                      <a:r>
                        <a:rPr lang="en-US" dirty="0" smtClean="0"/>
                        <a:t>2 (25.0%)</a:t>
                      </a:r>
                      <a:endParaRPr lang="en-US" dirty="0"/>
                    </a:p>
                  </a:txBody>
                  <a:tcPr/>
                </a:tc>
                <a:tc>
                  <a:txBody>
                    <a:bodyPr/>
                    <a:lstStyle/>
                    <a:p>
                      <a:pPr algn="ctr"/>
                      <a:r>
                        <a:rPr lang="en-US" dirty="0" smtClean="0"/>
                        <a:t>12</a:t>
                      </a:r>
                      <a:r>
                        <a:rPr lang="en-US" baseline="0" dirty="0" smtClean="0"/>
                        <a:t> </a:t>
                      </a:r>
                      <a:r>
                        <a:rPr lang="en-US" dirty="0" smtClean="0"/>
                        <a:t>(2.2%)</a:t>
                      </a:r>
                      <a:endParaRPr lang="en-US" dirty="0"/>
                    </a:p>
                  </a:txBody>
                  <a:tcPr/>
                </a:tc>
                <a:tc>
                  <a:txBody>
                    <a:bodyPr/>
                    <a:lstStyle/>
                    <a:p>
                      <a:pPr algn="ctr"/>
                      <a:r>
                        <a:rPr lang="en-US" dirty="0" smtClean="0"/>
                        <a:t>0.64</a:t>
                      </a:r>
                      <a:endParaRPr lang="en-US" dirty="0"/>
                    </a:p>
                  </a:txBody>
                  <a:tcPr/>
                </a:tc>
              </a:tr>
              <a:tr h="370840">
                <a:tc>
                  <a:txBody>
                    <a:bodyPr/>
                    <a:lstStyle/>
                    <a:p>
                      <a:pPr algn="ctr"/>
                      <a:r>
                        <a:rPr lang="en-US" b="0" dirty="0" smtClean="0"/>
                        <a:t>101+</a:t>
                      </a:r>
                      <a:endParaRPr lang="en-US" b="0" dirty="0"/>
                    </a:p>
                  </a:txBody>
                  <a:tcPr/>
                </a:tc>
                <a:tc>
                  <a:txBody>
                    <a:bodyPr/>
                    <a:lstStyle/>
                    <a:p>
                      <a:pPr algn="ctr"/>
                      <a:r>
                        <a:rPr lang="en-US" b="1" dirty="0" smtClean="0"/>
                        <a:t>5</a:t>
                      </a:r>
                      <a:endParaRPr lang="en-US" b="1" dirty="0"/>
                    </a:p>
                  </a:txBody>
                  <a:tcPr/>
                </a:tc>
                <a:tc>
                  <a:txBody>
                    <a:bodyPr/>
                    <a:lstStyle/>
                    <a:p>
                      <a:pPr algn="ctr"/>
                      <a:r>
                        <a:rPr lang="en-US" b="0" dirty="0" smtClean="0"/>
                        <a:t>4 (80.0%)</a:t>
                      </a:r>
                      <a:endParaRPr lang="en-US" b="0" dirty="0"/>
                    </a:p>
                  </a:txBody>
                  <a:tcPr/>
                </a:tc>
                <a:tc>
                  <a:txBody>
                    <a:bodyPr/>
                    <a:lstStyle/>
                    <a:p>
                      <a:pPr algn="ctr"/>
                      <a:r>
                        <a:rPr lang="en-US" b="0" dirty="0" smtClean="0"/>
                        <a:t>8</a:t>
                      </a:r>
                      <a:r>
                        <a:rPr lang="en-US" b="0" baseline="0" dirty="0" smtClean="0"/>
                        <a:t> </a:t>
                      </a:r>
                      <a:r>
                        <a:rPr lang="en-US" b="0" dirty="0" smtClean="0"/>
                        <a:t>(1.0%)</a:t>
                      </a:r>
                      <a:endParaRPr lang="en-US" b="0" dirty="0"/>
                    </a:p>
                  </a:txBody>
                  <a:tcPr/>
                </a:tc>
                <a:tc>
                  <a:txBody>
                    <a:bodyPr/>
                    <a:lstStyle/>
                    <a:p>
                      <a:pPr algn="ctr"/>
                      <a:r>
                        <a:rPr lang="en-US" dirty="0" smtClean="0"/>
                        <a:t>0.07</a:t>
                      </a:r>
                      <a:endParaRPr lang="en-US" dirty="0"/>
                    </a:p>
                  </a:txBody>
                  <a:tcPr/>
                </a:tc>
              </a:tr>
            </a:tbl>
          </a:graphicData>
        </a:graphic>
      </p:graphicFrame>
      <p:sp>
        <p:nvSpPr>
          <p:cNvPr id="7" name="TextBox 6"/>
          <p:cNvSpPr txBox="1"/>
          <p:nvPr/>
        </p:nvSpPr>
        <p:spPr>
          <a:xfrm>
            <a:off x="787400" y="5344230"/>
            <a:ext cx="3628968" cy="1569660"/>
          </a:xfrm>
          <a:prstGeom prst="rect">
            <a:avLst/>
          </a:prstGeom>
          <a:noFill/>
        </p:spPr>
        <p:txBody>
          <a:bodyPr wrap="none" rtlCol="0">
            <a:spAutoFit/>
          </a:bodyPr>
          <a:lstStyle/>
          <a:p>
            <a:r>
              <a:rPr lang="en-US" sz="2400" b="1" dirty="0" smtClean="0"/>
              <a:t>In high-density regions:</a:t>
            </a:r>
          </a:p>
          <a:p>
            <a:r>
              <a:rPr lang="en-US" sz="2400" dirty="0" smtClean="0"/>
              <a:t>Total 1KG variants: 235,695</a:t>
            </a:r>
          </a:p>
          <a:p>
            <a:r>
              <a:rPr lang="en-US" sz="2400" dirty="0" smtClean="0"/>
              <a:t>Total within 20bp: 4,616</a:t>
            </a:r>
          </a:p>
          <a:p>
            <a:r>
              <a:rPr lang="en-US" sz="2400" dirty="0" smtClean="0"/>
              <a:t>Proportion: 2.0%</a:t>
            </a:r>
            <a:endParaRPr lang="en-US" sz="2400" dirty="0"/>
          </a:p>
        </p:txBody>
      </p:sp>
      <p:sp>
        <p:nvSpPr>
          <p:cNvPr id="3" name="Slide Number Placeholder 2"/>
          <p:cNvSpPr>
            <a:spLocks noGrp="1"/>
          </p:cNvSpPr>
          <p:nvPr>
            <p:ph type="sldNum" sz="quarter" idx="12"/>
          </p:nvPr>
        </p:nvSpPr>
        <p:spPr/>
        <p:txBody>
          <a:bodyPr/>
          <a:lstStyle/>
          <a:p>
            <a:fld id="{58ADD9F7-7B08-BF4F-8A9D-6ED01C143A15}" type="slidenum">
              <a:rPr lang="en-US" smtClean="0"/>
              <a:t>12</a:t>
            </a:fld>
            <a:endParaRPr lang="en-US"/>
          </a:p>
        </p:txBody>
      </p:sp>
    </p:spTree>
    <p:extLst>
      <p:ext uri="{BB962C8B-B14F-4D97-AF65-F5344CB8AC3E}">
        <p14:creationId xmlns:p14="http://schemas.microsoft.com/office/powerpoint/2010/main" val="30845002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Statistic Inflation</a:t>
            </a:r>
            <a:endParaRPr lang="en-US" dirty="0"/>
          </a:p>
        </p:txBody>
      </p:sp>
      <p:sp>
        <p:nvSpPr>
          <p:cNvPr id="3" name="Content Placeholder 2"/>
          <p:cNvSpPr>
            <a:spLocks noGrp="1"/>
          </p:cNvSpPr>
          <p:nvPr>
            <p:ph idx="1"/>
          </p:nvPr>
        </p:nvSpPr>
        <p:spPr>
          <a:xfrm>
            <a:off x="457200" y="1352360"/>
            <a:ext cx="8229600" cy="4525963"/>
          </a:xfrm>
        </p:spPr>
        <p:txBody>
          <a:bodyPr>
            <a:normAutofit/>
          </a:bodyPr>
          <a:lstStyle/>
          <a:p>
            <a:pPr marL="0" indent="0">
              <a:buNone/>
            </a:pPr>
            <a:r>
              <a:rPr lang="en-US" sz="2800" dirty="0" smtClean="0"/>
              <a:t>Genome-wide distribution of test statistics from large GWAS deviate strongly from the null</a:t>
            </a:r>
            <a:endParaRPr lang="en-US" sz="2800" dirty="0"/>
          </a:p>
        </p:txBody>
      </p:sp>
      <p:pic>
        <p:nvPicPr>
          <p:cNvPr id="4" name="Picture 3"/>
          <p:cNvPicPr>
            <a:picLocks noChangeAspect="1"/>
          </p:cNvPicPr>
          <p:nvPr/>
        </p:nvPicPr>
        <p:blipFill>
          <a:blip r:embed="rId2"/>
          <a:stretch>
            <a:fillRect/>
          </a:stretch>
        </p:blipFill>
        <p:spPr>
          <a:xfrm>
            <a:off x="2218583" y="2382952"/>
            <a:ext cx="4490538" cy="4490538"/>
          </a:xfrm>
          <a:prstGeom prst="rect">
            <a:avLst/>
          </a:prstGeom>
        </p:spPr>
      </p:pic>
    </p:spTree>
    <p:extLst>
      <p:ext uri="{BB962C8B-B14F-4D97-AF65-F5344CB8AC3E}">
        <p14:creationId xmlns:p14="http://schemas.microsoft.com/office/powerpoint/2010/main" val="40182334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Statistic Inflation</a:t>
            </a:r>
            <a:endParaRPr lang="en-US" dirty="0"/>
          </a:p>
        </p:txBody>
      </p:sp>
      <p:sp>
        <p:nvSpPr>
          <p:cNvPr id="3" name="Content Placeholder 2"/>
          <p:cNvSpPr>
            <a:spLocks noGrp="1"/>
          </p:cNvSpPr>
          <p:nvPr>
            <p:ph idx="1"/>
          </p:nvPr>
        </p:nvSpPr>
        <p:spPr>
          <a:xfrm>
            <a:off x="457200" y="1373902"/>
            <a:ext cx="8229600" cy="4978559"/>
          </a:xfrm>
        </p:spPr>
        <p:txBody>
          <a:bodyPr>
            <a:normAutofit/>
          </a:bodyPr>
          <a:lstStyle/>
          <a:p>
            <a:pPr marL="0" indent="0">
              <a:buNone/>
            </a:pPr>
            <a:r>
              <a:rPr lang="en-US" sz="2800" dirty="0" smtClean="0"/>
              <a:t>Even </a:t>
            </a:r>
            <a:r>
              <a:rPr lang="en-US" sz="2800" dirty="0"/>
              <a:t>when all </a:t>
            </a:r>
            <a:r>
              <a:rPr lang="en-US" sz="2800" dirty="0" err="1"/>
              <a:t>gwsig</a:t>
            </a:r>
            <a:r>
              <a:rPr lang="en-US" sz="2800" dirty="0"/>
              <a:t> loci (+/- 1 MB, 10MB for MHC) removed</a:t>
            </a:r>
          </a:p>
          <a:p>
            <a:endParaRPr lang="en-US" sz="2800" dirty="0" smtClean="0"/>
          </a:p>
          <a:p>
            <a:endParaRPr lang="en-US" sz="2800" dirty="0"/>
          </a:p>
        </p:txBody>
      </p:sp>
      <p:pic>
        <p:nvPicPr>
          <p:cNvPr id="5" name="Picture 4"/>
          <p:cNvPicPr>
            <a:picLocks noChangeAspect="1"/>
          </p:cNvPicPr>
          <p:nvPr/>
        </p:nvPicPr>
        <p:blipFill>
          <a:blip r:embed="rId2"/>
          <a:stretch>
            <a:fillRect/>
          </a:stretch>
        </p:blipFill>
        <p:spPr>
          <a:xfrm>
            <a:off x="2235703" y="2358691"/>
            <a:ext cx="4485352" cy="4485352"/>
          </a:xfrm>
          <a:prstGeom prst="rect">
            <a:avLst/>
          </a:prstGeom>
        </p:spPr>
      </p:pic>
    </p:spTree>
    <p:extLst>
      <p:ext uri="{BB962C8B-B14F-4D97-AF65-F5344CB8AC3E}">
        <p14:creationId xmlns:p14="http://schemas.microsoft.com/office/powerpoint/2010/main" val="31099476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pic>
        <p:nvPicPr>
          <p:cNvPr id="3" name="Picture 2"/>
          <p:cNvPicPr>
            <a:picLocks noChangeAspect="1"/>
          </p:cNvPicPr>
          <p:nvPr/>
        </p:nvPicPr>
        <p:blipFill>
          <a:blip r:embed="rId2"/>
          <a:stretch>
            <a:fillRect/>
          </a:stretch>
        </p:blipFill>
        <p:spPr>
          <a:xfrm>
            <a:off x="293251" y="2665851"/>
            <a:ext cx="1685559" cy="1388107"/>
          </a:xfrm>
          <a:prstGeom prst="rect">
            <a:avLst/>
          </a:prstGeom>
        </p:spPr>
      </p:pic>
      <p:sp>
        <p:nvSpPr>
          <p:cNvPr id="4" name="TextBox 3"/>
          <p:cNvSpPr txBox="1"/>
          <p:nvPr/>
        </p:nvSpPr>
        <p:spPr>
          <a:xfrm>
            <a:off x="0" y="4257288"/>
            <a:ext cx="2282897" cy="369332"/>
          </a:xfrm>
          <a:prstGeom prst="rect">
            <a:avLst/>
          </a:prstGeom>
          <a:noFill/>
        </p:spPr>
        <p:txBody>
          <a:bodyPr wrap="none" rtlCol="0">
            <a:spAutoFit/>
          </a:bodyPr>
          <a:lstStyle/>
          <a:p>
            <a:pPr algn="ctr"/>
            <a:r>
              <a:rPr lang="en-US" dirty="0" smtClean="0"/>
              <a:t>Brendan </a:t>
            </a:r>
            <a:r>
              <a:rPr lang="en-US" dirty="0" err="1" smtClean="0"/>
              <a:t>Bulik</a:t>
            </a:r>
            <a:r>
              <a:rPr lang="en-US" dirty="0" smtClean="0"/>
              <a:t>-Sullivan</a:t>
            </a:r>
          </a:p>
        </p:txBody>
      </p:sp>
      <p:pic>
        <p:nvPicPr>
          <p:cNvPr id="5" name="Picture 4"/>
          <p:cNvPicPr>
            <a:picLocks noChangeAspect="1"/>
          </p:cNvPicPr>
          <p:nvPr/>
        </p:nvPicPr>
        <p:blipFill>
          <a:blip r:embed="rId3"/>
          <a:stretch>
            <a:fillRect/>
          </a:stretch>
        </p:blipFill>
        <p:spPr>
          <a:xfrm>
            <a:off x="7387590" y="2575054"/>
            <a:ext cx="1635364" cy="1681108"/>
          </a:xfrm>
          <a:prstGeom prst="rect">
            <a:avLst/>
          </a:prstGeom>
        </p:spPr>
      </p:pic>
      <p:sp>
        <p:nvSpPr>
          <p:cNvPr id="6" name="TextBox 5"/>
          <p:cNvSpPr txBox="1"/>
          <p:nvPr/>
        </p:nvSpPr>
        <p:spPr>
          <a:xfrm>
            <a:off x="7515954" y="4278868"/>
            <a:ext cx="1198615" cy="369332"/>
          </a:xfrm>
          <a:prstGeom prst="rect">
            <a:avLst/>
          </a:prstGeom>
          <a:noFill/>
        </p:spPr>
        <p:txBody>
          <a:bodyPr wrap="none" rtlCol="0">
            <a:spAutoFit/>
          </a:bodyPr>
          <a:lstStyle/>
          <a:p>
            <a:r>
              <a:rPr lang="en-US" dirty="0" err="1" smtClean="0"/>
              <a:t>Alkes</a:t>
            </a:r>
            <a:r>
              <a:rPr lang="en-US" dirty="0" smtClean="0"/>
              <a:t> Price</a:t>
            </a:r>
            <a:endParaRPr lang="en-US" dirty="0"/>
          </a:p>
        </p:txBody>
      </p:sp>
      <p:pic>
        <p:nvPicPr>
          <p:cNvPr id="7" name="Picture 6"/>
          <p:cNvPicPr>
            <a:picLocks noChangeAspect="1"/>
          </p:cNvPicPr>
          <p:nvPr/>
        </p:nvPicPr>
        <p:blipFill>
          <a:blip r:embed="rId4"/>
          <a:stretch>
            <a:fillRect/>
          </a:stretch>
        </p:blipFill>
        <p:spPr>
          <a:xfrm>
            <a:off x="4019967" y="2525220"/>
            <a:ext cx="1165614" cy="1762188"/>
          </a:xfrm>
          <a:prstGeom prst="rect">
            <a:avLst/>
          </a:prstGeom>
        </p:spPr>
      </p:pic>
      <p:sp>
        <p:nvSpPr>
          <p:cNvPr id="8" name="TextBox 7"/>
          <p:cNvSpPr txBox="1"/>
          <p:nvPr/>
        </p:nvSpPr>
        <p:spPr>
          <a:xfrm>
            <a:off x="4019967" y="4278868"/>
            <a:ext cx="1135159" cy="369332"/>
          </a:xfrm>
          <a:prstGeom prst="rect">
            <a:avLst/>
          </a:prstGeom>
          <a:noFill/>
        </p:spPr>
        <p:txBody>
          <a:bodyPr wrap="none" rtlCol="0">
            <a:spAutoFit/>
          </a:bodyPr>
          <a:lstStyle/>
          <a:p>
            <a:r>
              <a:rPr lang="en-US" dirty="0" smtClean="0"/>
              <a:t>Po-</a:t>
            </a:r>
            <a:r>
              <a:rPr lang="en-US" dirty="0" err="1" smtClean="0"/>
              <a:t>Ru</a:t>
            </a:r>
            <a:r>
              <a:rPr lang="en-US" dirty="0" smtClean="0"/>
              <a:t> </a:t>
            </a:r>
            <a:r>
              <a:rPr lang="en-US" dirty="0" err="1" smtClean="0"/>
              <a:t>Loh</a:t>
            </a:r>
            <a:endParaRPr lang="en-US" dirty="0"/>
          </a:p>
        </p:txBody>
      </p:sp>
      <p:pic>
        <p:nvPicPr>
          <p:cNvPr id="9" name="Picture 8"/>
          <p:cNvPicPr>
            <a:picLocks noChangeAspect="1"/>
          </p:cNvPicPr>
          <p:nvPr/>
        </p:nvPicPr>
        <p:blipFill>
          <a:blip r:embed="rId5"/>
          <a:stretch>
            <a:fillRect/>
          </a:stretch>
        </p:blipFill>
        <p:spPr>
          <a:xfrm>
            <a:off x="5537642" y="2575055"/>
            <a:ext cx="1345787" cy="1682234"/>
          </a:xfrm>
          <a:prstGeom prst="rect">
            <a:avLst/>
          </a:prstGeom>
        </p:spPr>
      </p:pic>
      <p:sp>
        <p:nvSpPr>
          <p:cNvPr id="10" name="TextBox 9"/>
          <p:cNvSpPr txBox="1"/>
          <p:nvPr/>
        </p:nvSpPr>
        <p:spPr>
          <a:xfrm>
            <a:off x="5634842" y="4278868"/>
            <a:ext cx="1140231" cy="369332"/>
          </a:xfrm>
          <a:prstGeom prst="rect">
            <a:avLst/>
          </a:prstGeom>
          <a:noFill/>
        </p:spPr>
        <p:txBody>
          <a:bodyPr wrap="none" rtlCol="0">
            <a:spAutoFit/>
          </a:bodyPr>
          <a:lstStyle/>
          <a:p>
            <a:r>
              <a:rPr lang="en-US" dirty="0" smtClean="0"/>
              <a:t>Mark Daly</a:t>
            </a:r>
            <a:endParaRPr lang="en-US" dirty="0"/>
          </a:p>
        </p:txBody>
      </p:sp>
      <p:sp>
        <p:nvSpPr>
          <p:cNvPr id="11" name="TextBox 10"/>
          <p:cNvSpPr txBox="1"/>
          <p:nvPr/>
        </p:nvSpPr>
        <p:spPr>
          <a:xfrm>
            <a:off x="2269297" y="4262937"/>
            <a:ext cx="1628045" cy="369332"/>
          </a:xfrm>
          <a:prstGeom prst="rect">
            <a:avLst/>
          </a:prstGeom>
          <a:noFill/>
        </p:spPr>
        <p:txBody>
          <a:bodyPr wrap="none" rtlCol="0">
            <a:spAutoFit/>
          </a:bodyPr>
          <a:lstStyle/>
          <a:p>
            <a:r>
              <a:rPr lang="en-US" dirty="0" smtClean="0"/>
              <a:t>Hilary </a:t>
            </a:r>
            <a:r>
              <a:rPr lang="en-US" dirty="0" err="1" smtClean="0"/>
              <a:t>Finucane</a:t>
            </a:r>
            <a:endParaRPr lang="en-US" dirty="0"/>
          </a:p>
        </p:txBody>
      </p:sp>
      <p:pic>
        <p:nvPicPr>
          <p:cNvPr id="12" name="Picture 11"/>
          <p:cNvPicPr>
            <a:picLocks noChangeAspect="1"/>
          </p:cNvPicPr>
          <p:nvPr/>
        </p:nvPicPr>
        <p:blipFill>
          <a:blip r:embed="rId6"/>
          <a:stretch>
            <a:fillRect/>
          </a:stretch>
        </p:blipFill>
        <p:spPr>
          <a:xfrm>
            <a:off x="2425607" y="2619913"/>
            <a:ext cx="1294669" cy="1637375"/>
          </a:xfrm>
          <a:prstGeom prst="rect">
            <a:avLst/>
          </a:prstGeom>
        </p:spPr>
      </p:pic>
    </p:spTree>
    <p:extLst>
      <p:ext uri="{BB962C8B-B14F-4D97-AF65-F5344CB8AC3E}">
        <p14:creationId xmlns:p14="http://schemas.microsoft.com/office/powerpoint/2010/main" val="19785479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p:txBody>
          <a:bodyPr/>
          <a:lstStyle/>
          <a:p>
            <a:r>
              <a:rPr lang="en-US" dirty="0" smtClean="0"/>
              <a:t>What more could we say </a:t>
            </a:r>
            <a:r>
              <a:rPr lang="en-US" b="1" dirty="0" smtClean="0"/>
              <a:t>now</a:t>
            </a:r>
            <a:r>
              <a:rPr lang="en-US" dirty="0" smtClean="0"/>
              <a:t> about the genetics and of neurological and psychiatric traits, given</a:t>
            </a:r>
          </a:p>
          <a:p>
            <a:pPr lvl="1"/>
            <a:r>
              <a:rPr lang="en-US" dirty="0" smtClean="0"/>
              <a:t>We have lots of GWAS data</a:t>
            </a:r>
          </a:p>
          <a:p>
            <a:pPr lvl="1"/>
            <a:r>
              <a:rPr lang="en-US" dirty="0" smtClean="0"/>
              <a:t>A few phenotypes have many loci, but most don’t</a:t>
            </a:r>
          </a:p>
          <a:p>
            <a:pPr lvl="1"/>
            <a:r>
              <a:rPr lang="en-US" dirty="0" smtClean="0"/>
              <a:t>The phenotypes are largely co-morbid</a:t>
            </a:r>
            <a:endParaRPr lang="en-US" dirty="0"/>
          </a:p>
        </p:txBody>
      </p:sp>
    </p:spTree>
    <p:extLst>
      <p:ext uri="{BB962C8B-B14F-4D97-AF65-F5344CB8AC3E}">
        <p14:creationId xmlns:p14="http://schemas.microsoft.com/office/powerpoint/2010/main" val="6723541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2"/>
          <a:srcRect l="22975"/>
          <a:stretch/>
        </p:blipFill>
        <p:spPr>
          <a:xfrm rot="5400000">
            <a:off x="294923" y="1537700"/>
            <a:ext cx="4601686" cy="3745704"/>
          </a:xfrm>
          <a:prstGeom prst="rect">
            <a:avLst/>
          </a:prstGeom>
        </p:spPr>
      </p:pic>
      <p:sp>
        <p:nvSpPr>
          <p:cNvPr id="8" name="TextBox 7"/>
          <p:cNvSpPr txBox="1"/>
          <p:nvPr/>
        </p:nvSpPr>
        <p:spPr>
          <a:xfrm>
            <a:off x="457200" y="5120910"/>
            <a:ext cx="4277133" cy="600164"/>
          </a:xfrm>
          <a:prstGeom prst="rect">
            <a:avLst/>
          </a:prstGeom>
          <a:noFill/>
        </p:spPr>
        <p:txBody>
          <a:bodyPr wrap="none" rtlCol="0">
            <a:spAutoFit/>
          </a:bodyPr>
          <a:lstStyle/>
          <a:p>
            <a:pPr algn="ctr"/>
            <a:r>
              <a:rPr lang="en-US" sz="1100" dirty="0" smtClean="0"/>
              <a:t>Cross-disorder group of the Psychiatric Genetics </a:t>
            </a:r>
            <a:r>
              <a:rPr lang="en-US" sz="1100" dirty="0"/>
              <a:t>Consortium. </a:t>
            </a:r>
            <a:endParaRPr lang="en-US" sz="1100" dirty="0" smtClean="0"/>
          </a:p>
          <a:p>
            <a:pPr algn="ctr"/>
            <a:r>
              <a:rPr lang="en-US" sz="1100" dirty="0" smtClean="0"/>
              <a:t>Genetic </a:t>
            </a:r>
            <a:r>
              <a:rPr lang="en-US" sz="1100" dirty="0"/>
              <a:t>relationship between five psychiatric </a:t>
            </a:r>
            <a:r>
              <a:rPr lang="en-US" sz="1100" dirty="0" smtClean="0"/>
              <a:t>disorders </a:t>
            </a:r>
            <a:r>
              <a:rPr lang="en-US" sz="1100" dirty="0"/>
              <a:t>estimated from </a:t>
            </a:r>
            <a:endParaRPr lang="en-US" sz="1100" dirty="0" smtClean="0"/>
          </a:p>
          <a:p>
            <a:pPr algn="ctr"/>
            <a:r>
              <a:rPr lang="en-US" sz="1100" dirty="0" smtClean="0"/>
              <a:t>genome-wide </a:t>
            </a:r>
            <a:r>
              <a:rPr lang="en-US" sz="1100" dirty="0"/>
              <a:t>SNPs</a:t>
            </a:r>
            <a:r>
              <a:rPr lang="en-US" sz="1100" dirty="0" smtClean="0"/>
              <a:t>. Nat </a:t>
            </a:r>
            <a:r>
              <a:rPr lang="en-US" sz="1100" dirty="0"/>
              <a:t>Genet. 2013 Sep;45(9):984-94.</a:t>
            </a:r>
            <a:endParaRPr lang="en-US" sz="1100" dirty="0" smtClean="0"/>
          </a:p>
        </p:txBody>
      </p:sp>
      <p:pic>
        <p:nvPicPr>
          <p:cNvPr id="11" name="Picture 10"/>
          <p:cNvPicPr>
            <a:picLocks noChangeAspect="1"/>
          </p:cNvPicPr>
          <p:nvPr/>
        </p:nvPicPr>
        <p:blipFill>
          <a:blip r:embed="rId3"/>
          <a:stretch>
            <a:fillRect/>
          </a:stretch>
        </p:blipFill>
        <p:spPr>
          <a:xfrm>
            <a:off x="5277676" y="1485900"/>
            <a:ext cx="3222732" cy="3619500"/>
          </a:xfrm>
          <a:prstGeom prst="rect">
            <a:avLst/>
          </a:prstGeom>
        </p:spPr>
      </p:pic>
      <p:sp>
        <p:nvSpPr>
          <p:cNvPr id="12" name="TextBox 11"/>
          <p:cNvSpPr txBox="1"/>
          <p:nvPr/>
        </p:nvSpPr>
        <p:spPr>
          <a:xfrm>
            <a:off x="5260145" y="5120910"/>
            <a:ext cx="3738523" cy="600164"/>
          </a:xfrm>
          <a:prstGeom prst="rect">
            <a:avLst/>
          </a:prstGeom>
          <a:noFill/>
        </p:spPr>
        <p:txBody>
          <a:bodyPr wrap="none" rtlCol="0">
            <a:spAutoFit/>
          </a:bodyPr>
          <a:lstStyle/>
          <a:p>
            <a:pPr algn="ctr"/>
            <a:r>
              <a:rPr lang="en-US" sz="1100" dirty="0"/>
              <a:t>Sullivan, Daly, O’Donovan. Genetic architectures of psychiatric</a:t>
            </a:r>
          </a:p>
          <a:p>
            <a:pPr algn="ctr"/>
            <a:r>
              <a:rPr lang="en-US" sz="1100" dirty="0"/>
              <a:t>disorders: the emerging picture </a:t>
            </a:r>
            <a:r>
              <a:rPr lang="en-US" sz="1100" dirty="0" smtClean="0"/>
              <a:t>and its implications. </a:t>
            </a:r>
          </a:p>
          <a:p>
            <a:pPr algn="ctr"/>
            <a:r>
              <a:rPr lang="en-US" sz="1100" dirty="0" smtClean="0"/>
              <a:t>Nat </a:t>
            </a:r>
            <a:r>
              <a:rPr lang="en-US" sz="1100" dirty="0"/>
              <a:t>Rev Genet. 2012 Jul 10;13(8):537-51.</a:t>
            </a:r>
          </a:p>
        </p:txBody>
      </p:sp>
      <p:cxnSp>
        <p:nvCxnSpPr>
          <p:cNvPr id="14" name="Straight Arrow Connector 13"/>
          <p:cNvCxnSpPr/>
          <p:nvPr/>
        </p:nvCxnSpPr>
        <p:spPr>
          <a:xfrm>
            <a:off x="3657600" y="2438400"/>
            <a:ext cx="2667000" cy="15240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76200"/>
            <a:ext cx="8229600" cy="1143000"/>
          </a:xfrm>
        </p:spPr>
        <p:txBody>
          <a:bodyPr>
            <a:normAutofit/>
          </a:bodyPr>
          <a:lstStyle/>
          <a:p>
            <a:r>
              <a:rPr lang="en-US" dirty="0" smtClean="0"/>
              <a:t>Not all </a:t>
            </a:r>
            <a:r>
              <a:rPr lang="en-US" dirty="0" err="1" smtClean="0"/>
              <a:t>heritabilities</a:t>
            </a:r>
            <a:r>
              <a:rPr lang="en-US" dirty="0" smtClean="0"/>
              <a:t> are the same</a:t>
            </a:r>
            <a:endParaRPr lang="en-US" dirty="0"/>
          </a:p>
        </p:txBody>
      </p:sp>
    </p:spTree>
    <p:extLst>
      <p:ext uri="{BB962C8B-B14F-4D97-AF65-F5344CB8AC3E}">
        <p14:creationId xmlns:p14="http://schemas.microsoft.com/office/powerpoint/2010/main" val="3954088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Simulation of a genetic signal in  polygenic architecture</a:t>
            </a:r>
            <a:endParaRPr lang="en-US" dirty="0"/>
          </a:p>
        </p:txBody>
      </p:sp>
      <p:sp>
        <p:nvSpPr>
          <p:cNvPr id="31"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0"/>
          <p:cNvSpPr>
            <a:spLocks noChangeShapeType="1"/>
          </p:cNvSpPr>
          <p:nvPr/>
        </p:nvSpPr>
        <p:spPr bwMode="auto">
          <a:xfrm>
            <a:off x="4343400" y="2655880"/>
            <a:ext cx="0" cy="228600"/>
          </a:xfrm>
          <a:prstGeom prst="line">
            <a:avLst/>
          </a:prstGeom>
          <a:noFill/>
          <a:ln w="57150">
            <a:solidFill>
              <a:schemeClr val="accent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65"/>
          <p:cNvSpPr>
            <a:spLocks noChangeShapeType="1"/>
          </p:cNvSpPr>
          <p:nvPr/>
        </p:nvSpPr>
        <p:spPr bwMode="auto">
          <a:xfrm>
            <a:off x="6053138" y="2655880"/>
            <a:ext cx="0" cy="228600"/>
          </a:xfrm>
          <a:prstGeom prst="line">
            <a:avLst/>
          </a:prstGeom>
          <a:noFill/>
          <a:ln w="57150">
            <a:solidFill>
              <a:schemeClr val="accent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04109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a genetic signal in  polygenic architecture</a:t>
            </a:r>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F7964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F7964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08638" y="3762841"/>
            <a:ext cx="1069524" cy="369332"/>
          </a:xfrm>
          <a:prstGeom prst="rect">
            <a:avLst/>
          </a:prstGeom>
          <a:noFill/>
        </p:spPr>
        <p:txBody>
          <a:bodyPr wrap="none" rtlCol="0">
            <a:spAutoFit/>
          </a:bodyPr>
          <a:lstStyle/>
          <a:p>
            <a:r>
              <a:rPr lang="en-US" dirty="0" smtClean="0"/>
              <a:t>LD blocks</a:t>
            </a:r>
            <a:endParaRPr lang="en-US" dirty="0"/>
          </a:p>
        </p:txBody>
      </p:sp>
      <p:cxnSp>
        <p:nvCxnSpPr>
          <p:cNvPr id="36" name="Straight Arrow Connector 35"/>
          <p:cNvCxnSpPr>
            <a:stCxn id="5" idx="0"/>
            <a:endCxn id="28" idx="2"/>
          </p:cNvCxnSpPr>
          <p:nvPr/>
        </p:nvCxnSpPr>
        <p:spPr>
          <a:xfrm flipH="1" flipV="1">
            <a:off x="2664545" y="2884480"/>
            <a:ext cx="1678855" cy="8783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5" idx="0"/>
            <a:endCxn id="29" idx="2"/>
          </p:cNvCxnSpPr>
          <p:nvPr/>
        </p:nvCxnSpPr>
        <p:spPr>
          <a:xfrm flipV="1">
            <a:off x="4343400" y="2884479"/>
            <a:ext cx="855461" cy="878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5" idx="0"/>
            <a:endCxn id="30" idx="2"/>
          </p:cNvCxnSpPr>
          <p:nvPr/>
        </p:nvCxnSpPr>
        <p:spPr>
          <a:xfrm flipV="1">
            <a:off x="4343400" y="2884479"/>
            <a:ext cx="2723962" cy="878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57937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with gratuitous thanks to </a:t>
            </a:r>
            <a:r>
              <a:rPr lang="en-US" dirty="0" err="1" smtClean="0"/>
              <a:t>Hailiang</a:t>
            </a:r>
            <a:r>
              <a:rPr lang="en-US" dirty="0" smtClean="0"/>
              <a:t> Huang for fine-mapping slides</a:t>
            </a:r>
            <a:endParaRPr lang="en-US" dirty="0"/>
          </a:p>
        </p:txBody>
      </p:sp>
      <p:pic>
        <p:nvPicPr>
          <p:cNvPr id="6" name="Picture 5"/>
          <p:cNvPicPr>
            <a:picLocks noChangeAspect="1"/>
          </p:cNvPicPr>
          <p:nvPr/>
        </p:nvPicPr>
        <p:blipFill>
          <a:blip r:embed="rId2"/>
          <a:stretch>
            <a:fillRect/>
          </a:stretch>
        </p:blipFill>
        <p:spPr>
          <a:xfrm>
            <a:off x="685800" y="3479300"/>
            <a:ext cx="2032000" cy="3048000"/>
          </a:xfrm>
          <a:prstGeom prst="rect">
            <a:avLst/>
          </a:prstGeom>
        </p:spPr>
      </p:pic>
    </p:spTree>
    <p:extLst>
      <p:ext uri="{BB962C8B-B14F-4D97-AF65-F5344CB8AC3E}">
        <p14:creationId xmlns:p14="http://schemas.microsoft.com/office/powerpoint/2010/main" val="25822081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a genetic signal in  polygenic architecture</a:t>
            </a:r>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08638" y="3762841"/>
            <a:ext cx="1069524" cy="369332"/>
          </a:xfrm>
          <a:prstGeom prst="rect">
            <a:avLst/>
          </a:prstGeom>
          <a:noFill/>
        </p:spPr>
        <p:txBody>
          <a:bodyPr wrap="none" rtlCol="0">
            <a:spAutoFit/>
          </a:bodyPr>
          <a:lstStyle/>
          <a:p>
            <a:r>
              <a:rPr lang="en-US" dirty="0" smtClean="0"/>
              <a:t>LD blocks</a:t>
            </a:r>
            <a:endParaRPr lang="en-US" dirty="0"/>
          </a:p>
        </p:txBody>
      </p:sp>
      <p:sp>
        <p:nvSpPr>
          <p:cNvPr id="31" name="TextBox 30"/>
          <p:cNvSpPr txBox="1"/>
          <p:nvPr/>
        </p:nvSpPr>
        <p:spPr>
          <a:xfrm>
            <a:off x="3820287" y="1797091"/>
            <a:ext cx="2041807" cy="369332"/>
          </a:xfrm>
          <a:prstGeom prst="rect">
            <a:avLst/>
          </a:prstGeom>
          <a:noFill/>
        </p:spPr>
        <p:txBody>
          <a:bodyPr wrap="none" rtlCol="0">
            <a:spAutoFit/>
          </a:bodyPr>
          <a:lstStyle/>
          <a:p>
            <a:r>
              <a:rPr lang="en-US" dirty="0" smtClean="0"/>
              <a:t>Lonely SNPs [no LD]</a:t>
            </a:r>
            <a:endParaRPr lang="en-US" dirty="0"/>
          </a:p>
        </p:txBody>
      </p:sp>
      <p:cxnSp>
        <p:nvCxnSpPr>
          <p:cNvPr id="32" name="Straight Arrow Connector 31"/>
          <p:cNvCxnSpPr>
            <a:stCxn id="31" idx="2"/>
            <a:endCxn id="17" idx="0"/>
          </p:cNvCxnSpPr>
          <p:nvPr/>
        </p:nvCxnSpPr>
        <p:spPr>
          <a:xfrm flipH="1">
            <a:off x="4343400" y="2166423"/>
            <a:ext cx="497791" cy="4894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1" idx="2"/>
            <a:endCxn id="22" idx="0"/>
          </p:cNvCxnSpPr>
          <p:nvPr/>
        </p:nvCxnSpPr>
        <p:spPr>
          <a:xfrm>
            <a:off x="4841191" y="2166423"/>
            <a:ext cx="1211947" cy="4894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5" idx="0"/>
            <a:endCxn id="28" idx="2"/>
          </p:cNvCxnSpPr>
          <p:nvPr/>
        </p:nvCxnSpPr>
        <p:spPr>
          <a:xfrm flipH="1" flipV="1">
            <a:off x="2664545" y="2884480"/>
            <a:ext cx="1678855" cy="8783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5" idx="0"/>
            <a:endCxn id="29" idx="2"/>
          </p:cNvCxnSpPr>
          <p:nvPr/>
        </p:nvCxnSpPr>
        <p:spPr>
          <a:xfrm flipV="1">
            <a:off x="4343400" y="2884479"/>
            <a:ext cx="855461" cy="878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5" idx="0"/>
            <a:endCxn id="30" idx="2"/>
          </p:cNvCxnSpPr>
          <p:nvPr/>
        </p:nvCxnSpPr>
        <p:spPr>
          <a:xfrm flipV="1">
            <a:off x="4343400" y="2884479"/>
            <a:ext cx="2723962" cy="8783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6641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a genetic signal in  polygenic architecture</a:t>
            </a:r>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8424418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a genetic signal in  polygenic architecture</a:t>
            </a:r>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TextBox 55"/>
          <p:cNvSpPr txBox="1"/>
          <p:nvPr/>
        </p:nvSpPr>
        <p:spPr>
          <a:xfrm>
            <a:off x="68883" y="213879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8" name="TextBox 57"/>
          <p:cNvSpPr txBox="1"/>
          <p:nvPr/>
        </p:nvSpPr>
        <p:spPr>
          <a:xfrm>
            <a:off x="467167" y="2159262"/>
            <a:ext cx="1219918" cy="369332"/>
          </a:xfrm>
          <a:prstGeom prst="rect">
            <a:avLst/>
          </a:prstGeom>
          <a:noFill/>
        </p:spPr>
        <p:txBody>
          <a:bodyPr wrap="none" rtlCol="0">
            <a:spAutoFit/>
          </a:bodyPr>
          <a:lstStyle/>
          <a:p>
            <a:r>
              <a:rPr lang="en-US" dirty="0" smtClean="0"/>
              <a:t>Causal SNP</a:t>
            </a:r>
            <a:endParaRPr lang="en-US" dirty="0"/>
          </a:p>
        </p:txBody>
      </p:sp>
    </p:spTree>
    <p:extLst>
      <p:ext uri="{BB962C8B-B14F-4D97-AF65-F5344CB8AC3E}">
        <p14:creationId xmlns:p14="http://schemas.microsoft.com/office/powerpoint/2010/main" val="2295964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a genetic signal in  polygenic architecture</a:t>
            </a:r>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42424" y="3181210"/>
            <a:ext cx="697276" cy="369332"/>
          </a:xfrm>
          <a:prstGeom prst="rect">
            <a:avLst/>
          </a:prstGeom>
          <a:noFill/>
        </p:spPr>
        <p:txBody>
          <a:bodyPr wrap="none" rtlCol="0">
            <a:spAutoFit/>
          </a:bodyPr>
          <a:lstStyle/>
          <a:p>
            <a:r>
              <a:rPr lang="en-US" dirty="0" err="1" smtClean="0"/>
              <a:t>Sim</a:t>
            </a:r>
            <a:r>
              <a:rPr lang="en-US" dirty="0" smtClean="0"/>
              <a:t> 1 </a:t>
            </a:r>
            <a:endParaRPr lang="en-US" dirty="0"/>
          </a:p>
        </p:txBody>
      </p:sp>
      <p:sp>
        <p:nvSpPr>
          <p:cNvPr id="56" name="TextBox 55"/>
          <p:cNvSpPr txBox="1"/>
          <p:nvPr/>
        </p:nvSpPr>
        <p:spPr>
          <a:xfrm>
            <a:off x="68883" y="213879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8" name="TextBox 57"/>
          <p:cNvSpPr txBox="1"/>
          <p:nvPr/>
        </p:nvSpPr>
        <p:spPr>
          <a:xfrm>
            <a:off x="467167" y="2159262"/>
            <a:ext cx="1219918" cy="369332"/>
          </a:xfrm>
          <a:prstGeom prst="rect">
            <a:avLst/>
          </a:prstGeom>
          <a:noFill/>
        </p:spPr>
        <p:txBody>
          <a:bodyPr wrap="none" rtlCol="0">
            <a:spAutoFit/>
          </a:bodyPr>
          <a:lstStyle/>
          <a:p>
            <a:r>
              <a:rPr lang="en-US" dirty="0" smtClean="0"/>
              <a:t>Causal SNP</a:t>
            </a:r>
            <a:endParaRPr lang="en-US" dirty="0"/>
          </a:p>
        </p:txBody>
      </p:sp>
    </p:spTree>
    <p:extLst>
      <p:ext uri="{BB962C8B-B14F-4D97-AF65-F5344CB8AC3E}">
        <p14:creationId xmlns:p14="http://schemas.microsoft.com/office/powerpoint/2010/main" val="40266306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a genetic signal in  polygenic architecture</a:t>
            </a:r>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42424" y="3181210"/>
            <a:ext cx="697276" cy="369332"/>
          </a:xfrm>
          <a:prstGeom prst="rect">
            <a:avLst/>
          </a:prstGeom>
          <a:noFill/>
        </p:spPr>
        <p:txBody>
          <a:bodyPr wrap="none" rtlCol="0">
            <a:spAutoFit/>
          </a:bodyPr>
          <a:lstStyle/>
          <a:p>
            <a:r>
              <a:rPr lang="en-US" dirty="0" err="1" smtClean="0"/>
              <a:t>Sim</a:t>
            </a:r>
            <a:r>
              <a:rPr lang="en-US" dirty="0" smtClean="0"/>
              <a:t> 1 </a:t>
            </a:r>
            <a:endParaRPr lang="en-US" dirty="0"/>
          </a:p>
        </p:txBody>
      </p:sp>
      <p:sp>
        <p:nvSpPr>
          <p:cNvPr id="33" name="TextBox 32"/>
          <p:cNvSpPr txBox="1"/>
          <p:nvPr/>
        </p:nvSpPr>
        <p:spPr>
          <a:xfrm>
            <a:off x="1740582" y="311183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3" name="TextBox 42"/>
          <p:cNvSpPr txBox="1"/>
          <p:nvPr/>
        </p:nvSpPr>
        <p:spPr>
          <a:xfrm>
            <a:off x="6523849" y="30720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6" name="TextBox 55"/>
          <p:cNvSpPr txBox="1"/>
          <p:nvPr/>
        </p:nvSpPr>
        <p:spPr>
          <a:xfrm>
            <a:off x="68883" y="213879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8" name="TextBox 57"/>
          <p:cNvSpPr txBox="1"/>
          <p:nvPr/>
        </p:nvSpPr>
        <p:spPr>
          <a:xfrm>
            <a:off x="467167" y="2159262"/>
            <a:ext cx="1219918" cy="369332"/>
          </a:xfrm>
          <a:prstGeom prst="rect">
            <a:avLst/>
          </a:prstGeom>
          <a:noFill/>
        </p:spPr>
        <p:txBody>
          <a:bodyPr wrap="none" rtlCol="0">
            <a:spAutoFit/>
          </a:bodyPr>
          <a:lstStyle/>
          <a:p>
            <a:r>
              <a:rPr lang="en-US" dirty="0" smtClean="0"/>
              <a:t>Causal SNP</a:t>
            </a:r>
            <a:endParaRPr lang="en-US" dirty="0"/>
          </a:p>
        </p:txBody>
      </p:sp>
    </p:spTree>
    <p:extLst>
      <p:ext uri="{BB962C8B-B14F-4D97-AF65-F5344CB8AC3E}">
        <p14:creationId xmlns:p14="http://schemas.microsoft.com/office/powerpoint/2010/main" val="10956644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a genetic signal in  polygenic architecture</a:t>
            </a:r>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42424" y="3181210"/>
            <a:ext cx="697276" cy="369332"/>
          </a:xfrm>
          <a:prstGeom prst="rect">
            <a:avLst/>
          </a:prstGeom>
          <a:noFill/>
        </p:spPr>
        <p:txBody>
          <a:bodyPr wrap="none" rtlCol="0">
            <a:spAutoFit/>
          </a:bodyPr>
          <a:lstStyle/>
          <a:p>
            <a:r>
              <a:rPr lang="en-US" dirty="0" err="1" smtClean="0"/>
              <a:t>Sim</a:t>
            </a:r>
            <a:r>
              <a:rPr lang="en-US" dirty="0" smtClean="0"/>
              <a:t> 1 </a:t>
            </a:r>
            <a:endParaRPr lang="en-US" dirty="0"/>
          </a:p>
        </p:txBody>
      </p:sp>
      <p:sp>
        <p:nvSpPr>
          <p:cNvPr id="33" name="TextBox 32"/>
          <p:cNvSpPr txBox="1"/>
          <p:nvPr/>
        </p:nvSpPr>
        <p:spPr>
          <a:xfrm>
            <a:off x="1740582" y="311183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3" name="TextBox 42"/>
          <p:cNvSpPr txBox="1"/>
          <p:nvPr/>
        </p:nvSpPr>
        <p:spPr>
          <a:xfrm>
            <a:off x="6523849" y="30720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0" name="Rectangle 49"/>
          <p:cNvSpPr/>
          <p:nvPr/>
        </p:nvSpPr>
        <p:spPr>
          <a:xfrm>
            <a:off x="1182059" y="3207642"/>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229607" y="318121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68883" y="213879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6" name="TextBox 55"/>
          <p:cNvSpPr txBox="1"/>
          <p:nvPr/>
        </p:nvSpPr>
        <p:spPr>
          <a:xfrm>
            <a:off x="467167" y="2159262"/>
            <a:ext cx="1219918" cy="369332"/>
          </a:xfrm>
          <a:prstGeom prst="rect">
            <a:avLst/>
          </a:prstGeom>
          <a:noFill/>
        </p:spPr>
        <p:txBody>
          <a:bodyPr wrap="none" rtlCol="0">
            <a:spAutoFit/>
          </a:bodyPr>
          <a:lstStyle/>
          <a:p>
            <a:r>
              <a:rPr lang="en-US" dirty="0" smtClean="0"/>
              <a:t>Causal SNP</a:t>
            </a:r>
            <a:endParaRPr lang="en-US" dirty="0"/>
          </a:p>
        </p:txBody>
      </p:sp>
    </p:spTree>
    <p:extLst>
      <p:ext uri="{BB962C8B-B14F-4D97-AF65-F5344CB8AC3E}">
        <p14:creationId xmlns:p14="http://schemas.microsoft.com/office/powerpoint/2010/main" val="24713258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a genetic signal in  polygenic architecture</a:t>
            </a:r>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42424" y="3181210"/>
            <a:ext cx="697276" cy="369332"/>
          </a:xfrm>
          <a:prstGeom prst="rect">
            <a:avLst/>
          </a:prstGeom>
          <a:noFill/>
        </p:spPr>
        <p:txBody>
          <a:bodyPr wrap="none" rtlCol="0">
            <a:spAutoFit/>
          </a:bodyPr>
          <a:lstStyle/>
          <a:p>
            <a:r>
              <a:rPr lang="en-US" dirty="0" err="1" smtClean="0"/>
              <a:t>Sim</a:t>
            </a:r>
            <a:r>
              <a:rPr lang="en-US" dirty="0" smtClean="0"/>
              <a:t> 1 </a:t>
            </a:r>
            <a:endParaRPr lang="en-US" dirty="0"/>
          </a:p>
        </p:txBody>
      </p:sp>
      <p:sp>
        <p:nvSpPr>
          <p:cNvPr id="33" name="TextBox 32"/>
          <p:cNvSpPr txBox="1"/>
          <p:nvPr/>
        </p:nvSpPr>
        <p:spPr>
          <a:xfrm>
            <a:off x="1740582" y="311183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3" name="TextBox 42"/>
          <p:cNvSpPr txBox="1"/>
          <p:nvPr/>
        </p:nvSpPr>
        <p:spPr>
          <a:xfrm>
            <a:off x="6523849" y="30720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4" name="TextBox 43"/>
          <p:cNvSpPr txBox="1"/>
          <p:nvPr/>
        </p:nvSpPr>
        <p:spPr>
          <a:xfrm>
            <a:off x="-42424" y="3720521"/>
            <a:ext cx="697276" cy="369332"/>
          </a:xfrm>
          <a:prstGeom prst="rect">
            <a:avLst/>
          </a:prstGeom>
          <a:noFill/>
        </p:spPr>
        <p:txBody>
          <a:bodyPr wrap="none" rtlCol="0">
            <a:spAutoFit/>
          </a:bodyPr>
          <a:lstStyle/>
          <a:p>
            <a:r>
              <a:rPr lang="en-US" dirty="0" err="1" smtClean="0"/>
              <a:t>Sim</a:t>
            </a:r>
            <a:r>
              <a:rPr lang="en-US" dirty="0" smtClean="0"/>
              <a:t> 2</a:t>
            </a:r>
            <a:endParaRPr lang="en-US" dirty="0"/>
          </a:p>
        </p:txBody>
      </p:sp>
      <p:sp>
        <p:nvSpPr>
          <p:cNvPr id="45" name="TextBox 44"/>
          <p:cNvSpPr txBox="1"/>
          <p:nvPr/>
        </p:nvSpPr>
        <p:spPr>
          <a:xfrm>
            <a:off x="2442387" y="361131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6" name="TextBox 45"/>
          <p:cNvSpPr txBox="1"/>
          <p:nvPr/>
        </p:nvSpPr>
        <p:spPr>
          <a:xfrm>
            <a:off x="5209327" y="361131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0" name="Rectangle 49"/>
          <p:cNvSpPr/>
          <p:nvPr/>
        </p:nvSpPr>
        <p:spPr>
          <a:xfrm>
            <a:off x="1182059" y="3207642"/>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229607" y="318121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68883" y="213879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6" name="TextBox 55"/>
          <p:cNvSpPr txBox="1"/>
          <p:nvPr/>
        </p:nvSpPr>
        <p:spPr>
          <a:xfrm>
            <a:off x="467167" y="2159262"/>
            <a:ext cx="1219918" cy="369332"/>
          </a:xfrm>
          <a:prstGeom prst="rect">
            <a:avLst/>
          </a:prstGeom>
          <a:noFill/>
        </p:spPr>
        <p:txBody>
          <a:bodyPr wrap="none" rtlCol="0">
            <a:spAutoFit/>
          </a:bodyPr>
          <a:lstStyle/>
          <a:p>
            <a:r>
              <a:rPr lang="en-US" dirty="0" smtClean="0"/>
              <a:t>Causal SNP</a:t>
            </a:r>
            <a:endParaRPr lang="en-US" dirty="0"/>
          </a:p>
        </p:txBody>
      </p:sp>
    </p:spTree>
    <p:extLst>
      <p:ext uri="{BB962C8B-B14F-4D97-AF65-F5344CB8AC3E}">
        <p14:creationId xmlns:p14="http://schemas.microsoft.com/office/powerpoint/2010/main" val="12217107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a genetic signal in  polygenic architecture</a:t>
            </a:r>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42424" y="3181210"/>
            <a:ext cx="697276" cy="369332"/>
          </a:xfrm>
          <a:prstGeom prst="rect">
            <a:avLst/>
          </a:prstGeom>
          <a:noFill/>
        </p:spPr>
        <p:txBody>
          <a:bodyPr wrap="none" rtlCol="0">
            <a:spAutoFit/>
          </a:bodyPr>
          <a:lstStyle/>
          <a:p>
            <a:r>
              <a:rPr lang="en-US" dirty="0" err="1" smtClean="0"/>
              <a:t>Sim</a:t>
            </a:r>
            <a:r>
              <a:rPr lang="en-US" dirty="0" smtClean="0"/>
              <a:t> 1 </a:t>
            </a:r>
            <a:endParaRPr lang="en-US" dirty="0"/>
          </a:p>
        </p:txBody>
      </p:sp>
      <p:sp>
        <p:nvSpPr>
          <p:cNvPr id="33" name="TextBox 32"/>
          <p:cNvSpPr txBox="1"/>
          <p:nvPr/>
        </p:nvSpPr>
        <p:spPr>
          <a:xfrm>
            <a:off x="1740582" y="311183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3" name="TextBox 42"/>
          <p:cNvSpPr txBox="1"/>
          <p:nvPr/>
        </p:nvSpPr>
        <p:spPr>
          <a:xfrm>
            <a:off x="6523849" y="30720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4" name="TextBox 43"/>
          <p:cNvSpPr txBox="1"/>
          <p:nvPr/>
        </p:nvSpPr>
        <p:spPr>
          <a:xfrm>
            <a:off x="-42424" y="3720521"/>
            <a:ext cx="697276" cy="369332"/>
          </a:xfrm>
          <a:prstGeom prst="rect">
            <a:avLst/>
          </a:prstGeom>
          <a:noFill/>
        </p:spPr>
        <p:txBody>
          <a:bodyPr wrap="none" rtlCol="0">
            <a:spAutoFit/>
          </a:bodyPr>
          <a:lstStyle/>
          <a:p>
            <a:r>
              <a:rPr lang="en-US" dirty="0" err="1" smtClean="0"/>
              <a:t>Sim</a:t>
            </a:r>
            <a:r>
              <a:rPr lang="en-US" dirty="0" smtClean="0"/>
              <a:t> 2</a:t>
            </a:r>
            <a:endParaRPr lang="en-US" dirty="0"/>
          </a:p>
        </p:txBody>
      </p:sp>
      <p:sp>
        <p:nvSpPr>
          <p:cNvPr id="45" name="TextBox 44"/>
          <p:cNvSpPr txBox="1"/>
          <p:nvPr/>
        </p:nvSpPr>
        <p:spPr>
          <a:xfrm>
            <a:off x="2442387" y="361131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6" name="TextBox 45"/>
          <p:cNvSpPr txBox="1"/>
          <p:nvPr/>
        </p:nvSpPr>
        <p:spPr>
          <a:xfrm>
            <a:off x="5209327" y="361131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0" name="Rectangle 49"/>
          <p:cNvSpPr/>
          <p:nvPr/>
        </p:nvSpPr>
        <p:spPr>
          <a:xfrm>
            <a:off x="1182059" y="3207642"/>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174750" y="3720521"/>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229607" y="318121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4551785" y="3720521"/>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68883" y="213879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6" name="TextBox 55"/>
          <p:cNvSpPr txBox="1"/>
          <p:nvPr/>
        </p:nvSpPr>
        <p:spPr>
          <a:xfrm>
            <a:off x="467167" y="2159262"/>
            <a:ext cx="1219918" cy="369332"/>
          </a:xfrm>
          <a:prstGeom prst="rect">
            <a:avLst/>
          </a:prstGeom>
          <a:noFill/>
        </p:spPr>
        <p:txBody>
          <a:bodyPr wrap="none" rtlCol="0">
            <a:spAutoFit/>
          </a:bodyPr>
          <a:lstStyle/>
          <a:p>
            <a:r>
              <a:rPr lang="en-US" dirty="0" smtClean="0"/>
              <a:t>Causal SNP</a:t>
            </a:r>
            <a:endParaRPr lang="en-US" dirty="0"/>
          </a:p>
        </p:txBody>
      </p:sp>
    </p:spTree>
    <p:extLst>
      <p:ext uri="{BB962C8B-B14F-4D97-AF65-F5344CB8AC3E}">
        <p14:creationId xmlns:p14="http://schemas.microsoft.com/office/powerpoint/2010/main" val="13809220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a genetic signal in  polygenic architecture</a:t>
            </a:r>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42424" y="3181210"/>
            <a:ext cx="697276" cy="369332"/>
          </a:xfrm>
          <a:prstGeom prst="rect">
            <a:avLst/>
          </a:prstGeom>
          <a:noFill/>
        </p:spPr>
        <p:txBody>
          <a:bodyPr wrap="none" rtlCol="0">
            <a:spAutoFit/>
          </a:bodyPr>
          <a:lstStyle/>
          <a:p>
            <a:r>
              <a:rPr lang="en-US" dirty="0" err="1" smtClean="0"/>
              <a:t>Sim</a:t>
            </a:r>
            <a:r>
              <a:rPr lang="en-US" dirty="0" smtClean="0"/>
              <a:t> 1 </a:t>
            </a:r>
            <a:endParaRPr lang="en-US" dirty="0"/>
          </a:p>
        </p:txBody>
      </p:sp>
      <p:sp>
        <p:nvSpPr>
          <p:cNvPr id="33" name="TextBox 32"/>
          <p:cNvSpPr txBox="1"/>
          <p:nvPr/>
        </p:nvSpPr>
        <p:spPr>
          <a:xfrm>
            <a:off x="1740582" y="311183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3" name="TextBox 42"/>
          <p:cNvSpPr txBox="1"/>
          <p:nvPr/>
        </p:nvSpPr>
        <p:spPr>
          <a:xfrm>
            <a:off x="6523849" y="30720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4" name="TextBox 43"/>
          <p:cNvSpPr txBox="1"/>
          <p:nvPr/>
        </p:nvSpPr>
        <p:spPr>
          <a:xfrm>
            <a:off x="-42424" y="3720521"/>
            <a:ext cx="697276" cy="369332"/>
          </a:xfrm>
          <a:prstGeom prst="rect">
            <a:avLst/>
          </a:prstGeom>
          <a:noFill/>
        </p:spPr>
        <p:txBody>
          <a:bodyPr wrap="none" rtlCol="0">
            <a:spAutoFit/>
          </a:bodyPr>
          <a:lstStyle/>
          <a:p>
            <a:r>
              <a:rPr lang="en-US" dirty="0" err="1" smtClean="0"/>
              <a:t>Sim</a:t>
            </a:r>
            <a:r>
              <a:rPr lang="en-US" dirty="0" smtClean="0"/>
              <a:t> 2</a:t>
            </a:r>
            <a:endParaRPr lang="en-US" dirty="0"/>
          </a:p>
        </p:txBody>
      </p:sp>
      <p:sp>
        <p:nvSpPr>
          <p:cNvPr id="45" name="TextBox 44"/>
          <p:cNvSpPr txBox="1"/>
          <p:nvPr/>
        </p:nvSpPr>
        <p:spPr>
          <a:xfrm>
            <a:off x="2442387" y="361131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6" name="TextBox 45"/>
          <p:cNvSpPr txBox="1"/>
          <p:nvPr/>
        </p:nvSpPr>
        <p:spPr>
          <a:xfrm>
            <a:off x="5209327" y="361131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7" name="TextBox 46"/>
          <p:cNvSpPr txBox="1"/>
          <p:nvPr/>
        </p:nvSpPr>
        <p:spPr>
          <a:xfrm>
            <a:off x="-25641" y="4234979"/>
            <a:ext cx="697276" cy="646331"/>
          </a:xfrm>
          <a:prstGeom prst="rect">
            <a:avLst/>
          </a:prstGeom>
          <a:noFill/>
        </p:spPr>
        <p:txBody>
          <a:bodyPr wrap="none" rtlCol="0">
            <a:spAutoFit/>
          </a:bodyPr>
          <a:lstStyle/>
          <a:p>
            <a:r>
              <a:rPr lang="en-US" dirty="0" err="1" smtClean="0"/>
              <a:t>Sim</a:t>
            </a:r>
            <a:r>
              <a:rPr lang="en-US" dirty="0" smtClean="0"/>
              <a:t> 3</a:t>
            </a:r>
          </a:p>
          <a:p>
            <a:endParaRPr lang="en-US" dirty="0"/>
          </a:p>
        </p:txBody>
      </p:sp>
      <p:sp>
        <p:nvSpPr>
          <p:cNvPr id="48" name="TextBox 47"/>
          <p:cNvSpPr txBox="1"/>
          <p:nvPr/>
        </p:nvSpPr>
        <p:spPr>
          <a:xfrm>
            <a:off x="4161649" y="4021315"/>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9" name="TextBox 48"/>
          <p:cNvSpPr txBox="1"/>
          <p:nvPr/>
        </p:nvSpPr>
        <p:spPr>
          <a:xfrm>
            <a:off x="7229609" y="4021315"/>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0" name="Rectangle 49"/>
          <p:cNvSpPr/>
          <p:nvPr/>
        </p:nvSpPr>
        <p:spPr>
          <a:xfrm>
            <a:off x="1182059" y="3207642"/>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174750" y="3720521"/>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229607" y="318121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4551785" y="3720521"/>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68883" y="213879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6" name="TextBox 55"/>
          <p:cNvSpPr txBox="1"/>
          <p:nvPr/>
        </p:nvSpPr>
        <p:spPr>
          <a:xfrm>
            <a:off x="467167" y="2159262"/>
            <a:ext cx="1219918" cy="369332"/>
          </a:xfrm>
          <a:prstGeom prst="rect">
            <a:avLst/>
          </a:prstGeom>
          <a:noFill/>
        </p:spPr>
        <p:txBody>
          <a:bodyPr wrap="none" rtlCol="0">
            <a:spAutoFit/>
          </a:bodyPr>
          <a:lstStyle/>
          <a:p>
            <a:r>
              <a:rPr lang="en-US" dirty="0" smtClean="0"/>
              <a:t>Causal SNP</a:t>
            </a:r>
            <a:endParaRPr lang="en-US" dirty="0"/>
          </a:p>
        </p:txBody>
      </p:sp>
    </p:spTree>
    <p:extLst>
      <p:ext uri="{BB962C8B-B14F-4D97-AF65-F5344CB8AC3E}">
        <p14:creationId xmlns:p14="http://schemas.microsoft.com/office/powerpoint/2010/main" val="21306757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a genetic signal in  polygenic architecture</a:t>
            </a:r>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42424" y="3181210"/>
            <a:ext cx="697276" cy="369332"/>
          </a:xfrm>
          <a:prstGeom prst="rect">
            <a:avLst/>
          </a:prstGeom>
          <a:noFill/>
        </p:spPr>
        <p:txBody>
          <a:bodyPr wrap="none" rtlCol="0">
            <a:spAutoFit/>
          </a:bodyPr>
          <a:lstStyle/>
          <a:p>
            <a:r>
              <a:rPr lang="en-US" dirty="0" err="1" smtClean="0"/>
              <a:t>Sim</a:t>
            </a:r>
            <a:r>
              <a:rPr lang="en-US" dirty="0" smtClean="0"/>
              <a:t> 1 </a:t>
            </a:r>
            <a:endParaRPr lang="en-US" dirty="0"/>
          </a:p>
        </p:txBody>
      </p:sp>
      <p:sp>
        <p:nvSpPr>
          <p:cNvPr id="33" name="TextBox 32"/>
          <p:cNvSpPr txBox="1"/>
          <p:nvPr/>
        </p:nvSpPr>
        <p:spPr>
          <a:xfrm>
            <a:off x="1740582" y="311183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3" name="TextBox 42"/>
          <p:cNvSpPr txBox="1"/>
          <p:nvPr/>
        </p:nvSpPr>
        <p:spPr>
          <a:xfrm>
            <a:off x="6523849" y="30720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4" name="TextBox 43"/>
          <p:cNvSpPr txBox="1"/>
          <p:nvPr/>
        </p:nvSpPr>
        <p:spPr>
          <a:xfrm>
            <a:off x="-42424" y="3720521"/>
            <a:ext cx="697276" cy="369332"/>
          </a:xfrm>
          <a:prstGeom prst="rect">
            <a:avLst/>
          </a:prstGeom>
          <a:noFill/>
        </p:spPr>
        <p:txBody>
          <a:bodyPr wrap="none" rtlCol="0">
            <a:spAutoFit/>
          </a:bodyPr>
          <a:lstStyle/>
          <a:p>
            <a:r>
              <a:rPr lang="en-US" dirty="0" err="1" smtClean="0"/>
              <a:t>Sim</a:t>
            </a:r>
            <a:r>
              <a:rPr lang="en-US" dirty="0" smtClean="0"/>
              <a:t> 2</a:t>
            </a:r>
            <a:endParaRPr lang="en-US" dirty="0"/>
          </a:p>
        </p:txBody>
      </p:sp>
      <p:sp>
        <p:nvSpPr>
          <p:cNvPr id="45" name="TextBox 44"/>
          <p:cNvSpPr txBox="1"/>
          <p:nvPr/>
        </p:nvSpPr>
        <p:spPr>
          <a:xfrm>
            <a:off x="2442387" y="361131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6" name="TextBox 45"/>
          <p:cNvSpPr txBox="1"/>
          <p:nvPr/>
        </p:nvSpPr>
        <p:spPr>
          <a:xfrm>
            <a:off x="5209327" y="361131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7" name="TextBox 46"/>
          <p:cNvSpPr txBox="1"/>
          <p:nvPr/>
        </p:nvSpPr>
        <p:spPr>
          <a:xfrm>
            <a:off x="-25641" y="4234979"/>
            <a:ext cx="697276" cy="646331"/>
          </a:xfrm>
          <a:prstGeom prst="rect">
            <a:avLst/>
          </a:prstGeom>
          <a:noFill/>
        </p:spPr>
        <p:txBody>
          <a:bodyPr wrap="none" rtlCol="0">
            <a:spAutoFit/>
          </a:bodyPr>
          <a:lstStyle/>
          <a:p>
            <a:r>
              <a:rPr lang="en-US" dirty="0" err="1" smtClean="0"/>
              <a:t>Sim</a:t>
            </a:r>
            <a:r>
              <a:rPr lang="en-US" dirty="0" smtClean="0"/>
              <a:t> 3</a:t>
            </a:r>
          </a:p>
          <a:p>
            <a:endParaRPr lang="en-US" dirty="0"/>
          </a:p>
        </p:txBody>
      </p:sp>
      <p:sp>
        <p:nvSpPr>
          <p:cNvPr id="48" name="TextBox 47"/>
          <p:cNvSpPr txBox="1"/>
          <p:nvPr/>
        </p:nvSpPr>
        <p:spPr>
          <a:xfrm>
            <a:off x="4161649" y="4021315"/>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9" name="TextBox 48"/>
          <p:cNvSpPr txBox="1"/>
          <p:nvPr/>
        </p:nvSpPr>
        <p:spPr>
          <a:xfrm>
            <a:off x="7229609" y="4021315"/>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0" name="Rectangle 49"/>
          <p:cNvSpPr/>
          <p:nvPr/>
        </p:nvSpPr>
        <p:spPr>
          <a:xfrm>
            <a:off x="1182059" y="3207642"/>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174750" y="3720521"/>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229607" y="318121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229607" y="4092627"/>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4551785" y="3720521"/>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68883" y="213879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6" name="TextBox 55"/>
          <p:cNvSpPr txBox="1"/>
          <p:nvPr/>
        </p:nvSpPr>
        <p:spPr>
          <a:xfrm>
            <a:off x="467167" y="2159262"/>
            <a:ext cx="1219918" cy="369332"/>
          </a:xfrm>
          <a:prstGeom prst="rect">
            <a:avLst/>
          </a:prstGeom>
          <a:noFill/>
        </p:spPr>
        <p:txBody>
          <a:bodyPr wrap="none" rtlCol="0">
            <a:spAutoFit/>
          </a:bodyPr>
          <a:lstStyle/>
          <a:p>
            <a:r>
              <a:rPr lang="en-US" dirty="0" smtClean="0"/>
              <a:t>Causal SNP</a:t>
            </a:r>
            <a:endParaRPr lang="en-US" dirty="0"/>
          </a:p>
        </p:txBody>
      </p:sp>
    </p:spTree>
    <p:extLst>
      <p:ext uri="{BB962C8B-B14F-4D97-AF65-F5344CB8AC3E}">
        <p14:creationId xmlns:p14="http://schemas.microsoft.com/office/powerpoint/2010/main" val="31724592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pc2.pdf"/>
          <p:cNvPicPr>
            <a:picLocks noGrp="1" noChangeAspect="1"/>
          </p:cNvPicPr>
          <p:nvPr>
            <p:ph idx="1"/>
          </p:nvPr>
        </p:nvPicPr>
        <p:blipFill>
          <a:blip r:embed="rId2">
            <a:extLst>
              <a:ext uri="{28A0092B-C50C-407E-A947-70E740481C1C}">
                <a14:useLocalDpi xmlns:a14="http://schemas.microsoft.com/office/drawing/2010/main" val="0"/>
              </a:ext>
            </a:extLst>
          </a:blip>
          <a:srcRect l="-12740" r="-12740"/>
          <a:stretch>
            <a:fillRect/>
          </a:stretch>
        </p:blipFill>
        <p:spPr>
          <a:xfrm>
            <a:off x="-697688" y="188623"/>
            <a:ext cx="10630667" cy="5846457"/>
          </a:xfrm>
        </p:spPr>
      </p:pic>
    </p:spTree>
    <p:extLst>
      <p:ext uri="{BB962C8B-B14F-4D97-AF65-F5344CB8AC3E}">
        <p14:creationId xmlns:p14="http://schemas.microsoft.com/office/powerpoint/2010/main" val="31398973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a genetic signal in  polygenic architecture</a:t>
            </a:r>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42424" y="3181210"/>
            <a:ext cx="697276" cy="369332"/>
          </a:xfrm>
          <a:prstGeom prst="rect">
            <a:avLst/>
          </a:prstGeom>
          <a:noFill/>
        </p:spPr>
        <p:txBody>
          <a:bodyPr wrap="none" rtlCol="0">
            <a:spAutoFit/>
          </a:bodyPr>
          <a:lstStyle/>
          <a:p>
            <a:r>
              <a:rPr lang="en-US" dirty="0" err="1" smtClean="0"/>
              <a:t>Sim</a:t>
            </a:r>
            <a:r>
              <a:rPr lang="en-US" dirty="0" smtClean="0"/>
              <a:t> 1 </a:t>
            </a:r>
            <a:endParaRPr lang="en-US" dirty="0"/>
          </a:p>
        </p:txBody>
      </p:sp>
      <p:sp>
        <p:nvSpPr>
          <p:cNvPr id="33" name="TextBox 32"/>
          <p:cNvSpPr txBox="1"/>
          <p:nvPr/>
        </p:nvSpPr>
        <p:spPr>
          <a:xfrm>
            <a:off x="1740582" y="311183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3" name="TextBox 42"/>
          <p:cNvSpPr txBox="1"/>
          <p:nvPr/>
        </p:nvSpPr>
        <p:spPr>
          <a:xfrm>
            <a:off x="6523849" y="30720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4" name="TextBox 43"/>
          <p:cNvSpPr txBox="1"/>
          <p:nvPr/>
        </p:nvSpPr>
        <p:spPr>
          <a:xfrm>
            <a:off x="-42424" y="3720521"/>
            <a:ext cx="697276" cy="369332"/>
          </a:xfrm>
          <a:prstGeom prst="rect">
            <a:avLst/>
          </a:prstGeom>
          <a:noFill/>
        </p:spPr>
        <p:txBody>
          <a:bodyPr wrap="none" rtlCol="0">
            <a:spAutoFit/>
          </a:bodyPr>
          <a:lstStyle/>
          <a:p>
            <a:r>
              <a:rPr lang="en-US" dirty="0" err="1" smtClean="0"/>
              <a:t>Sim</a:t>
            </a:r>
            <a:r>
              <a:rPr lang="en-US" dirty="0" smtClean="0"/>
              <a:t> 2</a:t>
            </a:r>
            <a:endParaRPr lang="en-US" dirty="0"/>
          </a:p>
        </p:txBody>
      </p:sp>
      <p:sp>
        <p:nvSpPr>
          <p:cNvPr id="45" name="TextBox 44"/>
          <p:cNvSpPr txBox="1"/>
          <p:nvPr/>
        </p:nvSpPr>
        <p:spPr>
          <a:xfrm>
            <a:off x="2442387" y="361131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6" name="TextBox 45"/>
          <p:cNvSpPr txBox="1"/>
          <p:nvPr/>
        </p:nvSpPr>
        <p:spPr>
          <a:xfrm>
            <a:off x="5209327" y="361131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7" name="TextBox 46"/>
          <p:cNvSpPr txBox="1"/>
          <p:nvPr/>
        </p:nvSpPr>
        <p:spPr>
          <a:xfrm>
            <a:off x="-25641" y="4234979"/>
            <a:ext cx="697276" cy="646331"/>
          </a:xfrm>
          <a:prstGeom prst="rect">
            <a:avLst/>
          </a:prstGeom>
          <a:noFill/>
        </p:spPr>
        <p:txBody>
          <a:bodyPr wrap="none" rtlCol="0">
            <a:spAutoFit/>
          </a:bodyPr>
          <a:lstStyle/>
          <a:p>
            <a:r>
              <a:rPr lang="en-US" dirty="0" err="1" smtClean="0"/>
              <a:t>Sim</a:t>
            </a:r>
            <a:r>
              <a:rPr lang="en-US" dirty="0" smtClean="0"/>
              <a:t> 3</a:t>
            </a:r>
          </a:p>
          <a:p>
            <a:endParaRPr lang="en-US" dirty="0"/>
          </a:p>
        </p:txBody>
      </p:sp>
      <p:sp>
        <p:nvSpPr>
          <p:cNvPr id="48" name="TextBox 47"/>
          <p:cNvSpPr txBox="1"/>
          <p:nvPr/>
        </p:nvSpPr>
        <p:spPr>
          <a:xfrm>
            <a:off x="4161649" y="4021315"/>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9" name="TextBox 48"/>
          <p:cNvSpPr txBox="1"/>
          <p:nvPr/>
        </p:nvSpPr>
        <p:spPr>
          <a:xfrm>
            <a:off x="7229609" y="4021315"/>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0" name="Rectangle 49"/>
          <p:cNvSpPr/>
          <p:nvPr/>
        </p:nvSpPr>
        <p:spPr>
          <a:xfrm>
            <a:off x="1182059" y="3207642"/>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174750" y="3720521"/>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229607" y="318121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229607" y="4092627"/>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4551785" y="3720521"/>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68883" y="213879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6" name="TextBox 55"/>
          <p:cNvSpPr txBox="1"/>
          <p:nvPr/>
        </p:nvSpPr>
        <p:spPr>
          <a:xfrm>
            <a:off x="467167" y="2159262"/>
            <a:ext cx="1219918" cy="369332"/>
          </a:xfrm>
          <a:prstGeom prst="rect">
            <a:avLst/>
          </a:prstGeom>
          <a:noFill/>
        </p:spPr>
        <p:txBody>
          <a:bodyPr wrap="none" rtlCol="0">
            <a:spAutoFit/>
          </a:bodyPr>
          <a:lstStyle/>
          <a:p>
            <a:r>
              <a:rPr lang="en-US" dirty="0" smtClean="0"/>
              <a:t>Causal SNP</a:t>
            </a:r>
            <a:endParaRPr lang="en-US" dirty="0"/>
          </a:p>
        </p:txBody>
      </p:sp>
      <p:sp>
        <p:nvSpPr>
          <p:cNvPr id="3" name="TextBox 2"/>
          <p:cNvSpPr txBox="1"/>
          <p:nvPr/>
        </p:nvSpPr>
        <p:spPr>
          <a:xfrm>
            <a:off x="70893" y="4836423"/>
            <a:ext cx="359481" cy="369332"/>
          </a:xfrm>
          <a:prstGeom prst="rect">
            <a:avLst/>
          </a:prstGeom>
          <a:noFill/>
        </p:spPr>
        <p:txBody>
          <a:bodyPr wrap="none" rtlCol="0">
            <a:spAutoFit/>
          </a:bodyPr>
          <a:lstStyle/>
          <a:p>
            <a:r>
              <a:rPr lang="en-US" dirty="0" smtClean="0"/>
              <a:t>...</a:t>
            </a:r>
            <a:endParaRPr lang="en-US" dirty="0"/>
          </a:p>
        </p:txBody>
      </p:sp>
      <p:sp>
        <p:nvSpPr>
          <p:cNvPr id="57" name="TextBox 56"/>
          <p:cNvSpPr txBox="1"/>
          <p:nvPr/>
        </p:nvSpPr>
        <p:spPr>
          <a:xfrm>
            <a:off x="25113" y="5176900"/>
            <a:ext cx="729286" cy="646331"/>
          </a:xfrm>
          <a:prstGeom prst="rect">
            <a:avLst/>
          </a:prstGeom>
          <a:noFill/>
        </p:spPr>
        <p:txBody>
          <a:bodyPr wrap="none" rtlCol="0">
            <a:spAutoFit/>
          </a:bodyPr>
          <a:lstStyle/>
          <a:p>
            <a:r>
              <a:rPr lang="en-US" dirty="0" err="1" smtClean="0"/>
              <a:t>Sim</a:t>
            </a:r>
            <a:r>
              <a:rPr lang="en-US" dirty="0" smtClean="0"/>
              <a:t> N</a:t>
            </a:r>
          </a:p>
          <a:p>
            <a:endParaRPr lang="en-US" dirty="0"/>
          </a:p>
        </p:txBody>
      </p:sp>
      <p:sp>
        <p:nvSpPr>
          <p:cNvPr id="58" name="TextBox 57"/>
          <p:cNvSpPr txBox="1"/>
          <p:nvPr/>
        </p:nvSpPr>
        <p:spPr>
          <a:xfrm>
            <a:off x="3813987" y="51769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9" name="TextBox 58"/>
          <p:cNvSpPr txBox="1"/>
          <p:nvPr/>
        </p:nvSpPr>
        <p:spPr>
          <a:xfrm>
            <a:off x="5892403" y="51769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60" name="Rectangle 59"/>
          <p:cNvSpPr/>
          <p:nvPr/>
        </p:nvSpPr>
        <p:spPr>
          <a:xfrm>
            <a:off x="1174750" y="5260705"/>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2063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a genetic signal in  polygenic architecture</a:t>
            </a:r>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42424" y="3181210"/>
            <a:ext cx="697276" cy="369332"/>
          </a:xfrm>
          <a:prstGeom prst="rect">
            <a:avLst/>
          </a:prstGeom>
          <a:noFill/>
        </p:spPr>
        <p:txBody>
          <a:bodyPr wrap="none" rtlCol="0">
            <a:spAutoFit/>
          </a:bodyPr>
          <a:lstStyle/>
          <a:p>
            <a:r>
              <a:rPr lang="en-US" dirty="0" err="1" smtClean="0"/>
              <a:t>Sim</a:t>
            </a:r>
            <a:r>
              <a:rPr lang="en-US" dirty="0" smtClean="0"/>
              <a:t> 1 </a:t>
            </a:r>
            <a:endParaRPr lang="en-US" dirty="0"/>
          </a:p>
        </p:txBody>
      </p:sp>
      <p:sp>
        <p:nvSpPr>
          <p:cNvPr id="33" name="TextBox 32"/>
          <p:cNvSpPr txBox="1"/>
          <p:nvPr/>
        </p:nvSpPr>
        <p:spPr>
          <a:xfrm>
            <a:off x="1740582" y="311183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3" name="TextBox 42"/>
          <p:cNvSpPr txBox="1"/>
          <p:nvPr/>
        </p:nvSpPr>
        <p:spPr>
          <a:xfrm>
            <a:off x="6523849" y="30720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4" name="TextBox 43"/>
          <p:cNvSpPr txBox="1"/>
          <p:nvPr/>
        </p:nvSpPr>
        <p:spPr>
          <a:xfrm>
            <a:off x="-42424" y="3720521"/>
            <a:ext cx="697276" cy="369332"/>
          </a:xfrm>
          <a:prstGeom prst="rect">
            <a:avLst/>
          </a:prstGeom>
          <a:noFill/>
        </p:spPr>
        <p:txBody>
          <a:bodyPr wrap="none" rtlCol="0">
            <a:spAutoFit/>
          </a:bodyPr>
          <a:lstStyle/>
          <a:p>
            <a:r>
              <a:rPr lang="en-US" dirty="0" err="1" smtClean="0"/>
              <a:t>Sim</a:t>
            </a:r>
            <a:r>
              <a:rPr lang="en-US" dirty="0" smtClean="0"/>
              <a:t> 2</a:t>
            </a:r>
            <a:endParaRPr lang="en-US" dirty="0"/>
          </a:p>
        </p:txBody>
      </p:sp>
      <p:sp>
        <p:nvSpPr>
          <p:cNvPr id="45" name="TextBox 44"/>
          <p:cNvSpPr txBox="1"/>
          <p:nvPr/>
        </p:nvSpPr>
        <p:spPr>
          <a:xfrm>
            <a:off x="2442387" y="361131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6" name="TextBox 45"/>
          <p:cNvSpPr txBox="1"/>
          <p:nvPr/>
        </p:nvSpPr>
        <p:spPr>
          <a:xfrm>
            <a:off x="5209327" y="361131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7" name="TextBox 46"/>
          <p:cNvSpPr txBox="1"/>
          <p:nvPr/>
        </p:nvSpPr>
        <p:spPr>
          <a:xfrm>
            <a:off x="-25641" y="4234979"/>
            <a:ext cx="697276" cy="646331"/>
          </a:xfrm>
          <a:prstGeom prst="rect">
            <a:avLst/>
          </a:prstGeom>
          <a:noFill/>
        </p:spPr>
        <p:txBody>
          <a:bodyPr wrap="none" rtlCol="0">
            <a:spAutoFit/>
          </a:bodyPr>
          <a:lstStyle/>
          <a:p>
            <a:r>
              <a:rPr lang="en-US" dirty="0" err="1" smtClean="0"/>
              <a:t>Sim</a:t>
            </a:r>
            <a:r>
              <a:rPr lang="en-US" dirty="0" smtClean="0"/>
              <a:t> 3</a:t>
            </a:r>
          </a:p>
          <a:p>
            <a:endParaRPr lang="en-US" dirty="0"/>
          </a:p>
        </p:txBody>
      </p:sp>
      <p:sp>
        <p:nvSpPr>
          <p:cNvPr id="48" name="TextBox 47"/>
          <p:cNvSpPr txBox="1"/>
          <p:nvPr/>
        </p:nvSpPr>
        <p:spPr>
          <a:xfrm>
            <a:off x="4161649" y="4021315"/>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9" name="TextBox 48"/>
          <p:cNvSpPr txBox="1"/>
          <p:nvPr/>
        </p:nvSpPr>
        <p:spPr>
          <a:xfrm>
            <a:off x="7229609" y="4021315"/>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0" name="Rectangle 49"/>
          <p:cNvSpPr/>
          <p:nvPr/>
        </p:nvSpPr>
        <p:spPr>
          <a:xfrm>
            <a:off x="1182059" y="3207642"/>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174750" y="3720521"/>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229607" y="318121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229607" y="4092627"/>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4551785" y="3720521"/>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68883" y="213879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6" name="TextBox 55"/>
          <p:cNvSpPr txBox="1"/>
          <p:nvPr/>
        </p:nvSpPr>
        <p:spPr>
          <a:xfrm>
            <a:off x="467167" y="2159262"/>
            <a:ext cx="1219918" cy="369332"/>
          </a:xfrm>
          <a:prstGeom prst="rect">
            <a:avLst/>
          </a:prstGeom>
          <a:noFill/>
        </p:spPr>
        <p:txBody>
          <a:bodyPr wrap="none" rtlCol="0">
            <a:spAutoFit/>
          </a:bodyPr>
          <a:lstStyle/>
          <a:p>
            <a:r>
              <a:rPr lang="en-US" dirty="0" smtClean="0"/>
              <a:t>Causal SNP</a:t>
            </a:r>
            <a:endParaRPr lang="en-US" dirty="0"/>
          </a:p>
        </p:txBody>
      </p:sp>
      <p:sp>
        <p:nvSpPr>
          <p:cNvPr id="3" name="TextBox 2"/>
          <p:cNvSpPr txBox="1"/>
          <p:nvPr/>
        </p:nvSpPr>
        <p:spPr>
          <a:xfrm>
            <a:off x="70893" y="4836423"/>
            <a:ext cx="359481" cy="369332"/>
          </a:xfrm>
          <a:prstGeom prst="rect">
            <a:avLst/>
          </a:prstGeom>
          <a:noFill/>
        </p:spPr>
        <p:txBody>
          <a:bodyPr wrap="none" rtlCol="0">
            <a:spAutoFit/>
          </a:bodyPr>
          <a:lstStyle/>
          <a:p>
            <a:r>
              <a:rPr lang="en-US" dirty="0" smtClean="0"/>
              <a:t>...</a:t>
            </a:r>
            <a:endParaRPr lang="en-US" dirty="0"/>
          </a:p>
        </p:txBody>
      </p:sp>
      <p:sp>
        <p:nvSpPr>
          <p:cNvPr id="57" name="TextBox 56"/>
          <p:cNvSpPr txBox="1"/>
          <p:nvPr/>
        </p:nvSpPr>
        <p:spPr>
          <a:xfrm>
            <a:off x="25113" y="5176900"/>
            <a:ext cx="814647" cy="646331"/>
          </a:xfrm>
          <a:prstGeom prst="rect">
            <a:avLst/>
          </a:prstGeom>
          <a:noFill/>
        </p:spPr>
        <p:txBody>
          <a:bodyPr wrap="none" rtlCol="0">
            <a:spAutoFit/>
          </a:bodyPr>
          <a:lstStyle/>
          <a:p>
            <a:r>
              <a:rPr lang="en-US" dirty="0" err="1" smtClean="0"/>
              <a:t>Sim</a:t>
            </a:r>
            <a:r>
              <a:rPr lang="en-US" dirty="0" smtClean="0"/>
              <a:t> 20</a:t>
            </a:r>
          </a:p>
          <a:p>
            <a:endParaRPr lang="en-US" dirty="0"/>
          </a:p>
        </p:txBody>
      </p:sp>
      <p:sp>
        <p:nvSpPr>
          <p:cNvPr id="58" name="TextBox 57"/>
          <p:cNvSpPr txBox="1"/>
          <p:nvPr/>
        </p:nvSpPr>
        <p:spPr>
          <a:xfrm>
            <a:off x="3813987" y="51769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9" name="TextBox 58"/>
          <p:cNvSpPr txBox="1"/>
          <p:nvPr/>
        </p:nvSpPr>
        <p:spPr>
          <a:xfrm>
            <a:off x="5892403" y="51769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60" name="Rectangle 59"/>
          <p:cNvSpPr/>
          <p:nvPr/>
        </p:nvSpPr>
        <p:spPr>
          <a:xfrm>
            <a:off x="1174750" y="5260705"/>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8493" y="5846971"/>
            <a:ext cx="1364476" cy="646331"/>
          </a:xfrm>
          <a:prstGeom prst="rect">
            <a:avLst/>
          </a:prstGeom>
          <a:noFill/>
        </p:spPr>
        <p:txBody>
          <a:bodyPr wrap="none" rtlCol="0">
            <a:spAutoFit/>
          </a:bodyPr>
          <a:lstStyle/>
          <a:p>
            <a:r>
              <a:rPr lang="en-US" dirty="0" err="1" smtClean="0"/>
              <a:t>Prob</a:t>
            </a:r>
            <a:r>
              <a:rPr lang="en-US" dirty="0" smtClean="0"/>
              <a:t> for</a:t>
            </a:r>
          </a:p>
          <a:p>
            <a:r>
              <a:rPr lang="en-US" dirty="0" smtClean="0"/>
              <a:t>1 causal SNP</a:t>
            </a:r>
            <a:endParaRPr lang="en-US" dirty="0"/>
          </a:p>
        </p:txBody>
      </p:sp>
      <p:sp>
        <p:nvSpPr>
          <p:cNvPr id="32" name="TextBox 31"/>
          <p:cNvSpPr txBox="1"/>
          <p:nvPr/>
        </p:nvSpPr>
        <p:spPr>
          <a:xfrm>
            <a:off x="2181085" y="5935093"/>
            <a:ext cx="624803" cy="369332"/>
          </a:xfrm>
          <a:prstGeom prst="rect">
            <a:avLst/>
          </a:prstGeom>
          <a:noFill/>
        </p:spPr>
        <p:txBody>
          <a:bodyPr wrap="none" rtlCol="0">
            <a:spAutoFit/>
          </a:bodyPr>
          <a:lstStyle/>
          <a:p>
            <a:r>
              <a:rPr lang="en-US" dirty="0" smtClean="0"/>
              <a:t>9/20</a:t>
            </a:r>
            <a:endParaRPr lang="en-US" dirty="0"/>
          </a:p>
        </p:txBody>
      </p:sp>
      <p:sp>
        <p:nvSpPr>
          <p:cNvPr id="63" name="TextBox 62"/>
          <p:cNvSpPr txBox="1"/>
          <p:nvPr/>
        </p:nvSpPr>
        <p:spPr>
          <a:xfrm>
            <a:off x="3991607" y="5935093"/>
            <a:ext cx="624803" cy="369332"/>
          </a:xfrm>
          <a:prstGeom prst="rect">
            <a:avLst/>
          </a:prstGeom>
          <a:noFill/>
        </p:spPr>
        <p:txBody>
          <a:bodyPr wrap="none" rtlCol="0">
            <a:spAutoFit/>
          </a:bodyPr>
          <a:lstStyle/>
          <a:p>
            <a:r>
              <a:rPr lang="en-US" dirty="0"/>
              <a:t>1</a:t>
            </a:r>
            <a:r>
              <a:rPr lang="en-US" dirty="0" smtClean="0"/>
              <a:t>/20</a:t>
            </a:r>
            <a:endParaRPr lang="en-US" dirty="0"/>
          </a:p>
        </p:txBody>
      </p:sp>
      <p:sp>
        <p:nvSpPr>
          <p:cNvPr id="64" name="TextBox 63"/>
          <p:cNvSpPr txBox="1"/>
          <p:nvPr/>
        </p:nvSpPr>
        <p:spPr>
          <a:xfrm>
            <a:off x="4932535" y="5956921"/>
            <a:ext cx="624803" cy="369332"/>
          </a:xfrm>
          <a:prstGeom prst="rect">
            <a:avLst/>
          </a:prstGeom>
          <a:noFill/>
        </p:spPr>
        <p:txBody>
          <a:bodyPr wrap="none" rtlCol="0">
            <a:spAutoFit/>
          </a:bodyPr>
          <a:lstStyle/>
          <a:p>
            <a:r>
              <a:rPr lang="en-US" dirty="0"/>
              <a:t>4</a:t>
            </a:r>
            <a:r>
              <a:rPr lang="en-US" dirty="0" smtClean="0"/>
              <a:t>/20</a:t>
            </a:r>
            <a:endParaRPr lang="en-US" dirty="0"/>
          </a:p>
        </p:txBody>
      </p:sp>
      <p:sp>
        <p:nvSpPr>
          <p:cNvPr id="65" name="TextBox 64"/>
          <p:cNvSpPr txBox="1"/>
          <p:nvPr/>
        </p:nvSpPr>
        <p:spPr>
          <a:xfrm>
            <a:off x="5740736" y="5935093"/>
            <a:ext cx="624803" cy="369332"/>
          </a:xfrm>
          <a:prstGeom prst="rect">
            <a:avLst/>
          </a:prstGeom>
          <a:noFill/>
        </p:spPr>
        <p:txBody>
          <a:bodyPr wrap="none" rtlCol="0">
            <a:spAutoFit/>
          </a:bodyPr>
          <a:lstStyle/>
          <a:p>
            <a:r>
              <a:rPr lang="en-US" dirty="0"/>
              <a:t>1</a:t>
            </a:r>
            <a:r>
              <a:rPr lang="en-US" dirty="0" smtClean="0"/>
              <a:t>/20</a:t>
            </a:r>
            <a:endParaRPr lang="en-US" dirty="0"/>
          </a:p>
        </p:txBody>
      </p:sp>
      <p:sp>
        <p:nvSpPr>
          <p:cNvPr id="66" name="TextBox 65"/>
          <p:cNvSpPr txBox="1"/>
          <p:nvPr/>
        </p:nvSpPr>
        <p:spPr>
          <a:xfrm>
            <a:off x="6735376" y="5946963"/>
            <a:ext cx="624803" cy="369332"/>
          </a:xfrm>
          <a:prstGeom prst="rect">
            <a:avLst/>
          </a:prstGeom>
          <a:noFill/>
        </p:spPr>
        <p:txBody>
          <a:bodyPr wrap="none" rtlCol="0">
            <a:spAutoFit/>
          </a:bodyPr>
          <a:lstStyle/>
          <a:p>
            <a:r>
              <a:rPr lang="en-US" dirty="0"/>
              <a:t>5</a:t>
            </a:r>
            <a:r>
              <a:rPr lang="en-US" dirty="0" smtClean="0"/>
              <a:t>/20</a:t>
            </a:r>
            <a:endParaRPr lang="en-US" dirty="0"/>
          </a:p>
        </p:txBody>
      </p:sp>
      <p:cxnSp>
        <p:nvCxnSpPr>
          <p:cNvPr id="36" name="Straight Arrow Connector 35"/>
          <p:cNvCxnSpPr>
            <a:endCxn id="32" idx="0"/>
          </p:cNvCxnSpPr>
          <p:nvPr/>
        </p:nvCxnSpPr>
        <p:spPr>
          <a:xfrm>
            <a:off x="2493487" y="2884479"/>
            <a:ext cx="0" cy="3050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4353395" y="2906307"/>
            <a:ext cx="0" cy="3050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5209327" y="2877842"/>
            <a:ext cx="0" cy="3050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6062854" y="2906307"/>
            <a:ext cx="0" cy="3050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7043738" y="2906307"/>
            <a:ext cx="0" cy="3050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069281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Simulation of a genetic signal in  polygenic architecture</a:t>
            </a:r>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42424" y="3181210"/>
            <a:ext cx="697276" cy="369332"/>
          </a:xfrm>
          <a:prstGeom prst="rect">
            <a:avLst/>
          </a:prstGeom>
          <a:noFill/>
        </p:spPr>
        <p:txBody>
          <a:bodyPr wrap="none" rtlCol="0">
            <a:spAutoFit/>
          </a:bodyPr>
          <a:lstStyle/>
          <a:p>
            <a:r>
              <a:rPr lang="en-US" dirty="0" err="1" smtClean="0"/>
              <a:t>Sim</a:t>
            </a:r>
            <a:r>
              <a:rPr lang="en-US" dirty="0" smtClean="0"/>
              <a:t> 1 </a:t>
            </a:r>
            <a:endParaRPr lang="en-US" dirty="0"/>
          </a:p>
        </p:txBody>
      </p:sp>
      <p:sp>
        <p:nvSpPr>
          <p:cNvPr id="33" name="TextBox 32"/>
          <p:cNvSpPr txBox="1"/>
          <p:nvPr/>
        </p:nvSpPr>
        <p:spPr>
          <a:xfrm>
            <a:off x="1740582" y="311183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3" name="TextBox 42"/>
          <p:cNvSpPr txBox="1"/>
          <p:nvPr/>
        </p:nvSpPr>
        <p:spPr>
          <a:xfrm>
            <a:off x="6523849" y="30720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4" name="TextBox 43"/>
          <p:cNvSpPr txBox="1"/>
          <p:nvPr/>
        </p:nvSpPr>
        <p:spPr>
          <a:xfrm>
            <a:off x="-42424" y="3720521"/>
            <a:ext cx="697276" cy="369332"/>
          </a:xfrm>
          <a:prstGeom prst="rect">
            <a:avLst/>
          </a:prstGeom>
          <a:noFill/>
        </p:spPr>
        <p:txBody>
          <a:bodyPr wrap="none" rtlCol="0">
            <a:spAutoFit/>
          </a:bodyPr>
          <a:lstStyle/>
          <a:p>
            <a:r>
              <a:rPr lang="en-US" dirty="0" err="1" smtClean="0"/>
              <a:t>Sim</a:t>
            </a:r>
            <a:r>
              <a:rPr lang="en-US" dirty="0" smtClean="0"/>
              <a:t> 2</a:t>
            </a:r>
            <a:endParaRPr lang="en-US" dirty="0"/>
          </a:p>
        </p:txBody>
      </p:sp>
      <p:sp>
        <p:nvSpPr>
          <p:cNvPr id="45" name="TextBox 44"/>
          <p:cNvSpPr txBox="1"/>
          <p:nvPr/>
        </p:nvSpPr>
        <p:spPr>
          <a:xfrm>
            <a:off x="2442387" y="361131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6" name="TextBox 45"/>
          <p:cNvSpPr txBox="1"/>
          <p:nvPr/>
        </p:nvSpPr>
        <p:spPr>
          <a:xfrm>
            <a:off x="5209327" y="361131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7" name="TextBox 46"/>
          <p:cNvSpPr txBox="1"/>
          <p:nvPr/>
        </p:nvSpPr>
        <p:spPr>
          <a:xfrm>
            <a:off x="-25641" y="4234979"/>
            <a:ext cx="697276" cy="646331"/>
          </a:xfrm>
          <a:prstGeom prst="rect">
            <a:avLst/>
          </a:prstGeom>
          <a:noFill/>
        </p:spPr>
        <p:txBody>
          <a:bodyPr wrap="none" rtlCol="0">
            <a:spAutoFit/>
          </a:bodyPr>
          <a:lstStyle/>
          <a:p>
            <a:r>
              <a:rPr lang="en-US" dirty="0" err="1" smtClean="0"/>
              <a:t>Sim</a:t>
            </a:r>
            <a:r>
              <a:rPr lang="en-US" dirty="0" smtClean="0"/>
              <a:t> 3</a:t>
            </a:r>
          </a:p>
          <a:p>
            <a:endParaRPr lang="en-US" dirty="0"/>
          </a:p>
        </p:txBody>
      </p:sp>
      <p:sp>
        <p:nvSpPr>
          <p:cNvPr id="48" name="TextBox 47"/>
          <p:cNvSpPr txBox="1"/>
          <p:nvPr/>
        </p:nvSpPr>
        <p:spPr>
          <a:xfrm>
            <a:off x="4161649" y="4021315"/>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9" name="TextBox 48"/>
          <p:cNvSpPr txBox="1"/>
          <p:nvPr/>
        </p:nvSpPr>
        <p:spPr>
          <a:xfrm>
            <a:off x="7229609" y="4021315"/>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0" name="Rectangle 49"/>
          <p:cNvSpPr/>
          <p:nvPr/>
        </p:nvSpPr>
        <p:spPr>
          <a:xfrm>
            <a:off x="1182059" y="3207642"/>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174750" y="3720521"/>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229607" y="318121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229607" y="4092627"/>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4551785" y="3720521"/>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68883" y="2138791"/>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6" name="TextBox 55"/>
          <p:cNvSpPr txBox="1"/>
          <p:nvPr/>
        </p:nvSpPr>
        <p:spPr>
          <a:xfrm>
            <a:off x="467167" y="2159262"/>
            <a:ext cx="1219918" cy="369332"/>
          </a:xfrm>
          <a:prstGeom prst="rect">
            <a:avLst/>
          </a:prstGeom>
          <a:noFill/>
        </p:spPr>
        <p:txBody>
          <a:bodyPr wrap="none" rtlCol="0">
            <a:spAutoFit/>
          </a:bodyPr>
          <a:lstStyle/>
          <a:p>
            <a:r>
              <a:rPr lang="en-US" dirty="0" smtClean="0"/>
              <a:t>Causal SNP</a:t>
            </a:r>
            <a:endParaRPr lang="en-US" dirty="0"/>
          </a:p>
        </p:txBody>
      </p:sp>
      <p:sp>
        <p:nvSpPr>
          <p:cNvPr id="3" name="TextBox 2"/>
          <p:cNvSpPr txBox="1"/>
          <p:nvPr/>
        </p:nvSpPr>
        <p:spPr>
          <a:xfrm>
            <a:off x="70893" y="4836423"/>
            <a:ext cx="359481" cy="369332"/>
          </a:xfrm>
          <a:prstGeom prst="rect">
            <a:avLst/>
          </a:prstGeom>
          <a:noFill/>
        </p:spPr>
        <p:txBody>
          <a:bodyPr wrap="none" rtlCol="0">
            <a:spAutoFit/>
          </a:bodyPr>
          <a:lstStyle/>
          <a:p>
            <a:r>
              <a:rPr lang="en-US" dirty="0" smtClean="0"/>
              <a:t>...</a:t>
            </a:r>
            <a:endParaRPr lang="en-US" dirty="0"/>
          </a:p>
        </p:txBody>
      </p:sp>
      <p:sp>
        <p:nvSpPr>
          <p:cNvPr id="57" name="TextBox 56"/>
          <p:cNvSpPr txBox="1"/>
          <p:nvPr/>
        </p:nvSpPr>
        <p:spPr>
          <a:xfrm>
            <a:off x="25113" y="5176900"/>
            <a:ext cx="814647" cy="646331"/>
          </a:xfrm>
          <a:prstGeom prst="rect">
            <a:avLst/>
          </a:prstGeom>
          <a:noFill/>
        </p:spPr>
        <p:txBody>
          <a:bodyPr wrap="none" rtlCol="0">
            <a:spAutoFit/>
          </a:bodyPr>
          <a:lstStyle/>
          <a:p>
            <a:r>
              <a:rPr lang="en-US" dirty="0" err="1" smtClean="0"/>
              <a:t>Sim</a:t>
            </a:r>
            <a:r>
              <a:rPr lang="en-US" dirty="0" smtClean="0"/>
              <a:t> 20</a:t>
            </a:r>
          </a:p>
          <a:p>
            <a:endParaRPr lang="en-US" dirty="0"/>
          </a:p>
        </p:txBody>
      </p:sp>
      <p:sp>
        <p:nvSpPr>
          <p:cNvPr id="58" name="TextBox 57"/>
          <p:cNvSpPr txBox="1"/>
          <p:nvPr/>
        </p:nvSpPr>
        <p:spPr>
          <a:xfrm>
            <a:off x="3813987" y="51769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9" name="TextBox 58"/>
          <p:cNvSpPr txBox="1"/>
          <p:nvPr/>
        </p:nvSpPr>
        <p:spPr>
          <a:xfrm>
            <a:off x="5892403" y="5176900"/>
            <a:ext cx="363501" cy="523220"/>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60" name="Rectangle 59"/>
          <p:cNvSpPr/>
          <p:nvPr/>
        </p:nvSpPr>
        <p:spPr>
          <a:xfrm>
            <a:off x="1174750" y="5260705"/>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8493" y="5846971"/>
            <a:ext cx="1364476" cy="646331"/>
          </a:xfrm>
          <a:prstGeom prst="rect">
            <a:avLst/>
          </a:prstGeom>
          <a:noFill/>
        </p:spPr>
        <p:txBody>
          <a:bodyPr wrap="none" rtlCol="0">
            <a:spAutoFit/>
          </a:bodyPr>
          <a:lstStyle/>
          <a:p>
            <a:r>
              <a:rPr lang="en-US" dirty="0" err="1" smtClean="0"/>
              <a:t>Prob</a:t>
            </a:r>
            <a:r>
              <a:rPr lang="en-US" dirty="0" smtClean="0"/>
              <a:t> for</a:t>
            </a:r>
          </a:p>
          <a:p>
            <a:r>
              <a:rPr lang="en-US" dirty="0" smtClean="0"/>
              <a:t>1 causal SNP</a:t>
            </a:r>
            <a:endParaRPr lang="en-US" dirty="0"/>
          </a:p>
        </p:txBody>
      </p:sp>
      <p:sp>
        <p:nvSpPr>
          <p:cNvPr id="32" name="TextBox 31"/>
          <p:cNvSpPr txBox="1"/>
          <p:nvPr/>
        </p:nvSpPr>
        <p:spPr>
          <a:xfrm>
            <a:off x="2181085" y="5935093"/>
            <a:ext cx="624803" cy="369332"/>
          </a:xfrm>
          <a:prstGeom prst="rect">
            <a:avLst/>
          </a:prstGeom>
          <a:noFill/>
        </p:spPr>
        <p:txBody>
          <a:bodyPr wrap="none" rtlCol="0">
            <a:spAutoFit/>
          </a:bodyPr>
          <a:lstStyle/>
          <a:p>
            <a:r>
              <a:rPr lang="en-US" dirty="0" smtClean="0"/>
              <a:t>9/20</a:t>
            </a:r>
            <a:endParaRPr lang="en-US" dirty="0"/>
          </a:p>
        </p:txBody>
      </p:sp>
      <p:sp>
        <p:nvSpPr>
          <p:cNvPr id="63" name="TextBox 62"/>
          <p:cNvSpPr txBox="1"/>
          <p:nvPr/>
        </p:nvSpPr>
        <p:spPr>
          <a:xfrm>
            <a:off x="3991607" y="5935093"/>
            <a:ext cx="624803" cy="369332"/>
          </a:xfrm>
          <a:prstGeom prst="rect">
            <a:avLst/>
          </a:prstGeom>
          <a:noFill/>
        </p:spPr>
        <p:txBody>
          <a:bodyPr wrap="none" rtlCol="0">
            <a:spAutoFit/>
          </a:bodyPr>
          <a:lstStyle/>
          <a:p>
            <a:r>
              <a:rPr lang="en-US" dirty="0"/>
              <a:t>1</a:t>
            </a:r>
            <a:r>
              <a:rPr lang="en-US" dirty="0" smtClean="0"/>
              <a:t>/20</a:t>
            </a:r>
            <a:endParaRPr lang="en-US" dirty="0"/>
          </a:p>
        </p:txBody>
      </p:sp>
      <p:sp>
        <p:nvSpPr>
          <p:cNvPr id="64" name="TextBox 63"/>
          <p:cNvSpPr txBox="1"/>
          <p:nvPr/>
        </p:nvSpPr>
        <p:spPr>
          <a:xfrm>
            <a:off x="4932535" y="5956921"/>
            <a:ext cx="624803" cy="369332"/>
          </a:xfrm>
          <a:prstGeom prst="rect">
            <a:avLst/>
          </a:prstGeom>
          <a:noFill/>
        </p:spPr>
        <p:txBody>
          <a:bodyPr wrap="none" rtlCol="0">
            <a:spAutoFit/>
          </a:bodyPr>
          <a:lstStyle/>
          <a:p>
            <a:r>
              <a:rPr lang="en-US" dirty="0"/>
              <a:t>4</a:t>
            </a:r>
            <a:r>
              <a:rPr lang="en-US" dirty="0" smtClean="0"/>
              <a:t>/20</a:t>
            </a:r>
            <a:endParaRPr lang="en-US" dirty="0"/>
          </a:p>
        </p:txBody>
      </p:sp>
      <p:sp>
        <p:nvSpPr>
          <p:cNvPr id="65" name="TextBox 64"/>
          <p:cNvSpPr txBox="1"/>
          <p:nvPr/>
        </p:nvSpPr>
        <p:spPr>
          <a:xfrm>
            <a:off x="5740736" y="5935093"/>
            <a:ext cx="624803" cy="369332"/>
          </a:xfrm>
          <a:prstGeom prst="rect">
            <a:avLst/>
          </a:prstGeom>
          <a:noFill/>
        </p:spPr>
        <p:txBody>
          <a:bodyPr wrap="none" rtlCol="0">
            <a:spAutoFit/>
          </a:bodyPr>
          <a:lstStyle/>
          <a:p>
            <a:r>
              <a:rPr lang="en-US" dirty="0"/>
              <a:t>1</a:t>
            </a:r>
            <a:r>
              <a:rPr lang="en-US" dirty="0" smtClean="0"/>
              <a:t>/20</a:t>
            </a:r>
            <a:endParaRPr lang="en-US" dirty="0"/>
          </a:p>
        </p:txBody>
      </p:sp>
      <p:sp>
        <p:nvSpPr>
          <p:cNvPr id="66" name="TextBox 65"/>
          <p:cNvSpPr txBox="1"/>
          <p:nvPr/>
        </p:nvSpPr>
        <p:spPr>
          <a:xfrm>
            <a:off x="6735376" y="5946963"/>
            <a:ext cx="624803" cy="369332"/>
          </a:xfrm>
          <a:prstGeom prst="rect">
            <a:avLst/>
          </a:prstGeom>
          <a:noFill/>
        </p:spPr>
        <p:txBody>
          <a:bodyPr wrap="none" rtlCol="0">
            <a:spAutoFit/>
          </a:bodyPr>
          <a:lstStyle/>
          <a:p>
            <a:r>
              <a:rPr lang="en-US" dirty="0"/>
              <a:t>5</a:t>
            </a:r>
            <a:r>
              <a:rPr lang="en-US" dirty="0" smtClean="0"/>
              <a:t>/20</a:t>
            </a:r>
            <a:endParaRPr lang="en-US" dirty="0"/>
          </a:p>
        </p:txBody>
      </p:sp>
      <p:cxnSp>
        <p:nvCxnSpPr>
          <p:cNvPr id="36" name="Straight Arrow Connector 35"/>
          <p:cNvCxnSpPr>
            <a:endCxn id="32" idx="0"/>
          </p:cNvCxnSpPr>
          <p:nvPr/>
        </p:nvCxnSpPr>
        <p:spPr>
          <a:xfrm>
            <a:off x="2493487" y="2884479"/>
            <a:ext cx="0" cy="3050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4353395" y="2906307"/>
            <a:ext cx="0" cy="3050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5209327" y="2877842"/>
            <a:ext cx="0" cy="3050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6062854" y="2906307"/>
            <a:ext cx="0" cy="3050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7043738" y="2906307"/>
            <a:ext cx="0" cy="30506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1600200" y="2528594"/>
            <a:ext cx="6129338" cy="296071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2400" dirty="0" smtClean="0"/>
              <a:t>Assuming a uniform prior, we see SNPs with more LD friends showing more association</a:t>
            </a:r>
          </a:p>
          <a:p>
            <a:endParaRPr lang="en-US" sz="2400" dirty="0" smtClean="0"/>
          </a:p>
          <a:p>
            <a:r>
              <a:rPr lang="en-US" sz="2400" dirty="0" err="1" smtClean="0"/>
              <a:t>ie</a:t>
            </a:r>
            <a:r>
              <a:rPr lang="en-US" sz="2400" dirty="0" smtClean="0"/>
              <a:t>., the </a:t>
            </a:r>
            <a:r>
              <a:rPr lang="en-US" sz="2400" dirty="0"/>
              <a:t>more you </a:t>
            </a:r>
            <a:r>
              <a:rPr lang="en-US" sz="2400" dirty="0" smtClean="0"/>
              <a:t>tag, </a:t>
            </a:r>
            <a:r>
              <a:rPr lang="en-US" sz="2400" dirty="0"/>
              <a:t>the more likely you are to tag a causal </a:t>
            </a:r>
            <a:r>
              <a:rPr lang="en-US" sz="2400" dirty="0" smtClean="0"/>
              <a:t>variant</a:t>
            </a:r>
            <a:endParaRPr lang="en-US" sz="2400" dirty="0"/>
          </a:p>
          <a:p>
            <a:endParaRPr lang="en-US" sz="2400" dirty="0" smtClean="0"/>
          </a:p>
        </p:txBody>
      </p:sp>
    </p:spTree>
    <p:extLst>
      <p:ext uri="{BB962C8B-B14F-4D97-AF65-F5344CB8AC3E}">
        <p14:creationId xmlns:p14="http://schemas.microsoft.com/office/powerpoint/2010/main" val="10746017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416"/>
            <a:ext cx="8229600" cy="1600200"/>
          </a:xfrm>
        </p:spPr>
        <p:txBody>
          <a:bodyPr/>
          <a:lstStyle/>
          <a:p>
            <a:r>
              <a:rPr lang="en-US" dirty="0" smtClean="0"/>
              <a:t>Polygenic Architecture</a:t>
            </a:r>
            <a:endParaRPr lang="en-US" dirty="0"/>
          </a:p>
        </p:txBody>
      </p:sp>
      <p:sp>
        <p:nvSpPr>
          <p:cNvPr id="6" name="Content Placeholder 5"/>
          <p:cNvSpPr>
            <a:spLocks noGrp="1"/>
          </p:cNvSpPr>
          <p:nvPr>
            <p:ph idx="1"/>
          </p:nvPr>
        </p:nvSpPr>
        <p:spPr>
          <a:xfrm>
            <a:off x="457200" y="1049610"/>
            <a:ext cx="8229600" cy="4525963"/>
          </a:xfrm>
        </p:spPr>
        <p:txBody>
          <a:bodyPr>
            <a:normAutofit/>
          </a:bodyPr>
          <a:lstStyle/>
          <a:p>
            <a:r>
              <a:rPr lang="en-US" sz="2800" dirty="0" smtClean="0"/>
              <a:t>Lambda = 1.30; LD score regression intercept = 1.02</a:t>
            </a:r>
            <a:endParaRPr lang="en-US" sz="28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3955" y="1600200"/>
            <a:ext cx="4395993" cy="5257800"/>
          </a:xfrm>
          <a:prstGeom prst="rect">
            <a:avLst/>
          </a:prstGeom>
          <a:noFill/>
          <a:ln>
            <a:noFill/>
          </a:ln>
        </p:spPr>
      </p:pic>
      <p:pic>
        <p:nvPicPr>
          <p:cNvPr id="9" name="Content Placeholder 3"/>
          <p:cNvPicPr>
            <a:picLocks/>
          </p:cNvPicPr>
          <p:nvPr/>
        </p:nvPicPr>
        <p:blipFill rotWithShape="1">
          <a:blip r:embed="rId3">
            <a:extLst>
              <a:ext uri="{28A0092B-C50C-407E-A947-70E740481C1C}">
                <a14:useLocalDpi xmlns:a14="http://schemas.microsoft.com/office/drawing/2010/main" val="0"/>
              </a:ext>
            </a:extLst>
          </a:blip>
          <a:srcRect t="5" b="-54"/>
          <a:stretch/>
        </p:blipFill>
        <p:spPr>
          <a:xfrm>
            <a:off x="4395993" y="1600200"/>
            <a:ext cx="4761962" cy="5261696"/>
          </a:xfrm>
          <a:prstGeom prst="rect">
            <a:avLst/>
          </a:prstGeom>
        </p:spPr>
      </p:pic>
    </p:spTree>
    <p:extLst>
      <p:ext uri="{BB962C8B-B14F-4D97-AF65-F5344CB8AC3E}">
        <p14:creationId xmlns:p14="http://schemas.microsoft.com/office/powerpoint/2010/main" val="289677931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happens under genetic drift?</a:t>
            </a:r>
            <a:endParaRPr lang="en-US" dirty="0"/>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42424" y="3313138"/>
            <a:ext cx="1199968" cy="646331"/>
          </a:xfrm>
          <a:prstGeom prst="rect">
            <a:avLst/>
          </a:prstGeom>
          <a:noFill/>
        </p:spPr>
        <p:txBody>
          <a:bodyPr wrap="none" rtlCol="0">
            <a:spAutoFit/>
          </a:bodyPr>
          <a:lstStyle/>
          <a:p>
            <a:r>
              <a:rPr lang="en-US" dirty="0" smtClean="0"/>
              <a:t>Probability</a:t>
            </a:r>
          </a:p>
          <a:p>
            <a:r>
              <a:rPr lang="en-US" dirty="0" smtClean="0"/>
              <a:t>of drift</a:t>
            </a:r>
            <a:endParaRPr lang="en-US" dirty="0"/>
          </a:p>
        </p:txBody>
      </p:sp>
    </p:spTree>
    <p:extLst>
      <p:ext uri="{BB962C8B-B14F-4D97-AF65-F5344CB8AC3E}">
        <p14:creationId xmlns:p14="http://schemas.microsoft.com/office/powerpoint/2010/main" val="382189718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happens under genetic drift?</a:t>
            </a:r>
            <a:endParaRPr lang="en-US" dirty="0"/>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42424" y="3313138"/>
            <a:ext cx="1199968" cy="646331"/>
          </a:xfrm>
          <a:prstGeom prst="rect">
            <a:avLst/>
          </a:prstGeom>
          <a:noFill/>
        </p:spPr>
        <p:txBody>
          <a:bodyPr wrap="none" rtlCol="0">
            <a:spAutoFit/>
          </a:bodyPr>
          <a:lstStyle/>
          <a:p>
            <a:r>
              <a:rPr lang="en-US" dirty="0" smtClean="0"/>
              <a:t>Probability</a:t>
            </a:r>
          </a:p>
          <a:p>
            <a:r>
              <a:rPr lang="en-US" dirty="0" smtClean="0"/>
              <a:t>of drift</a:t>
            </a:r>
            <a:endParaRPr lang="en-US" dirty="0"/>
          </a:p>
        </p:txBody>
      </p:sp>
      <p:sp>
        <p:nvSpPr>
          <p:cNvPr id="3" name="TextBox 2"/>
          <p:cNvSpPr txBox="1"/>
          <p:nvPr/>
        </p:nvSpPr>
        <p:spPr>
          <a:xfrm>
            <a:off x="2183996" y="3276171"/>
            <a:ext cx="507809" cy="369332"/>
          </a:xfrm>
          <a:prstGeom prst="rect">
            <a:avLst/>
          </a:prstGeom>
          <a:noFill/>
        </p:spPr>
        <p:txBody>
          <a:bodyPr wrap="none" rtlCol="0">
            <a:spAutoFit/>
          </a:bodyPr>
          <a:lstStyle/>
          <a:p>
            <a:r>
              <a:rPr lang="en-US" dirty="0" smtClean="0"/>
              <a:t>1/5</a:t>
            </a:r>
            <a:endParaRPr lang="en-US" dirty="0"/>
          </a:p>
        </p:txBody>
      </p:sp>
      <p:sp>
        <p:nvSpPr>
          <p:cNvPr id="38" name="TextBox 37"/>
          <p:cNvSpPr txBox="1"/>
          <p:nvPr/>
        </p:nvSpPr>
        <p:spPr>
          <a:xfrm>
            <a:off x="4038731" y="3250985"/>
            <a:ext cx="507809" cy="369332"/>
          </a:xfrm>
          <a:prstGeom prst="rect">
            <a:avLst/>
          </a:prstGeom>
          <a:noFill/>
        </p:spPr>
        <p:txBody>
          <a:bodyPr wrap="none" rtlCol="0">
            <a:spAutoFit/>
          </a:bodyPr>
          <a:lstStyle/>
          <a:p>
            <a:r>
              <a:rPr lang="en-US" dirty="0" smtClean="0"/>
              <a:t>1/5</a:t>
            </a:r>
            <a:endParaRPr lang="en-US" dirty="0"/>
          </a:p>
        </p:txBody>
      </p:sp>
      <p:sp>
        <p:nvSpPr>
          <p:cNvPr id="39" name="TextBox 38"/>
          <p:cNvSpPr txBox="1"/>
          <p:nvPr/>
        </p:nvSpPr>
        <p:spPr>
          <a:xfrm>
            <a:off x="5029200" y="3243905"/>
            <a:ext cx="507809" cy="369332"/>
          </a:xfrm>
          <a:prstGeom prst="rect">
            <a:avLst/>
          </a:prstGeom>
          <a:noFill/>
        </p:spPr>
        <p:txBody>
          <a:bodyPr wrap="none" rtlCol="0">
            <a:spAutoFit/>
          </a:bodyPr>
          <a:lstStyle/>
          <a:p>
            <a:r>
              <a:rPr lang="en-US" dirty="0" smtClean="0"/>
              <a:t>1/5</a:t>
            </a:r>
            <a:endParaRPr lang="en-US" dirty="0"/>
          </a:p>
        </p:txBody>
      </p:sp>
      <p:sp>
        <p:nvSpPr>
          <p:cNvPr id="40" name="TextBox 39"/>
          <p:cNvSpPr txBox="1"/>
          <p:nvPr/>
        </p:nvSpPr>
        <p:spPr>
          <a:xfrm>
            <a:off x="5799233" y="3250985"/>
            <a:ext cx="507809" cy="369332"/>
          </a:xfrm>
          <a:prstGeom prst="rect">
            <a:avLst/>
          </a:prstGeom>
          <a:noFill/>
        </p:spPr>
        <p:txBody>
          <a:bodyPr wrap="none" rtlCol="0">
            <a:spAutoFit/>
          </a:bodyPr>
          <a:lstStyle/>
          <a:p>
            <a:r>
              <a:rPr lang="en-US" dirty="0" smtClean="0"/>
              <a:t>1/5</a:t>
            </a:r>
            <a:endParaRPr lang="en-US" dirty="0"/>
          </a:p>
        </p:txBody>
      </p:sp>
      <p:sp>
        <p:nvSpPr>
          <p:cNvPr id="44" name="TextBox 43"/>
          <p:cNvSpPr txBox="1"/>
          <p:nvPr/>
        </p:nvSpPr>
        <p:spPr>
          <a:xfrm>
            <a:off x="6796017" y="3243905"/>
            <a:ext cx="507809" cy="369332"/>
          </a:xfrm>
          <a:prstGeom prst="rect">
            <a:avLst/>
          </a:prstGeom>
          <a:noFill/>
        </p:spPr>
        <p:txBody>
          <a:bodyPr wrap="none" rtlCol="0">
            <a:spAutoFit/>
          </a:bodyPr>
          <a:lstStyle/>
          <a:p>
            <a:r>
              <a:rPr lang="en-US" dirty="0" smtClean="0"/>
              <a:t>1/5</a:t>
            </a:r>
            <a:endParaRPr lang="en-US" dirty="0"/>
          </a:p>
        </p:txBody>
      </p:sp>
      <p:cxnSp>
        <p:nvCxnSpPr>
          <p:cNvPr id="31" name="Straight Arrow Connector 30"/>
          <p:cNvCxnSpPr>
            <a:endCxn id="3" idx="0"/>
          </p:cNvCxnSpPr>
          <p:nvPr/>
        </p:nvCxnSpPr>
        <p:spPr>
          <a:xfrm flipH="1">
            <a:off x="2437901" y="2884480"/>
            <a:ext cx="7225" cy="3916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4336175" y="2884480"/>
            <a:ext cx="7225" cy="3916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6045913" y="2884480"/>
            <a:ext cx="7225" cy="3916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5263252" y="2884480"/>
            <a:ext cx="7225" cy="3916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7046478" y="2884480"/>
            <a:ext cx="7225" cy="3916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7058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happens under genetic drift?</a:t>
            </a:r>
            <a:endParaRPr lang="en-US" dirty="0"/>
          </a:p>
        </p:txBody>
      </p:sp>
      <p:sp>
        <p:nvSpPr>
          <p:cNvPr id="7" name="Line 4"/>
          <p:cNvSpPr>
            <a:spLocks noChangeShapeType="1"/>
          </p:cNvSpPr>
          <p:nvPr/>
        </p:nvSpPr>
        <p:spPr bwMode="auto">
          <a:xfrm>
            <a:off x="1174750" y="2808280"/>
            <a:ext cx="68262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1"/>
          <p:cNvSpPr>
            <a:spLocks noChangeShapeType="1"/>
          </p:cNvSpPr>
          <p:nvPr/>
        </p:nvSpPr>
        <p:spPr bwMode="auto">
          <a:xfrm>
            <a:off x="1252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2"/>
          <p:cNvSpPr>
            <a:spLocks noChangeShapeType="1"/>
          </p:cNvSpPr>
          <p:nvPr/>
        </p:nvSpPr>
        <p:spPr bwMode="auto">
          <a:xfrm>
            <a:off x="1600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3"/>
          <p:cNvSpPr>
            <a:spLocks noChangeShapeType="1"/>
          </p:cNvSpPr>
          <p:nvPr/>
        </p:nvSpPr>
        <p:spPr bwMode="auto">
          <a:xfrm>
            <a:off x="1938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54"/>
          <p:cNvSpPr>
            <a:spLocks noChangeShapeType="1"/>
          </p:cNvSpPr>
          <p:nvPr/>
        </p:nvSpPr>
        <p:spPr bwMode="auto">
          <a:xfrm>
            <a:off x="2286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55"/>
          <p:cNvSpPr>
            <a:spLocks noChangeShapeType="1"/>
          </p:cNvSpPr>
          <p:nvPr/>
        </p:nvSpPr>
        <p:spPr bwMode="auto">
          <a:xfrm>
            <a:off x="26241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56"/>
          <p:cNvSpPr>
            <a:spLocks noChangeShapeType="1"/>
          </p:cNvSpPr>
          <p:nvPr/>
        </p:nvSpPr>
        <p:spPr bwMode="auto">
          <a:xfrm>
            <a:off x="2971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57"/>
          <p:cNvSpPr>
            <a:spLocks noChangeShapeType="1"/>
          </p:cNvSpPr>
          <p:nvPr/>
        </p:nvSpPr>
        <p:spPr bwMode="auto">
          <a:xfrm>
            <a:off x="33099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58"/>
          <p:cNvSpPr>
            <a:spLocks noChangeShapeType="1"/>
          </p:cNvSpPr>
          <p:nvPr/>
        </p:nvSpPr>
        <p:spPr bwMode="auto">
          <a:xfrm>
            <a:off x="3657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59"/>
          <p:cNvSpPr>
            <a:spLocks noChangeShapeType="1"/>
          </p:cNvSpPr>
          <p:nvPr/>
        </p:nvSpPr>
        <p:spPr bwMode="auto">
          <a:xfrm>
            <a:off x="3995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60"/>
          <p:cNvSpPr>
            <a:spLocks noChangeShapeType="1"/>
          </p:cNvSpPr>
          <p:nvPr/>
        </p:nvSpPr>
        <p:spPr bwMode="auto">
          <a:xfrm>
            <a:off x="4343400"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61"/>
          <p:cNvSpPr>
            <a:spLocks noChangeShapeType="1"/>
          </p:cNvSpPr>
          <p:nvPr/>
        </p:nvSpPr>
        <p:spPr bwMode="auto">
          <a:xfrm>
            <a:off x="4681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62"/>
          <p:cNvSpPr>
            <a:spLocks noChangeShapeType="1"/>
          </p:cNvSpPr>
          <p:nvPr/>
        </p:nvSpPr>
        <p:spPr bwMode="auto">
          <a:xfrm>
            <a:off x="50292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63"/>
          <p:cNvSpPr>
            <a:spLocks noChangeShapeType="1"/>
          </p:cNvSpPr>
          <p:nvPr/>
        </p:nvSpPr>
        <p:spPr bwMode="auto">
          <a:xfrm>
            <a:off x="53673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64"/>
          <p:cNvSpPr>
            <a:spLocks noChangeShapeType="1"/>
          </p:cNvSpPr>
          <p:nvPr/>
        </p:nvSpPr>
        <p:spPr bwMode="auto">
          <a:xfrm>
            <a:off x="57150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65"/>
          <p:cNvSpPr>
            <a:spLocks noChangeShapeType="1"/>
          </p:cNvSpPr>
          <p:nvPr/>
        </p:nvSpPr>
        <p:spPr bwMode="auto">
          <a:xfrm>
            <a:off x="6053138" y="2655880"/>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66"/>
          <p:cNvSpPr>
            <a:spLocks noChangeShapeType="1"/>
          </p:cNvSpPr>
          <p:nvPr/>
        </p:nvSpPr>
        <p:spPr bwMode="auto">
          <a:xfrm>
            <a:off x="64008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82"/>
          <p:cNvSpPr>
            <a:spLocks noChangeShapeType="1"/>
          </p:cNvSpPr>
          <p:nvPr/>
        </p:nvSpPr>
        <p:spPr bwMode="auto">
          <a:xfrm>
            <a:off x="67056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83"/>
          <p:cNvSpPr>
            <a:spLocks noChangeShapeType="1"/>
          </p:cNvSpPr>
          <p:nvPr/>
        </p:nvSpPr>
        <p:spPr bwMode="auto">
          <a:xfrm>
            <a:off x="70437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84"/>
          <p:cNvSpPr>
            <a:spLocks noChangeShapeType="1"/>
          </p:cNvSpPr>
          <p:nvPr/>
        </p:nvSpPr>
        <p:spPr bwMode="auto">
          <a:xfrm>
            <a:off x="7391400"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85"/>
          <p:cNvSpPr>
            <a:spLocks noChangeShapeType="1"/>
          </p:cNvSpPr>
          <p:nvPr/>
        </p:nvSpPr>
        <p:spPr bwMode="auto">
          <a:xfrm>
            <a:off x="7729538" y="2655880"/>
            <a:ext cx="0" cy="228600"/>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27"/>
          <p:cNvSpPr/>
          <p:nvPr/>
        </p:nvSpPr>
        <p:spPr>
          <a:xfrm>
            <a:off x="1174750" y="2655880"/>
            <a:ext cx="2979590"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510427" y="2655879"/>
            <a:ext cx="1376867"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229607" y="2652120"/>
            <a:ext cx="1675509" cy="2323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10405" y="1588895"/>
            <a:ext cx="240435" cy="228600"/>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1500900"/>
            <a:ext cx="979755" cy="369332"/>
          </a:xfrm>
          <a:prstGeom prst="rect">
            <a:avLst/>
          </a:prstGeom>
          <a:noFill/>
        </p:spPr>
        <p:txBody>
          <a:bodyPr wrap="none" rtlCol="0">
            <a:spAutoFit/>
          </a:bodyPr>
          <a:lstStyle/>
          <a:p>
            <a:r>
              <a:rPr lang="en-US" dirty="0" smtClean="0"/>
              <a:t>LD Block</a:t>
            </a:r>
            <a:endParaRPr lang="en-US" dirty="0"/>
          </a:p>
        </p:txBody>
      </p:sp>
      <p:sp>
        <p:nvSpPr>
          <p:cNvPr id="37" name="TextBox 36"/>
          <p:cNvSpPr txBox="1"/>
          <p:nvPr/>
        </p:nvSpPr>
        <p:spPr>
          <a:xfrm>
            <a:off x="176141" y="1769459"/>
            <a:ext cx="184666" cy="369332"/>
          </a:xfrm>
          <a:prstGeom prst="rect">
            <a:avLst/>
          </a:prstGeom>
          <a:noFill/>
        </p:spPr>
        <p:txBody>
          <a:bodyPr wrap="none" rtlCol="0">
            <a:spAutoFit/>
          </a:bodyPr>
          <a:lstStyle/>
          <a:p>
            <a:endParaRPr lang="en-US" dirty="0"/>
          </a:p>
        </p:txBody>
      </p:sp>
      <p:sp>
        <p:nvSpPr>
          <p:cNvPr id="41" name="TextBox 40"/>
          <p:cNvSpPr txBox="1"/>
          <p:nvPr/>
        </p:nvSpPr>
        <p:spPr>
          <a:xfrm>
            <a:off x="467167" y="1822196"/>
            <a:ext cx="1223525" cy="369332"/>
          </a:xfrm>
          <a:prstGeom prst="rect">
            <a:avLst/>
          </a:prstGeom>
          <a:noFill/>
        </p:spPr>
        <p:txBody>
          <a:bodyPr wrap="none" rtlCol="0">
            <a:spAutoFit/>
          </a:bodyPr>
          <a:lstStyle/>
          <a:p>
            <a:r>
              <a:rPr lang="en-US" dirty="0" smtClean="0"/>
              <a:t>Lonely SNP</a:t>
            </a:r>
            <a:endParaRPr lang="en-US" dirty="0"/>
          </a:p>
        </p:txBody>
      </p:sp>
      <p:sp>
        <p:nvSpPr>
          <p:cNvPr id="42" name="Line 60"/>
          <p:cNvSpPr>
            <a:spLocks noChangeShapeType="1"/>
          </p:cNvSpPr>
          <p:nvPr/>
        </p:nvSpPr>
        <p:spPr bwMode="auto">
          <a:xfrm>
            <a:off x="250634" y="1910191"/>
            <a:ext cx="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p:cNvSpPr txBox="1"/>
          <p:nvPr/>
        </p:nvSpPr>
        <p:spPr>
          <a:xfrm>
            <a:off x="-42424" y="3313138"/>
            <a:ext cx="1199968" cy="646331"/>
          </a:xfrm>
          <a:prstGeom prst="rect">
            <a:avLst/>
          </a:prstGeom>
          <a:noFill/>
        </p:spPr>
        <p:txBody>
          <a:bodyPr wrap="none" rtlCol="0">
            <a:spAutoFit/>
          </a:bodyPr>
          <a:lstStyle/>
          <a:p>
            <a:r>
              <a:rPr lang="en-US" dirty="0" smtClean="0"/>
              <a:t>Probability</a:t>
            </a:r>
          </a:p>
          <a:p>
            <a:r>
              <a:rPr lang="en-US" dirty="0" smtClean="0"/>
              <a:t>of drift</a:t>
            </a:r>
            <a:endParaRPr lang="en-US" dirty="0"/>
          </a:p>
        </p:txBody>
      </p:sp>
      <p:sp>
        <p:nvSpPr>
          <p:cNvPr id="3" name="TextBox 2"/>
          <p:cNvSpPr txBox="1"/>
          <p:nvPr/>
        </p:nvSpPr>
        <p:spPr>
          <a:xfrm>
            <a:off x="2183996" y="3276171"/>
            <a:ext cx="507809" cy="369332"/>
          </a:xfrm>
          <a:prstGeom prst="rect">
            <a:avLst/>
          </a:prstGeom>
          <a:noFill/>
        </p:spPr>
        <p:txBody>
          <a:bodyPr wrap="none" rtlCol="0">
            <a:spAutoFit/>
          </a:bodyPr>
          <a:lstStyle/>
          <a:p>
            <a:r>
              <a:rPr lang="en-US" dirty="0" smtClean="0"/>
              <a:t>1/5</a:t>
            </a:r>
            <a:endParaRPr lang="en-US" dirty="0"/>
          </a:p>
        </p:txBody>
      </p:sp>
      <p:sp>
        <p:nvSpPr>
          <p:cNvPr id="38" name="TextBox 37"/>
          <p:cNvSpPr txBox="1"/>
          <p:nvPr/>
        </p:nvSpPr>
        <p:spPr>
          <a:xfrm>
            <a:off x="4038731" y="3250985"/>
            <a:ext cx="507809" cy="369332"/>
          </a:xfrm>
          <a:prstGeom prst="rect">
            <a:avLst/>
          </a:prstGeom>
          <a:noFill/>
        </p:spPr>
        <p:txBody>
          <a:bodyPr wrap="none" rtlCol="0">
            <a:spAutoFit/>
          </a:bodyPr>
          <a:lstStyle/>
          <a:p>
            <a:r>
              <a:rPr lang="en-US" dirty="0" smtClean="0"/>
              <a:t>1/5</a:t>
            </a:r>
            <a:endParaRPr lang="en-US" dirty="0"/>
          </a:p>
        </p:txBody>
      </p:sp>
      <p:sp>
        <p:nvSpPr>
          <p:cNvPr id="39" name="TextBox 38"/>
          <p:cNvSpPr txBox="1"/>
          <p:nvPr/>
        </p:nvSpPr>
        <p:spPr>
          <a:xfrm>
            <a:off x="5029200" y="3243905"/>
            <a:ext cx="507809" cy="369332"/>
          </a:xfrm>
          <a:prstGeom prst="rect">
            <a:avLst/>
          </a:prstGeom>
          <a:noFill/>
        </p:spPr>
        <p:txBody>
          <a:bodyPr wrap="none" rtlCol="0">
            <a:spAutoFit/>
          </a:bodyPr>
          <a:lstStyle/>
          <a:p>
            <a:r>
              <a:rPr lang="en-US" dirty="0" smtClean="0"/>
              <a:t>1/5</a:t>
            </a:r>
            <a:endParaRPr lang="en-US" dirty="0"/>
          </a:p>
        </p:txBody>
      </p:sp>
      <p:sp>
        <p:nvSpPr>
          <p:cNvPr id="40" name="TextBox 39"/>
          <p:cNvSpPr txBox="1"/>
          <p:nvPr/>
        </p:nvSpPr>
        <p:spPr>
          <a:xfrm>
            <a:off x="5799233" y="3250985"/>
            <a:ext cx="507809" cy="369332"/>
          </a:xfrm>
          <a:prstGeom prst="rect">
            <a:avLst/>
          </a:prstGeom>
          <a:noFill/>
        </p:spPr>
        <p:txBody>
          <a:bodyPr wrap="none" rtlCol="0">
            <a:spAutoFit/>
          </a:bodyPr>
          <a:lstStyle/>
          <a:p>
            <a:r>
              <a:rPr lang="en-US" dirty="0" smtClean="0"/>
              <a:t>1/5</a:t>
            </a:r>
            <a:endParaRPr lang="en-US" dirty="0"/>
          </a:p>
        </p:txBody>
      </p:sp>
      <p:sp>
        <p:nvSpPr>
          <p:cNvPr id="44" name="TextBox 43"/>
          <p:cNvSpPr txBox="1"/>
          <p:nvPr/>
        </p:nvSpPr>
        <p:spPr>
          <a:xfrm>
            <a:off x="6796017" y="3243905"/>
            <a:ext cx="507809" cy="369332"/>
          </a:xfrm>
          <a:prstGeom prst="rect">
            <a:avLst/>
          </a:prstGeom>
          <a:noFill/>
        </p:spPr>
        <p:txBody>
          <a:bodyPr wrap="none" rtlCol="0">
            <a:spAutoFit/>
          </a:bodyPr>
          <a:lstStyle/>
          <a:p>
            <a:r>
              <a:rPr lang="en-US" dirty="0" smtClean="0"/>
              <a:t>1/5</a:t>
            </a:r>
            <a:endParaRPr lang="en-US" dirty="0"/>
          </a:p>
        </p:txBody>
      </p:sp>
      <p:cxnSp>
        <p:nvCxnSpPr>
          <p:cNvPr id="31" name="Straight Arrow Connector 30"/>
          <p:cNvCxnSpPr>
            <a:endCxn id="3" idx="0"/>
          </p:cNvCxnSpPr>
          <p:nvPr/>
        </p:nvCxnSpPr>
        <p:spPr>
          <a:xfrm flipH="1">
            <a:off x="2437901" y="2884480"/>
            <a:ext cx="7225" cy="3916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4336175" y="2884480"/>
            <a:ext cx="7225" cy="3916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6045913" y="2884480"/>
            <a:ext cx="7225" cy="3916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5263252" y="2884480"/>
            <a:ext cx="7225" cy="3916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7046478" y="2884480"/>
            <a:ext cx="7225" cy="3916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1600200" y="3959469"/>
            <a:ext cx="6129338" cy="1874073"/>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2400" dirty="0" smtClean="0"/>
              <a:t>Under pure drift we expect LD to have no relationship to differences in allele frequencies between populations</a:t>
            </a:r>
          </a:p>
        </p:txBody>
      </p:sp>
    </p:spTree>
    <p:extLst>
      <p:ext uri="{BB962C8B-B14F-4D97-AF65-F5344CB8AC3E}">
        <p14:creationId xmlns:p14="http://schemas.microsoft.com/office/powerpoint/2010/main" val="118134830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Let’s do GWAS to test this:</a:t>
            </a:r>
            <a:br>
              <a:rPr lang="en-US" dirty="0" smtClean="0"/>
            </a:br>
            <a:r>
              <a:rPr lang="en-US" dirty="0" smtClean="0"/>
              <a:t>UK controls versus Sweden controls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300010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06"/>
            <a:ext cx="8229600" cy="1600200"/>
          </a:xfrm>
        </p:spPr>
        <p:txBody>
          <a:bodyPr/>
          <a:lstStyle/>
          <a:p>
            <a:r>
              <a:rPr lang="en-US" dirty="0" smtClean="0"/>
              <a:t>Population Stratification</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1786464"/>
            <a:ext cx="4605143" cy="5071535"/>
          </a:xfrm>
          <a:prstGeom prst="rect">
            <a:avLst/>
          </a:prstGeom>
          <a:noFill/>
          <a:ln>
            <a:noFill/>
          </a:ln>
        </p:spPr>
      </p:pic>
      <p:sp>
        <p:nvSpPr>
          <p:cNvPr id="6" name="Content Placeholder 5"/>
          <p:cNvSpPr>
            <a:spLocks noGrp="1"/>
          </p:cNvSpPr>
          <p:nvPr>
            <p:ph idx="1"/>
          </p:nvPr>
        </p:nvSpPr>
        <p:spPr>
          <a:xfrm>
            <a:off x="457200" y="1268036"/>
            <a:ext cx="8229600" cy="4525963"/>
          </a:xfrm>
        </p:spPr>
        <p:txBody>
          <a:bodyPr>
            <a:normAutofit/>
          </a:bodyPr>
          <a:lstStyle/>
          <a:p>
            <a:r>
              <a:rPr lang="en-US" sz="2800" dirty="0" smtClean="0"/>
              <a:t>Lambda = 1.30; LD score regression intercept = 1.32</a:t>
            </a:r>
            <a:endParaRPr lang="en-US" sz="2800" dirty="0"/>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4605142" y="1912074"/>
            <a:ext cx="4538857" cy="4899227"/>
          </a:xfrm>
          <a:prstGeom prst="rect">
            <a:avLst/>
          </a:prstGeom>
        </p:spPr>
      </p:pic>
    </p:spTree>
    <p:extLst>
      <p:ext uri="{BB962C8B-B14F-4D97-AF65-F5344CB8AC3E}">
        <p14:creationId xmlns:p14="http://schemas.microsoft.com/office/powerpoint/2010/main" val="56908032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PGC Schizophrenia</a:t>
            </a:r>
            <a:endParaRPr lang="en-US" dirty="0"/>
          </a:p>
        </p:txBody>
      </p:sp>
      <p:sp>
        <p:nvSpPr>
          <p:cNvPr id="3" name="Content Placeholder 2"/>
          <p:cNvSpPr>
            <a:spLocks noGrp="1"/>
          </p:cNvSpPr>
          <p:nvPr>
            <p:ph idx="1"/>
          </p:nvPr>
        </p:nvSpPr>
        <p:spPr/>
        <p:txBody>
          <a:bodyPr/>
          <a:lstStyle/>
          <a:p>
            <a:endParaRPr lang="en-US" dirty="0" smtClean="0"/>
          </a:p>
          <a:p>
            <a:r>
              <a:rPr lang="en-US" dirty="0" smtClean="0"/>
              <a:t>Lambda = 1.48</a:t>
            </a:r>
          </a:p>
          <a:p>
            <a:r>
              <a:rPr lang="en-US" dirty="0" smtClean="0"/>
              <a:t>Intercept = 1.06</a:t>
            </a:r>
          </a:p>
          <a:p>
            <a:r>
              <a:rPr lang="en-US" i="1" dirty="0" smtClean="0"/>
              <a:t>p</a:t>
            </a:r>
            <a:r>
              <a:rPr lang="en-US" dirty="0" smtClean="0"/>
              <a:t>-value</a:t>
            </a:r>
            <a:r>
              <a:rPr lang="en-US" dirty="0"/>
              <a:t> </a:t>
            </a:r>
            <a:r>
              <a:rPr lang="en-US" dirty="0" smtClean="0"/>
              <a:t>&lt; 10</a:t>
            </a:r>
            <a:r>
              <a:rPr lang="en-US" baseline="30000" dirty="0" smtClean="0"/>
              <a:t>-300</a:t>
            </a:r>
            <a:endParaRPr lang="en-US" dirty="0" smtClean="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656905" y="1600200"/>
            <a:ext cx="5486400" cy="5257799"/>
          </a:xfrm>
          <a:prstGeom prst="rect">
            <a:avLst/>
          </a:prstGeom>
        </p:spPr>
      </p:pic>
      <p:sp>
        <p:nvSpPr>
          <p:cNvPr id="5" name="TextBox 4"/>
          <p:cNvSpPr txBox="1"/>
          <p:nvPr/>
        </p:nvSpPr>
        <p:spPr>
          <a:xfrm>
            <a:off x="457200" y="4567954"/>
            <a:ext cx="3080653" cy="1569660"/>
          </a:xfrm>
          <a:prstGeom prst="rect">
            <a:avLst/>
          </a:prstGeom>
          <a:noFill/>
        </p:spPr>
        <p:txBody>
          <a:bodyPr wrap="square" rtlCol="0">
            <a:spAutoFit/>
          </a:bodyPr>
          <a:lstStyle/>
          <a:p>
            <a:r>
              <a:rPr lang="en-US" sz="2400" dirty="0" smtClean="0"/>
              <a:t>Overwhelming majority of inflation is consistent with polygenic architecture</a:t>
            </a:r>
            <a:endParaRPr lang="en-US" sz="2400" dirty="0"/>
          </a:p>
        </p:txBody>
      </p:sp>
    </p:spTree>
    <p:extLst>
      <p:ext uri="{BB962C8B-B14F-4D97-AF65-F5344CB8AC3E}">
        <p14:creationId xmlns:p14="http://schemas.microsoft.com/office/powerpoint/2010/main" val="189909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nrgn.pdf"/>
          <p:cNvPicPr>
            <a:picLocks noChangeAspect="1"/>
          </p:cNvPicPr>
          <p:nvPr/>
        </p:nvPicPr>
        <p:blipFill>
          <a:blip r:embed="rId2">
            <a:extLst>
              <a:ext uri="{28A0092B-C50C-407E-A947-70E740481C1C}">
                <a14:useLocalDpi xmlns:a14="http://schemas.microsoft.com/office/drawing/2010/main" val="0"/>
              </a:ext>
            </a:extLst>
          </a:blip>
          <a:srcRect l="-12740" r="-12740"/>
          <a:stretch>
            <a:fillRect/>
          </a:stretch>
        </p:blipFill>
        <p:spPr>
          <a:xfrm>
            <a:off x="-443120" y="188622"/>
            <a:ext cx="10083438" cy="5809573"/>
          </a:xfrm>
          <a:prstGeom prst="rect">
            <a:avLst/>
          </a:prstGeom>
        </p:spPr>
      </p:pic>
    </p:spTree>
    <p:extLst>
      <p:ext uri="{BB962C8B-B14F-4D97-AF65-F5344CB8AC3E}">
        <p14:creationId xmlns:p14="http://schemas.microsoft.com/office/powerpoint/2010/main" val="370828423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 score method</a:t>
            </a:r>
            <a:endParaRPr lang="en-US" dirty="0"/>
          </a:p>
        </p:txBody>
      </p:sp>
      <p:sp>
        <p:nvSpPr>
          <p:cNvPr id="6" name="Right Arrow 5"/>
          <p:cNvSpPr/>
          <p:nvPr/>
        </p:nvSpPr>
        <p:spPr>
          <a:xfrm>
            <a:off x="3886200" y="1828375"/>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6355991" y="2850512"/>
            <a:ext cx="764991"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013" r="15142" b="24368"/>
          <a:stretch/>
        </p:blipFill>
        <p:spPr bwMode="auto">
          <a:xfrm>
            <a:off x="457200" y="1305709"/>
            <a:ext cx="3810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flipV="1">
            <a:off x="2362200" y="1219200"/>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08151" y="4048908"/>
            <a:ext cx="308098" cy="369332"/>
          </a:xfrm>
          <a:prstGeom prst="rect">
            <a:avLst/>
          </a:prstGeom>
          <a:noFill/>
        </p:spPr>
        <p:txBody>
          <a:bodyPr wrap="none" rtlCol="0">
            <a:spAutoFit/>
          </a:bodyPr>
          <a:lstStyle/>
          <a:p>
            <a:r>
              <a:rPr lang="en-US" dirty="0" smtClean="0"/>
              <a:t>β</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152222" y="1867844"/>
                <a:ext cx="2860720" cy="797654"/>
              </a:xfrm>
              <a:prstGeom prst="rect">
                <a:avLst/>
              </a:prstGeom>
              <a:noFill/>
            </p:spPr>
            <p:txBody>
              <a:bodyPr wrap="none" rtlCol="0">
                <a:spAutoFit/>
              </a:bodyPr>
              <a:lstStyle/>
              <a:p>
                <a:r>
                  <a:rPr lang="en-US" dirty="0" smtClean="0"/>
                  <a:t>Draw polygenic effects from </a:t>
                </a:r>
              </a:p>
              <a:p>
                <a:r>
                  <a:rPr lang="en-US" dirty="0" smtClean="0"/>
                  <a:t>N (0, n/m</a:t>
                </a:r>
                <a:r>
                  <a:rPr lang="en-US" baseline="30000" dirty="0" smtClean="0"/>
                  <a:t>2</a:t>
                </a:r>
                <a:r>
                  <a:rPr lang="en-US" dirty="0" smtClean="0"/>
                  <a:t>), </a:t>
                </a:r>
                <a:r>
                  <a:rPr lang="en-US" dirty="0" err="1" smtClean="0"/>
                  <a:t>var</a:t>
                </a:r>
                <a:r>
                  <a:rPr lang="en-US" dirty="0"/>
                  <a:t> </a:t>
                </a:r>
                <a:r>
                  <a:rPr lang="en-US" dirty="0" smtClean="0"/>
                  <a:t>= </a:t>
                </a:r>
                <a14:m>
                  <m:oMath xmlns="" xmlns:m="http://schemas.openxmlformats.org/officeDocument/2006/math">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ea typeface="Cambria Math"/>
                          </a:rPr>
                          <m:t>√(</m:t>
                        </m:r>
                        <m:r>
                          <a:rPr lang="en-US" b="0" i="1" smtClean="0">
                            <a:latin typeface="Cambria Math"/>
                            <a:ea typeface="Cambria Math"/>
                          </a:rPr>
                          <m:t>𝑝</m:t>
                        </m:r>
                        <m:r>
                          <a:rPr lang="en-US" b="0" i="1" smtClean="0">
                            <a:latin typeface="Cambria Math"/>
                            <a:ea typeface="Cambria Math"/>
                          </a:rPr>
                          <m:t>(1−</m:t>
                        </m:r>
                        <m:r>
                          <a:rPr lang="en-US" b="0" i="1" smtClean="0">
                            <a:latin typeface="Cambria Math"/>
                            <a:ea typeface="Cambria Math"/>
                          </a:rPr>
                          <m:t>𝑝</m:t>
                        </m:r>
                        <m:r>
                          <a:rPr lang="en-US" b="0" i="1" smtClean="0">
                            <a:latin typeface="Cambria Math"/>
                            <a:ea typeface="Cambria Math"/>
                          </a:rPr>
                          <m:t>)</m:t>
                        </m:r>
                      </m:den>
                    </m:f>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152222" y="1867844"/>
                <a:ext cx="2860720" cy="797654"/>
              </a:xfrm>
              <a:prstGeom prst="rect">
                <a:avLst/>
              </a:prstGeom>
              <a:blipFill rotWithShape="1">
                <a:blip r:embed="rId4"/>
                <a:stretch>
                  <a:fillRect l="-1706" t="-3817" r="-1066" b="-3817"/>
                </a:stretch>
              </a:blipFill>
            </p:spPr>
            <p:txBody>
              <a:bodyPr/>
              <a:lstStyle/>
              <a:p>
                <a:r>
                  <a:rPr lang="en-US">
                    <a:noFill/>
                  </a:rPr>
                  <a:t> </a:t>
                </a:r>
              </a:p>
            </p:txBody>
          </p:sp>
        </mc:Fallback>
      </mc:AlternateContent>
      <p:sp>
        <p:nvSpPr>
          <p:cNvPr id="16" name="TextBox 15"/>
          <p:cNvSpPr txBox="1"/>
          <p:nvPr/>
        </p:nvSpPr>
        <p:spPr>
          <a:xfrm>
            <a:off x="5247373" y="3745468"/>
            <a:ext cx="2982227" cy="369332"/>
          </a:xfrm>
          <a:prstGeom prst="rect">
            <a:avLst/>
          </a:prstGeom>
          <a:noFill/>
        </p:spPr>
        <p:txBody>
          <a:bodyPr wrap="none" rtlCol="0">
            <a:spAutoFit/>
          </a:bodyPr>
          <a:lstStyle/>
          <a:p>
            <a:r>
              <a:rPr lang="en-US" dirty="0" smtClean="0"/>
              <a:t>What is the E[</a:t>
            </a:r>
            <a:r>
              <a:rPr lang="el-GR" dirty="0" smtClean="0"/>
              <a:t>χ</a:t>
            </a:r>
            <a:r>
              <a:rPr lang="en-US" baseline="30000" dirty="0" smtClean="0"/>
              <a:t>2</a:t>
            </a:r>
            <a:r>
              <a:rPr lang="en-US" dirty="0" smtClean="0"/>
              <a:t>] for variant </a:t>
            </a:r>
            <a:r>
              <a:rPr lang="en-US" i="1" dirty="0" smtClean="0"/>
              <a:t>j</a:t>
            </a:r>
            <a:r>
              <a:rPr lang="en-US" dirty="0" smtClean="0"/>
              <a:t>?</a:t>
            </a:r>
            <a:endParaRPr lang="en-US" dirty="0"/>
          </a:p>
        </p:txBody>
      </p:sp>
      <p:pic>
        <p:nvPicPr>
          <p:cNvPr id="17" name="Picture 16"/>
          <p:cNvPicPr>
            <a:picLocks noChangeAspect="1"/>
          </p:cNvPicPr>
          <p:nvPr/>
        </p:nvPicPr>
        <p:blipFill rotWithShape="1">
          <a:blip r:embed="rId5"/>
          <a:srcRect t="21862" b="13203"/>
          <a:stretch/>
        </p:blipFill>
        <p:spPr>
          <a:xfrm>
            <a:off x="3308350" y="4267200"/>
            <a:ext cx="2603500" cy="593768"/>
          </a:xfrm>
          <a:prstGeom prst="rect">
            <a:avLst/>
          </a:prstGeom>
        </p:spPr>
      </p:pic>
      <p:sp>
        <p:nvSpPr>
          <p:cNvPr id="4" name="TextBox 3"/>
          <p:cNvSpPr txBox="1"/>
          <p:nvPr/>
        </p:nvSpPr>
        <p:spPr>
          <a:xfrm>
            <a:off x="1166301" y="4876800"/>
            <a:ext cx="6689011" cy="923330"/>
          </a:xfrm>
          <a:prstGeom prst="rect">
            <a:avLst/>
          </a:prstGeom>
          <a:noFill/>
        </p:spPr>
        <p:txBody>
          <a:bodyPr wrap="none" rtlCol="0">
            <a:spAutoFit/>
          </a:bodyPr>
          <a:lstStyle/>
          <a:p>
            <a:pPr algn="ctr"/>
            <a:r>
              <a:rPr lang="en-US" dirty="0" smtClean="0"/>
              <a:t>where N=sample size, M=# of SNPs, a=inflation due to confounding, </a:t>
            </a:r>
          </a:p>
          <a:p>
            <a:pPr algn="ctr"/>
            <a:r>
              <a:rPr lang="en-US" dirty="0" smtClean="0"/>
              <a:t>h</a:t>
            </a:r>
            <a:r>
              <a:rPr lang="en-US" baseline="30000" dirty="0" smtClean="0"/>
              <a:t>2</a:t>
            </a:r>
            <a:r>
              <a:rPr lang="en-US" dirty="0" smtClean="0"/>
              <a:t>g is heritability (total obs.) and </a:t>
            </a:r>
            <a:r>
              <a:rPr lang="en-US" i="1" dirty="0" err="1" smtClean="0"/>
              <a:t>l</a:t>
            </a:r>
            <a:r>
              <a:rPr lang="en-US" i="1" baseline="-25000" dirty="0" err="1" smtClean="0"/>
              <a:t>j</a:t>
            </a:r>
            <a:r>
              <a:rPr lang="en-US" dirty="0" smtClean="0"/>
              <a:t> is the </a:t>
            </a:r>
            <a:r>
              <a:rPr lang="en-US" i="1" dirty="0" smtClean="0"/>
              <a:t>LD Score</a:t>
            </a:r>
          </a:p>
          <a:p>
            <a:pPr algn="ctr"/>
            <a:endParaRPr lang="en-US" dirty="0"/>
          </a:p>
        </p:txBody>
      </p:sp>
      <p:pic>
        <p:nvPicPr>
          <p:cNvPr id="18" name="Picture 17"/>
          <p:cNvPicPr>
            <a:picLocks noChangeAspect="1"/>
          </p:cNvPicPr>
          <p:nvPr/>
        </p:nvPicPr>
        <p:blipFill>
          <a:blip r:embed="rId6"/>
          <a:stretch>
            <a:fillRect/>
          </a:stretch>
        </p:blipFill>
        <p:spPr>
          <a:xfrm>
            <a:off x="3647173" y="5715000"/>
            <a:ext cx="1600200" cy="753868"/>
          </a:xfrm>
          <a:prstGeom prst="rect">
            <a:avLst/>
          </a:prstGeom>
        </p:spPr>
      </p:pic>
      <p:grpSp>
        <p:nvGrpSpPr>
          <p:cNvPr id="5" name="Group 4"/>
          <p:cNvGrpSpPr/>
          <p:nvPr/>
        </p:nvGrpSpPr>
        <p:grpSpPr>
          <a:xfrm>
            <a:off x="6458523" y="5754948"/>
            <a:ext cx="1767344" cy="855626"/>
            <a:chOff x="7001592" y="5811515"/>
            <a:chExt cx="1767344" cy="855626"/>
          </a:xfrm>
        </p:grpSpPr>
        <p:sp>
          <p:nvSpPr>
            <p:cNvPr id="15" name="Line 4"/>
            <p:cNvSpPr>
              <a:spLocks noChangeShapeType="1"/>
            </p:cNvSpPr>
            <p:nvPr/>
          </p:nvSpPr>
          <p:spPr bwMode="auto">
            <a:xfrm>
              <a:off x="7001592" y="5851945"/>
              <a:ext cx="17673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51"/>
            <p:cNvSpPr>
              <a:spLocks noChangeShapeType="1"/>
            </p:cNvSpPr>
            <p:nvPr/>
          </p:nvSpPr>
          <p:spPr bwMode="auto">
            <a:xfrm>
              <a:off x="7021732"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52"/>
            <p:cNvSpPr>
              <a:spLocks noChangeShapeType="1"/>
            </p:cNvSpPr>
            <p:nvPr/>
          </p:nvSpPr>
          <p:spPr bwMode="auto">
            <a:xfrm>
              <a:off x="7111743"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53"/>
            <p:cNvSpPr>
              <a:spLocks noChangeShapeType="1"/>
            </p:cNvSpPr>
            <p:nvPr/>
          </p:nvSpPr>
          <p:spPr bwMode="auto">
            <a:xfrm>
              <a:off x="7199288"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54"/>
            <p:cNvSpPr>
              <a:spLocks noChangeShapeType="1"/>
            </p:cNvSpPr>
            <p:nvPr/>
          </p:nvSpPr>
          <p:spPr bwMode="auto">
            <a:xfrm>
              <a:off x="7289299"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55"/>
            <p:cNvSpPr>
              <a:spLocks noChangeShapeType="1"/>
            </p:cNvSpPr>
            <p:nvPr/>
          </p:nvSpPr>
          <p:spPr bwMode="auto">
            <a:xfrm>
              <a:off x="7376844"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56"/>
            <p:cNvSpPr>
              <a:spLocks noChangeShapeType="1"/>
            </p:cNvSpPr>
            <p:nvPr/>
          </p:nvSpPr>
          <p:spPr bwMode="auto">
            <a:xfrm>
              <a:off x="7466856"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57"/>
            <p:cNvSpPr>
              <a:spLocks noChangeShapeType="1"/>
            </p:cNvSpPr>
            <p:nvPr/>
          </p:nvSpPr>
          <p:spPr bwMode="auto">
            <a:xfrm>
              <a:off x="7554401"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58"/>
            <p:cNvSpPr>
              <a:spLocks noChangeShapeType="1"/>
            </p:cNvSpPr>
            <p:nvPr/>
          </p:nvSpPr>
          <p:spPr bwMode="auto">
            <a:xfrm>
              <a:off x="7644412"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59"/>
            <p:cNvSpPr>
              <a:spLocks noChangeShapeType="1"/>
            </p:cNvSpPr>
            <p:nvPr/>
          </p:nvSpPr>
          <p:spPr bwMode="auto">
            <a:xfrm>
              <a:off x="7731957"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60"/>
            <p:cNvSpPr>
              <a:spLocks noChangeShapeType="1"/>
            </p:cNvSpPr>
            <p:nvPr/>
          </p:nvSpPr>
          <p:spPr bwMode="auto">
            <a:xfrm>
              <a:off x="7821968" y="5812488"/>
              <a:ext cx="0" cy="59185"/>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61"/>
            <p:cNvSpPr>
              <a:spLocks noChangeShapeType="1"/>
            </p:cNvSpPr>
            <p:nvPr/>
          </p:nvSpPr>
          <p:spPr bwMode="auto">
            <a:xfrm>
              <a:off x="7909514"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62"/>
            <p:cNvSpPr>
              <a:spLocks noChangeShapeType="1"/>
            </p:cNvSpPr>
            <p:nvPr/>
          </p:nvSpPr>
          <p:spPr bwMode="auto">
            <a:xfrm>
              <a:off x="7999525"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63"/>
            <p:cNvSpPr>
              <a:spLocks noChangeShapeType="1"/>
            </p:cNvSpPr>
            <p:nvPr/>
          </p:nvSpPr>
          <p:spPr bwMode="auto">
            <a:xfrm>
              <a:off x="8087070"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64"/>
            <p:cNvSpPr>
              <a:spLocks noChangeShapeType="1"/>
            </p:cNvSpPr>
            <p:nvPr/>
          </p:nvSpPr>
          <p:spPr bwMode="auto">
            <a:xfrm>
              <a:off x="8177081"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65"/>
            <p:cNvSpPr>
              <a:spLocks noChangeShapeType="1"/>
            </p:cNvSpPr>
            <p:nvPr/>
          </p:nvSpPr>
          <p:spPr bwMode="auto">
            <a:xfrm>
              <a:off x="8264627" y="5812488"/>
              <a:ext cx="0" cy="59185"/>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66"/>
            <p:cNvSpPr>
              <a:spLocks noChangeShapeType="1"/>
            </p:cNvSpPr>
            <p:nvPr/>
          </p:nvSpPr>
          <p:spPr bwMode="auto">
            <a:xfrm>
              <a:off x="8354638"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82"/>
            <p:cNvSpPr>
              <a:spLocks noChangeShapeType="1"/>
            </p:cNvSpPr>
            <p:nvPr/>
          </p:nvSpPr>
          <p:spPr bwMode="auto">
            <a:xfrm>
              <a:off x="8433552"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83"/>
            <p:cNvSpPr>
              <a:spLocks noChangeShapeType="1"/>
            </p:cNvSpPr>
            <p:nvPr/>
          </p:nvSpPr>
          <p:spPr bwMode="auto">
            <a:xfrm>
              <a:off x="8521097"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84"/>
            <p:cNvSpPr>
              <a:spLocks noChangeShapeType="1"/>
            </p:cNvSpPr>
            <p:nvPr/>
          </p:nvSpPr>
          <p:spPr bwMode="auto">
            <a:xfrm>
              <a:off x="8611108"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85"/>
            <p:cNvSpPr>
              <a:spLocks noChangeShapeType="1"/>
            </p:cNvSpPr>
            <p:nvPr/>
          </p:nvSpPr>
          <p:spPr bwMode="auto">
            <a:xfrm>
              <a:off x="8698653" y="5812488"/>
              <a:ext cx="0" cy="59185"/>
            </a:xfrm>
            <a:prstGeom prst="line">
              <a:avLst/>
            </a:prstGeom>
            <a:noFill/>
            <a:ln w="57150">
              <a:solidFill>
                <a:srgbClr val="FF6A2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Rectangle 38"/>
            <p:cNvSpPr/>
            <p:nvPr/>
          </p:nvSpPr>
          <p:spPr>
            <a:xfrm>
              <a:off x="7001592" y="5812488"/>
              <a:ext cx="771428" cy="59185"/>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7865212" y="5812488"/>
              <a:ext cx="356476" cy="59185"/>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8310315" y="5811515"/>
              <a:ext cx="433796" cy="601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148088" y="5930536"/>
              <a:ext cx="94112" cy="135464"/>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3" name="TextBox 42"/>
            <p:cNvSpPr txBox="1"/>
            <p:nvPr/>
          </p:nvSpPr>
          <p:spPr>
            <a:xfrm>
              <a:off x="8386496" y="5920224"/>
              <a:ext cx="94112" cy="135464"/>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4" name="TextBox 43"/>
            <p:cNvSpPr txBox="1"/>
            <p:nvPr/>
          </p:nvSpPr>
          <p:spPr>
            <a:xfrm>
              <a:off x="7329788" y="6059853"/>
              <a:ext cx="94112" cy="135464"/>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5" name="TextBox 44"/>
            <p:cNvSpPr txBox="1"/>
            <p:nvPr/>
          </p:nvSpPr>
          <p:spPr>
            <a:xfrm>
              <a:off x="8046160" y="6059853"/>
              <a:ext cx="94112" cy="135464"/>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6" name="TextBox 45"/>
            <p:cNvSpPr txBox="1"/>
            <p:nvPr/>
          </p:nvSpPr>
          <p:spPr>
            <a:xfrm>
              <a:off x="7774912" y="6166005"/>
              <a:ext cx="94112" cy="135464"/>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7" name="TextBox 46"/>
            <p:cNvSpPr txBox="1"/>
            <p:nvPr/>
          </p:nvSpPr>
          <p:spPr>
            <a:xfrm>
              <a:off x="8569220" y="6166005"/>
              <a:ext cx="94112" cy="135464"/>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48" name="Rectangle 47"/>
            <p:cNvSpPr/>
            <p:nvPr/>
          </p:nvSpPr>
          <p:spPr>
            <a:xfrm>
              <a:off x="7003484" y="5955342"/>
              <a:ext cx="771428" cy="59185"/>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7001592" y="6088128"/>
              <a:ext cx="771428" cy="59185"/>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8310315" y="5948499"/>
              <a:ext cx="433796" cy="601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8310315" y="6184468"/>
              <a:ext cx="433796" cy="60159"/>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875920" y="6088128"/>
              <a:ext cx="356476" cy="59185"/>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8223012" y="6465191"/>
              <a:ext cx="94112" cy="135464"/>
            </a:xfrm>
            <a:prstGeom prst="rect">
              <a:avLst/>
            </a:prstGeom>
            <a:noFill/>
          </p:spPr>
          <p:txBody>
            <a:bodyPr wrap="none" rtlCol="0">
              <a:spAutoFit/>
            </a:bodyPr>
            <a:lstStyle/>
            <a:p>
              <a:r>
                <a:rPr lang="en-US" sz="2800" dirty="0" smtClean="0">
                  <a:solidFill>
                    <a:srgbClr val="FF0000"/>
                  </a:solidFill>
                </a:rPr>
                <a:t>*</a:t>
              </a:r>
              <a:endParaRPr lang="en-US" sz="2800" dirty="0">
                <a:solidFill>
                  <a:srgbClr val="FF0000"/>
                </a:solidFill>
              </a:endParaRPr>
            </a:p>
          </p:txBody>
        </p:sp>
        <p:sp>
          <p:nvSpPr>
            <p:cNvPr id="55" name="Rectangle 54"/>
            <p:cNvSpPr/>
            <p:nvPr/>
          </p:nvSpPr>
          <p:spPr>
            <a:xfrm>
              <a:off x="7001592" y="6486888"/>
              <a:ext cx="771428" cy="59185"/>
            </a:xfrm>
            <a:prstGeom prst="rect">
              <a:avLst/>
            </a:prstGeom>
            <a:gradFill flip="none" rotWithShape="1">
              <a:gsLst>
                <a:gs pos="0">
                  <a:schemeClr val="accent1">
                    <a:tint val="100000"/>
                    <a:shade val="100000"/>
                    <a:satMod val="130000"/>
                    <a:alpha val="32000"/>
                  </a:schemeClr>
                </a:gs>
                <a:gs pos="100000">
                  <a:schemeClr val="accent1">
                    <a:tint val="50000"/>
                    <a:shade val="100000"/>
                    <a:satMod val="350000"/>
                    <a:alpha val="32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Arrow Connector 60"/>
            <p:cNvCxnSpPr/>
            <p:nvPr/>
          </p:nvCxnSpPr>
          <p:spPr>
            <a:xfrm>
              <a:off x="7343018" y="5871674"/>
              <a:ext cx="0" cy="7898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7824556" y="5877325"/>
              <a:ext cx="0" cy="7898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8046160" y="5869955"/>
              <a:ext cx="0" cy="7898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8267142" y="5877325"/>
              <a:ext cx="0" cy="7898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8521097" y="5877325"/>
              <a:ext cx="0" cy="7898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8" name="Right Arrow 7"/>
          <p:cNvSpPr/>
          <p:nvPr/>
        </p:nvSpPr>
        <p:spPr>
          <a:xfrm rot="10800000">
            <a:off x="5824086" y="5931389"/>
            <a:ext cx="533400" cy="460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6400800"/>
            <a:ext cx="4044910" cy="369332"/>
          </a:xfrm>
          <a:prstGeom prst="rect">
            <a:avLst/>
          </a:prstGeom>
          <a:noFill/>
        </p:spPr>
        <p:txBody>
          <a:bodyPr wrap="none" rtlCol="0">
            <a:spAutoFit/>
          </a:bodyPr>
          <a:lstStyle/>
          <a:p>
            <a:r>
              <a:rPr lang="en-US" dirty="0" err="1" smtClean="0"/>
              <a:t>Bulik</a:t>
            </a:r>
            <a:r>
              <a:rPr lang="en-US" dirty="0" smtClean="0"/>
              <a:t>-Sullivan et al. Nature Genetics 2015</a:t>
            </a:r>
            <a:endParaRPr lang="en-US" dirty="0"/>
          </a:p>
        </p:txBody>
      </p:sp>
    </p:spTree>
    <p:extLst>
      <p:ext uri="{BB962C8B-B14F-4D97-AF65-F5344CB8AC3E}">
        <p14:creationId xmlns:p14="http://schemas.microsoft.com/office/powerpoint/2010/main" val="352210786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key extensions</a:t>
            </a:r>
            <a:endParaRPr lang="en-US" dirty="0"/>
          </a:p>
        </p:txBody>
      </p:sp>
      <p:sp>
        <p:nvSpPr>
          <p:cNvPr id="3" name="Content Placeholder 2"/>
          <p:cNvSpPr>
            <a:spLocks noGrp="1"/>
          </p:cNvSpPr>
          <p:nvPr>
            <p:ph idx="1"/>
          </p:nvPr>
        </p:nvSpPr>
        <p:spPr>
          <a:xfrm>
            <a:off x="457200" y="1570037"/>
            <a:ext cx="8229600" cy="4525963"/>
          </a:xfrm>
        </p:spPr>
        <p:txBody>
          <a:bodyPr>
            <a:normAutofit/>
          </a:bodyPr>
          <a:lstStyle/>
          <a:p>
            <a:r>
              <a:rPr lang="en-US" dirty="0" smtClean="0"/>
              <a:t>What is the contribution to common variant heritability for each functional class</a:t>
            </a:r>
          </a:p>
          <a:p>
            <a:pPr lvl="1"/>
            <a:r>
              <a:rPr lang="en-US" dirty="0" smtClean="0"/>
              <a:t>leverage each class of variant</a:t>
            </a:r>
          </a:p>
          <a:p>
            <a:r>
              <a:rPr lang="en-US" dirty="0" smtClean="0"/>
              <a:t>Is there evidence for genetic correlation across phenotypes</a:t>
            </a:r>
          </a:p>
          <a:p>
            <a:pPr lvl="1"/>
            <a:r>
              <a:rPr lang="en-US" dirty="0" smtClean="0"/>
              <a:t>Do we see an overlap in the direction of the effects genome-wide</a:t>
            </a:r>
          </a:p>
        </p:txBody>
      </p:sp>
    </p:spTree>
    <p:extLst>
      <p:ext uri="{BB962C8B-B14F-4D97-AF65-F5344CB8AC3E}">
        <p14:creationId xmlns:p14="http://schemas.microsoft.com/office/powerpoint/2010/main" val="13618345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HG_Finucane_102114_functh2 (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55754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HG_Finucane_102114_functh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173203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HG_Finucane_102114_functh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269752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HG_Finucane_102114_functh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157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HG_Finucane_102114_functh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510948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HG_Finucane_102114_functh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80992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HG_Finucane_102114_functh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97609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Bayesian method with flat prior</a:t>
            </a:r>
            <a:endParaRPr lang="en-US" sz="3600" dirty="0"/>
          </a:p>
        </p:txBody>
      </p:sp>
      <p:sp>
        <p:nvSpPr>
          <p:cNvPr id="3" name="Content Placeholder 2"/>
          <p:cNvSpPr>
            <a:spLocks noGrp="1"/>
          </p:cNvSpPr>
          <p:nvPr>
            <p:ph idx="1"/>
          </p:nvPr>
        </p:nvSpPr>
        <p:spPr>
          <a:xfrm>
            <a:off x="457200" y="1600200"/>
            <a:ext cx="8229600" cy="5358677"/>
          </a:xfrm>
        </p:spPr>
        <p:txBody>
          <a:bodyPr>
            <a:normAutofit/>
          </a:bodyPr>
          <a:lstStyle/>
          <a:p>
            <a:pPr marL="0" indent="0">
              <a:buNone/>
            </a:pPr>
            <a:r>
              <a:rPr lang="en-US" sz="2800" dirty="0"/>
              <a:t>Develop a </a:t>
            </a:r>
            <a:r>
              <a:rPr lang="en-US" sz="2800" dirty="0" smtClean="0"/>
              <a:t>posterior probability function</a:t>
            </a:r>
          </a:p>
          <a:p>
            <a:endParaRPr lang="en-US" sz="2800" dirty="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a:p>
          <a:p>
            <a:pPr lvl="1"/>
            <a:r>
              <a:rPr lang="en-US" sz="2000" dirty="0" smtClean="0"/>
              <a:t>X</a:t>
            </a:r>
            <a:r>
              <a:rPr lang="en-US" sz="2000" dirty="0"/>
              <a:t>: genotype of SNPs in </a:t>
            </a:r>
            <a:r>
              <a:rPr lang="en-US" sz="2000" dirty="0" smtClean="0"/>
              <a:t>a high density region</a:t>
            </a:r>
            <a:endParaRPr lang="en-US" sz="2000" dirty="0"/>
          </a:p>
          <a:p>
            <a:pPr lvl="1"/>
            <a:r>
              <a:rPr lang="en-US" sz="2000" dirty="0"/>
              <a:t>Y: phenotypes of all samples</a:t>
            </a:r>
          </a:p>
          <a:p>
            <a:pPr lvl="1"/>
            <a:r>
              <a:rPr lang="en-US" sz="2000" dirty="0"/>
              <a:t>M: “model”, i.e., which </a:t>
            </a:r>
            <a:r>
              <a:rPr lang="en-US" sz="2000" dirty="0" smtClean="0"/>
              <a:t>variant is </a:t>
            </a:r>
            <a:r>
              <a:rPr lang="en-US" sz="2000" dirty="0"/>
              <a:t>associated with which phenotype.  Multiple </a:t>
            </a:r>
            <a:r>
              <a:rPr lang="en-US" sz="2000" dirty="0" smtClean="0"/>
              <a:t>variants and </a:t>
            </a:r>
            <a:r>
              <a:rPr lang="en-US" sz="2000" dirty="0"/>
              <a:t>multiple phenotypes are allowed</a:t>
            </a:r>
            <a:r>
              <a:rPr lang="en-US" sz="2000" dirty="0" smtClean="0"/>
              <a:t>.</a:t>
            </a:r>
          </a:p>
        </p:txBody>
      </p:sp>
      <p:graphicFrame>
        <p:nvGraphicFramePr>
          <p:cNvPr id="5" name="Object 4"/>
          <p:cNvGraphicFramePr>
            <a:graphicFrameLocks noChangeAspect="1"/>
          </p:cNvGraphicFramePr>
          <p:nvPr>
            <p:extLst>
              <p:ext uri="{D42A27DB-BD31-4B8C-83A1-F6EECF244321}">
                <p14:modId xmlns:p14="http://schemas.microsoft.com/office/powerpoint/2010/main" val="3925052219"/>
              </p:ext>
            </p:extLst>
          </p:nvPr>
        </p:nvGraphicFramePr>
        <p:xfrm>
          <a:off x="774675" y="2358402"/>
          <a:ext cx="7029450" cy="1760538"/>
        </p:xfrm>
        <a:graphic>
          <a:graphicData uri="http://schemas.openxmlformats.org/presentationml/2006/ole">
            <mc:AlternateContent xmlns:mc="http://schemas.openxmlformats.org/markup-compatibility/2006">
              <mc:Choice xmlns:v="urn:schemas-microsoft-com:vml" Requires="v">
                <p:oleObj spid="_x0000_s1027" name="Equation" r:id="rId4" imgW="3962400" imgH="990600" progId="Equation.3">
                  <p:embed/>
                </p:oleObj>
              </mc:Choice>
              <mc:Fallback>
                <p:oleObj name="Equation" r:id="rId4" imgW="3962400" imgH="990600" progId="Equation.3">
                  <p:embed/>
                  <p:pic>
                    <p:nvPicPr>
                      <p:cNvPr id="0" name=""/>
                      <p:cNvPicPr/>
                      <p:nvPr/>
                    </p:nvPicPr>
                    <p:blipFill>
                      <a:blip r:embed="rId5"/>
                      <a:stretch>
                        <a:fillRect/>
                      </a:stretch>
                    </p:blipFill>
                    <p:spPr>
                      <a:xfrm>
                        <a:off x="774675" y="2358402"/>
                        <a:ext cx="7029450" cy="1760538"/>
                      </a:xfrm>
                      <a:prstGeom prst="rect">
                        <a:avLst/>
                      </a:prstGeom>
                    </p:spPr>
                  </p:pic>
                </p:oleObj>
              </mc:Fallback>
            </mc:AlternateContent>
          </a:graphicData>
        </a:graphic>
      </p:graphicFrame>
      <p:sp>
        <p:nvSpPr>
          <p:cNvPr id="4" name="TextBox 3"/>
          <p:cNvSpPr txBox="1"/>
          <p:nvPr/>
        </p:nvSpPr>
        <p:spPr>
          <a:xfrm>
            <a:off x="2006623" y="4538361"/>
            <a:ext cx="1698194" cy="400110"/>
          </a:xfrm>
          <a:prstGeom prst="rect">
            <a:avLst/>
          </a:prstGeom>
          <a:noFill/>
        </p:spPr>
        <p:txBody>
          <a:bodyPr wrap="square" rtlCol="0">
            <a:spAutoFit/>
          </a:bodyPr>
          <a:lstStyle/>
          <a:p>
            <a:r>
              <a:rPr lang="en-US" sz="2000" dirty="0" smtClean="0"/>
              <a:t>Log-likelihood</a:t>
            </a:r>
            <a:endParaRPr lang="en-US" sz="2000" dirty="0"/>
          </a:p>
        </p:txBody>
      </p:sp>
      <p:sp>
        <p:nvSpPr>
          <p:cNvPr id="6" name="TextBox 5"/>
          <p:cNvSpPr txBox="1"/>
          <p:nvPr/>
        </p:nvSpPr>
        <p:spPr>
          <a:xfrm>
            <a:off x="4162357" y="4401457"/>
            <a:ext cx="1326004" cy="707886"/>
          </a:xfrm>
          <a:prstGeom prst="rect">
            <a:avLst/>
          </a:prstGeom>
          <a:noFill/>
        </p:spPr>
        <p:txBody>
          <a:bodyPr wrap="none" rtlCol="0">
            <a:spAutoFit/>
          </a:bodyPr>
          <a:lstStyle/>
          <a:p>
            <a:r>
              <a:rPr lang="en-US" sz="2000" dirty="0" smtClean="0"/>
              <a:t>Penalty for </a:t>
            </a:r>
            <a:br>
              <a:rPr lang="en-US" sz="2000" dirty="0" smtClean="0"/>
            </a:br>
            <a:r>
              <a:rPr lang="en-US" sz="2000" dirty="0" smtClean="0"/>
              <a:t>model size</a:t>
            </a:r>
            <a:endParaRPr lang="en-US" sz="2000" dirty="0"/>
          </a:p>
        </p:txBody>
      </p:sp>
      <p:sp>
        <p:nvSpPr>
          <p:cNvPr id="7" name="TextBox 6"/>
          <p:cNvSpPr txBox="1"/>
          <p:nvPr/>
        </p:nvSpPr>
        <p:spPr>
          <a:xfrm>
            <a:off x="5567133" y="4466672"/>
            <a:ext cx="2045777" cy="707886"/>
          </a:xfrm>
          <a:prstGeom prst="rect">
            <a:avLst/>
          </a:prstGeom>
          <a:noFill/>
        </p:spPr>
        <p:txBody>
          <a:bodyPr wrap="none" rtlCol="0">
            <a:spAutoFit/>
          </a:bodyPr>
          <a:lstStyle/>
          <a:p>
            <a:r>
              <a:rPr lang="en-US" sz="2000" dirty="0" smtClean="0"/>
              <a:t>Penalty for </a:t>
            </a:r>
            <a:br>
              <a:rPr lang="en-US" sz="2000" dirty="0" smtClean="0"/>
            </a:br>
            <a:r>
              <a:rPr lang="en-US" sz="2000" dirty="0" smtClean="0"/>
              <a:t>model complexity</a:t>
            </a:r>
            <a:endParaRPr lang="en-US" sz="2000" dirty="0"/>
          </a:p>
        </p:txBody>
      </p:sp>
      <p:sp>
        <p:nvSpPr>
          <p:cNvPr id="8" name="TextBox 7"/>
          <p:cNvSpPr txBox="1"/>
          <p:nvPr/>
        </p:nvSpPr>
        <p:spPr>
          <a:xfrm>
            <a:off x="49545" y="4230585"/>
            <a:ext cx="1519166" cy="707886"/>
          </a:xfrm>
          <a:prstGeom prst="rect">
            <a:avLst/>
          </a:prstGeom>
          <a:noFill/>
        </p:spPr>
        <p:txBody>
          <a:bodyPr wrap="none" rtlCol="0">
            <a:spAutoFit/>
          </a:bodyPr>
          <a:lstStyle/>
          <a:p>
            <a:r>
              <a:rPr lang="en-US" sz="2000" dirty="0"/>
              <a:t>S</a:t>
            </a:r>
            <a:r>
              <a:rPr lang="en-US" sz="2000" dirty="0" smtClean="0"/>
              <a:t>teepest </a:t>
            </a:r>
            <a:br>
              <a:rPr lang="en-US" sz="2000" dirty="0" smtClean="0"/>
            </a:br>
            <a:r>
              <a:rPr lang="en-US" sz="2000" dirty="0" smtClean="0"/>
              <a:t>descent app.</a:t>
            </a:r>
            <a:endParaRPr lang="en-US" sz="2000" dirty="0"/>
          </a:p>
        </p:txBody>
      </p:sp>
      <p:sp>
        <p:nvSpPr>
          <p:cNvPr id="9" name="Slide Number Placeholder 8"/>
          <p:cNvSpPr>
            <a:spLocks noGrp="1"/>
          </p:cNvSpPr>
          <p:nvPr>
            <p:ph type="sldNum" sz="quarter" idx="12"/>
          </p:nvPr>
        </p:nvSpPr>
        <p:spPr/>
        <p:txBody>
          <a:bodyPr/>
          <a:lstStyle/>
          <a:p>
            <a:fld id="{58ADD9F7-7B08-BF4F-8A9D-6ED01C143A15}" type="slidenum">
              <a:rPr lang="en-US" smtClean="0"/>
              <a:t>5</a:t>
            </a:fld>
            <a:endParaRPr lang="en-US"/>
          </a:p>
        </p:txBody>
      </p:sp>
      <p:cxnSp>
        <p:nvCxnSpPr>
          <p:cNvPr id="11" name="Straight Arrow Connector 10"/>
          <p:cNvCxnSpPr>
            <a:stCxn id="4" idx="0"/>
          </p:cNvCxnSpPr>
          <p:nvPr/>
        </p:nvCxnSpPr>
        <p:spPr>
          <a:xfrm flipV="1">
            <a:off x="2855720" y="4034806"/>
            <a:ext cx="78003" cy="503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0"/>
          </p:cNvCxnSpPr>
          <p:nvPr/>
        </p:nvCxnSpPr>
        <p:spPr>
          <a:xfrm flipV="1">
            <a:off x="4825359" y="4051790"/>
            <a:ext cx="31875" cy="349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0"/>
          </p:cNvCxnSpPr>
          <p:nvPr/>
        </p:nvCxnSpPr>
        <p:spPr>
          <a:xfrm flipH="1" flipV="1">
            <a:off x="6067433" y="4068774"/>
            <a:ext cx="522589" cy="3978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1211550" y="3944418"/>
            <a:ext cx="461705" cy="440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542830" y="4384473"/>
            <a:ext cx="1121170" cy="400110"/>
          </a:xfrm>
          <a:prstGeom prst="rect">
            <a:avLst/>
          </a:prstGeom>
          <a:noFill/>
        </p:spPr>
        <p:txBody>
          <a:bodyPr wrap="none" rtlCol="0">
            <a:spAutoFit/>
          </a:bodyPr>
          <a:lstStyle/>
          <a:p>
            <a:r>
              <a:rPr lang="en-US" sz="2000" dirty="0" smtClean="0"/>
              <a:t>Constant</a:t>
            </a:r>
            <a:endParaRPr lang="en-US" sz="2000" dirty="0"/>
          </a:p>
        </p:txBody>
      </p:sp>
      <p:cxnSp>
        <p:nvCxnSpPr>
          <p:cNvPr id="17" name="Straight Arrow Connector 16"/>
          <p:cNvCxnSpPr/>
          <p:nvPr/>
        </p:nvCxnSpPr>
        <p:spPr>
          <a:xfrm flipH="1" flipV="1">
            <a:off x="7542830" y="3968343"/>
            <a:ext cx="522589" cy="3978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38897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Credible set of SNPs</a:t>
            </a:r>
            <a:endParaRPr lang="en-US" dirty="0"/>
          </a:p>
        </p:txBody>
      </p:sp>
      <p:sp>
        <p:nvSpPr>
          <p:cNvPr id="3" name="Content Placeholder 2"/>
          <p:cNvSpPr>
            <a:spLocks noGrp="1"/>
          </p:cNvSpPr>
          <p:nvPr>
            <p:ph idx="1"/>
          </p:nvPr>
        </p:nvSpPr>
        <p:spPr/>
        <p:txBody>
          <a:bodyPr>
            <a:normAutofit/>
          </a:bodyPr>
          <a:lstStyle/>
          <a:p>
            <a:pPr marL="342900" lvl="1" indent="-342900">
              <a:spcBef>
                <a:spcPts val="1500"/>
              </a:spcBef>
              <a:buFont typeface="Arial"/>
              <a:buChar char="•"/>
            </a:pPr>
            <a:r>
              <a:rPr lang="en-US" dirty="0" smtClean="0"/>
              <a:t>A 95% credible </a:t>
            </a:r>
            <a:r>
              <a:rPr lang="en-US" dirty="0"/>
              <a:t>set of </a:t>
            </a:r>
            <a:r>
              <a:rPr lang="en-US" dirty="0" smtClean="0"/>
              <a:t>SNPs, </a:t>
            </a:r>
            <a:r>
              <a:rPr lang="en-US" b="1" dirty="0" smtClean="0"/>
              <a:t>S</a:t>
            </a:r>
            <a:r>
              <a:rPr lang="en-US" dirty="0" smtClean="0"/>
              <a:t>, is defined as</a:t>
            </a:r>
            <a:endParaRPr lang="en-US" dirty="0"/>
          </a:p>
          <a:p>
            <a:endParaRPr lang="en-US" dirty="0"/>
          </a:p>
          <a:p>
            <a:endParaRPr lang="en-US" dirty="0" smtClean="0"/>
          </a:p>
          <a:p>
            <a:endParaRPr lang="en-US" sz="2800" dirty="0" smtClean="0"/>
          </a:p>
          <a:p>
            <a:r>
              <a:rPr lang="en-US" sz="2800" dirty="0" smtClean="0"/>
              <a:t>Denominator: Probability of all models</a:t>
            </a:r>
          </a:p>
        </p:txBody>
      </p:sp>
      <p:graphicFrame>
        <p:nvGraphicFramePr>
          <p:cNvPr id="4" name="Object 3"/>
          <p:cNvGraphicFramePr>
            <a:graphicFrameLocks noChangeAspect="1"/>
          </p:cNvGraphicFramePr>
          <p:nvPr>
            <p:extLst>
              <p:ext uri="{D42A27DB-BD31-4B8C-83A1-F6EECF244321}">
                <p14:modId xmlns:p14="http://schemas.microsoft.com/office/powerpoint/2010/main" val="1490770006"/>
              </p:ext>
            </p:extLst>
          </p:nvPr>
        </p:nvGraphicFramePr>
        <p:xfrm>
          <a:off x="3122613" y="2438400"/>
          <a:ext cx="2746375" cy="1276350"/>
        </p:xfrm>
        <a:graphic>
          <a:graphicData uri="http://schemas.openxmlformats.org/presentationml/2006/ole">
            <mc:AlternateContent xmlns:mc="http://schemas.openxmlformats.org/markup-compatibility/2006">
              <mc:Choice xmlns:v="urn:schemas-microsoft-com:vml" Requires="v">
                <p:oleObj spid="_x0000_s2051" name="Equation" r:id="rId4" imgW="1447800" imgH="673100" progId="Equation.3">
                  <p:embed/>
                </p:oleObj>
              </mc:Choice>
              <mc:Fallback>
                <p:oleObj name="Equation" r:id="rId4" imgW="1447800" imgH="673100" progId="Equation.3">
                  <p:embed/>
                  <p:pic>
                    <p:nvPicPr>
                      <p:cNvPr id="0" name=""/>
                      <p:cNvPicPr/>
                      <p:nvPr/>
                    </p:nvPicPr>
                    <p:blipFill>
                      <a:blip r:embed="rId5"/>
                      <a:stretch>
                        <a:fillRect/>
                      </a:stretch>
                    </p:blipFill>
                    <p:spPr>
                      <a:xfrm>
                        <a:off x="3122613" y="2438400"/>
                        <a:ext cx="2746375" cy="1276350"/>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58ADD9F7-7B08-BF4F-8A9D-6ED01C143A15}" type="slidenum">
              <a:rPr lang="en-US" smtClean="0"/>
              <a:t>6</a:t>
            </a:fld>
            <a:endParaRPr lang="en-US"/>
          </a:p>
        </p:txBody>
      </p:sp>
    </p:spTree>
    <p:extLst>
      <p:ext uri="{BB962C8B-B14F-4D97-AF65-F5344CB8AC3E}">
        <p14:creationId xmlns:p14="http://schemas.microsoft.com/office/powerpoint/2010/main" val="24655686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40"/>
            <a:ext cx="8229600" cy="1143000"/>
          </a:xfrm>
        </p:spPr>
        <p:txBody>
          <a:bodyPr>
            <a:normAutofit/>
          </a:bodyPr>
          <a:lstStyle/>
          <a:p>
            <a:r>
              <a:rPr lang="en-US" sz="4000" dirty="0" smtClean="0"/>
              <a:t>Greedy search for the best model</a:t>
            </a:r>
            <a:endParaRPr lang="en-US" sz="4000" dirty="0"/>
          </a:p>
        </p:txBody>
      </p:sp>
      <p:pic>
        <p:nvPicPr>
          <p:cNvPr id="4" name="Picture 3" descr="Model search strategy-v2.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1" y="1471804"/>
            <a:ext cx="7613008" cy="4632099"/>
          </a:xfrm>
          <a:prstGeom prst="rect">
            <a:avLst/>
          </a:prstGeom>
        </p:spPr>
      </p:pic>
    </p:spTree>
    <p:extLst>
      <p:ext uri="{BB962C8B-B14F-4D97-AF65-F5344CB8AC3E}">
        <p14:creationId xmlns:p14="http://schemas.microsoft.com/office/powerpoint/2010/main" val="398870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98"/>
            <a:ext cx="8229600" cy="1143000"/>
          </a:xfrm>
        </p:spPr>
        <p:txBody>
          <a:bodyPr/>
          <a:lstStyle/>
          <a:p>
            <a:r>
              <a:rPr lang="en-US" dirty="0" smtClean="0"/>
              <a:t>Repositioning</a:t>
            </a:r>
            <a:endParaRPr lang="en-US" dirty="0"/>
          </a:p>
        </p:txBody>
      </p:sp>
      <p:pic>
        <p:nvPicPr>
          <p:cNvPr id="4" name="Picture 3" descr="Screen Shot 2013-10-23 at 3.33.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1" y="1193800"/>
            <a:ext cx="7398969" cy="4824474"/>
          </a:xfrm>
          <a:prstGeom prst="rect">
            <a:avLst/>
          </a:prstGeom>
        </p:spPr>
      </p:pic>
      <p:sp>
        <p:nvSpPr>
          <p:cNvPr id="5" name="Rectangle 4"/>
          <p:cNvSpPr/>
          <p:nvPr/>
        </p:nvSpPr>
        <p:spPr>
          <a:xfrm>
            <a:off x="3822953" y="5826351"/>
            <a:ext cx="5085420" cy="1015663"/>
          </a:xfrm>
          <a:prstGeom prst="rect">
            <a:avLst/>
          </a:prstGeom>
        </p:spPr>
        <p:txBody>
          <a:bodyPr wrap="square">
            <a:spAutoFit/>
          </a:bodyPr>
          <a:lstStyle/>
          <a:p>
            <a:r>
              <a:rPr lang="en-US" sz="2000" dirty="0" smtClean="0"/>
              <a:t>We ran </a:t>
            </a:r>
            <a:r>
              <a:rPr lang="en-US" sz="2000" dirty="0"/>
              <a:t>r</a:t>
            </a:r>
            <a:r>
              <a:rPr lang="en-US" sz="2000" dirty="0" smtClean="0"/>
              <a:t>epositioning on 37 loci with &gt;1 signals</a:t>
            </a:r>
          </a:p>
          <a:p>
            <a:pPr lvl="1"/>
            <a:r>
              <a:rPr lang="en-US" sz="2000" dirty="0" smtClean="0"/>
              <a:t>28 loci have no change</a:t>
            </a:r>
          </a:p>
          <a:p>
            <a:pPr lvl="1"/>
            <a:r>
              <a:rPr lang="en-US" sz="2000" dirty="0" smtClean="0"/>
              <a:t>9 loci converged in 1 iteration</a:t>
            </a:r>
            <a:endParaRPr lang="en-US" sz="2000" dirty="0"/>
          </a:p>
        </p:txBody>
      </p:sp>
    </p:spTree>
    <p:extLst>
      <p:ext uri="{BB962C8B-B14F-4D97-AF65-F5344CB8AC3E}">
        <p14:creationId xmlns:p14="http://schemas.microsoft.com/office/powerpoint/2010/main" val="314213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815" y="781204"/>
            <a:ext cx="4490552" cy="6808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Raw data </a:t>
            </a:r>
          </a:p>
          <a:p>
            <a:pPr algn="ctr"/>
            <a:r>
              <a:rPr lang="en-US" dirty="0" smtClean="0"/>
              <a:t>CD=19,802  UC=14,864  control=34,897</a:t>
            </a:r>
            <a:endParaRPr lang="en-US" dirty="0"/>
          </a:p>
        </p:txBody>
      </p:sp>
      <p:sp>
        <p:nvSpPr>
          <p:cNvPr id="5" name="Rectangle 4"/>
          <p:cNvSpPr/>
          <p:nvPr/>
        </p:nvSpPr>
        <p:spPr>
          <a:xfrm>
            <a:off x="142661" y="1865356"/>
            <a:ext cx="4469082" cy="6808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QC genotype data </a:t>
            </a:r>
          </a:p>
          <a:p>
            <a:pPr algn="ctr"/>
            <a:r>
              <a:rPr lang="en-US" dirty="0" smtClean="0"/>
              <a:t>CD</a:t>
            </a:r>
            <a:r>
              <a:rPr lang="en-US" dirty="0"/>
              <a:t>=</a:t>
            </a:r>
            <a:r>
              <a:rPr lang="en-US" dirty="0" smtClean="0"/>
              <a:t>18,603 UC</a:t>
            </a:r>
            <a:r>
              <a:rPr lang="en-US" dirty="0"/>
              <a:t>=</a:t>
            </a:r>
            <a:r>
              <a:rPr lang="en-US" dirty="0" smtClean="0"/>
              <a:t>14,307 control=33,938</a:t>
            </a:r>
            <a:endParaRPr lang="en-US" dirty="0"/>
          </a:p>
        </p:txBody>
      </p:sp>
      <p:sp>
        <p:nvSpPr>
          <p:cNvPr id="6" name="Rectangle 5"/>
          <p:cNvSpPr/>
          <p:nvPr/>
        </p:nvSpPr>
        <p:spPr>
          <a:xfrm>
            <a:off x="142661" y="2980184"/>
            <a:ext cx="4460705" cy="8938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Imputation (IMPUTE2)</a:t>
            </a:r>
          </a:p>
          <a:p>
            <a:pPr algn="ctr"/>
            <a:r>
              <a:rPr lang="en-US" dirty="0" smtClean="0"/>
              <a:t># dense </a:t>
            </a:r>
            <a:r>
              <a:rPr lang="en-US" dirty="0" err="1" smtClean="0"/>
              <a:t>iCHIP</a:t>
            </a:r>
            <a:r>
              <a:rPr lang="en-US" dirty="0" smtClean="0"/>
              <a:t> regions = 184</a:t>
            </a:r>
            <a:endParaRPr lang="en-US" dirty="0"/>
          </a:p>
        </p:txBody>
      </p:sp>
      <p:sp>
        <p:nvSpPr>
          <p:cNvPr id="7" name="Rectangle 6"/>
          <p:cNvSpPr/>
          <p:nvPr/>
        </p:nvSpPr>
        <p:spPr>
          <a:xfrm>
            <a:off x="172508" y="4275536"/>
            <a:ext cx="4439234" cy="10403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Fine mapping methods</a:t>
            </a:r>
          </a:p>
          <a:p>
            <a:pPr algn="ctr"/>
            <a:r>
              <a:rPr lang="en-US" dirty="0" smtClean="0"/>
              <a:t>Hailiang Huang</a:t>
            </a:r>
          </a:p>
          <a:p>
            <a:pPr algn="ctr"/>
            <a:r>
              <a:rPr lang="en-US" dirty="0" smtClean="0"/>
              <a:t>Luke </a:t>
            </a:r>
            <a:r>
              <a:rPr lang="en-US" dirty="0" err="1" smtClean="0"/>
              <a:t>Jostins</a:t>
            </a:r>
            <a:endParaRPr lang="en-US" dirty="0" smtClean="0"/>
          </a:p>
          <a:p>
            <a:pPr algn="ctr"/>
            <a:r>
              <a:rPr lang="en-US" dirty="0" smtClean="0"/>
              <a:t>Michel Georges</a:t>
            </a:r>
          </a:p>
        </p:txBody>
      </p:sp>
      <p:sp>
        <p:nvSpPr>
          <p:cNvPr id="8" name="Rectangle 7"/>
          <p:cNvSpPr/>
          <p:nvPr/>
        </p:nvSpPr>
        <p:spPr>
          <a:xfrm>
            <a:off x="172508" y="5749376"/>
            <a:ext cx="4430857" cy="10879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Evaluation of credible sets</a:t>
            </a:r>
          </a:p>
          <a:p>
            <a:pPr algn="ctr"/>
            <a:r>
              <a:rPr lang="en-US" dirty="0" smtClean="0"/>
              <a:t>Comparison among methods/enrichment of functional variants/</a:t>
            </a:r>
            <a:r>
              <a:rPr lang="en-US" dirty="0" err="1" smtClean="0"/>
              <a:t>eQTL</a:t>
            </a:r>
            <a:r>
              <a:rPr lang="en-US" dirty="0" smtClean="0"/>
              <a:t> analysis</a:t>
            </a:r>
            <a:endParaRPr lang="en-US" dirty="0"/>
          </a:p>
        </p:txBody>
      </p:sp>
      <p:sp>
        <p:nvSpPr>
          <p:cNvPr id="16" name="TextBox 15"/>
          <p:cNvSpPr txBox="1"/>
          <p:nvPr/>
        </p:nvSpPr>
        <p:spPr>
          <a:xfrm>
            <a:off x="-1295059" y="4446819"/>
            <a:ext cx="184666" cy="369332"/>
          </a:xfrm>
          <a:prstGeom prst="rect">
            <a:avLst/>
          </a:prstGeom>
          <a:noFill/>
        </p:spPr>
        <p:txBody>
          <a:bodyPr wrap="none" rtlCol="0">
            <a:spAutoFit/>
          </a:bodyPr>
          <a:lstStyle/>
          <a:p>
            <a:endParaRPr lang="en-US" dirty="0"/>
          </a:p>
        </p:txBody>
      </p:sp>
      <p:sp>
        <p:nvSpPr>
          <p:cNvPr id="3" name="TextBox 2"/>
          <p:cNvSpPr txBox="1"/>
          <p:nvPr/>
        </p:nvSpPr>
        <p:spPr>
          <a:xfrm>
            <a:off x="1495820" y="102439"/>
            <a:ext cx="1843373" cy="584776"/>
          </a:xfrm>
          <a:prstGeom prst="rect">
            <a:avLst/>
          </a:prstGeom>
          <a:noFill/>
        </p:spPr>
        <p:txBody>
          <a:bodyPr wrap="none" rtlCol="0">
            <a:spAutoFit/>
          </a:bodyPr>
          <a:lstStyle/>
          <a:p>
            <a:pPr algn="ctr"/>
            <a:r>
              <a:rPr lang="en-US" sz="3200" dirty="0" smtClean="0"/>
              <a:t>Flowchart</a:t>
            </a:r>
            <a:endParaRPr lang="en-US" sz="3200" dirty="0"/>
          </a:p>
        </p:txBody>
      </p:sp>
      <p:graphicFrame>
        <p:nvGraphicFramePr>
          <p:cNvPr id="17" name="Diagram 16"/>
          <p:cNvGraphicFramePr/>
          <p:nvPr>
            <p:extLst>
              <p:ext uri="{D42A27DB-BD31-4B8C-83A1-F6EECF244321}">
                <p14:modId xmlns:p14="http://schemas.microsoft.com/office/powerpoint/2010/main" val="2316532938"/>
              </p:ext>
            </p:extLst>
          </p:nvPr>
        </p:nvGraphicFramePr>
        <p:xfrm>
          <a:off x="5348111" y="3804364"/>
          <a:ext cx="3824111"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5661675" y="6150114"/>
            <a:ext cx="3214926" cy="707886"/>
          </a:xfrm>
          <a:prstGeom prst="rect">
            <a:avLst/>
          </a:prstGeom>
          <a:noFill/>
        </p:spPr>
        <p:txBody>
          <a:bodyPr wrap="square" rtlCol="0">
            <a:spAutoFit/>
          </a:bodyPr>
          <a:lstStyle/>
          <a:p>
            <a:r>
              <a:rPr lang="en-US" sz="2000" dirty="0" smtClean="0"/>
              <a:t>110 high density loci that </a:t>
            </a:r>
            <a:br>
              <a:rPr lang="en-US" sz="2000" dirty="0" smtClean="0"/>
            </a:br>
            <a:r>
              <a:rPr lang="en-US" sz="2000" dirty="0" smtClean="0"/>
              <a:t>cover </a:t>
            </a:r>
            <a:r>
              <a:rPr lang="en-US" sz="2000" b="1" dirty="0" smtClean="0"/>
              <a:t>103</a:t>
            </a:r>
            <a:r>
              <a:rPr lang="en-US" sz="2000" dirty="0" smtClean="0"/>
              <a:t> known risk loci</a:t>
            </a:r>
            <a:endParaRPr lang="en-US" sz="2000" dirty="0"/>
          </a:p>
        </p:txBody>
      </p:sp>
      <p:graphicFrame>
        <p:nvGraphicFramePr>
          <p:cNvPr id="19" name="Table 18"/>
          <p:cNvGraphicFramePr>
            <a:graphicFrameLocks noGrp="1"/>
          </p:cNvGraphicFramePr>
          <p:nvPr>
            <p:extLst>
              <p:ext uri="{D42A27DB-BD31-4B8C-83A1-F6EECF244321}">
                <p14:modId xmlns:p14="http://schemas.microsoft.com/office/powerpoint/2010/main" val="1968188230"/>
              </p:ext>
            </p:extLst>
          </p:nvPr>
        </p:nvGraphicFramePr>
        <p:xfrm>
          <a:off x="4851029" y="1040975"/>
          <a:ext cx="4215888" cy="1584960"/>
        </p:xfrm>
        <a:graphic>
          <a:graphicData uri="http://schemas.openxmlformats.org/drawingml/2006/table">
            <a:tbl>
              <a:tblPr firstRow="1" bandRow="1">
                <a:tableStyleId>{5C22544A-7EE6-4342-B048-85BDC9FD1C3A}</a:tableStyleId>
              </a:tblPr>
              <a:tblGrid>
                <a:gridCol w="1962740"/>
                <a:gridCol w="1018672"/>
                <a:gridCol w="1234476"/>
              </a:tblGrid>
              <a:tr h="370840">
                <a:tc>
                  <a:txBody>
                    <a:bodyPr/>
                    <a:lstStyle/>
                    <a:p>
                      <a:endParaRPr lang="en-US" sz="2000" dirty="0"/>
                    </a:p>
                  </a:txBody>
                  <a:tcPr/>
                </a:tc>
                <a:tc>
                  <a:txBody>
                    <a:bodyPr/>
                    <a:lstStyle/>
                    <a:p>
                      <a:pPr algn="r"/>
                      <a:r>
                        <a:rPr lang="en-US" sz="2000" dirty="0" smtClean="0"/>
                        <a:t>ALL</a:t>
                      </a:r>
                      <a:endParaRPr lang="en-US" sz="2000" dirty="0"/>
                    </a:p>
                  </a:txBody>
                  <a:tcPr/>
                </a:tc>
                <a:tc>
                  <a:txBody>
                    <a:bodyPr/>
                    <a:lstStyle/>
                    <a:p>
                      <a:pPr algn="r"/>
                      <a:r>
                        <a:rPr lang="en-US" sz="2000" baseline="0" dirty="0" smtClean="0"/>
                        <a:t>HD region</a:t>
                      </a:r>
                      <a:endParaRPr lang="en-US" sz="2000" dirty="0"/>
                    </a:p>
                  </a:txBody>
                  <a:tcPr/>
                </a:tc>
              </a:tr>
              <a:tr h="370840">
                <a:tc>
                  <a:txBody>
                    <a:bodyPr/>
                    <a:lstStyle/>
                    <a:p>
                      <a:r>
                        <a:rPr lang="en-US" sz="2000" dirty="0" smtClean="0"/>
                        <a:t>Raw data</a:t>
                      </a:r>
                      <a:endParaRPr lang="en-US" sz="2000" dirty="0"/>
                    </a:p>
                  </a:txBody>
                  <a:tcPr/>
                </a:tc>
                <a:tc>
                  <a:txBody>
                    <a:bodyPr/>
                    <a:lstStyle/>
                    <a:p>
                      <a:pPr algn="r"/>
                      <a:r>
                        <a:rPr lang="en-US" sz="2000" dirty="0" smtClean="0"/>
                        <a:t>192,402</a:t>
                      </a:r>
                      <a:endParaRPr lang="en-US" sz="2000" dirty="0"/>
                    </a:p>
                  </a:txBody>
                  <a:tcPr/>
                </a:tc>
                <a:tc>
                  <a:txBody>
                    <a:bodyPr/>
                    <a:lstStyle/>
                    <a:p>
                      <a:pPr algn="r"/>
                      <a:r>
                        <a:rPr lang="en-US" sz="2000" dirty="0" smtClean="0">
                          <a:solidFill>
                            <a:schemeClr val="tx1"/>
                          </a:solidFill>
                        </a:rPr>
                        <a:t>126,346</a:t>
                      </a:r>
                      <a:endParaRPr lang="en-US" sz="2000" dirty="0">
                        <a:solidFill>
                          <a:schemeClr val="tx1"/>
                        </a:solidFill>
                      </a:endParaRPr>
                    </a:p>
                  </a:txBody>
                  <a:tcPr/>
                </a:tc>
              </a:tr>
              <a:tr h="370840">
                <a:tc>
                  <a:txBody>
                    <a:bodyPr/>
                    <a:lstStyle/>
                    <a:p>
                      <a:r>
                        <a:rPr lang="en-US" sz="2000" dirty="0" smtClean="0"/>
                        <a:t>Pass Ordinary </a:t>
                      </a:r>
                      <a:r>
                        <a:rPr lang="en-US" sz="2000" baseline="0" dirty="0" smtClean="0"/>
                        <a:t>QC</a:t>
                      </a:r>
                      <a:endParaRPr lang="en-US" sz="2000" dirty="0"/>
                    </a:p>
                  </a:txBody>
                  <a:tcPr/>
                </a:tc>
                <a:tc>
                  <a:txBody>
                    <a:bodyPr/>
                    <a:lstStyle/>
                    <a:p>
                      <a:pPr algn="r"/>
                      <a:r>
                        <a:rPr lang="en-US" sz="2000" kern="1200" dirty="0" smtClean="0">
                          <a:solidFill>
                            <a:schemeClr val="dk1"/>
                          </a:solidFill>
                          <a:latin typeface="+mn-lt"/>
                          <a:ea typeface="+mn-ea"/>
                          <a:cs typeface="+mn-cs"/>
                        </a:rPr>
                        <a:t>157,307</a:t>
                      </a:r>
                      <a:endParaRPr lang="en-US" sz="2000" dirty="0"/>
                    </a:p>
                  </a:txBody>
                  <a:tcPr/>
                </a:tc>
                <a:tc>
                  <a:txBody>
                    <a:bodyPr/>
                    <a:lstStyle/>
                    <a:p>
                      <a:pPr algn="r"/>
                      <a:r>
                        <a:rPr lang="en-US" sz="2000" dirty="0" smtClean="0">
                          <a:solidFill>
                            <a:schemeClr val="tx1"/>
                          </a:solidFill>
                        </a:rPr>
                        <a:t>98,746</a:t>
                      </a:r>
                      <a:endParaRPr lang="en-US" sz="2000" dirty="0">
                        <a:solidFill>
                          <a:schemeClr val="tx1"/>
                        </a:solidFill>
                      </a:endParaRPr>
                    </a:p>
                  </a:txBody>
                  <a:tcPr/>
                </a:tc>
              </a:tr>
              <a:tr h="370840">
                <a:tc>
                  <a:txBody>
                    <a:bodyPr/>
                    <a:lstStyle/>
                    <a:p>
                      <a:r>
                        <a:rPr lang="en-US" sz="2000" b="0" dirty="0" smtClean="0"/>
                        <a:t>After imputation</a:t>
                      </a:r>
                      <a:endParaRPr lang="en-US" sz="2000" b="0" dirty="0"/>
                    </a:p>
                  </a:txBody>
                  <a:tcPr/>
                </a:tc>
                <a:tc>
                  <a:txBody>
                    <a:bodyPr/>
                    <a:lstStyle/>
                    <a:p>
                      <a:pPr algn="r"/>
                      <a:r>
                        <a:rPr lang="en-US" sz="2000" b="0" dirty="0" smtClean="0"/>
                        <a:t>-</a:t>
                      </a:r>
                      <a:endParaRPr lang="en-US" sz="2000" b="0" dirty="0"/>
                    </a:p>
                  </a:txBody>
                  <a:tcPr/>
                </a:tc>
                <a:tc>
                  <a:txBody>
                    <a:bodyPr/>
                    <a:lstStyle/>
                    <a:p>
                      <a:pPr algn="r"/>
                      <a:r>
                        <a:rPr lang="en-US" sz="2000" b="0" dirty="0" smtClean="0">
                          <a:solidFill>
                            <a:schemeClr val="tx1"/>
                          </a:solidFill>
                        </a:rPr>
                        <a:t>392,018</a:t>
                      </a:r>
                      <a:endParaRPr lang="en-US" sz="2000" b="0" dirty="0">
                        <a:solidFill>
                          <a:schemeClr val="tx1"/>
                        </a:solidFill>
                      </a:endParaRPr>
                    </a:p>
                  </a:txBody>
                  <a:tcPr/>
                </a:tc>
              </a:tr>
            </a:tbl>
          </a:graphicData>
        </a:graphic>
      </p:graphicFrame>
      <p:sp>
        <p:nvSpPr>
          <p:cNvPr id="22" name="TextBox 21"/>
          <p:cNvSpPr txBox="1"/>
          <p:nvPr/>
        </p:nvSpPr>
        <p:spPr>
          <a:xfrm>
            <a:off x="5009909" y="567919"/>
            <a:ext cx="4088730" cy="400110"/>
          </a:xfrm>
          <a:prstGeom prst="rect">
            <a:avLst/>
          </a:prstGeom>
          <a:noFill/>
        </p:spPr>
        <p:txBody>
          <a:bodyPr wrap="none" rtlCol="0">
            <a:spAutoFit/>
          </a:bodyPr>
          <a:lstStyle/>
          <a:p>
            <a:pPr algn="ctr"/>
            <a:r>
              <a:rPr lang="en-US" sz="2000" dirty="0" smtClean="0"/>
              <a:t># of Variants after QC and imputation </a:t>
            </a:r>
            <a:endParaRPr lang="en-US" sz="2000" dirty="0"/>
          </a:p>
        </p:txBody>
      </p:sp>
      <p:sp>
        <p:nvSpPr>
          <p:cNvPr id="23" name="Down Arrow 22"/>
          <p:cNvSpPr/>
          <p:nvPr/>
        </p:nvSpPr>
        <p:spPr>
          <a:xfrm>
            <a:off x="2050373" y="1462094"/>
            <a:ext cx="383618" cy="40326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2050373" y="2546246"/>
            <a:ext cx="383618" cy="40326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a:off x="2050373" y="3857284"/>
            <a:ext cx="383618" cy="40326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p:cNvSpPr/>
          <p:nvPr/>
        </p:nvSpPr>
        <p:spPr>
          <a:xfrm>
            <a:off x="2050373" y="5329136"/>
            <a:ext cx="383618" cy="40326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a:stCxn id="6" idx="3"/>
            <a:endCxn id="19" idx="2"/>
          </p:cNvCxnSpPr>
          <p:nvPr/>
        </p:nvCxnSpPr>
        <p:spPr>
          <a:xfrm flipV="1">
            <a:off x="4603366" y="2625935"/>
            <a:ext cx="2355607" cy="8011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7" idx="3"/>
          </p:cNvCxnSpPr>
          <p:nvPr/>
        </p:nvCxnSpPr>
        <p:spPr>
          <a:xfrm>
            <a:off x="4611742" y="4795721"/>
            <a:ext cx="891193" cy="204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3603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TotalTime>
  <Words>1682</Words>
  <Application>Microsoft Macintosh PowerPoint</Application>
  <PresentationFormat>On-screen Show (4:3)</PresentationFormat>
  <Paragraphs>406</Paragraphs>
  <Slides>48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Microsoft Equation</vt:lpstr>
      <vt:lpstr>Fine-mapping and annotation aka stuff</vt:lpstr>
      <vt:lpstr>with gratuitous thanks to Hailiang Huang for fine-mapping slides</vt:lpstr>
      <vt:lpstr>PowerPoint Presentation</vt:lpstr>
      <vt:lpstr>PowerPoint Presentation</vt:lpstr>
      <vt:lpstr>Bayesian method with flat prior</vt:lpstr>
      <vt:lpstr>Credible set of SNPs</vt:lpstr>
      <vt:lpstr>Greedy search for the best model</vt:lpstr>
      <vt:lpstr>Repositioning</vt:lpstr>
      <vt:lpstr>PowerPoint Presentation</vt:lpstr>
      <vt:lpstr>Size of credible sets</vt:lpstr>
      <vt:lpstr>Enrichment: Coding variants</vt:lpstr>
      <vt:lpstr>Enrichment: Variants within 20kb of exon</vt:lpstr>
      <vt:lpstr>Test Statistic Inflation</vt:lpstr>
      <vt:lpstr>Test Statistic Inflation</vt:lpstr>
      <vt:lpstr>Acknowledgements</vt:lpstr>
      <vt:lpstr>Challenge</vt:lpstr>
      <vt:lpstr>Not all heritabilities are the same</vt:lpstr>
      <vt:lpstr>Simulation of a genetic signal in  polygenic architecture</vt:lpstr>
      <vt:lpstr>Simulation of a genetic signal in  polygenic architecture</vt:lpstr>
      <vt:lpstr>Simulation of a genetic signal in  polygenic architecture</vt:lpstr>
      <vt:lpstr>Simulation of a genetic signal in  polygenic architecture</vt:lpstr>
      <vt:lpstr>Simulation of a genetic signal in  polygenic architecture</vt:lpstr>
      <vt:lpstr>Simulation of a genetic signal in  polygenic architecture</vt:lpstr>
      <vt:lpstr>Simulation of a genetic signal in  polygenic architecture</vt:lpstr>
      <vt:lpstr>Simulation of a genetic signal in  polygenic architecture</vt:lpstr>
      <vt:lpstr>Simulation of a genetic signal in  polygenic architecture</vt:lpstr>
      <vt:lpstr>Simulation of a genetic signal in  polygenic architecture</vt:lpstr>
      <vt:lpstr>Simulation of a genetic signal in  polygenic architecture</vt:lpstr>
      <vt:lpstr>Simulation of a genetic signal in  polygenic architecture</vt:lpstr>
      <vt:lpstr>Simulation of a genetic signal in  polygenic architecture</vt:lpstr>
      <vt:lpstr>Simulation of a genetic signal in  polygenic architecture</vt:lpstr>
      <vt:lpstr>Simulation of a genetic signal in  polygenic architecture</vt:lpstr>
      <vt:lpstr>Polygenic Architecture</vt:lpstr>
      <vt:lpstr>What happens under genetic drift?</vt:lpstr>
      <vt:lpstr>What happens under genetic drift?</vt:lpstr>
      <vt:lpstr>What happens under genetic drift?</vt:lpstr>
      <vt:lpstr>Let’s do GWAS to test this: UK controls versus Sweden controls</vt:lpstr>
      <vt:lpstr>Population Stratification</vt:lpstr>
      <vt:lpstr>PGC Schizophrenia</vt:lpstr>
      <vt:lpstr>LD score method</vt:lpstr>
      <vt:lpstr>Two key extensions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Massachusetts General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Fine-mapping and annotation stuff</dc:title>
  <dc:creator>Benjamin Neale</dc:creator>
  <cp:lastModifiedBy>Benjamin Neale</cp:lastModifiedBy>
  <cp:revision>4</cp:revision>
  <dcterms:created xsi:type="dcterms:W3CDTF">2015-03-06T18:41:53Z</dcterms:created>
  <dcterms:modified xsi:type="dcterms:W3CDTF">2015-03-06T21:23:44Z</dcterms:modified>
</cp:coreProperties>
</file>