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7" r:id="rId2"/>
    <p:sldId id="258" r:id="rId3"/>
    <p:sldId id="288" r:id="rId4"/>
    <p:sldId id="290" r:id="rId5"/>
    <p:sldId id="313" r:id="rId6"/>
    <p:sldId id="291" r:id="rId7"/>
    <p:sldId id="314" r:id="rId8"/>
    <p:sldId id="315" r:id="rId9"/>
    <p:sldId id="323" r:id="rId10"/>
    <p:sldId id="312" r:id="rId11"/>
    <p:sldId id="316" r:id="rId12"/>
    <p:sldId id="317" r:id="rId13"/>
    <p:sldId id="319" r:id="rId14"/>
    <p:sldId id="320" r:id="rId15"/>
    <p:sldId id="322" r:id="rId16"/>
    <p:sldId id="292" r:id="rId17"/>
    <p:sldId id="293" r:id="rId18"/>
    <p:sldId id="294" r:id="rId19"/>
    <p:sldId id="295" r:id="rId20"/>
    <p:sldId id="296" r:id="rId21"/>
    <p:sldId id="297" r:id="rId22"/>
    <p:sldId id="327" r:id="rId23"/>
    <p:sldId id="306" r:id="rId24"/>
    <p:sldId id="307" r:id="rId25"/>
    <p:sldId id="308" r:id="rId26"/>
    <p:sldId id="309" r:id="rId27"/>
    <p:sldId id="310" r:id="rId28"/>
    <p:sldId id="311" r:id="rId29"/>
    <p:sldId id="324" r:id="rId30"/>
    <p:sldId id="32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1056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2FE5-FECD-3F41-ABE3-71D84B6BA174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80F69-E776-EB45-BA7A-253515850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7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B2B6F-8E9F-E943-B813-5DC3C84D8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51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all the genes with FDR &lt; 0.1 (n=33). 107 genes associated in total. SIGNIFICANT OVERLAPS WITH DARNELL FMRP + CONSTRAINT. Some </a:t>
            </a:r>
            <a:r>
              <a:rPr lang="en-US" baseline="0" dirty="0" err="1" smtClean="0"/>
              <a:t>nomial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significane</a:t>
            </a:r>
            <a:r>
              <a:rPr lang="en-US" baseline="0" dirty="0" smtClean="0"/>
              <a:t> with RBFOX targets, genes with de novo variants in SCZ, and human </a:t>
            </a:r>
            <a:r>
              <a:rPr lang="en-US" baseline="0" dirty="0" err="1" smtClean="0"/>
              <a:t>orthologs</a:t>
            </a:r>
            <a:r>
              <a:rPr lang="en-US" baseline="0" dirty="0" smtClean="0"/>
              <a:t> of the mouse </a:t>
            </a:r>
            <a:r>
              <a:rPr lang="en-US" baseline="0" dirty="0" err="1" smtClean="0"/>
              <a:t>synaptosome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0B997-DEB0-724D-9B75-338B3C29E4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329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 number</a:t>
            </a:r>
            <a:r>
              <a:rPr lang="en-US" baseline="0" dirty="0" smtClean="0"/>
              <a:t> of trios increases, it is inevitable that we will hit genes multiple times by chance. We want to evaluate whether we see excesses of genes hit multiple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51DD9-9659-FB47-8BC5-C07652D516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0B997-DEB0-724D-9B75-338B3C29E4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9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Quality</a:t>
            </a:r>
            <a:r>
              <a:rPr lang="en-US" baseline="0" dirty="0" smtClean="0"/>
              <a:t> control steps: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1. When combining data across a transcript, if an exon had median depth &lt; 1, I did not include its observed or expected count information.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2. I removed 1,141 transcripts that had no observed or expected count information, indicating terrible coverage across the transcript.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3. Used only those transcripts whose synonymous Z values fell in between -5 and 5 to determine the standard deviation used to correct the synonymous Z scores.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4. Corrected the missense,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mis+LoF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scores by finding the standard deviation of the negative half of the distribution (Z &gt; -5).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5. Removed 347 genes that had corrected Z for synonymous and missense both above 3.09 or below 3.09.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6. Removed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178 genes that had 5 or few observed synonymous variants. Genes are too small or too poorly sequenced;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can only contribute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 set of falsely constrained genes.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Started with 19638 transcripts.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9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1276 genes cross for</a:t>
            </a:r>
            <a:r>
              <a:rPr lang="en-US" baseline="0" dirty="0" smtClean="0"/>
              <a:t> missense (</a:t>
            </a:r>
            <a:r>
              <a:rPr lang="en-US" baseline="0" dirty="0" err="1" smtClean="0"/>
              <a:t>syn</a:t>
            </a:r>
            <a:r>
              <a:rPr lang="en-US" baseline="0" dirty="0" smtClean="0"/>
              <a:t> &lt; 3.09,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 &gt; 3.09)</a:t>
            </a:r>
          </a:p>
          <a:p>
            <a:r>
              <a:rPr lang="en-US" baseline="0" dirty="0" smtClean="0"/>
              <a:t>Can evaluate 99.9% of genes for missense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6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of the tubulin family genes sorted by their missense Z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see that the disease-associated genes fall towards the top of the list/more constrained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score is a more principled way of evaluating potential pathogenicity.</a:t>
            </a:r>
          </a:p>
          <a:p>
            <a:r>
              <a:rPr lang="en-US" baseline="0" dirty="0" smtClean="0"/>
              <a:t>These two genes look like they might be important.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two genes are apparently tolerant of heterozygous missense changes overall.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9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us to more clearly look at level of constraint of genes hit by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dnvs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unaffected </a:t>
            </a:r>
            <a:r>
              <a:rPr lang="en-US" baseline="0" dirty="0" err="1" smtClean="0"/>
              <a:t>dnvs</a:t>
            </a:r>
            <a:endParaRPr lang="en-US" baseline="0" dirty="0" smtClean="0"/>
          </a:p>
          <a:p>
            <a:r>
              <a:rPr lang="en-US" baseline="0" dirty="0" smtClean="0"/>
              <a:t>Application of </a:t>
            </a:r>
            <a:r>
              <a:rPr lang="en-US" baseline="0" dirty="0" err="1" smtClean="0"/>
              <a:t>LoF</a:t>
            </a:r>
            <a:r>
              <a:rPr lang="en-US" baseline="0" dirty="0" smtClean="0"/>
              <a:t>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Ratio </a:t>
            </a:r>
            <a:r>
              <a:rPr lang="en-US" baseline="0" dirty="0" err="1" smtClean="0"/>
              <a:t>LoF</a:t>
            </a:r>
            <a:r>
              <a:rPr lang="en-US" baseline="0" dirty="0" smtClean="0"/>
              <a:t> missing:</a:t>
            </a:r>
          </a:p>
          <a:p>
            <a:r>
              <a:rPr lang="en-US" baseline="0" dirty="0" smtClean="0"/>
              <a:t>ASD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all = 1.2e-13</a:t>
            </a:r>
          </a:p>
          <a:p>
            <a:r>
              <a:rPr lang="en-US" baseline="0" dirty="0" err="1" smtClean="0"/>
              <a:t>Unaff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all = 0.4397</a:t>
            </a:r>
          </a:p>
          <a:p>
            <a:r>
              <a:rPr lang="en-US" baseline="0" dirty="0" smtClean="0"/>
              <a:t>ASD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Unaff</a:t>
            </a:r>
            <a:r>
              <a:rPr lang="en-US" baseline="0" dirty="0" smtClean="0"/>
              <a:t> = 0.0291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E4BC-F041-A147-B49F-F6200743FCF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6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8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3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2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3A553-C294-CC41-BBA9-4AFB41D1FDA9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2D849-450C-CC41-BAFB-8E562D4DE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de novo </a:t>
            </a:r>
            <a:r>
              <a:rPr lang="en-US" dirty="0" smtClean="0"/>
              <a:t>mutation </a:t>
            </a:r>
            <a:br>
              <a:rPr lang="en-US" dirty="0" smtClean="0"/>
            </a:br>
            <a:r>
              <a:rPr lang="en-US" dirty="0" smtClean="0"/>
              <a:t>and gene constraint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Benjamin Neale</a:t>
            </a:r>
          </a:p>
          <a:p>
            <a:r>
              <a:rPr lang="en-US" dirty="0" smtClean="0"/>
              <a:t>March 5</a:t>
            </a:r>
            <a:r>
              <a:rPr lang="en-US" baseline="30000" dirty="0" smtClean="0"/>
              <a:t>th</a:t>
            </a:r>
            <a:r>
              <a:rPr lang="en-US" dirty="0" smtClean="0"/>
              <a:t> 2015</a:t>
            </a:r>
          </a:p>
          <a:p>
            <a:r>
              <a:rPr lang="en-US" dirty="0" smtClean="0"/>
              <a:t>IBG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1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Autism </a:t>
            </a:r>
            <a:r>
              <a:rPr lang="en-US" b="1" dirty="0" smtClean="0">
                <a:latin typeface="Calibri"/>
                <a:cs typeface="Calibri"/>
              </a:rPr>
              <a:t>Sequencing Consortium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0661" y="1692038"/>
            <a:ext cx="3484246" cy="1938992"/>
          </a:xfrm>
          <a:prstGeom prst="rect">
            <a:avLst/>
          </a:prstGeom>
          <a:noFill/>
        </p:spPr>
        <p:txBody>
          <a:bodyPr wrap="square" lIns="91291" tIns="45648" rIns="91291" bIns="45648" rtlCol="0">
            <a:spAutoFit/>
          </a:bodyPr>
          <a:lstStyle/>
          <a:p>
            <a:pPr algn="ctr" defTabSz="912979"/>
            <a:r>
              <a:rPr lang="en-US" sz="2400" b="1" cap="small" dirty="0">
                <a:solidFill>
                  <a:prstClr val="black"/>
                </a:solidFill>
                <a:latin typeface="Calibri"/>
                <a:cs typeface="Calibri"/>
              </a:rPr>
              <a:t>Unaffected</a:t>
            </a:r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12979"/>
            <a:r>
              <a:rPr lang="en-US" sz="2400" dirty="0" err="1">
                <a:solidFill>
                  <a:prstClr val="black"/>
                </a:solidFill>
                <a:latin typeface="Calibri"/>
                <a:cs typeface="Calibri"/>
              </a:rPr>
              <a:t>Iossifov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Calibri"/>
                <a:cs typeface="Calibri"/>
              </a:rPr>
              <a:t>et al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 2012	343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TASC /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Calibri"/>
              </a:rPr>
              <a:t>Buxbaum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	79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Middle Eastern	75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German		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84" y="1692038"/>
            <a:ext cx="4091170" cy="3416320"/>
          </a:xfrm>
          <a:prstGeom prst="rect">
            <a:avLst/>
          </a:prstGeom>
          <a:noFill/>
        </p:spPr>
        <p:txBody>
          <a:bodyPr wrap="square" lIns="91291" tIns="45648" rIns="91291" bIns="45648" rtlCol="0">
            <a:spAutoFit/>
          </a:bodyPr>
          <a:lstStyle/>
          <a:p>
            <a:pPr algn="ctr" defTabSz="912979"/>
            <a:r>
              <a:rPr lang="en-US" sz="2400" b="1" cap="small" dirty="0">
                <a:solidFill>
                  <a:prstClr val="black"/>
                </a:solidFill>
                <a:latin typeface="Calibri"/>
                <a:cs typeface="Calibri"/>
              </a:rPr>
              <a:t>Autism spectrum disorder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SSC published		823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ARRA published	367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German		354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Middle Eastern	255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TASC / </a:t>
            </a:r>
            <a:r>
              <a:rPr lang="en-US" sz="2400" dirty="0" err="1">
                <a:solidFill>
                  <a:prstClr val="black"/>
                </a:solidFill>
                <a:latin typeface="Calibri"/>
                <a:cs typeface="Calibri"/>
              </a:rPr>
              <a:t>Buxbaum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	203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Costa Rican		177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UK 10K			67</a:t>
            </a:r>
          </a:p>
          <a:p>
            <a:pPr defTabSz="912979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Finnish			51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751" y="5108360"/>
            <a:ext cx="2410110" cy="523220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912979"/>
            <a:r>
              <a:rPr lang="en-US" sz="2800" b="1" dirty="0">
                <a:solidFill>
                  <a:srgbClr val="B50B1B"/>
                </a:solidFill>
                <a:latin typeface="Garamond"/>
              </a:rPr>
              <a:t>2297 ASD trios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5973" y="3658394"/>
            <a:ext cx="3123872" cy="523220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912979"/>
            <a:r>
              <a:rPr lang="en-US" sz="2800" b="1" dirty="0">
                <a:solidFill>
                  <a:srgbClr val="55992B"/>
                </a:solidFill>
                <a:latin typeface="Garamond"/>
              </a:rPr>
              <a:t>510 unaffected trios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2615" y="4766860"/>
            <a:ext cx="4118542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lIns="91291" tIns="45648" rIns="91291" bIns="45648" rtlCol="0">
            <a:spAutoFit/>
          </a:bodyPr>
          <a:lstStyle/>
          <a:p>
            <a:pPr algn="ctr" defTabSz="912979"/>
            <a:r>
              <a:rPr lang="en-US" sz="2400" dirty="0">
                <a:solidFill>
                  <a:srgbClr val="1D86CD"/>
                </a:solidFill>
                <a:latin typeface="Garamond"/>
              </a:rPr>
              <a:t>Manuscript online at </a:t>
            </a:r>
            <a:r>
              <a:rPr lang="en-US" sz="2400" i="1" dirty="0">
                <a:solidFill>
                  <a:srgbClr val="1D86CD"/>
                </a:solidFill>
                <a:latin typeface="Garamond"/>
              </a:rPr>
              <a:t>Nature</a:t>
            </a:r>
            <a:endParaRPr lang="en-US" sz="2400" dirty="0">
              <a:solidFill>
                <a:srgbClr val="1D86CD"/>
              </a:solidFill>
              <a:latin typeface="Garamond"/>
            </a:endParaRPr>
          </a:p>
        </p:txBody>
      </p:sp>
      <p:pic>
        <p:nvPicPr>
          <p:cNvPr id="4" name="Picture 3" descr="asc_ms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20" y="5228526"/>
            <a:ext cx="5212080" cy="1622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8565" y="6404001"/>
            <a:ext cx="1032592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Oct 2014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464" y="5927255"/>
            <a:ext cx="336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488"/>
            <a:r>
              <a:rPr lang="en-US" b="1" dirty="0" smtClean="0">
                <a:solidFill>
                  <a:prstClr val="black"/>
                </a:solidFill>
                <a:latin typeface="Calibri"/>
              </a:rPr>
              <a:t>contributing PIs: 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Buxbaum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, Daly, </a:t>
            </a:r>
          </a:p>
          <a:p>
            <a:pPr defTabSz="456488"/>
            <a:r>
              <a:rPr lang="en-US" b="1" dirty="0" smtClean="0">
                <a:solidFill>
                  <a:prstClr val="black"/>
                </a:solidFill>
                <a:latin typeface="Calibri"/>
              </a:rPr>
              <a:t>     Barrett, Cutler, Devlin,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Palotie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,</a:t>
            </a:r>
          </a:p>
          <a:p>
            <a:pPr defTabSz="456488"/>
            <a:r>
              <a:rPr lang="en-US" b="1" dirty="0" smtClean="0">
                <a:solidFill>
                  <a:prstClr val="black"/>
                </a:solidFill>
                <a:latin typeface="Calibri"/>
              </a:rPr>
              <a:t>     Roeder, State, Walsh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8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87390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Date Placeholder 3"/>
          <p:cNvSpPr txBox="1">
            <a:spLocks noGrp="1"/>
          </p:cNvSpPr>
          <p:nvPr/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606" tIns="63401" rIns="126804" bIns="6340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999999"/>
                </a:solidFill>
                <a:latin typeface="Helvetica" charset="0"/>
              </a:rPr>
              <a:t>Date of download:  3/5/2014</a:t>
            </a:r>
          </a:p>
        </p:txBody>
      </p:sp>
      <p:sp>
        <p:nvSpPr>
          <p:cNvPr id="14340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999999"/>
                </a:solidFill>
                <a:latin typeface="Helvetica" charset="0"/>
              </a:rPr>
              <a:t>Copyright © 2014 American Medical Association. All rights reserved.</a:t>
            </a:r>
          </a:p>
        </p:txBody>
      </p: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606" tIns="63401" rIns="126804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latin typeface="Helvetica" charset="0"/>
                <a:cs typeface="Helvetica" charset="0"/>
              </a:rPr>
              <a:t>From: </a:t>
            </a:r>
            <a:r>
              <a:rPr lang="en-US" sz="1300" b="1">
                <a:latin typeface="Helvetica" charset="0"/>
                <a:cs typeface="Helvetica" charset="0"/>
              </a:rPr>
              <a:t>Fecundity of Patients With Schizophrenia, Autism, Bipolar Disorder, Depression, Anorexia Nervosa, or Substance Abuse vs Their Unaffected Siblings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/>
        </p:nvCxnSpPr>
        <p:spPr bwMode="auto">
          <a:xfrm flipV="1">
            <a:off x="0" y="6215078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606" tIns="0" rIns="126804" bIns="6340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" charset="0"/>
                <a:cs typeface="Helvetica" charset="0"/>
              </a:rPr>
              <a:t>JAMA Psychiatry. 2013;70(1):22-30. doi:10.1001/jamapsychiatry.2013.268</a:t>
            </a:r>
          </a:p>
        </p:txBody>
      </p:sp>
      <p:sp>
        <p:nvSpPr>
          <p:cNvPr id="14344" name="Text Placeholder 2"/>
          <p:cNvSpPr txBox="1">
            <a:spLocks/>
          </p:cNvSpPr>
          <p:nvPr/>
        </p:nvSpPr>
        <p:spPr bwMode="auto">
          <a:xfrm>
            <a:off x="0" y="55753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606" tIns="0" rIns="0" bIns="6340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200">
                <a:latin typeface="Helvetica" charset="0"/>
                <a:cs typeface="Helvetica" charset="0"/>
              </a:rPr>
              <a:t>Figure 1. Fertility ratios for individuals with schizophrenia, autism, bipolar disorder, depression, anorexia nervosa, and substance abuse. A fertility ratio of 1 (highlighted) represents that of the general population.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0" y="5305425"/>
            <a:ext cx="914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606" tIns="0" rIns="0" bIns="634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Helvetica" charset="0"/>
              </a:rPr>
              <a:t>Figure </a:t>
            </a:r>
            <a:r>
              <a:rPr lang="en-US" sz="1300" b="1">
                <a:latin typeface="Helvetica" charset="0"/>
              </a:rPr>
              <a:t>Legend</a:t>
            </a:r>
            <a:r>
              <a:rPr lang="en-US" sz="1200" b="1">
                <a:latin typeface="Helvetica" charset="0"/>
              </a:rPr>
              <a:t>: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4" y="1631005"/>
            <a:ext cx="4910667" cy="36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09179" y="2341033"/>
            <a:ext cx="3075959" cy="2171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1" tIns="45648" rIns="91291" bIns="45648"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Ramifications: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Common and low frequency variants can be plentiful at very low effect sizes (OR &lt; 1.1)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Large effect alleles must be </a:t>
            </a:r>
            <a:r>
              <a:rPr lang="en-US" b="1" dirty="0" smtClean="0">
                <a:solidFill>
                  <a:schemeClr val="tx2"/>
                </a:solidFill>
              </a:rPr>
              <a:t>extremely</a:t>
            </a:r>
            <a:r>
              <a:rPr lang="en-US" dirty="0" smtClean="0">
                <a:solidFill>
                  <a:schemeClr val="tx2"/>
                </a:solidFill>
              </a:rPr>
              <a:t> rare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4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79" y="2568186"/>
            <a:ext cx="6741349" cy="1139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03" y="187684"/>
            <a:ext cx="2557110" cy="584776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3200" b="1" dirty="0"/>
              <a:t>Implication of</a:t>
            </a:r>
          </a:p>
        </p:txBody>
      </p:sp>
      <p:pic>
        <p:nvPicPr>
          <p:cNvPr id="4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75" y="187685"/>
            <a:ext cx="2968675" cy="21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816606"/>
            <a:ext cx="9377838" cy="304698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dirty="0"/>
              <a:t>General European Population:  </a:t>
            </a:r>
          </a:p>
          <a:p>
            <a:r>
              <a:rPr lang="en-US" sz="2400" dirty="0"/>
              <a:t>	An allele with an OR of only 1.5 has essentially </a:t>
            </a:r>
          </a:p>
          <a:p>
            <a:r>
              <a:rPr lang="en-US" sz="2400" dirty="0"/>
              <a:t>      no chance to reach a frequency of .001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1F497D"/>
                </a:solidFill>
              </a:rPr>
              <a:t>In Finland, Ashkenazi Jews (and other bottlenecked populations):</a:t>
            </a:r>
          </a:p>
          <a:p>
            <a:r>
              <a:rPr lang="en-US" sz="2400" b="1" dirty="0">
                <a:solidFill>
                  <a:srgbClr val="1F497D"/>
                </a:solidFill>
              </a:rPr>
              <a:t>	Such alleles could exist at up to 5% frequency </a:t>
            </a:r>
          </a:p>
          <a:p>
            <a:r>
              <a:rPr lang="en-US" sz="2400" b="1" dirty="0">
                <a:solidFill>
                  <a:srgbClr val="1F497D"/>
                </a:solidFill>
              </a:rPr>
              <a:t>       if boosted through bottleneck – selection has not had time to </a:t>
            </a:r>
          </a:p>
          <a:p>
            <a:r>
              <a:rPr lang="en-US" sz="2400" b="1" dirty="0">
                <a:solidFill>
                  <a:srgbClr val="1F497D"/>
                </a:solidFill>
              </a:rPr>
              <a:t>       tamp frequencies back down! (empirical evidence: recessive </a:t>
            </a:r>
            <a:r>
              <a:rPr lang="en-US" sz="2400" b="1" dirty="0" err="1">
                <a:solidFill>
                  <a:srgbClr val="1F497D"/>
                </a:solidFill>
              </a:rPr>
              <a:t>lethals</a:t>
            </a:r>
            <a:r>
              <a:rPr lang="en-US" sz="2400" b="1" dirty="0">
                <a:solidFill>
                  <a:srgbClr val="1F497D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5018" y="2568172"/>
            <a:ext cx="1132169" cy="650750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b="1" dirty="0" smtClean="0"/>
              <a:t>PNAS</a:t>
            </a:r>
          </a:p>
          <a:p>
            <a:r>
              <a:rPr lang="en-US" b="1" dirty="0" smtClean="0"/>
              <a:t>Dec.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160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15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Genome-wide excess in both missense and loss-of-function variants in ASD cases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59870"/>
              </p:ext>
            </p:extLst>
          </p:nvPr>
        </p:nvGraphicFramePr>
        <p:xfrm>
          <a:off x="744774" y="3802530"/>
          <a:ext cx="7942026" cy="16590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1954"/>
                <a:gridCol w="2038514"/>
                <a:gridCol w="2049497"/>
                <a:gridCol w="1130109"/>
                <a:gridCol w="861952"/>
              </a:tblGrid>
              <a:tr h="553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Mutation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Observed </a:t>
                      </a:r>
                      <a:r>
                        <a:rPr lang="en-US" sz="1800" b="1" i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de novo</a:t>
                      </a:r>
                      <a:r>
                        <a:rPr lang="en-US" sz="1800" b="1" i="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 events per exome</a:t>
                      </a:r>
                      <a:endParaRPr lang="en-US" sz="1800" b="1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Expected </a:t>
                      </a:r>
                      <a:r>
                        <a:rPr lang="en-US" sz="1800" b="1" i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de novo</a:t>
                      </a:r>
                      <a:r>
                        <a:rPr lang="en-US" sz="1800" b="1" i="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 events per exome</a:t>
                      </a:r>
                      <a:endParaRPr lang="en-US" sz="1800" b="1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p-value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Synonymous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0.263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0.274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0.179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missense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0.707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0.620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明朝"/>
                          <a:cs typeface="Garamond"/>
                        </a:rPr>
                        <a:t>1.33E-11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Loss-of-Function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0.145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0.086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明朝"/>
                          <a:cs typeface="Garamond"/>
                        </a:rPr>
                        <a:t>8.61E-32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n = </a:t>
                      </a: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3982 </a:t>
                      </a: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families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280770"/>
              </p:ext>
            </p:extLst>
          </p:nvPr>
        </p:nvGraphicFramePr>
        <p:xfrm>
          <a:off x="744777" y="1569103"/>
          <a:ext cx="7923546" cy="1835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3474"/>
                <a:gridCol w="2038514"/>
                <a:gridCol w="2049497"/>
                <a:gridCol w="1130109"/>
                <a:gridCol w="861952"/>
              </a:tblGrid>
              <a:tr h="553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Mutation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Observed </a:t>
                      </a:r>
                      <a:r>
                        <a:rPr lang="en-US" sz="1800" b="1" i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de novo</a:t>
                      </a:r>
                      <a:r>
                        <a:rPr lang="en-US" sz="1800" b="1" i="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 events per exome</a:t>
                      </a:r>
                      <a:endParaRPr lang="en-US" sz="1800" b="1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Expected </a:t>
                      </a:r>
                      <a:r>
                        <a:rPr lang="en-US" sz="1800" b="1" i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de novo</a:t>
                      </a:r>
                      <a:r>
                        <a:rPr lang="en-US" sz="1800" b="1" i="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 events per exome</a:t>
                      </a:r>
                      <a:endParaRPr lang="en-US" sz="1800" b="1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p-value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51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Synonymous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0.256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0.274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0.111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51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missense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0.605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0.620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0.398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51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LoF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0.091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0.086</a:t>
                      </a: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Garamond"/>
                        </a:rPr>
                        <a:t>0.196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ＭＳ 明朝"/>
                        <a:cs typeface="Garamond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5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n = </a:t>
                      </a:r>
                      <a:r>
                        <a:rPr lang="en-US" sz="1800" b="1" dirty="0" smtClean="0">
                          <a:effectLst/>
                          <a:latin typeface="+mn-lt"/>
                          <a:ea typeface="ＭＳ 明朝"/>
                          <a:cs typeface="Garamond"/>
                        </a:rPr>
                        <a:t>2078 </a:t>
                      </a:r>
                      <a:r>
                        <a:rPr lang="en-US" sz="1800" b="1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families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Garamond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2272" y="1067312"/>
            <a:ext cx="1626617" cy="461665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912979"/>
            <a:r>
              <a:rPr lang="en-US" sz="2400" b="1" dirty="0">
                <a:solidFill>
                  <a:srgbClr val="D96531"/>
                </a:solidFill>
                <a:latin typeface="Calibri"/>
              </a:rPr>
              <a:t>Unaffected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685" y="3346207"/>
            <a:ext cx="1277213" cy="461665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912979"/>
            <a:r>
              <a:rPr lang="en-US" sz="2400" b="1" dirty="0">
                <a:solidFill>
                  <a:srgbClr val="D96531"/>
                </a:solidFill>
                <a:latin typeface="Calibri"/>
              </a:rPr>
              <a:t>Affected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168" y="6488668"/>
            <a:ext cx="8728171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Joint analysis: ASC + Simons Simplex studies published Oct 2014 Nature       Kaitlin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Samocha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43" y="5442141"/>
            <a:ext cx="3736030" cy="1046527"/>
          </a:xfrm>
          <a:prstGeom prst="rect">
            <a:avLst/>
          </a:prstGeom>
        </p:spPr>
      </p:pic>
      <p:pic>
        <p:nvPicPr>
          <p:cNvPr id="9" name="Picture 8" descr="asc_ms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8" y="5456017"/>
            <a:ext cx="3466549" cy="1078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1052" y="5823684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585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Rates of mutation types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Overlaps with gene sets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gene significance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onstrained genes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7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Places where selection is acting will tend to reduce gene variation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91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80" y="0"/>
            <a:ext cx="8499513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Model accurately predicts synonymous variation</a:t>
            </a:r>
            <a:br>
              <a:rPr lang="en-US" sz="3200" dirty="0" smtClean="0"/>
            </a:br>
            <a:r>
              <a:rPr lang="en-US" sz="3200" dirty="0" smtClean="0"/>
              <a:t>and identifies genes intolerant of functional variants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1392"/>
            <a:ext cx="8229600" cy="22532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Assessed variants from the ~63,000 individuals in the </a:t>
            </a:r>
            <a:r>
              <a:rPr lang="en-US" sz="2000" dirty="0" err="1" smtClean="0"/>
              <a:t>ExAC</a:t>
            </a:r>
            <a:r>
              <a:rPr lang="en-US" sz="2000" dirty="0" smtClean="0"/>
              <a:t> dataset</a:t>
            </a:r>
            <a:endParaRPr lang="en-US" sz="2000" dirty="0"/>
          </a:p>
          <a:p>
            <a:r>
              <a:rPr lang="en-US" sz="2000" dirty="0" smtClean="0"/>
              <a:t>Correlation of number of rare synonymous variants in a gene with:</a:t>
            </a:r>
          </a:p>
          <a:p>
            <a:pPr lvl="1"/>
            <a:r>
              <a:rPr lang="en-US" sz="2000" dirty="0" smtClean="0"/>
              <a:t>The gene’s length								0.9198</a:t>
            </a:r>
          </a:p>
          <a:p>
            <a:pPr lvl="1"/>
            <a:r>
              <a:rPr lang="en-US" sz="2000" dirty="0" smtClean="0"/>
              <a:t>The expected number of synonymous variants	</a:t>
            </a:r>
            <a:r>
              <a:rPr lang="en-US" sz="2000" b="1" dirty="0" smtClean="0"/>
              <a:t>0.9794</a:t>
            </a:r>
            <a:endParaRPr lang="en-US" sz="2000" b="1" dirty="0"/>
          </a:p>
        </p:txBody>
      </p:sp>
      <p:pic>
        <p:nvPicPr>
          <p:cNvPr id="5" name="Picture 4" descr="exac_cleaned_miscor_eve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9668" r="3431" b="12429"/>
          <a:stretch/>
        </p:blipFill>
        <p:spPr>
          <a:xfrm>
            <a:off x="3414496" y="4019912"/>
            <a:ext cx="2618769" cy="2350751"/>
          </a:xfrm>
          <a:prstGeom prst="rect">
            <a:avLst/>
          </a:prstGeom>
        </p:spPr>
      </p:pic>
      <p:pic>
        <p:nvPicPr>
          <p:cNvPr id="6" name="Picture 5" descr="exac_cleaned_lofcor_eve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9668" r="3986" b="12429"/>
          <a:stretch/>
        </p:blipFill>
        <p:spPr>
          <a:xfrm>
            <a:off x="6044497" y="4019912"/>
            <a:ext cx="2618770" cy="2350751"/>
          </a:xfrm>
          <a:prstGeom prst="rect">
            <a:avLst/>
          </a:prstGeom>
        </p:spPr>
      </p:pic>
      <p:pic>
        <p:nvPicPr>
          <p:cNvPr id="7" name="Picture 6" descr="exac_cleaned_syncor_eve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9669" r="4594" b="12428"/>
          <a:stretch/>
        </p:blipFill>
        <p:spPr>
          <a:xfrm>
            <a:off x="778942" y="4019912"/>
            <a:ext cx="2579330" cy="2350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308428" y="4976715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Observed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18251" y="628273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Expected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23540" y="3684903"/>
            <a:ext cx="1461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Synonymous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155563" y="3692305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Missense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6264" y="3692305"/>
            <a:ext cx="1864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Loss-of-function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3588" y="4107013"/>
            <a:ext cx="430649" cy="148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84444" y="4107013"/>
            <a:ext cx="430649" cy="148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9386" y="4122673"/>
            <a:ext cx="430649" cy="148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92737" y="6004328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LoF</a:t>
            </a:r>
            <a:r>
              <a:rPr lang="en-US" sz="1200" dirty="0" smtClean="0"/>
              <a:t> variants not tolerated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511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731"/>
            <a:ext cx="4150189" cy="1215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ExAC</a:t>
            </a:r>
            <a:r>
              <a:rPr lang="en-US" dirty="0" smtClean="0"/>
              <a:t> data allow recognition of genes under exceptional constraint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8619" y="606743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3.09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85959" y="1594535"/>
            <a:ext cx="90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&lt;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pic>
        <p:nvPicPr>
          <p:cNvPr id="4" name="Picture 3" descr="exac_z_scores_cleaned_synmi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1816" r="3495" b="2796"/>
          <a:stretch/>
        </p:blipFill>
        <p:spPr>
          <a:xfrm>
            <a:off x="874197" y="1336148"/>
            <a:ext cx="7379207" cy="545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878095"/>
            <a:ext cx="1390316" cy="1679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4597450"/>
            <a:ext cx="167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Kaitlin </a:t>
            </a:r>
            <a:r>
              <a:rPr lang="en-US" dirty="0" err="1" smtClean="0"/>
              <a:t>Samocha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27579" y="237878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Model predicts observed number of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synonymous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variants in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ExAC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with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 = 0.98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5-10% </a:t>
            </a:r>
            <a:r>
              <a:rPr lang="en-US" dirty="0">
                <a:solidFill>
                  <a:srgbClr val="0000FF"/>
                </a:solidFill>
              </a:rPr>
              <a:t>of genes with exceptionally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reduced </a:t>
            </a:r>
            <a:r>
              <a:rPr lang="en-US" dirty="0">
                <a:solidFill>
                  <a:srgbClr val="0000FF"/>
                </a:solidFill>
              </a:rPr>
              <a:t>rates of </a:t>
            </a:r>
            <a:r>
              <a:rPr lang="en-US" b="1" dirty="0">
                <a:solidFill>
                  <a:srgbClr val="0000FF"/>
                </a:solidFill>
              </a:rPr>
              <a:t>missense</a:t>
            </a:r>
            <a:r>
              <a:rPr lang="en-US" dirty="0">
                <a:solidFill>
                  <a:srgbClr val="0000FF"/>
                </a:solidFill>
              </a:rPr>
              <a:t> variation </a:t>
            </a:r>
          </a:p>
          <a:p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eavily enriched </a:t>
            </a:r>
            <a:r>
              <a:rPr lang="en-US" dirty="0">
                <a:solidFill>
                  <a:srgbClr val="0000FF"/>
                </a:solidFill>
              </a:rPr>
              <a:t>for:</a:t>
            </a:r>
          </a:p>
          <a:p>
            <a:r>
              <a:rPr lang="en-US" dirty="0">
                <a:solidFill>
                  <a:srgbClr val="0000FF"/>
                </a:solidFill>
              </a:rPr>
              <a:t>	OMIM dominant/X-linked hits</a:t>
            </a:r>
          </a:p>
          <a:p>
            <a:r>
              <a:rPr lang="en-US" dirty="0">
                <a:solidFill>
                  <a:srgbClr val="0000FF"/>
                </a:solidFill>
              </a:rPr>
              <a:t>	autism/ID de novo </a:t>
            </a:r>
            <a:r>
              <a:rPr lang="en-US" dirty="0" err="1">
                <a:solidFill>
                  <a:srgbClr val="0000FF"/>
                </a:solidFill>
              </a:rPr>
              <a:t>LoF</a:t>
            </a:r>
            <a:r>
              <a:rPr lang="en-US" dirty="0">
                <a:solidFill>
                  <a:srgbClr val="0000FF"/>
                </a:solidFill>
              </a:rPr>
              <a:t> hits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7073" y="275777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 example: tubulin family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81658"/>
              </p:ext>
            </p:extLst>
          </p:nvPr>
        </p:nvGraphicFramePr>
        <p:xfrm>
          <a:off x="358236" y="1518885"/>
          <a:ext cx="8479922" cy="493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23"/>
                <a:gridCol w="1022642"/>
                <a:gridCol w="1072126"/>
                <a:gridCol w="940174"/>
                <a:gridCol w="989655"/>
                <a:gridCol w="1847356"/>
                <a:gridCol w="1696146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Predicted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Observed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Missing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Missense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Z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OMIM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Phenotype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Mode of Inheritance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lissencephaly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hypomyelinating leukodystrophy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TUBG1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20768" y="1355726"/>
            <a:ext cx="3587229" cy="52512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 example: tubulin family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95670"/>
              </p:ext>
            </p:extLst>
          </p:nvPr>
        </p:nvGraphicFramePr>
        <p:xfrm>
          <a:off x="358236" y="1518885"/>
          <a:ext cx="8479922" cy="493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23"/>
                <a:gridCol w="1022642"/>
                <a:gridCol w="1072126"/>
                <a:gridCol w="940174"/>
                <a:gridCol w="989655"/>
                <a:gridCol w="1847356"/>
                <a:gridCol w="1696146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Predicted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Observed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Missing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Missense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Z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OMIM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Phenotype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Mode of Inheritance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lissencephaly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hypomyelinating leukodystrophy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TUBG1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9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92" y="3884021"/>
            <a:ext cx="1767858" cy="1760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9628" y="6031400"/>
            <a:ext cx="167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Kaitlin </a:t>
            </a:r>
            <a:r>
              <a:rPr lang="en-US" dirty="0" err="1" smtClean="0"/>
              <a:t>Samocha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264" y="3884018"/>
            <a:ext cx="1408001" cy="1760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2474" y="6031400"/>
            <a:ext cx="114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Daly</a:t>
            </a:r>
            <a:endParaRPr lang="en-US" dirty="0"/>
          </a:p>
        </p:txBody>
      </p:sp>
      <p:pic>
        <p:nvPicPr>
          <p:cNvPr id="10" name="Picture 9" descr="IMG_3839 - Vers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1" y="3884020"/>
            <a:ext cx="1301753" cy="1760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785" y="6031400"/>
            <a:ext cx="151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Howrigan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9681" r="9119"/>
          <a:stretch/>
        </p:blipFill>
        <p:spPr>
          <a:xfrm>
            <a:off x="5810145" y="3884018"/>
            <a:ext cx="1467232" cy="1760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05938" y="6031400"/>
            <a:ext cx="167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 </a:t>
            </a:r>
            <a:r>
              <a:rPr lang="en-US" dirty="0" err="1" smtClean="0"/>
              <a:t>McCarroll</a:t>
            </a:r>
            <a:endParaRPr lang="en-US" dirty="0"/>
          </a:p>
        </p:txBody>
      </p:sp>
      <p:pic>
        <p:nvPicPr>
          <p:cNvPr id="14" name="Picture 13" descr="sam_ros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/>
          <a:stretch/>
        </p:blipFill>
        <p:spPr>
          <a:xfrm>
            <a:off x="3994816" y="3884020"/>
            <a:ext cx="1504391" cy="176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9222" y="6031400"/>
            <a:ext cx="109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 Rose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Constraint example: tubulin family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881862"/>
              </p:ext>
            </p:extLst>
          </p:nvPr>
        </p:nvGraphicFramePr>
        <p:xfrm>
          <a:off x="358236" y="1518885"/>
          <a:ext cx="8479922" cy="493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23"/>
                <a:gridCol w="1022642"/>
                <a:gridCol w="1072126"/>
                <a:gridCol w="940174"/>
                <a:gridCol w="989655"/>
                <a:gridCol w="1847356"/>
                <a:gridCol w="1696146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Predicted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Observed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Missing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Missense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Z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OMIM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Phenotype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Mode of Inheritance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lissencephaly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hypomyelinating leukodystrophy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TUBG1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39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onstraint example: tubulin family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722858"/>
              </p:ext>
            </p:extLst>
          </p:nvPr>
        </p:nvGraphicFramePr>
        <p:xfrm>
          <a:off x="358236" y="1518885"/>
          <a:ext cx="8479922" cy="493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23"/>
                <a:gridCol w="1022642"/>
                <a:gridCol w="1072126"/>
                <a:gridCol w="940174"/>
                <a:gridCol w="989655"/>
                <a:gridCol w="1847356"/>
                <a:gridCol w="1696146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Predicted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Observed Missense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Missing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Missense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Z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OMIM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Phenotype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Mode of Inheritance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lissencephaly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TUBA1B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0C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hypomyelinating leukodystrophy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TUBB4B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3C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TUBG1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cortical dysplasia/brain malf.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novo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het missense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…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TUBB1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34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Rates of mutation types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Overlaps with gene sets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Single gene significance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onstrained genes</a:t>
            </a:r>
            <a:endParaRPr lang="en-US" sz="2400" dirty="0"/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73440" y="2640431"/>
            <a:ext cx="3968028" cy="9024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ΣN*</a:t>
            </a:r>
            <a:r>
              <a:rPr lang="en-US" sz="2800" dirty="0" err="1" smtClean="0"/>
              <a:t>μ</a:t>
            </a:r>
            <a:r>
              <a:rPr lang="en-US" sz="2800" baseline="-25000" dirty="0" err="1" smtClean="0"/>
              <a:t>ij</a:t>
            </a:r>
            <a:endParaRPr lang="en-US" sz="2800" dirty="0" smtClean="0"/>
          </a:p>
          <a:p>
            <a:pPr algn="ctr"/>
            <a:r>
              <a:rPr lang="en-US" sz="2800" dirty="0" smtClean="0"/>
              <a:t>j = mutation class in gene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260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Seven ‘genome-wide significant’ genes for harboring excess de novo </a:t>
            </a:r>
            <a:r>
              <a:rPr lang="en-US" sz="3600" dirty="0" err="1"/>
              <a:t>LoF</a:t>
            </a:r>
            <a:r>
              <a:rPr lang="en-US" sz="3600" dirty="0"/>
              <a:t> mutations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643527"/>
              </p:ext>
            </p:extLst>
          </p:nvPr>
        </p:nvGraphicFramePr>
        <p:xfrm>
          <a:off x="196862" y="1628432"/>
          <a:ext cx="8811687" cy="5007179"/>
        </p:xfrm>
        <a:graphic>
          <a:graphicData uri="http://schemas.openxmlformats.org/drawingml/2006/table">
            <a:tbl>
              <a:tblPr/>
              <a:tblGrid>
                <a:gridCol w="1035732"/>
                <a:gridCol w="3505553"/>
                <a:gridCol w="1035732"/>
                <a:gridCol w="1035732"/>
                <a:gridCol w="1035732"/>
                <a:gridCol w="1163206"/>
              </a:tblGrid>
              <a:tr h="289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novo</a:t>
                      </a: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Mutations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#LoF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#mis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 #LoF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ppois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CHD8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FS, FS, FS, NON, m, NON, SPL, m, SPL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2.53E-12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DYRK1A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FS, SPL, NON, FS,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7.19E-11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SYNGAP1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m, m, NON, FS, FS, NON, m,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9.69E-10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ARID1B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NON, NON, FS, m, FS, FS, 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6.59E-09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ADNP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FS, FS, FS,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3.25E-08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7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SCN2A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m, m, m, m, FS, m, m, NON, NON, m, m, SPL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5.32E-07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DSCAM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FS, SPL, FS, SPL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6.99E-07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SUV420H1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NON, m, SPL, m,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3.32E-06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ANK2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m, NON, NON, NON, m, m,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6.47E-06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GRIN2B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SPL, NON, m,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9.72E-06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POGZ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FS, NON, FS, m, 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1.54E-05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KDM5B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NON, NON, m, FS, m, 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3.49E-05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CHD2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m, FS, m, m, NON, FS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4.73E-05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67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sc_ms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934"/>
            <a:ext cx="4130842" cy="1285565"/>
          </a:xfrm>
          <a:prstGeom prst="rect">
            <a:avLst/>
          </a:prstGeom>
        </p:spPr>
      </p:pic>
      <p:pic>
        <p:nvPicPr>
          <p:cNvPr id="19" name="Picture 18" descr="ratio_lof_dnv_plot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10571" r="4445" b="11457"/>
          <a:stretch/>
        </p:blipFill>
        <p:spPr>
          <a:xfrm>
            <a:off x="1465330" y="1139177"/>
            <a:ext cx="6003021" cy="5027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7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LoF</a:t>
            </a:r>
            <a:r>
              <a:rPr lang="en-US" dirty="0" smtClean="0"/>
              <a:t> deficiency (</a:t>
            </a:r>
            <a:r>
              <a:rPr lang="en-US" dirty="0" err="1" smtClean="0"/>
              <a:t>ExAC</a:t>
            </a:r>
            <a:r>
              <a:rPr lang="en-US" dirty="0" smtClean="0"/>
              <a:t>) to separate </a:t>
            </a:r>
            <a:r>
              <a:rPr lang="en-US" i="1" dirty="0" smtClean="0"/>
              <a:t>de novo</a:t>
            </a:r>
            <a:r>
              <a:rPr lang="en-US" dirty="0" smtClean="0"/>
              <a:t> </a:t>
            </a:r>
            <a:r>
              <a:rPr lang="en-US" dirty="0" err="1" smtClean="0"/>
              <a:t>LoF</a:t>
            </a:r>
            <a:r>
              <a:rPr lang="en-US" dirty="0" smtClean="0"/>
              <a:t> variants in cases and controls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42203" y="6334274"/>
            <a:ext cx="3987131" cy="39946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sz="2000" b="1" dirty="0">
                <a:solidFill>
                  <a:prstClr val="black"/>
                </a:solidFill>
                <a:latin typeface="Calibri"/>
              </a:rPr>
              <a:t>Percentage of Missing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LoF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Variation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154" y="3762093"/>
            <a:ext cx="1095622" cy="707886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algn="ctr"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Autism</a:t>
            </a:r>
          </a:p>
          <a:p>
            <a:pPr algn="ctr"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n = 2297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945" y="5363217"/>
            <a:ext cx="1338260" cy="70659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algn="ctr"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Unaffected</a:t>
            </a:r>
          </a:p>
          <a:p>
            <a:pPr algn="ctr"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n = 510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7470" y="3762094"/>
            <a:ext cx="1611296" cy="400110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p = 1.2 x 10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-13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3849" y="5481561"/>
            <a:ext cx="941584" cy="400110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sz="2000" dirty="0">
                <a:solidFill>
                  <a:prstClr val="black"/>
                </a:solidFill>
                <a:latin typeface="Calibri"/>
              </a:rPr>
              <a:t>p =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n.s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1283" y="2883498"/>
            <a:ext cx="48278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1283" y="5997927"/>
            <a:ext cx="48278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8901" y="2883498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20%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8901" y="5997935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20%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5494" y="2883498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5494" y="5997927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574" y="2884222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60%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1574" y="5997935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60%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3812" y="2883498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3812" y="5998659"/>
            <a:ext cx="59099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6153" y="2884222"/>
            <a:ext cx="69919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100%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6153" y="5997927"/>
            <a:ext cx="69919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100%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35545"/>
            <a:ext cx="1032592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pPr defTabSz="456488"/>
            <a:r>
              <a:rPr lang="en-US" dirty="0" smtClean="0">
                <a:solidFill>
                  <a:prstClr val="black"/>
                </a:solidFill>
                <a:latin typeface="Calibri"/>
              </a:rPr>
              <a:t>Oct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9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De novo </a:t>
            </a:r>
            <a:r>
              <a:rPr lang="en-US" dirty="0" smtClean="0"/>
              <a:t>mutations are just the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 novo </a:t>
            </a:r>
            <a:r>
              <a:rPr lang="en-US" sz="2800" dirty="0" err="1"/>
              <a:t>LoF</a:t>
            </a:r>
            <a:r>
              <a:rPr lang="en-US" sz="2800" dirty="0"/>
              <a:t> mutations are in strong excess and flag some relevant genes</a:t>
            </a:r>
          </a:p>
          <a:p>
            <a:r>
              <a:rPr lang="en-US" sz="2800" dirty="0"/>
              <a:t>We also have inherited </a:t>
            </a:r>
            <a:r>
              <a:rPr lang="en-US" sz="2800" dirty="0" err="1"/>
              <a:t>LoF</a:t>
            </a:r>
            <a:r>
              <a:rPr lang="en-US" sz="2800" dirty="0"/>
              <a:t> mutations in those same trios (n ~ 2300)</a:t>
            </a:r>
          </a:p>
          <a:p>
            <a:r>
              <a:rPr lang="en-US" sz="2800" dirty="0"/>
              <a:t>We have an independent set of 1600 cases and 5400 controls from collections in US, UK and Sweden – cases and controls provide a tally that is the sum of </a:t>
            </a:r>
            <a:r>
              <a:rPr lang="en-US" sz="2800" i="1" dirty="0"/>
              <a:t>de novo </a:t>
            </a:r>
            <a:r>
              <a:rPr lang="en-US" sz="2800" dirty="0"/>
              <a:t>and inherited </a:t>
            </a:r>
            <a:r>
              <a:rPr lang="en-US" sz="2800" dirty="0" err="1"/>
              <a:t>LoF</a:t>
            </a:r>
            <a:r>
              <a:rPr lang="en-US" sz="2800" dirty="0"/>
              <a:t> mutations</a:t>
            </a:r>
          </a:p>
        </p:txBody>
      </p:sp>
      <p:pic>
        <p:nvPicPr>
          <p:cNvPr id="4" name="Picture 3" descr="tada_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2" y="5333013"/>
            <a:ext cx="5486375" cy="14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3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sc_ms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5539066"/>
            <a:ext cx="4214233" cy="13115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Combining inherited and </a:t>
            </a:r>
            <a:r>
              <a:rPr lang="en-US" i="1" dirty="0" smtClean="0"/>
              <a:t>de novo</a:t>
            </a:r>
            <a:r>
              <a:rPr lang="en-US" dirty="0" smtClean="0"/>
              <a:t> </a:t>
            </a:r>
            <a:r>
              <a:rPr lang="en-US" dirty="0" err="1" smtClean="0"/>
              <a:t>LoF</a:t>
            </a:r>
            <a:r>
              <a:rPr lang="en-US" dirty="0" smtClean="0"/>
              <a:t> variation augments gene discovery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789818"/>
              </p:ext>
            </p:extLst>
          </p:nvPr>
        </p:nvGraphicFramePr>
        <p:xfrm>
          <a:off x="398823" y="2346154"/>
          <a:ext cx="5045231" cy="2057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6239"/>
                <a:gridCol w="1017600"/>
                <a:gridCol w="1017600"/>
                <a:gridCol w="981896"/>
                <a:gridCol w="981896"/>
              </a:tblGrid>
              <a:tr h="28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SCN2A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GRIN2B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CACNA2D3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ASXL3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MYT1L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SYNGAP1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ADNP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MIB1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VIL1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NR3C2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CHD8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TBR1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GABRB3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MYO9B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APH1A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ARID1B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POGZ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CTTNBP2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ETFB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SETD5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ANK2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CUL3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MLL3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ASH1L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CDC42BPB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SUV420H1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KATNAL2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PTEN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DYRK1A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BCL11A</a:t>
                      </a: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NAA15</a:t>
                      </a: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54009" y="1874437"/>
            <a:ext cx="1379835" cy="461655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FDR &lt; 0.1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0882" y="4727700"/>
            <a:ext cx="2066471" cy="461655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0.1 ≤ FDR &lt; 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6464" y="5197356"/>
            <a:ext cx="1299434" cy="46165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74 genes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8157" y="2535941"/>
            <a:ext cx="3509062" cy="1631216"/>
          </a:xfrm>
          <a:prstGeom prst="rect">
            <a:avLst/>
          </a:prstGeom>
          <a:noFill/>
        </p:spPr>
        <p:txBody>
          <a:bodyPr wrap="square" lIns="91291" tIns="45648" rIns="91291" bIns="45648" rtlCol="0">
            <a:spAutoFit/>
          </a:bodyPr>
          <a:lstStyle/>
          <a:p>
            <a:pPr marL="285307" indent="-285307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33 genes</a:t>
            </a:r>
          </a:p>
          <a:p>
            <a:pPr marL="285307" indent="-285307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18 (55%) have 2 or more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de novo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LoF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variants</a:t>
            </a:r>
          </a:p>
          <a:p>
            <a:pPr marL="285307" indent="-285307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Expect ~90% of these genes to be true ASD risk factors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8157" y="4710073"/>
            <a:ext cx="3509062" cy="1323439"/>
          </a:xfrm>
          <a:prstGeom prst="rect">
            <a:avLst/>
          </a:prstGeom>
          <a:noFill/>
        </p:spPr>
        <p:txBody>
          <a:bodyPr wrap="square" lIns="91291" tIns="45648" rIns="91291" bIns="45648" rtlCol="0">
            <a:spAutoFit/>
          </a:bodyPr>
          <a:lstStyle/>
          <a:p>
            <a:pPr marL="285307" indent="-285307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None has more than one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de novo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LoF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variant</a:t>
            </a:r>
          </a:p>
          <a:p>
            <a:pPr marL="285307" indent="-285307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Expect ~70% of these genes to be true ASD risk factors</a:t>
            </a:r>
          </a:p>
        </p:txBody>
      </p:sp>
    </p:spTree>
    <p:extLst>
      <p:ext uri="{BB962C8B-B14F-4D97-AF65-F5344CB8AC3E}">
        <p14:creationId xmlns:p14="http://schemas.microsoft.com/office/powerpoint/2010/main" val="307779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6490" y="-237536"/>
            <a:ext cx="10434556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Few high-impact genes -  many low-impact genes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524" y="3337669"/>
            <a:ext cx="1448496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Male  Female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50" y="757733"/>
            <a:ext cx="2077944" cy="2704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5" y="1864311"/>
            <a:ext cx="1261170" cy="147732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b="1" dirty="0" smtClean="0"/>
              <a:t>Top 20-30 </a:t>
            </a:r>
          </a:p>
          <a:p>
            <a:r>
              <a:rPr lang="en-US" b="1" dirty="0" smtClean="0"/>
              <a:t>Genes</a:t>
            </a:r>
          </a:p>
          <a:p>
            <a:endParaRPr lang="en-US" b="1" dirty="0"/>
          </a:p>
          <a:p>
            <a:r>
              <a:rPr lang="en-US" b="1" dirty="0" smtClean="0"/>
              <a:t>&gt;=2 DN </a:t>
            </a:r>
            <a:r>
              <a:rPr lang="en-US" b="1" dirty="0" err="1" smtClean="0"/>
              <a:t>LoF</a:t>
            </a:r>
            <a:endParaRPr lang="en-US" b="1" dirty="0" smtClean="0"/>
          </a:p>
          <a:p>
            <a:r>
              <a:rPr lang="en-US" b="1" dirty="0" smtClean="0"/>
              <a:t>FDR &lt; 0.1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86" y="4035658"/>
            <a:ext cx="2078619" cy="2478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0524" y="6488668"/>
            <a:ext cx="1448496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Male  Female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55" y="4978324"/>
            <a:ext cx="1082348" cy="1200329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b="1" dirty="0" smtClean="0"/>
              <a:t>Next 75 </a:t>
            </a:r>
          </a:p>
          <a:p>
            <a:r>
              <a:rPr lang="en-US" b="1" dirty="0" smtClean="0"/>
              <a:t>Genes</a:t>
            </a:r>
          </a:p>
          <a:p>
            <a:endParaRPr lang="en-US" b="1" dirty="0"/>
          </a:p>
          <a:p>
            <a:r>
              <a:rPr lang="en-US" b="1" dirty="0" smtClean="0"/>
              <a:t>FDR &lt; 0.3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9020" y="1925773"/>
            <a:ext cx="1604526" cy="120032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F:M &gt; 2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Implied OR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20 to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9021" y="4978329"/>
            <a:ext cx="1785314" cy="120032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F:M ~1.3-1.4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Implied OR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3 to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7078" y="1925788"/>
            <a:ext cx="2403222" cy="4154983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53 DN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9 inherited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70 DN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138 inherited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9323" y="787473"/>
            <a:ext cx="1124677" cy="5078314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Estimated</a:t>
            </a:r>
          </a:p>
          <a:p>
            <a:r>
              <a:rPr lang="en-US" dirty="0" smtClean="0"/>
              <a:t>Gene set </a:t>
            </a:r>
          </a:p>
          <a:p>
            <a:r>
              <a:rPr lang="en-US" dirty="0" smtClean="0"/>
              <a:t>Size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600" dirty="0"/>
              <a:t>50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600" dirty="0"/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87074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6490" y="-237536"/>
            <a:ext cx="10434556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Few high-impact genes -  many low-impact genes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524" y="3337669"/>
            <a:ext cx="1448496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Male  Female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50" y="757733"/>
            <a:ext cx="2077944" cy="2704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6" y="1864326"/>
            <a:ext cx="1269624" cy="1209169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b="1" dirty="0" smtClean="0"/>
              <a:t>Top 20-30 </a:t>
            </a:r>
          </a:p>
          <a:p>
            <a:r>
              <a:rPr lang="en-US" b="1" dirty="0" smtClean="0"/>
              <a:t>Genes</a:t>
            </a:r>
          </a:p>
          <a:p>
            <a:endParaRPr lang="en-US" b="1" dirty="0"/>
          </a:p>
          <a:p>
            <a:r>
              <a:rPr lang="en-US" b="1" dirty="0" smtClean="0"/>
              <a:t>&gt;=2 DN </a:t>
            </a:r>
            <a:r>
              <a:rPr lang="en-US" b="1" dirty="0" err="1" smtClean="0"/>
              <a:t>LoF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86" y="4035658"/>
            <a:ext cx="2078619" cy="2478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0524" y="6488668"/>
            <a:ext cx="1448496" cy="369332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Male  Female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55" y="4978324"/>
            <a:ext cx="1082348" cy="1200329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b="1" dirty="0" smtClean="0"/>
              <a:t>Next 75 </a:t>
            </a:r>
          </a:p>
          <a:p>
            <a:r>
              <a:rPr lang="en-US" b="1" dirty="0" smtClean="0"/>
              <a:t>Genes</a:t>
            </a:r>
          </a:p>
          <a:p>
            <a:endParaRPr lang="en-US" b="1" dirty="0"/>
          </a:p>
          <a:p>
            <a:r>
              <a:rPr lang="en-US" b="1" dirty="0" smtClean="0"/>
              <a:t>FDR &lt; 0.3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9020" y="1925773"/>
            <a:ext cx="1604526" cy="120032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F:M &gt; 2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Implied OR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20 to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9021" y="4978329"/>
            <a:ext cx="1785314" cy="1200328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F:M ~1.3-1.4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Implied OR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3 to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7078" y="1925788"/>
            <a:ext cx="2403222" cy="4154983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53 DN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9 inherited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70 DN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138 inherited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LoF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9323" y="787473"/>
            <a:ext cx="1124677" cy="5078314"/>
          </a:xfrm>
          <a:prstGeom prst="rect">
            <a:avLst/>
          </a:prstGeom>
          <a:noFill/>
        </p:spPr>
        <p:txBody>
          <a:bodyPr wrap="none" lIns="91291" tIns="45648" rIns="91291" bIns="45648" rtlCol="0">
            <a:spAutoFit/>
          </a:bodyPr>
          <a:lstStyle/>
          <a:p>
            <a:r>
              <a:rPr lang="en-US" dirty="0" smtClean="0"/>
              <a:t>Estimated</a:t>
            </a:r>
          </a:p>
          <a:p>
            <a:r>
              <a:rPr lang="en-US" dirty="0" smtClean="0"/>
              <a:t>Gene set </a:t>
            </a:r>
          </a:p>
          <a:p>
            <a:r>
              <a:rPr lang="en-US" dirty="0" smtClean="0"/>
              <a:t>Size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600" dirty="0"/>
              <a:t>50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600" dirty="0"/>
              <a:t>500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155" y="1393112"/>
            <a:ext cx="8214493" cy="19445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D9969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1" tIns="45648" rIns="91291" bIns="45648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set of genes: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highly constrained/intolerant of mutation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numerous genes overlap with IEEE, idiopathic ID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Severe and general neurodevelopmental hit list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Not contributing to heritability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155" y="4507139"/>
            <a:ext cx="8214493" cy="1671529"/>
          </a:xfrm>
          <a:prstGeom prst="rect">
            <a:avLst/>
          </a:prstGeom>
          <a:solidFill>
            <a:srgbClr val="008000"/>
          </a:solidFill>
          <a:ln>
            <a:solidFill>
              <a:srgbClr val="D9969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1" tIns="45648" rIns="91291" bIns="45648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set of genes: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Much lower impact on the individual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Contributing to heritability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Perhaps these will map better onto specific traits of autism?</a:t>
            </a:r>
          </a:p>
        </p:txBody>
      </p:sp>
    </p:spTree>
    <p:extLst>
      <p:ext uri="{BB962C8B-B14F-4D97-AF65-F5344CB8AC3E}">
        <p14:creationId xmlns:p14="http://schemas.microsoft.com/office/powerpoint/2010/main" val="37200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Rates of mutation types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Overlaps with gene sets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gene significance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onstrained genes</a:t>
            </a:r>
            <a:endParaRPr lang="en-US" sz="2400" dirty="0"/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3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 novo </a:t>
            </a:r>
            <a:r>
              <a:rPr lang="en-US" dirty="0" smtClean="0"/>
              <a:t>mutation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0495" y="2092317"/>
            <a:ext cx="1065675" cy="992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44473" y="2063118"/>
            <a:ext cx="1109469" cy="102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74997" y="4235615"/>
            <a:ext cx="1065675" cy="992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/>
          <p:cNvCxnSpPr>
            <a:stCxn id="7" idx="3"/>
            <a:endCxn id="8" idx="2"/>
          </p:cNvCxnSpPr>
          <p:nvPr/>
        </p:nvCxnSpPr>
        <p:spPr>
          <a:xfrm flipV="1">
            <a:off x="1956170" y="2574092"/>
            <a:ext cx="788303" cy="1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0"/>
          </p:cNvCxnSpPr>
          <p:nvPr/>
        </p:nvCxnSpPr>
        <p:spPr>
          <a:xfrm flipH="1" flipV="1">
            <a:off x="2397960" y="2589589"/>
            <a:ext cx="9875" cy="1646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6800" y="2260600"/>
            <a:ext cx="738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A/A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6400" y="2260600"/>
            <a:ext cx="738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A/A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2800" y="4495800"/>
            <a:ext cx="738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A/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C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824" y="5435600"/>
            <a:ext cx="3510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New mutations in trios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verage 1 per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exome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Content Placeholder 3"/>
          <p:cNvSpPr>
            <a:spLocks noGrp="1"/>
          </p:cNvSpPr>
          <p:nvPr>
            <p:ph sz="half" idx="1"/>
          </p:nvPr>
        </p:nvSpPr>
        <p:spPr>
          <a:xfrm>
            <a:off x="4876800" y="15748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Exome</a:t>
            </a:r>
            <a:endParaRPr lang="en-US" dirty="0" smtClean="0"/>
          </a:p>
          <a:p>
            <a:r>
              <a:rPr lang="en-US" dirty="0" smtClean="0"/>
              <a:t>~1.5% of genome</a:t>
            </a:r>
          </a:p>
          <a:p>
            <a:r>
              <a:rPr lang="en-US" dirty="0" smtClean="0"/>
              <a:t>All </a:t>
            </a:r>
            <a:r>
              <a:rPr lang="en-US" dirty="0" err="1" smtClean="0"/>
              <a:t>exons</a:t>
            </a:r>
            <a:endParaRPr lang="en-US" dirty="0" smtClean="0"/>
          </a:p>
          <a:p>
            <a:pPr lvl="1"/>
            <a:r>
              <a:rPr lang="en-US" dirty="0" smtClean="0"/>
              <a:t>Some </a:t>
            </a:r>
            <a:r>
              <a:rPr lang="en-US" dirty="0" err="1" smtClean="0"/>
              <a:t>pseudogenes</a:t>
            </a:r>
            <a:r>
              <a:rPr lang="en-US" dirty="0" smtClean="0"/>
              <a:t> missed</a:t>
            </a:r>
          </a:p>
          <a:p>
            <a:r>
              <a:rPr lang="en-US" dirty="0" smtClean="0"/>
              <a:t>Deeper coverage</a:t>
            </a:r>
          </a:p>
          <a:p>
            <a:pPr lvl="1"/>
            <a:r>
              <a:rPr lang="en-US" dirty="0" smtClean="0"/>
              <a:t>Average 60-180x</a:t>
            </a:r>
          </a:p>
          <a:p>
            <a:r>
              <a:rPr lang="en-US" dirty="0" smtClean="0"/>
              <a:t>Success in </a:t>
            </a:r>
            <a:r>
              <a:rPr lang="en-US" dirty="0" err="1" smtClean="0"/>
              <a:t>Mendelian</a:t>
            </a:r>
            <a:r>
              <a:rPr lang="en-US" dirty="0" smtClean="0"/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400966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Genes with 2+ Hits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894" y="1344708"/>
            <a:ext cx="8650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Example: Synonymous mutations – 296 </a:t>
            </a:r>
            <a:r>
              <a:rPr lang="en-US" sz="2000" dirty="0" smtClean="0">
                <a:solidFill>
                  <a:schemeClr val="accent6"/>
                </a:solidFill>
              </a:rPr>
              <a:t>variants; </a:t>
            </a:r>
            <a:r>
              <a:rPr lang="en-US" sz="2000" dirty="0" smtClean="0">
                <a:solidFill>
                  <a:schemeClr val="accent6"/>
                </a:solidFill>
              </a:rPr>
              <a:t>only 4 genes hit more than once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57230" y="3980480"/>
            <a:ext cx="455367" cy="860458"/>
          </a:xfrm>
          <a:prstGeom prst="upArrow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06382" y="5177688"/>
            <a:ext cx="3950171" cy="1492920"/>
            <a:chOff x="151205" y="4103956"/>
            <a:chExt cx="3950171" cy="1492920"/>
          </a:xfrm>
        </p:grpSpPr>
        <p:sp>
          <p:nvSpPr>
            <p:cNvPr id="24" name="TextBox 23"/>
            <p:cNvSpPr txBox="1"/>
            <p:nvPr/>
          </p:nvSpPr>
          <p:spPr>
            <a:xfrm>
              <a:off x="151205" y="4103956"/>
              <a:ext cx="2011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Simulated </a:t>
              </a:r>
              <a:r>
                <a:rPr lang="en-US" i="1" dirty="0" smtClean="0"/>
                <a:t>De Novo</a:t>
              </a:r>
              <a:r>
                <a:rPr lang="en-US" dirty="0" smtClean="0"/>
                <a:t> Mutations</a:t>
              </a:r>
            </a:p>
          </p:txBody>
        </p:sp>
        <p:sp>
          <p:nvSpPr>
            <p:cNvPr id="25" name="Left Brace 24"/>
            <p:cNvSpPr/>
            <p:nvPr/>
          </p:nvSpPr>
          <p:spPr>
            <a:xfrm>
              <a:off x="2116982" y="4103957"/>
              <a:ext cx="217702" cy="856908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rot="5400000">
              <a:off x="3429533" y="4925032"/>
              <a:ext cx="5742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…</a:t>
              </a:r>
              <a:endParaRPr lang="en-US" sz="4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23181" y="2580791"/>
            <a:ext cx="2518386" cy="1280160"/>
            <a:chOff x="2596706" y="2416440"/>
            <a:chExt cx="2518386" cy="128016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2606550" y="2416440"/>
              <a:ext cx="0" cy="128016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596706" y="3689199"/>
              <a:ext cx="251838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4072581" y="3077767"/>
              <a:ext cx="449633" cy="594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22034" y="3309101"/>
              <a:ext cx="449633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174509" y="2982551"/>
              <a:ext cx="449633" cy="69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723625" y="3405855"/>
              <a:ext cx="449633" cy="2743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23549" y="2590489"/>
              <a:ext cx="449633" cy="108424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810595" y="4306996"/>
            <a:ext cx="3255481" cy="3693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Simulated 2+ Hits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818954" y="2825276"/>
            <a:ext cx="244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Empirical p-value to evaluate potential enrichment</a:t>
            </a:r>
          </a:p>
        </p:txBody>
      </p:sp>
      <p:sp>
        <p:nvSpPr>
          <p:cNvPr id="56" name="Right Arrow 55"/>
          <p:cNvSpPr/>
          <p:nvPr/>
        </p:nvSpPr>
        <p:spPr>
          <a:xfrm>
            <a:off x="4864276" y="3087138"/>
            <a:ext cx="833584" cy="3265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2447296" y="5162748"/>
            <a:ext cx="2139487" cy="372965"/>
            <a:chOff x="5520111" y="2742315"/>
            <a:chExt cx="2139487" cy="372965"/>
          </a:xfrm>
        </p:grpSpPr>
        <p:sp>
          <p:nvSpPr>
            <p:cNvPr id="58" name="Oval 57"/>
            <p:cNvSpPr>
              <a:spLocks/>
            </p:cNvSpPr>
            <p:nvPr/>
          </p:nvSpPr>
          <p:spPr>
            <a:xfrm>
              <a:off x="5520111" y="2742315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6018216" y="2760603"/>
              <a:ext cx="347520" cy="347472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513953" y="2839232"/>
              <a:ext cx="202539" cy="20116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905664" y="2834118"/>
              <a:ext cx="246888" cy="2468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/>
            </p:cNvSpPr>
            <p:nvPr/>
          </p:nvSpPr>
          <p:spPr>
            <a:xfrm>
              <a:off x="7293838" y="2749520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6706" y="5751030"/>
            <a:ext cx="1906365" cy="322373"/>
            <a:chOff x="5321034" y="2813371"/>
            <a:chExt cx="1906365" cy="322373"/>
          </a:xfrm>
        </p:grpSpPr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5321034" y="2824848"/>
              <a:ext cx="310939" cy="310896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049934" y="2813371"/>
              <a:ext cx="320040" cy="32004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50804" y="2871420"/>
              <a:ext cx="211684" cy="21165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6916460" y="2813562"/>
              <a:ext cx="310939" cy="310896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478068" y="2813371"/>
              <a:ext cx="320040" cy="32004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95517" y="1865654"/>
            <a:ext cx="2012848" cy="1121328"/>
            <a:chOff x="295517" y="1865654"/>
            <a:chExt cx="2012848" cy="1121328"/>
          </a:xfrm>
        </p:grpSpPr>
        <p:sp>
          <p:nvSpPr>
            <p:cNvPr id="12" name="Left Brace 11"/>
            <p:cNvSpPr/>
            <p:nvPr/>
          </p:nvSpPr>
          <p:spPr>
            <a:xfrm rot="16200000">
              <a:off x="669065" y="1880587"/>
              <a:ext cx="454219" cy="1201315"/>
            </a:xfrm>
            <a:prstGeom prst="leftBrace">
              <a:avLst>
                <a:gd name="adj1" fmla="val 24978"/>
                <a:gd name="adj2" fmla="val 49889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0535" y="2617650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Observed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285148" y="1938540"/>
              <a:ext cx="211684" cy="211655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00287" y="1937878"/>
              <a:ext cx="211684" cy="21165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03983" y="1937878"/>
              <a:ext cx="211684" cy="211655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44487" y="1938540"/>
              <a:ext cx="211684" cy="211655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1631781" y="1941530"/>
              <a:ext cx="211684" cy="2116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92867" y="186565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cxnSp>
        <p:nvCxnSpPr>
          <p:cNvPr id="75" name="Straight Connector 74"/>
          <p:cNvCxnSpPr/>
          <p:nvPr/>
        </p:nvCxnSpPr>
        <p:spPr>
          <a:xfrm>
            <a:off x="1457686" y="2825276"/>
            <a:ext cx="156879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50" idx="0"/>
          </p:cNvCxnSpPr>
          <p:nvPr/>
        </p:nvCxnSpPr>
        <p:spPr>
          <a:xfrm flipH="1">
            <a:off x="3025801" y="2825276"/>
            <a:ext cx="675" cy="3216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1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2194"/>
            <a:ext cx="89779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7822" y="2408549"/>
            <a:ext cx="4243839" cy="15179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As we sequence many trios some genes are bound to have multiple mutations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7841" y="2379350"/>
            <a:ext cx="4243839" cy="15179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How do we calculate the significance when the number of observations is inevitably small?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7551" y="578457"/>
            <a:ext cx="7202134" cy="1464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/>
              </a:rPr>
              <a:t>Two problems in interpreting </a:t>
            </a:r>
            <a:r>
              <a:rPr lang="en-US" sz="3600" i="1" dirty="0" smtClean="0">
                <a:solidFill>
                  <a:schemeClr val="bg1"/>
                </a:solidFill>
                <a:latin typeface="Calibri"/>
              </a:rPr>
              <a:t>de novo </a:t>
            </a:r>
            <a:r>
              <a:rPr lang="en-US" sz="3600" dirty="0" smtClean="0">
                <a:solidFill>
                  <a:schemeClr val="bg1"/>
                </a:solidFill>
                <a:latin typeface="Calibri"/>
              </a:rPr>
              <a:t>mutations from sequencing</a:t>
            </a:r>
            <a:endParaRPr lang="en-US" sz="36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04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2194"/>
            <a:ext cx="89779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7822" y="2408549"/>
            <a:ext cx="4243839" cy="15179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As we sequence many trios some genes are bound to have multiple mutations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7841" y="2379350"/>
            <a:ext cx="4243839" cy="15179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How do we calculate the significance when the number of observations is inevitably small?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1725" y="4200526"/>
            <a:ext cx="5204123" cy="17812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Solution – model mutation rate to create accurate per gene estimate of mutation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7551" y="578457"/>
            <a:ext cx="7202134" cy="1464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/>
              </a:rPr>
              <a:t>Two problems in interpreting </a:t>
            </a:r>
            <a:r>
              <a:rPr lang="en-US" sz="3600" i="1" dirty="0" smtClean="0">
                <a:solidFill>
                  <a:srgbClr val="FFFFFF"/>
                </a:solidFill>
                <a:latin typeface="Calibri"/>
              </a:rPr>
              <a:t>de novo </a:t>
            </a:r>
            <a:r>
              <a:rPr lang="en-US" sz="3600" dirty="0" smtClean="0">
                <a:solidFill>
                  <a:srgbClr val="FFFFFF"/>
                </a:solidFill>
                <a:latin typeface="Calibri"/>
              </a:rPr>
              <a:t>mutations from sequencing</a:t>
            </a:r>
            <a:endParaRPr lang="en-US" sz="3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91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</a:t>
            </a:r>
            <a:r>
              <a:rPr lang="en-US" i="1" dirty="0" smtClean="0"/>
              <a:t>de novo</a:t>
            </a:r>
            <a:r>
              <a:rPr lang="en-US" dirty="0" smtClean="0"/>
              <a:t> variation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638458" y="4276475"/>
            <a:ext cx="19509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Per gene, per trio: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p(synonymous)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p(missense)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p(nonsense)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p(splice site)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6739" y="1524000"/>
            <a:ext cx="30510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 </a:t>
            </a:r>
            <a:r>
              <a:rPr lang="en-US" sz="1600" u="sng" dirty="0" smtClean="0">
                <a:solidFill>
                  <a:prstClr val="black"/>
                </a:solidFill>
                <a:latin typeface="Calibri"/>
              </a:rPr>
              <a:t>Change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   </a:t>
            </a:r>
            <a:r>
              <a:rPr lang="en-US" sz="1600" u="sng" dirty="0" smtClean="0">
                <a:solidFill>
                  <a:prstClr val="black"/>
                </a:solidFill>
                <a:latin typeface="Calibri"/>
              </a:rPr>
              <a:t>Probability</a:t>
            </a:r>
            <a:endParaRPr lang="en-US" sz="1600" u="sng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1600" dirty="0">
                <a:solidFill>
                  <a:srgbClr val="9BBB59"/>
                </a:solidFill>
                <a:latin typeface="Calibri"/>
              </a:rPr>
              <a:t>AAA </a:t>
            </a:r>
            <a:r>
              <a:rPr lang="en-US" sz="1600" dirty="0">
                <a:solidFill>
                  <a:srgbClr val="9BBB59"/>
                </a:solidFill>
                <a:latin typeface="Calibri"/>
                <a:sym typeface="Wingdings"/>
              </a:rPr>
              <a:t> ACA	</a:t>
            </a:r>
            <a:r>
              <a:rPr lang="en-US" sz="1600" dirty="0" smtClean="0">
                <a:solidFill>
                  <a:srgbClr val="9BBB59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9BBB59"/>
                </a:solidFill>
                <a:latin typeface="Calibri"/>
                <a:sym typeface="Wingdings"/>
              </a:rPr>
              <a:t>a</a:t>
            </a:r>
            <a:endParaRPr lang="en-US" sz="1600" dirty="0">
              <a:solidFill>
                <a:srgbClr val="9BBB59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srgbClr val="8064A2"/>
                </a:solidFill>
                <a:latin typeface="Calibri"/>
                <a:sym typeface="Wingdings"/>
              </a:rPr>
              <a:t>AAA  AGA	</a:t>
            </a:r>
            <a:r>
              <a:rPr lang="en-US" sz="1600" dirty="0" smtClean="0">
                <a:solidFill>
                  <a:srgbClr val="8064A2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8064A2"/>
                </a:solidFill>
                <a:latin typeface="Calibri"/>
                <a:sym typeface="Wingdings"/>
              </a:rPr>
              <a:t>b</a:t>
            </a:r>
            <a:endParaRPr lang="en-US" sz="1600" dirty="0">
              <a:solidFill>
                <a:srgbClr val="8064A2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srgbClr val="4BACC6"/>
                </a:solidFill>
                <a:latin typeface="Calibri"/>
                <a:sym typeface="Wingdings"/>
              </a:rPr>
              <a:t>AAA  ATA	</a:t>
            </a:r>
            <a:r>
              <a:rPr lang="en-US" sz="1600" dirty="0" smtClean="0">
                <a:solidFill>
                  <a:srgbClr val="4BACC6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4BACC6"/>
                </a:solidFill>
                <a:latin typeface="Calibri"/>
                <a:sym typeface="Wingdings"/>
              </a:rPr>
              <a:t>c</a:t>
            </a:r>
            <a:endParaRPr lang="en-US" sz="1600" i="1" dirty="0">
              <a:solidFill>
                <a:srgbClr val="4BACC6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srgbClr val="F79646"/>
                </a:solidFill>
                <a:latin typeface="Calibri"/>
                <a:sym typeface="Wingdings"/>
              </a:rPr>
              <a:t>AAC  ACC	</a:t>
            </a:r>
            <a:r>
              <a:rPr lang="en-US" sz="1600" dirty="0" smtClean="0">
                <a:solidFill>
                  <a:srgbClr val="F79646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F79646"/>
                </a:solidFill>
                <a:latin typeface="Calibri"/>
                <a:sym typeface="Wingdings"/>
              </a:rPr>
              <a:t>d</a:t>
            </a:r>
            <a:endParaRPr lang="en-US" sz="1600" i="1" dirty="0">
              <a:solidFill>
                <a:srgbClr val="F79646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srgbClr val="4F81BD"/>
                </a:solidFill>
                <a:latin typeface="Calibri"/>
                <a:sym typeface="Wingdings"/>
              </a:rPr>
              <a:t>AAC  AGC	</a:t>
            </a:r>
            <a:r>
              <a:rPr lang="en-US" sz="1600" dirty="0" smtClean="0">
                <a:solidFill>
                  <a:srgbClr val="4F81BD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4F81BD"/>
                </a:solidFill>
                <a:latin typeface="Calibri"/>
                <a:sym typeface="Wingdings"/>
              </a:rPr>
              <a:t>e</a:t>
            </a:r>
            <a:endParaRPr lang="en-US" sz="1600" dirty="0">
              <a:solidFill>
                <a:srgbClr val="4F81BD"/>
              </a:solidFill>
              <a:latin typeface="Calibri"/>
              <a:sym typeface="Wingdings"/>
            </a:endParaRPr>
          </a:p>
          <a:p>
            <a:pPr>
              <a:defRPr/>
            </a:pPr>
            <a:r>
              <a:rPr lang="en-US" sz="1600" dirty="0">
                <a:solidFill>
                  <a:srgbClr val="C0504D"/>
                </a:solidFill>
                <a:latin typeface="Calibri"/>
                <a:sym typeface="Wingdings"/>
              </a:rPr>
              <a:t>AAC  ATC	</a:t>
            </a:r>
            <a:r>
              <a:rPr lang="en-US" sz="1600" dirty="0" smtClean="0">
                <a:solidFill>
                  <a:srgbClr val="C0504D"/>
                </a:solidFill>
                <a:latin typeface="Calibri"/>
                <a:sym typeface="Wingdings"/>
              </a:rPr>
              <a:t>  </a:t>
            </a:r>
            <a:r>
              <a:rPr lang="en-US" sz="1600" i="1" dirty="0" smtClean="0">
                <a:solidFill>
                  <a:srgbClr val="C0504D"/>
                </a:solidFill>
                <a:latin typeface="Calibri"/>
                <a:sym typeface="Wingdings"/>
              </a:rPr>
              <a:t>f</a:t>
            </a:r>
            <a:endParaRPr lang="en-US" sz="1600" dirty="0">
              <a:solidFill>
                <a:srgbClr val="C0504D"/>
              </a:solidFill>
              <a:latin typeface="Calibri"/>
              <a:sym typeface="Wingdings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  <a:sym typeface="Wingdings"/>
              </a:rPr>
              <a:t> …</a:t>
            </a:r>
            <a:endParaRPr lang="en-US" sz="1600" dirty="0">
              <a:solidFill>
                <a:prstClr val="black"/>
              </a:solidFill>
              <a:latin typeface="Calibri"/>
              <a:sym typeface="Wingdings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2922" y="1594673"/>
            <a:ext cx="1873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…ATCG</a:t>
            </a:r>
            <a:r>
              <a:rPr lang="en-US" sz="1600" dirty="0">
                <a:solidFill>
                  <a:srgbClr val="B50B1B"/>
                </a:solidFill>
                <a:latin typeface="Calibri"/>
              </a:rPr>
              <a:t>G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CTGG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…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…ATCG</a:t>
            </a:r>
            <a:r>
              <a:rPr lang="en-US" sz="1600" dirty="0">
                <a:solidFill>
                  <a:srgbClr val="4F81BD"/>
                </a:solidFill>
                <a:latin typeface="Calibri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CTGG…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30373" y="2949434"/>
            <a:ext cx="18275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…CCT</a:t>
            </a:r>
            <a:r>
              <a:rPr lang="en-US" sz="1600" dirty="0">
                <a:solidFill>
                  <a:srgbClr val="B50B1B"/>
                </a:solidFill>
                <a:latin typeface="Calibri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GCTAA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…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…CCT</a:t>
            </a:r>
            <a:r>
              <a:rPr lang="en-US" sz="1600" dirty="0">
                <a:solidFill>
                  <a:srgbClr val="1D86CD"/>
                </a:solidFill>
                <a:latin typeface="Calibri"/>
              </a:rPr>
              <a:t>G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GCTAA…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526008" y="2280191"/>
            <a:ext cx="18290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…CTCAC</a:t>
            </a:r>
            <a:r>
              <a:rPr lang="en-US" sz="1600" dirty="0">
                <a:solidFill>
                  <a:srgbClr val="B50B1B"/>
                </a:solidFill>
                <a:latin typeface="Calibri"/>
              </a:rPr>
              <a:t>C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GGA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…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</a:rPr>
              <a:t>…CTCAC</a:t>
            </a:r>
            <a:r>
              <a:rPr lang="en-US" sz="1600" dirty="0">
                <a:solidFill>
                  <a:srgbClr val="1D86CD"/>
                </a:solidFill>
                <a:latin typeface="Calibri"/>
              </a:rPr>
              <a:t>T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GGA…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4703" y="1669514"/>
            <a:ext cx="513464" cy="74104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68604" y="2342125"/>
            <a:ext cx="503449" cy="74066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3337" y="3014162"/>
            <a:ext cx="518315" cy="74066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3654964" y="2280191"/>
            <a:ext cx="605854" cy="38718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797900" y="4969782"/>
            <a:ext cx="605854" cy="38718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36707" y="4175622"/>
            <a:ext cx="205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…TACGGA…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33526" y="4881430"/>
            <a:ext cx="81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9BBB59"/>
                </a:solidFill>
                <a:latin typeface="Calibri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22683" y="4854965"/>
            <a:ext cx="107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1D86CD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V="1">
            <a:off x="4311935" y="4929691"/>
            <a:ext cx="0" cy="452262"/>
          </a:xfrm>
          <a:prstGeom prst="straightConnector1">
            <a:avLst/>
          </a:prstGeom>
          <a:ln w="38100" cmpd="sng">
            <a:solidFill>
              <a:srgbClr val="5D6E7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 flipV="1">
            <a:off x="4318355" y="5185204"/>
            <a:ext cx="0" cy="452262"/>
          </a:xfrm>
          <a:prstGeom prst="straightConnector1">
            <a:avLst/>
          </a:prstGeom>
          <a:ln w="38100" cmpd="sng">
            <a:solidFill>
              <a:srgbClr val="5D6E7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614505" y="5135569"/>
            <a:ext cx="10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4F81BD"/>
                </a:solidFill>
                <a:latin typeface="Calibri"/>
              </a:rPr>
              <a:t>G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rot="5400000" flipV="1">
            <a:off x="4324775" y="5490899"/>
            <a:ext cx="0" cy="452262"/>
          </a:xfrm>
          <a:prstGeom prst="straightConnector1">
            <a:avLst/>
          </a:prstGeom>
          <a:ln w="38100" cmpd="sng">
            <a:solidFill>
              <a:srgbClr val="5D6E7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620925" y="5428034"/>
            <a:ext cx="108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1D86CD"/>
                </a:solidFill>
                <a:latin typeface="Calibri"/>
              </a:rPr>
              <a:t>T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88740" y="1905092"/>
            <a:ext cx="1362506" cy="1015663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Created a mutation rate table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2923" y="4337225"/>
            <a:ext cx="2371820" cy="1323439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Used the sequence to determine each gene’s probability of mutating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rot="10800000" flipV="1">
            <a:off x="3626046" y="4663991"/>
            <a:ext cx="0" cy="296814"/>
          </a:xfrm>
          <a:prstGeom prst="straightConnector1">
            <a:avLst/>
          </a:prstGeom>
          <a:ln w="38100" cmpd="sng">
            <a:solidFill>
              <a:srgbClr val="5D6E7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952463" y="1900085"/>
            <a:ext cx="0" cy="25444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336877" y="2571773"/>
            <a:ext cx="0" cy="25444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059401" y="3254872"/>
            <a:ext cx="0" cy="25444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08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 animBg="1"/>
      <p:bldP spid="46" grpId="0"/>
      <p:bldP spid="49" grpId="0"/>
      <p:bldP spid="50" grpId="0"/>
      <p:bldP spid="59" grpId="0"/>
      <p:bldP spid="62" grpId="0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Rates of mutation types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Overlaps with gene sets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gene significance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onstrained genes</a:t>
            </a:r>
            <a:endParaRPr lang="en-US" sz="2400" dirty="0"/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Rates of mutation types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Overlaps with gene sets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gene significance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onstrained genes</a:t>
            </a:r>
            <a:endParaRPr lang="en-US" sz="2400" dirty="0"/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0381" y="898380"/>
            <a:ext cx="8788934" cy="1742051"/>
          </a:xfrm>
          <a:prstGeom prst="round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53429" y="3542860"/>
            <a:ext cx="2005080" cy="1096971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Global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81568" y="3542860"/>
            <a:ext cx="2011680" cy="1097280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Gene Specific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440" y="948516"/>
            <a:ext cx="3968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Probabilities</a:t>
            </a:r>
            <a:r>
              <a:rPr lang="en-US" sz="2800" dirty="0" smtClean="0"/>
              <a:t> of Mutation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1789" y="1616168"/>
            <a:ext cx="20343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P(synonymous)</a:t>
            </a:r>
          </a:p>
          <a:p>
            <a:pPr algn="ctr"/>
            <a:r>
              <a:rPr lang="en-US" dirty="0" smtClean="0"/>
              <a:t>Same amino acid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8242" y="1616341"/>
            <a:ext cx="166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P(miss)</a:t>
            </a:r>
          </a:p>
          <a:p>
            <a:pPr algn="ctr"/>
            <a:r>
              <a:rPr lang="en-US" dirty="0" smtClean="0"/>
              <a:t>Protein-altering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4382" y="1606833"/>
            <a:ext cx="173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P(nonsense)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remature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74572" y="1483593"/>
            <a:ext cx="194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P(frameshift)</a:t>
            </a:r>
          </a:p>
          <a:p>
            <a:pPr algn="ctr"/>
            <a:r>
              <a:rPr lang="en-US" dirty="0" smtClean="0"/>
              <a:t>Disrupts reading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2934" y="1486224"/>
            <a:ext cx="21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P(splice site)</a:t>
            </a:r>
          </a:p>
          <a:p>
            <a:pPr algn="ctr"/>
            <a:r>
              <a:rPr lang="en-US" dirty="0" smtClean="0"/>
              <a:t>Disrupts splice donor/acceptor site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" y="5302161"/>
            <a:ext cx="21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Rates of mutation types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5591" y="5302161"/>
            <a:ext cx="203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Overlaps with gene sets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4237" y="5302161"/>
            <a:ext cx="20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gene significance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9931" y="5302161"/>
            <a:ext cx="203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onstrained genes</a:t>
            </a:r>
            <a:endParaRPr lang="en-US" sz="2400" dirty="0"/>
          </a:p>
        </p:txBody>
      </p:sp>
      <p:sp>
        <p:nvSpPr>
          <p:cNvPr id="16" name="Down Arrow 15"/>
          <p:cNvSpPr/>
          <p:nvPr/>
        </p:nvSpPr>
        <p:spPr>
          <a:xfrm>
            <a:off x="2155461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674886" y="2723986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482306">
            <a:off x="1370138" y="4673564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482306">
            <a:off x="6009142" y="469925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117694" flipH="1">
            <a:off x="7432170" y="4699561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117694" flipH="1">
            <a:off x="2894641" y="4673565"/>
            <a:ext cx="451143" cy="71860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942174" y="2640431"/>
            <a:ext cx="3168495" cy="9024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ΣN*</a:t>
            </a:r>
            <a:r>
              <a:rPr lang="en-US" sz="2800" dirty="0" err="1" smtClean="0"/>
              <a:t>μ</a:t>
            </a:r>
            <a:r>
              <a:rPr lang="en-US" sz="2800" baseline="-25000" dirty="0" err="1" smtClean="0"/>
              <a:t>j</a:t>
            </a:r>
            <a:endParaRPr lang="en-US" sz="2800" dirty="0" smtClean="0"/>
          </a:p>
          <a:p>
            <a:pPr algn="ctr"/>
            <a:r>
              <a:rPr lang="en-US" sz="2800" dirty="0" smtClean="0"/>
              <a:t>j = mutation class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371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2416</Words>
  <Application>Microsoft Macintosh PowerPoint</Application>
  <PresentationFormat>On-screen Show (4:3)</PresentationFormat>
  <Paragraphs>833</Paragraphs>
  <Slides>30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de novo mutation  and gene constraint</vt:lpstr>
      <vt:lpstr>Collaborators</vt:lpstr>
      <vt:lpstr>De novo mutation analysis</vt:lpstr>
      <vt:lpstr>PowerPoint Presentation</vt:lpstr>
      <vt:lpstr>PowerPoint Presentation</vt:lpstr>
      <vt:lpstr>Modeling of de novo variation</vt:lpstr>
      <vt:lpstr>PowerPoint Presentation</vt:lpstr>
      <vt:lpstr>PowerPoint Presentation</vt:lpstr>
      <vt:lpstr>PowerPoint Presentation</vt:lpstr>
      <vt:lpstr>Autism Sequencing Consortium</vt:lpstr>
      <vt:lpstr>PowerPoint Presentation</vt:lpstr>
      <vt:lpstr>PowerPoint Presentation</vt:lpstr>
      <vt:lpstr>Genome-wide excess in both missense and loss-of-function variants in ASD cases</vt:lpstr>
      <vt:lpstr>PowerPoint Presentation</vt:lpstr>
      <vt:lpstr>Places where selection is acting will tend to reduce gene variation</vt:lpstr>
      <vt:lpstr>Model accurately predicts synonymous variation and identifies genes intolerant of functional variants</vt:lpstr>
      <vt:lpstr>ExAC data allow recognition of genes under exceptional constraint</vt:lpstr>
      <vt:lpstr>Constraint example: tubulin family</vt:lpstr>
      <vt:lpstr>Constraint example: tubulin family</vt:lpstr>
      <vt:lpstr>Constraint example: tubulin family</vt:lpstr>
      <vt:lpstr>Constraint example: tubulin family</vt:lpstr>
      <vt:lpstr>PowerPoint Presentation</vt:lpstr>
      <vt:lpstr>Seven ‘genome-wide significant’ genes for harboring excess de novo LoF mutations</vt:lpstr>
      <vt:lpstr>Using LoF deficiency (ExAC) to separate de novo LoF variants in cases and controls</vt:lpstr>
      <vt:lpstr>De novo mutations are just the start</vt:lpstr>
      <vt:lpstr>Combining inherited and de novo LoF variation augments gene discovery</vt:lpstr>
      <vt:lpstr>Few high-impact genes -  many low-impact genes</vt:lpstr>
      <vt:lpstr>Few high-impact genes -  many low-impact genes</vt:lpstr>
      <vt:lpstr>PowerPoint Presentation</vt:lpstr>
      <vt:lpstr>Evaluating Genes with 2+ Hits</vt:lpstr>
    </vt:vector>
  </TitlesOfParts>
  <Company>Massachusetts General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novo mutation  and gene constraint</dc:title>
  <dc:creator>Benjamin Neale</dc:creator>
  <cp:lastModifiedBy>Benjamin Neale</cp:lastModifiedBy>
  <cp:revision>8</cp:revision>
  <dcterms:created xsi:type="dcterms:W3CDTF">2015-03-05T05:47:27Z</dcterms:created>
  <dcterms:modified xsi:type="dcterms:W3CDTF">2015-03-05T15:58:01Z</dcterms:modified>
</cp:coreProperties>
</file>