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5" r:id="rId2"/>
    <p:sldId id="280" r:id="rId3"/>
    <p:sldId id="281" r:id="rId4"/>
    <p:sldId id="282" r:id="rId5"/>
    <p:sldId id="283" r:id="rId6"/>
    <p:sldId id="284" r:id="rId7"/>
    <p:sldId id="292" r:id="rId8"/>
    <p:sldId id="263" r:id="rId9"/>
    <p:sldId id="286" r:id="rId10"/>
    <p:sldId id="287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6" r:id="rId19"/>
    <p:sldId id="308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21" r:id="rId30"/>
    <p:sldId id="2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6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ABDBE-C81B-42E8-BD6F-518440D054E7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8EC8F-43F9-4E48-9FA7-ED6A5E2AF0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52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225986-5B69-4DFD-A327-96AEEE266191}" type="slidenum">
              <a:rPr lang="en-US"/>
              <a:pPr/>
              <a:t>1</a:t>
            </a:fld>
            <a:endParaRPr lang="en-US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CE1985-63B5-4468-A98F-618BD0B79700}" type="slidenum">
              <a:rPr lang="en-US"/>
              <a:pPr/>
              <a:t>12</a:t>
            </a:fld>
            <a:endParaRPr 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6FE179-EB72-46E2-BF71-B4F7F12B9603}" type="slidenum">
              <a:rPr lang="en-US"/>
              <a:pPr/>
              <a:t>13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DCBABB-E5F3-423D-916D-CAFEED8CA9B7}" type="slidenum">
              <a:rPr lang="en-US"/>
              <a:pPr/>
              <a:t>14</a:t>
            </a:fld>
            <a:endParaRPr 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E39263-B936-4CA1-A1A6-53391BD556E7}" type="slidenum">
              <a:rPr lang="en-US"/>
              <a:pPr/>
              <a:t>15</a:t>
            </a:fld>
            <a:endParaRPr 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0E2DBE-9850-467E-9090-4FB7C7BF780E}" type="slidenum">
              <a:rPr lang="en-US"/>
              <a:pPr/>
              <a:t>16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D9E368-6C9F-4FC4-A3CB-9C8CA3FB4FB6}" type="slidenum">
              <a:rPr lang="en-US"/>
              <a:pPr/>
              <a:t>17</a:t>
            </a:fld>
            <a:endParaRPr 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E03EC5-F259-4A2F-87EE-7D7DF58B972F}" type="slidenum">
              <a:rPr lang="en-US"/>
              <a:pPr/>
              <a:t>18</a:t>
            </a:fld>
            <a:endParaRPr 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749166-DFC9-49FD-A001-FE06913A7945}" type="slidenum">
              <a:rPr lang="en-US"/>
              <a:pPr/>
              <a:t>19</a:t>
            </a:fld>
            <a:endParaRPr 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352798-98E3-423A-81AB-39CF0769E1DD}" type="slidenum">
              <a:rPr lang="en-US"/>
              <a:pPr/>
              <a:t>20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82DB6A-D717-4D33-A76A-4EF765B2CE2E}" type="slidenum">
              <a:rPr lang="en-US"/>
              <a:pPr/>
              <a:t>21</a:t>
            </a:fld>
            <a:endParaRPr 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FB8575-083F-4EAE-B742-CD3A6833F932}" type="slidenum">
              <a:rPr lang="en-US"/>
              <a:pPr/>
              <a:t>2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41BF613B-9639-4BFA-94DB-AF9AFF8A517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12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A8B340-E687-4460-B80E-312877EA167F}" type="slidenum">
              <a:rPr lang="en-US"/>
              <a:pPr/>
              <a:t>22</a:t>
            </a:fld>
            <a:endParaRPr 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237DD5-EE7E-4A05-83FB-49223E5F4E5D}" type="slidenum">
              <a:rPr lang="en-US"/>
              <a:pPr/>
              <a:t>23</a:t>
            </a:fld>
            <a:endParaRPr 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AEE2C9-DD0C-47E3-B0C2-123019A05BF1}" type="slidenum">
              <a:rPr lang="en-US"/>
              <a:pPr/>
              <a:t>24</a:t>
            </a:fld>
            <a:endParaRPr 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F8F250-8E34-4822-92FA-ECC6F87875FE}" type="slidenum">
              <a:rPr lang="en-US"/>
              <a:pPr/>
              <a:t>25</a:t>
            </a:fld>
            <a:endParaRPr 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D6C277-D35A-47D4-83F0-010C0D873F94}" type="slidenum">
              <a:rPr lang="en-US"/>
              <a:pPr/>
              <a:t>26</a:t>
            </a:fld>
            <a:endParaRPr lang="en-US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44061B-AEBA-450D-9D93-B467C1439838}" type="slidenum">
              <a:rPr lang="en-US"/>
              <a:pPr/>
              <a:t>27</a:t>
            </a:fld>
            <a:endParaRPr lang="en-US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F72915-4537-4F14-83EE-93B68BF76881}" type="slidenum">
              <a:rPr lang="en-US"/>
              <a:pPr/>
              <a:t>28</a:t>
            </a:fld>
            <a:endParaRPr lang="en-US"/>
          </a:p>
        </p:txBody>
      </p:sp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66661606-6AAC-48D3-87DE-8E058C86B9A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28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0E052A-47E0-442E-B95F-C9BF2CBFE7E6}" type="slidenum">
              <a:rPr lang="en-US"/>
              <a:pPr/>
              <a:t>29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68121F55-1299-4E3F-BAE9-D9E1C955E10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29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00D821-2B54-4533-9581-D31DB822760A}" type="slidenum">
              <a:rPr lang="en-US"/>
              <a:pPr/>
              <a:t>3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3B8A9BE0-3FA9-4740-9BF0-A6D80FE7F26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22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B4FBFE-FF5D-4745-9F7E-A5449FF10668}" type="slidenum">
              <a:rPr lang="en-US"/>
              <a:pPr/>
              <a:t>4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6F8B7B84-F85D-45D4-8271-D46AEA0719D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3CA134-A9D9-4420-8C46-42F0B79AEA56}" type="slidenum">
              <a:rPr lang="en-US"/>
              <a:pPr/>
              <a:t>5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3D1B1AFE-4ED3-4956-9B06-B3B69C5E535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5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42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E67D85-0BED-45A0-94EA-1BAAD670B885}" type="slidenum">
              <a:rPr lang="en-US"/>
              <a:pPr/>
              <a:t>6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39636B5B-56EB-464D-9601-C75602B5FF5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6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52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355463-434D-4D24-8019-5258DF8C4ADA}" type="slidenum">
              <a:rPr lang="en-US"/>
              <a:pPr/>
              <a:t>9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EDA8AE02-0CF1-4F29-9DAC-B937BE0BC02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9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73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2320F3-325E-42C1-BF64-74E519E826B5}" type="slidenum">
              <a:rPr lang="en-US"/>
              <a:pPr/>
              <a:t>10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algn="r" eaLnBrk="1">
              <a:buClrTx/>
              <a:buFontTx/>
              <a:buNone/>
            </a:pPr>
            <a:fld id="{37DA8E8D-B563-46E7-8012-2B2EA665F9F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buClrTx/>
                <a:buFontTx/>
                <a:buNone/>
              </a:pPr>
              <a:t>10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83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21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E962A3-F06C-4B05-9681-94F16DB97F34}" type="slidenum">
              <a:rPr lang="en-US"/>
              <a:pPr/>
              <a:t>11</a:t>
            </a:fld>
            <a:endParaRPr 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582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718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23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98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0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895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5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03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923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611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10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315EA-246D-4A77-8716-5221B0671970}" type="datetimeFigureOut">
              <a:rPr lang="en-AU" smtClean="0"/>
              <a:t>03/03/2015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7FB9A-0CC4-4D4A-A22C-8FE268EA7B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479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rstudio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221088"/>
            <a:ext cx="8208912" cy="208823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 b="1" dirty="0" smtClean="0">
                <a:solidFill>
                  <a:srgbClr val="424456"/>
                </a:solidFill>
                <a:latin typeface="Trebuchet MS" pitchFamily="32" charset="0"/>
              </a:rPr>
              <a:t>Superfast intro to </a:t>
            </a:r>
            <a:r>
              <a:rPr lang="en-AU" sz="4000" b="1" dirty="0" smtClean="0">
                <a:solidFill>
                  <a:srgbClr val="424456"/>
                </a:solidFill>
                <a:latin typeface="Trebuchet MS" pitchFamily="32" charset="0"/>
              </a:rPr>
              <a:t>R</a:t>
            </a:r>
          </a:p>
          <a:p>
            <a:pPr>
              <a:buClrTx/>
              <a:buFontTx/>
              <a:buNone/>
            </a:pPr>
            <a:endParaRPr lang="en-AU" sz="4000" b="1" dirty="0">
              <a:solidFill>
                <a:srgbClr val="424456"/>
              </a:solidFill>
              <a:latin typeface="Trebuchet MS" pitchFamily="32" charset="0"/>
            </a:endParaRPr>
          </a:p>
          <a:p>
            <a:pPr algn="r">
              <a:buClrTx/>
              <a:buFontTx/>
              <a:buNone/>
            </a:pPr>
            <a:r>
              <a:rPr lang="en-AU" sz="4000" b="1" dirty="0" smtClean="0">
                <a:solidFill>
                  <a:srgbClr val="424456"/>
                </a:solidFill>
                <a:latin typeface="Trebuchet MS" pitchFamily="32" charset="0"/>
              </a:rPr>
              <a:t>Sarah Medland</a:t>
            </a:r>
            <a:endParaRPr lang="en-AU" sz="4000" b="1" dirty="0">
              <a:solidFill>
                <a:srgbClr val="424456"/>
              </a:solidFill>
              <a:latin typeface="Trebuchet MS" pitchFamily="32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1154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332656"/>
            <a:ext cx="8228013" cy="573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eorgia" pitchFamily="16" charset="0"/>
              </a:rPr>
              <a:t>R sessions are </a:t>
            </a:r>
            <a:r>
              <a:rPr lang="en-US" sz="2800" i="1">
                <a:solidFill>
                  <a:srgbClr val="000000"/>
                </a:solidFill>
                <a:latin typeface="Georgia" pitchFamily="16" charset="0"/>
              </a:rPr>
              <a:t>interactive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26" y="908720"/>
            <a:ext cx="6397348" cy="532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103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221088"/>
            <a:ext cx="8208912" cy="208823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 b="1">
                <a:solidFill>
                  <a:srgbClr val="424456"/>
                </a:solidFill>
                <a:latin typeface="Trebuchet MS" pitchFamily="32" charset="0"/>
              </a:rPr>
              <a:t>GETTING STARTED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8408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765175"/>
            <a:ext cx="8228013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739775" indent="-28257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>
                <a:solidFill>
                  <a:srgbClr val="000000"/>
                </a:solidFill>
                <a:latin typeface="Georgia" pitchFamily="16" charset="0"/>
              </a:rPr>
              <a:t>How to use help in R?</a:t>
            </a:r>
          </a:p>
          <a:p>
            <a:pPr lvl="1">
              <a:spcBef>
                <a:spcPts val="300"/>
              </a:spcBef>
              <a:buFont typeface="Arial" charset="0"/>
              <a:buChar char="•"/>
            </a:pPr>
            <a:r>
              <a:rPr lang="en-US" sz="2600">
                <a:solidFill>
                  <a:srgbClr val="438086"/>
                </a:solidFill>
                <a:latin typeface="Georgia" pitchFamily="16" charset="0"/>
              </a:rPr>
              <a:t>R has a help system built in.</a:t>
            </a:r>
          </a:p>
          <a:p>
            <a:pPr lvl="1">
              <a:spcBef>
                <a:spcPts val="300"/>
              </a:spcBef>
              <a:buFont typeface="Arial" charset="0"/>
              <a:buChar char="•"/>
            </a:pPr>
            <a:r>
              <a:rPr lang="en-US" sz="2600">
                <a:solidFill>
                  <a:srgbClr val="438086"/>
                </a:solidFill>
                <a:latin typeface="Georgia" pitchFamily="16" charset="0"/>
              </a:rPr>
              <a:t>If you know which function you want help with simply use ?_______ or help(_____) with the function in the blank.</a:t>
            </a:r>
          </a:p>
          <a:p>
            <a:pPr lvl="2">
              <a:spcBef>
                <a:spcPts val="300"/>
              </a:spcBef>
              <a:buFont typeface="Arial" charset="0"/>
              <a:buChar char="•"/>
            </a:pPr>
            <a:r>
              <a:rPr lang="en-US" sz="2400">
                <a:solidFill>
                  <a:srgbClr val="53548A"/>
                </a:solidFill>
                <a:latin typeface="Georgia" pitchFamily="16" charset="0"/>
              </a:rPr>
              <a:t>?hist.  </a:t>
            </a:r>
          </a:p>
          <a:p>
            <a:pPr lvl="2">
              <a:spcBef>
                <a:spcPts val="300"/>
              </a:spcBef>
              <a:buFont typeface="Arial" charset="0"/>
              <a:buChar char="•"/>
            </a:pPr>
            <a:r>
              <a:rPr lang="en-US" sz="2400">
                <a:solidFill>
                  <a:srgbClr val="53548A"/>
                </a:solidFill>
                <a:latin typeface="Georgia" pitchFamily="16" charset="0"/>
              </a:rPr>
              <a:t>help(hist)</a:t>
            </a:r>
          </a:p>
          <a:p>
            <a:pPr lvl="1">
              <a:spcBef>
                <a:spcPts val="300"/>
              </a:spcBef>
              <a:buFont typeface="Arial" charset="0"/>
              <a:buChar char="•"/>
            </a:pPr>
            <a:r>
              <a:rPr lang="en-US" sz="2600">
                <a:solidFill>
                  <a:srgbClr val="438086"/>
                </a:solidFill>
                <a:latin typeface="Georgia" pitchFamily="16" charset="0"/>
              </a:rPr>
              <a:t>If you don’t know which function to use, then use help.search(“_______”).</a:t>
            </a:r>
          </a:p>
          <a:p>
            <a:pPr lvl="2">
              <a:spcBef>
                <a:spcPts val="300"/>
              </a:spcBef>
              <a:buFont typeface="Arial" charset="0"/>
              <a:buChar char="•"/>
            </a:pPr>
            <a:r>
              <a:rPr lang="en-US" sz="2400">
                <a:solidFill>
                  <a:srgbClr val="53548A"/>
                </a:solidFill>
                <a:latin typeface="Georgia" pitchFamily="16" charset="0"/>
              </a:rPr>
              <a:t>help.search(“histogram”).</a:t>
            </a:r>
          </a:p>
        </p:txBody>
      </p:sp>
    </p:spTree>
    <p:extLst>
      <p:ext uri="{BB962C8B-B14F-4D97-AF65-F5344CB8AC3E}">
        <p14:creationId xmlns:p14="http://schemas.microsoft.com/office/powerpoint/2010/main" val="131420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548680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Importing Data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778993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indent="-28257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Georgia" pitchFamily="16" charset="0"/>
              </a:rPr>
              <a:t>First </a:t>
            </a: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make sure your data is in an easy to read format such as space, tab or CSV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Use code: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D &lt;- </a:t>
            </a: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read.table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(“ozbmi2.txt”,header=TRUE)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D &lt;-</a:t>
            </a: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read.table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(“ozbmi2.txt”,na.strings=“-99”,header=TRUE)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D &lt;- </a:t>
            </a: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read.table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(“ozbmi2.csv”, </a:t>
            </a: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sep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=“,”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header=TRUE)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000" b="1" dirty="0">
                <a:solidFill>
                  <a:srgbClr val="438086"/>
                </a:solidFill>
                <a:latin typeface="Courier New" pitchFamily="49" charset="0"/>
              </a:rPr>
              <a:t>D &lt;- read.csv(“ozbmi2.csv”, header=TRUE)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000" dirty="0">
              <a:solidFill>
                <a:srgbClr val="438086"/>
              </a:solidFill>
              <a:latin typeface="Courier New" pitchFamily="49" charset="0"/>
            </a:endParaRP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US" sz="2000" dirty="0">
              <a:solidFill>
                <a:srgbClr val="43808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49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692696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Exporting Data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923009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Tab delimited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write.table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(D, “newdata.txt”,</a:t>
            </a:r>
            <a:r>
              <a:rPr lang="en-US" sz="2400" b="1" dirty="0" err="1">
                <a:solidFill>
                  <a:srgbClr val="438086"/>
                </a:solidFill>
                <a:latin typeface="Courier New" pitchFamily="49" charset="0"/>
              </a:rPr>
              <a:t>sep</a:t>
            </a: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=“\t”)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400" b="1" dirty="0">
              <a:solidFill>
                <a:srgbClr val="438086"/>
              </a:solidFill>
              <a:latin typeface="Courier New" pitchFamily="49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400" b="1" dirty="0">
              <a:solidFill>
                <a:srgbClr val="438086"/>
              </a:solidFill>
              <a:latin typeface="Courier New" pitchFamily="49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To </a:t>
            </a:r>
            <a:r>
              <a:rPr lang="en-AU" sz="2800" dirty="0" err="1">
                <a:solidFill>
                  <a:srgbClr val="000000"/>
                </a:solidFill>
                <a:latin typeface="Georgia" pitchFamily="16" charset="0"/>
              </a:rPr>
              <a:t>xls</a:t>
            </a:r>
            <a:endParaRPr lang="en-AU" sz="2800" dirty="0">
              <a:solidFill>
                <a:srgbClr val="000000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400" b="1" dirty="0">
              <a:solidFill>
                <a:srgbClr val="438086"/>
              </a:solidFill>
              <a:latin typeface="Courier New" pitchFamily="49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	library(</a:t>
            </a:r>
            <a:r>
              <a:rPr lang="en-AU" sz="2800" b="1" dirty="0" err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xlsReadWrite</a:t>
            </a: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write.xls(D, “newdata.xls") </a:t>
            </a:r>
          </a:p>
        </p:txBody>
      </p:sp>
    </p:spTree>
    <p:extLst>
      <p:ext uri="{BB962C8B-B14F-4D97-AF65-F5344CB8AC3E}">
        <p14:creationId xmlns:p14="http://schemas.microsoft.com/office/powerpoint/2010/main" val="198050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692696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Checking data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68313" y="2023021"/>
            <a:ext cx="82169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#list the variables in D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names(D)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 dimensions of D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dim(D)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 print the first 10 rows of D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head(D, n=10)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#referring to variables in D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Georgia" pitchFamily="16" charset="0"/>
              </a:rPr>
              <a:t>	#format is </a:t>
            </a:r>
            <a:r>
              <a:rPr lang="en-US" sz="2400" dirty="0" err="1">
                <a:solidFill>
                  <a:srgbClr val="000000"/>
                </a:solidFill>
                <a:latin typeface="Georgia" pitchFamily="16" charset="0"/>
              </a:rPr>
              <a:t>Object$variable</a:t>
            </a:r>
            <a:endParaRPr lang="en-US" sz="2400" dirty="0">
              <a:solidFill>
                <a:srgbClr val="000000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head(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D$age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, n=10)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800" b="1" dirty="0">
              <a:solidFill>
                <a:srgbClr val="438086"/>
              </a:solidFill>
              <a:latin typeface="Courier New" pitchFamily="49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800" b="1" dirty="0">
              <a:solidFill>
                <a:srgbClr val="43808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696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620688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Basic Manipulation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68313" y="1951013"/>
            <a:ext cx="82169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#You can make new variables within an existing object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D$newage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&lt;- 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D$age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*100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#Or overwrite a variable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D$age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&lt;- 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D$age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*100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#Or recode a variable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#</a:t>
            </a:r>
            <a:r>
              <a:rPr lang="en-AU" sz="2800" b="1" dirty="0" err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D$catage</a:t>
            </a: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AU" sz="2800" b="1" dirty="0" err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ifelse</a:t>
            </a: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AU" sz="2800" b="1" dirty="0" err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D$age</a:t>
            </a: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 &gt; 30, </a:t>
            </a:r>
            <a:b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AU" sz="2800" b="1" dirty="0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c("older"), c("younger"))</a:t>
            </a:r>
            <a:r>
              <a:rPr lang="en-AU" sz="2800" dirty="0">
                <a:solidFill>
                  <a:srgbClr val="438086"/>
                </a:solidFill>
                <a:latin typeface="Georgia" pitchFamily="16" charset="0"/>
              </a:rPr>
              <a:t>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800" dirty="0">
              <a:solidFill>
                <a:srgbClr val="438086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72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1019175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Checking data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68313" y="2349500"/>
            <a:ext cx="82169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#Mean and variance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mean(D$age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AU" sz="28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 na.rm =TRUE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var(D$age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 ,</a:t>
            </a:r>
            <a:r>
              <a:rPr lang="en-AU" sz="28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 na.rm =TRUE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#For a number of variables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lapply(D, mean, na.rm=TRUE)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sapply(D, mean, na.rm=TRUE)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800" b="1">
              <a:solidFill>
                <a:srgbClr val="43808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26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1019175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Checking data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68313" y="2349500"/>
            <a:ext cx="82169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A bit more info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summary(D$age)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	summary(D$age[which(D$agecat==1)])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What about a categorical variable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table(D$agecat)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>
                <a:solidFill>
                  <a:srgbClr val="438086"/>
                </a:solidFill>
                <a:latin typeface="Courier New" pitchFamily="49" charset="0"/>
              </a:rPr>
              <a:t>	table(D$agecat,D$zyg)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800" b="1">
              <a:solidFill>
                <a:srgbClr val="438086"/>
              </a:solidFill>
              <a:latin typeface="Courier New" pitchFamily="49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US" sz="2800" b="1">
              <a:solidFill>
                <a:srgbClr val="43808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759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764704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Some basic analysis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995017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typing D$ is getting annoying so we can attach the data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attach(D)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table(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agecat,zyg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000" b="1" dirty="0">
                <a:solidFill>
                  <a:srgbClr val="438086"/>
                </a:solidFill>
                <a:latin typeface="Courier New" pitchFamily="49" charset="0"/>
              </a:rPr>
              <a:t>	#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detach(D)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800" dirty="0">
                <a:solidFill>
                  <a:srgbClr val="000000"/>
                </a:solidFill>
                <a:latin typeface="Georgia" pitchFamily="16" charset="0"/>
              </a:rPr>
              <a:t>Correlations anyone?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cor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(wt1,bmi1, use="complete")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	</a:t>
            </a:r>
            <a:r>
              <a:rPr lang="en-US" sz="2800" b="1" dirty="0" err="1">
                <a:solidFill>
                  <a:srgbClr val="438086"/>
                </a:solidFill>
                <a:latin typeface="Courier New" pitchFamily="49" charset="0"/>
              </a:rPr>
              <a:t>cor</a:t>
            </a:r>
            <a:r>
              <a:rPr lang="en-US" sz="2800" b="1" dirty="0">
                <a:solidFill>
                  <a:srgbClr val="438086"/>
                </a:solidFill>
                <a:latin typeface="Courier New" pitchFamily="49" charset="0"/>
              </a:rPr>
              <a:t>(ht1,bmi1, use="complete")</a:t>
            </a:r>
          </a:p>
        </p:txBody>
      </p:sp>
    </p:spTree>
    <p:extLst>
      <p:ext uri="{BB962C8B-B14F-4D97-AF65-F5344CB8AC3E}">
        <p14:creationId xmlns:p14="http://schemas.microsoft.com/office/powerpoint/2010/main" val="1822132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115888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What is it?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346200"/>
            <a:ext cx="8228013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/>
          <a:lstStyle>
            <a:lvl1pPr marL="128588" indent="-92075"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477838" indent="-163513"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28588" algn="l"/>
                <a:tab pos="585788" algn="l"/>
                <a:tab pos="1042988" algn="l"/>
                <a:tab pos="1500188" algn="l"/>
                <a:tab pos="1957388" algn="l"/>
                <a:tab pos="2414588" algn="l"/>
                <a:tab pos="2871788" algn="l"/>
                <a:tab pos="3328988" algn="l"/>
                <a:tab pos="3786188" algn="l"/>
                <a:tab pos="4243388" algn="l"/>
                <a:tab pos="4700588" algn="l"/>
                <a:tab pos="5157788" algn="l"/>
                <a:tab pos="5614988" algn="l"/>
                <a:tab pos="6072188" algn="l"/>
                <a:tab pos="6529388" algn="l"/>
                <a:tab pos="6986588" algn="l"/>
                <a:tab pos="7443788" algn="l"/>
                <a:tab pos="7900988" algn="l"/>
                <a:tab pos="8358188" algn="l"/>
                <a:tab pos="8815388" algn="l"/>
                <a:tab pos="9272588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2600">
                <a:solidFill>
                  <a:srgbClr val="000000"/>
                </a:solidFill>
                <a:latin typeface="Georgia" pitchFamily="16" charset="0"/>
              </a:rPr>
              <a:t>R is an interpreted computer language.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Font typeface="Arial" charset="0"/>
              <a:buChar char="–"/>
            </a:pPr>
            <a:r>
              <a:rPr lang="en-US" sz="2200">
                <a:solidFill>
                  <a:srgbClr val="438086"/>
                </a:solidFill>
                <a:latin typeface="Georgia" pitchFamily="16" charset="0"/>
              </a:rPr>
              <a:t>System commands can be called from within R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ClrTx/>
              <a:buFontTx/>
              <a:buNone/>
            </a:pPr>
            <a:endParaRPr lang="en-US" sz="2200">
              <a:solidFill>
                <a:srgbClr val="438086"/>
              </a:solidFill>
              <a:latin typeface="Georgia" pitchFamily="16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Font typeface="Arial" charset="0"/>
              <a:buChar char="•"/>
            </a:pPr>
            <a:r>
              <a:rPr lang="en-US" sz="2600">
                <a:solidFill>
                  <a:srgbClr val="000000"/>
                </a:solidFill>
                <a:latin typeface="Georgia" pitchFamily="16" charset="0"/>
              </a:rPr>
              <a:t>R is used for data manipulation, statistics, and graphics. It is made up of: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Font typeface="Arial" charset="0"/>
              <a:buChar char="–"/>
            </a:pPr>
            <a:r>
              <a:rPr lang="en-US" sz="2200">
                <a:solidFill>
                  <a:srgbClr val="438086"/>
                </a:solidFill>
                <a:latin typeface="Georgia" pitchFamily="16" charset="0"/>
              </a:rPr>
              <a:t>operators (+  -  &lt;-  *  %*%  …) for calculations on arrays &amp; matrices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Font typeface="Arial" charset="0"/>
              <a:buChar char="–"/>
            </a:pPr>
            <a:r>
              <a:rPr lang="en-US" sz="2200">
                <a:solidFill>
                  <a:srgbClr val="438086"/>
                </a:solidFill>
                <a:latin typeface="Georgia" pitchFamily="16" charset="0"/>
              </a:rPr>
              <a:t>large, coherent, integrated collection of functions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Font typeface="Arial" charset="0"/>
              <a:buChar char="–"/>
            </a:pPr>
            <a:r>
              <a:rPr lang="en-US" sz="2200">
                <a:solidFill>
                  <a:srgbClr val="438086"/>
                </a:solidFill>
                <a:latin typeface="Georgia" pitchFamily="16" charset="0"/>
              </a:rPr>
              <a:t>facilities for making unlimited types of publication quality graphics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buFont typeface="Arial" charset="0"/>
              <a:buChar char="–"/>
            </a:pPr>
            <a:r>
              <a:rPr lang="en-US" sz="2200">
                <a:solidFill>
                  <a:srgbClr val="438086"/>
                </a:solidFill>
                <a:latin typeface="Georgia" pitchFamily="16" charset="0"/>
              </a:rPr>
              <a:t>user written functions &amp; sets of functions (packages); 800+ contributed packages so far &amp; growing</a:t>
            </a:r>
          </a:p>
        </p:txBody>
      </p:sp>
    </p:spTree>
    <p:extLst>
      <p:ext uri="{BB962C8B-B14F-4D97-AF65-F5344CB8AC3E}">
        <p14:creationId xmlns:p14="http://schemas.microsoft.com/office/powerpoint/2010/main" val="17005664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68313" y="692150"/>
            <a:ext cx="8228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regression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773238"/>
            <a:ext cx="8228013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Multiple Linear Regression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AU" sz="2600" b="1">
                <a:solidFill>
                  <a:srgbClr val="438086"/>
                </a:solidFill>
                <a:latin typeface="Georgia" pitchFamily="16" charset="0"/>
              </a:rPr>
              <a:t>fit &lt;- lm(bmi1 ~ age + zyg, data=D)</a:t>
            </a:r>
            <a:br>
              <a:rPr lang="en-AU" sz="2600" b="1">
                <a:solidFill>
                  <a:srgbClr val="438086"/>
                </a:solidFill>
                <a:latin typeface="Georgia" pitchFamily="16" charset="0"/>
              </a:rPr>
            </a:br>
            <a:r>
              <a:rPr lang="en-AU" sz="2600" b="1">
                <a:solidFill>
                  <a:srgbClr val="438086"/>
                </a:solidFill>
                <a:latin typeface="Georgia" pitchFamily="16" charset="0"/>
              </a:rPr>
              <a:t>summary(fit)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  <a:cs typeface="Courier New" pitchFamily="49" charset="0"/>
              </a:rPr>
              <a:t># Other useful functions </a:t>
            </a:r>
            <a:r>
              <a:rPr lang="en-AU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AU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AU" sz="20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coefficients(fit) # model coefficients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0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	confint(fit, level=0.95) # CIs for model parameters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0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	anova(fit) # anova table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000" b="1">
                <a:solidFill>
                  <a:srgbClr val="438086"/>
                </a:solidFill>
                <a:latin typeface="Courier New" pitchFamily="49" charset="0"/>
                <a:cs typeface="Courier New" pitchFamily="49" charset="0"/>
              </a:rPr>
              <a:t>	vcov(fit) # covariance matrix for model parameters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 b="1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 b="1">
              <a:solidFill>
                <a:srgbClr val="438086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22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68313" y="188913"/>
            <a:ext cx="8228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Basic plots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844675"/>
            <a:ext cx="8228013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Histogram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#basic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	hist(age)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AU" sz="2800">
                <a:solidFill>
                  <a:srgbClr val="000000"/>
                </a:solidFill>
                <a:latin typeface="Georgia" pitchFamily="16" charset="0"/>
              </a:rPr>
              <a:t>#basic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	hist(age, breaks=12, col=‘red’)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000000"/>
                </a:solidFill>
                <a:latin typeface="Georgia" pitchFamily="16" charset="0"/>
              </a:rPr>
              <a:t># Add labels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	hist(age, breaks=12, col='red', xlab='age in years',main='Histogram of age‘)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>
              <a:solidFill>
                <a:srgbClr val="438086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24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1019175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Looking at your data...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000000"/>
                </a:solidFill>
                <a:latin typeface="Georgia" pitchFamily="16" charset="0"/>
              </a:rPr>
              <a:t>#Kernal density plot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d &lt;- density(age, na.rm = "TRUE") # returns the density data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plot(d) # plots the results 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AU" sz="2600">
              <a:solidFill>
                <a:srgbClr val="438086"/>
              </a:solidFill>
              <a:latin typeface="Georgia" pitchFamily="16" charset="0"/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3100"/>
            <a:ext cx="2965525" cy="295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8662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620688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Looking at your data...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851001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#</a:t>
            </a:r>
            <a:r>
              <a:rPr lang="en-AU" sz="2600" dirty="0" err="1">
                <a:solidFill>
                  <a:srgbClr val="000000"/>
                </a:solidFill>
                <a:latin typeface="Georgia" pitchFamily="16" charset="0"/>
              </a:rPr>
              <a:t>Kernal</a:t>
            </a: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 density plot by </a:t>
            </a:r>
            <a:r>
              <a:rPr lang="en-AU" sz="2600" dirty="0" err="1">
                <a:solidFill>
                  <a:srgbClr val="000000"/>
                </a:solidFill>
                <a:latin typeface="Georgia" pitchFamily="16" charset="0"/>
              </a:rPr>
              <a:t>zyg</a:t>
            </a: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?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library(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sm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create value labels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 &lt;- factor(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, levels=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seq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(1,5),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  labels = c("MZF", "MZM", "DZF", "DZM", "DZOS"))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6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plot densities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sm.density.compare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(age,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,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xlab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="Years")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title(main="Years by ZYG")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6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add legend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&lt;-c(2:(2+length(levels(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))))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legend(.8,3, levels(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), fill=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44909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1019175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Huh what?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>
                <a:solidFill>
                  <a:srgbClr val="000000"/>
                </a:solidFill>
                <a:latin typeface="Georgia" pitchFamily="16" charset="0"/>
              </a:rPr>
              <a:t>&gt; library(sm)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>
                <a:solidFill>
                  <a:srgbClr val="000000"/>
                </a:solidFill>
                <a:latin typeface="Georgia" pitchFamily="16" charset="0"/>
              </a:rPr>
              <a:t>Error in library(sm) : there is no package called 'sm'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>
                <a:solidFill>
                  <a:srgbClr val="000000"/>
                </a:solidFill>
                <a:latin typeface="Georgia" pitchFamily="16" charset="0"/>
              </a:rPr>
              <a:t>&gt; sm.density.compare(age, zyg, xlab="Years")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>
                <a:solidFill>
                  <a:srgbClr val="000000"/>
                </a:solidFill>
                <a:latin typeface="Georgia" pitchFamily="16" charset="0"/>
              </a:rPr>
              <a:t>Error: could not find function "sm.density.compare"</a:t>
            </a:r>
          </a:p>
        </p:txBody>
      </p:sp>
    </p:spTree>
    <p:extLst>
      <p:ext uri="{BB962C8B-B14F-4D97-AF65-F5344CB8AC3E}">
        <p14:creationId xmlns:p14="http://schemas.microsoft.com/office/powerpoint/2010/main" val="3099202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115888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Adding a package...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8228013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>
                <a:solidFill>
                  <a:srgbClr val="438086"/>
                </a:solidFill>
                <a:latin typeface="Georgia" pitchFamily="16" charset="0"/>
              </a:rPr>
              <a:t>install.packages()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2600">
              <a:solidFill>
                <a:srgbClr val="438086"/>
              </a:solidFill>
              <a:latin typeface="Georgia" pitchFamily="16" charset="0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268413"/>
            <a:ext cx="1800225" cy="50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268413"/>
            <a:ext cx="21082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468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1019175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61341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535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736476" y="188913"/>
            <a:ext cx="8228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Looking at your data...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736476" y="1419225"/>
            <a:ext cx="8228012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#</a:t>
            </a:r>
            <a:r>
              <a:rPr lang="en-AU" sz="2600" dirty="0" err="1">
                <a:solidFill>
                  <a:srgbClr val="000000"/>
                </a:solidFill>
                <a:latin typeface="Georgia" pitchFamily="16" charset="0"/>
              </a:rPr>
              <a:t>Kernal</a:t>
            </a: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 density plot by </a:t>
            </a:r>
            <a:r>
              <a:rPr lang="en-AU" sz="2600" dirty="0" err="1">
                <a:solidFill>
                  <a:srgbClr val="000000"/>
                </a:solidFill>
                <a:latin typeface="Georgia" pitchFamily="16" charset="0"/>
              </a:rPr>
              <a:t>zyg</a:t>
            </a:r>
            <a:r>
              <a:rPr lang="en-AU" sz="2600" dirty="0">
                <a:solidFill>
                  <a:srgbClr val="000000"/>
                </a:solidFill>
                <a:latin typeface="Georgia" pitchFamily="16" charset="0"/>
              </a:rPr>
              <a:t>?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library(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sm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create value labels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 &lt;- factor(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, levels=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seq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(1,5),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  labels = c("MZF", "MZM", "DZF", "DZM", "DZOS"))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6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plot densities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sm.density.compare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(age,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, 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xlab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="Years”)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title(main="Years by ZYG")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6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# add legend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&lt;-c(2:(2+length(levels(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))))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legend(.8,3, levels(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), fill=</a:t>
            </a:r>
            <a:r>
              <a:rPr lang="en-AU" sz="16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600" dirty="0">
                <a:solidFill>
                  <a:srgbClr val="438086"/>
                </a:solidFill>
                <a:latin typeface="Georgia" pitchFamily="16" charset="0"/>
              </a:rPr>
              <a:t>) 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871" y="3056311"/>
            <a:ext cx="3159545" cy="29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747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736475" y="692696"/>
            <a:ext cx="8228013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AU" sz="4000">
                <a:solidFill>
                  <a:srgbClr val="424456"/>
                </a:solidFill>
                <a:latin typeface="Trebuchet MS" pitchFamily="32" charset="0"/>
              </a:rPr>
              <a:t>That’s great but how do I save it?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736475" y="1923009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 dirty="0">
                <a:solidFill>
                  <a:srgbClr val="438086"/>
                </a:solidFill>
                <a:latin typeface="Georgia" pitchFamily="16" charset="0"/>
              </a:rPr>
              <a:t># make a </a:t>
            </a:r>
            <a:r>
              <a:rPr lang="en-AU" sz="2400" dirty="0" err="1">
                <a:solidFill>
                  <a:srgbClr val="438086"/>
                </a:solidFill>
                <a:latin typeface="Georgia" pitchFamily="16" charset="0"/>
              </a:rPr>
              <a:t>png</a:t>
            </a:r>
            <a:r>
              <a:rPr lang="en-AU" sz="2400" dirty="0">
                <a:solidFill>
                  <a:srgbClr val="438086"/>
                </a:solidFill>
                <a:latin typeface="Georgia" pitchFamily="16" charset="0"/>
              </a:rPr>
              <a:t> file to hold the plot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400" dirty="0" err="1">
                <a:solidFill>
                  <a:srgbClr val="438086"/>
                </a:solidFill>
                <a:latin typeface="Georgia" pitchFamily="16" charset="0"/>
              </a:rPr>
              <a:t>png</a:t>
            </a:r>
            <a:r>
              <a:rPr lang="en-AU" sz="2400" dirty="0">
                <a:solidFill>
                  <a:srgbClr val="438086"/>
                </a:solidFill>
                <a:latin typeface="Georgia" pitchFamily="16" charset="0"/>
              </a:rPr>
              <a:t>("zygdensity.png")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1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# create value labels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 &lt;- factor(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, levels= 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seq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(1,5),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  labels = c("MZF", "MZM", "DZF", "DZM", "DZOS"))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# plot densities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sm.density.compare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(age, 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zyg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, 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xlab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="Years”)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title(main="Years by ZYG")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# add legend via mouse click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&lt;-c(2:(2+length(levels(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))))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legend(.8,3, levels(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zyg.f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), fill=</a:t>
            </a:r>
            <a:r>
              <a:rPr lang="en-AU" sz="1100" dirty="0" err="1">
                <a:solidFill>
                  <a:srgbClr val="438086"/>
                </a:solidFill>
                <a:latin typeface="Georgia" pitchFamily="16" charset="0"/>
              </a:rPr>
              <a:t>colfill</a:t>
            </a:r>
            <a:r>
              <a:rPr lang="en-AU" sz="1100" dirty="0">
                <a:solidFill>
                  <a:srgbClr val="438086"/>
                </a:solidFill>
                <a:latin typeface="Georgia" pitchFamily="16" charset="0"/>
              </a:rPr>
              <a:t>) 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endParaRPr lang="en-AU" sz="11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000" dirty="0">
                <a:solidFill>
                  <a:srgbClr val="438086"/>
                </a:solidFill>
                <a:latin typeface="Georgia" pitchFamily="16" charset="0"/>
              </a:rPr>
              <a:t># close the </a:t>
            </a:r>
            <a:r>
              <a:rPr lang="en-AU" sz="2000" dirty="0" err="1">
                <a:solidFill>
                  <a:srgbClr val="438086"/>
                </a:solidFill>
                <a:latin typeface="Georgia" pitchFamily="16" charset="0"/>
              </a:rPr>
              <a:t>png</a:t>
            </a:r>
            <a:r>
              <a:rPr lang="en-AU" sz="2000" dirty="0">
                <a:solidFill>
                  <a:srgbClr val="438086"/>
                </a:solidFill>
                <a:latin typeface="Georgia" pitchFamily="16" charset="0"/>
              </a:rPr>
              <a:t> file to allow viewing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AU" sz="2000" dirty="0" err="1">
                <a:solidFill>
                  <a:srgbClr val="438086"/>
                </a:solidFill>
                <a:latin typeface="Georgia" pitchFamily="16" charset="0"/>
              </a:rPr>
              <a:t>dev.off</a:t>
            </a:r>
            <a:r>
              <a:rPr lang="en-AU" sz="2000" dirty="0">
                <a:solidFill>
                  <a:srgbClr val="438086"/>
                </a:solidFill>
                <a:latin typeface="Georgia" pitchFamily="16" charset="0"/>
              </a:rPr>
              <a:t>()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AU" sz="2000" dirty="0">
              <a:solidFill>
                <a:srgbClr val="438086"/>
              </a:solidFill>
              <a:latin typeface="Georgia" pitchFamily="16" charset="0"/>
            </a:endParaRP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80928"/>
            <a:ext cx="4176712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17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592459" y="692696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Final Words of Warning</a:t>
            </a: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67544" y="1923009"/>
            <a:ext cx="555466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lnSpc>
                <a:spcPct val="90000"/>
              </a:lnSpc>
              <a:spcBef>
                <a:spcPts val="30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“Using R is a bit akin to smoking. The beginning is difficult, one may get headaches and even gag the first few times. But in the long run</a:t>
            </a:r>
            <a:r>
              <a:rPr lang="en-US" sz="2800" dirty="0" smtClean="0">
                <a:solidFill>
                  <a:srgbClr val="000000"/>
                </a:solidFill>
                <a:latin typeface="Georgia" pitchFamily="16" charset="0"/>
              </a:rPr>
              <a:t>, it </a:t>
            </a: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becomes pleasurable and even addictive. Yet, deep down, for those willing to be honest, there is something not fully healthy in it.” --Francois </a:t>
            </a:r>
            <a:r>
              <a:rPr lang="en-US" sz="2800" dirty="0" err="1">
                <a:solidFill>
                  <a:srgbClr val="000000"/>
                </a:solidFill>
                <a:latin typeface="Georgia" pitchFamily="16" charset="0"/>
              </a:rPr>
              <a:t>Pinard</a:t>
            </a:r>
            <a:endParaRPr lang="en-US" sz="2800" dirty="0">
              <a:solidFill>
                <a:srgbClr val="000000"/>
              </a:solidFill>
              <a:latin typeface="Georgia" pitchFamily="16" charset="0"/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6" r="5107" b="28051"/>
          <a:stretch/>
        </p:blipFill>
        <p:spPr bwMode="auto">
          <a:xfrm>
            <a:off x="6297364" y="3573016"/>
            <a:ext cx="2183408" cy="252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804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-99392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Advantages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196008"/>
            <a:ext cx="8228013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Fast** and free.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State of the art: Statistical researchers provide their methods as R packages. SPSS and SAS are   years behind R!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2</a:t>
            </a:r>
            <a:r>
              <a:rPr lang="en-US" sz="2800" baseline="300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nd</a:t>
            </a: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 only to MATLAB for graphics.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Active user community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Excellent for simulation, programming, computer intensive analyses, etc.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Forces you to </a:t>
            </a:r>
            <a:r>
              <a:rPr lang="en-US" sz="2800" i="1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think</a:t>
            </a: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 about your analysis.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Interfaces with database storage software (SQL)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  <a:latin typeface="Georgia" pitchFamily="1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13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724128" y="476672"/>
            <a:ext cx="2952328" cy="72008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Vienna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404664"/>
            <a:ext cx="82280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424456"/>
                </a:solidFill>
                <a:latin typeface="Trebuchet MS" pitchFamily="32" charset="0"/>
              </a:rPr>
              <a:t>Disadvantages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412727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Not user friendly @ start -  steep learning curve, minimal GUI.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No commercial support; figuring out correct methods or how to use a function on your own can be frustrating.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Easy to make mistakes and not know. 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Working with large datasets is limited by RAM!!!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Data prep &amp; cleaning can be messier &amp; more mistake prone in R vs. SPSS or SAS</a:t>
            </a:r>
          </a:p>
          <a:p>
            <a:pPr>
              <a:spcBef>
                <a:spcPts val="688"/>
              </a:spcBef>
              <a:buClr>
                <a:srgbClr val="F90A12"/>
              </a:buClr>
              <a:buFont typeface="Arial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  <a:cs typeface="Arial" charset="0"/>
              </a:rPr>
              <a:t>Hostility on the R </a:t>
            </a:r>
            <a:r>
              <a:rPr lang="en-US" sz="2800" dirty="0" err="1">
                <a:solidFill>
                  <a:srgbClr val="000000"/>
                </a:solidFill>
                <a:latin typeface="Georgia" pitchFamily="16" charset="0"/>
                <a:cs typeface="Arial" charset="0"/>
              </a:rPr>
              <a:t>listserve</a:t>
            </a:r>
            <a:endParaRPr lang="en-US" sz="2800" dirty="0">
              <a:solidFill>
                <a:srgbClr val="000000"/>
              </a:solidFill>
              <a:latin typeface="Georgia" pitchFamily="16" charset="0"/>
              <a:cs typeface="Arial" charset="0"/>
            </a:endParaRPr>
          </a:p>
          <a:p>
            <a:pPr>
              <a:spcBef>
                <a:spcPts val="300"/>
              </a:spcBef>
              <a:buClrTx/>
              <a:buFontTx/>
              <a:buNone/>
            </a:pPr>
            <a:endParaRPr lang="en-US" sz="2800" dirty="0">
              <a:solidFill>
                <a:srgbClr val="000000"/>
              </a:solidFill>
              <a:latin typeface="Georgia" pitchFamily="1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42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214438"/>
            <a:ext cx="7754937" cy="517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403475" y="209550"/>
            <a:ext cx="5003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/>
          <a:p>
            <a:pPr marL="39688">
              <a:spcBef>
                <a:spcPts val="3100"/>
              </a:spcBef>
              <a:buClrTx/>
              <a:buFontTx/>
              <a:buNone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5400">
                <a:solidFill>
                  <a:srgbClr val="000000"/>
                </a:solidFill>
                <a:cs typeface="Arial" charset="0"/>
              </a:rPr>
              <a:t>Learning R....</a:t>
            </a:r>
          </a:p>
        </p:txBody>
      </p:sp>
    </p:spTree>
    <p:extLst>
      <p:ext uri="{BB962C8B-B14F-4D97-AF65-F5344CB8AC3E}">
        <p14:creationId xmlns:p14="http://schemas.microsoft.com/office/powerpoint/2010/main" val="2996024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91480" y="765175"/>
            <a:ext cx="640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/>
          <a:p>
            <a:pPr marL="39688">
              <a:spcBef>
                <a:spcPts val="3100"/>
              </a:spcBef>
              <a:buClrTx/>
              <a:buFontTx/>
              <a:buNone/>
              <a:tabLst>
                <a:tab pos="39688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5400" dirty="0">
                <a:solidFill>
                  <a:srgbClr val="000000"/>
                </a:solidFill>
                <a:cs typeface="Arial" charset="0"/>
              </a:rPr>
              <a:t>R-help </a:t>
            </a:r>
            <a:r>
              <a:rPr lang="en-US" sz="5400" dirty="0" err="1">
                <a:solidFill>
                  <a:srgbClr val="000000"/>
                </a:solidFill>
                <a:cs typeface="Arial" charset="0"/>
              </a:rPr>
              <a:t>listserve</a:t>
            </a:r>
            <a:r>
              <a:rPr lang="en-US" sz="5400" dirty="0">
                <a:solidFill>
                  <a:srgbClr val="000000"/>
                </a:solidFill>
                <a:cs typeface="Arial" charset="0"/>
              </a:rPr>
              <a:t>....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828800"/>
            <a:ext cx="3441700" cy="442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289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Using R this week  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525963"/>
          </a:xfrm>
        </p:spPr>
        <p:txBody>
          <a:bodyPr/>
          <a:lstStyle/>
          <a:p>
            <a:r>
              <a:rPr lang="en-AU" dirty="0" smtClean="0"/>
              <a:t>R-studio </a:t>
            </a:r>
            <a:r>
              <a:rPr lang="en-AU" dirty="0" smtClean="0">
                <a:hlinkClick r:id="rId2"/>
              </a:rPr>
              <a:t>http://rstudio.org/</a:t>
            </a:r>
            <a:endParaRPr lang="en-AU" dirty="0" smtClean="0"/>
          </a:p>
          <a:p>
            <a:pPr lvl="1"/>
            <a:endParaRPr lang="en-A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688632" cy="364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23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Setting this up at home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525963"/>
          </a:xfrm>
        </p:spPr>
        <p:txBody>
          <a:bodyPr/>
          <a:lstStyle/>
          <a:p>
            <a:r>
              <a:rPr lang="en-AU" dirty="0" smtClean="0"/>
              <a:t>Install R first</a:t>
            </a:r>
          </a:p>
          <a:p>
            <a:r>
              <a:rPr lang="en-AU" dirty="0" smtClean="0"/>
              <a:t>Install R studio</a:t>
            </a:r>
          </a:p>
          <a:p>
            <a:r>
              <a:rPr lang="en-AU" dirty="0" smtClean="0"/>
              <a:t>Install packages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060848"/>
            <a:ext cx="4663628" cy="388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6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60648"/>
            <a:ext cx="8208912" cy="6048672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054" y="2815870"/>
            <a:ext cx="4106354" cy="341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67544" y="467459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81360" bIns="46800"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1pPr>
            <a:lvl2pPr marL="782638" indent="-28257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FFFFFF"/>
                </a:solidFill>
                <a:latin typeface="Verdana" pitchFamily="32" charset="0"/>
                <a:ea typeface="DejaVu Sans" pitchFamily="32" charset="0"/>
                <a:cs typeface="DejaVu Sans" pitchFamily="32" charset="0"/>
              </a:defRPr>
            </a:lvl9pPr>
          </a:lstStyle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Start up R via </a:t>
            </a:r>
            <a:r>
              <a:rPr lang="en-US" sz="2800" dirty="0" smtClean="0">
                <a:solidFill>
                  <a:srgbClr val="000000"/>
                </a:solidFill>
                <a:latin typeface="Georgia" pitchFamily="16" charset="0"/>
              </a:rPr>
              <a:t>R studio</a:t>
            </a:r>
            <a:endParaRPr lang="en-US" sz="2800" dirty="0">
              <a:solidFill>
                <a:srgbClr val="000000"/>
              </a:solidFill>
              <a:latin typeface="Georgia" pitchFamily="16" charset="0"/>
            </a:endParaRP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Georgia" pitchFamily="16" charset="0"/>
              </a:rPr>
              <a:t>4 windows</a:t>
            </a:r>
            <a:r>
              <a:rPr lang="en-US" sz="2800" dirty="0">
                <a:solidFill>
                  <a:srgbClr val="000000"/>
                </a:solidFill>
                <a:latin typeface="Georgia" pitchFamily="16" charset="0"/>
              </a:rPr>
              <a:t>: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438086"/>
                </a:solidFill>
                <a:latin typeface="Georgia" pitchFamily="16" charset="0"/>
              </a:rPr>
              <a:t>Syntax – can be opened in regular txt file - saved </a:t>
            </a:r>
            <a:endParaRPr lang="en-US" sz="2400" dirty="0">
              <a:solidFill>
                <a:srgbClr val="438086"/>
              </a:solidFill>
              <a:latin typeface="Georgia" pitchFamily="16" charset="0"/>
            </a:endParaRP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dirty="0">
                <a:solidFill>
                  <a:srgbClr val="438086"/>
                </a:solidFill>
                <a:latin typeface="Georgia" pitchFamily="16" charset="0"/>
              </a:rPr>
              <a:t>Terminal – output &amp; temporary input - usually </a:t>
            </a:r>
            <a:r>
              <a:rPr lang="en-US" sz="2400" dirty="0" smtClean="0">
                <a:solidFill>
                  <a:srgbClr val="438086"/>
                </a:solidFill>
                <a:latin typeface="Georgia" pitchFamily="16" charset="0"/>
              </a:rPr>
              <a:t>unsaved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438086"/>
                </a:solidFill>
                <a:latin typeface="Georgia" pitchFamily="16" charset="0"/>
              </a:rPr>
              <a:t>Data manager – details of data sets and variables</a:t>
            </a:r>
          </a:p>
          <a:p>
            <a:pPr lvl="1">
              <a:spcBef>
                <a:spcPts val="30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438086"/>
                </a:solidFill>
                <a:latin typeface="Georgia" pitchFamily="16" charset="0"/>
              </a:rPr>
              <a:t>Plots </a:t>
            </a:r>
            <a:r>
              <a:rPr lang="en-US" sz="2400" dirty="0" err="1" smtClean="0">
                <a:solidFill>
                  <a:srgbClr val="438086"/>
                </a:solidFill>
                <a:latin typeface="Georgia" pitchFamily="16" charset="0"/>
              </a:rPr>
              <a:t>etc</a:t>
            </a:r>
            <a:endParaRPr lang="en-US" sz="2400" dirty="0">
              <a:solidFill>
                <a:srgbClr val="438086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4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932</Words>
  <Application>Microsoft Office PowerPoint</Application>
  <PresentationFormat>On-screen Show (4:3)</PresentationFormat>
  <Paragraphs>214</Paragraphs>
  <Slides>30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R this week  </vt:lpstr>
      <vt:lpstr>Setting this up at home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QIMR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</dc:creator>
  <cp:lastModifiedBy>logstress@gmail.com</cp:lastModifiedBy>
  <cp:revision>46</cp:revision>
  <dcterms:created xsi:type="dcterms:W3CDTF">2012-03-05T00:13:09Z</dcterms:created>
  <dcterms:modified xsi:type="dcterms:W3CDTF">2015-03-03T04:26:49Z</dcterms:modified>
</cp:coreProperties>
</file>