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8"/>
  </p:notesMasterIdLst>
  <p:sldIdLst>
    <p:sldId id="256" r:id="rId2"/>
    <p:sldId id="295" r:id="rId3"/>
    <p:sldId id="296" r:id="rId4"/>
    <p:sldId id="298" r:id="rId5"/>
    <p:sldId id="321" r:id="rId6"/>
    <p:sldId id="320" r:id="rId7"/>
    <p:sldId id="260" r:id="rId8"/>
    <p:sldId id="322" r:id="rId9"/>
    <p:sldId id="323" r:id="rId10"/>
    <p:sldId id="328" r:id="rId11"/>
    <p:sldId id="335" r:id="rId12"/>
    <p:sldId id="336" r:id="rId13"/>
    <p:sldId id="339" r:id="rId14"/>
    <p:sldId id="337" r:id="rId15"/>
    <p:sldId id="338" r:id="rId16"/>
    <p:sldId id="299" r:id="rId17"/>
    <p:sldId id="300" r:id="rId18"/>
    <p:sldId id="301" r:id="rId19"/>
    <p:sldId id="324" r:id="rId20"/>
    <p:sldId id="325" r:id="rId21"/>
    <p:sldId id="302" r:id="rId22"/>
    <p:sldId id="303" r:id="rId23"/>
    <p:sldId id="326" r:id="rId24"/>
    <p:sldId id="327" r:id="rId25"/>
    <p:sldId id="306" r:id="rId26"/>
    <p:sldId id="305" r:id="rId27"/>
    <p:sldId id="307" r:id="rId28"/>
    <p:sldId id="308" r:id="rId29"/>
    <p:sldId id="310" r:id="rId30"/>
    <p:sldId id="340" r:id="rId31"/>
    <p:sldId id="341" r:id="rId32"/>
    <p:sldId id="342" r:id="rId33"/>
    <p:sldId id="311" r:id="rId34"/>
    <p:sldId id="312" r:id="rId35"/>
    <p:sldId id="313" r:id="rId36"/>
    <p:sldId id="314" r:id="rId3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5" autoAdjust="0"/>
    <p:restoredTop sz="93073" autoAdjust="0"/>
  </p:normalViewPr>
  <p:slideViewPr>
    <p:cSldViewPr>
      <p:cViewPr>
        <p:scale>
          <a:sx n="70" d="100"/>
          <a:sy n="70" d="100"/>
        </p:scale>
        <p:origin x="-1200" y="-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811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image" Target="../media/image9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03FE8E-60EE-4AC1-99FE-40DEE42BFADA}" type="datetimeFigureOut">
              <a:rPr lang="en-AU" smtClean="0"/>
              <a:t>04/03/2014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D21AF7-5865-4BB7-8E41-E4C93A05CFB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572953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68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smtClean="0">
              <a:latin typeface="Times New Roman" pitchFamily="18" charset="0"/>
            </a:endParaRPr>
          </a:p>
        </p:txBody>
      </p:sp>
      <p:sp>
        <p:nvSpPr>
          <p:cNvPr id="716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2E3D425E-E932-4AE6-93CD-E5531B4C3444}" type="slidenum">
              <a:rPr lang="en-US" smtClean="0">
                <a:latin typeface="Times New Roman" pitchFamily="18" charset="0"/>
              </a:rPr>
              <a:pPr/>
              <a:t>2</a:t>
            </a:fld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68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smtClean="0">
              <a:latin typeface="Times New Roman" pitchFamily="18" charset="0"/>
            </a:endParaRPr>
          </a:p>
        </p:txBody>
      </p:sp>
      <p:sp>
        <p:nvSpPr>
          <p:cNvPr id="716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2E3D425E-E932-4AE6-93CD-E5531B4C3444}" type="slidenum">
              <a:rPr lang="en-US" smtClean="0">
                <a:latin typeface="Times New Roman" pitchFamily="18" charset="0"/>
              </a:rPr>
              <a:pPr/>
              <a:t>17</a:t>
            </a:fld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68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smtClean="0">
              <a:latin typeface="Times New Roman" pitchFamily="18" charset="0"/>
            </a:endParaRPr>
          </a:p>
        </p:txBody>
      </p:sp>
      <p:sp>
        <p:nvSpPr>
          <p:cNvPr id="716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2E3D425E-E932-4AE6-93CD-E5531B4C3444}" type="slidenum">
              <a:rPr lang="en-US" smtClean="0">
                <a:latin typeface="Times New Roman" pitchFamily="18" charset="0"/>
              </a:rPr>
              <a:pPr/>
              <a:t>18</a:t>
            </a:fld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68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smtClean="0">
              <a:latin typeface="Times New Roman" pitchFamily="18" charset="0"/>
            </a:endParaRPr>
          </a:p>
        </p:txBody>
      </p:sp>
      <p:sp>
        <p:nvSpPr>
          <p:cNvPr id="716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2E3D425E-E932-4AE6-93CD-E5531B4C3444}" type="slidenum">
              <a:rPr lang="en-US" smtClean="0">
                <a:latin typeface="Times New Roman" pitchFamily="18" charset="0"/>
              </a:rPr>
              <a:pPr/>
              <a:t>21</a:t>
            </a:fld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68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smtClean="0">
              <a:latin typeface="Times New Roman" pitchFamily="18" charset="0"/>
            </a:endParaRPr>
          </a:p>
        </p:txBody>
      </p:sp>
      <p:sp>
        <p:nvSpPr>
          <p:cNvPr id="716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2E3D425E-E932-4AE6-93CD-E5531B4C3444}" type="slidenum">
              <a:rPr lang="en-US" smtClean="0">
                <a:latin typeface="Times New Roman" pitchFamily="18" charset="0"/>
              </a:rPr>
              <a:pPr/>
              <a:t>22</a:t>
            </a:fld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68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smtClean="0">
              <a:latin typeface="Times New Roman" pitchFamily="18" charset="0"/>
            </a:endParaRPr>
          </a:p>
        </p:txBody>
      </p:sp>
      <p:sp>
        <p:nvSpPr>
          <p:cNvPr id="716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2E3D425E-E932-4AE6-93CD-E5531B4C3444}" type="slidenum">
              <a:rPr lang="en-US" smtClean="0">
                <a:latin typeface="Times New Roman" pitchFamily="18" charset="0"/>
              </a:rPr>
              <a:pPr/>
              <a:t>23</a:t>
            </a:fld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68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smtClean="0">
              <a:latin typeface="Times New Roman" pitchFamily="18" charset="0"/>
            </a:endParaRPr>
          </a:p>
        </p:txBody>
      </p:sp>
      <p:sp>
        <p:nvSpPr>
          <p:cNvPr id="716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2E3D425E-E932-4AE6-93CD-E5531B4C3444}" type="slidenum">
              <a:rPr lang="en-US" smtClean="0">
                <a:latin typeface="Times New Roman" pitchFamily="18" charset="0"/>
              </a:rPr>
              <a:pPr/>
              <a:t>24</a:t>
            </a:fld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68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smtClean="0">
              <a:latin typeface="Times New Roman" pitchFamily="18" charset="0"/>
            </a:endParaRPr>
          </a:p>
        </p:txBody>
      </p:sp>
      <p:sp>
        <p:nvSpPr>
          <p:cNvPr id="716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2E3D425E-E932-4AE6-93CD-E5531B4C3444}" type="slidenum">
              <a:rPr lang="en-US" smtClean="0">
                <a:latin typeface="Times New Roman" pitchFamily="18" charset="0"/>
              </a:rPr>
              <a:pPr/>
              <a:t>25</a:t>
            </a:fld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68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smtClean="0">
              <a:latin typeface="Times New Roman" pitchFamily="18" charset="0"/>
            </a:endParaRPr>
          </a:p>
        </p:txBody>
      </p:sp>
      <p:sp>
        <p:nvSpPr>
          <p:cNvPr id="716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2E3D425E-E932-4AE6-93CD-E5531B4C3444}" type="slidenum">
              <a:rPr lang="en-US" smtClean="0">
                <a:latin typeface="Times New Roman" pitchFamily="18" charset="0"/>
              </a:rPr>
              <a:pPr/>
              <a:t>26</a:t>
            </a:fld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68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smtClean="0">
              <a:latin typeface="Times New Roman" pitchFamily="18" charset="0"/>
            </a:endParaRPr>
          </a:p>
        </p:txBody>
      </p:sp>
      <p:sp>
        <p:nvSpPr>
          <p:cNvPr id="716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2E3D425E-E932-4AE6-93CD-E5531B4C3444}" type="slidenum">
              <a:rPr lang="en-US" smtClean="0">
                <a:latin typeface="Times New Roman" pitchFamily="18" charset="0"/>
              </a:rPr>
              <a:pPr/>
              <a:t>27</a:t>
            </a:fld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68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smtClean="0">
              <a:latin typeface="Times New Roman" pitchFamily="18" charset="0"/>
            </a:endParaRPr>
          </a:p>
        </p:txBody>
      </p:sp>
      <p:sp>
        <p:nvSpPr>
          <p:cNvPr id="716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2E3D425E-E932-4AE6-93CD-E5531B4C3444}" type="slidenum">
              <a:rPr lang="en-US" smtClean="0">
                <a:latin typeface="Times New Roman" pitchFamily="18" charset="0"/>
              </a:rPr>
              <a:pPr/>
              <a:t>28</a:t>
            </a:fld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68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smtClean="0">
              <a:latin typeface="Times New Roman" pitchFamily="18" charset="0"/>
            </a:endParaRPr>
          </a:p>
        </p:txBody>
      </p:sp>
      <p:sp>
        <p:nvSpPr>
          <p:cNvPr id="716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2E3D425E-E932-4AE6-93CD-E5531B4C3444}" type="slidenum">
              <a:rPr lang="en-US" smtClean="0">
                <a:latin typeface="Times New Roman" pitchFamily="18" charset="0"/>
              </a:rPr>
              <a:pPr/>
              <a:t>3</a:t>
            </a:fld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68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smtClean="0">
              <a:latin typeface="Times New Roman" pitchFamily="18" charset="0"/>
            </a:endParaRPr>
          </a:p>
        </p:txBody>
      </p:sp>
      <p:sp>
        <p:nvSpPr>
          <p:cNvPr id="716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2E3D425E-E932-4AE6-93CD-E5531B4C3444}" type="slidenum">
              <a:rPr lang="en-US" smtClean="0">
                <a:latin typeface="Times New Roman" pitchFamily="18" charset="0"/>
              </a:rPr>
              <a:pPr/>
              <a:t>29</a:t>
            </a:fld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CBEC7F-72B8-4834-A95D-7314F01AEB61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CBEC7F-72B8-4834-A95D-7314F01AEB61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68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smtClean="0">
              <a:latin typeface="Times New Roman" pitchFamily="18" charset="0"/>
            </a:endParaRPr>
          </a:p>
        </p:txBody>
      </p:sp>
      <p:sp>
        <p:nvSpPr>
          <p:cNvPr id="716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2E3D425E-E932-4AE6-93CD-E5531B4C3444}" type="slidenum">
              <a:rPr lang="en-US" smtClean="0">
                <a:latin typeface="Times New Roman" pitchFamily="18" charset="0"/>
              </a:rPr>
              <a:pPr/>
              <a:t>32</a:t>
            </a:fld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68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smtClean="0">
              <a:latin typeface="Times New Roman" pitchFamily="18" charset="0"/>
            </a:endParaRPr>
          </a:p>
        </p:txBody>
      </p:sp>
      <p:sp>
        <p:nvSpPr>
          <p:cNvPr id="716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2E3D425E-E932-4AE6-93CD-E5531B4C3444}" type="slidenum">
              <a:rPr lang="en-US" smtClean="0">
                <a:latin typeface="Times New Roman" pitchFamily="18" charset="0"/>
              </a:rPr>
              <a:pPr/>
              <a:t>33</a:t>
            </a:fld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68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smtClean="0">
              <a:latin typeface="Times New Roman" pitchFamily="18" charset="0"/>
            </a:endParaRPr>
          </a:p>
        </p:txBody>
      </p:sp>
      <p:sp>
        <p:nvSpPr>
          <p:cNvPr id="716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2E3D425E-E932-4AE6-93CD-E5531B4C3444}" type="slidenum">
              <a:rPr lang="en-US" smtClean="0">
                <a:latin typeface="Times New Roman" pitchFamily="18" charset="0"/>
              </a:rPr>
              <a:pPr/>
              <a:t>34</a:t>
            </a:fld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68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smtClean="0">
              <a:latin typeface="Times New Roman" pitchFamily="18" charset="0"/>
            </a:endParaRPr>
          </a:p>
        </p:txBody>
      </p:sp>
      <p:sp>
        <p:nvSpPr>
          <p:cNvPr id="716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2E3D425E-E932-4AE6-93CD-E5531B4C3444}" type="slidenum">
              <a:rPr lang="en-US" smtClean="0">
                <a:latin typeface="Times New Roman" pitchFamily="18" charset="0"/>
              </a:rPr>
              <a:pPr/>
              <a:t>35</a:t>
            </a:fld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68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smtClean="0">
              <a:latin typeface="Times New Roman" pitchFamily="18" charset="0"/>
            </a:endParaRPr>
          </a:p>
        </p:txBody>
      </p:sp>
      <p:sp>
        <p:nvSpPr>
          <p:cNvPr id="716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2E3D425E-E932-4AE6-93CD-E5531B4C3444}" type="slidenum">
              <a:rPr lang="en-US" smtClean="0">
                <a:latin typeface="Times New Roman" pitchFamily="18" charset="0"/>
              </a:rPr>
              <a:pPr/>
              <a:t>36</a:t>
            </a:fld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68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smtClean="0">
              <a:latin typeface="Times New Roman" pitchFamily="18" charset="0"/>
            </a:endParaRPr>
          </a:p>
        </p:txBody>
      </p:sp>
      <p:sp>
        <p:nvSpPr>
          <p:cNvPr id="716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2E3D425E-E932-4AE6-93CD-E5531B4C3444}" type="slidenum">
              <a:rPr lang="en-US" smtClean="0">
                <a:latin typeface="Times New Roman" pitchFamily="18" charset="0"/>
              </a:rPr>
              <a:pPr/>
              <a:t>4</a:t>
            </a:fld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68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smtClean="0">
              <a:latin typeface="Times New Roman" pitchFamily="18" charset="0"/>
            </a:endParaRPr>
          </a:p>
        </p:txBody>
      </p:sp>
      <p:sp>
        <p:nvSpPr>
          <p:cNvPr id="716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2E3D425E-E932-4AE6-93CD-E5531B4C3444}" type="slidenum">
              <a:rPr lang="en-US" smtClean="0">
                <a:latin typeface="Times New Roman" pitchFamily="18" charset="0"/>
              </a:rPr>
              <a:pPr/>
              <a:t>5</a:t>
            </a:fld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674B99-3E6F-4A8E-A477-644D5B38D18F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68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smtClean="0">
              <a:latin typeface="Times New Roman" pitchFamily="18" charset="0"/>
            </a:endParaRPr>
          </a:p>
        </p:txBody>
      </p:sp>
      <p:sp>
        <p:nvSpPr>
          <p:cNvPr id="716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2E3D425E-E932-4AE6-93CD-E5531B4C3444}" type="slidenum">
              <a:rPr lang="en-US" smtClean="0">
                <a:latin typeface="Times New Roman" pitchFamily="18" charset="0"/>
              </a:rPr>
              <a:pPr/>
              <a:t>10</a:t>
            </a:fld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4F10-7674-4D3B-A624-3FB26FC44632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4F10-7674-4D3B-A624-3FB26FC44632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68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smtClean="0">
              <a:latin typeface="Times New Roman" pitchFamily="18" charset="0"/>
            </a:endParaRPr>
          </a:p>
        </p:txBody>
      </p:sp>
      <p:sp>
        <p:nvSpPr>
          <p:cNvPr id="716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2E3D425E-E932-4AE6-93CD-E5531B4C3444}" type="slidenum">
              <a:rPr lang="en-US" smtClean="0">
                <a:latin typeface="Times New Roman" pitchFamily="18" charset="0"/>
              </a:rPr>
              <a:pPr/>
              <a:t>16</a:t>
            </a:fld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67498-FF65-451B-96BE-F9DC7C909841}" type="datetimeFigureOut">
              <a:rPr lang="en-AU" smtClean="0"/>
              <a:t>04/03/2014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DF61E-8328-4D9B-A8D5-DC6D91524FB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37512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67498-FF65-451B-96BE-F9DC7C909841}" type="datetimeFigureOut">
              <a:rPr lang="en-AU" smtClean="0"/>
              <a:t>04/03/2014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DF61E-8328-4D9B-A8D5-DC6D91524FB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56289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67498-FF65-451B-96BE-F9DC7C909841}" type="datetimeFigureOut">
              <a:rPr lang="en-AU" smtClean="0"/>
              <a:t>04/03/2014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DF61E-8328-4D9B-A8D5-DC6D91524FB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339117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67498-FF65-451B-96BE-F9DC7C909841}" type="datetimeFigureOut">
              <a:rPr lang="en-AU" smtClean="0"/>
              <a:t>04/03/2014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DF61E-8328-4D9B-A8D5-DC6D91524FB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815712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67498-FF65-451B-96BE-F9DC7C909841}" type="datetimeFigureOut">
              <a:rPr lang="en-AU" smtClean="0"/>
              <a:t>04/03/2014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DF61E-8328-4D9B-A8D5-DC6D91524FB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02903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67498-FF65-451B-96BE-F9DC7C909841}" type="datetimeFigureOut">
              <a:rPr lang="en-AU" smtClean="0"/>
              <a:t>04/03/2014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DF61E-8328-4D9B-A8D5-DC6D91524FB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344018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67498-FF65-451B-96BE-F9DC7C909841}" type="datetimeFigureOut">
              <a:rPr lang="en-AU" smtClean="0"/>
              <a:t>04/03/2014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DF61E-8328-4D9B-A8D5-DC6D91524FB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57536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67498-FF65-451B-96BE-F9DC7C909841}" type="datetimeFigureOut">
              <a:rPr lang="en-AU" smtClean="0"/>
              <a:t>04/03/2014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DF61E-8328-4D9B-A8D5-DC6D91524FB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877513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67498-FF65-451B-96BE-F9DC7C909841}" type="datetimeFigureOut">
              <a:rPr lang="en-AU" smtClean="0"/>
              <a:t>04/03/2014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DF61E-8328-4D9B-A8D5-DC6D91524FB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40679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67498-FF65-451B-96BE-F9DC7C909841}" type="datetimeFigureOut">
              <a:rPr lang="en-AU" smtClean="0"/>
              <a:t>04/03/2014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DF61E-8328-4D9B-A8D5-DC6D91524FB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73410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67498-FF65-451B-96BE-F9DC7C909841}" type="datetimeFigureOut">
              <a:rPr lang="en-AU" smtClean="0"/>
              <a:t>04/03/2014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DF61E-8328-4D9B-A8D5-DC6D91524FB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16637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767498-FF65-451B-96BE-F9DC7C909841}" type="datetimeFigureOut">
              <a:rPr lang="en-AU" smtClean="0"/>
              <a:t>04/03/2014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BDF61E-8328-4D9B-A8D5-DC6D91524FB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668960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0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9.emf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4.emf"/><Relationship Id="rId4" Type="http://schemas.openxmlformats.org/officeDocument/2006/relationships/oleObject" Target="../embeddings/oleObject3.bin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6.png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5536" y="332656"/>
            <a:ext cx="8352928" cy="6192688"/>
          </a:xfrm>
          <a:prstGeom prst="rect">
            <a:avLst/>
          </a:prstGeom>
          <a:solidFill>
            <a:schemeClr val="bg1">
              <a:lumMod val="85000"/>
              <a:alpha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n-AU" dirty="0" smtClean="0"/>
              <a:t>Introduction to </a:t>
            </a:r>
            <a:r>
              <a:rPr lang="en-AU" dirty="0" err="1" smtClean="0"/>
              <a:t>OpenMx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en-AU" dirty="0" smtClean="0">
                <a:solidFill>
                  <a:schemeClr val="tx1"/>
                </a:solidFill>
              </a:rPr>
              <a:t>Sarah </a:t>
            </a:r>
            <a:r>
              <a:rPr lang="en-AU" dirty="0" err="1" smtClean="0">
                <a:solidFill>
                  <a:schemeClr val="tx1"/>
                </a:solidFill>
              </a:rPr>
              <a:t>Medland</a:t>
            </a:r>
            <a:endParaRPr lang="en-AU" dirty="0">
              <a:solidFill>
                <a:schemeClr val="tx1"/>
              </a:solidFill>
            </a:endParaRP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509120"/>
            <a:ext cx="713158" cy="4665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7" name="Picture 6" descr="http://fruitsbenefits.com/wp-content/uploads/2011/08/Baby-Kiwi-05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5081700"/>
            <a:ext cx="1944216" cy="12945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26370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5536" y="332656"/>
            <a:ext cx="8352928" cy="6192688"/>
          </a:xfrm>
          <a:prstGeom prst="rect">
            <a:avLst/>
          </a:prstGeom>
          <a:solidFill>
            <a:schemeClr val="bg1">
              <a:lumMod val="85000"/>
              <a:alpha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dirty="0" smtClean="0"/>
              <a:t>A model can have many matrices</a:t>
            </a:r>
          </a:p>
          <a:p>
            <a:pPr marL="0" indent="0" eaLnBrk="1" hangingPunct="1">
              <a:buNone/>
            </a:pPr>
            <a:endParaRPr lang="en-US" dirty="0"/>
          </a:p>
          <a:p>
            <a:pPr marL="0" indent="0" eaLnBrk="1" hangingPunct="1">
              <a:buNone/>
            </a:pPr>
            <a:endParaRPr lang="en-US" dirty="0" smtClean="0"/>
          </a:p>
          <a:p>
            <a:pPr marL="0" indent="0" eaLnBrk="1" hangingPunct="1">
              <a:buNone/>
            </a:pPr>
            <a:endParaRPr lang="en-US" dirty="0"/>
          </a:p>
          <a:p>
            <a:pPr marL="0" indent="0" eaLnBrk="1" hangingPunct="1">
              <a:buNone/>
            </a:pPr>
            <a:endParaRPr lang="en-US" dirty="0" smtClean="0"/>
          </a:p>
          <a:p>
            <a:pPr marL="0" indent="0" eaLnBrk="1" hangingPunct="1">
              <a:buNone/>
            </a:pPr>
            <a:r>
              <a:rPr lang="en-US" dirty="0" smtClean="0"/>
              <a:t>Equate parameters using labels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1888" y="980728"/>
            <a:ext cx="6878637" cy="2400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5966" y="4005064"/>
            <a:ext cx="6888163" cy="2390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7050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395536" y="332656"/>
            <a:ext cx="8352928" cy="6372944"/>
          </a:xfrm>
          <a:prstGeom prst="rect">
            <a:avLst/>
          </a:prstGeom>
          <a:solidFill>
            <a:schemeClr val="bg1">
              <a:lumMod val="85000"/>
              <a:alpha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4840" y="1143000"/>
            <a:ext cx="8011616" cy="40386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/>
              <a:t>Matrix Addition and Subtraction:</a:t>
            </a:r>
          </a:p>
          <a:p>
            <a:r>
              <a:rPr lang="en-US" sz="2800" dirty="0" smtClean="0"/>
              <a:t>Matrices must be the same size</a:t>
            </a:r>
          </a:p>
          <a:p>
            <a:endParaRPr lang="en-US" sz="2600" b="1" dirty="0" smtClean="0"/>
          </a:p>
          <a:p>
            <a:endParaRPr lang="en-US" sz="2600" b="1" dirty="0" smtClean="0"/>
          </a:p>
          <a:p>
            <a:endParaRPr lang="en-US" sz="3300" b="1" dirty="0" smtClean="0"/>
          </a:p>
          <a:p>
            <a:endParaRPr lang="en-US" sz="3300" b="1" dirty="0" smtClean="0"/>
          </a:p>
          <a:p>
            <a:endParaRPr lang="en-US" sz="2600" b="1" dirty="0" smtClean="0"/>
          </a:p>
          <a:p>
            <a:endParaRPr lang="en-US" b="1" dirty="0" smtClean="0"/>
          </a:p>
          <a:p>
            <a:pPr>
              <a:buNone/>
            </a:pPr>
            <a:r>
              <a:rPr lang="en-US" sz="2600" dirty="0" smtClean="0"/>
              <a:t>If the matrices are of different orders, it is impossible to add them </a:t>
            </a:r>
            <a:endParaRPr lang="en-US" sz="2600" dirty="0"/>
          </a:p>
        </p:txBody>
      </p:sp>
      <p:sp>
        <p:nvSpPr>
          <p:cNvPr id="7" name="TextBox 6"/>
          <p:cNvSpPr txBox="1"/>
          <p:nvPr/>
        </p:nvSpPr>
        <p:spPr>
          <a:xfrm>
            <a:off x="4038600" y="2734072"/>
            <a:ext cx="533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=</a:t>
            </a:r>
            <a:endParaRPr lang="en-US" sz="3600" dirty="0"/>
          </a:p>
        </p:txBody>
      </p:sp>
      <p:sp>
        <p:nvSpPr>
          <p:cNvPr id="9" name="TextBox 8"/>
          <p:cNvSpPr txBox="1"/>
          <p:nvPr/>
        </p:nvSpPr>
        <p:spPr>
          <a:xfrm>
            <a:off x="2133600" y="2773541"/>
            <a:ext cx="533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+</a:t>
            </a:r>
            <a:endParaRPr lang="en-US" sz="3600" dirty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anchor="t" anchorCtr="0"/>
          <a:lstStyle/>
          <a:p>
            <a:r>
              <a:rPr lang="en-US" dirty="0" smtClean="0"/>
              <a:t>Matrix Operations</a:t>
            </a:r>
            <a:endParaRPr lang="en-US" dirty="0"/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2125384"/>
              </p:ext>
            </p:extLst>
          </p:nvPr>
        </p:nvGraphicFramePr>
        <p:xfrm>
          <a:off x="838200" y="2276872"/>
          <a:ext cx="1219200" cy="1650999"/>
        </p:xfrm>
        <a:graphic>
          <a:graphicData uri="http://schemas.openxmlformats.org/drawingml/2006/table">
            <a:tbl>
              <a:tblPr bandRow="1">
                <a:tableStyleId>{2D5ABB26-0587-4C30-8999-92F81FD0307C}</a:tableStyleId>
              </a:tblPr>
              <a:tblGrid>
                <a:gridCol w="609600"/>
                <a:gridCol w="609600"/>
              </a:tblGrid>
              <a:tr h="55033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 anchor="ctr"/>
                </a:tc>
              </a:tr>
              <a:tr h="55033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 anchor="ctr"/>
                </a:tc>
              </a:tr>
              <a:tr h="55033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1118279"/>
              </p:ext>
            </p:extLst>
          </p:nvPr>
        </p:nvGraphicFramePr>
        <p:xfrm>
          <a:off x="2743200" y="2276872"/>
          <a:ext cx="1219200" cy="1676400"/>
        </p:xfrm>
        <a:graphic>
          <a:graphicData uri="http://schemas.openxmlformats.org/drawingml/2006/table">
            <a:tbl>
              <a:tblPr bandRow="1">
                <a:tableStyleId>{2D5ABB26-0587-4C30-8999-92F81FD0307C}</a:tableStyleId>
              </a:tblPr>
              <a:tblGrid>
                <a:gridCol w="609600"/>
                <a:gridCol w="609600"/>
              </a:tblGrid>
              <a:tr h="5588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 anchor="ctr"/>
                </a:tc>
              </a:tr>
              <a:tr h="5588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 anchor="ctr"/>
                </a:tc>
              </a:tr>
              <a:tr h="5588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7498318"/>
              </p:ext>
            </p:extLst>
          </p:nvPr>
        </p:nvGraphicFramePr>
        <p:xfrm>
          <a:off x="4572000" y="2276872"/>
          <a:ext cx="1219200" cy="1676400"/>
        </p:xfrm>
        <a:graphic>
          <a:graphicData uri="http://schemas.openxmlformats.org/drawingml/2006/table">
            <a:tbl>
              <a:tblPr bandRow="1">
                <a:tableStyleId>{2D5ABB26-0587-4C30-8999-92F81FD0307C}</a:tableStyleId>
              </a:tblPr>
              <a:tblGrid>
                <a:gridCol w="609600"/>
                <a:gridCol w="609600"/>
              </a:tblGrid>
              <a:tr h="5588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2+4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1+8</a:t>
                      </a:r>
                      <a:endParaRPr lang="en-US" dirty="0"/>
                    </a:p>
                  </a:txBody>
                  <a:tcPr anchor="ctr"/>
                </a:tc>
              </a:tr>
              <a:tr h="5588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3+7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5+2</a:t>
                      </a:r>
                      <a:endParaRPr lang="en-US" dirty="0"/>
                    </a:p>
                  </a:txBody>
                  <a:tcPr anchor="ctr"/>
                </a:tc>
              </a:tr>
              <a:tr h="5588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6+9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2+6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5867400" y="2734072"/>
            <a:ext cx="533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=</a:t>
            </a:r>
            <a:endParaRPr lang="en-US" sz="3600" dirty="0"/>
          </a:p>
        </p:txBody>
      </p:sp>
      <p:graphicFrame>
        <p:nvGraphicFramePr>
          <p:cNvPr id="21" name="Table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575469"/>
              </p:ext>
            </p:extLst>
          </p:nvPr>
        </p:nvGraphicFramePr>
        <p:xfrm>
          <a:off x="6400800" y="2276872"/>
          <a:ext cx="1219200" cy="1676400"/>
        </p:xfrm>
        <a:graphic>
          <a:graphicData uri="http://schemas.openxmlformats.org/drawingml/2006/table">
            <a:tbl>
              <a:tblPr bandRow="1">
                <a:tableStyleId>{2D5ABB26-0587-4C30-8999-92F81FD0307C}</a:tableStyleId>
              </a:tblPr>
              <a:tblGrid>
                <a:gridCol w="609600"/>
                <a:gridCol w="609600"/>
              </a:tblGrid>
              <a:tr h="5588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 anchor="ctr"/>
                </a:tc>
              </a:tr>
              <a:tr h="5588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 anchor="ctr"/>
                </a:tc>
              </a:tr>
              <a:tr h="5588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15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22" name="TextBox 21"/>
          <p:cNvSpPr txBox="1"/>
          <p:nvPr/>
        </p:nvSpPr>
        <p:spPr>
          <a:xfrm>
            <a:off x="4724400" y="5562600"/>
            <a:ext cx="533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=</a:t>
            </a:r>
            <a:endParaRPr lang="en-US" sz="3600" dirty="0"/>
          </a:p>
        </p:txBody>
      </p:sp>
      <p:sp>
        <p:nvSpPr>
          <p:cNvPr id="23" name="TextBox 22"/>
          <p:cNvSpPr txBox="1"/>
          <p:nvPr/>
        </p:nvSpPr>
        <p:spPr>
          <a:xfrm>
            <a:off x="1981200" y="5602069"/>
            <a:ext cx="533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+</a:t>
            </a:r>
            <a:endParaRPr lang="en-US" sz="3600" dirty="0"/>
          </a:p>
        </p:txBody>
      </p:sp>
      <p:graphicFrame>
        <p:nvGraphicFramePr>
          <p:cNvPr id="24" name="Table 23"/>
          <p:cNvGraphicFramePr>
            <a:graphicFrameLocks noGrp="1"/>
          </p:cNvGraphicFramePr>
          <p:nvPr/>
        </p:nvGraphicFramePr>
        <p:xfrm>
          <a:off x="685800" y="5105400"/>
          <a:ext cx="1219200" cy="1650999"/>
        </p:xfrm>
        <a:graphic>
          <a:graphicData uri="http://schemas.openxmlformats.org/drawingml/2006/table">
            <a:tbl>
              <a:tblPr bandRow="1">
                <a:tableStyleId>{2D5ABB26-0587-4C30-8999-92F81FD0307C}</a:tableStyleId>
              </a:tblPr>
              <a:tblGrid>
                <a:gridCol w="609600"/>
                <a:gridCol w="609600"/>
              </a:tblGrid>
              <a:tr h="55033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 anchor="ctr"/>
                </a:tc>
              </a:tr>
              <a:tr h="55033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 anchor="ctr"/>
                </a:tc>
              </a:tr>
              <a:tr h="55033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26" name="Table 25"/>
          <p:cNvGraphicFramePr>
            <a:graphicFrameLocks noGrp="1"/>
          </p:cNvGraphicFramePr>
          <p:nvPr/>
        </p:nvGraphicFramePr>
        <p:xfrm>
          <a:off x="2590800" y="5562600"/>
          <a:ext cx="1905000" cy="838200"/>
        </p:xfrm>
        <a:graphic>
          <a:graphicData uri="http://schemas.openxmlformats.org/drawingml/2006/table">
            <a:tbl>
              <a:tblPr bandRow="1">
                <a:tableStyleId>{2D5ABB26-0587-4C30-8999-92F81FD0307C}</a:tableStyleId>
              </a:tblPr>
              <a:tblGrid>
                <a:gridCol w="635000"/>
                <a:gridCol w="635000"/>
                <a:gridCol w="635000"/>
              </a:tblGrid>
              <a:tr h="4191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 anchor="ctr"/>
                </a:tc>
              </a:tr>
              <a:tr h="4191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27" name="TextBox 26"/>
          <p:cNvSpPr txBox="1"/>
          <p:nvPr/>
        </p:nvSpPr>
        <p:spPr>
          <a:xfrm>
            <a:off x="5486400" y="5638800"/>
            <a:ext cx="1752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Undefined</a:t>
            </a:r>
            <a:endParaRPr lang="en-US" sz="2800" dirty="0"/>
          </a:p>
        </p:txBody>
      </p:sp>
      <p:sp>
        <p:nvSpPr>
          <p:cNvPr id="16" name="Double Bracket 15"/>
          <p:cNvSpPr/>
          <p:nvPr/>
        </p:nvSpPr>
        <p:spPr>
          <a:xfrm>
            <a:off x="914400" y="2353072"/>
            <a:ext cx="1066800" cy="1524000"/>
          </a:xfrm>
          <a:prstGeom prst="bracketPair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Double Bracket 16"/>
          <p:cNvSpPr/>
          <p:nvPr/>
        </p:nvSpPr>
        <p:spPr>
          <a:xfrm>
            <a:off x="2819400" y="2353072"/>
            <a:ext cx="1066800" cy="1524000"/>
          </a:xfrm>
          <a:prstGeom prst="bracketPair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Double Bracket 24"/>
          <p:cNvSpPr/>
          <p:nvPr/>
        </p:nvSpPr>
        <p:spPr>
          <a:xfrm>
            <a:off x="4572000" y="2353072"/>
            <a:ext cx="1219200" cy="1524000"/>
          </a:xfrm>
          <a:prstGeom prst="bracketPair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Double Bracket 27"/>
          <p:cNvSpPr/>
          <p:nvPr/>
        </p:nvSpPr>
        <p:spPr>
          <a:xfrm>
            <a:off x="6477000" y="2353072"/>
            <a:ext cx="1066800" cy="1524000"/>
          </a:xfrm>
          <a:prstGeom prst="bracketPair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Double Bracket 28"/>
          <p:cNvSpPr/>
          <p:nvPr/>
        </p:nvSpPr>
        <p:spPr>
          <a:xfrm>
            <a:off x="762000" y="5181600"/>
            <a:ext cx="1066800" cy="1524000"/>
          </a:xfrm>
          <a:prstGeom prst="bracketPair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Double Bracket 29"/>
          <p:cNvSpPr/>
          <p:nvPr/>
        </p:nvSpPr>
        <p:spPr>
          <a:xfrm>
            <a:off x="2743200" y="5562600"/>
            <a:ext cx="1524000" cy="838200"/>
          </a:xfrm>
          <a:prstGeom prst="bracketPair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86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72008" y="332656"/>
            <a:ext cx="8964488" cy="6192688"/>
          </a:xfrm>
          <a:prstGeom prst="rect">
            <a:avLst/>
          </a:prstGeom>
          <a:solidFill>
            <a:schemeClr val="bg1">
              <a:lumMod val="85000"/>
              <a:alpha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16764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Dot </a:t>
            </a:r>
            <a:r>
              <a:rPr lang="en-US" dirty="0" smtClean="0"/>
              <a:t>Product</a:t>
            </a:r>
          </a:p>
          <a:p>
            <a:pPr marL="0" indent="0">
              <a:buNone/>
            </a:pPr>
            <a:r>
              <a:rPr lang="en-US" dirty="0" smtClean="0"/>
              <a:t>Also </a:t>
            </a:r>
            <a:r>
              <a:rPr lang="en-US" dirty="0"/>
              <a:t>known as the </a:t>
            </a:r>
            <a:r>
              <a:rPr lang="en-US" b="1" dirty="0"/>
              <a:t>element-wise </a:t>
            </a:r>
            <a:r>
              <a:rPr lang="en-US" b="1" dirty="0" smtClean="0"/>
              <a:t>product</a:t>
            </a:r>
            <a:endParaRPr lang="en-US" dirty="0"/>
          </a:p>
          <a:p>
            <a:pPr marL="0" indent="0">
              <a:buNone/>
            </a:pPr>
            <a:r>
              <a:rPr lang="en-US" dirty="0" err="1" smtClean="0"/>
              <a:t>OpenMx</a:t>
            </a:r>
            <a:r>
              <a:rPr lang="en-US" dirty="0" smtClean="0"/>
              <a:t> symbol * </a:t>
            </a:r>
            <a:endParaRPr lang="en-US" b="1" dirty="0" smtClean="0"/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707876"/>
              </p:ext>
            </p:extLst>
          </p:nvPr>
        </p:nvGraphicFramePr>
        <p:xfrm>
          <a:off x="1200150" y="3886200"/>
          <a:ext cx="2457450" cy="1524000"/>
        </p:xfrm>
        <a:graphic>
          <a:graphicData uri="http://schemas.openxmlformats.org/drawingml/2006/table">
            <a:tbl>
              <a:tblPr bandRow="1">
                <a:tableStyleId>{2D5ABB26-0587-4C30-8999-92F81FD0307C}</a:tableStyleId>
              </a:tblPr>
              <a:tblGrid>
                <a:gridCol w="819150"/>
                <a:gridCol w="819150"/>
                <a:gridCol w="819150"/>
              </a:tblGrid>
              <a:tr h="5080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r>
                        <a:rPr lang="en-US" baseline="-25000" dirty="0" smtClean="0"/>
                        <a:t>11</a:t>
                      </a:r>
                      <a:endParaRPr lang="en-US" baseline="-25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r>
                        <a:rPr lang="en-US" baseline="-25000" dirty="0" smtClean="0"/>
                        <a:t>12</a:t>
                      </a:r>
                      <a:endParaRPr lang="en-US" baseline="-25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r>
                        <a:rPr lang="en-US" baseline="-25000" dirty="0" smtClean="0"/>
                        <a:t>13</a:t>
                      </a:r>
                      <a:endParaRPr lang="en-US" baseline="-25000" dirty="0"/>
                    </a:p>
                  </a:txBody>
                  <a:tcPr anchor="ctr"/>
                </a:tc>
              </a:tr>
              <a:tr h="5080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r>
                        <a:rPr lang="en-US" baseline="-25000" dirty="0" smtClean="0"/>
                        <a:t>21</a:t>
                      </a:r>
                      <a:endParaRPr lang="en-US" baseline="-25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r>
                        <a:rPr lang="en-US" baseline="-25000" dirty="0" smtClean="0"/>
                        <a:t>22</a:t>
                      </a:r>
                      <a:endParaRPr lang="en-US" baseline="-25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r>
                        <a:rPr lang="en-US" baseline="-25000" dirty="0" smtClean="0"/>
                        <a:t>23</a:t>
                      </a:r>
                      <a:endParaRPr lang="en-US" baseline="-25000" dirty="0"/>
                    </a:p>
                  </a:txBody>
                  <a:tcPr anchor="ctr"/>
                </a:tc>
              </a:tr>
              <a:tr h="5080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r>
                        <a:rPr lang="en-US" baseline="-25000" dirty="0" smtClean="0"/>
                        <a:t>31</a:t>
                      </a:r>
                      <a:endParaRPr lang="en-US" baseline="-25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r>
                        <a:rPr lang="en-US" baseline="-25000" dirty="0" smtClean="0"/>
                        <a:t>32</a:t>
                      </a:r>
                      <a:endParaRPr lang="en-US" baseline="-25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r>
                        <a:rPr lang="en-US" baseline="-25000" dirty="0" smtClean="0"/>
                        <a:t>33</a:t>
                      </a:r>
                      <a:endParaRPr lang="en-US" baseline="-250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Double Bracket 4"/>
          <p:cNvSpPr/>
          <p:nvPr/>
        </p:nvSpPr>
        <p:spPr>
          <a:xfrm>
            <a:off x="1371600" y="3886200"/>
            <a:ext cx="2209800" cy="1600200"/>
          </a:xfrm>
          <a:prstGeom prst="bracketPair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3701432"/>
              </p:ext>
            </p:extLst>
          </p:nvPr>
        </p:nvGraphicFramePr>
        <p:xfrm>
          <a:off x="3714750" y="3886200"/>
          <a:ext cx="2457450" cy="1524000"/>
        </p:xfrm>
        <a:graphic>
          <a:graphicData uri="http://schemas.openxmlformats.org/drawingml/2006/table">
            <a:tbl>
              <a:tblPr bandRow="1">
                <a:tableStyleId>{2D5ABB26-0587-4C30-8999-92F81FD0307C}</a:tableStyleId>
              </a:tblPr>
              <a:tblGrid>
                <a:gridCol w="819150"/>
                <a:gridCol w="819150"/>
                <a:gridCol w="819150"/>
              </a:tblGrid>
              <a:tr h="5080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</a:t>
                      </a:r>
                      <a:r>
                        <a:rPr lang="en-US" baseline="-25000" dirty="0" smtClean="0"/>
                        <a:t>11</a:t>
                      </a:r>
                      <a:endParaRPr lang="en-US" baseline="-25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</a:t>
                      </a:r>
                      <a:r>
                        <a:rPr lang="en-US" baseline="-25000" dirty="0" smtClean="0"/>
                        <a:t>12</a:t>
                      </a:r>
                      <a:endParaRPr lang="en-US" baseline="-25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</a:t>
                      </a:r>
                      <a:r>
                        <a:rPr lang="en-US" baseline="-25000" dirty="0" smtClean="0"/>
                        <a:t>13</a:t>
                      </a:r>
                      <a:endParaRPr lang="en-US" baseline="-25000" dirty="0"/>
                    </a:p>
                  </a:txBody>
                  <a:tcPr anchor="ctr"/>
                </a:tc>
              </a:tr>
              <a:tr h="5080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</a:t>
                      </a:r>
                      <a:r>
                        <a:rPr lang="en-US" baseline="-25000" dirty="0" smtClean="0"/>
                        <a:t>21</a:t>
                      </a:r>
                      <a:endParaRPr lang="en-US" baseline="-25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</a:t>
                      </a:r>
                      <a:r>
                        <a:rPr lang="en-US" baseline="-25000" dirty="0" smtClean="0"/>
                        <a:t>22</a:t>
                      </a:r>
                      <a:endParaRPr lang="en-US" baseline="-25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</a:t>
                      </a:r>
                      <a:r>
                        <a:rPr lang="en-US" baseline="-25000" dirty="0" smtClean="0"/>
                        <a:t>23</a:t>
                      </a:r>
                      <a:endParaRPr lang="en-US" baseline="-25000" dirty="0"/>
                    </a:p>
                  </a:txBody>
                  <a:tcPr anchor="ctr"/>
                </a:tc>
              </a:tr>
              <a:tr h="5080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</a:t>
                      </a:r>
                      <a:r>
                        <a:rPr lang="en-US" baseline="-25000" dirty="0" smtClean="0"/>
                        <a:t>31</a:t>
                      </a:r>
                      <a:endParaRPr lang="en-US" baseline="-25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</a:t>
                      </a:r>
                      <a:r>
                        <a:rPr lang="en-US" baseline="-25000" dirty="0" smtClean="0"/>
                        <a:t>32</a:t>
                      </a:r>
                      <a:endParaRPr lang="en-US" baseline="-25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</a:t>
                      </a:r>
                      <a:r>
                        <a:rPr lang="en-US" baseline="-25000" dirty="0" smtClean="0"/>
                        <a:t>33</a:t>
                      </a:r>
                      <a:endParaRPr lang="en-US" baseline="-250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7" name="Double Bracket 6"/>
          <p:cNvSpPr/>
          <p:nvPr/>
        </p:nvSpPr>
        <p:spPr>
          <a:xfrm>
            <a:off x="3886200" y="3886200"/>
            <a:ext cx="2209800" cy="1600200"/>
          </a:xfrm>
          <a:prstGeom prst="bracketPair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6220003"/>
              </p:ext>
            </p:extLst>
          </p:nvPr>
        </p:nvGraphicFramePr>
        <p:xfrm>
          <a:off x="6553200" y="3886200"/>
          <a:ext cx="2457450" cy="1524000"/>
        </p:xfrm>
        <a:graphic>
          <a:graphicData uri="http://schemas.openxmlformats.org/drawingml/2006/table">
            <a:tbl>
              <a:tblPr bandRow="1">
                <a:tableStyleId>{2D5ABB26-0587-4C30-8999-92F81FD0307C}</a:tableStyleId>
              </a:tblPr>
              <a:tblGrid>
                <a:gridCol w="819150"/>
                <a:gridCol w="819150"/>
                <a:gridCol w="819150"/>
              </a:tblGrid>
              <a:tr h="5080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A</a:t>
                      </a:r>
                      <a:r>
                        <a:rPr lang="en-US" baseline="-25000" dirty="0" smtClean="0"/>
                        <a:t>11</a:t>
                      </a:r>
                      <a:r>
                        <a:rPr lang="en-US" dirty="0" smtClean="0"/>
                        <a:t>B</a:t>
                      </a:r>
                      <a:r>
                        <a:rPr lang="en-US" baseline="-25000" dirty="0" smtClean="0"/>
                        <a:t>11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A</a:t>
                      </a:r>
                      <a:r>
                        <a:rPr lang="en-US" baseline="-25000" dirty="0" smtClean="0"/>
                        <a:t>12</a:t>
                      </a:r>
                      <a:r>
                        <a:rPr lang="en-US" dirty="0" smtClean="0"/>
                        <a:t>B</a:t>
                      </a:r>
                      <a:r>
                        <a:rPr lang="en-US" baseline="-25000" dirty="0" smtClean="0"/>
                        <a:t>12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A</a:t>
                      </a:r>
                      <a:r>
                        <a:rPr lang="en-US" baseline="-25000" dirty="0" smtClean="0"/>
                        <a:t>13</a:t>
                      </a:r>
                      <a:r>
                        <a:rPr lang="en-US" dirty="0" smtClean="0"/>
                        <a:t>B</a:t>
                      </a:r>
                      <a:r>
                        <a:rPr lang="en-US" baseline="-25000" dirty="0" smtClean="0"/>
                        <a:t>13</a:t>
                      </a:r>
                    </a:p>
                  </a:txBody>
                  <a:tcPr anchor="ctr"/>
                </a:tc>
              </a:tr>
              <a:tr h="5080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A</a:t>
                      </a:r>
                      <a:r>
                        <a:rPr lang="en-US" baseline="-25000" dirty="0" smtClean="0"/>
                        <a:t>21</a:t>
                      </a:r>
                      <a:r>
                        <a:rPr lang="en-US" dirty="0" smtClean="0"/>
                        <a:t>B</a:t>
                      </a:r>
                      <a:r>
                        <a:rPr lang="en-US" baseline="-25000" dirty="0" smtClean="0"/>
                        <a:t>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A</a:t>
                      </a:r>
                      <a:r>
                        <a:rPr lang="en-US" baseline="-25000" dirty="0" smtClean="0"/>
                        <a:t>22</a:t>
                      </a:r>
                      <a:r>
                        <a:rPr lang="en-US" dirty="0" smtClean="0"/>
                        <a:t>B</a:t>
                      </a:r>
                      <a:r>
                        <a:rPr lang="en-US" baseline="-25000" dirty="0" smtClean="0"/>
                        <a:t>22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A</a:t>
                      </a:r>
                      <a:r>
                        <a:rPr lang="en-US" baseline="-25000" dirty="0" smtClean="0"/>
                        <a:t>23</a:t>
                      </a:r>
                      <a:r>
                        <a:rPr lang="en-US" dirty="0" smtClean="0"/>
                        <a:t>B</a:t>
                      </a:r>
                      <a:r>
                        <a:rPr lang="en-US" baseline="-25000" dirty="0" smtClean="0"/>
                        <a:t>23</a:t>
                      </a:r>
                    </a:p>
                  </a:txBody>
                  <a:tcPr anchor="ctr"/>
                </a:tc>
              </a:tr>
              <a:tr h="5080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A</a:t>
                      </a:r>
                      <a:r>
                        <a:rPr lang="en-US" baseline="-25000" dirty="0" smtClean="0"/>
                        <a:t>31</a:t>
                      </a:r>
                      <a:r>
                        <a:rPr lang="en-US" dirty="0" smtClean="0"/>
                        <a:t>B</a:t>
                      </a:r>
                      <a:r>
                        <a:rPr lang="en-US" baseline="-25000" dirty="0" smtClean="0"/>
                        <a:t>31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A</a:t>
                      </a:r>
                      <a:r>
                        <a:rPr lang="en-US" baseline="-25000" dirty="0" smtClean="0"/>
                        <a:t>32</a:t>
                      </a:r>
                      <a:r>
                        <a:rPr lang="en-US" dirty="0" smtClean="0"/>
                        <a:t>B</a:t>
                      </a:r>
                      <a:r>
                        <a:rPr lang="en-US" baseline="-25000" dirty="0" smtClean="0"/>
                        <a:t>32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A</a:t>
                      </a:r>
                      <a:r>
                        <a:rPr lang="en-US" baseline="-25000" dirty="0" smtClean="0"/>
                        <a:t>33</a:t>
                      </a:r>
                      <a:r>
                        <a:rPr lang="en-US" dirty="0" smtClean="0"/>
                        <a:t>B</a:t>
                      </a:r>
                      <a:r>
                        <a:rPr lang="en-US" baseline="-25000" dirty="0" smtClean="0"/>
                        <a:t>33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9" name="Double Bracket 8"/>
          <p:cNvSpPr/>
          <p:nvPr/>
        </p:nvSpPr>
        <p:spPr>
          <a:xfrm>
            <a:off x="6629400" y="3733800"/>
            <a:ext cx="2362200" cy="1752600"/>
          </a:xfrm>
          <a:prstGeom prst="bracketPair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6096000" y="4382869"/>
            <a:ext cx="533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=</a:t>
            </a:r>
            <a:endParaRPr lang="en-US" sz="3600" dirty="0"/>
          </a:p>
        </p:txBody>
      </p:sp>
      <p:sp>
        <p:nvSpPr>
          <p:cNvPr id="11" name="TextBox 10"/>
          <p:cNvSpPr txBox="1"/>
          <p:nvPr/>
        </p:nvSpPr>
        <p:spPr>
          <a:xfrm>
            <a:off x="895350" y="4306669"/>
            <a:ext cx="533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=</a:t>
            </a:r>
            <a:endParaRPr lang="en-US" sz="3600" dirty="0"/>
          </a:p>
        </p:txBody>
      </p:sp>
      <p:sp>
        <p:nvSpPr>
          <p:cNvPr id="12" name="TextBox 11"/>
          <p:cNvSpPr txBox="1"/>
          <p:nvPr/>
        </p:nvSpPr>
        <p:spPr>
          <a:xfrm>
            <a:off x="0" y="4306669"/>
            <a:ext cx="91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A</a:t>
            </a:r>
            <a:r>
              <a:rPr lang="en-US" sz="1200" baseline="30000" dirty="0" smtClean="0">
                <a:latin typeface="Wingdings"/>
                <a:ea typeface="Wingdings"/>
                <a:cs typeface="Wingdings"/>
                <a:sym typeface="Wingdings"/>
              </a:rPr>
              <a:t></a:t>
            </a:r>
            <a:r>
              <a:rPr lang="en-US" sz="3600" dirty="0" smtClean="0"/>
              <a:t>B</a:t>
            </a:r>
            <a:endParaRPr lang="en-US" sz="3600" dirty="0"/>
          </a:p>
        </p:txBody>
      </p:sp>
      <p:sp>
        <p:nvSpPr>
          <p:cNvPr id="13" name="Rectangle 12"/>
          <p:cNvSpPr/>
          <p:nvPr/>
        </p:nvSpPr>
        <p:spPr>
          <a:xfrm>
            <a:off x="3581400" y="4676001"/>
            <a:ext cx="2551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aseline="30000" dirty="0">
                <a:latin typeface="Wingdings"/>
                <a:sym typeface="Wingdings"/>
              </a:rPr>
              <a:t>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8508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angle 40"/>
          <p:cNvSpPr/>
          <p:nvPr/>
        </p:nvSpPr>
        <p:spPr>
          <a:xfrm>
            <a:off x="395536" y="332656"/>
            <a:ext cx="8352928" cy="6192688"/>
          </a:xfrm>
          <a:prstGeom prst="rect">
            <a:avLst/>
          </a:prstGeom>
          <a:solidFill>
            <a:schemeClr val="bg1">
              <a:lumMod val="85000"/>
              <a:alpha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9" y="404664"/>
            <a:ext cx="7776864" cy="3774504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Matrix Multiplication (Star product)</a:t>
            </a:r>
          </a:p>
          <a:p>
            <a:pPr marL="0" indent="0">
              <a:buNone/>
            </a:pPr>
            <a:r>
              <a:rPr lang="en-US" dirty="0" smtClean="0"/>
              <a:t>Number of columns of the first matrix must equal the number of rows of the second matrix.  </a:t>
            </a:r>
          </a:p>
          <a:p>
            <a:pPr marL="0" indent="0">
              <a:buNone/>
            </a:pPr>
            <a:r>
              <a:rPr lang="en-US" dirty="0" smtClean="0"/>
              <a:t>Product will have as many rows as the first matrix and as many columns as the second matrix.</a:t>
            </a:r>
          </a:p>
          <a:p>
            <a:pPr marL="0" indent="0">
              <a:buNone/>
            </a:pPr>
            <a:r>
              <a:rPr lang="en-US" dirty="0" err="1" smtClean="0"/>
              <a:t>OpenMx</a:t>
            </a:r>
            <a:r>
              <a:rPr lang="en-US" dirty="0" smtClean="0"/>
              <a:t> symbol %*%</a:t>
            </a:r>
            <a:endParaRPr lang="en-US" b="1" dirty="0" smtClean="0"/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C</a:t>
            </a:r>
            <a:r>
              <a:rPr lang="en-US" dirty="0" smtClean="0"/>
              <a:t> = </a:t>
            </a:r>
            <a:r>
              <a:rPr lang="en-US" b="1" dirty="0" smtClean="0"/>
              <a:t>A</a:t>
            </a:r>
            <a:r>
              <a:rPr lang="en-US" dirty="0" smtClean="0"/>
              <a:t> </a:t>
            </a:r>
            <a:r>
              <a:rPr lang="en-US" baseline="30000" dirty="0" smtClean="0"/>
              <a:t>x</a:t>
            </a:r>
            <a:r>
              <a:rPr lang="en-US" dirty="0" smtClean="0"/>
              <a:t> </a:t>
            </a:r>
            <a:r>
              <a:rPr lang="en-US" b="1" dirty="0" smtClean="0"/>
              <a:t>B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0375284"/>
              </p:ext>
            </p:extLst>
          </p:nvPr>
        </p:nvGraphicFramePr>
        <p:xfrm>
          <a:off x="3124200" y="3819377"/>
          <a:ext cx="1981200" cy="914400"/>
        </p:xfrm>
        <a:graphic>
          <a:graphicData uri="http://schemas.openxmlformats.org/drawingml/2006/table">
            <a:tbl>
              <a:tblPr bandRow="1">
                <a:tableStyleId>{2D5ABB26-0587-4C30-8999-92F81FD0307C}</a:tableStyleId>
              </a:tblPr>
              <a:tblGrid>
                <a:gridCol w="660400"/>
                <a:gridCol w="660400"/>
                <a:gridCol w="660400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 anchor="ctr"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9081578"/>
              </p:ext>
            </p:extLst>
          </p:nvPr>
        </p:nvGraphicFramePr>
        <p:xfrm>
          <a:off x="5791200" y="3362177"/>
          <a:ext cx="1219200" cy="1650999"/>
        </p:xfrm>
        <a:graphic>
          <a:graphicData uri="http://schemas.openxmlformats.org/drawingml/2006/table">
            <a:tbl>
              <a:tblPr bandRow="1">
                <a:tableStyleId>{2D5ABB26-0587-4C30-8999-92F81FD0307C}</a:tableStyleId>
              </a:tblPr>
              <a:tblGrid>
                <a:gridCol w="609600"/>
                <a:gridCol w="609600"/>
              </a:tblGrid>
              <a:tr h="55033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 anchor="ctr"/>
                </a:tc>
              </a:tr>
              <a:tr h="55033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 anchor="ctr"/>
                </a:tc>
              </a:tr>
              <a:tr h="55033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133600" y="3971777"/>
            <a:ext cx="533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=</a:t>
            </a:r>
            <a:endParaRPr lang="en-US" sz="3600" dirty="0"/>
          </a:p>
        </p:txBody>
      </p:sp>
      <p:sp>
        <p:nvSpPr>
          <p:cNvPr id="8" name="TextBox 7"/>
          <p:cNvSpPr txBox="1"/>
          <p:nvPr/>
        </p:nvSpPr>
        <p:spPr>
          <a:xfrm>
            <a:off x="914400" y="3971777"/>
            <a:ext cx="533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C</a:t>
            </a:r>
            <a:endParaRPr lang="en-US" sz="3600" b="1" dirty="0"/>
          </a:p>
        </p:txBody>
      </p:sp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1752600" y="5105400"/>
          <a:ext cx="3733800" cy="1293779"/>
        </p:xfrm>
        <a:graphic>
          <a:graphicData uri="http://schemas.openxmlformats.org/drawingml/2006/table">
            <a:tbl>
              <a:tblPr bandRow="1">
                <a:tableStyleId>{2D5ABB26-0587-4C30-8999-92F81FD0307C}</a:tableStyleId>
              </a:tblPr>
              <a:tblGrid>
                <a:gridCol w="1866900"/>
                <a:gridCol w="1866900"/>
              </a:tblGrid>
              <a:tr h="6858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3*2 + 4*3 + 7*6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607979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1066800" y="5257800"/>
            <a:ext cx="533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=</a:t>
            </a:r>
            <a:endParaRPr lang="en-US" sz="3600" dirty="0"/>
          </a:p>
        </p:txBody>
      </p:sp>
      <p:graphicFrame>
        <p:nvGraphicFramePr>
          <p:cNvPr id="49" name="Table 48"/>
          <p:cNvGraphicFramePr>
            <a:graphicFrameLocks noGrp="1"/>
          </p:cNvGraphicFramePr>
          <p:nvPr/>
        </p:nvGraphicFramePr>
        <p:xfrm>
          <a:off x="6858000" y="4876800"/>
          <a:ext cx="1371600" cy="1371600"/>
        </p:xfrm>
        <a:graphic>
          <a:graphicData uri="http://schemas.openxmlformats.org/drawingml/2006/table">
            <a:tbl>
              <a:tblPr bandRow="1">
                <a:tableStyleId>{2D5ABB26-0587-4C30-8999-92F81FD0307C}</a:tableStyleId>
              </a:tblPr>
              <a:tblGrid>
                <a:gridCol w="685800"/>
                <a:gridCol w="685800"/>
              </a:tblGrid>
              <a:tr h="6858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68580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0" name="TextBox 49"/>
          <p:cNvSpPr txBox="1"/>
          <p:nvPr/>
        </p:nvSpPr>
        <p:spPr>
          <a:xfrm>
            <a:off x="6096000" y="5257800"/>
            <a:ext cx="533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=</a:t>
            </a:r>
            <a:endParaRPr lang="en-US" sz="3600" dirty="0"/>
          </a:p>
        </p:txBody>
      </p:sp>
      <p:graphicFrame>
        <p:nvGraphicFramePr>
          <p:cNvPr id="51" name="Table 50"/>
          <p:cNvGraphicFramePr>
            <a:graphicFrameLocks noGrp="1"/>
          </p:cNvGraphicFramePr>
          <p:nvPr/>
        </p:nvGraphicFramePr>
        <p:xfrm>
          <a:off x="6858000" y="4876800"/>
          <a:ext cx="1371600" cy="1371600"/>
        </p:xfrm>
        <a:graphic>
          <a:graphicData uri="http://schemas.openxmlformats.org/drawingml/2006/table">
            <a:tbl>
              <a:tblPr bandRow="1">
                <a:tableStyleId>{2D5ABB26-0587-4C30-8999-92F81FD0307C}</a:tableStyleId>
              </a:tblPr>
              <a:tblGrid>
                <a:gridCol w="685800"/>
                <a:gridCol w="685800"/>
              </a:tblGrid>
              <a:tr h="6858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37</a:t>
                      </a:r>
                      <a:endParaRPr lang="en-US" dirty="0"/>
                    </a:p>
                  </a:txBody>
                  <a:tcPr anchor="ctr"/>
                </a:tc>
              </a:tr>
              <a:tr h="68580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52" name="Table 51"/>
          <p:cNvGraphicFramePr>
            <a:graphicFrameLocks noGrp="1"/>
          </p:cNvGraphicFramePr>
          <p:nvPr/>
        </p:nvGraphicFramePr>
        <p:xfrm>
          <a:off x="6858000" y="4876800"/>
          <a:ext cx="1371600" cy="1371600"/>
        </p:xfrm>
        <a:graphic>
          <a:graphicData uri="http://schemas.openxmlformats.org/drawingml/2006/table">
            <a:tbl>
              <a:tblPr bandRow="1">
                <a:tableStyleId>{2D5ABB26-0587-4C30-8999-92F81FD0307C}</a:tableStyleId>
              </a:tblPr>
              <a:tblGrid>
                <a:gridCol w="685800"/>
                <a:gridCol w="685800"/>
              </a:tblGrid>
              <a:tr h="6858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37</a:t>
                      </a:r>
                      <a:endParaRPr lang="en-US" dirty="0"/>
                    </a:p>
                  </a:txBody>
                  <a:tcPr anchor="ctr"/>
                </a:tc>
              </a:tr>
              <a:tr h="6858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34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53" name="Table 52"/>
          <p:cNvGraphicFramePr>
            <a:graphicFrameLocks noGrp="1"/>
          </p:cNvGraphicFramePr>
          <p:nvPr/>
        </p:nvGraphicFramePr>
        <p:xfrm>
          <a:off x="6858000" y="4876800"/>
          <a:ext cx="1371600" cy="1371600"/>
        </p:xfrm>
        <a:graphic>
          <a:graphicData uri="http://schemas.openxmlformats.org/drawingml/2006/table">
            <a:tbl>
              <a:tblPr bandRow="1">
                <a:tableStyleId>{2D5ABB26-0587-4C30-8999-92F81FD0307C}</a:tableStyleId>
              </a:tblPr>
              <a:tblGrid>
                <a:gridCol w="685800"/>
                <a:gridCol w="685800"/>
              </a:tblGrid>
              <a:tr h="6858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37</a:t>
                      </a:r>
                      <a:endParaRPr lang="en-US" dirty="0"/>
                    </a:p>
                  </a:txBody>
                  <a:tcPr anchor="ctr"/>
                </a:tc>
              </a:tr>
              <a:tr h="6858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34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37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27" name="Table 26"/>
          <p:cNvGraphicFramePr>
            <a:graphicFrameLocks noGrp="1"/>
          </p:cNvGraphicFramePr>
          <p:nvPr/>
        </p:nvGraphicFramePr>
        <p:xfrm>
          <a:off x="1752600" y="5105400"/>
          <a:ext cx="3733800" cy="1293779"/>
        </p:xfrm>
        <a:graphic>
          <a:graphicData uri="http://schemas.openxmlformats.org/drawingml/2006/table">
            <a:tbl>
              <a:tblPr bandRow="1">
                <a:tableStyleId>{2D5ABB26-0587-4C30-8999-92F81FD0307C}</a:tableStyleId>
              </a:tblPr>
              <a:tblGrid>
                <a:gridCol w="1866900"/>
                <a:gridCol w="1866900"/>
              </a:tblGrid>
              <a:tr h="6858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3*2 + 4*3 + 7*6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3*1 + 4*5 + 7*2</a:t>
                      </a:r>
                      <a:endParaRPr lang="en-US" dirty="0"/>
                    </a:p>
                  </a:txBody>
                  <a:tcPr anchor="ctr"/>
                </a:tc>
              </a:tr>
              <a:tr h="607979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/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29" name="Table 28"/>
          <p:cNvGraphicFramePr>
            <a:graphicFrameLocks noGrp="1"/>
          </p:cNvGraphicFramePr>
          <p:nvPr/>
        </p:nvGraphicFramePr>
        <p:xfrm>
          <a:off x="1752600" y="5105400"/>
          <a:ext cx="3733800" cy="1293779"/>
        </p:xfrm>
        <a:graphic>
          <a:graphicData uri="http://schemas.openxmlformats.org/drawingml/2006/table">
            <a:tbl>
              <a:tblPr bandRow="1">
                <a:tableStyleId>{2D5ABB26-0587-4C30-8999-92F81FD0307C}</a:tableStyleId>
              </a:tblPr>
              <a:tblGrid>
                <a:gridCol w="1866900"/>
                <a:gridCol w="1866900"/>
              </a:tblGrid>
              <a:tr h="6858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3*2 + 4*3 + 7*6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3*1 + 4*5 + 7*2</a:t>
                      </a:r>
                      <a:endParaRPr lang="en-US" dirty="0"/>
                    </a:p>
                  </a:txBody>
                  <a:tcPr anchor="ctr"/>
                </a:tc>
              </a:tr>
              <a:tr h="60797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5*2 + 6*3 + 1*6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/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30" name="Table 29"/>
          <p:cNvGraphicFramePr>
            <a:graphicFrameLocks noGrp="1"/>
          </p:cNvGraphicFramePr>
          <p:nvPr/>
        </p:nvGraphicFramePr>
        <p:xfrm>
          <a:off x="1752600" y="5105400"/>
          <a:ext cx="3733800" cy="1293779"/>
        </p:xfrm>
        <a:graphic>
          <a:graphicData uri="http://schemas.openxmlformats.org/drawingml/2006/table">
            <a:tbl>
              <a:tblPr bandRow="1">
                <a:tableStyleId>{2D5ABB26-0587-4C30-8999-92F81FD0307C}</a:tableStyleId>
              </a:tblPr>
              <a:tblGrid>
                <a:gridCol w="1866900"/>
                <a:gridCol w="1866900"/>
              </a:tblGrid>
              <a:tr h="6858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3*2 + 4*3 + 7*6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3*1 + 4*5 + 7*2</a:t>
                      </a:r>
                      <a:endParaRPr lang="en-US" dirty="0"/>
                    </a:p>
                  </a:txBody>
                  <a:tcPr anchor="ctr"/>
                </a:tc>
              </a:tr>
              <a:tr h="60797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5*2 + 6*3 + 1*6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5*1 +6*5 + 1*2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31" name="Double Bracket 30"/>
          <p:cNvSpPr/>
          <p:nvPr/>
        </p:nvSpPr>
        <p:spPr>
          <a:xfrm>
            <a:off x="3200400" y="3895577"/>
            <a:ext cx="1752600" cy="762000"/>
          </a:xfrm>
          <a:prstGeom prst="bracketPair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Double Bracket 34"/>
          <p:cNvSpPr/>
          <p:nvPr/>
        </p:nvSpPr>
        <p:spPr>
          <a:xfrm>
            <a:off x="5867400" y="3417168"/>
            <a:ext cx="1066800" cy="1524000"/>
          </a:xfrm>
          <a:prstGeom prst="bracketPair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Double Bracket 36"/>
          <p:cNvSpPr/>
          <p:nvPr/>
        </p:nvSpPr>
        <p:spPr>
          <a:xfrm>
            <a:off x="1828800" y="5257800"/>
            <a:ext cx="3581400" cy="1066800"/>
          </a:xfrm>
          <a:prstGeom prst="bracketPair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Double Bracket 37"/>
          <p:cNvSpPr/>
          <p:nvPr/>
        </p:nvSpPr>
        <p:spPr>
          <a:xfrm>
            <a:off x="6934200" y="5029200"/>
            <a:ext cx="1219200" cy="1143000"/>
          </a:xfrm>
          <a:prstGeom prst="bracketPair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TextBox 38"/>
          <p:cNvSpPr txBox="1"/>
          <p:nvPr/>
        </p:nvSpPr>
        <p:spPr>
          <a:xfrm>
            <a:off x="5257800" y="4047977"/>
            <a:ext cx="381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8897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395536" y="332656"/>
            <a:ext cx="8352928" cy="6192688"/>
          </a:xfrm>
          <a:prstGeom prst="rect">
            <a:avLst/>
          </a:prstGeom>
          <a:solidFill>
            <a:schemeClr val="bg1">
              <a:lumMod val="85000"/>
              <a:alpha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Kroneker</a:t>
            </a:r>
            <a:r>
              <a:rPr lang="en-US" dirty="0"/>
              <a:t> Product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153400" cy="8381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 smtClean="0"/>
              <a:t>OpenMx</a:t>
            </a:r>
            <a:r>
              <a:rPr lang="en-US" dirty="0" smtClean="0"/>
              <a:t> </a:t>
            </a:r>
            <a:r>
              <a:rPr lang="en-US" dirty="0"/>
              <a:t>symbol </a:t>
            </a:r>
            <a:r>
              <a:rPr lang="en-US" dirty="0" smtClean="0"/>
              <a:t>%x%</a:t>
            </a:r>
            <a:endParaRPr lang="en-US" b="1" dirty="0"/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57205890"/>
              </p:ext>
            </p:extLst>
          </p:nvPr>
        </p:nvGraphicFramePr>
        <p:xfrm>
          <a:off x="1676400" y="3657599"/>
          <a:ext cx="5715000" cy="272912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68" name="Equation" r:id="rId3" imgW="2552700" imgH="1219200" progId="Equation.DSMT4">
                  <p:embed/>
                </p:oleObj>
              </mc:Choice>
              <mc:Fallback>
                <p:oleObj name="Equation" r:id="rId3" imgW="2552700" imgH="1219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676400" y="3657599"/>
                        <a:ext cx="5715000" cy="272912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25610090"/>
              </p:ext>
            </p:extLst>
          </p:nvPr>
        </p:nvGraphicFramePr>
        <p:xfrm>
          <a:off x="838200" y="2362200"/>
          <a:ext cx="7311580" cy="121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69" name="Equation" r:id="rId5" imgW="3429000" imgH="571500" progId="Equation.DSMT4">
                  <p:embed/>
                </p:oleObj>
              </mc:Choice>
              <mc:Fallback>
                <p:oleObj name="Equation" r:id="rId5" imgW="3429000" imgH="5715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838200" y="2362200"/>
                        <a:ext cx="7311580" cy="1219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16783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95536" y="332656"/>
            <a:ext cx="8352928" cy="6192688"/>
          </a:xfrm>
          <a:prstGeom prst="rect">
            <a:avLst/>
          </a:prstGeom>
          <a:solidFill>
            <a:schemeClr val="bg1">
              <a:lumMod val="85000"/>
              <a:alpha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Quadratic Product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268760"/>
                <a:ext cx="8229600" cy="4857403"/>
              </a:xfrm>
            </p:spPr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dirty="0" smtClean="0"/>
                      <m:t>The</m:t>
                    </m:r>
                    <m:r>
                      <m:rPr>
                        <m:nor/>
                      </m:rPr>
                      <a:rPr lang="en-US" dirty="0" smtClean="0"/>
                      <m:t> </m:t>
                    </m:r>
                    <m:r>
                      <m:rPr>
                        <m:nor/>
                      </m:rPr>
                      <a:rPr lang="en-US" dirty="0" smtClean="0"/>
                      <m:t>quadratic</m:t>
                    </m:r>
                    <m:r>
                      <m:rPr>
                        <m:nor/>
                      </m:rPr>
                      <a:rPr lang="en-US" dirty="0" smtClean="0"/>
                      <m:t> </m:t>
                    </m:r>
                    <m:r>
                      <m:rPr>
                        <m:nor/>
                      </m:rPr>
                      <a:rPr lang="en-US" dirty="0" smtClean="0"/>
                      <m:t>product</m:t>
                    </m:r>
                    <m:r>
                      <m:rPr>
                        <m:nor/>
                      </m:rPr>
                      <a:rPr lang="en-US" dirty="0" smtClean="0"/>
                      <m:t> </m:t>
                    </m:r>
                    <m:r>
                      <m:rPr>
                        <m:nor/>
                      </m:rPr>
                      <a:rPr lang="en-US" dirty="0" smtClean="0"/>
                      <m:t>is</m:t>
                    </m:r>
                    <m:r>
                      <m:rPr>
                        <m:nor/>
                      </m:rPr>
                      <a:rPr lang="en-US" dirty="0" smtClean="0"/>
                      <m:t> </m:t>
                    </m:r>
                    <m:r>
                      <m:rPr>
                        <m:nor/>
                      </m:rPr>
                      <a:rPr lang="en-US" dirty="0" smtClean="0"/>
                      <m:t>extremely</m:t>
                    </m:r>
                    <m:r>
                      <m:rPr>
                        <m:nor/>
                      </m:rPr>
                      <a:rPr lang="en-US" dirty="0" smtClean="0"/>
                      <m:t> </m:t>
                    </m:r>
                    <m:r>
                      <m:rPr>
                        <m:nor/>
                      </m:rPr>
                      <a:rPr lang="en-US" dirty="0" smtClean="0"/>
                      <m:t>useful</m:t>
                    </m:r>
                    <m:r>
                      <m:rPr>
                        <m:nor/>
                      </m:rPr>
                      <a:rPr lang="en-US" dirty="0" smtClean="0"/>
                      <m:t> </m:t>
                    </m:r>
                    <m:r>
                      <m:rPr>
                        <m:nor/>
                      </m:rPr>
                      <a:rPr lang="en-US" dirty="0" smtClean="0"/>
                      <m:t>in</m:t>
                    </m:r>
                    <m:r>
                      <m:rPr>
                        <m:nor/>
                      </m:rPr>
                      <a:rPr lang="en-US" dirty="0" smtClean="0"/>
                      <m:t> </m:t>
                    </m:r>
                    <m:r>
                      <m:rPr>
                        <m:nor/>
                      </m:rPr>
                      <a:rPr lang="en-US" dirty="0" smtClean="0"/>
                      <m:t>statistical</m:t>
                    </m:r>
                    <m:r>
                      <m:rPr>
                        <m:nor/>
                      </m:rPr>
                      <a:rPr lang="en-US" dirty="0" smtClean="0"/>
                      <m:t> </m:t>
                    </m:r>
                    <m:r>
                      <m:rPr>
                        <m:nor/>
                      </m:rPr>
                      <a:rPr lang="en-US" dirty="0" smtClean="0"/>
                      <m:t>analysis</m:t>
                    </m:r>
                    <m:r>
                      <m:rPr>
                        <m:nor/>
                      </m:rPr>
                      <a:rPr lang="en-US" dirty="0" smtClean="0"/>
                      <m:t> (</m:t>
                    </m:r>
                    <m:r>
                      <m:rPr>
                        <m:nor/>
                      </m:rPr>
                      <a:rPr lang="en-US" dirty="0" smtClean="0"/>
                      <m:t>particularly</m:t>
                    </m:r>
                    <m:r>
                      <m:rPr>
                        <m:nor/>
                      </m:rPr>
                      <a:rPr lang="en-US" dirty="0" smtClean="0"/>
                      <m:t> </m:t>
                    </m:r>
                    <m:r>
                      <m:rPr>
                        <m:nor/>
                      </m:rPr>
                      <a:rPr lang="en-US" dirty="0" smtClean="0"/>
                      <m:t>in</m:t>
                    </m:r>
                    <m:r>
                      <m:rPr>
                        <m:nor/>
                      </m:rPr>
                      <a:rPr lang="en-US" dirty="0" smtClean="0"/>
                      <m:t> </m:t>
                    </m:r>
                    <m:r>
                      <m:rPr>
                        <m:nor/>
                      </m:rPr>
                      <a:rPr lang="en-US" dirty="0" smtClean="0"/>
                      <m:t>Structural</m:t>
                    </m:r>
                    <m:r>
                      <m:rPr>
                        <m:nor/>
                      </m:rPr>
                      <a:rPr lang="en-US" dirty="0" smtClean="0"/>
                      <m:t> </m:t>
                    </m:r>
                    <m:r>
                      <m:rPr>
                        <m:nor/>
                      </m:rPr>
                      <a:rPr lang="en-US" dirty="0" smtClean="0"/>
                      <m:t>Equation</m:t>
                    </m:r>
                    <m:r>
                      <m:rPr>
                        <m:nor/>
                      </m:rPr>
                      <a:rPr lang="en-US" dirty="0" smtClean="0"/>
                      <m:t> </m:t>
                    </m:r>
                    <m:r>
                      <m:rPr>
                        <m:nor/>
                      </m:rPr>
                      <a:rPr lang="en-US" dirty="0" smtClean="0"/>
                      <m:t>Modeling</m:t>
                    </m:r>
                    <m:r>
                      <m:rPr>
                        <m:nor/>
                      </m:rPr>
                      <a:rPr lang="en-US" dirty="0" smtClean="0"/>
                      <m:t>)</m:t>
                    </m:r>
                  </m:oMath>
                </a14:m>
                <a:endParaRPr lang="en-US" dirty="0"/>
              </a:p>
              <a:p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dirty="0" err="1"/>
                      <m:t>OpenMx</m:t>
                    </m:r>
                    <m:r>
                      <m:rPr>
                        <m:nor/>
                      </m:rPr>
                      <a:rPr lang="en-US" dirty="0"/>
                      <m:t> </m:t>
                    </m:r>
                    <m:r>
                      <m:rPr>
                        <m:nor/>
                      </m:rPr>
                      <a:rPr lang="en-US" dirty="0"/>
                      <m:t>symbol</m:t>
                    </m:r>
                    <m:r>
                      <m:rPr>
                        <m:nor/>
                      </m:rPr>
                      <a:rPr lang="en-US" dirty="0"/>
                      <m:t> %&amp;%</m:t>
                    </m:r>
                  </m:oMath>
                </a14:m>
                <a:endParaRPr lang="en-US" b="1" dirty="0"/>
              </a:p>
              <a:p>
                <a:endParaRPr lang="en-US" dirty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AU" b="0" i="1" smtClean="0">
                        <a:latin typeface="Cambria Math"/>
                      </a:rPr>
                      <m:t>    </m:t>
                    </m:r>
                    <m:r>
                      <a:rPr lang="en-AU" b="0" i="1" smtClean="0">
                        <a:latin typeface="Cambria Math"/>
                      </a:rPr>
                      <m:t>𝐴</m:t>
                    </m:r>
                    <m:r>
                      <a:rPr lang="en-AU" b="0" i="1" smtClean="0">
                        <a:latin typeface="Cambria Math"/>
                      </a:rPr>
                      <m:t>%&amp;%</m:t>
                    </m:r>
                    <m:r>
                      <a:rPr lang="en-AU" b="0" i="1" smtClean="0">
                        <a:latin typeface="Cambria Math"/>
                      </a:rPr>
                      <m:t>𝐵</m:t>
                    </m:r>
                    <m:r>
                      <a:rPr lang="en-AU" b="0" i="1" smtClean="0">
                        <a:latin typeface="Cambria Math"/>
                      </a:rPr>
                      <m:t>=</m:t>
                    </m:r>
                    <m:r>
                      <a:rPr lang="en-AU" b="0" i="1" smtClean="0">
                        <a:latin typeface="Cambria Math"/>
                      </a:rPr>
                      <m:t>𝐴𝐵𝐴𝑇</m:t>
                    </m:r>
                    <m:r>
                      <a:rPr lang="en-AU" b="0" i="1" smtClean="0">
                        <a:latin typeface="Cambria Math"/>
                      </a:rPr>
                      <m:t>=    </m:t>
                    </m:r>
                    <m:d>
                      <m:dPr>
                        <m:begChr m:val="["/>
                        <m:endChr m:val="]"/>
                        <m:ctrlPr>
                          <a:rPr lang="en-AU" b="0" i="1" smtClean="0">
                            <a:latin typeface="Cambria Math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AU" b="0" i="1" smtClean="0"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AU" b="0" i="1" smtClean="0">
                                  <a:latin typeface="Cambria Math"/>
                                </a:rPr>
                                <m:t>𝑎</m:t>
                              </m:r>
                              <m:r>
                                <a:rPr lang="en-AU" b="0" i="1" baseline="-25000" smtClean="0">
                                  <a:latin typeface="Cambria Math"/>
                                </a:rPr>
                                <m:t>11</m:t>
                              </m:r>
                            </m:e>
                            <m:e>
                              <m:r>
                                <m:rPr>
                                  <m:brk m:alnAt="7"/>
                                </m:rPr>
                                <a:rPr lang="en-AU" i="1">
                                  <a:latin typeface="Cambria Math"/>
                                </a:rPr>
                                <m:t>𝑎</m:t>
                              </m:r>
                              <m:r>
                                <a:rPr lang="en-AU" i="1" baseline="-25000">
                                  <a:latin typeface="Cambria Math"/>
                                </a:rPr>
                                <m:t>1</m:t>
                              </m:r>
                              <m:r>
                                <a:rPr lang="en-AU" b="0" i="1" baseline="-25000" smtClean="0">
                                  <a:latin typeface="Cambria Math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AU" i="1">
                                  <a:latin typeface="Cambria Math"/>
                                </a:rPr>
                                <m:t>𝑎</m:t>
                              </m:r>
                              <m:r>
                                <a:rPr lang="en-AU" b="0" i="1" baseline="-25000" smtClean="0">
                                  <a:latin typeface="Cambria Math"/>
                                </a:rPr>
                                <m:t>2</m:t>
                              </m:r>
                              <m:r>
                                <a:rPr lang="en-AU" i="1" baseline="-25000">
                                  <a:latin typeface="Cambria Math"/>
                                </a:rPr>
                                <m:t>1</m:t>
                              </m:r>
                            </m:e>
                            <m:e>
                              <m:r>
                                <m:rPr>
                                  <m:brk m:alnAt="7"/>
                                </m:rPr>
                                <a:rPr lang="en-AU" i="1">
                                  <a:latin typeface="Cambria Math"/>
                                </a:rPr>
                                <m:t>𝑎</m:t>
                              </m:r>
                              <m:r>
                                <a:rPr lang="en-AU" b="0" i="1" baseline="-25000" smtClean="0">
                                  <a:latin typeface="Cambria Math"/>
                                </a:rPr>
                                <m:t>22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dirty="0" smtClean="0"/>
                  <a:t>x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AU" i="1">
                            <a:latin typeface="Cambria Math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AU" i="1" smtClean="0"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r>
                                <a:rPr lang="en-AU" b="0" i="1" smtClean="0">
                                  <a:latin typeface="Cambria Math"/>
                                </a:rPr>
                                <m:t>𝑏</m:t>
                              </m:r>
                              <m:r>
                                <a:rPr lang="en-AU" i="1" baseline="-25000">
                                  <a:latin typeface="Cambria Math"/>
                                </a:rPr>
                                <m:t>11</m:t>
                              </m:r>
                            </m:e>
                            <m:e>
                              <m:r>
                                <a:rPr lang="en-AU" b="0" i="1" smtClean="0">
                                  <a:latin typeface="Cambria Math"/>
                                </a:rPr>
                                <m:t>𝑏</m:t>
                              </m:r>
                              <m:r>
                                <a:rPr lang="en-AU" i="1" baseline="-25000">
                                  <a:latin typeface="Cambria Math"/>
                                </a:rPr>
                                <m:t>12</m:t>
                              </m:r>
                            </m:e>
                          </m:mr>
                          <m:mr>
                            <m:e>
                              <m:r>
                                <a:rPr lang="en-AU" b="0" i="1" smtClean="0">
                                  <a:latin typeface="Cambria Math"/>
                                </a:rPr>
                                <m:t>𝑏</m:t>
                              </m:r>
                              <m:r>
                                <a:rPr lang="en-AU" i="1" baseline="-25000">
                                  <a:latin typeface="Cambria Math"/>
                                </a:rPr>
                                <m:t>21</m:t>
                              </m:r>
                            </m:e>
                            <m:e>
                              <m:r>
                                <a:rPr lang="en-AU" b="0" i="1" smtClean="0">
                                  <a:latin typeface="Cambria Math"/>
                                </a:rPr>
                                <m:t>𝑏</m:t>
                              </m:r>
                              <m:r>
                                <a:rPr lang="en-AU" i="1" baseline="-25000">
                                  <a:latin typeface="Cambria Math"/>
                                </a:rPr>
                                <m:t>22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dirty="0" smtClean="0"/>
                  <a:t>x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AU" i="1">
                            <a:latin typeface="Cambria Math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AU" i="1"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AU" i="1">
                                  <a:latin typeface="Cambria Math"/>
                                </a:rPr>
                                <m:t>𝑎</m:t>
                              </m:r>
                              <m:r>
                                <a:rPr lang="en-AU" i="1" baseline="-25000">
                                  <a:latin typeface="Cambria Math"/>
                                </a:rPr>
                                <m:t>11</m:t>
                              </m:r>
                            </m:e>
                            <m:e>
                              <m:r>
                                <m:rPr>
                                  <m:brk m:alnAt="7"/>
                                </m:rPr>
                                <a:rPr lang="en-AU" i="1">
                                  <a:latin typeface="Cambria Math"/>
                                </a:rPr>
                                <m:t>𝑎</m:t>
                              </m:r>
                              <m:r>
                                <a:rPr lang="en-AU" i="1" baseline="-25000">
                                  <a:latin typeface="Cambria Math"/>
                                </a:rPr>
                                <m:t>2</m:t>
                              </m:r>
                              <m:r>
                                <a:rPr lang="en-AU" b="0" i="1" baseline="-25000" smtClean="0">
                                  <a:latin typeface="Cambria Math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AU" i="1" smtClean="0">
                                  <a:latin typeface="Cambria Math"/>
                                </a:rPr>
                                <m:t>𝑎</m:t>
                              </m:r>
                              <m:r>
                                <a:rPr lang="en-AU" i="1" baseline="-25000">
                                  <a:latin typeface="Cambria Math"/>
                                </a:rPr>
                                <m:t>1</m:t>
                              </m:r>
                              <m:r>
                                <a:rPr lang="en-AU" b="0" i="1" baseline="-25000" smtClean="0">
                                  <a:latin typeface="Cambria Math"/>
                                </a:rPr>
                                <m:t>2</m:t>
                              </m:r>
                            </m:e>
                            <m:e>
                              <m:r>
                                <m:rPr>
                                  <m:brk m:alnAt="7"/>
                                </m:rPr>
                                <a:rPr lang="en-AU" i="1">
                                  <a:latin typeface="Cambria Math"/>
                                </a:rPr>
                                <m:t>𝑎</m:t>
                              </m:r>
                              <m:r>
                                <a:rPr lang="en-AU" i="1" baseline="-25000">
                                  <a:latin typeface="Cambria Math"/>
                                </a:rPr>
                                <m:t>22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AU" baseline="-250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268760"/>
                <a:ext cx="8229600" cy="4857403"/>
              </a:xfr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0708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5536" y="332656"/>
            <a:ext cx="8352928" cy="6192688"/>
          </a:xfrm>
          <a:prstGeom prst="rect">
            <a:avLst/>
          </a:prstGeom>
          <a:solidFill>
            <a:schemeClr val="bg1">
              <a:lumMod val="85000"/>
              <a:alpha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dirty="0" smtClean="0"/>
              <a:t>Our first </a:t>
            </a:r>
            <a:r>
              <a:rPr lang="en-US" dirty="0" err="1" smtClean="0"/>
              <a:t>OpenMx</a:t>
            </a:r>
            <a:r>
              <a:rPr lang="en-US" dirty="0" smtClean="0"/>
              <a:t> script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Linear regression </a:t>
            </a:r>
            <a:r>
              <a:rPr lang="en-US" sz="1800" dirty="0" smtClean="0"/>
              <a:t>( aka </a:t>
            </a:r>
            <a:r>
              <a:rPr lang="en-US" sz="1800" dirty="0"/>
              <a:t>simple regression, Ordinary Least Squares </a:t>
            </a:r>
            <a:r>
              <a:rPr lang="en-US" sz="1800" dirty="0" smtClean="0"/>
              <a:t>Regression, linear model)</a:t>
            </a:r>
            <a:endParaRPr lang="en-US" dirty="0" smtClean="0"/>
          </a:p>
          <a:p>
            <a:r>
              <a:rPr lang="en-US" dirty="0" smtClean="0"/>
              <a:t>Raw data</a:t>
            </a:r>
          </a:p>
          <a:p>
            <a:r>
              <a:rPr lang="en-AU" dirty="0"/>
              <a:t>Describe the relationship between two variables, </a:t>
            </a:r>
            <a:r>
              <a:rPr lang="en-AU" dirty="0" smtClean="0"/>
              <a:t>X </a:t>
            </a:r>
            <a:r>
              <a:rPr lang="en-AU" dirty="0"/>
              <a:t>and </a:t>
            </a:r>
            <a:r>
              <a:rPr lang="en-AU" dirty="0" smtClean="0"/>
              <a:t>Y, </a:t>
            </a:r>
            <a:r>
              <a:rPr lang="en-AU" dirty="0"/>
              <a:t>as a straight </a:t>
            </a:r>
            <a:r>
              <a:rPr lang="en-AU" dirty="0" smtClean="0"/>
              <a:t>line</a:t>
            </a:r>
          </a:p>
          <a:p>
            <a:r>
              <a:rPr lang="en-AU" dirty="0"/>
              <a:t>The regression of </a:t>
            </a:r>
            <a:r>
              <a:rPr lang="en-AU" dirty="0" smtClean="0"/>
              <a:t>BMI </a:t>
            </a:r>
            <a:r>
              <a:rPr lang="en-AU" dirty="0"/>
              <a:t>on variable </a:t>
            </a:r>
            <a:r>
              <a:rPr lang="en-AU" dirty="0" smtClean="0"/>
              <a:t>Age</a:t>
            </a:r>
          </a:p>
          <a:p>
            <a:pPr lvl="1"/>
            <a:r>
              <a:rPr lang="en-AU" dirty="0" smtClean="0"/>
              <a:t>Does age predict BMI? </a:t>
            </a:r>
          </a:p>
          <a:p>
            <a:pPr lvl="1"/>
            <a:endParaRPr lang="en-AU" dirty="0"/>
          </a:p>
          <a:p>
            <a:pPr marL="457200" lvl="1" indent="0">
              <a:buNone/>
            </a:pPr>
            <a:r>
              <a:rPr lang="en-AU" dirty="0" smtClean="0"/>
              <a:t>BMI=weight in kg/ (height in m)</a:t>
            </a:r>
            <a:r>
              <a:rPr lang="en-AU" baseline="30000" dirty="0" smtClean="0"/>
              <a:t>2</a:t>
            </a:r>
            <a:endParaRPr lang="en-US" baseline="30000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274998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5536" y="332656"/>
            <a:ext cx="8352928" cy="6192688"/>
          </a:xfrm>
          <a:prstGeom prst="rect">
            <a:avLst/>
          </a:prstGeom>
          <a:solidFill>
            <a:schemeClr val="bg1">
              <a:lumMod val="85000"/>
              <a:alpha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45840"/>
            <a:ext cx="8229600" cy="1143000"/>
          </a:xfrm>
        </p:spPr>
        <p:txBody>
          <a:bodyPr/>
          <a:lstStyle/>
          <a:p>
            <a:pPr algn="l" eaLnBrk="1" hangingPunct="1"/>
            <a:r>
              <a:rPr lang="en-US" dirty="0" smtClean="0"/>
              <a:t>Linear Regression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843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457200" y="2143397"/>
                <a:ext cx="8229600" cy="4309939"/>
              </a:xfrm>
            </p:spPr>
            <p:txBody>
              <a:bodyPr/>
              <a:lstStyle/>
              <a:p>
                <a:r>
                  <a:rPr lang="en-AU" dirty="0" smtClean="0"/>
                  <a:t>The regression of variable Y on </a:t>
                </a:r>
                <a:r>
                  <a:rPr lang="en-AU" dirty="0"/>
                  <a:t>variable X is given by: </a:t>
                </a:r>
                <a:endParaRPr lang="en-AU" dirty="0" smtClean="0"/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AU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AU" b="0" i="1" smtClean="0">
                              <a:latin typeface="Cambria Math"/>
                            </a:rPr>
                            <m:t>𝑦</m:t>
                          </m:r>
                        </m:e>
                        <m:sub>
                          <m:r>
                            <a:rPr lang="en-AU" b="0" i="1" smtClean="0">
                              <a:latin typeface="Cambria Math"/>
                            </a:rPr>
                            <m:t>𝑖</m:t>
                          </m:r>
                        </m:sub>
                      </m:sSub>
                      <m:r>
                        <a:rPr lang="en-AU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AU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AU" i="1" smtClean="0">
                              <a:latin typeface="Cambria Math"/>
                              <a:ea typeface="Cambria Math"/>
                            </a:rPr>
                            <m:t>𝛽</m:t>
                          </m:r>
                        </m:e>
                        <m:sub>
                          <m:r>
                            <a:rPr lang="en-AU" b="0" i="1" smtClean="0">
                              <a:latin typeface="Cambria Math"/>
                            </a:rPr>
                            <m:t>0</m:t>
                          </m:r>
                        </m:sub>
                      </m:sSub>
                      <m:r>
                        <a:rPr lang="en-AU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AU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AU" i="1">
                              <a:latin typeface="Cambria Math"/>
                              <a:ea typeface="Cambria Math"/>
                            </a:rPr>
                            <m:t>𝛽</m:t>
                          </m:r>
                        </m:e>
                        <m:sub>
                          <m:r>
                            <a:rPr lang="en-AU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AU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AU" b="0" i="1" smtClean="0">
                              <a:latin typeface="Cambria Math"/>
                              <a:ea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AU" b="0" i="1" smtClean="0">
                              <a:latin typeface="Cambria Math"/>
                            </a:rPr>
                            <m:t>𝑖</m:t>
                          </m:r>
                        </m:sub>
                      </m:sSub>
                      <m:r>
                        <a:rPr lang="en-AU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AU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AU" i="1" smtClean="0">
                              <a:latin typeface="Cambria Math"/>
                              <a:ea typeface="Cambria Math"/>
                            </a:rPr>
                            <m:t>𝜀</m:t>
                          </m:r>
                        </m:e>
                        <m:sub>
                          <m:r>
                            <a:rPr lang="en-AU" b="0" i="1" smtClean="0">
                              <a:latin typeface="Cambria Math"/>
                            </a:rPr>
                            <m:t>𝑖</m:t>
                          </m:r>
                        </m:sub>
                      </m:sSub>
                      <m:r>
                        <a:rPr lang="en-AU" b="0" i="1" smtClean="0">
                          <a:latin typeface="Cambria Math"/>
                        </a:rPr>
                        <m:t>    </m:t>
                      </m:r>
                      <m:r>
                        <a:rPr lang="en-AU" b="0" i="1" smtClean="0">
                          <a:latin typeface="Cambria Math"/>
                        </a:rPr>
                        <m:t>𝑖</m:t>
                      </m:r>
                      <m:r>
                        <a:rPr lang="en-AU" b="0" i="1" smtClean="0">
                          <a:latin typeface="Cambria Math"/>
                        </a:rPr>
                        <m:t>=1,…,</m:t>
                      </m:r>
                      <m:r>
                        <a:rPr lang="en-AU" b="0" i="1" smtClean="0">
                          <a:latin typeface="Cambria Math"/>
                        </a:rPr>
                        <m:t>𝑛</m:t>
                      </m:r>
                    </m:oMath>
                  </m:oMathPara>
                </a14:m>
                <a:endParaRPr lang="en-AU" dirty="0" smtClean="0"/>
              </a:p>
              <a:p>
                <a:r>
                  <a:rPr lang="en-AU" dirty="0" smtClean="0"/>
                  <a:t>where</a:t>
                </a:r>
                <a:r>
                  <a:rPr lang="en-AU" dirty="0"/>
                  <a:t>: </a:t>
                </a:r>
                <a:endParaRPr lang="en-AU" dirty="0" smtClean="0"/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AU" i="1">
                            <a:latin typeface="Cambria Math"/>
                          </a:rPr>
                        </m:ctrlPr>
                      </m:sSubPr>
                      <m:e>
                        <m:r>
                          <a:rPr lang="en-AU" i="1">
                            <a:latin typeface="Cambria Math"/>
                            <a:ea typeface="Cambria Math"/>
                          </a:rPr>
                          <m:t>𝛽</m:t>
                        </m:r>
                      </m:e>
                      <m:sub>
                        <m:r>
                          <a:rPr lang="en-AU" i="1">
                            <a:latin typeface="Cambria Math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dirty="0"/>
                  <a:t> (Intercept) value of y when x=0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AU" i="1">
                            <a:latin typeface="Cambria Math"/>
                          </a:rPr>
                        </m:ctrlPr>
                      </m:sSubPr>
                      <m:e>
                        <m:r>
                          <a:rPr lang="en-AU" i="1">
                            <a:latin typeface="Cambria Math"/>
                            <a:ea typeface="Cambria Math"/>
                          </a:rPr>
                          <m:t>𝛽</m:t>
                        </m:r>
                      </m:e>
                      <m:sub>
                        <m:r>
                          <a:rPr lang="en-AU" i="1"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/>
                  <a:t> </a:t>
                </a:r>
                <a:r>
                  <a:rPr lang="en-US" dirty="0" smtClean="0"/>
                  <a:t>(Slope</a:t>
                </a:r>
                <a:r>
                  <a:rPr lang="en-US" dirty="0"/>
                  <a:t>) increase in Y for each unit change in X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AU" i="1">
                            <a:latin typeface="Cambria Math"/>
                          </a:rPr>
                        </m:ctrlPr>
                      </m:sSubPr>
                      <m:e>
                        <m:r>
                          <a:rPr lang="en-AU" i="1">
                            <a:latin typeface="Cambria Math"/>
                            <a:ea typeface="Cambria Math"/>
                          </a:rPr>
                          <m:t>𝜀</m:t>
                        </m:r>
                      </m:e>
                      <m:sub>
                        <m:r>
                          <a:rPr lang="en-AU" i="1">
                            <a:latin typeface="Cambria Math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AU" dirty="0" smtClean="0"/>
                  <a:t> (Random Error)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AU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AU" i="1">
                            <a:latin typeface="Cambria Math"/>
                            <a:ea typeface="Cambria Math"/>
                          </a:rPr>
                          <m:t>𝜀</m:t>
                        </m:r>
                      </m:e>
                      <m:sub>
                        <m:r>
                          <a:rPr lang="en-AU" i="1">
                            <a:latin typeface="Cambria Math"/>
                          </a:rPr>
                          <m:t>𝑖</m:t>
                        </m:r>
                      </m:sub>
                    </m:sSub>
                    <m:r>
                      <a:rPr lang="en-AU" i="1" smtClean="0">
                        <a:latin typeface="Cambria Math"/>
                        <a:ea typeface="Cambria Math"/>
                      </a:rPr>
                      <m:t>~</m:t>
                    </m:r>
                    <m:r>
                      <a:rPr lang="en-AU" b="0" i="1" smtClean="0">
                        <a:latin typeface="Cambria Math"/>
                        <a:ea typeface="Cambria Math"/>
                      </a:rPr>
                      <m:t>𝑁</m:t>
                    </m:r>
                    <m:r>
                      <a:rPr lang="en-AU" b="0" i="1" smtClean="0">
                        <a:latin typeface="Cambria Math"/>
                        <a:ea typeface="Cambria Math"/>
                      </a:rPr>
                      <m:t>(0,</m:t>
                    </m:r>
                    <m:sSup>
                      <m:sSupPr>
                        <m:ctrlPr>
                          <a:rPr lang="en-AU" b="0" i="1" smtClean="0"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en-AU" b="0" i="1" smtClean="0">
                            <a:latin typeface="Cambria Math"/>
                            <a:ea typeface="Cambria Math"/>
                          </a:rPr>
                          <m:t>𝜎</m:t>
                        </m:r>
                      </m:e>
                      <m:sup>
                        <m:r>
                          <a:rPr lang="en-AU" b="0" i="1" smtClean="0">
                            <a:latin typeface="Cambria Math"/>
                            <a:ea typeface="Cambria Math"/>
                          </a:rPr>
                          <m:t>2</m:t>
                        </m:r>
                      </m:sup>
                    </m:sSup>
                    <m:r>
                      <a:rPr lang="en-AU" b="0" i="1" smtClean="0">
                        <a:latin typeface="Cambria Math"/>
                        <a:ea typeface="Cambria Math"/>
                      </a:rPr>
                      <m:t>)</m:t>
                    </m:r>
                  </m:oMath>
                </a14:m>
                <a:r>
                  <a:rPr lang="en-AU" dirty="0" smtClean="0"/>
                  <a:t> </a:t>
                </a:r>
              </a:p>
              <a:p>
                <a:pPr lvl="1"/>
                <a:r>
                  <a:rPr lang="en-AU" dirty="0" smtClean="0"/>
                  <a:t>Linear </a:t>
                </a:r>
                <a:r>
                  <a:rPr lang="en-AU" dirty="0"/>
                  <a:t>Function: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AU" i="1">
                            <a:latin typeface="Cambria Math"/>
                          </a:rPr>
                        </m:ctrlPr>
                      </m:sSubPr>
                      <m:e>
                        <m:r>
                          <a:rPr lang="en-AU" i="1">
                            <a:latin typeface="Cambria Math"/>
                            <a:ea typeface="Cambria Math"/>
                          </a:rPr>
                          <m:t>𝛽</m:t>
                        </m:r>
                      </m:e>
                      <m:sub>
                        <m:r>
                          <a:rPr lang="en-AU" i="1"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lang="en-AU" i="1">
                        <a:latin typeface="Cambria Math"/>
                      </a:rPr>
                      <m:t>+</m:t>
                    </m:r>
                    <m:sSub>
                      <m:sSubPr>
                        <m:ctrlPr>
                          <a:rPr lang="en-AU" i="1">
                            <a:latin typeface="Cambria Math"/>
                          </a:rPr>
                        </m:ctrlPr>
                      </m:sSubPr>
                      <m:e>
                        <m:r>
                          <a:rPr lang="en-AU" i="1">
                            <a:latin typeface="Cambria Math"/>
                            <a:ea typeface="Cambria Math"/>
                          </a:rPr>
                          <m:t>𝛽</m:t>
                        </m:r>
                      </m:e>
                      <m:sub>
                        <m:r>
                          <a:rPr lang="en-AU" i="1">
                            <a:latin typeface="Cambria Math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AU" i="1">
                            <a:latin typeface="Cambria Math"/>
                          </a:rPr>
                        </m:ctrlPr>
                      </m:sSubPr>
                      <m:e>
                        <m:r>
                          <a:rPr lang="en-AU" i="1">
                            <a:latin typeface="Cambria Math"/>
                            <a:ea typeface="Cambria Math"/>
                          </a:rPr>
                          <m:t>𝑥</m:t>
                        </m:r>
                      </m:e>
                      <m:sub>
                        <m:r>
                          <a:rPr lang="en-AU" i="1">
                            <a:latin typeface="Cambria Math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AU" dirty="0"/>
                  <a:t> = E ( Y | X 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AU" i="1">
                            <a:latin typeface="Cambria Math"/>
                          </a:rPr>
                        </m:ctrlPr>
                      </m:sSubPr>
                      <m:e>
                        <m:r>
                          <a:rPr lang="en-AU" i="1">
                            <a:latin typeface="Cambria Math"/>
                            <a:ea typeface="Cambria Math"/>
                          </a:rPr>
                          <m:t>𝑥</m:t>
                        </m:r>
                      </m:e>
                      <m:sub>
                        <m:r>
                          <a:rPr lang="en-AU" i="1">
                            <a:latin typeface="Cambria Math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AU" dirty="0"/>
                  <a:t> ) </a:t>
                </a:r>
                <a:endParaRPr lang="en-AU" dirty="0" smtClean="0"/>
              </a:p>
            </p:txBody>
          </p:sp>
        </mc:Choice>
        <mc:Fallback xmlns="">
          <p:sp>
            <p:nvSpPr>
              <p:cNvPr id="35843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457200" y="2143397"/>
                <a:ext cx="8229600" cy="4309939"/>
              </a:xfrm>
              <a:blipFill rotWithShape="1">
                <a:blip r:embed="rId3"/>
                <a:stretch>
                  <a:fillRect l="-1630" t="-1839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404664"/>
            <a:ext cx="2016224" cy="17434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74998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5536" y="332656"/>
            <a:ext cx="8352928" cy="6192688"/>
          </a:xfrm>
          <a:prstGeom prst="rect">
            <a:avLst/>
          </a:prstGeom>
          <a:solidFill>
            <a:schemeClr val="bg1">
              <a:lumMod val="85000"/>
              <a:alpha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dirty="0" smtClean="0"/>
              <a:t>As a path diagram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9221" y="1843236"/>
            <a:ext cx="2232248" cy="38900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1843236"/>
            <a:ext cx="2232248" cy="3845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74998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5536" y="332656"/>
            <a:ext cx="8352928" cy="6192688"/>
          </a:xfrm>
          <a:prstGeom prst="rect">
            <a:avLst/>
          </a:prstGeom>
          <a:solidFill>
            <a:schemeClr val="bg1">
              <a:lumMod val="85000"/>
              <a:alpha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AU" dirty="0" smtClean="0"/>
              <a:t>Starting at the beginning…</a:t>
            </a:r>
            <a:endParaRPr lang="en-AU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Data preparation</a:t>
            </a:r>
          </a:p>
          <a:p>
            <a:pPr lvl="1"/>
            <a:r>
              <a:rPr lang="en-AU" dirty="0"/>
              <a:t>The algebra style used in </a:t>
            </a:r>
            <a:r>
              <a:rPr lang="en-AU" dirty="0" err="1" smtClean="0"/>
              <a:t>OpenMx</a:t>
            </a:r>
            <a:r>
              <a:rPr lang="en-AU" dirty="0" smtClean="0"/>
              <a:t> </a:t>
            </a:r>
            <a:r>
              <a:rPr lang="en-AU" dirty="0"/>
              <a:t>expects 1 line per case/family </a:t>
            </a:r>
          </a:p>
          <a:p>
            <a:pPr lvl="1"/>
            <a:r>
              <a:rPr lang="en-AU" dirty="0"/>
              <a:t>(Almost) limitless number of families and variables</a:t>
            </a:r>
          </a:p>
          <a:p>
            <a:pPr lvl="1"/>
            <a:r>
              <a:rPr lang="en-AU" dirty="0"/>
              <a:t>Data needs to be read into R before it can be analysed </a:t>
            </a:r>
          </a:p>
          <a:p>
            <a:pPr lvl="2"/>
            <a:r>
              <a:rPr lang="en-AU" dirty="0"/>
              <a:t>(the commands to read the data can be nested within the R script)</a:t>
            </a:r>
          </a:p>
          <a:p>
            <a:pPr lvl="2"/>
            <a:r>
              <a:rPr lang="en-AU" dirty="0"/>
              <a:t>Default missing code is now </a:t>
            </a:r>
            <a:r>
              <a:rPr lang="en-AU" b="1" dirty="0"/>
              <a:t>NA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258096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5536" y="260648"/>
            <a:ext cx="8352928" cy="6192688"/>
          </a:xfrm>
          <a:prstGeom prst="rect">
            <a:avLst/>
          </a:prstGeom>
          <a:solidFill>
            <a:schemeClr val="bg1">
              <a:lumMod val="85000"/>
              <a:alpha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AU" dirty="0"/>
              <a:t>What is </a:t>
            </a:r>
            <a:r>
              <a:rPr lang="en-AU" dirty="0" err="1"/>
              <a:t>OpenMx</a:t>
            </a:r>
            <a:r>
              <a:rPr lang="en-AU" dirty="0" smtClean="0"/>
              <a:t>?</a:t>
            </a:r>
            <a:endParaRPr lang="en-US" dirty="0" smtClean="0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AU" sz="2800" dirty="0" smtClean="0"/>
              <a:t>• </a:t>
            </a:r>
            <a:r>
              <a:rPr lang="en-AU" sz="2800" dirty="0"/>
              <a:t>Free, Open-source, full–featured </a:t>
            </a:r>
            <a:r>
              <a:rPr lang="en-AU" sz="2800" dirty="0" smtClean="0"/>
              <a:t>SEM package</a:t>
            </a:r>
            <a:endParaRPr lang="en-AU" sz="2800" dirty="0"/>
          </a:p>
          <a:p>
            <a:pPr marL="0" indent="0">
              <a:lnSpc>
                <a:spcPct val="150000"/>
              </a:lnSpc>
              <a:buNone/>
            </a:pPr>
            <a:r>
              <a:rPr lang="en-AU" sz="2800" dirty="0"/>
              <a:t>• Software which runs on Windows, Mac </a:t>
            </a:r>
            <a:r>
              <a:rPr lang="en-AU" sz="2800" dirty="0" smtClean="0"/>
              <a:t>OSX, and </a:t>
            </a:r>
            <a:r>
              <a:rPr lang="en-AU" sz="2800" dirty="0"/>
              <a:t>Linux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AU" sz="2800" dirty="0" smtClean="0"/>
              <a:t>• </a:t>
            </a:r>
            <a:r>
              <a:rPr lang="en-AU" sz="2800" dirty="0"/>
              <a:t>A package in the R statistical </a:t>
            </a:r>
            <a:r>
              <a:rPr lang="en-AU" sz="2800" dirty="0" smtClean="0"/>
              <a:t>programing environment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AU" sz="2800" dirty="0" smtClean="0"/>
              <a:t>• Two main approaches to writing </a:t>
            </a:r>
            <a:r>
              <a:rPr lang="en-AU" sz="2800" dirty="0" err="1" smtClean="0"/>
              <a:t>OpenMx</a:t>
            </a:r>
            <a:r>
              <a:rPr lang="en-AU" sz="2800" dirty="0"/>
              <a:t> models – Path </a:t>
            </a:r>
            <a:r>
              <a:rPr lang="en-AU" sz="2800" dirty="0" smtClean="0"/>
              <a:t>or </a:t>
            </a:r>
            <a:r>
              <a:rPr lang="en-AU" sz="2800" dirty="0" smtClean="0">
                <a:solidFill>
                  <a:schemeClr val="accent2">
                    <a:lumMod val="75000"/>
                  </a:schemeClr>
                </a:solidFill>
              </a:rPr>
              <a:t>Matrix </a:t>
            </a:r>
            <a:r>
              <a:rPr lang="en-AU" sz="2800" dirty="0" smtClean="0"/>
              <a:t>Specification</a:t>
            </a: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2274998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5536" y="332656"/>
            <a:ext cx="8352928" cy="6192688"/>
          </a:xfrm>
          <a:prstGeom prst="rect">
            <a:avLst/>
          </a:prstGeom>
          <a:solidFill>
            <a:schemeClr val="bg1">
              <a:lumMod val="85000"/>
              <a:alpha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AU" dirty="0" smtClean="0"/>
              <a:t>Getting your data into R</a:t>
            </a:r>
            <a:endParaRPr lang="en-AU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972195" y="1340768"/>
            <a:ext cx="7313612" cy="525658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sz="2400" dirty="0"/>
              <a:t>Open </a:t>
            </a:r>
            <a:r>
              <a:rPr lang="en-AU" sz="2400" dirty="0" err="1"/>
              <a:t>RStudio</a:t>
            </a:r>
            <a:endParaRPr lang="en-AU" sz="2400" dirty="0"/>
          </a:p>
          <a:p>
            <a:r>
              <a:rPr lang="en-AU" sz="2400" dirty="0" smtClean="0"/>
              <a:t>Example data:ozbmi2.txt</a:t>
            </a:r>
          </a:p>
          <a:p>
            <a:r>
              <a:rPr lang="en-AU" sz="2400" dirty="0" err="1" smtClean="0"/>
              <a:t>OZbmi</a:t>
            </a:r>
            <a:r>
              <a:rPr lang="en-AU" sz="2400" dirty="0" smtClean="0"/>
              <a:t>&lt;-</a:t>
            </a:r>
            <a:r>
              <a:rPr lang="en-AU" sz="2400" dirty="0" err="1" smtClean="0"/>
              <a:t>read.table</a:t>
            </a:r>
            <a:r>
              <a:rPr lang="en-AU" sz="2400" dirty="0" smtClean="0"/>
              <a:t>("ozbmi2.txt", header=T, </a:t>
            </a:r>
            <a:r>
              <a:rPr lang="en-AU" sz="2400" dirty="0" err="1" smtClean="0">
                <a:solidFill>
                  <a:srgbClr val="0070C0"/>
                </a:solidFill>
              </a:rPr>
              <a:t>na.strings</a:t>
            </a:r>
            <a:r>
              <a:rPr lang="en-AU" sz="2400" dirty="0" smtClean="0">
                <a:solidFill>
                  <a:srgbClr val="0070C0"/>
                </a:solidFill>
              </a:rPr>
              <a:t> = "NA"</a:t>
            </a:r>
            <a:r>
              <a:rPr lang="en-AU" sz="2400" dirty="0" smtClean="0"/>
              <a:t>)</a:t>
            </a:r>
          </a:p>
          <a:p>
            <a:r>
              <a:rPr lang="en-AU" sz="2400" dirty="0" smtClean="0"/>
              <a:t>head(data)</a:t>
            </a:r>
          </a:p>
          <a:p>
            <a:endParaRPr lang="en-AU" sz="2400" dirty="0"/>
          </a:p>
          <a:p>
            <a:endParaRPr lang="en-AU" sz="2400" dirty="0" smtClean="0"/>
          </a:p>
          <a:p>
            <a:endParaRPr lang="en-AU" sz="2400" dirty="0"/>
          </a:p>
          <a:p>
            <a:endParaRPr lang="en-AU" sz="2400" dirty="0" smtClean="0"/>
          </a:p>
          <a:p>
            <a:r>
              <a:rPr lang="en-AU" sz="2400" dirty="0"/>
              <a:t># using subset function create new dataset without missing data</a:t>
            </a:r>
          </a:p>
          <a:p>
            <a:r>
              <a:rPr lang="en-AU" sz="2400" dirty="0" err="1"/>
              <a:t>OZbmi</a:t>
            </a:r>
            <a:r>
              <a:rPr lang="en-AU" sz="2400" dirty="0"/>
              <a:t> &lt;- subset(data, age !="NA" , select=c(bmi1, age)) </a:t>
            </a:r>
          </a:p>
          <a:p>
            <a:endParaRPr lang="en-AU" sz="2400" dirty="0" smtClean="0"/>
          </a:p>
        </p:txBody>
      </p:sp>
      <p:pic>
        <p:nvPicPr>
          <p:cNvPr id="9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5363" y="3356992"/>
            <a:ext cx="7407275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25065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5536" y="332656"/>
            <a:ext cx="8352928" cy="6192688"/>
          </a:xfrm>
          <a:prstGeom prst="rect">
            <a:avLst/>
          </a:prstGeom>
          <a:solidFill>
            <a:schemeClr val="bg1">
              <a:lumMod val="85000"/>
              <a:alpha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5760"/>
            <a:ext cx="8229600" cy="1143000"/>
          </a:xfrm>
        </p:spPr>
        <p:txBody>
          <a:bodyPr/>
          <a:lstStyle/>
          <a:p>
            <a:pPr algn="l" eaLnBrk="1" hangingPunct="1"/>
            <a:r>
              <a:rPr lang="en-US" dirty="0" smtClean="0"/>
              <a:t>Regression using lm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35285"/>
            <a:ext cx="8229600" cy="4525963"/>
          </a:xfrm>
        </p:spPr>
        <p:txBody>
          <a:bodyPr/>
          <a:lstStyle/>
          <a:p>
            <a:r>
              <a:rPr lang="en-AU" dirty="0" err="1"/>
              <a:t>BMIfit</a:t>
            </a:r>
            <a:r>
              <a:rPr lang="en-AU" dirty="0"/>
              <a:t> &lt;- lm(bmi1 ~ age, data=</a:t>
            </a:r>
            <a:r>
              <a:rPr lang="en-AU" dirty="0" err="1"/>
              <a:t>OZbmi</a:t>
            </a:r>
            <a:r>
              <a:rPr lang="en-AU" dirty="0"/>
              <a:t>)</a:t>
            </a:r>
          </a:p>
          <a:p>
            <a:r>
              <a:rPr lang="en-AU" dirty="0"/>
              <a:t>summary(</a:t>
            </a:r>
            <a:r>
              <a:rPr lang="en-AU" dirty="0" err="1"/>
              <a:t>BMIfit</a:t>
            </a:r>
            <a:r>
              <a:rPr lang="en-AU" dirty="0"/>
              <a:t>) # show results</a:t>
            </a:r>
          </a:p>
          <a:p>
            <a:r>
              <a:rPr lang="en-AU" dirty="0"/>
              <a:t>coefficients(</a:t>
            </a:r>
            <a:r>
              <a:rPr lang="en-AU" dirty="0" err="1"/>
              <a:t>BMIfit</a:t>
            </a:r>
            <a:r>
              <a:rPr lang="en-AU" dirty="0"/>
              <a:t>) # model coefficients</a:t>
            </a:r>
            <a:endParaRPr lang="en-US" dirty="0" smtClean="0"/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1700" y="2790669"/>
            <a:ext cx="4800600" cy="3733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74998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5536" y="332656"/>
            <a:ext cx="8352928" cy="6192688"/>
          </a:xfrm>
          <a:prstGeom prst="rect">
            <a:avLst/>
          </a:prstGeom>
          <a:solidFill>
            <a:schemeClr val="bg1">
              <a:lumMod val="85000"/>
              <a:alpha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dirty="0" smtClean="0"/>
              <a:t>Regression using </a:t>
            </a:r>
            <a:r>
              <a:rPr lang="en-US" dirty="0" err="1" smtClean="0"/>
              <a:t>OpenMx</a:t>
            </a:r>
            <a:endParaRPr lang="en-US" dirty="0" smtClean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843" name="Rectangle 3"/>
              <p:cNvSpPr>
                <a:spLocks noGrp="1" noChangeArrowheads="1"/>
              </p:cNvSpPr>
              <p:nvPr>
                <p:ph type="body" idx="1"/>
              </p:nvPr>
            </p:nvSpPr>
            <p:spPr/>
            <p:txBody>
              <a:bodyPr>
                <a:normAutofit/>
              </a:bodyPr>
              <a:lstStyle/>
              <a:p>
                <a:pPr eaLnBrk="1" hangingPunct="1"/>
                <a:r>
                  <a:rPr lang="en-US" dirty="0" smtClean="0"/>
                  <a:t>Model contains:</a:t>
                </a:r>
              </a:p>
              <a:p>
                <a:pPr lvl="1"/>
                <a:r>
                  <a:rPr lang="en-US" dirty="0" smtClean="0"/>
                  <a:t>4 </a:t>
                </a:r>
                <a:r>
                  <a:rPr lang="en-US" dirty="0"/>
                  <a:t>matrices and 3 estimated parameters</a:t>
                </a:r>
              </a:p>
              <a:p>
                <a:pPr lvl="1"/>
                <a:r>
                  <a:rPr lang="en-US" dirty="0" smtClean="0"/>
                  <a:t>BMI</a:t>
                </a:r>
                <a:endParaRPr lang="en-US" dirty="0"/>
              </a:p>
              <a:p>
                <a:pPr lvl="2"/>
                <a:r>
                  <a:rPr lang="en-US" dirty="0"/>
                  <a:t>Free observed variable </a:t>
                </a:r>
              </a:p>
              <a:p>
                <a:pPr lvl="2"/>
                <a14:m>
                  <m:oMath xmlns:m="http://schemas.openxmlformats.org/officeDocument/2006/math">
                    <m:sSub>
                      <m:sSubPr>
                        <m:ctrlPr>
                          <a:rPr lang="en-AU" i="1">
                            <a:latin typeface="Cambria Math"/>
                          </a:rPr>
                        </m:ctrlPr>
                      </m:sSubPr>
                      <m:e>
                        <m:r>
                          <a:rPr lang="en-AU" i="1">
                            <a:latin typeface="Cambria Math"/>
                            <a:ea typeface="Cambria Math"/>
                          </a:rPr>
                          <m:t>𝛽</m:t>
                        </m:r>
                      </m:e>
                      <m:sub>
                        <m:r>
                          <a:rPr lang="en-AU" i="1">
                            <a:latin typeface="Cambria Math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b="0" i="1" smtClean="0">
                            <a:latin typeface="Cambria Math"/>
                            <a:ea typeface="Cambria Math"/>
                          </a:rPr>
                        </m:ctrlPr>
                      </m:sSubSupPr>
                      <m:e>
                        <m:r>
                          <a:rPr lang="en-US" i="1" smtClean="0">
                            <a:latin typeface="Cambria Math"/>
                            <a:ea typeface="Cambria Math"/>
                          </a:rPr>
                          <m:t>𝜎</m:t>
                        </m:r>
                        <m:r>
                          <a:rPr lang="en-AU" b="0" i="1" baseline="30000" smtClean="0">
                            <a:latin typeface="Cambria Math"/>
                            <a:ea typeface="Cambria Math"/>
                          </a:rPr>
                          <m:t>2</m:t>
                        </m:r>
                      </m:e>
                      <m:sub>
                        <m:r>
                          <a:rPr lang="en-US" i="1" smtClean="0">
                            <a:latin typeface="Cambria Math"/>
                            <a:ea typeface="Cambria Math"/>
                          </a:rPr>
                          <m:t>𝜀</m:t>
                        </m:r>
                      </m:sub>
                      <m:sup/>
                    </m:sSubSup>
                  </m:oMath>
                </a14:m>
                <a:r>
                  <a:rPr lang="en-US" dirty="0" smtClean="0"/>
                  <a:t>are estimated</a:t>
                </a:r>
              </a:p>
              <a:p>
                <a:pPr lvl="1"/>
                <a:r>
                  <a:rPr lang="en-US" dirty="0"/>
                  <a:t>Age</a:t>
                </a:r>
              </a:p>
              <a:p>
                <a:pPr lvl="2"/>
                <a:r>
                  <a:rPr lang="en-US" dirty="0"/>
                  <a:t>Fixed observed variable</a:t>
                </a:r>
              </a:p>
              <a:p>
                <a:pPr lvl="1"/>
                <a:r>
                  <a:rPr lang="en-US" dirty="0"/>
                  <a:t>Regression of BMI on Age</a:t>
                </a:r>
              </a:p>
              <a:p>
                <a:pPr lvl="2"/>
                <a14:m>
                  <m:oMath xmlns:m="http://schemas.openxmlformats.org/officeDocument/2006/math">
                    <m:sSub>
                      <m:sSubPr>
                        <m:ctrlPr>
                          <a:rPr lang="en-AU" i="1">
                            <a:latin typeface="Cambria Math"/>
                          </a:rPr>
                        </m:ctrlPr>
                      </m:sSubPr>
                      <m:e>
                        <m:r>
                          <a:rPr lang="en-AU" i="1">
                            <a:latin typeface="Cambria Math"/>
                            <a:ea typeface="Cambria Math"/>
                          </a:rPr>
                          <m:t>𝛽</m:t>
                        </m:r>
                      </m:e>
                      <m:sub>
                        <m:r>
                          <a:rPr lang="en-AU" i="1"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/>
                  <a:t> is estimated</a:t>
                </a:r>
              </a:p>
              <a:p>
                <a:pPr lvl="2"/>
                <a:endParaRPr lang="en-US" dirty="0" smtClean="0"/>
              </a:p>
              <a:p>
                <a:pPr lvl="2"/>
                <a:endParaRPr lang="en-US" dirty="0"/>
              </a:p>
              <a:p>
                <a:pPr marL="57150" indent="0">
                  <a:buNone/>
                </a:pPr>
                <a:endParaRPr lang="en-US" sz="2800" dirty="0"/>
              </a:p>
              <a:p>
                <a:pPr marL="57150" indent="0">
                  <a:buNone/>
                </a:pPr>
                <a:endParaRPr lang="en-US" sz="2800" dirty="0" smtClean="0"/>
              </a:p>
            </p:txBody>
          </p:sp>
        </mc:Choice>
        <mc:Fallback xmlns="">
          <p:sp>
            <p:nvSpPr>
              <p:cNvPr id="35843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blipFill rotWithShape="1">
                <a:blip r:embed="rId3"/>
                <a:stretch>
                  <a:fillRect l="-1630" t="-1752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427714"/>
            <a:ext cx="1616868" cy="2785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74998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5536" y="332656"/>
            <a:ext cx="8352928" cy="6192688"/>
          </a:xfrm>
          <a:prstGeom prst="rect">
            <a:avLst/>
          </a:prstGeom>
          <a:solidFill>
            <a:schemeClr val="bg1">
              <a:lumMod val="85000"/>
              <a:alpha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dirty="0" smtClean="0"/>
              <a:t>Regression using </a:t>
            </a:r>
            <a:r>
              <a:rPr lang="en-US" dirty="0" err="1" smtClean="0"/>
              <a:t>OpenMx</a:t>
            </a:r>
            <a:endParaRPr lang="en-US" dirty="0" smtClean="0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752"/>
            <a:ext cx="8229600" cy="5328592"/>
          </a:xfrm>
        </p:spPr>
        <p:txBody>
          <a:bodyPr>
            <a:normAutofit/>
          </a:bodyPr>
          <a:lstStyle/>
          <a:p>
            <a:pPr marL="57150" indent="0">
              <a:buNone/>
            </a:pPr>
            <a:r>
              <a:rPr lang="en-US" sz="2400" dirty="0" smtClean="0"/>
              <a:t># </a:t>
            </a:r>
            <a:r>
              <a:rPr lang="en-US" sz="2400" dirty="0"/>
              <a:t>Variance/Covariance matrix</a:t>
            </a:r>
          </a:p>
          <a:p>
            <a:pPr marL="57150" indent="0">
              <a:buNone/>
            </a:pPr>
            <a:r>
              <a:rPr lang="en-US" sz="2400" dirty="0"/>
              <a:t>Variance     &lt;- </a:t>
            </a:r>
            <a:r>
              <a:rPr lang="en-US" sz="2400" dirty="0" err="1"/>
              <a:t>mxMatrix</a:t>
            </a:r>
            <a:r>
              <a:rPr lang="en-US" sz="2400" dirty="0"/>
              <a:t>( </a:t>
            </a:r>
            <a:endParaRPr lang="en-US" sz="2400" dirty="0" smtClean="0"/>
          </a:p>
          <a:p>
            <a:pPr marL="57150" indent="0">
              <a:buNone/>
            </a:pPr>
            <a:r>
              <a:rPr lang="en-US" sz="2400" dirty="0"/>
              <a:t>	</a:t>
            </a:r>
            <a:r>
              <a:rPr lang="en-US" sz="2400" dirty="0" smtClean="0"/>
              <a:t>	type</a:t>
            </a:r>
            <a:r>
              <a:rPr lang="en-US" sz="2400" dirty="0"/>
              <a:t>="Full", </a:t>
            </a:r>
            <a:endParaRPr lang="en-US" sz="2400" dirty="0" smtClean="0"/>
          </a:p>
          <a:p>
            <a:pPr marL="57150" indent="0">
              <a:buNone/>
            </a:pPr>
            <a:r>
              <a:rPr lang="en-US" sz="2400" dirty="0"/>
              <a:t>	</a:t>
            </a:r>
            <a:r>
              <a:rPr lang="en-US" sz="2400" dirty="0" smtClean="0"/>
              <a:t>	</a:t>
            </a:r>
            <a:r>
              <a:rPr lang="en-US" sz="2400" dirty="0" err="1" smtClean="0"/>
              <a:t>nrow</a:t>
            </a:r>
            <a:r>
              <a:rPr lang="en-US" sz="2400" dirty="0" smtClean="0"/>
              <a:t>=1</a:t>
            </a:r>
            <a:r>
              <a:rPr lang="en-US" sz="2400" dirty="0"/>
              <a:t>, </a:t>
            </a:r>
            <a:endParaRPr lang="en-US" sz="2400" dirty="0" smtClean="0"/>
          </a:p>
          <a:p>
            <a:pPr marL="57150" indent="0">
              <a:buNone/>
            </a:pPr>
            <a:r>
              <a:rPr lang="en-US" sz="2400" dirty="0"/>
              <a:t>	</a:t>
            </a:r>
            <a:r>
              <a:rPr lang="en-US" sz="2400" dirty="0" smtClean="0"/>
              <a:t>	</a:t>
            </a:r>
            <a:r>
              <a:rPr lang="en-US" sz="2400" dirty="0" err="1" smtClean="0"/>
              <a:t>ncol</a:t>
            </a:r>
            <a:r>
              <a:rPr lang="en-US" sz="2400" dirty="0" smtClean="0"/>
              <a:t>=1</a:t>
            </a:r>
            <a:r>
              <a:rPr lang="en-US" sz="2400" dirty="0"/>
              <a:t>, </a:t>
            </a:r>
            <a:endParaRPr lang="en-US" sz="2400" dirty="0" smtClean="0"/>
          </a:p>
          <a:p>
            <a:pPr marL="57150" indent="0">
              <a:buNone/>
            </a:pPr>
            <a:r>
              <a:rPr lang="en-US" sz="2400" dirty="0"/>
              <a:t>	</a:t>
            </a:r>
            <a:r>
              <a:rPr lang="en-US" sz="2400" dirty="0" smtClean="0"/>
              <a:t>	free=TRUE</a:t>
            </a:r>
            <a:r>
              <a:rPr lang="en-US" sz="2400" dirty="0"/>
              <a:t>, </a:t>
            </a:r>
          </a:p>
          <a:p>
            <a:pPr marL="57150" indent="0">
              <a:buNone/>
            </a:pPr>
            <a:r>
              <a:rPr lang="en-US" sz="2400" dirty="0" smtClean="0"/>
              <a:t>	           	values=11</a:t>
            </a:r>
            <a:r>
              <a:rPr lang="en-US" sz="2400" dirty="0"/>
              <a:t>, </a:t>
            </a:r>
            <a:r>
              <a:rPr lang="en-US" sz="2400" dirty="0" smtClean="0"/>
              <a:t>	</a:t>
            </a:r>
          </a:p>
          <a:p>
            <a:pPr marL="57150" indent="0">
              <a:buNone/>
            </a:pPr>
            <a:r>
              <a:rPr lang="en-US" sz="2400" dirty="0"/>
              <a:t>	</a:t>
            </a:r>
            <a:r>
              <a:rPr lang="en-US" sz="2400" dirty="0" smtClean="0"/>
              <a:t>	labels</a:t>
            </a:r>
            <a:r>
              <a:rPr lang="en-US" sz="2400" dirty="0"/>
              <a:t>='</a:t>
            </a:r>
            <a:r>
              <a:rPr lang="en-US" sz="2400" dirty="0" err="1"/>
              <a:t>resid</a:t>
            </a:r>
            <a:r>
              <a:rPr lang="en-US" sz="2400" dirty="0"/>
              <a:t>', </a:t>
            </a:r>
            <a:endParaRPr lang="en-US" sz="2400" dirty="0" smtClean="0"/>
          </a:p>
          <a:p>
            <a:pPr marL="57150" indent="0">
              <a:buNone/>
            </a:pPr>
            <a:r>
              <a:rPr lang="en-US" sz="2400" dirty="0"/>
              <a:t>	</a:t>
            </a:r>
            <a:r>
              <a:rPr lang="en-US" sz="2400" dirty="0" smtClean="0"/>
              <a:t>	name</a:t>
            </a:r>
            <a:r>
              <a:rPr lang="en-US" sz="2400" dirty="0"/>
              <a:t>="</a:t>
            </a:r>
            <a:r>
              <a:rPr lang="en-US" sz="2400" dirty="0" err="1"/>
              <a:t>residualVar</a:t>
            </a:r>
            <a:r>
              <a:rPr lang="en-US" sz="2400" dirty="0"/>
              <a:t>" </a:t>
            </a:r>
            <a:r>
              <a:rPr lang="en-US" sz="2400" dirty="0" smtClean="0"/>
              <a:t>)</a:t>
            </a:r>
          </a:p>
          <a:p>
            <a:pPr marL="57150" indent="0">
              <a:buNone/>
            </a:pPr>
            <a:endParaRPr lang="en-US" sz="1300" dirty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427713"/>
            <a:ext cx="680764" cy="11727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61906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5536" y="332656"/>
            <a:ext cx="8352928" cy="6192688"/>
          </a:xfrm>
          <a:prstGeom prst="rect">
            <a:avLst/>
          </a:prstGeom>
          <a:solidFill>
            <a:schemeClr val="bg1">
              <a:lumMod val="85000"/>
              <a:alpha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dirty="0" smtClean="0"/>
              <a:t>Regression using </a:t>
            </a:r>
            <a:r>
              <a:rPr lang="en-US" dirty="0" err="1" smtClean="0"/>
              <a:t>OpenMx</a:t>
            </a:r>
            <a:endParaRPr lang="en-US" dirty="0" smtClean="0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752"/>
            <a:ext cx="8229600" cy="5328592"/>
          </a:xfrm>
        </p:spPr>
        <p:txBody>
          <a:bodyPr>
            <a:normAutofit fontScale="92500" lnSpcReduction="20000"/>
          </a:bodyPr>
          <a:lstStyle/>
          <a:p>
            <a:pPr marL="57150" indent="0">
              <a:buNone/>
            </a:pPr>
            <a:r>
              <a:rPr lang="en-US" sz="2400" dirty="0" smtClean="0"/>
              <a:t>require (</a:t>
            </a:r>
            <a:r>
              <a:rPr lang="en-US" sz="2400" dirty="0" err="1" smtClean="0"/>
              <a:t>OpenMx</a:t>
            </a:r>
            <a:r>
              <a:rPr lang="en-US" sz="2400" dirty="0" smtClean="0"/>
              <a:t>)</a:t>
            </a:r>
          </a:p>
          <a:p>
            <a:pPr marL="57150" indent="0">
              <a:buNone/>
            </a:pPr>
            <a:r>
              <a:rPr lang="en-US" sz="2400" dirty="0" err="1"/>
              <a:t>depVar</a:t>
            </a:r>
            <a:r>
              <a:rPr lang="en-US" sz="2400" dirty="0"/>
              <a:t> &lt;- </a:t>
            </a:r>
            <a:r>
              <a:rPr lang="en-US" sz="2400" dirty="0" smtClean="0"/>
              <a:t>'bmi1‘</a:t>
            </a:r>
          </a:p>
          <a:p>
            <a:pPr marL="57150" indent="0">
              <a:buNone/>
            </a:pPr>
            <a:endParaRPr lang="en-US" sz="2400" dirty="0" smtClean="0"/>
          </a:p>
          <a:p>
            <a:pPr marL="57150" indent="0">
              <a:buNone/>
            </a:pPr>
            <a:r>
              <a:rPr lang="en-US" sz="2400" dirty="0" smtClean="0"/>
              <a:t># </a:t>
            </a:r>
            <a:r>
              <a:rPr lang="en-US" sz="2400" dirty="0"/>
              <a:t>Variance/Covariance matrix</a:t>
            </a:r>
          </a:p>
          <a:p>
            <a:pPr marL="57150" indent="0">
              <a:buNone/>
            </a:pPr>
            <a:r>
              <a:rPr lang="en-US" sz="2400" dirty="0"/>
              <a:t>Variance     &lt;- </a:t>
            </a:r>
            <a:r>
              <a:rPr lang="en-US" sz="2400" dirty="0" err="1"/>
              <a:t>mxMatrix</a:t>
            </a:r>
            <a:r>
              <a:rPr lang="en-US" sz="2400" dirty="0"/>
              <a:t>( type="Full", </a:t>
            </a:r>
            <a:r>
              <a:rPr lang="en-US" sz="2400" dirty="0" err="1"/>
              <a:t>nrow</a:t>
            </a:r>
            <a:r>
              <a:rPr lang="en-US" sz="2400" dirty="0"/>
              <a:t>=1, </a:t>
            </a:r>
            <a:r>
              <a:rPr lang="en-US" sz="2400" dirty="0" err="1"/>
              <a:t>ncol</a:t>
            </a:r>
            <a:r>
              <a:rPr lang="en-US" sz="2400" dirty="0"/>
              <a:t>=1, free=TRUE, </a:t>
            </a:r>
          </a:p>
          <a:p>
            <a:pPr marL="57150" indent="0">
              <a:buNone/>
            </a:pPr>
            <a:r>
              <a:rPr lang="en-US" sz="2400" dirty="0" smtClean="0"/>
              <a:t>	           values=11</a:t>
            </a:r>
            <a:r>
              <a:rPr lang="en-US" sz="2400" dirty="0"/>
              <a:t>, labels='</a:t>
            </a:r>
            <a:r>
              <a:rPr lang="en-US" sz="2400" dirty="0" err="1"/>
              <a:t>resid</a:t>
            </a:r>
            <a:r>
              <a:rPr lang="en-US" sz="2400" dirty="0"/>
              <a:t>', name="</a:t>
            </a:r>
            <a:r>
              <a:rPr lang="en-US" sz="2400" dirty="0" err="1"/>
              <a:t>residualVar</a:t>
            </a:r>
            <a:r>
              <a:rPr lang="en-US" sz="2400" dirty="0"/>
              <a:t>" </a:t>
            </a:r>
            <a:r>
              <a:rPr lang="en-US" sz="2400" dirty="0" smtClean="0"/>
              <a:t>)</a:t>
            </a:r>
          </a:p>
          <a:p>
            <a:pPr marL="57150" indent="0">
              <a:buNone/>
            </a:pPr>
            <a:endParaRPr lang="en-US" sz="1300" dirty="0"/>
          </a:p>
          <a:p>
            <a:pPr marL="57150" indent="0">
              <a:buNone/>
            </a:pPr>
            <a:r>
              <a:rPr lang="en-US" sz="2400" dirty="0" smtClean="0"/>
              <a:t># </a:t>
            </a:r>
            <a:r>
              <a:rPr lang="en-US" sz="2400" dirty="0"/>
              <a:t>Regression betas</a:t>
            </a:r>
          </a:p>
          <a:p>
            <a:pPr marL="57150" indent="0">
              <a:buNone/>
            </a:pPr>
            <a:r>
              <a:rPr lang="en-US" sz="2400" dirty="0"/>
              <a:t>b0	</a:t>
            </a:r>
            <a:r>
              <a:rPr lang="en-US" sz="2400" dirty="0" smtClean="0"/>
              <a:t>     &lt;-</a:t>
            </a:r>
            <a:r>
              <a:rPr lang="en-US" sz="2400" dirty="0" err="1"/>
              <a:t>mxMatrix</a:t>
            </a:r>
            <a:r>
              <a:rPr lang="en-US" sz="2400" dirty="0"/>
              <a:t>(type="Full", </a:t>
            </a:r>
            <a:r>
              <a:rPr lang="en-US" sz="2400" dirty="0" err="1"/>
              <a:t>nrow</a:t>
            </a:r>
            <a:r>
              <a:rPr lang="en-US" sz="2400" dirty="0"/>
              <a:t>=1, </a:t>
            </a:r>
            <a:r>
              <a:rPr lang="en-US" sz="2400" dirty="0" err="1"/>
              <a:t>ncol</a:t>
            </a:r>
            <a:r>
              <a:rPr lang="en-US" sz="2400" dirty="0"/>
              <a:t>=1, free=T, values=22,</a:t>
            </a:r>
          </a:p>
          <a:p>
            <a:pPr marL="57150" indent="0">
              <a:buNone/>
            </a:pPr>
            <a:r>
              <a:rPr lang="en-US" sz="2400" dirty="0"/>
              <a:t>	</a:t>
            </a:r>
            <a:r>
              <a:rPr lang="en-US" sz="2400" dirty="0" smtClean="0"/>
              <a:t>        labels</a:t>
            </a:r>
            <a:r>
              <a:rPr lang="en-US" sz="2400" dirty="0"/>
              <a:t>="beta0", name="Intercept" )</a:t>
            </a:r>
          </a:p>
          <a:p>
            <a:pPr marL="57150" indent="0">
              <a:buNone/>
            </a:pPr>
            <a:r>
              <a:rPr lang="en-US" sz="2400" dirty="0"/>
              <a:t>b1	</a:t>
            </a:r>
            <a:r>
              <a:rPr lang="en-US" sz="2400" dirty="0" smtClean="0"/>
              <a:t>     &lt;-</a:t>
            </a:r>
            <a:r>
              <a:rPr lang="en-US" sz="2400" dirty="0" err="1"/>
              <a:t>mxMatrix</a:t>
            </a:r>
            <a:r>
              <a:rPr lang="en-US" sz="2400" dirty="0"/>
              <a:t>(type="Full", </a:t>
            </a:r>
            <a:r>
              <a:rPr lang="en-US" sz="2400" dirty="0" err="1"/>
              <a:t>nrow</a:t>
            </a:r>
            <a:r>
              <a:rPr lang="en-US" sz="2400" dirty="0"/>
              <a:t>=1, </a:t>
            </a:r>
            <a:r>
              <a:rPr lang="en-US" sz="2400" dirty="0" err="1"/>
              <a:t>ncol</a:t>
            </a:r>
            <a:r>
              <a:rPr lang="en-US" sz="2400" dirty="0"/>
              <a:t>=1, free=T, values=0,</a:t>
            </a:r>
          </a:p>
          <a:p>
            <a:pPr marL="57150" indent="0">
              <a:buNone/>
            </a:pPr>
            <a:r>
              <a:rPr lang="en-US" sz="2400" dirty="0"/>
              <a:t>	</a:t>
            </a:r>
            <a:r>
              <a:rPr lang="en-US" sz="2400" dirty="0" smtClean="0"/>
              <a:t>        labels</a:t>
            </a:r>
            <a:r>
              <a:rPr lang="en-US" sz="2400" dirty="0"/>
              <a:t>="beta1", name="</a:t>
            </a:r>
            <a:r>
              <a:rPr lang="en-US" sz="2400" dirty="0" err="1"/>
              <a:t>bAge</a:t>
            </a:r>
            <a:r>
              <a:rPr lang="en-US" sz="2400" dirty="0"/>
              <a:t>" </a:t>
            </a:r>
            <a:r>
              <a:rPr lang="en-US" sz="2400" dirty="0" smtClean="0"/>
              <a:t>)</a:t>
            </a:r>
          </a:p>
          <a:p>
            <a:pPr marL="57150" indent="0">
              <a:buNone/>
            </a:pPr>
            <a:endParaRPr lang="en-US" sz="1300" dirty="0"/>
          </a:p>
          <a:p>
            <a:pPr marL="57150" indent="0">
              <a:buNone/>
            </a:pPr>
            <a:r>
              <a:rPr lang="en-US" sz="2400" dirty="0" smtClean="0"/>
              <a:t># </a:t>
            </a:r>
            <a:r>
              <a:rPr lang="en-US" sz="2400" dirty="0"/>
              <a:t>Independent variable</a:t>
            </a:r>
          </a:p>
          <a:p>
            <a:pPr marL="57150" indent="0">
              <a:buNone/>
            </a:pPr>
            <a:r>
              <a:rPr lang="en-US" sz="2400" dirty="0"/>
              <a:t>x	</a:t>
            </a:r>
            <a:r>
              <a:rPr lang="en-US" sz="2400" dirty="0" smtClean="0"/>
              <a:t>    &lt;-</a:t>
            </a:r>
            <a:r>
              <a:rPr lang="en-US" sz="2400" dirty="0" err="1"/>
              <a:t>mxMatrix</a:t>
            </a:r>
            <a:r>
              <a:rPr lang="en-US" sz="2400" dirty="0"/>
              <a:t>(type="Full", </a:t>
            </a:r>
            <a:r>
              <a:rPr lang="en-US" sz="2400" dirty="0" err="1"/>
              <a:t>nrow</a:t>
            </a:r>
            <a:r>
              <a:rPr lang="en-US" sz="2400" dirty="0"/>
              <a:t>=1, </a:t>
            </a:r>
            <a:r>
              <a:rPr lang="en-US" sz="2400" dirty="0" err="1"/>
              <a:t>ncol</a:t>
            </a:r>
            <a:r>
              <a:rPr lang="en-US" sz="2400" dirty="0"/>
              <a:t>=1, free=F,</a:t>
            </a:r>
          </a:p>
          <a:p>
            <a:pPr marL="57150" indent="0">
              <a:buNone/>
            </a:pPr>
            <a:r>
              <a:rPr lang="en-US" sz="2400" dirty="0"/>
              <a:t>	</a:t>
            </a:r>
            <a:r>
              <a:rPr lang="en-US" sz="2400" dirty="0" smtClean="0"/>
              <a:t>        labels</a:t>
            </a:r>
            <a:r>
              <a:rPr lang="en-US" sz="2400" dirty="0"/>
              <a:t>="</a:t>
            </a:r>
            <a:r>
              <a:rPr lang="en-US" sz="2400" dirty="0" err="1"/>
              <a:t>data.age</a:t>
            </a:r>
            <a:r>
              <a:rPr lang="en-US" sz="2400" dirty="0"/>
              <a:t>", name="Age" )</a:t>
            </a:r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427713"/>
            <a:ext cx="680764" cy="11727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62581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5536" y="332656"/>
            <a:ext cx="8352928" cy="6192688"/>
          </a:xfrm>
          <a:prstGeom prst="rect">
            <a:avLst/>
          </a:prstGeom>
          <a:solidFill>
            <a:schemeClr val="bg1">
              <a:lumMod val="85000"/>
              <a:alpha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dirty="0" smtClean="0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dirty="0" smtClean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274888"/>
            <a:ext cx="3744416" cy="37045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268760"/>
            <a:ext cx="3744416" cy="31892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74998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5536" y="332656"/>
            <a:ext cx="8352928" cy="6192688"/>
          </a:xfrm>
          <a:prstGeom prst="rect">
            <a:avLst/>
          </a:prstGeom>
          <a:solidFill>
            <a:schemeClr val="bg1">
              <a:lumMod val="85000"/>
              <a:alpha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843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457200" y="620688"/>
                <a:ext cx="8229600" cy="5505475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AU" dirty="0"/>
                  <a:t># Building the model </a:t>
                </a:r>
                <a:r>
                  <a:rPr lang="en-AU" dirty="0" smtClean="0"/>
                  <a:t>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AU" i="1">
                            <a:latin typeface="Cambria Math"/>
                          </a:rPr>
                        </m:ctrlPr>
                      </m:sSubPr>
                      <m:e>
                        <m:r>
                          <a:rPr lang="en-AU" i="1">
                            <a:latin typeface="Cambria Math"/>
                          </a:rPr>
                          <m:t>𝑦</m:t>
                        </m:r>
                      </m:e>
                      <m:sub>
                        <m:r>
                          <a:rPr lang="en-AU" i="1">
                            <a:latin typeface="Cambria Math"/>
                          </a:rPr>
                          <m:t>𝑖</m:t>
                        </m:r>
                      </m:sub>
                    </m:sSub>
                    <m:r>
                      <a:rPr lang="en-AU" i="1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AU" i="1">
                            <a:latin typeface="Cambria Math"/>
                          </a:rPr>
                        </m:ctrlPr>
                      </m:sSubPr>
                      <m:e>
                        <m:r>
                          <a:rPr lang="en-AU" i="1">
                            <a:latin typeface="Cambria Math"/>
                            <a:ea typeface="Cambria Math"/>
                          </a:rPr>
                          <m:t>𝛽</m:t>
                        </m:r>
                      </m:e>
                      <m:sub>
                        <m:r>
                          <a:rPr lang="en-AU" i="1"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lang="en-AU" i="1">
                        <a:latin typeface="Cambria Math"/>
                      </a:rPr>
                      <m:t>+</m:t>
                    </m:r>
                    <m:sSub>
                      <m:sSubPr>
                        <m:ctrlPr>
                          <a:rPr lang="en-AU" i="1">
                            <a:latin typeface="Cambria Math"/>
                          </a:rPr>
                        </m:ctrlPr>
                      </m:sSubPr>
                      <m:e>
                        <m:r>
                          <a:rPr lang="en-AU" i="1">
                            <a:latin typeface="Cambria Math"/>
                            <a:ea typeface="Cambria Math"/>
                          </a:rPr>
                          <m:t>𝛽</m:t>
                        </m:r>
                      </m:e>
                      <m:sub>
                        <m:r>
                          <a:rPr lang="en-AU" i="1">
                            <a:latin typeface="Cambria Math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AU" i="1">
                            <a:latin typeface="Cambria Math"/>
                          </a:rPr>
                        </m:ctrlPr>
                      </m:sSubPr>
                      <m:e>
                        <m:r>
                          <a:rPr lang="en-AU" i="1">
                            <a:latin typeface="Cambria Math"/>
                            <a:ea typeface="Cambria Math"/>
                          </a:rPr>
                          <m:t>𝑥</m:t>
                        </m:r>
                      </m:e>
                      <m:sub>
                        <m:r>
                          <a:rPr lang="en-AU" i="1">
                            <a:latin typeface="Cambria Math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AU" dirty="0" smtClean="0"/>
                  <a:t>)</a:t>
                </a:r>
                <a:endParaRPr lang="en-AU" dirty="0"/>
              </a:p>
              <a:p>
                <a:pPr marL="0" indent="0">
                  <a:buNone/>
                </a:pPr>
                <a:r>
                  <a:rPr lang="en-AU" sz="2800" dirty="0" err="1"/>
                  <a:t>expMean</a:t>
                </a:r>
                <a:r>
                  <a:rPr lang="en-AU" sz="2800" dirty="0"/>
                  <a:t>      &lt;- </a:t>
                </a:r>
                <a:r>
                  <a:rPr lang="en-AU" sz="2800" dirty="0" err="1"/>
                  <a:t>mxAlgebra</a:t>
                </a:r>
                <a:r>
                  <a:rPr lang="en-AU" sz="2800" dirty="0"/>
                  <a:t>(intercept + </a:t>
                </a:r>
                <a:r>
                  <a:rPr lang="en-AU" sz="2800" dirty="0" err="1" smtClean="0"/>
                  <a:t>bAge%x%Age</a:t>
                </a:r>
                <a:r>
                  <a:rPr lang="en-AU" sz="2800" dirty="0"/>
                  <a:t>, </a:t>
                </a:r>
                <a:r>
                  <a:rPr lang="en-AU" sz="2800" dirty="0" smtClean="0"/>
                  <a:t>		                name="regress")</a:t>
                </a:r>
              </a:p>
              <a:p>
                <a:pPr marL="0" indent="0">
                  <a:buNone/>
                </a:pPr>
                <a:endParaRPr lang="en-AU" sz="2800" dirty="0" smtClean="0"/>
              </a:p>
              <a:p>
                <a:pPr marL="0" indent="0">
                  <a:buNone/>
                </a:pPr>
                <a:endParaRPr lang="en-AU" sz="2800" dirty="0"/>
              </a:p>
              <a:p>
                <a:pPr marL="0" indent="0">
                  <a:buNone/>
                </a:pPr>
                <a:endParaRPr lang="en-AU" sz="2800" dirty="0" smtClean="0"/>
              </a:p>
              <a:p>
                <a:pPr marL="0" indent="0">
                  <a:buNone/>
                </a:pPr>
                <a:r>
                  <a:rPr lang="en-AU" sz="2800" dirty="0" smtClean="0"/>
                  <a:t># Specify </a:t>
                </a:r>
                <a:r>
                  <a:rPr lang="en-AU" sz="2800" dirty="0"/>
                  <a:t>the data</a:t>
                </a:r>
              </a:p>
              <a:p>
                <a:pPr marL="0" indent="0">
                  <a:buNone/>
                </a:pPr>
                <a:r>
                  <a:rPr lang="en-AU" sz="2800" dirty="0" err="1" smtClean="0"/>
                  <a:t>regData</a:t>
                </a:r>
                <a:r>
                  <a:rPr lang="en-AU" sz="2800" dirty="0" smtClean="0"/>
                  <a:t>      </a:t>
                </a:r>
                <a:r>
                  <a:rPr lang="en-AU" sz="2800" dirty="0"/>
                  <a:t>&lt;- </a:t>
                </a:r>
                <a:r>
                  <a:rPr lang="en-AU" sz="2800" dirty="0" err="1"/>
                  <a:t>mxData</a:t>
                </a:r>
                <a:r>
                  <a:rPr lang="en-AU" sz="2800" dirty="0"/>
                  <a:t>( </a:t>
                </a:r>
                <a:r>
                  <a:rPr lang="en-AU" sz="2800" dirty="0" smtClean="0"/>
                  <a:t>observed=</a:t>
                </a:r>
                <a:r>
                  <a:rPr lang="en-AU" sz="2800" dirty="0" err="1" smtClean="0"/>
                  <a:t>OZbmi</a:t>
                </a:r>
                <a:r>
                  <a:rPr lang="en-AU" sz="2800" dirty="0" smtClean="0"/>
                  <a:t>, type</a:t>
                </a:r>
                <a:r>
                  <a:rPr lang="en-AU" sz="2800" dirty="0"/>
                  <a:t>="raw" </a:t>
                </a:r>
                <a:r>
                  <a:rPr lang="en-AU" sz="2800" dirty="0" smtClean="0"/>
                  <a:t>)</a:t>
                </a:r>
              </a:p>
              <a:p>
                <a:pPr marL="0" indent="0">
                  <a:buNone/>
                </a:pPr>
                <a:r>
                  <a:rPr lang="en-AU" sz="2800" dirty="0" smtClean="0"/>
                  <a:t>inclusions   </a:t>
                </a:r>
                <a:r>
                  <a:rPr lang="en-AU" sz="2800" dirty="0"/>
                  <a:t>&lt;- list(Variance, </a:t>
                </a:r>
                <a:r>
                  <a:rPr lang="en-AU" sz="2800" dirty="0" smtClean="0"/>
                  <a:t>b0,  b1</a:t>
                </a:r>
                <a:r>
                  <a:rPr lang="en-AU" sz="2800" dirty="0"/>
                  <a:t>, </a:t>
                </a:r>
                <a:r>
                  <a:rPr lang="en-AU" sz="2800" dirty="0" err="1" smtClean="0"/>
                  <a:t>bAge</a:t>
                </a:r>
                <a:r>
                  <a:rPr lang="en-AU" sz="2800" dirty="0"/>
                  <a:t>, </a:t>
                </a:r>
                <a:r>
                  <a:rPr lang="en-AU" sz="2800" dirty="0" err="1"/>
                  <a:t>expMean</a:t>
                </a:r>
                <a:r>
                  <a:rPr lang="en-AU" sz="2800" dirty="0"/>
                  <a:t>)</a:t>
                </a:r>
              </a:p>
              <a:p>
                <a:pPr marL="0" indent="0">
                  <a:buNone/>
                </a:pPr>
                <a:endParaRPr lang="en-AU" sz="2800" dirty="0"/>
              </a:p>
              <a:p>
                <a:pPr eaLnBrk="1" hangingPunct="1"/>
                <a:endParaRPr lang="en-US" dirty="0" smtClean="0"/>
              </a:p>
            </p:txBody>
          </p:sp>
        </mc:Choice>
        <mc:Fallback xmlns="">
          <p:sp>
            <p:nvSpPr>
              <p:cNvPr id="35843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457200" y="620688"/>
                <a:ext cx="8229600" cy="5505475"/>
              </a:xfrm>
              <a:blipFill rotWithShape="1">
                <a:blip r:embed="rId3"/>
                <a:stretch>
                  <a:fillRect l="-1852" t="-1329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2204864"/>
            <a:ext cx="5516561" cy="12241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74998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5536" y="332656"/>
            <a:ext cx="8352928" cy="6192688"/>
          </a:xfrm>
          <a:prstGeom prst="rect">
            <a:avLst/>
          </a:prstGeom>
          <a:solidFill>
            <a:schemeClr val="bg1">
              <a:lumMod val="85000"/>
              <a:alpha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32656"/>
            <a:ext cx="8229600" cy="61926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AU" sz="2800" dirty="0"/>
              <a:t># Define the </a:t>
            </a:r>
            <a:r>
              <a:rPr lang="en-AU" sz="2800" dirty="0" smtClean="0"/>
              <a:t>objective</a:t>
            </a:r>
            <a:endParaRPr lang="en-AU" sz="2800" dirty="0"/>
          </a:p>
          <a:p>
            <a:pPr marL="0" indent="0">
              <a:buNone/>
            </a:pPr>
            <a:r>
              <a:rPr lang="en-AU" sz="2800" dirty="0"/>
              <a:t># NOTE- The matrix names defined in </a:t>
            </a:r>
            <a:r>
              <a:rPr lang="en-AU" sz="2800" dirty="0" err="1"/>
              <a:t>mxMatrix</a:t>
            </a:r>
            <a:r>
              <a:rPr lang="en-AU" sz="2800" dirty="0"/>
              <a:t>() statements are used </a:t>
            </a:r>
            <a:r>
              <a:rPr lang="en-AU" sz="2800" dirty="0" smtClean="0"/>
              <a:t>here</a:t>
            </a:r>
            <a:endParaRPr lang="en-AU" sz="2800" dirty="0"/>
          </a:p>
          <a:p>
            <a:pPr marL="0" indent="0">
              <a:buNone/>
            </a:pPr>
            <a:r>
              <a:rPr lang="en-AU" sz="2800" dirty="0"/>
              <a:t># NOT the objects that have been defined.  </a:t>
            </a:r>
            <a:endParaRPr lang="en-AU" sz="2800" dirty="0" smtClean="0"/>
          </a:p>
          <a:p>
            <a:pPr marL="0" indent="0">
              <a:buNone/>
            </a:pPr>
            <a:endParaRPr lang="en-AU" sz="2800" dirty="0"/>
          </a:p>
          <a:p>
            <a:pPr marL="0" indent="0">
              <a:buNone/>
            </a:pPr>
            <a:r>
              <a:rPr lang="en-AU" sz="2800" dirty="0" err="1"/>
              <a:t>regObj</a:t>
            </a:r>
            <a:r>
              <a:rPr lang="en-AU" sz="2800" dirty="0"/>
              <a:t>        &lt;- </a:t>
            </a:r>
            <a:r>
              <a:rPr lang="en-AU" sz="2800" dirty="0" err="1"/>
              <a:t>mxFIMLObjective</a:t>
            </a:r>
            <a:r>
              <a:rPr lang="en-AU" sz="2800" dirty="0"/>
              <a:t>( covariance="</a:t>
            </a:r>
            <a:r>
              <a:rPr lang="en-AU" sz="2800" dirty="0" err="1"/>
              <a:t>VarCov</a:t>
            </a:r>
            <a:r>
              <a:rPr lang="en-AU" sz="2800" dirty="0"/>
              <a:t>", </a:t>
            </a:r>
            <a:r>
              <a:rPr lang="en-AU" sz="2800" dirty="0" smtClean="0"/>
              <a:t>		means</a:t>
            </a:r>
            <a:r>
              <a:rPr lang="en-AU" sz="2800" dirty="0"/>
              <a:t>="regress</a:t>
            </a:r>
            <a:r>
              <a:rPr lang="en-AU" sz="2800" dirty="0" smtClean="0"/>
              <a:t>", </a:t>
            </a:r>
            <a:r>
              <a:rPr lang="en-AU" sz="2800" dirty="0" err="1" smtClean="0"/>
              <a:t>dimnames</a:t>
            </a:r>
            <a:r>
              <a:rPr lang="en-AU" sz="2800" dirty="0" smtClean="0"/>
              <a:t>=</a:t>
            </a:r>
            <a:r>
              <a:rPr lang="en-AU" sz="2800" dirty="0" err="1" smtClean="0"/>
              <a:t>depVar</a:t>
            </a:r>
            <a:r>
              <a:rPr lang="en-AU" sz="2800" dirty="0" smtClean="0"/>
              <a:t> )</a:t>
            </a:r>
          </a:p>
          <a:p>
            <a:pPr marL="0" indent="0">
              <a:buNone/>
            </a:pPr>
            <a:endParaRPr lang="en-US" sz="2800" dirty="0" smtClean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0320" y="4077072"/>
            <a:ext cx="4097824" cy="18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74998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5536" y="332656"/>
            <a:ext cx="8352928" cy="6192688"/>
          </a:xfrm>
          <a:prstGeom prst="rect">
            <a:avLst/>
          </a:prstGeom>
          <a:solidFill>
            <a:schemeClr val="bg1">
              <a:lumMod val="85000"/>
              <a:alpha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76672"/>
            <a:ext cx="8229600" cy="60486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AU" sz="2800" dirty="0" smtClean="0"/>
              <a:t>#</a:t>
            </a:r>
            <a:r>
              <a:rPr lang="en-AU" sz="2800" dirty="0"/>
              <a:t>Build the model </a:t>
            </a:r>
            <a:r>
              <a:rPr lang="en-AU" sz="2800" dirty="0" smtClean="0"/>
              <a:t>- specify </a:t>
            </a:r>
            <a:r>
              <a:rPr lang="en-AU" sz="2800" dirty="0"/>
              <a:t>the name of the model, the objects referenced, the data and the objective</a:t>
            </a:r>
          </a:p>
          <a:p>
            <a:pPr marL="0" indent="0">
              <a:buNone/>
            </a:pPr>
            <a:r>
              <a:rPr lang="en-AU" sz="2800" dirty="0" err="1" smtClean="0"/>
              <a:t>regModel</a:t>
            </a:r>
            <a:r>
              <a:rPr lang="en-AU" sz="2800" dirty="0" smtClean="0"/>
              <a:t> </a:t>
            </a:r>
            <a:r>
              <a:rPr lang="en-AU" sz="2800" dirty="0"/>
              <a:t>&lt;- </a:t>
            </a:r>
            <a:r>
              <a:rPr lang="en-AU" sz="2800" dirty="0" err="1"/>
              <a:t>mxModel</a:t>
            </a:r>
            <a:r>
              <a:rPr lang="en-AU" sz="2800" dirty="0"/>
              <a:t>( "Regression101", inclusions, </a:t>
            </a:r>
            <a:r>
              <a:rPr lang="en-AU" sz="2800" dirty="0" smtClean="0"/>
              <a:t>		</a:t>
            </a:r>
            <a:r>
              <a:rPr lang="en-AU" sz="2800" dirty="0" err="1" smtClean="0"/>
              <a:t>regData</a:t>
            </a:r>
            <a:r>
              <a:rPr lang="en-AU" sz="2800" dirty="0"/>
              <a:t>, </a:t>
            </a:r>
            <a:r>
              <a:rPr lang="en-AU" sz="2800" dirty="0" err="1"/>
              <a:t>regObj</a:t>
            </a:r>
            <a:r>
              <a:rPr lang="en-AU" sz="2800" dirty="0"/>
              <a:t> </a:t>
            </a:r>
            <a:r>
              <a:rPr lang="en-AU" sz="2800" dirty="0" smtClean="0"/>
              <a:t>)</a:t>
            </a:r>
          </a:p>
          <a:p>
            <a:pPr marL="0" indent="0">
              <a:buNone/>
            </a:pPr>
            <a:endParaRPr lang="en-AU" sz="2800" dirty="0"/>
          </a:p>
          <a:p>
            <a:pPr marL="0" indent="0">
              <a:buNone/>
            </a:pPr>
            <a:endParaRPr lang="en-AU" sz="2800" dirty="0" smtClean="0"/>
          </a:p>
          <a:p>
            <a:pPr marL="0" indent="0">
              <a:buNone/>
            </a:pPr>
            <a:endParaRPr lang="en-AU" sz="2800" dirty="0"/>
          </a:p>
          <a:p>
            <a:pPr marL="0" indent="0">
              <a:buNone/>
            </a:pPr>
            <a:endParaRPr lang="en-AU" sz="2800" dirty="0" smtClean="0"/>
          </a:p>
          <a:p>
            <a:pPr marL="0" indent="0">
              <a:buNone/>
            </a:pPr>
            <a:endParaRPr lang="en-AU" sz="2800" dirty="0"/>
          </a:p>
          <a:p>
            <a:pPr marL="0" indent="0">
              <a:buNone/>
            </a:pPr>
            <a:r>
              <a:rPr lang="en-AU" sz="2800" dirty="0"/>
              <a:t># Run the model &amp; summarize output</a:t>
            </a:r>
          </a:p>
          <a:p>
            <a:pPr marL="0" indent="0">
              <a:buNone/>
            </a:pPr>
            <a:r>
              <a:rPr lang="en-AU" sz="2800" dirty="0"/>
              <a:t>  </a:t>
            </a:r>
            <a:r>
              <a:rPr lang="en-AU" sz="2800" dirty="0" err="1"/>
              <a:t>regFit</a:t>
            </a:r>
            <a:r>
              <a:rPr lang="en-AU" sz="2800" dirty="0"/>
              <a:t>       &lt;- </a:t>
            </a:r>
            <a:r>
              <a:rPr lang="en-AU" sz="2800" dirty="0" err="1"/>
              <a:t>mxRun</a:t>
            </a:r>
            <a:r>
              <a:rPr lang="en-AU" sz="2800" dirty="0"/>
              <a:t>( </a:t>
            </a:r>
            <a:r>
              <a:rPr lang="en-AU" sz="2800" dirty="0" err="1"/>
              <a:t>regModel</a:t>
            </a:r>
            <a:r>
              <a:rPr lang="en-AU" sz="2800" dirty="0"/>
              <a:t>, intervals=FALSE )</a:t>
            </a:r>
          </a:p>
          <a:p>
            <a:pPr marL="0" indent="0">
              <a:buNone/>
            </a:pPr>
            <a:r>
              <a:rPr lang="en-AU" sz="2800" dirty="0"/>
              <a:t>  </a:t>
            </a:r>
            <a:r>
              <a:rPr lang="en-AU" sz="2800" dirty="0" err="1"/>
              <a:t>regSum</a:t>
            </a:r>
            <a:r>
              <a:rPr lang="en-AU" sz="2800" dirty="0"/>
              <a:t>    &lt;- summary( </a:t>
            </a:r>
            <a:r>
              <a:rPr lang="en-AU" sz="2800" dirty="0" err="1"/>
              <a:t>regFit</a:t>
            </a:r>
            <a:r>
              <a:rPr lang="en-AU" sz="2800" dirty="0"/>
              <a:t> )</a:t>
            </a:r>
          </a:p>
          <a:p>
            <a:pPr marL="0" indent="0">
              <a:buNone/>
            </a:pPr>
            <a:endParaRPr lang="en-AU" sz="2800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031" y="2420888"/>
            <a:ext cx="4391025" cy="2428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74998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5536" y="332656"/>
            <a:ext cx="8352928" cy="6192688"/>
          </a:xfrm>
          <a:prstGeom prst="rect">
            <a:avLst/>
          </a:prstGeom>
          <a:solidFill>
            <a:schemeClr val="bg1">
              <a:lumMod val="85000"/>
              <a:alpha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dirty="0" smtClean="0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dirty="0" smtClean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18" y="408707"/>
            <a:ext cx="5619750" cy="6116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74998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5536" y="332656"/>
            <a:ext cx="8352928" cy="6192688"/>
          </a:xfrm>
          <a:prstGeom prst="rect">
            <a:avLst/>
          </a:prstGeom>
          <a:solidFill>
            <a:schemeClr val="bg1">
              <a:lumMod val="85000"/>
              <a:alpha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696"/>
            <a:ext cx="8229600" cy="5688632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AU" dirty="0" smtClean="0"/>
              <a:t>• </a:t>
            </a:r>
            <a:r>
              <a:rPr lang="en-AU" dirty="0"/>
              <a:t>R is a functional language</a:t>
            </a:r>
          </a:p>
          <a:p>
            <a:pPr marL="400050" lvl="1" indent="0">
              <a:lnSpc>
                <a:spcPct val="150000"/>
              </a:lnSpc>
              <a:buNone/>
            </a:pPr>
            <a:r>
              <a:rPr lang="en-AU" dirty="0"/>
              <a:t>• Easy to define new </a:t>
            </a:r>
            <a:r>
              <a:rPr lang="en-AU" dirty="0" smtClean="0"/>
              <a:t>functions</a:t>
            </a:r>
          </a:p>
          <a:p>
            <a:pPr marL="400050" lvl="1" indent="0">
              <a:lnSpc>
                <a:spcPct val="150000"/>
              </a:lnSpc>
              <a:buNone/>
            </a:pPr>
            <a:r>
              <a:rPr lang="en-AU" dirty="0"/>
              <a:t>• </a:t>
            </a:r>
            <a:r>
              <a:rPr lang="en-AU" dirty="0" smtClean="0"/>
              <a:t>Items are stored as Objects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AU" dirty="0" smtClean="0"/>
              <a:t>• </a:t>
            </a:r>
            <a:r>
              <a:rPr lang="en-AU" dirty="0" err="1"/>
              <a:t>OpenMx</a:t>
            </a:r>
            <a:r>
              <a:rPr lang="en-AU" dirty="0"/>
              <a:t> uses functions to build objects</a:t>
            </a:r>
          </a:p>
          <a:p>
            <a:pPr marL="400050" lvl="1" indent="0">
              <a:lnSpc>
                <a:spcPct val="150000"/>
              </a:lnSpc>
              <a:buNone/>
            </a:pPr>
            <a:r>
              <a:rPr lang="en-AU" dirty="0" smtClean="0"/>
              <a:t>• </a:t>
            </a:r>
            <a:r>
              <a:rPr lang="en-AU" dirty="0"/>
              <a:t>Arguments </a:t>
            </a:r>
            <a:r>
              <a:rPr lang="en-AU" dirty="0" smtClean="0"/>
              <a:t>to the function have </a:t>
            </a:r>
            <a:r>
              <a:rPr lang="en-AU" dirty="0"/>
              <a:t>an order</a:t>
            </a:r>
          </a:p>
          <a:p>
            <a:pPr marL="400050" lvl="1" indent="0">
              <a:lnSpc>
                <a:spcPct val="150000"/>
              </a:lnSpc>
              <a:buNone/>
            </a:pPr>
            <a:r>
              <a:rPr lang="en-AU" dirty="0"/>
              <a:t>• Order can be changed by naming </a:t>
            </a:r>
            <a:r>
              <a:rPr lang="en-AU" dirty="0" smtClean="0"/>
              <a:t>arguments</a:t>
            </a:r>
          </a:p>
        </p:txBody>
      </p:sp>
    </p:spTree>
    <p:extLst>
      <p:ext uri="{BB962C8B-B14F-4D97-AF65-F5344CB8AC3E}">
        <p14:creationId xmlns:p14="http://schemas.microsoft.com/office/powerpoint/2010/main" val="2274998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5536" y="332656"/>
            <a:ext cx="8352928" cy="6192688"/>
          </a:xfrm>
          <a:prstGeom prst="rect">
            <a:avLst/>
          </a:prstGeom>
          <a:solidFill>
            <a:schemeClr val="bg1">
              <a:lumMod val="85000"/>
              <a:alpha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Intuitive Logic of Optimization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GB" dirty="0" smtClean="0"/>
              <a:t>Start with an arbitrary set of initial parameters values. </a:t>
            </a:r>
            <a:r>
              <a:rPr lang="en-GB" i="1" dirty="0" smtClean="0">
                <a:solidFill>
                  <a:srgbClr val="0000FF"/>
                </a:solidFill>
              </a:rPr>
              <a:t>(Starting Values)</a:t>
            </a:r>
          </a:p>
          <a:p>
            <a:pPr marL="457200" indent="-457200">
              <a:buFont typeface="+mj-lt"/>
              <a:buAutoNum type="arabicPeriod"/>
            </a:pPr>
            <a:endParaRPr lang="en-GB" dirty="0" smtClean="0"/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Determine a direction of movement for the parameters (larger or smaller)</a:t>
            </a:r>
          </a:p>
          <a:p>
            <a:pPr marL="457200" indent="-457200">
              <a:buFont typeface="+mj-lt"/>
              <a:buAutoNum type="arabicPeriod"/>
            </a:pPr>
            <a:endParaRPr lang="en-GB" dirty="0" smtClean="0"/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Determine a step length to move (how much larger or smaller)</a:t>
            </a:r>
          </a:p>
          <a:p>
            <a:pPr marL="457200" indent="-457200">
              <a:buFont typeface="+mj-lt"/>
              <a:buAutoNum type="arabicPeriod"/>
            </a:pPr>
            <a:endParaRPr lang="en-GB" dirty="0" smtClean="0"/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Rinse and repeat until some termination criteria  is reached and then stop.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0578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5536" y="332656"/>
            <a:ext cx="8352928" cy="6192688"/>
          </a:xfrm>
          <a:prstGeom prst="rect">
            <a:avLst/>
          </a:prstGeom>
          <a:solidFill>
            <a:schemeClr val="bg1">
              <a:lumMod val="85000"/>
              <a:alpha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/>
          <a:p>
            <a:r>
              <a:rPr lang="en-US" dirty="0"/>
              <a:t>Maximum </a:t>
            </a:r>
            <a:r>
              <a:rPr lang="en-US" dirty="0" smtClean="0"/>
              <a:t>Likelihood Estimation</a:t>
            </a:r>
            <a:endParaRPr lang="en-US" dirty="0"/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23813">
              <a:buFont typeface="ZapfDingbats" pitchFamily="82" charset="2"/>
              <a:buNone/>
            </a:pPr>
            <a:r>
              <a:rPr lang="en-US" smtClean="0"/>
              <a:t>Let us assume that X is an i.i.d. random variable with a probability of p(x|θ) = P(X=x), where θ is a parameter</a:t>
            </a:r>
          </a:p>
          <a:p>
            <a:pPr>
              <a:buFont typeface="ZapfDingbats" pitchFamily="82" charset="2"/>
              <a:buNone/>
            </a:pPr>
            <a:endParaRPr lang="en-US" smtClean="0"/>
          </a:p>
          <a:p>
            <a:pPr marL="0" indent="0">
              <a:buFont typeface="ZapfDingbats" pitchFamily="82" charset="2"/>
              <a:buNone/>
            </a:pPr>
            <a:r>
              <a:rPr lang="en-US" smtClean="0"/>
              <a:t>We know that if observations are independent, then the joint probability of their occurrence is the product of the individual probabilities.</a:t>
            </a:r>
          </a:p>
          <a:p>
            <a:pPr>
              <a:buFont typeface="ZapfDingbats" pitchFamily="82" charset="2"/>
              <a:buNone/>
            </a:pPr>
            <a:endParaRPr lang="en-US" smtClean="0"/>
          </a:p>
          <a:p>
            <a:pPr>
              <a:buFont typeface="ZapfDingbats" pitchFamily="82" charset="2"/>
              <a:buNone/>
            </a:pPr>
            <a:r>
              <a:rPr lang="en-US" smtClean="0"/>
              <a:t>Hence:</a:t>
            </a:r>
          </a:p>
          <a:p>
            <a:pPr>
              <a:buFont typeface="ZapfDingbats" pitchFamily="82" charset="2"/>
              <a:buNone/>
            </a:pPr>
            <a:endParaRPr lang="en-US" smtClean="0"/>
          </a:p>
          <a:p>
            <a:pPr>
              <a:buFont typeface="ZapfDingbats" pitchFamily="82" charset="2"/>
              <a:buNone/>
            </a:pPr>
            <a:endParaRPr lang="en-US" smtClean="0"/>
          </a:p>
          <a:p>
            <a:endParaRPr lang="en-US" dirty="0"/>
          </a:p>
        </p:txBody>
      </p:sp>
      <p:graphicFrame>
        <p:nvGraphicFramePr>
          <p:cNvPr id="1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55482007"/>
              </p:ext>
            </p:extLst>
          </p:nvPr>
        </p:nvGraphicFramePr>
        <p:xfrm>
          <a:off x="1970088" y="5568950"/>
          <a:ext cx="3529012" cy="1060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5" name="Equation" r:id="rId4" imgW="1435100" imgH="431800" progId="Equation.DSMT4">
                  <p:embed/>
                </p:oleObj>
              </mc:Choice>
              <mc:Fallback>
                <p:oleObj name="Equation" r:id="rId4" imgW="1435100" imgH="431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0088" y="5568950"/>
                        <a:ext cx="3529012" cy="1060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39329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5536" y="332656"/>
            <a:ext cx="8352928" cy="6192688"/>
          </a:xfrm>
          <a:prstGeom prst="rect">
            <a:avLst/>
          </a:prstGeom>
          <a:solidFill>
            <a:schemeClr val="bg1">
              <a:lumMod val="85000"/>
              <a:alpha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50912" y="692696"/>
            <a:ext cx="8229600" cy="543346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#Looking at the optimization process</a:t>
            </a:r>
            <a:endParaRPr lang="en-US" sz="2400" dirty="0"/>
          </a:p>
          <a:p>
            <a:pPr marL="0" indent="0">
              <a:buNone/>
            </a:pPr>
            <a:r>
              <a:rPr lang="en-US" dirty="0"/>
              <a:t># </a:t>
            </a:r>
            <a:r>
              <a:rPr lang="en-US" dirty="0" err="1"/>
              <a:t>ReRunning</a:t>
            </a:r>
            <a:r>
              <a:rPr lang="en-US" dirty="0"/>
              <a:t> to look at optimization</a:t>
            </a:r>
          </a:p>
          <a:p>
            <a:pPr marL="0" indent="0">
              <a:buNone/>
            </a:pPr>
            <a:r>
              <a:rPr lang="en-US" sz="2400" dirty="0" err="1"/>
              <a:t>regModel</a:t>
            </a:r>
            <a:r>
              <a:rPr lang="en-US" sz="2400" dirty="0"/>
              <a:t>     &lt;- </a:t>
            </a:r>
            <a:r>
              <a:rPr lang="en-US" sz="2400" dirty="0" err="1"/>
              <a:t>mxOption</a:t>
            </a:r>
            <a:r>
              <a:rPr lang="en-US" sz="2400" dirty="0"/>
              <a:t>(</a:t>
            </a:r>
            <a:r>
              <a:rPr lang="en-US" sz="2400" dirty="0" err="1"/>
              <a:t>regModel</a:t>
            </a:r>
            <a:r>
              <a:rPr lang="en-US" sz="2400" dirty="0"/>
              <a:t>,"Checkpoint Units", </a:t>
            </a:r>
            <a:r>
              <a:rPr lang="en-US" sz="2400" dirty="0" smtClean="0"/>
              <a:t>			"</a:t>
            </a:r>
            <a:r>
              <a:rPr lang="en-US" sz="2400" dirty="0"/>
              <a:t>iterations")</a:t>
            </a:r>
          </a:p>
          <a:p>
            <a:pPr marL="0" indent="0">
              <a:buNone/>
            </a:pPr>
            <a:r>
              <a:rPr lang="en-US" sz="2400" dirty="0" err="1"/>
              <a:t>regModel</a:t>
            </a:r>
            <a:r>
              <a:rPr lang="en-US" sz="2400" dirty="0"/>
              <a:t>     &lt;- </a:t>
            </a:r>
            <a:r>
              <a:rPr lang="en-US" sz="2400" dirty="0" err="1"/>
              <a:t>mxOption</a:t>
            </a:r>
            <a:r>
              <a:rPr lang="en-US" sz="2400" dirty="0"/>
              <a:t>(</a:t>
            </a:r>
            <a:r>
              <a:rPr lang="en-US" sz="2400" dirty="0" err="1"/>
              <a:t>regModel</a:t>
            </a:r>
            <a:r>
              <a:rPr lang="en-US" sz="2400" dirty="0"/>
              <a:t>,"Checkpoint Count", 1)</a:t>
            </a:r>
          </a:p>
          <a:p>
            <a:pPr marL="0" indent="0">
              <a:buNone/>
            </a:pPr>
            <a:r>
              <a:rPr lang="en-US" sz="2400" dirty="0" err="1"/>
              <a:t>regFit</a:t>
            </a:r>
            <a:r>
              <a:rPr lang="en-US" sz="2400" dirty="0"/>
              <a:t>     </a:t>
            </a:r>
            <a:r>
              <a:rPr lang="en-US" sz="2400" dirty="0" smtClean="0"/>
              <a:t>&lt;- </a:t>
            </a:r>
            <a:r>
              <a:rPr lang="en-US" sz="2400" dirty="0" err="1"/>
              <a:t>mxRun</a:t>
            </a:r>
            <a:r>
              <a:rPr lang="en-US" sz="2400" dirty="0"/>
              <a:t>( </a:t>
            </a:r>
            <a:r>
              <a:rPr lang="en-US" sz="2400" dirty="0" err="1"/>
              <a:t>regModel</a:t>
            </a:r>
            <a:r>
              <a:rPr lang="en-US" sz="2400" dirty="0"/>
              <a:t>, intervals=FALSE, checkpoint=T 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20308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5536" y="332656"/>
            <a:ext cx="8352928" cy="6192688"/>
          </a:xfrm>
          <a:prstGeom prst="rect">
            <a:avLst/>
          </a:prstGeom>
          <a:solidFill>
            <a:schemeClr val="bg1">
              <a:lumMod val="85000"/>
              <a:alpha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err="1" smtClean="0"/>
              <a:t>OpenMx</a:t>
            </a:r>
            <a:r>
              <a:rPr lang="en-US" dirty="0" smtClean="0"/>
              <a:t> vs lm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AU" dirty="0" err="1" smtClean="0"/>
              <a:t>OpenMx</a:t>
            </a:r>
            <a:endParaRPr lang="en-AU" dirty="0" smtClean="0"/>
          </a:p>
          <a:p>
            <a:r>
              <a:rPr lang="en-AU" dirty="0" err="1" smtClean="0"/>
              <a:t>regSum$parameters</a:t>
            </a:r>
            <a:endParaRPr lang="en-AU" dirty="0" smtClean="0"/>
          </a:p>
          <a:p>
            <a:endParaRPr lang="en-AU" dirty="0"/>
          </a:p>
          <a:p>
            <a:endParaRPr lang="en-AU" dirty="0" smtClean="0"/>
          </a:p>
          <a:p>
            <a:pPr marL="0" indent="0">
              <a:buNone/>
            </a:pPr>
            <a:r>
              <a:rPr lang="en-AU" dirty="0" smtClean="0"/>
              <a:t>Lm</a:t>
            </a:r>
          </a:p>
          <a:p>
            <a:endParaRPr lang="en-US" dirty="0" smtClean="0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2780928"/>
            <a:ext cx="7893998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4509120"/>
            <a:ext cx="5276525" cy="792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74998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5536" y="332656"/>
            <a:ext cx="8352928" cy="6192688"/>
          </a:xfrm>
          <a:prstGeom prst="rect">
            <a:avLst/>
          </a:prstGeom>
          <a:solidFill>
            <a:schemeClr val="bg1">
              <a:lumMod val="85000"/>
              <a:alpha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76672"/>
            <a:ext cx="8229600" cy="5904656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 smtClean="0"/>
              <a:t>Is beta1 different from 0?</a:t>
            </a:r>
            <a:endParaRPr lang="en-AU" sz="2400" dirty="0" smtClean="0"/>
          </a:p>
          <a:p>
            <a:pPr marL="0" indent="0" eaLnBrk="1" hangingPunct="1">
              <a:buNone/>
            </a:pPr>
            <a:r>
              <a:rPr lang="en-AU" sz="2400" dirty="0" smtClean="0"/>
              <a:t># </a:t>
            </a:r>
            <a:r>
              <a:rPr lang="en-AU" sz="2400" dirty="0"/>
              <a:t>Go back and pickup the model so that we can run significance tests</a:t>
            </a:r>
          </a:p>
          <a:p>
            <a:pPr marL="0" indent="0">
              <a:buNone/>
            </a:pPr>
            <a:r>
              <a:rPr lang="en-US" sz="2400" dirty="0" err="1" smtClean="0"/>
              <a:t>ageEfModel</a:t>
            </a:r>
            <a:r>
              <a:rPr lang="en-US" sz="2400" dirty="0" smtClean="0"/>
              <a:t>    </a:t>
            </a:r>
            <a:r>
              <a:rPr lang="en-US" sz="2400" dirty="0"/>
              <a:t>&lt;- </a:t>
            </a:r>
            <a:r>
              <a:rPr lang="en-US" sz="2400" dirty="0" err="1"/>
              <a:t>regFit</a:t>
            </a: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#set beta 1 to 0</a:t>
            </a:r>
          </a:p>
          <a:p>
            <a:pPr marL="0" indent="0">
              <a:buNone/>
            </a:pPr>
            <a:r>
              <a:rPr lang="en-US" sz="2400" dirty="0" err="1" smtClean="0"/>
              <a:t>ageEfModel</a:t>
            </a:r>
            <a:r>
              <a:rPr lang="en-US" sz="2400" dirty="0" smtClean="0"/>
              <a:t>    </a:t>
            </a:r>
            <a:r>
              <a:rPr lang="en-US" sz="2400" dirty="0"/>
              <a:t>&lt;- </a:t>
            </a:r>
            <a:r>
              <a:rPr lang="en-US" sz="2400" dirty="0" err="1"/>
              <a:t>omxSetParameters</a:t>
            </a:r>
            <a:r>
              <a:rPr lang="en-US" sz="2400" dirty="0"/>
              <a:t>( </a:t>
            </a:r>
            <a:r>
              <a:rPr lang="en-US" sz="2400" dirty="0" err="1"/>
              <a:t>ageEfModel</a:t>
            </a:r>
            <a:r>
              <a:rPr lang="en-US" sz="2400" dirty="0"/>
              <a:t>, label="beta1", </a:t>
            </a:r>
          </a:p>
          <a:p>
            <a:pPr marL="0" indent="0">
              <a:buNone/>
            </a:pPr>
            <a:r>
              <a:rPr lang="en-US" sz="2400" dirty="0"/>
              <a:t>                          </a:t>
            </a:r>
            <a:r>
              <a:rPr lang="en-US" sz="2400" dirty="0" smtClean="0"/>
              <a:t>free=FALSE</a:t>
            </a:r>
            <a:r>
              <a:rPr lang="en-US" sz="2400" dirty="0"/>
              <a:t>, values=0 )</a:t>
            </a:r>
          </a:p>
          <a:p>
            <a:pPr marL="0" indent="0">
              <a:buNone/>
            </a:pPr>
            <a:r>
              <a:rPr lang="en-US" sz="2400" dirty="0" err="1" smtClean="0"/>
              <a:t>ageEfFit</a:t>
            </a:r>
            <a:r>
              <a:rPr lang="en-US" sz="2400" dirty="0" smtClean="0"/>
              <a:t>            &lt;- </a:t>
            </a:r>
            <a:r>
              <a:rPr lang="en-US" sz="2400" dirty="0" err="1"/>
              <a:t>mxRun</a:t>
            </a:r>
            <a:r>
              <a:rPr lang="en-US" sz="2400" dirty="0"/>
              <a:t>(</a:t>
            </a:r>
            <a:r>
              <a:rPr lang="en-US" sz="2400" dirty="0" err="1"/>
              <a:t>ageEfModel</a:t>
            </a:r>
            <a:r>
              <a:rPr lang="en-US" sz="2400" dirty="0"/>
              <a:t>, intervals=FALSE)</a:t>
            </a:r>
          </a:p>
          <a:p>
            <a:pPr marL="0" indent="0">
              <a:buNone/>
            </a:pPr>
            <a:r>
              <a:rPr lang="en-US" sz="2400" dirty="0" smtClean="0"/>
              <a:t>(</a:t>
            </a:r>
            <a:r>
              <a:rPr lang="en-US" sz="2400" dirty="0" err="1"/>
              <a:t>ageEfSumm</a:t>
            </a:r>
            <a:r>
              <a:rPr lang="en-US" sz="2400" dirty="0"/>
              <a:t>    </a:t>
            </a:r>
            <a:r>
              <a:rPr lang="en-US" sz="2400" dirty="0" smtClean="0"/>
              <a:t>&lt;- </a:t>
            </a:r>
            <a:r>
              <a:rPr lang="en-US" sz="2400" dirty="0"/>
              <a:t>summary(</a:t>
            </a:r>
            <a:r>
              <a:rPr lang="en-US" sz="2400" dirty="0" err="1"/>
              <a:t>ageEfFit</a:t>
            </a:r>
            <a:r>
              <a:rPr lang="en-US" sz="2400" dirty="0" smtClean="0"/>
              <a:t>))</a:t>
            </a:r>
          </a:p>
        </p:txBody>
      </p:sp>
    </p:spTree>
    <p:extLst>
      <p:ext uri="{BB962C8B-B14F-4D97-AF65-F5344CB8AC3E}">
        <p14:creationId xmlns:p14="http://schemas.microsoft.com/office/powerpoint/2010/main" val="2274998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5536" y="332656"/>
            <a:ext cx="8352928" cy="6192688"/>
          </a:xfrm>
          <a:prstGeom prst="rect">
            <a:avLst/>
          </a:prstGeom>
          <a:solidFill>
            <a:schemeClr val="bg1">
              <a:lumMod val="85000"/>
              <a:alpha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50912" y="692696"/>
            <a:ext cx="8229600" cy="543346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# difference in fit</a:t>
            </a:r>
          </a:p>
          <a:p>
            <a:pPr marL="0" indent="0">
              <a:buNone/>
            </a:pPr>
            <a:r>
              <a:rPr lang="en-US" sz="2400" dirty="0" err="1"/>
              <a:t>deltaLL</a:t>
            </a:r>
            <a:r>
              <a:rPr lang="en-US" sz="2400" dirty="0"/>
              <a:t> &lt;-ageEfSumm$Minus2LogLikelihood -	regSum$Minus2LogLikelihood</a:t>
            </a:r>
          </a:p>
          <a:p>
            <a:pPr marL="0" indent="0">
              <a:buNone/>
            </a:pPr>
            <a:r>
              <a:rPr lang="en-US" sz="2400" dirty="0"/>
              <a:t># difference in </a:t>
            </a:r>
            <a:r>
              <a:rPr lang="en-US" sz="2400" dirty="0" err="1"/>
              <a:t>df</a:t>
            </a:r>
            <a:endParaRPr lang="en-US" sz="2400" dirty="0"/>
          </a:p>
          <a:p>
            <a:pPr marL="0" indent="0">
              <a:buNone/>
            </a:pPr>
            <a:r>
              <a:rPr lang="en-US" sz="2400" dirty="0" err="1"/>
              <a:t>deltaDF</a:t>
            </a:r>
            <a:r>
              <a:rPr lang="en-US" sz="2400" dirty="0"/>
              <a:t> &lt;-</a:t>
            </a:r>
            <a:r>
              <a:rPr lang="en-US" sz="2400" dirty="0" err="1"/>
              <a:t>ageEfSumm$degreesOfFreedom</a:t>
            </a:r>
            <a:r>
              <a:rPr lang="en-US" sz="2400" dirty="0"/>
              <a:t> - 	</a:t>
            </a:r>
            <a:r>
              <a:rPr lang="en-US" sz="2400" dirty="0" err="1"/>
              <a:t>regSum$degreesOfFreedom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# significance test</a:t>
            </a:r>
          </a:p>
          <a:p>
            <a:pPr marL="0" indent="0">
              <a:buNone/>
            </a:pPr>
            <a:r>
              <a:rPr lang="en-US" sz="2400" dirty="0" err="1"/>
              <a:t>pchisq</a:t>
            </a:r>
            <a:r>
              <a:rPr lang="en-US" sz="2400" dirty="0"/>
              <a:t>(</a:t>
            </a:r>
            <a:r>
              <a:rPr lang="en-US" sz="2400" dirty="0" err="1"/>
              <a:t>deltaLL</a:t>
            </a:r>
            <a:r>
              <a:rPr lang="en-US" sz="2400" dirty="0"/>
              <a:t>, </a:t>
            </a:r>
            <a:r>
              <a:rPr lang="en-US" sz="2400" dirty="0" err="1"/>
              <a:t>lower.tail</a:t>
            </a:r>
            <a:r>
              <a:rPr lang="en-US" sz="2400" dirty="0"/>
              <a:t>=F, </a:t>
            </a:r>
            <a:r>
              <a:rPr lang="en-US" sz="2400" dirty="0" err="1"/>
              <a:t>deltaDF</a:t>
            </a:r>
            <a:r>
              <a:rPr lang="en-US" sz="2400" dirty="0"/>
              <a:t>)</a:t>
            </a:r>
          </a:p>
          <a:p>
            <a:pPr marL="0" indent="0">
              <a:buNone/>
            </a:pPr>
            <a:endParaRPr lang="en-US" dirty="0"/>
          </a:p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274998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5588437" y="5777880"/>
            <a:ext cx="3528392" cy="1080120"/>
          </a:xfrm>
          <a:prstGeom prst="roundRect">
            <a:avLst/>
          </a:prstGeom>
          <a:solidFill>
            <a:schemeClr val="bg1">
              <a:lumMod val="85000"/>
              <a:alpha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2000" dirty="0" smtClean="0">
                <a:solidFill>
                  <a:schemeClr val="tx1"/>
                </a:solidFill>
              </a:rPr>
              <a:t>Bus shelter on the road to </a:t>
            </a:r>
            <a:r>
              <a:rPr lang="en-AU" sz="2000" dirty="0" err="1" smtClean="0">
                <a:solidFill>
                  <a:schemeClr val="tx1"/>
                </a:solidFill>
              </a:rPr>
              <a:t>Sintra</a:t>
            </a:r>
            <a:r>
              <a:rPr lang="en-AU" sz="2000" dirty="0">
                <a:solidFill>
                  <a:schemeClr val="tx1"/>
                </a:solidFill>
              </a:rPr>
              <a:t> </a:t>
            </a:r>
            <a:r>
              <a:rPr lang="en-AU" sz="2000" dirty="0" smtClean="0">
                <a:solidFill>
                  <a:schemeClr val="tx1"/>
                </a:solidFill>
              </a:rPr>
              <a:t>(Portugal)</a:t>
            </a:r>
            <a:endParaRPr lang="en-AU" dirty="0">
              <a:solidFill>
                <a:schemeClr val="tx1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0" y="116632"/>
            <a:ext cx="3528392" cy="1080120"/>
          </a:xfrm>
          <a:prstGeom prst="roundRect">
            <a:avLst/>
          </a:prstGeom>
          <a:solidFill>
            <a:schemeClr val="bg1">
              <a:lumMod val="85000"/>
              <a:alpha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4400" dirty="0" smtClean="0">
                <a:solidFill>
                  <a:schemeClr val="tx1"/>
                </a:solidFill>
              </a:rPr>
              <a:t>Questions?</a:t>
            </a:r>
            <a:endParaRPr lang="en-AU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4998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5536" y="332656"/>
            <a:ext cx="8352928" cy="6192688"/>
          </a:xfrm>
          <a:prstGeom prst="rect">
            <a:avLst/>
          </a:prstGeom>
          <a:solidFill>
            <a:schemeClr val="bg1">
              <a:lumMod val="85000"/>
              <a:alpha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AU" dirty="0" smtClean="0"/>
              <a:t>Essential </a:t>
            </a:r>
            <a:r>
              <a:rPr lang="en-AU" dirty="0" err="1"/>
              <a:t>OpenMx</a:t>
            </a:r>
            <a:r>
              <a:rPr lang="en-AU" dirty="0"/>
              <a:t> </a:t>
            </a:r>
            <a:r>
              <a:rPr lang="en-AU" dirty="0" smtClean="0"/>
              <a:t>functions</a:t>
            </a:r>
            <a:endParaRPr lang="en-US" dirty="0" smtClean="0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00050" lvl="1" indent="0">
              <a:buNone/>
            </a:pPr>
            <a:r>
              <a:rPr lang="en-AU" dirty="0" smtClean="0"/>
              <a:t>• </a:t>
            </a:r>
            <a:r>
              <a:rPr lang="en-AU" dirty="0" err="1"/>
              <a:t>mxModel</a:t>
            </a:r>
            <a:r>
              <a:rPr lang="en-AU" dirty="0"/>
              <a:t>()</a:t>
            </a:r>
          </a:p>
          <a:p>
            <a:pPr marL="400050" lvl="1" indent="0">
              <a:buNone/>
            </a:pPr>
            <a:r>
              <a:rPr lang="en-AU" dirty="0"/>
              <a:t>• </a:t>
            </a:r>
            <a:r>
              <a:rPr lang="en-AU" dirty="0" err="1"/>
              <a:t>mxMatrix</a:t>
            </a:r>
            <a:r>
              <a:rPr lang="en-AU" dirty="0"/>
              <a:t>()</a:t>
            </a:r>
          </a:p>
          <a:p>
            <a:pPr marL="400050" lvl="1" indent="0">
              <a:buNone/>
            </a:pPr>
            <a:r>
              <a:rPr lang="en-AU" dirty="0"/>
              <a:t>• </a:t>
            </a:r>
            <a:r>
              <a:rPr lang="en-AU" dirty="0" err="1"/>
              <a:t>mxAlgebra</a:t>
            </a:r>
            <a:r>
              <a:rPr lang="en-AU" dirty="0"/>
              <a:t>()</a:t>
            </a:r>
          </a:p>
          <a:p>
            <a:pPr marL="400050" lvl="1" indent="0">
              <a:buNone/>
            </a:pPr>
            <a:r>
              <a:rPr lang="en-AU" dirty="0"/>
              <a:t>• </a:t>
            </a:r>
            <a:r>
              <a:rPr lang="en-AU" dirty="0" err="1"/>
              <a:t>mxData</a:t>
            </a:r>
            <a:r>
              <a:rPr lang="en-AU" dirty="0"/>
              <a:t>()</a:t>
            </a:r>
          </a:p>
          <a:p>
            <a:pPr marL="400050" lvl="1" indent="0">
              <a:buNone/>
            </a:pPr>
            <a:r>
              <a:rPr lang="en-AU" dirty="0"/>
              <a:t>• </a:t>
            </a:r>
            <a:r>
              <a:rPr lang="en-AU" dirty="0" err="1"/>
              <a:t>mxFIMLObjective</a:t>
            </a:r>
            <a:r>
              <a:rPr lang="en-AU" dirty="0"/>
              <a:t>() </a:t>
            </a:r>
          </a:p>
          <a:p>
            <a:pPr marL="400050" lvl="1" indent="0">
              <a:buNone/>
            </a:pPr>
            <a:r>
              <a:rPr lang="en-AU" dirty="0"/>
              <a:t>• </a:t>
            </a:r>
            <a:r>
              <a:rPr lang="en-AU" dirty="0" err="1"/>
              <a:t>mxRun</a:t>
            </a:r>
            <a:r>
              <a:rPr lang="en-AU" dirty="0"/>
              <a:t>()</a:t>
            </a:r>
            <a:endParaRPr lang="en-US" dirty="0"/>
          </a:p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274998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5536" y="332656"/>
            <a:ext cx="8352928" cy="6192688"/>
          </a:xfrm>
          <a:prstGeom prst="rect">
            <a:avLst/>
          </a:prstGeom>
          <a:solidFill>
            <a:schemeClr val="bg1">
              <a:lumMod val="85000"/>
              <a:alpha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AU" dirty="0" smtClean="0"/>
              <a:t>Essential </a:t>
            </a:r>
            <a:r>
              <a:rPr lang="en-AU" dirty="0" err="1"/>
              <a:t>OpenMx</a:t>
            </a:r>
            <a:r>
              <a:rPr lang="en-AU" dirty="0"/>
              <a:t> </a:t>
            </a:r>
            <a:r>
              <a:rPr lang="en-AU" dirty="0" smtClean="0"/>
              <a:t>functions</a:t>
            </a:r>
            <a:endParaRPr lang="en-US" dirty="0" smtClean="0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AU" dirty="0"/>
              <a:t>An </a:t>
            </a:r>
            <a:r>
              <a:rPr lang="en-AU" dirty="0" err="1"/>
              <a:t>MxModel</a:t>
            </a:r>
            <a:r>
              <a:rPr lang="en-AU" dirty="0"/>
              <a:t> Contains Objects </a:t>
            </a:r>
            <a:r>
              <a:rPr lang="en-AU" sz="1600" dirty="0" smtClean="0"/>
              <a:t>(and potentially other </a:t>
            </a:r>
            <a:r>
              <a:rPr lang="en-AU" sz="1600" dirty="0" err="1" smtClean="0"/>
              <a:t>MxModels</a:t>
            </a:r>
            <a:r>
              <a:rPr lang="en-AU" sz="1600" dirty="0" smtClean="0"/>
              <a:t>)</a:t>
            </a:r>
            <a:endParaRPr lang="en-AU" dirty="0" smtClean="0"/>
          </a:p>
          <a:p>
            <a:pPr marL="400050" lvl="1" indent="0">
              <a:buNone/>
            </a:pPr>
            <a:r>
              <a:rPr lang="en-AU" dirty="0" smtClean="0"/>
              <a:t>• </a:t>
            </a:r>
            <a:r>
              <a:rPr lang="en-AU" dirty="0" err="1"/>
              <a:t>mxModel</a:t>
            </a:r>
            <a:r>
              <a:rPr lang="en-AU" dirty="0"/>
              <a:t>()</a:t>
            </a:r>
          </a:p>
          <a:p>
            <a:pPr marL="400050" lvl="1" indent="0">
              <a:buNone/>
            </a:pPr>
            <a:r>
              <a:rPr lang="en-AU" dirty="0"/>
              <a:t>• </a:t>
            </a:r>
            <a:r>
              <a:rPr lang="en-AU" dirty="0" err="1"/>
              <a:t>mxMatrix</a:t>
            </a:r>
            <a:r>
              <a:rPr lang="en-AU" dirty="0"/>
              <a:t>()</a:t>
            </a:r>
          </a:p>
          <a:p>
            <a:pPr marL="400050" lvl="1" indent="0">
              <a:buNone/>
            </a:pPr>
            <a:r>
              <a:rPr lang="en-AU" dirty="0"/>
              <a:t>• </a:t>
            </a:r>
            <a:r>
              <a:rPr lang="en-AU" dirty="0" err="1"/>
              <a:t>mxAlgebra</a:t>
            </a:r>
            <a:r>
              <a:rPr lang="en-AU" dirty="0"/>
              <a:t>()</a:t>
            </a:r>
          </a:p>
          <a:p>
            <a:pPr marL="400050" lvl="1" indent="0">
              <a:buNone/>
            </a:pPr>
            <a:r>
              <a:rPr lang="en-AU" dirty="0"/>
              <a:t>• </a:t>
            </a:r>
            <a:r>
              <a:rPr lang="en-AU" dirty="0" err="1"/>
              <a:t>mxData</a:t>
            </a:r>
            <a:r>
              <a:rPr lang="en-AU" dirty="0"/>
              <a:t>()</a:t>
            </a:r>
          </a:p>
          <a:p>
            <a:pPr marL="400050" lvl="1" indent="0">
              <a:buNone/>
            </a:pPr>
            <a:r>
              <a:rPr lang="en-AU" dirty="0"/>
              <a:t>• </a:t>
            </a:r>
            <a:r>
              <a:rPr lang="en-AU" dirty="0" err="1"/>
              <a:t>mxFIMLObjective</a:t>
            </a:r>
            <a:r>
              <a:rPr lang="en-AU" dirty="0"/>
              <a:t>() </a:t>
            </a:r>
          </a:p>
          <a:p>
            <a:pPr marL="400050" lvl="1" indent="0">
              <a:buNone/>
            </a:pPr>
            <a:r>
              <a:rPr lang="en-AU" dirty="0"/>
              <a:t>• </a:t>
            </a:r>
            <a:r>
              <a:rPr lang="en-AU" dirty="0" err="1"/>
              <a:t>mxRun</a:t>
            </a:r>
            <a:r>
              <a:rPr lang="en-AU" dirty="0"/>
              <a:t>()</a:t>
            </a:r>
            <a:endParaRPr lang="en-US" dirty="0"/>
          </a:p>
          <a:p>
            <a:pPr eaLnBrk="1" hangingPunct="1"/>
            <a:endParaRPr lang="en-US" dirty="0" smtClean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5881" y="2348880"/>
            <a:ext cx="4600575" cy="3162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89207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395536" y="404664"/>
            <a:ext cx="8352928" cy="6192688"/>
          </a:xfrm>
          <a:prstGeom prst="rect">
            <a:avLst/>
          </a:prstGeom>
          <a:solidFill>
            <a:schemeClr val="bg1">
              <a:lumMod val="85000"/>
              <a:alpha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458200" cy="54102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b="1" dirty="0" smtClean="0"/>
              <a:t>Matrix</a:t>
            </a:r>
            <a:r>
              <a:rPr lang="en-US" dirty="0" smtClean="0"/>
              <a:t>: a rectangular array of elements arranged in rows and columns.</a:t>
            </a:r>
          </a:p>
          <a:p>
            <a:pPr marL="4343400" indent="0">
              <a:buNone/>
            </a:pPr>
            <a:endParaRPr lang="en-US" sz="1400" dirty="0" smtClean="0"/>
          </a:p>
          <a:p>
            <a:pPr marL="4518025" indent="0">
              <a:buNone/>
            </a:pPr>
            <a:r>
              <a:rPr lang="en-US" sz="2000" dirty="0" smtClean="0"/>
              <a:t>The </a:t>
            </a:r>
            <a:r>
              <a:rPr lang="en-US" sz="2000" b="1" dirty="0" smtClean="0"/>
              <a:t>order</a:t>
            </a:r>
            <a:r>
              <a:rPr lang="en-US" sz="2000" dirty="0" smtClean="0"/>
              <a:t> or </a:t>
            </a:r>
            <a:r>
              <a:rPr lang="en-US" sz="2000" b="1" dirty="0" smtClean="0"/>
              <a:t>dimension</a:t>
            </a:r>
            <a:r>
              <a:rPr lang="en-US" sz="2000" dirty="0" smtClean="0"/>
              <a:t> of a matrix is defined by the number of row and columns in the matrix.</a:t>
            </a:r>
            <a:br>
              <a:rPr lang="en-US" sz="2000" dirty="0" smtClean="0"/>
            </a:br>
            <a:endParaRPr lang="en-US" sz="2000" dirty="0" smtClean="0"/>
          </a:p>
          <a:p>
            <a:pPr marL="4518025" indent="0">
              <a:buNone/>
            </a:pPr>
            <a:r>
              <a:rPr lang="en-US" sz="2000" dirty="0" smtClean="0"/>
              <a:t>The order of a matrix is generally referred to as </a:t>
            </a:r>
            <a:r>
              <a:rPr lang="en-US" sz="2000" i="1" dirty="0" smtClean="0"/>
              <a:t>M x N </a:t>
            </a:r>
            <a:r>
              <a:rPr lang="en-US" sz="2000" dirty="0" smtClean="0"/>
              <a:t>(where M is the number of rows and N is the number of columns) </a:t>
            </a:r>
            <a:br>
              <a:rPr lang="en-US" sz="2000" dirty="0" smtClean="0"/>
            </a:br>
            <a:endParaRPr lang="en-US" sz="2000" dirty="0" smtClean="0"/>
          </a:p>
          <a:p>
            <a:pPr marL="4518025" indent="0">
              <a:buNone/>
            </a:pPr>
            <a:r>
              <a:rPr lang="en-US" sz="2000" i="1" dirty="0" smtClean="0"/>
              <a:t>Matrix A</a:t>
            </a:r>
            <a:r>
              <a:rPr lang="en-US" sz="2000" dirty="0" smtClean="0"/>
              <a:t> is a 3 x 3 matrix.</a:t>
            </a:r>
          </a:p>
          <a:p>
            <a:pPr marL="434340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Each element in the matrix is referred to by its placement in a row and column, where </a:t>
            </a:r>
            <a:r>
              <a:rPr lang="en-US" sz="2000" dirty="0" err="1" smtClean="0"/>
              <a:t>a</a:t>
            </a:r>
            <a:r>
              <a:rPr lang="en-US" sz="2000" baseline="-25000" dirty="0" err="1" smtClean="0"/>
              <a:t>ij</a:t>
            </a:r>
            <a:r>
              <a:rPr lang="en-US" sz="2000" dirty="0" smtClean="0"/>
              <a:t> is the element in </a:t>
            </a:r>
            <a:r>
              <a:rPr lang="en-US" sz="2000" i="1" dirty="0" smtClean="0"/>
              <a:t>Matrix A</a:t>
            </a:r>
            <a:r>
              <a:rPr lang="en-US" sz="2000" dirty="0" smtClean="0"/>
              <a:t> in the </a:t>
            </a:r>
            <a:r>
              <a:rPr lang="en-US" sz="2000" dirty="0" err="1" smtClean="0"/>
              <a:t>i</a:t>
            </a:r>
            <a:r>
              <a:rPr lang="en-US" sz="2000" baseline="30000" dirty="0" err="1" smtClean="0"/>
              <a:t>th</a:t>
            </a:r>
            <a:r>
              <a:rPr lang="en-US" sz="2000" dirty="0" smtClean="0"/>
              <a:t> row and </a:t>
            </a:r>
            <a:r>
              <a:rPr lang="en-US" sz="2000" dirty="0" err="1" smtClean="0"/>
              <a:t>j</a:t>
            </a:r>
            <a:r>
              <a:rPr lang="en-US" sz="2000" baseline="30000" dirty="0" err="1" smtClean="0"/>
              <a:t>th</a:t>
            </a:r>
            <a:r>
              <a:rPr lang="en-US" sz="2000" dirty="0" smtClean="0"/>
              <a:t> column.</a:t>
            </a:r>
          </a:p>
          <a:p>
            <a:pPr marL="400050" lvl="1" indent="0">
              <a:buNone/>
            </a:pPr>
            <a:r>
              <a:rPr lang="en-US" sz="1600" dirty="0" smtClean="0"/>
              <a:t>Therefore, e is element a</a:t>
            </a:r>
            <a:r>
              <a:rPr lang="en-US" sz="1600" baseline="-25000" dirty="0" smtClean="0"/>
              <a:t>(2,2)</a:t>
            </a:r>
          </a:p>
          <a:p>
            <a:pPr marL="0" indent="0">
              <a:buNone/>
            </a:pPr>
            <a:endParaRPr lang="en-US" sz="2000" dirty="0" smtClean="0"/>
          </a:p>
          <a:p>
            <a:pPr marL="4343400" indent="0">
              <a:buNone/>
            </a:pPr>
            <a:endParaRPr lang="en-US" sz="2400" dirty="0"/>
          </a:p>
          <a:p>
            <a:pPr marL="4343400" indent="0">
              <a:buNone/>
            </a:pPr>
            <a:endParaRPr lang="en-US" sz="2400" dirty="0" smtClean="0"/>
          </a:p>
          <a:p>
            <a:pPr marL="4343400" indent="0"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131334" y="3352800"/>
          <a:ext cx="2895600" cy="1676400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965200"/>
                <a:gridCol w="965200"/>
                <a:gridCol w="965200"/>
              </a:tblGrid>
              <a:tr h="5588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g</a:t>
                      </a:r>
                      <a:endParaRPr lang="en-US" dirty="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588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</a:t>
                      </a:r>
                      <a:endParaRPr lang="en-US" dirty="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</a:t>
                      </a:r>
                      <a:endParaRPr lang="en-US" dirty="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588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i</a:t>
                      </a:r>
                      <a:endParaRPr lang="en-US" dirty="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6" name="Left Brace 5"/>
          <p:cNvSpPr/>
          <p:nvPr/>
        </p:nvSpPr>
        <p:spPr>
          <a:xfrm flipH="1">
            <a:off x="4114800" y="3276600"/>
            <a:ext cx="533400" cy="1828800"/>
          </a:xfrm>
          <a:prstGeom prst="leftBrace">
            <a:avLst>
              <a:gd name="adj1" fmla="val 8333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Left Brace 6"/>
          <p:cNvSpPr/>
          <p:nvPr/>
        </p:nvSpPr>
        <p:spPr>
          <a:xfrm rot="5400000">
            <a:off x="2274334" y="1447800"/>
            <a:ext cx="609600" cy="304800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 rot="5400000" flipH="1">
            <a:off x="4375666" y="4006334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Rows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045734" y="2297668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Columns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13048" y="3886200"/>
            <a:ext cx="9906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A</a:t>
            </a:r>
            <a:r>
              <a:rPr lang="en-US" sz="3200" dirty="0" smtClean="0"/>
              <a:t>  =</a:t>
            </a:r>
          </a:p>
          <a:p>
            <a:r>
              <a:rPr lang="en-US" dirty="0" smtClean="0"/>
              <a:t>(3x3)  </a:t>
            </a:r>
            <a:endParaRPr lang="en-US" dirty="0"/>
          </a:p>
        </p:txBody>
      </p:sp>
      <p:sp>
        <p:nvSpPr>
          <p:cNvPr id="11" name="Double Bracket 10"/>
          <p:cNvSpPr/>
          <p:nvPr/>
        </p:nvSpPr>
        <p:spPr>
          <a:xfrm>
            <a:off x="1371600" y="3429000"/>
            <a:ext cx="2514600" cy="1676400"/>
          </a:xfrm>
          <a:prstGeom prst="bracketPair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itle 4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143000"/>
          </a:xfrm>
        </p:spPr>
        <p:txBody>
          <a:bodyPr/>
          <a:lstStyle/>
          <a:p>
            <a:pPr algn="l"/>
            <a:r>
              <a:rPr lang="en-AU" dirty="0" smtClean="0"/>
              <a:t>Matrices are the building blocks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003084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5536" y="404664"/>
            <a:ext cx="8352928" cy="6192688"/>
          </a:xfrm>
          <a:prstGeom prst="rect">
            <a:avLst/>
          </a:prstGeom>
          <a:solidFill>
            <a:schemeClr val="bg1">
              <a:lumMod val="85000"/>
              <a:alpha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AU" dirty="0" smtClean="0"/>
              <a:t>Matrices are the building blocks</a:t>
            </a:r>
            <a:endParaRPr lang="en-AU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760735" y="1722908"/>
            <a:ext cx="7313612" cy="43703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AU" sz="2500" dirty="0" smtClean="0"/>
          </a:p>
          <a:p>
            <a:endParaRPr lang="en-AU" sz="2500" dirty="0" smtClean="0"/>
          </a:p>
          <a:p>
            <a:r>
              <a:rPr lang="en-AU" sz="2500" dirty="0" smtClean="0"/>
              <a:t>Many types </a:t>
            </a:r>
            <a:r>
              <a:rPr lang="en-AU" sz="2500" dirty="0" err="1" smtClean="0"/>
              <a:t>eg</a:t>
            </a:r>
            <a:r>
              <a:rPr lang="en-AU" sz="2500" dirty="0" smtClean="0"/>
              <a:t>. type="Lower"</a:t>
            </a:r>
          </a:p>
          <a:p>
            <a:r>
              <a:rPr lang="en-AU" sz="2500" dirty="0" smtClean="0"/>
              <a:t>Denoted by names </a:t>
            </a:r>
            <a:r>
              <a:rPr lang="en-AU" sz="2500" dirty="0" err="1" smtClean="0"/>
              <a:t>eg</a:t>
            </a:r>
            <a:r>
              <a:rPr lang="en-AU" sz="2500" dirty="0" smtClean="0"/>
              <a:t>. name="a“</a:t>
            </a:r>
          </a:p>
          <a:p>
            <a:r>
              <a:rPr lang="en-AU" sz="2500" dirty="0" smtClean="0"/>
              <a:t>Size </a:t>
            </a:r>
            <a:r>
              <a:rPr lang="en-AU" sz="2500" dirty="0" err="1" smtClean="0"/>
              <a:t>eg</a:t>
            </a:r>
            <a:r>
              <a:rPr lang="en-AU" sz="2500" dirty="0" smtClean="0"/>
              <a:t>. </a:t>
            </a:r>
            <a:r>
              <a:rPr lang="en-AU" sz="2500" dirty="0" err="1" smtClean="0"/>
              <a:t>nrow</a:t>
            </a:r>
            <a:r>
              <a:rPr lang="en-AU" sz="2500" dirty="0" smtClean="0"/>
              <a:t>=</a:t>
            </a:r>
            <a:r>
              <a:rPr lang="en-AU" sz="2500" dirty="0" err="1" smtClean="0"/>
              <a:t>nv</a:t>
            </a:r>
            <a:r>
              <a:rPr lang="en-AU" sz="2500" dirty="0" smtClean="0"/>
              <a:t>, </a:t>
            </a:r>
            <a:r>
              <a:rPr lang="en-AU" sz="2500" dirty="0" err="1" smtClean="0"/>
              <a:t>ncol</a:t>
            </a:r>
            <a:r>
              <a:rPr lang="en-AU" sz="2500" dirty="0" smtClean="0"/>
              <a:t>=</a:t>
            </a:r>
            <a:r>
              <a:rPr lang="en-AU" sz="2500" dirty="0" err="1" smtClean="0"/>
              <a:t>nv</a:t>
            </a:r>
            <a:endParaRPr lang="en-AU" sz="2500" dirty="0" smtClean="0"/>
          </a:p>
          <a:p>
            <a:r>
              <a:rPr lang="en-AU" sz="2500" dirty="0" smtClean="0"/>
              <a:t>Estimated parameters must be placed in a matrix &amp; </a:t>
            </a:r>
            <a:r>
              <a:rPr lang="en-AU" sz="2500" dirty="0" err="1" smtClean="0"/>
              <a:t>Mx</a:t>
            </a:r>
            <a:r>
              <a:rPr lang="en-AU" sz="2500" dirty="0" smtClean="0"/>
              <a:t> must be told what type of matrix it is</a:t>
            </a:r>
          </a:p>
          <a:p>
            <a:pPr>
              <a:buFont typeface="Wingdings" pitchFamily="2" charset="2"/>
              <a:buNone/>
            </a:pPr>
            <a:endParaRPr lang="en-US" sz="2500" dirty="0" smtClean="0"/>
          </a:p>
        </p:txBody>
      </p:sp>
      <p:sp>
        <p:nvSpPr>
          <p:cNvPr id="8" name="TextBox 3"/>
          <p:cNvSpPr txBox="1">
            <a:spLocks noChangeArrowheads="1"/>
          </p:cNvSpPr>
          <p:nvPr/>
        </p:nvSpPr>
        <p:spPr bwMode="auto">
          <a:xfrm>
            <a:off x="611560" y="1364575"/>
            <a:ext cx="80010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AU" dirty="0" err="1"/>
              <a:t>mxMatrix</a:t>
            </a:r>
            <a:r>
              <a:rPr lang="en-AU" dirty="0"/>
              <a:t>( type="Lower", </a:t>
            </a:r>
            <a:r>
              <a:rPr lang="en-AU" dirty="0" err="1"/>
              <a:t>nrow</a:t>
            </a:r>
            <a:r>
              <a:rPr lang="en-AU" dirty="0"/>
              <a:t>=</a:t>
            </a:r>
            <a:r>
              <a:rPr lang="en-AU" dirty="0" err="1"/>
              <a:t>nv</a:t>
            </a:r>
            <a:r>
              <a:rPr lang="en-AU" dirty="0"/>
              <a:t>, </a:t>
            </a:r>
            <a:r>
              <a:rPr lang="en-AU" dirty="0" err="1"/>
              <a:t>ncol</a:t>
            </a:r>
            <a:r>
              <a:rPr lang="en-AU" dirty="0"/>
              <a:t>=</a:t>
            </a:r>
            <a:r>
              <a:rPr lang="en-AU" dirty="0" err="1"/>
              <a:t>nv</a:t>
            </a:r>
            <a:r>
              <a:rPr lang="en-AU" dirty="0"/>
              <a:t>, free=TRUE, values=.6, label="a11", name="a" ), </a:t>
            </a:r>
            <a:r>
              <a:rPr lang="en-AU" dirty="0" smtClean="0"/>
              <a:t># additive genetic path coefficients</a:t>
            </a:r>
            <a:endParaRPr lang="en-AU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46397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5536" y="332656"/>
            <a:ext cx="8352928" cy="6192688"/>
          </a:xfrm>
          <a:prstGeom prst="rect">
            <a:avLst/>
          </a:prstGeom>
          <a:solidFill>
            <a:schemeClr val="bg1">
              <a:lumMod val="85000"/>
              <a:alpha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AU" dirty="0"/>
              <a:t>Matrices are the building blocks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1331640" y="1824733"/>
            <a:ext cx="6408712" cy="2612381"/>
            <a:chOff x="323528" y="2924175"/>
            <a:chExt cx="4175125" cy="1892300"/>
          </a:xfrm>
        </p:grpSpPr>
        <p:pic>
          <p:nvPicPr>
            <p:cNvPr id="8" name="Picture 4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3528" y="2924175"/>
              <a:ext cx="4175125" cy="1892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5" name="TextBox 5"/>
            <p:cNvSpPr txBox="1">
              <a:spLocks noChangeArrowheads="1"/>
            </p:cNvSpPr>
            <p:nvPr/>
          </p:nvSpPr>
          <p:spPr bwMode="auto">
            <a:xfrm>
              <a:off x="360040" y="2924944"/>
              <a:ext cx="3434940" cy="178352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r>
                <a:rPr lang="en-AU" sz="1400" dirty="0" err="1" smtClean="0"/>
                <a:t>mxMatrix</a:t>
              </a:r>
              <a:r>
                <a:rPr lang="en-AU" sz="1400" dirty="0"/>
                <a:t>( type=“Zero", </a:t>
              </a:r>
              <a:r>
                <a:rPr lang="en-AU" sz="1400" dirty="0" err="1"/>
                <a:t>nrow</a:t>
              </a:r>
              <a:r>
                <a:rPr lang="en-AU" sz="1400" dirty="0"/>
                <a:t>=2, </a:t>
              </a:r>
              <a:r>
                <a:rPr lang="en-AU" sz="1400" dirty="0" err="1"/>
                <a:t>ncol</a:t>
              </a:r>
              <a:r>
                <a:rPr lang="en-AU" sz="1400" dirty="0"/>
                <a:t>=3, name="a" )</a:t>
              </a:r>
            </a:p>
            <a:p>
              <a:endParaRPr lang="en-AU" sz="1400" dirty="0"/>
            </a:p>
            <a:p>
              <a:endParaRPr lang="en-AU" sz="1400" dirty="0" smtClean="0"/>
            </a:p>
            <a:p>
              <a:endParaRPr lang="en-AU" sz="1400" dirty="0" smtClean="0"/>
            </a:p>
            <a:p>
              <a:endParaRPr lang="en-AU" sz="1400" dirty="0"/>
            </a:p>
            <a:p>
              <a:r>
                <a:rPr lang="en-AU" sz="1400" dirty="0" err="1" smtClean="0"/>
                <a:t>mxMatrix</a:t>
              </a:r>
              <a:r>
                <a:rPr lang="en-AU" sz="1400" dirty="0"/>
                <a:t>( type=“Unit", </a:t>
              </a:r>
              <a:r>
                <a:rPr lang="en-AU" sz="1400" dirty="0" err="1"/>
                <a:t>nrow</a:t>
              </a:r>
              <a:r>
                <a:rPr lang="en-AU" sz="1400" dirty="0"/>
                <a:t>=2, </a:t>
              </a:r>
              <a:r>
                <a:rPr lang="en-AU" sz="1400" dirty="0" err="1"/>
                <a:t>ncol</a:t>
              </a:r>
              <a:r>
                <a:rPr lang="en-AU" sz="1400" dirty="0"/>
                <a:t>=3, name="a" )</a:t>
              </a:r>
            </a:p>
            <a:p>
              <a:endParaRPr lang="en-AU" sz="1400" dirty="0" smtClean="0"/>
            </a:p>
            <a:p>
              <a:endParaRPr lang="en-AU" sz="1400" dirty="0" smtClean="0"/>
            </a:p>
            <a:p>
              <a:endParaRPr lang="en-AU" sz="1400" dirty="0"/>
            </a:p>
            <a:p>
              <a:endParaRPr lang="en-AU" sz="1400" dirty="0" smtClean="0"/>
            </a:p>
            <a:p>
              <a:r>
                <a:rPr lang="en-AU" sz="1400" dirty="0" err="1" smtClean="0"/>
                <a:t>mxMatrix</a:t>
              </a:r>
              <a:r>
                <a:rPr lang="en-AU" sz="1400" dirty="0"/>
                <a:t>( type=“</a:t>
              </a:r>
              <a:r>
                <a:rPr lang="en-AU" sz="1400" dirty="0" err="1"/>
                <a:t>Ident</a:t>
              </a:r>
              <a:r>
                <a:rPr lang="en-AU" sz="1400" dirty="0"/>
                <a:t>", </a:t>
              </a:r>
              <a:r>
                <a:rPr lang="en-AU" sz="1400" dirty="0" err="1"/>
                <a:t>nrow</a:t>
              </a:r>
              <a:r>
                <a:rPr lang="en-AU" sz="1400" dirty="0"/>
                <a:t>=3, </a:t>
              </a:r>
              <a:r>
                <a:rPr lang="en-AU" sz="1400" dirty="0" err="1"/>
                <a:t>ncol</a:t>
              </a:r>
              <a:r>
                <a:rPr lang="en-AU" sz="1400" dirty="0"/>
                <a:t>=3, name="a" </a:t>
              </a:r>
              <a:r>
                <a:rPr lang="en-AU" sz="1400" dirty="0" smtClean="0"/>
                <a:t>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57085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5536" y="332656"/>
            <a:ext cx="8352928" cy="6192688"/>
          </a:xfrm>
          <a:prstGeom prst="rect">
            <a:avLst/>
          </a:prstGeom>
          <a:solidFill>
            <a:schemeClr val="bg1">
              <a:lumMod val="85000"/>
              <a:alpha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AU" dirty="0"/>
              <a:t>Matrices are the building blocks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1370013" y="1827213"/>
            <a:ext cx="7313612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sz="2500" smtClean="0"/>
              <a:t>Many</a:t>
            </a:r>
            <a:r>
              <a:rPr lang="en-AU" smtClean="0"/>
              <a:t> </a:t>
            </a:r>
            <a:r>
              <a:rPr lang="en-AU" sz="2500" smtClean="0"/>
              <a:t>types</a:t>
            </a:r>
            <a:r>
              <a:rPr lang="en-AU" smtClean="0"/>
              <a:t> </a:t>
            </a:r>
          </a:p>
          <a:p>
            <a:pPr>
              <a:buFont typeface="Wingdings" pitchFamily="2" charset="2"/>
              <a:buNone/>
            </a:pPr>
            <a:endParaRPr lang="en-US" smtClean="0"/>
          </a:p>
        </p:txBody>
      </p:sp>
      <p:grpSp>
        <p:nvGrpSpPr>
          <p:cNvPr id="2" name="Group 1"/>
          <p:cNvGrpSpPr/>
          <p:nvPr/>
        </p:nvGrpSpPr>
        <p:grpSpPr>
          <a:xfrm>
            <a:off x="755576" y="1476846"/>
            <a:ext cx="7533347" cy="4616648"/>
            <a:chOff x="1259756" y="1904925"/>
            <a:chExt cx="7533347" cy="4616648"/>
          </a:xfrm>
        </p:grpSpPr>
        <p:pic>
          <p:nvPicPr>
            <p:cNvPr id="9" name="Picture 5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56100" y="1913409"/>
              <a:ext cx="4437003" cy="46079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" name="TextBox 6"/>
            <p:cNvSpPr txBox="1">
              <a:spLocks noChangeArrowheads="1"/>
            </p:cNvSpPr>
            <p:nvPr/>
          </p:nvSpPr>
          <p:spPr bwMode="auto">
            <a:xfrm>
              <a:off x="1259756" y="1904925"/>
              <a:ext cx="6525790" cy="461664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r>
                <a:rPr lang="en-AU" sz="1400" dirty="0" err="1"/>
                <a:t>mxMatrix</a:t>
              </a:r>
              <a:r>
                <a:rPr lang="en-AU" sz="1400" dirty="0"/>
                <a:t>( type=“</a:t>
              </a:r>
              <a:r>
                <a:rPr lang="en-AU" sz="1400" dirty="0" err="1"/>
                <a:t>Diag</a:t>
              </a:r>
              <a:r>
                <a:rPr lang="en-AU" sz="1400" dirty="0"/>
                <a:t>", </a:t>
              </a:r>
              <a:r>
                <a:rPr lang="en-AU" sz="1400" dirty="0" err="1"/>
                <a:t>nrow</a:t>
              </a:r>
              <a:r>
                <a:rPr lang="en-AU" sz="1400" dirty="0"/>
                <a:t>=3, </a:t>
              </a:r>
              <a:r>
                <a:rPr lang="en-AU" sz="1400" dirty="0" err="1"/>
                <a:t>ncol</a:t>
              </a:r>
              <a:r>
                <a:rPr lang="en-AU" sz="1400" dirty="0"/>
                <a:t>=3, free=TRUE, name="a" </a:t>
              </a:r>
              <a:r>
                <a:rPr lang="en-AU" sz="1400" dirty="0" smtClean="0"/>
                <a:t>)</a:t>
              </a:r>
            </a:p>
            <a:p>
              <a:endParaRPr lang="en-AU" sz="1400" dirty="0"/>
            </a:p>
            <a:p>
              <a:endParaRPr lang="en-AU" sz="1400" dirty="0"/>
            </a:p>
            <a:p>
              <a:endParaRPr lang="en-AU" sz="1400" dirty="0"/>
            </a:p>
            <a:p>
              <a:r>
                <a:rPr lang="en-AU" sz="1400" dirty="0" err="1"/>
                <a:t>mxMatrix</a:t>
              </a:r>
              <a:r>
                <a:rPr lang="en-AU" sz="1400" dirty="0"/>
                <a:t>( type=“</a:t>
              </a:r>
              <a:r>
                <a:rPr lang="en-AU" sz="1400" dirty="0" err="1"/>
                <a:t>Sdiag</a:t>
              </a:r>
              <a:r>
                <a:rPr lang="en-AU" sz="1400" dirty="0"/>
                <a:t>", </a:t>
              </a:r>
              <a:r>
                <a:rPr lang="en-AU" sz="1400" dirty="0" err="1"/>
                <a:t>nrow</a:t>
              </a:r>
              <a:r>
                <a:rPr lang="en-AU" sz="1400" dirty="0"/>
                <a:t>=3, </a:t>
              </a:r>
              <a:r>
                <a:rPr lang="en-AU" sz="1400" dirty="0" err="1"/>
                <a:t>ncol</a:t>
              </a:r>
              <a:r>
                <a:rPr lang="en-AU" sz="1400" dirty="0"/>
                <a:t>=3, free=TRUE, name="a" )</a:t>
              </a:r>
            </a:p>
            <a:p>
              <a:endParaRPr lang="en-AU" sz="1400" dirty="0"/>
            </a:p>
            <a:p>
              <a:endParaRPr lang="en-AU" sz="1400" dirty="0" smtClean="0"/>
            </a:p>
            <a:p>
              <a:endParaRPr lang="en-AU" sz="1400" dirty="0"/>
            </a:p>
            <a:p>
              <a:r>
                <a:rPr lang="en-AU" sz="1400" dirty="0" err="1"/>
                <a:t>mxMatrix</a:t>
              </a:r>
              <a:r>
                <a:rPr lang="en-AU" sz="1400" dirty="0"/>
                <a:t>( type=“Stand", </a:t>
              </a:r>
              <a:r>
                <a:rPr lang="en-AU" sz="1400" dirty="0" err="1"/>
                <a:t>nrow</a:t>
              </a:r>
              <a:r>
                <a:rPr lang="en-AU" sz="1400" dirty="0"/>
                <a:t>=3, </a:t>
              </a:r>
              <a:r>
                <a:rPr lang="en-AU" sz="1400" dirty="0" err="1"/>
                <a:t>ncol</a:t>
              </a:r>
              <a:r>
                <a:rPr lang="en-AU" sz="1400" dirty="0"/>
                <a:t>=3, free=TRUE, name="a" )</a:t>
              </a:r>
            </a:p>
            <a:p>
              <a:endParaRPr lang="en-AU" sz="1400" dirty="0"/>
            </a:p>
            <a:p>
              <a:endParaRPr lang="en-AU" sz="1400" dirty="0" smtClean="0"/>
            </a:p>
            <a:p>
              <a:endParaRPr lang="en-AU" sz="1400" dirty="0"/>
            </a:p>
            <a:p>
              <a:r>
                <a:rPr lang="en-AU" sz="1400" dirty="0" err="1"/>
                <a:t>mxMatrix</a:t>
              </a:r>
              <a:r>
                <a:rPr lang="en-AU" sz="1400" dirty="0"/>
                <a:t>( type=“</a:t>
              </a:r>
              <a:r>
                <a:rPr lang="en-AU" sz="1400" dirty="0" err="1"/>
                <a:t>Symm</a:t>
              </a:r>
              <a:r>
                <a:rPr lang="en-AU" sz="1400" dirty="0"/>
                <a:t>", </a:t>
              </a:r>
              <a:r>
                <a:rPr lang="en-AU" sz="1400" dirty="0" err="1"/>
                <a:t>nrow</a:t>
              </a:r>
              <a:r>
                <a:rPr lang="en-AU" sz="1400" dirty="0"/>
                <a:t>=3, </a:t>
              </a:r>
              <a:r>
                <a:rPr lang="en-AU" sz="1400" dirty="0" err="1"/>
                <a:t>ncol</a:t>
              </a:r>
              <a:r>
                <a:rPr lang="en-AU" sz="1400" dirty="0"/>
                <a:t>=3, free=TRUE, name="a" )</a:t>
              </a:r>
            </a:p>
            <a:p>
              <a:endParaRPr lang="en-AU" sz="1400" dirty="0"/>
            </a:p>
            <a:p>
              <a:endParaRPr lang="en-AU" sz="1400" dirty="0"/>
            </a:p>
            <a:p>
              <a:endParaRPr lang="en-AU" sz="1400" dirty="0" smtClean="0"/>
            </a:p>
            <a:p>
              <a:r>
                <a:rPr lang="en-AU" sz="1400" dirty="0" err="1" smtClean="0"/>
                <a:t>mxMatrix</a:t>
              </a:r>
              <a:r>
                <a:rPr lang="en-AU" sz="1400" dirty="0"/>
                <a:t>( type=“Lower", </a:t>
              </a:r>
              <a:r>
                <a:rPr lang="en-AU" sz="1400" dirty="0" err="1"/>
                <a:t>nrow</a:t>
              </a:r>
              <a:r>
                <a:rPr lang="en-AU" sz="1400" dirty="0"/>
                <a:t>=3, </a:t>
              </a:r>
              <a:r>
                <a:rPr lang="en-AU" sz="1400" dirty="0" err="1"/>
                <a:t>ncol</a:t>
              </a:r>
              <a:r>
                <a:rPr lang="en-AU" sz="1400" dirty="0"/>
                <a:t>=3, free=TRUE, name="a" )</a:t>
              </a:r>
            </a:p>
            <a:p>
              <a:endParaRPr lang="en-AU" sz="1400" dirty="0" smtClean="0"/>
            </a:p>
            <a:p>
              <a:endParaRPr lang="en-AU" sz="1400" dirty="0"/>
            </a:p>
            <a:p>
              <a:r>
                <a:rPr lang="en-AU" sz="1400" dirty="0" err="1"/>
                <a:t>mxMatrix</a:t>
              </a:r>
              <a:r>
                <a:rPr lang="en-AU" sz="1400" dirty="0"/>
                <a:t>( type=“Full", </a:t>
              </a:r>
              <a:r>
                <a:rPr lang="en-AU" sz="1400" dirty="0" err="1"/>
                <a:t>nrow</a:t>
              </a:r>
              <a:r>
                <a:rPr lang="en-AU" sz="1400" dirty="0"/>
                <a:t>=2, </a:t>
              </a:r>
              <a:r>
                <a:rPr lang="en-AU" sz="1400" dirty="0" err="1"/>
                <a:t>ncol</a:t>
              </a:r>
              <a:r>
                <a:rPr lang="en-AU" sz="1400" dirty="0"/>
                <a:t>=4, free=TRUE, name="a" )</a:t>
              </a:r>
            </a:p>
            <a:p>
              <a:endParaRPr lang="en-AU" sz="1400" dirty="0"/>
            </a:p>
          </p:txBody>
        </p:sp>
      </p:grpSp>
    </p:spTree>
    <p:extLst>
      <p:ext uri="{BB962C8B-B14F-4D97-AF65-F5344CB8AC3E}">
        <p14:creationId xmlns:p14="http://schemas.microsoft.com/office/powerpoint/2010/main" val="257085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intr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sintra</Template>
  <TotalTime>789</TotalTime>
  <Words>1484</Words>
  <Application>Microsoft Office PowerPoint</Application>
  <PresentationFormat>On-screen Show (4:3)</PresentationFormat>
  <Paragraphs>408</Paragraphs>
  <Slides>36</Slides>
  <Notes>27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38" baseType="lpstr">
      <vt:lpstr>sintra</vt:lpstr>
      <vt:lpstr>Equation</vt:lpstr>
      <vt:lpstr>Introduction to OpenMx</vt:lpstr>
      <vt:lpstr>What is OpenMx?</vt:lpstr>
      <vt:lpstr>PowerPoint Presentation</vt:lpstr>
      <vt:lpstr>Essential OpenMx functions</vt:lpstr>
      <vt:lpstr>Essential OpenMx functions</vt:lpstr>
      <vt:lpstr>Matrices are the building blocks</vt:lpstr>
      <vt:lpstr>Matrices are the building blocks</vt:lpstr>
      <vt:lpstr>Matrices are the building blocks</vt:lpstr>
      <vt:lpstr>Matrices are the building blocks</vt:lpstr>
      <vt:lpstr>PowerPoint Presentation</vt:lpstr>
      <vt:lpstr>Matrix Operations</vt:lpstr>
      <vt:lpstr>PowerPoint Presentation</vt:lpstr>
      <vt:lpstr>PowerPoint Presentation</vt:lpstr>
      <vt:lpstr>Kroneker Product</vt:lpstr>
      <vt:lpstr>Quadratic Product</vt:lpstr>
      <vt:lpstr>Our first OpenMx script</vt:lpstr>
      <vt:lpstr>Linear Regression</vt:lpstr>
      <vt:lpstr>As a path diagram</vt:lpstr>
      <vt:lpstr>Starting at the beginning…</vt:lpstr>
      <vt:lpstr>Getting your data into R</vt:lpstr>
      <vt:lpstr>Regression using lm</vt:lpstr>
      <vt:lpstr>Regression using OpenMx</vt:lpstr>
      <vt:lpstr>Regression using OpenMx</vt:lpstr>
      <vt:lpstr>Regression using OpenMx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Intuitive Logic of Optimization</vt:lpstr>
      <vt:lpstr>Maximum Likelihood Estimation</vt:lpstr>
      <vt:lpstr>PowerPoint Presentation</vt:lpstr>
      <vt:lpstr>OpenMx vs lm</vt:lpstr>
      <vt:lpstr>PowerPoint Presentation</vt:lpstr>
      <vt:lpstr>PowerPoint Presentation</vt:lpstr>
      <vt:lpstr>PowerPoint Presentation</vt:lpstr>
    </vt:vector>
  </TitlesOfParts>
  <Company>QIMR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SEM</dc:creator>
  <cp:lastModifiedBy>logstress@gmail.com</cp:lastModifiedBy>
  <cp:revision>118</cp:revision>
  <dcterms:created xsi:type="dcterms:W3CDTF">2012-03-05T16:51:34Z</dcterms:created>
  <dcterms:modified xsi:type="dcterms:W3CDTF">2014-03-03T20:31:10Z</dcterms:modified>
</cp:coreProperties>
</file>