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306" r:id="rId3"/>
    <p:sldId id="305" r:id="rId4"/>
    <p:sldId id="314" r:id="rId5"/>
    <p:sldId id="316" r:id="rId6"/>
    <p:sldId id="317" r:id="rId7"/>
    <p:sldId id="318" r:id="rId8"/>
    <p:sldId id="257" r:id="rId9"/>
    <p:sldId id="307" r:id="rId10"/>
    <p:sldId id="259" r:id="rId11"/>
    <p:sldId id="260" r:id="rId12"/>
    <p:sldId id="261" r:id="rId13"/>
    <p:sldId id="319" r:id="rId14"/>
    <p:sldId id="280" r:id="rId15"/>
    <p:sldId id="308" r:id="rId16"/>
    <p:sldId id="321" r:id="rId17"/>
    <p:sldId id="323" r:id="rId18"/>
    <p:sldId id="327" r:id="rId19"/>
    <p:sldId id="325" r:id="rId20"/>
    <p:sldId id="351" r:id="rId21"/>
    <p:sldId id="352" r:id="rId22"/>
    <p:sldId id="353" r:id="rId23"/>
    <p:sldId id="354" r:id="rId24"/>
    <p:sldId id="355" r:id="rId25"/>
    <p:sldId id="357" r:id="rId26"/>
    <p:sldId id="356" r:id="rId27"/>
    <p:sldId id="326" r:id="rId28"/>
    <p:sldId id="366" r:id="rId29"/>
    <p:sldId id="367" r:id="rId30"/>
    <p:sldId id="368" r:id="rId31"/>
    <p:sldId id="369" r:id="rId32"/>
    <p:sldId id="328" r:id="rId33"/>
    <p:sldId id="337" r:id="rId34"/>
    <p:sldId id="338" r:id="rId35"/>
    <p:sldId id="312" r:id="rId36"/>
    <p:sldId id="313" r:id="rId37"/>
    <p:sldId id="309" r:id="rId38"/>
    <p:sldId id="322" r:id="rId39"/>
    <p:sldId id="265" r:id="rId40"/>
    <p:sldId id="272" r:id="rId41"/>
    <p:sldId id="330" r:id="rId42"/>
    <p:sldId id="336" r:id="rId43"/>
    <p:sldId id="311" r:id="rId44"/>
    <p:sldId id="331" r:id="rId45"/>
    <p:sldId id="333" r:id="rId46"/>
    <p:sldId id="332" r:id="rId47"/>
    <p:sldId id="310" r:id="rId48"/>
    <p:sldId id="320" r:id="rId49"/>
    <p:sldId id="334" r:id="rId50"/>
    <p:sldId id="329" r:id="rId51"/>
    <p:sldId id="335" r:id="rId52"/>
    <p:sldId id="339" r:id="rId53"/>
    <p:sldId id="340" r:id="rId54"/>
    <p:sldId id="341" r:id="rId55"/>
    <p:sldId id="345" r:id="rId56"/>
    <p:sldId id="342" r:id="rId57"/>
    <p:sldId id="343" r:id="rId58"/>
    <p:sldId id="344" r:id="rId59"/>
    <p:sldId id="346" r:id="rId60"/>
    <p:sldId id="348" r:id="rId61"/>
    <p:sldId id="349" r:id="rId62"/>
    <p:sldId id="350" r:id="rId63"/>
    <p:sldId id="278" r:id="rId64"/>
    <p:sldId id="347" r:id="rId65"/>
    <p:sldId id="324" r:id="rId66"/>
    <p:sldId id="358" r:id="rId67"/>
    <p:sldId id="359" r:id="rId68"/>
    <p:sldId id="360" r:id="rId69"/>
    <p:sldId id="364" r:id="rId70"/>
    <p:sldId id="361" r:id="rId71"/>
    <p:sldId id="362" r:id="rId72"/>
    <p:sldId id="363" r:id="rId73"/>
    <p:sldId id="365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3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062DB-9784-4B52-8F1F-591447F8248E}" type="datetimeFigureOut">
              <a:rPr lang="en-AU" smtClean="0"/>
              <a:t>04/03/2015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D430-C9D3-4F91-84D0-FA1060C2D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37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4D-7474-44D2-8995-6883FA3959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4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4D-7474-44D2-8995-6883FA3959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4D-7474-44D2-8995-6883FA3959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4D-7474-44D2-8995-6883FA3959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4D-7474-44D2-8995-6883FA3959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5C64D-7474-44D2-8995-6883FA3959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9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3/4/2015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sph.umich.edu/wiki/Minimac:_1000_Genomes_Imputation_Cookbook" TargetMode="External"/><Relationship Id="rId2" Type="http://schemas.openxmlformats.org/officeDocument/2006/relationships/hyperlink" Target="http://genome.sph.umich.edu/wiki/Minima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sph.umich.edu/wiki/IMPUTE2:_1000_Genomes_Imputation_Cookbook" TargetMode="External"/><Relationship Id="rId2" Type="http://schemas.openxmlformats.org/officeDocument/2006/relationships/hyperlink" Target="https://mathgen.stats.ox.ac.uk/impute/impute_v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athgen.stats.ox.ac.uk/genetics_software/shapeit/shapei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mputationserver.sph.umich.edu/" TargetMode="External"/><Relationship Id="rId2" Type="http://schemas.openxmlformats.org/officeDocument/2006/relationships/hyperlink" Target="http://genome.sph.umich.edu/wiki/Minimac:_1000_Genomes_Imputation_Cook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putationserver.sph.umich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genome.sph.umich.edu/wiki/ChunkChromos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labs.med.miami.edu/myers/LFuN/LFu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Imputation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Sarah Medland</a:t>
            </a:r>
          </a:p>
          <a:p>
            <a:pPr algn="r"/>
            <a:r>
              <a:rPr lang="en-US" dirty="0" smtClean="0"/>
              <a:t>Boulder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they compare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Similar accuracy</a:t>
            </a:r>
          </a:p>
          <a:p>
            <a:r>
              <a:rPr lang="en-AU" sz="2800" dirty="0" smtClean="0"/>
              <a:t>Similar features</a:t>
            </a:r>
          </a:p>
          <a:p>
            <a:r>
              <a:rPr lang="en-AU" sz="2800" dirty="0" smtClean="0"/>
              <a:t>Different data formats </a:t>
            </a:r>
          </a:p>
          <a:p>
            <a:pPr lvl="1"/>
            <a:r>
              <a:rPr lang="en-AU" sz="2800" dirty="0"/>
              <a:t>Mach/</a:t>
            </a:r>
            <a:r>
              <a:rPr lang="en-AU" sz="2800" dirty="0" err="1"/>
              <a:t>minimac</a:t>
            </a:r>
            <a:r>
              <a:rPr lang="en-AU" sz="2800" dirty="0"/>
              <a:t> </a:t>
            </a:r>
            <a:r>
              <a:rPr lang="en-AU" sz="2800" dirty="0" smtClean="0"/>
              <a:t>–&gt; </a:t>
            </a:r>
            <a:r>
              <a:rPr lang="en-AU" sz="2800" dirty="0"/>
              <a:t>individual=row </a:t>
            </a:r>
            <a:r>
              <a:rPr lang="en-AU" sz="2800" dirty="0" err="1" smtClean="0"/>
              <a:t>snp</a:t>
            </a:r>
            <a:r>
              <a:rPr lang="en-AU" sz="2800" dirty="0" smtClean="0"/>
              <a:t>=column</a:t>
            </a:r>
          </a:p>
          <a:p>
            <a:pPr lvl="1"/>
            <a:r>
              <a:rPr lang="en-AU" sz="2800" dirty="0" smtClean="0"/>
              <a:t>minimac3 –&gt; </a:t>
            </a:r>
            <a:r>
              <a:rPr lang="en-AU" sz="2800" dirty="0" err="1" smtClean="0"/>
              <a:t>vcf</a:t>
            </a:r>
            <a:r>
              <a:rPr lang="en-AU" sz="2800" dirty="0" smtClean="0"/>
              <a:t> format</a:t>
            </a:r>
            <a:endParaRPr lang="en-AU" sz="2800" dirty="0"/>
          </a:p>
          <a:p>
            <a:pPr lvl="1"/>
            <a:r>
              <a:rPr lang="en-AU" sz="2800" dirty="0" smtClean="0"/>
              <a:t>Impute* –&gt; </a:t>
            </a:r>
            <a:r>
              <a:rPr lang="en-AU" sz="2800" dirty="0" err="1" smtClean="0"/>
              <a:t>snp</a:t>
            </a:r>
            <a:r>
              <a:rPr lang="en-AU" sz="2800" dirty="0" smtClean="0"/>
              <a:t>=row individual=column</a:t>
            </a:r>
            <a:endParaRPr lang="en-AU" sz="2800" dirty="0"/>
          </a:p>
          <a:p>
            <a:r>
              <a:rPr lang="en-AU" sz="2800" dirty="0" smtClean="0"/>
              <a:t>Different philosophies</a:t>
            </a:r>
          </a:p>
          <a:p>
            <a:pPr lvl="1"/>
            <a:r>
              <a:rPr lang="en-AU" sz="2800" dirty="0" smtClean="0"/>
              <a:t>Frequentist vs Bayesian</a:t>
            </a:r>
          </a:p>
          <a:p>
            <a:r>
              <a:rPr lang="en-AU" sz="3000" dirty="0" smtClean="0"/>
              <a:t>Differences in time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3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086600" cy="1143000"/>
          </a:xfrm>
        </p:spPr>
        <p:txBody>
          <a:bodyPr/>
          <a:lstStyle/>
          <a:p>
            <a:r>
              <a:rPr lang="en-AU" dirty="0" smtClean="0"/>
              <a:t>Mach/</a:t>
            </a:r>
            <a:r>
              <a:rPr lang="en-AU" dirty="0" err="1" smtClean="0"/>
              <a:t>minimac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600" dirty="0">
                <a:hlinkClick r:id="rId2"/>
              </a:rPr>
              <a:t>http://</a:t>
            </a:r>
            <a:r>
              <a:rPr lang="en-AU" sz="1600" dirty="0" smtClean="0">
                <a:hlinkClick r:id="rId2"/>
              </a:rPr>
              <a:t>genome.sph.umich.edu/wiki/Minimac</a:t>
            </a:r>
            <a:endParaRPr lang="en-AU" sz="1600" dirty="0" smtClean="0"/>
          </a:p>
          <a:p>
            <a:r>
              <a:rPr lang="en-AU" sz="1600" dirty="0">
                <a:hlinkClick r:id="rId3"/>
              </a:rPr>
              <a:t>http://genome.sph.umich.edu/wiki/Minimac:_</a:t>
            </a:r>
            <a:r>
              <a:rPr lang="en-AU" sz="1600" dirty="0" smtClean="0">
                <a:hlinkClick r:id="rId3"/>
              </a:rPr>
              <a:t>1000_Genomes_Imputation_Cookbook</a:t>
            </a:r>
            <a:endParaRPr lang="en-AU" sz="1600" dirty="0" smtClean="0"/>
          </a:p>
          <a:p>
            <a:r>
              <a:rPr lang="en-AU" sz="2800" dirty="0" smtClean="0"/>
              <a:t>Built by </a:t>
            </a:r>
            <a:r>
              <a:rPr lang="en-AU" sz="2800" dirty="0" err="1" smtClean="0"/>
              <a:t>Gonçalo</a:t>
            </a:r>
            <a:r>
              <a:rPr lang="en-AU" sz="2800" dirty="0" smtClean="0"/>
              <a:t> </a:t>
            </a:r>
            <a:r>
              <a:rPr lang="en-AU" sz="2800" dirty="0" err="1" smtClean="0"/>
              <a:t>Abecasis</a:t>
            </a:r>
            <a:r>
              <a:rPr lang="en-AU" sz="2800" dirty="0" smtClean="0"/>
              <a:t>, Yun Li, Christian </a:t>
            </a:r>
            <a:r>
              <a:rPr lang="en-AU" sz="2800" dirty="0" err="1" smtClean="0"/>
              <a:t>Fuchsberger</a:t>
            </a:r>
            <a:r>
              <a:rPr lang="en-AU" sz="2800" dirty="0" smtClean="0"/>
              <a:t> and colleagues </a:t>
            </a:r>
          </a:p>
          <a:p>
            <a:r>
              <a:rPr lang="en-AU" sz="2800" dirty="0" smtClean="0"/>
              <a:t>Downstream analysis options</a:t>
            </a:r>
          </a:p>
          <a:p>
            <a:pPr lvl="1"/>
            <a:r>
              <a:rPr lang="en-AU" sz="2800" dirty="0" smtClean="0"/>
              <a:t>Mach2qtl (continuous phenotypes)</a:t>
            </a:r>
          </a:p>
          <a:p>
            <a:pPr lvl="1"/>
            <a:r>
              <a:rPr lang="en-AU" sz="2800" dirty="0" smtClean="0"/>
              <a:t>Mach2dat (binary phenotypes)</a:t>
            </a:r>
          </a:p>
          <a:p>
            <a:pPr lvl="1"/>
            <a:r>
              <a:rPr lang="en-AU" sz="2800" dirty="0" smtClean="0"/>
              <a:t>Merlin-offline (family/twin based samples)</a:t>
            </a:r>
            <a:endParaRPr lang="en-AU" sz="2800" dirty="0"/>
          </a:p>
        </p:txBody>
      </p:sp>
      <p:pic>
        <p:nvPicPr>
          <p:cNvPr id="1026" name="Picture 2" descr="Goncalo Abeca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h.umich.edu/csg/yli/Pic_Yun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28" y="460741"/>
            <a:ext cx="747771" cy="9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84" y="457200"/>
            <a:ext cx="76691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r>
              <a:rPr lang="en-AU" dirty="0" smtClean="0"/>
              <a:t>Impute2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>
                <a:hlinkClick r:id="rId2"/>
              </a:rPr>
              <a:t>https://</a:t>
            </a:r>
            <a:r>
              <a:rPr lang="en-AU" sz="1800" dirty="0" smtClean="0">
                <a:hlinkClick r:id="rId2"/>
              </a:rPr>
              <a:t>mathgen.stats.ox.ac.uk/impute/impute_v2.html</a:t>
            </a:r>
            <a:endParaRPr lang="en-AU" sz="1800" dirty="0" smtClean="0"/>
          </a:p>
          <a:p>
            <a:r>
              <a:rPr lang="en-AU" sz="1800" dirty="0">
                <a:hlinkClick r:id="rId3"/>
              </a:rPr>
              <a:t>http://genome.sph.umich.edu/wiki/IMPUTE2:_</a:t>
            </a:r>
            <a:r>
              <a:rPr lang="en-AU" sz="1800" dirty="0" smtClean="0">
                <a:hlinkClick r:id="rId3"/>
              </a:rPr>
              <a:t>1000_Genomes_Imputation_Cookbook</a:t>
            </a:r>
            <a:endParaRPr lang="en-AU" sz="1800" dirty="0" smtClean="0"/>
          </a:p>
          <a:p>
            <a:r>
              <a:rPr lang="en-AU" sz="2800" dirty="0"/>
              <a:t>Built by Jonathan </a:t>
            </a:r>
            <a:r>
              <a:rPr lang="en-AU" sz="2800" dirty="0" err="1" smtClean="0"/>
              <a:t>Marchini</a:t>
            </a:r>
            <a:r>
              <a:rPr lang="en-AU" sz="2800" dirty="0" smtClean="0"/>
              <a:t>, Bryan Howie and colleges</a:t>
            </a:r>
          </a:p>
          <a:p>
            <a:r>
              <a:rPr lang="en-AU" sz="2800" dirty="0" smtClean="0"/>
              <a:t>Downstream analysis options</a:t>
            </a:r>
          </a:p>
          <a:p>
            <a:pPr lvl="1"/>
            <a:r>
              <a:rPr lang="en-AU" sz="2800" dirty="0" err="1" smtClean="0"/>
              <a:t>SNPtest</a:t>
            </a:r>
            <a:endParaRPr lang="en-AU" sz="2800" dirty="0" smtClean="0"/>
          </a:p>
          <a:p>
            <a:pPr lvl="1"/>
            <a:r>
              <a:rPr lang="en-AU" sz="2800" dirty="0" err="1" smtClean="0"/>
              <a:t>Quicktest</a:t>
            </a:r>
            <a:endParaRPr lang="en-AU" sz="2800" dirty="0" smtClean="0"/>
          </a:p>
          <a:p>
            <a:endParaRPr lang="en-AU" dirty="0"/>
          </a:p>
        </p:txBody>
      </p:sp>
      <p:pic>
        <p:nvPicPr>
          <p:cNvPr id="2050" name="Picture 2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2024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exampl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1422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SHAPEIT2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hlinkClick r:id="rId2"/>
              </a:rPr>
              <a:t>https://mathgen.stats.ox.ac.uk/genetics_software/shapeit/shapeit.html</a:t>
            </a:r>
            <a:endParaRPr lang="en-AU" sz="2400" dirty="0"/>
          </a:p>
          <a:p>
            <a:r>
              <a:rPr lang="en-AU" sz="2400" dirty="0" smtClean="0"/>
              <a:t>Developed </a:t>
            </a:r>
            <a:r>
              <a:rPr lang="en-AU" sz="2400" dirty="0"/>
              <a:t>by Dr Olivier </a:t>
            </a:r>
            <a:r>
              <a:rPr lang="en-AU" sz="2400" dirty="0" err="1"/>
              <a:t>Delaneau</a:t>
            </a:r>
            <a:r>
              <a:rPr lang="en-AU" sz="2400" dirty="0"/>
              <a:t> through a collaborative project between the research groups of Prof Jean-Francois </a:t>
            </a:r>
            <a:r>
              <a:rPr lang="en-AU" sz="2400" dirty="0" err="1"/>
              <a:t>Zagury</a:t>
            </a:r>
            <a:r>
              <a:rPr lang="en-AU" sz="2400" dirty="0"/>
              <a:t> </a:t>
            </a:r>
            <a:r>
              <a:rPr lang="en-AU" sz="2400" dirty="0" smtClean="0"/>
              <a:t>and </a:t>
            </a:r>
            <a:r>
              <a:rPr lang="en-AU" sz="2400" dirty="0"/>
              <a:t>Prof Jonathan </a:t>
            </a:r>
            <a:r>
              <a:rPr lang="en-AU" sz="2400" dirty="0" err="1"/>
              <a:t>Marchini</a:t>
            </a:r>
            <a:r>
              <a:rPr lang="en-AU" sz="2400" dirty="0"/>
              <a:t> </a:t>
            </a:r>
            <a:endParaRPr lang="en-AU" sz="2400" dirty="0" smtClean="0"/>
          </a:p>
          <a:p>
            <a:pPr lvl="1"/>
            <a:r>
              <a:rPr lang="en-AU" dirty="0" smtClean="0"/>
              <a:t>Linear </a:t>
            </a:r>
            <a:r>
              <a:rPr lang="en-AU" dirty="0"/>
              <a:t>complexity with the number of SNPs and conditioning haplotypes.</a:t>
            </a:r>
          </a:p>
          <a:p>
            <a:pPr lvl="1"/>
            <a:r>
              <a:rPr lang="en-AU" dirty="0" smtClean="0"/>
              <a:t>Whole </a:t>
            </a:r>
            <a:r>
              <a:rPr lang="en-AU" dirty="0"/>
              <a:t>chromosome GWAS scale datasets can be phased in a single run.</a:t>
            </a:r>
          </a:p>
          <a:p>
            <a:pPr lvl="1"/>
            <a:r>
              <a:rPr lang="en-AU" dirty="0" smtClean="0"/>
              <a:t>Phasing </a:t>
            </a:r>
            <a:r>
              <a:rPr lang="en-AU" dirty="0"/>
              <a:t>is multi-threaded to tailor computational times to your resources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1026" name="Picture 2" descr="bio_inf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3078"/>
            <a:ext cx="1082692" cy="12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33078"/>
            <a:ext cx="12024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-GlCRZvuc2_4/AAAAAAAAAAI/AAAAAAAAA9A/cVWU5KXfpBc/s120-c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43" y="233078"/>
            <a:ext cx="12191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Files to practice with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http</a:t>
            </a:r>
            <a:r>
              <a:rPr lang="en-AU" sz="2000" dirty="0"/>
              <a:t>://genome.sph.umich.edu/wiki/Minimac:_Tutorial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362200"/>
            <a:ext cx="7440613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r>
              <a:rPr lang="en-AU" dirty="0" smtClean="0"/>
              <a:t>Today – discuss the 2 step approach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009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514600"/>
            <a:ext cx="1752600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Step 1</a:t>
            </a:r>
            <a:endParaRPr lang="en-AU" sz="28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667000" y="2776210"/>
            <a:ext cx="1295400" cy="65279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3676728"/>
            <a:ext cx="1752600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Step 2</a:t>
            </a:r>
            <a:endParaRPr lang="en-AU" sz="2800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105400" y="3938338"/>
            <a:ext cx="8382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Options for imputation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DIY – Use a cookbook!</a:t>
            </a:r>
          </a:p>
          <a:p>
            <a:pPr marL="411480" lvl="1" indent="0">
              <a:buNone/>
            </a:pPr>
            <a:r>
              <a:rPr lang="en-AU" dirty="0">
                <a:hlinkClick r:id="rId2"/>
              </a:rPr>
              <a:t>http://genome.sph.umich.edu/wiki/Minimac:_</a:t>
            </a:r>
            <a:r>
              <a:rPr lang="en-AU" dirty="0" smtClean="0">
                <a:hlinkClick r:id="rId2"/>
              </a:rPr>
              <a:t>1000_Genomes_Imputation_Cookbook</a:t>
            </a:r>
            <a:r>
              <a:rPr lang="en-AU" dirty="0"/>
              <a:t>  OR http://genome.sph.umich.edu/wiki/IMPUTE2:_1000_Genomes_Imputation_Cookbook</a:t>
            </a:r>
            <a:endParaRPr lang="en-AU" dirty="0" smtClean="0"/>
          </a:p>
          <a:p>
            <a:r>
              <a:rPr lang="en-AU" sz="3200" dirty="0" err="1" smtClean="0"/>
              <a:t>UMich</a:t>
            </a:r>
            <a:r>
              <a:rPr lang="en-AU" sz="3200" dirty="0" smtClean="0"/>
              <a:t> Imputation Server</a:t>
            </a:r>
          </a:p>
          <a:p>
            <a:pPr lvl="1"/>
            <a:r>
              <a:rPr lang="en-AU" sz="2600" dirty="0">
                <a:hlinkClick r:id="rId3"/>
              </a:rPr>
              <a:t>https://imputationserver.sph.umich.edu</a:t>
            </a:r>
            <a:r>
              <a:rPr lang="en-AU" sz="2600" dirty="0" smtClean="0">
                <a:hlinkClick r:id="rId3"/>
              </a:rPr>
              <a:t>/</a:t>
            </a:r>
            <a:endParaRPr lang="en-AU" sz="2600" dirty="0" smtClean="0"/>
          </a:p>
          <a:p>
            <a:endParaRPr lang="en-A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5534590" cy="258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0 – Chose your reference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3340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Current Publically Available References</a:t>
            </a:r>
          </a:p>
          <a:p>
            <a:pPr lvl="1"/>
            <a:r>
              <a:rPr lang="en-AU" sz="3000" dirty="0" err="1" smtClean="0"/>
              <a:t>HapMapII</a:t>
            </a:r>
            <a:r>
              <a:rPr lang="en-AU" sz="3000" dirty="0" smtClean="0"/>
              <a:t> </a:t>
            </a:r>
            <a:r>
              <a:rPr lang="en-AU" sz="2200" dirty="0" smtClean="0"/>
              <a:t>(no phased X data officially released)</a:t>
            </a:r>
            <a:endParaRPr lang="en-AU" sz="3000" dirty="0" smtClean="0"/>
          </a:p>
          <a:p>
            <a:pPr lvl="1"/>
            <a:r>
              <a:rPr lang="en-AU" sz="3000" dirty="0" err="1" smtClean="0"/>
              <a:t>HapMapIII</a:t>
            </a:r>
            <a:endParaRPr lang="en-AU" sz="3000" dirty="0" smtClean="0"/>
          </a:p>
          <a:p>
            <a:pPr lvl="1"/>
            <a:r>
              <a:rPr lang="en-AU" sz="3000" dirty="0" smtClean="0"/>
              <a:t>1KGP – phase 1 version v3 </a:t>
            </a:r>
          </a:p>
          <a:p>
            <a:pPr lvl="1"/>
            <a:r>
              <a:rPr lang="en-AU" sz="3000" u="sng" dirty="0"/>
              <a:t>1KGP – phase 1 version v3 </a:t>
            </a:r>
            <a:r>
              <a:rPr lang="en-AU" sz="3000" u="sng" dirty="0" smtClean="0"/>
              <a:t>SHAPEIT2</a:t>
            </a:r>
            <a:endParaRPr lang="en-AU" sz="3000" u="sng" dirty="0"/>
          </a:p>
          <a:p>
            <a:pPr lvl="1"/>
            <a:r>
              <a:rPr lang="en-AU" sz="3000" dirty="0"/>
              <a:t>1KGP – phase </a:t>
            </a:r>
            <a:r>
              <a:rPr lang="en-AU" sz="3000" dirty="0" smtClean="0"/>
              <a:t>3 </a:t>
            </a:r>
            <a:r>
              <a:rPr lang="en-AU" sz="3000" dirty="0"/>
              <a:t>version </a:t>
            </a:r>
            <a:r>
              <a:rPr lang="en-AU" sz="3000" dirty="0" smtClean="0"/>
              <a:t>v5</a:t>
            </a:r>
          </a:p>
          <a:p>
            <a:r>
              <a:rPr lang="en-AU" sz="3200" dirty="0" smtClean="0"/>
              <a:t>Future non-public references only available via custom imputation servers </a:t>
            </a:r>
          </a:p>
          <a:p>
            <a:r>
              <a:rPr lang="en-AU" sz="3200" u="sng" dirty="0" smtClean="0"/>
              <a:t>All ethnicities </a:t>
            </a:r>
            <a:r>
              <a:rPr lang="en-AU" sz="3200" dirty="0" smtClean="0"/>
              <a:t>vs specific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822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are in </a:t>
            </a:r>
            <a:r>
              <a:rPr lang="en-AU" dirty="0" err="1" smtClean="0"/>
              <a:t>vcf</a:t>
            </a:r>
            <a:r>
              <a:rPr lang="en-AU" dirty="0" smtClean="0"/>
              <a:t> format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(more about this format tomorrow)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6" y="1447800"/>
            <a:ext cx="8660964" cy="40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 all references are equal!!</a:t>
            </a:r>
            <a:endParaRPr lang="en-A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3680"/>
            <a:ext cx="5677693" cy="47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25146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505200" y="2209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943600" y="18288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Beagle and IMPUTE versions of the references contain variants that do not appear in the publically available 1KGP data!</a:t>
            </a:r>
          </a:p>
          <a:p>
            <a:endParaRPr lang="en-AU" dirty="0"/>
          </a:p>
          <a:p>
            <a:r>
              <a:rPr lang="en-AU" dirty="0" smtClean="0"/>
              <a:t>The 1KGP references still contain multiple locations with more than 1 variant </a:t>
            </a:r>
          </a:p>
          <a:p>
            <a:r>
              <a:rPr lang="en-AU" dirty="0" smtClean="0"/>
              <a:t>&amp; </a:t>
            </a:r>
          </a:p>
          <a:p>
            <a:r>
              <a:rPr lang="en-AU" dirty="0" smtClean="0"/>
              <a:t>Multiple variants in more than one place!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4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What is imputation? </a:t>
            </a:r>
            <a:r>
              <a:rPr lang="en-AU" sz="1600" dirty="0" smtClean="0"/>
              <a:t>(</a:t>
            </a:r>
            <a:r>
              <a:rPr lang="en-AU" sz="1600" dirty="0" err="1" smtClean="0"/>
              <a:t>Marchini</a:t>
            </a:r>
            <a:r>
              <a:rPr lang="en-AU" sz="1600" dirty="0" smtClean="0"/>
              <a:t> &amp; </a:t>
            </a:r>
            <a:r>
              <a:rPr lang="en-AU" sz="1600" dirty="0" err="1" smtClean="0"/>
              <a:t>Howie</a:t>
            </a:r>
            <a:r>
              <a:rPr lang="en-AU" sz="1600" dirty="0" smtClean="0"/>
              <a:t> 2010)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2162175" cy="21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286000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2800800" cy="29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2163600" cy="23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962400" y="3242573"/>
            <a:ext cx="712" cy="12532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95800" y="3810000"/>
            <a:ext cx="714375" cy="567427"/>
          </a:xfrm>
          <a:prstGeom prst="straightConnector1">
            <a:avLst/>
          </a:prstGeom>
          <a:ln w="28575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46863" y="3242573"/>
            <a:ext cx="610737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98171" y="-14515"/>
            <a:ext cx="12366171" cy="1125735"/>
          </a:xfrm>
          <a:prstGeom prst="rect">
            <a:avLst/>
          </a:prstGeom>
          <a:solidFill>
            <a:srgbClr val="01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788354" y="1779671"/>
            <a:ext cx="1264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Haplotype Reference Panel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32,914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Imputation Server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161" y="3540703"/>
            <a:ext cx="43446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Sayantan Das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Haplotype Reference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Consortium</a:t>
            </a:r>
          </a:p>
        </p:txBody>
      </p:sp>
      <p:sp>
        <p:nvSpPr>
          <p:cNvPr id="9" name="Rectangle 8"/>
          <p:cNvSpPr/>
          <p:nvPr/>
        </p:nvSpPr>
        <p:spPr>
          <a:xfrm>
            <a:off x="-1698171" y="5486401"/>
            <a:ext cx="12511315" cy="1448973"/>
          </a:xfrm>
          <a:prstGeom prst="rect">
            <a:avLst/>
          </a:prstGeom>
          <a:solidFill>
            <a:srgbClr val="01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0629" y="5486401"/>
            <a:ext cx="31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Biostatistics,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Michigan,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 Arbor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387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7171" y="-97971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716" y="90426"/>
            <a:ext cx="6332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Haplotype Reference Consortium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47171" y="6568127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715" y="2170206"/>
            <a:ext cx="8806545" cy="6626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AIM    	       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Create a large reference panel of human haplotypes by combining 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	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data from whole genome sequencing studies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3714" y="2982187"/>
            <a:ext cx="8806545" cy="4764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USE     	       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Next-generation resource for phasing and rare-variant imputation into GWAS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3714" y="3609746"/>
            <a:ext cx="8806545" cy="3974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BENEFITS     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56456" y="4218710"/>
            <a:ext cx="44704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Better catalogue of genetic variants.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56456" y="4827010"/>
            <a:ext cx="4470400" cy="57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Improve accuracy of rare variant imputation.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3716" y="1000015"/>
            <a:ext cx="8806545" cy="10280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FORMED       : 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Jonathan Marchini (Oxford)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	         Goncalo Abecasis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Michigan)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Richard Durbin (Sanger)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3713" y="5726082"/>
            <a:ext cx="8806545" cy="3974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ANCESTRY    : 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Predominantly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European ancestry, but later releases will be more diverse.</a:t>
            </a:r>
          </a:p>
        </p:txBody>
      </p:sp>
    </p:spTree>
    <p:extLst>
      <p:ext uri="{BB962C8B-B14F-4D97-AF65-F5344CB8AC3E}">
        <p14:creationId xmlns:p14="http://schemas.microsoft.com/office/powerpoint/2010/main" val="29068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7171" y="-97971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47171" y="6568127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65330"/>
              </p:ext>
            </p:extLst>
          </p:nvPr>
        </p:nvGraphicFramePr>
        <p:xfrm>
          <a:off x="351335" y="960122"/>
          <a:ext cx="4273279" cy="548880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83355"/>
                <a:gridCol w="1389924"/>
              </a:tblGrid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#Samples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Crohn’s Disease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UK10K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Sardinia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GoT2D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1K Genomes Phase3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 - Sisu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MCTFR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GECCO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473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3206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MinE, GPC,</a:t>
                      </a:r>
                      <a:r>
                        <a:rPr lang="en-US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GoNL, inCHIANTI, Orkney, Finland – Kuusamo, Neptune, Italian and Greek Isolates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3716" y="90426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HRC - Studies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2967" y="4451506"/>
            <a:ext cx="216437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32,914 Samples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5736" y="2334887"/>
            <a:ext cx="39868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 studies.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done at Michigan, Sanger and Oxford.</a:t>
            </a:r>
          </a:p>
        </p:txBody>
      </p:sp>
    </p:spTree>
    <p:extLst>
      <p:ext uri="{BB962C8B-B14F-4D97-AF65-F5344CB8AC3E}">
        <p14:creationId xmlns:p14="http://schemas.microsoft.com/office/powerpoint/2010/main" val="29465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47171" y="-97971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3716" y="90426"/>
            <a:ext cx="594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HRC Panel – Imputation Server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47171" y="6568127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716" y="1155545"/>
            <a:ext cx="8643257" cy="3974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 to use the database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3717" y="4125294"/>
            <a:ext cx="4912570" cy="3974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Michigan Imputation Server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3716" y="1627565"/>
            <a:ext cx="8643257" cy="2367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Privacy Issues will hinder public sharing of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Imputation servers will allow imputation using the panel (thus enabling users to benefit from the data without having direct access to it).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Users will be able to upload (pre-phased or unphased) genotype data to the server. Imputation will be carried out remotely on the server, and the imputed data will then be made available to the </a:t>
            </a:r>
            <a:r>
              <a:rPr lang="en-US" sz="2000" dirty="0" smtClean="0">
                <a:solidFill>
                  <a:schemeClr val="tx1"/>
                </a:solidFill>
              </a:rPr>
              <a:t>user.</a:t>
            </a:r>
            <a:endParaRPr lang="en-US" sz="2000" dirty="0" smtClean="0">
              <a:solidFill>
                <a:schemeClr val="tx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Subset of data accessible through dbGaP and EGA.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684991"/>
            <a:ext cx="6920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imputationserver.sph.umich.edu</a:t>
            </a:r>
            <a:r>
              <a:rPr lang="en-US" alt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Goal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5,000 genomes per day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Pre-phasing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engine: </a:t>
            </a:r>
            <a:r>
              <a:rPr lang="en-US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SHAPEIT2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Imputation engine: </a:t>
            </a:r>
            <a:r>
              <a:rPr lang="en-US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Minimac3</a:t>
            </a:r>
            <a:endParaRPr lang="en-US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44410" y="2266912"/>
            <a:ext cx="6565099" cy="5151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375" t="25555" r="38264" b="18222"/>
          <a:stretch/>
        </p:blipFill>
        <p:spPr>
          <a:xfrm>
            <a:off x="5676016" y="4060646"/>
            <a:ext cx="3232785" cy="20300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87529" y="6165277"/>
            <a:ext cx="129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 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7171" y="-97971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4700" y="105236"/>
            <a:ext cx="409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Away Messages …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47171" y="6568127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514" y="1066800"/>
            <a:ext cx="7870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Large catalogue of variants (</a:t>
            </a:r>
            <a:r>
              <a:rPr lang="en-US" sz="2000" b="1" dirty="0" smtClean="0">
                <a:cs typeface="Arial" panose="020B0604020202020204" pitchFamily="34" charset="0"/>
              </a:rPr>
              <a:t>45M variants </a:t>
            </a:r>
            <a:r>
              <a:rPr lang="en-US" sz="2000" dirty="0" smtClean="0">
                <a:cs typeface="Arial" panose="020B0604020202020204" pitchFamily="34" charset="0"/>
              </a:rPr>
              <a:t>for </a:t>
            </a:r>
            <a:r>
              <a:rPr lang="en-US" sz="2000" b="1" dirty="0" smtClean="0">
                <a:cs typeface="Arial" panose="020B0604020202020204" pitchFamily="34" charset="0"/>
              </a:rPr>
              <a:t>~33K samples</a:t>
            </a:r>
            <a:r>
              <a:rPr lang="en-US" sz="2000" dirty="0" smtClean="0"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HRC increases rare variant imputation accuracy over the 1000 Genomes for European ancestry.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ahoma" panose="020B0604030504040204" pitchFamily="34" charset="0"/>
                <a:cs typeface="Arial" panose="020B0604020202020204" pitchFamily="34" charset="0"/>
              </a:rPr>
              <a:t>Imputation </a:t>
            </a:r>
            <a:r>
              <a:rPr lang="en-US" sz="2000" dirty="0">
                <a:ea typeface="Tahoma" panose="020B0604030504040204" pitchFamily="34" charset="0"/>
                <a:cs typeface="Arial" panose="020B0604020202020204" pitchFamily="34" charset="0"/>
              </a:rPr>
              <a:t>servers will allow imputation using the panel </a:t>
            </a:r>
            <a:r>
              <a:rPr lang="en-US" sz="2000" dirty="0" smtClean="0">
                <a:ea typeface="Tahoma" panose="020B0604030504040204" pitchFamily="34" charset="0"/>
                <a:cs typeface="Arial" panose="020B0604020202020204" pitchFamily="34" charset="0"/>
              </a:rPr>
              <a:t>(without </a:t>
            </a:r>
            <a:r>
              <a:rPr lang="en-US" sz="2000" dirty="0">
                <a:ea typeface="Tahoma" panose="020B0604030504040204" pitchFamily="34" charset="0"/>
                <a:cs typeface="Arial" panose="020B0604020202020204" pitchFamily="34" charset="0"/>
              </a:rPr>
              <a:t>having direct access to it).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Imputation Servers will handle 5,000 genomes per day.</a:t>
            </a:r>
            <a:endParaRPr lang="en-US" sz="2000" b="1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Release1 </a:t>
            </a:r>
            <a:r>
              <a:rPr lang="en-US" sz="2000" dirty="0">
                <a:cs typeface="Arial" panose="020B0604020202020204" pitchFamily="34" charset="0"/>
              </a:rPr>
              <a:t>available by </a:t>
            </a:r>
            <a:r>
              <a:rPr lang="en-US" sz="2000" b="1" dirty="0" smtClean="0">
                <a:cs typeface="Arial" panose="020B0604020202020204" pitchFamily="34" charset="0"/>
              </a:rPr>
              <a:t>mid 2015 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7463051" cy="34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3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040107" cy="427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696525" y="4358363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482677" y="4811201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82677" y="3960489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482677" y="2670443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467067" y="1160024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709381" y="1159715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698118" y="3086492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705337" y="2438960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218795" y="5001865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218795" y="4378981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219352" y="3315834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219352" y="2011493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219352" y="1172159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968529" y="4780183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977733" y="3954174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975434" y="3078962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978326" y="2221043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978326" y="1153942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31577" y="4770942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6247" y="3723878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6247" y="1153532"/>
            <a:ext cx="1672822" cy="209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-47171" y="-97971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520" y="45002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95911" y="5970008"/>
            <a:ext cx="9343571" cy="961571"/>
          </a:xfrm>
          <a:prstGeom prst="rect">
            <a:avLst/>
          </a:prstGeom>
          <a:solidFill>
            <a:srgbClr val="010066"/>
          </a:solidFill>
          <a:ln>
            <a:solidFill>
              <a:srgbClr val="01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3" y="6031456"/>
            <a:ext cx="708082" cy="7476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19" y="6141877"/>
            <a:ext cx="1300552" cy="4484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28" y="6130249"/>
            <a:ext cx="1531701" cy="4717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8" name="Rectangle 37"/>
          <p:cNvSpPr/>
          <p:nvPr/>
        </p:nvSpPr>
        <p:spPr>
          <a:xfrm>
            <a:off x="5419381" y="1120031"/>
            <a:ext cx="2160240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UK10K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Richard Durbin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Nicole Soranzo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Nick Timpson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 Davey-Smith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 Spector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Anand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Swaroop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Dwight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Stambolian</a:t>
            </a:r>
          </a:p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Emily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Chew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Xiaowei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HUNT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Cristen Willer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Kristian Hveem  </a:t>
            </a:r>
          </a:p>
          <a:p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inCHIANTI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Frayling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Wood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Weedon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8805" y="1110342"/>
            <a:ext cx="177317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Team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Goncalo Abecasis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Durbin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Jonathan Marchini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Shane McCarthy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Warren Kretzschmar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Sayantan Das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Fuchsberger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Olivier Delaneau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Hyun Min Kang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Danecek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MTFS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 Vrieze 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 McGue 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Iacono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Orcades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 Wilson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Durbin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51983" y="1110342"/>
            <a:ext cx="17073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GoT2D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McCarthy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Altshuler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Boehnke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 Boehnke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Myers</a:t>
            </a:r>
          </a:p>
          <a:p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 Boehnke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Myers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Crohn’s/UC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Jeff Barrett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Anderson</a:t>
            </a: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 - NL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Veldink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Leonard van den Berg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18795" y="1130563"/>
            <a:ext cx="17945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Sisu/Kuusamo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Aarno Palotie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Samuli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Ripatti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Sardinia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Francesco Cucca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Serena Sanna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Schlessinger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 Sidore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Carlos Pato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Michele Pato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Steven McCarroll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NEPTUNE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Matthias Kretzler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CPROBE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Gadegbeku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8529" y="1118136"/>
            <a:ext cx="16811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Italian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Isolates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Paolo Gasparini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Nicole Soranzo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Daniela Toniolo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Nicola Piratsu </a:t>
            </a:r>
            <a:endParaRPr lang="en-GB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Eleftheria Zeggini</a:t>
            </a:r>
          </a:p>
          <a:p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WHI-GECCO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Ulrike Peters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Tabitha Harrison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Kendra Blalock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Keith Curtis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Cisca Wijmenga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I.W. de Bakker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Morris A. Swertz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Androniki Menelaou  </a:t>
            </a:r>
          </a:p>
          <a:p>
            <a:endParaRPr lang="en-GB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0 – re-QC your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Convert </a:t>
            </a:r>
            <a:r>
              <a:rPr lang="en-AU" sz="2400" dirty="0"/>
              <a:t>to PLINK binary </a:t>
            </a:r>
            <a:r>
              <a:rPr lang="en-AU" sz="2400" dirty="0" smtClean="0"/>
              <a:t>format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Exclude </a:t>
            </a:r>
            <a:r>
              <a:rPr lang="en-AU" sz="2400" dirty="0" err="1"/>
              <a:t>snps</a:t>
            </a:r>
            <a:r>
              <a:rPr lang="en-AU" sz="2400" dirty="0"/>
              <a:t> with excessive </a:t>
            </a:r>
            <a:r>
              <a:rPr lang="en-AU" sz="2400" dirty="0" err="1"/>
              <a:t>missingness</a:t>
            </a:r>
            <a:r>
              <a:rPr lang="en-AU" sz="2400" dirty="0"/>
              <a:t> (&gt;5%), low MAF (&lt;1%), HWE violations (~P&lt;10</a:t>
            </a:r>
            <a:r>
              <a:rPr lang="en-AU" sz="2400" baseline="30000" dirty="0"/>
              <a:t>-4</a:t>
            </a:r>
            <a:r>
              <a:rPr lang="en-AU" sz="2400" dirty="0"/>
              <a:t>), Mendelian </a:t>
            </a:r>
            <a:r>
              <a:rPr lang="en-AU" sz="2400" dirty="0" smtClean="0"/>
              <a:t>errors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Drop all strand ambiguous (palindromic) SNPs – </a:t>
            </a:r>
            <a:r>
              <a:rPr lang="en-AU" sz="2400" dirty="0" err="1" smtClean="0"/>
              <a:t>ie</a:t>
            </a:r>
            <a:r>
              <a:rPr lang="en-AU" sz="2400" dirty="0" smtClean="0"/>
              <a:t> A/T or C/G </a:t>
            </a:r>
            <a:r>
              <a:rPr lang="en-AU" sz="2400" dirty="0" err="1" smtClean="0"/>
              <a:t>snps</a:t>
            </a:r>
            <a:endParaRPr lang="en-AU" sz="2400" dirty="0" smtClean="0"/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Update </a:t>
            </a:r>
            <a:r>
              <a:rPr lang="en-AU" sz="2400" dirty="0"/>
              <a:t>build and </a:t>
            </a:r>
            <a:r>
              <a:rPr lang="en-AU" sz="2400" dirty="0" smtClean="0"/>
              <a:t>alignment (b37)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Check strand!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 smtClean="0"/>
              <a:t>Output your data in the expected format for the phasing program you will use</a:t>
            </a:r>
          </a:p>
          <a:p>
            <a:pPr marL="982663" lvl="2" indent="0">
              <a:buNone/>
            </a:pPr>
            <a:r>
              <a:rPr lang="en-AU" sz="2200" dirty="0" smtClean="0"/>
              <a:t>Check the naming convention for the program and reference you want to use </a:t>
            </a:r>
          </a:p>
          <a:p>
            <a:pPr marL="982663" lvl="2" indent="0">
              <a:buNone/>
            </a:pPr>
            <a:r>
              <a:rPr lang="en-AU" sz="2200" dirty="0" smtClean="0"/>
              <a:t>rs278405739 OR 22:395704</a:t>
            </a:r>
            <a:endParaRPr lang="en-AU" sz="2200" dirty="0"/>
          </a:p>
          <a:p>
            <a:pPr marL="914400" lvl="1" indent="-514350">
              <a:buFont typeface="+mj-lt"/>
              <a:buAutoNum type="romanLcPeriod"/>
            </a:pPr>
            <a:endParaRPr lang="en-AU" dirty="0" smtClean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a double helix</a:t>
            </a:r>
          </a:p>
          <a:p>
            <a:r>
              <a:rPr lang="en-US" dirty="0" smtClean="0"/>
              <a:t>A pairs with T and C pairs with G</a:t>
            </a:r>
          </a:p>
          <a:p>
            <a:r>
              <a:rPr lang="en-US" dirty="0" smtClean="0"/>
              <a:t>There are two strands: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ATCTGGTACTCCAT</a:t>
            </a:r>
          </a:p>
          <a:p>
            <a:pPr>
              <a:buNone/>
            </a:pPr>
            <a:r>
              <a:rPr lang="en-US" dirty="0" smtClean="0"/>
              <a:t>	TAGACCATGAGGTA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3428" y="3118249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771571" y="3683913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74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SNPs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ATCTGGT[A/C]CTCCAT</a:t>
            </a:r>
          </a:p>
          <a:p>
            <a:pPr>
              <a:buNone/>
            </a:pPr>
            <a:r>
              <a:rPr lang="en-US" dirty="0" smtClean="0"/>
              <a:t>	TAGACCA[T/G]GAGGTA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7999" y="2286000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606142" y="2851664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79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498080" cy="54102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3 main reasons for imputation</a:t>
            </a:r>
          </a:p>
          <a:p>
            <a:pPr lvl="1"/>
            <a:r>
              <a:rPr lang="en-AU" sz="3200" dirty="0" smtClean="0"/>
              <a:t>Meta-analysis</a:t>
            </a:r>
          </a:p>
          <a:p>
            <a:pPr lvl="1"/>
            <a:r>
              <a:rPr lang="en-AU" sz="3200" dirty="0" smtClean="0"/>
              <a:t>Fine Mapping</a:t>
            </a:r>
          </a:p>
          <a:p>
            <a:pPr lvl="1"/>
            <a:r>
              <a:rPr lang="en-AU" sz="3200" dirty="0"/>
              <a:t>Combining data from different </a:t>
            </a:r>
            <a:r>
              <a:rPr lang="en-AU" sz="3200" dirty="0" smtClean="0"/>
              <a:t>chips</a:t>
            </a:r>
          </a:p>
          <a:p>
            <a:pPr lvl="1"/>
            <a:endParaRPr lang="en-AU" sz="3200" dirty="0"/>
          </a:p>
          <a:p>
            <a:r>
              <a:rPr lang="en-AU" sz="3200" dirty="0" smtClean="0"/>
              <a:t>Other less common uses</a:t>
            </a:r>
          </a:p>
          <a:p>
            <a:pPr lvl="1"/>
            <a:r>
              <a:rPr lang="en-AU" sz="3200" dirty="0" smtClean="0"/>
              <a:t>sporadic missing data imputation </a:t>
            </a:r>
          </a:p>
          <a:p>
            <a:pPr lvl="1"/>
            <a:r>
              <a:rPr lang="en-AU" sz="3200" dirty="0" smtClean="0"/>
              <a:t>correction of genotyping errors</a:t>
            </a:r>
          </a:p>
          <a:p>
            <a:pPr lvl="1"/>
            <a:r>
              <a:rPr lang="en-AU" sz="3200" dirty="0" smtClean="0"/>
              <a:t>imputation of non-SNP variation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0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big/annoying problem?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ATCTGGT[A/T]CTCCAT</a:t>
            </a:r>
          </a:p>
          <a:p>
            <a:pPr>
              <a:buNone/>
            </a:pPr>
            <a:r>
              <a:rPr lang="en-US" dirty="0" smtClean="0"/>
              <a:t>	TAGACCA[T/A]GAGGTA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7999" y="2438400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606142" y="3004064"/>
            <a:ext cx="113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Strand 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36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Strand, strand, strand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ambiguous SNP types</a:t>
            </a:r>
          </a:p>
          <a:p>
            <a:pPr lvl="1"/>
            <a:r>
              <a:rPr lang="en-US" dirty="0" smtClean="0"/>
              <a:t>A/T and G/C</a:t>
            </a:r>
          </a:p>
          <a:p>
            <a:pPr lvl="1"/>
            <a:r>
              <a:rPr lang="en-US" dirty="0" smtClean="0"/>
              <a:t>All others are resolved</a:t>
            </a:r>
          </a:p>
          <a:p>
            <a:r>
              <a:rPr lang="en-US" dirty="0" smtClean="0"/>
              <a:t>How to check?</a:t>
            </a:r>
          </a:p>
          <a:p>
            <a:pPr lvl="1"/>
            <a:r>
              <a:rPr lang="en-US" dirty="0" smtClean="0"/>
              <a:t>Allele frequencies [know your population]</a:t>
            </a:r>
          </a:p>
          <a:p>
            <a:pPr lvl="1"/>
            <a:r>
              <a:rPr lang="en-US" dirty="0" smtClean="0"/>
              <a:t>LD [if you have raw data]</a:t>
            </a:r>
          </a:p>
          <a:p>
            <a:r>
              <a:rPr lang="en-US" dirty="0" smtClean="0"/>
              <a:t>PLINK and METAL can re-orient strand</a:t>
            </a:r>
          </a:p>
          <a:p>
            <a:pPr lvl="1"/>
            <a:r>
              <a:rPr lang="en-US" dirty="0" smtClean="0"/>
              <a:t>Remember the ambiguous ones!</a:t>
            </a:r>
          </a:p>
        </p:txBody>
      </p:sp>
    </p:spTree>
    <p:extLst>
      <p:ext uri="{BB962C8B-B14F-4D97-AF65-F5344CB8AC3E}">
        <p14:creationId xmlns:p14="http://schemas.microsoft.com/office/powerpoint/2010/main" val="23990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data ready for </a:t>
            </a:r>
            <a:r>
              <a:rPr lang="en-AU" dirty="0" err="1" smtClean="0"/>
              <a:t>MaCH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593566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857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Before we move on to talking about phasing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240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phasing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In this context it is really Haplotype Estimation</a:t>
            </a:r>
          </a:p>
          <a:p>
            <a:r>
              <a:rPr lang="en-AU" sz="3200" dirty="0" smtClean="0"/>
              <a:t>We take out genotype data and try to reconstruct the haplotypes</a:t>
            </a:r>
          </a:p>
          <a:p>
            <a:pPr lvl="1"/>
            <a:r>
              <a:rPr lang="en-AU" sz="3000" dirty="0" smtClean="0"/>
              <a:t>Can use reference data to improve this estimation</a:t>
            </a:r>
            <a:endParaRPr lang="en-AU" sz="3000" dirty="0"/>
          </a:p>
        </p:txBody>
      </p:sp>
      <p:pic>
        <p:nvPicPr>
          <p:cNvPr id="10242" name="Picture 2" descr="https://upload.wikimedia.org/wikipedia/commons/thumb/9/9f/Haplotype_estimation.gif/220px-Haplotype_esti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3733800" cy="16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1 - Phasing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AU" sz="2600" dirty="0" smtClean="0"/>
              <a:t>The larger the reference panel the larger the improvement in power </a:t>
            </a:r>
            <a:r>
              <a:rPr lang="en-AU" sz="2600" dirty="0"/>
              <a:t>and resolution </a:t>
            </a:r>
            <a:r>
              <a:rPr lang="en-AU" sz="2600" dirty="0" smtClean="0"/>
              <a:t>but the  greater the computational burden</a:t>
            </a:r>
            <a:endParaRPr lang="en-AU" sz="2600" dirty="0"/>
          </a:p>
          <a:p>
            <a:pPr lvl="1"/>
            <a:r>
              <a:rPr lang="en-AU" sz="2600" dirty="0" smtClean="0"/>
              <a:t>Solution - Pre-phase </a:t>
            </a:r>
            <a:r>
              <a:rPr lang="en-AU" sz="2600" dirty="0"/>
              <a:t>genotypes to produce best-guess haplotypes, then impute into these estimated haplotypes.</a:t>
            </a:r>
          </a:p>
          <a:p>
            <a:pPr lvl="1"/>
            <a:r>
              <a:rPr lang="en-AU" sz="2600" dirty="0" smtClean="0"/>
              <a:t>small </a:t>
            </a:r>
            <a:r>
              <a:rPr lang="en-AU" sz="2600" dirty="0"/>
              <a:t>loss of accuracy since the estimation uncertainty in the study haplotypes is ignored, but </a:t>
            </a:r>
            <a:r>
              <a:rPr lang="en-AU" sz="2600" dirty="0" smtClean="0"/>
              <a:t>is much faster</a:t>
            </a:r>
            <a:endParaRPr lang="en-AU" sz="2600" dirty="0"/>
          </a:p>
          <a:p>
            <a:pPr lvl="1"/>
            <a:r>
              <a:rPr lang="en-AU" sz="2600" strike="sngStrike" dirty="0" smtClean="0"/>
              <a:t>The </a:t>
            </a:r>
            <a:r>
              <a:rPr lang="en-AU" sz="2600" strike="sngStrike" dirty="0"/>
              <a:t>pre-phasing step needs to be performed just once per study dataset, so re-imputing is computationally cheap. .</a:t>
            </a:r>
          </a:p>
        </p:txBody>
      </p:sp>
    </p:spTree>
    <p:extLst>
      <p:ext uri="{BB962C8B-B14F-4D97-AF65-F5344CB8AC3E}">
        <p14:creationId xmlns:p14="http://schemas.microsoft.com/office/powerpoint/2010/main" val="14226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1 - Phasing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Approach by Impute* and </a:t>
            </a:r>
            <a:r>
              <a:rPr lang="en-AU" sz="2800" dirty="0" err="1" smtClean="0"/>
              <a:t>MaCH</a:t>
            </a:r>
            <a:endParaRPr lang="en-AU" sz="2800" dirty="0" smtClean="0"/>
          </a:p>
          <a:p>
            <a:pPr lvl="1"/>
            <a:r>
              <a:rPr lang="en-AU" sz="2600" dirty="0"/>
              <a:t>Inference is carried out using a Gibbs sampling approach in which the haplotypes of each individual are iteratively updated</a:t>
            </a:r>
            <a:r>
              <a:rPr lang="en-AU" sz="2600" dirty="0" smtClean="0"/>
              <a:t>.</a:t>
            </a:r>
          </a:p>
          <a:p>
            <a:pPr lvl="1"/>
            <a:r>
              <a:rPr lang="en-AU" sz="2600" dirty="0"/>
              <a:t>A hidden Markov model is used to model the conditional distributions of the Gibbs </a:t>
            </a:r>
            <a:r>
              <a:rPr lang="en-AU" sz="2600" dirty="0" smtClean="0"/>
              <a:t>sampler </a:t>
            </a:r>
          </a:p>
          <a:p>
            <a:pPr lvl="1"/>
            <a:r>
              <a:rPr lang="en-AU" sz="2600" dirty="0" smtClean="0"/>
              <a:t>Individual's </a:t>
            </a:r>
            <a:r>
              <a:rPr lang="en-AU" sz="2600" dirty="0"/>
              <a:t>haplotypes are updated conditional upon the current haplotype estimates of all other samples.</a:t>
            </a:r>
          </a:p>
        </p:txBody>
      </p:sp>
    </p:spTree>
    <p:extLst>
      <p:ext uri="{BB962C8B-B14F-4D97-AF65-F5344CB8AC3E}">
        <p14:creationId xmlns:p14="http://schemas.microsoft.com/office/powerpoint/2010/main" val="1379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1 - Phasing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2578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Need </a:t>
            </a:r>
            <a:r>
              <a:rPr lang="en-AU" sz="2800" dirty="0"/>
              <a:t>to make approximations </a:t>
            </a:r>
            <a:endParaRPr lang="en-AU" sz="2800" dirty="0" smtClean="0"/>
          </a:p>
          <a:p>
            <a:pPr lvl="1"/>
            <a:r>
              <a:rPr lang="en-AU" sz="2600" dirty="0" smtClean="0"/>
              <a:t>the number of HMM </a:t>
            </a:r>
            <a:r>
              <a:rPr lang="en-AU" sz="2600" dirty="0"/>
              <a:t>calculations involved in sampling an individual's haplotypes from the conditional distributions </a:t>
            </a:r>
            <a:r>
              <a:rPr lang="en-AU" sz="2600" dirty="0" smtClean="0"/>
              <a:t>scales </a:t>
            </a:r>
            <a:r>
              <a:rPr lang="en-AU" sz="2600" dirty="0" err="1"/>
              <a:t>quadratically</a:t>
            </a:r>
            <a:r>
              <a:rPr lang="en-AU" sz="2400" dirty="0"/>
              <a:t> with the number of haplotypes being conditioned </a:t>
            </a:r>
            <a:r>
              <a:rPr lang="en-AU" sz="2400" dirty="0" smtClean="0"/>
              <a:t>on</a:t>
            </a:r>
          </a:p>
          <a:p>
            <a:pPr lvl="2"/>
            <a:r>
              <a:rPr lang="en-AU" sz="2200" dirty="0" smtClean="0"/>
              <a:t>Complexity = O(N</a:t>
            </a:r>
            <a:r>
              <a:rPr lang="en-AU" sz="2200" baseline="30000" dirty="0" smtClean="0"/>
              <a:t>2</a:t>
            </a:r>
            <a:r>
              <a:rPr lang="en-AU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29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1 - Phasing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2578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Need </a:t>
            </a:r>
            <a:r>
              <a:rPr lang="en-AU" sz="2800" dirty="0"/>
              <a:t>to make approximations </a:t>
            </a:r>
            <a:endParaRPr lang="en-AU" sz="2800" dirty="0" smtClean="0"/>
          </a:p>
          <a:p>
            <a:pPr lvl="1"/>
            <a:r>
              <a:rPr lang="en-AU" sz="2400" dirty="0" err="1" smtClean="0"/>
              <a:t>MaCH</a:t>
            </a:r>
            <a:r>
              <a:rPr lang="en-AU" sz="2400" dirty="0" smtClean="0"/>
              <a:t> </a:t>
            </a:r>
            <a:r>
              <a:rPr lang="en-AU" sz="2400" dirty="0"/>
              <a:t>approximates the algorithm by choosing a random set of K haplotypes to condition on at each iteration</a:t>
            </a:r>
            <a:r>
              <a:rPr lang="en-AU" sz="2400" dirty="0" smtClean="0"/>
              <a:t>.</a:t>
            </a:r>
          </a:p>
          <a:p>
            <a:pPr lvl="2"/>
            <a:r>
              <a:rPr lang="en-AU" sz="2200" dirty="0"/>
              <a:t>Complexity = </a:t>
            </a:r>
            <a:r>
              <a:rPr lang="en-AU" sz="2200" dirty="0" smtClean="0"/>
              <a:t>O(K</a:t>
            </a:r>
            <a:r>
              <a:rPr lang="en-AU" sz="2200" baseline="30000" dirty="0" smtClean="0"/>
              <a:t>2</a:t>
            </a:r>
            <a:r>
              <a:rPr lang="en-AU" sz="2200" dirty="0"/>
              <a:t>)</a:t>
            </a:r>
          </a:p>
          <a:p>
            <a:pPr lvl="1"/>
            <a:r>
              <a:rPr lang="en-AU" sz="2400" dirty="0"/>
              <a:t>Impute2 chooses the most similar subset to the previous haplotype estimates of the </a:t>
            </a:r>
            <a:r>
              <a:rPr lang="en-AU" sz="2400" dirty="0" smtClean="0"/>
              <a:t>individual</a:t>
            </a:r>
          </a:p>
          <a:p>
            <a:pPr lvl="1"/>
            <a:r>
              <a:rPr lang="en-AU" sz="2400" dirty="0" err="1" smtClean="0"/>
              <a:t>ShapeIT</a:t>
            </a:r>
            <a:r>
              <a:rPr lang="en-AU" sz="2400" dirty="0" smtClean="0"/>
              <a:t> uses graph theory to “collapse the </a:t>
            </a:r>
            <a:r>
              <a:rPr lang="en-AU" sz="2400" dirty="0"/>
              <a:t>haplotypes</a:t>
            </a:r>
            <a:r>
              <a:rPr lang="en-AU" sz="2400" dirty="0" smtClean="0"/>
              <a:t>” (see SHAPEIT2sup.pdf for details)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249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 – How to phase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AU" sz="2800" dirty="0" smtClean="0"/>
              <a:t>If running </a:t>
            </a:r>
            <a:r>
              <a:rPr lang="en-AU" sz="2800" dirty="0" err="1" smtClean="0"/>
              <a:t>MaCH</a:t>
            </a:r>
            <a:r>
              <a:rPr lang="en-AU" sz="2800" dirty="0" smtClean="0"/>
              <a:t> or IMPUTE divide chromosome into chunks (with overlapping windows) and phase each chunk</a:t>
            </a:r>
          </a:p>
          <a:p>
            <a:pPr marL="400050" lvl="1" indent="0">
              <a:buNone/>
            </a:pPr>
            <a:r>
              <a:rPr lang="en-AU" sz="2800" dirty="0" smtClean="0"/>
              <a:t>If running SHAPEIT run whole chromosomes or chunks</a:t>
            </a:r>
          </a:p>
          <a:p>
            <a:pPr marL="914400" lvl="1" indent="-514350">
              <a:buFont typeface="+mj-lt"/>
              <a:buAutoNum type="romanLcPeriod"/>
            </a:pPr>
            <a:endParaRPr lang="en-AU" dirty="0" smtClean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74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Combining data from different chips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200" dirty="0" smtClean="0"/>
              <a:t>Example</a:t>
            </a:r>
          </a:p>
          <a:p>
            <a:pPr lvl="2"/>
            <a:r>
              <a:rPr lang="en-AU" sz="2800" dirty="0" smtClean="0"/>
              <a:t>750 individuals typed on the 370K</a:t>
            </a:r>
          </a:p>
          <a:p>
            <a:pPr lvl="2"/>
            <a:r>
              <a:rPr lang="en-AU" sz="2800" dirty="0" smtClean="0"/>
              <a:t>550 individuals typed on the 610K</a:t>
            </a:r>
          </a:p>
          <a:p>
            <a:r>
              <a:rPr lang="en-AU" sz="2800" dirty="0" smtClean="0"/>
              <a:t>Power</a:t>
            </a:r>
          </a:p>
          <a:p>
            <a:pPr lvl="1"/>
            <a:r>
              <a:rPr lang="en-AU" sz="2600" dirty="0" smtClean="0"/>
              <a:t>MAF </a:t>
            </a:r>
            <a:r>
              <a:rPr lang="en-AU" sz="2600" dirty="0"/>
              <a:t>.2</a:t>
            </a:r>
          </a:p>
          <a:p>
            <a:pPr lvl="1"/>
            <a:r>
              <a:rPr lang="en-AU" sz="2600" dirty="0"/>
              <a:t>SNP explaining 1% total variance</a:t>
            </a:r>
          </a:p>
          <a:p>
            <a:pPr lvl="1"/>
            <a:r>
              <a:rPr lang="en-AU" sz="2600" dirty="0"/>
              <a:t> alpha 5e-08</a:t>
            </a:r>
          </a:p>
          <a:p>
            <a:pPr lvl="2"/>
            <a:r>
              <a:rPr lang="en-AU" sz="2600" dirty="0"/>
              <a:t>N=1300,  NCP 13.07,  power .0331</a:t>
            </a:r>
          </a:p>
          <a:p>
            <a:pPr lvl="2"/>
            <a:r>
              <a:rPr lang="en-AU" sz="2600" dirty="0"/>
              <a:t>N=750,    NCP 7.54 ,  power .0034</a:t>
            </a:r>
          </a:p>
          <a:p>
            <a:pPr lvl="2"/>
            <a:r>
              <a:rPr lang="en-AU" sz="2600" dirty="0"/>
              <a:t>N=550,    NCP 5.53 ,  power .0009</a:t>
            </a:r>
          </a:p>
          <a:p>
            <a:pPr lvl="1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9540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Phasing in Mach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Dividing the data sets into chunks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AU" sz="2000" dirty="0">
                <a:hlinkClick r:id="rId2"/>
              </a:rPr>
              <a:t>http://</a:t>
            </a:r>
            <a:r>
              <a:rPr lang="en-AU" sz="2000" dirty="0" smtClean="0">
                <a:hlinkClick r:id="rId2"/>
              </a:rPr>
              <a:t>genome.sph.umich.edu/wiki/ChunkChromosome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914400" lvl="1" indent="-514350">
              <a:buFont typeface="+mj-lt"/>
              <a:buAutoNum type="romanLcPeriod"/>
            </a:pPr>
            <a:endParaRPr lang="en-AU" dirty="0" smtClean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 b="74608"/>
          <a:stretch/>
        </p:blipFill>
        <p:spPr bwMode="auto">
          <a:xfrm>
            <a:off x="914401" y="2072753"/>
            <a:ext cx="5609229" cy="88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7620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Autochunk</a:t>
            </a:r>
            <a:r>
              <a:rPr lang="en-AU" dirty="0" smtClean="0"/>
              <a:t> files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Chunked </a:t>
            </a:r>
            <a:r>
              <a:rPr lang="en-AU" dirty="0" err="1" smtClean="0"/>
              <a:t>dat</a:t>
            </a:r>
            <a:r>
              <a:rPr lang="en-AU" dirty="0" smtClean="0"/>
              <a:t> files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12" y="2956446"/>
            <a:ext cx="40195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12" y="4382069"/>
            <a:ext cx="9810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2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Phasing in Mach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Phasing </a:t>
            </a:r>
            <a:r>
              <a:rPr lang="en-AU" dirty="0"/>
              <a:t>each </a:t>
            </a:r>
            <a:r>
              <a:rPr lang="en-AU" dirty="0" smtClean="0"/>
              <a:t>chunk (bash)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AU" dirty="0"/>
          </a:p>
          <a:p>
            <a:pPr marL="914400" lvl="1" indent="-514350">
              <a:buFont typeface="+mj-lt"/>
              <a:buAutoNum type="romanLcPeriod"/>
            </a:pPr>
            <a:endParaRPr lang="en-AU" dirty="0" smtClean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6"/>
          <a:stretch/>
        </p:blipFill>
        <p:spPr bwMode="auto">
          <a:xfrm>
            <a:off x="1123666" y="1524000"/>
            <a:ext cx="6781799" cy="26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66" y="4419600"/>
            <a:ext cx="5954703" cy="220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Before we move on to talking about imputation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6804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2 - Imputation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If you used Mach for phasing you use </a:t>
            </a:r>
            <a:r>
              <a:rPr lang="en-AU" sz="2400" dirty="0" err="1" smtClean="0"/>
              <a:t>minimac</a:t>
            </a:r>
            <a:r>
              <a:rPr lang="en-AU" sz="2400" dirty="0" smtClean="0"/>
              <a:t>(3) for imputation</a:t>
            </a:r>
          </a:p>
          <a:p>
            <a:r>
              <a:rPr lang="en-AU" sz="2400" dirty="0" smtClean="0"/>
              <a:t>If you used IMPUTE2 for phasing you use IMPUTE2 for imputation</a:t>
            </a:r>
          </a:p>
          <a:p>
            <a:r>
              <a:rPr lang="en-AU" sz="2400" dirty="0" smtClean="0"/>
              <a:t>If you used SHAPEIT2 for phasing you can use either </a:t>
            </a:r>
            <a:r>
              <a:rPr lang="en-AU" sz="2400" dirty="0" err="1" smtClean="0"/>
              <a:t>minimac</a:t>
            </a:r>
            <a:r>
              <a:rPr lang="en-AU" sz="2400" dirty="0" smtClean="0"/>
              <a:t> or IMPUTE2 for imputation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153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Imputing in </a:t>
            </a:r>
            <a:r>
              <a:rPr lang="en-AU" dirty="0" err="1" smtClean="0"/>
              <a:t>minimac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2" y="1600200"/>
            <a:ext cx="7888428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2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Info files</a:t>
            </a:r>
            <a:endParaRPr lang="en-AU" sz="32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62300"/>
            <a:ext cx="80978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4963"/>
            <a:ext cx="8305800" cy="8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365"/>
          <a:stretch/>
        </p:blipFill>
        <p:spPr bwMode="auto">
          <a:xfrm>
            <a:off x="228600" y="4724400"/>
            <a:ext cx="8753852" cy="16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8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Output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800600"/>
          </a:xfrm>
        </p:spPr>
        <p:txBody>
          <a:bodyPr/>
          <a:lstStyle/>
          <a:p>
            <a:r>
              <a:rPr lang="en-AU" dirty="0" smtClean="0"/>
              <a:t>3 main genotype output formats</a:t>
            </a:r>
          </a:p>
          <a:p>
            <a:pPr lvl="1"/>
            <a:r>
              <a:rPr lang="en-AU" dirty="0" err="1" smtClean="0"/>
              <a:t>Probs</a:t>
            </a:r>
            <a:r>
              <a:rPr lang="en-AU" dirty="0" smtClean="0"/>
              <a:t> format (probability of AA AB and BB genotypes for each SNP)</a:t>
            </a:r>
          </a:p>
          <a:p>
            <a:pPr lvl="1"/>
            <a:r>
              <a:rPr lang="en-AU" dirty="0" smtClean="0"/>
              <a:t>Hard call or best guess (output as A C T or G allele codes)</a:t>
            </a:r>
          </a:p>
          <a:p>
            <a:pPr lvl="1"/>
            <a:r>
              <a:rPr lang="en-AU" dirty="0" smtClean="0"/>
              <a:t>Dosage data (most common – 1 number per SNP, 1-2)</a:t>
            </a:r>
          </a:p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11857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4516437" cy="211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Assessing accuracy of phasing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All </a:t>
            </a:r>
            <a:r>
              <a:rPr lang="en-AU" sz="2800" dirty="0"/>
              <a:t>phasing methods will make errors in the estimation of haplotypes - probability of error increases with </a:t>
            </a:r>
            <a:r>
              <a:rPr lang="en-AU" sz="2800" dirty="0" smtClean="0"/>
              <a:t>length of imputed region</a:t>
            </a:r>
          </a:p>
          <a:p>
            <a:r>
              <a:rPr lang="en-AU" sz="2800" dirty="0"/>
              <a:t>Problem </a:t>
            </a:r>
            <a:r>
              <a:rPr lang="en-AU" sz="2800" dirty="0" smtClean="0"/>
              <a:t>– some programs are designed to run on small segments others on whole chromosomes</a:t>
            </a:r>
          </a:p>
          <a:p>
            <a:r>
              <a:rPr lang="en-AU" sz="2800" dirty="0" smtClean="0">
                <a:solidFill>
                  <a:srgbClr val="FF0000"/>
                </a:solidFill>
              </a:rPr>
              <a:t>More work needed that compares like with like</a:t>
            </a:r>
          </a:p>
        </p:txBody>
      </p:sp>
    </p:spTree>
    <p:extLst>
      <p:ext uri="{BB962C8B-B14F-4D97-AF65-F5344CB8AC3E}">
        <p14:creationId xmlns:p14="http://schemas.microsoft.com/office/powerpoint/2010/main" val="33764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Assessing accuracy of phasing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5181600"/>
          </a:xfrm>
        </p:spPr>
        <p:txBody>
          <a:bodyPr>
            <a:normAutofit/>
          </a:bodyPr>
          <a:lstStyle/>
          <a:p>
            <a:r>
              <a:rPr lang="en-AU" dirty="0" err="1" smtClean="0"/>
              <a:t>Delaneau</a:t>
            </a:r>
            <a:r>
              <a:rPr lang="en-AU" dirty="0" smtClean="0"/>
              <a:t> et al 2012.</a:t>
            </a:r>
          </a:p>
          <a:p>
            <a:pPr lvl="1"/>
            <a:r>
              <a:rPr lang="en-AU" dirty="0" smtClean="0"/>
              <a:t>1,229 phase known samples at 7,985 SNPs on chromosome 22, created from a set of Vietnamese father-mother-child trios</a:t>
            </a:r>
          </a:p>
          <a:p>
            <a:pPr lvl="1"/>
            <a:r>
              <a:rPr lang="en-AU" dirty="0" smtClean="0"/>
              <a:t>Mean distance between switch errors for the methods </a:t>
            </a:r>
            <a:r>
              <a:rPr lang="en-AU" dirty="0" err="1" smtClean="0"/>
              <a:t>Fastphase</a:t>
            </a:r>
            <a:r>
              <a:rPr lang="en-AU" dirty="0" smtClean="0"/>
              <a:t> 0.3Mb, Beagle 0.38Mb, </a:t>
            </a:r>
            <a:r>
              <a:rPr lang="en-AU" dirty="0" err="1" smtClean="0"/>
              <a:t>MaCH</a:t>
            </a:r>
            <a:r>
              <a:rPr lang="en-AU" dirty="0" smtClean="0"/>
              <a:t> 0.40Mb, Impute2 0.44Mb and SHAPEIT1 0.56Mb</a:t>
            </a:r>
          </a:p>
          <a:p>
            <a:pPr lvl="1"/>
            <a:r>
              <a:rPr lang="en-AU" dirty="0" smtClean="0"/>
              <a:t>SHAPEIT did best but is this because the whole chromosome was imputed and it is the only program specifically designed for this?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399"/>
            <a:ext cx="5410200" cy="243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0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AU" dirty="0" smtClean="0"/>
              <a:t>from</a:t>
            </a:r>
          </a:p>
          <a:p>
            <a:pPr marL="114300" indent="0">
              <a:buNone/>
            </a:pPr>
            <a:r>
              <a:rPr lang="en-AU" dirty="0" smtClean="0"/>
              <a:t>Howie et al 2012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2"/>
          <a:stretch/>
        </p:blipFill>
        <p:spPr bwMode="auto">
          <a:xfrm>
            <a:off x="2518569" y="228600"/>
            <a:ext cx="5711031" cy="333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69" y="3621531"/>
            <a:ext cx="5935661" cy="323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Another way of looking at this</a:t>
            </a:r>
            <a:endParaRPr lang="en-AU" dirty="0"/>
          </a:p>
        </p:txBody>
      </p:sp>
      <p:pic>
        <p:nvPicPr>
          <p:cNvPr id="4" name="Content Placeholder 3" descr="Nc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981200"/>
            <a:ext cx="8351631" cy="3810000"/>
          </a:xfrm>
        </p:spPr>
      </p:pic>
      <p:grpSp>
        <p:nvGrpSpPr>
          <p:cNvPr id="6" name="Group 5"/>
          <p:cNvGrpSpPr/>
          <p:nvPr/>
        </p:nvGrpSpPr>
        <p:grpSpPr>
          <a:xfrm>
            <a:off x="838200" y="3429000"/>
            <a:ext cx="7086600" cy="1600200"/>
            <a:chOff x="914400" y="3429000"/>
            <a:chExt cx="7086600" cy="1600200"/>
          </a:xfrm>
        </p:grpSpPr>
        <p:sp>
          <p:nvSpPr>
            <p:cNvPr id="3" name="Rectangle 2"/>
            <p:cNvSpPr/>
            <p:nvPr/>
          </p:nvSpPr>
          <p:spPr>
            <a:xfrm>
              <a:off x="914400" y="4724400"/>
              <a:ext cx="7086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3429000"/>
              <a:ext cx="7086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508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Accuracy of imputation methods</a:t>
            </a:r>
            <a:endParaRPr lang="en-A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348800" cy="385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8674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</a:rPr>
              <a:t>More work needed that compares like with like</a:t>
            </a:r>
          </a:p>
        </p:txBody>
      </p:sp>
    </p:spTree>
    <p:extLst>
      <p:ext uri="{BB962C8B-B14F-4D97-AF65-F5344CB8AC3E}">
        <p14:creationId xmlns:p14="http://schemas.microsoft.com/office/powerpoint/2010/main" val="5307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AU" sz="4000" dirty="0" smtClean="0"/>
              <a:t>Before we move on to talking about post imputation QC…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7392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 imputation QC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After imputation you need to check that it worked and the data look ok</a:t>
            </a:r>
          </a:p>
          <a:p>
            <a:r>
              <a:rPr lang="en-AU" sz="2800" dirty="0" smtClean="0"/>
              <a:t>Things to check</a:t>
            </a:r>
          </a:p>
          <a:p>
            <a:pPr lvl="1"/>
            <a:r>
              <a:rPr lang="en-AU" sz="2600" dirty="0" smtClean="0"/>
              <a:t>Plot r</a:t>
            </a:r>
            <a:r>
              <a:rPr lang="en-AU" sz="2600" baseline="30000" dirty="0" smtClean="0"/>
              <a:t>2</a:t>
            </a:r>
            <a:r>
              <a:rPr lang="en-AU" sz="2600" dirty="0" smtClean="0"/>
              <a:t> across each chromosome look to see where it drops off</a:t>
            </a:r>
          </a:p>
          <a:p>
            <a:pPr lvl="1"/>
            <a:r>
              <a:rPr lang="en-AU" sz="2600" dirty="0" smtClean="0"/>
              <a:t>Plot MAF-reference MAF</a:t>
            </a:r>
            <a:endParaRPr lang="en-AU" sz="2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446850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 imputation QC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For each chromosome check N and % of SNPs:</a:t>
            </a:r>
          </a:p>
          <a:p>
            <a:pPr lvl="1"/>
            <a:r>
              <a:rPr lang="en-AU" sz="2600" dirty="0" smtClean="0"/>
              <a:t>MAF &lt;.5%</a:t>
            </a:r>
          </a:p>
          <a:p>
            <a:pPr lvl="1"/>
            <a:r>
              <a:rPr lang="en-AU" sz="2600" dirty="0" smtClean="0"/>
              <a:t>With r</a:t>
            </a:r>
            <a:r>
              <a:rPr lang="en-AU" sz="2600" baseline="30000" dirty="0" smtClean="0"/>
              <a:t>2</a:t>
            </a:r>
            <a:r>
              <a:rPr lang="en-AU" sz="2600" dirty="0" smtClean="0"/>
              <a:t> 0-.3, .3-.6,.6-1</a:t>
            </a:r>
          </a:p>
          <a:p>
            <a:pPr lvl="1"/>
            <a:r>
              <a:rPr lang="en-AU" sz="2600" dirty="0" smtClean="0"/>
              <a:t>If you have hard calls or </a:t>
            </a:r>
            <a:r>
              <a:rPr lang="en-AU" sz="2600" dirty="0" err="1" smtClean="0"/>
              <a:t>probs</a:t>
            </a:r>
            <a:r>
              <a:rPr lang="en-AU" sz="2600" dirty="0" smtClean="0"/>
              <a:t> data</a:t>
            </a:r>
            <a:r>
              <a:rPr lang="en-AU" sz="2400" dirty="0" smtClean="0"/>
              <a:t>  HWE P &lt; 10E-6</a:t>
            </a:r>
          </a:p>
          <a:p>
            <a:pPr lvl="1"/>
            <a:r>
              <a:rPr lang="en-AU" sz="2600" dirty="0" smtClean="0"/>
              <a:t>If you have families convert to hard calls and check for Mendelian errors (should be ~.2%)</a:t>
            </a:r>
          </a:p>
          <a:p>
            <a:r>
              <a:rPr lang="en-AU" sz="2800" dirty="0" smtClean="0"/>
              <a:t>% should be roughly constant across chromosomes</a:t>
            </a:r>
          </a:p>
          <a:p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31880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 imputation QC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600" dirty="0" smtClean="0"/>
              <a:t>Next run GWAS for a trait – ideally continuous, calculate lambda </a:t>
            </a:r>
            <a:r>
              <a:rPr lang="en-AU" sz="3400" dirty="0" smtClean="0"/>
              <a:t>and plot:</a:t>
            </a:r>
          </a:p>
          <a:p>
            <a:pPr lvl="1"/>
            <a:r>
              <a:rPr lang="en-AU" sz="3400" dirty="0" smtClean="0"/>
              <a:t>QQ</a:t>
            </a:r>
          </a:p>
          <a:p>
            <a:pPr lvl="1"/>
            <a:r>
              <a:rPr lang="en-AU" sz="3400" dirty="0" smtClean="0"/>
              <a:t>Manhattan</a:t>
            </a:r>
          </a:p>
          <a:p>
            <a:pPr lvl="1"/>
            <a:r>
              <a:rPr lang="en-AU" sz="3400" dirty="0" smtClean="0"/>
              <a:t>SE vs N</a:t>
            </a:r>
          </a:p>
          <a:p>
            <a:pPr lvl="1"/>
            <a:r>
              <a:rPr lang="en-AU" sz="3400" dirty="0" smtClean="0"/>
              <a:t>P vs Z</a:t>
            </a:r>
          </a:p>
          <a:p>
            <a:r>
              <a:rPr lang="en-AU" sz="3600" dirty="0" smtClean="0"/>
              <a:t>Run the same trait on the observed genotypes – plot imputed vs observed</a:t>
            </a:r>
            <a:endParaRPr lang="en-AU" sz="3400" dirty="0" smtClean="0"/>
          </a:p>
          <a:p>
            <a:pPr lvl="1"/>
            <a:endParaRPr lang="en-AU" sz="3400" dirty="0" smtClean="0"/>
          </a:p>
        </p:txBody>
      </p:sp>
    </p:spTree>
    <p:extLst>
      <p:ext uri="{BB962C8B-B14F-4D97-AF65-F5344CB8AC3E}">
        <p14:creationId xmlns:p14="http://schemas.microsoft.com/office/powerpoint/2010/main" val="31718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AU" sz="2800" dirty="0" smtClean="0"/>
              <a:t>However, if you are running analyses for a consortium they will probably ask you to analyse all variants regardless of whether they pass QC or not…</a:t>
            </a:r>
          </a:p>
          <a:p>
            <a:pPr marL="114300" indent="0">
              <a:buNone/>
            </a:pPr>
            <a:endParaRPr lang="en-AU" sz="2800" dirty="0"/>
          </a:p>
          <a:p>
            <a:pPr marL="114300" indent="0">
              <a:buNone/>
            </a:pPr>
            <a:r>
              <a:rPr lang="en-AU" sz="2800" dirty="0" smtClean="0"/>
              <a:t>(If you are setting up a meta-analysis consider allowing cohorts to ignore variants with MAF &lt;.5% and low r2 – it will save you a lot of time)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225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 – the r</a:t>
            </a:r>
            <a:r>
              <a:rPr lang="en-AU" baseline="30000" dirty="0" smtClean="0"/>
              <a:t>2</a:t>
            </a:r>
            <a:r>
              <a:rPr lang="en-AU" dirty="0" smtClean="0"/>
              <a:t> metrics differ between imputation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6" y="1676400"/>
            <a:ext cx="664317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3" y="0"/>
            <a:ext cx="5504497" cy="380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" y="3811565"/>
            <a:ext cx="5504497" cy="304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7620000" cy="48006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In general fairly close correlation</a:t>
            </a:r>
          </a:p>
          <a:p>
            <a:pPr lvl="1"/>
            <a:r>
              <a:rPr lang="en-AU" sz="2800" dirty="0" err="1"/>
              <a:t>rsq</a:t>
            </a:r>
            <a:r>
              <a:rPr lang="en-AU" sz="2800" dirty="0"/>
              <a:t>/ </a:t>
            </a:r>
            <a:r>
              <a:rPr lang="en-AU" sz="2800" dirty="0" err="1"/>
              <a:t>ProperInfo</a:t>
            </a:r>
            <a:r>
              <a:rPr lang="en-AU" sz="2800" dirty="0"/>
              <a:t>/ allelic </a:t>
            </a:r>
            <a:r>
              <a:rPr lang="en-AU" sz="2800" dirty="0" err="1"/>
              <a:t>Rsq</a:t>
            </a:r>
            <a:endParaRPr lang="en-AU" sz="2800" dirty="0"/>
          </a:p>
          <a:p>
            <a:pPr lvl="2"/>
            <a:r>
              <a:rPr lang="en-AU" sz="2400" dirty="0"/>
              <a:t>1 = no uncertainty</a:t>
            </a:r>
          </a:p>
          <a:p>
            <a:pPr lvl="2"/>
            <a:r>
              <a:rPr lang="en-AU" sz="2400" dirty="0"/>
              <a:t>0 = complete uncertainty</a:t>
            </a:r>
          </a:p>
          <a:p>
            <a:pPr lvl="2"/>
            <a:r>
              <a:rPr lang="en-AU" sz="2400" dirty="0"/>
              <a:t>.8 on 1000 individuals = amount of data at the SNP is equivalent to a set of perfectly observed genotype data in a sample size of 800 individuals</a:t>
            </a:r>
          </a:p>
          <a:p>
            <a:pPr lvl="3"/>
            <a:r>
              <a:rPr lang="en-AU" sz="2000" dirty="0"/>
              <a:t>Note Mach uses an empirical </a:t>
            </a:r>
            <a:r>
              <a:rPr lang="en-AU" sz="2000" dirty="0" err="1"/>
              <a:t>Rsq</a:t>
            </a:r>
            <a:r>
              <a:rPr lang="en-AU" sz="2000" dirty="0"/>
              <a:t> (observed </a:t>
            </a:r>
            <a:r>
              <a:rPr lang="en-AU" sz="2000" dirty="0" err="1"/>
              <a:t>var</a:t>
            </a:r>
            <a:r>
              <a:rPr lang="en-AU" sz="2000" dirty="0"/>
              <a:t>/</a:t>
            </a:r>
            <a:r>
              <a:rPr lang="en-AU" sz="2000" dirty="0" err="1"/>
              <a:t>exp</a:t>
            </a:r>
            <a:r>
              <a:rPr lang="en-AU" sz="2000" dirty="0"/>
              <a:t> </a:t>
            </a:r>
            <a:r>
              <a:rPr lang="en-AU" sz="2000" dirty="0" err="1"/>
              <a:t>var</a:t>
            </a:r>
            <a:r>
              <a:rPr lang="en-AU" sz="2000" dirty="0"/>
              <a:t>) and can go above 1</a:t>
            </a:r>
          </a:p>
          <a:p>
            <a:pPr marL="114300" indent="0">
              <a:buNone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6480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/>
              <a:t>Questions?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AU" sz="4000" dirty="0" smtClean="0"/>
              <a:t>Before we move on to talking about post imputation analysis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9225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620000" cy="1143000"/>
          </a:xfrm>
        </p:spPr>
        <p:txBody>
          <a:bodyPr/>
          <a:lstStyle/>
          <a:p>
            <a:r>
              <a:rPr lang="en-AU" dirty="0" smtClean="0"/>
              <a:t>QQ-plot</a:t>
            </a:r>
            <a:endParaRPr lang="en-AU" dirty="0"/>
          </a:p>
        </p:txBody>
      </p:sp>
      <p:pic>
        <p:nvPicPr>
          <p:cNvPr id="8" name="Content Placeholder 7" descr="qqpl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457200"/>
            <a:ext cx="5984875" cy="5984875"/>
          </a:xfrm>
        </p:spPr>
      </p:pic>
    </p:spTree>
    <p:extLst>
      <p:ext uri="{BB962C8B-B14F-4D97-AF65-F5344CB8AC3E}">
        <p14:creationId xmlns:p14="http://schemas.microsoft.com/office/powerpoint/2010/main" val="19635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Choices of analysis methods</a:t>
            </a:r>
            <a:endParaRPr lang="en-A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11" y="1961865"/>
            <a:ext cx="5382377" cy="407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0426"/>
            <a:ext cx="7620000" cy="396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5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64" y="1861839"/>
            <a:ext cx="4982271" cy="427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5626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848225" cy="2238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191000"/>
            <a:ext cx="4610100" cy="2314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Todays practical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953000"/>
          </a:xfrm>
        </p:spPr>
        <p:txBody>
          <a:bodyPr>
            <a:normAutofit lnSpcReduction="10000"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sz="2400" dirty="0" smtClean="0">
                <a:hlinkClick r:id="rId2"/>
              </a:rPr>
              <a:t>http</a:t>
            </a:r>
            <a:r>
              <a:rPr lang="en-AU" sz="2400" dirty="0">
                <a:hlinkClick r:id="rId2"/>
              </a:rPr>
              <a:t>://</a:t>
            </a:r>
            <a:r>
              <a:rPr lang="en-AU" sz="2400" dirty="0" smtClean="0">
                <a:hlinkClick r:id="rId2"/>
              </a:rPr>
              <a:t>labs.med.miami.edu/myers/LFuN/LFuN.html</a:t>
            </a:r>
            <a:endParaRPr lang="en-AU" sz="2400" dirty="0"/>
          </a:p>
          <a:p>
            <a:r>
              <a:rPr lang="en-AU" sz="2400" dirty="0"/>
              <a:t>post-mortem </a:t>
            </a:r>
            <a:r>
              <a:rPr lang="en-AU" sz="2400" dirty="0" smtClean="0"/>
              <a:t>gene </a:t>
            </a:r>
            <a:r>
              <a:rPr lang="en-AU" sz="2400" dirty="0"/>
              <a:t>expression </a:t>
            </a:r>
            <a:r>
              <a:rPr lang="en-AU" sz="2400" dirty="0" smtClean="0"/>
              <a:t>in ‘brain’ tissue</a:t>
            </a:r>
          </a:p>
          <a:p>
            <a:r>
              <a:rPr lang="en-AU" sz="2400" dirty="0" smtClean="0"/>
              <a:t>N=193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21" y="1219200"/>
            <a:ext cx="8458200" cy="3762270"/>
            <a:chOff x="0" y="3043693"/>
            <a:chExt cx="8458200" cy="37622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3693"/>
              <a:ext cx="8458200" cy="332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http://labs.med.miami.edu/myers/LFuN/people%20amanda_files/droppedIma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343400"/>
              <a:ext cx="1905000" cy="2462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54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Imputation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Chromosome 22 only – </a:t>
            </a:r>
            <a:r>
              <a:rPr lang="en-AU" sz="2800" dirty="0" err="1" smtClean="0"/>
              <a:t>HapMapII</a:t>
            </a:r>
            <a:r>
              <a:rPr lang="en-AU" sz="2800" dirty="0" smtClean="0"/>
              <a:t>- b36r22</a:t>
            </a:r>
          </a:p>
          <a:p>
            <a:r>
              <a:rPr lang="en-AU" sz="2800" dirty="0" err="1" smtClean="0"/>
              <a:t>MaCH</a:t>
            </a:r>
            <a:r>
              <a:rPr lang="en-AU" sz="2800" dirty="0" smtClean="0"/>
              <a:t> phasing </a:t>
            </a:r>
          </a:p>
          <a:p>
            <a:pPr lvl="1"/>
            <a:r>
              <a:rPr lang="en-AU" sz="2600" dirty="0" smtClean="0"/>
              <a:t>(In real life with a sample this size include the reference in the phasing)</a:t>
            </a:r>
          </a:p>
          <a:p>
            <a:r>
              <a:rPr lang="en-AU" sz="2800" dirty="0" err="1" smtClean="0"/>
              <a:t>Minimac</a:t>
            </a:r>
            <a:r>
              <a:rPr lang="en-AU" sz="2800" dirty="0" smtClean="0"/>
              <a:t> Imputation</a:t>
            </a:r>
          </a:p>
          <a:p>
            <a:endParaRPr lang="en-AU" sz="2800" dirty="0"/>
          </a:p>
          <a:p>
            <a:r>
              <a:rPr lang="en-AU" sz="2800" dirty="0" smtClean="0"/>
              <a:t>Run twice </a:t>
            </a:r>
          </a:p>
          <a:p>
            <a:pPr lvl="1"/>
            <a:r>
              <a:rPr lang="en-AU" sz="2600" dirty="0" smtClean="0"/>
              <a:t>Once without stand alignment    (</a:t>
            </a:r>
            <a:r>
              <a:rPr lang="en-AU" sz="2600" dirty="0" err="1" smtClean="0"/>
              <a:t>badImp</a:t>
            </a:r>
            <a:r>
              <a:rPr lang="en-AU" sz="2600" dirty="0" smtClean="0"/>
              <a:t>)</a:t>
            </a:r>
          </a:p>
          <a:p>
            <a:pPr lvl="1"/>
            <a:r>
              <a:rPr lang="en-AU" sz="2600" dirty="0" smtClean="0"/>
              <a:t>Once with strand alignment         (</a:t>
            </a:r>
            <a:r>
              <a:rPr lang="en-AU" sz="2600" dirty="0" err="1" smtClean="0"/>
              <a:t>goodImp</a:t>
            </a:r>
            <a:r>
              <a:rPr lang="en-AU" sz="2600" dirty="0" smtClean="0"/>
              <a:t>)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36154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1143000"/>
          </a:xfrm>
        </p:spPr>
        <p:txBody>
          <a:bodyPr/>
          <a:lstStyle/>
          <a:p>
            <a:r>
              <a:rPr lang="en-AU" dirty="0" smtClean="0"/>
              <a:t>How do we know there was no strand alignment from the output?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38100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No way of telling from the phasing log</a:t>
            </a:r>
            <a:r>
              <a:rPr lang="en-AU" sz="2800" dirty="0" smtClean="0"/>
              <a:t> </a:t>
            </a:r>
          </a:p>
          <a:p>
            <a:pPr lvl="1"/>
            <a:r>
              <a:rPr lang="en-AU" sz="2600" dirty="0" smtClean="0"/>
              <a:t>B/c we didn’t include a reference</a:t>
            </a:r>
          </a:p>
          <a:p>
            <a:r>
              <a:rPr lang="en-AU" sz="2800" dirty="0" smtClean="0"/>
              <a:t>Imputation log is FULL of errors</a:t>
            </a:r>
            <a:endParaRPr lang="en-A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05250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9420"/>
              </p:ext>
            </p:extLst>
          </p:nvPr>
        </p:nvGraphicFramePr>
        <p:xfrm>
          <a:off x="1219200" y="4876800"/>
          <a:ext cx="6095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35"/>
                <a:gridCol w="1462216"/>
                <a:gridCol w="1462216"/>
                <a:gridCol w="1462216"/>
                <a:gridCol w="1462216"/>
              </a:tblGrid>
              <a:tr h="370840">
                <a:tc>
                  <a:txBody>
                    <a:bodyPr/>
                    <a:lstStyle/>
                    <a:p>
                      <a:endParaRPr lang="en-A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rs915677</a:t>
                      </a:r>
                      <a:r>
                        <a:rPr lang="en-AU" baseline="0" dirty="0" smtClean="0">
                          <a:solidFill>
                            <a:sysClr val="windowText" lastClr="000000"/>
                          </a:solidFill>
                        </a:rPr>
                        <a:t> -T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rs915677 -R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rs9617528-T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rs9617528-R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en-A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.08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.72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en-A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.91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.17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ysClr val="windowText" lastClr="000000"/>
                          </a:solidFill>
                        </a:rPr>
                        <a:t>G</a:t>
                      </a:r>
                      <a:endParaRPr lang="en-A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.92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.28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endParaRPr lang="en-A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.09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 smtClean="0">
                          <a:solidFill>
                            <a:sysClr val="windowText" lastClr="000000"/>
                          </a:solidFill>
                        </a:rPr>
                        <a:t>.83</a:t>
                      </a:r>
                      <a:endParaRPr lang="en-A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895600" y="5791200"/>
            <a:ext cx="10668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1200" y="5410200"/>
            <a:ext cx="1219200" cy="1066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95600" y="5562600"/>
            <a:ext cx="10668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91200" y="5791200"/>
            <a:ext cx="10668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a look at the </a:t>
            </a:r>
            <a:r>
              <a:rPr lang="en-AU" dirty="0" err="1" smtClean="0"/>
              <a:t>goodImp</a:t>
            </a:r>
            <a:r>
              <a:rPr lang="en-AU" dirty="0" smtClean="0"/>
              <a:t>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400" dirty="0" smtClean="0"/>
              <a:t>Look at the phased haplotypes</a:t>
            </a:r>
          </a:p>
          <a:p>
            <a:pPr lvl="1"/>
            <a:r>
              <a:rPr lang="en-AU" sz="3400" dirty="0" err="1" smtClean="0"/>
              <a:t>zless</a:t>
            </a:r>
            <a:r>
              <a:rPr lang="en-AU" sz="3400" dirty="0" smtClean="0"/>
              <a:t> -</a:t>
            </a:r>
            <a:r>
              <a:rPr lang="en-AU" sz="3400" dirty="0"/>
              <a:t>S </a:t>
            </a:r>
            <a:r>
              <a:rPr lang="en-AU" sz="3400" dirty="0" smtClean="0"/>
              <a:t>myers22flipped.hap.gz</a:t>
            </a:r>
          </a:p>
          <a:p>
            <a:r>
              <a:rPr lang="en-AU" sz="3400" dirty="0" smtClean="0"/>
              <a:t>Look at the dosage data</a:t>
            </a:r>
          </a:p>
          <a:p>
            <a:pPr marL="708660" lvl="2">
              <a:buClr>
                <a:schemeClr val="accent1"/>
              </a:buClr>
            </a:pPr>
            <a:r>
              <a:rPr lang="en-AU" sz="3200" dirty="0" err="1"/>
              <a:t>zless</a:t>
            </a:r>
            <a:r>
              <a:rPr lang="en-AU" sz="3200" dirty="0"/>
              <a:t> -S </a:t>
            </a:r>
            <a:r>
              <a:rPr lang="en-AU" sz="3200" dirty="0" smtClean="0"/>
              <a:t>myers22flipped.dose.gz</a:t>
            </a:r>
            <a:endParaRPr lang="en-AU" sz="3200" dirty="0"/>
          </a:p>
          <a:p>
            <a:r>
              <a:rPr lang="en-AU" sz="3400" dirty="0"/>
              <a:t>Look at the </a:t>
            </a:r>
            <a:r>
              <a:rPr lang="en-AU" sz="3400" dirty="0" smtClean="0"/>
              <a:t>info </a:t>
            </a:r>
            <a:r>
              <a:rPr lang="en-AU" sz="3400" dirty="0"/>
              <a:t>data</a:t>
            </a:r>
          </a:p>
          <a:p>
            <a:pPr marL="708660" lvl="2">
              <a:buClr>
                <a:schemeClr val="accent1"/>
              </a:buClr>
            </a:pPr>
            <a:r>
              <a:rPr lang="en-AU" sz="3200" dirty="0" smtClean="0"/>
              <a:t>less </a:t>
            </a:r>
            <a:r>
              <a:rPr lang="en-AU" sz="3200" dirty="0"/>
              <a:t>-S </a:t>
            </a:r>
            <a:r>
              <a:rPr lang="en-AU" sz="3200" dirty="0" smtClean="0"/>
              <a:t>myers22flipped.info</a:t>
            </a:r>
            <a:endParaRPr lang="en-AU" sz="3200" dirty="0"/>
          </a:p>
          <a:p>
            <a:endParaRPr lang="en-AU" sz="3400" dirty="0" smtClean="0"/>
          </a:p>
          <a:p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35176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dirty="0" smtClean="0"/>
              <a:t>Plot  the r2 for the 2 imputation runs (against index)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How do they compare?</a:t>
            </a:r>
          </a:p>
          <a:p>
            <a:r>
              <a:rPr lang="en-AU" sz="3200" dirty="0" err="1" smtClean="0"/>
              <a:t>badImp</a:t>
            </a:r>
            <a:r>
              <a:rPr lang="en-AU" sz="3200" dirty="0" smtClean="0"/>
              <a:t> 17,908/39905 with r2 &gt;=.6</a:t>
            </a:r>
          </a:p>
          <a:p>
            <a:r>
              <a:rPr lang="en-AU" sz="3200" dirty="0" err="1" smtClean="0"/>
              <a:t>goodImp</a:t>
            </a:r>
            <a:r>
              <a:rPr lang="en-AU" sz="3200" dirty="0"/>
              <a:t> </a:t>
            </a:r>
            <a:r>
              <a:rPr lang="en-AU" sz="3200" dirty="0" smtClean="0"/>
              <a:t>24,685/39905 </a:t>
            </a:r>
            <a:r>
              <a:rPr lang="en-AU" sz="3200" dirty="0"/>
              <a:t>with r2 &gt;=.</a:t>
            </a:r>
            <a:r>
              <a:rPr lang="en-AU" sz="3200" dirty="0" smtClean="0"/>
              <a:t>6</a:t>
            </a:r>
          </a:p>
          <a:p>
            <a:pPr lvl="1"/>
            <a:r>
              <a:rPr lang="en-AU" sz="3000" dirty="0" smtClean="0"/>
              <a:t>still quite bad b/c of small N </a:t>
            </a:r>
          </a:p>
          <a:p>
            <a:pPr lvl="1"/>
            <a:r>
              <a:rPr lang="en-AU" sz="3000" dirty="0" smtClean="0"/>
              <a:t>Should have compensated by including ref data in the phasing step</a:t>
            </a:r>
          </a:p>
          <a:p>
            <a:r>
              <a:rPr lang="en-AU" sz="3200" dirty="0" smtClean="0"/>
              <a:t>In a QIMR </a:t>
            </a:r>
            <a:r>
              <a:rPr lang="en-AU" sz="3200" dirty="0"/>
              <a:t>dataset N=19k 32296/33815</a:t>
            </a:r>
            <a:endParaRPr lang="en-AU" sz="3200" dirty="0" smtClean="0"/>
          </a:p>
          <a:p>
            <a:pPr marL="411480" lvl="1" indent="0">
              <a:buNone/>
            </a:pPr>
            <a:endParaRPr lang="en-AU" sz="3000" dirty="0"/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135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83400"/>
            <a:ext cx="476936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18" y="76199"/>
            <a:ext cx="464883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Bad </a:t>
            </a:r>
          </a:p>
          <a:p>
            <a:r>
              <a:rPr lang="en-AU" dirty="0" smtClean="0"/>
              <a:t>Imputation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28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Better Imputation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1734" y="415608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Good</a:t>
            </a:r>
          </a:p>
          <a:p>
            <a:r>
              <a:rPr lang="en-AU" dirty="0" smtClean="0"/>
              <a:t>Imputation</a:t>
            </a:r>
            <a:endParaRPr lang="en-A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18" y="4495800"/>
            <a:ext cx="4622447" cy="20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5413"/>
            <a:ext cx="2484221" cy="221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05062"/>
            <a:ext cx="2371725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468"/>
            <a:ext cx="2519447" cy="232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239000" y="76199"/>
            <a:ext cx="76200" cy="6629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Solution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Impute all individuals to a single reference based on the SNPs that overlap between the chips</a:t>
            </a:r>
          </a:p>
          <a:p>
            <a:r>
              <a:rPr lang="en-AU" sz="2800" dirty="0" smtClean="0"/>
              <a:t>Single distribution of NCP and power across all SNP</a:t>
            </a:r>
          </a:p>
          <a:p>
            <a:r>
              <a:rPr lang="en-AU" sz="2800" dirty="0" smtClean="0"/>
              <a:t>qq plot and </a:t>
            </a:r>
            <a:r>
              <a:rPr lang="en-AU" sz="2800" dirty="0" err="1" smtClean="0"/>
              <a:t>manhattan</a:t>
            </a:r>
            <a:r>
              <a:rPr lang="en-AU" sz="2800" dirty="0" smtClean="0"/>
              <a:t> describes the full sample with the same degree of accuracy</a:t>
            </a:r>
          </a:p>
        </p:txBody>
      </p:sp>
    </p:spTree>
    <p:extLst>
      <p:ext uri="{BB962C8B-B14F-4D97-AF65-F5344CB8AC3E}">
        <p14:creationId xmlns:p14="http://schemas.microsoft.com/office/powerpoint/2010/main" val="27610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Run some association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Edit the exp.dat file </a:t>
            </a:r>
          </a:p>
          <a:p>
            <a:pPr lvl="1"/>
            <a:r>
              <a:rPr lang="en-AU" sz="2600" dirty="0" smtClean="0"/>
              <a:t>pick 4 probes </a:t>
            </a:r>
          </a:p>
          <a:p>
            <a:pPr lvl="1"/>
            <a:r>
              <a:rPr lang="en-AU" sz="2600" dirty="0" smtClean="0"/>
              <a:t>Skip the rest by changing T to S </a:t>
            </a:r>
          </a:p>
          <a:p>
            <a:pPr lvl="1"/>
            <a:endParaRPr lang="en-AU" sz="2600" dirty="0" smtClean="0"/>
          </a:p>
          <a:p>
            <a:r>
              <a:rPr lang="en-AU" sz="2800" dirty="0"/>
              <a:t>mach2qtl --</a:t>
            </a:r>
            <a:r>
              <a:rPr lang="en-AU" sz="2800" dirty="0" err="1"/>
              <a:t>datfile</a:t>
            </a:r>
            <a:r>
              <a:rPr lang="en-AU" sz="2800" dirty="0"/>
              <a:t> exp.dat --</a:t>
            </a:r>
            <a:r>
              <a:rPr lang="en-AU" sz="2800" dirty="0" err="1"/>
              <a:t>ped</a:t>
            </a:r>
            <a:r>
              <a:rPr lang="en-AU" sz="2800" dirty="0"/>
              <a:t> </a:t>
            </a:r>
            <a:r>
              <a:rPr lang="en-AU" sz="2800" dirty="0" err="1"/>
              <a:t>exp.ped</a:t>
            </a:r>
            <a:r>
              <a:rPr lang="en-AU" sz="2800" dirty="0"/>
              <a:t> --info myers22flipped.info.gz --</a:t>
            </a:r>
            <a:r>
              <a:rPr lang="en-AU" sz="2800" dirty="0" err="1"/>
              <a:t>dosefile</a:t>
            </a:r>
            <a:r>
              <a:rPr lang="en-AU" sz="2800" dirty="0"/>
              <a:t> myers22flipped.dose.gz --</a:t>
            </a:r>
            <a:r>
              <a:rPr lang="en-AU" sz="2800" dirty="0" err="1"/>
              <a:t>samplesize</a:t>
            </a:r>
            <a:r>
              <a:rPr lang="en-AU" sz="2800" dirty="0"/>
              <a:t> &gt; mach2qtl.log</a:t>
            </a:r>
          </a:p>
        </p:txBody>
      </p:sp>
    </p:spTree>
    <p:extLst>
      <p:ext uri="{BB962C8B-B14F-4D97-AF65-F5344CB8AC3E}">
        <p14:creationId xmlns:p14="http://schemas.microsoft.com/office/powerpoint/2010/main" val="39210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Output 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83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0" y="0"/>
            <a:ext cx="7201740" cy="38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881497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Extract results for one probe using </a:t>
            </a:r>
            <a:r>
              <a:rPr lang="en-AU" sz="3200" dirty="0" err="1" smtClean="0"/>
              <a:t>grep</a:t>
            </a:r>
            <a:endParaRPr lang="en-AU" dirty="0" smtClean="0"/>
          </a:p>
          <a:p>
            <a:r>
              <a:rPr lang="en-AU" sz="3200" dirty="0" smtClean="0"/>
              <a:t>Plot –log</a:t>
            </a:r>
            <a:r>
              <a:rPr lang="en-AU" sz="3200" baseline="-25000" dirty="0" smtClean="0"/>
              <a:t>10</a:t>
            </a:r>
            <a:r>
              <a:rPr lang="en-AU" sz="3200" dirty="0" smtClean="0"/>
              <a:t>P  against index (in R) </a:t>
            </a:r>
          </a:p>
          <a:p>
            <a:r>
              <a:rPr lang="en-AU" sz="3200" dirty="0" smtClean="0"/>
              <a:t>Apply QC </a:t>
            </a:r>
            <a:r>
              <a:rPr lang="en-AU" sz="3200" b="1" dirty="0" smtClean="0">
                <a:solidFill>
                  <a:srgbClr val="FF0000"/>
                </a:solidFill>
              </a:rPr>
              <a:t>MAF &gt;5%</a:t>
            </a:r>
            <a:r>
              <a:rPr lang="en-AU" sz="3200" dirty="0" smtClean="0"/>
              <a:t> &amp; R2 &gt;=.6</a:t>
            </a:r>
          </a:p>
          <a:p>
            <a:r>
              <a:rPr lang="en-AU" sz="3200" dirty="0" smtClean="0"/>
              <a:t>Replot </a:t>
            </a:r>
            <a:r>
              <a:rPr lang="en-AU" sz="3200" dirty="0"/>
              <a:t>–log</a:t>
            </a:r>
            <a:r>
              <a:rPr lang="en-AU" sz="3200" baseline="-25000" dirty="0"/>
              <a:t>10</a:t>
            </a:r>
            <a:r>
              <a:rPr lang="en-AU" sz="3200" dirty="0"/>
              <a:t>P against index (</a:t>
            </a:r>
            <a:r>
              <a:rPr lang="en-AU" sz="3200" dirty="0" smtClean="0"/>
              <a:t>in R)</a:t>
            </a:r>
          </a:p>
          <a:p>
            <a:r>
              <a:rPr lang="en-AU" sz="3200" dirty="0" smtClean="0"/>
              <a:t>Extension exercise make QQ plots</a:t>
            </a:r>
          </a:p>
        </p:txBody>
      </p:sp>
    </p:spTree>
    <p:extLst>
      <p:ext uri="{BB962C8B-B14F-4D97-AF65-F5344CB8AC3E}">
        <p14:creationId xmlns:p14="http://schemas.microsoft.com/office/powerpoint/2010/main" val="14120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200000" cy="33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7200000" cy="308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00200" y="1295400"/>
            <a:ext cx="6971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0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Before QC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-11373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After QC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7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Ways to approach imputation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775"/>
            <a:ext cx="64500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Imputation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Mach/</a:t>
            </a:r>
            <a:r>
              <a:rPr lang="en-AU" sz="3600" dirty="0" err="1" smtClean="0"/>
              <a:t>MiniMac</a:t>
            </a:r>
            <a:endParaRPr lang="en-AU" sz="3600" dirty="0" smtClean="0"/>
          </a:p>
          <a:p>
            <a:r>
              <a:rPr lang="en-AU" sz="3600" dirty="0" smtClean="0"/>
              <a:t>Impute/Impute2</a:t>
            </a:r>
          </a:p>
          <a:p>
            <a:r>
              <a:rPr lang="en-AU" sz="3600" dirty="0" smtClean="0"/>
              <a:t>Beagle</a:t>
            </a:r>
          </a:p>
          <a:p>
            <a:r>
              <a:rPr lang="en-AU" sz="3600" dirty="0" smtClean="0"/>
              <a:t>SHAPEIT2 (phasing only)</a:t>
            </a:r>
          </a:p>
          <a:p>
            <a:endParaRPr lang="en-AU" sz="3200" dirty="0"/>
          </a:p>
          <a:p>
            <a:r>
              <a:rPr lang="en-AU" sz="3200" dirty="0" smtClean="0"/>
              <a:t>never use plink for imputation!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4981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996</TotalTime>
  <Words>2270</Words>
  <Application>Microsoft Office PowerPoint</Application>
  <PresentationFormat>On-screen Show (4:3)</PresentationFormat>
  <Paragraphs>502</Paragraphs>
  <Slides>73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Adjacency</vt:lpstr>
      <vt:lpstr>Imputation</vt:lpstr>
      <vt:lpstr>What is imputation? (Marchini &amp; Howie 2010)</vt:lpstr>
      <vt:lpstr> </vt:lpstr>
      <vt:lpstr>Combining data from different chips</vt:lpstr>
      <vt:lpstr>Another way of looking at this</vt:lpstr>
      <vt:lpstr>QQ-plot</vt:lpstr>
      <vt:lpstr>Solution </vt:lpstr>
      <vt:lpstr>Ways to approach imputation</vt:lpstr>
      <vt:lpstr>Imputation programs</vt:lpstr>
      <vt:lpstr>How do they compare</vt:lpstr>
      <vt:lpstr>Mach/minimac</vt:lpstr>
      <vt:lpstr>Impute2</vt:lpstr>
      <vt:lpstr>SHAPEIT2</vt:lpstr>
      <vt:lpstr>Files to practice with</vt:lpstr>
      <vt:lpstr>Today – discuss the 2 step approach</vt:lpstr>
      <vt:lpstr>Options for imputation</vt:lpstr>
      <vt:lpstr>Step 0 – Chose your reference</vt:lpstr>
      <vt:lpstr>References are in vcf format</vt:lpstr>
      <vt:lpstr>Not all references are equal!!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0 – re-QC your data</vt:lpstr>
      <vt:lpstr>Strand, strand, strand</vt:lpstr>
      <vt:lpstr>Strand, strand, strand</vt:lpstr>
      <vt:lpstr>Strand, strand, strand</vt:lpstr>
      <vt:lpstr>Strand, strand, strand</vt:lpstr>
      <vt:lpstr>Example data ready for MaCH</vt:lpstr>
      <vt:lpstr>Questions?</vt:lpstr>
      <vt:lpstr>What is phasing</vt:lpstr>
      <vt:lpstr>Step 1 - Phasing</vt:lpstr>
      <vt:lpstr>Step 1 - Phasing</vt:lpstr>
      <vt:lpstr>Step 1 - Phasing</vt:lpstr>
      <vt:lpstr>Step 1 - Phasing</vt:lpstr>
      <vt:lpstr>Step 1 – How to phase</vt:lpstr>
      <vt:lpstr>Phasing in Mach</vt:lpstr>
      <vt:lpstr>Phasing in Mach</vt:lpstr>
      <vt:lpstr>Questions?</vt:lpstr>
      <vt:lpstr>Step 2 - Imputation</vt:lpstr>
      <vt:lpstr>Imputing in minimac</vt:lpstr>
      <vt:lpstr>Output</vt:lpstr>
      <vt:lpstr>Output</vt:lpstr>
      <vt:lpstr>Assessing accuracy of phasing</vt:lpstr>
      <vt:lpstr>Assessing accuracy of phasing</vt:lpstr>
      <vt:lpstr>Timing</vt:lpstr>
      <vt:lpstr>Accuracy of imputation methods</vt:lpstr>
      <vt:lpstr>Questions?</vt:lpstr>
      <vt:lpstr>Post imputation QC</vt:lpstr>
      <vt:lpstr>Post imputation QC</vt:lpstr>
      <vt:lpstr>Post imputation QC</vt:lpstr>
      <vt:lpstr>PowerPoint Presentation</vt:lpstr>
      <vt:lpstr>Issue – the r2 metrics differ between imputation programs</vt:lpstr>
      <vt:lpstr>PowerPoint Presentation</vt:lpstr>
      <vt:lpstr>PowerPoint Presentation</vt:lpstr>
      <vt:lpstr>Questions?</vt:lpstr>
      <vt:lpstr>Choices of analysis methods</vt:lpstr>
      <vt:lpstr>PowerPoint Presentation</vt:lpstr>
      <vt:lpstr>PowerPoint Presentation</vt:lpstr>
      <vt:lpstr>Analysis</vt:lpstr>
      <vt:lpstr>Todays practical</vt:lpstr>
      <vt:lpstr>Imputation</vt:lpstr>
      <vt:lpstr>How do we know there was no strand alignment from the output?</vt:lpstr>
      <vt:lpstr>Take a look at the goodImp data</vt:lpstr>
      <vt:lpstr>Plot  the r2 for the 2 imputation runs (against index)</vt:lpstr>
      <vt:lpstr>PowerPoint Presentation</vt:lpstr>
      <vt:lpstr>Run some association</vt:lpstr>
      <vt:lpstr>Output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logstress@gmail.com</cp:lastModifiedBy>
  <cp:revision>150</cp:revision>
  <dcterms:created xsi:type="dcterms:W3CDTF">2012-07-05T13:18:19Z</dcterms:created>
  <dcterms:modified xsi:type="dcterms:W3CDTF">2015-03-03T19:40:00Z</dcterms:modified>
</cp:coreProperties>
</file>