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0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4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5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740" r:id="rId3"/>
    <p:sldMasterId id="2147483764" r:id="rId4"/>
    <p:sldMasterId id="2147484524" r:id="rId5"/>
    <p:sldMasterId id="2147484578" r:id="rId6"/>
    <p:sldMasterId id="2147484591" r:id="rId7"/>
    <p:sldMasterId id="2147484603" r:id="rId8"/>
    <p:sldMasterId id="2147484653" r:id="rId9"/>
    <p:sldMasterId id="2147484666" r:id="rId10"/>
    <p:sldMasterId id="2147484680" r:id="rId11"/>
    <p:sldMasterId id="2147484754" r:id="rId12"/>
    <p:sldMasterId id="2147484767" r:id="rId13"/>
    <p:sldMasterId id="2147484782" r:id="rId14"/>
    <p:sldMasterId id="2147484797" r:id="rId15"/>
    <p:sldMasterId id="2147484834" r:id="rId16"/>
    <p:sldMasterId id="2147484846" r:id="rId17"/>
    <p:sldMasterId id="2147484858" r:id="rId18"/>
    <p:sldMasterId id="2147484870" r:id="rId19"/>
    <p:sldMasterId id="2147484882" r:id="rId20"/>
    <p:sldMasterId id="2147484909" r:id="rId21"/>
    <p:sldMasterId id="2147484934" r:id="rId22"/>
    <p:sldMasterId id="2147484946" r:id="rId23"/>
    <p:sldMasterId id="2147484983" r:id="rId24"/>
    <p:sldMasterId id="2147484998" r:id="rId25"/>
    <p:sldMasterId id="2147485010" r:id="rId26"/>
    <p:sldMasterId id="2147485022" r:id="rId27"/>
  </p:sldMasterIdLst>
  <p:notesMasterIdLst>
    <p:notesMasterId r:id="rId106"/>
  </p:notesMasterIdLst>
  <p:sldIdLst>
    <p:sldId id="851" r:id="rId28"/>
    <p:sldId id="256" r:id="rId29"/>
    <p:sldId id="852" r:id="rId30"/>
    <p:sldId id="853" r:id="rId31"/>
    <p:sldId id="854" r:id="rId32"/>
    <p:sldId id="787" r:id="rId33"/>
    <p:sldId id="258" r:id="rId34"/>
    <p:sldId id="775" r:id="rId35"/>
    <p:sldId id="776" r:id="rId36"/>
    <p:sldId id="714" r:id="rId37"/>
    <p:sldId id="859" r:id="rId38"/>
    <p:sldId id="860" r:id="rId39"/>
    <p:sldId id="861" r:id="rId40"/>
    <p:sldId id="862" r:id="rId41"/>
    <p:sldId id="863" r:id="rId42"/>
    <p:sldId id="864" r:id="rId43"/>
    <p:sldId id="865" r:id="rId44"/>
    <p:sldId id="866" r:id="rId45"/>
    <p:sldId id="867" r:id="rId46"/>
    <p:sldId id="868" r:id="rId47"/>
    <p:sldId id="919" r:id="rId48"/>
    <p:sldId id="871" r:id="rId49"/>
    <p:sldId id="873" r:id="rId50"/>
    <p:sldId id="874" r:id="rId51"/>
    <p:sldId id="875" r:id="rId52"/>
    <p:sldId id="876" r:id="rId53"/>
    <p:sldId id="877" r:id="rId54"/>
    <p:sldId id="878" r:id="rId55"/>
    <p:sldId id="879" r:id="rId56"/>
    <p:sldId id="880" r:id="rId57"/>
    <p:sldId id="988" r:id="rId58"/>
    <p:sldId id="976" r:id="rId59"/>
    <p:sldId id="977" r:id="rId60"/>
    <p:sldId id="980" r:id="rId61"/>
    <p:sldId id="992" r:id="rId62"/>
    <p:sldId id="991" r:id="rId63"/>
    <p:sldId id="973" r:id="rId64"/>
    <p:sldId id="970" r:id="rId65"/>
    <p:sldId id="883" r:id="rId66"/>
    <p:sldId id="936" r:id="rId67"/>
    <p:sldId id="937" r:id="rId68"/>
    <p:sldId id="938" r:id="rId69"/>
    <p:sldId id="939" r:id="rId70"/>
    <p:sldId id="940" r:id="rId71"/>
    <p:sldId id="941" r:id="rId72"/>
    <p:sldId id="942" r:id="rId73"/>
    <p:sldId id="943" r:id="rId74"/>
    <p:sldId id="944" r:id="rId75"/>
    <p:sldId id="945" r:id="rId76"/>
    <p:sldId id="946" r:id="rId77"/>
    <p:sldId id="933" r:id="rId78"/>
    <p:sldId id="889" r:id="rId79"/>
    <p:sldId id="890" r:id="rId80"/>
    <p:sldId id="891" r:id="rId81"/>
    <p:sldId id="961" r:id="rId82"/>
    <p:sldId id="893" r:id="rId83"/>
    <p:sldId id="894" r:id="rId84"/>
    <p:sldId id="962" r:id="rId85"/>
    <p:sldId id="963" r:id="rId86"/>
    <p:sldId id="964" r:id="rId87"/>
    <p:sldId id="965" r:id="rId88"/>
    <p:sldId id="993" r:id="rId89"/>
    <p:sldId id="967" r:id="rId90"/>
    <p:sldId id="968" r:id="rId91"/>
    <p:sldId id="969" r:id="rId92"/>
    <p:sldId id="896" r:id="rId93"/>
    <p:sldId id="897" r:id="rId94"/>
    <p:sldId id="898" r:id="rId95"/>
    <p:sldId id="855" r:id="rId96"/>
    <p:sldId id="856" r:id="rId97"/>
    <p:sldId id="857" r:id="rId98"/>
    <p:sldId id="804" r:id="rId99"/>
    <p:sldId id="805" r:id="rId100"/>
    <p:sldId id="838" r:id="rId101"/>
    <p:sldId id="808" r:id="rId102"/>
    <p:sldId id="809" r:id="rId103"/>
    <p:sldId id="731" r:id="rId104"/>
    <p:sldId id="899" r:id="rId10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00"/>
    <a:srgbClr val="FF9900"/>
    <a:srgbClr val="FFFF99"/>
    <a:srgbClr val="FFFF66"/>
    <a:srgbClr val="FF0000"/>
    <a:srgbClr val="FF99FF"/>
    <a:srgbClr val="FDFDFD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33" autoAdjust="0"/>
  </p:normalViewPr>
  <p:slideViewPr>
    <p:cSldViewPr snapToGrid="0">
      <p:cViewPr>
        <p:scale>
          <a:sx n="60" d="100"/>
          <a:sy n="60" d="100"/>
        </p:scale>
        <p:origin x="-1434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90"/>
    </p:cViewPr>
  </p:sorterViewPr>
  <p:notesViewPr>
    <p:cSldViewPr snapToGrid="0">
      <p:cViewPr varScale="1">
        <p:scale>
          <a:sx n="58" d="100"/>
          <a:sy n="58" d="100"/>
        </p:scale>
        <p:origin x="-176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66" Type="http://schemas.openxmlformats.org/officeDocument/2006/relationships/slide" Target="slides/slide39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87" Type="http://schemas.openxmlformats.org/officeDocument/2006/relationships/slide" Target="slides/slide60.xml"/><Relationship Id="rId102" Type="http://schemas.openxmlformats.org/officeDocument/2006/relationships/slide" Target="slides/slide75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103" Type="http://schemas.openxmlformats.org/officeDocument/2006/relationships/slide" Target="slides/slide76.xml"/><Relationship Id="rId108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theme" Target="theme/theme1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1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AU" dirty="0" smtClean="0"/>
              <a:t>IQ MZ </a:t>
            </a:r>
            <a:endParaRPr lang="en-AU" dirty="0"/>
          </a:p>
        </c:rich>
      </c:tx>
      <c:layout>
        <c:manualLayout>
          <c:xMode val="edge"/>
          <c:yMode val="edge"/>
          <c:x val="0.18800015341111112"/>
          <c:y val="9.1028945025360311E-2"/>
        </c:manualLayout>
      </c:layout>
      <c:overlay val="0"/>
      <c:spPr>
        <a:noFill/>
        <a:ln w="3292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590280226045371"/>
          <c:y val="0.28019611482161022"/>
          <c:w val="0.75510204081632648"/>
          <c:h val="0.5573770491803274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MZ (0.82)</c:v>
                </c:pt>
              </c:strCache>
            </c:strRef>
          </c:tx>
          <c:spPr>
            <a:ln w="37041">
              <a:noFill/>
            </a:ln>
          </c:spPr>
          <c:marker>
            <c:symbol val="diamond"/>
            <c:size val="6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32925">
                <a:solidFill>
                  <a:srgbClr val="FF6600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Sheet2!$C$2:$C$242</c:f>
              <c:numCache>
                <c:formatCode>General</c:formatCode>
                <c:ptCount val="241"/>
                <c:pt idx="0">
                  <c:v>67</c:v>
                </c:pt>
                <c:pt idx="1">
                  <c:v>70</c:v>
                </c:pt>
                <c:pt idx="2">
                  <c:v>70</c:v>
                </c:pt>
                <c:pt idx="3">
                  <c:v>71</c:v>
                </c:pt>
                <c:pt idx="4">
                  <c:v>72</c:v>
                </c:pt>
                <c:pt idx="5">
                  <c:v>74</c:v>
                </c:pt>
                <c:pt idx="6">
                  <c:v>74</c:v>
                </c:pt>
                <c:pt idx="7">
                  <c:v>74</c:v>
                </c:pt>
                <c:pt idx="8">
                  <c:v>75</c:v>
                </c:pt>
                <c:pt idx="9">
                  <c:v>75</c:v>
                </c:pt>
                <c:pt idx="10">
                  <c:v>75</c:v>
                </c:pt>
                <c:pt idx="11">
                  <c:v>75</c:v>
                </c:pt>
                <c:pt idx="12">
                  <c:v>75</c:v>
                </c:pt>
                <c:pt idx="13">
                  <c:v>76</c:v>
                </c:pt>
                <c:pt idx="14">
                  <c:v>78</c:v>
                </c:pt>
                <c:pt idx="15">
                  <c:v>79</c:v>
                </c:pt>
                <c:pt idx="16">
                  <c:v>80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81</c:v>
                </c:pt>
                <c:pt idx="29">
                  <c:v>81</c:v>
                </c:pt>
                <c:pt idx="30">
                  <c:v>81</c:v>
                </c:pt>
                <c:pt idx="31">
                  <c:v>83</c:v>
                </c:pt>
                <c:pt idx="32">
                  <c:v>85</c:v>
                </c:pt>
                <c:pt idx="33">
                  <c:v>86</c:v>
                </c:pt>
                <c:pt idx="34">
                  <c:v>86</c:v>
                </c:pt>
                <c:pt idx="35">
                  <c:v>86</c:v>
                </c:pt>
                <c:pt idx="36">
                  <c:v>86</c:v>
                </c:pt>
                <c:pt idx="37">
                  <c:v>86</c:v>
                </c:pt>
                <c:pt idx="38">
                  <c:v>86</c:v>
                </c:pt>
                <c:pt idx="39">
                  <c:v>86</c:v>
                </c:pt>
                <c:pt idx="40">
                  <c:v>86</c:v>
                </c:pt>
                <c:pt idx="41">
                  <c:v>86</c:v>
                </c:pt>
                <c:pt idx="42">
                  <c:v>86</c:v>
                </c:pt>
                <c:pt idx="43">
                  <c:v>86</c:v>
                </c:pt>
                <c:pt idx="44">
                  <c:v>86</c:v>
                </c:pt>
                <c:pt idx="45">
                  <c:v>86</c:v>
                </c:pt>
                <c:pt idx="46">
                  <c:v>86</c:v>
                </c:pt>
                <c:pt idx="47">
                  <c:v>86</c:v>
                </c:pt>
                <c:pt idx="48">
                  <c:v>86</c:v>
                </c:pt>
                <c:pt idx="49">
                  <c:v>86</c:v>
                </c:pt>
                <c:pt idx="50">
                  <c:v>86</c:v>
                </c:pt>
                <c:pt idx="51">
                  <c:v>86</c:v>
                </c:pt>
                <c:pt idx="52">
                  <c:v>86</c:v>
                </c:pt>
                <c:pt idx="53">
                  <c:v>86</c:v>
                </c:pt>
                <c:pt idx="54">
                  <c:v>86</c:v>
                </c:pt>
                <c:pt idx="55">
                  <c:v>87</c:v>
                </c:pt>
                <c:pt idx="56">
                  <c:v>88</c:v>
                </c:pt>
                <c:pt idx="57">
                  <c:v>89</c:v>
                </c:pt>
                <c:pt idx="58">
                  <c:v>89</c:v>
                </c:pt>
                <c:pt idx="59">
                  <c:v>90</c:v>
                </c:pt>
                <c:pt idx="60">
                  <c:v>91</c:v>
                </c:pt>
                <c:pt idx="61">
                  <c:v>92</c:v>
                </c:pt>
                <c:pt idx="62">
                  <c:v>92</c:v>
                </c:pt>
                <c:pt idx="63">
                  <c:v>92</c:v>
                </c:pt>
                <c:pt idx="64">
                  <c:v>92</c:v>
                </c:pt>
                <c:pt idx="65">
                  <c:v>92</c:v>
                </c:pt>
                <c:pt idx="66">
                  <c:v>92</c:v>
                </c:pt>
                <c:pt idx="67">
                  <c:v>92</c:v>
                </c:pt>
                <c:pt idx="68">
                  <c:v>92</c:v>
                </c:pt>
                <c:pt idx="69">
                  <c:v>92</c:v>
                </c:pt>
                <c:pt idx="70">
                  <c:v>92</c:v>
                </c:pt>
                <c:pt idx="71">
                  <c:v>92</c:v>
                </c:pt>
                <c:pt idx="72">
                  <c:v>92</c:v>
                </c:pt>
                <c:pt idx="73">
                  <c:v>92</c:v>
                </c:pt>
                <c:pt idx="74">
                  <c:v>92</c:v>
                </c:pt>
                <c:pt idx="75">
                  <c:v>92</c:v>
                </c:pt>
                <c:pt idx="76">
                  <c:v>92</c:v>
                </c:pt>
                <c:pt idx="77">
                  <c:v>92</c:v>
                </c:pt>
                <c:pt idx="78">
                  <c:v>92</c:v>
                </c:pt>
                <c:pt idx="79">
                  <c:v>92</c:v>
                </c:pt>
                <c:pt idx="80">
                  <c:v>92</c:v>
                </c:pt>
                <c:pt idx="81">
                  <c:v>92</c:v>
                </c:pt>
                <c:pt idx="82">
                  <c:v>92</c:v>
                </c:pt>
                <c:pt idx="83">
                  <c:v>92</c:v>
                </c:pt>
                <c:pt idx="84">
                  <c:v>92</c:v>
                </c:pt>
                <c:pt idx="85">
                  <c:v>92</c:v>
                </c:pt>
                <c:pt idx="86">
                  <c:v>92</c:v>
                </c:pt>
                <c:pt idx="87">
                  <c:v>92</c:v>
                </c:pt>
                <c:pt idx="88">
                  <c:v>92</c:v>
                </c:pt>
                <c:pt idx="89">
                  <c:v>92</c:v>
                </c:pt>
                <c:pt idx="90">
                  <c:v>92</c:v>
                </c:pt>
                <c:pt idx="91">
                  <c:v>93</c:v>
                </c:pt>
                <c:pt idx="92">
                  <c:v>93</c:v>
                </c:pt>
                <c:pt idx="93">
                  <c:v>94</c:v>
                </c:pt>
                <c:pt idx="94">
                  <c:v>94</c:v>
                </c:pt>
                <c:pt idx="95">
                  <c:v>94</c:v>
                </c:pt>
                <c:pt idx="96">
                  <c:v>95</c:v>
                </c:pt>
                <c:pt idx="97">
                  <c:v>95</c:v>
                </c:pt>
                <c:pt idx="98">
                  <c:v>95</c:v>
                </c:pt>
                <c:pt idx="99">
                  <c:v>95</c:v>
                </c:pt>
                <c:pt idx="100">
                  <c:v>95</c:v>
                </c:pt>
                <c:pt idx="101">
                  <c:v>96</c:v>
                </c:pt>
                <c:pt idx="102">
                  <c:v>96</c:v>
                </c:pt>
                <c:pt idx="103">
                  <c:v>96</c:v>
                </c:pt>
                <c:pt idx="104">
                  <c:v>97</c:v>
                </c:pt>
                <c:pt idx="105">
                  <c:v>97</c:v>
                </c:pt>
                <c:pt idx="106">
                  <c:v>97</c:v>
                </c:pt>
                <c:pt idx="107">
                  <c:v>97</c:v>
                </c:pt>
                <c:pt idx="108">
                  <c:v>97</c:v>
                </c:pt>
                <c:pt idx="109">
                  <c:v>97</c:v>
                </c:pt>
                <c:pt idx="110">
                  <c:v>98</c:v>
                </c:pt>
                <c:pt idx="111">
                  <c:v>98</c:v>
                </c:pt>
                <c:pt idx="112">
                  <c:v>98</c:v>
                </c:pt>
                <c:pt idx="113">
                  <c:v>98</c:v>
                </c:pt>
                <c:pt idx="114">
                  <c:v>98</c:v>
                </c:pt>
                <c:pt idx="115">
                  <c:v>98</c:v>
                </c:pt>
                <c:pt idx="116">
                  <c:v>98</c:v>
                </c:pt>
                <c:pt idx="117">
                  <c:v>98</c:v>
                </c:pt>
                <c:pt idx="118">
                  <c:v>98</c:v>
                </c:pt>
                <c:pt idx="119">
                  <c:v>98</c:v>
                </c:pt>
                <c:pt idx="120">
                  <c:v>98</c:v>
                </c:pt>
                <c:pt idx="121">
                  <c:v>98</c:v>
                </c:pt>
                <c:pt idx="122">
                  <c:v>98</c:v>
                </c:pt>
                <c:pt idx="123">
                  <c:v>98</c:v>
                </c:pt>
                <c:pt idx="124">
                  <c:v>98</c:v>
                </c:pt>
                <c:pt idx="125">
                  <c:v>98</c:v>
                </c:pt>
                <c:pt idx="126">
                  <c:v>98</c:v>
                </c:pt>
                <c:pt idx="127">
                  <c:v>98</c:v>
                </c:pt>
                <c:pt idx="128">
                  <c:v>98</c:v>
                </c:pt>
                <c:pt idx="129">
                  <c:v>98</c:v>
                </c:pt>
                <c:pt idx="130">
                  <c:v>98</c:v>
                </c:pt>
                <c:pt idx="131">
                  <c:v>98</c:v>
                </c:pt>
                <c:pt idx="132">
                  <c:v>98</c:v>
                </c:pt>
                <c:pt idx="133">
                  <c:v>98</c:v>
                </c:pt>
                <c:pt idx="134">
                  <c:v>99</c:v>
                </c:pt>
                <c:pt idx="135">
                  <c:v>99</c:v>
                </c:pt>
                <c:pt idx="136">
                  <c:v>99</c:v>
                </c:pt>
                <c:pt idx="137">
                  <c:v>99</c:v>
                </c:pt>
                <c:pt idx="138">
                  <c:v>99</c:v>
                </c:pt>
                <c:pt idx="139">
                  <c:v>100</c:v>
                </c:pt>
                <c:pt idx="140">
                  <c:v>100</c:v>
                </c:pt>
                <c:pt idx="141">
                  <c:v>100</c:v>
                </c:pt>
                <c:pt idx="142">
                  <c:v>100</c:v>
                </c:pt>
                <c:pt idx="143">
                  <c:v>100</c:v>
                </c:pt>
                <c:pt idx="144">
                  <c:v>100</c:v>
                </c:pt>
                <c:pt idx="145">
                  <c:v>100</c:v>
                </c:pt>
                <c:pt idx="146">
                  <c:v>101</c:v>
                </c:pt>
                <c:pt idx="147">
                  <c:v>103</c:v>
                </c:pt>
                <c:pt idx="148">
                  <c:v>103</c:v>
                </c:pt>
                <c:pt idx="149">
                  <c:v>103</c:v>
                </c:pt>
                <c:pt idx="150">
                  <c:v>103</c:v>
                </c:pt>
                <c:pt idx="151">
                  <c:v>103</c:v>
                </c:pt>
                <c:pt idx="152">
                  <c:v>103</c:v>
                </c:pt>
                <c:pt idx="153">
                  <c:v>105</c:v>
                </c:pt>
                <c:pt idx="154">
                  <c:v>105</c:v>
                </c:pt>
                <c:pt idx="155">
                  <c:v>105</c:v>
                </c:pt>
                <c:pt idx="156">
                  <c:v>105</c:v>
                </c:pt>
                <c:pt idx="157">
                  <c:v>105</c:v>
                </c:pt>
                <c:pt idx="158">
                  <c:v>105</c:v>
                </c:pt>
                <c:pt idx="159">
                  <c:v>105</c:v>
                </c:pt>
                <c:pt idx="160">
                  <c:v>105</c:v>
                </c:pt>
                <c:pt idx="161">
                  <c:v>105</c:v>
                </c:pt>
                <c:pt idx="162">
                  <c:v>105</c:v>
                </c:pt>
                <c:pt idx="163">
                  <c:v>105</c:v>
                </c:pt>
                <c:pt idx="164">
                  <c:v>105</c:v>
                </c:pt>
                <c:pt idx="165">
                  <c:v>105</c:v>
                </c:pt>
                <c:pt idx="166">
                  <c:v>105</c:v>
                </c:pt>
                <c:pt idx="167">
                  <c:v>105</c:v>
                </c:pt>
                <c:pt idx="168">
                  <c:v>105</c:v>
                </c:pt>
                <c:pt idx="169">
                  <c:v>105</c:v>
                </c:pt>
                <c:pt idx="170">
                  <c:v>105</c:v>
                </c:pt>
                <c:pt idx="171">
                  <c:v>105</c:v>
                </c:pt>
                <c:pt idx="172">
                  <c:v>105</c:v>
                </c:pt>
                <c:pt idx="173">
                  <c:v>105</c:v>
                </c:pt>
                <c:pt idx="174">
                  <c:v>105</c:v>
                </c:pt>
                <c:pt idx="175">
                  <c:v>105</c:v>
                </c:pt>
                <c:pt idx="176">
                  <c:v>105</c:v>
                </c:pt>
                <c:pt idx="177">
                  <c:v>105</c:v>
                </c:pt>
                <c:pt idx="178">
                  <c:v>105</c:v>
                </c:pt>
                <c:pt idx="179">
                  <c:v>105</c:v>
                </c:pt>
                <c:pt idx="180">
                  <c:v>105</c:v>
                </c:pt>
                <c:pt idx="181">
                  <c:v>105</c:v>
                </c:pt>
                <c:pt idx="182">
                  <c:v>105</c:v>
                </c:pt>
                <c:pt idx="183">
                  <c:v>105</c:v>
                </c:pt>
                <c:pt idx="184">
                  <c:v>105</c:v>
                </c:pt>
                <c:pt idx="185">
                  <c:v>107</c:v>
                </c:pt>
                <c:pt idx="186">
                  <c:v>107</c:v>
                </c:pt>
                <c:pt idx="187">
                  <c:v>107</c:v>
                </c:pt>
                <c:pt idx="188">
                  <c:v>110</c:v>
                </c:pt>
                <c:pt idx="189">
                  <c:v>110</c:v>
                </c:pt>
                <c:pt idx="190">
                  <c:v>110</c:v>
                </c:pt>
                <c:pt idx="191">
                  <c:v>111</c:v>
                </c:pt>
                <c:pt idx="192">
                  <c:v>111</c:v>
                </c:pt>
                <c:pt idx="193">
                  <c:v>112</c:v>
                </c:pt>
                <c:pt idx="194">
                  <c:v>112</c:v>
                </c:pt>
                <c:pt idx="195">
                  <c:v>112</c:v>
                </c:pt>
                <c:pt idx="196">
                  <c:v>112</c:v>
                </c:pt>
                <c:pt idx="197">
                  <c:v>112</c:v>
                </c:pt>
                <c:pt idx="198">
                  <c:v>112</c:v>
                </c:pt>
                <c:pt idx="199">
                  <c:v>112</c:v>
                </c:pt>
                <c:pt idx="200">
                  <c:v>114</c:v>
                </c:pt>
                <c:pt idx="201">
                  <c:v>114</c:v>
                </c:pt>
                <c:pt idx="202">
                  <c:v>114</c:v>
                </c:pt>
                <c:pt idx="203">
                  <c:v>114</c:v>
                </c:pt>
                <c:pt idx="204">
                  <c:v>114</c:v>
                </c:pt>
                <c:pt idx="205">
                  <c:v>116</c:v>
                </c:pt>
                <c:pt idx="206">
                  <c:v>118</c:v>
                </c:pt>
                <c:pt idx="207">
                  <c:v>118</c:v>
                </c:pt>
                <c:pt idx="208">
                  <c:v>120</c:v>
                </c:pt>
                <c:pt idx="209">
                  <c:v>121</c:v>
                </c:pt>
                <c:pt idx="210">
                  <c:v>121</c:v>
                </c:pt>
                <c:pt idx="211">
                  <c:v>121</c:v>
                </c:pt>
                <c:pt idx="212">
                  <c:v>121</c:v>
                </c:pt>
                <c:pt idx="213">
                  <c:v>121</c:v>
                </c:pt>
                <c:pt idx="214">
                  <c:v>121</c:v>
                </c:pt>
                <c:pt idx="215">
                  <c:v>122</c:v>
                </c:pt>
                <c:pt idx="216">
                  <c:v>123</c:v>
                </c:pt>
                <c:pt idx="217">
                  <c:v>123</c:v>
                </c:pt>
                <c:pt idx="218">
                  <c:v>123</c:v>
                </c:pt>
                <c:pt idx="219">
                  <c:v>123</c:v>
                </c:pt>
                <c:pt idx="220">
                  <c:v>127</c:v>
                </c:pt>
                <c:pt idx="221">
                  <c:v>129</c:v>
                </c:pt>
                <c:pt idx="222">
                  <c:v>130</c:v>
                </c:pt>
                <c:pt idx="223">
                  <c:v>138</c:v>
                </c:pt>
                <c:pt idx="224">
                  <c:v>138</c:v>
                </c:pt>
              </c:numCache>
            </c:numRef>
          </c:xVal>
          <c:yVal>
            <c:numRef>
              <c:f>Sheet2!$D$2:$D$242</c:f>
              <c:numCache>
                <c:formatCode>General</c:formatCode>
                <c:ptCount val="241"/>
                <c:pt idx="0">
                  <c:v>76</c:v>
                </c:pt>
                <c:pt idx="1">
                  <c:v>70</c:v>
                </c:pt>
                <c:pt idx="2">
                  <c:v>80</c:v>
                </c:pt>
                <c:pt idx="3">
                  <c:v>72</c:v>
                </c:pt>
                <c:pt idx="4">
                  <c:v>71</c:v>
                </c:pt>
                <c:pt idx="5">
                  <c:v>96</c:v>
                </c:pt>
                <c:pt idx="6">
                  <c:v>72</c:v>
                </c:pt>
                <c:pt idx="7">
                  <c:v>71</c:v>
                </c:pt>
                <c:pt idx="8">
                  <c:v>86</c:v>
                </c:pt>
                <c:pt idx="9">
                  <c:v>70</c:v>
                </c:pt>
                <c:pt idx="10">
                  <c:v>86</c:v>
                </c:pt>
                <c:pt idx="11">
                  <c:v>75</c:v>
                </c:pt>
                <c:pt idx="12">
                  <c:v>75</c:v>
                </c:pt>
                <c:pt idx="13">
                  <c:v>74</c:v>
                </c:pt>
                <c:pt idx="14">
                  <c:v>76</c:v>
                </c:pt>
                <c:pt idx="15">
                  <c:v>83</c:v>
                </c:pt>
                <c:pt idx="16">
                  <c:v>86</c:v>
                </c:pt>
                <c:pt idx="17">
                  <c:v>80</c:v>
                </c:pt>
                <c:pt idx="18">
                  <c:v>80</c:v>
                </c:pt>
                <c:pt idx="19">
                  <c:v>92</c:v>
                </c:pt>
                <c:pt idx="20">
                  <c:v>80</c:v>
                </c:pt>
                <c:pt idx="21">
                  <c:v>86</c:v>
                </c:pt>
                <c:pt idx="22">
                  <c:v>86</c:v>
                </c:pt>
                <c:pt idx="23">
                  <c:v>75</c:v>
                </c:pt>
                <c:pt idx="24">
                  <c:v>75</c:v>
                </c:pt>
                <c:pt idx="25">
                  <c:v>98</c:v>
                </c:pt>
                <c:pt idx="26">
                  <c:v>75</c:v>
                </c:pt>
                <c:pt idx="27">
                  <c:v>86</c:v>
                </c:pt>
                <c:pt idx="28">
                  <c:v>92</c:v>
                </c:pt>
                <c:pt idx="29">
                  <c:v>76</c:v>
                </c:pt>
                <c:pt idx="30">
                  <c:v>91</c:v>
                </c:pt>
                <c:pt idx="31">
                  <c:v>74</c:v>
                </c:pt>
                <c:pt idx="32">
                  <c:v>101</c:v>
                </c:pt>
                <c:pt idx="33">
                  <c:v>80</c:v>
                </c:pt>
                <c:pt idx="34">
                  <c:v>92</c:v>
                </c:pt>
                <c:pt idx="35">
                  <c:v>105</c:v>
                </c:pt>
                <c:pt idx="36">
                  <c:v>80</c:v>
                </c:pt>
                <c:pt idx="37">
                  <c:v>98</c:v>
                </c:pt>
                <c:pt idx="38">
                  <c:v>86</c:v>
                </c:pt>
                <c:pt idx="39">
                  <c:v>86</c:v>
                </c:pt>
                <c:pt idx="40">
                  <c:v>92</c:v>
                </c:pt>
                <c:pt idx="41">
                  <c:v>80</c:v>
                </c:pt>
                <c:pt idx="42">
                  <c:v>92</c:v>
                </c:pt>
                <c:pt idx="43">
                  <c:v>92</c:v>
                </c:pt>
                <c:pt idx="44">
                  <c:v>80</c:v>
                </c:pt>
                <c:pt idx="45">
                  <c:v>86</c:v>
                </c:pt>
                <c:pt idx="46">
                  <c:v>80</c:v>
                </c:pt>
                <c:pt idx="47">
                  <c:v>92</c:v>
                </c:pt>
                <c:pt idx="48">
                  <c:v>80</c:v>
                </c:pt>
                <c:pt idx="49">
                  <c:v>86</c:v>
                </c:pt>
                <c:pt idx="50">
                  <c:v>98</c:v>
                </c:pt>
                <c:pt idx="51">
                  <c:v>92</c:v>
                </c:pt>
                <c:pt idx="52">
                  <c:v>92</c:v>
                </c:pt>
                <c:pt idx="53">
                  <c:v>75</c:v>
                </c:pt>
                <c:pt idx="54">
                  <c:v>92</c:v>
                </c:pt>
                <c:pt idx="55">
                  <c:v>103</c:v>
                </c:pt>
                <c:pt idx="56">
                  <c:v>95</c:v>
                </c:pt>
                <c:pt idx="57">
                  <c:v>98</c:v>
                </c:pt>
                <c:pt idx="58">
                  <c:v>81</c:v>
                </c:pt>
                <c:pt idx="59">
                  <c:v>84</c:v>
                </c:pt>
                <c:pt idx="60">
                  <c:v>86</c:v>
                </c:pt>
                <c:pt idx="61">
                  <c:v>83</c:v>
                </c:pt>
                <c:pt idx="62">
                  <c:v>95</c:v>
                </c:pt>
                <c:pt idx="63">
                  <c:v>89</c:v>
                </c:pt>
                <c:pt idx="64">
                  <c:v>86</c:v>
                </c:pt>
                <c:pt idx="65">
                  <c:v>92</c:v>
                </c:pt>
                <c:pt idx="66">
                  <c:v>92</c:v>
                </c:pt>
                <c:pt idx="67">
                  <c:v>92</c:v>
                </c:pt>
                <c:pt idx="68">
                  <c:v>105</c:v>
                </c:pt>
                <c:pt idx="69">
                  <c:v>92</c:v>
                </c:pt>
                <c:pt idx="70">
                  <c:v>92</c:v>
                </c:pt>
                <c:pt idx="71">
                  <c:v>80</c:v>
                </c:pt>
                <c:pt idx="72">
                  <c:v>92</c:v>
                </c:pt>
                <c:pt idx="73">
                  <c:v>92</c:v>
                </c:pt>
                <c:pt idx="74">
                  <c:v>86</c:v>
                </c:pt>
                <c:pt idx="75">
                  <c:v>92</c:v>
                </c:pt>
                <c:pt idx="76">
                  <c:v>98</c:v>
                </c:pt>
                <c:pt idx="77">
                  <c:v>105</c:v>
                </c:pt>
                <c:pt idx="78">
                  <c:v>98</c:v>
                </c:pt>
                <c:pt idx="79">
                  <c:v>92</c:v>
                </c:pt>
                <c:pt idx="80">
                  <c:v>92</c:v>
                </c:pt>
                <c:pt idx="81">
                  <c:v>86</c:v>
                </c:pt>
                <c:pt idx="82">
                  <c:v>98</c:v>
                </c:pt>
                <c:pt idx="83">
                  <c:v>98</c:v>
                </c:pt>
                <c:pt idx="84">
                  <c:v>92</c:v>
                </c:pt>
                <c:pt idx="85">
                  <c:v>80</c:v>
                </c:pt>
                <c:pt idx="86">
                  <c:v>92</c:v>
                </c:pt>
                <c:pt idx="87">
                  <c:v>105</c:v>
                </c:pt>
                <c:pt idx="88">
                  <c:v>92</c:v>
                </c:pt>
                <c:pt idx="89">
                  <c:v>80</c:v>
                </c:pt>
                <c:pt idx="90">
                  <c:v>92</c:v>
                </c:pt>
                <c:pt idx="91">
                  <c:v>97</c:v>
                </c:pt>
                <c:pt idx="92">
                  <c:v>86</c:v>
                </c:pt>
                <c:pt idx="93">
                  <c:v>110</c:v>
                </c:pt>
                <c:pt idx="94">
                  <c:v>103</c:v>
                </c:pt>
                <c:pt idx="95">
                  <c:v>91</c:v>
                </c:pt>
                <c:pt idx="96">
                  <c:v>90</c:v>
                </c:pt>
                <c:pt idx="97">
                  <c:v>94</c:v>
                </c:pt>
                <c:pt idx="98">
                  <c:v>108</c:v>
                </c:pt>
                <c:pt idx="99">
                  <c:v>107</c:v>
                </c:pt>
                <c:pt idx="100">
                  <c:v>110</c:v>
                </c:pt>
                <c:pt idx="101">
                  <c:v>105</c:v>
                </c:pt>
                <c:pt idx="102">
                  <c:v>96</c:v>
                </c:pt>
                <c:pt idx="103">
                  <c:v>100</c:v>
                </c:pt>
                <c:pt idx="104">
                  <c:v>116</c:v>
                </c:pt>
                <c:pt idx="105">
                  <c:v>97</c:v>
                </c:pt>
                <c:pt idx="106">
                  <c:v>103</c:v>
                </c:pt>
                <c:pt idx="107">
                  <c:v>120</c:v>
                </c:pt>
                <c:pt idx="108">
                  <c:v>79</c:v>
                </c:pt>
                <c:pt idx="109">
                  <c:v>111</c:v>
                </c:pt>
                <c:pt idx="110">
                  <c:v>108</c:v>
                </c:pt>
                <c:pt idx="111">
                  <c:v>93</c:v>
                </c:pt>
                <c:pt idx="112">
                  <c:v>97</c:v>
                </c:pt>
                <c:pt idx="113">
                  <c:v>105</c:v>
                </c:pt>
                <c:pt idx="114">
                  <c:v>112</c:v>
                </c:pt>
                <c:pt idx="115">
                  <c:v>98</c:v>
                </c:pt>
                <c:pt idx="116">
                  <c:v>98</c:v>
                </c:pt>
                <c:pt idx="117">
                  <c:v>105</c:v>
                </c:pt>
                <c:pt idx="118">
                  <c:v>92</c:v>
                </c:pt>
                <c:pt idx="119">
                  <c:v>92</c:v>
                </c:pt>
                <c:pt idx="120">
                  <c:v>112</c:v>
                </c:pt>
                <c:pt idx="121">
                  <c:v>98</c:v>
                </c:pt>
                <c:pt idx="122">
                  <c:v>105</c:v>
                </c:pt>
                <c:pt idx="123">
                  <c:v>92</c:v>
                </c:pt>
                <c:pt idx="124">
                  <c:v>98</c:v>
                </c:pt>
                <c:pt idx="125">
                  <c:v>86</c:v>
                </c:pt>
                <c:pt idx="126">
                  <c:v>98</c:v>
                </c:pt>
                <c:pt idx="127">
                  <c:v>105</c:v>
                </c:pt>
                <c:pt idx="128">
                  <c:v>112</c:v>
                </c:pt>
                <c:pt idx="129">
                  <c:v>105</c:v>
                </c:pt>
                <c:pt idx="130">
                  <c:v>92</c:v>
                </c:pt>
                <c:pt idx="131">
                  <c:v>86</c:v>
                </c:pt>
                <c:pt idx="132">
                  <c:v>105</c:v>
                </c:pt>
                <c:pt idx="133">
                  <c:v>92</c:v>
                </c:pt>
                <c:pt idx="134">
                  <c:v>97</c:v>
                </c:pt>
                <c:pt idx="135">
                  <c:v>87</c:v>
                </c:pt>
                <c:pt idx="136">
                  <c:v>92</c:v>
                </c:pt>
                <c:pt idx="137">
                  <c:v>96</c:v>
                </c:pt>
                <c:pt idx="138">
                  <c:v>111</c:v>
                </c:pt>
                <c:pt idx="139">
                  <c:v>96</c:v>
                </c:pt>
                <c:pt idx="140">
                  <c:v>95</c:v>
                </c:pt>
                <c:pt idx="141">
                  <c:v>108</c:v>
                </c:pt>
                <c:pt idx="142">
                  <c:v>120</c:v>
                </c:pt>
                <c:pt idx="143">
                  <c:v>110</c:v>
                </c:pt>
                <c:pt idx="144">
                  <c:v>96</c:v>
                </c:pt>
                <c:pt idx="145">
                  <c:v>110</c:v>
                </c:pt>
                <c:pt idx="146">
                  <c:v>114</c:v>
                </c:pt>
                <c:pt idx="147">
                  <c:v>112</c:v>
                </c:pt>
                <c:pt idx="148">
                  <c:v>105</c:v>
                </c:pt>
                <c:pt idx="149">
                  <c:v>110</c:v>
                </c:pt>
                <c:pt idx="150">
                  <c:v>93</c:v>
                </c:pt>
                <c:pt idx="151">
                  <c:v>105</c:v>
                </c:pt>
                <c:pt idx="152">
                  <c:v>96</c:v>
                </c:pt>
                <c:pt idx="153">
                  <c:v>120</c:v>
                </c:pt>
                <c:pt idx="154">
                  <c:v>105</c:v>
                </c:pt>
                <c:pt idx="155">
                  <c:v>114</c:v>
                </c:pt>
                <c:pt idx="156">
                  <c:v>116</c:v>
                </c:pt>
                <c:pt idx="157">
                  <c:v>110</c:v>
                </c:pt>
                <c:pt idx="158">
                  <c:v>105</c:v>
                </c:pt>
                <c:pt idx="159">
                  <c:v>98</c:v>
                </c:pt>
                <c:pt idx="160">
                  <c:v>98</c:v>
                </c:pt>
                <c:pt idx="161">
                  <c:v>105</c:v>
                </c:pt>
                <c:pt idx="162">
                  <c:v>112</c:v>
                </c:pt>
                <c:pt idx="163">
                  <c:v>98</c:v>
                </c:pt>
                <c:pt idx="164">
                  <c:v>112</c:v>
                </c:pt>
                <c:pt idx="165">
                  <c:v>105</c:v>
                </c:pt>
                <c:pt idx="166">
                  <c:v>112</c:v>
                </c:pt>
                <c:pt idx="167">
                  <c:v>105</c:v>
                </c:pt>
                <c:pt idx="168">
                  <c:v>121</c:v>
                </c:pt>
                <c:pt idx="169">
                  <c:v>98</c:v>
                </c:pt>
                <c:pt idx="170">
                  <c:v>112</c:v>
                </c:pt>
                <c:pt idx="171">
                  <c:v>105</c:v>
                </c:pt>
                <c:pt idx="172">
                  <c:v>98</c:v>
                </c:pt>
                <c:pt idx="173">
                  <c:v>105</c:v>
                </c:pt>
                <c:pt idx="174">
                  <c:v>98</c:v>
                </c:pt>
                <c:pt idx="175">
                  <c:v>112</c:v>
                </c:pt>
                <c:pt idx="176">
                  <c:v>112</c:v>
                </c:pt>
                <c:pt idx="177">
                  <c:v>98</c:v>
                </c:pt>
                <c:pt idx="178">
                  <c:v>112</c:v>
                </c:pt>
                <c:pt idx="179">
                  <c:v>105</c:v>
                </c:pt>
                <c:pt idx="180">
                  <c:v>92</c:v>
                </c:pt>
                <c:pt idx="181">
                  <c:v>105</c:v>
                </c:pt>
                <c:pt idx="182">
                  <c:v>105</c:v>
                </c:pt>
                <c:pt idx="183">
                  <c:v>112</c:v>
                </c:pt>
                <c:pt idx="184">
                  <c:v>105</c:v>
                </c:pt>
                <c:pt idx="185">
                  <c:v>119</c:v>
                </c:pt>
                <c:pt idx="186">
                  <c:v>114</c:v>
                </c:pt>
                <c:pt idx="187">
                  <c:v>108</c:v>
                </c:pt>
                <c:pt idx="188">
                  <c:v>103</c:v>
                </c:pt>
                <c:pt idx="189">
                  <c:v>89</c:v>
                </c:pt>
                <c:pt idx="190">
                  <c:v>111</c:v>
                </c:pt>
                <c:pt idx="191">
                  <c:v>96</c:v>
                </c:pt>
                <c:pt idx="192">
                  <c:v>110</c:v>
                </c:pt>
                <c:pt idx="193">
                  <c:v>110</c:v>
                </c:pt>
                <c:pt idx="194">
                  <c:v>98</c:v>
                </c:pt>
                <c:pt idx="195">
                  <c:v>112</c:v>
                </c:pt>
                <c:pt idx="196">
                  <c:v>105</c:v>
                </c:pt>
                <c:pt idx="197">
                  <c:v>105</c:v>
                </c:pt>
                <c:pt idx="198">
                  <c:v>105</c:v>
                </c:pt>
                <c:pt idx="199">
                  <c:v>105</c:v>
                </c:pt>
                <c:pt idx="200">
                  <c:v>123</c:v>
                </c:pt>
                <c:pt idx="201">
                  <c:v>110</c:v>
                </c:pt>
                <c:pt idx="202">
                  <c:v>107</c:v>
                </c:pt>
                <c:pt idx="203">
                  <c:v>105</c:v>
                </c:pt>
                <c:pt idx="204">
                  <c:v>119</c:v>
                </c:pt>
                <c:pt idx="205">
                  <c:v>133</c:v>
                </c:pt>
                <c:pt idx="206">
                  <c:v>111</c:v>
                </c:pt>
                <c:pt idx="207">
                  <c:v>112</c:v>
                </c:pt>
                <c:pt idx="208">
                  <c:v>120</c:v>
                </c:pt>
                <c:pt idx="209">
                  <c:v>121</c:v>
                </c:pt>
                <c:pt idx="210">
                  <c:v>121</c:v>
                </c:pt>
                <c:pt idx="211">
                  <c:v>121</c:v>
                </c:pt>
                <c:pt idx="212">
                  <c:v>105</c:v>
                </c:pt>
                <c:pt idx="213">
                  <c:v>121</c:v>
                </c:pt>
                <c:pt idx="214">
                  <c:v>121</c:v>
                </c:pt>
                <c:pt idx="215">
                  <c:v>129</c:v>
                </c:pt>
                <c:pt idx="216">
                  <c:v>128</c:v>
                </c:pt>
                <c:pt idx="217">
                  <c:v>118</c:v>
                </c:pt>
                <c:pt idx="218">
                  <c:v>123</c:v>
                </c:pt>
                <c:pt idx="219">
                  <c:v>125</c:v>
                </c:pt>
                <c:pt idx="220">
                  <c:v>137</c:v>
                </c:pt>
                <c:pt idx="221">
                  <c:v>120</c:v>
                </c:pt>
                <c:pt idx="222">
                  <c:v>130</c:v>
                </c:pt>
                <c:pt idx="223">
                  <c:v>128</c:v>
                </c:pt>
                <c:pt idx="224">
                  <c:v>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682368"/>
        <c:axId val="34683904"/>
      </c:scatterChart>
      <c:valAx>
        <c:axId val="34682368"/>
        <c:scaling>
          <c:orientation val="minMax"/>
          <c:max val="140"/>
          <c:min val="6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1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683904"/>
        <c:crosses val="autoZero"/>
        <c:crossBetween val="midCat"/>
        <c:majorUnit val="20"/>
      </c:valAx>
      <c:valAx>
        <c:axId val="34683904"/>
        <c:scaling>
          <c:orientation val="minMax"/>
          <c:max val="140"/>
          <c:min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41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26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682368"/>
        <c:crosses val="autoZero"/>
        <c:crossBetween val="midCat"/>
        <c:majorUnit val="20"/>
      </c:valAx>
      <c:spPr>
        <a:noFill/>
        <a:ln w="16463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4116">
      <a:solidFill>
        <a:srgbClr val="000000"/>
      </a:solidFill>
      <a:prstDash val="solid"/>
    </a:ln>
  </c:spPr>
  <c:txPr>
    <a:bodyPr/>
    <a:lstStyle/>
    <a:p>
      <a:pPr>
        <a:defRPr sz="103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8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AU" dirty="0" smtClean="0"/>
              <a:t>IQ - DZ </a:t>
            </a:r>
            <a:endParaRPr lang="en-AU" dirty="0"/>
          </a:p>
        </c:rich>
      </c:tx>
      <c:layout>
        <c:manualLayout>
          <c:xMode val="edge"/>
          <c:yMode val="edge"/>
          <c:x val="0.19973586790269321"/>
          <c:y val="5.3007409429681594E-2"/>
        </c:manualLayout>
      </c:layout>
      <c:overlay val="0"/>
      <c:spPr>
        <a:noFill/>
        <a:ln w="36057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666666666666669"/>
          <c:y val="0.26556016597510534"/>
          <c:w val="0.75510204081632648"/>
          <c:h val="0.5518672199170124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DZ (0.45)</c:v>
                </c:pt>
              </c:strCache>
            </c:strRef>
          </c:tx>
          <c:spPr>
            <a:ln w="40564">
              <a:noFill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36057">
                <a:solidFill>
                  <a:srgbClr val="FF6600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Sheet2!$H$2:$H$487</c:f>
              <c:numCache>
                <c:formatCode>General</c:formatCode>
                <c:ptCount val="486"/>
                <c:pt idx="0">
                  <c:v>69</c:v>
                </c:pt>
                <c:pt idx="1">
                  <c:v>70</c:v>
                </c:pt>
                <c:pt idx="2">
                  <c:v>70</c:v>
                </c:pt>
                <c:pt idx="3">
                  <c:v>70</c:v>
                </c:pt>
                <c:pt idx="4">
                  <c:v>71</c:v>
                </c:pt>
                <c:pt idx="5">
                  <c:v>71</c:v>
                </c:pt>
                <c:pt idx="6">
                  <c:v>72</c:v>
                </c:pt>
                <c:pt idx="7">
                  <c:v>74</c:v>
                </c:pt>
                <c:pt idx="8">
                  <c:v>74</c:v>
                </c:pt>
                <c:pt idx="9">
                  <c:v>74</c:v>
                </c:pt>
                <c:pt idx="10">
                  <c:v>75</c:v>
                </c:pt>
                <c:pt idx="11">
                  <c:v>75</c:v>
                </c:pt>
                <c:pt idx="12">
                  <c:v>76</c:v>
                </c:pt>
                <c:pt idx="13">
                  <c:v>76</c:v>
                </c:pt>
                <c:pt idx="14">
                  <c:v>76</c:v>
                </c:pt>
                <c:pt idx="15">
                  <c:v>78</c:v>
                </c:pt>
                <c:pt idx="16">
                  <c:v>78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80</c:v>
                </c:pt>
                <c:pt idx="33">
                  <c:v>80</c:v>
                </c:pt>
                <c:pt idx="34">
                  <c:v>80</c:v>
                </c:pt>
                <c:pt idx="35">
                  <c:v>80</c:v>
                </c:pt>
                <c:pt idx="36">
                  <c:v>81</c:v>
                </c:pt>
                <c:pt idx="37">
                  <c:v>85</c:v>
                </c:pt>
                <c:pt idx="38">
                  <c:v>86</c:v>
                </c:pt>
                <c:pt idx="39">
                  <c:v>86</c:v>
                </c:pt>
                <c:pt idx="40">
                  <c:v>86</c:v>
                </c:pt>
                <c:pt idx="41">
                  <c:v>86</c:v>
                </c:pt>
                <c:pt idx="42">
                  <c:v>86</c:v>
                </c:pt>
                <c:pt idx="43">
                  <c:v>86</c:v>
                </c:pt>
                <c:pt idx="44">
                  <c:v>86</c:v>
                </c:pt>
                <c:pt idx="45">
                  <c:v>86</c:v>
                </c:pt>
                <c:pt idx="46">
                  <c:v>86</c:v>
                </c:pt>
                <c:pt idx="47">
                  <c:v>86</c:v>
                </c:pt>
                <c:pt idx="48">
                  <c:v>86</c:v>
                </c:pt>
                <c:pt idx="49">
                  <c:v>86</c:v>
                </c:pt>
                <c:pt idx="50">
                  <c:v>86</c:v>
                </c:pt>
                <c:pt idx="51">
                  <c:v>87</c:v>
                </c:pt>
                <c:pt idx="52">
                  <c:v>87</c:v>
                </c:pt>
                <c:pt idx="53">
                  <c:v>87</c:v>
                </c:pt>
                <c:pt idx="54">
                  <c:v>88</c:v>
                </c:pt>
                <c:pt idx="55">
                  <c:v>89</c:v>
                </c:pt>
                <c:pt idx="56">
                  <c:v>89</c:v>
                </c:pt>
                <c:pt idx="57">
                  <c:v>91</c:v>
                </c:pt>
                <c:pt idx="58">
                  <c:v>92</c:v>
                </c:pt>
                <c:pt idx="59">
                  <c:v>92</c:v>
                </c:pt>
                <c:pt idx="60">
                  <c:v>92</c:v>
                </c:pt>
                <c:pt idx="61">
                  <c:v>92</c:v>
                </c:pt>
                <c:pt idx="62">
                  <c:v>92</c:v>
                </c:pt>
                <c:pt idx="63">
                  <c:v>92</c:v>
                </c:pt>
                <c:pt idx="64">
                  <c:v>92</c:v>
                </c:pt>
                <c:pt idx="65">
                  <c:v>92</c:v>
                </c:pt>
                <c:pt idx="66">
                  <c:v>92</c:v>
                </c:pt>
                <c:pt idx="67">
                  <c:v>92</c:v>
                </c:pt>
                <c:pt idx="68">
                  <c:v>92</c:v>
                </c:pt>
                <c:pt idx="69">
                  <c:v>92</c:v>
                </c:pt>
                <c:pt idx="70">
                  <c:v>92</c:v>
                </c:pt>
                <c:pt idx="71">
                  <c:v>92</c:v>
                </c:pt>
                <c:pt idx="72">
                  <c:v>92</c:v>
                </c:pt>
                <c:pt idx="73">
                  <c:v>92</c:v>
                </c:pt>
                <c:pt idx="74">
                  <c:v>92</c:v>
                </c:pt>
                <c:pt idx="75">
                  <c:v>92</c:v>
                </c:pt>
                <c:pt idx="76">
                  <c:v>92</c:v>
                </c:pt>
                <c:pt idx="77">
                  <c:v>92</c:v>
                </c:pt>
                <c:pt idx="78">
                  <c:v>92</c:v>
                </c:pt>
                <c:pt idx="79">
                  <c:v>92</c:v>
                </c:pt>
                <c:pt idx="80">
                  <c:v>92</c:v>
                </c:pt>
                <c:pt idx="81">
                  <c:v>92</c:v>
                </c:pt>
                <c:pt idx="82">
                  <c:v>92</c:v>
                </c:pt>
                <c:pt idx="83">
                  <c:v>92</c:v>
                </c:pt>
                <c:pt idx="84">
                  <c:v>93</c:v>
                </c:pt>
                <c:pt idx="85">
                  <c:v>93</c:v>
                </c:pt>
                <c:pt idx="86">
                  <c:v>93</c:v>
                </c:pt>
                <c:pt idx="87">
                  <c:v>93</c:v>
                </c:pt>
                <c:pt idx="88">
                  <c:v>93</c:v>
                </c:pt>
                <c:pt idx="89">
                  <c:v>94</c:v>
                </c:pt>
                <c:pt idx="90">
                  <c:v>94</c:v>
                </c:pt>
                <c:pt idx="91">
                  <c:v>95</c:v>
                </c:pt>
                <c:pt idx="92">
                  <c:v>95</c:v>
                </c:pt>
                <c:pt idx="93">
                  <c:v>95</c:v>
                </c:pt>
                <c:pt idx="94">
                  <c:v>96</c:v>
                </c:pt>
                <c:pt idx="95">
                  <c:v>96</c:v>
                </c:pt>
                <c:pt idx="96">
                  <c:v>96</c:v>
                </c:pt>
                <c:pt idx="97">
                  <c:v>96</c:v>
                </c:pt>
                <c:pt idx="98">
                  <c:v>97</c:v>
                </c:pt>
                <c:pt idx="99">
                  <c:v>97</c:v>
                </c:pt>
                <c:pt idx="100">
                  <c:v>98</c:v>
                </c:pt>
                <c:pt idx="101">
                  <c:v>98</c:v>
                </c:pt>
                <c:pt idx="102">
                  <c:v>98</c:v>
                </c:pt>
                <c:pt idx="103">
                  <c:v>98</c:v>
                </c:pt>
                <c:pt idx="104">
                  <c:v>98</c:v>
                </c:pt>
                <c:pt idx="105">
                  <c:v>98</c:v>
                </c:pt>
                <c:pt idx="106">
                  <c:v>98</c:v>
                </c:pt>
                <c:pt idx="107">
                  <c:v>98</c:v>
                </c:pt>
                <c:pt idx="108">
                  <c:v>98</c:v>
                </c:pt>
                <c:pt idx="109">
                  <c:v>98</c:v>
                </c:pt>
                <c:pt idx="110">
                  <c:v>98</c:v>
                </c:pt>
                <c:pt idx="111">
                  <c:v>98</c:v>
                </c:pt>
                <c:pt idx="112">
                  <c:v>98</c:v>
                </c:pt>
                <c:pt idx="113">
                  <c:v>98</c:v>
                </c:pt>
                <c:pt idx="114">
                  <c:v>98</c:v>
                </c:pt>
                <c:pt idx="115">
                  <c:v>98</c:v>
                </c:pt>
                <c:pt idx="116">
                  <c:v>98</c:v>
                </c:pt>
                <c:pt idx="117">
                  <c:v>98</c:v>
                </c:pt>
                <c:pt idx="118">
                  <c:v>98</c:v>
                </c:pt>
                <c:pt idx="119">
                  <c:v>98</c:v>
                </c:pt>
                <c:pt idx="120">
                  <c:v>98</c:v>
                </c:pt>
                <c:pt idx="121">
                  <c:v>98</c:v>
                </c:pt>
                <c:pt idx="122">
                  <c:v>98</c:v>
                </c:pt>
                <c:pt idx="123">
                  <c:v>98</c:v>
                </c:pt>
                <c:pt idx="124">
                  <c:v>98</c:v>
                </c:pt>
                <c:pt idx="125">
                  <c:v>98</c:v>
                </c:pt>
                <c:pt idx="126">
                  <c:v>98</c:v>
                </c:pt>
                <c:pt idx="127">
                  <c:v>98</c:v>
                </c:pt>
                <c:pt idx="128">
                  <c:v>98</c:v>
                </c:pt>
                <c:pt idx="129">
                  <c:v>98</c:v>
                </c:pt>
                <c:pt idx="130">
                  <c:v>98</c:v>
                </c:pt>
                <c:pt idx="131">
                  <c:v>98</c:v>
                </c:pt>
                <c:pt idx="132">
                  <c:v>98</c:v>
                </c:pt>
                <c:pt idx="133">
                  <c:v>98</c:v>
                </c:pt>
                <c:pt idx="134">
                  <c:v>98</c:v>
                </c:pt>
                <c:pt idx="135">
                  <c:v>98</c:v>
                </c:pt>
                <c:pt idx="136">
                  <c:v>98</c:v>
                </c:pt>
                <c:pt idx="137">
                  <c:v>98</c:v>
                </c:pt>
                <c:pt idx="138">
                  <c:v>98</c:v>
                </c:pt>
                <c:pt idx="139">
                  <c:v>98</c:v>
                </c:pt>
                <c:pt idx="140">
                  <c:v>99</c:v>
                </c:pt>
                <c:pt idx="141">
                  <c:v>99</c:v>
                </c:pt>
                <c:pt idx="142">
                  <c:v>100</c:v>
                </c:pt>
                <c:pt idx="143">
                  <c:v>100</c:v>
                </c:pt>
                <c:pt idx="144">
                  <c:v>101</c:v>
                </c:pt>
                <c:pt idx="145">
                  <c:v>103</c:v>
                </c:pt>
                <c:pt idx="146">
                  <c:v>103</c:v>
                </c:pt>
                <c:pt idx="147">
                  <c:v>103</c:v>
                </c:pt>
                <c:pt idx="148">
                  <c:v>103</c:v>
                </c:pt>
                <c:pt idx="149">
                  <c:v>103</c:v>
                </c:pt>
                <c:pt idx="150">
                  <c:v>105</c:v>
                </c:pt>
                <c:pt idx="151">
                  <c:v>105</c:v>
                </c:pt>
                <c:pt idx="152">
                  <c:v>105</c:v>
                </c:pt>
                <c:pt idx="153">
                  <c:v>105</c:v>
                </c:pt>
                <c:pt idx="154">
                  <c:v>105</c:v>
                </c:pt>
                <c:pt idx="155">
                  <c:v>105</c:v>
                </c:pt>
                <c:pt idx="156">
                  <c:v>105</c:v>
                </c:pt>
                <c:pt idx="157">
                  <c:v>105</c:v>
                </c:pt>
                <c:pt idx="158">
                  <c:v>105</c:v>
                </c:pt>
                <c:pt idx="159">
                  <c:v>105</c:v>
                </c:pt>
                <c:pt idx="160">
                  <c:v>105</c:v>
                </c:pt>
                <c:pt idx="161">
                  <c:v>105</c:v>
                </c:pt>
                <c:pt idx="162">
                  <c:v>105</c:v>
                </c:pt>
                <c:pt idx="163">
                  <c:v>105</c:v>
                </c:pt>
                <c:pt idx="164">
                  <c:v>105</c:v>
                </c:pt>
                <c:pt idx="165">
                  <c:v>105</c:v>
                </c:pt>
                <c:pt idx="166">
                  <c:v>105</c:v>
                </c:pt>
                <c:pt idx="167">
                  <c:v>105</c:v>
                </c:pt>
                <c:pt idx="168">
                  <c:v>105</c:v>
                </c:pt>
                <c:pt idx="169">
                  <c:v>105</c:v>
                </c:pt>
                <c:pt idx="170">
                  <c:v>105</c:v>
                </c:pt>
                <c:pt idx="171">
                  <c:v>105</c:v>
                </c:pt>
                <c:pt idx="172">
                  <c:v>105</c:v>
                </c:pt>
                <c:pt idx="173">
                  <c:v>105</c:v>
                </c:pt>
                <c:pt idx="174">
                  <c:v>105</c:v>
                </c:pt>
                <c:pt idx="175">
                  <c:v>105</c:v>
                </c:pt>
                <c:pt idx="176">
                  <c:v>105</c:v>
                </c:pt>
                <c:pt idx="177">
                  <c:v>105</c:v>
                </c:pt>
                <c:pt idx="178">
                  <c:v>105</c:v>
                </c:pt>
                <c:pt idx="179">
                  <c:v>105</c:v>
                </c:pt>
                <c:pt idx="180">
                  <c:v>105</c:v>
                </c:pt>
                <c:pt idx="181">
                  <c:v>105</c:v>
                </c:pt>
                <c:pt idx="182">
                  <c:v>105</c:v>
                </c:pt>
                <c:pt idx="183">
                  <c:v>107</c:v>
                </c:pt>
                <c:pt idx="184">
                  <c:v>107</c:v>
                </c:pt>
                <c:pt idx="185">
                  <c:v>108</c:v>
                </c:pt>
                <c:pt idx="186">
                  <c:v>108</c:v>
                </c:pt>
                <c:pt idx="187">
                  <c:v>110</c:v>
                </c:pt>
                <c:pt idx="188">
                  <c:v>111</c:v>
                </c:pt>
                <c:pt idx="189">
                  <c:v>111</c:v>
                </c:pt>
                <c:pt idx="190">
                  <c:v>111</c:v>
                </c:pt>
                <c:pt idx="191">
                  <c:v>112</c:v>
                </c:pt>
                <c:pt idx="192">
                  <c:v>112</c:v>
                </c:pt>
                <c:pt idx="193">
                  <c:v>112</c:v>
                </c:pt>
                <c:pt idx="194">
                  <c:v>112</c:v>
                </c:pt>
                <c:pt idx="195">
                  <c:v>112</c:v>
                </c:pt>
                <c:pt idx="196">
                  <c:v>112</c:v>
                </c:pt>
                <c:pt idx="197">
                  <c:v>112</c:v>
                </c:pt>
                <c:pt idx="198">
                  <c:v>112</c:v>
                </c:pt>
                <c:pt idx="199">
                  <c:v>112</c:v>
                </c:pt>
                <c:pt idx="200">
                  <c:v>112</c:v>
                </c:pt>
                <c:pt idx="201">
                  <c:v>112</c:v>
                </c:pt>
                <c:pt idx="202">
                  <c:v>112</c:v>
                </c:pt>
                <c:pt idx="203">
                  <c:v>112</c:v>
                </c:pt>
                <c:pt idx="204">
                  <c:v>114</c:v>
                </c:pt>
                <c:pt idx="205">
                  <c:v>114</c:v>
                </c:pt>
                <c:pt idx="206">
                  <c:v>114</c:v>
                </c:pt>
                <c:pt idx="207">
                  <c:v>114</c:v>
                </c:pt>
                <c:pt idx="208">
                  <c:v>116</c:v>
                </c:pt>
                <c:pt idx="209">
                  <c:v>116</c:v>
                </c:pt>
                <c:pt idx="210">
                  <c:v>118</c:v>
                </c:pt>
                <c:pt idx="211">
                  <c:v>120</c:v>
                </c:pt>
                <c:pt idx="212">
                  <c:v>120</c:v>
                </c:pt>
                <c:pt idx="213">
                  <c:v>121</c:v>
                </c:pt>
                <c:pt idx="214">
                  <c:v>121</c:v>
                </c:pt>
                <c:pt idx="215">
                  <c:v>121</c:v>
                </c:pt>
                <c:pt idx="216">
                  <c:v>122</c:v>
                </c:pt>
                <c:pt idx="217">
                  <c:v>122</c:v>
                </c:pt>
                <c:pt idx="218">
                  <c:v>123</c:v>
                </c:pt>
                <c:pt idx="219">
                  <c:v>124</c:v>
                </c:pt>
                <c:pt idx="220">
                  <c:v>125</c:v>
                </c:pt>
                <c:pt idx="221">
                  <c:v>133</c:v>
                </c:pt>
                <c:pt idx="222">
                  <c:v>137</c:v>
                </c:pt>
              </c:numCache>
            </c:numRef>
          </c:xVal>
          <c:yVal>
            <c:numRef>
              <c:f>Sheet2!$I$2:$I$487</c:f>
              <c:numCache>
                <c:formatCode>General</c:formatCode>
                <c:ptCount val="486"/>
                <c:pt idx="0">
                  <c:v>97</c:v>
                </c:pt>
                <c:pt idx="1">
                  <c:v>86</c:v>
                </c:pt>
                <c:pt idx="2">
                  <c:v>80</c:v>
                </c:pt>
                <c:pt idx="3">
                  <c:v>86</c:v>
                </c:pt>
                <c:pt idx="4">
                  <c:v>95</c:v>
                </c:pt>
                <c:pt idx="5">
                  <c:v>85</c:v>
                </c:pt>
                <c:pt idx="6">
                  <c:v>90</c:v>
                </c:pt>
                <c:pt idx="7">
                  <c:v>103</c:v>
                </c:pt>
                <c:pt idx="8">
                  <c:v>81</c:v>
                </c:pt>
                <c:pt idx="9">
                  <c:v>89</c:v>
                </c:pt>
                <c:pt idx="10">
                  <c:v>105</c:v>
                </c:pt>
                <c:pt idx="11">
                  <c:v>86</c:v>
                </c:pt>
                <c:pt idx="12">
                  <c:v>91</c:v>
                </c:pt>
                <c:pt idx="13">
                  <c:v>96</c:v>
                </c:pt>
                <c:pt idx="14">
                  <c:v>87</c:v>
                </c:pt>
                <c:pt idx="15">
                  <c:v>83</c:v>
                </c:pt>
                <c:pt idx="16">
                  <c:v>91</c:v>
                </c:pt>
                <c:pt idx="17">
                  <c:v>67</c:v>
                </c:pt>
                <c:pt idx="18">
                  <c:v>86</c:v>
                </c:pt>
                <c:pt idx="19">
                  <c:v>86</c:v>
                </c:pt>
                <c:pt idx="20">
                  <c:v>86</c:v>
                </c:pt>
                <c:pt idx="21">
                  <c:v>86</c:v>
                </c:pt>
                <c:pt idx="22">
                  <c:v>86</c:v>
                </c:pt>
                <c:pt idx="23">
                  <c:v>92</c:v>
                </c:pt>
                <c:pt idx="24">
                  <c:v>92</c:v>
                </c:pt>
                <c:pt idx="25">
                  <c:v>92</c:v>
                </c:pt>
                <c:pt idx="26">
                  <c:v>86</c:v>
                </c:pt>
                <c:pt idx="27">
                  <c:v>86</c:v>
                </c:pt>
                <c:pt idx="28">
                  <c:v>75</c:v>
                </c:pt>
                <c:pt idx="29">
                  <c:v>86</c:v>
                </c:pt>
                <c:pt idx="30">
                  <c:v>98</c:v>
                </c:pt>
                <c:pt idx="31">
                  <c:v>80</c:v>
                </c:pt>
                <c:pt idx="32">
                  <c:v>70</c:v>
                </c:pt>
                <c:pt idx="33">
                  <c:v>92</c:v>
                </c:pt>
                <c:pt idx="34">
                  <c:v>80</c:v>
                </c:pt>
                <c:pt idx="35">
                  <c:v>92</c:v>
                </c:pt>
                <c:pt idx="36">
                  <c:v>93</c:v>
                </c:pt>
                <c:pt idx="37">
                  <c:v>87</c:v>
                </c:pt>
                <c:pt idx="38">
                  <c:v>101</c:v>
                </c:pt>
                <c:pt idx="39">
                  <c:v>105</c:v>
                </c:pt>
                <c:pt idx="40">
                  <c:v>92</c:v>
                </c:pt>
                <c:pt idx="41">
                  <c:v>105</c:v>
                </c:pt>
                <c:pt idx="42">
                  <c:v>86</c:v>
                </c:pt>
                <c:pt idx="43">
                  <c:v>86</c:v>
                </c:pt>
                <c:pt idx="44">
                  <c:v>92</c:v>
                </c:pt>
                <c:pt idx="45">
                  <c:v>86</c:v>
                </c:pt>
                <c:pt idx="46">
                  <c:v>70</c:v>
                </c:pt>
                <c:pt idx="47">
                  <c:v>92</c:v>
                </c:pt>
                <c:pt idx="48">
                  <c:v>98</c:v>
                </c:pt>
                <c:pt idx="49">
                  <c:v>92</c:v>
                </c:pt>
                <c:pt idx="50">
                  <c:v>98</c:v>
                </c:pt>
                <c:pt idx="51">
                  <c:v>91</c:v>
                </c:pt>
                <c:pt idx="52">
                  <c:v>103</c:v>
                </c:pt>
                <c:pt idx="53">
                  <c:v>110</c:v>
                </c:pt>
                <c:pt idx="54">
                  <c:v>91</c:v>
                </c:pt>
                <c:pt idx="55">
                  <c:v>92</c:v>
                </c:pt>
                <c:pt idx="56">
                  <c:v>116</c:v>
                </c:pt>
                <c:pt idx="57">
                  <c:v>95</c:v>
                </c:pt>
                <c:pt idx="58">
                  <c:v>84</c:v>
                </c:pt>
                <c:pt idx="59">
                  <c:v>98</c:v>
                </c:pt>
                <c:pt idx="60">
                  <c:v>92</c:v>
                </c:pt>
                <c:pt idx="61">
                  <c:v>112</c:v>
                </c:pt>
                <c:pt idx="62">
                  <c:v>112</c:v>
                </c:pt>
                <c:pt idx="63">
                  <c:v>86</c:v>
                </c:pt>
                <c:pt idx="64">
                  <c:v>86</c:v>
                </c:pt>
                <c:pt idx="65">
                  <c:v>86</c:v>
                </c:pt>
                <c:pt idx="66">
                  <c:v>92</c:v>
                </c:pt>
                <c:pt idx="67">
                  <c:v>92</c:v>
                </c:pt>
                <c:pt idx="68">
                  <c:v>105</c:v>
                </c:pt>
                <c:pt idx="69">
                  <c:v>92</c:v>
                </c:pt>
                <c:pt idx="70">
                  <c:v>92</c:v>
                </c:pt>
                <c:pt idx="71">
                  <c:v>92</c:v>
                </c:pt>
                <c:pt idx="72">
                  <c:v>86</c:v>
                </c:pt>
                <c:pt idx="73">
                  <c:v>98</c:v>
                </c:pt>
                <c:pt idx="74">
                  <c:v>70</c:v>
                </c:pt>
                <c:pt idx="75">
                  <c:v>86</c:v>
                </c:pt>
                <c:pt idx="76">
                  <c:v>98</c:v>
                </c:pt>
                <c:pt idx="77">
                  <c:v>80</c:v>
                </c:pt>
                <c:pt idx="78">
                  <c:v>92</c:v>
                </c:pt>
                <c:pt idx="79">
                  <c:v>105</c:v>
                </c:pt>
                <c:pt idx="80">
                  <c:v>98</c:v>
                </c:pt>
                <c:pt idx="81">
                  <c:v>105</c:v>
                </c:pt>
                <c:pt idx="82">
                  <c:v>112</c:v>
                </c:pt>
                <c:pt idx="83">
                  <c:v>86</c:v>
                </c:pt>
                <c:pt idx="84">
                  <c:v>79</c:v>
                </c:pt>
                <c:pt idx="85">
                  <c:v>92</c:v>
                </c:pt>
                <c:pt idx="86">
                  <c:v>87</c:v>
                </c:pt>
                <c:pt idx="87">
                  <c:v>92</c:v>
                </c:pt>
                <c:pt idx="88">
                  <c:v>108</c:v>
                </c:pt>
                <c:pt idx="89">
                  <c:v>90</c:v>
                </c:pt>
                <c:pt idx="90">
                  <c:v>112</c:v>
                </c:pt>
                <c:pt idx="91">
                  <c:v>84</c:v>
                </c:pt>
                <c:pt idx="92">
                  <c:v>89</c:v>
                </c:pt>
                <c:pt idx="93">
                  <c:v>110</c:v>
                </c:pt>
                <c:pt idx="94">
                  <c:v>118</c:v>
                </c:pt>
                <c:pt idx="95">
                  <c:v>94</c:v>
                </c:pt>
                <c:pt idx="96">
                  <c:v>85</c:v>
                </c:pt>
                <c:pt idx="97">
                  <c:v>96</c:v>
                </c:pt>
                <c:pt idx="98">
                  <c:v>78</c:v>
                </c:pt>
                <c:pt idx="99">
                  <c:v>81</c:v>
                </c:pt>
                <c:pt idx="100">
                  <c:v>120</c:v>
                </c:pt>
                <c:pt idx="101">
                  <c:v>103</c:v>
                </c:pt>
                <c:pt idx="102">
                  <c:v>112</c:v>
                </c:pt>
                <c:pt idx="103">
                  <c:v>80</c:v>
                </c:pt>
                <c:pt idx="104">
                  <c:v>105</c:v>
                </c:pt>
                <c:pt idx="105">
                  <c:v>105</c:v>
                </c:pt>
                <c:pt idx="106">
                  <c:v>98</c:v>
                </c:pt>
                <c:pt idx="107">
                  <c:v>105</c:v>
                </c:pt>
                <c:pt idx="108">
                  <c:v>105</c:v>
                </c:pt>
                <c:pt idx="109">
                  <c:v>92</c:v>
                </c:pt>
                <c:pt idx="110">
                  <c:v>86</c:v>
                </c:pt>
                <c:pt idx="111">
                  <c:v>86</c:v>
                </c:pt>
                <c:pt idx="112">
                  <c:v>112</c:v>
                </c:pt>
                <c:pt idx="113">
                  <c:v>92</c:v>
                </c:pt>
                <c:pt idx="114">
                  <c:v>80</c:v>
                </c:pt>
                <c:pt idx="115">
                  <c:v>92</c:v>
                </c:pt>
                <c:pt idx="116">
                  <c:v>70</c:v>
                </c:pt>
                <c:pt idx="117">
                  <c:v>105</c:v>
                </c:pt>
                <c:pt idx="118">
                  <c:v>80</c:v>
                </c:pt>
                <c:pt idx="119">
                  <c:v>86</c:v>
                </c:pt>
                <c:pt idx="120">
                  <c:v>98</c:v>
                </c:pt>
                <c:pt idx="121">
                  <c:v>80</c:v>
                </c:pt>
                <c:pt idx="122">
                  <c:v>92</c:v>
                </c:pt>
                <c:pt idx="123">
                  <c:v>92</c:v>
                </c:pt>
                <c:pt idx="124">
                  <c:v>121</c:v>
                </c:pt>
                <c:pt idx="125">
                  <c:v>105</c:v>
                </c:pt>
                <c:pt idx="126">
                  <c:v>105</c:v>
                </c:pt>
                <c:pt idx="127">
                  <c:v>98</c:v>
                </c:pt>
                <c:pt idx="128">
                  <c:v>98</c:v>
                </c:pt>
                <c:pt idx="129">
                  <c:v>0</c:v>
                </c:pt>
                <c:pt idx="130">
                  <c:v>92</c:v>
                </c:pt>
                <c:pt idx="131">
                  <c:v>92</c:v>
                </c:pt>
                <c:pt idx="132">
                  <c:v>98</c:v>
                </c:pt>
                <c:pt idx="133">
                  <c:v>105</c:v>
                </c:pt>
                <c:pt idx="134">
                  <c:v>112</c:v>
                </c:pt>
                <c:pt idx="135">
                  <c:v>92</c:v>
                </c:pt>
                <c:pt idx="136">
                  <c:v>105</c:v>
                </c:pt>
                <c:pt idx="137">
                  <c:v>105</c:v>
                </c:pt>
                <c:pt idx="138">
                  <c:v>112</c:v>
                </c:pt>
                <c:pt idx="139">
                  <c:v>105</c:v>
                </c:pt>
                <c:pt idx="140">
                  <c:v>103</c:v>
                </c:pt>
                <c:pt idx="141">
                  <c:v>110</c:v>
                </c:pt>
                <c:pt idx="142">
                  <c:v>93</c:v>
                </c:pt>
                <c:pt idx="143">
                  <c:v>110</c:v>
                </c:pt>
                <c:pt idx="144">
                  <c:v>94</c:v>
                </c:pt>
                <c:pt idx="145">
                  <c:v>93</c:v>
                </c:pt>
                <c:pt idx="146">
                  <c:v>86</c:v>
                </c:pt>
                <c:pt idx="147">
                  <c:v>116</c:v>
                </c:pt>
                <c:pt idx="148">
                  <c:v>74</c:v>
                </c:pt>
                <c:pt idx="149">
                  <c:v>97</c:v>
                </c:pt>
                <c:pt idx="150">
                  <c:v>118</c:v>
                </c:pt>
                <c:pt idx="151">
                  <c:v>103</c:v>
                </c:pt>
                <c:pt idx="152">
                  <c:v>92</c:v>
                </c:pt>
                <c:pt idx="153">
                  <c:v>105</c:v>
                </c:pt>
                <c:pt idx="154">
                  <c:v>98</c:v>
                </c:pt>
                <c:pt idx="155">
                  <c:v>98</c:v>
                </c:pt>
                <c:pt idx="156">
                  <c:v>105</c:v>
                </c:pt>
                <c:pt idx="157">
                  <c:v>80</c:v>
                </c:pt>
                <c:pt idx="158">
                  <c:v>98</c:v>
                </c:pt>
                <c:pt idx="159">
                  <c:v>105</c:v>
                </c:pt>
                <c:pt idx="160">
                  <c:v>98</c:v>
                </c:pt>
                <c:pt idx="161">
                  <c:v>98</c:v>
                </c:pt>
                <c:pt idx="162">
                  <c:v>98</c:v>
                </c:pt>
                <c:pt idx="163">
                  <c:v>80</c:v>
                </c:pt>
                <c:pt idx="164">
                  <c:v>86</c:v>
                </c:pt>
                <c:pt idx="165">
                  <c:v>98</c:v>
                </c:pt>
                <c:pt idx="166">
                  <c:v>112</c:v>
                </c:pt>
                <c:pt idx="167">
                  <c:v>105</c:v>
                </c:pt>
                <c:pt idx="168">
                  <c:v>86</c:v>
                </c:pt>
                <c:pt idx="169">
                  <c:v>92</c:v>
                </c:pt>
                <c:pt idx="170">
                  <c:v>105</c:v>
                </c:pt>
                <c:pt idx="171">
                  <c:v>92</c:v>
                </c:pt>
                <c:pt idx="172">
                  <c:v>92</c:v>
                </c:pt>
                <c:pt idx="173">
                  <c:v>105</c:v>
                </c:pt>
                <c:pt idx="174">
                  <c:v>98</c:v>
                </c:pt>
                <c:pt idx="175">
                  <c:v>98</c:v>
                </c:pt>
                <c:pt idx="176">
                  <c:v>105</c:v>
                </c:pt>
                <c:pt idx="177">
                  <c:v>86</c:v>
                </c:pt>
                <c:pt idx="178">
                  <c:v>105</c:v>
                </c:pt>
                <c:pt idx="179">
                  <c:v>112</c:v>
                </c:pt>
                <c:pt idx="180">
                  <c:v>98</c:v>
                </c:pt>
                <c:pt idx="181">
                  <c:v>98</c:v>
                </c:pt>
                <c:pt idx="182">
                  <c:v>98</c:v>
                </c:pt>
                <c:pt idx="183">
                  <c:v>105</c:v>
                </c:pt>
                <c:pt idx="184">
                  <c:v>81</c:v>
                </c:pt>
                <c:pt idx="185">
                  <c:v>85</c:v>
                </c:pt>
                <c:pt idx="186">
                  <c:v>112</c:v>
                </c:pt>
                <c:pt idx="187">
                  <c:v>88</c:v>
                </c:pt>
                <c:pt idx="188">
                  <c:v>112</c:v>
                </c:pt>
                <c:pt idx="189">
                  <c:v>114</c:v>
                </c:pt>
                <c:pt idx="190">
                  <c:v>114</c:v>
                </c:pt>
                <c:pt idx="191">
                  <c:v>107</c:v>
                </c:pt>
                <c:pt idx="192">
                  <c:v>112</c:v>
                </c:pt>
                <c:pt idx="193">
                  <c:v>112</c:v>
                </c:pt>
                <c:pt idx="194">
                  <c:v>112</c:v>
                </c:pt>
                <c:pt idx="195">
                  <c:v>98</c:v>
                </c:pt>
                <c:pt idx="196">
                  <c:v>86</c:v>
                </c:pt>
                <c:pt idx="197">
                  <c:v>105</c:v>
                </c:pt>
                <c:pt idx="198">
                  <c:v>105</c:v>
                </c:pt>
                <c:pt idx="199">
                  <c:v>92</c:v>
                </c:pt>
                <c:pt idx="200">
                  <c:v>86</c:v>
                </c:pt>
                <c:pt idx="201">
                  <c:v>112</c:v>
                </c:pt>
                <c:pt idx="202">
                  <c:v>105</c:v>
                </c:pt>
                <c:pt idx="203">
                  <c:v>98</c:v>
                </c:pt>
                <c:pt idx="204">
                  <c:v>116</c:v>
                </c:pt>
                <c:pt idx="205">
                  <c:v>101</c:v>
                </c:pt>
                <c:pt idx="206">
                  <c:v>83</c:v>
                </c:pt>
                <c:pt idx="207">
                  <c:v>133</c:v>
                </c:pt>
                <c:pt idx="208">
                  <c:v>122</c:v>
                </c:pt>
                <c:pt idx="209">
                  <c:v>97</c:v>
                </c:pt>
                <c:pt idx="210">
                  <c:v>114</c:v>
                </c:pt>
                <c:pt idx="211">
                  <c:v>118</c:v>
                </c:pt>
                <c:pt idx="212">
                  <c:v>119</c:v>
                </c:pt>
                <c:pt idx="213">
                  <c:v>112</c:v>
                </c:pt>
                <c:pt idx="214">
                  <c:v>121</c:v>
                </c:pt>
                <c:pt idx="215">
                  <c:v>105</c:v>
                </c:pt>
                <c:pt idx="216">
                  <c:v>89</c:v>
                </c:pt>
                <c:pt idx="217">
                  <c:v>112</c:v>
                </c:pt>
                <c:pt idx="218">
                  <c:v>105</c:v>
                </c:pt>
                <c:pt idx="219">
                  <c:v>100</c:v>
                </c:pt>
                <c:pt idx="220">
                  <c:v>116</c:v>
                </c:pt>
                <c:pt idx="221">
                  <c:v>99</c:v>
                </c:pt>
                <c:pt idx="222">
                  <c:v>111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106176"/>
        <c:axId val="34997376"/>
      </c:scatterChart>
      <c:valAx>
        <c:axId val="35106176"/>
        <c:scaling>
          <c:orientation val="minMax"/>
          <c:max val="140"/>
          <c:min val="6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5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4997376"/>
        <c:crosses val="autoZero"/>
        <c:crossBetween val="midCat"/>
      </c:valAx>
      <c:valAx>
        <c:axId val="34997376"/>
        <c:scaling>
          <c:orientation val="minMax"/>
          <c:max val="140"/>
          <c:min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450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9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5106176"/>
        <c:crosses val="autoZero"/>
        <c:crossBetween val="midCat"/>
        <c:majorUnit val="20"/>
      </c:valAx>
      <c:spPr>
        <a:noFill/>
        <a:ln w="18029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4507">
      <a:solidFill>
        <a:srgbClr val="000000"/>
      </a:solidFill>
      <a:prstDash val="solid"/>
    </a:ln>
  </c:spPr>
  <c:txPr>
    <a:bodyPr/>
    <a:lstStyle/>
    <a:p>
      <a:pPr>
        <a:defRPr sz="113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82F93F-F81A-4A93-ADE5-CB981EF79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57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C3CB7-D60C-4A88-94F7-6C1520034930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7B44B-BA0B-4F12-A874-D0D65EB11738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Manhattan plot showing results of the trans-ethnic meta-analysis.</a:t>
            </a:r>
          </a:p>
          <a:p>
            <a:endParaRPr lang="en-GB" dirty="0" smtClean="0"/>
          </a:p>
          <a:p>
            <a:r>
              <a:rPr lang="en-GB" dirty="0" smtClean="0"/>
              <a:t>Explain </a:t>
            </a:r>
            <a:r>
              <a:rPr lang="en-GB" dirty="0" err="1" smtClean="0"/>
              <a:t>bayes</a:t>
            </a:r>
            <a:r>
              <a:rPr lang="en-GB" dirty="0" smtClean="0"/>
              <a:t> factor and cut-off</a:t>
            </a:r>
            <a:r>
              <a:rPr lang="en-GB" baseline="0" dirty="0" smtClean="0"/>
              <a:t> equivalent to p-value 5x10-8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CCAA3-C566-4F25-B3EB-DD959641F477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957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AU">
              <a:solidFill>
                <a:srgbClr val="000000"/>
              </a:solidFill>
              <a:latin typeface="Times New Roman" pitchFamily="18" charset="0"/>
              <a:ea typeface="msgothic" charset="0"/>
              <a:cs typeface="msgothic" charset="0"/>
            </a:endParaRPr>
          </a:p>
        </p:txBody>
      </p:sp>
      <p:sp>
        <p:nvSpPr>
          <p:cNvPr id="175107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957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AU">
              <a:solidFill>
                <a:srgbClr val="000000"/>
              </a:solidFill>
              <a:latin typeface="Times New Roman" pitchFamily="18" charset="0"/>
              <a:ea typeface="msgothic" charset="0"/>
              <a:cs typeface="msgothic" charset="0"/>
            </a:endParaRPr>
          </a:p>
        </p:txBody>
      </p:sp>
      <p:sp>
        <p:nvSpPr>
          <p:cNvPr id="176131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pPr defTabSz="409575" hangingPunct="0">
              <a:lnSpc>
                <a:spcPct val="93000"/>
              </a:lnSpc>
              <a:buClr>
                <a:srgbClr val="000000"/>
              </a:buClr>
              <a:buSzPct val="45000"/>
            </a:pPr>
            <a:endParaRPr lang="en-AU">
              <a:solidFill>
                <a:srgbClr val="000000"/>
              </a:solidFill>
              <a:latin typeface="Times New Roman" pitchFamily="18" charset="0"/>
              <a:ea typeface="msgothic" charset="0"/>
              <a:cs typeface="msgothic" charset="0"/>
            </a:endParaRP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B85810-69C6-46F5-AC20-DD7A59708E6E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reason for this is</a:t>
            </a:r>
            <a:r>
              <a:rPr lang="en-GB" baseline="0" dirty="0" smtClean="0"/>
              <a:t> probably quite clear – although there is an LD block over CLPTM1L, </a:t>
            </a:r>
            <a:r>
              <a:rPr lang="en-GB" dirty="0" smtClean="0"/>
              <a:t>the LD is rather poor over TERT, and so the gene is not well tagged on the commercial chips. 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5E526-164A-4D49-8185-FF35FB811CF0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0E14D5-4F4C-4445-90F4-628BAC917C46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F293E-4D86-4451-8E4C-71A182774175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4F61F9-762D-4B09-91DF-D43B4A52EE13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BD883E-72BF-4A35-9A53-1D9D38798B1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86CD60-B236-48DA-98F6-404C8C0C7F56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9205AFCD-80EA-4068-8DF5-FD3F5E60F972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72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/>
            <a:endParaRPr 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5CBC5167-6865-4B38-8C61-4242BD829776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73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/>
            <a:endParaRPr lang="nl-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8AEDF6-B359-4324-B729-0ABF5D9F3569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A06042-23C5-4690-919C-3386AC98323F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0DC01-BFB0-48C1-B3B1-0526024396CB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384BD-1B0E-4E3D-AC01-E734960C9F6F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460D5-D238-4EE3-80A4-D041EA906A45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796925"/>
            <a:ext cx="4260850" cy="319563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3850"/>
          </a:xfrm>
          <a:noFill/>
          <a:ln/>
        </p:spPr>
        <p:txBody>
          <a:bodyPr wrap="square" lIns="94748" tIns="47374" rIns="94748" bIns="47374"/>
          <a:lstStyle/>
          <a:p>
            <a:pPr eaLnBrk="1" hangingPunct="1"/>
            <a:r>
              <a:rPr lang="de-DE" smtClean="0">
                <a:cs typeface="Times New Roman" pitchFamily="18" charset="0"/>
              </a:rPr>
              <a:t>In a GWA the Genome which contains xx SNPs is examined using … SNPs</a:t>
            </a:r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7BF07-DD15-4ABA-A8BB-6CADA97026C6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AFD1-84DE-46E7-A67B-D919EA25F88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5B392-6C34-4752-AFF9-F834534115E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A8B87-88B0-4B59-8568-10E6A09F15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FE2AA-45C7-4228-8DEB-3137630BC0B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42C57-55A0-4819-B3F4-A9F58D91986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17403-3BCB-488C-8EA5-9DF797C42B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1F760-CE2E-4369-948C-780CE654FD9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05623-7C1C-40B5-AB62-D3AF68A5DCC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D5F0D-62F6-4C1D-A0CF-A9F9EEC31C0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BFE55-FC00-40AE-90E5-4697CA404DB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826D8-8BB4-4909-B7C6-7E63EBE03B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30588-BBE3-420D-9A4E-4980F96255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D3BDD-FBA8-4A4E-812B-4FF8AFB85E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DA2D7-5699-4216-A4CF-8E0562D67D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09575-C2D9-4B80-B744-C69DE02F0B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59E23-DE26-49D2-9505-D9A29D2043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01CCF-9AA1-428C-82C8-ACCE03F714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7EC3-BE0F-4344-8AE7-C80C393E3F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20BD-9DD4-449D-845B-1B8CED942E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13054-C64E-4DEE-94D4-495DE1672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C2156-3AA7-47EC-BEB1-CB9D2F3C32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DD63-C712-4E12-A79E-7B86869086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074B-B6AE-490A-8551-30B88095D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870D6-6178-48FF-8A28-53E82989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BCD3E-56A6-4764-8267-96550F55F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BDF13-5ED9-4C95-8445-03CA1B2A2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8BFE0-11A9-4562-865C-6DD85B380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FE8F1-BD10-49E6-9D44-20669526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E9BBF-22C9-4E14-B7E8-6EC33D022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EC16A-9DF9-4A38-A820-D5C32BE53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34432-1A02-4A1C-9ECD-DE9B24349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558D-8C68-4479-B266-B6DD404EA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C34A0-3033-472D-ABE5-DD1A136A3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C24F7-711F-43C4-BFC6-4FCCBB1D7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26D0-B20B-4360-B407-E0EACFBB5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936C-E7B5-4DE8-8956-71A2AC770E99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CE83-2855-4524-93FB-C03ACBC8696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6433-6B14-4314-A949-32626F0E32B7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3E8C7-B015-43B1-92BE-9CAD0BBB2D3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17BF4-6387-4F72-A087-B5AB92CE2E37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A7580-6758-45A3-97A9-68667FBEF68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F65C-AB8A-401C-BEE6-0D8906596CB0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5B97-262C-4F91-8B77-2371F3FDD34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16DDF-7653-4C67-9C8C-E2099A1237C5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8710A-27CD-4DDF-BE47-085D13FE7AB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C94B-18C3-4811-A50A-AB9B99399F85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0D4D8-E794-43F8-BA73-150F2C3415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B110F-7228-4EB3-8756-4028D286B3CE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90D12-BBF5-4080-962C-6B0D7D0EF09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6C24-1272-43CD-B458-0CD56C645B4A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864E7-D021-47E6-85C3-31F245647D3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E6A5-B9BC-46AF-83B4-28CDB085D932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2B702-81F1-472F-A95D-AA433846DE4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4A4CB-032B-4FC4-9117-BA446B275D64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9D44-3CFD-4958-BDD8-0FA07A9FD3E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BC0A-7BF0-4F12-8C2B-867E17625D6A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5F261-6C00-4E04-B0B0-E6A13A3C9C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3EC8-6CF2-4A94-A692-589AA0D67EE2}" type="datetime1">
              <a:rPr lang="en-US"/>
              <a:pPr>
                <a:defRPr/>
              </a:pPr>
              <a:t>3/3/2015</a:t>
            </a:fld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7D349-F58C-4511-A0CB-44CF96C649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474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838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298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26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38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941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82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26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791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29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912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33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20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1066801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/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/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/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1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0717DFA-AACB-46EB-99D6-509CC0BF37B4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740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137A8-79E3-4560-B078-CD3A6FF5B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498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9E2AF-0843-4683-8D1B-FCC7F306F5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622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E5AA5-1267-4AE5-B825-D0318E04B9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212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42117-B946-401B-B268-EC651FD96F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962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BDD05-C0CA-4D4E-82AF-594E773DC7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411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C5B5A-92A3-480E-85F7-10079BBC4C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74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05824-05FD-4EEF-A719-926C84BB20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466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00781-DD35-415E-AC53-60C6A85694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91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5D3C-9B92-4153-B4D0-2587EC932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634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9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9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D4AEB-1D0C-4F10-AA76-441D15081E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766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85095A-B409-48A9-9D9C-F8E3DA15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441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9" y="2017714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5671F5-EA89-4EBA-8586-E1606A5BB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957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A4C998-14DC-4715-8AD7-A0B9AABC0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61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4556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905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40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596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42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47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11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913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546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106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81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951685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81844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255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040" y="1906761"/>
            <a:ext cx="383328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561" y="1906761"/>
            <a:ext cx="3834720" cy="43190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496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11148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75357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5746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295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4070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26428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081" y="568860"/>
            <a:ext cx="1951200" cy="56569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040" y="568860"/>
            <a:ext cx="5716800" cy="56569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62061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93306-AA87-4D1C-BDBD-C4C36ED44B0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62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4415-C8C4-4870-B247-36AC9B71CE5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799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593F8-F98C-438A-94C4-17E8B6B1519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7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E277-A8FC-4EB6-BA68-2A4D41E6B20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115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4D47E-3800-4718-A4CA-31525448430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360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5891E-AB75-4C29-9ED4-23FDD046DB8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857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9B434-5699-4C3F-BFF2-51E7EEC0FF6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0518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9BC4-4ED4-4CC0-885C-51F6060ED6E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22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9C63-11A0-4EEE-9627-086EFB45449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115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D9BB9-2680-403E-A7BE-4988876BA5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5638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C06A-AF94-4146-B052-2AA409D0852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2374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0A1DF-EC67-4AF3-A738-92D12CC18B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808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5D6D4-090E-405A-BA9F-6F1F5FD715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02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68466-6203-4A1F-96B8-BC1ECCBA8E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100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4A55B-E7E8-4F03-9CB9-5E11C1EC15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016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F9B53-EE46-4EB1-8421-09611806BB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972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4CB45-43C7-4EB8-8439-D256DB1AA1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7364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43B0C-EB48-4ED8-86BC-4D441FA798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971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D962F-2E1A-4062-9273-8A37C58C93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002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1FCDC-8943-4EE4-B173-EA189DE784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0805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106B3-52E9-4904-AA50-46074BDA80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063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7666A-D87B-4FAA-9D19-41CFB5B579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319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_slide_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20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11200" y="3124200"/>
            <a:ext cx="6400800" cy="15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20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800600"/>
            <a:ext cx="6400800" cy="1143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CBCBCB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1616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1616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16161"/>
                </a:solidFill>
              </a:defRPr>
            </a:lvl1pPr>
          </a:lstStyle>
          <a:p>
            <a:pPr>
              <a:defRPr/>
            </a:pPr>
            <a:fld id="{80108F1C-4D85-4B7E-8629-D7E8512CB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11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226EB-1CDD-4C16-BE78-6651429EA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635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3CA9B-49FB-4AFC-B4D9-F6B42AC0C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370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192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F4BAE-E4E2-4099-BF1C-DB3A9828C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70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847E6-82B8-4031-9EEA-03EAAF0FA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64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DA83B-F5BD-4A6C-822E-7AC35135E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7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34D7E-7A51-4AF0-87C8-BBB8D2B0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9458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AC51D-4FA0-43AD-A527-C675C4268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2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1943F-BA1D-44DB-AD41-279319C87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09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F11A-AB26-4DD6-836C-6FF679000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761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304800"/>
            <a:ext cx="1981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57912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8AA47-23CE-478E-9BB1-B9EFB387E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7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240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0761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4542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7799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347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054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76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958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26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30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4777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4445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2883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6335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31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583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7145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5141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5571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92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3251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639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9991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727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8540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93306-AA87-4D1C-BDBD-C4C36ED44B0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990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4415-C8C4-4870-B247-36AC9B71CE5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8894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593F8-F98C-438A-94C4-17E8B6B1519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0377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E277-A8FC-4EB6-BA68-2A4D41E6B20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8440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4D47E-3800-4718-A4CA-31525448430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41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5891E-AB75-4C29-9ED4-23FDD046DB8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203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9B434-5699-4C3F-BFF2-51E7EEC0FF6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4714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9BC4-4ED4-4CC0-885C-51F6060ED6E1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5569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B9C63-11A0-4EEE-9627-086EFB45449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852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D9BB9-2680-403E-A7BE-4988876BA550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975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C06A-AF94-4146-B052-2AA409D0852B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9909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8794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5530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914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76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042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6006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4278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2775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9758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0790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0998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8918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895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51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6543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5429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2210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651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1080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315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436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8487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8712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6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3163" y="1052513"/>
            <a:ext cx="7772400" cy="1431925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974E3E-622A-4B0A-AC80-D5D7414625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3550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2750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0223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4294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7648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3876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3291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59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3187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9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0089-C13D-4FF3-8546-2CEB391480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5395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484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6197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6845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1124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868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86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601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3178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26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4C7B-04CE-45A7-AE17-060B74F5F4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7195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943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3/03/2015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826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60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7479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9834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0231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8802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6041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96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5F3-763E-448E-B22A-E6EA8933E2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6714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4575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4431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May 30 2013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Personality Consortium - Marleen de Moor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96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4BB2-2225-465D-94E1-52179655D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502C-587B-4A40-B396-C344857751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3E6E-C2C6-4849-9755-1173CCF19B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BE2C-D8A3-4315-8862-DB17E1C495B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570B-B9B1-43B7-88A6-776B7042A2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585F-AEAD-43A1-AD08-63C3F17D2B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B599-55EA-4977-90FD-32D4C67205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364F-3C8F-4E28-AFDF-491A74F862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49C79-ED69-4ECC-A0B4-15A6B6F48E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D4F2-856B-4D1F-8D52-2B5F0E872A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A3312-7466-4E80-899E-D477608946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8FF46-7C90-4FBD-B548-BC36B1B4A3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34A00-C010-472B-88FD-AB5EFF4B6C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49286-E8A5-4950-A7F9-D9EADCC8A8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93C2-C277-4B2A-977D-7FB0AC446F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770AA-6A90-42E5-8DB9-5F44CC408C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EC6D5-B55F-43FF-9019-D8159AFE2C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89C3F-B1D9-4D34-B27F-0A4BD35AF2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C67CF-4BD3-406B-A053-2300104F5BEA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2332D-6B22-4F78-8DE2-AB9FBCF44B10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5961-D896-4800-A608-3A4AF742AF8F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63707-C823-4D53-9D46-F4988B11515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5DB5-03A6-4393-B0C5-7D5BAEDBFF93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1AD3-E720-4C68-BF82-F635CAC68492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60F20-2AAF-4B65-894B-0F441D8CAA8D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17C1-A2C7-49E8-B1D7-A18C2C96A231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A0B1-AD73-4BD9-BF73-73794A8617DA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426D-C198-4FBE-BB43-A60B807EC74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627F-9B71-4850-8A42-56258F3452A8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D3CD2-360A-43FC-B9C6-9D841EB44967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7BB59-CE04-46C6-BB16-18EDA0ACA6E3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445E-1535-44B8-BEF2-24E2F53506AD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B55A-A577-4EDA-8B9E-1C99658B6771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8CBC-EC6B-4122-AA1A-3E12AD97EBA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60F7-D6AF-46B5-8A3C-87CEBC2D9474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B7C3-760C-4807-9AC9-C84479610DDE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60CD-719C-4941-9564-99FB59158B72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082D-11F6-48D3-9A96-B0DC7839ABB8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52CC-6ADF-4F9A-9230-807FA214389B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98A-2F4B-4E0C-B9A7-AC726C42E5D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E51D8E9-747C-4C8B-B055-107D667D5A5A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A705-7A8C-4A4B-8E4A-F31817C166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A428-A57F-4CB3-9AA4-DF1D732337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28CB1-4707-4D57-9AD1-E179C4232F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4EB9-BD9E-4CC0-A443-C81008A359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E5BD-D012-4AE1-AADC-91C89E4E1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4FC3-44FA-4B2D-898C-1EA86A2AC7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CC83B-B99B-4E00-94EF-6238AA980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18B-5C55-4010-B51D-898A90682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A4A8-849B-4880-AA86-B47432E6B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6A3F7-2E4E-4389-878F-F948DF5D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0314B-2036-414A-8E9F-8D89FAE7F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5CD4D-0C8F-49A6-A4C7-4801C3D0F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B8337-E436-49C1-A1AC-7DF98B76BB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3268-0E50-4448-A496-4AC41B537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F1D0-CFD0-48E6-8575-BE74B6B8A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157DE-7C2A-4734-B95C-4D09A02D53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975B9-0182-429A-8D02-3EDC3F11F3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36C26-FC41-419A-A5DF-2D28C5A25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F9850-8207-4A4D-84AB-90F6236173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DC171-AFD4-4774-A104-6D2D603093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C5CF0-8328-4A3F-883B-0A263EBD1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5249-0FFE-4FC2-9C53-42897EA6EE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3049192-E735-4DB5-8C9C-68E520E701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6F342FA-CDB4-4C58-B4EF-C7B59E1A7F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01800F2-A494-43F1-9100-5E624F13E9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C3E8629-252A-4EC0-89D6-358B31F948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FE6C35A-A4F2-4D6A-86C8-4105D2055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B70A5F1-1AAD-4A11-AC10-66C2315F7D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65A5C47-A702-46A8-95A5-5E3AE9329B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CEF7C79-E629-419D-A619-69C5DD0E43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5E8C38A-7431-4314-93B4-E30553976E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19E95F2-2384-4A11-A0DA-C547CC2DE7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59BAE43-DFAA-45ED-9F3E-DBAA8D035D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0C3639A-079A-41B8-B903-62E4659C6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CA595F3-B84A-465E-B1AD-6C7284551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A2A55-4798-4157-81D8-D6488E510E0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4ADFA-1857-46EB-9408-A5C929DA868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slideLayout" Target="../slideLayouts/slideLayout24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4E337BD-810F-4234-BB86-F3545ED86B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8" r:id="rId12"/>
    <p:sldLayoutId id="2147484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8A4F58E-F58E-4A54-9F5F-93D8347CF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2CCAF88-7FBE-49ED-BBC0-3726D9238AE0}" type="datetime1">
              <a:rPr lang="en-US">
                <a:latin typeface="Arial"/>
              </a:rPr>
              <a:pPr>
                <a:defRPr/>
              </a:pPr>
              <a:t>3/3/2015</a:t>
            </a:fld>
            <a:endParaRPr lang="en-AU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AU"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3AD3FAD-56A7-4FA0-8BA7-B5515FA200F9}" type="slidenum">
              <a:rPr lang="en-AU">
                <a:latin typeface="Arial"/>
              </a:rPr>
              <a:pPr>
                <a:defRPr/>
              </a:pPr>
              <a:t>‹#›</a:t>
            </a:fld>
            <a:endParaRPr lang="en-AU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5" r:id="rId1"/>
    <p:sldLayoutId id="2147484756" r:id="rId2"/>
    <p:sldLayoutId id="2147484757" r:id="rId3"/>
    <p:sldLayoutId id="2147484758" r:id="rId4"/>
    <p:sldLayoutId id="2147484759" r:id="rId5"/>
    <p:sldLayoutId id="2147484760" r:id="rId6"/>
    <p:sldLayoutId id="2147484761" r:id="rId7"/>
    <p:sldLayoutId id="2147484762" r:id="rId8"/>
    <p:sldLayoutId id="2147484763" r:id="rId9"/>
    <p:sldLayoutId id="2147484764" r:id="rId10"/>
    <p:sldLayoutId id="2147484765" r:id="rId11"/>
    <p:sldLayoutId id="21474847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1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1" y="1098551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9" y="1520826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6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1" y="1447801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1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9" y="2017714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05"/>
            <a:endParaRPr 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05"/>
            <a:endParaRPr 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05"/>
            <a:fld id="{43B37FE7-1145-45D9-9590-4CF81D0E7EF1}" type="slidenum">
              <a:rPr lang="en-US" smtClean="0">
                <a:solidFill>
                  <a:srgbClr val="000000"/>
                </a:solidFill>
                <a:latin typeface="Tahoma"/>
              </a:rPr>
              <a:pPr defTabSz="914305"/>
              <a:t>‹#›</a:t>
            </a:fld>
            <a:endParaRPr lang="en-US" smtClean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278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3" r:id="rId1"/>
    <p:sldLayoutId id="2147484784" r:id="rId2"/>
    <p:sldLayoutId id="2147484785" r:id="rId3"/>
    <p:sldLayoutId id="2147484786" r:id="rId4"/>
    <p:sldLayoutId id="2147484787" r:id="rId5"/>
    <p:sldLayoutId id="2147484788" r:id="rId6"/>
    <p:sldLayoutId id="2147484789" r:id="rId7"/>
    <p:sldLayoutId id="2147484790" r:id="rId8"/>
    <p:sldLayoutId id="2147484791" r:id="rId9"/>
    <p:sldLayoutId id="2147484792" r:id="rId10"/>
    <p:sldLayoutId id="2147484793" r:id="rId11"/>
    <p:sldLayoutId id="2147484794" r:id="rId12"/>
    <p:sldLayoutId id="2147484795" r:id="rId13"/>
    <p:sldLayoutId id="2147484796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3/03/2015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568325"/>
            <a:ext cx="7805737" cy="1144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805737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68235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txStyles>
    <p:titleStyle>
      <a:lvl1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2pPr>
      <a:lvl3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3pPr>
      <a:lvl4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4pPr>
      <a:lvl5pPr algn="ctr" defTabSz="4143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pitchFamily="2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5pPr>
      <a:lvl6pPr marL="1393941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6pPr>
      <a:lvl7pPr marL="1808667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7pPr>
      <a:lvl8pPr marL="2223393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8pPr>
      <a:lvl9pPr marL="2638119" indent="-195843" algn="ctr" defTabSz="4147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FFFFFF"/>
        </a:buClr>
        <a:buSzPct val="45000"/>
        <a:buFont typeface="Wingdings" charset="2"/>
        <a:defRPr sz="2500" b="1">
          <a:solidFill>
            <a:srgbClr val="FFFFFF"/>
          </a:solidFill>
          <a:latin typeface="Times New Roman" pitchFamily="16" charset="0"/>
          <a:ea typeface="msgothic" charset="0"/>
          <a:cs typeface="msgothic" charset="0"/>
        </a:defRPr>
      </a:lvl9pPr>
    </p:titleStyle>
    <p:bodyStyle>
      <a:lvl1pPr marL="390525" indent="-293688" algn="l" defTabSz="414338" rtl="0" eaLnBrk="0" fontAlgn="base" hangingPunct="0">
        <a:lnSpc>
          <a:spcPct val="93000"/>
        </a:lnSpc>
        <a:spcBef>
          <a:spcPct val="0"/>
        </a:spcBef>
        <a:spcAft>
          <a:spcPts val="800"/>
        </a:spcAft>
        <a:buClr>
          <a:srgbClr val="FFFFFF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</a:defRPr>
      </a:lvl1pPr>
      <a:lvl2pPr marL="782638" indent="-260350" algn="l" defTabSz="414338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FFFFFF"/>
        </a:buClr>
        <a:buSzPct val="75000"/>
        <a:buFont typeface="Symbol" pitchFamily="18" charset="2"/>
        <a:buChar char="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74750" indent="-195263" algn="l" defTabSz="414338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FFFFFF"/>
        </a:buClr>
        <a:buSzPct val="45000"/>
        <a:buFont typeface="Wingdings" pitchFamily="2" charset="2"/>
        <a:buChar char="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565275" indent="-195263" algn="l" defTabSz="414338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FFFFFF"/>
        </a:buClr>
        <a:buSzPct val="75000"/>
        <a:buFont typeface="Symbol" pitchFamily="18" charset="2"/>
        <a:buChar char="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1957388" indent="-195263" algn="l" defTabSz="414338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FFFFFF"/>
        </a:buClr>
        <a:buSzPct val="45000"/>
        <a:buFont typeface="Wingdings" pitchFamily="2" charset="2"/>
        <a:buChar char="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373155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787881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202607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617333" indent="-195843" algn="l" defTabSz="4147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FFFFFF"/>
        </a:buClr>
        <a:buSzPct val="45000"/>
        <a:buFont typeface="Wingdings" charset="2"/>
        <a:buChar char="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FA71ACB-CE47-4BAC-9506-F31D1862E5CE}" type="slidenum">
              <a:rPr lang="de-DE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49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90B1734-A2B7-42D0-A425-F22300A467C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09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lide_backgroundv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1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1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1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A2E736CD-6A63-46E7-8D6B-9CB367068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6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pitchFamily="34" charset="0"/>
          <a:ea typeface="ヒラギノ角ゴ Pro W3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E8EC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E8EC9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E8EC9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E8EC9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E8EC9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E8EC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E8EC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E8EC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E8EC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A42E8EE-CE20-4508-A97C-C3E38E0764C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  <p:sldLayoutId id="21474844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065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  <p:sldLayoutId id="2147484894" r:id="rId12"/>
    <p:sldLayoutId id="2147484895" r:id="rId13"/>
    <p:sldLayoutId id="214748489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03/03/2015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61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0" r:id="rId1"/>
    <p:sldLayoutId id="2147484911" r:id="rId2"/>
    <p:sldLayoutId id="2147484912" r:id="rId3"/>
    <p:sldLayoutId id="2147484913" r:id="rId4"/>
    <p:sldLayoutId id="2147484914" r:id="rId5"/>
    <p:sldLayoutId id="2147484915" r:id="rId6"/>
    <p:sldLayoutId id="2147484916" r:id="rId7"/>
    <p:sldLayoutId id="2147484917" r:id="rId8"/>
    <p:sldLayoutId id="2147484918" r:id="rId9"/>
    <p:sldLayoutId id="2147484919" r:id="rId10"/>
    <p:sldLayoutId id="21474849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FA71ACB-CE47-4BAC-9506-F31D1862E5CE}" type="slidenum">
              <a:rPr lang="de-DE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53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4C855-10B6-41C7-9794-3D69B8670922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3/03/2015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5ECE50-727C-4644-B082-7594B60FC9A7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97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8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  <p:sldLayoutId id="2147484995" r:id="rId12"/>
    <p:sldLayoutId id="2147484996" r:id="rId13"/>
    <p:sldLayoutId id="214748499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3/03/2015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58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3/03/2015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6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al 8"/>
          <p:cNvSpPr/>
          <p:nvPr userDrawn="1"/>
        </p:nvSpPr>
        <p:spPr>
          <a:xfrm>
            <a:off x="8123941" y="6225783"/>
            <a:ext cx="691718" cy="6322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nl-NL" sz="1800">
              <a:solidFill>
                <a:prstClr val="white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3814"/>
            <a:ext cx="8229600" cy="544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783432"/>
            <a:ext cx="8229600" cy="5342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30 2013</a:t>
            </a:r>
            <a:endParaRPr lang="nl-N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Personality Consortium - Marleen de Moor</a:t>
            </a:r>
            <a:endParaRPr lang="nl-N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EB35A66-F9EE-A445-B448-821349175812}" type="slidenum">
              <a:rPr lang="nl-NL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457200" y="584074"/>
            <a:ext cx="8229600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52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74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5B519F7-D7BB-4421-A1AA-367D0DB2E1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07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7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7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67E2C4D-C437-4A49-96E5-19011EEA3E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AU" altLang="zh-CN" smtClean="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AU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E82A3A2-08ED-4CBC-A751-A89A7302165D}" type="datetime1">
              <a:rPr lang="en-US" altLang="zh-CN"/>
              <a:pPr>
                <a:defRPr/>
              </a:pPr>
              <a:t>3/3/2015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FA0CE58-97B2-40EB-A35B-7655CF0B2794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34E8D3-EBBD-4950-B6BD-0FEEEBCDDD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3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3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3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BA5ADF20-A88F-4B8C-ADBC-86731EB9B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4714743-293F-4009-8F20-65181FECC2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74110A0F-BC31-4877-A915-A21D84215D6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ags.net/PORT.htm" TargetMode="External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hyperlink" Target="http://www.flags.net/HOKN.htm" TargetMode="External"/><Relationship Id="rId17" Type="http://schemas.openxmlformats.org/officeDocument/2006/relationships/image" Target="../media/image12.jpeg"/><Relationship Id="rId2" Type="http://schemas.openxmlformats.org/officeDocument/2006/relationships/hyperlink" Target="http://www.theodora.com/maps/australia_map.html" TargetMode="External"/><Relationship Id="rId16" Type="http://schemas.openxmlformats.org/officeDocument/2006/relationships/hyperlink" Target="http://www.google.com.au/imgres?imgurl=http://www.kiwiwise.co.nz/img/contentpage/new-zealand-flag.gif&amp;imgrefurl=http://www.kiwiwise.co.nz/info/new-zealand-flag&amp;usg=__5_PwZCz-9qG5WAg0JeKnm9rviV0=&amp;h=400&amp;w=800&amp;sz=8&amp;hl=en&amp;start=2&amp;zoom=1&amp;itbs=1&amp;tbnid=OvlKbxVaLJJIXM:&amp;tbnh=72&amp;tbnw=143&amp;prev=/images?q=new+zealand+flag&amp;hl=en&amp;sa=G&amp;gbv=2&amp;tbs=isch:1&amp;ei=m75tTZqfA4LyvwOg07HABA" TargetMode="Externa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flags.net/UNKG.htm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hyperlink" Target="http://www.theodora.com/maps/united_states_map.html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://www.flags.net/NETH.htm" TargetMode="External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8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5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30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0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6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6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1.xml"/><Relationship Id="rId6" Type="http://schemas.openxmlformats.org/officeDocument/2006/relationships/chart" Target="../charts/char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8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8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8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8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2.png"/><Relationship Id="rId4" Type="http://schemas.openxmlformats.org/officeDocument/2006/relationships/oleObject" Target="../embeddings/oleObject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4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28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International Workshop on Methodology for Human Genomic Studies: “the Advanced course”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72835" y="2019991"/>
            <a:ext cx="3810000" cy="46826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Ben Neale </a:t>
            </a:r>
            <a:r>
              <a:rPr lang="en-US" sz="1600" dirty="0" smtClean="0"/>
              <a:t>(director)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Lindon Eaves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Jeff Barrett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David Evans</a:t>
            </a:r>
            <a:r>
              <a:rPr lang="en-US" sz="18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codirector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Pak Sham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Clara Tang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Mike Neale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Hermine Maes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Sarah Medland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Dorret Boomsma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Abdel Abdellaoui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Meike</a:t>
            </a:r>
            <a:r>
              <a:rPr lang="en-US" sz="2000" dirty="0" smtClean="0"/>
              <a:t> </a:t>
            </a:r>
            <a:r>
              <a:rPr lang="en-US" sz="2000" dirty="0" smtClean="0"/>
              <a:t>Bartels, Rick Jansen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Christian de </a:t>
            </a:r>
            <a:r>
              <a:rPr lang="en-US" sz="2000" dirty="0" err="1" smtClean="0"/>
              <a:t>Leeuw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5088" y="2017712"/>
            <a:ext cx="3810000" cy="465110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John Hewitt </a:t>
            </a:r>
            <a:r>
              <a:rPr lang="en-US" sz="1800" dirty="0" smtClean="0"/>
              <a:t>(host)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Jeff Lessem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Matt Keller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Dan </a:t>
            </a:r>
            <a:r>
              <a:rPr lang="en-US" sz="2000" dirty="0" err="1" smtClean="0"/>
              <a:t>Howrigan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Stacey Cherny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Miaoxin</a:t>
            </a:r>
            <a:r>
              <a:rPr lang="en-US" sz="2000" dirty="0" smtClean="0"/>
              <a:t> Li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Shamil</a:t>
            </a:r>
            <a:r>
              <a:rPr lang="en-US" sz="2000" dirty="0" smtClean="0"/>
              <a:t> </a:t>
            </a:r>
            <a:r>
              <a:rPr lang="en-US" sz="2000" dirty="0" err="1" smtClean="0"/>
              <a:t>Sunyaev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Manuel Ferreira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Monkol</a:t>
            </a:r>
            <a:r>
              <a:rPr lang="en-US" sz="2000" dirty="0" smtClean="0"/>
              <a:t> </a:t>
            </a:r>
            <a:r>
              <a:rPr lang="en-US" sz="2000" dirty="0" err="1" smtClean="0"/>
              <a:t>Lek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Beata</a:t>
            </a:r>
            <a:r>
              <a:rPr lang="en-US" sz="2000" dirty="0" smtClean="0"/>
              <a:t> St </a:t>
            </a:r>
            <a:r>
              <a:rPr lang="en-US" sz="2000" dirty="0" err="1" smtClean="0"/>
              <a:t>Pourçain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Teresa de Candia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Rob Fitzpatrick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Doug </a:t>
            </a:r>
            <a:r>
              <a:rPr lang="en-US" sz="2000" dirty="0" err="1" smtClean="0"/>
              <a:t>Ruderfer</a:t>
            </a:r>
            <a:r>
              <a:rPr lang="en-US" sz="2000" dirty="0" smtClean="0"/>
              <a:t> </a:t>
            </a:r>
          </a:p>
        </p:txBody>
      </p:sp>
      <p:pic>
        <p:nvPicPr>
          <p:cNvPr id="39941" name="Picture 6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4400" y="4808538"/>
            <a:ext cx="508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8698" y="3142139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789488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0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2575" y="4465638"/>
            <a:ext cx="558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8975" y="24590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5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6875" y="28146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7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5907" y="2141866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18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8307" y="2096870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Picture 22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575" y="44529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26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0875" y="24717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7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1075" y="27892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9" name="Picture 30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4975" y="41354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0" name="Picture 31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7539" y="20780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4" name="Picture 35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46525" y="2143700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5" name="Picture 36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41608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6" name="Picture 37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9875" y="3484672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8" name="Picture 41" descr="PORT000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9175" y="44577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Picture 45" descr="BELG00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0575" y="4445000"/>
            <a:ext cx="361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1" name="Picture 47" descr="CANA0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92975" y="3481388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3" name="Picture 51" descr="CHIN0100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5500" y="3462338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4" name="Picture 53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22675" y="51054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5" name="Picture 55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75075" y="546100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6" name="Picture 57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15347" y="5806725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9" descr="CHIN0100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7127" y="3805347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6575" y="27765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2539" y="41354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75" y="24844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3667" y="5822075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4483" y="54816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0" name="Picture 44" descr="http://t2.gstatic.com/images?q=tbn:ANd9GcRt1EGJnSnJBQm3XmSV4WIfnbJ6oIHWNTbQsc6HU3ve2Q9ljaCdW9Hjo1NC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27400" y="4783436"/>
            <a:ext cx="595313" cy="299738"/>
          </a:xfrm>
          <a:prstGeom prst="rect">
            <a:avLst/>
          </a:prstGeom>
          <a:noFill/>
        </p:spPr>
      </p:pic>
      <p:pic>
        <p:nvPicPr>
          <p:cNvPr id="47" name="Picture 33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1300" y="3458369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CHIN0100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92006" y="3458369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7" descr="NETH0001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67695" y="6135112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4665" y="6132135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6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1983" y="514746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Image result for german flag images"/>
          <p:cNvSpPr>
            <a:spLocks noChangeAspect="1" noChangeArrowheads="1"/>
          </p:cNvSpPr>
          <p:nvPr/>
        </p:nvSpPr>
        <p:spPr bwMode="auto">
          <a:xfrm>
            <a:off x="63500" y="-136525"/>
            <a:ext cx="1876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AutoShape 4" descr="Image result for german flag images"/>
          <p:cNvSpPr>
            <a:spLocks noChangeAspect="1" noChangeArrowheads="1"/>
          </p:cNvSpPr>
          <p:nvPr/>
        </p:nvSpPr>
        <p:spPr bwMode="auto">
          <a:xfrm>
            <a:off x="215900" y="15875"/>
            <a:ext cx="1876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AutoShape 6" descr="Image result for german flag images"/>
          <p:cNvSpPr>
            <a:spLocks noChangeAspect="1" noChangeArrowheads="1"/>
          </p:cNvSpPr>
          <p:nvPr/>
        </p:nvSpPr>
        <p:spPr bwMode="auto">
          <a:xfrm>
            <a:off x="368300" y="168275"/>
            <a:ext cx="1876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09" y="5147467"/>
            <a:ext cx="453762" cy="27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1" y="3766283"/>
            <a:ext cx="4572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49" y="3132138"/>
            <a:ext cx="47625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Flag of Crimea.sv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64" y="4132342"/>
            <a:ext cx="565871" cy="28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42" y="4806951"/>
            <a:ext cx="47625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Flag of Cambodia.sv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25" y="4814022"/>
            <a:ext cx="431222" cy="27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3" y="1739900"/>
            <a:ext cx="5064125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262063" y="203200"/>
            <a:ext cx="6507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AU" sz="3600" b="1">
                <a:solidFill>
                  <a:schemeClr val="tx2"/>
                </a:solidFill>
                <a:latin typeface="Helvetica" pitchFamily="34" charset="0"/>
              </a:rPr>
              <a:t>Human OCA2 and eye colour</a:t>
            </a:r>
            <a:endParaRPr lang="en-AU" sz="3600">
              <a:latin typeface="Helvetica" pitchFamily="34" charset="0"/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032250" y="6230938"/>
            <a:ext cx="475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 b="1">
                <a:latin typeface="Helvetica" pitchFamily="34" charset="0"/>
              </a:rPr>
              <a:t>Zhu et al., </a:t>
            </a:r>
            <a:r>
              <a:rPr lang="en-US" sz="1800" b="1" i="1">
                <a:latin typeface="Helvetica" pitchFamily="34" charset="0"/>
              </a:rPr>
              <a:t>Twin Research</a:t>
            </a:r>
            <a:r>
              <a:rPr lang="en-US" sz="1800" b="1">
                <a:latin typeface="Helvetica" pitchFamily="34" charset="0"/>
              </a:rPr>
              <a:t> 7:197-210 (2004)</a:t>
            </a:r>
            <a:endParaRPr lang="en-US" sz="1400" b="1">
              <a:latin typeface="Arial" charset="0"/>
            </a:endParaRP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2763" y="1446213"/>
            <a:ext cx="2947987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Finding the genes - association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Looks for correlation between specific alleles and phenotype (trait value, disease risk)</a:t>
            </a:r>
          </a:p>
        </p:txBody>
      </p:sp>
    </p:spTree>
    <p:extLst>
      <p:ext uri="{BB962C8B-B14F-4D97-AF65-F5344CB8AC3E}">
        <p14:creationId xmlns:p14="http://schemas.microsoft.com/office/powerpoint/2010/main" val="10071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6806" t="45184" r="36392" b="14839"/>
          <a:stretch>
            <a:fillRect/>
          </a:stretch>
        </p:blipFill>
        <p:spPr bwMode="auto">
          <a:xfrm>
            <a:off x="381000" y="1143000"/>
            <a:ext cx="8382000" cy="53673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57200" y="3048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Arial Unicode MS" pitchFamily="34" charset="-128"/>
              </a:rPr>
              <a:t>Variation: Single Nucleotide Polymorphisms</a:t>
            </a:r>
          </a:p>
        </p:txBody>
      </p:sp>
    </p:spTree>
    <p:extLst>
      <p:ext uri="{BB962C8B-B14F-4D97-AF65-F5344CB8AC3E}">
        <p14:creationId xmlns:p14="http://schemas.microsoft.com/office/powerpoint/2010/main" val="27420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Linkage disequilibrium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981200" y="2667000"/>
            <a:ext cx="5029200" cy="214313"/>
          </a:xfrm>
          <a:prstGeom prst="rect">
            <a:avLst/>
          </a:prstGeom>
          <a:solidFill>
            <a:srgbClr val="004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81200" y="3525838"/>
            <a:ext cx="5029200" cy="214312"/>
          </a:xfrm>
          <a:prstGeom prst="rect">
            <a:avLst/>
          </a:prstGeom>
          <a:solidFill>
            <a:srgbClr val="4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81200" y="3097213"/>
            <a:ext cx="5029200" cy="214312"/>
          </a:xfrm>
          <a:prstGeom prst="rect">
            <a:avLst/>
          </a:prstGeom>
          <a:solidFill>
            <a:srgbClr val="4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981200" y="4814888"/>
            <a:ext cx="5029200" cy="214312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981200" y="3956050"/>
            <a:ext cx="5029200" cy="214313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981200" y="4384675"/>
            <a:ext cx="5029200" cy="214313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4191000" y="2971800"/>
            <a:ext cx="4572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4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Linkage disequilibrium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335213"/>
            <a:ext cx="5029200" cy="214312"/>
          </a:xfrm>
          <a:prstGeom prst="rect">
            <a:avLst/>
          </a:prstGeom>
          <a:solidFill>
            <a:srgbClr val="4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971800" y="2209800"/>
            <a:ext cx="4572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6858000" y="2438400"/>
            <a:ext cx="0" cy="3352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 rot="5400000">
            <a:off x="6796881" y="3566319"/>
            <a:ext cx="1006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Gill Sans"/>
                <a:ea typeface="MS PGothic" pitchFamily="34" charset="-128"/>
              </a:rPr>
              <a:t>time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0" y="3429000"/>
            <a:ext cx="5029200" cy="533400"/>
            <a:chOff x="480" y="1920"/>
            <a:chExt cx="3168" cy="336"/>
          </a:xfrm>
        </p:grpSpPr>
        <p:sp>
          <p:nvSpPr>
            <p:cNvPr id="9237" name="Rectangle 8"/>
            <p:cNvSpPr>
              <a:spLocks noChangeArrowheads="1"/>
            </p:cNvSpPr>
            <p:nvPr/>
          </p:nvSpPr>
          <p:spPr bwMode="auto">
            <a:xfrm>
              <a:off x="480" y="2016"/>
              <a:ext cx="192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8" name="AutoShape 9"/>
            <p:cNvSpPr>
              <a:spLocks noChangeArrowheads="1"/>
            </p:cNvSpPr>
            <p:nvPr/>
          </p:nvSpPr>
          <p:spPr bwMode="auto">
            <a:xfrm>
              <a:off x="1872" y="192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9" name="Rectangle 10"/>
            <p:cNvSpPr>
              <a:spLocks noChangeArrowheads="1"/>
            </p:cNvSpPr>
            <p:nvPr/>
          </p:nvSpPr>
          <p:spPr bwMode="auto">
            <a:xfrm>
              <a:off x="2400" y="2016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4724400"/>
            <a:ext cx="5181600" cy="1752600"/>
            <a:chOff x="480" y="2976"/>
            <a:chExt cx="3264" cy="1104"/>
          </a:xfrm>
        </p:grpSpPr>
        <p:sp>
          <p:nvSpPr>
            <p:cNvPr id="9225" name="Rectangle 12"/>
            <p:cNvSpPr>
              <a:spLocks noChangeArrowheads="1"/>
            </p:cNvSpPr>
            <p:nvPr/>
          </p:nvSpPr>
          <p:spPr bwMode="auto">
            <a:xfrm>
              <a:off x="1104" y="3456"/>
              <a:ext cx="144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6" name="Rectangle 13"/>
            <p:cNvSpPr>
              <a:spLocks noChangeArrowheads="1"/>
            </p:cNvSpPr>
            <p:nvPr/>
          </p:nvSpPr>
          <p:spPr bwMode="auto">
            <a:xfrm>
              <a:off x="1632" y="3840"/>
              <a:ext cx="86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7" name="Rectangle 14"/>
            <p:cNvSpPr>
              <a:spLocks noChangeArrowheads="1"/>
            </p:cNvSpPr>
            <p:nvPr/>
          </p:nvSpPr>
          <p:spPr bwMode="auto">
            <a:xfrm>
              <a:off x="1440" y="3072"/>
              <a:ext cx="134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8" name="AutoShape 15"/>
            <p:cNvSpPr>
              <a:spLocks noChangeArrowheads="1"/>
            </p:cNvSpPr>
            <p:nvPr/>
          </p:nvSpPr>
          <p:spPr bwMode="auto">
            <a:xfrm>
              <a:off x="1872" y="2976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9" name="AutoShape 16"/>
            <p:cNvSpPr>
              <a:spLocks noChangeArrowheads="1"/>
            </p:cNvSpPr>
            <p:nvPr/>
          </p:nvSpPr>
          <p:spPr bwMode="auto">
            <a:xfrm>
              <a:off x="1872" y="3744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0" name="AutoShape 17"/>
            <p:cNvSpPr>
              <a:spLocks noChangeArrowheads="1"/>
            </p:cNvSpPr>
            <p:nvPr/>
          </p:nvSpPr>
          <p:spPr bwMode="auto">
            <a:xfrm>
              <a:off x="1872" y="336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1" name="Rectangle 18"/>
            <p:cNvSpPr>
              <a:spLocks noChangeArrowheads="1"/>
            </p:cNvSpPr>
            <p:nvPr/>
          </p:nvSpPr>
          <p:spPr bwMode="auto">
            <a:xfrm>
              <a:off x="2544" y="3456"/>
              <a:ext cx="120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2" name="Rectangle 19"/>
            <p:cNvSpPr>
              <a:spLocks noChangeArrowheads="1"/>
            </p:cNvSpPr>
            <p:nvPr/>
          </p:nvSpPr>
          <p:spPr bwMode="auto">
            <a:xfrm>
              <a:off x="2784" y="3072"/>
              <a:ext cx="960" cy="14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3" name="Rectangle 20"/>
            <p:cNvSpPr>
              <a:spLocks noChangeArrowheads="1"/>
            </p:cNvSpPr>
            <p:nvPr/>
          </p:nvSpPr>
          <p:spPr bwMode="auto">
            <a:xfrm>
              <a:off x="480" y="3072"/>
              <a:ext cx="96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4" name="Rectangle 21"/>
            <p:cNvSpPr>
              <a:spLocks noChangeArrowheads="1"/>
            </p:cNvSpPr>
            <p:nvPr/>
          </p:nvSpPr>
          <p:spPr bwMode="auto">
            <a:xfrm>
              <a:off x="2496" y="3840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5" name="Rectangle 22"/>
            <p:cNvSpPr>
              <a:spLocks noChangeArrowheads="1"/>
            </p:cNvSpPr>
            <p:nvPr/>
          </p:nvSpPr>
          <p:spPr bwMode="auto">
            <a:xfrm>
              <a:off x="480" y="3840"/>
              <a:ext cx="1152" cy="1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6" name="Rectangle 23"/>
            <p:cNvSpPr>
              <a:spLocks noChangeArrowheads="1"/>
            </p:cNvSpPr>
            <p:nvPr/>
          </p:nvSpPr>
          <p:spPr bwMode="auto">
            <a:xfrm>
              <a:off x="480" y="3456"/>
              <a:ext cx="672" cy="144"/>
            </a:xfrm>
            <a:prstGeom prst="rect">
              <a:avLst/>
            </a:prstGeom>
            <a:solidFill>
              <a:srgbClr val="800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Indirect association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28800" y="2514600"/>
            <a:ext cx="5181600" cy="1752600"/>
            <a:chOff x="480" y="2976"/>
            <a:chExt cx="3264" cy="1104"/>
          </a:xfrm>
        </p:grpSpPr>
        <p:sp>
          <p:nvSpPr>
            <p:cNvPr id="10257" name="Rectangle 4"/>
            <p:cNvSpPr>
              <a:spLocks noChangeArrowheads="1"/>
            </p:cNvSpPr>
            <p:nvPr/>
          </p:nvSpPr>
          <p:spPr bwMode="auto">
            <a:xfrm>
              <a:off x="1104" y="3456"/>
              <a:ext cx="144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8" name="Rectangle 5"/>
            <p:cNvSpPr>
              <a:spLocks noChangeArrowheads="1"/>
            </p:cNvSpPr>
            <p:nvPr/>
          </p:nvSpPr>
          <p:spPr bwMode="auto">
            <a:xfrm>
              <a:off x="1632" y="3840"/>
              <a:ext cx="86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9" name="Rectangle 6"/>
            <p:cNvSpPr>
              <a:spLocks noChangeArrowheads="1"/>
            </p:cNvSpPr>
            <p:nvPr/>
          </p:nvSpPr>
          <p:spPr bwMode="auto">
            <a:xfrm>
              <a:off x="1440" y="3072"/>
              <a:ext cx="134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0" name="AutoShape 7"/>
            <p:cNvSpPr>
              <a:spLocks noChangeArrowheads="1"/>
            </p:cNvSpPr>
            <p:nvPr/>
          </p:nvSpPr>
          <p:spPr bwMode="auto">
            <a:xfrm>
              <a:off x="1872" y="2976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1" name="AutoShape 8"/>
            <p:cNvSpPr>
              <a:spLocks noChangeArrowheads="1"/>
            </p:cNvSpPr>
            <p:nvPr/>
          </p:nvSpPr>
          <p:spPr bwMode="auto">
            <a:xfrm>
              <a:off x="1872" y="3744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2" name="AutoShape 9"/>
            <p:cNvSpPr>
              <a:spLocks noChangeArrowheads="1"/>
            </p:cNvSpPr>
            <p:nvPr/>
          </p:nvSpPr>
          <p:spPr bwMode="auto">
            <a:xfrm>
              <a:off x="1872" y="336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2544" y="3456"/>
              <a:ext cx="120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2784" y="3072"/>
              <a:ext cx="960" cy="14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5" name="Rectangle 12"/>
            <p:cNvSpPr>
              <a:spLocks noChangeArrowheads="1"/>
            </p:cNvSpPr>
            <p:nvPr/>
          </p:nvSpPr>
          <p:spPr bwMode="auto">
            <a:xfrm>
              <a:off x="480" y="3072"/>
              <a:ext cx="96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6" name="Rectangle 13"/>
            <p:cNvSpPr>
              <a:spLocks noChangeArrowheads="1"/>
            </p:cNvSpPr>
            <p:nvPr/>
          </p:nvSpPr>
          <p:spPr bwMode="auto">
            <a:xfrm>
              <a:off x="2496" y="3840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7" name="Rectangle 14"/>
            <p:cNvSpPr>
              <a:spLocks noChangeArrowheads="1"/>
            </p:cNvSpPr>
            <p:nvPr/>
          </p:nvSpPr>
          <p:spPr bwMode="auto">
            <a:xfrm>
              <a:off x="480" y="3840"/>
              <a:ext cx="1152" cy="1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8" name="Rectangle 15"/>
            <p:cNvSpPr>
              <a:spLocks noChangeArrowheads="1"/>
            </p:cNvSpPr>
            <p:nvPr/>
          </p:nvSpPr>
          <p:spPr bwMode="auto">
            <a:xfrm>
              <a:off x="480" y="3456"/>
              <a:ext cx="672" cy="144"/>
            </a:xfrm>
            <a:prstGeom prst="rect">
              <a:avLst/>
            </a:prstGeom>
            <a:solidFill>
              <a:srgbClr val="800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584325" y="4343400"/>
            <a:ext cx="6692900" cy="1211263"/>
            <a:chOff x="998" y="2496"/>
            <a:chExt cx="4216" cy="763"/>
          </a:xfrm>
        </p:grpSpPr>
        <p:sp>
          <p:nvSpPr>
            <p:cNvPr id="10255" name="Line 17"/>
            <p:cNvSpPr>
              <a:spLocks noChangeShapeType="1"/>
            </p:cNvSpPr>
            <p:nvPr/>
          </p:nvSpPr>
          <p:spPr bwMode="auto">
            <a:xfrm flipV="1">
              <a:off x="1920" y="2496"/>
              <a:ext cx="384" cy="48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6" name="Text Box 18"/>
            <p:cNvSpPr txBox="1">
              <a:spLocks noChangeArrowheads="1"/>
            </p:cNvSpPr>
            <p:nvPr/>
          </p:nvSpPr>
          <p:spPr bwMode="auto">
            <a:xfrm>
              <a:off x="998" y="2894"/>
              <a:ext cx="421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>
                  <a:solidFill>
                    <a:prstClr val="black"/>
                  </a:solidFill>
                  <a:latin typeface="Gill Sans"/>
                  <a:ea typeface="MS PGothic" pitchFamily="34" charset="-128"/>
                </a:rPr>
                <a:t>this SNP will be associated with disease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057400" y="2590800"/>
            <a:ext cx="4191000" cy="1600200"/>
            <a:chOff x="1296" y="1392"/>
            <a:chExt cx="2640" cy="1008"/>
          </a:xfrm>
        </p:grpSpPr>
        <p:sp>
          <p:nvSpPr>
            <p:cNvPr id="24596" name="AutoShape 20"/>
            <p:cNvSpPr>
              <a:spLocks noChangeArrowheads="1"/>
            </p:cNvSpPr>
            <p:nvPr/>
          </p:nvSpPr>
          <p:spPr bwMode="auto">
            <a:xfrm>
              <a:off x="2280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7" name="AutoShape 21"/>
            <p:cNvSpPr>
              <a:spLocks noChangeArrowheads="1"/>
            </p:cNvSpPr>
            <p:nvPr/>
          </p:nvSpPr>
          <p:spPr bwMode="auto">
            <a:xfrm>
              <a:off x="2280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8" name="AutoShape 22"/>
            <p:cNvSpPr>
              <a:spLocks noChangeArrowheads="1"/>
            </p:cNvSpPr>
            <p:nvPr/>
          </p:nvSpPr>
          <p:spPr bwMode="auto">
            <a:xfrm>
              <a:off x="2280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9" name="AutoShape 23"/>
            <p:cNvSpPr>
              <a:spLocks noChangeArrowheads="1"/>
            </p:cNvSpPr>
            <p:nvPr/>
          </p:nvSpPr>
          <p:spPr bwMode="auto">
            <a:xfrm>
              <a:off x="3696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0" name="AutoShape 24"/>
            <p:cNvSpPr>
              <a:spLocks noChangeArrowheads="1"/>
            </p:cNvSpPr>
            <p:nvPr/>
          </p:nvSpPr>
          <p:spPr bwMode="auto">
            <a:xfrm>
              <a:off x="3696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1" name="AutoShape 25"/>
            <p:cNvSpPr>
              <a:spLocks noChangeArrowheads="1"/>
            </p:cNvSpPr>
            <p:nvPr/>
          </p:nvSpPr>
          <p:spPr bwMode="auto">
            <a:xfrm>
              <a:off x="3696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2" name="AutoShape 26"/>
            <p:cNvSpPr>
              <a:spLocks noChangeArrowheads="1"/>
            </p:cNvSpPr>
            <p:nvPr/>
          </p:nvSpPr>
          <p:spPr bwMode="auto">
            <a:xfrm>
              <a:off x="1296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3" name="AutoShape 27"/>
            <p:cNvSpPr>
              <a:spLocks noChangeArrowheads="1"/>
            </p:cNvSpPr>
            <p:nvPr/>
          </p:nvSpPr>
          <p:spPr bwMode="auto">
            <a:xfrm>
              <a:off x="1296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4" name="AutoShape 28"/>
            <p:cNvSpPr>
              <a:spLocks noChangeArrowheads="1"/>
            </p:cNvSpPr>
            <p:nvPr/>
          </p:nvSpPr>
          <p:spPr bwMode="auto">
            <a:xfrm>
              <a:off x="1296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4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oodexper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546225"/>
            <a:ext cx="399415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444256a-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8625" y="338138"/>
            <a:ext cx="8574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>
                <a:solidFill>
                  <a:srgbClr val="000000"/>
                </a:solidFill>
              </a:rPr>
              <a:t>High density SNP arrays – up to 1 million SNPs</a:t>
            </a:r>
          </a:p>
        </p:txBody>
      </p:sp>
    </p:spTree>
    <p:extLst>
      <p:ext uri="{BB962C8B-B14F-4D97-AF65-F5344CB8AC3E}">
        <p14:creationId xmlns:p14="http://schemas.microsoft.com/office/powerpoint/2010/main" val="42178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257800"/>
          </a:xfrm>
          <a:solidFill>
            <a:schemeClr val="bg1"/>
          </a:solidFill>
        </p:spPr>
        <p:txBody>
          <a:bodyPr lIns="92075" tIns="46038" rIns="92075" bIns="46038"/>
          <a:lstStyle/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/>
          </a:p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>
              <a:latin typeface="Univers" pitchFamily="34" charset="0"/>
            </a:endParaRPr>
          </a:p>
        </p:txBody>
      </p:sp>
      <p:pic>
        <p:nvPicPr>
          <p:cNvPr id="74755" name="Picture 3" descr="Abbildung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173163"/>
            <a:ext cx="808355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216025" y="14843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93888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570163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38512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4989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5119688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5753100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4293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7077075" y="1700213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7812088" y="1700213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4140200" y="1341438"/>
            <a:ext cx="51847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0000"/>
                </a:solidFill>
                <a:latin typeface="Arial"/>
              </a:rPr>
              <a:t>500,000 – 5,000,000 </a:t>
            </a:r>
            <a:r>
              <a:rPr lang="de-DE" b="1" dirty="0">
                <a:solidFill>
                  <a:srgbClr val="FF0000"/>
                </a:solidFill>
                <a:latin typeface="Arial"/>
              </a:rPr>
              <a:t>SNPs</a:t>
            </a:r>
            <a:r>
              <a:rPr lang="de-DE" b="1" dirty="0">
                <a:solidFill>
                  <a:srgbClr val="000000"/>
                </a:solidFill>
                <a:latin typeface="Arial"/>
              </a:rPr>
              <a:t> </a:t>
            </a:r>
            <a:br>
              <a:rPr lang="de-DE" b="1" dirty="0">
                <a:solidFill>
                  <a:srgbClr val="000000"/>
                </a:solidFill>
                <a:latin typeface="Arial"/>
              </a:rPr>
            </a:br>
            <a:r>
              <a:rPr lang="de-DE" b="1" dirty="0">
                <a:solidFill>
                  <a:srgbClr val="000000"/>
                </a:solidFill>
                <a:latin typeface="Arial"/>
              </a:rPr>
              <a:t>Human Genome  - 3,1x10</a:t>
            </a:r>
            <a:r>
              <a:rPr lang="de-DE" b="1" baseline="30000" dirty="0">
                <a:solidFill>
                  <a:srgbClr val="000000"/>
                </a:solidFill>
                <a:latin typeface="Arial"/>
              </a:rPr>
              <a:t>9</a:t>
            </a:r>
            <a:r>
              <a:rPr lang="de-DE" b="1" dirty="0">
                <a:solidFill>
                  <a:srgbClr val="000000"/>
                </a:solidFill>
                <a:latin typeface="Arial"/>
              </a:rPr>
              <a:t> Base Pairs </a:t>
            </a:r>
            <a:r>
              <a:rPr lang="de-DE" b="1" dirty="0">
                <a:solidFill>
                  <a:srgbClr val="FF0000"/>
                </a:solidFill>
                <a:latin typeface="Arial"/>
              </a:rPr>
              <a:t/>
            </a:r>
            <a:br>
              <a:rPr lang="de-DE" b="1" dirty="0">
                <a:solidFill>
                  <a:srgbClr val="FF0000"/>
                </a:solidFill>
                <a:latin typeface="Arial"/>
              </a:rPr>
            </a:br>
            <a:endParaRPr lang="de-DE" b="1" dirty="0">
              <a:solidFill>
                <a:srgbClr val="FF0000"/>
              </a:solidFill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latin typeface="Arial"/>
              </a:rPr>
              <a:t> </a:t>
            </a:r>
            <a:br>
              <a:rPr lang="de-DE" b="1" dirty="0">
                <a:solidFill>
                  <a:srgbClr val="FF0000"/>
                </a:solidFill>
                <a:latin typeface="Arial"/>
              </a:rPr>
            </a:br>
            <a:endParaRPr lang="de-DE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 flipH="1">
            <a:off x="125888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H="1">
            <a:off x="125888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 flipH="1">
            <a:off x="125888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58888" y="1557338"/>
            <a:ext cx="217487" cy="2519362"/>
            <a:chOff x="793" y="981"/>
            <a:chExt cx="137" cy="1587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82" name="Line 20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3" name="Line 21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4" name="Line 22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5" name="Line 23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6" name="Line 24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7" name="Line 25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8" name="Line 26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9" name="Line 27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0" name="Line 28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1" name="Line 29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2" name="Line 30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3" name="Line 31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4" name="Line 32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5" name="Line 33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6" name="Line 34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7" name="Line 35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8" name="Line 36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9" name="Line 37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64" name="Line 3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5" name="Line 4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6" name="Line 4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7" name="Line 4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8" name="Line 4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9" name="Line 4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0" name="Line 4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1" name="Line 4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2" name="Line 4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3" name="Line 4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4" name="Line 4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5" name="Line 5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6" name="Line 5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7" name="Line 5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8" name="Line 5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9" name="Line 5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0" name="Line 5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1" name="Line 5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1906588" y="1663700"/>
            <a:ext cx="217487" cy="2519363"/>
            <a:chOff x="793" y="981"/>
            <a:chExt cx="137" cy="1587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44" name="Line 5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5" name="Line 6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6" name="Line 6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7" name="Line 6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8" name="Line 6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9" name="Line 6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0" name="Line 6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1" name="Line 6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2" name="Line 6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3" name="Line 6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4" name="Line 6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5" name="Line 7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6" name="Line 7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7" name="Line 7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8" name="Line 7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9" name="Line 7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0" name="Line 7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1" name="Line 7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77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26" name="Line 78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27" name="Line 79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28" name="Line 80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29" name="Line 81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0" name="Line 82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1" name="Line 83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2" name="Line 84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3" name="Line 85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4" name="Line 86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5" name="Line 87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6" name="Line 88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7" name="Line 89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8" name="Line 90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9" name="Line 91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0" name="Line 92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1" name="Line 93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2" name="Line 94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3" name="Line 95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2555875" y="2205038"/>
            <a:ext cx="217488" cy="1223962"/>
            <a:chOff x="793" y="981"/>
            <a:chExt cx="137" cy="771"/>
          </a:xfrm>
        </p:grpSpPr>
        <p:sp>
          <p:nvSpPr>
            <p:cNvPr id="75206" name="Line 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7" name="Line 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8" name="Line 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9" name="Line 1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0" name="Line 1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1" name="Line 1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2" name="Line 1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3" name="Line 1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4" name="Line 1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5" name="Line 1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6" name="Line 1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7" name="Line 1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8" name="Line 1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9" name="Line 1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0" name="Line 1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1" name="Line 1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2" name="Line 1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3" name="Line 1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773" name="Line 115"/>
          <p:cNvSpPr>
            <a:spLocks noChangeShapeType="1"/>
          </p:cNvSpPr>
          <p:nvPr/>
        </p:nvSpPr>
        <p:spPr bwMode="auto">
          <a:xfrm flipH="1">
            <a:off x="2555875" y="35004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4" name="Line 116"/>
          <p:cNvSpPr>
            <a:spLocks noChangeShapeType="1"/>
          </p:cNvSpPr>
          <p:nvPr/>
        </p:nvSpPr>
        <p:spPr bwMode="auto">
          <a:xfrm flipH="1">
            <a:off x="2555875" y="35718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5" name="Line 117"/>
          <p:cNvSpPr>
            <a:spLocks noChangeShapeType="1"/>
          </p:cNvSpPr>
          <p:nvPr/>
        </p:nvSpPr>
        <p:spPr bwMode="auto">
          <a:xfrm flipH="1">
            <a:off x="2555875" y="36433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6" name="Line 118"/>
          <p:cNvSpPr>
            <a:spLocks noChangeShapeType="1"/>
          </p:cNvSpPr>
          <p:nvPr/>
        </p:nvSpPr>
        <p:spPr bwMode="auto">
          <a:xfrm flipH="1">
            <a:off x="2555875" y="37163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7" name="Line 119"/>
          <p:cNvSpPr>
            <a:spLocks noChangeShapeType="1"/>
          </p:cNvSpPr>
          <p:nvPr/>
        </p:nvSpPr>
        <p:spPr bwMode="auto">
          <a:xfrm flipH="1">
            <a:off x="2555875" y="37877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8" name="Line 120"/>
          <p:cNvSpPr>
            <a:spLocks noChangeShapeType="1"/>
          </p:cNvSpPr>
          <p:nvPr/>
        </p:nvSpPr>
        <p:spPr bwMode="auto">
          <a:xfrm flipH="1">
            <a:off x="2555875" y="38592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9" name="Line 121"/>
          <p:cNvSpPr>
            <a:spLocks noChangeShapeType="1"/>
          </p:cNvSpPr>
          <p:nvPr/>
        </p:nvSpPr>
        <p:spPr bwMode="auto">
          <a:xfrm flipH="1">
            <a:off x="2555875" y="39322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0" name="Line 122"/>
          <p:cNvSpPr>
            <a:spLocks noChangeShapeType="1"/>
          </p:cNvSpPr>
          <p:nvPr/>
        </p:nvSpPr>
        <p:spPr bwMode="auto">
          <a:xfrm flipH="1">
            <a:off x="2555875" y="40036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1" name="Line 123"/>
          <p:cNvSpPr>
            <a:spLocks noChangeShapeType="1"/>
          </p:cNvSpPr>
          <p:nvPr/>
        </p:nvSpPr>
        <p:spPr bwMode="auto">
          <a:xfrm flipH="1">
            <a:off x="255587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2" name="Line 124"/>
          <p:cNvSpPr>
            <a:spLocks noChangeShapeType="1"/>
          </p:cNvSpPr>
          <p:nvPr/>
        </p:nvSpPr>
        <p:spPr bwMode="auto">
          <a:xfrm flipH="1">
            <a:off x="255587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3" name="Line 125"/>
          <p:cNvSpPr>
            <a:spLocks noChangeShapeType="1"/>
          </p:cNvSpPr>
          <p:nvPr/>
        </p:nvSpPr>
        <p:spPr bwMode="auto">
          <a:xfrm flipH="1">
            <a:off x="255587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4" name="Line 126"/>
          <p:cNvSpPr>
            <a:spLocks noChangeShapeType="1"/>
          </p:cNvSpPr>
          <p:nvPr/>
        </p:nvSpPr>
        <p:spPr bwMode="auto">
          <a:xfrm flipH="1">
            <a:off x="255587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5" name="Line 127"/>
          <p:cNvSpPr>
            <a:spLocks noChangeShapeType="1"/>
          </p:cNvSpPr>
          <p:nvPr/>
        </p:nvSpPr>
        <p:spPr bwMode="auto">
          <a:xfrm flipH="1">
            <a:off x="255587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3201988" y="2278063"/>
            <a:ext cx="217487" cy="1223962"/>
            <a:chOff x="793" y="981"/>
            <a:chExt cx="137" cy="771"/>
          </a:xfrm>
        </p:grpSpPr>
        <p:sp>
          <p:nvSpPr>
            <p:cNvPr id="75188" name="Line 129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9" name="Line 130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0" name="Line 131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1" name="Line 132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2" name="Line 133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3" name="Line 134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4" name="Line 135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5" name="Line 136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6" name="Line 137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7" name="Line 138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8" name="Line 139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9" name="Line 140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0" name="Line 141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1" name="Line 142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2" name="Line 143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3" name="Line 144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4" name="Line 145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5" name="Line 146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787" name="Line 147"/>
          <p:cNvSpPr>
            <a:spLocks noChangeShapeType="1"/>
          </p:cNvSpPr>
          <p:nvPr/>
        </p:nvSpPr>
        <p:spPr bwMode="auto">
          <a:xfrm flipH="1">
            <a:off x="3201988" y="3573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8" name="Line 148"/>
          <p:cNvSpPr>
            <a:spLocks noChangeShapeType="1"/>
          </p:cNvSpPr>
          <p:nvPr/>
        </p:nvSpPr>
        <p:spPr bwMode="auto">
          <a:xfrm flipH="1">
            <a:off x="3201988" y="3644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9" name="Line 149"/>
          <p:cNvSpPr>
            <a:spLocks noChangeShapeType="1"/>
          </p:cNvSpPr>
          <p:nvPr/>
        </p:nvSpPr>
        <p:spPr bwMode="auto">
          <a:xfrm flipH="1">
            <a:off x="3201988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3201988" y="3789363"/>
            <a:ext cx="217487" cy="576262"/>
            <a:chOff x="2017" y="2387"/>
            <a:chExt cx="137" cy="363"/>
          </a:xfrm>
        </p:grpSpPr>
        <p:sp>
          <p:nvSpPr>
            <p:cNvPr id="75179" name="Line 151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0" name="Line 152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1" name="Line 153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2" name="Line 154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3" name="Line 155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4" name="Line 156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5" name="Line 157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6" name="Line 158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7" name="Line 159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60"/>
          <p:cNvGrpSpPr>
            <a:grpSpLocks/>
          </p:cNvGrpSpPr>
          <p:nvPr/>
        </p:nvGrpSpPr>
        <p:grpSpPr bwMode="auto">
          <a:xfrm>
            <a:off x="3897313" y="2422525"/>
            <a:ext cx="217487" cy="1223963"/>
            <a:chOff x="793" y="981"/>
            <a:chExt cx="137" cy="771"/>
          </a:xfrm>
        </p:grpSpPr>
        <p:sp>
          <p:nvSpPr>
            <p:cNvPr id="75161" name="Line 161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2" name="Line 162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3" name="Line 163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4" name="Line 164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5" name="Line 165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6" name="Line 166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7" name="Line 167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8" name="Line 168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9" name="Line 169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0" name="Line 170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1" name="Line 171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2" name="Line 172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3" name="Line 173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4" name="Line 174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5" name="Line 175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6" name="Line 176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7" name="Line 177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8" name="Line 178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792" name="Line 179"/>
          <p:cNvSpPr>
            <a:spLocks noChangeShapeType="1"/>
          </p:cNvSpPr>
          <p:nvPr/>
        </p:nvSpPr>
        <p:spPr bwMode="auto">
          <a:xfrm flipH="1">
            <a:off x="1906588" y="424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3" name="Line 180"/>
          <p:cNvSpPr>
            <a:spLocks noChangeShapeType="1"/>
          </p:cNvSpPr>
          <p:nvPr/>
        </p:nvSpPr>
        <p:spPr bwMode="auto">
          <a:xfrm flipH="1">
            <a:off x="1908175" y="43180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4" name="Line 181"/>
          <p:cNvSpPr>
            <a:spLocks noChangeShapeType="1"/>
          </p:cNvSpPr>
          <p:nvPr/>
        </p:nvSpPr>
        <p:spPr bwMode="auto">
          <a:xfrm flipH="1">
            <a:off x="1908175" y="43989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5" name="Line 182"/>
          <p:cNvSpPr>
            <a:spLocks noChangeShapeType="1"/>
          </p:cNvSpPr>
          <p:nvPr/>
        </p:nvSpPr>
        <p:spPr bwMode="auto">
          <a:xfrm flipH="1">
            <a:off x="1258888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6" name="Line 183"/>
          <p:cNvSpPr>
            <a:spLocks noChangeShapeType="1"/>
          </p:cNvSpPr>
          <p:nvPr/>
        </p:nvSpPr>
        <p:spPr bwMode="auto">
          <a:xfrm flipH="1">
            <a:off x="1258888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7" name="Line 184"/>
          <p:cNvSpPr>
            <a:spLocks noChangeShapeType="1"/>
          </p:cNvSpPr>
          <p:nvPr/>
        </p:nvSpPr>
        <p:spPr bwMode="auto">
          <a:xfrm flipH="1">
            <a:off x="1258888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8" name="Line 185"/>
          <p:cNvSpPr>
            <a:spLocks noChangeShapeType="1"/>
          </p:cNvSpPr>
          <p:nvPr/>
        </p:nvSpPr>
        <p:spPr bwMode="auto">
          <a:xfrm flipH="1">
            <a:off x="1258888" y="43656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2" name="Group 186"/>
          <p:cNvGrpSpPr>
            <a:grpSpLocks/>
          </p:cNvGrpSpPr>
          <p:nvPr/>
        </p:nvGrpSpPr>
        <p:grpSpPr bwMode="auto">
          <a:xfrm>
            <a:off x="2555875" y="5013325"/>
            <a:ext cx="217488" cy="1223963"/>
            <a:chOff x="793" y="981"/>
            <a:chExt cx="137" cy="771"/>
          </a:xfrm>
        </p:grpSpPr>
        <p:sp>
          <p:nvSpPr>
            <p:cNvPr id="75143" name="Line 18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4" name="Line 18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5" name="Line 18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6" name="Line 19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7" name="Line 19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8" name="Line 19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9" name="Line 19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0" name="Line 19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1" name="Line 19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2" name="Line 19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3" name="Line 19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4" name="Line 19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5" name="Line 19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6" name="Line 20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7" name="Line 20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8" name="Line 20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9" name="Line 20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0" name="Line 20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205"/>
          <p:cNvGrpSpPr>
            <a:grpSpLocks/>
          </p:cNvGrpSpPr>
          <p:nvPr/>
        </p:nvGrpSpPr>
        <p:grpSpPr bwMode="auto">
          <a:xfrm>
            <a:off x="1906588" y="4979988"/>
            <a:ext cx="217487" cy="1223962"/>
            <a:chOff x="793" y="981"/>
            <a:chExt cx="137" cy="771"/>
          </a:xfrm>
        </p:grpSpPr>
        <p:sp>
          <p:nvSpPr>
            <p:cNvPr id="75125" name="Line 20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6" name="Line 20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7" name="Line 20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8" name="Line 20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9" name="Line 21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0" name="Line 21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1" name="Line 21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2" name="Line 21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3" name="Line 21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4" name="Line 21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5" name="Line 21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6" name="Line 21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7" name="Line 21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8" name="Line 21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9" name="Line 22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0" name="Line 22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1" name="Line 22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2" name="Line 22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224"/>
          <p:cNvGrpSpPr>
            <a:grpSpLocks/>
          </p:cNvGrpSpPr>
          <p:nvPr/>
        </p:nvGrpSpPr>
        <p:grpSpPr bwMode="auto">
          <a:xfrm>
            <a:off x="1281113" y="4941888"/>
            <a:ext cx="217487" cy="1223962"/>
            <a:chOff x="793" y="981"/>
            <a:chExt cx="137" cy="771"/>
          </a:xfrm>
        </p:grpSpPr>
        <p:sp>
          <p:nvSpPr>
            <p:cNvPr id="75107" name="Line 22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8" name="Line 22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9" name="Line 22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0" name="Line 22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1" name="Line 22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2" name="Line 23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3" name="Line 23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4" name="Line 23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5" name="Line 23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6" name="Line 23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7" name="Line 23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8" name="Line 23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9" name="Line 23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0" name="Line 23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1" name="Line 23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2" name="Line 24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3" name="Line 24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4" name="Line 24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243"/>
          <p:cNvGrpSpPr>
            <a:grpSpLocks/>
          </p:cNvGrpSpPr>
          <p:nvPr/>
        </p:nvGrpSpPr>
        <p:grpSpPr bwMode="auto">
          <a:xfrm>
            <a:off x="7739063" y="2913063"/>
            <a:ext cx="217487" cy="1223962"/>
            <a:chOff x="793" y="981"/>
            <a:chExt cx="137" cy="771"/>
          </a:xfrm>
        </p:grpSpPr>
        <p:sp>
          <p:nvSpPr>
            <p:cNvPr id="75089" name="Line 24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0" name="Line 24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1" name="Line 24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2" name="Line 24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3" name="Line 24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4" name="Line 24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5" name="Line 25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6" name="Line 25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7" name="Line 25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8" name="Line 25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9" name="Line 25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0" name="Line 25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1" name="Line 25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2" name="Line 25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3" name="Line 25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4" name="Line 25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5" name="Line 26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6" name="Line 26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03" name="Line 262"/>
          <p:cNvSpPr>
            <a:spLocks noChangeShapeType="1"/>
          </p:cNvSpPr>
          <p:nvPr/>
        </p:nvSpPr>
        <p:spPr bwMode="auto">
          <a:xfrm flipH="1">
            <a:off x="3201988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04" name="Line 263"/>
          <p:cNvSpPr>
            <a:spLocks noChangeShapeType="1"/>
          </p:cNvSpPr>
          <p:nvPr/>
        </p:nvSpPr>
        <p:spPr bwMode="auto">
          <a:xfrm flipH="1">
            <a:off x="3897313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05" name="Line 264"/>
          <p:cNvSpPr>
            <a:spLocks noChangeShapeType="1"/>
          </p:cNvSpPr>
          <p:nvPr/>
        </p:nvSpPr>
        <p:spPr bwMode="auto">
          <a:xfrm flipH="1">
            <a:off x="3897313" y="37893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06" name="Line 265"/>
          <p:cNvSpPr>
            <a:spLocks noChangeShapeType="1"/>
          </p:cNvSpPr>
          <p:nvPr/>
        </p:nvSpPr>
        <p:spPr bwMode="auto">
          <a:xfrm flipH="1">
            <a:off x="3897313" y="38608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6" name="Group 266"/>
          <p:cNvGrpSpPr>
            <a:grpSpLocks/>
          </p:cNvGrpSpPr>
          <p:nvPr/>
        </p:nvGrpSpPr>
        <p:grpSpPr bwMode="auto">
          <a:xfrm>
            <a:off x="7091363" y="5564188"/>
            <a:ext cx="217487" cy="576262"/>
            <a:chOff x="2017" y="2387"/>
            <a:chExt cx="137" cy="363"/>
          </a:xfrm>
        </p:grpSpPr>
        <p:sp>
          <p:nvSpPr>
            <p:cNvPr id="75080" name="Line 26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1" name="Line 26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2" name="Line 26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3" name="Line 27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4" name="Line 27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5" name="Line 27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6" name="Line 27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7" name="Line 27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8" name="Line 27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276"/>
          <p:cNvGrpSpPr>
            <a:grpSpLocks/>
          </p:cNvGrpSpPr>
          <p:nvPr/>
        </p:nvGrpSpPr>
        <p:grpSpPr bwMode="auto">
          <a:xfrm>
            <a:off x="6442075" y="5564188"/>
            <a:ext cx="217488" cy="576262"/>
            <a:chOff x="2017" y="2387"/>
            <a:chExt cx="137" cy="363"/>
          </a:xfrm>
        </p:grpSpPr>
        <p:sp>
          <p:nvSpPr>
            <p:cNvPr id="75071" name="Line 27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2" name="Line 27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3" name="Line 27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4" name="Line 28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5" name="Line 28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6" name="Line 28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7" name="Line 28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8" name="Line 28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9" name="Line 28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286"/>
          <p:cNvGrpSpPr>
            <a:grpSpLocks/>
          </p:cNvGrpSpPr>
          <p:nvPr/>
        </p:nvGrpSpPr>
        <p:grpSpPr bwMode="auto">
          <a:xfrm>
            <a:off x="5768975" y="5445125"/>
            <a:ext cx="217488" cy="576263"/>
            <a:chOff x="2017" y="2387"/>
            <a:chExt cx="137" cy="363"/>
          </a:xfrm>
        </p:grpSpPr>
        <p:sp>
          <p:nvSpPr>
            <p:cNvPr id="75062" name="Line 28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3" name="Line 28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4" name="Line 28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5" name="Line 29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6" name="Line 29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7" name="Line 29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8" name="Line 29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9" name="Line 29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0" name="Line 29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296"/>
          <p:cNvGrpSpPr>
            <a:grpSpLocks/>
          </p:cNvGrpSpPr>
          <p:nvPr/>
        </p:nvGrpSpPr>
        <p:grpSpPr bwMode="auto">
          <a:xfrm>
            <a:off x="4498975" y="2492375"/>
            <a:ext cx="217488" cy="1223963"/>
            <a:chOff x="793" y="981"/>
            <a:chExt cx="137" cy="771"/>
          </a:xfrm>
        </p:grpSpPr>
        <p:sp>
          <p:nvSpPr>
            <p:cNvPr id="75044" name="Line 2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5" name="Line 2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6" name="Line 2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7" name="Line 3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8" name="Line 3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9" name="Line 3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0" name="Line 3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1" name="Line 3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2" name="Line 3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3" name="Line 3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4" name="Line 3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5" name="Line 3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6" name="Line 3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7" name="Line 3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8" name="Line 3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9" name="Line 3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0" name="Line 3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1" name="Line 3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315"/>
          <p:cNvGrpSpPr>
            <a:grpSpLocks/>
          </p:cNvGrpSpPr>
          <p:nvPr/>
        </p:nvGrpSpPr>
        <p:grpSpPr bwMode="auto">
          <a:xfrm>
            <a:off x="4500563" y="3789363"/>
            <a:ext cx="217487" cy="576262"/>
            <a:chOff x="2017" y="2387"/>
            <a:chExt cx="137" cy="363"/>
          </a:xfrm>
        </p:grpSpPr>
        <p:sp>
          <p:nvSpPr>
            <p:cNvPr id="75035" name="Line 3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6" name="Line 3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7" name="Line 3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8" name="Line 3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9" name="Line 3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0" name="Line 3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1" name="Line 3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2" name="Line 3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3" name="Line 3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325"/>
          <p:cNvGrpSpPr>
            <a:grpSpLocks/>
          </p:cNvGrpSpPr>
          <p:nvPr/>
        </p:nvGrpSpPr>
        <p:grpSpPr bwMode="auto">
          <a:xfrm>
            <a:off x="5146675" y="2636838"/>
            <a:ext cx="217488" cy="576262"/>
            <a:chOff x="2017" y="2387"/>
            <a:chExt cx="137" cy="363"/>
          </a:xfrm>
        </p:grpSpPr>
        <p:sp>
          <p:nvSpPr>
            <p:cNvPr id="75026" name="Line 32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7" name="Line 32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8" name="Line 32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9" name="Line 32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0" name="Line 33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1" name="Line 33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2" name="Line 33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3" name="Line 33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4" name="Line 33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335"/>
          <p:cNvGrpSpPr>
            <a:grpSpLocks/>
          </p:cNvGrpSpPr>
          <p:nvPr/>
        </p:nvGrpSpPr>
        <p:grpSpPr bwMode="auto">
          <a:xfrm>
            <a:off x="5148263" y="3284538"/>
            <a:ext cx="217487" cy="576262"/>
            <a:chOff x="2017" y="2387"/>
            <a:chExt cx="137" cy="363"/>
          </a:xfrm>
        </p:grpSpPr>
        <p:sp>
          <p:nvSpPr>
            <p:cNvPr id="75017" name="Line 33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8" name="Line 33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9" name="Line 33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0" name="Line 33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1" name="Line 34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2" name="Line 34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3" name="Line 34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4" name="Line 34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5" name="Line 34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345"/>
          <p:cNvGrpSpPr>
            <a:grpSpLocks/>
          </p:cNvGrpSpPr>
          <p:nvPr/>
        </p:nvGrpSpPr>
        <p:grpSpPr bwMode="auto">
          <a:xfrm>
            <a:off x="5160963" y="3789363"/>
            <a:ext cx="217487" cy="576262"/>
            <a:chOff x="2017" y="2387"/>
            <a:chExt cx="137" cy="363"/>
          </a:xfrm>
        </p:grpSpPr>
        <p:sp>
          <p:nvSpPr>
            <p:cNvPr id="75008" name="Line 34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9" name="Line 34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0" name="Line 34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1" name="Line 34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2" name="Line 35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3" name="Line 35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4" name="Line 35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5" name="Line 35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6" name="Line 35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355"/>
          <p:cNvGrpSpPr>
            <a:grpSpLocks/>
          </p:cNvGrpSpPr>
          <p:nvPr/>
        </p:nvGrpSpPr>
        <p:grpSpPr bwMode="auto">
          <a:xfrm>
            <a:off x="5756275" y="2852738"/>
            <a:ext cx="217488" cy="1223962"/>
            <a:chOff x="793" y="981"/>
            <a:chExt cx="137" cy="771"/>
          </a:xfrm>
        </p:grpSpPr>
        <p:sp>
          <p:nvSpPr>
            <p:cNvPr id="74990" name="Line 35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1" name="Line 35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2" name="Line 35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3" name="Line 35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4" name="Line 36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5" name="Line 36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6" name="Line 36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7" name="Line 36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8" name="Line 36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9" name="Line 36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0" name="Line 36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1" name="Line 36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2" name="Line 36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3" name="Line 36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4" name="Line 37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5" name="Line 37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6" name="Line 37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7" name="Line 37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374"/>
          <p:cNvGrpSpPr>
            <a:grpSpLocks/>
          </p:cNvGrpSpPr>
          <p:nvPr/>
        </p:nvGrpSpPr>
        <p:grpSpPr bwMode="auto">
          <a:xfrm>
            <a:off x="6442075" y="2890838"/>
            <a:ext cx="217488" cy="1223962"/>
            <a:chOff x="793" y="981"/>
            <a:chExt cx="137" cy="771"/>
          </a:xfrm>
        </p:grpSpPr>
        <p:sp>
          <p:nvSpPr>
            <p:cNvPr id="74972" name="Line 37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3" name="Line 37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4" name="Line 37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5" name="Line 37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6" name="Line 37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7" name="Line 38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8" name="Line 38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9" name="Line 38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0" name="Line 38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1" name="Line 38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2" name="Line 38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3" name="Line 38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4" name="Line 38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5" name="Line 38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6" name="Line 38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7" name="Line 39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8" name="Line 39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9" name="Line 39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393"/>
          <p:cNvGrpSpPr>
            <a:grpSpLocks/>
          </p:cNvGrpSpPr>
          <p:nvPr/>
        </p:nvGrpSpPr>
        <p:grpSpPr bwMode="auto">
          <a:xfrm>
            <a:off x="7092950" y="2925763"/>
            <a:ext cx="217488" cy="1223962"/>
            <a:chOff x="793" y="981"/>
            <a:chExt cx="137" cy="771"/>
          </a:xfrm>
        </p:grpSpPr>
        <p:sp>
          <p:nvSpPr>
            <p:cNvPr id="74954" name="Line 39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5" name="Line 39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6" name="Line 39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7" name="Line 39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8" name="Line 39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9" name="Line 39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0" name="Line 40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1" name="Line 40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2" name="Line 40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3" name="Line 40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4" name="Line 40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5" name="Line 40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6" name="Line 40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7" name="Line 40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8" name="Line 40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9" name="Line 40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0" name="Line 41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1" name="Line 41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412"/>
          <p:cNvGrpSpPr>
            <a:grpSpLocks/>
          </p:cNvGrpSpPr>
          <p:nvPr/>
        </p:nvGrpSpPr>
        <p:grpSpPr bwMode="auto">
          <a:xfrm>
            <a:off x="7739063" y="4916488"/>
            <a:ext cx="217487" cy="1223962"/>
            <a:chOff x="793" y="981"/>
            <a:chExt cx="137" cy="771"/>
          </a:xfrm>
        </p:grpSpPr>
        <p:sp>
          <p:nvSpPr>
            <p:cNvPr id="74936" name="Line 413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7" name="Line 414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8" name="Line 415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9" name="Line 416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0" name="Line 417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1" name="Line 418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2" name="Line 419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3" name="Line 420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4" name="Line 421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5" name="Line 422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6" name="Line 423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7" name="Line 424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8" name="Line 425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9" name="Line 426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0" name="Line 427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1" name="Line 428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2" name="Line 429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3" name="Line 430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19" name="Line 431"/>
          <p:cNvSpPr>
            <a:spLocks noChangeShapeType="1"/>
          </p:cNvSpPr>
          <p:nvPr/>
        </p:nvSpPr>
        <p:spPr bwMode="auto">
          <a:xfrm flipH="1">
            <a:off x="7739063" y="61912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0" name="Line 432"/>
          <p:cNvSpPr>
            <a:spLocks noChangeShapeType="1"/>
          </p:cNvSpPr>
          <p:nvPr/>
        </p:nvSpPr>
        <p:spPr bwMode="auto">
          <a:xfrm flipH="1">
            <a:off x="7739063" y="6262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1" name="Line 433"/>
          <p:cNvSpPr>
            <a:spLocks noChangeShapeType="1"/>
          </p:cNvSpPr>
          <p:nvPr/>
        </p:nvSpPr>
        <p:spPr bwMode="auto">
          <a:xfrm flipH="1">
            <a:off x="7739063" y="6334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2" name="Line 434"/>
          <p:cNvSpPr>
            <a:spLocks noChangeShapeType="1"/>
          </p:cNvSpPr>
          <p:nvPr/>
        </p:nvSpPr>
        <p:spPr bwMode="auto">
          <a:xfrm flipH="1">
            <a:off x="7739063" y="64071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3" name="Line 435"/>
          <p:cNvSpPr>
            <a:spLocks noChangeShapeType="1"/>
          </p:cNvSpPr>
          <p:nvPr/>
        </p:nvSpPr>
        <p:spPr bwMode="auto">
          <a:xfrm flipH="1">
            <a:off x="7739063" y="6478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8" name="Group 436"/>
          <p:cNvGrpSpPr>
            <a:grpSpLocks/>
          </p:cNvGrpSpPr>
          <p:nvPr/>
        </p:nvGrpSpPr>
        <p:grpSpPr bwMode="auto">
          <a:xfrm>
            <a:off x="8399463" y="5876925"/>
            <a:ext cx="217487" cy="576263"/>
            <a:chOff x="2017" y="2387"/>
            <a:chExt cx="137" cy="363"/>
          </a:xfrm>
        </p:grpSpPr>
        <p:sp>
          <p:nvSpPr>
            <p:cNvPr id="74927" name="Line 43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8" name="Line 43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9" name="Line 43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0" name="Line 44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1" name="Line 44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2" name="Line 44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3" name="Line 44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4" name="Line 44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5" name="Line 44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446"/>
          <p:cNvGrpSpPr>
            <a:grpSpLocks/>
          </p:cNvGrpSpPr>
          <p:nvPr/>
        </p:nvGrpSpPr>
        <p:grpSpPr bwMode="auto">
          <a:xfrm>
            <a:off x="8458200" y="2997200"/>
            <a:ext cx="217488" cy="1223963"/>
            <a:chOff x="793" y="981"/>
            <a:chExt cx="137" cy="771"/>
          </a:xfrm>
        </p:grpSpPr>
        <p:sp>
          <p:nvSpPr>
            <p:cNvPr id="74909" name="Line 44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0" name="Line 44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1" name="Line 44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2" name="Line 45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3" name="Line 45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4" name="Line 45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5" name="Line 45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6" name="Line 45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7" name="Line 45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8" name="Line 45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9" name="Line 45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0" name="Line 45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1" name="Line 45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2" name="Line 46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3" name="Line 46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4" name="Line 46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5" name="Line 46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6" name="Line 46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26" name="Line 465"/>
          <p:cNvSpPr>
            <a:spLocks noChangeShapeType="1"/>
          </p:cNvSpPr>
          <p:nvPr/>
        </p:nvSpPr>
        <p:spPr bwMode="auto">
          <a:xfrm flipH="1">
            <a:off x="3201988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7" name="Line 466"/>
          <p:cNvSpPr>
            <a:spLocks noChangeShapeType="1"/>
          </p:cNvSpPr>
          <p:nvPr/>
        </p:nvSpPr>
        <p:spPr bwMode="auto">
          <a:xfrm flipH="1">
            <a:off x="3201988" y="5229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8" name="Line 467"/>
          <p:cNvSpPr>
            <a:spLocks noChangeShapeType="1"/>
          </p:cNvSpPr>
          <p:nvPr/>
        </p:nvSpPr>
        <p:spPr bwMode="auto">
          <a:xfrm flipH="1">
            <a:off x="3201988" y="5300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9" name="Line 468"/>
          <p:cNvSpPr>
            <a:spLocks noChangeShapeType="1"/>
          </p:cNvSpPr>
          <p:nvPr/>
        </p:nvSpPr>
        <p:spPr bwMode="auto">
          <a:xfrm flipH="1">
            <a:off x="3201988" y="5373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0" name="Line 469"/>
          <p:cNvSpPr>
            <a:spLocks noChangeShapeType="1"/>
          </p:cNvSpPr>
          <p:nvPr/>
        </p:nvSpPr>
        <p:spPr bwMode="auto">
          <a:xfrm flipH="1">
            <a:off x="3201988" y="5445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1" name="Line 470"/>
          <p:cNvSpPr>
            <a:spLocks noChangeShapeType="1"/>
          </p:cNvSpPr>
          <p:nvPr/>
        </p:nvSpPr>
        <p:spPr bwMode="auto">
          <a:xfrm flipH="1">
            <a:off x="3201988" y="551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2" name="Line 471"/>
          <p:cNvSpPr>
            <a:spLocks noChangeShapeType="1"/>
          </p:cNvSpPr>
          <p:nvPr/>
        </p:nvSpPr>
        <p:spPr bwMode="auto">
          <a:xfrm flipH="1">
            <a:off x="3201988" y="5589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3" name="Line 472"/>
          <p:cNvSpPr>
            <a:spLocks noChangeShapeType="1"/>
          </p:cNvSpPr>
          <p:nvPr/>
        </p:nvSpPr>
        <p:spPr bwMode="auto">
          <a:xfrm flipH="1">
            <a:off x="3201988" y="5661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4" name="Line 473"/>
          <p:cNvSpPr>
            <a:spLocks noChangeShapeType="1"/>
          </p:cNvSpPr>
          <p:nvPr/>
        </p:nvSpPr>
        <p:spPr bwMode="auto">
          <a:xfrm flipH="1">
            <a:off x="3201988" y="5876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5" name="Line 474"/>
          <p:cNvSpPr>
            <a:spLocks noChangeShapeType="1"/>
          </p:cNvSpPr>
          <p:nvPr/>
        </p:nvSpPr>
        <p:spPr bwMode="auto">
          <a:xfrm flipH="1">
            <a:off x="3201988" y="58054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6" name="Line 475"/>
          <p:cNvSpPr>
            <a:spLocks noChangeShapeType="1"/>
          </p:cNvSpPr>
          <p:nvPr/>
        </p:nvSpPr>
        <p:spPr bwMode="auto">
          <a:xfrm flipH="1">
            <a:off x="3201988" y="57340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7" name="Line 476"/>
          <p:cNvSpPr>
            <a:spLocks noChangeShapeType="1"/>
          </p:cNvSpPr>
          <p:nvPr/>
        </p:nvSpPr>
        <p:spPr bwMode="auto">
          <a:xfrm flipH="1">
            <a:off x="3201988" y="59499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8" name="Line 477"/>
          <p:cNvSpPr>
            <a:spLocks noChangeShapeType="1"/>
          </p:cNvSpPr>
          <p:nvPr/>
        </p:nvSpPr>
        <p:spPr bwMode="auto">
          <a:xfrm flipH="1">
            <a:off x="3201988" y="60213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9" name="Line 478"/>
          <p:cNvSpPr>
            <a:spLocks noChangeShapeType="1"/>
          </p:cNvSpPr>
          <p:nvPr/>
        </p:nvSpPr>
        <p:spPr bwMode="auto">
          <a:xfrm flipH="1">
            <a:off x="3201988" y="61658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0" name="Line 479"/>
          <p:cNvSpPr>
            <a:spLocks noChangeShapeType="1"/>
          </p:cNvSpPr>
          <p:nvPr/>
        </p:nvSpPr>
        <p:spPr bwMode="auto">
          <a:xfrm flipH="1">
            <a:off x="3897313" y="521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1" name="Line 480"/>
          <p:cNvSpPr>
            <a:spLocks noChangeShapeType="1"/>
          </p:cNvSpPr>
          <p:nvPr/>
        </p:nvSpPr>
        <p:spPr bwMode="auto">
          <a:xfrm flipH="1">
            <a:off x="3897313" y="528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2" name="Line 481"/>
          <p:cNvSpPr>
            <a:spLocks noChangeShapeType="1"/>
          </p:cNvSpPr>
          <p:nvPr/>
        </p:nvSpPr>
        <p:spPr bwMode="auto">
          <a:xfrm flipH="1">
            <a:off x="3897313" y="535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3" name="Line 482"/>
          <p:cNvSpPr>
            <a:spLocks noChangeShapeType="1"/>
          </p:cNvSpPr>
          <p:nvPr/>
        </p:nvSpPr>
        <p:spPr bwMode="auto">
          <a:xfrm flipH="1">
            <a:off x="3897313" y="543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4" name="Line 483"/>
          <p:cNvSpPr>
            <a:spLocks noChangeShapeType="1"/>
          </p:cNvSpPr>
          <p:nvPr/>
        </p:nvSpPr>
        <p:spPr bwMode="auto">
          <a:xfrm flipH="1">
            <a:off x="3897313" y="550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5" name="Line 484"/>
          <p:cNvSpPr>
            <a:spLocks noChangeShapeType="1"/>
          </p:cNvSpPr>
          <p:nvPr/>
        </p:nvSpPr>
        <p:spPr bwMode="auto">
          <a:xfrm flipH="1">
            <a:off x="3897313" y="55753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6" name="Line 485"/>
          <p:cNvSpPr>
            <a:spLocks noChangeShapeType="1"/>
          </p:cNvSpPr>
          <p:nvPr/>
        </p:nvSpPr>
        <p:spPr bwMode="auto">
          <a:xfrm flipH="1">
            <a:off x="3897313" y="564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7" name="Line 486"/>
          <p:cNvSpPr>
            <a:spLocks noChangeShapeType="1"/>
          </p:cNvSpPr>
          <p:nvPr/>
        </p:nvSpPr>
        <p:spPr bwMode="auto">
          <a:xfrm flipH="1">
            <a:off x="3897313" y="57197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8" name="Line 487"/>
          <p:cNvSpPr>
            <a:spLocks noChangeShapeType="1"/>
          </p:cNvSpPr>
          <p:nvPr/>
        </p:nvSpPr>
        <p:spPr bwMode="auto">
          <a:xfrm flipH="1">
            <a:off x="3897313" y="5935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9" name="Line 488"/>
          <p:cNvSpPr>
            <a:spLocks noChangeShapeType="1"/>
          </p:cNvSpPr>
          <p:nvPr/>
        </p:nvSpPr>
        <p:spPr bwMode="auto">
          <a:xfrm flipH="1">
            <a:off x="3897313" y="5864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0" name="Line 489"/>
          <p:cNvSpPr>
            <a:spLocks noChangeShapeType="1"/>
          </p:cNvSpPr>
          <p:nvPr/>
        </p:nvSpPr>
        <p:spPr bwMode="auto">
          <a:xfrm flipH="1">
            <a:off x="3897313" y="5792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1" name="Line 490"/>
          <p:cNvSpPr>
            <a:spLocks noChangeShapeType="1"/>
          </p:cNvSpPr>
          <p:nvPr/>
        </p:nvSpPr>
        <p:spPr bwMode="auto">
          <a:xfrm flipH="1">
            <a:off x="3897313" y="6008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2" name="Line 491"/>
          <p:cNvSpPr>
            <a:spLocks noChangeShapeType="1"/>
          </p:cNvSpPr>
          <p:nvPr/>
        </p:nvSpPr>
        <p:spPr bwMode="auto">
          <a:xfrm flipH="1">
            <a:off x="3897313" y="6080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3" name="Line 492"/>
          <p:cNvSpPr>
            <a:spLocks noChangeShapeType="1"/>
          </p:cNvSpPr>
          <p:nvPr/>
        </p:nvSpPr>
        <p:spPr bwMode="auto">
          <a:xfrm flipH="1">
            <a:off x="3897313" y="6151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30" name="Group 493"/>
          <p:cNvGrpSpPr>
            <a:grpSpLocks/>
          </p:cNvGrpSpPr>
          <p:nvPr/>
        </p:nvGrpSpPr>
        <p:grpSpPr bwMode="auto">
          <a:xfrm>
            <a:off x="5133975" y="5373688"/>
            <a:ext cx="217488" cy="576262"/>
            <a:chOff x="2017" y="2387"/>
            <a:chExt cx="137" cy="363"/>
          </a:xfrm>
        </p:grpSpPr>
        <p:sp>
          <p:nvSpPr>
            <p:cNvPr id="74900" name="Line 494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1" name="Line 495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2" name="Line 496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3" name="Line 497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4" name="Line 498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5" name="Line 499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6" name="Line 500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7" name="Line 501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8" name="Line 502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55" name="Line 503"/>
          <p:cNvSpPr>
            <a:spLocks noChangeShapeType="1"/>
          </p:cNvSpPr>
          <p:nvPr/>
        </p:nvSpPr>
        <p:spPr bwMode="auto">
          <a:xfrm flipH="1">
            <a:off x="576262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6" name="Line 504"/>
          <p:cNvSpPr>
            <a:spLocks noChangeShapeType="1"/>
          </p:cNvSpPr>
          <p:nvPr/>
        </p:nvSpPr>
        <p:spPr bwMode="auto">
          <a:xfrm flipH="1">
            <a:off x="576262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7" name="Line 505"/>
          <p:cNvSpPr>
            <a:spLocks noChangeShapeType="1"/>
          </p:cNvSpPr>
          <p:nvPr/>
        </p:nvSpPr>
        <p:spPr bwMode="auto">
          <a:xfrm flipH="1">
            <a:off x="576262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8" name="Line 506"/>
          <p:cNvSpPr>
            <a:spLocks noChangeShapeType="1"/>
          </p:cNvSpPr>
          <p:nvPr/>
        </p:nvSpPr>
        <p:spPr bwMode="auto">
          <a:xfrm flipH="1">
            <a:off x="576262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9" name="Line 507"/>
          <p:cNvSpPr>
            <a:spLocks noChangeShapeType="1"/>
          </p:cNvSpPr>
          <p:nvPr/>
        </p:nvSpPr>
        <p:spPr bwMode="auto">
          <a:xfrm flipH="1">
            <a:off x="576262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0" name="Line 508"/>
          <p:cNvSpPr>
            <a:spLocks noChangeShapeType="1"/>
          </p:cNvSpPr>
          <p:nvPr/>
        </p:nvSpPr>
        <p:spPr bwMode="auto">
          <a:xfrm flipH="1">
            <a:off x="3897313" y="394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1" name="Line 509"/>
          <p:cNvSpPr>
            <a:spLocks noChangeShapeType="1"/>
          </p:cNvSpPr>
          <p:nvPr/>
        </p:nvSpPr>
        <p:spPr bwMode="auto">
          <a:xfrm flipH="1">
            <a:off x="3897313" y="401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2" name="Line 510"/>
          <p:cNvSpPr>
            <a:spLocks noChangeShapeType="1"/>
          </p:cNvSpPr>
          <p:nvPr/>
        </p:nvSpPr>
        <p:spPr bwMode="auto">
          <a:xfrm flipH="1">
            <a:off x="3897313" y="408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3" name="Line 511"/>
          <p:cNvSpPr>
            <a:spLocks noChangeShapeType="1"/>
          </p:cNvSpPr>
          <p:nvPr/>
        </p:nvSpPr>
        <p:spPr bwMode="auto">
          <a:xfrm flipH="1">
            <a:off x="3897313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4" name="Line 512"/>
          <p:cNvSpPr>
            <a:spLocks noChangeShapeType="1"/>
          </p:cNvSpPr>
          <p:nvPr/>
        </p:nvSpPr>
        <p:spPr bwMode="auto">
          <a:xfrm flipH="1">
            <a:off x="3897313" y="423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5" name="Line 513"/>
          <p:cNvSpPr>
            <a:spLocks noChangeShapeType="1"/>
          </p:cNvSpPr>
          <p:nvPr/>
        </p:nvSpPr>
        <p:spPr bwMode="auto">
          <a:xfrm flipH="1">
            <a:off x="3897313" y="437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6" name="Line 514"/>
          <p:cNvSpPr>
            <a:spLocks noChangeShapeType="1"/>
          </p:cNvSpPr>
          <p:nvPr/>
        </p:nvSpPr>
        <p:spPr bwMode="auto">
          <a:xfrm flipH="1">
            <a:off x="3897313" y="43068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31" name="Group 515"/>
          <p:cNvGrpSpPr>
            <a:grpSpLocks/>
          </p:cNvGrpSpPr>
          <p:nvPr/>
        </p:nvGrpSpPr>
        <p:grpSpPr bwMode="auto">
          <a:xfrm>
            <a:off x="4498975" y="5280025"/>
            <a:ext cx="217488" cy="576263"/>
            <a:chOff x="2017" y="2387"/>
            <a:chExt cx="137" cy="363"/>
          </a:xfrm>
        </p:grpSpPr>
        <p:sp>
          <p:nvSpPr>
            <p:cNvPr id="74891" name="Line 5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2" name="Line 5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3" name="Line 5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4" name="Line 5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5" name="Line 5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6" name="Line 5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7" name="Line 5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8" name="Line 5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9" name="Line 5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68" name="Line 525"/>
          <p:cNvSpPr>
            <a:spLocks noChangeShapeType="1"/>
          </p:cNvSpPr>
          <p:nvPr/>
        </p:nvSpPr>
        <p:spPr bwMode="auto">
          <a:xfrm flipH="1">
            <a:off x="4500563" y="5915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9" name="Line 526"/>
          <p:cNvSpPr>
            <a:spLocks noChangeShapeType="1"/>
          </p:cNvSpPr>
          <p:nvPr/>
        </p:nvSpPr>
        <p:spPr bwMode="auto">
          <a:xfrm flipH="1">
            <a:off x="4500563" y="5986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0" name="Line 527"/>
          <p:cNvSpPr>
            <a:spLocks noChangeShapeType="1"/>
          </p:cNvSpPr>
          <p:nvPr/>
        </p:nvSpPr>
        <p:spPr bwMode="auto">
          <a:xfrm flipH="1">
            <a:off x="4500563" y="6057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1" name="Line 528"/>
          <p:cNvSpPr>
            <a:spLocks noChangeShapeType="1"/>
          </p:cNvSpPr>
          <p:nvPr/>
        </p:nvSpPr>
        <p:spPr bwMode="auto">
          <a:xfrm flipH="1">
            <a:off x="4500563" y="6130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2" name="Line 529"/>
          <p:cNvSpPr>
            <a:spLocks noChangeShapeType="1"/>
          </p:cNvSpPr>
          <p:nvPr/>
        </p:nvSpPr>
        <p:spPr bwMode="auto">
          <a:xfrm flipH="1">
            <a:off x="5133975" y="602138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3" name="Line 530"/>
          <p:cNvSpPr>
            <a:spLocks noChangeShapeType="1"/>
          </p:cNvSpPr>
          <p:nvPr/>
        </p:nvSpPr>
        <p:spPr bwMode="auto">
          <a:xfrm flipH="1">
            <a:off x="51339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4" name="Line 531"/>
          <p:cNvSpPr>
            <a:spLocks noChangeShapeType="1"/>
          </p:cNvSpPr>
          <p:nvPr/>
        </p:nvSpPr>
        <p:spPr bwMode="auto">
          <a:xfrm flipH="1">
            <a:off x="32035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5" name="Line 532"/>
          <p:cNvSpPr>
            <a:spLocks noChangeShapeType="1"/>
          </p:cNvSpPr>
          <p:nvPr/>
        </p:nvSpPr>
        <p:spPr bwMode="auto">
          <a:xfrm flipH="1">
            <a:off x="6442075" y="41957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6" name="Line 533"/>
          <p:cNvSpPr>
            <a:spLocks noChangeShapeType="1"/>
          </p:cNvSpPr>
          <p:nvPr/>
        </p:nvSpPr>
        <p:spPr bwMode="auto">
          <a:xfrm flipH="1">
            <a:off x="6442075" y="42672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7" name="Line 534"/>
          <p:cNvSpPr>
            <a:spLocks noChangeShapeType="1"/>
          </p:cNvSpPr>
          <p:nvPr/>
        </p:nvSpPr>
        <p:spPr bwMode="auto">
          <a:xfrm flipH="1">
            <a:off x="6442075" y="43386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8" name="Line 535"/>
          <p:cNvSpPr>
            <a:spLocks noChangeShapeType="1"/>
          </p:cNvSpPr>
          <p:nvPr/>
        </p:nvSpPr>
        <p:spPr bwMode="auto">
          <a:xfrm flipH="1">
            <a:off x="7091363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9" name="Line 536"/>
          <p:cNvSpPr>
            <a:spLocks noChangeShapeType="1"/>
          </p:cNvSpPr>
          <p:nvPr/>
        </p:nvSpPr>
        <p:spPr bwMode="auto">
          <a:xfrm flipH="1">
            <a:off x="7091363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0" name="Line 537"/>
          <p:cNvSpPr>
            <a:spLocks noChangeShapeType="1"/>
          </p:cNvSpPr>
          <p:nvPr/>
        </p:nvSpPr>
        <p:spPr bwMode="auto">
          <a:xfrm flipH="1">
            <a:off x="7091363" y="43640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1" name="Line 538"/>
          <p:cNvSpPr>
            <a:spLocks noChangeShapeType="1"/>
          </p:cNvSpPr>
          <p:nvPr/>
        </p:nvSpPr>
        <p:spPr bwMode="auto">
          <a:xfrm flipH="1">
            <a:off x="7739063" y="4208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2" name="Line 539"/>
          <p:cNvSpPr>
            <a:spLocks noChangeShapeType="1"/>
          </p:cNvSpPr>
          <p:nvPr/>
        </p:nvSpPr>
        <p:spPr bwMode="auto">
          <a:xfrm flipH="1">
            <a:off x="7739063" y="4279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3" name="Line 540"/>
          <p:cNvSpPr>
            <a:spLocks noChangeShapeType="1"/>
          </p:cNvSpPr>
          <p:nvPr/>
        </p:nvSpPr>
        <p:spPr bwMode="auto">
          <a:xfrm flipH="1">
            <a:off x="7739063" y="4351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4" name="Line 541"/>
          <p:cNvSpPr>
            <a:spLocks noChangeShapeType="1"/>
          </p:cNvSpPr>
          <p:nvPr/>
        </p:nvSpPr>
        <p:spPr bwMode="auto">
          <a:xfrm flipH="1">
            <a:off x="8458200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5" name="Line 542"/>
          <p:cNvSpPr>
            <a:spLocks noChangeShapeType="1"/>
          </p:cNvSpPr>
          <p:nvPr/>
        </p:nvSpPr>
        <p:spPr bwMode="auto">
          <a:xfrm flipH="1">
            <a:off x="8458200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6" name="Line 543"/>
          <p:cNvSpPr>
            <a:spLocks noChangeShapeType="1"/>
          </p:cNvSpPr>
          <p:nvPr/>
        </p:nvSpPr>
        <p:spPr bwMode="auto">
          <a:xfrm flipH="1">
            <a:off x="57816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75224" name="Group 544"/>
          <p:cNvGrpSpPr>
            <a:grpSpLocks/>
          </p:cNvGrpSpPr>
          <p:nvPr/>
        </p:nvGrpSpPr>
        <p:grpSpPr bwMode="auto">
          <a:xfrm>
            <a:off x="0" y="0"/>
            <a:ext cx="9144000" cy="981075"/>
            <a:chOff x="0" y="0"/>
            <a:chExt cx="5760" cy="618"/>
          </a:xfrm>
        </p:grpSpPr>
        <p:sp>
          <p:nvSpPr>
            <p:cNvPr id="74889" name="Rectangle 545"/>
            <p:cNvSpPr>
              <a:spLocks noChangeArrowheads="1"/>
            </p:cNvSpPr>
            <p:nvPr/>
          </p:nvSpPr>
          <p:spPr bwMode="auto">
            <a:xfrm>
              <a:off x="0" y="0"/>
              <a:ext cx="5012" cy="618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A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90" name="Line 546"/>
            <p:cNvSpPr>
              <a:spLocks noChangeShapeType="1"/>
            </p:cNvSpPr>
            <p:nvPr/>
          </p:nvSpPr>
          <p:spPr bwMode="auto">
            <a:xfrm>
              <a:off x="1565" y="618"/>
              <a:ext cx="419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88" name="Text Box 547"/>
          <p:cNvSpPr txBox="1">
            <a:spLocks noChangeArrowheads="1"/>
          </p:cNvSpPr>
          <p:nvPr/>
        </p:nvSpPr>
        <p:spPr bwMode="auto">
          <a:xfrm>
            <a:off x="1114425" y="333375"/>
            <a:ext cx="83534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00000"/>
                </a:solidFill>
                <a:latin typeface="Arial"/>
              </a:rPr>
              <a:t>Genome-Wide Association Studies</a:t>
            </a:r>
            <a:br>
              <a:rPr lang="de-DE" b="1">
                <a:solidFill>
                  <a:srgbClr val="000000"/>
                </a:solidFill>
                <a:latin typeface="Arial"/>
              </a:rPr>
            </a:br>
            <a:endParaRPr lang="de-DE" b="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767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ext Box 2"/>
          <p:cNvSpPr txBox="1">
            <a:spLocks noChangeArrowheads="1"/>
          </p:cNvSpPr>
          <p:nvPr/>
        </p:nvSpPr>
        <p:spPr bwMode="auto">
          <a:xfrm>
            <a:off x="1816100" y="685800"/>
            <a:ext cx="540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Genetic Case Control Study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5426075" y="4038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375275" y="45783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1905000" y="36576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941513" y="42735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831850" y="39624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738188" y="447040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41" name="Oval 9"/>
          <p:cNvSpPr>
            <a:spLocks noChangeArrowheads="1"/>
          </p:cNvSpPr>
          <p:nvPr/>
        </p:nvSpPr>
        <p:spPr bwMode="auto">
          <a:xfrm>
            <a:off x="5562600" y="2895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5584825" y="34290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  <a:r>
              <a:rPr lang="en-GB" sz="1600">
                <a:solidFill>
                  <a:srgbClr val="000000"/>
                </a:solidFill>
                <a:latin typeface="Times New Roman"/>
              </a:rPr>
              <a:t>/T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1235075" y="31242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1195388" y="36639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45" name="Oval 13"/>
          <p:cNvSpPr>
            <a:spLocks noChangeArrowheads="1"/>
          </p:cNvSpPr>
          <p:nvPr/>
        </p:nvSpPr>
        <p:spPr bwMode="auto">
          <a:xfrm>
            <a:off x="7467600" y="46482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7493000" y="52641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6089650" y="3657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984875" y="41656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>
            <a:off x="7391400" y="3657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7413625" y="419100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1828800" y="59436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Allele </a:t>
            </a:r>
            <a:r>
              <a:rPr lang="en-GB">
                <a:solidFill>
                  <a:srgbClr val="FF0000"/>
                </a:solidFill>
                <a:latin typeface="Times New Roman"/>
              </a:rPr>
              <a:t>G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is ‘associated’ with disease</a:t>
            </a:r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>
            <a:off x="838200" y="1828800"/>
            <a:ext cx="7620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53" name="Rectangle 21"/>
          <p:cNvSpPr>
            <a:spLocks noChangeArrowheads="1"/>
          </p:cNvSpPr>
          <p:nvPr/>
        </p:nvSpPr>
        <p:spPr bwMode="auto">
          <a:xfrm>
            <a:off x="1463675" y="44958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1412875" y="50355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5" name="Oval 23"/>
          <p:cNvSpPr>
            <a:spLocks noChangeArrowheads="1"/>
          </p:cNvSpPr>
          <p:nvPr/>
        </p:nvSpPr>
        <p:spPr bwMode="auto">
          <a:xfrm>
            <a:off x="2514600" y="45720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2540000" y="5187950"/>
            <a:ext cx="5143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6623050" y="2895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6507163" y="3403600"/>
            <a:ext cx="53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G/G</a:t>
            </a:r>
          </a:p>
        </p:txBody>
      </p:sp>
      <p:sp>
        <p:nvSpPr>
          <p:cNvPr id="120859" name="Oval 27"/>
          <p:cNvSpPr>
            <a:spLocks noChangeArrowheads="1"/>
          </p:cNvSpPr>
          <p:nvPr/>
        </p:nvSpPr>
        <p:spPr bwMode="auto">
          <a:xfrm>
            <a:off x="6553200" y="4419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6564313" y="4953000"/>
            <a:ext cx="536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G/G</a:t>
            </a: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2819400" y="32004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2" name="Text Box 30"/>
          <p:cNvSpPr txBox="1">
            <a:spLocks noChangeArrowheads="1"/>
          </p:cNvSpPr>
          <p:nvPr/>
        </p:nvSpPr>
        <p:spPr bwMode="auto">
          <a:xfrm>
            <a:off x="2855913" y="381635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679450" y="49530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4" name="Text Box 32"/>
          <p:cNvSpPr txBox="1">
            <a:spLocks noChangeArrowheads="1"/>
          </p:cNvSpPr>
          <p:nvPr/>
        </p:nvSpPr>
        <p:spPr bwMode="auto">
          <a:xfrm>
            <a:off x="585788" y="5461000"/>
            <a:ext cx="492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 flipH="1">
            <a:off x="3352800" y="2667000"/>
            <a:ext cx="175260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66" name="Text Box 34"/>
          <p:cNvSpPr txBox="1">
            <a:spLocks noChangeArrowheads="1"/>
          </p:cNvSpPr>
          <p:nvPr/>
        </p:nvSpPr>
        <p:spPr bwMode="auto">
          <a:xfrm>
            <a:off x="1584325" y="2286000"/>
            <a:ext cx="123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Controls</a:t>
            </a:r>
          </a:p>
        </p:txBody>
      </p:sp>
      <p:sp>
        <p:nvSpPr>
          <p:cNvPr id="120867" name="Text Box 35"/>
          <p:cNvSpPr txBox="1">
            <a:spLocks noChangeArrowheads="1"/>
          </p:cNvSpPr>
          <p:nvPr/>
        </p:nvSpPr>
        <p:spPr bwMode="auto">
          <a:xfrm>
            <a:off x="6096000" y="228600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40733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2"/>
                </a:solidFill>
              </a:rPr>
              <a:t>Allele-based tests (case-control)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6221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200" smtClean="0"/>
              <a:t>Each individual contributes two counts to 2x2 table.</a:t>
            </a:r>
          </a:p>
          <a:p>
            <a:pPr eaLnBrk="1" hangingPunct="1">
              <a:lnSpc>
                <a:spcPct val="90000"/>
              </a:lnSpc>
            </a:pPr>
            <a:r>
              <a:rPr lang="en-GB" sz="2200" smtClean="0"/>
              <a:t>Test of association</a:t>
            </a:r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smtClean="0"/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smtClean="0"/>
              <a:t>    where</a:t>
            </a:r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r>
              <a:rPr lang="en-GB" sz="2200" smtClean="0"/>
              <a:t>X</a:t>
            </a:r>
            <a:r>
              <a:rPr lang="en-GB" sz="2200" baseline="30000" smtClean="0"/>
              <a:t>2</a:t>
            </a:r>
            <a:r>
              <a:rPr lang="en-GB" sz="2200" smtClean="0"/>
              <a:t> has </a:t>
            </a:r>
            <a:r>
              <a:rPr lang="el-GR" sz="2200" smtClean="0">
                <a:cs typeface="Times New Roman" pitchFamily="18" charset="0"/>
              </a:rPr>
              <a:t>χ</a:t>
            </a:r>
            <a:r>
              <a:rPr lang="en-GB" sz="2200" baseline="30000" smtClean="0">
                <a:cs typeface="Times New Roman" pitchFamily="18" charset="0"/>
              </a:rPr>
              <a:t>2</a:t>
            </a:r>
            <a:r>
              <a:rPr lang="en-GB" sz="2200" smtClean="0">
                <a:cs typeface="Times New Roman" pitchFamily="18" charset="0"/>
              </a:rPr>
              <a:t> distribution with 1 degrees of freedom under null hypothesis.</a:t>
            </a:r>
            <a:endParaRPr lang="en-US" sz="2200" smtClean="0"/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44975" cy="5500688"/>
          </a:xfrm>
        </p:spPr>
        <p:txBody>
          <a:bodyPr/>
          <a:lstStyle/>
          <a:p>
            <a:pPr eaLnBrk="1" hangingPunct="1"/>
            <a:endParaRPr lang="en-GB" sz="4400" smtClean="0"/>
          </a:p>
          <a:p>
            <a:pPr eaLnBrk="1" hangingPunct="1"/>
            <a:endParaRPr lang="en-GB" sz="4400" smtClean="0"/>
          </a:p>
          <a:p>
            <a:pPr eaLnBrk="1" hangingPunct="1"/>
            <a:endParaRPr lang="en-GB" sz="4400" smtClean="0"/>
          </a:p>
          <a:p>
            <a:pPr eaLnBrk="1" hangingPunct="1">
              <a:buFontTx/>
              <a:buNone/>
            </a:pPr>
            <a:endParaRPr lang="en-GB" sz="3100" smtClean="0"/>
          </a:p>
        </p:txBody>
      </p:sp>
      <p:graphicFrame>
        <p:nvGraphicFramePr>
          <p:cNvPr id="264197" name="Group 5"/>
          <p:cNvGraphicFramePr>
            <a:graphicFrameLocks noGrp="1"/>
          </p:cNvGraphicFramePr>
          <p:nvPr>
            <p:ph sz="quarter" idx="4294967295"/>
          </p:nvPr>
        </p:nvGraphicFramePr>
        <p:xfrm>
          <a:off x="4643438" y="2747963"/>
          <a:ext cx="4038600" cy="1747839"/>
        </p:xfrm>
        <a:graphic>
          <a:graphicData uri="http://schemas.openxmlformats.org/drawingml/2006/table">
            <a:tbl>
              <a:tblPr/>
              <a:tblGrid>
                <a:gridCol w="860425"/>
                <a:gridCol w="1079500"/>
                <a:gridCol w="1152525"/>
                <a:gridCol w="94615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Controls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1A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098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050925" y="3184525"/>
          <a:ext cx="304165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50" name="Equation" r:id="rId3" imgW="1612900" imgH="495300" progId="Equation.3">
                  <p:embed/>
                </p:oleObj>
              </mc:Choice>
              <mc:Fallback>
                <p:oleObj name="Equation" r:id="rId3" imgW="1612900" imgH="4953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3184525"/>
                        <a:ext cx="3041650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619250" y="4221163"/>
          <a:ext cx="162718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51" name="Equation" r:id="rId5" imgW="812447" imgH="457002" progId="Equation.3">
                  <p:embed/>
                </p:oleObj>
              </mc:Choice>
              <mc:Fallback>
                <p:oleObj name="Equation" r:id="rId5" imgW="812447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221163"/>
                        <a:ext cx="1627188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5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2500" y="533400"/>
            <a:ext cx="79121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The genetics of complex traits: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historical context and current challenges</a:t>
            </a:r>
            <a:endParaRPr lang="en-US" sz="2000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64924" y="2349062"/>
            <a:ext cx="3379076" cy="3859924"/>
          </a:xfrm>
        </p:spPr>
        <p:txBody>
          <a:bodyPr/>
          <a:lstStyle/>
          <a:p>
            <a:pPr algn="r" eaLnBrk="1" hangingPunct="1"/>
            <a:r>
              <a:rPr lang="en-US" dirty="0" smtClean="0"/>
              <a:t>Nick Martin</a:t>
            </a:r>
            <a:endParaRPr lang="pt-PT" dirty="0" smtClean="0"/>
          </a:p>
          <a:p>
            <a:pPr algn="r" eaLnBrk="1" hangingPunct="1"/>
            <a:r>
              <a:rPr lang="pt-PT" sz="2400" dirty="0" smtClean="0"/>
              <a:t>Queensland Institute</a:t>
            </a:r>
          </a:p>
          <a:p>
            <a:pPr algn="r" eaLnBrk="1" hangingPunct="1"/>
            <a:r>
              <a:rPr lang="pt-PT" sz="2400" dirty="0" smtClean="0"/>
              <a:t> of Medical Research</a:t>
            </a:r>
          </a:p>
          <a:p>
            <a:pPr algn="r" eaLnBrk="1" hangingPunct="1"/>
            <a:r>
              <a:rPr lang="pt-PT" sz="2400" dirty="0" smtClean="0"/>
              <a:t>Brisbane</a:t>
            </a:r>
          </a:p>
          <a:p>
            <a:pPr algn="r" eaLnBrk="1" hangingPunct="1"/>
            <a:r>
              <a:rPr lang="pt-PT" sz="2400" dirty="0" smtClean="0"/>
              <a:t> </a:t>
            </a:r>
          </a:p>
          <a:p>
            <a:pPr algn="r" eaLnBrk="1" hangingPunct="1"/>
            <a:r>
              <a:rPr lang="pt-PT" sz="2400" dirty="0" smtClean="0"/>
              <a:t>Boulder workshop </a:t>
            </a:r>
          </a:p>
          <a:p>
            <a:pPr algn="r" eaLnBrk="1" hangingPunct="1"/>
            <a:r>
              <a:rPr lang="pt-PT" sz="2400" dirty="0" smtClean="0"/>
              <a:t>March 3, 2015</a:t>
            </a:r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619875"/>
            <a:ext cx="2133600" cy="476250"/>
          </a:xfrm>
        </p:spPr>
        <p:txBody>
          <a:bodyPr/>
          <a:lstStyle/>
          <a:p>
            <a:pPr>
              <a:defRPr/>
            </a:pPr>
            <a:fld id="{FDC3E8C7-B015-43B1-92BE-9CAD0BBB2D3B}" type="slidenum">
              <a:rPr lang="en-AU" smtClean="0"/>
              <a:pPr>
                <a:defRPr/>
              </a:pPr>
              <a:t>2</a:t>
            </a:fld>
            <a:endParaRPr lang="en-AU" dirty="0"/>
          </a:p>
        </p:txBody>
      </p:sp>
      <p:pic>
        <p:nvPicPr>
          <p:cNvPr id="524290" name="Picture 2" descr="The Drakensberg Amphitheatr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8" y="2632841"/>
            <a:ext cx="5735782" cy="38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8024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3333CC"/>
                </a:solidFill>
                <a:latin typeface="Times New Roman"/>
              </a:rPr>
              <a:t>Simple Regression Model of Association</a:t>
            </a:r>
          </a:p>
          <a:p>
            <a:pPr algn="ctr"/>
            <a:r>
              <a:rPr lang="en-GB" sz="3600" b="1" dirty="0" smtClean="0">
                <a:solidFill>
                  <a:srgbClr val="3333CC"/>
                </a:solidFill>
                <a:latin typeface="Times New Roman"/>
              </a:rPr>
              <a:t>(continuous trait)</a:t>
            </a:r>
            <a:endParaRPr lang="en-GB" sz="3600" b="1" dirty="0">
              <a:solidFill>
                <a:srgbClr val="3333CC"/>
              </a:solidFill>
              <a:latin typeface="Times New Roman"/>
            </a:endParaRP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657600" y="2057400"/>
            <a:ext cx="2236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Y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X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+ e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066800" y="2590800"/>
            <a:ext cx="6781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where</a:t>
            </a:r>
          </a:p>
          <a:p>
            <a:r>
              <a:rPr lang="en-GB">
                <a:solidFill>
                  <a:srgbClr val="000000"/>
                </a:solidFill>
                <a:latin typeface="Times New Roman"/>
              </a:rPr>
              <a:t>	Y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= 	trait value for individual i</a:t>
            </a:r>
          </a:p>
          <a:p>
            <a:r>
              <a:rPr lang="en-GB">
                <a:solidFill>
                  <a:srgbClr val="000000"/>
                </a:solidFill>
                <a:latin typeface="Times New Roman"/>
              </a:rPr>
              <a:t>	X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=	number of ‘A’ alleles an individual has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4038600" y="5745163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1</a:t>
            </a:r>
          </a:p>
        </p:txBody>
      </p:sp>
      <p:sp>
        <p:nvSpPr>
          <p:cNvPr id="121862" name="Text Box 9"/>
          <p:cNvSpPr txBox="1">
            <a:spLocks noChangeArrowheads="1"/>
          </p:cNvSpPr>
          <p:nvPr/>
        </p:nvSpPr>
        <p:spPr bwMode="auto">
          <a:xfrm>
            <a:off x="3181350" y="5745163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0</a:t>
            </a:r>
          </a:p>
        </p:txBody>
      </p:sp>
      <p:sp>
        <p:nvSpPr>
          <p:cNvPr id="121863" name="Text Box 10"/>
          <p:cNvSpPr txBox="1">
            <a:spLocks noChangeArrowheads="1"/>
          </p:cNvSpPr>
          <p:nvPr/>
        </p:nvSpPr>
        <p:spPr bwMode="auto">
          <a:xfrm>
            <a:off x="4895850" y="5745163"/>
            <a:ext cx="26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2</a:t>
            </a:r>
          </a:p>
        </p:txBody>
      </p:sp>
      <p:sp>
        <p:nvSpPr>
          <p:cNvPr id="121864" name="AutoShape 11"/>
          <p:cNvSpPr>
            <a:spLocks noChangeAspect="1" noChangeArrowheads="1" noTextEdit="1"/>
          </p:cNvSpPr>
          <p:nvPr/>
        </p:nvSpPr>
        <p:spPr bwMode="auto">
          <a:xfrm>
            <a:off x="2438400" y="40386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5" name="Rectangle 13"/>
          <p:cNvSpPr>
            <a:spLocks noChangeArrowheads="1"/>
          </p:cNvSpPr>
          <p:nvPr/>
        </p:nvSpPr>
        <p:spPr bwMode="auto">
          <a:xfrm>
            <a:off x="2470150" y="4070350"/>
            <a:ext cx="3060700" cy="1695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66" name="Line 14"/>
          <p:cNvSpPr>
            <a:spLocks noChangeShapeType="1"/>
          </p:cNvSpPr>
          <p:nvPr/>
        </p:nvSpPr>
        <p:spPr bwMode="auto">
          <a:xfrm>
            <a:off x="2876550" y="4203700"/>
            <a:ext cx="1588" cy="12700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7" name="Line 15"/>
          <p:cNvSpPr>
            <a:spLocks noChangeShapeType="1"/>
          </p:cNvSpPr>
          <p:nvPr/>
        </p:nvSpPr>
        <p:spPr bwMode="auto">
          <a:xfrm>
            <a:off x="2851150" y="547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8" name="Line 16"/>
          <p:cNvSpPr>
            <a:spLocks noChangeShapeType="1"/>
          </p:cNvSpPr>
          <p:nvPr/>
        </p:nvSpPr>
        <p:spPr bwMode="auto">
          <a:xfrm>
            <a:off x="2851150" y="5264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9" name="Line 17"/>
          <p:cNvSpPr>
            <a:spLocks noChangeShapeType="1"/>
          </p:cNvSpPr>
          <p:nvPr/>
        </p:nvSpPr>
        <p:spPr bwMode="auto">
          <a:xfrm>
            <a:off x="2851150" y="5048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0" name="Line 18"/>
          <p:cNvSpPr>
            <a:spLocks noChangeShapeType="1"/>
          </p:cNvSpPr>
          <p:nvPr/>
        </p:nvSpPr>
        <p:spPr bwMode="auto">
          <a:xfrm>
            <a:off x="2851150" y="4838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1" name="Line 19"/>
          <p:cNvSpPr>
            <a:spLocks noChangeShapeType="1"/>
          </p:cNvSpPr>
          <p:nvPr/>
        </p:nvSpPr>
        <p:spPr bwMode="auto">
          <a:xfrm>
            <a:off x="2851150" y="4629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2" name="Line 20"/>
          <p:cNvSpPr>
            <a:spLocks noChangeShapeType="1"/>
          </p:cNvSpPr>
          <p:nvPr/>
        </p:nvSpPr>
        <p:spPr bwMode="auto">
          <a:xfrm>
            <a:off x="2851150" y="4413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3" name="Line 21"/>
          <p:cNvSpPr>
            <a:spLocks noChangeShapeType="1"/>
          </p:cNvSpPr>
          <p:nvPr/>
        </p:nvSpPr>
        <p:spPr bwMode="auto">
          <a:xfrm>
            <a:off x="2851150" y="420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4" name="Line 22"/>
          <p:cNvSpPr>
            <a:spLocks noChangeShapeType="1"/>
          </p:cNvSpPr>
          <p:nvPr/>
        </p:nvSpPr>
        <p:spPr bwMode="auto">
          <a:xfrm>
            <a:off x="2876550" y="5473700"/>
            <a:ext cx="2590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5" name="Line 23"/>
          <p:cNvSpPr>
            <a:spLocks noChangeShapeType="1"/>
          </p:cNvSpPr>
          <p:nvPr/>
        </p:nvSpPr>
        <p:spPr bwMode="auto">
          <a:xfrm flipV="1">
            <a:off x="28765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6" name="Line 24"/>
          <p:cNvSpPr>
            <a:spLocks noChangeShapeType="1"/>
          </p:cNvSpPr>
          <p:nvPr/>
        </p:nvSpPr>
        <p:spPr bwMode="auto">
          <a:xfrm flipV="1">
            <a:off x="33083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7" name="Line 25"/>
          <p:cNvSpPr>
            <a:spLocks noChangeShapeType="1"/>
          </p:cNvSpPr>
          <p:nvPr/>
        </p:nvSpPr>
        <p:spPr bwMode="auto">
          <a:xfrm flipV="1">
            <a:off x="37401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8" name="Line 26"/>
          <p:cNvSpPr>
            <a:spLocks noChangeShapeType="1"/>
          </p:cNvSpPr>
          <p:nvPr/>
        </p:nvSpPr>
        <p:spPr bwMode="auto">
          <a:xfrm flipV="1">
            <a:off x="41719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9" name="Line 27"/>
          <p:cNvSpPr>
            <a:spLocks noChangeShapeType="1"/>
          </p:cNvSpPr>
          <p:nvPr/>
        </p:nvSpPr>
        <p:spPr bwMode="auto">
          <a:xfrm flipV="1">
            <a:off x="46037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0" name="Line 28"/>
          <p:cNvSpPr>
            <a:spLocks noChangeShapeType="1"/>
          </p:cNvSpPr>
          <p:nvPr/>
        </p:nvSpPr>
        <p:spPr bwMode="auto">
          <a:xfrm flipV="1">
            <a:off x="50355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1" name="Line 29"/>
          <p:cNvSpPr>
            <a:spLocks noChangeShapeType="1"/>
          </p:cNvSpPr>
          <p:nvPr/>
        </p:nvSpPr>
        <p:spPr bwMode="auto">
          <a:xfrm flipV="1">
            <a:off x="5467350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2" name="Line 43"/>
          <p:cNvSpPr>
            <a:spLocks noChangeShapeType="1"/>
          </p:cNvSpPr>
          <p:nvPr/>
        </p:nvSpPr>
        <p:spPr bwMode="auto">
          <a:xfrm flipV="1">
            <a:off x="3308350" y="4521200"/>
            <a:ext cx="1727200" cy="755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3" name="Rectangle 44"/>
          <p:cNvSpPr>
            <a:spLocks noChangeArrowheads="1"/>
          </p:cNvSpPr>
          <p:nvPr/>
        </p:nvSpPr>
        <p:spPr bwMode="auto">
          <a:xfrm>
            <a:off x="2768600" y="5422900"/>
            <a:ext cx="49213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4" name="Rectangle 45"/>
          <p:cNvSpPr>
            <a:spLocks noChangeArrowheads="1"/>
          </p:cNvSpPr>
          <p:nvPr/>
        </p:nvSpPr>
        <p:spPr bwMode="auto">
          <a:xfrm>
            <a:off x="2698750" y="521335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0.2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5" name="Rectangle 46"/>
          <p:cNvSpPr>
            <a:spLocks noChangeArrowheads="1"/>
          </p:cNvSpPr>
          <p:nvPr/>
        </p:nvSpPr>
        <p:spPr bwMode="auto">
          <a:xfrm>
            <a:off x="2698750" y="499745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0.4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6" name="Rectangle 47"/>
          <p:cNvSpPr>
            <a:spLocks noChangeArrowheads="1"/>
          </p:cNvSpPr>
          <p:nvPr/>
        </p:nvSpPr>
        <p:spPr bwMode="auto">
          <a:xfrm>
            <a:off x="2698750" y="478790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0.6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7" name="Rectangle 48"/>
          <p:cNvSpPr>
            <a:spLocks noChangeArrowheads="1"/>
          </p:cNvSpPr>
          <p:nvPr/>
        </p:nvSpPr>
        <p:spPr bwMode="auto">
          <a:xfrm>
            <a:off x="2698750" y="457835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0.8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8" name="Rectangle 49"/>
          <p:cNvSpPr>
            <a:spLocks noChangeArrowheads="1"/>
          </p:cNvSpPr>
          <p:nvPr/>
        </p:nvSpPr>
        <p:spPr bwMode="auto">
          <a:xfrm>
            <a:off x="2768600" y="4362450"/>
            <a:ext cx="49213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9" name="Rectangle 50"/>
          <p:cNvSpPr>
            <a:spLocks noChangeArrowheads="1"/>
          </p:cNvSpPr>
          <p:nvPr/>
        </p:nvSpPr>
        <p:spPr bwMode="auto">
          <a:xfrm>
            <a:off x="2698750" y="4152900"/>
            <a:ext cx="123825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1.2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0" name="Rectangle 51"/>
          <p:cNvSpPr>
            <a:spLocks noChangeArrowheads="1"/>
          </p:cNvSpPr>
          <p:nvPr/>
        </p:nvSpPr>
        <p:spPr bwMode="auto">
          <a:xfrm>
            <a:off x="4146550" y="5562600"/>
            <a:ext cx="58738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X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1" name="Rectangle 52"/>
          <p:cNvSpPr>
            <a:spLocks noChangeArrowheads="1"/>
          </p:cNvSpPr>
          <p:nvPr/>
        </p:nvSpPr>
        <p:spPr bwMode="auto">
          <a:xfrm rot="-5400000">
            <a:off x="2582863" y="4781550"/>
            <a:ext cx="5873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Y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2" name="Oval 72"/>
          <p:cNvSpPr>
            <a:spLocks noChangeArrowheads="1"/>
          </p:cNvSpPr>
          <p:nvPr/>
        </p:nvSpPr>
        <p:spPr bwMode="auto">
          <a:xfrm>
            <a:off x="4162425" y="48387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3" name="Oval 73"/>
          <p:cNvSpPr>
            <a:spLocks noChangeArrowheads="1"/>
          </p:cNvSpPr>
          <p:nvPr/>
        </p:nvSpPr>
        <p:spPr bwMode="auto">
          <a:xfrm>
            <a:off x="4162425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4" name="Oval 74"/>
          <p:cNvSpPr>
            <a:spLocks noChangeArrowheads="1"/>
          </p:cNvSpPr>
          <p:nvPr/>
        </p:nvSpPr>
        <p:spPr bwMode="auto">
          <a:xfrm>
            <a:off x="4162425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5" name="Oval 75"/>
          <p:cNvSpPr>
            <a:spLocks noChangeArrowheads="1"/>
          </p:cNvSpPr>
          <p:nvPr/>
        </p:nvSpPr>
        <p:spPr bwMode="auto">
          <a:xfrm>
            <a:off x="4162425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6" name="Oval 76"/>
          <p:cNvSpPr>
            <a:spLocks noChangeArrowheads="1"/>
          </p:cNvSpPr>
          <p:nvPr/>
        </p:nvSpPr>
        <p:spPr bwMode="auto">
          <a:xfrm>
            <a:off x="4162425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7" name="Oval 77"/>
          <p:cNvSpPr>
            <a:spLocks noChangeArrowheads="1"/>
          </p:cNvSpPr>
          <p:nvPr/>
        </p:nvSpPr>
        <p:spPr bwMode="auto">
          <a:xfrm>
            <a:off x="3276600" y="52101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8" name="Oval 78"/>
          <p:cNvSpPr>
            <a:spLocks noChangeArrowheads="1"/>
          </p:cNvSpPr>
          <p:nvPr/>
        </p:nvSpPr>
        <p:spPr bwMode="auto">
          <a:xfrm>
            <a:off x="32766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9" name="Oval 79"/>
          <p:cNvSpPr>
            <a:spLocks noChangeArrowheads="1"/>
          </p:cNvSpPr>
          <p:nvPr/>
        </p:nvSpPr>
        <p:spPr bwMode="auto">
          <a:xfrm>
            <a:off x="3276600" y="5334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0" name="Oval 80"/>
          <p:cNvSpPr>
            <a:spLocks noChangeArrowheads="1"/>
          </p:cNvSpPr>
          <p:nvPr/>
        </p:nvSpPr>
        <p:spPr bwMode="auto">
          <a:xfrm>
            <a:off x="32766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1" name="Oval 81"/>
          <p:cNvSpPr>
            <a:spLocks noChangeArrowheads="1"/>
          </p:cNvSpPr>
          <p:nvPr/>
        </p:nvSpPr>
        <p:spPr bwMode="auto">
          <a:xfrm>
            <a:off x="5029200" y="451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2" name="Oval 82"/>
          <p:cNvSpPr>
            <a:spLocks noChangeArrowheads="1"/>
          </p:cNvSpPr>
          <p:nvPr/>
        </p:nvSpPr>
        <p:spPr bwMode="auto">
          <a:xfrm>
            <a:off x="5029200" y="45815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3" name="Oval 83"/>
          <p:cNvSpPr>
            <a:spLocks noChangeArrowheads="1"/>
          </p:cNvSpPr>
          <p:nvPr/>
        </p:nvSpPr>
        <p:spPr bwMode="auto">
          <a:xfrm>
            <a:off x="5029200" y="43624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4" name="Text Box 4"/>
          <p:cNvSpPr txBox="1">
            <a:spLocks noChangeArrowheads="1"/>
          </p:cNvSpPr>
          <p:nvPr/>
        </p:nvSpPr>
        <p:spPr bwMode="auto">
          <a:xfrm>
            <a:off x="1066800" y="6103938"/>
            <a:ext cx="716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Association test is whether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 &gt; 0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</a:t>
            </a:r>
          </a:p>
          <a:p>
            <a:r>
              <a:rPr lang="en-GB">
                <a:solidFill>
                  <a:srgbClr val="000000"/>
                </a:solidFill>
                <a:latin typeface="Times New Roman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262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22F5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86" y="274638"/>
            <a:ext cx="8749862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Gill Sans MT" pitchFamily="34" charset="0"/>
              </a:rPr>
              <a:t/>
            </a:r>
            <a:br>
              <a:rPr lang="en-GB" sz="3600" b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GB" sz="3600" b="1" dirty="0" smtClean="0">
                <a:solidFill>
                  <a:srgbClr val="FF0000"/>
                </a:solidFill>
                <a:latin typeface="Gill Sans MT" pitchFamily="34" charset="0"/>
              </a:rPr>
              <a:t>GWAS for eczema </a:t>
            </a:r>
            <a:r>
              <a:rPr lang="en-GB" sz="3100" dirty="0" smtClean="0">
                <a:solidFill>
                  <a:srgbClr val="FF0000"/>
                </a:solidFill>
                <a:latin typeface="Gill Sans MT" pitchFamily="34" charset="0"/>
              </a:rPr>
              <a:t>(21k cases, 98k controls, 27 hits)</a:t>
            </a:r>
            <a:r>
              <a:rPr lang="en-GB" sz="3600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endParaRPr lang="en-GB" dirty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10241" name="Picture 1" descr="C:\Users\epxlp-l\Application Data\SSH\temp\2014-02-11_Manhattan_Mantra_Eurcomb.png"/>
          <p:cNvPicPr>
            <a:picLocks noChangeAspect="1" noChangeArrowheads="1"/>
          </p:cNvPicPr>
          <p:nvPr/>
        </p:nvPicPr>
        <p:blipFill>
          <a:blip r:embed="rId3" cstate="print"/>
          <a:srcRect t="11340" r="4556" b="6761"/>
          <a:stretch>
            <a:fillRect/>
          </a:stretch>
        </p:blipFill>
        <p:spPr bwMode="auto">
          <a:xfrm>
            <a:off x="204953" y="1556792"/>
            <a:ext cx="8797158" cy="4680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75131" y="6253077"/>
            <a:ext cx="277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Lavinia Paternoster</a:t>
            </a:r>
            <a:endParaRPr lang="en-AU" dirty="0"/>
          </a:p>
        </p:txBody>
      </p:sp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52"/>
            <a:ext cx="8743950" cy="60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9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669" y="250934"/>
            <a:ext cx="8119241" cy="217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2473216"/>
            <a:ext cx="7228982" cy="41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656794" y="3258628"/>
            <a:ext cx="6204042" cy="23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2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ndiahairloss.com/yahoo_site_admin/assets/images/sev_aa.174211750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819150"/>
            <a:ext cx="2362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563" y="781050"/>
            <a:ext cx="61261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213" y="2209800"/>
            <a:ext cx="2028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3465513"/>
            <a:ext cx="875347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32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244475"/>
            <a:ext cx="89027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13" y="4224338"/>
            <a:ext cx="89804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8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" b="10419"/>
          <a:stretch/>
        </p:blipFill>
        <p:spPr bwMode="auto">
          <a:xfrm>
            <a:off x="798335" y="980728"/>
            <a:ext cx="773987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777" y="6394714"/>
            <a:ext cx="504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err="1" smtClean="0">
                <a:solidFill>
                  <a:srgbClr val="000000"/>
                </a:solidFill>
                <a:latin typeface="Tahoma"/>
              </a:rPr>
              <a:t>Manolio</a:t>
            </a:r>
            <a:r>
              <a:rPr lang="en-AU" sz="1800" dirty="0" smtClean="0">
                <a:solidFill>
                  <a:srgbClr val="000000"/>
                </a:solidFill>
                <a:latin typeface="Tahoma"/>
              </a:rPr>
              <a:t>, </a:t>
            </a:r>
            <a:r>
              <a:rPr lang="en-AU" sz="1800" i="1" dirty="0" smtClean="0">
                <a:solidFill>
                  <a:srgbClr val="000000"/>
                </a:solidFill>
                <a:latin typeface="Tahoma"/>
              </a:rPr>
              <a:t>Nature Reviews Genetics</a:t>
            </a:r>
            <a:r>
              <a:rPr lang="en-AU" sz="1800" dirty="0" smtClean="0">
                <a:solidFill>
                  <a:srgbClr val="000000"/>
                </a:solidFill>
                <a:latin typeface="Tahoma"/>
              </a:rPr>
              <a:t>, August 2013</a:t>
            </a:r>
            <a:endParaRPr lang="en-AU" sz="18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963" y="143054"/>
            <a:ext cx="7202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3600" b="1" dirty="0" smtClean="0">
                <a:solidFill>
                  <a:srgbClr val="FF0000"/>
                </a:solidFill>
                <a:latin typeface="Tahoma"/>
              </a:rPr>
              <a:t>GWAS publications since 2005</a:t>
            </a:r>
            <a:endParaRPr lang="en-AU" sz="3600" b="1" dirty="0">
              <a:solidFill>
                <a:srgbClr val="FF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467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was-2012-07-01.jpg"/>
          <p:cNvPicPr>
            <a:picLocks noChangeAspect="1"/>
          </p:cNvPicPr>
          <p:nvPr/>
        </p:nvPicPr>
        <p:blipFill rotWithShape="1">
          <a:blip r:embed="rId2" cstate="print"/>
          <a:srcRect l="132" b="1254"/>
          <a:stretch/>
        </p:blipFill>
        <p:spPr>
          <a:xfrm>
            <a:off x="-1" y="432262"/>
            <a:ext cx="8218711" cy="6094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0700" y="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Published Genome-Wide Associations through 07/2012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ublished GWA at p≤5X10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</a:rPr>
              <a:t>-8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for 18 trait categories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5318" y="5868574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NHGRI GWA Catalog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www.genome.gov/GWAStudies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www.ebi.ac.uk/fgpt/gwas/ 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 descr="http://wwwdev.ebi.ac.uk/fgpt/gwas/images/dual-logo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3"/>
          <a:stretch/>
        </p:blipFill>
        <p:spPr bwMode="auto">
          <a:xfrm>
            <a:off x="6770918" y="6413845"/>
            <a:ext cx="1053854" cy="3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dev.ebi.ac.uk/fgpt/gwas/images/dual-logo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92"/>
          <a:stretch/>
        </p:blipFill>
        <p:spPr bwMode="auto">
          <a:xfrm>
            <a:off x="2656118" y="6413845"/>
            <a:ext cx="1235754" cy="33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was-2012-07-02.jpg"/>
          <p:cNvPicPr>
            <a:picLocks noChangeAspect="1"/>
          </p:cNvPicPr>
          <p:nvPr/>
        </p:nvPicPr>
        <p:blipFill rotWithShape="1">
          <a:blip r:embed="rId4" cstate="print"/>
          <a:srcRect l="9642" t="10000" r="52738" b="12063"/>
          <a:stretch/>
        </p:blipFill>
        <p:spPr>
          <a:xfrm>
            <a:off x="7674429" y="4417413"/>
            <a:ext cx="1307190" cy="20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/>
          <p:cNvSpPr txBox="1">
            <a:spLocks noChangeArrowheads="1"/>
          </p:cNvSpPr>
          <p:nvPr/>
        </p:nvSpPr>
        <p:spPr bwMode="auto">
          <a:xfrm>
            <a:off x="325438" y="381000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  <a:tab pos="7878763" algn="l"/>
              </a:tabLst>
            </a:pPr>
            <a:r>
              <a:rPr lang="en-GB" sz="2000" b="1">
                <a:solidFill>
                  <a:srgbClr val="FFFF00"/>
                </a:solidFill>
                <a:latin typeface="Arial" charset="0"/>
              </a:rPr>
              <a:t>Examples of Previously Unsuspected Associations between Certain Conditions and Genes and the Related Metabolic Function or Pathway, According to Genomewide Association Studies</a:t>
            </a: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6270625"/>
            <a:ext cx="23860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9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8" y="2132013"/>
            <a:ext cx="8828087" cy="292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9269" name="Text Box 4"/>
          <p:cNvSpPr txBox="1">
            <a:spLocks noChangeArrowheads="1"/>
          </p:cNvSpPr>
          <p:nvPr/>
        </p:nvSpPr>
        <p:spPr bwMode="auto">
          <a:xfrm>
            <a:off x="671513" y="5972175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1100" b="1">
                <a:solidFill>
                  <a:srgbClr val="FFFFFF"/>
                </a:solidFill>
                <a:latin typeface="Arial" charset="0"/>
              </a:rPr>
              <a:t>Manolio T. N Engl J Med 2010;363:166-176</a:t>
            </a:r>
          </a:p>
        </p:txBody>
      </p:sp>
    </p:spTree>
    <p:extLst>
      <p:ext uri="{BB962C8B-B14F-4D97-AF65-F5344CB8AC3E}">
        <p14:creationId xmlns:p14="http://schemas.microsoft.com/office/powerpoint/2010/main" val="2550738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1"/>
          <p:cNvSpPr txBox="1">
            <a:spLocks noChangeArrowheads="1"/>
          </p:cNvSpPr>
          <p:nvPr/>
        </p:nvSpPr>
        <p:spPr bwMode="auto">
          <a:xfrm>
            <a:off x="325438" y="147638"/>
            <a:ext cx="8493125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  <a:tab pos="7878763" algn="l"/>
              </a:tabLst>
            </a:pPr>
            <a:r>
              <a:rPr lang="en-GB" sz="2000" b="1">
                <a:solidFill>
                  <a:srgbClr val="FFFF00"/>
                </a:solidFill>
                <a:latin typeface="Arial" charset="0"/>
              </a:rPr>
              <a:t>Examples of loci shared by conditions or traits previously thought to be unrelated, according to Genomewide Association Studies</a:t>
            </a: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075" y="822325"/>
            <a:ext cx="5422900" cy="572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224463" y="6626225"/>
            <a:ext cx="3919537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1100" b="1">
                <a:solidFill>
                  <a:srgbClr val="FFFFFF"/>
                </a:solidFill>
                <a:latin typeface="Arial" charset="0"/>
              </a:rPr>
              <a:t>Manolio T. N Engl J Med 2010;363:166-176</a:t>
            </a:r>
          </a:p>
        </p:txBody>
      </p:sp>
    </p:spTree>
    <p:extLst>
      <p:ext uri="{BB962C8B-B14F-4D97-AF65-F5344CB8AC3E}">
        <p14:creationId xmlns:p14="http://schemas.microsoft.com/office/powerpoint/2010/main" val="3921554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"/>
          <p:cNvSpPr txBox="1">
            <a:spLocks noChangeArrowheads="1"/>
          </p:cNvSpPr>
          <p:nvPr/>
        </p:nvSpPr>
        <p:spPr bwMode="auto">
          <a:xfrm>
            <a:off x="325438" y="127000"/>
            <a:ext cx="8493125" cy="669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  <a:tab pos="7221538" algn="l"/>
                <a:tab pos="7878763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Functional classifications of 465 </a:t>
            </a:r>
            <a:r>
              <a:rPr lang="en-GB" b="1" dirty="0">
                <a:solidFill>
                  <a:srgbClr val="FF6600"/>
                </a:solidFill>
                <a:latin typeface="Arial" charset="0"/>
              </a:rPr>
              <a:t>T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rait-</a:t>
            </a:r>
            <a:r>
              <a:rPr lang="en-GB" b="1" dirty="0">
                <a:solidFill>
                  <a:srgbClr val="FF6600"/>
                </a:solidFill>
                <a:latin typeface="Arial" charset="0"/>
              </a:rPr>
              <a:t>A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ssociated </a:t>
            </a:r>
            <a:r>
              <a:rPr lang="en-GB" b="1" dirty="0">
                <a:solidFill>
                  <a:srgbClr val="FF6600"/>
                </a:solidFill>
                <a:latin typeface="Arial" charset="0"/>
              </a:rPr>
              <a:t>S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NPs and the SNPs in Linkage Disequilibrium with them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871538"/>
            <a:ext cx="7331075" cy="566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5226050" y="6626225"/>
            <a:ext cx="3917950" cy="231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14338" hangingPunct="0">
              <a:lnSpc>
                <a:spcPct val="93000"/>
              </a:lnSpc>
              <a:buClr>
                <a:srgbClr val="FFFFFF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</a:tabLst>
            </a:pPr>
            <a:r>
              <a:rPr lang="en-GB" sz="1100" b="1">
                <a:solidFill>
                  <a:srgbClr val="FFFFFF"/>
                </a:solidFill>
                <a:latin typeface="Arial" charset="0"/>
              </a:rPr>
              <a:t>Manolio T. N Engl J Med 2010;363:166-176</a:t>
            </a:r>
          </a:p>
        </p:txBody>
      </p:sp>
    </p:spTree>
    <p:extLst>
      <p:ext uri="{BB962C8B-B14F-4D97-AF65-F5344CB8AC3E}">
        <p14:creationId xmlns:p14="http://schemas.microsoft.com/office/powerpoint/2010/main" val="2919539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height pho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34525"/>
            <a:ext cx="8529145" cy="309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C6A13-2D66-48C9-9238-0AA44BBF6889}" type="slidenum">
              <a:rPr lang="en-AU" altLang="zh-CN" smtClean="0"/>
              <a:pPr/>
              <a:t>3</a:t>
            </a:fld>
            <a:endParaRPr lang="en-AU" altLang="zh-CN" smtClean="0"/>
          </a:p>
        </p:txBody>
      </p:sp>
      <p:sp>
        <p:nvSpPr>
          <p:cNvPr id="4" name="TextBox 3"/>
          <p:cNvSpPr txBox="1"/>
          <p:nvPr/>
        </p:nvSpPr>
        <p:spPr>
          <a:xfrm>
            <a:off x="270556" y="126125"/>
            <a:ext cx="35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Human variation: Height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58086" name="Picture 6" descr="http://images.flatworldknowledge.com/stangor/stangor-fig09_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556" y="4479283"/>
            <a:ext cx="5562685" cy="23291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0773" y="4030717"/>
            <a:ext cx="35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Human variation: IQ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06" y="871156"/>
            <a:ext cx="45243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694" y="107340"/>
            <a:ext cx="8486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FF0000"/>
                </a:solidFill>
                <a:latin typeface="Tahoma"/>
              </a:rPr>
              <a:t>Correlations of presumed regulatory regions defined from GWAS</a:t>
            </a:r>
            <a:endParaRPr lang="en-AU" sz="2000" b="1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5214556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2000" b="1" dirty="0" err="1" smtClean="0">
                <a:solidFill>
                  <a:srgbClr val="000000"/>
                </a:solidFill>
                <a:latin typeface="Tahoma"/>
              </a:rPr>
              <a:t>DNaseI</a:t>
            </a:r>
            <a:r>
              <a:rPr lang="en-AU" sz="2000" b="1" dirty="0" smtClean="0">
                <a:solidFill>
                  <a:srgbClr val="000000"/>
                </a:solidFill>
                <a:latin typeface="Tahoma"/>
              </a:rPr>
              <a:t> peaks indicate regions of open chromatin accessible to the transcription apparatus and transcription factor binding sites where this this apparatus attached to the DNA</a:t>
            </a:r>
            <a:endParaRPr lang="en-AU" sz="2000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6777" y="6394714"/>
            <a:ext cx="504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err="1" smtClean="0">
                <a:solidFill>
                  <a:srgbClr val="000000"/>
                </a:solidFill>
                <a:latin typeface="Tahoma"/>
              </a:rPr>
              <a:t>Manolio</a:t>
            </a:r>
            <a:r>
              <a:rPr lang="en-AU" sz="1800" dirty="0" smtClean="0">
                <a:solidFill>
                  <a:srgbClr val="000000"/>
                </a:solidFill>
                <a:latin typeface="Tahoma"/>
              </a:rPr>
              <a:t>, Nature Reviews Genetics, August 2013</a:t>
            </a:r>
            <a:endParaRPr lang="en-AU" sz="180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191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523247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505575"/>
            <a:ext cx="43434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5532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373102"/>
            <a:ext cx="6856462" cy="40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921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92488" cy="155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0863" r="63533"/>
          <a:stretch>
            <a:fillRect/>
          </a:stretch>
        </p:blipFill>
        <p:spPr bwMode="auto">
          <a:xfrm>
            <a:off x="4644008" y="755200"/>
            <a:ext cx="4104456" cy="59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2276872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2800" dirty="0" smtClean="0">
                <a:solidFill>
                  <a:prstClr val="black"/>
                </a:solidFill>
                <a:latin typeface="Calibri"/>
              </a:rPr>
              <a:t>A local </a:t>
            </a:r>
            <a:r>
              <a:rPr lang="en-AU" sz="2800" i="1" dirty="0" err="1" smtClean="0">
                <a:solidFill>
                  <a:prstClr val="black"/>
                </a:solidFill>
                <a:latin typeface="Calibri"/>
              </a:rPr>
              <a:t>cis</a:t>
            </a:r>
            <a:r>
              <a:rPr lang="en-AU" sz="2800" dirty="0" smtClean="0">
                <a:solidFill>
                  <a:prstClr val="black"/>
                </a:solidFill>
                <a:latin typeface="Calibri"/>
              </a:rPr>
              <a:t>-acting variant in a regulatory element affects allele-specific transcription factor binding affinity and is associated with differential expression of gene A (see chart)</a:t>
            </a:r>
            <a:endParaRPr lang="en-AU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091048" y="2338194"/>
            <a:ext cx="360040" cy="36004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95936" y="2996952"/>
            <a:ext cx="2160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6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92488" cy="155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5152"/>
          <a:stretch>
            <a:fillRect/>
          </a:stretch>
        </p:blipFill>
        <p:spPr bwMode="auto">
          <a:xfrm>
            <a:off x="4355976" y="620688"/>
            <a:ext cx="457521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988840"/>
            <a:ext cx="33123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dirty="0" smtClean="0">
                <a:solidFill>
                  <a:prstClr val="black"/>
                </a:solidFill>
                <a:latin typeface="Calibri"/>
              </a:rPr>
              <a:t>The same variant can modulate expression of </a:t>
            </a:r>
            <a:r>
              <a:rPr lang="en-AU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gene D</a:t>
            </a:r>
            <a:r>
              <a:rPr lang="en-AU" dirty="0" smtClean="0">
                <a:solidFill>
                  <a:prstClr val="black"/>
                </a:solidFill>
                <a:latin typeface="Calibri"/>
              </a:rPr>
              <a:t> at a distance through DNA looping that brings the regulatory enhancer element close to the promoter of gene D on the same chromosome.</a:t>
            </a:r>
            <a:endParaRPr lang="en-AU" b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0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695406" cy="576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3568" y="260648"/>
            <a:ext cx="8136904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srgbClr val="FF0000"/>
                </a:solidFill>
                <a:latin typeface="Calibri"/>
              </a:rPr>
              <a:t>Chromatin conformation capture (3C) to find the target of a disease-associated SNP within an enhancer element</a:t>
            </a:r>
            <a:endParaRPr lang="en-AU" sz="1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34036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srgbClr val="FF0000"/>
                </a:solidFill>
                <a:latin typeface="Calibri"/>
              </a:rPr>
              <a:t>Can detect interactions from ~20kb to ~800kb</a:t>
            </a:r>
            <a:endParaRPr lang="en-AU" sz="18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5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Jonathan\iCOGS Loci - images, figures, LD\ZNF365\Regional Plots\July 2014 - manhattan + region\Manhattans\Overall Risk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282699" cy="4190651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33422" cy="1143000"/>
          </a:xfrm>
        </p:spPr>
        <p:txBody>
          <a:bodyPr>
            <a:normAutofit/>
          </a:bodyPr>
          <a:lstStyle/>
          <a:p>
            <a:pPr algn="ctr"/>
            <a:r>
              <a:rPr lang="en-AU" sz="1800" b="1" dirty="0" smtClean="0">
                <a:solidFill>
                  <a:srgbClr val="FF0000"/>
                </a:solidFill>
              </a:rPr>
              <a:t>Fine-mapping identifies multiple independent sets of breast cancer risk SNPs at 10q21.2</a:t>
            </a:r>
            <a:endParaRPr lang="en-AU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266912"/>
              </p:ext>
            </p:extLst>
          </p:nvPr>
        </p:nvGraphicFramePr>
        <p:xfrm>
          <a:off x="163858" y="4927889"/>
          <a:ext cx="8944646" cy="1698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894"/>
                <a:gridCol w="1440160"/>
                <a:gridCol w="1800200"/>
                <a:gridCol w="1728192"/>
                <a:gridCol w="1800200"/>
              </a:tblGrid>
              <a:tr h="299402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Region 1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Region 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Region</a:t>
                      </a:r>
                      <a:r>
                        <a:rPr lang="en-AU" baseline="0" dirty="0" smtClean="0"/>
                        <a:t> </a:t>
                      </a:r>
                      <a:r>
                        <a:rPr lang="en-AU" dirty="0" smtClean="0"/>
                        <a:t>3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 smtClean="0"/>
                        <a:t>Region 4</a:t>
                      </a:r>
                      <a:endParaRPr lang="en-AU" dirty="0"/>
                    </a:p>
                  </a:txBody>
                  <a:tcPr/>
                </a:tc>
              </a:tr>
              <a:tr h="418342">
                <a:tc>
                  <a:txBody>
                    <a:bodyPr/>
                    <a:lstStyle/>
                    <a:p>
                      <a:r>
                        <a:rPr lang="en-AU" sz="1400" b="1" dirty="0" smtClean="0"/>
                        <a:t>SNP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rs10995201 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chr10:64258684:D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rs7922449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rs9971363 	</a:t>
                      </a:r>
                    </a:p>
                  </a:txBody>
                  <a:tcPr/>
                </a:tc>
              </a:tr>
              <a:tr h="299402">
                <a:tc>
                  <a:txBody>
                    <a:bodyPr/>
                    <a:lstStyle/>
                    <a:p>
                      <a:r>
                        <a:rPr lang="en-AU" sz="1400" b="1" dirty="0" smtClean="0"/>
                        <a:t>OR (overall </a:t>
                      </a:r>
                      <a:r>
                        <a:rPr lang="en-AU" sz="1400" b="1" dirty="0" err="1" smtClean="0"/>
                        <a:t>br</a:t>
                      </a:r>
                      <a:r>
                        <a:rPr lang="en-AU" sz="1400" b="1" baseline="0" dirty="0" smtClean="0"/>
                        <a:t> ca)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 (0.83,0.88)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0.93 (0.91,0.95)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1.06 (1.04.1.08)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0.94 (0.92,0.97)</a:t>
                      </a:r>
                      <a:endParaRPr lang="en-AU" sz="1400" b="1" dirty="0"/>
                    </a:p>
                  </a:txBody>
                  <a:tcPr/>
                </a:tc>
              </a:tr>
              <a:tr h="299402">
                <a:tc>
                  <a:txBody>
                    <a:bodyPr/>
                    <a:lstStyle/>
                    <a:p>
                      <a:r>
                        <a:rPr lang="en-AU" sz="1400" b="1" dirty="0" smtClean="0"/>
                        <a:t>P value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1.05 x 10</a:t>
                      </a:r>
                      <a:r>
                        <a:rPr lang="en-GB" sz="14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-29</a:t>
                      </a:r>
                      <a:endParaRPr lang="en-AU" sz="1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4.24 x 10</a:t>
                      </a:r>
                      <a:r>
                        <a:rPr lang="en-GB" sz="14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-14</a:t>
                      </a:r>
                      <a:endParaRPr lang="en-AU" sz="1400" b="1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1.68</a:t>
                      </a:r>
                      <a:r>
                        <a:rPr lang="en-GB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 10</a:t>
                      </a:r>
                      <a:r>
                        <a:rPr lang="en-GB" sz="14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</a:t>
                      </a:r>
                      <a:endParaRPr lang="en-AU" sz="1400" b="1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r>
                        <a:rPr lang="en-GB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 10</a:t>
                      </a:r>
                      <a:r>
                        <a:rPr lang="en-GB" sz="1400" b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en-AU" sz="1400" b="1" baseline="30000" dirty="0" smtClean="0"/>
                    </a:p>
                  </a:txBody>
                  <a:tcPr/>
                </a:tc>
              </a:tr>
              <a:tr h="299402">
                <a:tc>
                  <a:txBody>
                    <a:bodyPr/>
                    <a:lstStyle/>
                    <a:p>
                      <a:r>
                        <a:rPr lang="en-AU" sz="1400" b="1" dirty="0" smtClean="0"/>
                        <a:t>Putative</a:t>
                      </a:r>
                      <a:r>
                        <a:rPr lang="en-AU" sz="1400" b="1" baseline="0" dirty="0" smtClean="0"/>
                        <a:t> causal SNPs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11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6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17</a:t>
                      </a:r>
                      <a:endParaRPr lang="en-A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b="1" dirty="0" smtClean="0"/>
                        <a:t>17</a:t>
                      </a:r>
                      <a:endParaRPr lang="en-AU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809900" y="980728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8104" y="980728"/>
            <a:ext cx="23507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888" y="900336"/>
            <a:ext cx="288032" cy="44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2060848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100" dirty="0" err="1" smtClean="0">
                <a:solidFill>
                  <a:srgbClr val="FF0000"/>
                </a:solidFill>
                <a:latin typeface="Calibri"/>
              </a:rPr>
              <a:t>tgSNP</a:t>
            </a:r>
            <a:endParaRPr lang="en-AU" sz="11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3275856" y="2564904"/>
            <a:ext cx="4248472" cy="432048"/>
          </a:xfrm>
          <a:prstGeom prst="curvedDown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2780928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100" b="1" dirty="0" smtClean="0">
                <a:solidFill>
                  <a:srgbClr val="7030A0"/>
                </a:solidFill>
                <a:latin typeface="Calibri"/>
              </a:rPr>
              <a:t>SNPs in Region 2 regulate NRBF2, 600 kb away</a:t>
            </a:r>
            <a:endParaRPr lang="en-AU" sz="1100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4288" y="6596390"/>
            <a:ext cx="180020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100" dirty="0" smtClean="0">
                <a:solidFill>
                  <a:prstClr val="black"/>
                </a:solidFill>
                <a:latin typeface="Calibri"/>
              </a:rPr>
              <a:t>Darabi et al, under review</a:t>
            </a:r>
            <a:endParaRPr lang="en-AU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0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56" y="548680"/>
            <a:ext cx="8229600" cy="1143000"/>
          </a:xfrm>
        </p:spPr>
        <p:txBody>
          <a:bodyPr>
            <a:no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Obesity-associated variants within </a:t>
            </a:r>
            <a:r>
              <a:rPr lang="en-AU" sz="2400" i="1" dirty="0">
                <a:solidFill>
                  <a:srgbClr val="FF0000"/>
                </a:solidFill>
              </a:rPr>
              <a:t>FTO</a:t>
            </a:r>
            <a:r>
              <a:rPr lang="en-AU" sz="2400" dirty="0">
                <a:solidFill>
                  <a:srgbClr val="FF0000"/>
                </a:solidFill>
              </a:rPr>
              <a:t> form long-range functional connections with </a:t>
            </a:r>
            <a:r>
              <a:rPr lang="en-AU" sz="2400" i="1" dirty="0" smtClean="0">
                <a:solidFill>
                  <a:srgbClr val="FF0000"/>
                </a:solidFill>
              </a:rPr>
              <a:t>IRX3</a:t>
            </a:r>
            <a:br>
              <a:rPr lang="en-AU" sz="2400" i="1" dirty="0" smtClean="0">
                <a:solidFill>
                  <a:srgbClr val="FF0000"/>
                </a:solidFill>
              </a:rPr>
            </a:br>
            <a:r>
              <a:rPr lang="en-AU" sz="2400" i="1" dirty="0" err="1" smtClean="0">
                <a:solidFill>
                  <a:srgbClr val="FF0000"/>
                </a:solidFill>
              </a:rPr>
              <a:t>Smemo</a:t>
            </a:r>
            <a:r>
              <a:rPr lang="en-AU" sz="2400" i="1" dirty="0" smtClean="0">
                <a:solidFill>
                  <a:srgbClr val="FF0000"/>
                </a:solidFill>
              </a:rPr>
              <a:t> et al 2014</a:t>
            </a:r>
            <a:r>
              <a:rPr lang="en-AU" sz="2400" dirty="0">
                <a:solidFill>
                  <a:srgbClr val="FF0000"/>
                </a:solidFill>
              </a:rPr>
              <a:t/>
            </a:r>
            <a:br>
              <a:rPr lang="en-AU" sz="2400" dirty="0">
                <a:solidFill>
                  <a:srgbClr val="FF0000"/>
                </a:solidFill>
              </a:rPr>
            </a:br>
            <a:endParaRPr lang="en-AU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32" y="2492896"/>
            <a:ext cx="7061424" cy="28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/>
          <a:srcRect l="11604" t="59140" r="8659" b="21550"/>
          <a:stretch>
            <a:fillRect/>
          </a:stretch>
        </p:blipFill>
        <p:spPr bwMode="auto">
          <a:xfrm>
            <a:off x="776288" y="1844824"/>
            <a:ext cx="77057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 descr="all 125-142 zoom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89" y="3448199"/>
            <a:ext cx="7561263" cy="4022725"/>
          </a:xfrm>
          <a:prstGeom prst="rect">
            <a:avLst/>
          </a:prstGeom>
          <a:noFill/>
        </p:spPr>
      </p:pic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147049" y="2561779"/>
            <a:ext cx="287339" cy="14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04664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Some regions with low LD are poorly tagged (and imputed) on GWAS chips e.g.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TERT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region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5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AU" sz="2400" dirty="0" smtClean="0">
                <a:solidFill>
                  <a:srgbClr val="FF0000"/>
                </a:solidFill>
              </a:rPr>
              <a:t>Is dense genotyping necessary for ‘fine mapping’?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360" y="1556792"/>
            <a:ext cx="888213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Of 50 putative causal SNPs over ~20 loci identified through dense genotyping and fine mapping on 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</a:rPr>
              <a:t>iCOGS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 customized genotyping chip: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 5 are very poorly imputed from GWAS chips (imputation r</a:t>
            </a:r>
            <a:r>
              <a:rPr lang="en-AU" sz="18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&lt;0.5)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 17 are moderately imputed from GWAS chips (imputation r</a:t>
            </a:r>
            <a:r>
              <a:rPr lang="en-AU" sz="18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&lt;0.9)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AU" sz="1800" dirty="0" smtClean="0">
                <a:solidFill>
                  <a:srgbClr val="FF0000"/>
                </a:solidFill>
                <a:latin typeface="Calibri"/>
              </a:rPr>
              <a:t>only for 56% could the putative causal SNPs have been found by imputation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AU" sz="1800" dirty="0">
              <a:solidFill>
                <a:prstClr val="black"/>
              </a:solidFill>
              <a:latin typeface="Calibri"/>
            </a:endParaRPr>
          </a:p>
          <a:p>
            <a:pPr marL="285750" lvl="1" indent="-28575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Need to identify the putative causal SNPs before embarking on functional studies</a:t>
            </a:r>
          </a:p>
        </p:txBody>
      </p:sp>
    </p:spTree>
    <p:extLst>
      <p:ext uri="{BB962C8B-B14F-4D97-AF65-F5344CB8AC3E}">
        <p14:creationId xmlns:p14="http://schemas.microsoft.com/office/powerpoint/2010/main" val="17850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307" y="248574"/>
            <a:ext cx="4868194" cy="34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913"/>
            <a:ext cx="4521914" cy="350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735013" y="3665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80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89186" y="4361410"/>
            <a:ext cx="87340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4800" b="1" dirty="0" smtClean="0">
                <a:solidFill>
                  <a:srgbClr val="FF0000"/>
                </a:solidFill>
                <a:latin typeface="Arial"/>
              </a:rPr>
              <a:t>Number of Loci Identified is a Function of Sample Size</a:t>
            </a:r>
            <a:endParaRPr lang="de-DE" sz="1000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" y="3691426"/>
            <a:ext cx="8324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b="1" dirty="0" smtClean="0">
                <a:solidFill>
                  <a:srgbClr val="000000"/>
                </a:solidFill>
                <a:latin typeface="Arial"/>
              </a:rPr>
              <a:t>Selected quantitative traits              Selected diseases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69517" y="6320660"/>
            <a:ext cx="490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latin typeface="Arial"/>
              </a:rPr>
              <a:t>Visscher PM, et.al. (2012) Am J Hum Genetics</a:t>
            </a:r>
          </a:p>
        </p:txBody>
      </p:sp>
    </p:spTree>
    <p:extLst>
      <p:ext uri="{BB962C8B-B14F-4D97-AF65-F5344CB8AC3E}">
        <p14:creationId xmlns:p14="http://schemas.microsoft.com/office/powerpoint/2010/main" val="6030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820969"/>
          </a:xfrm>
        </p:spPr>
        <p:txBody>
          <a:bodyPr/>
          <a:lstStyle/>
          <a:p>
            <a:r>
              <a:rPr lang="pt-PT" dirty="0" smtClean="0"/>
              <a:t>Genetic Epidemiology:</a:t>
            </a:r>
            <a:br>
              <a:rPr lang="pt-PT" dirty="0" smtClean="0"/>
            </a:br>
            <a:r>
              <a:rPr lang="pt-PT" dirty="0" smtClean="0"/>
              <a:t>Stages </a:t>
            </a:r>
            <a:r>
              <a:rPr lang="pt-PT" dirty="0"/>
              <a:t>of Genetic Mapping</a:t>
            </a:r>
            <a:endParaRPr lang="en-US" dirty="0"/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731" y="1466304"/>
            <a:ext cx="8141434" cy="5107917"/>
          </a:xfrm>
        </p:spPr>
        <p:txBody>
          <a:bodyPr/>
          <a:lstStyle/>
          <a:p>
            <a:r>
              <a:rPr lang="pt-PT" sz="2800" dirty="0">
                <a:solidFill>
                  <a:schemeClr val="bg2"/>
                </a:solidFill>
              </a:rPr>
              <a:t>Are there genes influencing this trait?</a:t>
            </a:r>
          </a:p>
          <a:p>
            <a:pPr lvl="1"/>
            <a:r>
              <a:rPr lang="pt-PT" sz="2400" dirty="0">
                <a:solidFill>
                  <a:schemeClr val="bg2"/>
                </a:solidFill>
              </a:rPr>
              <a:t>Genetic </a:t>
            </a:r>
            <a:r>
              <a:rPr lang="pt-PT" sz="2400" dirty="0" smtClean="0">
                <a:solidFill>
                  <a:schemeClr val="bg2"/>
                </a:solidFill>
              </a:rPr>
              <a:t>epidemiological (twin / family) studies OR heritability based on measured genetic variants</a:t>
            </a:r>
          </a:p>
          <a:p>
            <a:r>
              <a:rPr lang="pt-PT" sz="2800" dirty="0" smtClean="0"/>
              <a:t>Where </a:t>
            </a:r>
            <a:r>
              <a:rPr lang="pt-PT" sz="2800" dirty="0"/>
              <a:t>are those genes?</a:t>
            </a:r>
          </a:p>
          <a:p>
            <a:pPr lvl="1"/>
            <a:r>
              <a:rPr lang="pt-PT" sz="2400" dirty="0"/>
              <a:t>Linkage analysis</a:t>
            </a:r>
          </a:p>
          <a:p>
            <a:r>
              <a:rPr lang="pt-PT" sz="2800" dirty="0"/>
              <a:t>What are those genes</a:t>
            </a:r>
            <a:r>
              <a:rPr lang="pt-PT" sz="2800" dirty="0" smtClean="0"/>
              <a:t>?</a:t>
            </a:r>
            <a:endParaRPr lang="pt-PT" sz="2800" dirty="0"/>
          </a:p>
          <a:p>
            <a:pPr lvl="1"/>
            <a:r>
              <a:rPr lang="pt-PT" sz="2400" dirty="0"/>
              <a:t>Association </a:t>
            </a:r>
            <a:r>
              <a:rPr lang="pt-PT" sz="2400" dirty="0" smtClean="0"/>
              <a:t>analysis (meta-analysis / pathway)</a:t>
            </a:r>
          </a:p>
          <a:p>
            <a:r>
              <a:rPr lang="pt-PT" sz="2800" dirty="0" smtClean="0"/>
              <a:t>How do they work beyond the sequence?</a:t>
            </a:r>
          </a:p>
          <a:p>
            <a:pPr lvl="1"/>
            <a:r>
              <a:rPr lang="pt-PT" sz="2400" dirty="0" smtClean="0"/>
              <a:t>Epigenetics, transcriptomics, proteomics</a:t>
            </a:r>
          </a:p>
          <a:p>
            <a:r>
              <a:rPr lang="pt-PT" sz="2800" dirty="0" smtClean="0"/>
              <a:t>What can we do with them ?</a:t>
            </a:r>
          </a:p>
          <a:p>
            <a:pPr lvl="1"/>
            <a:r>
              <a:rPr lang="pt-PT" sz="2400" dirty="0" smtClean="0"/>
              <a:t>Translational medicine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1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1" y="416893"/>
            <a:ext cx="4562367" cy="2193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1200" y="529025"/>
            <a:ext cx="1320800" cy="584776"/>
          </a:xfrm>
          <a:prstGeom prst="rect">
            <a:avLst/>
          </a:prstGeom>
          <a:solidFill>
            <a:srgbClr val="7FD13B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ISC 2009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3K cases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9926" y="311076"/>
            <a:ext cx="3074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F1F58"/>
                </a:solidFill>
                <a:latin typeface="Calibri"/>
              </a:rPr>
              <a:t>Schizophrenia 2009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4941168"/>
            <a:ext cx="8620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3200" dirty="0" smtClean="0">
                <a:solidFill>
                  <a:srgbClr val="FF0000"/>
                </a:solidFill>
                <a:latin typeface="Arial"/>
              </a:rPr>
              <a:t>Dramatic progress in GWAS for Schizophrenia</a:t>
            </a:r>
            <a:endParaRPr lang="en-AU" sz="32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4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1" y="133585"/>
            <a:ext cx="4562367" cy="2193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1200" y="236637"/>
            <a:ext cx="1320800" cy="58477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ISC 2009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3K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5767" y="1811437"/>
            <a:ext cx="4572000" cy="2848970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894075" y="1911141"/>
            <a:ext cx="1252266" cy="830997"/>
          </a:xfrm>
          <a:prstGeom prst="rect">
            <a:avLst/>
          </a:prstGeom>
          <a:solidFill>
            <a:srgbClr val="7FD13B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PGC1 - 2011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9K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5 loci</a:t>
            </a:r>
          </a:p>
        </p:txBody>
      </p:sp>
    </p:spTree>
    <p:extLst>
      <p:ext uri="{BB962C8B-B14F-4D97-AF65-F5344CB8AC3E}">
        <p14:creationId xmlns:p14="http://schemas.microsoft.com/office/powerpoint/2010/main" val="30537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1" y="164065"/>
            <a:ext cx="4562367" cy="2193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1200" y="267117"/>
            <a:ext cx="1320800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ISC 2009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3K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8958" y="1129395"/>
            <a:ext cx="4572000" cy="2848970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70553" y="1322923"/>
            <a:ext cx="1320494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9K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5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553880"/>
            <a:ext cx="5486400" cy="3474211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55276" y="2630080"/>
            <a:ext cx="1564724" cy="830997"/>
          </a:xfrm>
          <a:prstGeom prst="rect">
            <a:avLst/>
          </a:prstGeom>
          <a:solidFill>
            <a:srgbClr val="6CEE6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+ Sweden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2012 - 14K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22 loci</a:t>
            </a:r>
          </a:p>
        </p:txBody>
      </p:sp>
    </p:spTree>
    <p:extLst>
      <p:ext uri="{BB962C8B-B14F-4D97-AF65-F5344CB8AC3E}">
        <p14:creationId xmlns:p14="http://schemas.microsoft.com/office/powerpoint/2010/main" val="5330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073" y="81280"/>
            <a:ext cx="4562367" cy="2193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1200" y="195997"/>
            <a:ext cx="1320800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ISC 2009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3K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680" y="820875"/>
            <a:ext cx="4572000" cy="2848970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306" y="820875"/>
            <a:ext cx="1320494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9K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5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1645920"/>
            <a:ext cx="5486400" cy="3474211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19158" y="1722120"/>
            <a:ext cx="1719842" cy="830997"/>
          </a:xfrm>
          <a:prstGeom prst="rect">
            <a:avLst/>
          </a:prstGeom>
          <a:solidFill>
            <a:srgbClr val="6CEE6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+ Sweden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14K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22 loci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7440" y="2541902"/>
            <a:ext cx="6537960" cy="4075533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09877" y="2672209"/>
            <a:ext cx="1229323" cy="1261884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PGC2 2013</a:t>
            </a:r>
          </a:p>
          <a:p>
            <a:pPr algn="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31K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78 loci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Rank #3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086600" y="30480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3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073" y="81280"/>
            <a:ext cx="4562367" cy="2193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1200" y="195997"/>
            <a:ext cx="1320800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ISC 2009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3K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680" y="820875"/>
            <a:ext cx="4572000" cy="2848970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306" y="820875"/>
            <a:ext cx="1320494" cy="83099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9K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5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1645920"/>
            <a:ext cx="5486400" cy="3474211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19158" y="1722120"/>
            <a:ext cx="1719842" cy="830997"/>
          </a:xfrm>
          <a:prstGeom prst="rect">
            <a:avLst/>
          </a:prstGeom>
          <a:solidFill>
            <a:srgbClr val="6CEE6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PGC1 + Sweden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14K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22 loci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7440" y="2541902"/>
            <a:ext cx="6537960" cy="4075533"/>
          </a:xfrm>
          <a:prstGeom prst="rect">
            <a:avLst/>
          </a:prstGeom>
          <a:ln w="38100" cmpd="sng">
            <a:solidFill>
              <a:srgbClr val="BBE0E3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09877" y="2672209"/>
            <a:ext cx="1229323" cy="1261884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PGC2 2013</a:t>
            </a:r>
          </a:p>
          <a:p>
            <a:pPr algn="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31K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 cases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78 loci</a:t>
            </a:r>
          </a:p>
          <a:p>
            <a:pPr algn="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Rank #3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086600" y="30480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777" y="1172721"/>
            <a:ext cx="8891611" cy="526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00050" y="218033"/>
            <a:ext cx="8401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Schizophrenia: meta-analysis of 49 case control samples (34,241 cases and 45,604 controls)</a:t>
            </a:r>
            <a:endParaRPr lang="en-AU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9600" y="650917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000" dirty="0" smtClean="0">
                <a:solidFill>
                  <a:srgbClr val="000000"/>
                </a:solidFill>
                <a:latin typeface="Arial" charset="0"/>
              </a:rPr>
              <a:t>2 4 J U LY 2 0 1 4 | VO L 5 1 1 | N AT U R E | 4 2 1</a:t>
            </a:r>
            <a:endParaRPr lang="en-AU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5473" y="1392670"/>
            <a:ext cx="325172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Gill Sans MT"/>
              </a:rPr>
              <a:t>JULY 2014</a:t>
            </a:r>
          </a:p>
          <a:p>
            <a:endParaRPr lang="en-US" sz="1800" i="1" dirty="0" smtClean="0">
              <a:solidFill>
                <a:srgbClr val="FF0000"/>
              </a:solidFill>
              <a:latin typeface="Gill Sans MT"/>
            </a:endParaRPr>
          </a:p>
          <a:p>
            <a:r>
              <a:rPr lang="en-US" sz="1800" i="1" dirty="0" smtClean="0">
                <a:solidFill>
                  <a:srgbClr val="FF0000"/>
                </a:solidFill>
                <a:latin typeface="Gill Sans MT"/>
              </a:rPr>
              <a:t>128 </a:t>
            </a:r>
            <a:r>
              <a:rPr lang="en-US" sz="1800" i="1" dirty="0">
                <a:solidFill>
                  <a:srgbClr val="FF0000"/>
                </a:solidFill>
                <a:latin typeface="Gill Sans MT"/>
              </a:rPr>
              <a:t>independent SNPs</a:t>
            </a:r>
          </a:p>
          <a:p>
            <a:r>
              <a:rPr lang="en-US" sz="1800" i="1" dirty="0">
                <a:solidFill>
                  <a:srgbClr val="FF0000"/>
                </a:solidFill>
                <a:latin typeface="Gill Sans MT"/>
              </a:rPr>
              <a:t>(P&lt;5e-8, r</a:t>
            </a:r>
            <a:r>
              <a:rPr lang="en-US" sz="1800" i="1" baseline="30000" dirty="0">
                <a:solidFill>
                  <a:srgbClr val="FF0000"/>
                </a:solidFill>
                <a:latin typeface="Gill Sans MT"/>
              </a:rPr>
              <a:t>2</a:t>
            </a:r>
            <a:r>
              <a:rPr lang="en-US" sz="1800" i="1" dirty="0">
                <a:solidFill>
                  <a:srgbClr val="FF0000"/>
                </a:solidFill>
                <a:latin typeface="Gill Sans MT"/>
              </a:rPr>
              <a:t>&lt;0.1, 3Mb windows)</a:t>
            </a:r>
          </a:p>
          <a:p>
            <a:endParaRPr lang="en-US" sz="1800" i="1" dirty="0">
              <a:solidFill>
                <a:srgbClr val="FF0000"/>
              </a:solidFill>
              <a:latin typeface="Gill Sans MT"/>
            </a:endParaRPr>
          </a:p>
          <a:p>
            <a:r>
              <a:rPr lang="en-US" sz="1800" i="1" dirty="0">
                <a:solidFill>
                  <a:srgbClr val="FF0000"/>
                </a:solidFill>
                <a:latin typeface="Gill Sans MT"/>
              </a:rPr>
              <a:t>108 different regions (conservative)</a:t>
            </a:r>
          </a:p>
        </p:txBody>
      </p:sp>
    </p:spTree>
    <p:extLst>
      <p:ext uri="{BB962C8B-B14F-4D97-AF65-F5344CB8AC3E}">
        <p14:creationId xmlns:p14="http://schemas.microsoft.com/office/powerpoint/2010/main" val="15365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effectLst>
            <a:outerShdw dist="38099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Schizophrenia (ISC) Q-Q plot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 t="11989"/>
          <a:stretch>
            <a:fillRect/>
          </a:stretch>
        </p:blipFill>
        <p:spPr bwMode="auto">
          <a:xfrm>
            <a:off x="609600" y="1439863"/>
            <a:ext cx="5513388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Line 4"/>
          <p:cNvSpPr>
            <a:spLocks noChangeShapeType="1"/>
          </p:cNvSpPr>
          <p:nvPr/>
        </p:nvSpPr>
        <p:spPr bwMode="auto">
          <a:xfrm flipH="1" flipV="1">
            <a:off x="3429000" y="2943225"/>
            <a:ext cx="2362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5810250" y="2251075"/>
            <a:ext cx="274161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Consistent with:</a:t>
            </a:r>
          </a:p>
          <a:p>
            <a:pPr algn="ctr" eaLnBrk="0" hangingPunct="0"/>
            <a:endParaRPr lang="en-US" sz="1800" b="1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eaLnBrk="0" hangingPunct="0"/>
            <a:r>
              <a:rPr lang="en-US" sz="18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Stratification?</a:t>
            </a:r>
          </a:p>
          <a:p>
            <a:pPr algn="ctr" eaLnBrk="0" hangingPunct="0"/>
            <a:endParaRPr lang="en-US" sz="1800" i="1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eaLnBrk="0" hangingPunct="0"/>
            <a:r>
              <a:rPr lang="en-US" sz="18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Genotyping bias?</a:t>
            </a:r>
          </a:p>
          <a:p>
            <a:pPr algn="ctr" eaLnBrk="0" hangingPunct="0"/>
            <a:endParaRPr lang="en-US" sz="1800" i="1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  <a:p>
            <a:pPr algn="ctr" eaLnBrk="0" hangingPunct="0"/>
            <a:r>
              <a:rPr lang="en-US" sz="18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Distribution of true </a:t>
            </a:r>
          </a:p>
          <a:p>
            <a:pPr algn="ctr" eaLnBrk="0" hangingPunct="0"/>
            <a:r>
              <a:rPr lang="en-US" sz="18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polygenic effects?</a:t>
            </a:r>
          </a:p>
        </p:txBody>
      </p:sp>
      <p:sp>
        <p:nvSpPr>
          <p:cNvPr id="153606" name="Line 6"/>
          <p:cNvSpPr>
            <a:spLocks noChangeShapeType="1"/>
          </p:cNvSpPr>
          <p:nvPr/>
        </p:nvSpPr>
        <p:spPr bwMode="auto">
          <a:xfrm flipH="1">
            <a:off x="2895600" y="3248025"/>
            <a:ext cx="2895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 rot="-5400000">
            <a:off x="-642144" y="3128169"/>
            <a:ext cx="24431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Observed -log10(p) 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1903413" y="5546725"/>
            <a:ext cx="24003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Expected -log10(p) </a:t>
            </a: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3886200" y="5000625"/>
            <a:ext cx="144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1800">
                <a:solidFill>
                  <a:srgbClr val="000000"/>
                </a:solidFill>
                <a:latin typeface="Arial" charset="0"/>
              </a:rPr>
              <a:t>λ</a:t>
            </a:r>
            <a:r>
              <a:rPr lang="en-US" sz="1800">
                <a:solidFill>
                  <a:srgbClr val="000000"/>
                </a:solidFill>
                <a:latin typeface="Arial" charset="0"/>
              </a:rPr>
              <a:t> = 1.092</a:t>
            </a:r>
            <a:endParaRPr lang="el-GR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>
            <a:off x="5791200" y="2333625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effectLst>
            <a:outerShdw dist="38099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Indexing polygenic variance with large sets of weakly associated alleles</a:t>
            </a:r>
            <a:endParaRPr lang="en-US" dirty="0" smtClean="0"/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 cstate="print"/>
          <a:srcRect l="20253" t="5623" r="11198" b="59239"/>
          <a:stretch>
            <a:fillRect/>
          </a:stretch>
        </p:blipFill>
        <p:spPr bwMode="auto">
          <a:xfrm>
            <a:off x="4865688" y="2436813"/>
            <a:ext cx="1763712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4906963" y="3443288"/>
            <a:ext cx="16271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Individuals’</a:t>
            </a:r>
          </a:p>
          <a:p>
            <a:pPr algn="ctr" eaLnBrk="0" hangingPunct="0"/>
            <a:r>
              <a:rPr lang="en-US" sz="14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“polygenic scores”</a:t>
            </a: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1143000" y="3170238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Top 20% independent SNPs</a:t>
            </a:r>
            <a:endParaRPr lang="en-US" sz="1400" i="1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54630" name="AutoShape 6"/>
          <p:cNvSpPr>
            <a:spLocks noChangeArrowheads="1"/>
          </p:cNvSpPr>
          <p:nvPr/>
        </p:nvSpPr>
        <p:spPr bwMode="auto">
          <a:xfrm>
            <a:off x="76200" y="2436813"/>
            <a:ext cx="1295400" cy="1066800"/>
          </a:xfrm>
          <a:prstGeom prst="hexagon">
            <a:avLst>
              <a:gd name="adj" fmla="val 30357"/>
              <a:gd name="vf" fmla="val 11547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Discovery </a:t>
            </a:r>
          </a:p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set</a:t>
            </a:r>
          </a:p>
        </p:txBody>
      </p:sp>
      <p:sp>
        <p:nvSpPr>
          <p:cNvPr id="154631" name="AutoShape 7"/>
          <p:cNvSpPr>
            <a:spLocks noChangeArrowheads="1"/>
          </p:cNvSpPr>
          <p:nvPr/>
        </p:nvSpPr>
        <p:spPr bwMode="auto">
          <a:xfrm>
            <a:off x="1524000" y="2789238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32" name="AutoShape 8"/>
          <p:cNvSpPr>
            <a:spLocks noChangeArrowheads="1"/>
          </p:cNvSpPr>
          <p:nvPr/>
        </p:nvSpPr>
        <p:spPr bwMode="auto">
          <a:xfrm>
            <a:off x="2311400" y="2452688"/>
            <a:ext cx="1295400" cy="1066800"/>
          </a:xfrm>
          <a:prstGeom prst="hexagon">
            <a:avLst>
              <a:gd name="adj" fmla="val 30357"/>
              <a:gd name="vf" fmla="val 11547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Target </a:t>
            </a:r>
          </a:p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set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3352800" y="3138488"/>
            <a:ext cx="1600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Score # of </a:t>
            </a:r>
          </a:p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“nominal risk alleles”</a:t>
            </a:r>
          </a:p>
        </p:txBody>
      </p:sp>
      <p:sp>
        <p:nvSpPr>
          <p:cNvPr id="154634" name="AutoShape 10"/>
          <p:cNvSpPr>
            <a:spLocks noChangeArrowheads="1"/>
          </p:cNvSpPr>
          <p:nvPr/>
        </p:nvSpPr>
        <p:spPr bwMode="auto">
          <a:xfrm>
            <a:off x="3810000" y="2786063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35" name="AutoShape 11"/>
          <p:cNvSpPr>
            <a:spLocks noChangeArrowheads="1"/>
          </p:cNvSpPr>
          <p:nvPr/>
        </p:nvSpPr>
        <p:spPr bwMode="auto">
          <a:xfrm>
            <a:off x="6477000" y="2789238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36" name="AutoShape 12"/>
          <p:cNvSpPr>
            <a:spLocks noChangeArrowheads="1"/>
          </p:cNvSpPr>
          <p:nvPr/>
        </p:nvSpPr>
        <p:spPr bwMode="auto">
          <a:xfrm>
            <a:off x="7315200" y="2573338"/>
            <a:ext cx="1704975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Do target cases </a:t>
            </a:r>
          </a:p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have a higher</a:t>
            </a:r>
          </a:p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allele load?</a:t>
            </a:r>
          </a:p>
        </p:txBody>
      </p:sp>
      <p:sp>
        <p:nvSpPr>
          <p:cNvPr id="842765" name="Text Box 13"/>
          <p:cNvSpPr txBox="1">
            <a:spLocks noChangeArrowheads="1"/>
          </p:cNvSpPr>
          <p:nvPr/>
        </p:nvSpPr>
        <p:spPr bwMode="auto">
          <a:xfrm>
            <a:off x="2278063" y="4648200"/>
            <a:ext cx="668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0000"/>
                </a:solidFill>
                <a:latin typeface="GillSans" pitchFamily="34" charset="0"/>
                <a:ea typeface="ＭＳ Ｐゴシック" pitchFamily="1" charset="-128"/>
              </a:rPr>
              <a:t>→ Independent SCZ studies (MGS, O’Donovan)</a:t>
            </a:r>
          </a:p>
        </p:txBody>
      </p:sp>
      <p:sp>
        <p:nvSpPr>
          <p:cNvPr id="842766" name="Text Box 14"/>
          <p:cNvSpPr txBox="1">
            <a:spLocks noChangeArrowheads="1"/>
          </p:cNvSpPr>
          <p:nvPr/>
        </p:nvSpPr>
        <p:spPr bwMode="auto">
          <a:xfrm>
            <a:off x="2287588" y="5105400"/>
            <a:ext cx="5621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0000"/>
                </a:solidFill>
                <a:latin typeface="GillSans" pitchFamily="34" charset="0"/>
                <a:ea typeface="ＭＳ Ｐゴシック" pitchFamily="1" charset="-128"/>
              </a:rPr>
              <a:t>→ Bipolar disorder (STEP-BD, WTCCC)</a:t>
            </a:r>
          </a:p>
        </p:txBody>
      </p:sp>
      <p:sp>
        <p:nvSpPr>
          <p:cNvPr id="842767" name="Text Box 15"/>
          <p:cNvSpPr txBox="1">
            <a:spLocks noChangeArrowheads="1"/>
          </p:cNvSpPr>
          <p:nvPr/>
        </p:nvSpPr>
        <p:spPr bwMode="auto">
          <a:xfrm>
            <a:off x="2281238" y="5562600"/>
            <a:ext cx="5230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solidFill>
                  <a:srgbClr val="000000"/>
                </a:solidFill>
                <a:latin typeface="GillSans" pitchFamily="34" charset="0"/>
                <a:ea typeface="ＭＳ Ｐゴシック" pitchFamily="1" charset="-128"/>
              </a:rPr>
              <a:t>→ Non-psychiatric disease (WTCCC)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8600" y="4267200"/>
            <a:ext cx="3130550" cy="457200"/>
            <a:chOff x="228" y="2785"/>
            <a:chExt cx="1972" cy="288"/>
          </a:xfrm>
        </p:grpSpPr>
        <p:sp>
          <p:nvSpPr>
            <p:cNvPr id="154642" name="Text Box 17"/>
            <p:cNvSpPr txBox="1">
              <a:spLocks noChangeArrowheads="1"/>
            </p:cNvSpPr>
            <p:nvPr/>
          </p:nvSpPr>
          <p:spPr bwMode="auto">
            <a:xfrm>
              <a:off x="1519" y="2785"/>
              <a:ext cx="6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GillSans" pitchFamily="34" charset="0"/>
                  <a:ea typeface="ＭＳ Ｐゴシック" pitchFamily="1" charset="-128"/>
                </a:rPr>
                <a:t>→ ISC</a:t>
              </a:r>
            </a:p>
          </p:txBody>
        </p:sp>
        <p:sp>
          <p:nvSpPr>
            <p:cNvPr id="154643" name="Text Box 18"/>
            <p:cNvSpPr txBox="1">
              <a:spLocks noChangeArrowheads="1"/>
            </p:cNvSpPr>
            <p:nvPr/>
          </p:nvSpPr>
          <p:spPr bwMode="auto">
            <a:xfrm>
              <a:off x="228" y="2785"/>
              <a:ext cx="4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000000"/>
                  </a:solidFill>
                  <a:latin typeface="GillSans" pitchFamily="34" charset="0"/>
                  <a:ea typeface="ＭＳ Ｐゴシック" pitchFamily="1" charset="-128"/>
                </a:rPr>
                <a:t>ISC</a:t>
              </a:r>
            </a:p>
          </p:txBody>
        </p:sp>
      </p:grpSp>
      <p:sp>
        <p:nvSpPr>
          <p:cNvPr id="842771" name="Text Box 19"/>
          <p:cNvSpPr txBox="1">
            <a:spLocks noChangeArrowheads="1"/>
          </p:cNvSpPr>
          <p:nvPr/>
        </p:nvSpPr>
        <p:spPr bwMode="auto">
          <a:xfrm>
            <a:off x="5522913" y="6096000"/>
            <a:ext cx="3468687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Douglas Levinson, Pablo Gejman,</a:t>
            </a:r>
          </a:p>
          <a:p>
            <a:pPr eaLnBrk="0" hangingPunct="0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Jianxin Shi and colleagues</a:t>
            </a:r>
            <a:endParaRPr lang="en-US" sz="1600" b="1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3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65" grpId="0"/>
      <p:bldP spid="842766" grpId="0"/>
      <p:bldP spid="842767" grpId="0"/>
      <p:bldP spid="84277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 cstate="print"/>
          <a:srcRect t="3624"/>
          <a:stretch>
            <a:fillRect/>
          </a:stretch>
        </p:blipFill>
        <p:spPr bwMode="auto">
          <a:xfrm>
            <a:off x="76200" y="-152400"/>
            <a:ext cx="89789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407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R</a:t>
            </a:r>
            <a:r>
              <a:rPr lang="en-US" sz="1600" i="1" baseline="300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2</a:t>
            </a:r>
            <a:endParaRPr lang="en-US" sz="16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1166813" y="188913"/>
            <a:ext cx="966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P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=2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10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-28</a:t>
            </a:r>
            <a:endParaRPr lang="en-US" sz="1400">
              <a:solidFill>
                <a:srgbClr val="00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1768475" y="4976813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0.008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2241550" y="160020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5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10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-11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3468688" y="3140075"/>
            <a:ext cx="67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7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10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-9</a:t>
            </a:r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4090988" y="2085975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1</a:t>
            </a: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10</a:t>
            </a:r>
            <a:r>
              <a:rPr lang="en-US" sz="1400" baseline="30000">
                <a:solidFill>
                  <a:srgbClr val="000000"/>
                </a:solidFill>
                <a:latin typeface="Arial" charset="0"/>
                <a:ea typeface="ＭＳ Ｐゴシック" pitchFamily="1" charset="-128"/>
                <a:sym typeface="Symbol" pitchFamily="18" charset="2"/>
              </a:rPr>
              <a:t>-12</a:t>
            </a:r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5334000" y="5486400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0.71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5867400" y="5373688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0.05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59" name="Text Box 11"/>
          <p:cNvSpPr txBox="1">
            <a:spLocks noChangeArrowheads="1"/>
          </p:cNvSpPr>
          <p:nvPr/>
        </p:nvSpPr>
        <p:spPr bwMode="auto">
          <a:xfrm>
            <a:off x="6492875" y="5538788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0.30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7086600" y="5486400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0.65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1" name="Text Box 13"/>
          <p:cNvSpPr txBox="1">
            <a:spLocks noChangeArrowheads="1"/>
          </p:cNvSpPr>
          <p:nvPr/>
        </p:nvSpPr>
        <p:spPr bwMode="auto">
          <a:xfrm>
            <a:off x="7696200" y="5410200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0.23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2" name="Text Box 14"/>
          <p:cNvSpPr txBox="1">
            <a:spLocks noChangeArrowheads="1"/>
          </p:cNvSpPr>
          <p:nvPr/>
        </p:nvSpPr>
        <p:spPr bwMode="auto">
          <a:xfrm>
            <a:off x="8229600" y="5410200"/>
            <a:ext cx="53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0.06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1381125" y="6437313"/>
            <a:ext cx="157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Schizophrenia</a:t>
            </a:r>
            <a:endParaRPr lang="en-US" sz="1600" b="1" baseline="30000">
              <a:solidFill>
                <a:srgbClr val="FF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3367088" y="6437313"/>
            <a:ext cx="1754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Bipolar disorder</a:t>
            </a:r>
            <a:endParaRPr lang="en-US" sz="1600" b="1" baseline="30000">
              <a:solidFill>
                <a:srgbClr val="FF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5" name="Text Box 17"/>
          <p:cNvSpPr txBox="1">
            <a:spLocks noChangeArrowheads="1"/>
          </p:cNvSpPr>
          <p:nvPr/>
        </p:nvSpPr>
        <p:spPr bwMode="auto">
          <a:xfrm>
            <a:off x="5829300" y="6464300"/>
            <a:ext cx="2238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Non-psychiatric (WTCCC)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6" name="Text Box 18"/>
          <p:cNvSpPr txBox="1">
            <a:spLocks noChangeArrowheads="1"/>
          </p:cNvSpPr>
          <p:nvPr/>
        </p:nvSpPr>
        <p:spPr bwMode="auto">
          <a:xfrm>
            <a:off x="5292725" y="6022975"/>
            <a:ext cx="55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CAD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5959475" y="6022975"/>
            <a:ext cx="44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CD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8" name="Text Box 20"/>
          <p:cNvSpPr txBox="1">
            <a:spLocks noChangeArrowheads="1"/>
          </p:cNvSpPr>
          <p:nvPr/>
        </p:nvSpPr>
        <p:spPr bwMode="auto">
          <a:xfrm>
            <a:off x="6553200" y="6022975"/>
            <a:ext cx="420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HT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69" name="Text Box 21"/>
          <p:cNvSpPr txBox="1">
            <a:spLocks noChangeArrowheads="1"/>
          </p:cNvSpPr>
          <p:nvPr/>
        </p:nvSpPr>
        <p:spPr bwMode="auto">
          <a:xfrm>
            <a:off x="7112000" y="6022975"/>
            <a:ext cx="43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RA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0" name="Text Box 22"/>
          <p:cNvSpPr txBox="1">
            <a:spLocks noChangeArrowheads="1"/>
          </p:cNvSpPr>
          <p:nvPr/>
        </p:nvSpPr>
        <p:spPr bwMode="auto">
          <a:xfrm>
            <a:off x="7620000" y="6022975"/>
            <a:ext cx="52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T1D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1" name="Text Box 23"/>
          <p:cNvSpPr txBox="1">
            <a:spLocks noChangeArrowheads="1"/>
          </p:cNvSpPr>
          <p:nvPr/>
        </p:nvSpPr>
        <p:spPr bwMode="auto">
          <a:xfrm>
            <a:off x="8280400" y="6022975"/>
            <a:ext cx="520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T2D</a:t>
            </a:r>
            <a:endParaRPr lang="en-US" sz="14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2" name="Line 24"/>
          <p:cNvSpPr>
            <a:spLocks noChangeShapeType="1"/>
          </p:cNvSpPr>
          <p:nvPr/>
        </p:nvSpPr>
        <p:spPr bwMode="auto">
          <a:xfrm>
            <a:off x="1103313" y="5935663"/>
            <a:ext cx="769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73" name="Text Box 25"/>
          <p:cNvSpPr txBox="1">
            <a:spLocks noChangeArrowheads="1"/>
          </p:cNvSpPr>
          <p:nvPr/>
        </p:nvSpPr>
        <p:spPr bwMode="auto">
          <a:xfrm>
            <a:off x="1122363" y="5973763"/>
            <a:ext cx="547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MGS</a:t>
            </a:r>
          </a:p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Euro.</a:t>
            </a:r>
            <a:endParaRPr lang="en-US" sz="12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4" name="Text Box 26"/>
          <p:cNvSpPr txBox="1">
            <a:spLocks noChangeArrowheads="1"/>
          </p:cNvSpPr>
          <p:nvPr/>
        </p:nvSpPr>
        <p:spPr bwMode="auto">
          <a:xfrm>
            <a:off x="1698625" y="5973763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MGS</a:t>
            </a:r>
          </a:p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Af-Am</a:t>
            </a:r>
          </a:p>
        </p:txBody>
      </p:sp>
      <p:sp>
        <p:nvSpPr>
          <p:cNvPr id="155675" name="Text Box 27"/>
          <p:cNvSpPr txBox="1">
            <a:spLocks noChangeArrowheads="1"/>
          </p:cNvSpPr>
          <p:nvPr/>
        </p:nvSpPr>
        <p:spPr bwMode="auto">
          <a:xfrm>
            <a:off x="2197100" y="6064250"/>
            <a:ext cx="946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O’Donovan</a:t>
            </a:r>
            <a:endParaRPr lang="en-US" sz="12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6" name="Text Box 28"/>
          <p:cNvSpPr txBox="1">
            <a:spLocks noChangeArrowheads="1"/>
          </p:cNvSpPr>
          <p:nvPr/>
        </p:nvSpPr>
        <p:spPr bwMode="auto">
          <a:xfrm>
            <a:off x="3316288" y="6064250"/>
            <a:ext cx="844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STEP-BD</a:t>
            </a:r>
            <a:endParaRPr lang="en-US" sz="12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7" name="Text Box 29"/>
          <p:cNvSpPr txBox="1">
            <a:spLocks noChangeArrowheads="1"/>
          </p:cNvSpPr>
          <p:nvPr/>
        </p:nvSpPr>
        <p:spPr bwMode="auto">
          <a:xfrm>
            <a:off x="4049713" y="6062663"/>
            <a:ext cx="750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WTCCC</a:t>
            </a:r>
            <a:endParaRPr lang="en-US" sz="12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sp>
        <p:nvSpPr>
          <p:cNvPr id="155678" name="Line 30"/>
          <p:cNvSpPr>
            <a:spLocks noChangeShapeType="1"/>
          </p:cNvSpPr>
          <p:nvPr/>
        </p:nvSpPr>
        <p:spPr bwMode="auto">
          <a:xfrm>
            <a:off x="1112838" y="6424613"/>
            <a:ext cx="19319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79" name="Line 31"/>
          <p:cNvSpPr>
            <a:spLocks noChangeShapeType="1"/>
          </p:cNvSpPr>
          <p:nvPr/>
        </p:nvSpPr>
        <p:spPr bwMode="auto">
          <a:xfrm flipV="1">
            <a:off x="3352800" y="6416675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80" name="Line 32"/>
          <p:cNvSpPr>
            <a:spLocks noChangeShapeType="1"/>
          </p:cNvSpPr>
          <p:nvPr/>
        </p:nvSpPr>
        <p:spPr bwMode="auto">
          <a:xfrm flipV="1">
            <a:off x="5334000" y="6416675"/>
            <a:ext cx="3429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81" name="Text Box 33"/>
          <p:cNvSpPr txBox="1">
            <a:spLocks noChangeArrowheads="1"/>
          </p:cNvSpPr>
          <p:nvPr/>
        </p:nvSpPr>
        <p:spPr bwMode="auto">
          <a:xfrm>
            <a:off x="3733800" y="609600"/>
            <a:ext cx="3176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A greater load of “nominal” </a:t>
            </a:r>
          </a:p>
          <a:p>
            <a:pPr eaLnBrk="0" hangingPunct="0"/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pitchFamily="1" charset="-128"/>
              </a:rPr>
              <a:t>schizophrenia alleles (from ISC)?</a:t>
            </a:r>
            <a:endParaRPr lang="en-US" sz="1600" baseline="30000">
              <a:solidFill>
                <a:srgbClr val="000000"/>
              </a:solidFill>
              <a:latin typeface="Arial" charset="0"/>
              <a:ea typeface="ＭＳ Ｐゴシック" pitchFamily="1" charset="-128"/>
              <a:sym typeface="Symbol" pitchFamily="18" charset="2"/>
            </a:endParaRPr>
          </a:p>
        </p:txBody>
      </p:sp>
      <p:pic>
        <p:nvPicPr>
          <p:cNvPr id="155682" name="Picture 34"/>
          <p:cNvPicPr>
            <a:picLocks noChangeAspect="1" noChangeArrowheads="1"/>
          </p:cNvPicPr>
          <p:nvPr/>
        </p:nvPicPr>
        <p:blipFill>
          <a:blip r:embed="rId4" cstate="print"/>
          <a:srcRect l="20253" t="5623" r="11198" b="59239"/>
          <a:stretch>
            <a:fillRect/>
          </a:stretch>
        </p:blipFill>
        <p:spPr bwMode="auto">
          <a:xfrm>
            <a:off x="6018213" y="76200"/>
            <a:ext cx="8413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83" name="AutoShape 35"/>
          <p:cNvSpPr>
            <a:spLocks noChangeArrowheads="1"/>
          </p:cNvSpPr>
          <p:nvPr/>
        </p:nvSpPr>
        <p:spPr bwMode="auto">
          <a:xfrm>
            <a:off x="3733800" y="76200"/>
            <a:ext cx="617538" cy="452438"/>
          </a:xfrm>
          <a:prstGeom prst="hexagon">
            <a:avLst>
              <a:gd name="adj" fmla="val 34123"/>
              <a:gd name="vf" fmla="val 11547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ISC</a:t>
            </a:r>
          </a:p>
        </p:txBody>
      </p:sp>
      <p:sp>
        <p:nvSpPr>
          <p:cNvPr id="155684" name="AutoShape 36"/>
          <p:cNvSpPr>
            <a:spLocks noChangeArrowheads="1"/>
          </p:cNvSpPr>
          <p:nvPr/>
        </p:nvSpPr>
        <p:spPr bwMode="auto">
          <a:xfrm>
            <a:off x="4424363" y="225425"/>
            <a:ext cx="327025" cy="161925"/>
          </a:xfrm>
          <a:prstGeom prst="rightArrow">
            <a:avLst>
              <a:gd name="adj1" fmla="val 50000"/>
              <a:gd name="adj2" fmla="val 5049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85" name="AutoShape 37"/>
          <p:cNvSpPr>
            <a:spLocks noChangeArrowheads="1"/>
          </p:cNvSpPr>
          <p:nvPr/>
        </p:nvSpPr>
        <p:spPr bwMode="auto">
          <a:xfrm>
            <a:off x="4800600" y="82550"/>
            <a:ext cx="617538" cy="452438"/>
          </a:xfrm>
          <a:prstGeom prst="hexagon">
            <a:avLst>
              <a:gd name="adj" fmla="val 34123"/>
              <a:gd name="vf" fmla="val 11547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X</a:t>
            </a:r>
          </a:p>
        </p:txBody>
      </p:sp>
      <p:sp>
        <p:nvSpPr>
          <p:cNvPr id="155686" name="AutoShape 38"/>
          <p:cNvSpPr>
            <a:spLocks noChangeArrowheads="1"/>
          </p:cNvSpPr>
          <p:nvPr/>
        </p:nvSpPr>
        <p:spPr bwMode="auto">
          <a:xfrm>
            <a:off x="5514975" y="223838"/>
            <a:ext cx="327025" cy="161925"/>
          </a:xfrm>
          <a:prstGeom prst="rightArrow">
            <a:avLst>
              <a:gd name="adj1" fmla="val 50000"/>
              <a:gd name="adj2" fmla="val 5049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87" name="AutoShape 39"/>
          <p:cNvSpPr>
            <a:spLocks noChangeArrowheads="1"/>
          </p:cNvSpPr>
          <p:nvPr/>
        </p:nvSpPr>
        <p:spPr bwMode="auto">
          <a:xfrm>
            <a:off x="6788150" y="225425"/>
            <a:ext cx="327025" cy="161925"/>
          </a:xfrm>
          <a:prstGeom prst="rightArrow">
            <a:avLst>
              <a:gd name="adj1" fmla="val 50000"/>
              <a:gd name="adj2" fmla="val 5049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88" name="AutoShape 40"/>
          <p:cNvSpPr>
            <a:spLocks noChangeArrowheads="1"/>
          </p:cNvSpPr>
          <p:nvPr/>
        </p:nvSpPr>
        <p:spPr bwMode="auto">
          <a:xfrm>
            <a:off x="7188200" y="133350"/>
            <a:ext cx="812800" cy="35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  <a:latin typeface="GillSans" pitchFamily="34" charset="0"/>
                <a:ea typeface="ＭＳ Ｐゴシック" pitchFamily="1" charset="-128"/>
              </a:rPr>
              <a:t>Test</a:t>
            </a:r>
          </a:p>
        </p:txBody>
      </p:sp>
      <p:sp>
        <p:nvSpPr>
          <p:cNvPr id="155689" name="Text Box 41"/>
          <p:cNvSpPr txBox="1">
            <a:spLocks noChangeArrowheads="1"/>
          </p:cNvSpPr>
          <p:nvPr/>
        </p:nvSpPr>
        <p:spPr bwMode="auto">
          <a:xfrm>
            <a:off x="4894263" y="4173538"/>
            <a:ext cx="40465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800">
                <a:solidFill>
                  <a:srgbClr val="FF0000"/>
                </a:solidFill>
                <a:latin typeface="Arial" charset="0"/>
              </a:rPr>
              <a:t>Can predict bipolar from Sz</a:t>
            </a:r>
          </a:p>
          <a:p>
            <a:r>
              <a:rPr lang="en-AU" sz="1800">
                <a:solidFill>
                  <a:srgbClr val="FF0000"/>
                </a:solidFill>
                <a:latin typeface="Arial" charset="0"/>
              </a:rPr>
              <a:t>SNPs, but not other diseases</a:t>
            </a:r>
          </a:p>
        </p:txBody>
      </p:sp>
      <p:sp>
        <p:nvSpPr>
          <p:cNvPr id="155690" name="Text Box 42"/>
          <p:cNvSpPr txBox="1">
            <a:spLocks noChangeArrowheads="1"/>
          </p:cNvSpPr>
          <p:nvPr/>
        </p:nvSpPr>
        <p:spPr bwMode="auto">
          <a:xfrm>
            <a:off x="5165725" y="2293938"/>
            <a:ext cx="3640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800">
                <a:solidFill>
                  <a:srgbClr val="008000"/>
                </a:solidFill>
                <a:latin typeface="Arial" charset="0"/>
              </a:rPr>
              <a:t>Predictive information on </a:t>
            </a:r>
          </a:p>
          <a:p>
            <a:r>
              <a:rPr lang="en-AU" sz="1800">
                <a:solidFill>
                  <a:srgbClr val="008000"/>
                </a:solidFill>
                <a:latin typeface="Arial" charset="0"/>
              </a:rPr>
              <a:t>Risk from up to 50% of </a:t>
            </a:r>
          </a:p>
          <a:p>
            <a:r>
              <a:rPr lang="en-AU" sz="1800">
                <a:solidFill>
                  <a:srgbClr val="008000"/>
                </a:solidFill>
                <a:latin typeface="Arial" charset="0"/>
              </a:rPr>
              <a:t>SNPs in a GWAS !</a:t>
            </a:r>
          </a:p>
        </p:txBody>
      </p:sp>
    </p:spTree>
    <p:extLst>
      <p:ext uri="{BB962C8B-B14F-4D97-AF65-F5344CB8AC3E}">
        <p14:creationId xmlns:p14="http://schemas.microsoft.com/office/powerpoint/2010/main" val="1446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978314" cy="467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79712" y="4005064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ISC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2,615 cases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3,338 controls</a:t>
            </a:r>
            <a:endParaRPr lang="en-AU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3068960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PGC1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9,320 cases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10,228 controls</a:t>
            </a:r>
            <a:endParaRPr lang="en-AU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196752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PGC2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32,838 cases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44,357 controls</a:t>
            </a:r>
            <a:endParaRPr lang="en-AU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04664"/>
            <a:ext cx="709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Polygenic risk score for schizophrenia using MGS sample as target </a:t>
            </a:r>
          </a:p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and ISC, PGC1, and PGC2 as prediction samples (minus MGS!)</a:t>
            </a:r>
            <a:endParaRPr lang="en-AU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>
            <a:off x="5472113" y="1190625"/>
            <a:ext cx="1587" cy="3200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434013" y="43910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434013" y="39338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434013" y="34766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5434013" y="30194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5434013" y="25622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5434013" y="21050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434013" y="16478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434013" y="11906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5472113" y="4391025"/>
            <a:ext cx="344805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5472113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5967413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6453188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6948488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7443788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V="1">
            <a:off x="7939088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8424863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 flipV="1">
            <a:off x="8920163" y="4391025"/>
            <a:ext cx="1587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7110413" y="30194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434263" y="31432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319838" y="32861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8139113" y="34575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6805613" y="28956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7" name="Oval 25"/>
          <p:cNvSpPr>
            <a:spLocks noChangeArrowheads="1"/>
          </p:cNvSpPr>
          <p:nvPr/>
        </p:nvSpPr>
        <p:spPr bwMode="auto">
          <a:xfrm>
            <a:off x="6843713" y="23717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8" name="Oval 26"/>
          <p:cNvSpPr>
            <a:spLocks noChangeArrowheads="1"/>
          </p:cNvSpPr>
          <p:nvPr/>
        </p:nvSpPr>
        <p:spPr bwMode="auto">
          <a:xfrm>
            <a:off x="6786563" y="29146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39" name="Oval 27"/>
          <p:cNvSpPr>
            <a:spLocks noChangeArrowheads="1"/>
          </p:cNvSpPr>
          <p:nvPr/>
        </p:nvSpPr>
        <p:spPr bwMode="auto">
          <a:xfrm>
            <a:off x="7358063" y="24955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0" name="Oval 28"/>
          <p:cNvSpPr>
            <a:spLocks noChangeArrowheads="1"/>
          </p:cNvSpPr>
          <p:nvPr/>
        </p:nvSpPr>
        <p:spPr bwMode="auto">
          <a:xfrm>
            <a:off x="6386513" y="31908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7662863" y="30765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6719888" y="24479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3" name="Oval 31"/>
          <p:cNvSpPr>
            <a:spLocks noChangeArrowheads="1"/>
          </p:cNvSpPr>
          <p:nvPr/>
        </p:nvSpPr>
        <p:spPr bwMode="auto">
          <a:xfrm>
            <a:off x="7415213" y="28479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4" name="Oval 32"/>
          <p:cNvSpPr>
            <a:spLocks noChangeArrowheads="1"/>
          </p:cNvSpPr>
          <p:nvPr/>
        </p:nvSpPr>
        <p:spPr bwMode="auto">
          <a:xfrm>
            <a:off x="7148513" y="24860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5" name="Oval 33"/>
          <p:cNvSpPr>
            <a:spLocks noChangeArrowheads="1"/>
          </p:cNvSpPr>
          <p:nvPr/>
        </p:nvSpPr>
        <p:spPr bwMode="auto">
          <a:xfrm>
            <a:off x="6938963" y="30956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6" name="Oval 34"/>
          <p:cNvSpPr>
            <a:spLocks noChangeArrowheads="1"/>
          </p:cNvSpPr>
          <p:nvPr/>
        </p:nvSpPr>
        <p:spPr bwMode="auto">
          <a:xfrm>
            <a:off x="8091488" y="31527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7" name="Oval 35"/>
          <p:cNvSpPr>
            <a:spLocks noChangeArrowheads="1"/>
          </p:cNvSpPr>
          <p:nvPr/>
        </p:nvSpPr>
        <p:spPr bwMode="auto">
          <a:xfrm>
            <a:off x="6738938" y="30765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8" name="Oval 36"/>
          <p:cNvSpPr>
            <a:spLocks noChangeArrowheads="1"/>
          </p:cNvSpPr>
          <p:nvPr/>
        </p:nvSpPr>
        <p:spPr bwMode="auto">
          <a:xfrm>
            <a:off x="6472238" y="31146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49" name="Oval 37"/>
          <p:cNvSpPr>
            <a:spLocks noChangeArrowheads="1"/>
          </p:cNvSpPr>
          <p:nvPr/>
        </p:nvSpPr>
        <p:spPr bwMode="auto">
          <a:xfrm>
            <a:off x="7291388" y="28194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0" name="Oval 38"/>
          <p:cNvSpPr>
            <a:spLocks noChangeArrowheads="1"/>
          </p:cNvSpPr>
          <p:nvPr/>
        </p:nvSpPr>
        <p:spPr bwMode="auto">
          <a:xfrm>
            <a:off x="7415213" y="30575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1" name="Oval 39"/>
          <p:cNvSpPr>
            <a:spLocks noChangeArrowheads="1"/>
          </p:cNvSpPr>
          <p:nvPr/>
        </p:nvSpPr>
        <p:spPr bwMode="auto">
          <a:xfrm>
            <a:off x="6662738" y="31432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7224713" y="23526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7577138" y="22098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7681913" y="22764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5" name="Oval 43"/>
          <p:cNvSpPr>
            <a:spLocks noChangeArrowheads="1"/>
          </p:cNvSpPr>
          <p:nvPr/>
        </p:nvSpPr>
        <p:spPr bwMode="auto">
          <a:xfrm>
            <a:off x="7205663" y="31242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6" name="Oval 44"/>
          <p:cNvSpPr>
            <a:spLocks noChangeArrowheads="1"/>
          </p:cNvSpPr>
          <p:nvPr/>
        </p:nvSpPr>
        <p:spPr bwMode="auto">
          <a:xfrm>
            <a:off x="6862763" y="30003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7" name="Oval 45"/>
          <p:cNvSpPr>
            <a:spLocks noChangeArrowheads="1"/>
          </p:cNvSpPr>
          <p:nvPr/>
        </p:nvSpPr>
        <p:spPr bwMode="auto">
          <a:xfrm>
            <a:off x="7586663" y="28479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8" name="Oval 46"/>
          <p:cNvSpPr>
            <a:spLocks noChangeArrowheads="1"/>
          </p:cNvSpPr>
          <p:nvPr/>
        </p:nvSpPr>
        <p:spPr bwMode="auto">
          <a:xfrm>
            <a:off x="7062788" y="19050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59" name="Oval 47"/>
          <p:cNvSpPr>
            <a:spLocks noChangeArrowheads="1"/>
          </p:cNvSpPr>
          <p:nvPr/>
        </p:nvSpPr>
        <p:spPr bwMode="auto">
          <a:xfrm>
            <a:off x="6215063" y="23526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0" name="Oval 48"/>
          <p:cNvSpPr>
            <a:spLocks noChangeArrowheads="1"/>
          </p:cNvSpPr>
          <p:nvPr/>
        </p:nvSpPr>
        <p:spPr bwMode="auto">
          <a:xfrm>
            <a:off x="6234113" y="17621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1" name="Oval 49"/>
          <p:cNvSpPr>
            <a:spLocks noChangeArrowheads="1"/>
          </p:cNvSpPr>
          <p:nvPr/>
        </p:nvSpPr>
        <p:spPr bwMode="auto">
          <a:xfrm>
            <a:off x="7815263" y="29241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2" name="Oval 50"/>
          <p:cNvSpPr>
            <a:spLocks noChangeArrowheads="1"/>
          </p:cNvSpPr>
          <p:nvPr/>
        </p:nvSpPr>
        <p:spPr bwMode="auto">
          <a:xfrm>
            <a:off x="6786563" y="33147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3" name="Oval 51"/>
          <p:cNvSpPr>
            <a:spLocks noChangeArrowheads="1"/>
          </p:cNvSpPr>
          <p:nvPr/>
        </p:nvSpPr>
        <p:spPr bwMode="auto">
          <a:xfrm>
            <a:off x="6910388" y="34290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4" name="Oval 52"/>
          <p:cNvSpPr>
            <a:spLocks noChangeArrowheads="1"/>
          </p:cNvSpPr>
          <p:nvPr/>
        </p:nvSpPr>
        <p:spPr bwMode="auto">
          <a:xfrm>
            <a:off x="7148513" y="29908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5" name="Oval 53"/>
          <p:cNvSpPr>
            <a:spLocks noChangeArrowheads="1"/>
          </p:cNvSpPr>
          <p:nvPr/>
        </p:nvSpPr>
        <p:spPr bwMode="auto">
          <a:xfrm>
            <a:off x="7729538" y="24193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6" name="Oval 54"/>
          <p:cNvSpPr>
            <a:spLocks noChangeArrowheads="1"/>
          </p:cNvSpPr>
          <p:nvPr/>
        </p:nvSpPr>
        <p:spPr bwMode="auto">
          <a:xfrm>
            <a:off x="7253288" y="24765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7" name="Oval 55"/>
          <p:cNvSpPr>
            <a:spLocks noChangeArrowheads="1"/>
          </p:cNvSpPr>
          <p:nvPr/>
        </p:nvSpPr>
        <p:spPr bwMode="auto">
          <a:xfrm>
            <a:off x="7577138" y="30670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8" name="Oval 56"/>
          <p:cNvSpPr>
            <a:spLocks noChangeArrowheads="1"/>
          </p:cNvSpPr>
          <p:nvPr/>
        </p:nvSpPr>
        <p:spPr bwMode="auto">
          <a:xfrm>
            <a:off x="7081838" y="26955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69" name="Oval 57"/>
          <p:cNvSpPr>
            <a:spLocks noChangeArrowheads="1"/>
          </p:cNvSpPr>
          <p:nvPr/>
        </p:nvSpPr>
        <p:spPr bwMode="auto">
          <a:xfrm>
            <a:off x="7377113" y="24098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0" name="Oval 58"/>
          <p:cNvSpPr>
            <a:spLocks noChangeArrowheads="1"/>
          </p:cNvSpPr>
          <p:nvPr/>
        </p:nvSpPr>
        <p:spPr bwMode="auto">
          <a:xfrm>
            <a:off x="7110413" y="30956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1" name="Oval 59"/>
          <p:cNvSpPr>
            <a:spLocks noChangeArrowheads="1"/>
          </p:cNvSpPr>
          <p:nvPr/>
        </p:nvSpPr>
        <p:spPr bwMode="auto">
          <a:xfrm>
            <a:off x="6757988" y="25717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2" name="Oval 60"/>
          <p:cNvSpPr>
            <a:spLocks noChangeArrowheads="1"/>
          </p:cNvSpPr>
          <p:nvPr/>
        </p:nvSpPr>
        <p:spPr bwMode="auto">
          <a:xfrm>
            <a:off x="6900863" y="33147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3" name="Oval 61"/>
          <p:cNvSpPr>
            <a:spLocks noChangeArrowheads="1"/>
          </p:cNvSpPr>
          <p:nvPr/>
        </p:nvSpPr>
        <p:spPr bwMode="auto">
          <a:xfrm>
            <a:off x="7329488" y="28479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4" name="Oval 62"/>
          <p:cNvSpPr>
            <a:spLocks noChangeArrowheads="1"/>
          </p:cNvSpPr>
          <p:nvPr/>
        </p:nvSpPr>
        <p:spPr bwMode="auto">
          <a:xfrm>
            <a:off x="6519863" y="26574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5" name="Oval 63"/>
          <p:cNvSpPr>
            <a:spLocks noChangeArrowheads="1"/>
          </p:cNvSpPr>
          <p:nvPr/>
        </p:nvSpPr>
        <p:spPr bwMode="auto">
          <a:xfrm>
            <a:off x="7967663" y="15811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6" name="Oval 64"/>
          <p:cNvSpPr>
            <a:spLocks noChangeArrowheads="1"/>
          </p:cNvSpPr>
          <p:nvPr/>
        </p:nvSpPr>
        <p:spPr bwMode="auto">
          <a:xfrm>
            <a:off x="7119938" y="33432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7" name="Oval 65"/>
          <p:cNvSpPr>
            <a:spLocks noChangeArrowheads="1"/>
          </p:cNvSpPr>
          <p:nvPr/>
        </p:nvSpPr>
        <p:spPr bwMode="auto">
          <a:xfrm>
            <a:off x="7319963" y="26765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8" name="Oval 66"/>
          <p:cNvSpPr>
            <a:spLocks noChangeArrowheads="1"/>
          </p:cNvSpPr>
          <p:nvPr/>
        </p:nvSpPr>
        <p:spPr bwMode="auto">
          <a:xfrm>
            <a:off x="7062788" y="35718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79" name="Oval 67"/>
          <p:cNvSpPr>
            <a:spLocks noChangeArrowheads="1"/>
          </p:cNvSpPr>
          <p:nvPr/>
        </p:nvSpPr>
        <p:spPr bwMode="auto">
          <a:xfrm>
            <a:off x="7043738" y="23145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0" name="Oval 68"/>
          <p:cNvSpPr>
            <a:spLocks noChangeArrowheads="1"/>
          </p:cNvSpPr>
          <p:nvPr/>
        </p:nvSpPr>
        <p:spPr bwMode="auto">
          <a:xfrm>
            <a:off x="6596063" y="19716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1" name="Oval 69"/>
          <p:cNvSpPr>
            <a:spLocks noChangeArrowheads="1"/>
          </p:cNvSpPr>
          <p:nvPr/>
        </p:nvSpPr>
        <p:spPr bwMode="auto">
          <a:xfrm>
            <a:off x="7396163" y="22479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2" name="Oval 70"/>
          <p:cNvSpPr>
            <a:spLocks noChangeArrowheads="1"/>
          </p:cNvSpPr>
          <p:nvPr/>
        </p:nvSpPr>
        <p:spPr bwMode="auto">
          <a:xfrm>
            <a:off x="8320088" y="26860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3" name="Oval 71"/>
          <p:cNvSpPr>
            <a:spLocks noChangeArrowheads="1"/>
          </p:cNvSpPr>
          <p:nvPr/>
        </p:nvSpPr>
        <p:spPr bwMode="auto">
          <a:xfrm>
            <a:off x="6157913" y="23431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4" name="Oval 72"/>
          <p:cNvSpPr>
            <a:spLocks noChangeArrowheads="1"/>
          </p:cNvSpPr>
          <p:nvPr/>
        </p:nvSpPr>
        <p:spPr bwMode="auto">
          <a:xfrm>
            <a:off x="7853363" y="32766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5" name="Oval 73"/>
          <p:cNvSpPr>
            <a:spLocks noChangeArrowheads="1"/>
          </p:cNvSpPr>
          <p:nvPr/>
        </p:nvSpPr>
        <p:spPr bwMode="auto">
          <a:xfrm>
            <a:off x="7005638" y="27527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6" name="Oval 74"/>
          <p:cNvSpPr>
            <a:spLocks noChangeArrowheads="1"/>
          </p:cNvSpPr>
          <p:nvPr/>
        </p:nvSpPr>
        <p:spPr bwMode="auto">
          <a:xfrm>
            <a:off x="6919913" y="26098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7" name="Oval 75"/>
          <p:cNvSpPr>
            <a:spLocks noChangeArrowheads="1"/>
          </p:cNvSpPr>
          <p:nvPr/>
        </p:nvSpPr>
        <p:spPr bwMode="auto">
          <a:xfrm>
            <a:off x="7062788" y="26289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388" name="Rectangle 76"/>
          <p:cNvSpPr>
            <a:spLocks noChangeArrowheads="1"/>
          </p:cNvSpPr>
          <p:nvPr/>
        </p:nvSpPr>
        <p:spPr bwMode="auto">
          <a:xfrm>
            <a:off x="5176838" y="4314825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800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89" name="Rectangle 77"/>
          <p:cNvSpPr>
            <a:spLocks noChangeArrowheads="1"/>
          </p:cNvSpPr>
          <p:nvPr/>
        </p:nvSpPr>
        <p:spPr bwMode="auto">
          <a:xfrm>
            <a:off x="5110163" y="3400425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1000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0" name="Rectangle 78"/>
          <p:cNvSpPr>
            <a:spLocks noChangeArrowheads="1"/>
          </p:cNvSpPr>
          <p:nvPr/>
        </p:nvSpPr>
        <p:spPr bwMode="auto">
          <a:xfrm>
            <a:off x="5110163" y="2486025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1200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1" name="Rectangle 79"/>
          <p:cNvSpPr>
            <a:spLocks noChangeArrowheads="1"/>
          </p:cNvSpPr>
          <p:nvPr/>
        </p:nvSpPr>
        <p:spPr bwMode="auto">
          <a:xfrm>
            <a:off x="5110163" y="1571625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1400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2" name="Rectangle 80"/>
          <p:cNvSpPr>
            <a:spLocks noChangeArrowheads="1"/>
          </p:cNvSpPr>
          <p:nvPr/>
        </p:nvSpPr>
        <p:spPr bwMode="auto">
          <a:xfrm>
            <a:off x="5376863" y="44958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800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3" name="Rectangle 81"/>
          <p:cNvSpPr>
            <a:spLocks noChangeArrowheads="1"/>
          </p:cNvSpPr>
          <p:nvPr/>
        </p:nvSpPr>
        <p:spPr bwMode="auto">
          <a:xfrm>
            <a:off x="6319838" y="449580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1000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4" name="Rectangle 82"/>
          <p:cNvSpPr>
            <a:spLocks noChangeArrowheads="1"/>
          </p:cNvSpPr>
          <p:nvPr/>
        </p:nvSpPr>
        <p:spPr bwMode="auto">
          <a:xfrm>
            <a:off x="7310438" y="449580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1200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5" name="Rectangle 83"/>
          <p:cNvSpPr>
            <a:spLocks noChangeArrowheads="1"/>
          </p:cNvSpPr>
          <p:nvPr/>
        </p:nvSpPr>
        <p:spPr bwMode="auto">
          <a:xfrm>
            <a:off x="8291513" y="449580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1400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396" name="Line 84"/>
          <p:cNvSpPr>
            <a:spLocks noChangeShapeType="1"/>
          </p:cNvSpPr>
          <p:nvPr/>
        </p:nvSpPr>
        <p:spPr bwMode="auto">
          <a:xfrm>
            <a:off x="828675" y="1185863"/>
            <a:ext cx="1588" cy="31988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97" name="Line 85"/>
          <p:cNvSpPr>
            <a:spLocks noChangeShapeType="1"/>
          </p:cNvSpPr>
          <p:nvPr/>
        </p:nvSpPr>
        <p:spPr bwMode="auto">
          <a:xfrm>
            <a:off x="790575" y="438467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98" name="Line 86"/>
          <p:cNvSpPr>
            <a:spLocks noChangeShapeType="1"/>
          </p:cNvSpPr>
          <p:nvPr/>
        </p:nvSpPr>
        <p:spPr bwMode="auto">
          <a:xfrm>
            <a:off x="790575" y="392747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99" name="Line 87"/>
          <p:cNvSpPr>
            <a:spLocks noChangeShapeType="1"/>
          </p:cNvSpPr>
          <p:nvPr/>
        </p:nvSpPr>
        <p:spPr bwMode="auto">
          <a:xfrm>
            <a:off x="790575" y="3468688"/>
            <a:ext cx="381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0" name="Line 88"/>
          <p:cNvSpPr>
            <a:spLocks noChangeShapeType="1"/>
          </p:cNvSpPr>
          <p:nvPr/>
        </p:nvSpPr>
        <p:spPr bwMode="auto">
          <a:xfrm>
            <a:off x="790575" y="3009900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1" name="Line 89"/>
          <p:cNvSpPr>
            <a:spLocks noChangeShapeType="1"/>
          </p:cNvSpPr>
          <p:nvPr/>
        </p:nvSpPr>
        <p:spPr bwMode="auto">
          <a:xfrm>
            <a:off x="790575" y="2562225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2" name="Line 90"/>
          <p:cNvSpPr>
            <a:spLocks noChangeShapeType="1"/>
          </p:cNvSpPr>
          <p:nvPr/>
        </p:nvSpPr>
        <p:spPr bwMode="auto">
          <a:xfrm>
            <a:off x="790575" y="2103438"/>
            <a:ext cx="381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3" name="Line 91"/>
          <p:cNvSpPr>
            <a:spLocks noChangeShapeType="1"/>
          </p:cNvSpPr>
          <p:nvPr/>
        </p:nvSpPr>
        <p:spPr bwMode="auto">
          <a:xfrm>
            <a:off x="790575" y="1644650"/>
            <a:ext cx="381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4" name="Line 92"/>
          <p:cNvSpPr>
            <a:spLocks noChangeShapeType="1"/>
          </p:cNvSpPr>
          <p:nvPr/>
        </p:nvSpPr>
        <p:spPr bwMode="auto">
          <a:xfrm>
            <a:off x="790575" y="1185863"/>
            <a:ext cx="3810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5" name="Line 93"/>
          <p:cNvSpPr>
            <a:spLocks noChangeShapeType="1"/>
          </p:cNvSpPr>
          <p:nvPr/>
        </p:nvSpPr>
        <p:spPr bwMode="auto">
          <a:xfrm>
            <a:off x="828675" y="4384675"/>
            <a:ext cx="34385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6" name="Line 94"/>
          <p:cNvSpPr>
            <a:spLocks noChangeShapeType="1"/>
          </p:cNvSpPr>
          <p:nvPr/>
        </p:nvSpPr>
        <p:spPr bwMode="auto">
          <a:xfrm flipV="1">
            <a:off x="828675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7" name="Line 95"/>
          <p:cNvSpPr>
            <a:spLocks noChangeShapeType="1"/>
          </p:cNvSpPr>
          <p:nvPr/>
        </p:nvSpPr>
        <p:spPr bwMode="auto">
          <a:xfrm flipV="1">
            <a:off x="1323975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8" name="Line 96"/>
          <p:cNvSpPr>
            <a:spLocks noChangeShapeType="1"/>
          </p:cNvSpPr>
          <p:nvPr/>
        </p:nvSpPr>
        <p:spPr bwMode="auto">
          <a:xfrm flipV="1">
            <a:off x="1809750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09" name="Line 97"/>
          <p:cNvSpPr>
            <a:spLocks noChangeShapeType="1"/>
          </p:cNvSpPr>
          <p:nvPr/>
        </p:nvSpPr>
        <p:spPr bwMode="auto">
          <a:xfrm flipV="1">
            <a:off x="2305050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10" name="Line 98"/>
          <p:cNvSpPr>
            <a:spLocks noChangeShapeType="1"/>
          </p:cNvSpPr>
          <p:nvPr/>
        </p:nvSpPr>
        <p:spPr bwMode="auto">
          <a:xfrm flipV="1">
            <a:off x="2790825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11" name="Line 99"/>
          <p:cNvSpPr>
            <a:spLocks noChangeShapeType="1"/>
          </p:cNvSpPr>
          <p:nvPr/>
        </p:nvSpPr>
        <p:spPr bwMode="auto">
          <a:xfrm flipV="1">
            <a:off x="3286125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12" name="Line 100"/>
          <p:cNvSpPr>
            <a:spLocks noChangeShapeType="1"/>
          </p:cNvSpPr>
          <p:nvPr/>
        </p:nvSpPr>
        <p:spPr bwMode="auto">
          <a:xfrm flipV="1">
            <a:off x="3771900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13" name="Line 101"/>
          <p:cNvSpPr>
            <a:spLocks noChangeShapeType="1"/>
          </p:cNvSpPr>
          <p:nvPr/>
        </p:nvSpPr>
        <p:spPr bwMode="auto">
          <a:xfrm flipV="1">
            <a:off x="4267200" y="4384675"/>
            <a:ext cx="1588" cy="381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14" name="Oval 102"/>
          <p:cNvSpPr>
            <a:spLocks noChangeArrowheads="1"/>
          </p:cNvSpPr>
          <p:nvPr/>
        </p:nvSpPr>
        <p:spPr bwMode="auto">
          <a:xfrm>
            <a:off x="2457450" y="30099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15" name="Oval 103"/>
          <p:cNvSpPr>
            <a:spLocks noChangeArrowheads="1"/>
          </p:cNvSpPr>
          <p:nvPr/>
        </p:nvSpPr>
        <p:spPr bwMode="auto">
          <a:xfrm>
            <a:off x="2790825" y="24844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16" name="Oval 104"/>
          <p:cNvSpPr>
            <a:spLocks noChangeArrowheads="1"/>
          </p:cNvSpPr>
          <p:nvPr/>
        </p:nvSpPr>
        <p:spPr bwMode="auto">
          <a:xfrm>
            <a:off x="1676400" y="345916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17" name="Oval 105"/>
          <p:cNvSpPr>
            <a:spLocks noChangeArrowheads="1"/>
          </p:cNvSpPr>
          <p:nvPr/>
        </p:nvSpPr>
        <p:spPr bwMode="auto">
          <a:xfrm>
            <a:off x="3495675" y="17589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18" name="Oval 106"/>
          <p:cNvSpPr>
            <a:spLocks noChangeArrowheads="1"/>
          </p:cNvSpPr>
          <p:nvPr/>
        </p:nvSpPr>
        <p:spPr bwMode="auto">
          <a:xfrm>
            <a:off x="2152650" y="30670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19" name="Oval 107"/>
          <p:cNvSpPr>
            <a:spLocks noChangeArrowheads="1"/>
          </p:cNvSpPr>
          <p:nvPr/>
        </p:nvSpPr>
        <p:spPr bwMode="auto">
          <a:xfrm>
            <a:off x="2200275" y="29908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0" name="Oval 108"/>
          <p:cNvSpPr>
            <a:spLocks noChangeArrowheads="1"/>
          </p:cNvSpPr>
          <p:nvPr/>
        </p:nvSpPr>
        <p:spPr bwMode="auto">
          <a:xfrm>
            <a:off x="2143125" y="31432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1" name="Oval 109"/>
          <p:cNvSpPr>
            <a:spLocks noChangeArrowheads="1"/>
          </p:cNvSpPr>
          <p:nvPr/>
        </p:nvSpPr>
        <p:spPr bwMode="auto">
          <a:xfrm>
            <a:off x="2714625" y="25622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2" name="Oval 110"/>
          <p:cNvSpPr>
            <a:spLocks noChangeArrowheads="1"/>
          </p:cNvSpPr>
          <p:nvPr/>
        </p:nvSpPr>
        <p:spPr bwMode="auto">
          <a:xfrm>
            <a:off x="1733550" y="35639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3" name="Oval 111"/>
          <p:cNvSpPr>
            <a:spLocks noChangeArrowheads="1"/>
          </p:cNvSpPr>
          <p:nvPr/>
        </p:nvSpPr>
        <p:spPr bwMode="auto">
          <a:xfrm>
            <a:off x="3009900" y="235108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4" name="Oval 112"/>
          <p:cNvSpPr>
            <a:spLocks noChangeArrowheads="1"/>
          </p:cNvSpPr>
          <p:nvPr/>
        </p:nvSpPr>
        <p:spPr bwMode="auto">
          <a:xfrm>
            <a:off x="2076450" y="31146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5" name="Oval 113"/>
          <p:cNvSpPr>
            <a:spLocks noChangeArrowheads="1"/>
          </p:cNvSpPr>
          <p:nvPr/>
        </p:nvSpPr>
        <p:spPr bwMode="auto">
          <a:xfrm>
            <a:off x="2762250" y="24082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6" name="Oval 114"/>
          <p:cNvSpPr>
            <a:spLocks noChangeArrowheads="1"/>
          </p:cNvSpPr>
          <p:nvPr/>
        </p:nvSpPr>
        <p:spPr bwMode="auto">
          <a:xfrm>
            <a:off x="2495550" y="31146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7" name="Oval 115"/>
          <p:cNvSpPr>
            <a:spLocks noChangeArrowheads="1"/>
          </p:cNvSpPr>
          <p:nvPr/>
        </p:nvSpPr>
        <p:spPr bwMode="auto">
          <a:xfrm>
            <a:off x="2295525" y="28860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8" name="Oval 116"/>
          <p:cNvSpPr>
            <a:spLocks noChangeArrowheads="1"/>
          </p:cNvSpPr>
          <p:nvPr/>
        </p:nvSpPr>
        <p:spPr bwMode="auto">
          <a:xfrm>
            <a:off x="3438525" y="196056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29" name="Oval 117"/>
          <p:cNvSpPr>
            <a:spLocks noChangeArrowheads="1"/>
          </p:cNvSpPr>
          <p:nvPr/>
        </p:nvSpPr>
        <p:spPr bwMode="auto">
          <a:xfrm>
            <a:off x="2095500" y="31337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0" name="Oval 118"/>
          <p:cNvSpPr>
            <a:spLocks noChangeArrowheads="1"/>
          </p:cNvSpPr>
          <p:nvPr/>
        </p:nvSpPr>
        <p:spPr bwMode="auto">
          <a:xfrm>
            <a:off x="1828800" y="3190875"/>
            <a:ext cx="47625" cy="492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1" name="Oval 119"/>
          <p:cNvSpPr>
            <a:spLocks noChangeArrowheads="1"/>
          </p:cNvSpPr>
          <p:nvPr/>
        </p:nvSpPr>
        <p:spPr bwMode="auto">
          <a:xfrm>
            <a:off x="2647950" y="26955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2" name="Oval 120"/>
          <p:cNvSpPr>
            <a:spLocks noChangeArrowheads="1"/>
          </p:cNvSpPr>
          <p:nvPr/>
        </p:nvSpPr>
        <p:spPr bwMode="auto">
          <a:xfrm>
            <a:off x="2762250" y="23701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3" name="Oval 121"/>
          <p:cNvSpPr>
            <a:spLocks noChangeArrowheads="1"/>
          </p:cNvSpPr>
          <p:nvPr/>
        </p:nvSpPr>
        <p:spPr bwMode="auto">
          <a:xfrm>
            <a:off x="2019300" y="308610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4" name="Oval 122"/>
          <p:cNvSpPr>
            <a:spLocks noChangeArrowheads="1"/>
          </p:cNvSpPr>
          <p:nvPr/>
        </p:nvSpPr>
        <p:spPr bwMode="auto">
          <a:xfrm>
            <a:off x="2571750" y="28098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5" name="Oval 123"/>
          <p:cNvSpPr>
            <a:spLocks noChangeArrowheads="1"/>
          </p:cNvSpPr>
          <p:nvPr/>
        </p:nvSpPr>
        <p:spPr bwMode="auto">
          <a:xfrm>
            <a:off x="2924175" y="23320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6" name="Oval 124"/>
          <p:cNvSpPr>
            <a:spLocks noChangeArrowheads="1"/>
          </p:cNvSpPr>
          <p:nvPr/>
        </p:nvSpPr>
        <p:spPr bwMode="auto">
          <a:xfrm>
            <a:off x="3038475" y="231298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7" name="Oval 125"/>
          <p:cNvSpPr>
            <a:spLocks noChangeArrowheads="1"/>
          </p:cNvSpPr>
          <p:nvPr/>
        </p:nvSpPr>
        <p:spPr bwMode="auto">
          <a:xfrm>
            <a:off x="2552700" y="26765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8" name="Oval 126"/>
          <p:cNvSpPr>
            <a:spLocks noChangeArrowheads="1"/>
          </p:cNvSpPr>
          <p:nvPr/>
        </p:nvSpPr>
        <p:spPr bwMode="auto">
          <a:xfrm>
            <a:off x="2209800" y="29241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39" name="Oval 127"/>
          <p:cNvSpPr>
            <a:spLocks noChangeArrowheads="1"/>
          </p:cNvSpPr>
          <p:nvPr/>
        </p:nvSpPr>
        <p:spPr bwMode="auto">
          <a:xfrm>
            <a:off x="2933700" y="241776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0" name="Oval 128"/>
          <p:cNvSpPr>
            <a:spLocks noChangeArrowheads="1"/>
          </p:cNvSpPr>
          <p:nvPr/>
        </p:nvSpPr>
        <p:spPr bwMode="auto">
          <a:xfrm>
            <a:off x="2409825" y="28479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1" name="Oval 129"/>
          <p:cNvSpPr>
            <a:spLocks noChangeArrowheads="1"/>
          </p:cNvSpPr>
          <p:nvPr/>
        </p:nvSpPr>
        <p:spPr bwMode="auto">
          <a:xfrm>
            <a:off x="1571625" y="327818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2" name="Oval 130"/>
          <p:cNvSpPr>
            <a:spLocks noChangeArrowheads="1"/>
          </p:cNvSpPr>
          <p:nvPr/>
        </p:nvSpPr>
        <p:spPr bwMode="auto">
          <a:xfrm>
            <a:off x="1590675" y="330676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3" name="Oval 131"/>
          <p:cNvSpPr>
            <a:spLocks noChangeArrowheads="1"/>
          </p:cNvSpPr>
          <p:nvPr/>
        </p:nvSpPr>
        <p:spPr bwMode="auto">
          <a:xfrm>
            <a:off x="3162300" y="227488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4" name="Oval 132"/>
          <p:cNvSpPr>
            <a:spLocks noChangeArrowheads="1"/>
          </p:cNvSpPr>
          <p:nvPr/>
        </p:nvSpPr>
        <p:spPr bwMode="auto">
          <a:xfrm>
            <a:off x="2143125" y="31432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5" name="Oval 133"/>
          <p:cNvSpPr>
            <a:spLocks noChangeArrowheads="1"/>
          </p:cNvSpPr>
          <p:nvPr/>
        </p:nvSpPr>
        <p:spPr bwMode="auto">
          <a:xfrm>
            <a:off x="2266950" y="30670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6" name="Oval 134"/>
          <p:cNvSpPr>
            <a:spLocks noChangeArrowheads="1"/>
          </p:cNvSpPr>
          <p:nvPr/>
        </p:nvSpPr>
        <p:spPr bwMode="auto">
          <a:xfrm>
            <a:off x="2505075" y="26574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7" name="Oval 135"/>
          <p:cNvSpPr>
            <a:spLocks noChangeArrowheads="1"/>
          </p:cNvSpPr>
          <p:nvPr/>
        </p:nvSpPr>
        <p:spPr bwMode="auto">
          <a:xfrm>
            <a:off x="3086100" y="224631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8" name="Oval 136"/>
          <p:cNvSpPr>
            <a:spLocks noChangeArrowheads="1"/>
          </p:cNvSpPr>
          <p:nvPr/>
        </p:nvSpPr>
        <p:spPr bwMode="auto">
          <a:xfrm>
            <a:off x="2609850" y="27527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49" name="Oval 137"/>
          <p:cNvSpPr>
            <a:spLocks noChangeArrowheads="1"/>
          </p:cNvSpPr>
          <p:nvPr/>
        </p:nvSpPr>
        <p:spPr bwMode="auto">
          <a:xfrm>
            <a:off x="2924175" y="234156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0" name="Oval 138"/>
          <p:cNvSpPr>
            <a:spLocks noChangeArrowheads="1"/>
          </p:cNvSpPr>
          <p:nvPr/>
        </p:nvSpPr>
        <p:spPr bwMode="auto">
          <a:xfrm>
            <a:off x="2428875" y="26193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1" name="Oval 139"/>
          <p:cNvSpPr>
            <a:spLocks noChangeArrowheads="1"/>
          </p:cNvSpPr>
          <p:nvPr/>
        </p:nvSpPr>
        <p:spPr bwMode="auto">
          <a:xfrm>
            <a:off x="2724150" y="24463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2" name="Oval 140"/>
          <p:cNvSpPr>
            <a:spLocks noChangeArrowheads="1"/>
          </p:cNvSpPr>
          <p:nvPr/>
        </p:nvSpPr>
        <p:spPr bwMode="auto">
          <a:xfrm>
            <a:off x="2466975" y="26860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3" name="Oval 141"/>
          <p:cNvSpPr>
            <a:spLocks noChangeArrowheads="1"/>
          </p:cNvSpPr>
          <p:nvPr/>
        </p:nvSpPr>
        <p:spPr bwMode="auto">
          <a:xfrm>
            <a:off x="2105025" y="30670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4" name="Oval 142"/>
          <p:cNvSpPr>
            <a:spLocks noChangeArrowheads="1"/>
          </p:cNvSpPr>
          <p:nvPr/>
        </p:nvSpPr>
        <p:spPr bwMode="auto">
          <a:xfrm>
            <a:off x="2257425" y="30956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5" name="Oval 143"/>
          <p:cNvSpPr>
            <a:spLocks noChangeArrowheads="1"/>
          </p:cNvSpPr>
          <p:nvPr/>
        </p:nvSpPr>
        <p:spPr bwMode="auto">
          <a:xfrm>
            <a:off x="2676525" y="26098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6" name="Oval 144"/>
          <p:cNvSpPr>
            <a:spLocks noChangeArrowheads="1"/>
          </p:cNvSpPr>
          <p:nvPr/>
        </p:nvSpPr>
        <p:spPr bwMode="auto">
          <a:xfrm>
            <a:off x="1876425" y="33353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7" name="Oval 145"/>
          <p:cNvSpPr>
            <a:spLocks noChangeArrowheads="1"/>
          </p:cNvSpPr>
          <p:nvPr/>
        </p:nvSpPr>
        <p:spPr bwMode="auto">
          <a:xfrm>
            <a:off x="3314700" y="219868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8" name="Oval 146"/>
          <p:cNvSpPr>
            <a:spLocks noChangeArrowheads="1"/>
          </p:cNvSpPr>
          <p:nvPr/>
        </p:nvSpPr>
        <p:spPr bwMode="auto">
          <a:xfrm>
            <a:off x="2476500" y="29908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59" name="Oval 147"/>
          <p:cNvSpPr>
            <a:spLocks noChangeArrowheads="1"/>
          </p:cNvSpPr>
          <p:nvPr/>
        </p:nvSpPr>
        <p:spPr bwMode="auto">
          <a:xfrm>
            <a:off x="2676525" y="248443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0" name="Oval 148"/>
          <p:cNvSpPr>
            <a:spLocks noChangeArrowheads="1"/>
          </p:cNvSpPr>
          <p:nvPr/>
        </p:nvSpPr>
        <p:spPr bwMode="auto">
          <a:xfrm>
            <a:off x="2409825" y="28479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1" name="Oval 149"/>
          <p:cNvSpPr>
            <a:spLocks noChangeArrowheads="1"/>
          </p:cNvSpPr>
          <p:nvPr/>
        </p:nvSpPr>
        <p:spPr bwMode="auto">
          <a:xfrm>
            <a:off x="2390775" y="28384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2" name="Oval 150"/>
          <p:cNvSpPr>
            <a:spLocks noChangeArrowheads="1"/>
          </p:cNvSpPr>
          <p:nvPr/>
        </p:nvSpPr>
        <p:spPr bwMode="auto">
          <a:xfrm>
            <a:off x="1943100" y="330676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3" name="Oval 151"/>
          <p:cNvSpPr>
            <a:spLocks noChangeArrowheads="1"/>
          </p:cNvSpPr>
          <p:nvPr/>
        </p:nvSpPr>
        <p:spPr bwMode="auto">
          <a:xfrm>
            <a:off x="2752725" y="247491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4" name="Oval 152"/>
          <p:cNvSpPr>
            <a:spLocks noChangeArrowheads="1"/>
          </p:cNvSpPr>
          <p:nvPr/>
        </p:nvSpPr>
        <p:spPr bwMode="auto">
          <a:xfrm>
            <a:off x="3667125" y="157797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5" name="Oval 153"/>
          <p:cNvSpPr>
            <a:spLocks noChangeArrowheads="1"/>
          </p:cNvSpPr>
          <p:nvPr/>
        </p:nvSpPr>
        <p:spPr bwMode="auto">
          <a:xfrm>
            <a:off x="1514475" y="3430588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6" name="Oval 154"/>
          <p:cNvSpPr>
            <a:spLocks noChangeArrowheads="1"/>
          </p:cNvSpPr>
          <p:nvPr/>
        </p:nvSpPr>
        <p:spPr bwMode="auto">
          <a:xfrm>
            <a:off x="3200400" y="1901825"/>
            <a:ext cx="47625" cy="492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7" name="Oval 155"/>
          <p:cNvSpPr>
            <a:spLocks noChangeArrowheads="1"/>
          </p:cNvSpPr>
          <p:nvPr/>
        </p:nvSpPr>
        <p:spPr bwMode="auto">
          <a:xfrm>
            <a:off x="2362200" y="3287713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8" name="Oval 156"/>
          <p:cNvSpPr>
            <a:spLocks noChangeArrowheads="1"/>
          </p:cNvSpPr>
          <p:nvPr/>
        </p:nvSpPr>
        <p:spPr bwMode="auto">
          <a:xfrm>
            <a:off x="2276475" y="3057525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69" name="Oval 157"/>
          <p:cNvSpPr>
            <a:spLocks noChangeArrowheads="1"/>
          </p:cNvSpPr>
          <p:nvPr/>
        </p:nvSpPr>
        <p:spPr bwMode="auto">
          <a:xfrm>
            <a:off x="2419350" y="2914650"/>
            <a:ext cx="47625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13470" name="Rectangle 158"/>
          <p:cNvSpPr>
            <a:spLocks noChangeArrowheads="1"/>
          </p:cNvSpPr>
          <p:nvPr/>
        </p:nvSpPr>
        <p:spPr bwMode="auto">
          <a:xfrm>
            <a:off x="533400" y="4308475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800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1" name="Rectangle 159"/>
          <p:cNvSpPr>
            <a:spLocks noChangeArrowheads="1"/>
          </p:cNvSpPr>
          <p:nvPr/>
        </p:nvSpPr>
        <p:spPr bwMode="auto">
          <a:xfrm>
            <a:off x="466725" y="3392488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1000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2" name="Rectangle 160"/>
          <p:cNvSpPr>
            <a:spLocks noChangeArrowheads="1"/>
          </p:cNvSpPr>
          <p:nvPr/>
        </p:nvSpPr>
        <p:spPr bwMode="auto">
          <a:xfrm>
            <a:off x="466725" y="2484438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1200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3" name="Rectangle 161"/>
          <p:cNvSpPr>
            <a:spLocks noChangeArrowheads="1"/>
          </p:cNvSpPr>
          <p:nvPr/>
        </p:nvSpPr>
        <p:spPr bwMode="auto">
          <a:xfrm>
            <a:off x="466725" y="156845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1400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4" name="Rectangle 162"/>
          <p:cNvSpPr>
            <a:spLocks noChangeArrowheads="1"/>
          </p:cNvSpPr>
          <p:nvPr/>
        </p:nvSpPr>
        <p:spPr bwMode="auto">
          <a:xfrm>
            <a:off x="733425" y="44894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800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5" name="Rectangle 163"/>
          <p:cNvSpPr>
            <a:spLocks noChangeArrowheads="1"/>
          </p:cNvSpPr>
          <p:nvPr/>
        </p:nvSpPr>
        <p:spPr bwMode="auto">
          <a:xfrm>
            <a:off x="1676400" y="448945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1000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6" name="Rectangle 164"/>
          <p:cNvSpPr>
            <a:spLocks noChangeArrowheads="1"/>
          </p:cNvSpPr>
          <p:nvPr/>
        </p:nvSpPr>
        <p:spPr bwMode="auto">
          <a:xfrm>
            <a:off x="2657475" y="448945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1200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7" name="Rectangle 165"/>
          <p:cNvSpPr>
            <a:spLocks noChangeArrowheads="1"/>
          </p:cNvSpPr>
          <p:nvPr/>
        </p:nvSpPr>
        <p:spPr bwMode="auto">
          <a:xfrm>
            <a:off x="3638550" y="4489450"/>
            <a:ext cx="279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1000">
                <a:solidFill>
                  <a:srgbClr val="000000"/>
                </a:solidFill>
              </a:rPr>
              <a:t>1400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478" name="Line 166"/>
          <p:cNvSpPr>
            <a:spLocks noChangeShapeType="1"/>
          </p:cNvSpPr>
          <p:nvPr/>
        </p:nvSpPr>
        <p:spPr bwMode="auto">
          <a:xfrm flipV="1">
            <a:off x="828675" y="1181100"/>
            <a:ext cx="3433763" cy="32051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79" name="Line 167"/>
          <p:cNvSpPr>
            <a:spLocks noChangeShapeType="1"/>
          </p:cNvSpPr>
          <p:nvPr/>
        </p:nvSpPr>
        <p:spPr bwMode="auto">
          <a:xfrm flipV="1">
            <a:off x="5481638" y="1185863"/>
            <a:ext cx="3443287" cy="3200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3480" name="Picture 1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" y="1512888"/>
            <a:ext cx="68103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81" name="Line 169"/>
          <p:cNvSpPr>
            <a:spLocks noChangeShapeType="1"/>
          </p:cNvSpPr>
          <p:nvPr/>
        </p:nvSpPr>
        <p:spPr bwMode="auto">
          <a:xfrm>
            <a:off x="2790825" y="4306888"/>
            <a:ext cx="1476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82" name="Text Box 170"/>
          <p:cNvSpPr txBox="1">
            <a:spLocks noChangeArrowheads="1"/>
          </p:cNvSpPr>
          <p:nvPr/>
        </p:nvSpPr>
        <p:spPr bwMode="auto">
          <a:xfrm>
            <a:off x="527816" y="421848"/>
            <a:ext cx="41946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Brain </a:t>
            </a:r>
            <a:r>
              <a:rPr lang="en-US" sz="2000" dirty="0" smtClean="0">
                <a:solidFill>
                  <a:srgbClr val="000000"/>
                </a:solidFill>
              </a:rPr>
              <a:t>volume (ml) in </a:t>
            </a:r>
            <a:r>
              <a:rPr lang="en-US" sz="2000" dirty="0">
                <a:solidFill>
                  <a:srgbClr val="000000"/>
                </a:solidFill>
              </a:rPr>
              <a:t>MZ twin </a:t>
            </a:r>
            <a:r>
              <a:rPr lang="en-US" sz="2000" dirty="0" smtClean="0">
                <a:solidFill>
                  <a:srgbClr val="000000"/>
                </a:solidFill>
              </a:rPr>
              <a:t>pairs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484" name="Line 172"/>
          <p:cNvSpPr>
            <a:spLocks noChangeShapeType="1"/>
          </p:cNvSpPr>
          <p:nvPr/>
        </p:nvSpPr>
        <p:spPr bwMode="auto">
          <a:xfrm rot="-5400000">
            <a:off x="168275" y="1903413"/>
            <a:ext cx="1476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85" name="Text Box 173"/>
          <p:cNvSpPr txBox="1">
            <a:spLocks noChangeArrowheads="1"/>
          </p:cNvSpPr>
          <p:nvPr/>
        </p:nvSpPr>
        <p:spPr bwMode="auto">
          <a:xfrm>
            <a:off x="5376863" y="400110"/>
            <a:ext cx="354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Brain </a:t>
            </a:r>
            <a:r>
              <a:rPr lang="en-US" sz="2000" dirty="0" smtClean="0">
                <a:solidFill>
                  <a:srgbClr val="000000"/>
                </a:solidFill>
              </a:rPr>
              <a:t>volume in DZ </a:t>
            </a:r>
            <a:r>
              <a:rPr lang="en-US" sz="2000" dirty="0">
                <a:solidFill>
                  <a:srgbClr val="000000"/>
                </a:solidFill>
              </a:rPr>
              <a:t>twin </a:t>
            </a:r>
            <a:r>
              <a:rPr lang="en-US" sz="2000" dirty="0" smtClean="0">
                <a:solidFill>
                  <a:srgbClr val="000000"/>
                </a:solidFill>
              </a:rPr>
              <a:t>pairs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486" name="Line 174"/>
          <p:cNvSpPr>
            <a:spLocks noChangeShapeType="1"/>
          </p:cNvSpPr>
          <p:nvPr/>
        </p:nvSpPr>
        <p:spPr bwMode="auto">
          <a:xfrm>
            <a:off x="7429500" y="4306888"/>
            <a:ext cx="1476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487" name="Line 175"/>
          <p:cNvSpPr>
            <a:spLocks noChangeShapeType="1"/>
          </p:cNvSpPr>
          <p:nvPr/>
        </p:nvSpPr>
        <p:spPr bwMode="auto">
          <a:xfrm rot="-5400000">
            <a:off x="4816475" y="1903413"/>
            <a:ext cx="14763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3488" name="Picture 1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0679" y="3462885"/>
            <a:ext cx="6873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89" name="Picture 1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7072" y="3462885"/>
            <a:ext cx="687387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90" name="Picture 1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2288" y="1514475"/>
            <a:ext cx="6842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91" name="TextBox 178"/>
          <p:cNvSpPr txBox="1">
            <a:spLocks noChangeArrowheads="1"/>
          </p:cNvSpPr>
          <p:nvPr/>
        </p:nvSpPr>
        <p:spPr bwMode="auto">
          <a:xfrm>
            <a:off x="909529" y="11430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Twin 1</a:t>
            </a:r>
          </a:p>
        </p:txBody>
      </p:sp>
      <p:sp>
        <p:nvSpPr>
          <p:cNvPr id="13492" name="TextBox 179"/>
          <p:cNvSpPr txBox="1">
            <a:spLocks noChangeArrowheads="1"/>
          </p:cNvSpPr>
          <p:nvPr/>
        </p:nvSpPr>
        <p:spPr bwMode="auto">
          <a:xfrm>
            <a:off x="5562600" y="11430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Twin 1</a:t>
            </a:r>
          </a:p>
        </p:txBody>
      </p:sp>
      <p:sp>
        <p:nvSpPr>
          <p:cNvPr id="13493" name="TextBox 180"/>
          <p:cNvSpPr txBox="1">
            <a:spLocks noChangeArrowheads="1"/>
          </p:cNvSpPr>
          <p:nvPr/>
        </p:nvSpPr>
        <p:spPr bwMode="auto">
          <a:xfrm>
            <a:off x="2286000" y="38862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Twin 2</a:t>
            </a:r>
          </a:p>
        </p:txBody>
      </p:sp>
      <p:sp>
        <p:nvSpPr>
          <p:cNvPr id="13494" name="TextBox 181"/>
          <p:cNvSpPr txBox="1">
            <a:spLocks noChangeArrowheads="1"/>
          </p:cNvSpPr>
          <p:nvPr/>
        </p:nvSpPr>
        <p:spPr bwMode="auto">
          <a:xfrm>
            <a:off x="6934200" y="3886200"/>
            <a:ext cx="85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Twin 2</a:t>
            </a:r>
          </a:p>
        </p:txBody>
      </p:sp>
      <p:graphicFrame>
        <p:nvGraphicFramePr>
          <p:cNvPr id="183" name="Object 4"/>
          <p:cNvGraphicFramePr>
            <a:graphicFrameLocks/>
          </p:cNvGraphicFramePr>
          <p:nvPr/>
        </p:nvGraphicFramePr>
        <p:xfrm>
          <a:off x="1277008" y="4729655"/>
          <a:ext cx="2711668" cy="2128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5" name="Object 3"/>
          <p:cNvGraphicFramePr>
            <a:graphicFrameLocks noChangeAspect="1"/>
          </p:cNvGraphicFramePr>
          <p:nvPr/>
        </p:nvGraphicFramePr>
        <p:xfrm>
          <a:off x="5729654" y="4792119"/>
          <a:ext cx="2815258" cy="206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491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68529"/>
            <a:ext cx="5372100" cy="666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38650" y="600075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rgbClr val="50D068"/>
                </a:solidFill>
                <a:latin typeface="Arial" charset="0"/>
              </a:rPr>
              <a:t>includes Oz</a:t>
            </a:r>
            <a:endParaRPr lang="en-AU" sz="3200" dirty="0">
              <a:solidFill>
                <a:srgbClr val="50D068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125" y="328047"/>
            <a:ext cx="29146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Odds ratio for schizophrenia by</a:t>
            </a:r>
          </a:p>
          <a:p>
            <a:r>
              <a:rPr lang="en-AU" sz="1800" dirty="0" smtClean="0">
                <a:solidFill>
                  <a:srgbClr val="FF0000"/>
                </a:solidFill>
                <a:latin typeface="Arial" charset="0"/>
              </a:rPr>
              <a:t>polygenic risk score (PRS) </a:t>
            </a:r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decile in the Sweden, Denmark, and Molecular Genetics of Schizophrenia (</a:t>
            </a:r>
            <a:r>
              <a:rPr lang="en-AU" sz="1800" dirty="0" err="1" smtClean="0">
                <a:solidFill>
                  <a:srgbClr val="000000"/>
                </a:solidFill>
                <a:latin typeface="Arial" charset="0"/>
              </a:rPr>
              <a:t>US+Oz</a:t>
            </a:r>
            <a:r>
              <a:rPr lang="en-AU" sz="1800" dirty="0" smtClean="0">
                <a:solidFill>
                  <a:srgbClr val="000000"/>
                </a:solidFill>
                <a:latin typeface="Arial" charset="0"/>
              </a:rPr>
              <a:t>) studies.</a:t>
            </a:r>
            <a:endParaRPr lang="en-AU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125" y="4063990"/>
            <a:ext cx="29527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 smtClean="0">
                <a:solidFill>
                  <a:srgbClr val="000000"/>
                </a:solidFill>
                <a:latin typeface="Arial" charset="0"/>
              </a:rPr>
              <a:t>Risk alleles and weights were derived from ‘leave one out’ analyses in which those samples were excluded from the GWAS meta-analysis. The threshold for selecting risk alleles was P&lt;0.05.</a:t>
            </a:r>
            <a:endParaRPr lang="en-AU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674" y="1619756"/>
            <a:ext cx="3009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i="1" dirty="0" smtClean="0">
                <a:solidFill>
                  <a:srgbClr val="000000"/>
                </a:solidFill>
                <a:latin typeface="Arial" charset="0"/>
              </a:rPr>
              <a:t>“Given the need for measures that index liability to schizophrenia, the ability to stratify individuals by PRS offers new opportunities for clinical and epidemiological research.”</a:t>
            </a:r>
            <a:endParaRPr lang="en-AU" sz="16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60840" cy="531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93836"/>
            <a:ext cx="860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CMT is genetically heterogeneous with over 1000 mutations in 80 genes identified to date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7836" y="6488668"/>
            <a:ext cx="354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Timmerman…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</a:rPr>
              <a:t>Zuchner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 (2014) </a:t>
            </a:r>
            <a:r>
              <a:rPr lang="en-AU" sz="1800" i="1" dirty="0" smtClean="0">
                <a:solidFill>
                  <a:prstClr val="black"/>
                </a:solidFill>
                <a:latin typeface="Calibri"/>
              </a:rPr>
              <a:t>Genes</a:t>
            </a: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8589" y="232171"/>
            <a:ext cx="719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Charcot Marie Tooth disease – neurological disorder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49827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838200"/>
          </a:xfrm>
          <a:effectLst>
            <a:outerShdw dist="38099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rgbClr val="FF0000"/>
                </a:solidFill>
              </a:rPr>
              <a:t>Schizophrenia (ISC) Q-Q plot</a:t>
            </a:r>
            <a:endParaRPr lang="en-US" sz="4800" b="1" smtClean="0">
              <a:solidFill>
                <a:srgbClr val="FF0000"/>
              </a:solidFill>
            </a:endParaRP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 t="11989"/>
          <a:stretch>
            <a:fillRect/>
          </a:stretch>
        </p:blipFill>
        <p:spPr bwMode="auto">
          <a:xfrm>
            <a:off x="609600" y="1439863"/>
            <a:ext cx="5513388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Line 4"/>
          <p:cNvSpPr>
            <a:spLocks noChangeShapeType="1"/>
          </p:cNvSpPr>
          <p:nvPr/>
        </p:nvSpPr>
        <p:spPr bwMode="auto">
          <a:xfrm flipH="1" flipV="1">
            <a:off x="3429000" y="2943225"/>
            <a:ext cx="2362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 smtClean="0">
              <a:solidFill>
                <a:srgbClr val="000000"/>
              </a:solidFill>
            </a:endParaRP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5810250" y="2251075"/>
            <a:ext cx="274161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Consistent with:</a:t>
            </a:r>
          </a:p>
          <a:p>
            <a:pPr algn="ctr" eaLnBrk="0" hangingPunct="0"/>
            <a:endParaRPr lang="en-US" b="1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algn="ctr" eaLnBrk="0" hangingPunct="0"/>
            <a:r>
              <a:rPr lang="en-US" i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Stratification?</a:t>
            </a:r>
          </a:p>
          <a:p>
            <a:pPr algn="ctr" eaLnBrk="0" hangingPunct="0"/>
            <a:endParaRPr lang="en-US" i="1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algn="ctr" eaLnBrk="0" hangingPunct="0"/>
            <a:r>
              <a:rPr lang="en-US" i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Genotyping bias?</a:t>
            </a:r>
          </a:p>
          <a:p>
            <a:pPr algn="ctr" eaLnBrk="0" hangingPunct="0"/>
            <a:endParaRPr lang="en-US" i="1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algn="ctr" eaLnBrk="0" hangingPunct="0"/>
            <a:r>
              <a:rPr lang="en-US" i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Distribution of true </a:t>
            </a:r>
          </a:p>
          <a:p>
            <a:pPr algn="ctr" eaLnBrk="0" hangingPunct="0"/>
            <a:r>
              <a:rPr lang="en-US" i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polygenic effects?</a:t>
            </a:r>
          </a:p>
        </p:txBody>
      </p:sp>
      <p:sp>
        <p:nvSpPr>
          <p:cNvPr id="153606" name="Line 6"/>
          <p:cNvSpPr>
            <a:spLocks noChangeShapeType="1"/>
          </p:cNvSpPr>
          <p:nvPr/>
        </p:nvSpPr>
        <p:spPr bwMode="auto">
          <a:xfrm flipH="1">
            <a:off x="2895600" y="3248025"/>
            <a:ext cx="2895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 smtClean="0">
              <a:solidFill>
                <a:srgbClr val="000000"/>
              </a:solidFill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 rot="-5400000">
            <a:off x="-642144" y="3128169"/>
            <a:ext cx="24431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Observed -log10(p) 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1903413" y="5546725"/>
            <a:ext cx="24003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Expected -log10(p) </a:t>
            </a: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3886200" y="5000625"/>
            <a:ext cx="1446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mtClean="0">
                <a:solidFill>
                  <a:srgbClr val="000000"/>
                </a:solidFill>
                <a:latin typeface="Arial"/>
              </a:rPr>
              <a:t>λ</a:t>
            </a:r>
            <a:r>
              <a:rPr lang="en-US" smtClean="0">
                <a:solidFill>
                  <a:srgbClr val="000000"/>
                </a:solidFill>
                <a:latin typeface="Arial"/>
              </a:rPr>
              <a:t> = 1.092</a:t>
            </a:r>
            <a:endParaRPr lang="el-GR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>
            <a:off x="5791200" y="2333625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290" name="Picture 2"/>
          <p:cNvPicPr>
            <a:picLocks noChangeAspect="1" noChangeArrowheads="1"/>
          </p:cNvPicPr>
          <p:nvPr/>
        </p:nvPicPr>
        <p:blipFill>
          <a:blip r:embed="rId2" cstate="print"/>
          <a:srcRect b="5249"/>
          <a:stretch>
            <a:fillRect/>
          </a:stretch>
        </p:blipFill>
        <p:spPr bwMode="auto">
          <a:xfrm>
            <a:off x="220717" y="324972"/>
            <a:ext cx="8702566" cy="359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070" y="4398580"/>
            <a:ext cx="3921566" cy="20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705" y="6511164"/>
            <a:ext cx="4715246" cy="27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60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390D12-BBF5-4080-962C-6B0D7D0EF099}" type="slidenum">
              <a:rPr lang="en-AU" smtClean="0"/>
              <a:pPr>
                <a:defRPr/>
              </a:pPr>
              <a:t>54</a:t>
            </a:fld>
            <a:endParaRPr lang="en-AU"/>
          </a:p>
        </p:txBody>
      </p:sp>
      <p:pic>
        <p:nvPicPr>
          <p:cNvPr id="90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953" y="599090"/>
            <a:ext cx="8792520" cy="564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7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7050" y="6439557"/>
            <a:ext cx="32480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24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7" y="460315"/>
            <a:ext cx="7930055" cy="405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9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77" y="6322301"/>
            <a:ext cx="45624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005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132856"/>
            <a:ext cx="49339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116632"/>
            <a:ext cx="80648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2800" smtClean="0">
                <a:solidFill>
                  <a:srgbClr val="FF0000"/>
                </a:solidFill>
                <a:latin typeface="Arial"/>
              </a:rPr>
              <a:t>The value of DZ twins for within-pair association tests for ruling out population stratification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smtClean="0">
                <a:solidFill>
                  <a:srgbClr val="000000"/>
                </a:solidFill>
                <a:latin typeface="Arial"/>
              </a:rPr>
              <a:t>Within-family regression results of the polygenic scores on </a:t>
            </a:r>
            <a:r>
              <a:rPr lang="en-AU" sz="1800" i="1" smtClean="0">
                <a:solidFill>
                  <a:srgbClr val="000000"/>
                </a:solidFill>
                <a:latin typeface="Arial"/>
              </a:rPr>
              <a:t>College </a:t>
            </a:r>
            <a:r>
              <a:rPr lang="en-AU" sz="1800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en-AU" sz="1800" i="1" smtClean="0">
                <a:solidFill>
                  <a:srgbClr val="000000"/>
                </a:solidFill>
                <a:latin typeface="Arial"/>
              </a:rPr>
              <a:t> EduYears </a:t>
            </a:r>
            <a:r>
              <a:rPr lang="en-AU" sz="1800" smtClean="0">
                <a:solidFill>
                  <a:srgbClr val="000000"/>
                </a:solidFill>
                <a:latin typeface="Arial"/>
              </a:rPr>
              <a:t>in the QIMR and Swedish Twin Registry cohorts using SNPs selected</a:t>
            </a:r>
            <a:r>
              <a:rPr lang="en-AU" sz="1800" i="1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AU" sz="1800" smtClean="0">
                <a:solidFill>
                  <a:srgbClr val="000000"/>
                </a:solidFill>
                <a:latin typeface="Arial"/>
              </a:rPr>
              <a:t>from the meta-analysis </a:t>
            </a:r>
            <a:r>
              <a:rPr lang="en-AU" sz="1800" u="sng" smtClean="0">
                <a:solidFill>
                  <a:srgbClr val="000000"/>
                </a:solidFill>
                <a:latin typeface="Arial"/>
              </a:rPr>
              <a:t>excluding</a:t>
            </a:r>
            <a:r>
              <a:rPr lang="en-AU" sz="1800" smtClean="0">
                <a:solidFill>
                  <a:srgbClr val="000000"/>
                </a:solidFill>
                <a:latin typeface="Arial"/>
              </a:rPr>
              <a:t> the QIMR and STR cohorts. </a:t>
            </a:r>
            <a:endParaRPr lang="en-AU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44522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smtClean="0">
                <a:solidFill>
                  <a:srgbClr val="000000"/>
                </a:solidFill>
                <a:latin typeface="Arial"/>
              </a:rPr>
              <a:t>Analyses for QIMR are based on 572 full-sib pairs from independent 572 families. Analyses for STR are based on 2,774 DZ twins from 2,774 independent families.</a:t>
            </a:r>
            <a:endParaRPr lang="en-AU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2080" y="6309320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800" smtClean="0">
                <a:solidFill>
                  <a:srgbClr val="000000"/>
                </a:solidFill>
                <a:latin typeface="Arial"/>
                <a:hlinkClick r:id="" action="ppaction://hlinkfile" tooltip="Science (New York, N.Y.)."/>
              </a:rPr>
              <a:t>Science.</a:t>
            </a:r>
            <a:r>
              <a:rPr lang="fr-FR" sz="1800" smtClean="0">
                <a:solidFill>
                  <a:srgbClr val="000000"/>
                </a:solidFill>
                <a:latin typeface="Arial"/>
              </a:rPr>
              <a:t> 2013 Jun 21;340:1467-71</a:t>
            </a:r>
            <a:endParaRPr lang="en-AU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0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343" y="2809503"/>
            <a:ext cx="24860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60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Education SNPs predict IQ</a:t>
            </a:r>
            <a:endParaRPr lang="en-AU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01" y="1124744"/>
            <a:ext cx="5699126" cy="506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208" y="6228629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srgbClr val="000000"/>
                </a:solidFill>
                <a:latin typeface="Arial"/>
              </a:rPr>
              <a:t>Philip </a:t>
            </a:r>
            <a:r>
              <a:rPr lang="en-AU" sz="1800" dirty="0" err="1" smtClean="0">
                <a:solidFill>
                  <a:srgbClr val="000000"/>
                </a:solidFill>
                <a:latin typeface="Arial"/>
              </a:rPr>
              <a:t>Koellinger</a:t>
            </a:r>
            <a:r>
              <a:rPr lang="en-AU" sz="1800" dirty="0" smtClean="0">
                <a:solidFill>
                  <a:srgbClr val="000000"/>
                </a:solidFill>
                <a:latin typeface="Arial"/>
              </a:rPr>
              <a:t> et al</a:t>
            </a:r>
            <a:endParaRPr lang="en-AU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807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259"/>
            <a:ext cx="7772400" cy="4059978"/>
          </a:xfrm>
        </p:spPr>
        <p:txBody>
          <a:bodyPr anchor="t">
            <a:normAutofit/>
          </a:bodyPr>
          <a:lstStyle/>
          <a:p>
            <a:r>
              <a:rPr lang="nl-NL" dirty="0" err="1" smtClean="0"/>
              <a:t>Personality</a:t>
            </a:r>
            <a:r>
              <a:rPr lang="nl-NL" dirty="0" smtClean="0"/>
              <a:t> Consortium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dirty="0" smtClean="0"/>
              <a:t>GWA meta-analysis for </a:t>
            </a:r>
            <a:br>
              <a:rPr lang="nl-NL" sz="2800" dirty="0" smtClean="0"/>
            </a:br>
            <a:r>
              <a:rPr lang="nl-NL" sz="2800" dirty="0" smtClean="0"/>
              <a:t>IRT-</a:t>
            </a:r>
            <a:r>
              <a:rPr lang="nl-NL" sz="2800" dirty="0" err="1" smtClean="0"/>
              <a:t>based</a:t>
            </a:r>
            <a:r>
              <a:rPr lang="nl-NL" sz="2800" dirty="0" smtClean="0"/>
              <a:t> </a:t>
            </a:r>
            <a:r>
              <a:rPr lang="nl-NL" sz="2800" dirty="0" err="1" smtClean="0"/>
              <a:t>Neuroticism</a:t>
            </a:r>
            <a:r>
              <a:rPr lang="nl-NL" sz="2800" dirty="0" smtClean="0"/>
              <a:t> and </a:t>
            </a:r>
            <a:r>
              <a:rPr lang="nl-NL" sz="2800" dirty="0" err="1" smtClean="0"/>
              <a:t>Extraversion</a:t>
            </a: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28 </a:t>
            </a:r>
            <a:r>
              <a:rPr lang="nl-NL" sz="2800" dirty="0" err="1" smtClean="0"/>
              <a:t>cohorts</a:t>
            </a:r>
            <a:endParaRPr lang="nl-NL" sz="28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483388" y="4229099"/>
            <a:ext cx="3372139" cy="1752600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Marleen de Moor</a:t>
            </a:r>
          </a:p>
          <a:p>
            <a:pPr algn="l"/>
            <a:endParaRPr lang="nl-NL" sz="2000" dirty="0"/>
          </a:p>
          <a:p>
            <a:pPr algn="l"/>
            <a:endParaRPr lang="nl-NL" sz="2000" dirty="0" smtClean="0"/>
          </a:p>
          <a:p>
            <a:pPr algn="l"/>
            <a:r>
              <a:rPr lang="nl-NL" sz="2000" dirty="0" smtClean="0"/>
              <a:t>Stephanie van den Berg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45" y="3979710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stephanie van den berg tw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50" y="5321949"/>
            <a:ext cx="877729" cy="13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8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srgbClr val="000000"/>
                </a:solidFill>
              </a:rPr>
              <a:pPr/>
              <a:t>59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20643" r="13101" b="6250"/>
          <a:stretch/>
        </p:blipFill>
        <p:spPr bwMode="auto">
          <a:xfrm>
            <a:off x="246743" y="871517"/>
            <a:ext cx="8569016" cy="570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44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93037" cy="820969"/>
          </a:xfrm>
        </p:spPr>
        <p:txBody>
          <a:bodyPr/>
          <a:lstStyle/>
          <a:p>
            <a:r>
              <a:rPr lang="pt-PT" dirty="0"/>
              <a:t> </a:t>
            </a:r>
            <a:r>
              <a:rPr lang="pt-PT" dirty="0" smtClean="0"/>
              <a:t>4 </a:t>
            </a:r>
            <a:r>
              <a:rPr lang="pt-PT" dirty="0"/>
              <a:t>Stages of Genetic Mapping</a:t>
            </a:r>
            <a:endParaRPr lang="en-US" dirty="0"/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5420" y="1750084"/>
            <a:ext cx="7772400" cy="4729544"/>
          </a:xfrm>
        </p:spPr>
        <p:txBody>
          <a:bodyPr/>
          <a:lstStyle/>
          <a:p>
            <a:r>
              <a:rPr lang="pt-PT" dirty="0">
                <a:solidFill>
                  <a:schemeClr val="bg2"/>
                </a:solidFill>
              </a:rPr>
              <a:t>Are there genes influencing this trait?</a:t>
            </a:r>
          </a:p>
          <a:p>
            <a:pPr lvl="1"/>
            <a:r>
              <a:rPr lang="pt-PT" dirty="0">
                <a:solidFill>
                  <a:schemeClr val="bg2"/>
                </a:solidFill>
              </a:rPr>
              <a:t>Genetic epidemiological studies</a:t>
            </a:r>
          </a:p>
          <a:p>
            <a:r>
              <a:rPr lang="pt-PT" dirty="0">
                <a:solidFill>
                  <a:srgbClr val="FF3399"/>
                </a:solidFill>
              </a:rPr>
              <a:t>Where are those genes?</a:t>
            </a:r>
          </a:p>
          <a:p>
            <a:pPr lvl="1"/>
            <a:r>
              <a:rPr lang="pt-PT" dirty="0">
                <a:solidFill>
                  <a:srgbClr val="FF3399"/>
                </a:solidFill>
              </a:rPr>
              <a:t>Linkage analysis</a:t>
            </a:r>
          </a:p>
          <a:p>
            <a:r>
              <a:rPr lang="pt-PT" dirty="0"/>
              <a:t>What are those genes</a:t>
            </a:r>
            <a:r>
              <a:rPr lang="pt-PT" dirty="0" smtClean="0"/>
              <a:t>?</a:t>
            </a:r>
            <a:endParaRPr lang="pt-PT" dirty="0"/>
          </a:p>
          <a:p>
            <a:pPr lvl="1"/>
            <a:r>
              <a:rPr lang="pt-PT" dirty="0"/>
              <a:t>Association </a:t>
            </a:r>
            <a:r>
              <a:rPr lang="pt-PT" dirty="0" smtClean="0"/>
              <a:t>analysis</a:t>
            </a:r>
          </a:p>
          <a:p>
            <a:r>
              <a:rPr lang="pt-PT" dirty="0" smtClean="0"/>
              <a:t>What can we do with them ?</a:t>
            </a:r>
          </a:p>
          <a:p>
            <a:pPr lvl="1"/>
            <a:r>
              <a:rPr lang="pt-PT" dirty="0" smtClean="0"/>
              <a:t>Translational medicine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Phenotypes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 err="1" smtClean="0"/>
              <a:t>Neuroticism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Extraversion</a:t>
            </a:r>
            <a:r>
              <a:rPr lang="nl-NL" dirty="0" smtClean="0"/>
              <a:t> scores</a:t>
            </a:r>
          </a:p>
          <a:p>
            <a:pPr lvl="1"/>
            <a:r>
              <a:rPr lang="nl-NL" dirty="0" err="1" smtClean="0"/>
              <a:t>Estimated</a:t>
            </a:r>
            <a:r>
              <a:rPr lang="nl-NL" dirty="0" smtClean="0"/>
              <a:t> latent scores, </a:t>
            </a:r>
            <a:r>
              <a:rPr lang="nl-NL" dirty="0" err="1" smtClean="0"/>
              <a:t>from</a:t>
            </a:r>
            <a:r>
              <a:rPr lang="nl-NL" dirty="0" smtClean="0"/>
              <a:t> Item Response </a:t>
            </a:r>
            <a:r>
              <a:rPr lang="nl-NL" dirty="0" err="1" smtClean="0"/>
              <a:t>Theory</a:t>
            </a:r>
            <a:r>
              <a:rPr lang="nl-NL" dirty="0" smtClean="0"/>
              <a:t> Analysis</a:t>
            </a:r>
          </a:p>
          <a:p>
            <a:endParaRPr lang="nl-NL" dirty="0"/>
          </a:p>
          <a:p>
            <a:r>
              <a:rPr lang="nl-NL" dirty="0" err="1" smtClean="0"/>
              <a:t>Personality</a:t>
            </a:r>
            <a:r>
              <a:rPr lang="nl-NL" dirty="0" smtClean="0"/>
              <a:t> </a:t>
            </a:r>
            <a:r>
              <a:rPr lang="nl-NL" dirty="0" err="1" smtClean="0"/>
              <a:t>inventories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NEO-PI-R, NEO-FFI, NEO-PI-3, NEO-FFI-3</a:t>
            </a:r>
          </a:p>
          <a:p>
            <a:pPr lvl="1"/>
            <a:r>
              <a:rPr lang="nl-NL" dirty="0" smtClean="0"/>
              <a:t>EPQ-R, EPI, JEPQ, ABV </a:t>
            </a:r>
          </a:p>
          <a:p>
            <a:pPr lvl="1"/>
            <a:r>
              <a:rPr lang="nl-NL" dirty="0" smtClean="0"/>
              <a:t>TCI</a:t>
            </a:r>
          </a:p>
          <a:p>
            <a:pPr lvl="1"/>
            <a:r>
              <a:rPr lang="nl-NL" dirty="0" smtClean="0"/>
              <a:t>IPIP</a:t>
            </a:r>
          </a:p>
          <a:p>
            <a:pPr lvl="1"/>
            <a:r>
              <a:rPr lang="nl-NL" dirty="0" smtClean="0"/>
              <a:t>MPQ</a:t>
            </a:r>
            <a:endParaRPr lang="nl-NL" dirty="0"/>
          </a:p>
          <a:p>
            <a:pPr lvl="1"/>
            <a:endParaRPr lang="nl-NL" dirty="0" smtClean="0"/>
          </a:p>
          <a:p>
            <a:r>
              <a:rPr lang="nl-NL" dirty="0" smtClean="0"/>
              <a:t>Scores </a:t>
            </a:r>
            <a:r>
              <a:rPr lang="nl-NL" dirty="0" err="1" smtClean="0"/>
              <a:t>based</a:t>
            </a:r>
            <a:r>
              <a:rPr lang="nl-NL" dirty="0" smtClean="0"/>
              <a:t> on 440 different items</a:t>
            </a:r>
          </a:p>
          <a:p>
            <a:pPr lvl="1"/>
            <a:r>
              <a:rPr lang="nl-NL" dirty="0" smtClean="0"/>
              <a:t>220 items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Neuroticism</a:t>
            </a:r>
            <a:endParaRPr lang="nl-NL" dirty="0" smtClean="0"/>
          </a:p>
          <a:p>
            <a:pPr lvl="1"/>
            <a:r>
              <a:rPr lang="nl-NL" dirty="0" smtClean="0"/>
              <a:t>220 items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Extraversion</a:t>
            </a:r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May 30 2013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Personality Consortium - Marleen de Moor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srgbClr val="000000"/>
                </a:solidFill>
              </a:rPr>
              <a:pPr/>
              <a:t>60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srgbClr val="000000"/>
                </a:solidFill>
              </a:rPr>
              <a:pPr/>
              <a:t>61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58964" r="44893" b="18353"/>
          <a:stretch/>
        </p:blipFill>
        <p:spPr bwMode="auto">
          <a:xfrm>
            <a:off x="10501" y="1393371"/>
            <a:ext cx="9104693" cy="412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36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Participating</a:t>
            </a:r>
            <a:r>
              <a:rPr lang="nl-NL" dirty="0" smtClean="0"/>
              <a:t> studies</a:t>
            </a:r>
            <a:endParaRPr lang="nl-NL" sz="2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>
              <a:solidFill>
                <a:prstClr val="black"/>
              </a:solidFill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020972"/>
              </p:ext>
            </p:extLst>
          </p:nvPr>
        </p:nvGraphicFramePr>
        <p:xfrm>
          <a:off x="0" y="717147"/>
          <a:ext cx="4531370" cy="3413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0159"/>
                <a:gridCol w="1128862"/>
                <a:gridCol w="1393403"/>
                <a:gridCol w="1498946"/>
              </a:tblGrid>
              <a:tr h="318805">
                <a:tc grid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 smtClean="0">
                          <a:latin typeface="Verdana"/>
                          <a:cs typeface="Verdana"/>
                        </a:rPr>
                        <a:t>11 studies HAPMAP </a:t>
                      </a:r>
                      <a:r>
                        <a:rPr lang="nl-NL" sz="1200" dirty="0" err="1" smtClean="0">
                          <a:latin typeface="Verdana"/>
                          <a:cs typeface="Verdana"/>
                        </a:rPr>
                        <a:t>imputed</a:t>
                      </a:r>
                      <a:r>
                        <a:rPr lang="nl-NL" sz="1200" dirty="0" smtClean="0">
                          <a:latin typeface="Verdana"/>
                          <a:cs typeface="Verdana"/>
                        </a:rPr>
                        <a:t> (b36)   +</a:t>
                      </a:r>
                    </a:p>
                  </a:txBody>
                  <a:tcPr marB="7200"/>
                </a:tc>
                <a:tc hMerge="1">
                  <a:txBody>
                    <a:bodyPr/>
                    <a:lstStyle/>
                    <a:p>
                      <a:endParaRPr lang="nl-NL" sz="1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sz="1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000" dirty="0" smtClean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280919">
                <a:tc>
                  <a:txBody>
                    <a:bodyPr/>
                    <a:lstStyle/>
                    <a:p>
                      <a:pPr algn="l"/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900" dirty="0" err="1" smtClean="0">
                          <a:latin typeface="Verdana"/>
                          <a:cs typeface="Verdana"/>
                        </a:rPr>
                        <a:t>N_Individuals</a:t>
                      </a:r>
                      <a:endParaRPr lang="nl-NL" sz="9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dirty="0" err="1" smtClean="0">
                          <a:latin typeface="Verdana"/>
                          <a:cs typeface="Verdana"/>
                        </a:rPr>
                        <a:t>N_SNPs</a:t>
                      </a:r>
                      <a:r>
                        <a:rPr lang="nl-NL" sz="900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nl-NL" sz="900" baseline="0" dirty="0" err="1" smtClean="0">
                          <a:latin typeface="Verdana"/>
                          <a:cs typeface="Verdana"/>
                        </a:rPr>
                        <a:t>after</a:t>
                      </a:r>
                      <a:r>
                        <a:rPr lang="nl-NL" sz="900" baseline="0" dirty="0" smtClean="0">
                          <a:latin typeface="Verdana"/>
                          <a:cs typeface="Verdana"/>
                        </a:rPr>
                        <a:t> cleaning</a:t>
                      </a:r>
                      <a:endParaRPr lang="nl-NL" sz="900" dirty="0" smtClean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223407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BLSA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820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1976657</a:t>
                      </a:r>
                    </a:p>
                  </a:txBody>
                  <a:tcPr marL="12700" marR="12700" marT="12700" marB="0" anchor="b"/>
                </a:tc>
              </a:tr>
              <a:tr h="20645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FINTWIN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567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1888504</a:t>
                      </a:r>
                    </a:p>
                  </a:txBody>
                  <a:tcPr marL="12700" marR="12700" marT="12700" marB="0" anchor="b"/>
                </a:tc>
              </a:tr>
              <a:tr h="201262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3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HBCS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1456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2062829</a:t>
                      </a:r>
                    </a:p>
                  </a:txBody>
                  <a:tcPr marL="12700" marR="12700" marT="12700" marB="0" anchor="b"/>
                </a:tc>
              </a:tr>
              <a:tr h="21958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4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LBC1921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437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1784943</a:t>
                      </a:r>
                    </a:p>
                  </a:txBody>
                  <a:tcPr marL="12700" marR="12700" marT="12700" marB="0" anchor="b"/>
                </a:tc>
              </a:tr>
              <a:tr h="237909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5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LBC1936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952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2029276</a:t>
                      </a:r>
                    </a:p>
                  </a:txBody>
                  <a:tcPr marL="12700" marR="12700" marT="12700" marB="0" anchor="b"/>
                </a:tc>
              </a:tr>
              <a:tr h="211648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6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MCTFR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7099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2315074</a:t>
                      </a:r>
                    </a:p>
                  </a:txBody>
                  <a:tcPr marL="12700" marR="12700" marT="12700" marB="0" anchor="b"/>
                </a:tc>
              </a:tr>
              <a:tr h="241730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7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NBS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1832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2156122</a:t>
                      </a:r>
                    </a:p>
                  </a:txBody>
                  <a:tcPr marL="12700" marR="12700" marT="12700" marB="0" anchor="b"/>
                </a:tc>
              </a:tr>
              <a:tr h="223407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8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QIMRadol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2842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2218829</a:t>
                      </a:r>
                    </a:p>
                  </a:txBody>
                  <a:tcPr marL="12700" marR="12700" marT="12700" marB="0" anchor="b"/>
                </a:tc>
              </a:tr>
              <a:tr h="218213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9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QIMRadul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7210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2286192</a:t>
                      </a:r>
                    </a:p>
                  </a:txBody>
                  <a:tcPr marL="12700" marR="12700" marT="12700" marB="0" anchor="b"/>
                </a:tc>
              </a:tr>
              <a:tr h="201262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10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STR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4903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2311611</a:t>
                      </a:r>
                    </a:p>
                  </a:txBody>
                  <a:tcPr marL="12700" marR="12700" marT="12700" marB="0" anchor="b"/>
                </a:tc>
              </a:tr>
              <a:tr h="231343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11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SardiNIA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4332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1951815</a:t>
                      </a:r>
                    </a:p>
                  </a:txBody>
                  <a:tcPr marL="12700" marR="12700" marT="12700" marB="0" anchor="b"/>
                </a:tc>
              </a:tr>
              <a:tr h="223407">
                <a:tc>
                  <a:txBody>
                    <a:bodyPr/>
                    <a:lstStyle/>
                    <a:p>
                      <a:pPr algn="l"/>
                      <a:endParaRPr lang="nl-NL" sz="12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200" b="0" i="1" dirty="0" smtClean="0">
                          <a:latin typeface="Verdana"/>
                          <a:cs typeface="Verdana"/>
                        </a:rPr>
                        <a:t>SUBTOTAL</a:t>
                      </a:r>
                      <a:endParaRPr lang="nl-NL" sz="1200" b="0" i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200" b="0" i="1" dirty="0" smtClean="0">
                          <a:latin typeface="Verdana"/>
                          <a:cs typeface="Verdana"/>
                        </a:rPr>
                        <a:t>32450</a:t>
                      </a:r>
                      <a:endParaRPr lang="nl-NL" sz="1200" b="0" i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endParaRPr lang="nl-NL" sz="1200" b="0" i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</a:tbl>
          </a:graphicData>
        </a:graphic>
      </p:graphicFrame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700439"/>
              </p:ext>
            </p:extLst>
          </p:nvPr>
        </p:nvGraphicFramePr>
        <p:xfrm>
          <a:off x="4612630" y="711057"/>
          <a:ext cx="4531370" cy="51086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0159"/>
                <a:gridCol w="1128862"/>
                <a:gridCol w="1393403"/>
                <a:gridCol w="1498946"/>
              </a:tblGrid>
              <a:tr h="306536">
                <a:tc grid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dirty="0" smtClean="0">
                          <a:latin typeface="Verdana"/>
                          <a:cs typeface="Verdana"/>
                        </a:rPr>
                        <a:t>17 studies 1000G </a:t>
                      </a:r>
                      <a:r>
                        <a:rPr lang="nl-NL" sz="1200" dirty="0" err="1" smtClean="0">
                          <a:latin typeface="Verdana"/>
                          <a:cs typeface="Verdana"/>
                        </a:rPr>
                        <a:t>imputed</a:t>
                      </a:r>
                      <a:r>
                        <a:rPr lang="nl-NL" sz="1200" dirty="0" smtClean="0">
                          <a:latin typeface="Verdana"/>
                          <a:cs typeface="Verdana"/>
                        </a:rPr>
                        <a:t> (b37) </a:t>
                      </a:r>
                    </a:p>
                  </a:txBody>
                  <a:tcPr marB="7200"/>
                </a:tc>
                <a:tc hMerge="1">
                  <a:txBody>
                    <a:bodyPr/>
                    <a:lstStyle/>
                    <a:p>
                      <a:endParaRPr lang="nl-NL" sz="1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sz="10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000" dirty="0" smtClean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280919">
                <a:tc>
                  <a:txBody>
                    <a:bodyPr/>
                    <a:lstStyle/>
                    <a:p>
                      <a:pPr algn="l"/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900" dirty="0" err="1" smtClean="0">
                          <a:latin typeface="Verdana"/>
                          <a:cs typeface="Verdana"/>
                        </a:rPr>
                        <a:t>N_Individuals</a:t>
                      </a:r>
                      <a:endParaRPr lang="nl-NL" sz="9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dirty="0" err="1" smtClean="0">
                          <a:latin typeface="Verdana"/>
                          <a:cs typeface="Verdana"/>
                        </a:rPr>
                        <a:t>N_SNPs</a:t>
                      </a:r>
                      <a:r>
                        <a:rPr lang="nl-NL" sz="900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nl-NL" sz="900" baseline="0" dirty="0" err="1" smtClean="0">
                          <a:latin typeface="Verdana"/>
                          <a:cs typeface="Verdana"/>
                        </a:rPr>
                        <a:t>after</a:t>
                      </a:r>
                      <a:r>
                        <a:rPr lang="nl-NL" sz="900" baseline="0" dirty="0" smtClean="0">
                          <a:latin typeface="Verdana"/>
                          <a:cs typeface="Verdana"/>
                        </a:rPr>
                        <a:t> cleaning</a:t>
                      </a:r>
                      <a:endParaRPr lang="nl-NL" sz="900" dirty="0" smtClean="0">
                        <a:latin typeface="Verdana"/>
                        <a:cs typeface="Verdana"/>
                      </a:endParaRPr>
                    </a:p>
                  </a:txBody>
                  <a:tcPr/>
                </a:tc>
              </a:tr>
              <a:tr h="223407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12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ALSPAC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4705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6454028</a:t>
                      </a:r>
                    </a:p>
                  </a:txBody>
                  <a:tcPr marL="12700" marR="12700" marT="12700" marB="0" anchor="b"/>
                </a:tc>
              </a:tr>
              <a:tr h="20645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12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ORCADES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1650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5335299</a:t>
                      </a:r>
                    </a:p>
                  </a:txBody>
                  <a:tcPr marL="12700" marR="12700" marT="12700" marB="0" anchor="b"/>
                </a:tc>
              </a:tr>
              <a:tr h="201262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14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NESDA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2227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4707464</a:t>
                      </a:r>
                    </a:p>
                  </a:txBody>
                  <a:tcPr marL="12700" marR="12700" marT="12700" marB="0" anchor="b"/>
                </a:tc>
              </a:tr>
              <a:tr h="21958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15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NTR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6416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5339687</a:t>
                      </a:r>
                    </a:p>
                  </a:txBody>
                  <a:tcPr marL="12700" marR="12700" marT="12700" marB="0" anchor="b"/>
                </a:tc>
              </a:tr>
              <a:tr h="237909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16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CILENTO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627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1123075</a:t>
                      </a:r>
                    </a:p>
                  </a:txBody>
                  <a:tcPr marL="12700" marR="12700" marT="12700" marB="0" anchor="b"/>
                </a:tc>
              </a:tr>
              <a:tr h="211648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17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COGA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647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5127011</a:t>
                      </a:r>
                    </a:p>
                  </a:txBody>
                  <a:tcPr marL="12700" marR="12700" marT="12700" marB="0" anchor="b"/>
                </a:tc>
              </a:tr>
              <a:tr h="241730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18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COGEND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1279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5932753</a:t>
                      </a:r>
                    </a:p>
                  </a:txBody>
                  <a:tcPr marL="12700" marR="12700" marT="12700" marB="0" anchor="b"/>
                </a:tc>
              </a:tr>
              <a:tr h="223407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19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KORCULA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808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5093938</a:t>
                      </a:r>
                    </a:p>
                  </a:txBody>
                  <a:tcPr marL="12700" marR="12700" marT="12700" marB="0" anchor="b"/>
                </a:tc>
              </a:tr>
              <a:tr h="218213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20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VIS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909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5327571</a:t>
                      </a:r>
                    </a:p>
                  </a:txBody>
                  <a:tcPr marL="12700" marR="12700" marT="12700" marB="0" anchor="b"/>
                </a:tc>
              </a:tr>
              <a:tr h="201262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21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EGCUT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1184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5574577</a:t>
                      </a:r>
                    </a:p>
                  </a:txBody>
                  <a:tcPr marL="12700" marR="12700" marT="12700" marB="0" anchor="b"/>
                </a:tc>
              </a:tr>
              <a:tr h="231343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22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PAGES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476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4547210</a:t>
                      </a:r>
                    </a:p>
                  </a:txBody>
                  <a:tcPr marL="12700" marR="12700" marT="12700" marB="0" anchor="b"/>
                </a:tc>
              </a:tr>
              <a:tr h="223407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23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ERF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2300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5651449</a:t>
                      </a:r>
                    </a:p>
                  </a:txBody>
                  <a:tcPr marL="12700" marR="12700" marT="12700" marB="0" anchor="b"/>
                </a:tc>
              </a:tr>
              <a:tr h="17783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24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YFS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1737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5914579</a:t>
                      </a:r>
                    </a:p>
                  </a:txBody>
                  <a:tcPr marL="12700" marR="12700" marT="12700" marB="0" anchor="b"/>
                </a:tc>
              </a:tr>
              <a:tr h="196158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25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MGS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2101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5900775</a:t>
                      </a:r>
                    </a:p>
                  </a:txBody>
                  <a:tcPr marL="12700" marR="12700" marT="12700" marB="0" anchor="b"/>
                </a:tc>
              </a:tr>
              <a:tr h="19096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26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CHICAGO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311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3755409</a:t>
                      </a:r>
                    </a:p>
                  </a:txBody>
                  <a:tcPr marL="12700" marR="12700" marT="12700" marB="0" anchor="b"/>
                </a:tc>
              </a:tr>
              <a:tr h="197530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27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BRESCIA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177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3549872</a:t>
                      </a:r>
                    </a:p>
                  </a:txBody>
                  <a:tcPr marL="12700" marR="12700" marT="12700" marB="0" anchor="b"/>
                </a:tc>
              </a:tr>
              <a:tr h="204095">
                <a:tc>
                  <a:txBody>
                    <a:bodyPr/>
                    <a:lstStyle/>
                    <a:p>
                      <a:pPr algn="l"/>
                      <a:r>
                        <a:rPr lang="nl-NL" sz="900" b="1" dirty="0" smtClean="0">
                          <a:latin typeface="Verdana"/>
                          <a:cs typeface="Verdana"/>
                        </a:rPr>
                        <a:t>28</a:t>
                      </a:r>
                      <a:endParaRPr lang="nl-NL" sz="900" b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SHIP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2213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5913309</a:t>
                      </a:r>
                    </a:p>
                  </a:txBody>
                  <a:tcPr marL="12700" marR="12700" marT="12700" marB="0" anchor="b"/>
                </a:tc>
              </a:tr>
              <a:tr h="257693">
                <a:tc>
                  <a:txBody>
                    <a:bodyPr/>
                    <a:lstStyle/>
                    <a:p>
                      <a:pPr algn="l"/>
                      <a:endParaRPr lang="nl-NL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200" b="0" i="1" dirty="0" smtClean="0">
                          <a:latin typeface="Verdana"/>
                          <a:cs typeface="Verdana"/>
                        </a:rPr>
                        <a:t>SUBTOTAL</a:t>
                      </a:r>
                      <a:endParaRPr lang="nl-NL" sz="1200" b="0" i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200" b="0" i="1" dirty="0" smtClean="0">
                          <a:latin typeface="Verdana"/>
                          <a:cs typeface="Verdana"/>
                        </a:rPr>
                        <a:t>29767</a:t>
                      </a:r>
                      <a:endParaRPr lang="nl-NL" sz="1200" b="0" i="1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</a:tr>
              <a:tr h="335476">
                <a:tc>
                  <a:txBody>
                    <a:bodyPr/>
                    <a:lstStyle/>
                    <a:p>
                      <a:pPr algn="l"/>
                      <a:endParaRPr lang="nl-NL" sz="120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200" b="1" i="0" dirty="0" smtClean="0">
                          <a:latin typeface="Verdana"/>
                          <a:cs typeface="Verdana"/>
                        </a:rPr>
                        <a:t>TOTAL</a:t>
                      </a:r>
                      <a:endParaRPr lang="nl-NL" sz="1200" b="1" i="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200" b="1" i="0" dirty="0" smtClean="0">
                          <a:latin typeface="Verdana"/>
                          <a:cs typeface="Verdana"/>
                        </a:rPr>
                        <a:t>62217</a:t>
                      </a:r>
                      <a:endParaRPr lang="nl-NL" sz="1200" b="1" i="0" dirty="0">
                        <a:latin typeface="Verdana"/>
                        <a:cs typeface="Verdana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  <a:cs typeface="Verdana"/>
                        </a:rPr>
                        <a:t>7139963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8145" y="4752109"/>
            <a:ext cx="3491346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These data went into the first meta-analysis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5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" y="1026890"/>
            <a:ext cx="8893810" cy="3557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096" y="4584159"/>
            <a:ext cx="8893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This manuscript is well written and the collection of data is very impressive. </a:t>
            </a:r>
            <a:r>
              <a:rPr lang="en-US" dirty="0" smtClean="0">
                <a:solidFill>
                  <a:srgbClr val="000000"/>
                </a:solidFill>
              </a:rPr>
              <a:t>While </a:t>
            </a:r>
            <a:r>
              <a:rPr lang="en-US" dirty="0">
                <a:solidFill>
                  <a:srgbClr val="000000"/>
                </a:solidFill>
              </a:rPr>
              <a:t>I have high regard for the efforts that all authors made, and the results presented</a:t>
            </a:r>
            <a:r>
              <a:rPr lang="en-US" dirty="0">
                <a:solidFill>
                  <a:srgbClr val="FF0000"/>
                </a:solidFill>
              </a:rPr>
              <a:t>, I </a:t>
            </a:r>
            <a:r>
              <a:rPr lang="en-US" dirty="0" smtClean="0">
                <a:solidFill>
                  <a:srgbClr val="FF0000"/>
                </a:solidFill>
              </a:rPr>
              <a:t>am eager </a:t>
            </a:r>
            <a:r>
              <a:rPr lang="en-US" dirty="0">
                <a:solidFill>
                  <a:srgbClr val="FF0000"/>
                </a:solidFill>
              </a:rPr>
              <a:t>to see all data are imputed using the current version of 1000 genome data</a:t>
            </a:r>
            <a:r>
              <a:rPr lang="en-US" dirty="0">
                <a:solidFill>
                  <a:srgbClr val="000000"/>
                </a:solidFill>
              </a:rPr>
              <a:t>. Otherwise, the readers are only getting half of a story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096" y="380503"/>
            <a:ext cx="905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Neuroticism: n=63k </a:t>
            </a: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meta-analysis</a:t>
            </a:r>
            <a:r>
              <a:rPr lang="en-US" b="1" dirty="0" smtClean="0">
                <a:solidFill>
                  <a:srgbClr val="000000"/>
                </a:solidFill>
              </a:rPr>
              <a:t> with mixed </a:t>
            </a:r>
            <a:r>
              <a:rPr lang="en-US" b="1" dirty="0" err="1" smtClean="0">
                <a:solidFill>
                  <a:srgbClr val="000000"/>
                </a:solidFill>
              </a:rPr>
              <a:t>Hapmap</a:t>
            </a:r>
            <a:r>
              <a:rPr lang="en-US" b="1" dirty="0" smtClean="0">
                <a:solidFill>
                  <a:srgbClr val="000000"/>
                </a:solidFill>
              </a:rPr>
              <a:t> / 1000G imputation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1" y="443565"/>
            <a:ext cx="927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Meta-analysis</a:t>
            </a:r>
            <a:r>
              <a:rPr lang="en-US" b="1" dirty="0" smtClean="0">
                <a:solidFill>
                  <a:srgbClr val="000000"/>
                </a:solidFill>
              </a:rPr>
              <a:t> with 1000G imputation for all 28 studies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9050"/>
            <a:ext cx="8825345" cy="3523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218" y="4387342"/>
            <a:ext cx="861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genome-wide </a:t>
            </a:r>
            <a:r>
              <a:rPr lang="en-US" dirty="0">
                <a:solidFill>
                  <a:srgbClr val="000000"/>
                </a:solidFill>
              </a:rPr>
              <a:t>significant SNP was found on 3p14 in the </a:t>
            </a:r>
            <a:r>
              <a:rPr lang="en-US" i="1" dirty="0">
                <a:solidFill>
                  <a:srgbClr val="000000"/>
                </a:solidFill>
              </a:rPr>
              <a:t>MAGI1 </a:t>
            </a:r>
            <a:r>
              <a:rPr lang="en-US" dirty="0">
                <a:solidFill>
                  <a:srgbClr val="000000"/>
                </a:solidFill>
              </a:rPr>
              <a:t>gene (</a:t>
            </a:r>
            <a:r>
              <a:rPr lang="en-US" dirty="0" smtClean="0">
                <a:solidFill>
                  <a:srgbClr val="000000"/>
                </a:solidFill>
              </a:rPr>
              <a:t>rs35855737; </a:t>
            </a:r>
            <a:r>
              <a:rPr lang="en-US" i="1" dirty="0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=9.26 </a:t>
            </a:r>
            <a:r>
              <a:rPr lang="en-US" dirty="0">
                <a:solidFill>
                  <a:srgbClr val="000000"/>
                </a:solidFill>
              </a:rPr>
              <a:t>x </a:t>
            </a:r>
            <a:r>
              <a:rPr lang="en-US" dirty="0" smtClean="0">
                <a:solidFill>
                  <a:srgbClr val="000000"/>
                </a:solidFill>
              </a:rPr>
              <a:t>10</a:t>
            </a:r>
            <a:r>
              <a:rPr lang="en-US" baseline="30000" dirty="0" smtClean="0">
                <a:solidFill>
                  <a:srgbClr val="000000"/>
                </a:solidFill>
              </a:rPr>
              <a:t>-9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>
                <a:solidFill>
                  <a:srgbClr val="000000"/>
                </a:solidFill>
              </a:rPr>
              <a:t>in the discovery </a:t>
            </a:r>
            <a:r>
              <a:rPr lang="en-US" dirty="0" err="1" smtClean="0">
                <a:solidFill>
                  <a:srgbClr val="000000"/>
                </a:solidFill>
              </a:rPr>
              <a:t>meta-analysis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i="1" dirty="0" smtClean="0">
                <a:solidFill>
                  <a:srgbClr val="000000"/>
                </a:solidFill>
              </a:rPr>
              <a:t>JAMA Psychiatry</a:t>
            </a:r>
            <a:r>
              <a:rPr lang="en-US" dirty="0" smtClean="0">
                <a:solidFill>
                  <a:srgbClr val="000000"/>
                </a:solidFill>
              </a:rPr>
              <a:t>, in press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May 30 2013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srgbClr val="000000"/>
                </a:solidFill>
              </a:rPr>
              <a:t>Personality Consortium - Marleen de Moor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5A66-F9EE-A445-B448-821349175812}" type="slidenum">
              <a:rPr lang="nl-NL" smtClean="0">
                <a:solidFill>
                  <a:srgbClr val="000000"/>
                </a:solidFill>
              </a:rPr>
              <a:pPr/>
              <a:t>65</a:t>
            </a:fld>
            <a:endParaRPr lang="nl-NL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75" y="220515"/>
            <a:ext cx="8535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Polygenic score prediction: from </a:t>
            </a:r>
            <a:r>
              <a:rPr lang="en-US" dirty="0" err="1" smtClean="0">
                <a:solidFill>
                  <a:srgbClr val="000000"/>
                </a:solidFill>
              </a:rPr>
              <a:t>Neu</a:t>
            </a:r>
            <a:r>
              <a:rPr lang="en-US" dirty="0" smtClean="0">
                <a:solidFill>
                  <a:srgbClr val="000000"/>
                </a:solidFill>
              </a:rPr>
              <a:t> to </a:t>
            </a:r>
            <a:r>
              <a:rPr lang="en-US" dirty="0" err="1" smtClean="0">
                <a:solidFill>
                  <a:srgbClr val="000000"/>
                </a:solidFill>
              </a:rPr>
              <a:t>Neu</a:t>
            </a:r>
            <a:r>
              <a:rPr lang="en-US" dirty="0" smtClean="0">
                <a:solidFill>
                  <a:srgbClr val="000000"/>
                </a:solidFill>
              </a:rPr>
              <a:t> and from </a:t>
            </a:r>
            <a:r>
              <a:rPr lang="en-US" dirty="0" err="1" smtClean="0">
                <a:solidFill>
                  <a:srgbClr val="000000"/>
                </a:solidFill>
              </a:rPr>
              <a:t>Neu</a:t>
            </a:r>
            <a:r>
              <a:rPr lang="en-US" dirty="0" smtClean="0">
                <a:solidFill>
                  <a:srgbClr val="000000"/>
                </a:solidFill>
              </a:rPr>
              <a:t> to MDD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576263" y="1979613"/>
            <a:ext cx="80689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5400" dirty="0" smtClean="0">
                <a:solidFill>
                  <a:srgbClr val="000000"/>
                </a:solidFill>
              </a:rPr>
              <a:t>How much variance have </a:t>
            </a:r>
          </a:p>
          <a:p>
            <a:r>
              <a:rPr lang="en-AU" sz="5400" dirty="0" smtClean="0">
                <a:solidFill>
                  <a:srgbClr val="000000"/>
                </a:solidFill>
              </a:rPr>
              <a:t>GWAS studies explained?</a:t>
            </a:r>
            <a:endParaRPr lang="en-AU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>
          <a:xfrm>
            <a:off x="298450" y="252413"/>
            <a:ext cx="8664575" cy="762000"/>
          </a:xfrm>
        </p:spPr>
        <p:txBody>
          <a:bodyPr/>
          <a:lstStyle/>
          <a:p>
            <a:r>
              <a:rPr lang="en-AU" smtClean="0"/>
              <a:t>GWAS’ greatest success:  T1D</a:t>
            </a:r>
          </a:p>
        </p:txBody>
      </p:sp>
      <p:pic>
        <p:nvPicPr>
          <p:cNvPr id="156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33488"/>
            <a:ext cx="6634163" cy="5191125"/>
          </a:xfrm>
          <a:noFill/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0525" y="2254250"/>
            <a:ext cx="10699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950" y="1571625"/>
            <a:ext cx="30384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97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 cstate="print"/>
          <a:srcRect t="6638" b="22818"/>
          <a:stretch>
            <a:fillRect/>
          </a:stretch>
        </p:blipFill>
        <p:spPr bwMode="auto">
          <a:xfrm>
            <a:off x="-1" y="92305"/>
            <a:ext cx="5927835" cy="666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817476" y="220718"/>
            <a:ext cx="30742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 smtClean="0">
                <a:solidFill>
                  <a:srgbClr val="FF0000"/>
                </a:solidFill>
              </a:rPr>
              <a:t>Variance explained </a:t>
            </a:r>
          </a:p>
          <a:p>
            <a:r>
              <a:rPr lang="en-AU" sz="4400" b="1" dirty="0" smtClean="0">
                <a:solidFill>
                  <a:srgbClr val="FF0000"/>
                </a:solidFill>
              </a:rPr>
              <a:t>by GWAS for </a:t>
            </a:r>
          </a:p>
          <a:p>
            <a:r>
              <a:rPr lang="en-AU" sz="4400" b="1" dirty="0" smtClean="0">
                <a:solidFill>
                  <a:srgbClr val="FF0000"/>
                </a:solidFill>
              </a:rPr>
              <a:t>selected complex traits</a:t>
            </a:r>
            <a:endParaRPr lang="en-AU" sz="4400" b="1" dirty="0">
              <a:solidFill>
                <a:srgbClr val="FF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 rot="16200000">
            <a:off x="6287049" y="4003129"/>
            <a:ext cx="490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  <a:latin typeface="Arial"/>
              </a:rPr>
              <a:t>Visscher PM, et.al. (2012) Am J Hum Genetics</a:t>
            </a:r>
          </a:p>
        </p:txBody>
      </p:sp>
    </p:spTree>
    <p:extLst>
      <p:ext uri="{BB962C8B-B14F-4D97-AF65-F5344CB8AC3E}">
        <p14:creationId xmlns:p14="http://schemas.microsoft.com/office/powerpoint/2010/main" val="13609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83269" y="6141272"/>
            <a:ext cx="4871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solidFill>
                  <a:srgbClr val="000000"/>
                </a:solidFill>
                <a:latin typeface="Arial"/>
              </a:rPr>
              <a:t>Yang </a:t>
            </a:r>
            <a:r>
              <a:rPr lang="en-AU" dirty="0">
                <a:solidFill>
                  <a:srgbClr val="000000"/>
                </a:solidFill>
                <a:latin typeface="Arial"/>
              </a:rPr>
              <a:t>et al. Nature Genetics </a:t>
            </a:r>
            <a:r>
              <a:rPr lang="en-AU" dirty="0" smtClean="0">
                <a:solidFill>
                  <a:srgbClr val="000000"/>
                </a:solidFill>
                <a:latin typeface="Arial"/>
              </a:rPr>
              <a:t>2010</a:t>
            </a:r>
            <a:endParaRPr lang="en-A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04" y="894731"/>
            <a:ext cx="8728364" cy="1310133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2800" b="1" i="1" dirty="0" smtClean="0"/>
              <a:t>Very distant relatives that share more of their genome by descent are </a:t>
            </a:r>
            <a:r>
              <a:rPr lang="en-US" sz="2800" b="1" i="1" dirty="0" err="1" smtClean="0"/>
              <a:t>phenotypically</a:t>
            </a:r>
            <a:r>
              <a:rPr lang="en-US" sz="2800" b="1" i="1" dirty="0" smtClean="0"/>
              <a:t> more similar than those that share less</a:t>
            </a:r>
            <a:endParaRPr lang="en-US" sz="3200" b="1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191676"/>
            <a:ext cx="878774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333399"/>
                </a:solidFill>
                <a:latin typeface="Calibri" pitchFamily="34" charset="0"/>
              </a:rPr>
              <a:t>Estimating heritability from ‘unrelated’ individuals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2717800"/>
            <a:ext cx="375285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HE_regression_shrk.tiff"/>
          <p:cNvPicPr>
            <a:picLocks noChangeAspect="1" noChangeArrowheads="1"/>
          </p:cNvPicPr>
          <p:nvPr/>
        </p:nvPicPr>
        <p:blipFill>
          <a:blip r:embed="rId4" cstate="print"/>
          <a:srcRect t="13721"/>
          <a:stretch>
            <a:fillRect/>
          </a:stretch>
        </p:blipFill>
        <p:spPr bwMode="auto">
          <a:xfrm>
            <a:off x="4100513" y="2711450"/>
            <a:ext cx="4255742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3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 Linkage analysis</a:t>
            </a:r>
            <a:endParaRPr lang="en-US" smtClean="0"/>
          </a:p>
        </p:txBody>
      </p:sp>
      <p:graphicFrame>
        <p:nvGraphicFramePr>
          <p:cNvPr id="7170" name="Object 5"/>
          <p:cNvGraphicFramePr>
            <a:graphicFrameLocks noGrp="1" noChangeAspect="1"/>
          </p:cNvGraphicFramePr>
          <p:nvPr>
            <p:ph type="dgm" idx="1"/>
          </p:nvPr>
        </p:nvGraphicFramePr>
        <p:xfrm>
          <a:off x="609600" y="2763838"/>
          <a:ext cx="3648075" cy="309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7" name="Bitmap Image" r:id="rId3" imgW="3648584" imgH="3095238" progId="PBrush">
                  <p:embed/>
                </p:oleObj>
              </mc:Choice>
              <mc:Fallback>
                <p:oleObj name="Bitmap Image" r:id="rId3" imgW="3648584" imgH="309523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63838"/>
                        <a:ext cx="3648075" cy="309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6"/>
          <p:cNvGraphicFramePr>
            <a:graphicFrameLocks noChangeAspect="1"/>
          </p:cNvGraphicFramePr>
          <p:nvPr/>
        </p:nvGraphicFramePr>
        <p:xfrm>
          <a:off x="4260850" y="3994150"/>
          <a:ext cx="352425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" name="Bitmap Image" r:id="rId5" imgW="3524742" imgH="1819529" progId="PBrush">
                  <p:embed/>
                </p:oleObj>
              </mc:Choice>
              <mc:Fallback>
                <p:oleObj name="Bitmap Image" r:id="rId5" imgW="3524742" imgH="1819529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850" y="3994150"/>
                        <a:ext cx="352425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5869648" y="0"/>
          <a:ext cx="3068724" cy="3752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Photo House" r:id="rId7" imgW="2793651" imgH="3415873" progId="">
                  <p:embed/>
                </p:oleObj>
              </mc:Choice>
              <mc:Fallback>
                <p:oleObj name="Photo House" r:id="rId7" imgW="2793651" imgH="341587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648" y="0"/>
                        <a:ext cx="3068724" cy="3752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970" y="273762"/>
            <a:ext cx="8731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Thomas Hunt Morgan – discoverer of linkage</a:t>
            </a:r>
            <a:endParaRPr lang="en-A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258" y="1320163"/>
            <a:ext cx="7568328" cy="483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441435" y="366056"/>
            <a:ext cx="79142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</a:rPr>
              <a:t>Proportion of variance in height tagged by SNPs 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~ 0.55 (SE 0.1)</a:t>
            </a:r>
            <a:endParaRPr lang="en-AU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7188" y="6488113"/>
            <a:ext cx="37068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800" dirty="0">
                <a:solidFill>
                  <a:srgbClr val="000000"/>
                </a:solidFill>
                <a:latin typeface="Arial"/>
              </a:rPr>
              <a:t>[Yang et al. Nature Genetics 2010]</a:t>
            </a:r>
          </a:p>
        </p:txBody>
      </p:sp>
      <p:sp>
        <p:nvSpPr>
          <p:cNvPr id="5530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35D990-2404-438E-ADB1-7C01251B8AA8}" type="slidenum">
              <a:rPr lang="en-AU" smtClean="0"/>
              <a:pPr/>
              <a:t>70</a:t>
            </a:fld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5482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0" y="646584"/>
            <a:ext cx="8915400" cy="838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nl-NL" sz="3200" b="1" dirty="0" err="1" smtClean="0">
                <a:solidFill>
                  <a:schemeClr val="accent2"/>
                </a:solidFill>
                <a:latin typeface="+mn-lt"/>
              </a:rPr>
              <a:t>Genome-wide</a:t>
            </a:r>
            <a:r>
              <a:rPr lang="nl-NL" sz="3200" b="1" dirty="0" smtClean="0">
                <a:solidFill>
                  <a:schemeClr val="accent2"/>
                </a:solidFill>
                <a:latin typeface="+mn-lt"/>
              </a:rPr>
              <a:t> Complex </a:t>
            </a:r>
            <a:r>
              <a:rPr lang="nl-NL" sz="3200" b="1" dirty="0" err="1" smtClean="0">
                <a:solidFill>
                  <a:schemeClr val="accent2"/>
                </a:solidFill>
                <a:latin typeface="+mn-lt"/>
              </a:rPr>
              <a:t>Trait</a:t>
            </a:r>
            <a:r>
              <a:rPr lang="nl-NL" sz="32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nl-NL" sz="3200" b="1" dirty="0" err="1" smtClean="0">
                <a:solidFill>
                  <a:schemeClr val="accent2"/>
                </a:solidFill>
                <a:latin typeface="+mn-lt"/>
              </a:rPr>
              <a:t>Analysis</a:t>
            </a:r>
            <a:r>
              <a:rPr lang="nl-NL" sz="3200" b="1" dirty="0" smtClean="0">
                <a:solidFill>
                  <a:schemeClr val="accent2"/>
                </a:solidFill>
                <a:latin typeface="+mn-lt"/>
              </a:rPr>
              <a:t>: </a:t>
            </a:r>
            <a:r>
              <a:rPr lang="en-US" sz="3200" dirty="0" smtClean="0">
                <a:solidFill>
                  <a:schemeClr val="accent2"/>
                </a:solidFill>
                <a:latin typeface="+mn-lt"/>
                <a:cs typeface="Arial" charset="0"/>
              </a:rPr>
              <a:t>Heritability on measured SNPs </a:t>
            </a:r>
            <a:r>
              <a:rPr lang="nl-NL" sz="3200" dirty="0" smtClean="0">
                <a:latin typeface="+mn-lt"/>
                <a:cs typeface="Arial" charset="0"/>
              </a:rPr>
              <a:t/>
            </a:r>
            <a:br>
              <a:rPr lang="nl-NL" sz="3200" dirty="0" smtClean="0">
                <a:latin typeface="+mn-lt"/>
                <a:cs typeface="Arial" charset="0"/>
              </a:rPr>
            </a:br>
            <a:endParaRPr lang="en-GB" sz="3200" dirty="0" smtClean="0">
              <a:latin typeface="+mn-lt"/>
              <a:cs typeface="Arial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0" y="1447800"/>
          <a:ext cx="8763000" cy="4022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717"/>
                <a:gridCol w="1557283"/>
                <a:gridCol w="1460500"/>
                <a:gridCol w="1460500"/>
                <a:gridCol w="1320800"/>
                <a:gridCol w="1600200"/>
              </a:tblGrid>
              <a:tr h="6492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Major Depression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Smoking Initiation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Smoking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Fasting Glucose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Height</a:t>
                      </a:r>
                      <a:endParaRPr lang="en-US" dirty="0"/>
                    </a:p>
                  </a:txBody>
                  <a:tcPr/>
                </a:tc>
              </a:tr>
              <a:tr h="1027113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N=3245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=1620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=1625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N=4181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=2602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=1579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N=4181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=1189</a:t>
                      </a:r>
                      <a:endParaRPr lang="nl-N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=2992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N=3723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N=4199</a:t>
                      </a:r>
                      <a:endParaRPr lang="en-US" dirty="0"/>
                    </a:p>
                  </a:txBody>
                  <a:tcPr/>
                </a:tc>
              </a:tr>
              <a:tr h="898619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</a:p>
                    <a:p>
                      <a:r>
                        <a:rPr lang="en-US" baseline="0" dirty="0" smtClean="0"/>
                        <a:t>Yang et al.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.32 (.086)</a:t>
                      </a:r>
                      <a:endParaRPr lang="nl-NL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p= 1.071x10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.19 (.087)</a:t>
                      </a:r>
                      <a:endParaRPr lang="nl-NL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p= 0.024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.24 (.096)</a:t>
                      </a:r>
                      <a:endParaRPr lang="nl-NL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p= 0.011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.22 (.059)</a:t>
                      </a:r>
                      <a:endParaRPr lang="nl-NL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p=5.41x10</a:t>
                      </a:r>
                      <a:r>
                        <a:rPr lang="en-US" sz="1600" b="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.42 (.052)</a:t>
                      </a:r>
                      <a:endParaRPr lang="nl-NL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p=0</a:t>
                      </a:r>
                      <a:endParaRPr lang="en-US" sz="1600" b="0" dirty="0"/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</a:p>
                    <a:p>
                      <a:r>
                        <a:rPr lang="en-US" dirty="0" smtClean="0"/>
                        <a:t>So</a:t>
                      </a:r>
                      <a:r>
                        <a:rPr lang="en-US" baseline="0" dirty="0" smtClean="0"/>
                        <a:t> et al.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.28 (.058)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.28 (.084)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.44 (.063)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.19 (.036)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.29 (.035)</a:t>
                      </a:r>
                      <a:endParaRPr lang="en-US" b="1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US" dirty="0" smtClean="0"/>
                        <a:t>Heritability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600" baseline="0" dirty="0" smtClean="0"/>
                        <a:t>twin studies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.36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/>
                    </a:p>
                    <a:p>
                      <a:pPr algn="ctr"/>
                      <a:r>
                        <a:rPr lang="en-US" b="1" dirty="0" smtClean="0"/>
                        <a:t>.44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.79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.53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.90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jdelijke aanduiding voor dianummer 3"/>
          <p:cNvSpPr>
            <a:spLocks noGrp="1"/>
          </p:cNvSpPr>
          <p:nvPr>
            <p:ph type="sldNum" sz="quarter" idx="12"/>
          </p:nvPr>
        </p:nvSpPr>
        <p:spPr bwMode="auto">
          <a:xfrm>
            <a:off x="4792717" y="6164317"/>
            <a:ext cx="4035973" cy="436508"/>
          </a:xfrm>
          <a:noFill/>
          <a:ln>
            <a:solidFill>
              <a:schemeClr val="accent1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NL" sz="1600" b="1" dirty="0" smtClean="0">
                <a:latin typeface="Arial" charset="0"/>
                <a:cs typeface="Arial" charset="0"/>
              </a:rPr>
              <a:t>Lubke et al. Biological Psychiatry, 2012</a:t>
            </a:r>
          </a:p>
        </p:txBody>
      </p:sp>
    </p:spTree>
    <p:extLst>
      <p:ext uri="{BB962C8B-B14F-4D97-AF65-F5344CB8AC3E}">
        <p14:creationId xmlns:p14="http://schemas.microsoft.com/office/powerpoint/2010/main" val="27703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70C0"/>
                </a:solidFill>
              </a:rPr>
              <a:t>The White House - June 26, 2000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52400" y="1679575"/>
          <a:ext cx="6781800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05" name="Photo Editor Photo" r:id="rId4" imgW="3809524" imgH="2695951" progId="">
                  <p:embed/>
                </p:oleObj>
              </mc:Choice>
              <mc:Fallback>
                <p:oleObj name="Photo Editor Photo" r:id="rId4" imgW="3809524" imgH="269595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9575"/>
                        <a:ext cx="6781800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7086600" y="2590800"/>
            <a:ext cx="1447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Venter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Clinton</a:t>
            </a:r>
          </a:p>
          <a:p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Collins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285750"/>
            <a:ext cx="8643938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70C0"/>
                </a:solidFill>
              </a:rPr>
              <a:t>It took 4 months, a handful of scientists and ~ US$1.5 mil to sequence the genome of DNA pioneer James Watson</a:t>
            </a:r>
          </a:p>
        </p:txBody>
      </p:sp>
      <p:pic>
        <p:nvPicPr>
          <p:cNvPr id="145411" name="Picture 4"/>
          <p:cNvPicPr>
            <a:picLocks noChangeAspect="1" noChangeArrowheads="1"/>
          </p:cNvPicPr>
          <p:nvPr/>
        </p:nvPicPr>
        <p:blipFill>
          <a:blip r:embed="rId3" cstate="print"/>
          <a:srcRect l="9380" t="21884" r="7767" b="7251"/>
          <a:stretch>
            <a:fillRect/>
          </a:stretch>
        </p:blipFill>
        <p:spPr bwMode="auto">
          <a:xfrm>
            <a:off x="609600" y="13716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83" y="749300"/>
            <a:ext cx="8818730" cy="481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7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63" y="6243638"/>
            <a:ext cx="38004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" y="204788"/>
            <a:ext cx="8229600" cy="3303587"/>
          </a:xfrm>
          <a:noFill/>
        </p:spPr>
      </p:pic>
      <p:pic>
        <p:nvPicPr>
          <p:cNvPr id="148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3621088"/>
            <a:ext cx="83153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975" y="366713"/>
            <a:ext cx="8229600" cy="4356100"/>
          </a:xfrm>
          <a:noFill/>
        </p:spPr>
      </p:pic>
      <p:pic>
        <p:nvPicPr>
          <p:cNvPr id="149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1757363"/>
            <a:ext cx="79438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835275"/>
            <a:ext cx="4116387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4925" y="2803525"/>
            <a:ext cx="40290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" y="5027613"/>
            <a:ext cx="41529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6050" y="833438"/>
            <a:ext cx="17240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2667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We also run two journals (1)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Editor: John Hewitt</a:t>
            </a:r>
          </a:p>
          <a:p>
            <a:pPr eaLnBrk="1" hangingPunct="1"/>
            <a:r>
              <a:rPr lang="en-US" sz="2800" smtClean="0"/>
              <a:t>Editorial assistant Christina Hewitt</a:t>
            </a:r>
          </a:p>
          <a:p>
            <a:pPr eaLnBrk="1" hangingPunct="1"/>
            <a:r>
              <a:rPr lang="en-US" sz="2800" smtClean="0"/>
              <a:t>Publisher: Kluwer /Plenum</a:t>
            </a:r>
          </a:p>
          <a:p>
            <a:pPr eaLnBrk="1" hangingPunct="1"/>
            <a:r>
              <a:rPr lang="en-US" sz="2800" smtClean="0"/>
              <a:t>Fully online</a:t>
            </a:r>
          </a:p>
          <a:p>
            <a:pPr eaLnBrk="1" hangingPunct="1"/>
            <a:r>
              <a:rPr lang="en-US" sz="2800" smtClean="0"/>
              <a:t>http://www.bga.org</a:t>
            </a:r>
          </a:p>
        </p:txBody>
      </p:sp>
      <p:pic>
        <p:nvPicPr>
          <p:cNvPr id="98308" name="Picture 4" descr="b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3450" y="1600200"/>
            <a:ext cx="3082925" cy="4525963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8110" y="257958"/>
          <a:ext cx="4713435" cy="637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43" name="Photo Editor Photo" r:id="rId3" imgW="2572109" imgH="3476190" progId="">
                  <p:embed/>
                </p:oleObj>
              </mc:Choice>
              <mc:Fallback>
                <p:oleObj name="Photo Editor Photo" r:id="rId3" imgW="2572109" imgH="347619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0" y="257958"/>
                        <a:ext cx="4713435" cy="63730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097792" y="488458"/>
            <a:ext cx="3810000" cy="610152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Editor: Nick Martin</a:t>
            </a:r>
          </a:p>
          <a:p>
            <a:pPr eaLnBrk="1" hangingPunct="1"/>
            <a:r>
              <a:rPr lang="en-US" sz="2800" dirty="0" smtClean="0"/>
              <a:t>Publisher: Cambridge University Press</a:t>
            </a:r>
          </a:p>
          <a:p>
            <a:pPr eaLnBrk="1" hangingPunct="1"/>
            <a:r>
              <a:rPr lang="en-US" sz="2800" dirty="0" smtClean="0"/>
              <a:t>Fully online</a:t>
            </a:r>
          </a:p>
          <a:p>
            <a:pPr eaLnBrk="1" hangingPunct="1"/>
            <a:r>
              <a:rPr lang="en-US" sz="2800" dirty="0" smtClean="0"/>
              <a:t>Fast turnaround</a:t>
            </a: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First submission free to workshop participants!!!!!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AutoShape 2"/>
          <p:cNvSpPr>
            <a:spLocks noChangeArrowheads="1"/>
          </p:cNvSpPr>
          <p:nvPr/>
        </p:nvSpPr>
        <p:spPr bwMode="auto">
          <a:xfrm>
            <a:off x="2590800" y="482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5" name="AutoShape 3"/>
          <p:cNvSpPr>
            <a:spLocks noChangeArrowheads="1"/>
          </p:cNvSpPr>
          <p:nvPr/>
        </p:nvSpPr>
        <p:spPr bwMode="auto">
          <a:xfrm>
            <a:off x="3179763" y="482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6" name="AutoShape 4"/>
          <p:cNvSpPr>
            <a:spLocks noChangeArrowheads="1"/>
          </p:cNvSpPr>
          <p:nvPr/>
        </p:nvSpPr>
        <p:spPr bwMode="auto">
          <a:xfrm>
            <a:off x="3179763" y="1498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7" name="AutoShape 5"/>
          <p:cNvSpPr>
            <a:spLocks noChangeArrowheads="1"/>
          </p:cNvSpPr>
          <p:nvPr/>
        </p:nvSpPr>
        <p:spPr bwMode="auto">
          <a:xfrm>
            <a:off x="2590800" y="1498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8" name="Rectangle 6"/>
          <p:cNvSpPr>
            <a:spLocks noChangeArrowheads="1"/>
          </p:cNvSpPr>
          <p:nvPr/>
        </p:nvSpPr>
        <p:spPr bwMode="auto">
          <a:xfrm>
            <a:off x="3192463" y="2108200"/>
            <a:ext cx="334962" cy="101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39" name="Rectangle 7"/>
          <p:cNvSpPr>
            <a:spLocks noChangeArrowheads="1"/>
          </p:cNvSpPr>
          <p:nvPr/>
        </p:nvSpPr>
        <p:spPr bwMode="auto">
          <a:xfrm>
            <a:off x="2603500" y="2108200"/>
            <a:ext cx="334963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0" name="AutoShape 8"/>
          <p:cNvSpPr>
            <a:spLocks noChangeArrowheads="1"/>
          </p:cNvSpPr>
          <p:nvPr/>
        </p:nvSpPr>
        <p:spPr bwMode="auto">
          <a:xfrm>
            <a:off x="5562600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1" name="AutoShape 9"/>
          <p:cNvSpPr>
            <a:spLocks noChangeArrowheads="1"/>
          </p:cNvSpPr>
          <p:nvPr/>
        </p:nvSpPr>
        <p:spPr bwMode="auto">
          <a:xfrm>
            <a:off x="6218238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2" name="AutoShape 10"/>
          <p:cNvSpPr>
            <a:spLocks noChangeArrowheads="1"/>
          </p:cNvSpPr>
          <p:nvPr/>
        </p:nvSpPr>
        <p:spPr bwMode="auto">
          <a:xfrm>
            <a:off x="6218238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3" name="AutoShape 11"/>
          <p:cNvSpPr>
            <a:spLocks noChangeArrowheads="1"/>
          </p:cNvSpPr>
          <p:nvPr/>
        </p:nvSpPr>
        <p:spPr bwMode="auto">
          <a:xfrm>
            <a:off x="5562600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4" name="Rectangle 12"/>
          <p:cNvSpPr>
            <a:spLocks noChangeArrowheads="1"/>
          </p:cNvSpPr>
          <p:nvPr/>
        </p:nvSpPr>
        <p:spPr bwMode="auto">
          <a:xfrm>
            <a:off x="6230938" y="2108200"/>
            <a:ext cx="373062" cy="10001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5" name="Rectangle 13"/>
          <p:cNvSpPr>
            <a:spLocks noChangeArrowheads="1"/>
          </p:cNvSpPr>
          <p:nvPr/>
        </p:nvSpPr>
        <p:spPr bwMode="auto">
          <a:xfrm>
            <a:off x="5576888" y="2108200"/>
            <a:ext cx="373062" cy="100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6" name="AutoShape 14"/>
          <p:cNvSpPr>
            <a:spLocks noChangeArrowheads="1"/>
          </p:cNvSpPr>
          <p:nvPr/>
        </p:nvSpPr>
        <p:spPr bwMode="auto">
          <a:xfrm>
            <a:off x="5067300" y="3741738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7" name="AutoShape 15"/>
          <p:cNvSpPr>
            <a:spLocks noChangeArrowheads="1"/>
          </p:cNvSpPr>
          <p:nvPr/>
        </p:nvSpPr>
        <p:spPr bwMode="auto">
          <a:xfrm>
            <a:off x="5749925" y="3741738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8" name="AutoShape 16"/>
          <p:cNvSpPr>
            <a:spLocks noChangeArrowheads="1"/>
          </p:cNvSpPr>
          <p:nvPr/>
        </p:nvSpPr>
        <p:spPr bwMode="auto">
          <a:xfrm>
            <a:off x="5749925" y="4805363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49" name="AutoShape 17"/>
          <p:cNvSpPr>
            <a:spLocks noChangeArrowheads="1"/>
          </p:cNvSpPr>
          <p:nvPr/>
        </p:nvSpPr>
        <p:spPr bwMode="auto">
          <a:xfrm>
            <a:off x="5067300" y="4805363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0" name="Rectangle 18"/>
          <p:cNvSpPr>
            <a:spLocks noChangeArrowheads="1"/>
          </p:cNvSpPr>
          <p:nvPr/>
        </p:nvSpPr>
        <p:spPr bwMode="auto">
          <a:xfrm>
            <a:off x="5764213" y="5441950"/>
            <a:ext cx="390525" cy="106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1" name="Rectangle 19"/>
          <p:cNvSpPr>
            <a:spLocks noChangeArrowheads="1"/>
          </p:cNvSpPr>
          <p:nvPr/>
        </p:nvSpPr>
        <p:spPr bwMode="auto">
          <a:xfrm>
            <a:off x="5081588" y="5441950"/>
            <a:ext cx="390525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2" name="AutoShape 20"/>
          <p:cNvSpPr>
            <a:spLocks noChangeArrowheads="1"/>
          </p:cNvSpPr>
          <p:nvPr/>
        </p:nvSpPr>
        <p:spPr bwMode="auto">
          <a:xfrm>
            <a:off x="7315200" y="3741738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3" name="AutoShape 21"/>
          <p:cNvSpPr>
            <a:spLocks noChangeArrowheads="1"/>
          </p:cNvSpPr>
          <p:nvPr/>
        </p:nvSpPr>
        <p:spPr bwMode="auto">
          <a:xfrm>
            <a:off x="7927975" y="3741738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4" name="AutoShape 22"/>
          <p:cNvSpPr>
            <a:spLocks noChangeArrowheads="1"/>
          </p:cNvSpPr>
          <p:nvPr/>
        </p:nvSpPr>
        <p:spPr bwMode="auto">
          <a:xfrm>
            <a:off x="7927975" y="4805363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5" name="AutoShape 23"/>
          <p:cNvSpPr>
            <a:spLocks noChangeArrowheads="1"/>
          </p:cNvSpPr>
          <p:nvPr/>
        </p:nvSpPr>
        <p:spPr bwMode="auto">
          <a:xfrm>
            <a:off x="7315200" y="4805363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6" name="Rectangle 24"/>
          <p:cNvSpPr>
            <a:spLocks noChangeArrowheads="1"/>
          </p:cNvSpPr>
          <p:nvPr/>
        </p:nvSpPr>
        <p:spPr bwMode="auto">
          <a:xfrm>
            <a:off x="7940675" y="5441950"/>
            <a:ext cx="349250" cy="10636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7" name="Rectangle 25"/>
          <p:cNvSpPr>
            <a:spLocks noChangeArrowheads="1"/>
          </p:cNvSpPr>
          <p:nvPr/>
        </p:nvSpPr>
        <p:spPr bwMode="auto">
          <a:xfrm>
            <a:off x="7327900" y="5441950"/>
            <a:ext cx="349250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8" name="AutoShape 26"/>
          <p:cNvSpPr>
            <a:spLocks noChangeArrowheads="1"/>
          </p:cNvSpPr>
          <p:nvPr/>
        </p:nvSpPr>
        <p:spPr bwMode="auto">
          <a:xfrm>
            <a:off x="3048000" y="3741738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59" name="AutoShape 27"/>
          <p:cNvSpPr>
            <a:spLocks noChangeArrowheads="1"/>
          </p:cNvSpPr>
          <p:nvPr/>
        </p:nvSpPr>
        <p:spPr bwMode="auto">
          <a:xfrm>
            <a:off x="3756025" y="3741738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0" name="AutoShape 28"/>
          <p:cNvSpPr>
            <a:spLocks noChangeArrowheads="1"/>
          </p:cNvSpPr>
          <p:nvPr/>
        </p:nvSpPr>
        <p:spPr bwMode="auto">
          <a:xfrm>
            <a:off x="3756025" y="4767263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1" name="AutoShape 29"/>
          <p:cNvSpPr>
            <a:spLocks noChangeArrowheads="1"/>
          </p:cNvSpPr>
          <p:nvPr/>
        </p:nvSpPr>
        <p:spPr bwMode="auto">
          <a:xfrm>
            <a:off x="3048000" y="4767263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2" name="Rectangle 30"/>
          <p:cNvSpPr>
            <a:spLocks noChangeArrowheads="1"/>
          </p:cNvSpPr>
          <p:nvPr/>
        </p:nvSpPr>
        <p:spPr bwMode="auto">
          <a:xfrm>
            <a:off x="3768725" y="5381625"/>
            <a:ext cx="361950" cy="101600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3" name="Rectangle 31"/>
          <p:cNvSpPr>
            <a:spLocks noChangeArrowheads="1"/>
          </p:cNvSpPr>
          <p:nvPr/>
        </p:nvSpPr>
        <p:spPr bwMode="auto">
          <a:xfrm>
            <a:off x="3060700" y="5381625"/>
            <a:ext cx="361950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4" name="AutoShape 32"/>
          <p:cNvSpPr>
            <a:spLocks noChangeArrowheads="1"/>
          </p:cNvSpPr>
          <p:nvPr/>
        </p:nvSpPr>
        <p:spPr bwMode="auto">
          <a:xfrm>
            <a:off x="844550" y="3741738"/>
            <a:ext cx="404813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5" name="AutoShape 33"/>
          <p:cNvSpPr>
            <a:spLocks noChangeArrowheads="1"/>
          </p:cNvSpPr>
          <p:nvPr/>
        </p:nvSpPr>
        <p:spPr bwMode="auto">
          <a:xfrm>
            <a:off x="1500188" y="3741738"/>
            <a:ext cx="404812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6" name="AutoShape 34"/>
          <p:cNvSpPr>
            <a:spLocks noChangeArrowheads="1"/>
          </p:cNvSpPr>
          <p:nvPr/>
        </p:nvSpPr>
        <p:spPr bwMode="auto">
          <a:xfrm>
            <a:off x="1500188" y="4729163"/>
            <a:ext cx="404812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7" name="AutoShape 35"/>
          <p:cNvSpPr>
            <a:spLocks noChangeArrowheads="1"/>
          </p:cNvSpPr>
          <p:nvPr/>
        </p:nvSpPr>
        <p:spPr bwMode="auto">
          <a:xfrm>
            <a:off x="844550" y="4729163"/>
            <a:ext cx="404813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8" name="Rectangle 36"/>
          <p:cNvSpPr>
            <a:spLocks noChangeArrowheads="1"/>
          </p:cNvSpPr>
          <p:nvPr/>
        </p:nvSpPr>
        <p:spPr bwMode="auto">
          <a:xfrm>
            <a:off x="1512888" y="5319713"/>
            <a:ext cx="374650" cy="9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69" name="Rectangle 37"/>
          <p:cNvSpPr>
            <a:spLocks noChangeArrowheads="1"/>
          </p:cNvSpPr>
          <p:nvPr/>
        </p:nvSpPr>
        <p:spPr bwMode="auto">
          <a:xfrm>
            <a:off x="858838" y="5319713"/>
            <a:ext cx="373062" cy="98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0070" name="Text Box 38"/>
          <p:cNvSpPr txBox="1">
            <a:spLocks noChangeArrowheads="1"/>
          </p:cNvSpPr>
          <p:nvPr/>
        </p:nvSpPr>
        <p:spPr bwMode="auto">
          <a:xfrm>
            <a:off x="4405313" y="1079500"/>
            <a:ext cx="409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1" name="Text Box 39"/>
          <p:cNvSpPr txBox="1">
            <a:spLocks noChangeArrowheads="1"/>
          </p:cNvSpPr>
          <p:nvPr/>
        </p:nvSpPr>
        <p:spPr bwMode="auto">
          <a:xfrm>
            <a:off x="1004888" y="5897563"/>
            <a:ext cx="747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2" name="Text Box 40"/>
          <p:cNvSpPr txBox="1">
            <a:spLocks noChangeArrowheads="1"/>
          </p:cNvSpPr>
          <p:nvPr/>
        </p:nvSpPr>
        <p:spPr bwMode="auto">
          <a:xfrm>
            <a:off x="3200400" y="5897563"/>
            <a:ext cx="747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3" name="Text Box 41"/>
          <p:cNvSpPr txBox="1">
            <a:spLocks noChangeArrowheads="1"/>
          </p:cNvSpPr>
          <p:nvPr/>
        </p:nvSpPr>
        <p:spPr bwMode="auto">
          <a:xfrm>
            <a:off x="5181600" y="5897563"/>
            <a:ext cx="747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4" name="Text Box 42"/>
          <p:cNvSpPr txBox="1">
            <a:spLocks noChangeArrowheads="1"/>
          </p:cNvSpPr>
          <p:nvPr/>
        </p:nvSpPr>
        <p:spPr bwMode="auto">
          <a:xfrm>
            <a:off x="7405688" y="5897563"/>
            <a:ext cx="7477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1/4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0075" name="Line 43"/>
          <p:cNvSpPr>
            <a:spLocks noChangeShapeType="1"/>
          </p:cNvSpPr>
          <p:nvPr/>
        </p:nvSpPr>
        <p:spPr bwMode="auto">
          <a:xfrm>
            <a:off x="4610100" y="2632075"/>
            <a:ext cx="0" cy="9493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57200" y="1089025"/>
            <a:ext cx="609600" cy="1044575"/>
            <a:chOff x="576" y="686"/>
            <a:chExt cx="432" cy="366"/>
          </a:xfrm>
        </p:grpSpPr>
        <p:sp>
          <p:nvSpPr>
            <p:cNvPr id="300077" name="Oval 45"/>
            <p:cNvSpPr>
              <a:spLocks noChangeArrowheads="1"/>
            </p:cNvSpPr>
            <p:nvPr/>
          </p:nvSpPr>
          <p:spPr bwMode="auto">
            <a:xfrm>
              <a:off x="576" y="686"/>
              <a:ext cx="432" cy="19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0078" name="Line 46"/>
            <p:cNvSpPr>
              <a:spLocks noChangeShapeType="1"/>
            </p:cNvSpPr>
            <p:nvPr/>
          </p:nvSpPr>
          <p:spPr bwMode="auto">
            <a:xfrm>
              <a:off x="792" y="885"/>
              <a:ext cx="0" cy="1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0079" name="Line 47"/>
            <p:cNvSpPr>
              <a:spLocks noChangeShapeType="1"/>
            </p:cNvSpPr>
            <p:nvPr/>
          </p:nvSpPr>
          <p:spPr bwMode="auto">
            <a:xfrm>
              <a:off x="648" y="923"/>
              <a:ext cx="288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7924800" y="990600"/>
            <a:ext cx="914400" cy="990600"/>
            <a:chOff x="3552" y="720"/>
            <a:chExt cx="432" cy="456"/>
          </a:xfrm>
        </p:grpSpPr>
        <p:sp>
          <p:nvSpPr>
            <p:cNvPr id="300081" name="Oval 49"/>
            <p:cNvSpPr>
              <a:spLocks noChangeArrowheads="1"/>
            </p:cNvSpPr>
            <p:nvPr/>
          </p:nvSpPr>
          <p:spPr bwMode="auto">
            <a:xfrm>
              <a:off x="3552" y="888"/>
              <a:ext cx="28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0082" name="Line 50"/>
            <p:cNvSpPr>
              <a:spLocks noChangeShapeType="1"/>
            </p:cNvSpPr>
            <p:nvPr/>
          </p:nvSpPr>
          <p:spPr bwMode="auto">
            <a:xfrm flipV="1">
              <a:off x="3792" y="720"/>
              <a:ext cx="192" cy="19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2446338" y="317500"/>
            <a:ext cx="4768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Arial" pitchFamily="34" charset="0"/>
              </a:rPr>
              <a:t>IDENTITY BY DESCENT</a:t>
            </a:r>
            <a:endParaRPr lang="en-US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1296988" y="2162175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1639888" y="2162175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96988" y="2819400"/>
            <a:ext cx="685800" cy="357188"/>
            <a:chOff x="1008" y="1776"/>
            <a:chExt cx="432" cy="225"/>
          </a:xfrm>
        </p:grpSpPr>
        <p:sp>
          <p:nvSpPr>
            <p:cNvPr id="301062" name="Rectangle 6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63" name="Rectangle 7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64" name="Rectangle 8"/>
          <p:cNvSpPr>
            <a:spLocks noChangeArrowheads="1"/>
          </p:cNvSpPr>
          <p:nvPr/>
        </p:nvSpPr>
        <p:spPr bwMode="auto">
          <a:xfrm>
            <a:off x="1296988" y="34290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1639888" y="34290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296988" y="4038600"/>
            <a:ext cx="685800" cy="369888"/>
            <a:chOff x="1008" y="2544"/>
            <a:chExt cx="432" cy="233"/>
          </a:xfrm>
        </p:grpSpPr>
        <p:sp>
          <p:nvSpPr>
            <p:cNvPr id="301067" name="Rectangle 11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68" name="Rectangle 12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69" name="Text Box 13"/>
          <p:cNvSpPr txBox="1">
            <a:spLocks noChangeArrowheads="1"/>
          </p:cNvSpPr>
          <p:nvPr/>
        </p:nvSpPr>
        <p:spPr bwMode="auto">
          <a:xfrm>
            <a:off x="4954588" y="9906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Sib 1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>
            <a:off x="128588" y="30480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Arial" pitchFamily="34" charset="0"/>
              </a:rPr>
              <a:t>Sib 2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363788" y="1998663"/>
            <a:ext cx="5957887" cy="2573337"/>
            <a:chOff x="1863" y="1259"/>
            <a:chExt cx="4032" cy="1329"/>
          </a:xfrm>
        </p:grpSpPr>
        <p:sp>
          <p:nvSpPr>
            <p:cNvPr id="301072" name="Rectangle 16"/>
            <p:cNvSpPr>
              <a:spLocks noChangeArrowheads="1"/>
            </p:cNvSpPr>
            <p:nvPr/>
          </p:nvSpPr>
          <p:spPr bwMode="auto">
            <a:xfrm>
              <a:off x="1863" y="1259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3" name="Rectangle 17"/>
            <p:cNvSpPr>
              <a:spLocks noChangeArrowheads="1"/>
            </p:cNvSpPr>
            <p:nvPr/>
          </p:nvSpPr>
          <p:spPr bwMode="auto">
            <a:xfrm>
              <a:off x="2871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4" name="Rectangle 18"/>
            <p:cNvSpPr>
              <a:spLocks noChangeArrowheads="1"/>
            </p:cNvSpPr>
            <p:nvPr/>
          </p:nvSpPr>
          <p:spPr bwMode="auto">
            <a:xfrm>
              <a:off x="3879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5" name="Rectangle 19"/>
            <p:cNvSpPr>
              <a:spLocks noChangeArrowheads="1"/>
            </p:cNvSpPr>
            <p:nvPr/>
          </p:nvSpPr>
          <p:spPr bwMode="auto">
            <a:xfrm>
              <a:off x="4887" y="1259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6" name="Rectangle 20"/>
            <p:cNvSpPr>
              <a:spLocks noChangeArrowheads="1"/>
            </p:cNvSpPr>
            <p:nvPr/>
          </p:nvSpPr>
          <p:spPr bwMode="auto">
            <a:xfrm>
              <a:off x="1863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7" name="Rectangle 21"/>
            <p:cNvSpPr>
              <a:spLocks noChangeArrowheads="1"/>
            </p:cNvSpPr>
            <p:nvPr/>
          </p:nvSpPr>
          <p:spPr bwMode="auto">
            <a:xfrm>
              <a:off x="2871" y="1591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8" name="Rectangle 22"/>
            <p:cNvSpPr>
              <a:spLocks noChangeArrowheads="1"/>
            </p:cNvSpPr>
            <p:nvPr/>
          </p:nvSpPr>
          <p:spPr bwMode="auto">
            <a:xfrm>
              <a:off x="3879" y="1591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79" name="Rectangle 23"/>
            <p:cNvSpPr>
              <a:spLocks noChangeArrowheads="1"/>
            </p:cNvSpPr>
            <p:nvPr/>
          </p:nvSpPr>
          <p:spPr bwMode="auto">
            <a:xfrm>
              <a:off x="4887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0" name="Rectangle 24"/>
            <p:cNvSpPr>
              <a:spLocks noChangeArrowheads="1"/>
            </p:cNvSpPr>
            <p:nvPr/>
          </p:nvSpPr>
          <p:spPr bwMode="auto">
            <a:xfrm>
              <a:off x="1863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1" name="Rectangle 25"/>
            <p:cNvSpPr>
              <a:spLocks noChangeArrowheads="1"/>
            </p:cNvSpPr>
            <p:nvPr/>
          </p:nvSpPr>
          <p:spPr bwMode="auto">
            <a:xfrm>
              <a:off x="2871" y="1923"/>
              <a:ext cx="1008" cy="333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2" name="Rectangle 26"/>
            <p:cNvSpPr>
              <a:spLocks noChangeArrowheads="1"/>
            </p:cNvSpPr>
            <p:nvPr/>
          </p:nvSpPr>
          <p:spPr bwMode="auto">
            <a:xfrm>
              <a:off x="3879" y="1923"/>
              <a:ext cx="1008" cy="33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3" name="Rectangle 27"/>
            <p:cNvSpPr>
              <a:spLocks noChangeArrowheads="1"/>
            </p:cNvSpPr>
            <p:nvPr/>
          </p:nvSpPr>
          <p:spPr bwMode="auto">
            <a:xfrm>
              <a:off x="4887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4" name="Rectangle 28"/>
            <p:cNvSpPr>
              <a:spLocks noChangeArrowheads="1"/>
            </p:cNvSpPr>
            <p:nvPr/>
          </p:nvSpPr>
          <p:spPr bwMode="auto">
            <a:xfrm>
              <a:off x="1863" y="2256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5" name="Rectangle 29"/>
            <p:cNvSpPr>
              <a:spLocks noChangeArrowheads="1"/>
            </p:cNvSpPr>
            <p:nvPr/>
          </p:nvSpPr>
          <p:spPr bwMode="auto">
            <a:xfrm>
              <a:off x="2871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6" name="Rectangle 30"/>
            <p:cNvSpPr>
              <a:spLocks noChangeArrowheads="1"/>
            </p:cNvSpPr>
            <p:nvPr/>
          </p:nvSpPr>
          <p:spPr bwMode="auto">
            <a:xfrm>
              <a:off x="3879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87" name="Rectangle 31"/>
            <p:cNvSpPr>
              <a:spLocks noChangeArrowheads="1"/>
            </p:cNvSpPr>
            <p:nvPr/>
          </p:nvSpPr>
          <p:spPr bwMode="auto">
            <a:xfrm>
              <a:off x="4887" y="2256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88" name="Rectangle 32"/>
          <p:cNvSpPr>
            <a:spLocks noChangeArrowheads="1"/>
          </p:cNvSpPr>
          <p:nvPr/>
        </p:nvSpPr>
        <p:spPr bwMode="auto">
          <a:xfrm>
            <a:off x="1296988" y="4979988"/>
            <a:ext cx="800100" cy="3683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89" name="Rectangle 33"/>
          <p:cNvSpPr>
            <a:spLocks noChangeArrowheads="1"/>
          </p:cNvSpPr>
          <p:nvPr/>
        </p:nvSpPr>
        <p:spPr bwMode="auto">
          <a:xfrm>
            <a:off x="1296988" y="5665788"/>
            <a:ext cx="800100" cy="3683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90" name="Rectangle 34"/>
          <p:cNvSpPr>
            <a:spLocks noChangeArrowheads="1"/>
          </p:cNvSpPr>
          <p:nvPr/>
        </p:nvSpPr>
        <p:spPr bwMode="auto">
          <a:xfrm>
            <a:off x="1296988" y="6299200"/>
            <a:ext cx="800100" cy="368300"/>
          </a:xfrm>
          <a:prstGeom prst="rect">
            <a:avLst/>
          </a:prstGeom>
          <a:solidFill>
            <a:srgbClr val="F0F0F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91" name="Text Box 35"/>
          <p:cNvSpPr txBox="1">
            <a:spLocks noChangeArrowheads="1"/>
          </p:cNvSpPr>
          <p:nvPr/>
        </p:nvSpPr>
        <p:spPr bwMode="auto">
          <a:xfrm>
            <a:off x="2466975" y="4953000"/>
            <a:ext cx="6678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4/16 = 1/4 sibs share BOTH parental alleles  IBD  =  2</a:t>
            </a:r>
          </a:p>
        </p:txBody>
      </p:sp>
      <p:sp>
        <p:nvSpPr>
          <p:cNvPr id="301092" name="Text Box 36"/>
          <p:cNvSpPr txBox="1">
            <a:spLocks noChangeArrowheads="1"/>
          </p:cNvSpPr>
          <p:nvPr/>
        </p:nvSpPr>
        <p:spPr bwMode="auto">
          <a:xfrm>
            <a:off x="2466975" y="5621338"/>
            <a:ext cx="649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" pitchFamily="34" charset="0"/>
              </a:rPr>
              <a:t>8/16 = 1/2 sibs share ONE parental allele  IBD  =  1</a:t>
            </a: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2466975" y="6270625"/>
            <a:ext cx="6492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2000" b="1">
                <a:solidFill>
                  <a:srgbClr val="FFFFFF"/>
                </a:solidFill>
                <a:latin typeface="Arial" pitchFamily="34" charset="0"/>
              </a:rPr>
              <a:t>4/16 = 1/4 sibs share NO parental alleles  IBD  =  0</a:t>
            </a:r>
          </a:p>
        </p:txBody>
      </p:sp>
      <p:sp>
        <p:nvSpPr>
          <p:cNvPr id="301094" name="Rectangle 38"/>
          <p:cNvSpPr>
            <a:spLocks noChangeArrowheads="1"/>
          </p:cNvSpPr>
          <p:nvPr/>
        </p:nvSpPr>
        <p:spPr bwMode="auto">
          <a:xfrm>
            <a:off x="2744788" y="1447800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095" name="Rectangle 39"/>
          <p:cNvSpPr>
            <a:spLocks noChangeArrowheads="1"/>
          </p:cNvSpPr>
          <p:nvPr/>
        </p:nvSpPr>
        <p:spPr bwMode="auto">
          <a:xfrm>
            <a:off x="3087688" y="1447800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4268788" y="1447800"/>
            <a:ext cx="685800" cy="357188"/>
            <a:chOff x="1008" y="1776"/>
            <a:chExt cx="432" cy="225"/>
          </a:xfrm>
        </p:grpSpPr>
        <p:sp>
          <p:nvSpPr>
            <p:cNvPr id="301097" name="Rectangle 41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098" name="Rectangle 42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301099" name="Rectangle 43"/>
          <p:cNvSpPr>
            <a:spLocks noChangeArrowheads="1"/>
          </p:cNvSpPr>
          <p:nvPr/>
        </p:nvSpPr>
        <p:spPr bwMode="auto">
          <a:xfrm>
            <a:off x="5716588" y="14478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01100" name="Rectangle 44"/>
          <p:cNvSpPr>
            <a:spLocks noChangeArrowheads="1"/>
          </p:cNvSpPr>
          <p:nvPr/>
        </p:nvSpPr>
        <p:spPr bwMode="auto">
          <a:xfrm>
            <a:off x="6059488" y="14478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7240588" y="1447800"/>
            <a:ext cx="685800" cy="369888"/>
            <a:chOff x="1008" y="2544"/>
            <a:chExt cx="432" cy="233"/>
          </a:xfrm>
        </p:grpSpPr>
        <p:sp>
          <p:nvSpPr>
            <p:cNvPr id="301102" name="Rectangle 46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1103" name="Rectangle 47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ヒラギノ角ゴ Pro W3"/>
        <a:cs typeface=""/>
      </a:majorFont>
      <a:minorFont>
        <a:latin typeface="Times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opdas">
  <a:themeElements>
    <a:clrScheme name="1_Stropdas 3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1_Stropda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tropdas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opdas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8099" dir="2700000" algn="ctr" rotWithShape="0">
            <a:srgbClr val="000000">
              <a:alpha val="50000"/>
            </a:srgbClr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di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30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7632</TotalTime>
  <Words>2329</Words>
  <Application>Microsoft Office PowerPoint</Application>
  <PresentationFormat>On-screen Show (4:3)</PresentationFormat>
  <Paragraphs>671</Paragraphs>
  <Slides>78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27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78</vt:i4>
      </vt:variant>
    </vt:vector>
  </HeadingPairs>
  <TitlesOfParts>
    <vt:vector size="109" baseType="lpstr">
      <vt:lpstr>Blends</vt:lpstr>
      <vt:lpstr>2_Default Design</vt:lpstr>
      <vt:lpstr>2_Stropdas</vt:lpstr>
      <vt:lpstr>3_Default Design</vt:lpstr>
      <vt:lpstr>5_Office Theme</vt:lpstr>
      <vt:lpstr>5_Blends</vt:lpstr>
      <vt:lpstr>4_Default Design</vt:lpstr>
      <vt:lpstr>8_Default Design</vt:lpstr>
      <vt:lpstr>6_Default Design</vt:lpstr>
      <vt:lpstr>5_Default Design</vt:lpstr>
      <vt:lpstr>7_Default Design</vt:lpstr>
      <vt:lpstr>10_Default Design</vt:lpstr>
      <vt:lpstr>1_Blends</vt:lpstr>
      <vt:lpstr>3_Blends</vt:lpstr>
      <vt:lpstr>1_Office Theme</vt:lpstr>
      <vt:lpstr>6_Office Theme</vt:lpstr>
      <vt:lpstr>2_Standarddesign</vt:lpstr>
      <vt:lpstr>11_Default Design</vt:lpstr>
      <vt:lpstr>Blank Presentation</vt:lpstr>
      <vt:lpstr>6_Blends</vt:lpstr>
      <vt:lpstr>2_Office Theme</vt:lpstr>
      <vt:lpstr>Standarddesign</vt:lpstr>
      <vt:lpstr>3_Office Theme</vt:lpstr>
      <vt:lpstr>4_Blends</vt:lpstr>
      <vt:lpstr>4_Office Theme</vt:lpstr>
      <vt:lpstr>7_Office Theme</vt:lpstr>
      <vt:lpstr>Office-thema</vt:lpstr>
      <vt:lpstr>Bitmap Image</vt:lpstr>
      <vt:lpstr>Photo House</vt:lpstr>
      <vt:lpstr>Equation</vt:lpstr>
      <vt:lpstr>Photo Editor Photo</vt:lpstr>
      <vt:lpstr>28th International Workshop on Methodology for Human Genomic Studies: “the Advanced course”</vt:lpstr>
      <vt:lpstr>The genetics of complex traits:  historical context and current challenges</vt:lpstr>
      <vt:lpstr>PowerPoint Presentation</vt:lpstr>
      <vt:lpstr>Genetic Epidemiology: Stages of Genetic Mapping</vt:lpstr>
      <vt:lpstr>PowerPoint Presentation</vt:lpstr>
      <vt:lpstr> 4 Stages of Genetic Mapping</vt:lpstr>
      <vt:lpstr> Linkage analysis</vt:lpstr>
      <vt:lpstr>PowerPoint Presentation</vt:lpstr>
      <vt:lpstr>PowerPoint Presentation</vt:lpstr>
      <vt:lpstr>PowerPoint Presentation</vt:lpstr>
      <vt:lpstr>Finding the genes - association</vt:lpstr>
      <vt:lpstr>PowerPoint Presentation</vt:lpstr>
      <vt:lpstr>Linkage disequilibrium</vt:lpstr>
      <vt:lpstr>Linkage disequilibrium</vt:lpstr>
      <vt:lpstr>Indirect association</vt:lpstr>
      <vt:lpstr>PowerPoint Presentation</vt:lpstr>
      <vt:lpstr>PowerPoint Presentation</vt:lpstr>
      <vt:lpstr>PowerPoint Presentation</vt:lpstr>
      <vt:lpstr>Allele-based tests (case-control)</vt:lpstr>
      <vt:lpstr>PowerPoint Presentation</vt:lpstr>
      <vt:lpstr> GWAS for eczema (21k cases, 98k controls, 27 hits)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Fine-mapping identifies multiple independent sets of breast cancer risk SNPs at 10q21.2</vt:lpstr>
      <vt:lpstr>Obesity-associated variants within FTO form long-range functional connections with IRX3 Smemo et al 2014 </vt:lpstr>
      <vt:lpstr>PowerPoint Presentation</vt:lpstr>
      <vt:lpstr>Is dense genotyping necessary for ‘fine mapping’?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Schizophrenia (ISC) Q-Q plot</vt:lpstr>
      <vt:lpstr>Indexing polygenic variance with large sets of weakly associated alleles</vt:lpstr>
      <vt:lpstr>PowerPoint Presentation</vt:lpstr>
      <vt:lpstr>PowerPoint Presentation</vt:lpstr>
      <vt:lpstr>PowerPoint Presentation</vt:lpstr>
      <vt:lpstr>PowerPoint Presentation</vt:lpstr>
      <vt:lpstr>Schizophrenia (ISC) Q-Q plot</vt:lpstr>
      <vt:lpstr>PowerPoint Presentation</vt:lpstr>
      <vt:lpstr>PowerPoint Presentation</vt:lpstr>
      <vt:lpstr>PowerPoint Presentation</vt:lpstr>
      <vt:lpstr>PowerPoint Presentation</vt:lpstr>
      <vt:lpstr>Education SNPs predict IQ</vt:lpstr>
      <vt:lpstr>Personality Consortium   GWA meta-analysis for  IRT-based Neuroticism and Extraversion  28 cohorts</vt:lpstr>
      <vt:lpstr>PowerPoint Presentation</vt:lpstr>
      <vt:lpstr>Phenotypes</vt:lpstr>
      <vt:lpstr>PowerPoint Presentation</vt:lpstr>
      <vt:lpstr>Participating studies</vt:lpstr>
      <vt:lpstr>PowerPoint Presentation</vt:lpstr>
      <vt:lpstr>PowerPoint Presentation</vt:lpstr>
      <vt:lpstr>PowerPoint Presentation</vt:lpstr>
      <vt:lpstr>PowerPoint Presentation</vt:lpstr>
      <vt:lpstr>GWAS’ greatest success:  T1D</vt:lpstr>
      <vt:lpstr>PowerPoint Presentation</vt:lpstr>
      <vt:lpstr>Very distant relatives that share more of their genome by descent are phenotypically more similar than those that share less</vt:lpstr>
      <vt:lpstr>PowerPoint Presentation</vt:lpstr>
      <vt:lpstr>Genome-wide Complex Trait Analysis: Heritability on measured SNPs  </vt:lpstr>
      <vt:lpstr>The White House - June 26, 2000</vt:lpstr>
      <vt:lpstr>PowerPoint Presentation</vt:lpstr>
      <vt:lpstr>PowerPoint Presentation</vt:lpstr>
      <vt:lpstr>PowerPoint Presentation</vt:lpstr>
      <vt:lpstr>PowerPoint Presentation</vt:lpstr>
      <vt:lpstr>We also run two journals (1)</vt:lpstr>
      <vt:lpstr>PowerPoint Presentation</vt:lpstr>
    </vt:vector>
  </TitlesOfParts>
  <Company>Wellcome Trust Center for Human Genetics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IBD Estimation in Pedigrees</dc:title>
  <dc:creator>Goncalo Abecasis</dc:creator>
  <cp:lastModifiedBy>nickM</cp:lastModifiedBy>
  <cp:revision>430</cp:revision>
  <dcterms:created xsi:type="dcterms:W3CDTF">2001-03-05T01:51:33Z</dcterms:created>
  <dcterms:modified xsi:type="dcterms:W3CDTF">2015-03-02T15:26:01Z</dcterms:modified>
</cp:coreProperties>
</file>