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4" r:id="rId6"/>
    <p:sldId id="267" r:id="rId7"/>
    <p:sldId id="266" r:id="rId8"/>
    <p:sldId id="268" r:id="rId9"/>
    <p:sldId id="269" r:id="rId10"/>
    <p:sldId id="265" r:id="rId11"/>
    <p:sldId id="262" r:id="rId12"/>
    <p:sldId id="263" r:id="rId13"/>
    <p:sldId id="270" r:id="rId14"/>
    <p:sldId id="271" r:id="rId15"/>
    <p:sldId id="272" r:id="rId16"/>
    <p:sldId id="279" r:id="rId17"/>
    <p:sldId id="280" r:id="rId18"/>
    <p:sldId id="281" r:id="rId19"/>
    <p:sldId id="282" r:id="rId20"/>
    <p:sldId id="283" r:id="rId21"/>
    <p:sldId id="273" r:id="rId22"/>
    <p:sldId id="276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45" autoAdjust="0"/>
  </p:normalViewPr>
  <p:slideViewPr>
    <p:cSldViewPr>
      <p:cViewPr>
        <p:scale>
          <a:sx n="75" d="100"/>
          <a:sy n="75" d="100"/>
        </p:scale>
        <p:origin x="-12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F093E-872A-4AEB-AD1A-19E714F870C6}" type="datetimeFigureOut">
              <a:rPr lang="zh-CN" altLang="en-US" smtClean="0"/>
              <a:t>2015/3/5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DA32F0-7160-45B0-A411-4A707A8CB3D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985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265B8-241D-4AC4-90D5-63BE34C115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452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265B8-241D-4AC4-90D5-63BE34C115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888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database for </a:t>
            </a:r>
            <a:r>
              <a:rPr lang="en-US" altLang="zh-CN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nonsynonymous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SNPs' functional predictions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32F0-7160-45B0-A411-4A707A8CB3D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30373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fld id="{6B6AC5F2-22DF-40FD-8C87-968C73121577}" type="slidenum">
              <a:rPr lang="zh-TW" altLang="en-US" smtClean="0"/>
              <a:pPr eaLnBrk="1" hangingPunct="1"/>
              <a:t>14</a:t>
            </a:fld>
            <a:endParaRPr lang="zh-TW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many effective resources and functions to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265B8-241D-4AC4-90D5-63BE34C115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8058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run:</a:t>
            </a:r>
          </a:p>
          <a:p>
            <a:r>
              <a:rPr lang="en-US" altLang="zh-CN" dirty="0" smtClean="0"/>
              <a:t>To disable library checking, use --no-lib-check.</a:t>
            </a:r>
          </a:p>
          <a:p>
            <a:r>
              <a:rPr lang="en-US" altLang="zh-CN" dirty="0" smtClean="0"/>
              <a:t>To disable log function in a text file, use --no-log.</a:t>
            </a:r>
          </a:p>
          <a:p>
            <a:r>
              <a:rPr lang="en-US" altLang="zh-CN" dirty="0" smtClean="0"/>
              <a:t>INFO  2015-03-04 12:39:55 - </a:t>
            </a:r>
          </a:p>
          <a:p>
            <a:r>
              <a:rPr lang="en-US" altLang="zh-CN" dirty="0" smtClean="0"/>
              <a:t>@----------------------------------------------------------@</a:t>
            </a:r>
          </a:p>
          <a:p>
            <a:r>
              <a:rPr lang="en-US" altLang="zh-CN" dirty="0" smtClean="0"/>
              <a:t>|        </a:t>
            </a:r>
            <a:r>
              <a:rPr lang="en-US" altLang="zh-CN" dirty="0" err="1" smtClean="0"/>
              <a:t>KGGSeq</a:t>
            </a:r>
            <a:r>
              <a:rPr lang="en-US" altLang="zh-CN" dirty="0" smtClean="0"/>
              <a:t>        |     v0.7     |   28/Feb./2015     |</a:t>
            </a:r>
          </a:p>
          <a:p>
            <a:r>
              <a:rPr lang="en-US" altLang="zh-CN" dirty="0" smtClean="0"/>
              <a:t>|----------------------------------------------------------|</a:t>
            </a:r>
          </a:p>
          <a:p>
            <a:r>
              <a:rPr lang="en-US" altLang="zh-CN" dirty="0" smtClean="0"/>
              <a:t>|  (C) 2011 </a:t>
            </a:r>
            <a:r>
              <a:rPr lang="en-US" altLang="zh-CN" dirty="0" err="1" smtClean="0"/>
              <a:t>Miaoxin</a:t>
            </a:r>
            <a:r>
              <a:rPr lang="en-US" altLang="zh-CN" dirty="0" smtClean="0"/>
              <a:t> Li,  limx54@yahoo.com                  |</a:t>
            </a:r>
          </a:p>
          <a:p>
            <a:r>
              <a:rPr lang="en-US" altLang="zh-CN" dirty="0" smtClean="0"/>
              <a:t>|----------------------------------------------------------|</a:t>
            </a:r>
          </a:p>
          <a:p>
            <a:r>
              <a:rPr lang="en-US" altLang="zh-CN" dirty="0" smtClean="0"/>
              <a:t>|  For documentation, citation &amp; bug-report instructions:  |</a:t>
            </a:r>
          </a:p>
          <a:p>
            <a:r>
              <a:rPr lang="en-US" altLang="zh-CN" dirty="0" smtClean="0"/>
              <a:t>|        http://statgenpro.psychiatry.hku.hk/kggseq        |</a:t>
            </a:r>
          </a:p>
          <a:p>
            <a:r>
              <a:rPr lang="en-US" altLang="zh-CN" dirty="0" smtClean="0"/>
              <a:t>@----------------------------------------------------------@</a:t>
            </a:r>
          </a:p>
          <a:p>
            <a:r>
              <a:rPr lang="en-US" altLang="zh-CN" dirty="0" smtClean="0"/>
              <a:t>Effective settings :</a:t>
            </a:r>
          </a:p>
          <a:p>
            <a:r>
              <a:rPr lang="en-US" altLang="zh-CN" dirty="0" smtClean="0"/>
              <a:t>--resource ./resources</a:t>
            </a:r>
          </a:p>
          <a:p>
            <a:r>
              <a:rPr lang="en-US" altLang="zh-CN" dirty="0" smtClean="0"/>
              <a:t>--</a:t>
            </a:r>
            <a:r>
              <a:rPr lang="en-US" altLang="zh-CN" dirty="0" err="1" smtClean="0"/>
              <a:t>buildver</a:t>
            </a:r>
            <a:r>
              <a:rPr lang="en-US" altLang="zh-CN" dirty="0" smtClean="0"/>
              <a:t> hg19</a:t>
            </a:r>
          </a:p>
          <a:p>
            <a:r>
              <a:rPr lang="en-US" altLang="zh-CN" dirty="0" smtClean="0"/>
              <a:t>--add-hg19</a:t>
            </a:r>
          </a:p>
          <a:p>
            <a:r>
              <a:rPr lang="en-US" altLang="zh-CN" dirty="0" smtClean="0"/>
              <a:t>--</a:t>
            </a:r>
            <a:r>
              <a:rPr lang="en-US" altLang="zh-CN" dirty="0" err="1" smtClean="0"/>
              <a:t>vcf</a:t>
            </a:r>
            <a:r>
              <a:rPr lang="en-US" altLang="zh-CN" dirty="0" smtClean="0"/>
              <a:t>-file </a:t>
            </a:r>
            <a:r>
              <a:rPr lang="en-US" altLang="zh-CN" dirty="0" err="1" smtClean="0"/>
              <a:t>testdata</a:t>
            </a:r>
            <a:r>
              <a:rPr lang="en-US" altLang="zh-CN" dirty="0" smtClean="0"/>
              <a:t>\hg19.sca.env.vcf.gz</a:t>
            </a:r>
          </a:p>
          <a:p>
            <a:r>
              <a:rPr lang="en-US" altLang="zh-CN" dirty="0" smtClean="0"/>
              <a:t>--</a:t>
            </a:r>
            <a:r>
              <a:rPr lang="en-US" altLang="zh-CN" dirty="0" err="1" smtClean="0"/>
              <a:t>ped</a:t>
            </a:r>
            <a:r>
              <a:rPr lang="en-US" altLang="zh-CN" dirty="0" smtClean="0"/>
              <a:t>-file </a:t>
            </a:r>
            <a:r>
              <a:rPr lang="en-US" altLang="zh-CN" dirty="0" err="1" smtClean="0"/>
              <a:t>testdata</a:t>
            </a:r>
            <a:r>
              <a:rPr lang="en-US" altLang="zh-CN" dirty="0" smtClean="0"/>
              <a:t>\sca.ped.txt</a:t>
            </a:r>
          </a:p>
          <a:p>
            <a:r>
              <a:rPr lang="en-US" altLang="zh-CN" dirty="0" smtClean="0"/>
              <a:t>--out </a:t>
            </a:r>
            <a:r>
              <a:rPr lang="en-US" altLang="zh-CN" dirty="0" err="1" smtClean="0"/>
              <a:t>testdata</a:t>
            </a:r>
            <a:r>
              <a:rPr lang="en-US" altLang="zh-CN" dirty="0" smtClean="0"/>
              <a:t>\</a:t>
            </a:r>
            <a:r>
              <a:rPr lang="en-US" altLang="zh-CN" dirty="0" err="1" smtClean="0"/>
              <a:t>sca</a:t>
            </a:r>
            <a:endParaRPr lang="en-US" altLang="zh-CN" dirty="0" smtClean="0"/>
          </a:p>
          <a:p>
            <a:r>
              <a:rPr lang="en-US" altLang="zh-CN" dirty="0" smtClean="0"/>
              <a:t>--excel</a:t>
            </a:r>
          </a:p>
          <a:p>
            <a:r>
              <a:rPr lang="en-US" altLang="zh-CN" dirty="0" smtClean="0"/>
              <a:t>--o-</a:t>
            </a:r>
            <a:r>
              <a:rPr lang="en-US" altLang="zh-CN" dirty="0" err="1" smtClean="0"/>
              <a:t>annovar</a:t>
            </a:r>
            <a:endParaRPr lang="en-US" altLang="zh-CN" dirty="0" smtClean="0"/>
          </a:p>
          <a:p>
            <a:r>
              <a:rPr lang="en-US" altLang="zh-CN" dirty="0" smtClean="0"/>
              <a:t>--o-</a:t>
            </a:r>
            <a:r>
              <a:rPr lang="en-US" altLang="zh-CN" dirty="0" err="1" smtClean="0"/>
              <a:t>vcf</a:t>
            </a:r>
            <a:endParaRPr lang="en-US" altLang="zh-CN" dirty="0" smtClean="0"/>
          </a:p>
          <a:p>
            <a:r>
              <a:rPr lang="en-US" altLang="zh-CN" dirty="0" smtClean="0"/>
              <a:t>--</a:t>
            </a:r>
            <a:r>
              <a:rPr lang="en-US" altLang="zh-CN" dirty="0" err="1" smtClean="0"/>
              <a:t>seq-qual</a:t>
            </a:r>
            <a:r>
              <a:rPr lang="en-US" altLang="zh-CN" dirty="0" smtClean="0"/>
              <a:t> 50.0</a:t>
            </a:r>
          </a:p>
          <a:p>
            <a:r>
              <a:rPr lang="en-US" altLang="zh-CN" dirty="0" smtClean="0"/>
              <a:t>--</a:t>
            </a:r>
            <a:r>
              <a:rPr lang="en-US" altLang="zh-CN" dirty="0" err="1" smtClean="0"/>
              <a:t>seq-mq</a:t>
            </a:r>
            <a:r>
              <a:rPr lang="en-US" altLang="zh-CN" dirty="0" smtClean="0"/>
              <a:t> 20.0</a:t>
            </a:r>
          </a:p>
          <a:p>
            <a:r>
              <a:rPr lang="en-US" altLang="zh-CN" dirty="0" smtClean="0"/>
              <a:t>--</a:t>
            </a:r>
            <a:r>
              <a:rPr lang="en-US" altLang="zh-CN" dirty="0" err="1" smtClean="0"/>
              <a:t>seq-sb</a:t>
            </a:r>
            <a:r>
              <a:rPr lang="en-US" altLang="zh-CN" dirty="0" smtClean="0"/>
              <a:t> -10.0</a:t>
            </a:r>
          </a:p>
          <a:p>
            <a:r>
              <a:rPr lang="en-US" altLang="zh-CN" dirty="0" smtClean="0"/>
              <a:t>--</a:t>
            </a:r>
            <a:r>
              <a:rPr lang="en-US" altLang="zh-CN" dirty="0" err="1" smtClean="0"/>
              <a:t>gty-qual</a:t>
            </a:r>
            <a:r>
              <a:rPr lang="en-US" altLang="zh-CN" dirty="0" smtClean="0"/>
              <a:t> 20.0</a:t>
            </a:r>
          </a:p>
          <a:p>
            <a:r>
              <a:rPr lang="en-US" altLang="zh-CN" dirty="0" smtClean="0"/>
              <a:t>--</a:t>
            </a:r>
            <a:r>
              <a:rPr lang="en-US" altLang="zh-CN" dirty="0" err="1" smtClean="0"/>
              <a:t>gty</a:t>
            </a:r>
            <a:r>
              <a:rPr lang="en-US" altLang="zh-CN" dirty="0" smtClean="0"/>
              <a:t>-sec-</a:t>
            </a:r>
            <a:r>
              <a:rPr lang="en-US" altLang="zh-CN" dirty="0" err="1" smtClean="0"/>
              <a:t>pl</a:t>
            </a:r>
            <a:r>
              <a:rPr lang="en-US" altLang="zh-CN" dirty="0" smtClean="0"/>
              <a:t> 20</a:t>
            </a:r>
          </a:p>
          <a:p>
            <a:r>
              <a:rPr lang="en-US" altLang="zh-CN" dirty="0" smtClean="0"/>
              <a:t>--</a:t>
            </a:r>
            <a:r>
              <a:rPr lang="en-US" altLang="zh-CN" dirty="0" err="1" smtClean="0"/>
              <a:t>gty-dp</a:t>
            </a:r>
            <a:r>
              <a:rPr lang="en-US" altLang="zh-CN" dirty="0" smtClean="0"/>
              <a:t> 4</a:t>
            </a:r>
          </a:p>
          <a:p>
            <a:r>
              <a:rPr lang="en-US" altLang="zh-CN" dirty="0" smtClean="0"/>
              <a:t>--</a:t>
            </a:r>
            <a:r>
              <a:rPr lang="en-US" altLang="zh-CN" dirty="0" err="1" smtClean="0"/>
              <a:t>gty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af</a:t>
            </a:r>
            <a:r>
              <a:rPr lang="en-US" altLang="zh-CN" dirty="0" smtClean="0"/>
              <a:t>-ref 0.05</a:t>
            </a:r>
          </a:p>
          <a:p>
            <a:r>
              <a:rPr lang="en-US" altLang="zh-CN" dirty="0" smtClean="0"/>
              <a:t>--</a:t>
            </a:r>
            <a:r>
              <a:rPr lang="en-US" altLang="zh-CN" dirty="0" err="1" smtClean="0"/>
              <a:t>gty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af</a:t>
            </a:r>
            <a:r>
              <a:rPr lang="en-US" altLang="zh-CN" dirty="0" smtClean="0"/>
              <a:t>-het 0.25</a:t>
            </a:r>
          </a:p>
          <a:p>
            <a:r>
              <a:rPr lang="en-US" altLang="zh-CN" dirty="0" smtClean="0"/>
              <a:t>--</a:t>
            </a:r>
            <a:r>
              <a:rPr lang="en-US" altLang="zh-CN" dirty="0" err="1" smtClean="0"/>
              <a:t>gty</a:t>
            </a:r>
            <a:r>
              <a:rPr lang="en-US" altLang="zh-CN" dirty="0" smtClean="0"/>
              <a:t>-</a:t>
            </a:r>
            <a:r>
              <a:rPr lang="en-US" altLang="zh-CN" dirty="0" err="1" smtClean="0"/>
              <a:t>af</a:t>
            </a:r>
            <a:r>
              <a:rPr lang="en-US" altLang="zh-CN" dirty="0" smtClean="0"/>
              <a:t>-alt 0.5</a:t>
            </a:r>
          </a:p>
          <a:p>
            <a:r>
              <a:rPr lang="en-US" altLang="zh-CN" dirty="0" smtClean="0"/>
              <a:t>--min-</a:t>
            </a:r>
            <a:r>
              <a:rPr lang="en-US" altLang="zh-CN" dirty="0" err="1" smtClean="0"/>
              <a:t>obsa</a:t>
            </a:r>
            <a:r>
              <a:rPr lang="en-US" altLang="zh-CN" dirty="0" smtClean="0"/>
              <a:t> 2</a:t>
            </a:r>
          </a:p>
          <a:p>
            <a:r>
              <a:rPr lang="en-US" altLang="zh-CN" dirty="0" smtClean="0"/>
              <a:t>--min-</a:t>
            </a:r>
            <a:r>
              <a:rPr lang="en-US" altLang="zh-CN" dirty="0" err="1" smtClean="0"/>
              <a:t>obsu</a:t>
            </a:r>
            <a:r>
              <a:rPr lang="en-US" altLang="zh-CN" dirty="0" smtClean="0"/>
              <a:t> 0</a:t>
            </a:r>
          </a:p>
          <a:p>
            <a:r>
              <a:rPr lang="en-US" altLang="zh-CN" dirty="0" smtClean="0"/>
              <a:t>--min-</a:t>
            </a:r>
            <a:r>
              <a:rPr lang="en-US" altLang="zh-CN" dirty="0" err="1" smtClean="0"/>
              <a:t>obs</a:t>
            </a:r>
            <a:r>
              <a:rPr lang="en-US" altLang="zh-CN" dirty="0" smtClean="0"/>
              <a:t> 2</a:t>
            </a:r>
          </a:p>
          <a:p>
            <a:r>
              <a:rPr lang="en-US" altLang="zh-CN" dirty="0" smtClean="0"/>
              <a:t>--genotype-filter 3,4,5,6</a:t>
            </a:r>
          </a:p>
          <a:p>
            <a:r>
              <a:rPr lang="en-US" altLang="zh-CN" dirty="0" smtClean="0"/>
              <a:t>--gene-</a:t>
            </a:r>
            <a:r>
              <a:rPr lang="en-US" altLang="zh-CN" dirty="0" err="1" smtClean="0"/>
              <a:t>var</a:t>
            </a:r>
            <a:r>
              <a:rPr lang="en-US" altLang="zh-CN" dirty="0" smtClean="0"/>
              <a:t>-filter 4</a:t>
            </a:r>
          </a:p>
          <a:p>
            <a:r>
              <a:rPr lang="en-US" altLang="zh-CN" dirty="0" smtClean="0"/>
              <a:t>--</a:t>
            </a:r>
            <a:r>
              <a:rPr lang="en-US" altLang="zh-CN" dirty="0" err="1" smtClean="0"/>
              <a:t>db</a:t>
            </a:r>
            <a:r>
              <a:rPr lang="en-US" altLang="zh-CN" dirty="0" smtClean="0"/>
              <a:t>-gene </a:t>
            </a:r>
            <a:r>
              <a:rPr lang="en-US" altLang="zh-CN" dirty="0" err="1" smtClean="0"/>
              <a:t>refgene</a:t>
            </a:r>
            <a:endParaRPr lang="en-US" altLang="zh-CN" dirty="0" smtClean="0"/>
          </a:p>
          <a:p>
            <a:r>
              <a:rPr lang="en-US" altLang="zh-CN" dirty="0" smtClean="0"/>
              <a:t>--gene-feature-in 0,1,2,3,4,5</a:t>
            </a:r>
          </a:p>
          <a:p>
            <a:r>
              <a:rPr lang="en-US" altLang="zh-CN" dirty="0" smtClean="0"/>
              <a:t>--splicing 2</a:t>
            </a:r>
          </a:p>
          <a:p>
            <a:r>
              <a:rPr lang="en-US" altLang="zh-CN" dirty="0" smtClean="0"/>
              <a:t>--</a:t>
            </a:r>
            <a:r>
              <a:rPr lang="en-US" altLang="zh-CN" dirty="0" err="1" smtClean="0"/>
              <a:t>neargene</a:t>
            </a:r>
            <a:r>
              <a:rPr lang="en-US" altLang="zh-CN" dirty="0" smtClean="0"/>
              <a:t> 1000</a:t>
            </a:r>
          </a:p>
          <a:p>
            <a:r>
              <a:rPr lang="en-US" altLang="zh-CN" dirty="0" smtClean="0"/>
              <a:t>--</a:t>
            </a:r>
            <a:r>
              <a:rPr lang="en-US" altLang="zh-CN" dirty="0" err="1" smtClean="0"/>
              <a:t>db</a:t>
            </a:r>
            <a:r>
              <a:rPr lang="en-US" altLang="zh-CN" dirty="0" smtClean="0"/>
              <a:t>-filter 1kg201305,dbsnp138,ESP5400,ESP6500AA,ESP6500EA</a:t>
            </a:r>
          </a:p>
          <a:p>
            <a:r>
              <a:rPr lang="en-US" altLang="zh-CN" dirty="0" smtClean="0"/>
              <a:t>--</a:t>
            </a:r>
            <a:r>
              <a:rPr lang="en-US" altLang="zh-CN" dirty="0" err="1" smtClean="0"/>
              <a:t>db</a:t>
            </a:r>
            <a:r>
              <a:rPr lang="en-US" altLang="zh-CN" dirty="0" smtClean="0"/>
              <a:t>-filter-hard dbsnp138nf</a:t>
            </a:r>
          </a:p>
          <a:p>
            <a:r>
              <a:rPr lang="en-US" altLang="zh-CN" dirty="0" smtClean="0"/>
              <a:t>--rare-allele-</a:t>
            </a:r>
            <a:r>
              <a:rPr lang="en-US" altLang="zh-CN" dirty="0" err="1" smtClean="0"/>
              <a:t>freq</a:t>
            </a:r>
            <a:r>
              <a:rPr lang="en-US" altLang="zh-CN" dirty="0" smtClean="0"/>
              <a:t> 0.0101</a:t>
            </a:r>
          </a:p>
          <a:p>
            <a:r>
              <a:rPr lang="en-US" altLang="zh-CN" dirty="0" smtClean="0"/>
              <a:t>--</a:t>
            </a:r>
            <a:r>
              <a:rPr lang="en-US" altLang="zh-CN" dirty="0" err="1" smtClean="0"/>
              <a:t>superdup</a:t>
            </a:r>
            <a:r>
              <a:rPr lang="en-US" altLang="zh-CN" dirty="0" smtClean="0"/>
              <a:t>-filter</a:t>
            </a:r>
          </a:p>
          <a:p>
            <a:r>
              <a:rPr lang="en-US" altLang="zh-CN" dirty="0" smtClean="0"/>
              <a:t>--</a:t>
            </a:r>
            <a:r>
              <a:rPr lang="en-US" altLang="zh-CN" dirty="0" err="1" smtClean="0"/>
              <a:t>db</a:t>
            </a:r>
            <a:r>
              <a:rPr lang="en-US" altLang="zh-CN" dirty="0" smtClean="0"/>
              <a:t>-score </a:t>
            </a:r>
            <a:r>
              <a:rPr lang="en-US" altLang="zh-CN" dirty="0" err="1" smtClean="0"/>
              <a:t>dbnsfp</a:t>
            </a:r>
            <a:endParaRPr lang="en-US" altLang="zh-CN" dirty="0" smtClean="0"/>
          </a:p>
          <a:p>
            <a:r>
              <a:rPr lang="en-US" altLang="zh-CN" dirty="0" smtClean="0"/>
              <a:t>--</a:t>
            </a:r>
            <a:r>
              <a:rPr lang="en-US" altLang="zh-CN" dirty="0" err="1" smtClean="0"/>
              <a:t>mendel</a:t>
            </a:r>
            <a:r>
              <a:rPr lang="en-US" altLang="zh-CN" dirty="0" smtClean="0"/>
              <a:t>-causing-predict all</a:t>
            </a:r>
          </a:p>
          <a:p>
            <a:r>
              <a:rPr lang="en-US" altLang="zh-CN" dirty="0" smtClean="0"/>
              <a:t>--filter-</a:t>
            </a:r>
            <a:r>
              <a:rPr lang="en-US" altLang="zh-CN" dirty="0" err="1" smtClean="0"/>
              <a:t>nondisease</a:t>
            </a:r>
            <a:r>
              <a:rPr lang="en-US" altLang="zh-CN" dirty="0" smtClean="0"/>
              <a:t>-variant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Checking the latest resources (to disable this checking, use --no-resource-check option)...</a:t>
            </a:r>
          </a:p>
          <a:p>
            <a:r>
              <a:rPr lang="en-US" altLang="zh-CN" dirty="0" smtClean="0"/>
              <a:t>INFO  2015-03-04 12:39:56 - Encoding pedigree file </a:t>
            </a:r>
            <a:r>
              <a:rPr lang="en-US" altLang="zh-CN" dirty="0" err="1" smtClean="0"/>
              <a:t>testdata</a:t>
            </a:r>
            <a:r>
              <a:rPr lang="en-US" altLang="zh-CN" dirty="0" smtClean="0"/>
              <a:t>\sca.ped.txt ...</a:t>
            </a:r>
          </a:p>
          <a:p>
            <a:r>
              <a:rPr lang="en-US" altLang="zh-CN" dirty="0" smtClean="0"/>
              <a:t>INFO  2015-03-04 12:39:56 - Reading variants in E:\home\mxli\MyJava\kggseq2\testdata\hg19.sca.env.vcf.gz</a:t>
            </a:r>
          </a:p>
          <a:p>
            <a:r>
              <a:rPr lang="en-US" altLang="zh-CN" dirty="0" smtClean="0"/>
              <a:t>INFO  2015-03-04 12:39:56 - The following 2 subject(s) in pedigree file or (input subject list) are ignored:</a:t>
            </a:r>
          </a:p>
          <a:p>
            <a:r>
              <a:rPr lang="en-US" altLang="zh-CN" dirty="0" smtClean="0"/>
              <a:t>B, C.</a:t>
            </a:r>
          </a:p>
          <a:p>
            <a:r>
              <a:rPr lang="en-US" altLang="zh-CN" dirty="0" smtClean="0"/>
              <a:t>INFO  2015-03-04 12:40:06 - </a:t>
            </a:r>
          </a:p>
          <a:p>
            <a:r>
              <a:rPr lang="en-US" altLang="zh-CN" dirty="0" smtClean="0"/>
              <a:t>854498 missing genotypes are ignored </a:t>
            </a:r>
          </a:p>
          <a:p>
            <a:r>
              <a:rPr lang="en-US" altLang="zh-CN" dirty="0" smtClean="0"/>
              <a:t>1412785 genotypes are ignored due to low depth at the site with a genotype &lt;4</a:t>
            </a:r>
          </a:p>
          <a:p>
            <a:r>
              <a:rPr lang="en-US" altLang="zh-CN" dirty="0" smtClean="0"/>
              <a:t>39154 genotypes are ignored due to low quality of specific genotyping quality &lt;20.0</a:t>
            </a:r>
          </a:p>
          <a:p>
            <a:r>
              <a:rPr lang="en-US" altLang="zh-CN" dirty="0" smtClean="0"/>
              <a:t>11525 genotypes are ignored because the fraction of the reads carrying alternative allele &gt;= 0.05 at a reference-allele homozygous genotype and that is &lt;= 0.25 at a heterozygous genotype and that is &lt;= 0.5 at an alternative-allele homozygous genotype </a:t>
            </a:r>
          </a:p>
          <a:p>
            <a:r>
              <a:rPr lang="en-US" altLang="zh-CN" dirty="0" smtClean="0"/>
              <a:t>61989 genotypes are ignored because their second smallest </a:t>
            </a:r>
            <a:r>
              <a:rPr lang="en-US" altLang="zh-CN" dirty="0" err="1" smtClean="0"/>
              <a:t>Phred</a:t>
            </a:r>
            <a:r>
              <a:rPr lang="en-US" altLang="zh-CN" dirty="0" smtClean="0"/>
              <a:t>-scaled likelihoods (PL) are &lt; 20.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117547 variants are ignored due to large strand bias (-10.0);</a:t>
            </a:r>
          </a:p>
          <a:p>
            <a:r>
              <a:rPr lang="en-US" altLang="zh-CN" dirty="0" smtClean="0"/>
              <a:t>1217845 variants are ignored due to the number of non-null genotypes in sample &lt;2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1417935 variant-lines (0 </a:t>
            </a:r>
            <a:r>
              <a:rPr lang="en-US" altLang="zh-CN" dirty="0" err="1" smtClean="0"/>
              <a:t>indels</a:t>
            </a:r>
            <a:r>
              <a:rPr lang="en-US" altLang="zh-CN" dirty="0" smtClean="0"/>
              <a:t>) are scanned; and 82543 variants of 2 individual(s) are valid in E:\home\mxli\MyJava\kggseq2\testdata\hg19.sca.env.vcf.gz</a:t>
            </a:r>
          </a:p>
          <a:p>
            <a:r>
              <a:rPr lang="en-US" altLang="zh-CN" dirty="0" smtClean="0"/>
              <a:t>INFO  2015-03-04 12:40:06 - 82543 variant(s) are left after filtration according to minimal successful genotype calling rates in patients and healthy individuals!</a:t>
            </a:r>
          </a:p>
          <a:p>
            <a:r>
              <a:rPr lang="en-US" altLang="zh-CN" dirty="0" smtClean="0"/>
              <a:t>INFO  2015-03-04 12:40:06 - 61421 variants are ignored by genotype-based hard-filtering;</a:t>
            </a:r>
          </a:p>
          <a:p>
            <a:r>
              <a:rPr lang="en-US" altLang="zh-CN" dirty="0" smtClean="0"/>
              <a:t>21122 variant(s) are left after filtration according to inheritance mode at genotypes, 3,4,5,6!</a:t>
            </a:r>
          </a:p>
          <a:p>
            <a:r>
              <a:rPr lang="en-US" altLang="zh-CN" dirty="0" smtClean="0"/>
              <a:t>INFO  2015-03-04 12:40:27 - 268 variant(s) are left after hard filtering in database dbsnp138nf!</a:t>
            </a:r>
          </a:p>
          <a:p>
            <a:r>
              <a:rPr lang="en-US" altLang="zh-CN" dirty="0" smtClean="0"/>
              <a:t>INFO  2015-03-04 12:41:00 - 64 variant(s) exist in 1kg201305, which contains 81187322 effective variants.</a:t>
            </a:r>
          </a:p>
          <a:p>
            <a:r>
              <a:rPr lang="en-US" altLang="zh-CN" dirty="0" smtClean="0"/>
              <a:t>INFO  2015-03-04 12:41:24 - 26 variant(s) exist in dbsnp138, which contains 63221683 effective variants.</a:t>
            </a:r>
          </a:p>
          <a:p>
            <a:r>
              <a:rPr lang="en-US" altLang="zh-CN" dirty="0" smtClean="0"/>
              <a:t>INFO  2015-03-04 12:41:25 - 3 variant(s) exist in ESP5400, which contains 1680794 effective variants.</a:t>
            </a:r>
          </a:p>
          <a:p>
            <a:r>
              <a:rPr lang="en-US" altLang="zh-CN" dirty="0" smtClean="0"/>
              <a:t>INFO  2015-03-04 12:41:26 - 4 variant(s) exist in ESP6500AA, which contains 1998204 effective variants.</a:t>
            </a:r>
          </a:p>
          <a:p>
            <a:r>
              <a:rPr lang="en-US" altLang="zh-CN" dirty="0" smtClean="0"/>
              <a:t>INFO  2015-03-04 12:41:27 - 4 variant(s) exist in ESP6500EA, which contains 1998204 effective variants.</a:t>
            </a:r>
          </a:p>
          <a:p>
            <a:r>
              <a:rPr lang="en-US" altLang="zh-CN" dirty="0" smtClean="0"/>
              <a:t>INFO  2015-03-04 12:41:27 - 248 variant(s) with minor allele frequency [0, 0.0101) in the reference datasets above are left!</a:t>
            </a:r>
          </a:p>
          <a:p>
            <a:r>
              <a:rPr lang="en-US" altLang="zh-CN" dirty="0" smtClean="0"/>
              <a:t>INFO  2015-03-04 12:41:30 - 52259 transcripts of 25953 genes have been read in the dataset kggseq_hg19_refGene.txt.gz!</a:t>
            </a:r>
          </a:p>
          <a:p>
            <a:r>
              <a:rPr lang="en-US" altLang="zh-CN" dirty="0" smtClean="0"/>
              <a:t>WARN  2015-03-04 12:41:30 - The reference allele T of chr1:2488153 in the sample data and database are not identical on NM_001297605 of TNFRSF14</a:t>
            </a:r>
          </a:p>
          <a:p>
            <a:r>
              <a:rPr lang="en-US" altLang="zh-CN" dirty="0" smtClean="0"/>
              <a:t>WARN  2015-03-04 12:41:30 - The reference allele T of chr1:2488153 in the sample data and database are not identical on NM_003820 of TNFRSF14</a:t>
            </a:r>
          </a:p>
          <a:p>
            <a:r>
              <a:rPr lang="en-US" altLang="zh-CN" dirty="0" smtClean="0"/>
              <a:t>WARN  2015-03-04 12:41:30 - The reference allele A of chr3:194062565 in the sample data and database are not identical on NM_001291988 of CPN2</a:t>
            </a:r>
          </a:p>
          <a:p>
            <a:r>
              <a:rPr lang="en-US" altLang="zh-CN" dirty="0" smtClean="0"/>
              <a:t>WARN  2015-03-04 12:41:30 - The reference allele A of chr3:194062565 in the sample data and database are not identical on NM_001080513 of CPN2</a:t>
            </a:r>
          </a:p>
          <a:p>
            <a:r>
              <a:rPr lang="en-US" altLang="zh-CN" dirty="0" smtClean="0"/>
              <a:t>WARN  2015-03-04 12:41:30 - The reference allele G of chr15:21040764 in the sample data and database are not identical on NM_001277304 of POTEB</a:t>
            </a:r>
          </a:p>
          <a:p>
            <a:r>
              <a:rPr lang="en-US" altLang="zh-CN" dirty="0" smtClean="0"/>
              <a:t>WARN  2015-03-04 12:41:30 - The reference allele G of chr15:21040764 in the sample data and database are not identical on NM_001277303 of POTEB2</a:t>
            </a:r>
          </a:p>
          <a:p>
            <a:r>
              <a:rPr lang="en-US" altLang="zh-CN" dirty="0" smtClean="0"/>
              <a:t>WARN  2015-03-04 12:41:30 - The reference allele G of chr15:21040764 in the sample data and database are not identical on NM_207355 of POTEB3</a:t>
            </a:r>
          </a:p>
          <a:p>
            <a:r>
              <a:rPr lang="en-US" altLang="zh-CN" dirty="0" smtClean="0"/>
              <a:t>WARN  2015-03-04 12:41:30 - The reference allele T of chr15:21040862 in the sample data and database are not identical on NM_001277304 of POTEB</a:t>
            </a:r>
          </a:p>
          <a:p>
            <a:r>
              <a:rPr lang="en-US" altLang="zh-CN" dirty="0" smtClean="0"/>
              <a:t>WARN  2015-03-04 12:41:30 - The reference allele T of chr15:21040862 in the sample data and database are not identical on NM_001277303 of POTEB2</a:t>
            </a:r>
          </a:p>
          <a:p>
            <a:r>
              <a:rPr lang="en-US" altLang="zh-CN" dirty="0" smtClean="0"/>
              <a:t>WARN  2015-03-04 12:41:30 - The reference allele T of chr15:21040862 in the sample data and database are not identical on NM_207355 of POTEB3</a:t>
            </a:r>
          </a:p>
          <a:p>
            <a:r>
              <a:rPr lang="en-US" altLang="zh-CN" dirty="0" smtClean="0"/>
              <a:t>WARN  2015-03-04 12:41:30 - The reference allele C of chr17:44067382 in the sample data and database are not identical on NM_016835 of MAPT</a:t>
            </a:r>
          </a:p>
          <a:p>
            <a:r>
              <a:rPr lang="en-US" altLang="zh-CN" dirty="0" smtClean="0"/>
              <a:t>WARN  2015-03-04 12:41:30 - The reference allele C of chr17:44067382 in the sample data and database are not identical on NM_001123066 of MAPT</a:t>
            </a:r>
          </a:p>
          <a:p>
            <a:r>
              <a:rPr lang="en-US" altLang="zh-CN" dirty="0" smtClean="0"/>
              <a:t>INFO  2015-03-04 12:41:30 - </a:t>
            </a:r>
          </a:p>
          <a:p>
            <a:r>
              <a:rPr lang="en-US" altLang="zh-CN" dirty="0" smtClean="0"/>
              <a:t>0.frameshift: 0 (0%)</a:t>
            </a:r>
          </a:p>
          <a:p>
            <a:r>
              <a:rPr lang="en-US" altLang="zh-CN" dirty="0" smtClean="0"/>
              <a:t>1.nonframeshift: 0 (0%)</a:t>
            </a:r>
          </a:p>
          <a:p>
            <a:r>
              <a:rPr lang="en-US" altLang="zh-CN" dirty="0" smtClean="0"/>
              <a:t>2.stoploss: 0 (0%)</a:t>
            </a:r>
          </a:p>
          <a:p>
            <a:r>
              <a:rPr lang="en-US" altLang="zh-CN" dirty="0" smtClean="0"/>
              <a:t>3.stopgain: 0 (0%)</a:t>
            </a:r>
          </a:p>
          <a:p>
            <a:r>
              <a:rPr lang="en-US" altLang="zh-CN" dirty="0" smtClean="0"/>
              <a:t>4.missense: 39 (15.726%)</a:t>
            </a:r>
          </a:p>
          <a:p>
            <a:r>
              <a:rPr lang="en-US" altLang="zh-CN" dirty="0" smtClean="0"/>
              <a:t>5.splicing: 0 (0%)</a:t>
            </a:r>
          </a:p>
          <a:p>
            <a:r>
              <a:rPr lang="en-US" altLang="zh-CN" dirty="0" smtClean="0"/>
              <a:t>6.synonymous: 31 (12.5%)</a:t>
            </a:r>
          </a:p>
          <a:p>
            <a:r>
              <a:rPr lang="en-US" altLang="zh-CN" dirty="0" smtClean="0"/>
              <a:t>7.exonic: 5 (2.016%)</a:t>
            </a:r>
          </a:p>
          <a:p>
            <a:r>
              <a:rPr lang="en-US" altLang="zh-CN" dirty="0" smtClean="0"/>
              <a:t>8.5UTR: 3 (1.21%)</a:t>
            </a:r>
          </a:p>
          <a:p>
            <a:r>
              <a:rPr lang="en-US" altLang="zh-CN" dirty="0" smtClean="0"/>
              <a:t>9.3UTR: 7 (2.823%)</a:t>
            </a:r>
          </a:p>
          <a:p>
            <a:r>
              <a:rPr lang="en-US" altLang="zh-CN" dirty="0" smtClean="0"/>
              <a:t>10.intronic: 113 (45.565%)</a:t>
            </a:r>
          </a:p>
          <a:p>
            <a:r>
              <a:rPr lang="en-US" altLang="zh-CN" dirty="0" smtClean="0"/>
              <a:t>11.upstream: 1 (0.403%)</a:t>
            </a:r>
          </a:p>
          <a:p>
            <a:r>
              <a:rPr lang="en-US" altLang="zh-CN" dirty="0" smtClean="0"/>
              <a:t>12.downstream: 3 (1.21%)</a:t>
            </a:r>
          </a:p>
          <a:p>
            <a:r>
              <a:rPr lang="en-US" altLang="zh-CN" dirty="0" smtClean="0"/>
              <a:t>13.ncRNA: 10 (4.032%)</a:t>
            </a:r>
          </a:p>
          <a:p>
            <a:r>
              <a:rPr lang="en-US" altLang="zh-CN" dirty="0" smtClean="0"/>
              <a:t>14.intergenic: 36 (14.516%)</a:t>
            </a:r>
          </a:p>
          <a:p>
            <a:r>
              <a:rPr lang="en-US" altLang="zh-CN" dirty="0" smtClean="0"/>
              <a:t>15.monomorphic: 0 (0%)</a:t>
            </a:r>
          </a:p>
          <a:p>
            <a:r>
              <a:rPr lang="en-US" altLang="zh-CN" dirty="0" smtClean="0"/>
              <a:t>16.unknown: 0 (0%)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INFO  2015-03-04 12:41:30 - 39 variant(s) are left after filtering by gene features.</a:t>
            </a:r>
          </a:p>
          <a:p>
            <a:r>
              <a:rPr lang="en-US" altLang="zh-CN" dirty="0" smtClean="0"/>
              <a:t>INFO  2015-03-04 12:41:31 - 41160 reference super duplicate regions have been read!</a:t>
            </a:r>
          </a:p>
          <a:p>
            <a:r>
              <a:rPr lang="en-US" altLang="zh-CN" dirty="0" smtClean="0"/>
              <a:t>INFO  2015-03-04 12:41:31 - 36 variant(s) are left after filtering those in super-duplicated regions registered in a data set </a:t>
            </a:r>
            <a:r>
              <a:rPr lang="en-US" altLang="zh-CN" dirty="0" err="1" smtClean="0"/>
              <a:t>genomicSuperDups</a:t>
            </a:r>
            <a:r>
              <a:rPr lang="en-US" altLang="zh-CN" dirty="0" smtClean="0"/>
              <a:t> table of UCSC!</a:t>
            </a:r>
          </a:p>
          <a:p>
            <a:r>
              <a:rPr lang="en-US" altLang="zh-CN" dirty="0" smtClean="0"/>
              <a:t>INFO  2015-03-04 12:42:11 - 35 coding </a:t>
            </a:r>
            <a:r>
              <a:rPr lang="en-US" altLang="zh-CN" dirty="0" err="1" smtClean="0"/>
              <a:t>nonsynonymous</a:t>
            </a:r>
            <a:r>
              <a:rPr lang="en-US" altLang="zh-CN" dirty="0" smtClean="0"/>
              <a:t> variants among 36 are assigned functional prediction scores.</a:t>
            </a:r>
          </a:p>
          <a:p>
            <a:r>
              <a:rPr lang="en-US" altLang="zh-CN" dirty="0" smtClean="0"/>
              <a:t>INFO  2015-03-04 12:42:12 - The number of predicted disease-causal and non-disease-causal variants are 16(#gene 16) and 19 among 36 variants on the genome according to the Logistic regression prediction model trained by </a:t>
            </a:r>
            <a:r>
              <a:rPr lang="en-US" altLang="zh-CN" dirty="0" err="1" smtClean="0"/>
              <a:t>ExoVar</a:t>
            </a:r>
            <a:r>
              <a:rPr lang="en-US" altLang="zh-CN" dirty="0" smtClean="0"/>
              <a:t> dataset (http://statgenpro.psychiatry.hku.hk/limx/kggseq/download/ExoVar.xls)</a:t>
            </a:r>
          </a:p>
          <a:p>
            <a:r>
              <a:rPr lang="en-US" altLang="zh-CN" dirty="0" smtClean="0"/>
              <a:t>INFO  2015-03-04 12:42:12 - 17 variant(s) are left after filtered by the disease mutation prediction.</a:t>
            </a:r>
          </a:p>
          <a:p>
            <a:r>
              <a:rPr lang="en-US" altLang="zh-CN" dirty="0" smtClean="0"/>
              <a:t>INFO  2015-03-04 12:42:12 - 17 variant(s) are left after filtered by genes with 4 or over variants!</a:t>
            </a:r>
          </a:p>
          <a:p>
            <a:r>
              <a:rPr lang="en-US" altLang="zh-CN" dirty="0" smtClean="0"/>
              <a:t>INFO  2015-03-04 12:42:12 - Final variants are saved in E:\home\mxli\MyJava\kggseq2\testdata\sca.flt.annovar with ANNOVAR format.</a:t>
            </a:r>
          </a:p>
          <a:p>
            <a:r>
              <a:rPr lang="en-US" altLang="zh-CN" dirty="0" smtClean="0"/>
              <a:t>INFO  2015-03-04 12:42:15 - Final variants are saved in E:\home\mxli\MyJava\kggseq2\testdata\sca.flt.vcf with VCF format.</a:t>
            </a:r>
          </a:p>
          <a:p>
            <a:r>
              <a:rPr lang="en-US" altLang="zh-CN" dirty="0" smtClean="0"/>
              <a:t>INFO  2015-03-04 12:42:17 - Final variants are saved in E:\home\mxli\MyJava\kggseq2\testdata\sca.flt.xlsx with Excel format.</a:t>
            </a:r>
          </a:p>
          <a:p>
            <a:r>
              <a:rPr lang="en-US" altLang="zh-CN" dirty="0" smtClean="0"/>
              <a:t>INFO  2015-03-04 12:42:17 - 17 sequence variant(s) are left finally!</a:t>
            </a:r>
          </a:p>
          <a:p>
            <a:r>
              <a:rPr lang="en-US" altLang="zh-CN" dirty="0" smtClean="0"/>
              <a:t>INFO  2015-03-04 12:42:17 - Elapsed time: 2 min. 22 sec.</a:t>
            </a:r>
          </a:p>
          <a:p>
            <a:r>
              <a:rPr lang="en-US" altLang="zh-CN" dirty="0" smtClean="0"/>
              <a:t>The log information is save in </a:t>
            </a:r>
            <a:r>
              <a:rPr lang="en-US" altLang="zh-CN" dirty="0" err="1" smtClean="0"/>
              <a:t>testdata</a:t>
            </a:r>
            <a:r>
              <a:rPr lang="en-US" altLang="zh-CN" dirty="0" smtClean="0"/>
              <a:t>\sca.log</a:t>
            </a:r>
          </a:p>
          <a:p>
            <a:r>
              <a:rPr lang="en-US" altLang="zh-CN" dirty="0" smtClean="0"/>
              <a:t>BUILD SUCCESSFUL (total time: 2 minutes 24 seconds)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DA32F0-7160-45B0-A411-4A707A8CB3DF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395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2015/3/5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2015/3/5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hgdownload.cse.ucsc.edu/goldenPath/hg19/database/genomicSuperDups.txt.gz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hgdownload.cse.ucsc.edu/goldenPath/hg19/database/genomicSuperDups.txt.gz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Pathogenic prioritization of non-synonymous variants in </a:t>
            </a:r>
            <a:r>
              <a:rPr lang="en-US" altLang="zh-CN" dirty="0" err="1" smtClean="0"/>
              <a:t>exome</a:t>
            </a:r>
            <a:r>
              <a:rPr lang="en-US" altLang="zh-CN" dirty="0" smtClean="0"/>
              <a:t> sequencing studies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728792" cy="2063080"/>
          </a:xfrm>
        </p:spPr>
        <p:txBody>
          <a:bodyPr>
            <a:noAutofit/>
          </a:bodyPr>
          <a:lstStyle/>
          <a:p>
            <a:r>
              <a:rPr lang="en-US" altLang="zh-CN" sz="2000" dirty="0" err="1" smtClean="0">
                <a:solidFill>
                  <a:schemeClr val="tx1"/>
                </a:solidFill>
              </a:rPr>
              <a:t>Miaoxin</a:t>
            </a:r>
            <a:r>
              <a:rPr lang="en-US" altLang="zh-CN" sz="2000" dirty="0" smtClean="0">
                <a:solidFill>
                  <a:schemeClr val="tx1"/>
                </a:solidFill>
              </a:rPr>
              <a:t> Li</a:t>
            </a:r>
          </a:p>
          <a:p>
            <a:endParaRPr lang="en-US" altLang="zh-CN" sz="2000" dirty="0" smtClean="0">
              <a:solidFill>
                <a:schemeClr val="tx1"/>
              </a:solidFill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IBG </a:t>
            </a:r>
            <a:r>
              <a:rPr lang="en-US" altLang="zh-CN" sz="2000" dirty="0">
                <a:solidFill>
                  <a:schemeClr val="tx1"/>
                </a:solidFill>
              </a:rPr>
              <a:t>2015</a:t>
            </a:r>
          </a:p>
          <a:p>
            <a:endParaRPr lang="en-US" altLang="zh-CN" sz="2000" dirty="0">
              <a:solidFill>
                <a:schemeClr val="tx1"/>
              </a:solidFill>
            </a:endParaRP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Centre </a:t>
            </a:r>
            <a:r>
              <a:rPr lang="en-US" altLang="zh-CN" sz="2000" dirty="0">
                <a:solidFill>
                  <a:schemeClr val="tx1"/>
                </a:solidFill>
              </a:rPr>
              <a:t>for Genomics Sciences  &amp; Department of Psychiatry </a:t>
            </a:r>
          </a:p>
          <a:p>
            <a:r>
              <a:rPr lang="en-US" altLang="zh-CN" sz="2000" dirty="0" smtClean="0">
                <a:solidFill>
                  <a:schemeClr val="tx1"/>
                </a:solidFill>
              </a:rPr>
              <a:t>The </a:t>
            </a:r>
            <a:r>
              <a:rPr lang="en-US" altLang="zh-CN" sz="2000" dirty="0">
                <a:solidFill>
                  <a:schemeClr val="tx1"/>
                </a:solidFill>
              </a:rPr>
              <a:t>University of Hong Kong</a:t>
            </a:r>
          </a:p>
          <a:p>
            <a:r>
              <a:rPr lang="en-US" altLang="zh-CN" sz="2000" dirty="0">
                <a:solidFill>
                  <a:schemeClr val="tx1"/>
                </a:solidFill>
              </a:rPr>
              <a:t>mxli@hku.hk</a:t>
            </a:r>
          </a:p>
          <a:p>
            <a:endParaRPr lang="zh-CN" alt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78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Criticisms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Related </a:t>
            </a:r>
            <a:r>
              <a:rPr lang="en-US" altLang="zh-CN" dirty="0"/>
              <a:t>but </a:t>
            </a:r>
            <a:r>
              <a:rPr lang="en-US" altLang="zh-CN" u="sng" dirty="0">
                <a:solidFill>
                  <a:srgbClr val="FF0000"/>
                </a:solidFill>
              </a:rPr>
              <a:t>not straightforward </a:t>
            </a:r>
            <a:r>
              <a:rPr lang="en-US" altLang="zh-CN" dirty="0"/>
              <a:t>for </a:t>
            </a:r>
            <a:r>
              <a:rPr lang="en-US" altLang="zh-CN" dirty="0" smtClean="0"/>
              <a:t>pathogenicity</a:t>
            </a:r>
          </a:p>
          <a:p>
            <a:endParaRPr lang="en-US" altLang="zh-CN" dirty="0"/>
          </a:p>
          <a:p>
            <a:r>
              <a:rPr lang="en-US" altLang="zh-CN" dirty="0"/>
              <a:t>Maybe ineffective for </a:t>
            </a:r>
            <a:r>
              <a:rPr lang="en-US" altLang="zh-CN" u="sng" dirty="0">
                <a:solidFill>
                  <a:srgbClr val="FF0000"/>
                </a:solidFill>
              </a:rPr>
              <a:t>unknown</a:t>
            </a:r>
            <a:r>
              <a:rPr lang="en-US" altLang="zh-CN" dirty="0">
                <a:solidFill>
                  <a:srgbClr val="FF0000"/>
                </a:solidFill>
              </a:rPr>
              <a:t> </a:t>
            </a:r>
            <a:r>
              <a:rPr lang="en-US" altLang="zh-CN" dirty="0"/>
              <a:t>pathogenic mutations</a:t>
            </a:r>
          </a:p>
          <a:p>
            <a:endParaRPr lang="en-US" altLang="zh-CN" dirty="0"/>
          </a:p>
          <a:p>
            <a:endParaRPr lang="en-US" altLang="zh-CN" dirty="0" smtClean="0"/>
          </a:p>
        </p:txBody>
      </p:sp>
    </p:spTree>
    <p:extLst>
      <p:ext uri="{BB962C8B-B14F-4D97-AF65-F5344CB8AC3E}">
        <p14:creationId xmlns:p14="http://schemas.microsoft.com/office/powerpoint/2010/main" val="101388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dbNSFP</a:t>
            </a:r>
            <a:r>
              <a:rPr lang="en-US" altLang="zh-CN" dirty="0" smtClean="0"/>
              <a:t> database (v2.9)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Pre-compute scores</a:t>
            </a:r>
          </a:p>
          <a:p>
            <a:r>
              <a:rPr lang="en-US" altLang="zh-CN" u="sng" dirty="0" smtClean="0">
                <a:solidFill>
                  <a:srgbClr val="FF0000"/>
                </a:solidFill>
              </a:rPr>
              <a:t>Over 13 </a:t>
            </a:r>
            <a:r>
              <a:rPr lang="en-US" altLang="zh-CN" dirty="0" smtClean="0"/>
              <a:t>deleteriousness  or conservation prediction  tools </a:t>
            </a:r>
            <a:r>
              <a:rPr lang="en-US" altLang="zh-CN" dirty="0"/>
              <a:t> </a:t>
            </a:r>
            <a:endParaRPr lang="en-US" altLang="zh-CN" dirty="0" smtClean="0"/>
          </a:p>
          <a:p>
            <a:r>
              <a:rPr lang="en-US" altLang="zh-CN" u="sng" dirty="0" smtClean="0">
                <a:solidFill>
                  <a:srgbClr val="FF0000"/>
                </a:solidFill>
              </a:rPr>
              <a:t>87 </a:t>
            </a:r>
            <a:r>
              <a:rPr lang="en-US" altLang="zh-CN" u="sng" dirty="0">
                <a:solidFill>
                  <a:srgbClr val="FF0000"/>
                </a:solidFill>
              </a:rPr>
              <a:t>347 044 </a:t>
            </a:r>
            <a:r>
              <a:rPr lang="en-US" altLang="zh-CN" dirty="0"/>
              <a:t>possible </a:t>
            </a:r>
            <a:r>
              <a:rPr lang="en-US" altLang="zh-CN" dirty="0" err="1"/>
              <a:t>nsSNPs</a:t>
            </a:r>
            <a:r>
              <a:rPr lang="en-US" altLang="zh-CN" dirty="0"/>
              <a:t> in the whole-</a:t>
            </a:r>
            <a:r>
              <a:rPr lang="en-US" altLang="zh-CN" dirty="0" err="1"/>
              <a:t>exome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4758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Practical with </a:t>
            </a:r>
            <a:r>
              <a:rPr lang="en-US" altLang="zh-CN" dirty="0" err="1" smtClean="0"/>
              <a:t>KGGSeq</a:t>
            </a:r>
            <a:endParaRPr lang="zh-CN" altLang="en-US" dirty="0"/>
          </a:p>
        </p:txBody>
      </p:sp>
      <p:grpSp>
        <p:nvGrpSpPr>
          <p:cNvPr id="4" name="Group 2"/>
          <p:cNvGrpSpPr/>
          <p:nvPr/>
        </p:nvGrpSpPr>
        <p:grpSpPr>
          <a:xfrm>
            <a:off x="323528" y="1791850"/>
            <a:ext cx="5486400" cy="4301446"/>
            <a:chOff x="76200" y="956354"/>
            <a:chExt cx="6427788" cy="5564188"/>
          </a:xfrm>
        </p:grpSpPr>
        <p:sp>
          <p:nvSpPr>
            <p:cNvPr id="5" name="Rectangle 3"/>
            <p:cNvSpPr/>
            <p:nvPr/>
          </p:nvSpPr>
          <p:spPr bwMode="auto">
            <a:xfrm>
              <a:off x="1447800" y="956354"/>
              <a:ext cx="1828800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altLang="zh-CN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Genotypes</a:t>
              </a:r>
            </a:p>
            <a:p>
              <a:pPr algn="ctr">
                <a:defRPr/>
              </a:pPr>
              <a:r>
                <a:rPr lang="en-US" altLang="zh-HK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In VCF/Pileup format</a:t>
              </a:r>
            </a:p>
            <a:p>
              <a:pPr algn="ctr" eaLnBrk="0" hangingPunct="0">
                <a:defRPr/>
              </a:pPr>
              <a:endParaRPr kumimoji="0"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6" name="Rectangle 4"/>
            <p:cNvSpPr/>
            <p:nvPr/>
          </p:nvSpPr>
          <p:spPr bwMode="auto">
            <a:xfrm>
              <a:off x="3760788" y="956354"/>
              <a:ext cx="1676400" cy="53340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 cap="flat" cmpd="sng" algn="ctr">
              <a:solidFill>
                <a:schemeClr val="accent6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altLang="zh-CN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Statistic summaries</a:t>
              </a:r>
              <a:r>
                <a:rPr lang="en-US" altLang="zh-CN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 from </a:t>
              </a:r>
              <a:r>
                <a:rPr lang="en-US" altLang="zh-CN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Plink/</a:t>
              </a:r>
              <a:r>
                <a:rPr lang="en-US" altLang="zh-CN" sz="105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Seq</a:t>
              </a:r>
              <a:endParaRPr lang="en-US" altLang="zh-CN" sz="10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宋体" pitchFamily="2" charset="-122"/>
              </a:endParaRPr>
            </a:p>
            <a:p>
              <a:pPr algn="ctr" eaLnBrk="0" hangingPunct="0">
                <a:defRPr/>
              </a:pPr>
              <a:endParaRPr kumimoji="0"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7" name="Rectangle 7"/>
            <p:cNvSpPr/>
            <p:nvPr/>
          </p:nvSpPr>
          <p:spPr bwMode="auto">
            <a:xfrm>
              <a:off x="4827588" y="1980292"/>
              <a:ext cx="1676400" cy="533400"/>
            </a:xfrm>
            <a:prstGeom prst="rect">
              <a:avLst/>
            </a:prstGeom>
            <a:solidFill>
              <a:schemeClr val="accent5">
                <a:lumMod val="9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txBody>
            <a:bodyPr/>
            <a:lstStyle/>
            <a:p>
              <a:pPr algn="ctr">
                <a:defRPr/>
              </a:pPr>
              <a:r>
                <a:rPr lang="en-US" altLang="zh-CN" sz="105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Users’ knowledge on diseases/traits</a:t>
              </a:r>
              <a:r>
                <a:rPr lang="en-US" altLang="zh-CN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宋体" pitchFamily="2" charset="-122"/>
                </a:rPr>
                <a:t> </a:t>
              </a:r>
            </a:p>
            <a:p>
              <a:pPr algn="ctr" eaLnBrk="0" hangingPunct="0">
                <a:defRPr/>
              </a:pPr>
              <a:endParaRPr kumimoji="0" 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8" name="Snip Diagonal Corner Rectangle 13"/>
            <p:cNvSpPr/>
            <p:nvPr/>
          </p:nvSpPr>
          <p:spPr bwMode="auto">
            <a:xfrm>
              <a:off x="2543175" y="5834742"/>
              <a:ext cx="2039938" cy="685800"/>
            </a:xfrm>
            <a:prstGeom prst="snip2DiagRect">
              <a:avLst/>
            </a:prstGeom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 eaLnBrk="0" hangingPunct="0">
                <a:defRPr/>
              </a:pPr>
              <a:r>
                <a:rPr kumimoji="0" lang="en-US" sz="1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Prioritized and annotated variants</a:t>
              </a:r>
            </a:p>
          </p:txBody>
        </p:sp>
        <p:sp>
          <p:nvSpPr>
            <p:cNvPr id="9" name="Down Arrow 14"/>
            <p:cNvSpPr>
              <a:spLocks noChangeArrowheads="1"/>
            </p:cNvSpPr>
            <p:nvPr/>
          </p:nvSpPr>
          <p:spPr bwMode="auto">
            <a:xfrm>
              <a:off x="3328988" y="5223554"/>
              <a:ext cx="484187" cy="609600"/>
            </a:xfrm>
            <a:prstGeom prst="downArrow">
              <a:avLst>
                <a:gd name="adj1" fmla="val 50000"/>
                <a:gd name="adj2" fmla="val 50046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hangingPunct="0"/>
              <a:endParaRPr kumimoji="0" lang="zh-CN" altLang="en-US"/>
            </a:p>
          </p:txBody>
        </p:sp>
        <p:cxnSp>
          <p:nvCxnSpPr>
            <p:cNvPr id="10" name="Elbow Connector 16"/>
            <p:cNvCxnSpPr/>
            <p:nvPr/>
          </p:nvCxnSpPr>
          <p:spPr bwMode="auto">
            <a:xfrm rot="16200000" flipH="1">
              <a:off x="2317750" y="1534204"/>
              <a:ext cx="1243013" cy="1154113"/>
            </a:xfrm>
            <a:prstGeom prst="bentConnector3">
              <a:avLst>
                <a:gd name="adj1" fmla="val 48289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1" name="Elbow Connector 21"/>
            <p:cNvCxnSpPr/>
            <p:nvPr/>
          </p:nvCxnSpPr>
          <p:spPr bwMode="auto">
            <a:xfrm rot="5400000">
              <a:off x="3436144" y="1569923"/>
              <a:ext cx="1243013" cy="1082675"/>
            </a:xfrm>
            <a:prstGeom prst="bentConnector3">
              <a:avLst>
                <a:gd name="adj1" fmla="val 47434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cxnSp>
        <p:cxnSp>
          <p:nvCxnSpPr>
            <p:cNvPr id="12" name="Elbow Connector 33"/>
            <p:cNvCxnSpPr>
              <a:cxnSpLocks noChangeShapeType="1"/>
            </p:cNvCxnSpPr>
            <p:nvPr/>
          </p:nvCxnSpPr>
          <p:spPr bwMode="auto">
            <a:xfrm rot="5400000">
              <a:off x="4696620" y="2927235"/>
              <a:ext cx="1382712" cy="555625"/>
            </a:xfrm>
            <a:prstGeom prst="bentConnector2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cxnSp>
        <p:sp>
          <p:nvSpPr>
            <p:cNvPr id="13" name="Flowchart: Direct Access Storage 51"/>
            <p:cNvSpPr/>
            <p:nvPr/>
          </p:nvSpPr>
          <p:spPr bwMode="auto">
            <a:xfrm>
              <a:off x="76200" y="1642154"/>
              <a:ext cx="2057400" cy="1015405"/>
            </a:xfrm>
            <a:prstGeom prst="flowChartMagneticDrum">
              <a:avLst/>
            </a:prstGeom>
            <a:solidFill>
              <a:srgbClr val="D2E2BC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algn="ctr" eaLnBrk="0" hangingPunct="0">
                <a:defRPr/>
              </a:pPr>
              <a:r>
                <a:rPr lang="en-US" altLang="zh-CN" sz="1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ea typeface="宋体" pitchFamily="2" charset="-122"/>
                </a:rPr>
                <a:t>Public domain knowledge in databases</a:t>
              </a:r>
            </a:p>
            <a:p>
              <a:pPr algn="ctr" eaLnBrk="0" hangingPunct="0">
                <a:defRPr/>
              </a:pPr>
              <a:endParaRPr kumimoji="0" lang="en-US" sz="1200" dirty="0">
                <a:latin typeface="Arial" charset="0"/>
              </a:endParaRPr>
            </a:p>
          </p:txBody>
        </p:sp>
        <p:cxnSp>
          <p:nvCxnSpPr>
            <p:cNvPr id="14" name="Elbow Connector 54"/>
            <p:cNvCxnSpPr>
              <a:cxnSpLocks noChangeShapeType="1"/>
            </p:cNvCxnSpPr>
            <p:nvPr/>
          </p:nvCxnSpPr>
          <p:spPr bwMode="auto">
            <a:xfrm rot="16200000" flipH="1">
              <a:off x="858838" y="2904216"/>
              <a:ext cx="1314450" cy="822325"/>
            </a:xfrm>
            <a:prstGeom prst="bentConnector2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5" name="Rectangle 1"/>
            <p:cNvSpPr/>
            <p:nvPr/>
          </p:nvSpPr>
          <p:spPr bwMode="auto">
            <a:xfrm>
              <a:off x="1927225" y="2732767"/>
              <a:ext cx="3178175" cy="2479675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innerShdw blurRad="114300">
                <a:prstClr val="black"/>
              </a:innerShdw>
            </a:effectLst>
          </p:spPr>
          <p:txBody>
            <a:bodyPr/>
            <a:lstStyle/>
            <a:p>
              <a:pPr eaLnBrk="0" hangingPunct="0">
                <a:defRPr/>
              </a:pPr>
              <a:endParaRPr kumimoji="0" lang="en-US">
                <a:latin typeface="Arial" charset="0"/>
              </a:endParaRPr>
            </a:p>
          </p:txBody>
        </p:sp>
        <p:sp>
          <p:nvSpPr>
            <p:cNvPr id="16" name="Striped Right Arrow 19"/>
            <p:cNvSpPr/>
            <p:nvPr/>
          </p:nvSpPr>
          <p:spPr bwMode="auto">
            <a:xfrm rot="5400000">
              <a:off x="1485900" y="3890054"/>
              <a:ext cx="1981200" cy="533400"/>
            </a:xfrm>
            <a:prstGeom prst="stripedRightArrow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kumimoji="0" lang="en-US" b="1" dirty="0">
                <a:latin typeface="+mj-lt"/>
              </a:endParaRPr>
            </a:p>
          </p:txBody>
        </p:sp>
        <p:sp>
          <p:nvSpPr>
            <p:cNvPr id="17" name="Rectangle 20"/>
            <p:cNvSpPr/>
            <p:nvPr/>
          </p:nvSpPr>
          <p:spPr bwMode="auto">
            <a:xfrm>
              <a:off x="2217738" y="2732767"/>
              <a:ext cx="2627312" cy="38100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r>
                <a:rPr kumimoji="0"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Pipelines on </a:t>
              </a:r>
              <a:r>
                <a:rPr kumimoji="0" lang="en-US" sz="14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KGGSeq</a:t>
              </a:r>
              <a:r>
                <a:rPr kumimoji="0"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</a:rPr>
                <a:t>  </a:t>
              </a:r>
            </a:p>
          </p:txBody>
        </p:sp>
        <p:sp>
          <p:nvSpPr>
            <p:cNvPr id="18" name="Striped Right Arrow 22"/>
            <p:cNvSpPr/>
            <p:nvPr/>
          </p:nvSpPr>
          <p:spPr bwMode="auto">
            <a:xfrm rot="5400000">
              <a:off x="2019300" y="3890054"/>
              <a:ext cx="1981200" cy="533400"/>
            </a:xfrm>
            <a:prstGeom prst="stripedRightArrow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kumimoji="0" lang="en-US" b="1" dirty="0">
                <a:latin typeface="+mj-lt"/>
              </a:endParaRPr>
            </a:p>
          </p:txBody>
        </p:sp>
        <p:sp>
          <p:nvSpPr>
            <p:cNvPr id="19" name="Striped Right Arrow 23"/>
            <p:cNvSpPr/>
            <p:nvPr/>
          </p:nvSpPr>
          <p:spPr bwMode="auto">
            <a:xfrm rot="5400000">
              <a:off x="2552700" y="3890054"/>
              <a:ext cx="1981200" cy="533400"/>
            </a:xfrm>
            <a:prstGeom prst="stripedRightArrow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kumimoji="0" lang="en-US" b="1" dirty="0">
                <a:latin typeface="+mj-lt"/>
              </a:endParaRPr>
            </a:p>
          </p:txBody>
        </p:sp>
        <p:sp>
          <p:nvSpPr>
            <p:cNvPr id="20" name="Striped Right Arrow 24"/>
            <p:cNvSpPr/>
            <p:nvPr/>
          </p:nvSpPr>
          <p:spPr bwMode="auto">
            <a:xfrm rot="5400000">
              <a:off x="3009900" y="3890054"/>
              <a:ext cx="1981200" cy="533400"/>
            </a:xfrm>
            <a:prstGeom prst="stripedRightArrow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kumimoji="0" lang="en-US" b="1" dirty="0">
                <a:latin typeface="+mj-lt"/>
              </a:endParaRPr>
            </a:p>
          </p:txBody>
        </p:sp>
        <p:sp>
          <p:nvSpPr>
            <p:cNvPr id="21" name="Striped Right Arrow 25"/>
            <p:cNvSpPr/>
            <p:nvPr/>
          </p:nvSpPr>
          <p:spPr bwMode="auto">
            <a:xfrm rot="5400000">
              <a:off x="3543300" y="3890054"/>
              <a:ext cx="1981200" cy="533400"/>
            </a:xfrm>
            <a:prstGeom prst="stripedRightArrow">
              <a:avLst/>
            </a:prstGeom>
            <a:gradFill flip="none" rotWithShape="1">
              <a:gsLst>
                <a:gs pos="0">
                  <a:srgbClr val="DDEBCF"/>
                </a:gs>
                <a:gs pos="50000">
                  <a:srgbClr val="9CB86E"/>
                </a:gs>
                <a:gs pos="100000">
                  <a:srgbClr val="156B13"/>
                </a:gs>
              </a:gsLst>
              <a:lin ang="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0" hangingPunct="0">
                <a:defRPr/>
              </a:pPr>
              <a:endParaRPr kumimoji="0" lang="en-US" b="1" dirty="0">
                <a:latin typeface="+mj-lt"/>
              </a:endParaRPr>
            </a:p>
          </p:txBody>
        </p:sp>
      </p:grpSp>
      <p:sp>
        <p:nvSpPr>
          <p:cNvPr id="22" name="Title 1"/>
          <p:cNvSpPr txBox="1">
            <a:spLocks/>
          </p:cNvSpPr>
          <p:nvPr/>
        </p:nvSpPr>
        <p:spPr bwMode="auto">
          <a:xfrm>
            <a:off x="6084168" y="2467360"/>
            <a:ext cx="2895600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altLang="zh-CN" sz="1400" b="1" dirty="0" smtClean="0"/>
              <a:t>A biological </a:t>
            </a:r>
            <a:r>
              <a:rPr lang="en-US" altLang="zh-CN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</a:t>
            </a:r>
            <a:r>
              <a:rPr lang="en-US" altLang="zh-CN" sz="1400" b="1" dirty="0" smtClean="0"/>
              <a:t>nowledge-based mining </a:t>
            </a:r>
            <a:r>
              <a:rPr lang="en-US" altLang="zh-CN" sz="1400" b="1" u="sng" dirty="0" smtClean="0"/>
              <a:t>system/platform</a:t>
            </a:r>
            <a:r>
              <a:rPr lang="en-US" altLang="zh-CN" sz="1400" b="1" dirty="0" smtClean="0"/>
              <a:t> for </a:t>
            </a:r>
            <a:r>
              <a:rPr lang="en-US" altLang="zh-CN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US" altLang="zh-CN" sz="1400" b="1" dirty="0" smtClean="0"/>
              <a:t>enomic and </a:t>
            </a:r>
            <a:r>
              <a:rPr lang="en-US" altLang="zh-CN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en-US" altLang="zh-CN" sz="1400" b="1" dirty="0" smtClean="0"/>
              <a:t>enetic studies using </a:t>
            </a:r>
            <a:r>
              <a:rPr lang="en-US" altLang="zh-CN" sz="1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Seq</a:t>
            </a:r>
            <a:r>
              <a:rPr lang="en-US" altLang="zh-CN" sz="1400" b="1" dirty="0" smtClean="0"/>
              <a:t>uence data</a:t>
            </a:r>
            <a:endParaRPr lang="zh-TW" altLang="en-US" sz="1400" dirty="0" smtClean="0"/>
          </a:p>
        </p:txBody>
      </p:sp>
      <p:sp>
        <p:nvSpPr>
          <p:cNvPr id="23" name="Rectangle 29"/>
          <p:cNvSpPr/>
          <p:nvPr/>
        </p:nvSpPr>
        <p:spPr>
          <a:xfrm>
            <a:off x="6208314" y="1916832"/>
            <a:ext cx="2696900" cy="667840"/>
          </a:xfrm>
          <a:prstGeom prst="rect">
            <a:avLst/>
          </a:prstGeom>
          <a:noFill/>
        </p:spPr>
        <p:txBody>
          <a:bodyPr wrap="none">
            <a:prstTxWarp prst="textFadeRight">
              <a:avLst/>
            </a:prstTxWarp>
            <a:spAutoFit/>
          </a:bodyPr>
          <a:lstStyle/>
          <a:p>
            <a:pPr algn="ctr" eaLnBrk="0" hangingPunct="0">
              <a:defRPr/>
            </a:pPr>
            <a:r>
              <a:rPr kumimoji="0" lang="en-US" altLang="zh-CN" sz="5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宋体" pitchFamily="2" charset="-122"/>
              </a:rPr>
              <a:t>KGGSeq</a:t>
            </a:r>
            <a:endParaRPr kumimoji="0" lang="en-US" altLang="zh-TW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67758" y="6187024"/>
            <a:ext cx="2770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zh-CN" dirty="0" smtClean="0"/>
              <a:t>Li et al. Nucleic </a:t>
            </a:r>
            <a:r>
              <a:rPr lang="pt-BR" altLang="zh-CN" dirty="0"/>
              <a:t>Acids Res. 2012 Apr 1;40(7):e53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5020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38" name="Rectangle 26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9220" name="Text Box 30"/>
          <p:cNvSpPr txBox="1">
            <a:spLocks noChangeArrowheads="1"/>
          </p:cNvSpPr>
          <p:nvPr/>
        </p:nvSpPr>
        <p:spPr bwMode="auto">
          <a:xfrm>
            <a:off x="715533" y="6096583"/>
            <a:ext cx="7734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zh-CN" sz="1200" b="1" u="sng" dirty="0" smtClean="0"/>
              <a:t>Li MX</a:t>
            </a:r>
            <a:r>
              <a:rPr lang="en-US" altLang="zh-CN" sz="1200" dirty="0" smtClean="0"/>
              <a:t>, </a:t>
            </a:r>
            <a:r>
              <a:rPr lang="en-US" altLang="zh-CN" sz="1200" dirty="0" err="1" smtClean="0"/>
              <a:t>Gui</a:t>
            </a:r>
            <a:r>
              <a:rPr lang="en-US" altLang="zh-CN" sz="1200" dirty="0" smtClean="0"/>
              <a:t> HS, Kwan SH, </a:t>
            </a:r>
            <a:r>
              <a:rPr lang="en-US" altLang="zh-CN" sz="1200" dirty="0" err="1" smtClean="0"/>
              <a:t>Bao</a:t>
            </a:r>
            <a:r>
              <a:rPr lang="en-US" altLang="zh-CN" sz="1200" dirty="0" smtClean="0"/>
              <a:t> SY, Sham PC. A comprehensive framework for prioritizing variants in </a:t>
            </a:r>
            <a:r>
              <a:rPr lang="en-US" altLang="zh-CN" sz="1200" dirty="0" err="1" smtClean="0"/>
              <a:t>exome</a:t>
            </a:r>
            <a:r>
              <a:rPr lang="en-US" altLang="zh-CN" sz="1200" dirty="0" smtClean="0"/>
              <a:t> sequencing studies of </a:t>
            </a:r>
            <a:r>
              <a:rPr lang="en-US" altLang="zh-CN" sz="1200" dirty="0" err="1" smtClean="0"/>
              <a:t>Mendelian</a:t>
            </a:r>
            <a:r>
              <a:rPr lang="en-US" altLang="zh-CN" sz="1200" dirty="0" smtClean="0"/>
              <a:t> diseases. </a:t>
            </a:r>
            <a:r>
              <a:rPr lang="en-US" altLang="zh-CN" sz="12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Nucleic Acids Research</a:t>
            </a:r>
            <a:r>
              <a:rPr lang="en-US" altLang="zh-CN" sz="1200" dirty="0" smtClean="0"/>
              <a:t>  (</a:t>
            </a:r>
            <a:r>
              <a:rPr lang="pt-BR" altLang="zh-CN" sz="1200" dirty="0"/>
              <a:t>Nucleic Acids Res. 2012 Apr 1;40(7):e53</a:t>
            </a:r>
            <a:r>
              <a:rPr lang="en-US" altLang="zh-CN" sz="1200" dirty="0" smtClean="0"/>
              <a:t>)</a:t>
            </a:r>
          </a:p>
        </p:txBody>
      </p:sp>
      <p:sp>
        <p:nvSpPr>
          <p:cNvPr id="14340" name="Rectangle 55"/>
          <p:cNvSpPr>
            <a:spLocks noChangeArrowheads="1"/>
          </p:cNvSpPr>
          <p:nvPr/>
        </p:nvSpPr>
        <p:spPr bwMode="auto">
          <a:xfrm>
            <a:off x="152400" y="152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grpSp>
        <p:nvGrpSpPr>
          <p:cNvPr id="14341" name="Group 30"/>
          <p:cNvGrpSpPr>
            <a:grpSpLocks noChangeAspect="1"/>
          </p:cNvGrpSpPr>
          <p:nvPr/>
        </p:nvGrpSpPr>
        <p:grpSpPr bwMode="auto">
          <a:xfrm>
            <a:off x="2289175" y="1044575"/>
            <a:ext cx="4697499" cy="5035550"/>
            <a:chOff x="2618" y="248"/>
            <a:chExt cx="6888" cy="7385"/>
          </a:xfrm>
        </p:grpSpPr>
        <p:sp>
          <p:nvSpPr>
            <p:cNvPr id="14350" name="Rectangle 53"/>
            <p:cNvSpPr>
              <a:spLocks noChangeArrowheads="1"/>
            </p:cNvSpPr>
            <p:nvPr/>
          </p:nvSpPr>
          <p:spPr bwMode="auto">
            <a:xfrm>
              <a:off x="3941" y="1914"/>
              <a:ext cx="3872" cy="519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Exclude variants conflicting with disease inheritance patterns/modes</a:t>
              </a:r>
              <a:endParaRPr lang="en-US" altLang="zh-CN" sz="1000"/>
            </a:p>
          </p:txBody>
        </p:sp>
        <p:sp>
          <p:nvSpPr>
            <p:cNvPr id="14351" name="Rectangle 52"/>
            <p:cNvSpPr>
              <a:spLocks noChangeArrowheads="1"/>
            </p:cNvSpPr>
            <p:nvPr/>
          </p:nvSpPr>
          <p:spPr bwMode="auto">
            <a:xfrm>
              <a:off x="3934" y="3512"/>
              <a:ext cx="3871" cy="541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 dirty="0">
                  <a:latin typeface="Cambria" pitchFamily="18" charset="0"/>
                </a:rPr>
                <a:t>Exclude variants not </a:t>
              </a:r>
              <a:r>
                <a:rPr lang="en-US" altLang="zh-CN" sz="1000" dirty="0" smtClean="0">
                  <a:latin typeface="Cambria" pitchFamily="18" charset="0"/>
                </a:rPr>
                <a:t>altering proteins</a:t>
              </a:r>
              <a:endParaRPr lang="en-US" altLang="zh-CN" sz="1000" dirty="0"/>
            </a:p>
          </p:txBody>
        </p:sp>
        <p:sp>
          <p:nvSpPr>
            <p:cNvPr id="14352" name="Rectangle 51"/>
            <p:cNvSpPr>
              <a:spLocks noChangeArrowheads="1"/>
            </p:cNvSpPr>
            <p:nvPr/>
          </p:nvSpPr>
          <p:spPr bwMode="auto">
            <a:xfrm>
              <a:off x="3927" y="2696"/>
              <a:ext cx="3871" cy="532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Exclude common variants (e.g., MAF 0.001) in dbSNP, 1K Genome Project and other datasets</a:t>
              </a:r>
              <a:endParaRPr lang="en-US" altLang="zh-CN" sz="1000"/>
            </a:p>
          </p:txBody>
        </p:sp>
        <p:sp>
          <p:nvSpPr>
            <p:cNvPr id="14353" name="Rectangle 50"/>
            <p:cNvSpPr>
              <a:spLocks noChangeArrowheads="1"/>
            </p:cNvSpPr>
            <p:nvPr/>
          </p:nvSpPr>
          <p:spPr bwMode="auto">
            <a:xfrm>
              <a:off x="3950" y="4303"/>
              <a:ext cx="3871" cy="408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Exclude predicted non-disease variants </a:t>
              </a:r>
              <a:endParaRPr lang="en-US" altLang="zh-CN" sz="1000"/>
            </a:p>
          </p:txBody>
        </p:sp>
        <p:sp>
          <p:nvSpPr>
            <p:cNvPr id="14354" name="AutoShape 49"/>
            <p:cNvSpPr>
              <a:spLocks noChangeArrowheads="1"/>
            </p:cNvSpPr>
            <p:nvPr/>
          </p:nvSpPr>
          <p:spPr bwMode="auto">
            <a:xfrm>
              <a:off x="5713" y="916"/>
              <a:ext cx="298" cy="19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14355" name="AutoShape 48"/>
            <p:cNvSpPr>
              <a:spLocks noChangeArrowheads="1"/>
            </p:cNvSpPr>
            <p:nvPr/>
          </p:nvSpPr>
          <p:spPr bwMode="auto">
            <a:xfrm>
              <a:off x="5718" y="1684"/>
              <a:ext cx="299" cy="19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14356" name="AutoShape 47"/>
            <p:cNvSpPr>
              <a:spLocks noChangeArrowheads="1"/>
            </p:cNvSpPr>
            <p:nvPr/>
          </p:nvSpPr>
          <p:spPr bwMode="auto">
            <a:xfrm>
              <a:off x="5717" y="2470"/>
              <a:ext cx="299" cy="19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14357" name="AutoShape 46"/>
            <p:cNvSpPr>
              <a:spLocks noChangeArrowheads="1"/>
            </p:cNvSpPr>
            <p:nvPr/>
          </p:nvSpPr>
          <p:spPr bwMode="auto">
            <a:xfrm>
              <a:off x="5721" y="3284"/>
              <a:ext cx="299" cy="19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14358" name="AutoShape 45"/>
            <p:cNvSpPr>
              <a:spLocks noChangeArrowheads="1"/>
            </p:cNvSpPr>
            <p:nvPr/>
          </p:nvSpPr>
          <p:spPr bwMode="auto">
            <a:xfrm>
              <a:off x="5726" y="4029"/>
              <a:ext cx="299" cy="19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14359" name="AutoShape 44"/>
            <p:cNvSpPr>
              <a:spLocks noChangeArrowheads="1"/>
            </p:cNvSpPr>
            <p:nvPr/>
          </p:nvSpPr>
          <p:spPr bwMode="auto">
            <a:xfrm>
              <a:off x="5775" y="4781"/>
              <a:ext cx="299" cy="193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vert="eaVert"/>
            <a:lstStyle/>
            <a:p>
              <a:endParaRPr lang="zh-CN" altLang="en-US" sz="1000"/>
            </a:p>
          </p:txBody>
        </p:sp>
        <p:sp>
          <p:nvSpPr>
            <p:cNvPr id="14360" name="AutoShape 43"/>
            <p:cNvSpPr>
              <a:spLocks noChangeArrowheads="1"/>
            </p:cNvSpPr>
            <p:nvPr/>
          </p:nvSpPr>
          <p:spPr bwMode="auto">
            <a:xfrm>
              <a:off x="3827" y="248"/>
              <a:ext cx="4015" cy="636"/>
            </a:xfrm>
            <a:prstGeom prst="flowChartAlternateProcess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2296" tIns="41148" rIns="82296" bIns="41148"/>
            <a:lstStyle/>
            <a:p>
              <a:pPr algn="ctr" eaLnBrk="0" hangingPunct="0"/>
              <a:r>
                <a:rPr lang="en-US" altLang="zh-TW" sz="1000">
                  <a:latin typeface="Cambria" pitchFamily="18" charset="0"/>
                </a:rPr>
                <a:t>Variants and/or genotypes called from</a:t>
              </a:r>
              <a:r>
                <a:rPr lang="en-US" altLang="zh-CN" sz="1000">
                  <a:latin typeface="Cambria" pitchFamily="18" charset="0"/>
                </a:rPr>
                <a:t> </a:t>
              </a:r>
              <a:r>
                <a:rPr lang="en-US" altLang="zh-TW" sz="1000">
                  <a:latin typeface="Cambria" pitchFamily="18" charset="0"/>
                </a:rPr>
                <a:t>sequencing data in variants formats</a:t>
              </a:r>
              <a:endParaRPr lang="en-US" altLang="zh-TW" sz="1000"/>
            </a:p>
          </p:txBody>
        </p:sp>
        <p:sp>
          <p:nvSpPr>
            <p:cNvPr id="14361" name="Rectangle 42"/>
            <p:cNvSpPr>
              <a:spLocks noChangeArrowheads="1"/>
            </p:cNvSpPr>
            <p:nvPr/>
          </p:nvSpPr>
          <p:spPr bwMode="auto">
            <a:xfrm>
              <a:off x="3926" y="1152"/>
              <a:ext cx="3871" cy="533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Exclude variants outside identity by descent (IBD) regions </a:t>
              </a:r>
              <a:endParaRPr lang="en-US" altLang="zh-CN" sz="1000"/>
            </a:p>
          </p:txBody>
        </p:sp>
        <p:sp>
          <p:nvSpPr>
            <p:cNvPr id="14362" name="Rectangle 41"/>
            <p:cNvSpPr>
              <a:spLocks noChangeArrowheads="1"/>
            </p:cNvSpPr>
            <p:nvPr/>
          </p:nvSpPr>
          <p:spPr bwMode="auto">
            <a:xfrm>
              <a:off x="2629" y="5532"/>
              <a:ext cx="2267" cy="1021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Explore variants whose genes have physical protein-protein interaction with candidate genes </a:t>
              </a:r>
              <a:endParaRPr lang="en-US" altLang="zh-CN" sz="1000"/>
            </a:p>
          </p:txBody>
        </p:sp>
        <p:sp>
          <p:nvSpPr>
            <p:cNvPr id="14363" name="Rectangle 40"/>
            <p:cNvSpPr>
              <a:spLocks noChangeArrowheads="1"/>
            </p:cNvSpPr>
            <p:nvPr/>
          </p:nvSpPr>
          <p:spPr bwMode="auto">
            <a:xfrm>
              <a:off x="7066" y="5543"/>
              <a:ext cx="2202" cy="1020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Explore available literature in NCBI PubMed about genes/ideogram and interested diseases</a:t>
              </a:r>
              <a:endParaRPr lang="en-US" altLang="zh-CN" sz="1000"/>
            </a:p>
          </p:txBody>
        </p:sp>
        <p:sp>
          <p:nvSpPr>
            <p:cNvPr id="14364" name="AutoShape 39"/>
            <p:cNvSpPr>
              <a:spLocks noChangeArrowheads="1"/>
            </p:cNvSpPr>
            <p:nvPr/>
          </p:nvSpPr>
          <p:spPr bwMode="auto">
            <a:xfrm>
              <a:off x="3989" y="7039"/>
              <a:ext cx="3871" cy="594"/>
            </a:xfrm>
            <a:prstGeom prst="flowChartAlternateProcess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82296" tIns="41148" rIns="82296" bIns="41148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Prioritized and annotated variants in an Excel or text file</a:t>
              </a:r>
              <a:endParaRPr lang="en-US" altLang="zh-CN" sz="1000"/>
            </a:p>
          </p:txBody>
        </p:sp>
        <p:sp>
          <p:nvSpPr>
            <p:cNvPr id="14365" name="Rectangle 38"/>
            <p:cNvSpPr>
              <a:spLocks noChangeArrowheads="1"/>
            </p:cNvSpPr>
            <p:nvPr/>
          </p:nvSpPr>
          <p:spPr bwMode="auto">
            <a:xfrm>
              <a:off x="4961" y="5532"/>
              <a:ext cx="2040" cy="1021"/>
            </a:xfrm>
            <a:prstGeom prst="rect">
              <a:avLst/>
            </a:prstGeom>
            <a:gradFill rotWithShape="1">
              <a:gsLst>
                <a:gs pos="0">
                  <a:srgbClr val="D8D8D8"/>
                </a:gs>
                <a:gs pos="100000">
                  <a:srgbClr val="FFFFFF"/>
                </a:gs>
              </a:gsLst>
              <a:lin ang="540000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lIns="30532" tIns="15266" rIns="30532" bIns="15266"/>
            <a:lstStyle/>
            <a:p>
              <a:pPr algn="ctr" eaLnBrk="0" hangingPunct="0"/>
              <a:r>
                <a:rPr lang="en-US" altLang="zh-CN" sz="1000">
                  <a:latin typeface="Cambria" pitchFamily="18" charset="0"/>
                </a:rPr>
                <a:t>Explore variants whose genes share the same biological pathways with candidate genes </a:t>
              </a:r>
              <a:endParaRPr lang="en-US" altLang="zh-CN" sz="1000"/>
            </a:p>
          </p:txBody>
        </p:sp>
        <p:sp>
          <p:nvSpPr>
            <p:cNvPr id="14366" name="AutoShape 37"/>
            <p:cNvSpPr>
              <a:spLocks/>
            </p:cNvSpPr>
            <p:nvPr/>
          </p:nvSpPr>
          <p:spPr bwMode="auto">
            <a:xfrm>
              <a:off x="7955" y="1092"/>
              <a:ext cx="162" cy="1458"/>
            </a:xfrm>
            <a:prstGeom prst="rightBrace">
              <a:avLst>
                <a:gd name="adj1" fmla="val 75000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000"/>
            </a:p>
          </p:txBody>
        </p:sp>
        <p:sp>
          <p:nvSpPr>
            <p:cNvPr id="9245" name="Text Box 36"/>
            <p:cNvSpPr txBox="1">
              <a:spLocks noChangeArrowheads="1"/>
            </p:cNvSpPr>
            <p:nvPr/>
          </p:nvSpPr>
          <p:spPr bwMode="auto">
            <a:xfrm>
              <a:off x="8049" y="1577"/>
              <a:ext cx="1457" cy="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>
                <a:defRPr/>
              </a:pPr>
              <a:r>
                <a:rPr lang="en-US" altLang="zh-CN" sz="1200" b="1" dirty="0" smtClean="0">
                  <a:solidFill>
                    <a:srgbClr val="FF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Genetic level</a:t>
              </a:r>
              <a:endParaRPr lang="en-US" altLang="zh-CN" sz="12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368" name="AutoShape 35"/>
            <p:cNvSpPr>
              <a:spLocks/>
            </p:cNvSpPr>
            <p:nvPr/>
          </p:nvSpPr>
          <p:spPr bwMode="auto">
            <a:xfrm>
              <a:off x="7936" y="2671"/>
              <a:ext cx="300" cy="1948"/>
            </a:xfrm>
            <a:prstGeom prst="rightBrace">
              <a:avLst>
                <a:gd name="adj1" fmla="val 54111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000"/>
            </a:p>
          </p:txBody>
        </p:sp>
        <p:sp>
          <p:nvSpPr>
            <p:cNvPr id="9248" name="Text Box 33"/>
            <p:cNvSpPr txBox="1">
              <a:spLocks noChangeArrowheads="1"/>
            </p:cNvSpPr>
            <p:nvPr/>
          </p:nvSpPr>
          <p:spPr bwMode="auto">
            <a:xfrm>
              <a:off x="4769" y="5133"/>
              <a:ext cx="2430" cy="4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82296" tIns="41148" rIns="82296" bIns="41148"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ctr">
                <a:defRPr/>
              </a:pPr>
              <a:r>
                <a:rPr lang="en-US" altLang="zh-CN" sz="1000" b="1" smtClean="0">
                  <a:solidFill>
                    <a:srgbClr val="FF5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libri" pitchFamily="34" charset="0"/>
                </a:rPr>
                <a:t>Knowledge level</a:t>
              </a:r>
              <a:endParaRPr lang="en-US" altLang="zh-CN" sz="1000" b="1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4371" name="AutoShape 32"/>
            <p:cNvSpPr>
              <a:spLocks/>
            </p:cNvSpPr>
            <p:nvPr/>
          </p:nvSpPr>
          <p:spPr bwMode="auto">
            <a:xfrm rot="5400000">
              <a:off x="5771" y="1832"/>
              <a:ext cx="324" cy="6630"/>
            </a:xfrm>
            <a:prstGeom prst="leftBrace">
              <a:avLst>
                <a:gd name="adj1" fmla="val 17052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000"/>
            </a:p>
          </p:txBody>
        </p:sp>
        <p:sp>
          <p:nvSpPr>
            <p:cNvPr id="14372" name="AutoShape 31"/>
            <p:cNvSpPr>
              <a:spLocks/>
            </p:cNvSpPr>
            <p:nvPr/>
          </p:nvSpPr>
          <p:spPr bwMode="auto">
            <a:xfrm rot="-5400000">
              <a:off x="5771" y="3497"/>
              <a:ext cx="324" cy="6630"/>
            </a:xfrm>
            <a:prstGeom prst="leftBrace">
              <a:avLst>
                <a:gd name="adj1" fmla="val 170525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 sz="1000"/>
            </a:p>
          </p:txBody>
        </p:sp>
      </p:grpSp>
      <p:sp>
        <p:nvSpPr>
          <p:cNvPr id="14342" name="TextBox 27"/>
          <p:cNvSpPr txBox="1">
            <a:spLocks noChangeArrowheads="1"/>
          </p:cNvSpPr>
          <p:nvPr/>
        </p:nvSpPr>
        <p:spPr bwMode="auto">
          <a:xfrm>
            <a:off x="152400" y="3581400"/>
            <a:ext cx="2514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CN">
                <a:latin typeface="Gabriola" pitchFamily="82" charset="0"/>
              </a:rPr>
              <a:t>Known disease genes</a:t>
            </a:r>
          </a:p>
        </p:txBody>
      </p:sp>
      <p:cxnSp>
        <p:nvCxnSpPr>
          <p:cNvPr id="14343" name="Straight Arrow Connector 29"/>
          <p:cNvCxnSpPr>
            <a:cxnSpLocks noChangeShapeType="1"/>
            <a:stCxn id="14342" idx="2"/>
          </p:cNvCxnSpPr>
          <p:nvPr/>
        </p:nvCxnSpPr>
        <p:spPr bwMode="auto">
          <a:xfrm>
            <a:off x="1409700" y="3948113"/>
            <a:ext cx="3321050" cy="6842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344" name="Straight Arrow Connector 7167"/>
          <p:cNvCxnSpPr>
            <a:cxnSpLocks noChangeShapeType="1"/>
            <a:stCxn id="14342" idx="2"/>
            <a:endCxn id="14362" idx="0"/>
          </p:cNvCxnSpPr>
          <p:nvPr/>
        </p:nvCxnSpPr>
        <p:spPr bwMode="auto">
          <a:xfrm>
            <a:off x="1409700" y="3948113"/>
            <a:ext cx="1660525" cy="7000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345" name="TextBox 60"/>
          <p:cNvSpPr txBox="1">
            <a:spLocks noChangeArrowheads="1"/>
          </p:cNvSpPr>
          <p:nvPr/>
        </p:nvSpPr>
        <p:spPr bwMode="auto">
          <a:xfrm>
            <a:off x="7086600" y="37338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CN">
                <a:latin typeface="Gabriola" pitchFamily="82" charset="0"/>
              </a:rPr>
              <a:t>Disease names</a:t>
            </a:r>
          </a:p>
        </p:txBody>
      </p:sp>
      <p:cxnSp>
        <p:nvCxnSpPr>
          <p:cNvPr id="14346" name="Straight Arrow Connector 61"/>
          <p:cNvCxnSpPr>
            <a:cxnSpLocks noChangeShapeType="1"/>
            <a:stCxn id="14345" idx="2"/>
            <a:endCxn id="14363" idx="0"/>
          </p:cNvCxnSpPr>
          <p:nvPr/>
        </p:nvCxnSpPr>
        <p:spPr bwMode="auto">
          <a:xfrm flipH="1">
            <a:off x="6073775" y="4100513"/>
            <a:ext cx="1965325" cy="5540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7" name="Title 1"/>
          <p:cNvSpPr txBox="1">
            <a:spLocks/>
          </p:cNvSpPr>
          <p:nvPr/>
        </p:nvSpPr>
        <p:spPr>
          <a:xfrm>
            <a:off x="457200" y="575808"/>
            <a:ext cx="8229600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zh-CN" sz="2400" b="1" smtClean="0"/>
              <a:t>A multilayer automated filtration and prioritization framework</a:t>
            </a:r>
            <a:endParaRPr lang="en-US" altLang="zh-CN" sz="2400" dirty="0" smtClean="0"/>
          </a:p>
        </p:txBody>
      </p:sp>
      <p:sp>
        <p:nvSpPr>
          <p:cNvPr id="36" name="Text Box 34"/>
          <p:cNvSpPr txBox="1">
            <a:spLocks noChangeArrowheads="1"/>
          </p:cNvSpPr>
          <p:nvPr/>
        </p:nvSpPr>
        <p:spPr bwMode="auto">
          <a:xfrm>
            <a:off x="6061224" y="3253126"/>
            <a:ext cx="993649" cy="293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96" tIns="41148" rIns="82296" bIns="4114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en-US" altLang="zh-CN" sz="1200" b="1" dirty="0" smtClean="0">
                <a:solidFill>
                  <a:srgbClr val="FF5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Variant level</a:t>
            </a:r>
            <a:endParaRPr lang="en-US" altLang="zh-CN" sz="1200" b="1" dirty="0" smtClean="0">
              <a:solidFill>
                <a:srgbClr val="FF50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" name="Rectangle 48"/>
          <p:cNvSpPr/>
          <p:nvPr/>
        </p:nvSpPr>
        <p:spPr>
          <a:xfrm>
            <a:off x="2526779" y="3760843"/>
            <a:ext cx="4349477" cy="460245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0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zh-CN" altLang="en-US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" y="0"/>
            <a:ext cx="77343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1780721"/>
            <a:ext cx="7858125" cy="504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376" y="3218597"/>
            <a:ext cx="8090520" cy="363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28444" y="5628642"/>
            <a:ext cx="31683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/>
              <a:t>Li </a:t>
            </a:r>
            <a:r>
              <a:rPr lang="en-US" altLang="zh-CN" dirty="0" smtClean="0"/>
              <a:t> et al.</a:t>
            </a:r>
            <a:endParaRPr lang="en-US" altLang="zh-CN" dirty="0"/>
          </a:p>
          <a:p>
            <a:pPr algn="r"/>
            <a:r>
              <a:rPr lang="en-US" altLang="zh-CN" dirty="0"/>
              <a:t>Hum </a:t>
            </a:r>
            <a:r>
              <a:rPr lang="en-US" altLang="zh-CN" dirty="0" err="1"/>
              <a:t>Mutat</a:t>
            </a:r>
            <a:r>
              <a:rPr lang="en-US" altLang="zh-CN" dirty="0"/>
              <a:t>. 2015 Feb 10. </a:t>
            </a:r>
            <a:r>
              <a:rPr lang="en-US" altLang="zh-CN" dirty="0" err="1"/>
              <a:t>doi</a:t>
            </a:r>
            <a:r>
              <a:rPr lang="en-US" altLang="zh-CN" dirty="0"/>
              <a:t>: 10.1002/humu.22766. [</a:t>
            </a:r>
            <a:r>
              <a:rPr lang="en-US" altLang="zh-CN" dirty="0" err="1"/>
              <a:t>Epub</a:t>
            </a:r>
            <a:r>
              <a:rPr lang="en-US" altLang="zh-CN" dirty="0"/>
              <a:t> ahead of print]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71070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04800"/>
            <a:ext cx="7024744" cy="1143000"/>
          </a:xfrm>
        </p:spPr>
        <p:txBody>
          <a:bodyPr/>
          <a:lstStyle/>
          <a:p>
            <a:r>
              <a:rPr lang="en-US" dirty="0" smtClean="0"/>
              <a:t>Why do we need </a:t>
            </a:r>
            <a:r>
              <a:rPr lang="en-US" dirty="0" err="1" smtClean="0"/>
              <a:t>kggseq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3" y="1676401"/>
            <a:ext cx="6347907" cy="3124199"/>
          </a:xfrm>
        </p:spPr>
        <p:txBody>
          <a:bodyPr/>
          <a:lstStyle/>
          <a:p>
            <a:r>
              <a:rPr lang="en-US" dirty="0" smtClean="0"/>
              <a:t>Help you filter, </a:t>
            </a:r>
            <a:r>
              <a:rPr lang="en-US" dirty="0"/>
              <a:t>prioritize </a:t>
            </a:r>
            <a:r>
              <a:rPr lang="en-US" dirty="0" smtClean="0"/>
              <a:t>and annotate sequence variants to </a:t>
            </a:r>
            <a:r>
              <a:rPr lang="en-US" dirty="0" smtClean="0">
                <a:solidFill>
                  <a:srgbClr val="FF0000"/>
                </a:solidFill>
              </a:rPr>
              <a:t>identify disease-causal mutations</a:t>
            </a:r>
          </a:p>
          <a:p>
            <a:endParaRPr lang="en-US" dirty="0"/>
          </a:p>
          <a:p>
            <a:r>
              <a:rPr lang="en-US" dirty="0" smtClean="0"/>
              <a:t>Advantage:  </a:t>
            </a:r>
            <a:r>
              <a:rPr lang="en-US" b="1" dirty="0" smtClean="0">
                <a:solidFill>
                  <a:srgbClr val="FF0000"/>
                </a:solidFill>
              </a:rPr>
              <a:t>integrative</a:t>
            </a:r>
          </a:p>
        </p:txBody>
      </p:sp>
    </p:spTree>
    <p:extLst>
      <p:ext uri="{BB962C8B-B14F-4D97-AF65-F5344CB8AC3E}">
        <p14:creationId xmlns:p14="http://schemas.microsoft.com/office/powerpoint/2010/main" val="381843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5454337"/>
              </p:ext>
            </p:extLst>
          </p:nvPr>
        </p:nvGraphicFramePr>
        <p:xfrm>
          <a:off x="899592" y="1268760"/>
          <a:ext cx="7332366" cy="2708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8424"/>
                <a:gridCol w="1339976"/>
                <a:gridCol w="942545"/>
                <a:gridCol w="963421"/>
                <a:gridCol w="199813"/>
                <a:gridCol w="1035780"/>
                <a:gridCol w="944091"/>
                <a:gridCol w="868316"/>
              </a:tblGrid>
              <a:tr h="274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KGGSeq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vs. </a:t>
                      </a:r>
                      <a:r>
                        <a:rPr lang="en-US" sz="1200" dirty="0" smtClean="0">
                          <a:effectLst/>
                        </a:rPr>
                        <a:t>ANNOVAR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effectLst/>
                        </a:rPr>
                        <a:t>KGGSeq</a:t>
                      </a:r>
                      <a:r>
                        <a:rPr lang="en-US" sz="1200" dirty="0" smtClean="0">
                          <a:effectLst/>
                        </a:rPr>
                        <a:t> </a:t>
                      </a:r>
                      <a:r>
                        <a:rPr lang="en-US" sz="1200" dirty="0">
                          <a:effectLst/>
                        </a:rPr>
                        <a:t>vs. VEP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10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rgbClr val="FF0000"/>
                          </a:solidFill>
                          <a:effectLst/>
                        </a:rPr>
                        <a:t>KGGSeq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Unique (#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  <a:effectLst/>
                        </a:rPr>
                        <a:t>dbSNP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overlapped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ANNOVAR </a:t>
                      </a:r>
                      <a:r>
                        <a:rPr lang="en-US" sz="1200" dirty="0">
                          <a:effectLst/>
                        </a:rPr>
                        <a:t>Unique (#</a:t>
                      </a:r>
                      <a:r>
                        <a:rPr lang="en-US" sz="1200" dirty="0" err="1">
                          <a:effectLst/>
                        </a:rPr>
                        <a:t>dbSNP</a:t>
                      </a:r>
                      <a:r>
                        <a:rPr lang="en-US" sz="1200" dirty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 smtClean="0">
                          <a:solidFill>
                            <a:srgbClr val="FF0000"/>
                          </a:solidFill>
                          <a:effectLst/>
                        </a:rPr>
                        <a:t>KGGSeq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Unique (#</a:t>
                      </a:r>
                      <a:r>
                        <a:rPr lang="en-US" sz="1200" dirty="0" err="1">
                          <a:solidFill>
                            <a:srgbClr val="FF0000"/>
                          </a:solidFill>
                          <a:effectLst/>
                        </a:rPr>
                        <a:t>dbSNP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overlapped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VEP Unique (#dbSNP)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74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stoploss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22(14)</a:t>
                      </a:r>
                      <a:r>
                        <a:rPr lang="en-US" sz="1800" baseline="30000" dirty="0">
                          <a:solidFill>
                            <a:srgbClr val="FF0000"/>
                          </a:solidFill>
                          <a:effectLst/>
                        </a:rPr>
                        <a:t> a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22(11)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2(1)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27409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stopgain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4(3)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1(0)</a:t>
                      </a:r>
                      <a:r>
                        <a:rPr lang="en-US" sz="1800" baseline="30000" dirty="0">
                          <a:effectLst/>
                        </a:rPr>
                        <a:t> b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15(11)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64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7(1)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69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missense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199(128)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9210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1550(1345)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7856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114(43)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69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synonymous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112(77)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10129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16(12)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1637(1204)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8604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92(26)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  <a:tr h="3769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splicing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3(1)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81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effectLst/>
                        </a:rPr>
                        <a:t>49(20)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35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1564(123)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67168" y="116632"/>
            <a:ext cx="666341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Gene feature annotation by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KGGSeq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, ANNOVAR and VEP based on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RefGene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database in an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exome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宋体" panose="02010600030101010101" pitchFamily="2" charset="-122"/>
                <a:cs typeface="Times New Roman" panose="02020603050405020304" pitchFamily="18" charset="0"/>
              </a:rPr>
              <a:t> sequencing dataset of 66,272 called variants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99592" y="4077072"/>
            <a:ext cx="676875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#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dbSNP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The number of variants supported by annotations in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dbSNP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However, it should be noted that variants without support from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dbSNP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are not necessarily incorrect. </a:t>
            </a:r>
            <a:r>
              <a:rPr kumimoji="0" lang="en-US" altLang="en-US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a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This includes some variants which have reversed reference and alternative alleles. </a:t>
            </a:r>
            <a:r>
              <a:rPr kumimoji="0" lang="en-US" altLang="en-US" sz="11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b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: This is actually a </a:t>
            </a:r>
            <a:r>
              <a:rPr kumimoji="0" lang="en-US" altLang="en-US" sz="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stopgain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mutation by an 1-bp deletion 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frameshift, so it could be a frameshift as well</a:t>
            </a:r>
            <a:r>
              <a:rPr kumimoji="0" lang="en-US" alt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.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979712" y="1204303"/>
            <a:ext cx="1296144" cy="3304817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vv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5220072" y="1204302"/>
            <a:ext cx="1296144" cy="3304817"/>
          </a:xfrm>
          <a:prstGeom prst="rect">
            <a:avLst/>
          </a:prstGeom>
          <a:noFill/>
          <a:ln w="1905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vv</a:t>
            </a:r>
            <a:endParaRPr lang="zh-CN" alt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" y="3916858"/>
            <a:ext cx="6143625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4067944" y="6237312"/>
            <a:ext cx="2792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TNNI3:NM_000363(7Exons)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852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66246" y="260648"/>
            <a:ext cx="8229600" cy="93610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number of retained sequence variants by </a:t>
            </a:r>
            <a:r>
              <a:rPr lang="en-US" sz="2800" dirty="0" err="1" smtClean="0"/>
              <a:t>KGGSeq</a:t>
            </a:r>
            <a:r>
              <a:rPr lang="en-US" sz="2800" dirty="0" smtClean="0"/>
              <a:t> </a:t>
            </a:r>
            <a:r>
              <a:rPr lang="en-US" sz="2800" dirty="0"/>
              <a:t>in the Neonatal-onset Crohn disease sample </a:t>
            </a:r>
            <a:endParaRPr lang="en-US" altLang="zh-TW" sz="2800" dirty="0" smtClean="0">
              <a:latin typeface="+mj-lt"/>
              <a:ea typeface="楷体" pitchFamily="49" charset="-122"/>
            </a:endParaRPr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683568" y="4221088"/>
            <a:ext cx="8229600" cy="13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Note: a: the </a:t>
            </a:r>
            <a:r>
              <a:rPr lang="en-US" i="1" dirty="0"/>
              <a:t>de-novo</a:t>
            </a:r>
            <a:r>
              <a:rPr lang="en-US" dirty="0"/>
              <a:t> mutation based inheritance model filtration removes all sequence variants at which all alleles of a child are present in his or her parents; b The rare variants referred to variants with MAF</a:t>
            </a:r>
            <a:r>
              <a:rPr lang="en-US" dirty="0">
                <a:sym typeface="Symbol" panose="05050102010706020507" pitchFamily="18" charset="2"/>
              </a:rPr>
              <a:t></a:t>
            </a:r>
            <a:r>
              <a:rPr lang="en-US" dirty="0"/>
              <a:t>3% in the datasets; c: this category includes missense, </a:t>
            </a:r>
            <a:r>
              <a:rPr lang="en-US" dirty="0" err="1"/>
              <a:t>stopgain</a:t>
            </a:r>
            <a:r>
              <a:rPr lang="en-US" dirty="0"/>
              <a:t>, </a:t>
            </a:r>
            <a:r>
              <a:rPr lang="en-US" dirty="0" err="1"/>
              <a:t>stoploss</a:t>
            </a:r>
            <a:r>
              <a:rPr lang="en-US" dirty="0"/>
              <a:t> and splicing single nucleotide variants and insertions/deletions causing frameshift, </a:t>
            </a:r>
            <a:r>
              <a:rPr lang="en-US" dirty="0" err="1"/>
              <a:t>nonframeshift</a:t>
            </a:r>
            <a:r>
              <a:rPr lang="en-US" dirty="0"/>
              <a:t>, </a:t>
            </a:r>
            <a:r>
              <a:rPr lang="en-US" dirty="0" err="1"/>
              <a:t>stoploss</a:t>
            </a:r>
            <a:r>
              <a:rPr lang="en-US" dirty="0"/>
              <a:t>, </a:t>
            </a:r>
            <a:r>
              <a:rPr lang="en-US" dirty="0" err="1"/>
              <a:t>stopgain</a:t>
            </a:r>
            <a:r>
              <a:rPr lang="en-US" dirty="0"/>
              <a:t> and splicing differences; d: variants in putative genomic duplications defined in a dataset (</a:t>
            </a:r>
            <a:r>
              <a:rPr lang="en-US" dirty="0" err="1"/>
              <a:t>genomicSuperDups</a:t>
            </a:r>
            <a:r>
              <a:rPr lang="en-US" dirty="0"/>
              <a:t>) from UCSC (</a:t>
            </a:r>
            <a:r>
              <a:rPr lang="en-US" u="sng" dirty="0">
                <a:hlinkClick r:id="rId2"/>
              </a:rPr>
              <a:t>http://hgdownload.cse.ucsc.edu/goldenPath/hg19/database/genomicSuperDups.txt.gz</a:t>
            </a:r>
            <a:r>
              <a:rPr lang="en-US" dirty="0"/>
              <a:t>), which have higher genotyping error rate (http://blog.goldenhelix.com/?p=1153);e: double-hit gene filtration function it to only retain variants at which each parent has transmitted at least one mutation in the same gene to the child.</a:t>
            </a:r>
          </a:p>
          <a:p>
            <a:pPr marL="0" indent="0">
              <a:buNone/>
            </a:pPr>
            <a:endParaRPr lang="en-US" altLang="zh-TW" dirty="0" smtClean="0">
              <a:latin typeface="+mj-lt"/>
              <a:ea typeface="楷体" pitchFamily="49" charset="-122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573977"/>
              </p:ext>
            </p:extLst>
          </p:nvPr>
        </p:nvGraphicFramePr>
        <p:xfrm>
          <a:off x="107504" y="1228228"/>
          <a:ext cx="7678162" cy="27398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00639"/>
                <a:gridCol w="2474074"/>
                <a:gridCol w="2303449"/>
              </a:tblGrid>
              <a:tr h="1475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Functions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#Sequence variants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1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De-novo mutation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Double-hit gene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09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Initial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1,196,282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619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Quality control on genotype and variants levels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68992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09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Inheritance pattern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197</a:t>
                      </a:r>
                      <a:r>
                        <a:rPr lang="en-US" sz="1400" baseline="30000">
                          <a:effectLst/>
                        </a:rPr>
                        <a:t>a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–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3879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Rare in </a:t>
                      </a:r>
                      <a:r>
                        <a:rPr lang="en-US" sz="1400" dirty="0" err="1">
                          <a:effectLst/>
                        </a:rPr>
                        <a:t>dbSNP</a:t>
                      </a:r>
                      <a:r>
                        <a:rPr lang="en-US" sz="1400" dirty="0">
                          <a:effectLst/>
                        </a:rPr>
                        <a:t> + 1000 Genome + </a:t>
                      </a:r>
                      <a:r>
                        <a:rPr lang="en-US" sz="1400" dirty="0" err="1">
                          <a:effectLst/>
                        </a:rPr>
                        <a:t>ESP</a:t>
                      </a:r>
                      <a:r>
                        <a:rPr lang="en-US" sz="1400" baseline="30000" dirty="0" err="1">
                          <a:effectLst/>
                        </a:rPr>
                        <a:t>b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133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1325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09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Not altering amino acid </a:t>
                      </a:r>
                      <a:r>
                        <a:rPr lang="en-US" sz="1400" baseline="30000">
                          <a:effectLst/>
                        </a:rPr>
                        <a:t>c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253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09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Super-duplicate regions </a:t>
                      </a:r>
                      <a:r>
                        <a:rPr lang="en-US" sz="1400" baseline="30000">
                          <a:effectLst/>
                        </a:rPr>
                        <a:t>d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228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09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Predicted to be non-pathogenic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0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171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8091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Hitting both copies of a gene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-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3</a:t>
                      </a:r>
                      <a:r>
                        <a:rPr lang="en-US" sz="1400" baseline="30000" dirty="0">
                          <a:effectLst/>
                        </a:rPr>
                        <a:t>e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57" name="Group 56"/>
          <p:cNvGrpSpPr/>
          <p:nvPr/>
        </p:nvGrpSpPr>
        <p:grpSpPr>
          <a:xfrm>
            <a:off x="7812360" y="1484784"/>
            <a:ext cx="1251123" cy="1224136"/>
            <a:chOff x="3635896" y="5589240"/>
            <a:chExt cx="1251123" cy="1224136"/>
          </a:xfrm>
        </p:grpSpPr>
        <p:grpSp>
          <p:nvGrpSpPr>
            <p:cNvPr id="7" name="Group 6"/>
            <p:cNvGrpSpPr>
              <a:grpSpLocks/>
            </p:cNvGrpSpPr>
            <p:nvPr/>
          </p:nvGrpSpPr>
          <p:grpSpPr bwMode="auto">
            <a:xfrm>
              <a:off x="3748829" y="5657956"/>
              <a:ext cx="234164" cy="366702"/>
              <a:chOff x="2306" y="984"/>
              <a:chExt cx="446" cy="721"/>
            </a:xfrm>
          </p:grpSpPr>
          <p:grpSp>
            <p:nvGrpSpPr>
              <p:cNvPr id="8" name="Group 11"/>
              <p:cNvGrpSpPr>
                <a:grpSpLocks/>
              </p:cNvGrpSpPr>
              <p:nvPr/>
            </p:nvGrpSpPr>
            <p:grpSpPr bwMode="auto">
              <a:xfrm>
                <a:off x="2306" y="984"/>
                <a:ext cx="446" cy="721"/>
                <a:chOff x="912" y="473"/>
                <a:chExt cx="446" cy="721"/>
              </a:xfrm>
            </p:grpSpPr>
            <p:grpSp>
              <p:nvGrpSpPr>
                <p:cNvPr id="10" name="Group 13"/>
                <p:cNvGrpSpPr>
                  <a:grpSpLocks/>
                </p:cNvGrpSpPr>
                <p:nvPr/>
              </p:nvGrpSpPr>
              <p:grpSpPr bwMode="auto">
                <a:xfrm>
                  <a:off x="1197" y="473"/>
                  <a:ext cx="161" cy="721"/>
                  <a:chOff x="1197" y="473"/>
                  <a:chExt cx="161" cy="721"/>
                </a:xfrm>
              </p:grpSpPr>
              <p:sp>
                <p:nvSpPr>
                  <p:cNvPr id="14" name="Freeform 14"/>
                  <p:cNvSpPr>
                    <a:spLocks/>
                  </p:cNvSpPr>
                  <p:nvPr/>
                </p:nvSpPr>
                <p:spPr bwMode="auto">
                  <a:xfrm>
                    <a:off x="1197" y="473"/>
                    <a:ext cx="161" cy="721"/>
                  </a:xfrm>
                  <a:custGeom>
                    <a:avLst/>
                    <a:gdLst>
                      <a:gd name="T0" fmla="*/ 0 w 181"/>
                      <a:gd name="T1" fmla="*/ 20 h 721"/>
                      <a:gd name="T2" fmla="*/ 10 w 181"/>
                      <a:gd name="T3" fmla="*/ 0 h 721"/>
                      <a:gd name="T4" fmla="*/ 46 w 181"/>
                      <a:gd name="T5" fmla="*/ 0 h 721"/>
                      <a:gd name="T6" fmla="*/ 55 w 181"/>
                      <a:gd name="T7" fmla="*/ 20 h 721"/>
                      <a:gd name="T8" fmla="*/ 55 w 181"/>
                      <a:gd name="T9" fmla="*/ 340 h 721"/>
                      <a:gd name="T10" fmla="*/ 46 w 181"/>
                      <a:gd name="T11" fmla="*/ 360 h 721"/>
                      <a:gd name="T12" fmla="*/ 55 w 181"/>
                      <a:gd name="T13" fmla="*/ 380 h 721"/>
                      <a:gd name="T14" fmla="*/ 55 w 181"/>
                      <a:gd name="T15" fmla="*/ 700 h 721"/>
                      <a:gd name="T16" fmla="*/ 46 w 181"/>
                      <a:gd name="T17" fmla="*/ 720 h 721"/>
                      <a:gd name="T18" fmla="*/ 10 w 181"/>
                      <a:gd name="T19" fmla="*/ 720 h 721"/>
                      <a:gd name="T20" fmla="*/ 0 w 181"/>
                      <a:gd name="T21" fmla="*/ 700 h 721"/>
                      <a:gd name="T22" fmla="*/ 0 w 181"/>
                      <a:gd name="T23" fmla="*/ 380 h 721"/>
                      <a:gd name="T24" fmla="*/ 10 w 181"/>
                      <a:gd name="T25" fmla="*/ 360 h 721"/>
                      <a:gd name="T26" fmla="*/ 0 w 181"/>
                      <a:gd name="T27" fmla="*/ 340 h 721"/>
                      <a:gd name="T28" fmla="*/ 0 w 181"/>
                      <a:gd name="T29" fmla="*/ 20 h 72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81"/>
                      <a:gd name="T46" fmla="*/ 0 h 721"/>
                      <a:gd name="T47" fmla="*/ 181 w 181"/>
                      <a:gd name="T48" fmla="*/ 721 h 721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81" h="721">
                        <a:moveTo>
                          <a:pt x="0" y="20"/>
                        </a:moveTo>
                        <a:lnTo>
                          <a:pt x="30" y="0"/>
                        </a:lnTo>
                        <a:lnTo>
                          <a:pt x="150" y="0"/>
                        </a:lnTo>
                        <a:lnTo>
                          <a:pt x="180" y="20"/>
                        </a:lnTo>
                        <a:lnTo>
                          <a:pt x="180" y="340"/>
                        </a:lnTo>
                        <a:lnTo>
                          <a:pt x="150" y="360"/>
                        </a:lnTo>
                        <a:lnTo>
                          <a:pt x="180" y="380"/>
                        </a:lnTo>
                        <a:lnTo>
                          <a:pt x="180" y="700"/>
                        </a:lnTo>
                        <a:lnTo>
                          <a:pt x="150" y="720"/>
                        </a:lnTo>
                        <a:lnTo>
                          <a:pt x="30" y="720"/>
                        </a:lnTo>
                        <a:lnTo>
                          <a:pt x="0" y="700"/>
                        </a:lnTo>
                        <a:lnTo>
                          <a:pt x="0" y="380"/>
                        </a:lnTo>
                        <a:lnTo>
                          <a:pt x="30" y="360"/>
                        </a:lnTo>
                        <a:lnTo>
                          <a:pt x="0" y="340"/>
                        </a:lnTo>
                        <a:lnTo>
                          <a:pt x="0" y="20"/>
                        </a:lnTo>
                      </a:path>
                    </a:pathLst>
                  </a:custGeom>
                  <a:noFill/>
                  <a:ln w="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" name="Rectangle 1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197" y="553"/>
                    <a:ext cx="160" cy="8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GB" sz="2400">
                      <a:latin typeface="Candara" pitchFamily="34" charset="0"/>
                    </a:endParaRPr>
                  </a:p>
                </p:txBody>
              </p:sp>
            </p:grpSp>
            <p:grpSp>
              <p:nvGrpSpPr>
                <p:cNvPr id="11" name="Group 16"/>
                <p:cNvGrpSpPr>
                  <a:grpSpLocks/>
                </p:cNvGrpSpPr>
                <p:nvPr/>
              </p:nvGrpSpPr>
              <p:grpSpPr bwMode="auto">
                <a:xfrm>
                  <a:off x="912" y="473"/>
                  <a:ext cx="161" cy="721"/>
                  <a:chOff x="1197" y="473"/>
                  <a:chExt cx="161" cy="721"/>
                </a:xfrm>
              </p:grpSpPr>
              <p:sp>
                <p:nvSpPr>
                  <p:cNvPr id="12" name="Freeform 17"/>
                  <p:cNvSpPr>
                    <a:spLocks/>
                  </p:cNvSpPr>
                  <p:nvPr/>
                </p:nvSpPr>
                <p:spPr bwMode="auto">
                  <a:xfrm>
                    <a:off x="1197" y="473"/>
                    <a:ext cx="161" cy="721"/>
                  </a:xfrm>
                  <a:custGeom>
                    <a:avLst/>
                    <a:gdLst>
                      <a:gd name="T0" fmla="*/ 0 w 181"/>
                      <a:gd name="T1" fmla="*/ 20 h 721"/>
                      <a:gd name="T2" fmla="*/ 10 w 181"/>
                      <a:gd name="T3" fmla="*/ 0 h 721"/>
                      <a:gd name="T4" fmla="*/ 46 w 181"/>
                      <a:gd name="T5" fmla="*/ 0 h 721"/>
                      <a:gd name="T6" fmla="*/ 55 w 181"/>
                      <a:gd name="T7" fmla="*/ 20 h 721"/>
                      <a:gd name="T8" fmla="*/ 55 w 181"/>
                      <a:gd name="T9" fmla="*/ 340 h 721"/>
                      <a:gd name="T10" fmla="*/ 46 w 181"/>
                      <a:gd name="T11" fmla="*/ 360 h 721"/>
                      <a:gd name="T12" fmla="*/ 55 w 181"/>
                      <a:gd name="T13" fmla="*/ 380 h 721"/>
                      <a:gd name="T14" fmla="*/ 55 w 181"/>
                      <a:gd name="T15" fmla="*/ 700 h 721"/>
                      <a:gd name="T16" fmla="*/ 46 w 181"/>
                      <a:gd name="T17" fmla="*/ 720 h 721"/>
                      <a:gd name="T18" fmla="*/ 10 w 181"/>
                      <a:gd name="T19" fmla="*/ 720 h 721"/>
                      <a:gd name="T20" fmla="*/ 0 w 181"/>
                      <a:gd name="T21" fmla="*/ 700 h 721"/>
                      <a:gd name="T22" fmla="*/ 0 w 181"/>
                      <a:gd name="T23" fmla="*/ 380 h 721"/>
                      <a:gd name="T24" fmla="*/ 10 w 181"/>
                      <a:gd name="T25" fmla="*/ 360 h 721"/>
                      <a:gd name="T26" fmla="*/ 0 w 181"/>
                      <a:gd name="T27" fmla="*/ 340 h 721"/>
                      <a:gd name="T28" fmla="*/ 0 w 181"/>
                      <a:gd name="T29" fmla="*/ 20 h 72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81"/>
                      <a:gd name="T46" fmla="*/ 0 h 721"/>
                      <a:gd name="T47" fmla="*/ 181 w 181"/>
                      <a:gd name="T48" fmla="*/ 721 h 721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81" h="721">
                        <a:moveTo>
                          <a:pt x="0" y="20"/>
                        </a:moveTo>
                        <a:lnTo>
                          <a:pt x="30" y="0"/>
                        </a:lnTo>
                        <a:lnTo>
                          <a:pt x="150" y="0"/>
                        </a:lnTo>
                        <a:lnTo>
                          <a:pt x="180" y="20"/>
                        </a:lnTo>
                        <a:lnTo>
                          <a:pt x="180" y="340"/>
                        </a:lnTo>
                        <a:lnTo>
                          <a:pt x="150" y="360"/>
                        </a:lnTo>
                        <a:lnTo>
                          <a:pt x="180" y="380"/>
                        </a:lnTo>
                        <a:lnTo>
                          <a:pt x="180" y="700"/>
                        </a:lnTo>
                        <a:lnTo>
                          <a:pt x="150" y="720"/>
                        </a:lnTo>
                        <a:lnTo>
                          <a:pt x="30" y="720"/>
                        </a:lnTo>
                        <a:lnTo>
                          <a:pt x="0" y="700"/>
                        </a:lnTo>
                        <a:lnTo>
                          <a:pt x="0" y="380"/>
                        </a:lnTo>
                        <a:lnTo>
                          <a:pt x="30" y="360"/>
                        </a:lnTo>
                        <a:lnTo>
                          <a:pt x="0" y="340"/>
                        </a:lnTo>
                        <a:lnTo>
                          <a:pt x="0" y="20"/>
                        </a:lnTo>
                      </a:path>
                    </a:pathLst>
                  </a:custGeom>
                  <a:noFill/>
                  <a:ln w="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197" y="553"/>
                    <a:ext cx="160" cy="8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GB" sz="2400">
                      <a:latin typeface="Candara" pitchFamily="34" charset="0"/>
                    </a:endParaRPr>
                  </a:p>
                </p:txBody>
              </p:sp>
            </p:grpSp>
          </p:grpSp>
          <p:sp>
            <p:nvSpPr>
              <p:cNvPr id="9" name="Rectangle 19"/>
              <p:cNvSpPr>
                <a:spLocks noChangeArrowheads="1"/>
              </p:cNvSpPr>
              <p:nvPr/>
            </p:nvSpPr>
            <p:spPr bwMode="auto">
              <a:xfrm flipV="1">
                <a:off x="2308" y="1065"/>
                <a:ext cx="160" cy="8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 sz="2400">
                  <a:latin typeface="Candara" pitchFamily="34" charset="0"/>
                </a:endParaRPr>
              </a:p>
            </p:txBody>
          </p:sp>
        </p:grpSp>
        <p:cxnSp>
          <p:nvCxnSpPr>
            <p:cNvPr id="16" name="Straight Connector 15"/>
            <p:cNvCxnSpPr/>
            <p:nvPr/>
          </p:nvCxnSpPr>
          <p:spPr>
            <a:xfrm>
              <a:off x="4105030" y="5851046"/>
              <a:ext cx="27432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257431" y="5842897"/>
              <a:ext cx="1" cy="5486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tangle 17"/>
            <p:cNvSpPr/>
            <p:nvPr/>
          </p:nvSpPr>
          <p:spPr>
            <a:xfrm>
              <a:off x="3635896" y="5604530"/>
              <a:ext cx="461557" cy="46367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4370634" y="5589240"/>
              <a:ext cx="516385" cy="54427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4530626" y="5659546"/>
              <a:ext cx="234167" cy="366702"/>
              <a:chOff x="2306" y="984"/>
              <a:chExt cx="446" cy="721"/>
            </a:xfrm>
          </p:grpSpPr>
          <p:grpSp>
            <p:nvGrpSpPr>
              <p:cNvPr id="21" name="Group 11"/>
              <p:cNvGrpSpPr>
                <a:grpSpLocks/>
              </p:cNvGrpSpPr>
              <p:nvPr/>
            </p:nvGrpSpPr>
            <p:grpSpPr bwMode="auto">
              <a:xfrm>
                <a:off x="2306" y="984"/>
                <a:ext cx="446" cy="721"/>
                <a:chOff x="912" y="473"/>
                <a:chExt cx="446" cy="721"/>
              </a:xfrm>
            </p:grpSpPr>
            <p:grpSp>
              <p:nvGrpSpPr>
                <p:cNvPr id="23" name="Group 13"/>
                <p:cNvGrpSpPr>
                  <a:grpSpLocks/>
                </p:cNvGrpSpPr>
                <p:nvPr/>
              </p:nvGrpSpPr>
              <p:grpSpPr bwMode="auto">
                <a:xfrm>
                  <a:off x="1197" y="473"/>
                  <a:ext cx="161" cy="721"/>
                  <a:chOff x="1197" y="473"/>
                  <a:chExt cx="161" cy="721"/>
                </a:xfrm>
              </p:grpSpPr>
              <p:sp>
                <p:nvSpPr>
                  <p:cNvPr id="27" name="Freeform 14"/>
                  <p:cNvSpPr>
                    <a:spLocks/>
                  </p:cNvSpPr>
                  <p:nvPr/>
                </p:nvSpPr>
                <p:spPr bwMode="auto">
                  <a:xfrm>
                    <a:off x="1197" y="473"/>
                    <a:ext cx="161" cy="721"/>
                  </a:xfrm>
                  <a:custGeom>
                    <a:avLst/>
                    <a:gdLst>
                      <a:gd name="T0" fmla="*/ 0 w 181"/>
                      <a:gd name="T1" fmla="*/ 20 h 721"/>
                      <a:gd name="T2" fmla="*/ 10 w 181"/>
                      <a:gd name="T3" fmla="*/ 0 h 721"/>
                      <a:gd name="T4" fmla="*/ 46 w 181"/>
                      <a:gd name="T5" fmla="*/ 0 h 721"/>
                      <a:gd name="T6" fmla="*/ 55 w 181"/>
                      <a:gd name="T7" fmla="*/ 20 h 721"/>
                      <a:gd name="T8" fmla="*/ 55 w 181"/>
                      <a:gd name="T9" fmla="*/ 340 h 721"/>
                      <a:gd name="T10" fmla="*/ 46 w 181"/>
                      <a:gd name="T11" fmla="*/ 360 h 721"/>
                      <a:gd name="T12" fmla="*/ 55 w 181"/>
                      <a:gd name="T13" fmla="*/ 380 h 721"/>
                      <a:gd name="T14" fmla="*/ 55 w 181"/>
                      <a:gd name="T15" fmla="*/ 700 h 721"/>
                      <a:gd name="T16" fmla="*/ 46 w 181"/>
                      <a:gd name="T17" fmla="*/ 720 h 721"/>
                      <a:gd name="T18" fmla="*/ 10 w 181"/>
                      <a:gd name="T19" fmla="*/ 720 h 721"/>
                      <a:gd name="T20" fmla="*/ 0 w 181"/>
                      <a:gd name="T21" fmla="*/ 700 h 721"/>
                      <a:gd name="T22" fmla="*/ 0 w 181"/>
                      <a:gd name="T23" fmla="*/ 380 h 721"/>
                      <a:gd name="T24" fmla="*/ 10 w 181"/>
                      <a:gd name="T25" fmla="*/ 360 h 721"/>
                      <a:gd name="T26" fmla="*/ 0 w 181"/>
                      <a:gd name="T27" fmla="*/ 340 h 721"/>
                      <a:gd name="T28" fmla="*/ 0 w 181"/>
                      <a:gd name="T29" fmla="*/ 20 h 72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81"/>
                      <a:gd name="T46" fmla="*/ 0 h 721"/>
                      <a:gd name="T47" fmla="*/ 181 w 181"/>
                      <a:gd name="T48" fmla="*/ 721 h 721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81" h="721">
                        <a:moveTo>
                          <a:pt x="0" y="20"/>
                        </a:moveTo>
                        <a:lnTo>
                          <a:pt x="30" y="0"/>
                        </a:lnTo>
                        <a:lnTo>
                          <a:pt x="150" y="0"/>
                        </a:lnTo>
                        <a:lnTo>
                          <a:pt x="180" y="20"/>
                        </a:lnTo>
                        <a:lnTo>
                          <a:pt x="180" y="340"/>
                        </a:lnTo>
                        <a:lnTo>
                          <a:pt x="150" y="360"/>
                        </a:lnTo>
                        <a:lnTo>
                          <a:pt x="180" y="380"/>
                        </a:lnTo>
                        <a:lnTo>
                          <a:pt x="180" y="700"/>
                        </a:lnTo>
                        <a:lnTo>
                          <a:pt x="150" y="720"/>
                        </a:lnTo>
                        <a:lnTo>
                          <a:pt x="30" y="720"/>
                        </a:lnTo>
                        <a:lnTo>
                          <a:pt x="0" y="700"/>
                        </a:lnTo>
                        <a:lnTo>
                          <a:pt x="0" y="380"/>
                        </a:lnTo>
                        <a:lnTo>
                          <a:pt x="30" y="360"/>
                        </a:lnTo>
                        <a:lnTo>
                          <a:pt x="0" y="340"/>
                        </a:lnTo>
                        <a:lnTo>
                          <a:pt x="0" y="20"/>
                        </a:lnTo>
                      </a:path>
                    </a:pathLst>
                  </a:custGeom>
                  <a:noFill/>
                  <a:ln w="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8" name="Rectangle 1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197" y="553"/>
                    <a:ext cx="160" cy="8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GB" sz="2400">
                      <a:latin typeface="Candara" pitchFamily="34" charset="0"/>
                    </a:endParaRPr>
                  </a:p>
                </p:txBody>
              </p:sp>
            </p:grpSp>
            <p:grpSp>
              <p:nvGrpSpPr>
                <p:cNvPr id="24" name="Group 16"/>
                <p:cNvGrpSpPr>
                  <a:grpSpLocks/>
                </p:cNvGrpSpPr>
                <p:nvPr/>
              </p:nvGrpSpPr>
              <p:grpSpPr bwMode="auto">
                <a:xfrm>
                  <a:off x="912" y="473"/>
                  <a:ext cx="161" cy="721"/>
                  <a:chOff x="1197" y="473"/>
                  <a:chExt cx="161" cy="721"/>
                </a:xfrm>
              </p:grpSpPr>
              <p:sp>
                <p:nvSpPr>
                  <p:cNvPr id="25" name="Freeform 17"/>
                  <p:cNvSpPr>
                    <a:spLocks/>
                  </p:cNvSpPr>
                  <p:nvPr/>
                </p:nvSpPr>
                <p:spPr bwMode="auto">
                  <a:xfrm>
                    <a:off x="1197" y="473"/>
                    <a:ext cx="161" cy="721"/>
                  </a:xfrm>
                  <a:custGeom>
                    <a:avLst/>
                    <a:gdLst>
                      <a:gd name="T0" fmla="*/ 0 w 181"/>
                      <a:gd name="T1" fmla="*/ 20 h 721"/>
                      <a:gd name="T2" fmla="*/ 10 w 181"/>
                      <a:gd name="T3" fmla="*/ 0 h 721"/>
                      <a:gd name="T4" fmla="*/ 46 w 181"/>
                      <a:gd name="T5" fmla="*/ 0 h 721"/>
                      <a:gd name="T6" fmla="*/ 55 w 181"/>
                      <a:gd name="T7" fmla="*/ 20 h 721"/>
                      <a:gd name="T8" fmla="*/ 55 w 181"/>
                      <a:gd name="T9" fmla="*/ 340 h 721"/>
                      <a:gd name="T10" fmla="*/ 46 w 181"/>
                      <a:gd name="T11" fmla="*/ 360 h 721"/>
                      <a:gd name="T12" fmla="*/ 55 w 181"/>
                      <a:gd name="T13" fmla="*/ 380 h 721"/>
                      <a:gd name="T14" fmla="*/ 55 w 181"/>
                      <a:gd name="T15" fmla="*/ 700 h 721"/>
                      <a:gd name="T16" fmla="*/ 46 w 181"/>
                      <a:gd name="T17" fmla="*/ 720 h 721"/>
                      <a:gd name="T18" fmla="*/ 10 w 181"/>
                      <a:gd name="T19" fmla="*/ 720 h 721"/>
                      <a:gd name="T20" fmla="*/ 0 w 181"/>
                      <a:gd name="T21" fmla="*/ 700 h 721"/>
                      <a:gd name="T22" fmla="*/ 0 w 181"/>
                      <a:gd name="T23" fmla="*/ 380 h 721"/>
                      <a:gd name="T24" fmla="*/ 10 w 181"/>
                      <a:gd name="T25" fmla="*/ 360 h 721"/>
                      <a:gd name="T26" fmla="*/ 0 w 181"/>
                      <a:gd name="T27" fmla="*/ 340 h 721"/>
                      <a:gd name="T28" fmla="*/ 0 w 181"/>
                      <a:gd name="T29" fmla="*/ 20 h 72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81"/>
                      <a:gd name="T46" fmla="*/ 0 h 721"/>
                      <a:gd name="T47" fmla="*/ 181 w 181"/>
                      <a:gd name="T48" fmla="*/ 721 h 721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81" h="721">
                        <a:moveTo>
                          <a:pt x="0" y="20"/>
                        </a:moveTo>
                        <a:lnTo>
                          <a:pt x="30" y="0"/>
                        </a:lnTo>
                        <a:lnTo>
                          <a:pt x="150" y="0"/>
                        </a:lnTo>
                        <a:lnTo>
                          <a:pt x="180" y="20"/>
                        </a:lnTo>
                        <a:lnTo>
                          <a:pt x="180" y="340"/>
                        </a:lnTo>
                        <a:lnTo>
                          <a:pt x="150" y="360"/>
                        </a:lnTo>
                        <a:lnTo>
                          <a:pt x="180" y="380"/>
                        </a:lnTo>
                        <a:lnTo>
                          <a:pt x="180" y="700"/>
                        </a:lnTo>
                        <a:lnTo>
                          <a:pt x="150" y="720"/>
                        </a:lnTo>
                        <a:lnTo>
                          <a:pt x="30" y="720"/>
                        </a:lnTo>
                        <a:lnTo>
                          <a:pt x="0" y="700"/>
                        </a:lnTo>
                        <a:lnTo>
                          <a:pt x="0" y="380"/>
                        </a:lnTo>
                        <a:lnTo>
                          <a:pt x="30" y="360"/>
                        </a:lnTo>
                        <a:lnTo>
                          <a:pt x="0" y="340"/>
                        </a:lnTo>
                        <a:lnTo>
                          <a:pt x="0" y="20"/>
                        </a:lnTo>
                      </a:path>
                    </a:pathLst>
                  </a:custGeom>
                  <a:noFill/>
                  <a:ln w="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197" y="553"/>
                    <a:ext cx="160" cy="8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GB" sz="2400">
                      <a:latin typeface="Candara" pitchFamily="34" charset="0"/>
                    </a:endParaRPr>
                  </a:p>
                </p:txBody>
              </p:sp>
            </p:grpSp>
          </p:grp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 flipV="1">
                <a:off x="2582" y="1192"/>
                <a:ext cx="160" cy="8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 sz="2400">
                  <a:latin typeface="Candara" pitchFamily="34" charset="0"/>
                </a:endParaRPr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4038435" y="6349702"/>
              <a:ext cx="461557" cy="463674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>
              <a:grpSpLocks/>
            </p:cNvGrpSpPr>
            <p:nvPr/>
          </p:nvGrpSpPr>
          <p:grpSpPr bwMode="auto">
            <a:xfrm>
              <a:off x="4134002" y="6398188"/>
              <a:ext cx="234164" cy="366702"/>
              <a:chOff x="2306" y="984"/>
              <a:chExt cx="446" cy="721"/>
            </a:xfrm>
          </p:grpSpPr>
          <p:grpSp>
            <p:nvGrpSpPr>
              <p:cNvPr id="41" name="Group 11"/>
              <p:cNvGrpSpPr>
                <a:grpSpLocks/>
              </p:cNvGrpSpPr>
              <p:nvPr/>
            </p:nvGrpSpPr>
            <p:grpSpPr bwMode="auto">
              <a:xfrm>
                <a:off x="2306" y="984"/>
                <a:ext cx="446" cy="721"/>
                <a:chOff x="912" y="473"/>
                <a:chExt cx="446" cy="721"/>
              </a:xfrm>
            </p:grpSpPr>
            <p:grpSp>
              <p:nvGrpSpPr>
                <p:cNvPr id="43" name="Group 13"/>
                <p:cNvGrpSpPr>
                  <a:grpSpLocks/>
                </p:cNvGrpSpPr>
                <p:nvPr/>
              </p:nvGrpSpPr>
              <p:grpSpPr bwMode="auto">
                <a:xfrm>
                  <a:off x="1197" y="473"/>
                  <a:ext cx="161" cy="721"/>
                  <a:chOff x="1197" y="473"/>
                  <a:chExt cx="161" cy="721"/>
                </a:xfrm>
              </p:grpSpPr>
              <p:sp>
                <p:nvSpPr>
                  <p:cNvPr id="47" name="Freeform 14"/>
                  <p:cNvSpPr>
                    <a:spLocks/>
                  </p:cNvSpPr>
                  <p:nvPr/>
                </p:nvSpPr>
                <p:spPr bwMode="auto">
                  <a:xfrm>
                    <a:off x="1197" y="473"/>
                    <a:ext cx="161" cy="721"/>
                  </a:xfrm>
                  <a:custGeom>
                    <a:avLst/>
                    <a:gdLst>
                      <a:gd name="T0" fmla="*/ 0 w 181"/>
                      <a:gd name="T1" fmla="*/ 20 h 721"/>
                      <a:gd name="T2" fmla="*/ 10 w 181"/>
                      <a:gd name="T3" fmla="*/ 0 h 721"/>
                      <a:gd name="T4" fmla="*/ 46 w 181"/>
                      <a:gd name="T5" fmla="*/ 0 h 721"/>
                      <a:gd name="T6" fmla="*/ 55 w 181"/>
                      <a:gd name="T7" fmla="*/ 20 h 721"/>
                      <a:gd name="T8" fmla="*/ 55 w 181"/>
                      <a:gd name="T9" fmla="*/ 340 h 721"/>
                      <a:gd name="T10" fmla="*/ 46 w 181"/>
                      <a:gd name="T11" fmla="*/ 360 h 721"/>
                      <a:gd name="T12" fmla="*/ 55 w 181"/>
                      <a:gd name="T13" fmla="*/ 380 h 721"/>
                      <a:gd name="T14" fmla="*/ 55 w 181"/>
                      <a:gd name="T15" fmla="*/ 700 h 721"/>
                      <a:gd name="T16" fmla="*/ 46 w 181"/>
                      <a:gd name="T17" fmla="*/ 720 h 721"/>
                      <a:gd name="T18" fmla="*/ 10 w 181"/>
                      <a:gd name="T19" fmla="*/ 720 h 721"/>
                      <a:gd name="T20" fmla="*/ 0 w 181"/>
                      <a:gd name="T21" fmla="*/ 700 h 721"/>
                      <a:gd name="T22" fmla="*/ 0 w 181"/>
                      <a:gd name="T23" fmla="*/ 380 h 721"/>
                      <a:gd name="T24" fmla="*/ 10 w 181"/>
                      <a:gd name="T25" fmla="*/ 360 h 721"/>
                      <a:gd name="T26" fmla="*/ 0 w 181"/>
                      <a:gd name="T27" fmla="*/ 340 h 721"/>
                      <a:gd name="T28" fmla="*/ 0 w 181"/>
                      <a:gd name="T29" fmla="*/ 20 h 72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81"/>
                      <a:gd name="T46" fmla="*/ 0 h 721"/>
                      <a:gd name="T47" fmla="*/ 181 w 181"/>
                      <a:gd name="T48" fmla="*/ 721 h 721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81" h="721">
                        <a:moveTo>
                          <a:pt x="0" y="20"/>
                        </a:moveTo>
                        <a:lnTo>
                          <a:pt x="30" y="0"/>
                        </a:lnTo>
                        <a:lnTo>
                          <a:pt x="150" y="0"/>
                        </a:lnTo>
                        <a:lnTo>
                          <a:pt x="180" y="20"/>
                        </a:lnTo>
                        <a:lnTo>
                          <a:pt x="180" y="340"/>
                        </a:lnTo>
                        <a:lnTo>
                          <a:pt x="150" y="360"/>
                        </a:lnTo>
                        <a:lnTo>
                          <a:pt x="180" y="380"/>
                        </a:lnTo>
                        <a:lnTo>
                          <a:pt x="180" y="700"/>
                        </a:lnTo>
                        <a:lnTo>
                          <a:pt x="150" y="720"/>
                        </a:lnTo>
                        <a:lnTo>
                          <a:pt x="30" y="720"/>
                        </a:lnTo>
                        <a:lnTo>
                          <a:pt x="0" y="700"/>
                        </a:lnTo>
                        <a:lnTo>
                          <a:pt x="0" y="380"/>
                        </a:lnTo>
                        <a:lnTo>
                          <a:pt x="30" y="360"/>
                        </a:lnTo>
                        <a:lnTo>
                          <a:pt x="0" y="340"/>
                        </a:lnTo>
                        <a:lnTo>
                          <a:pt x="0" y="20"/>
                        </a:lnTo>
                      </a:path>
                    </a:pathLst>
                  </a:custGeom>
                  <a:noFill/>
                  <a:ln w="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8" name="Rectangle 15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197" y="553"/>
                    <a:ext cx="160" cy="8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GB" sz="2400">
                      <a:latin typeface="Candara" pitchFamily="34" charset="0"/>
                    </a:endParaRPr>
                  </a:p>
                </p:txBody>
              </p:sp>
            </p:grpSp>
            <p:grpSp>
              <p:nvGrpSpPr>
                <p:cNvPr id="44" name="Group 16"/>
                <p:cNvGrpSpPr>
                  <a:grpSpLocks/>
                </p:cNvGrpSpPr>
                <p:nvPr/>
              </p:nvGrpSpPr>
              <p:grpSpPr bwMode="auto">
                <a:xfrm>
                  <a:off x="912" y="473"/>
                  <a:ext cx="161" cy="721"/>
                  <a:chOff x="1197" y="473"/>
                  <a:chExt cx="161" cy="721"/>
                </a:xfrm>
              </p:grpSpPr>
              <p:sp>
                <p:nvSpPr>
                  <p:cNvPr id="45" name="Freeform 17"/>
                  <p:cNvSpPr>
                    <a:spLocks/>
                  </p:cNvSpPr>
                  <p:nvPr/>
                </p:nvSpPr>
                <p:spPr bwMode="auto">
                  <a:xfrm>
                    <a:off x="1197" y="473"/>
                    <a:ext cx="161" cy="721"/>
                  </a:xfrm>
                  <a:custGeom>
                    <a:avLst/>
                    <a:gdLst>
                      <a:gd name="T0" fmla="*/ 0 w 181"/>
                      <a:gd name="T1" fmla="*/ 20 h 721"/>
                      <a:gd name="T2" fmla="*/ 10 w 181"/>
                      <a:gd name="T3" fmla="*/ 0 h 721"/>
                      <a:gd name="T4" fmla="*/ 46 w 181"/>
                      <a:gd name="T5" fmla="*/ 0 h 721"/>
                      <a:gd name="T6" fmla="*/ 55 w 181"/>
                      <a:gd name="T7" fmla="*/ 20 h 721"/>
                      <a:gd name="T8" fmla="*/ 55 w 181"/>
                      <a:gd name="T9" fmla="*/ 340 h 721"/>
                      <a:gd name="T10" fmla="*/ 46 w 181"/>
                      <a:gd name="T11" fmla="*/ 360 h 721"/>
                      <a:gd name="T12" fmla="*/ 55 w 181"/>
                      <a:gd name="T13" fmla="*/ 380 h 721"/>
                      <a:gd name="T14" fmla="*/ 55 w 181"/>
                      <a:gd name="T15" fmla="*/ 700 h 721"/>
                      <a:gd name="T16" fmla="*/ 46 w 181"/>
                      <a:gd name="T17" fmla="*/ 720 h 721"/>
                      <a:gd name="T18" fmla="*/ 10 w 181"/>
                      <a:gd name="T19" fmla="*/ 720 h 721"/>
                      <a:gd name="T20" fmla="*/ 0 w 181"/>
                      <a:gd name="T21" fmla="*/ 700 h 721"/>
                      <a:gd name="T22" fmla="*/ 0 w 181"/>
                      <a:gd name="T23" fmla="*/ 380 h 721"/>
                      <a:gd name="T24" fmla="*/ 10 w 181"/>
                      <a:gd name="T25" fmla="*/ 360 h 721"/>
                      <a:gd name="T26" fmla="*/ 0 w 181"/>
                      <a:gd name="T27" fmla="*/ 340 h 721"/>
                      <a:gd name="T28" fmla="*/ 0 w 181"/>
                      <a:gd name="T29" fmla="*/ 20 h 721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81"/>
                      <a:gd name="T46" fmla="*/ 0 h 721"/>
                      <a:gd name="T47" fmla="*/ 181 w 181"/>
                      <a:gd name="T48" fmla="*/ 721 h 721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81" h="721">
                        <a:moveTo>
                          <a:pt x="0" y="20"/>
                        </a:moveTo>
                        <a:lnTo>
                          <a:pt x="30" y="0"/>
                        </a:lnTo>
                        <a:lnTo>
                          <a:pt x="150" y="0"/>
                        </a:lnTo>
                        <a:lnTo>
                          <a:pt x="180" y="20"/>
                        </a:lnTo>
                        <a:lnTo>
                          <a:pt x="180" y="340"/>
                        </a:lnTo>
                        <a:lnTo>
                          <a:pt x="150" y="360"/>
                        </a:lnTo>
                        <a:lnTo>
                          <a:pt x="180" y="380"/>
                        </a:lnTo>
                        <a:lnTo>
                          <a:pt x="180" y="700"/>
                        </a:lnTo>
                        <a:lnTo>
                          <a:pt x="150" y="720"/>
                        </a:lnTo>
                        <a:lnTo>
                          <a:pt x="30" y="720"/>
                        </a:lnTo>
                        <a:lnTo>
                          <a:pt x="0" y="700"/>
                        </a:lnTo>
                        <a:lnTo>
                          <a:pt x="0" y="380"/>
                        </a:lnTo>
                        <a:lnTo>
                          <a:pt x="30" y="360"/>
                        </a:lnTo>
                        <a:lnTo>
                          <a:pt x="0" y="340"/>
                        </a:lnTo>
                        <a:lnTo>
                          <a:pt x="0" y="20"/>
                        </a:lnTo>
                      </a:path>
                    </a:pathLst>
                  </a:custGeom>
                  <a:noFill/>
                  <a:ln w="0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6" name="Rectangle 18"/>
                  <p:cNvSpPr>
                    <a:spLocks noChangeArrowheads="1"/>
                  </p:cNvSpPr>
                  <p:nvPr/>
                </p:nvSpPr>
                <p:spPr bwMode="auto">
                  <a:xfrm flipV="1">
                    <a:off x="1197" y="553"/>
                    <a:ext cx="160" cy="80"/>
                  </a:xfrm>
                  <a:prstGeom prst="rect">
                    <a:avLst/>
                  </a:prstGeom>
                  <a:solidFill>
                    <a:srgbClr val="FFFFFF"/>
                  </a:solidFill>
                  <a:ln w="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rot="10800000" wrap="none" anchor="ctr"/>
                  <a:lstStyle/>
                  <a:p>
                    <a:endParaRPr lang="en-GB" sz="2400">
                      <a:latin typeface="Candara" pitchFamily="34" charset="0"/>
                    </a:endParaRPr>
                  </a:p>
                </p:txBody>
              </p:sp>
            </p:grpSp>
          </p:grpSp>
          <p:sp>
            <p:nvSpPr>
              <p:cNvPr id="42" name="Rectangle 19"/>
              <p:cNvSpPr>
                <a:spLocks noChangeArrowheads="1"/>
              </p:cNvSpPr>
              <p:nvPr/>
            </p:nvSpPr>
            <p:spPr bwMode="auto">
              <a:xfrm flipV="1">
                <a:off x="2308" y="1065"/>
                <a:ext cx="160" cy="80"/>
              </a:xfrm>
              <a:prstGeom prst="rect">
                <a:avLst/>
              </a:prstGeom>
              <a:solidFill>
                <a:srgbClr val="FF0000"/>
              </a:solidFill>
              <a:ln w="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/>
              <a:lstStyle/>
              <a:p>
                <a:endParaRPr lang="en-GB" sz="2400">
                  <a:latin typeface="Candara" pitchFamily="34" charset="0"/>
                </a:endParaRPr>
              </a:p>
            </p:txBody>
          </p:sp>
        </p:grpSp>
        <p:sp>
          <p:nvSpPr>
            <p:cNvPr id="50" name="Rectangle 15"/>
            <p:cNvSpPr>
              <a:spLocks noChangeArrowheads="1"/>
            </p:cNvSpPr>
            <p:nvPr/>
          </p:nvSpPr>
          <p:spPr bwMode="auto">
            <a:xfrm flipV="1">
              <a:off x="4131295" y="6495763"/>
              <a:ext cx="84005" cy="406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GB" sz="2400">
                <a:latin typeface="Candara" pitchFamily="34" charset="0"/>
              </a:endParaRPr>
            </a:p>
          </p:txBody>
        </p:sp>
        <p:sp>
          <p:nvSpPr>
            <p:cNvPr id="51" name="Rectangle 15"/>
            <p:cNvSpPr>
              <a:spLocks noChangeArrowheads="1"/>
            </p:cNvSpPr>
            <p:nvPr/>
          </p:nvSpPr>
          <p:spPr bwMode="auto">
            <a:xfrm flipV="1">
              <a:off x="3899231" y="5758656"/>
              <a:ext cx="84005" cy="406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GB" sz="2400">
                <a:latin typeface="Candara" pitchFamily="34" charset="0"/>
              </a:endParaRPr>
            </a:p>
          </p:txBody>
        </p:sp>
        <p:sp>
          <p:nvSpPr>
            <p:cNvPr id="52" name="Rectangle 15"/>
            <p:cNvSpPr>
              <a:spLocks noChangeArrowheads="1"/>
            </p:cNvSpPr>
            <p:nvPr/>
          </p:nvSpPr>
          <p:spPr bwMode="auto">
            <a:xfrm flipV="1">
              <a:off x="3755215" y="5758226"/>
              <a:ext cx="84005" cy="406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GB" sz="2400">
                <a:latin typeface="Candara" pitchFamily="34" charset="0"/>
              </a:endParaRPr>
            </a:p>
          </p:txBody>
        </p:sp>
        <p:sp>
          <p:nvSpPr>
            <p:cNvPr id="54" name="Rectangle 15"/>
            <p:cNvSpPr>
              <a:spLocks noChangeArrowheads="1"/>
            </p:cNvSpPr>
            <p:nvPr/>
          </p:nvSpPr>
          <p:spPr bwMode="auto">
            <a:xfrm flipV="1">
              <a:off x="4525392" y="5770926"/>
              <a:ext cx="84005" cy="40688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GB" sz="2400">
                <a:latin typeface="Candara" pitchFamily="34" charset="0"/>
              </a:endParaRPr>
            </a:p>
          </p:txBody>
        </p:sp>
        <p:sp>
          <p:nvSpPr>
            <p:cNvPr id="56" name="Rectangle 19"/>
            <p:cNvSpPr>
              <a:spLocks noChangeArrowheads="1"/>
            </p:cNvSpPr>
            <p:nvPr/>
          </p:nvSpPr>
          <p:spPr bwMode="auto">
            <a:xfrm flipV="1">
              <a:off x="4286229" y="6503407"/>
              <a:ext cx="84005" cy="40688"/>
            </a:xfrm>
            <a:prstGeom prst="rect">
              <a:avLst/>
            </a:prstGeom>
            <a:solidFill>
              <a:srgbClr val="FF0000"/>
            </a:solidFill>
            <a:ln w="0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endParaRPr lang="en-GB" sz="2400">
                <a:latin typeface="Candara" pitchFamily="34" charset="0"/>
              </a:endParaRPr>
            </a:p>
          </p:txBody>
        </p:sp>
      </p:grpSp>
      <p:sp>
        <p:nvSpPr>
          <p:cNvPr id="49" name="Rectangle 48"/>
          <p:cNvSpPr/>
          <p:nvPr/>
        </p:nvSpPr>
        <p:spPr>
          <a:xfrm>
            <a:off x="4932040" y="1694458"/>
            <a:ext cx="864096" cy="36004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372200" y="3717032"/>
            <a:ext cx="504056" cy="36004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1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548680"/>
            <a:ext cx="8229600" cy="8640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/>
              <a:t>number of retained sequence variants by </a:t>
            </a:r>
            <a:r>
              <a:rPr lang="en-US" dirty="0" err="1" smtClean="0"/>
              <a:t>KGGSeq</a:t>
            </a:r>
            <a:r>
              <a:rPr lang="en-US" dirty="0" smtClean="0"/>
              <a:t> </a:t>
            </a:r>
            <a:r>
              <a:rPr lang="en-US" dirty="0"/>
              <a:t>in a dominant </a:t>
            </a:r>
            <a:r>
              <a:rPr lang="en-US" dirty="0" smtClean="0"/>
              <a:t>mode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0549114"/>
              </p:ext>
            </p:extLst>
          </p:nvPr>
        </p:nvGraphicFramePr>
        <p:xfrm>
          <a:off x="611560" y="1628800"/>
          <a:ext cx="7848873" cy="2453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73496"/>
                <a:gridCol w="1886748"/>
                <a:gridCol w="2188629"/>
              </a:tblGrid>
              <a:tr h="4127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Functions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Spinocerebellar</a:t>
                      </a:r>
                      <a:r>
                        <a:rPr lang="en-US" sz="1400" dirty="0">
                          <a:effectLst/>
                        </a:rPr>
                        <a:t> ataxias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Familial spastic paraplegia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33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Initial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1,417,935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1,017,018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33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Quality control on genotype and variants levels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82543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84119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33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Inheritance pattern</a:t>
                      </a:r>
                      <a:r>
                        <a:rPr lang="en-US" sz="1400" baseline="30000">
                          <a:effectLst/>
                        </a:rPr>
                        <a:t>a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21122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937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33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Filter all variants in reference database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268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74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33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Rare in dbSNP + 1000 Genome + ESP</a:t>
                      </a:r>
                      <a:r>
                        <a:rPr lang="en-US" sz="1400" baseline="30000">
                          <a:effectLst/>
                        </a:rPr>
                        <a:t>b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248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69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33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Protein altering variants</a:t>
                      </a:r>
                      <a:r>
                        <a:rPr lang="en-US" sz="1400" baseline="30000">
                          <a:effectLst/>
                        </a:rPr>
                        <a:t>c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39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33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Super-duplicate regions </a:t>
                      </a:r>
                      <a:r>
                        <a:rPr lang="en-US" sz="1400" baseline="30000">
                          <a:effectLst/>
                        </a:rPr>
                        <a:t>d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36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33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Over 4 variants within the same gene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17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4</a:t>
                      </a:r>
                      <a:endParaRPr lang="en-US" sz="2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7335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Predicted to be non-pathogenic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17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539552" y="4221088"/>
            <a:ext cx="7920880" cy="719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9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Notes: a: dominant mode only considered variants in heterozygous genotypes and with shared alleles between the two patients; b: The rare variants referred to variants with MAF</a:t>
            </a:r>
            <a:r>
              <a:rPr lang="en-US" sz="9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 panose="05050102010706020507" pitchFamily="18" charset="2"/>
              </a:rPr>
              <a:t></a:t>
            </a:r>
            <a:r>
              <a:rPr lang="en-US" sz="9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1% in the datasets; c: this category includes missense, </a:t>
            </a:r>
            <a:r>
              <a:rPr lang="en-US" sz="9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stopgain</a:t>
            </a:r>
            <a:r>
              <a:rPr lang="en-US" sz="9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stoploss</a:t>
            </a:r>
            <a:r>
              <a:rPr lang="en-US" sz="9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and splicing single nucleotide variants and insertions/deletions causing frameshift, </a:t>
            </a:r>
            <a:r>
              <a:rPr lang="en-US" sz="9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nonframeshift</a:t>
            </a:r>
            <a:r>
              <a:rPr lang="en-US" sz="9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stoploss</a:t>
            </a:r>
            <a:r>
              <a:rPr lang="en-US" sz="9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9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stopgain</a:t>
            </a:r>
            <a:r>
              <a:rPr lang="en-US" sz="9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and splicing differences d: variants in putative genomic duplications defined in a dataset (</a:t>
            </a:r>
            <a:r>
              <a:rPr lang="en-US" sz="9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genomicSuperDups</a:t>
            </a:r>
            <a:r>
              <a:rPr lang="en-US" sz="9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 from UCSC (</a:t>
            </a:r>
            <a:r>
              <a:rPr lang="en-US" sz="900" u="sng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hlinkClick r:id="rId3"/>
              </a:rPr>
              <a:t>http://hgdownload.cse.ucsc.edu/goldenPath/hg19/database/genomicSuperDups.txt.gz</a:t>
            </a:r>
            <a:r>
              <a:rPr lang="en-US" sz="9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), which have higher genotyping error rate (http://blog.goldenhelix.com/?p=1153).</a:t>
            </a:r>
            <a:endParaRPr lang="en-US" sz="1100" dirty="0">
              <a:effectLst/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2" descr="Pictur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71" y="4940452"/>
            <a:ext cx="4400783" cy="165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1520" y="4940452"/>
            <a:ext cx="1908856" cy="3255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1400" b="1" dirty="0" err="1">
                <a:solidFill>
                  <a:srgbClr val="FF0000"/>
                </a:solidFill>
              </a:rPr>
              <a:t>Spinocerebellar</a:t>
            </a:r>
            <a:r>
              <a:rPr lang="en-US" sz="1400" b="1" dirty="0">
                <a:solidFill>
                  <a:srgbClr val="FF0000"/>
                </a:solidFill>
              </a:rPr>
              <a:t> ataxias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5149711"/>
            <a:ext cx="2041793" cy="118732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812598" y="5140826"/>
            <a:ext cx="2304256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400" b="1" dirty="0">
                <a:solidFill>
                  <a:srgbClr val="FF0000"/>
                </a:solidFill>
              </a:rPr>
              <a:t>Familial spastic paraplegia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355976" y="1772816"/>
            <a:ext cx="2833881" cy="35932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211960" y="3789756"/>
            <a:ext cx="2833881" cy="359324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07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3171928"/>
              </p:ext>
            </p:extLst>
          </p:nvPr>
        </p:nvGraphicFramePr>
        <p:xfrm>
          <a:off x="827584" y="980728"/>
          <a:ext cx="7560840" cy="5358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0210"/>
                <a:gridCol w="2529755"/>
                <a:gridCol w="1988747"/>
                <a:gridCol w="1152128"/>
              </a:tblGrid>
              <a:tr h="1440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 smtClean="0">
                          <a:effectLst/>
                        </a:rPr>
                        <a:t>KGGSeq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</a:rPr>
                        <a:t>ANNOVAR </a:t>
                      </a:r>
                      <a:r>
                        <a:rPr lang="en-US" sz="1000" dirty="0">
                          <a:effectLst/>
                        </a:rPr>
                        <a:t>(Version2)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VEP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</a:tr>
              <a:tr h="2880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Quality control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Systematic QC on genotype, variant and subject levels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Only by depth and sequencing quality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</a:tr>
              <a:tr h="57606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Use disease mode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Recessive, dominant compound heterozygous, de novo and runs of </a:t>
                      </a:r>
                      <a:r>
                        <a:rPr lang="en-US" sz="1000" dirty="0" err="1">
                          <a:effectLst/>
                        </a:rPr>
                        <a:t>homozygosity</a:t>
                      </a:r>
                      <a:r>
                        <a:rPr lang="en-US" sz="1000" dirty="0">
                          <a:effectLst/>
                        </a:rPr>
                        <a:t>. 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Too simple, cannot directly take genotypes of controls; it only works for recessive and dominant modes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</a:tr>
              <a:tr h="2880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Variants reference databases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dbSNP, 1000 Genomes Project and ESP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Similar to wKGGSeq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Similar to wKGGSeq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</a:tr>
              <a:tr h="57606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Gene annotation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RefGene 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GENCODE 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UCSC knownGene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RefGene 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GENCODE 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UCSC knownGene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ENSEMBL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ENSEMBL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RefGene 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</a:tr>
              <a:tr h="187220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Functional prediction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SLR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SIFT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Polyphen2_HDIV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Polyphen2_HVAR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LRT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MutationTaster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MutationAssessor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FATHMM_score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CADD_score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GERP++_NR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GERP++_RS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PhyloP100way_vertebrate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29way_logOdds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Same as wKGGSeq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SIFT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Polyphen2_HDIV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Polyphen2_HVAR</a:t>
                      </a:r>
                      <a:endParaRPr lang="en-US" sz="1100">
                        <a:effectLst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</a:tr>
              <a:tr h="2880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Protein-protein interaction and pathway 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</a:tr>
              <a:tr h="1440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Literature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PubMed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</a:tr>
              <a:tr h="14401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Management of input data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</a:tr>
              <a:tr h="28803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Disease-targeted prioritization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Yes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No</a:t>
                      </a:r>
                      <a:endParaRPr lang="en-US" sz="11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No</a:t>
                      </a:r>
                      <a:endParaRPr lang="en-US" sz="11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1106" marR="61106" marT="0" marB="0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755576" y="116632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a typeface="宋体" panose="02010600030101010101" pitchFamily="2" charset="-122"/>
              </a:rPr>
              <a:t>Key functions of the three tools for filtration, prioritization and annotation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2699792" y="1124744"/>
            <a:ext cx="2520280" cy="36004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99792" y="1556792"/>
            <a:ext cx="2520280" cy="360040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699792" y="5373216"/>
            <a:ext cx="2520280" cy="86409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53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Non-synonymous </a:t>
            </a:r>
            <a:r>
              <a:rPr lang="en-US" altLang="zh-CN" dirty="0"/>
              <a:t>variants [</a:t>
            </a:r>
            <a:r>
              <a:rPr lang="en-US" altLang="zh-CN" dirty="0" err="1"/>
              <a:t>nsSNPs</a:t>
            </a:r>
            <a:r>
              <a:rPr lang="en-US" altLang="zh-CN" dirty="0"/>
              <a:t>] </a:t>
            </a:r>
            <a:r>
              <a:rPr lang="en-US" altLang="zh-CN" sz="2700" dirty="0" smtClean="0"/>
              <a:t>(Mutations altering amino acids)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Not equally important</a:t>
            </a:r>
          </a:p>
          <a:p>
            <a:endParaRPr lang="en-US" altLang="zh-CN" dirty="0" smtClean="0"/>
          </a:p>
          <a:p>
            <a:endParaRPr lang="en-US" altLang="zh-CN" dirty="0" smtClean="0"/>
          </a:p>
        </p:txBody>
      </p:sp>
      <p:sp>
        <p:nvSpPr>
          <p:cNvPr id="4" name="矩形 3"/>
          <p:cNvSpPr/>
          <p:nvPr/>
        </p:nvSpPr>
        <p:spPr>
          <a:xfrm>
            <a:off x="251520" y="5517232"/>
            <a:ext cx="8739315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CN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more deleterious, higher pathogenic potential</a:t>
            </a:r>
            <a:endParaRPr lang="zh-CN" altLang="en-US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1520" y="2492896"/>
            <a:ext cx="3240360" cy="1224136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u="sng" dirty="0" smtClean="0">
                <a:solidFill>
                  <a:schemeClr val="tx1"/>
                </a:solidFill>
              </a:rPr>
              <a:t>Deleterious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: </a:t>
            </a:r>
            <a:r>
              <a:rPr lang="en-US" altLang="zh-CN" sz="2400" b="1" dirty="0">
                <a:solidFill>
                  <a:schemeClr val="tx1"/>
                </a:solidFill>
              </a:rPr>
              <a:t>affecting functions of 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proteins</a:t>
            </a:r>
            <a:endParaRPr lang="zh-CN" altLang="en-US" sz="2400" dirty="0"/>
          </a:p>
        </p:txBody>
      </p:sp>
      <p:sp>
        <p:nvSpPr>
          <p:cNvPr id="7" name="矩形 6"/>
          <p:cNvSpPr/>
          <p:nvPr/>
        </p:nvSpPr>
        <p:spPr>
          <a:xfrm>
            <a:off x="5966499" y="2530872"/>
            <a:ext cx="2736304" cy="1241028"/>
          </a:xfrm>
          <a:prstGeom prst="rect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400" b="1" dirty="0">
                <a:solidFill>
                  <a:schemeClr val="bg1"/>
                </a:solidFill>
              </a:rPr>
              <a:t>Being pathogenic: causing a disease</a:t>
            </a:r>
            <a:endParaRPr lang="zh-CN" alt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3707904" y="2863354"/>
            <a:ext cx="2088232" cy="576064"/>
          </a:xfrm>
          <a:prstGeom prst="rightArrow">
            <a:avLst/>
          </a:pr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51520" y="4149080"/>
            <a:ext cx="3240360" cy="1224136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u="sng" dirty="0" smtClean="0">
                <a:solidFill>
                  <a:schemeClr val="tx1"/>
                </a:solidFill>
              </a:rPr>
              <a:t>Neutral</a:t>
            </a:r>
            <a:r>
              <a:rPr lang="en-US" altLang="zh-CN" sz="2400" b="1" dirty="0" smtClean="0">
                <a:solidFill>
                  <a:schemeClr val="tx1"/>
                </a:solidFill>
              </a:rPr>
              <a:t>:</a:t>
            </a:r>
            <a:endParaRPr lang="zh-CN" altLang="en-US" sz="2400" dirty="0"/>
          </a:p>
        </p:txBody>
      </p:sp>
      <p:sp>
        <p:nvSpPr>
          <p:cNvPr id="10" name="右箭头 9"/>
          <p:cNvSpPr/>
          <p:nvPr/>
        </p:nvSpPr>
        <p:spPr>
          <a:xfrm rot="20133309" flipV="1">
            <a:off x="3643510" y="4125677"/>
            <a:ext cx="2088232" cy="52270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乘号 10"/>
          <p:cNvSpPr/>
          <p:nvPr/>
        </p:nvSpPr>
        <p:spPr>
          <a:xfrm>
            <a:off x="3709144" y="3717031"/>
            <a:ext cx="1872208" cy="1512168"/>
          </a:xfrm>
          <a:prstGeom prst="mathMultiply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636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99592" y="332656"/>
            <a:ext cx="7869560" cy="64807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altLang="zh-CN" dirty="0">
                <a:latin typeface="+mj-lt"/>
                <a:ea typeface="楷体" pitchFamily="49" charset="-122"/>
              </a:rPr>
              <a:t>The summary filtration and prioritization results of three tools in three pedigrees</a:t>
            </a:r>
            <a:endParaRPr lang="en-US" altLang="zh-TW" dirty="0" smtClean="0">
              <a:latin typeface="+mj-lt"/>
              <a:ea typeface="楷体" pitchFamily="49" charset="-122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415260"/>
              </p:ext>
            </p:extLst>
          </p:nvPr>
        </p:nvGraphicFramePr>
        <p:xfrm>
          <a:off x="933909" y="1044787"/>
          <a:ext cx="7272808" cy="43226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10099"/>
                <a:gridCol w="1464999"/>
                <a:gridCol w="1343313"/>
                <a:gridCol w="754397"/>
              </a:tblGrid>
              <a:tr h="1712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 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</a:rPr>
                        <a:t>KGGSeq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ANNOVAR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VEP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712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Neonatal-onset Crohn disease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211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Initial variants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1196282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68992</a:t>
                      </a:r>
                      <a:r>
                        <a:rPr lang="en-US" sz="1100" baseline="30000">
                          <a:effectLst/>
                        </a:rPr>
                        <a:t>a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68992</a:t>
                      </a:r>
                      <a:r>
                        <a:rPr lang="en-US" sz="1100" baseline="30000">
                          <a:effectLst/>
                        </a:rPr>
                        <a:t>a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211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Retained variants when the causal mutations were kept finally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4232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56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Variant hit by PPIs, pathways or PubMed search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791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Additional evidences to highlight the causal mutations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PPI+Pathway+PubMed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5698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2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Spinocerebellar ataxias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635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Initial variants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1417935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82465</a:t>
                      </a:r>
                      <a:r>
                        <a:rPr lang="en-US" sz="1100" baseline="30000">
                          <a:effectLst/>
                        </a:rPr>
                        <a:t>a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82465</a:t>
                      </a:r>
                      <a:r>
                        <a:rPr lang="en-US" sz="1100" baseline="30000">
                          <a:effectLst/>
                        </a:rPr>
                        <a:t>a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11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Retained variants when the causal mutations were kept finally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smtClean="0">
                          <a:effectLst/>
                        </a:rPr>
                        <a:t>17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29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6501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56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Variant hit by PPIs, pathways or PubMed search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110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Additional evidences to highlight the causal mutations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Pathway+PPI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5698"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12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Familial spastic paraplegia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5143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Initial variants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1017018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63207</a:t>
                      </a:r>
                      <a:r>
                        <a:rPr lang="en-US" sz="1100" baseline="30000">
                          <a:effectLst/>
                        </a:rPr>
                        <a:t>a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63207</a:t>
                      </a:r>
                      <a:r>
                        <a:rPr lang="en-US" sz="1100" baseline="30000">
                          <a:effectLst/>
                        </a:rPr>
                        <a:t>a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579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Retained variants when the causal mutations were kept finally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5109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155698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Variant hit by PPIs, pathways or PubMed search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99592" y="5373216"/>
            <a:ext cx="7056784" cy="504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ea typeface="宋体" panose="02010600030101010101" pitchFamily="2" charset="-122"/>
                <a:cs typeface="Times New Roman" panose="02020603050405020304" pitchFamily="18" charset="0"/>
              </a:rPr>
              <a:t>Note: a: as </a:t>
            </a:r>
            <a:r>
              <a:rPr lang="en-US" sz="1200" dirty="0" err="1">
                <a:ea typeface="宋体" panose="02010600030101010101" pitchFamily="2" charset="-122"/>
                <a:cs typeface="Times New Roman" panose="02020603050405020304" pitchFamily="18" charset="0"/>
              </a:rPr>
              <a:t>wANNOVAR</a:t>
            </a:r>
            <a:r>
              <a:rPr lang="en-US" sz="1200" dirty="0">
                <a:ea typeface="宋体" panose="02010600030101010101" pitchFamily="2" charset="-122"/>
                <a:cs typeface="Times New Roman" panose="02020603050405020304" pitchFamily="18" charset="0"/>
              </a:rPr>
              <a:t> cannot effectively map variants on VCF data, </a:t>
            </a:r>
            <a:r>
              <a:rPr lang="en-US" sz="1200" dirty="0" err="1">
                <a:ea typeface="宋体" panose="02010600030101010101" pitchFamily="2" charset="-122"/>
                <a:cs typeface="Times New Roman" panose="02020603050405020304" pitchFamily="18" charset="0"/>
              </a:rPr>
              <a:t>KGGSeq</a:t>
            </a:r>
            <a:r>
              <a:rPr lang="en-US" sz="1200" dirty="0">
                <a:ea typeface="宋体" panose="02010600030101010101" pitchFamily="2" charset="-122"/>
                <a:cs typeface="Times New Roman" panose="02020603050405020304" pitchFamily="18" charset="0"/>
              </a:rPr>
              <a:t> was used to do the basic quality control on VCF data of affected samples.</a:t>
            </a:r>
            <a:endParaRPr lang="en-US" dirty="0">
              <a:effectLst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48064" y="1844824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48064" y="3591266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149882" y="5085184"/>
            <a:ext cx="432048" cy="288032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02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altLang="zh-TW"/>
              <a:t> </a:t>
            </a:r>
          </a:p>
        </p:txBody>
      </p:sp>
      <p:sp>
        <p:nvSpPr>
          <p:cNvPr id="12378" name="TextBox 6"/>
          <p:cNvSpPr txBox="1">
            <a:spLocks noChangeArrowheads="1"/>
          </p:cNvSpPr>
          <p:nvPr/>
        </p:nvSpPr>
        <p:spPr bwMode="auto">
          <a:xfrm>
            <a:off x="411207" y="304800"/>
            <a:ext cx="365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altLang="zh-TW" sz="2400" b="1" dirty="0">
                <a:latin typeface="+mj-lt"/>
                <a:ea typeface="宋体" pitchFamily="2" charset="-122"/>
                <a:cs typeface="Times New Roman" pitchFamily="18" charset="0"/>
              </a:rPr>
              <a:t>Main inputs of </a:t>
            </a:r>
            <a:r>
              <a:rPr lang="en-US" altLang="zh-TW" sz="2400" b="1" dirty="0" err="1" smtClean="0">
                <a:latin typeface="+mj-lt"/>
                <a:ea typeface="宋体" pitchFamily="2" charset="-122"/>
                <a:cs typeface="Times New Roman" pitchFamily="18" charset="0"/>
              </a:rPr>
              <a:t>KGGSeq</a:t>
            </a:r>
            <a:endParaRPr lang="zh-TW" altLang="en-US" sz="2400" b="1" dirty="0">
              <a:latin typeface="+mj-lt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2858" name="TextBox 6"/>
          <p:cNvSpPr txBox="1">
            <a:spLocks noChangeArrowheads="1"/>
          </p:cNvSpPr>
          <p:nvPr/>
        </p:nvSpPr>
        <p:spPr bwMode="auto">
          <a:xfrm>
            <a:off x="485775" y="914400"/>
            <a:ext cx="37112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>Sequence variants </a:t>
            </a:r>
            <a:r>
              <a:rPr lang="en-US" altLang="zh-TW" dirty="0" smtClean="0"/>
              <a:t>in </a:t>
            </a:r>
            <a:r>
              <a:rPr lang="en-US" altLang="zh-TW" b="1" u="sng" dirty="0" smtClean="0">
                <a:solidFill>
                  <a:srgbClr val="FF0000"/>
                </a:solidFill>
              </a:rPr>
              <a:t>VCF</a:t>
            </a:r>
            <a:r>
              <a:rPr lang="en-US" altLang="zh-TW" dirty="0" smtClean="0"/>
              <a:t> format</a:t>
            </a:r>
            <a:endParaRPr lang="zh-TW" altLang="en-US" dirty="0"/>
          </a:p>
        </p:txBody>
      </p:sp>
      <p:pic>
        <p:nvPicPr>
          <p:cNvPr id="32861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66825"/>
            <a:ext cx="914400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862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51913"/>
            <a:ext cx="914400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1500" y="1295400"/>
            <a:ext cx="6781800" cy="30469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800" dirty="0"/>
              <a:t>##</a:t>
            </a:r>
            <a:r>
              <a:rPr lang="en-US" altLang="zh-CN" sz="800" dirty="0" err="1"/>
              <a:t>fileformat</a:t>
            </a:r>
            <a:r>
              <a:rPr lang="en-US" altLang="zh-CN" sz="800" dirty="0"/>
              <a:t>=VCFv4.1</a:t>
            </a:r>
            <a:br>
              <a:rPr lang="en-US" altLang="zh-CN" sz="800" dirty="0"/>
            </a:br>
            <a:r>
              <a:rPr lang="en-US" altLang="zh-CN" sz="800" dirty="0"/>
              <a:t>##</a:t>
            </a:r>
            <a:r>
              <a:rPr lang="en-US" altLang="zh-CN" sz="800" dirty="0" err="1"/>
              <a:t>fileDate</a:t>
            </a:r>
            <a:r>
              <a:rPr lang="en-US" altLang="zh-CN" sz="800" dirty="0"/>
              <a:t>=20090805</a:t>
            </a:r>
            <a:br>
              <a:rPr lang="en-US" altLang="zh-CN" sz="800" dirty="0"/>
            </a:br>
            <a:r>
              <a:rPr lang="en-US" altLang="zh-CN" sz="800" dirty="0"/>
              <a:t>##source=myImputationProgramV3.1</a:t>
            </a:r>
            <a:br>
              <a:rPr lang="en-US" altLang="zh-CN" sz="800" dirty="0"/>
            </a:br>
            <a:r>
              <a:rPr lang="en-US" altLang="zh-CN" sz="800" dirty="0"/>
              <a:t>##reference=file:///seq/references/1000GenomesPilot-NCBI36.fasta</a:t>
            </a:r>
            <a:br>
              <a:rPr lang="en-US" altLang="zh-CN" sz="800" dirty="0"/>
            </a:br>
            <a:r>
              <a:rPr lang="en-US" altLang="zh-CN" sz="800" dirty="0"/>
              <a:t>##</a:t>
            </a:r>
            <a:r>
              <a:rPr lang="en-US" altLang="zh-CN" sz="800" dirty="0" err="1"/>
              <a:t>contig</a:t>
            </a:r>
            <a:r>
              <a:rPr lang="en-US" altLang="zh-CN" sz="800" dirty="0"/>
              <a:t>=&lt;ID=20,length=62435964,assembly=B36,md5=f126cdf8a6e0c7f379d618ff66beb2da,species="Homo </a:t>
            </a:r>
            <a:r>
              <a:rPr lang="en-US" altLang="zh-CN" sz="800" dirty="0" err="1"/>
              <a:t>sapiens",taxonomy</a:t>
            </a:r>
            <a:r>
              <a:rPr lang="en-US" altLang="zh-CN" sz="800" dirty="0"/>
              <a:t>=x&gt;</a:t>
            </a:r>
            <a:br>
              <a:rPr lang="en-US" altLang="zh-CN" sz="800" dirty="0"/>
            </a:br>
            <a:r>
              <a:rPr lang="en-US" altLang="zh-CN" sz="800" dirty="0"/>
              <a:t>##phasing=partial</a:t>
            </a:r>
            <a:br>
              <a:rPr lang="en-US" altLang="zh-CN" sz="800" dirty="0"/>
            </a:br>
            <a:r>
              <a:rPr lang="en-US" altLang="zh-CN" sz="800" dirty="0"/>
              <a:t>##INFO=&lt;ID=</a:t>
            </a:r>
            <a:r>
              <a:rPr lang="en-US" altLang="zh-CN" sz="800" dirty="0" err="1"/>
              <a:t>NS,Number</a:t>
            </a:r>
            <a:r>
              <a:rPr lang="en-US" altLang="zh-CN" sz="800" dirty="0"/>
              <a:t>=1,Type=</a:t>
            </a:r>
            <a:r>
              <a:rPr lang="en-US" altLang="zh-CN" sz="800" dirty="0" err="1"/>
              <a:t>Integer,Description</a:t>
            </a:r>
            <a:r>
              <a:rPr lang="en-US" altLang="zh-CN" sz="800" dirty="0"/>
              <a:t>="Number of Samples With Data"&gt;</a:t>
            </a:r>
            <a:br>
              <a:rPr lang="en-US" altLang="zh-CN" sz="800" dirty="0"/>
            </a:br>
            <a:r>
              <a:rPr lang="en-US" altLang="zh-CN" sz="800" dirty="0"/>
              <a:t>##INFO=&lt;ID=</a:t>
            </a:r>
            <a:r>
              <a:rPr lang="en-US" altLang="zh-CN" sz="800" dirty="0" err="1"/>
              <a:t>DP,Number</a:t>
            </a:r>
            <a:r>
              <a:rPr lang="en-US" altLang="zh-CN" sz="800" dirty="0"/>
              <a:t>=1,Type=</a:t>
            </a:r>
            <a:r>
              <a:rPr lang="en-US" altLang="zh-CN" sz="800" dirty="0" err="1"/>
              <a:t>Integer,Description</a:t>
            </a:r>
            <a:r>
              <a:rPr lang="en-US" altLang="zh-CN" sz="800" dirty="0"/>
              <a:t>="Total Depth"&gt;</a:t>
            </a:r>
            <a:br>
              <a:rPr lang="en-US" altLang="zh-CN" sz="800" dirty="0"/>
            </a:br>
            <a:r>
              <a:rPr lang="en-US" altLang="zh-CN" sz="800" dirty="0"/>
              <a:t>##INFO=&lt;ID=</a:t>
            </a:r>
            <a:r>
              <a:rPr lang="en-US" altLang="zh-CN" sz="800" dirty="0" err="1"/>
              <a:t>AF,Number</a:t>
            </a:r>
            <a:r>
              <a:rPr lang="en-US" altLang="zh-CN" sz="800" dirty="0"/>
              <a:t>=</a:t>
            </a:r>
            <a:r>
              <a:rPr lang="en-US" altLang="zh-CN" sz="800" dirty="0" err="1"/>
              <a:t>A,Type</a:t>
            </a:r>
            <a:r>
              <a:rPr lang="en-US" altLang="zh-CN" sz="800" dirty="0"/>
              <a:t>=</a:t>
            </a:r>
            <a:r>
              <a:rPr lang="en-US" altLang="zh-CN" sz="800" dirty="0" err="1"/>
              <a:t>Float,Description</a:t>
            </a:r>
            <a:r>
              <a:rPr lang="en-US" altLang="zh-CN" sz="800" dirty="0"/>
              <a:t>="Allele Frequency"&gt;</a:t>
            </a:r>
            <a:br>
              <a:rPr lang="en-US" altLang="zh-CN" sz="800" dirty="0"/>
            </a:br>
            <a:r>
              <a:rPr lang="en-US" altLang="zh-CN" sz="800" dirty="0"/>
              <a:t>##INFO=&lt;ID=</a:t>
            </a:r>
            <a:r>
              <a:rPr lang="en-US" altLang="zh-CN" sz="800" dirty="0" err="1"/>
              <a:t>AA,Number</a:t>
            </a:r>
            <a:r>
              <a:rPr lang="en-US" altLang="zh-CN" sz="800" dirty="0"/>
              <a:t>=1,Type=</a:t>
            </a:r>
            <a:r>
              <a:rPr lang="en-US" altLang="zh-CN" sz="800" dirty="0" err="1"/>
              <a:t>String,Description</a:t>
            </a:r>
            <a:r>
              <a:rPr lang="en-US" altLang="zh-CN" sz="800" dirty="0"/>
              <a:t>="Ancestral Allele"&gt;</a:t>
            </a:r>
            <a:br>
              <a:rPr lang="en-US" altLang="zh-CN" sz="800" dirty="0"/>
            </a:br>
            <a:r>
              <a:rPr lang="en-US" altLang="zh-CN" sz="800" dirty="0"/>
              <a:t>##INFO=&lt;ID=</a:t>
            </a:r>
            <a:r>
              <a:rPr lang="en-US" altLang="zh-CN" sz="800" dirty="0" err="1"/>
              <a:t>DB,Number</a:t>
            </a:r>
            <a:r>
              <a:rPr lang="en-US" altLang="zh-CN" sz="800" dirty="0"/>
              <a:t>=0,Type=</a:t>
            </a:r>
            <a:r>
              <a:rPr lang="en-US" altLang="zh-CN" sz="800" dirty="0" err="1"/>
              <a:t>Flag,Description</a:t>
            </a:r>
            <a:r>
              <a:rPr lang="en-US" altLang="zh-CN" sz="800" dirty="0"/>
              <a:t>="</a:t>
            </a:r>
            <a:r>
              <a:rPr lang="en-US" altLang="zh-CN" sz="800" dirty="0" err="1"/>
              <a:t>dbSNP</a:t>
            </a:r>
            <a:r>
              <a:rPr lang="en-US" altLang="zh-CN" sz="800" dirty="0"/>
              <a:t> membership, build 129"&gt;</a:t>
            </a:r>
            <a:br>
              <a:rPr lang="en-US" altLang="zh-CN" sz="800" dirty="0"/>
            </a:br>
            <a:r>
              <a:rPr lang="en-US" altLang="zh-CN" sz="800" dirty="0"/>
              <a:t>##INFO=&lt;ID=H2,Number=0,Type=</a:t>
            </a:r>
            <a:r>
              <a:rPr lang="en-US" altLang="zh-CN" sz="800" dirty="0" err="1"/>
              <a:t>Flag,Description</a:t>
            </a:r>
            <a:r>
              <a:rPr lang="en-US" altLang="zh-CN" sz="800" dirty="0"/>
              <a:t>="HapMap2 membership"&gt;</a:t>
            </a:r>
            <a:br>
              <a:rPr lang="en-US" altLang="zh-CN" sz="800" dirty="0"/>
            </a:br>
            <a:r>
              <a:rPr lang="en-US" altLang="zh-CN" sz="800" dirty="0"/>
              <a:t>##FILTER=&lt;ID=q10,Description="Quality below 10"&gt;</a:t>
            </a:r>
            <a:br>
              <a:rPr lang="en-US" altLang="zh-CN" sz="800" dirty="0"/>
            </a:br>
            <a:r>
              <a:rPr lang="en-US" altLang="zh-CN" sz="800" dirty="0"/>
              <a:t>##FILTER=&lt;ID=s50,Description="Less than 50% of samples have data"&gt;</a:t>
            </a:r>
            <a:br>
              <a:rPr lang="en-US" altLang="zh-CN" sz="800" dirty="0"/>
            </a:br>
            <a:r>
              <a:rPr lang="en-US" altLang="zh-CN" sz="800" dirty="0"/>
              <a:t>##FORMAT=&lt;ID=</a:t>
            </a:r>
            <a:r>
              <a:rPr lang="en-US" altLang="zh-CN" sz="800" dirty="0" err="1"/>
              <a:t>GT,Number</a:t>
            </a:r>
            <a:r>
              <a:rPr lang="en-US" altLang="zh-CN" sz="800" dirty="0"/>
              <a:t>=1,Type=</a:t>
            </a:r>
            <a:r>
              <a:rPr lang="en-US" altLang="zh-CN" sz="800" dirty="0" err="1"/>
              <a:t>String,Description</a:t>
            </a:r>
            <a:r>
              <a:rPr lang="en-US" altLang="zh-CN" sz="800" dirty="0"/>
              <a:t>="Genotype"&gt;</a:t>
            </a:r>
            <a:br>
              <a:rPr lang="en-US" altLang="zh-CN" sz="800" dirty="0"/>
            </a:br>
            <a:r>
              <a:rPr lang="en-US" altLang="zh-CN" sz="800" dirty="0"/>
              <a:t>##FORMAT=&lt;ID=</a:t>
            </a:r>
            <a:r>
              <a:rPr lang="en-US" altLang="zh-CN" sz="800" dirty="0" err="1"/>
              <a:t>GQ,Number</a:t>
            </a:r>
            <a:r>
              <a:rPr lang="en-US" altLang="zh-CN" sz="800" dirty="0"/>
              <a:t>=1,Type=</a:t>
            </a:r>
            <a:r>
              <a:rPr lang="en-US" altLang="zh-CN" sz="800" dirty="0" err="1"/>
              <a:t>Integer,Description</a:t>
            </a:r>
            <a:r>
              <a:rPr lang="en-US" altLang="zh-CN" sz="800" dirty="0"/>
              <a:t>="Genotype Quality"&gt;</a:t>
            </a:r>
            <a:br>
              <a:rPr lang="en-US" altLang="zh-CN" sz="800" dirty="0"/>
            </a:br>
            <a:r>
              <a:rPr lang="en-US" altLang="zh-CN" sz="800" dirty="0"/>
              <a:t>##FORMAT=&lt;ID=</a:t>
            </a:r>
            <a:r>
              <a:rPr lang="en-US" altLang="zh-CN" sz="800" dirty="0" err="1"/>
              <a:t>DP,Number</a:t>
            </a:r>
            <a:r>
              <a:rPr lang="en-US" altLang="zh-CN" sz="800" dirty="0"/>
              <a:t>=1,Type=</a:t>
            </a:r>
            <a:r>
              <a:rPr lang="en-US" altLang="zh-CN" sz="800" dirty="0" err="1"/>
              <a:t>Integer,Description</a:t>
            </a:r>
            <a:r>
              <a:rPr lang="en-US" altLang="zh-CN" sz="800" dirty="0"/>
              <a:t>="Read Depth"&gt;</a:t>
            </a:r>
            <a:br>
              <a:rPr lang="en-US" altLang="zh-CN" sz="800" dirty="0"/>
            </a:br>
            <a:r>
              <a:rPr lang="en-US" altLang="zh-CN" sz="800" dirty="0"/>
              <a:t>##FORMAT=&lt;ID=</a:t>
            </a:r>
            <a:r>
              <a:rPr lang="en-US" altLang="zh-CN" sz="800" dirty="0" err="1"/>
              <a:t>HQ,Number</a:t>
            </a:r>
            <a:r>
              <a:rPr lang="en-US" altLang="zh-CN" sz="800" dirty="0"/>
              <a:t>=2,Type=</a:t>
            </a:r>
            <a:r>
              <a:rPr lang="en-US" altLang="zh-CN" sz="800" dirty="0" err="1"/>
              <a:t>Integer,Description</a:t>
            </a:r>
            <a:r>
              <a:rPr lang="en-US" altLang="zh-CN" sz="800" dirty="0"/>
              <a:t>="Haplotype Quality"&gt;</a:t>
            </a:r>
            <a:br>
              <a:rPr lang="en-US" altLang="zh-CN" sz="800" dirty="0"/>
            </a:br>
            <a:r>
              <a:rPr lang="en-US" altLang="zh-CN" sz="800" dirty="0"/>
              <a:t>#CHROM POS ID REF ALT QUAL FILTER INFO FORMAT NA00001 NA00002 NA00003</a:t>
            </a:r>
            <a:br>
              <a:rPr lang="en-US" altLang="zh-CN" sz="800" dirty="0"/>
            </a:br>
            <a:r>
              <a:rPr lang="en-US" altLang="zh-CN" sz="800" dirty="0"/>
              <a:t>20 14370 rs6054257 G A 29 PASS NS=3;DP=14;AF=0.5;DB;H2 GT:GQ:DP:HQ 0|0:48:1:51,51 1|0:48:8:51,51 1/1:43:5:.,.</a:t>
            </a:r>
            <a:br>
              <a:rPr lang="en-US" altLang="zh-CN" sz="800" dirty="0"/>
            </a:br>
            <a:r>
              <a:rPr lang="en-US" altLang="zh-CN" sz="800" dirty="0"/>
              <a:t>20 17330 . T A 3 q10 NS=3;DP=11;AF=0.017 GT:GQ:DP:HQ 0|0:49:3:58,50 0|1:3:5:65,3 0/0:41:3</a:t>
            </a:r>
            <a:br>
              <a:rPr lang="en-US" altLang="zh-CN" sz="800" dirty="0"/>
            </a:br>
            <a:r>
              <a:rPr lang="en-US" altLang="zh-CN" sz="800" dirty="0"/>
              <a:t>20 1110696 rs6040355 A G,T 67 PASS NS=2;DP=10;AF=0.333,0.667;AA=T;DB GT:GQ:DP:HQ 1|2:21:6:23,27 2|1:2:0:18,2 2/2:35:4</a:t>
            </a:r>
            <a:br>
              <a:rPr lang="en-US" altLang="zh-CN" sz="800" dirty="0"/>
            </a:br>
            <a:r>
              <a:rPr lang="en-US" altLang="zh-CN" sz="800" dirty="0"/>
              <a:t>20 1230237 . T . 47 PASS NS=3;DP=13;AA=T GT:GQ:DP:HQ 0|0:54:7:56,60 0|0:48:4:51,51 0/0:61:2</a:t>
            </a:r>
            <a:br>
              <a:rPr lang="en-US" altLang="zh-CN" sz="800" dirty="0"/>
            </a:br>
            <a:r>
              <a:rPr lang="en-US" altLang="zh-CN" sz="800" dirty="0"/>
              <a:t>20 1234567 microsat1 GTC G,GTCT 50 PASS NS=3;DP=9;AA=G GT:GQ:DP 0/1:35:4 0/2:17:2 1/1:40:3</a:t>
            </a:r>
            <a:endParaRPr lang="zh-CN" altLang="en-US" sz="800" dirty="0"/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485775" y="4419600"/>
            <a:ext cx="43994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/>
            <a:r>
              <a:rPr lang="en-US" altLang="zh-TW" b="1" dirty="0" smtClean="0">
                <a:solidFill>
                  <a:schemeClr val="accent3">
                    <a:lumMod val="50000"/>
                  </a:schemeClr>
                </a:solidFill>
              </a:rPr>
              <a:t>Sequence variants</a:t>
            </a:r>
            <a:r>
              <a:rPr lang="en-US" altLang="zh-TW" dirty="0" smtClean="0"/>
              <a:t> in </a:t>
            </a:r>
            <a:r>
              <a:rPr lang="en-US" altLang="zh-TW" b="1" u="sng" dirty="0" smtClean="0">
                <a:solidFill>
                  <a:srgbClr val="FF0000"/>
                </a:solidFill>
              </a:rPr>
              <a:t>ANNOVAR </a:t>
            </a:r>
            <a:r>
              <a:rPr lang="en-US" altLang="zh-TW" dirty="0" smtClean="0"/>
              <a:t>format</a:t>
            </a:r>
            <a:endParaRPr lang="zh-TW" altLang="en-US" dirty="0"/>
          </a:p>
        </p:txBody>
      </p:sp>
      <p:pic>
        <p:nvPicPr>
          <p:cNvPr id="19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772025"/>
            <a:ext cx="914400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160082"/>
              </p:ext>
            </p:extLst>
          </p:nvPr>
        </p:nvGraphicFramePr>
        <p:xfrm>
          <a:off x="752423" y="4874760"/>
          <a:ext cx="4276777" cy="1171831"/>
        </p:xfrm>
        <a:graphic>
          <a:graphicData uri="http://schemas.openxmlformats.org/drawingml/2006/table">
            <a:tbl>
              <a:tblPr/>
              <a:tblGrid>
                <a:gridCol w="302868"/>
                <a:gridCol w="735109"/>
                <a:gridCol w="1029000"/>
                <a:gridCol w="685800"/>
                <a:gridCol w="685800"/>
                <a:gridCol w="838200"/>
              </a:tblGrid>
              <a:tr h="225272">
                <a:tc>
                  <a:txBody>
                    <a:bodyPr/>
                    <a:lstStyle/>
                    <a:p>
                      <a:r>
                        <a:rPr lang="en-US" sz="900" b="1" dirty="0" err="1" smtClean="0">
                          <a:effectLst/>
                          <a:latin typeface="Verdana"/>
                        </a:rPr>
                        <a:t>Chr</a:t>
                      </a:r>
                      <a:endParaRPr lang="en-US" sz="900" dirty="0">
                        <a:effectLst/>
                        <a:latin typeface="Verdana"/>
                      </a:endParaRP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Verdana"/>
                        </a:rPr>
                        <a:t>Start</a:t>
                      </a:r>
                      <a:endParaRPr lang="en-US" sz="900">
                        <a:effectLst/>
                        <a:latin typeface="Verdana"/>
                      </a:endParaRP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Verdana"/>
                        </a:rPr>
                        <a:t>End</a:t>
                      </a:r>
                      <a:endParaRPr lang="en-US" sz="900">
                        <a:effectLst/>
                        <a:latin typeface="Verdana"/>
                      </a:endParaRP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>
                          <a:effectLst/>
                          <a:latin typeface="Verdana"/>
                        </a:rPr>
                        <a:t>Ref</a:t>
                      </a:r>
                      <a:endParaRPr lang="en-US" sz="900">
                        <a:effectLst/>
                        <a:latin typeface="Verdana"/>
                      </a:endParaRP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Obs</a:t>
                      </a:r>
                      <a:endParaRPr lang="en-US" sz="900" b="1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kern="1200" dirty="0" smtClean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Comments</a:t>
                      </a:r>
                      <a:endParaRPr lang="en-US" sz="900" b="1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900"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>
                          <a:effectLst/>
                          <a:latin typeface="Verdana"/>
                        </a:rPr>
                        <a:t>161003087</a:t>
                      </a: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>
                          <a:effectLst/>
                          <a:latin typeface="Verdana"/>
                        </a:rPr>
                        <a:t>161003087</a:t>
                      </a: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  <a:latin typeface="Verdana"/>
                        </a:rPr>
                        <a:t>C</a:t>
                      </a: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  <a:latin typeface="Verdana"/>
                        </a:rPr>
                        <a:t>T</a:t>
                      </a: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effectLst/>
                          <a:latin typeface="Verdana"/>
                        </a:rPr>
                        <a:t>a</a:t>
                      </a:r>
                      <a:endParaRPr lang="en-US" sz="900" dirty="0">
                        <a:effectLst/>
                        <a:latin typeface="Verdana"/>
                      </a:endParaRP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7296">
                <a:tc>
                  <a:txBody>
                    <a:bodyPr/>
                    <a:lstStyle/>
                    <a:p>
                      <a:r>
                        <a:rPr lang="en-US" altLang="zh-CN" sz="900"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effectLst/>
                          <a:latin typeface="Verdana"/>
                        </a:rPr>
                        <a:t>84647761</a:t>
                      </a: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>
                          <a:effectLst/>
                          <a:latin typeface="Verdana"/>
                        </a:rPr>
                        <a:t>84647761</a:t>
                      </a: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  <a:latin typeface="Verdana"/>
                        </a:rPr>
                        <a:t>C</a:t>
                      </a: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  <a:latin typeface="Verdana"/>
                        </a:rPr>
                        <a:t>T</a:t>
                      </a: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effectLst/>
                          <a:latin typeface="Verdana"/>
                        </a:rPr>
                        <a:t>b</a:t>
                      </a:r>
                      <a:endParaRPr lang="en-US" sz="900" dirty="0">
                        <a:effectLst/>
                        <a:latin typeface="Verdana"/>
                      </a:endParaRP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900"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>
                          <a:effectLst/>
                          <a:latin typeface="Verdana"/>
                        </a:rPr>
                        <a:t>13133880</a:t>
                      </a: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>
                          <a:effectLst/>
                          <a:latin typeface="Verdana"/>
                        </a:rPr>
                        <a:t>13133881</a:t>
                      </a: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  <a:latin typeface="Verdana"/>
                        </a:rPr>
                        <a:t>TC</a:t>
                      </a: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 smtClean="0">
                          <a:effectLst/>
                          <a:latin typeface="Verdana"/>
                        </a:rPr>
                        <a:t>v</a:t>
                      </a:r>
                      <a:endParaRPr lang="en-US" altLang="zh-CN" sz="900" dirty="0">
                        <a:effectLst/>
                        <a:latin typeface="Verdana"/>
                      </a:endParaRP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altLang="zh-CN" sz="900"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>
                          <a:effectLst/>
                          <a:latin typeface="Verdana"/>
                        </a:rPr>
                        <a:t>11326183</a:t>
                      </a: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>
                          <a:effectLst/>
                          <a:latin typeface="Verdana"/>
                        </a:rPr>
                        <a:t>11326183</a:t>
                      </a: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effectLst/>
                          <a:latin typeface="Verdana"/>
                        </a:rPr>
                        <a:t>-</a:t>
                      </a: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  <a:latin typeface="Verdana"/>
                        </a:rPr>
                        <a:t>AT</a:t>
                      </a: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effectLst/>
                          <a:latin typeface="Verdana"/>
                        </a:rPr>
                        <a:t>f</a:t>
                      </a:r>
                      <a:endParaRPr lang="en-US" sz="900" dirty="0">
                        <a:effectLst/>
                        <a:latin typeface="Verdana"/>
                      </a:endParaRP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2047">
                <a:tc>
                  <a:txBody>
                    <a:bodyPr/>
                    <a:lstStyle/>
                    <a:p>
                      <a:r>
                        <a:rPr lang="en-US" altLang="zh-CN" sz="900">
                          <a:effectLst/>
                          <a:latin typeface="Verdana"/>
                        </a:rPr>
                        <a:t>1</a:t>
                      </a: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>
                          <a:effectLst/>
                          <a:latin typeface="Verdana"/>
                        </a:rPr>
                        <a:t>105293754</a:t>
                      </a: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900">
                          <a:effectLst/>
                          <a:latin typeface="Verdana"/>
                        </a:rPr>
                        <a:t>105293754</a:t>
                      </a: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>
                          <a:effectLst/>
                          <a:latin typeface="Verdana"/>
                        </a:rPr>
                        <a:t>A</a:t>
                      </a: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effectLst/>
                          <a:latin typeface="Verdana"/>
                        </a:rPr>
                        <a:t>ATAAA</a:t>
                      </a: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>
                          <a:effectLst/>
                          <a:latin typeface="Verdana"/>
                        </a:rPr>
                        <a:t>d</a:t>
                      </a:r>
                      <a:endParaRPr lang="en-US" sz="900" dirty="0">
                        <a:effectLst/>
                        <a:latin typeface="Verdana"/>
                      </a:endParaRPr>
                    </a:p>
                  </a:txBody>
                  <a:tcPr marL="11911" marR="11911" marT="5956" marB="595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24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start the practical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492" y="1981201"/>
            <a:ext cx="6777317" cy="2362200"/>
          </a:xfrm>
        </p:spPr>
        <p:txBody>
          <a:bodyPr>
            <a:noAutofit/>
          </a:bodyPr>
          <a:lstStyle/>
          <a:p>
            <a:r>
              <a:rPr lang="en-US" dirty="0"/>
              <a:t>Follow the </a:t>
            </a:r>
            <a:r>
              <a:rPr lang="en-US" b="1" dirty="0" smtClean="0">
                <a:solidFill>
                  <a:srgbClr val="FF0000"/>
                </a:solidFill>
              </a:rPr>
              <a:t>instructions</a:t>
            </a:r>
          </a:p>
          <a:p>
            <a:r>
              <a:rPr lang="en-US" dirty="0" smtClean="0"/>
              <a:t>Everything can be found in the </a:t>
            </a:r>
            <a:r>
              <a:rPr lang="en-US" b="1" dirty="0" smtClean="0">
                <a:solidFill>
                  <a:srgbClr val="FF0000"/>
                </a:solidFill>
              </a:rPr>
              <a:t>online user ma</a:t>
            </a:r>
            <a:r>
              <a:rPr lang="en-US" dirty="0" smtClean="0"/>
              <a:t>nual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b="1" dirty="0" smtClean="0">
                <a:solidFill>
                  <a:srgbClr val="FF0000"/>
                </a:solidFill>
              </a:rPr>
              <a:t>short tutorial </a:t>
            </a:r>
            <a:r>
              <a:rPr lang="en-US" dirty="0" smtClean="0"/>
              <a:t>will help you known what you are doing</a:t>
            </a:r>
            <a:endParaRPr lang="en-US" dirty="0"/>
          </a:p>
        </p:txBody>
      </p:sp>
      <p:pic>
        <p:nvPicPr>
          <p:cNvPr id="3074" name="Picture 2" descr="C:\Users\mxli\AppData\Local\Microsoft\Windows\Temporary Internet Files\Content.IE5\YAV3N1H1\MC90008891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652162"/>
            <a:ext cx="1627632" cy="179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4600" y="4652162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50"/>
                </a:solidFill>
              </a:rPr>
              <a:t>Question!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9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General principle of deleteriousness prediction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" y="1484784"/>
            <a:ext cx="5274501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tgm6protein3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6761" y="2665884"/>
            <a:ext cx="3357556" cy="235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561680"/>
            <a:ext cx="3521019" cy="2531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607272"/>
            <a:ext cx="428114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18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Procedure for deleterious </a:t>
            </a:r>
            <a:r>
              <a:rPr lang="en-US" altLang="zh-CN" dirty="0" err="1" smtClean="0"/>
              <a:t>nsSNPs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29229"/>
            <a:ext cx="8801100" cy="505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87016" y="6487004"/>
            <a:ext cx="801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dirty="0"/>
              <a:t>Wu and Jiang (2012)The Scientific World Journal Volume 2013, Article ID 675851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3203848" y="1429229"/>
            <a:ext cx="2808312" cy="508197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vv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6250632" y="1556792"/>
            <a:ext cx="1296144" cy="4970862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vv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615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Tools for deleteriousness prediction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67047"/>
            <a:ext cx="894513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347864" y="6608385"/>
            <a:ext cx="57957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1200" dirty="0"/>
              <a:t>Dong et al. Human Molecular Genetics, 2015, 1–13 </a:t>
            </a:r>
            <a:r>
              <a:rPr lang="en-US" altLang="zh-CN" sz="1200" dirty="0" err="1"/>
              <a:t>doi</a:t>
            </a:r>
            <a:r>
              <a:rPr lang="en-US" altLang="zh-CN" sz="1200" dirty="0"/>
              <a:t>: 10.1093/</a:t>
            </a:r>
            <a:r>
              <a:rPr lang="en-US" altLang="zh-CN" sz="1200" dirty="0" err="1"/>
              <a:t>hmg</a:t>
            </a:r>
            <a:r>
              <a:rPr lang="en-US" altLang="zh-CN" sz="1200" dirty="0"/>
              <a:t>/ddu733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9337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024744" cy="1143000"/>
          </a:xfrm>
        </p:spPr>
        <p:txBody>
          <a:bodyPr>
            <a:normAutofit/>
          </a:bodyPr>
          <a:lstStyle/>
          <a:p>
            <a:r>
              <a:rPr lang="en-US" sz="2400" dirty="0"/>
              <a:t>Spearman's rank </a:t>
            </a:r>
            <a:r>
              <a:rPr lang="en-US" sz="2400" b="1" dirty="0"/>
              <a:t>correlation</a:t>
            </a:r>
            <a:r>
              <a:rPr lang="en-US" sz="2400" dirty="0"/>
              <a:t> matrix for the </a:t>
            </a:r>
            <a:r>
              <a:rPr lang="en-US" sz="2400" dirty="0" smtClean="0"/>
              <a:t>scores</a:t>
            </a:r>
            <a:endParaRPr lang="en-US" sz="2400" dirty="0"/>
          </a:p>
        </p:txBody>
      </p:sp>
      <p:pic>
        <p:nvPicPr>
          <p:cNvPr id="12290" name="Picture 10" descr="Description: Description: Pictur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5940425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4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061405"/>
              </p:ext>
            </p:extLst>
          </p:nvPr>
        </p:nvGraphicFramePr>
        <p:xfrm>
          <a:off x="755576" y="1867471"/>
          <a:ext cx="8077203" cy="1981203"/>
        </p:xfrm>
        <a:graphic>
          <a:graphicData uri="http://schemas.openxmlformats.org/drawingml/2006/table">
            <a:tbl>
              <a:tblPr>
                <a:tableStyleId>{37CE84F3-28C3-443E-9E96-99CF82512B78}</a:tableStyleId>
              </a:tblPr>
              <a:tblGrid>
                <a:gridCol w="903614"/>
                <a:gridCol w="977378"/>
                <a:gridCol w="885173"/>
                <a:gridCol w="885173"/>
                <a:gridCol w="885173"/>
                <a:gridCol w="885173"/>
                <a:gridCol w="885173"/>
                <a:gridCol w="885173"/>
                <a:gridCol w="885173"/>
              </a:tblGrid>
              <a:tr h="48959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Chromosome</a:t>
                      </a:r>
                      <a:endParaRPr lang="en-US" sz="1050" b="1" i="0" u="none" strike="noStrike" dirty="0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StartPosition</a:t>
                      </a:r>
                      <a:endParaRPr lang="en-US" sz="1050" b="1" i="0" u="none" strike="noStrike" dirty="0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ReferenceAlternativeAllele</a:t>
                      </a:r>
                      <a:endParaRPr lang="en-US" sz="1050" b="1" i="0" u="none" strike="noStrike" dirty="0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GeneSymbol</a:t>
                      </a:r>
                      <a:endParaRPr lang="en-US" sz="1050" b="1" i="0" u="none" strike="noStrike" dirty="0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Polyphen2_HDIV_pred</a:t>
                      </a:r>
                      <a:endParaRPr lang="en-US" sz="1050" b="1" i="0" u="none" strike="noStrike" dirty="0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</a:rPr>
                        <a:t>Polyphen2_HVAR_pred</a:t>
                      </a:r>
                      <a:endParaRPr lang="en-US" sz="1050" b="1" i="0" u="none" strike="noStrike" dirty="0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LRT_pred</a:t>
                      </a:r>
                      <a:endParaRPr lang="en-US" sz="1050" b="1" i="0" u="none" strike="noStrike" dirty="0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MutationTaster_pred</a:t>
                      </a:r>
                      <a:endParaRPr lang="en-US" sz="1050" b="1" i="0" u="none" strike="noStrike" dirty="0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 err="1">
                          <a:effectLst/>
                        </a:rPr>
                        <a:t>MutationAssessor_pred</a:t>
                      </a:r>
                      <a:endParaRPr lang="en-US" sz="1050" b="1" i="0" u="none" strike="noStrike" dirty="0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</a:tr>
              <a:tr h="214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8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133251794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A/C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KCNQ3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D;D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D;D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D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D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medium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</a:tr>
              <a:tr h="214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68669602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G/C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RPE65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B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B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en-US" sz="1050" b="0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0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en-US" sz="1050" b="0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low</a:t>
                      </a:r>
                      <a:endParaRPr lang="en-US" sz="105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</a:tr>
              <a:tr h="214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17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7517842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A/G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TP53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P;P;P;P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P;P;D;P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>
                          <a:solidFill>
                            <a:srgbClr val="FF0000"/>
                          </a:solidFill>
                          <a:effectLst/>
                        </a:rPr>
                        <a:t>N</a:t>
                      </a:r>
                      <a:endParaRPr lang="en-US" sz="1050" b="1" i="0" u="none" strike="noStrike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</a:t>
                      </a:r>
                      <a:endParaRPr lang="en-US" sz="105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medium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</a:tr>
              <a:tr h="214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18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45817276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C/T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MYO5B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B;P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B;B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D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D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medium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</a:tr>
              <a:tr h="4169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10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127412194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C/T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C10orf137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D;D;D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D;D;P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D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en-US" sz="105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low</a:t>
                      </a:r>
                      <a:endParaRPr lang="en-US" sz="105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</a:tr>
              <a:tr h="21493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170968107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C/T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ACTRT3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 dirty="0">
                          <a:effectLst/>
                        </a:rPr>
                        <a:t>D</a:t>
                      </a:r>
                      <a:endParaRPr lang="en-US" sz="1050" b="0" i="0" u="none" strike="noStrike" dirty="0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u="none" strike="noStrike">
                          <a:effectLst/>
                        </a:rPr>
                        <a:t>D</a:t>
                      </a:r>
                      <a:endParaRPr lang="en-US" sz="1050" b="0" i="0" u="none" strike="noStrike">
                        <a:effectLst/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</a:t>
                      </a:r>
                      <a:endParaRPr lang="en-US" sz="105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</a:t>
                      </a:r>
                      <a:endParaRPr lang="en-US" sz="105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high</a:t>
                      </a:r>
                      <a:endParaRPr lang="en-US" sz="1050" b="1" i="0" u="none" strike="noStrike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/>
                      </a:endParaRPr>
                    </a:p>
                  </a:txBody>
                  <a:tcPr marL="8579" marR="8579" marT="8579" marB="0" anchor="b"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99592" y="4171727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D: </a:t>
            </a:r>
            <a:r>
              <a:rPr lang="en-US" sz="1200" dirty="0" err="1" smtClean="0"/>
              <a:t>porobably</a:t>
            </a:r>
            <a:r>
              <a:rPr lang="en-US" sz="1200" dirty="0" smtClean="0"/>
              <a:t> damaging, P:possibly damaging, B: benign, N:neutral</a:t>
            </a:r>
          </a:p>
          <a:p>
            <a:r>
              <a:rPr lang="en-US" sz="1200" dirty="0" smtClean="0"/>
              <a:t>predicted </a:t>
            </a:r>
            <a:r>
              <a:rPr lang="en-US" sz="1200" dirty="0"/>
              <a:t>functional (high, medium), </a:t>
            </a:r>
            <a:endParaRPr lang="en-US" sz="1200" dirty="0" smtClean="0"/>
          </a:p>
          <a:p>
            <a:r>
              <a:rPr lang="en-US" sz="1200" dirty="0" smtClean="0"/>
              <a:t>predicted </a:t>
            </a:r>
            <a:r>
              <a:rPr lang="en-US" sz="1200" dirty="0"/>
              <a:t>non-functional (low, neutral)</a:t>
            </a: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dirty="0"/>
              <a:t>Inconsistent prediction</a:t>
            </a:r>
          </a:p>
        </p:txBody>
      </p:sp>
    </p:spTree>
    <p:extLst>
      <p:ext uri="{BB962C8B-B14F-4D97-AF65-F5344CB8AC3E}">
        <p14:creationId xmlns:p14="http://schemas.microsoft.com/office/powerpoint/2010/main" val="9965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458634" cy="1143000"/>
          </a:xfrm>
        </p:spPr>
        <p:txBody>
          <a:bodyPr>
            <a:normAutofit/>
          </a:bodyPr>
          <a:lstStyle/>
          <a:p>
            <a:r>
              <a:rPr lang="en-US" sz="2800" dirty="0"/>
              <a:t>D</a:t>
            </a:r>
            <a:r>
              <a:rPr lang="en-US" sz="2800" dirty="0" smtClean="0"/>
              <a:t>istinguishing </a:t>
            </a:r>
            <a:r>
              <a:rPr lang="en-US" sz="2800" dirty="0"/>
              <a:t>pathogenic </a:t>
            </a:r>
            <a:r>
              <a:rPr lang="en-US" sz="2800" dirty="0" err="1"/>
              <a:t>nsSNVs</a:t>
            </a:r>
            <a:r>
              <a:rPr lang="en-US" sz="2800" dirty="0"/>
              <a:t> from other </a:t>
            </a:r>
            <a:r>
              <a:rPr lang="en-US" sz="2800" b="1" dirty="0">
                <a:solidFill>
                  <a:srgbClr val="FF0000"/>
                </a:solidFill>
              </a:rPr>
              <a:t>rare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/>
              <a:t>nsSNVs</a:t>
            </a:r>
            <a:endParaRPr lang="en-US" sz="2800" dirty="0"/>
          </a:p>
        </p:txBody>
      </p:sp>
      <p:pic>
        <p:nvPicPr>
          <p:cNvPr id="13316" name="Picture 4" descr="\text{Precision}=\frac{tp}{tp+fp} \,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943600"/>
            <a:ext cx="1600200" cy="4191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3318" name="Picture 6" descr="\text{Recall}=\frac{tp}{tp+fn} \,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6407148"/>
            <a:ext cx="1381125" cy="41910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1506" name="Picture 2" descr="http://statgenpro.psychiatry.hku.hk/limx/kggseq/doc/imgs/mendelAUC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52600"/>
            <a:ext cx="8229601" cy="4337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58754" y="6172200"/>
            <a:ext cx="55610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receiver operating characteristic (ROC</a:t>
            </a:r>
            <a:r>
              <a:rPr lang="en-US" dirty="0" smtClean="0"/>
              <a:t>) curve </a:t>
            </a:r>
            <a:endParaRPr lang="en-US" dirty="0"/>
          </a:p>
        </p:txBody>
      </p:sp>
      <p:cxnSp>
        <p:nvCxnSpPr>
          <p:cNvPr id="5" name="直接连接符 4"/>
          <p:cNvCxnSpPr/>
          <p:nvPr/>
        </p:nvCxnSpPr>
        <p:spPr>
          <a:xfrm>
            <a:off x="458754" y="2590304"/>
            <a:ext cx="8280920" cy="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V="1">
            <a:off x="3779912" y="2492896"/>
            <a:ext cx="0" cy="3019896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形标注 7"/>
          <p:cNvSpPr/>
          <p:nvPr/>
        </p:nvSpPr>
        <p:spPr>
          <a:xfrm>
            <a:off x="5004048" y="2590304"/>
            <a:ext cx="1872208" cy="1126728"/>
          </a:xfrm>
          <a:prstGeom prst="wedgeEllipseCallout">
            <a:avLst>
              <a:gd name="adj1" fmla="val -241768"/>
              <a:gd name="adj2" fmla="val -50785"/>
            </a:avLst>
          </a:prstGeom>
          <a:noFill/>
          <a:ln w="317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FATHMM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337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-0.26771 -0.000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385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0" y="0"/>
            <a:ext cx="914400" cy="0"/>
          </a:xfrm>
          <a:prstGeom prst="line">
            <a:avLst/>
          </a:prstGeom>
          <a:ln w="0" cap="flat" cmpd="sng" algn="ctr">
            <a:solidFill>
              <a:srgbClr val="FB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rotWithShape="0">
                    <a:scrgbClr r="0" g="0" b="0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81000"/>
            <a:ext cx="7024744" cy="1143000"/>
          </a:xfrm>
        </p:spPr>
        <p:txBody>
          <a:bodyPr>
            <a:normAutofit/>
          </a:bodyPr>
          <a:lstStyle/>
          <a:p>
            <a:r>
              <a:rPr lang="en-US" altLang="zh-CN" sz="3200" dirty="0" smtClean="0"/>
              <a:t>Solution?</a:t>
            </a:r>
            <a:br>
              <a:rPr lang="en-US" altLang="zh-CN" sz="3200" dirty="0" smtClean="0"/>
            </a:br>
            <a:r>
              <a:rPr lang="en-US" altLang="zh-CN" sz="3200" dirty="0" smtClean="0"/>
              <a:t>--</a:t>
            </a:r>
            <a:r>
              <a:rPr lang="en-US" sz="3200" dirty="0" smtClean="0"/>
              <a:t>Combined prediction</a:t>
            </a:r>
            <a:endParaRPr lang="en-US" sz="32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37253" y="2590800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Logistic </a:t>
            </a:r>
            <a:r>
              <a:rPr lang="en-US" sz="3200" dirty="0"/>
              <a:t>regression </a:t>
            </a:r>
            <a:r>
              <a:rPr lang="en-US" sz="3200" dirty="0" smtClean="0"/>
              <a:t>model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043492" y="1676400"/>
                <a:ext cx="6777317" cy="1142999"/>
              </a:xfrm>
            </p:spPr>
            <p:txBody>
              <a:bodyPr>
                <a:normAutofit fontScale="70000" lnSpcReduction="20000"/>
              </a:bodyPr>
              <a:lstStyle/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𝐶𝑜𝑚𝑏𝑖𝑛𝑒𝑑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b="0" i="1" dirty="0" smtClean="0">
                  <a:latin typeface="Cambria Math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𝑤𝑒𝑖𝑔h𝑡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𝑡𝑜𝑜𝑙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𝑤𝑒𝑖𝑔h𝑡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𝑡𝑜𝑜𝑙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𝑤𝑒𝑖𝑔h𝑡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∗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𝑡𝑜𝑜𝑙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492" y="1676400"/>
                <a:ext cx="6777317" cy="1142999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 descr="pl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249" y="3858208"/>
            <a:ext cx="2686504" cy="2113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10000" y="3962400"/>
            <a:ext cx="44196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Benchmark dataset</a:t>
            </a:r>
          </a:p>
          <a:p>
            <a:pPr marL="36576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5,340 disease-causal alleles  vs. 4,752 </a:t>
            </a:r>
            <a:r>
              <a:rPr lang="en-US" b="1" dirty="0" smtClean="0">
                <a:solidFill>
                  <a:schemeClr val="tx1"/>
                </a:solidFill>
              </a:rPr>
              <a:t>rare</a:t>
            </a:r>
            <a:r>
              <a:rPr lang="en-US" dirty="0" smtClean="0">
                <a:solidFill>
                  <a:schemeClr val="tx1"/>
                </a:solidFill>
              </a:rPr>
              <a:t> non-disease-causal </a:t>
            </a:r>
            <a:r>
              <a:rPr lang="en-US" dirty="0" err="1" smtClean="0">
                <a:solidFill>
                  <a:schemeClr val="tx1"/>
                </a:solidFill>
              </a:rPr>
              <a:t>nsSNVs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095328" y="6470134"/>
            <a:ext cx="40486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altLang="zh-CN" dirty="0"/>
              <a:t>Li et al. PLoS Genet. 2013;9(1):e1003143.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315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2731</Words>
  <Application>Microsoft Office PowerPoint</Application>
  <PresentationFormat>全屏显示(4:3)</PresentationFormat>
  <Paragraphs>555</Paragraphs>
  <Slides>22</Slides>
  <Notes>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</vt:lpstr>
      <vt:lpstr>Pathogenic prioritization of non-synonymous variants in exome sequencing studies</vt:lpstr>
      <vt:lpstr>Non-synonymous variants [nsSNPs] (Mutations altering amino acids)</vt:lpstr>
      <vt:lpstr>General principle of deleteriousness prediction</vt:lpstr>
      <vt:lpstr>Procedure for deleterious nsSNPs</vt:lpstr>
      <vt:lpstr>Tools for deleteriousness prediction</vt:lpstr>
      <vt:lpstr>Spearman's rank correlation matrix for the scores</vt:lpstr>
      <vt:lpstr>Inconsistent prediction</vt:lpstr>
      <vt:lpstr>Distinguishing pathogenic nsSNVs from other rare nsSNVs</vt:lpstr>
      <vt:lpstr>Solution? --Combined prediction</vt:lpstr>
      <vt:lpstr>Criticisms</vt:lpstr>
      <vt:lpstr>dbNSFP database (v2.9)</vt:lpstr>
      <vt:lpstr>Practical with KGGSeq</vt:lpstr>
      <vt:lpstr>PowerPoint 演示文稿</vt:lpstr>
      <vt:lpstr>PowerPoint 演示文稿</vt:lpstr>
      <vt:lpstr>Why do we need kggseq?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Let’s start the practical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MXLi</dc:creator>
  <cp:lastModifiedBy>MXLi</cp:lastModifiedBy>
  <cp:revision>75</cp:revision>
  <dcterms:created xsi:type="dcterms:W3CDTF">2015-03-03T18:58:49Z</dcterms:created>
  <dcterms:modified xsi:type="dcterms:W3CDTF">2015-03-04T18:44:58Z</dcterms:modified>
</cp:coreProperties>
</file>