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4" r:id="rId1"/>
  </p:sldMasterIdLst>
  <p:notesMasterIdLst>
    <p:notesMasterId r:id="rId23"/>
  </p:notesMasterIdLst>
  <p:sldIdLst>
    <p:sldId id="256" r:id="rId2"/>
    <p:sldId id="327" r:id="rId3"/>
    <p:sldId id="329" r:id="rId4"/>
    <p:sldId id="299" r:id="rId5"/>
    <p:sldId id="326" r:id="rId6"/>
    <p:sldId id="303" r:id="rId7"/>
    <p:sldId id="332" r:id="rId8"/>
    <p:sldId id="302" r:id="rId9"/>
    <p:sldId id="308" r:id="rId10"/>
    <p:sldId id="335" r:id="rId11"/>
    <p:sldId id="320" r:id="rId12"/>
    <p:sldId id="321" r:id="rId13"/>
    <p:sldId id="323" r:id="rId14"/>
    <p:sldId id="337" r:id="rId15"/>
    <p:sldId id="331" r:id="rId16"/>
    <p:sldId id="324" r:id="rId17"/>
    <p:sldId id="295" r:id="rId18"/>
    <p:sldId id="296" r:id="rId19"/>
    <p:sldId id="311" r:id="rId20"/>
    <p:sldId id="336" r:id="rId21"/>
    <p:sldId id="33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64" autoAdjust="0"/>
  </p:normalViewPr>
  <p:slideViewPr>
    <p:cSldViewPr>
      <p:cViewPr varScale="1">
        <p:scale>
          <a:sx n="54" d="100"/>
          <a:sy n="54" d="100"/>
        </p:scale>
        <p:origin x="-18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D27B2-9397-4879-BA7F-A38BDAADF469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265B8-241D-4AC4-90D5-63BE34C11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3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ea typeface="新細明體" pitchFamily="18" charset="-12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fld id="{43AF5B79-5CB4-4A86-8C8F-AF1746D1AD3C}" type="slidenum">
              <a:rPr lang="en-US" altLang="zh-CN" smtClean="0"/>
              <a:pPr eaLnBrk="1" hangingPunct="1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lead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65B8-241D-4AC4-90D5-63BE34C115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4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Assume…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proposed  … we hope this mathematical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hybridization could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Specifically,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is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GATES is a representative of the best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picking tests. The set-based p-value is equal to the p value multiplying  a factor related to the effective number of independent tests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scaled chi-square test is a representative of the all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aggregating tests.  It use a scale C to adjust for the dependency between  p values. Here the C is relevant to the covariance of p values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important reason why we choose the two tests is because both can accurately account for .. without using 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Brown, M.B. (1975). A method for combining non-independent, one-sided tests of significance. Biometrics 31, 987-992.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65B8-241D-4AC4-90D5-63BE34C115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1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Starting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The critical</a:t>
            </a:r>
            <a:r>
              <a:rPr lang="en-US" baseline="0" dirty="0" smtClean="0"/>
              <a:t> point is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2BE54-2B33-4B60-844A-1F795CAF8F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20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Better</a:t>
            </a:r>
            <a:r>
              <a:rPr lang="en-US" baseline="0" dirty="0" smtClean="0"/>
              <a:t> than its parental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65B8-241D-4AC4-90D5-63BE34C115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latin typeface="Arial" pitchFamily="34" charset="0"/>
                <a:ea typeface="宋体" pitchFamily="2" charset="-122"/>
              </a:rPr>
              <a:t>Stahl, E.A. et al. Genome-wide association study meta-analysis identifies seven new rheumatoid arthritis risk loci. </a:t>
            </a:r>
            <a:r>
              <a:rPr lang="en-US" altLang="zh-CN" sz="1200" i="1" dirty="0" smtClean="0">
                <a:latin typeface="Arial" pitchFamily="34" charset="0"/>
                <a:ea typeface="宋体" pitchFamily="2" charset="-122"/>
              </a:rPr>
              <a:t>Nature genetics</a:t>
            </a:r>
            <a:r>
              <a:rPr lang="en-US" altLang="zh-CN" sz="1200" dirty="0" smtClean="0">
                <a:latin typeface="Arial" pitchFamily="34" charset="0"/>
                <a:ea typeface="宋体" pitchFamily="2" charset="-122"/>
              </a:rPr>
              <a:t> </a:t>
            </a:r>
            <a:r>
              <a:rPr lang="en-US" altLang="zh-CN" sz="1200" b="1" dirty="0" smtClean="0">
                <a:latin typeface="Arial" pitchFamily="34" charset="0"/>
                <a:ea typeface="宋体" pitchFamily="2" charset="-122"/>
              </a:rPr>
              <a:t>42</a:t>
            </a:r>
            <a:r>
              <a:rPr lang="en-US" altLang="zh-CN" sz="1200" dirty="0" smtClean="0">
                <a:latin typeface="Arial" pitchFamily="34" charset="0"/>
                <a:ea typeface="宋体" pitchFamily="2" charset="-122"/>
              </a:rPr>
              <a:t>, 508-514 (2010).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65B8-241D-4AC4-90D5-63BE34C115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4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Fig. 2. Radial power plots for six trait-generating genotype–phenotype models</a:t>
            </a:r>
          </a:p>
          <a:p>
            <a:r>
              <a:rPr lang="en-US" altLang="zh-CN" dirty="0" smtClean="0"/>
              <a:t>(A–F) and various genetic situations (I–XI). (A) 1-factor model with gene</a:t>
            </a:r>
          </a:p>
          <a:p>
            <a:r>
              <a:rPr lang="en-US" altLang="zh-CN" dirty="0" smtClean="0"/>
              <a:t>effects on the latent factor. (B) 1-factor model with gene affecting only one</a:t>
            </a:r>
          </a:p>
          <a:p>
            <a:r>
              <a:rPr lang="en-US" altLang="zh-CN" dirty="0" smtClean="0"/>
              <a:t>phenotype directly. (C) 4-factor model with gene effect on only one of four</a:t>
            </a:r>
          </a:p>
          <a:p>
            <a:r>
              <a:rPr lang="en-US" altLang="zh-CN" dirty="0" smtClean="0"/>
              <a:t>latent factors. (D) 4-factor model with gene affecting only one phenotype</a:t>
            </a:r>
          </a:p>
          <a:p>
            <a:r>
              <a:rPr lang="en-US" altLang="zh-CN" dirty="0" smtClean="0"/>
              <a:t>directly. (E) Network model mimicking 1-factor model with gene affecting one</a:t>
            </a:r>
          </a:p>
          <a:p>
            <a:r>
              <a:rPr lang="en-US" altLang="zh-CN" dirty="0" smtClean="0"/>
              <a:t>phenotype directly and all related phenotypes indirectly. (F) Network model</a:t>
            </a:r>
          </a:p>
          <a:p>
            <a:r>
              <a:rPr lang="en-US" altLang="zh-CN" dirty="0" smtClean="0"/>
              <a:t>mimicking 4-factor model with gene affecting one phenotype directly and all</a:t>
            </a:r>
          </a:p>
          <a:p>
            <a:r>
              <a:rPr lang="en-US" altLang="zh-CN" dirty="0" smtClean="0"/>
              <a:t>related phenotypes indirectly. I–III represent results for the large gene (60</a:t>
            </a:r>
          </a:p>
          <a:p>
            <a:r>
              <a:rPr lang="en-US" altLang="zh-CN" dirty="0" smtClean="0"/>
              <a:t>SNPs): (I): eight LD blocks, one DSL; (II): eight LD blocks, eight DSL; (III): eight</a:t>
            </a:r>
          </a:p>
          <a:p>
            <a:r>
              <a:rPr lang="en-US" altLang="zh-CN" dirty="0" smtClean="0"/>
              <a:t>LD blocks, eight DSL of opposite effect. IV–XI represent result for a small</a:t>
            </a:r>
          </a:p>
          <a:p>
            <a:r>
              <a:rPr lang="en-US" altLang="zh-CN" dirty="0" smtClean="0"/>
              <a:t>gene (10 SNPs): (IV): one LD block, one DSL; (V): one LD block, two DSL; (VI):</a:t>
            </a:r>
          </a:p>
          <a:p>
            <a:r>
              <a:rPr lang="en-US" altLang="zh-CN" dirty="0" smtClean="0"/>
              <a:t>one LD block, four DSL; (VII): two LD blocks, one DSL; (VIII): two LD blocks,</a:t>
            </a:r>
          </a:p>
          <a:p>
            <a:r>
              <a:rPr lang="en-US" altLang="zh-CN" dirty="0" smtClean="0"/>
              <a:t>two DSL; (IX): two LD block, two DSL of opposite effect; (X): one LD block,</a:t>
            </a:r>
          </a:p>
          <a:p>
            <a:r>
              <a:rPr lang="en-US" altLang="zh-CN" dirty="0" smtClean="0"/>
              <a:t>one DSL conveying opposite effects on different phenotypes (that in network</a:t>
            </a:r>
          </a:p>
          <a:p>
            <a:r>
              <a:rPr lang="en-US" altLang="zh-CN" dirty="0" smtClean="0"/>
              <a:t>models resided in the same cluster); (XI): one LD block, one DSL conveying</a:t>
            </a:r>
          </a:p>
          <a:p>
            <a:r>
              <a:rPr lang="en-US" altLang="zh-CN" dirty="0" smtClean="0"/>
              <a:t>opposite effects on phenotypes in different clusters. Specific power results</a:t>
            </a:r>
          </a:p>
          <a:p>
            <a:r>
              <a:rPr lang="en-US" altLang="zh-CN" dirty="0" smtClean="0"/>
              <a:t>and Type I error rates for all scenarios are in Supplementary Tables S2–S7.</a:t>
            </a:r>
          </a:p>
          <a:p>
            <a:r>
              <a:rPr lang="en-US" altLang="zh-CN" dirty="0" smtClean="0"/>
              <a:t>Because MGAS has less power to detect larger genes (see Supplementary</a:t>
            </a:r>
          </a:p>
          <a:p>
            <a:r>
              <a:rPr lang="en-US" altLang="zh-CN" dirty="0" smtClean="0"/>
              <a:t>Material), small genes and large genes were simulated to explain 0.5 and 1%</a:t>
            </a:r>
          </a:p>
          <a:p>
            <a:r>
              <a:rPr lang="en-US" altLang="zh-CN" dirty="0" smtClean="0"/>
              <a:t>of the variance, respectively. Power results of the five methods are thus not</a:t>
            </a:r>
          </a:p>
          <a:p>
            <a:r>
              <a:rPr lang="en-US" altLang="zh-CN" dirty="0" smtClean="0"/>
              <a:t>directly comparable between scenarios (see Supplementary Material)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65B8-241D-4AC4-90D5-63BE34C115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52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nine quantitative metabolic traits measured in the population-based NFBC1966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(N?4763;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Sabatti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2009), obtained from the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dbGaP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database.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were available for triglycerides (TG), high-density lipoprotein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(HDL), low-density lipoprotein (LDL), glucose (GLU), insulin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(INS), C-reactive protein (CRP), body mass index (BMI) and systolic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diastolic blood pressure (SBP, DBP),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65B8-241D-4AC4-90D5-63BE34C115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99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1FF5E7D-8D17-465F-922A-2DD4F0CA922E}" type="slidenum">
              <a:rPr lang="en-US" altLang="en-US" sz="1200" smtClean="0"/>
              <a:pPr eaLnBrk="1" hangingPunct="1"/>
              <a:t>16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7833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724400" y="30480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D428A47-C88C-4329-8959-BAAC6B6C6A6B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4" descr="C:\Users\swchoi\Desktop\1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766" y1="377" x2="8766" y2="377"/>
                        <a14:foregroundMark x1="8766" y1="1055" x2="8851" y2="29314"/>
                        <a14:foregroundMark x1="90723" y1="29540" x2="9021" y2="29314"/>
                        <a14:foregroundMark x1="90723" y1="29691" x2="90979" y2="0"/>
                        <a14:foregroundMark x1="90894" y1="151" x2="8596" y2="151"/>
                        <a14:foregroundMark x1="8766" y1="151" x2="90298" y2="29314"/>
                        <a14:foregroundMark x1="9191" y1="29314" x2="90723" y2="377"/>
                        <a14:foregroundMark x1="49702" y1="377" x2="49872" y2="29314"/>
                        <a14:foregroundMark x1="8596" y1="15373" x2="90553" y2="14619"/>
                        <a14:foregroundMark x1="9191" y1="15448" x2="49702" y2="29691"/>
                        <a14:foregroundMark x1="49872" y1="29691" x2="90468" y2="14846"/>
                        <a14:foregroundMark x1="90468" y1="14846" x2="49021" y2="0"/>
                        <a14:foregroundMark x1="49617" y1="528" x2="8766" y2="15072"/>
                        <a14:foregroundMark x1="86213" y1="1055" x2="72255" y2="27882"/>
                        <a14:foregroundMark x1="84085" y1="2035" x2="89447" y2="12811"/>
                        <a14:foregroundMark x1="90468" y1="29390" x2="27064" y2="77242"/>
                        <a14:foregroundMark x1="9021" y1="29540" x2="78979" y2="70460"/>
                        <a14:foregroundMark x1="64936" y1="31952" x2="50468" y2="74906"/>
                        <a14:foregroundMark x1="29447" y1="35418" x2="65617" y2="56669"/>
                        <a14:foregroundMark x1="35660" y1="33685" x2="89277" y2="53052"/>
                        <a14:foregroundMark x1="62213" y1="32027" x2="33702" y2="66466"/>
                        <a14:foregroundMark x1="12170" y1="1281" x2="14383" y2="17257"/>
                        <a14:foregroundMark x1="76681" y1="5576" x2="63064" y2="24491"/>
                        <a14:foregroundMark x1="50468" y1="30897" x2="71574" y2="67596"/>
                        <a14:foregroundMark x1="69191" y1="30897" x2="67149" y2="72344"/>
                        <a14:foregroundMark x1="56085" y1="68953" x2="67489" y2="33459"/>
                        <a14:foregroundMark x1="48170" y1="65561" x2="22043" y2="39563"/>
                        <a14:foregroundMark x1="50894" y1="63075" x2="33872" y2="34589"/>
                        <a14:foregroundMark x1="22638" y1="73399" x2="39404" y2="41221"/>
                        <a14:foregroundMark x1="41617" y1="83647" x2="26298" y2="43632"/>
                        <a14:foregroundMark x1="26894" y1="71138" x2="37532" y2="42577"/>
                        <a14:foregroundMark x1="37532" y1="42577" x2="41787" y2="43858"/>
                        <a14:foregroundMark x1="13957" y1="56895" x2="57277" y2="55313"/>
                        <a14:foregroundMark x1="18213" y1="69631" x2="9872" y2="76262"/>
                        <a14:foregroundMark x1="13702" y1="68500" x2="14979" y2="82442"/>
                        <a14:foregroundMark x1="5447" y1="76112" x2="21106" y2="72645"/>
                        <a14:foregroundMark x1="23915" y1="74981" x2="10298" y2="80407"/>
                        <a14:foregroundMark x1="15149" y1="66843" x2="10723" y2="79050"/>
                        <a14:foregroundMark x1="10723" y1="66240" x2="12596" y2="79879"/>
                        <a14:foregroundMark x1="7745" y1="69706" x2="13702" y2="80784"/>
                        <a14:foregroundMark x1="1617" y1="77167" x2="53957" y2="95252"/>
                        <a14:foregroundMark x1="3319" y1="79503" x2="43064" y2="96835"/>
                        <a14:foregroundMark x1="11149" y1="87415" x2="74809" y2="94348"/>
                        <a14:foregroundMark x1="22809" y1="93971" x2="89702" y2="86662"/>
                        <a14:foregroundMark x1="43234" y1="98719" x2="99234" y2="77769"/>
                        <a14:foregroundMark x1="11404" y1="14619" x2="18638" y2="30821"/>
                        <a14:foregroundMark x1="55830" y1="1884" x2="83064" y2="3165"/>
                        <a14:foregroundMark x1="51149" y1="99472" x2="86723" y2="86059"/>
                        <a14:foregroundMark x1="87149" y1="65561" x2="83660" y2="86059"/>
                        <a14:foregroundMark x1="68170" y1="87038" x2="96511" y2="74228"/>
                        <a14:foregroundMark x1="96000" y1="76036" x2="88170" y2="65335"/>
                        <a14:foregroundMark x1="80340" y1="79653" x2="84766" y2="67069"/>
                        <a14:foregroundMark x1="18677" y1="28366" x2="76566" y2="26413"/>
                        <a14:foregroundMark x1="84455" y1="24358" x2="41879" y2="6886"/>
                        <a14:foregroundMark x1="44432" y1="32785" x2="39559" y2="82117"/>
                        <a14:foregroundMark x1="19838" y1="81295" x2="34455" y2="87873"/>
                        <a14:foregroundMark x1="96636" y1="82014" x2="67865" y2="97122"/>
                        <a14:foregroundMark x1="8933" y1="66906" x2="2436" y2="76978"/>
                        <a14:foregroundMark x1="1160" y1="76362" x2="1508" y2="79856"/>
                        <a14:foregroundMark x1="1276" y1="80062" x2="14501" y2="90339"/>
                        <a14:foregroundMark x1="22738" y1="94347" x2="42923" y2="99075"/>
                        <a14:foregroundMark x1="27030" y1="95786" x2="39559" y2="98767"/>
                        <a14:foregroundMark x1="42807" y1="99075" x2="50116" y2="99589"/>
                        <a14:foregroundMark x1="51160" y1="99486" x2="61833" y2="98664"/>
                        <a14:foregroundMark x1="69490" y1="96917" x2="82831" y2="91572"/>
                        <a14:foregroundMark x1="88747" y1="65159" x2="91299" y2="65570"/>
                        <a14:foregroundMark x1="34571" y1="87359" x2="45128" y2="89311"/>
                        <a14:foregroundMark x1="46056" y1="89311" x2="51972" y2="89414"/>
                        <a14:foregroundMark x1="55220" y1="89003" x2="61833" y2="88181"/>
                        <a14:foregroundMark x1="958" y1="79887" x2="0" y2="78187"/>
                        <a14:foregroundMark x1="9585" y1="16431" x2="9585" y2="30878"/>
                        <a14:foregroundMark x1="9265" y1="19263" x2="9265" y2="28045"/>
                        <a14:foregroundMark x1="9265" y1="15864" x2="9265" y2="20397"/>
                        <a14:foregroundMark x1="9265" y1="15864" x2="9585" y2="29178"/>
                        <a14:foregroundMark x1="14576" y1="90120" x2="22712" y2="94311"/>
                        <a14:foregroundMark x1="62373" y1="98503" x2="67458" y2="97305"/>
                        <a14:foregroundMark x1="92203" y1="66467" x2="95932" y2="72754"/>
                        <a14:foregroundMark x1="90169" y1="599" x2="90508" y2="4491"/>
                        <a14:foregroundMark x1="45763" y1="99401" x2="50847" y2="99401"/>
                        <a14:foregroundMark x1="40000" y1="99102" x2="49492" y2="99701"/>
                        <a14:foregroundMark x1="49831" y1="99701" x2="56271" y2="99102"/>
                        <a14:foregroundMark x1="83729" y1="66467" x2="86441" y2="65269"/>
                        <a14:backgroundMark x1="8701" y1="18499" x2="8701" y2="18499"/>
                        <a14:backgroundMark x1="8701" y1="29702" x2="8585" y2="1439"/>
                        <a14:backgroundMark x1="91299" y1="7708" x2="91067" y2="0"/>
                        <a14:backgroundMark x1="639" y1="81303" x2="0" y2="79320"/>
                        <a14:backgroundMark x1="24407" y1="79940" x2="38644" y2="86228"/>
                        <a14:backgroundMark x1="39322" y1="99701" x2="43051" y2="99701"/>
                        <a14:backgroundMark x1="43390" y1="99701" x2="46441" y2="99701"/>
                        <a14:backgroundMark x1="43051" y1="99701" x2="44068" y2="99701"/>
                        <a14:backgroundMark x1="57288" y1="99701" x2="53898" y2="99701"/>
                        <a14:backgroundMark x1="91525" y1="7485" x2="91525" y2="16168"/>
                        <a14:backgroundMark x1="89492" y1="54790" x2="90169" y2="51497"/>
                        <a14:backgroundMark x1="84407" y1="65868" x2="87458" y2="62874"/>
                        <a14:backgroundMark x1="88475" y1="63473" x2="85763" y2="64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15" y="69422"/>
            <a:ext cx="1287885" cy="145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057400"/>
            <a:ext cx="3419856" cy="37490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57400"/>
            <a:ext cx="3419856" cy="37490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A47-C88C-4329-8959-BAAC6B6C6A6B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4" descr="C:\Users\swchoi\Desktop\1d.jpg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8766" y1="377" x2="8766" y2="377"/>
                        <a14:foregroundMark x1="8766" y1="1055" x2="8851" y2="29314"/>
                        <a14:foregroundMark x1="90723" y1="29540" x2="9021" y2="29314"/>
                        <a14:foregroundMark x1="90723" y1="29691" x2="90979" y2="0"/>
                        <a14:foregroundMark x1="90894" y1="151" x2="8596" y2="151"/>
                        <a14:foregroundMark x1="8766" y1="151" x2="90298" y2="29314"/>
                        <a14:foregroundMark x1="9191" y1="29314" x2="90723" y2="377"/>
                        <a14:foregroundMark x1="49702" y1="377" x2="49872" y2="29314"/>
                        <a14:foregroundMark x1="8596" y1="15373" x2="90553" y2="14619"/>
                        <a14:foregroundMark x1="9191" y1="15448" x2="49702" y2="29691"/>
                        <a14:foregroundMark x1="49872" y1="29691" x2="90468" y2="14846"/>
                        <a14:foregroundMark x1="90468" y1="14846" x2="49021" y2="0"/>
                        <a14:foregroundMark x1="49617" y1="528" x2="8766" y2="15072"/>
                        <a14:foregroundMark x1="86213" y1="1055" x2="72255" y2="27882"/>
                        <a14:foregroundMark x1="84085" y1="2035" x2="89447" y2="12811"/>
                        <a14:foregroundMark x1="90468" y1="29390" x2="27064" y2="77242"/>
                        <a14:foregroundMark x1="9021" y1="29540" x2="78979" y2="70460"/>
                        <a14:foregroundMark x1="64936" y1="31952" x2="50468" y2="74906"/>
                        <a14:foregroundMark x1="29447" y1="35418" x2="65617" y2="56669"/>
                        <a14:foregroundMark x1="35660" y1="33685" x2="89277" y2="53052"/>
                        <a14:foregroundMark x1="62213" y1="32027" x2="33702" y2="66466"/>
                        <a14:foregroundMark x1="12170" y1="1281" x2="14383" y2="17257"/>
                        <a14:foregroundMark x1="76681" y1="5576" x2="63064" y2="24491"/>
                        <a14:foregroundMark x1="50468" y1="30897" x2="71574" y2="67596"/>
                        <a14:foregroundMark x1="69191" y1="30897" x2="67149" y2="72344"/>
                        <a14:foregroundMark x1="56085" y1="68953" x2="67489" y2="33459"/>
                        <a14:foregroundMark x1="48170" y1="65561" x2="22043" y2="39563"/>
                        <a14:foregroundMark x1="50894" y1="63075" x2="33872" y2="34589"/>
                        <a14:foregroundMark x1="22638" y1="73399" x2="39404" y2="41221"/>
                        <a14:foregroundMark x1="41617" y1="83647" x2="26298" y2="43632"/>
                        <a14:foregroundMark x1="26894" y1="71138" x2="37532" y2="42577"/>
                        <a14:foregroundMark x1="37532" y1="42577" x2="41787" y2="43858"/>
                        <a14:foregroundMark x1="13957" y1="56895" x2="57277" y2="55313"/>
                        <a14:foregroundMark x1="18213" y1="69631" x2="9872" y2="76262"/>
                        <a14:foregroundMark x1="13702" y1="68500" x2="14979" y2="82442"/>
                        <a14:foregroundMark x1="5447" y1="76112" x2="21106" y2="72645"/>
                        <a14:foregroundMark x1="23915" y1="74981" x2="10298" y2="80407"/>
                        <a14:foregroundMark x1="15149" y1="66843" x2="10723" y2="79050"/>
                        <a14:foregroundMark x1="10723" y1="66240" x2="12596" y2="79879"/>
                        <a14:foregroundMark x1="7745" y1="69706" x2="13702" y2="80784"/>
                        <a14:foregroundMark x1="1617" y1="77167" x2="53957" y2="95252"/>
                        <a14:foregroundMark x1="3319" y1="79503" x2="43064" y2="96835"/>
                        <a14:foregroundMark x1="11149" y1="87415" x2="74809" y2="94348"/>
                        <a14:foregroundMark x1="22809" y1="93971" x2="89702" y2="86662"/>
                        <a14:foregroundMark x1="43234" y1="98719" x2="99234" y2="77769"/>
                        <a14:foregroundMark x1="11404" y1="14619" x2="18638" y2="30821"/>
                        <a14:foregroundMark x1="55830" y1="1884" x2="83064" y2="3165"/>
                        <a14:foregroundMark x1="51149" y1="99472" x2="86723" y2="86059"/>
                        <a14:foregroundMark x1="87149" y1="65561" x2="83660" y2="86059"/>
                        <a14:foregroundMark x1="68170" y1="87038" x2="96511" y2="74228"/>
                        <a14:foregroundMark x1="96000" y1="76036" x2="88170" y2="65335"/>
                        <a14:foregroundMark x1="80340" y1="79653" x2="84766" y2="67069"/>
                        <a14:foregroundMark x1="18677" y1="28366" x2="76566" y2="26413"/>
                        <a14:foregroundMark x1="84455" y1="24358" x2="41879" y2="6886"/>
                        <a14:foregroundMark x1="44432" y1="32785" x2="39559" y2="82117"/>
                        <a14:foregroundMark x1="19838" y1="81295" x2="34455" y2="87873"/>
                        <a14:foregroundMark x1="96636" y1="82014" x2="67865" y2="97122"/>
                        <a14:foregroundMark x1="8933" y1="66906" x2="2436" y2="76978"/>
                        <a14:foregroundMark x1="1160" y1="76362" x2="1508" y2="79856"/>
                        <a14:foregroundMark x1="1276" y1="80062" x2="14501" y2="90339"/>
                        <a14:foregroundMark x1="22738" y1="94347" x2="42923" y2="99075"/>
                        <a14:foregroundMark x1="27030" y1="95786" x2="39559" y2="98767"/>
                        <a14:foregroundMark x1="42807" y1="99075" x2="50116" y2="99589"/>
                        <a14:foregroundMark x1="51160" y1="99486" x2="61833" y2="98664"/>
                        <a14:foregroundMark x1="69490" y1="96917" x2="82831" y2="91572"/>
                        <a14:foregroundMark x1="88747" y1="65159" x2="91299" y2="65570"/>
                        <a14:foregroundMark x1="34571" y1="87359" x2="45128" y2="89311"/>
                        <a14:foregroundMark x1="46056" y1="89311" x2="51972" y2="89414"/>
                        <a14:foregroundMark x1="55220" y1="89003" x2="61833" y2="88181"/>
                        <a14:foregroundMark x1="958" y1="79887" x2="0" y2="78187"/>
                        <a14:foregroundMark x1="9585" y1="16431" x2="9585" y2="30878"/>
                        <a14:foregroundMark x1="9265" y1="19263" x2="9265" y2="28045"/>
                        <a14:foregroundMark x1="9265" y1="15864" x2="9265" y2="20397"/>
                        <a14:foregroundMark x1="9265" y1="15864" x2="9585" y2="29178"/>
                        <a14:foregroundMark x1="14576" y1="90120" x2="22712" y2="94311"/>
                        <a14:foregroundMark x1="62373" y1="98503" x2="67458" y2="97305"/>
                        <a14:foregroundMark x1="92203" y1="66467" x2="95932" y2="72754"/>
                        <a14:foregroundMark x1="90169" y1="599" x2="90508" y2="4491"/>
                        <a14:foregroundMark x1="45763" y1="99401" x2="50847" y2="99401"/>
                        <a14:foregroundMark x1="40000" y1="99102" x2="49492" y2="99701"/>
                        <a14:foregroundMark x1="49831" y1="99701" x2="56271" y2="99102"/>
                        <a14:backgroundMark x1="8701" y1="18499" x2="8701" y2="18499"/>
                        <a14:backgroundMark x1="8701" y1="29702" x2="8585" y2="1439"/>
                        <a14:backgroundMark x1="91299" y1="7708" x2="91067" y2="0"/>
                        <a14:backgroundMark x1="639" y1="81303" x2="0" y2="79320"/>
                        <a14:backgroundMark x1="24407" y1="79940" x2="38644" y2="86228"/>
                        <a14:backgroundMark x1="39322" y1="99701" x2="43051" y2="99701"/>
                        <a14:backgroundMark x1="43390" y1="99701" x2="46441" y2="99701"/>
                        <a14:backgroundMark x1="43051" y1="99701" x2="44068" y2="99701"/>
                        <a14:backgroundMark x1="57288" y1="99701" x2="53898" y2="9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19" y="4953000"/>
            <a:ext cx="1287885" cy="145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150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021196"/>
            <a:ext cx="6777317" cy="3811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D428A47-C88C-4329-8959-BAAC6B6C6A6B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580C086-C7DB-4F37-8BC5-F0283B9834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9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1" y="2708476"/>
            <a:ext cx="3474720" cy="1702160"/>
          </a:xfrm>
        </p:spPr>
        <p:txBody>
          <a:bodyPr>
            <a:no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</a:rPr>
              <a:t>Secondary association </a:t>
            </a:r>
            <a:r>
              <a:rPr lang="en-US" sz="2000" dirty="0"/>
              <a:t>analyses </a:t>
            </a:r>
            <a:r>
              <a:rPr lang="en-US" sz="2000" dirty="0" smtClean="0"/>
              <a:t>for genes, gene-pairs, </a:t>
            </a:r>
            <a:r>
              <a:rPr lang="en-US" sz="2000" dirty="0"/>
              <a:t>and </a:t>
            </a:r>
            <a:r>
              <a:rPr lang="en-US" sz="2000" dirty="0" smtClean="0"/>
              <a:t>pathways on </a:t>
            </a:r>
            <a:r>
              <a:rPr lang="en-US" sz="2000" b="1" u="sng" dirty="0" smtClean="0">
                <a:solidFill>
                  <a:srgbClr val="FF0000"/>
                </a:solidFill>
              </a:rPr>
              <a:t>KGG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733365" y="4454371"/>
            <a:ext cx="3309803" cy="1641629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IBG 2015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Miaoxin</a:t>
            </a:r>
            <a:r>
              <a:rPr lang="en-US" sz="1200" dirty="0" smtClean="0">
                <a:solidFill>
                  <a:schemeClr val="tx1"/>
                </a:solidFill>
              </a:rPr>
              <a:t> Li, Department </a:t>
            </a:r>
            <a:r>
              <a:rPr lang="en-US" sz="1200" dirty="0">
                <a:solidFill>
                  <a:schemeClr val="tx1"/>
                </a:solidFill>
              </a:rPr>
              <a:t>of Psychiatry &amp; Centre for Genomics Sciences  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The </a:t>
            </a:r>
            <a:r>
              <a:rPr lang="en-US" sz="1200" dirty="0">
                <a:solidFill>
                  <a:schemeClr val="tx1"/>
                </a:solidFill>
              </a:rPr>
              <a:t>University of Hong Kong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mxli@hku.hk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609600"/>
            <a:ext cx="738243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The significant </a:t>
            </a:r>
            <a:r>
              <a:rPr lang="en-US" sz="2400" dirty="0"/>
              <a:t>PPI pairs in Type-2 diabetes GWAS </a:t>
            </a:r>
            <a:r>
              <a:rPr lang="en-US" sz="2400" dirty="0" smtClean="0"/>
              <a:t>data set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21680" y="1181100"/>
            <a:ext cx="2560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Seven</a:t>
            </a:r>
            <a:r>
              <a:rPr lang="en-US" dirty="0" smtClean="0"/>
              <a:t>(IGF2BP2</a:t>
            </a:r>
            <a:r>
              <a:rPr lang="en-US" dirty="0"/>
              <a:t>, WFS1, CDKAL1, IDE, KCNJ11, TSPAN8 and FTO) </a:t>
            </a:r>
            <a:r>
              <a:rPr lang="en-US" dirty="0" smtClean="0"/>
              <a:t>out of the </a:t>
            </a:r>
            <a:r>
              <a:rPr lang="en-US" b="1" dirty="0" smtClean="0">
                <a:solidFill>
                  <a:srgbClr val="FF0000"/>
                </a:solidFill>
              </a:rPr>
              <a:t>Eight </a:t>
            </a:r>
            <a:r>
              <a:rPr lang="en-US" dirty="0" smtClean="0"/>
              <a:t>were </a:t>
            </a:r>
            <a:r>
              <a:rPr lang="en-US" dirty="0"/>
              <a:t>confirmed </a:t>
            </a:r>
            <a:r>
              <a:rPr lang="en-US" dirty="0" smtClean="0"/>
              <a:t>susceptibility </a:t>
            </a:r>
            <a:r>
              <a:rPr lang="en-US" dirty="0"/>
              <a:t>genes</a:t>
            </a:r>
          </a:p>
          <a:p>
            <a:endParaRPr lang="en-US" dirty="0"/>
          </a:p>
          <a:p>
            <a:r>
              <a:rPr lang="en-US" dirty="0"/>
              <a:t>WFS1</a:t>
            </a:r>
          </a:p>
          <a:p>
            <a:r>
              <a:rPr lang="en-US" dirty="0"/>
              <a:t>even has a SNP-based and gene-based p value as large as</a:t>
            </a:r>
          </a:p>
          <a:p>
            <a:r>
              <a:rPr lang="en-US" dirty="0"/>
              <a:t>as </a:t>
            </a:r>
            <a:r>
              <a:rPr lang="en-US" b="1" dirty="0" smtClean="0">
                <a:solidFill>
                  <a:srgbClr val="FF0000"/>
                </a:solidFill>
              </a:rPr>
              <a:t>8.2×10</a:t>
            </a:r>
            <a:r>
              <a:rPr lang="en-US" b="1" baseline="30000" dirty="0" smtClean="0">
                <a:solidFill>
                  <a:srgbClr val="FF0000"/>
                </a:solidFill>
              </a:rPr>
              <a:t>-3</a:t>
            </a:r>
            <a:r>
              <a:rPr lang="en-US" dirty="0" smtClean="0"/>
              <a:t>and 2.4×10</a:t>
            </a:r>
            <a:r>
              <a:rPr lang="en-US" baseline="30000" dirty="0" smtClean="0"/>
              <a:t>-2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3" y="1570490"/>
            <a:ext cx="4351779" cy="42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272" y="5932290"/>
            <a:ext cx="4694328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Filled</a:t>
            </a:r>
            <a:r>
              <a:rPr lang="en-US" sz="1600" dirty="0"/>
              <a:t>: </a:t>
            </a:r>
            <a:r>
              <a:rPr lang="en-US" sz="1600" dirty="0" smtClean="0"/>
              <a:t>genes </a:t>
            </a:r>
            <a:r>
              <a:rPr lang="en-US" sz="1600" dirty="0"/>
              <a:t>significant in either the SNP-based, the gene-based analysis, or both tests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27622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9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10991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MGAS: </a:t>
            </a:r>
            <a:r>
              <a:rPr lang="en-US" altLang="zh-CN" dirty="0" smtClean="0"/>
              <a:t>a </a:t>
            </a:r>
            <a:r>
              <a:rPr lang="en-US" altLang="zh-CN" b="1" dirty="0" smtClean="0"/>
              <a:t>multivariate</a:t>
            </a:r>
            <a:r>
              <a:rPr lang="en-US" altLang="zh-CN" dirty="0" smtClean="0"/>
              <a:t> gene-based test</a:t>
            </a:r>
            <a:endParaRPr lang="zh-CN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971598"/>
            <a:ext cx="3478310" cy="105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6366384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箭头连接符 3"/>
          <p:cNvCxnSpPr/>
          <p:nvPr/>
        </p:nvCxnSpPr>
        <p:spPr>
          <a:xfrm>
            <a:off x="2667000" y="1905000"/>
            <a:ext cx="0" cy="1857375"/>
          </a:xfrm>
          <a:prstGeom prst="straightConnector1">
            <a:avLst/>
          </a:prstGeom>
          <a:ln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0" y="3248025"/>
            <a:ext cx="2451100" cy="0"/>
          </a:xfrm>
          <a:prstGeom prst="straightConnector1">
            <a:avLst/>
          </a:prstGeom>
          <a:ln>
            <a:solidFill>
              <a:srgbClr val="00B05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4173792" y="3657600"/>
            <a:ext cx="739618" cy="38100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43400" y="38216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?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9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3699E-6 L 3.33333E-6 0.35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58382E-6 L 0.4743 0.004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Power </a:t>
            </a:r>
            <a:r>
              <a:rPr lang="en-US" altLang="zh-CN" sz="3200" dirty="0"/>
              <a:t>plots for six trait-generating genotype–phenotype models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086725" cy="454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10991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Multivariate </a:t>
            </a:r>
            <a:r>
              <a:rPr lang="en-US" altLang="zh-CN" sz="3200" dirty="0"/>
              <a:t>gene-based test for Nine quantitative metabolic traits </a:t>
            </a:r>
            <a:endParaRPr lang="zh-CN" altLang="en-US" sz="3200" dirty="0"/>
          </a:p>
        </p:txBody>
      </p:sp>
      <p:pic>
        <p:nvPicPr>
          <p:cNvPr id="4" name="图片 3" descr="D:\kgg3d5\KGGSample\KGGProject1\image\genescan1M.MulVar.QQPlotGen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6553200" cy="457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3810000" y="2852357"/>
            <a:ext cx="4876800" cy="3534998"/>
            <a:chOff x="4644008" y="2636912"/>
            <a:chExt cx="4120380" cy="2746921"/>
          </a:xfrm>
        </p:grpSpPr>
        <p:pic>
          <p:nvPicPr>
            <p:cNvPr id="5" name="Picture 2" descr="E:\home\mxli\MyJava\PI\KGGProject2\image\genescan4.MulVar.QQPlotGen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2636912"/>
              <a:ext cx="4120380" cy="2746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372200" y="4293096"/>
              <a:ext cx="2160240" cy="59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Randomly simulated multivariate phenotypes with the same covariance matrix (null hypotheses)  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725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Beyond association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Gene-pair:  heterogeneity checking</a:t>
            </a:r>
          </a:p>
          <a:p>
            <a:endParaRPr lang="en-US" altLang="zh-CN" dirty="0"/>
          </a:p>
          <a:p>
            <a:r>
              <a:rPr lang="en-US" altLang="zh-CN" dirty="0" smtClean="0"/>
              <a:t>Gene-set: enrichment checking </a:t>
            </a:r>
            <a:r>
              <a:rPr lang="en-US" altLang="zh-CN" dirty="0"/>
              <a:t>by hypergeometric test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62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/>
              <a:t>Future development of KGG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Integrate epigenomic data </a:t>
            </a:r>
          </a:p>
          <a:p>
            <a:endParaRPr lang="en-US" altLang="zh-CN" dirty="0"/>
          </a:p>
          <a:p>
            <a:r>
              <a:rPr lang="en-US" altLang="zh-CN" dirty="0" smtClean="0"/>
              <a:t>Integrate tissue specific expression/co-expression and </a:t>
            </a:r>
            <a:r>
              <a:rPr lang="en-US" altLang="zh-CN" dirty="0" err="1" smtClean="0"/>
              <a:t>eQTL</a:t>
            </a:r>
            <a:r>
              <a:rPr lang="en-US" altLang="zh-CN" dirty="0" smtClean="0"/>
              <a:t> data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34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val 2"/>
          <p:cNvSpPr>
            <a:spLocks noChangeArrowheads="1"/>
          </p:cNvSpPr>
          <p:nvPr/>
        </p:nvSpPr>
        <p:spPr bwMode="auto">
          <a:xfrm>
            <a:off x="315913" y="2908527"/>
            <a:ext cx="1295400" cy="649287"/>
          </a:xfrm>
          <a:prstGeom prst="ellipse">
            <a:avLst/>
          </a:prstGeom>
          <a:gradFill flip="none" rotWithShape="1">
            <a:gsLst>
              <a:gs pos="100000">
                <a:srgbClr val="DFE6F4"/>
              </a:gs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400" b="1">
                <a:ea typeface="新細明體" charset="-120"/>
              </a:rPr>
              <a:t>GWAS results</a:t>
            </a:r>
          </a:p>
        </p:txBody>
      </p:sp>
      <p:sp>
        <p:nvSpPr>
          <p:cNvPr id="5124" name="Oval 3"/>
          <p:cNvSpPr>
            <a:spLocks noChangeArrowheads="1"/>
          </p:cNvSpPr>
          <p:nvPr/>
        </p:nvSpPr>
        <p:spPr bwMode="auto">
          <a:xfrm>
            <a:off x="1989138" y="2903764"/>
            <a:ext cx="1298575" cy="649288"/>
          </a:xfrm>
          <a:prstGeom prst="ellipse">
            <a:avLst/>
          </a:prstGeom>
          <a:gradFill flip="none" rotWithShape="1">
            <a:gsLst>
              <a:gs pos="100000">
                <a:srgbClr val="DFE6F4"/>
              </a:gs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400" b="1" dirty="0">
                <a:ea typeface="新細明體" charset="-120"/>
              </a:rPr>
              <a:t>Analysis</a:t>
            </a:r>
          </a:p>
          <a:p>
            <a:pPr algn="ctr">
              <a:defRPr/>
            </a:pPr>
            <a:r>
              <a:rPr lang="en-US" altLang="zh-TW" sz="1400" b="1" dirty="0">
                <a:ea typeface="新細明體" charset="-120"/>
              </a:rPr>
              <a:t>Genome</a:t>
            </a:r>
          </a:p>
        </p:txBody>
      </p:sp>
      <p:sp>
        <p:nvSpPr>
          <p:cNvPr id="5125" name="Oval 4"/>
          <p:cNvSpPr>
            <a:spLocks noChangeArrowheads="1"/>
          </p:cNvSpPr>
          <p:nvPr/>
        </p:nvSpPr>
        <p:spPr bwMode="auto">
          <a:xfrm>
            <a:off x="3883025" y="1867127"/>
            <a:ext cx="1298575" cy="649287"/>
          </a:xfrm>
          <a:prstGeom prst="ellipse">
            <a:avLst/>
          </a:prstGeom>
          <a:gradFill flip="none" rotWithShape="1">
            <a:gsLst>
              <a:gs pos="100000">
                <a:srgbClr val="DFE6F4"/>
              </a:gs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200" b="1" dirty="0" smtClean="0">
                <a:ea typeface="新細明體" charset="-120"/>
              </a:rPr>
              <a:t>Multivariate </a:t>
            </a:r>
          </a:p>
          <a:p>
            <a:pPr algn="ctr">
              <a:defRPr/>
            </a:pPr>
            <a:r>
              <a:rPr lang="en-US" altLang="zh-TW" sz="1200" b="1" dirty="0" smtClean="0">
                <a:ea typeface="新細明體" charset="-120"/>
              </a:rPr>
              <a:t>Gene-Association</a:t>
            </a:r>
            <a:endParaRPr lang="en-US" altLang="zh-TW" sz="1200" b="1" dirty="0">
              <a:ea typeface="新細明體" charset="-120"/>
            </a:endParaRPr>
          </a:p>
          <a:p>
            <a:pPr algn="ctr">
              <a:defRPr/>
            </a:pPr>
            <a:r>
              <a:rPr lang="en-US" altLang="zh-TW" sz="1200" b="1" dirty="0">
                <a:ea typeface="新細明體" charset="-120"/>
              </a:rPr>
              <a:t>Results</a:t>
            </a:r>
          </a:p>
        </p:txBody>
      </p:sp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3879850" y="4073752"/>
            <a:ext cx="1298575" cy="649287"/>
          </a:xfrm>
          <a:prstGeom prst="ellipse">
            <a:avLst/>
          </a:prstGeom>
          <a:gradFill flip="none" rotWithShape="1">
            <a:gsLst>
              <a:gs pos="100000">
                <a:srgbClr val="DFE6F4"/>
              </a:gs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200" b="1" dirty="0">
                <a:ea typeface="新細明體" charset="-120"/>
              </a:rPr>
              <a:t>Gene-Association</a:t>
            </a:r>
          </a:p>
          <a:p>
            <a:pPr algn="ctr">
              <a:defRPr/>
            </a:pPr>
            <a:r>
              <a:rPr lang="en-US" altLang="zh-TW" sz="1200" b="1" dirty="0">
                <a:ea typeface="新細明體" charset="-120"/>
              </a:rPr>
              <a:t>Results</a:t>
            </a:r>
          </a:p>
        </p:txBody>
      </p:sp>
      <p:sp>
        <p:nvSpPr>
          <p:cNvPr id="5127" name="Oval 6"/>
          <p:cNvSpPr>
            <a:spLocks noChangeArrowheads="1"/>
          </p:cNvSpPr>
          <p:nvPr/>
        </p:nvSpPr>
        <p:spPr bwMode="auto">
          <a:xfrm>
            <a:off x="5784850" y="4620472"/>
            <a:ext cx="1298575" cy="649287"/>
          </a:xfrm>
          <a:prstGeom prst="ellipse">
            <a:avLst/>
          </a:prstGeom>
          <a:gradFill flip="none" rotWithShape="1">
            <a:gsLst>
              <a:gs pos="100000">
                <a:srgbClr val="DFE6F4"/>
              </a:gs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200" b="1" dirty="0" smtClean="0">
                <a:ea typeface="新細明體" charset="-120"/>
              </a:rPr>
              <a:t>Gene-pair-Association</a:t>
            </a:r>
            <a:endParaRPr lang="en-US" altLang="zh-TW" sz="1200" b="1" dirty="0">
              <a:ea typeface="新細明體" charset="-120"/>
            </a:endParaRPr>
          </a:p>
          <a:p>
            <a:pPr algn="ctr">
              <a:defRPr/>
            </a:pPr>
            <a:r>
              <a:rPr lang="en-US" altLang="zh-TW" sz="1200" b="1" dirty="0">
                <a:ea typeface="新細明體" charset="-120"/>
              </a:rPr>
              <a:t>Results</a:t>
            </a:r>
          </a:p>
        </p:txBody>
      </p:sp>
      <p:sp>
        <p:nvSpPr>
          <p:cNvPr id="5128" name="Oval 7"/>
          <p:cNvSpPr>
            <a:spLocks noChangeArrowheads="1"/>
          </p:cNvSpPr>
          <p:nvPr/>
        </p:nvSpPr>
        <p:spPr bwMode="auto">
          <a:xfrm>
            <a:off x="5784850" y="3385743"/>
            <a:ext cx="1298575" cy="649288"/>
          </a:xfrm>
          <a:prstGeom prst="ellipse">
            <a:avLst/>
          </a:prstGeom>
          <a:gradFill flip="none" rotWithShape="1">
            <a:gsLst>
              <a:gs pos="100000">
                <a:srgbClr val="DFE6F4"/>
              </a:gs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100" b="1" dirty="0" smtClean="0">
                <a:ea typeface="新細明體" charset="-120"/>
              </a:rPr>
              <a:t>Gene-set Association</a:t>
            </a:r>
            <a:endParaRPr lang="en-US" altLang="zh-TW" sz="1100" b="1" dirty="0">
              <a:ea typeface="新細明體" charset="-120"/>
            </a:endParaRPr>
          </a:p>
          <a:p>
            <a:pPr algn="ctr">
              <a:defRPr/>
            </a:pPr>
            <a:r>
              <a:rPr lang="en-US" altLang="zh-TW" sz="1100" b="1" dirty="0">
                <a:ea typeface="新細明體" charset="-120"/>
              </a:rPr>
              <a:t>Results</a:t>
            </a:r>
          </a:p>
        </p:txBody>
      </p: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1382713" y="3741964"/>
            <a:ext cx="1677987" cy="925513"/>
            <a:chOff x="2392" y="1599"/>
            <a:chExt cx="1056" cy="558"/>
          </a:xfrm>
          <a:gradFill flip="none" rotWithShape="1">
            <a:gsLst>
              <a:gs pos="100000">
                <a:srgbClr val="DFE6F4"/>
              </a:gs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5153" name="Oval 11"/>
            <p:cNvSpPr>
              <a:spLocks noChangeArrowheads="1"/>
            </p:cNvSpPr>
            <p:nvPr/>
          </p:nvSpPr>
          <p:spPr bwMode="auto">
            <a:xfrm>
              <a:off x="2392" y="1599"/>
              <a:ext cx="1056" cy="558"/>
            </a:xfrm>
            <a:prstGeom prst="ellipse">
              <a:avLst/>
            </a:prstGeom>
            <a:grpFill/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TW" altLang="zh-TW" sz="1400" b="1">
                <a:ea typeface="新細明體" charset="-120"/>
              </a:endParaRPr>
            </a:p>
          </p:txBody>
        </p:sp>
        <p:sp>
          <p:nvSpPr>
            <p:cNvPr id="5152" name="Text Box 13"/>
            <p:cNvSpPr txBox="1">
              <a:spLocks noChangeArrowheads="1"/>
            </p:cNvSpPr>
            <p:nvPr/>
          </p:nvSpPr>
          <p:spPr bwMode="auto">
            <a:xfrm>
              <a:off x="2464" y="1825"/>
              <a:ext cx="898" cy="162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1300" b="1" dirty="0" smtClean="0">
                  <a:ea typeface="新細明體" charset="-120"/>
                </a:rPr>
                <a:t>Candidate Genes</a:t>
              </a:r>
            </a:p>
          </p:txBody>
        </p:sp>
      </p:grpSp>
      <p:sp>
        <p:nvSpPr>
          <p:cNvPr id="5131" name="Line 14"/>
          <p:cNvSpPr>
            <a:spLocks noChangeShapeType="1"/>
          </p:cNvSpPr>
          <p:nvPr/>
        </p:nvSpPr>
        <p:spPr bwMode="auto">
          <a:xfrm>
            <a:off x="1627188" y="3249839"/>
            <a:ext cx="365125" cy="0"/>
          </a:xfrm>
          <a:prstGeom prst="line">
            <a:avLst/>
          </a:prstGeom>
          <a:ln>
            <a:solidFill>
              <a:srgbClr val="00B050"/>
            </a:solidFill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33" name="Line 17"/>
          <p:cNvSpPr>
            <a:spLocks noChangeShapeType="1"/>
          </p:cNvSpPr>
          <p:nvPr/>
        </p:nvSpPr>
        <p:spPr bwMode="auto">
          <a:xfrm>
            <a:off x="3419475" y="2190977"/>
            <a:ext cx="457200" cy="0"/>
          </a:xfrm>
          <a:prstGeom prst="line">
            <a:avLst/>
          </a:prstGeom>
          <a:ln>
            <a:solidFill>
              <a:srgbClr val="00B050"/>
            </a:solidFill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35" name="AutoShape 19"/>
          <p:cNvSpPr>
            <a:spLocks noChangeArrowheads="1"/>
          </p:cNvSpPr>
          <p:nvPr/>
        </p:nvSpPr>
        <p:spPr bwMode="auto">
          <a:xfrm>
            <a:off x="1857375" y="4711927"/>
            <a:ext cx="738188" cy="296862"/>
          </a:xfrm>
          <a:prstGeom prst="bracketPair">
            <a:avLst>
              <a:gd name="adj" fmla="val 16667"/>
            </a:avLst>
          </a:prstGeom>
          <a:gradFill flip="none" rotWithShape="1">
            <a:gsLst>
              <a:gs pos="100000">
                <a:srgbClr val="DFE6F4"/>
              </a:gs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200" dirty="0">
                <a:ea typeface="新細明體" charset="-120"/>
              </a:rPr>
              <a:t>Optional</a:t>
            </a:r>
          </a:p>
        </p:txBody>
      </p:sp>
      <p:sp>
        <p:nvSpPr>
          <p:cNvPr id="5138" name="Rectangle 23"/>
          <p:cNvSpPr>
            <a:spLocks noChangeArrowheads="1"/>
          </p:cNvSpPr>
          <p:nvPr/>
        </p:nvSpPr>
        <p:spPr bwMode="auto">
          <a:xfrm>
            <a:off x="5389563" y="3411143"/>
            <a:ext cx="241300" cy="238125"/>
          </a:xfrm>
          <a:prstGeom prst="rect">
            <a:avLst/>
          </a:prstGeom>
          <a:gradFill flip="none" rotWithShape="1">
            <a:gsLst>
              <a:gs pos="100000">
                <a:srgbClr val="DFE6F4"/>
              </a:gs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200" b="1" dirty="0">
                <a:ea typeface="新細明體" charset="-120"/>
              </a:rPr>
              <a:t>4</a:t>
            </a:r>
          </a:p>
        </p:txBody>
      </p:sp>
      <p:sp>
        <p:nvSpPr>
          <p:cNvPr id="5141" name="Rectangle 27"/>
          <p:cNvSpPr>
            <a:spLocks noChangeArrowheads="1"/>
          </p:cNvSpPr>
          <p:nvPr/>
        </p:nvSpPr>
        <p:spPr bwMode="auto">
          <a:xfrm>
            <a:off x="3516313" y="4121377"/>
            <a:ext cx="241300" cy="236537"/>
          </a:xfrm>
          <a:prstGeom prst="rect">
            <a:avLst/>
          </a:prstGeom>
          <a:gradFill flip="none" rotWithShape="1">
            <a:gsLst>
              <a:gs pos="100000">
                <a:srgbClr val="DFE6F4"/>
              </a:gs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200" b="1" dirty="0">
                <a:ea typeface="新細明體" charset="-120"/>
              </a:rPr>
              <a:t>3</a:t>
            </a:r>
          </a:p>
        </p:txBody>
      </p:sp>
      <p:sp>
        <p:nvSpPr>
          <p:cNvPr id="5142" name="Rectangle 28"/>
          <p:cNvSpPr>
            <a:spLocks noChangeArrowheads="1"/>
          </p:cNvSpPr>
          <p:nvPr/>
        </p:nvSpPr>
        <p:spPr bwMode="auto">
          <a:xfrm>
            <a:off x="3527425" y="1900464"/>
            <a:ext cx="241300" cy="236538"/>
          </a:xfrm>
          <a:prstGeom prst="rect">
            <a:avLst/>
          </a:prstGeom>
          <a:gradFill flip="none" rotWithShape="1">
            <a:gsLst>
              <a:gs pos="100000">
                <a:srgbClr val="DFE6F4"/>
              </a:gs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200" b="1">
                <a:ea typeface="新細明體" charset="-120"/>
              </a:rPr>
              <a:t>2</a:t>
            </a:r>
          </a:p>
        </p:txBody>
      </p:sp>
      <p:sp>
        <p:nvSpPr>
          <p:cNvPr id="5143" name="Rectangle 29"/>
          <p:cNvSpPr>
            <a:spLocks noChangeArrowheads="1"/>
          </p:cNvSpPr>
          <p:nvPr/>
        </p:nvSpPr>
        <p:spPr bwMode="auto">
          <a:xfrm>
            <a:off x="1657350" y="2970439"/>
            <a:ext cx="241300" cy="236538"/>
          </a:xfrm>
          <a:prstGeom prst="rect">
            <a:avLst/>
          </a:prstGeom>
          <a:gradFill flip="none" rotWithShape="1">
            <a:gsLst>
              <a:gs pos="100000">
                <a:srgbClr val="DFE6F4"/>
              </a:gs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200" b="1" dirty="0">
                <a:ea typeface="新細明體" charset="-120"/>
              </a:rPr>
              <a:t>1</a:t>
            </a:r>
          </a:p>
        </p:txBody>
      </p:sp>
      <p:sp>
        <p:nvSpPr>
          <p:cNvPr id="5145" name="Oval 31"/>
          <p:cNvSpPr>
            <a:spLocks noChangeArrowheads="1"/>
          </p:cNvSpPr>
          <p:nvPr/>
        </p:nvSpPr>
        <p:spPr bwMode="auto">
          <a:xfrm>
            <a:off x="7693025" y="2605463"/>
            <a:ext cx="1298575" cy="649288"/>
          </a:xfrm>
          <a:prstGeom prst="ellipse">
            <a:avLst/>
          </a:prstGeom>
          <a:gradFill flip="none" rotWithShape="1">
            <a:gsLst>
              <a:gs pos="100000">
                <a:srgbClr val="DFE6F4"/>
              </a:gs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400" b="1" dirty="0">
                <a:ea typeface="新細明體" charset="-120"/>
              </a:rPr>
              <a:t>Annotated</a:t>
            </a:r>
          </a:p>
          <a:p>
            <a:pPr algn="ctr">
              <a:defRPr/>
            </a:pPr>
            <a:r>
              <a:rPr lang="en-US" altLang="zh-TW" sz="1400" b="1" dirty="0">
                <a:ea typeface="新細明體" charset="-120"/>
              </a:rPr>
              <a:t>Results</a:t>
            </a:r>
          </a:p>
        </p:txBody>
      </p:sp>
      <p:sp>
        <p:nvSpPr>
          <p:cNvPr id="5150" name="Rectangle 36"/>
          <p:cNvSpPr>
            <a:spLocks noChangeArrowheads="1"/>
          </p:cNvSpPr>
          <p:nvPr/>
        </p:nvSpPr>
        <p:spPr bwMode="auto">
          <a:xfrm>
            <a:off x="5391150" y="4599586"/>
            <a:ext cx="241300" cy="238125"/>
          </a:xfrm>
          <a:prstGeom prst="rect">
            <a:avLst/>
          </a:prstGeom>
          <a:gradFill flip="none" rotWithShape="1">
            <a:gsLst>
              <a:gs pos="100000">
                <a:srgbClr val="DFE6F4"/>
              </a:gs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200" b="1" dirty="0">
                <a:ea typeface="新細明體" charset="-120"/>
              </a:rPr>
              <a:t>5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3427413" y="2208439"/>
            <a:ext cx="0" cy="219075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44" name="Line 17"/>
          <p:cNvSpPr>
            <a:spLocks noChangeShapeType="1"/>
          </p:cNvSpPr>
          <p:nvPr/>
        </p:nvSpPr>
        <p:spPr bwMode="auto">
          <a:xfrm>
            <a:off x="3425825" y="4418239"/>
            <a:ext cx="457200" cy="0"/>
          </a:xfrm>
          <a:prstGeom prst="line">
            <a:avLst/>
          </a:prstGeom>
          <a:ln>
            <a:solidFill>
              <a:srgbClr val="00B050"/>
            </a:solidFill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0" name="Straight Connector 9"/>
          <p:cNvCxnSpPr>
            <a:stCxn id="5153" idx="6"/>
          </p:cNvCxnSpPr>
          <p:nvPr/>
        </p:nvCxnSpPr>
        <p:spPr bwMode="auto">
          <a:xfrm>
            <a:off x="3060700" y="4205514"/>
            <a:ext cx="366713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47" name="Straight Connector 46"/>
          <p:cNvCxnSpPr/>
          <p:nvPr/>
        </p:nvCxnSpPr>
        <p:spPr bwMode="auto">
          <a:xfrm>
            <a:off x="3300413" y="3243489"/>
            <a:ext cx="128587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48" name="Straight Connector 47"/>
          <p:cNvCxnSpPr/>
          <p:nvPr/>
        </p:nvCxnSpPr>
        <p:spPr bwMode="auto">
          <a:xfrm flipH="1">
            <a:off x="5316538" y="3672883"/>
            <a:ext cx="0" cy="128016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50" name="Straight Connector 49"/>
          <p:cNvCxnSpPr/>
          <p:nvPr/>
        </p:nvCxnSpPr>
        <p:spPr bwMode="auto">
          <a:xfrm>
            <a:off x="5191125" y="4376964"/>
            <a:ext cx="1270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51" name="Line 17"/>
          <p:cNvSpPr>
            <a:spLocks noChangeShapeType="1"/>
          </p:cNvSpPr>
          <p:nvPr/>
        </p:nvSpPr>
        <p:spPr bwMode="auto">
          <a:xfrm>
            <a:off x="5330825" y="3675735"/>
            <a:ext cx="457200" cy="0"/>
          </a:xfrm>
          <a:prstGeom prst="line">
            <a:avLst/>
          </a:prstGeom>
          <a:ln>
            <a:solidFill>
              <a:srgbClr val="00B050"/>
            </a:solidFill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Line 17"/>
          <p:cNvSpPr>
            <a:spLocks noChangeShapeType="1"/>
          </p:cNvSpPr>
          <p:nvPr/>
        </p:nvSpPr>
        <p:spPr bwMode="auto">
          <a:xfrm>
            <a:off x="5330825" y="4951639"/>
            <a:ext cx="457200" cy="0"/>
          </a:xfrm>
          <a:prstGeom prst="line">
            <a:avLst/>
          </a:prstGeom>
          <a:ln>
            <a:solidFill>
              <a:srgbClr val="00B050"/>
            </a:solidFill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54" name="Straight Connector 53"/>
          <p:cNvCxnSpPr/>
          <p:nvPr/>
        </p:nvCxnSpPr>
        <p:spPr bwMode="auto">
          <a:xfrm flipH="1">
            <a:off x="7234238" y="2173514"/>
            <a:ext cx="0" cy="2789238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56" name="Straight Connector 55"/>
          <p:cNvCxnSpPr/>
          <p:nvPr/>
        </p:nvCxnSpPr>
        <p:spPr bwMode="auto">
          <a:xfrm>
            <a:off x="5178425" y="2175102"/>
            <a:ext cx="20574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57" name="Straight Connector 56"/>
          <p:cNvCxnSpPr/>
          <p:nvPr/>
        </p:nvCxnSpPr>
        <p:spPr bwMode="auto">
          <a:xfrm>
            <a:off x="7091363" y="4951639"/>
            <a:ext cx="1270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58" name="Straight Connector 57"/>
          <p:cNvCxnSpPr/>
          <p:nvPr/>
        </p:nvCxnSpPr>
        <p:spPr bwMode="auto">
          <a:xfrm>
            <a:off x="7083425" y="3690543"/>
            <a:ext cx="128588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59" name="Line 17"/>
          <p:cNvSpPr>
            <a:spLocks noChangeShapeType="1"/>
          </p:cNvSpPr>
          <p:nvPr/>
        </p:nvSpPr>
        <p:spPr bwMode="auto">
          <a:xfrm>
            <a:off x="7235825" y="2939359"/>
            <a:ext cx="457200" cy="0"/>
          </a:xfrm>
          <a:prstGeom prst="line">
            <a:avLst/>
          </a:prstGeom>
          <a:ln>
            <a:solidFill>
              <a:srgbClr val="00B050"/>
            </a:solidFill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7299325" y="2634559"/>
            <a:ext cx="241300" cy="238125"/>
          </a:xfrm>
          <a:prstGeom prst="rect">
            <a:avLst/>
          </a:prstGeom>
          <a:gradFill flip="none" rotWithShape="1">
            <a:gsLst>
              <a:gs pos="100000">
                <a:srgbClr val="DFE6F4"/>
              </a:gs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200" b="1" dirty="0" smtClean="0">
                <a:ea typeface="新細明體" charset="-120"/>
              </a:rPr>
              <a:t>6</a:t>
            </a:r>
            <a:endParaRPr lang="en-US" altLang="zh-TW" sz="1200" b="1" dirty="0">
              <a:ea typeface="新細明體" charset="-120"/>
            </a:endParaRPr>
          </a:p>
        </p:txBody>
      </p:sp>
      <p:sp>
        <p:nvSpPr>
          <p:cNvPr id="65" name="Oval 11"/>
          <p:cNvSpPr>
            <a:spLocks noChangeArrowheads="1"/>
          </p:cNvSpPr>
          <p:nvPr/>
        </p:nvSpPr>
        <p:spPr bwMode="auto">
          <a:xfrm>
            <a:off x="1371600" y="2114777"/>
            <a:ext cx="1689100" cy="657225"/>
          </a:xfrm>
          <a:prstGeom prst="ellipse">
            <a:avLst/>
          </a:prstGeom>
          <a:gradFill flip="none" rotWithShape="1">
            <a:gsLst>
              <a:gs pos="100000">
                <a:srgbClr val="DFE6F4"/>
              </a:gs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400" b="1" dirty="0" smtClean="0">
                <a:ea typeface="新細明體" charset="-120"/>
              </a:rPr>
              <a:t>Reference LD or </a:t>
            </a:r>
            <a:br>
              <a:rPr lang="en-US" altLang="zh-TW" sz="1400" b="1" dirty="0" smtClean="0">
                <a:ea typeface="新細明體" charset="-120"/>
              </a:rPr>
            </a:br>
            <a:r>
              <a:rPr lang="en-US" altLang="zh-TW" sz="1400" b="1" dirty="0" smtClean="0">
                <a:ea typeface="新細明體" charset="-120"/>
              </a:rPr>
              <a:t>genotypes of </a:t>
            </a:r>
            <a:r>
              <a:rPr lang="en-US" altLang="zh-TW" sz="1400" b="1" dirty="0">
                <a:ea typeface="新細明體" charset="-120"/>
              </a:rPr>
              <a:t>SNPs</a:t>
            </a:r>
            <a:endParaRPr lang="zh-TW" altLang="zh-TW" sz="1400" b="1" dirty="0">
              <a:ea typeface="新細明體" charset="-120"/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3062288" y="2437039"/>
            <a:ext cx="366712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42" name="Oval 31"/>
          <p:cNvSpPr>
            <a:spLocks noChangeArrowheads="1"/>
          </p:cNvSpPr>
          <p:nvPr/>
        </p:nvSpPr>
        <p:spPr bwMode="auto">
          <a:xfrm>
            <a:off x="7693496" y="4044407"/>
            <a:ext cx="1298575" cy="649288"/>
          </a:xfrm>
          <a:prstGeom prst="ellipse">
            <a:avLst/>
          </a:prstGeom>
          <a:gradFill flip="none" rotWithShape="1">
            <a:gsLst>
              <a:gs pos="100000">
                <a:srgbClr val="DFE6F4"/>
              </a:gs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400" b="1" dirty="0" smtClean="0">
                <a:ea typeface="新細明體" charset="-120"/>
              </a:rPr>
              <a:t>External online</a:t>
            </a:r>
            <a:br>
              <a:rPr lang="en-US" altLang="zh-TW" sz="1400" b="1" dirty="0" smtClean="0">
                <a:ea typeface="新細明體" charset="-120"/>
              </a:rPr>
            </a:br>
            <a:r>
              <a:rPr lang="en-US" altLang="zh-TW" sz="1400" b="1" dirty="0" smtClean="0">
                <a:ea typeface="新細明體" charset="-120"/>
              </a:rPr>
              <a:t>annotation</a:t>
            </a:r>
            <a:endParaRPr lang="en-US" altLang="zh-TW" sz="1400" b="1" dirty="0">
              <a:ea typeface="新細明體" charset="-120"/>
            </a:endParaRPr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>
            <a:off x="7236296" y="4378303"/>
            <a:ext cx="457200" cy="0"/>
          </a:xfrm>
          <a:prstGeom prst="line">
            <a:avLst/>
          </a:prstGeom>
          <a:ln>
            <a:solidFill>
              <a:srgbClr val="00B050"/>
            </a:solidFill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7299796" y="4073503"/>
            <a:ext cx="241300" cy="238125"/>
          </a:xfrm>
          <a:prstGeom prst="rect">
            <a:avLst/>
          </a:prstGeom>
          <a:gradFill flip="none" rotWithShape="1">
            <a:gsLst>
              <a:gs pos="100000">
                <a:srgbClr val="DFE6F4"/>
              </a:gs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TW" sz="1200" b="1" dirty="0" smtClean="0">
                <a:ea typeface="新細明體" charset="-120"/>
              </a:rPr>
              <a:t>7</a:t>
            </a:r>
            <a:endParaRPr lang="en-US" altLang="zh-TW" sz="1200" b="1" dirty="0">
              <a:ea typeface="新細明體" charset="-12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043490" y="762000"/>
            <a:ext cx="702474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Inputs and function modules of KGG</a:t>
            </a:r>
            <a:endParaRPr lang="en-US" sz="2800" dirty="0"/>
          </a:p>
        </p:txBody>
      </p:sp>
      <p:sp>
        <p:nvSpPr>
          <p:cNvPr id="40" name="十字星 39"/>
          <p:cNvSpPr/>
          <p:nvPr/>
        </p:nvSpPr>
        <p:spPr>
          <a:xfrm>
            <a:off x="4324350" y="3783859"/>
            <a:ext cx="457200" cy="304800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十字星 40"/>
          <p:cNvSpPr/>
          <p:nvPr/>
        </p:nvSpPr>
        <p:spPr>
          <a:xfrm>
            <a:off x="6205537" y="4315672"/>
            <a:ext cx="457200" cy="304800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十字星 45"/>
          <p:cNvSpPr/>
          <p:nvPr/>
        </p:nvSpPr>
        <p:spPr>
          <a:xfrm>
            <a:off x="6207125" y="3151414"/>
            <a:ext cx="457200" cy="304800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十字星 48"/>
          <p:cNvSpPr/>
          <p:nvPr/>
        </p:nvSpPr>
        <p:spPr>
          <a:xfrm>
            <a:off x="4327262" y="1524000"/>
            <a:ext cx="457200" cy="304800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18083" y="5638800"/>
            <a:ext cx="7550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Performance:   </a:t>
            </a:r>
            <a:r>
              <a:rPr lang="en-US" altLang="zh-CN" dirty="0" smtClean="0"/>
              <a:t>~</a:t>
            </a:r>
            <a:r>
              <a:rPr lang="en-US" altLang="zh-CN" b="1" u="sng" dirty="0" smtClean="0"/>
              <a:t>10 million </a:t>
            </a:r>
            <a:r>
              <a:rPr lang="en-US" altLang="zh-CN" dirty="0" smtClean="0"/>
              <a:t>SNP with 12GB RAM </a:t>
            </a:r>
            <a:r>
              <a:rPr lang="en-US" altLang="zh-CN" dirty="0"/>
              <a:t>Intel(R)</a:t>
            </a:r>
          </a:p>
          <a:p>
            <a:r>
              <a:rPr lang="en-US" altLang="zh-CN" dirty="0"/>
              <a:t>Core(TM) i7-3770, CPU 3.40 </a:t>
            </a:r>
            <a:r>
              <a:rPr lang="en-US" altLang="zh-CN" dirty="0" err="1" smtClean="0"/>
              <a:t>GhZ</a:t>
            </a:r>
            <a:r>
              <a:rPr lang="en-US" altLang="zh-CN" dirty="0" smtClean="0"/>
              <a:t> in </a:t>
            </a:r>
            <a:r>
              <a:rPr lang="en-US" altLang="zh-CN" b="1" u="sng" dirty="0" smtClean="0"/>
              <a:t>~40Min</a:t>
            </a:r>
            <a:endParaRPr lang="en-US" altLang="zh-CN" b="1" u="sng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45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24375" y="1417638"/>
          <a:ext cx="4467225" cy="1524000"/>
        </p:xfrm>
        <a:graphic>
          <a:graphicData uri="http://schemas.openxmlformats.org/drawingml/2006/table">
            <a:tbl>
              <a:tblPr/>
              <a:tblGrid>
                <a:gridCol w="746125"/>
                <a:gridCol w="777875"/>
                <a:gridCol w="841375"/>
                <a:gridCol w="809625"/>
                <a:gridCol w="809625"/>
                <a:gridCol w="4826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CHR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SNP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P-value1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Test-Mode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P-value2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rs1513559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0.02301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additive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0.007688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rs1513559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0.4384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recessive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0.006112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rs1513559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0.002688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dominant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0.4893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rs1841043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0.01115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additive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0.119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rs1841043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0.005892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recessive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…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28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TW"/>
              <a:t> 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1417638"/>
          <a:ext cx="4343400" cy="170675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23900"/>
                <a:gridCol w="787400"/>
                <a:gridCol w="787400"/>
                <a:gridCol w="787400"/>
                <a:gridCol w="787400"/>
                <a:gridCol w="469900"/>
              </a:tblGrid>
              <a:tr h="243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latin typeface="Times New Roman"/>
                          <a:ea typeface="宋体"/>
                        </a:rPr>
                        <a:t>CHR</a:t>
                      </a:r>
                      <a:endParaRPr lang="zh-TW" sz="1200" kern="1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kern="100">
                          <a:latin typeface="Times New Roman"/>
                          <a:ea typeface="宋体"/>
                        </a:rPr>
                        <a:t>SNP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latin typeface="Times New Roman"/>
                          <a:ea typeface="宋体"/>
                        </a:rPr>
                        <a:t>P-value1</a:t>
                      </a:r>
                      <a:endParaRPr lang="zh-TW" sz="1200" kern="1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latin typeface="Times New Roman"/>
                          <a:ea typeface="宋体"/>
                        </a:rPr>
                        <a:t>P-value2</a:t>
                      </a:r>
                      <a:endParaRPr lang="zh-TW" sz="1200" kern="1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kern="100">
                          <a:latin typeface="Times New Roman"/>
                          <a:ea typeface="宋体"/>
                        </a:rPr>
                        <a:t>P-value3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4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rs1513559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0.02301</a:t>
                      </a:r>
                      <a:endParaRPr lang="zh-TW" sz="1200" kern="1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0.8815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0.007688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4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rs294755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0.4384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0.9575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0.006112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4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rs835316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0.002688</a:t>
                      </a:r>
                      <a:endParaRPr lang="zh-TW" sz="1200" kern="1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0.007688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0.4893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4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rs1841043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0.01115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0.006112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0.119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4</a:t>
                      </a:r>
                      <a:endParaRPr lang="zh-TW" sz="1200" kern="1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rs11726946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0.005892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0.4893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0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Times New Roman"/>
                          <a:ea typeface="宋体"/>
                        </a:rPr>
                        <a:t>…</a:t>
                      </a:r>
                      <a:endParaRPr lang="zh-TW" sz="1200" kern="1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45711" marB="457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378" name="TextBox 6"/>
          <p:cNvSpPr txBox="1">
            <a:spLocks noChangeArrowheads="1"/>
          </p:cNvSpPr>
          <p:nvPr/>
        </p:nvSpPr>
        <p:spPr bwMode="auto">
          <a:xfrm>
            <a:off x="0" y="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TW" sz="2400" b="1" dirty="0">
                <a:latin typeface="+mj-lt"/>
                <a:ea typeface="宋体" pitchFamily="2" charset="-122"/>
                <a:cs typeface="Times New Roman" pitchFamily="18" charset="0"/>
              </a:rPr>
              <a:t>Main inputs of KGG</a:t>
            </a:r>
            <a:endParaRPr lang="zh-TW" altLang="en-US" sz="2400" b="1" dirty="0">
              <a:latin typeface="+mj-lt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2858" name="TextBox 6"/>
          <p:cNvSpPr txBox="1">
            <a:spLocks noChangeArrowheads="1"/>
          </p:cNvSpPr>
          <p:nvPr/>
        </p:nvSpPr>
        <p:spPr bwMode="auto">
          <a:xfrm>
            <a:off x="152400" y="914400"/>
            <a:ext cx="145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TW"/>
              <a:t>p-value sets</a:t>
            </a:r>
            <a:endParaRPr lang="zh-TW" altLang="en-US"/>
          </a:p>
        </p:txBody>
      </p:sp>
      <p:sp>
        <p:nvSpPr>
          <p:cNvPr id="32859" name="TextBox 7"/>
          <p:cNvSpPr txBox="1">
            <a:spLocks noChangeArrowheads="1"/>
          </p:cNvSpPr>
          <p:nvPr/>
        </p:nvSpPr>
        <p:spPr bwMode="auto">
          <a:xfrm>
            <a:off x="152400" y="3516313"/>
            <a:ext cx="317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TW"/>
              <a:t>Candidate gene list (optional)</a:t>
            </a:r>
            <a:endParaRPr lang="zh-TW" altLang="en-US"/>
          </a:p>
        </p:txBody>
      </p:sp>
      <p:pic>
        <p:nvPicPr>
          <p:cNvPr id="3286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6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66825"/>
            <a:ext cx="91440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91440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63" name="TextBox 12"/>
          <p:cNvSpPr txBox="1">
            <a:spLocks noChangeArrowheads="1"/>
          </p:cNvSpPr>
          <p:nvPr/>
        </p:nvSpPr>
        <p:spPr bwMode="auto">
          <a:xfrm>
            <a:off x="152400" y="4735513"/>
            <a:ext cx="565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TW"/>
              <a:t>Pair-wise linkage-disequilibrium coefficients (optional)</a:t>
            </a:r>
            <a:endParaRPr lang="zh-TW" altLang="en-US"/>
          </a:p>
        </p:txBody>
      </p:sp>
      <p:sp>
        <p:nvSpPr>
          <p:cNvPr id="14" name="Rectangle 13"/>
          <p:cNvSpPr/>
          <p:nvPr/>
        </p:nvSpPr>
        <p:spPr>
          <a:xfrm>
            <a:off x="457200" y="5181600"/>
            <a:ext cx="74676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altLang="zh-TW" dirty="0" smtClean="0">
                <a:ea typeface="宋体" pitchFamily="2" charset="-122"/>
              </a:rPr>
              <a:t>Genotype </a:t>
            </a:r>
            <a:r>
              <a:rPr lang="en-US" altLang="zh-TW" dirty="0">
                <a:ea typeface="宋体" pitchFamily="2" charset="-122"/>
              </a:rPr>
              <a:t>of </a:t>
            </a:r>
            <a:r>
              <a:rPr lang="en-US" altLang="zh-TW" dirty="0" smtClean="0">
                <a:ea typeface="宋体" pitchFamily="2" charset="-122"/>
              </a:rPr>
              <a:t>reference samples </a:t>
            </a:r>
            <a:r>
              <a:rPr lang="en-US" altLang="zh-TW" dirty="0">
                <a:ea typeface="宋体" pitchFamily="2" charset="-122"/>
              </a:rPr>
              <a:t>(Plink bed file </a:t>
            </a:r>
            <a:r>
              <a:rPr lang="en-US" altLang="zh-TW" dirty="0" smtClean="0">
                <a:ea typeface="宋体" pitchFamily="2" charset="-122"/>
              </a:rPr>
              <a:t>format and VCF) </a:t>
            </a:r>
            <a:endParaRPr lang="en-US" altLang="zh-TW" dirty="0">
              <a:ea typeface="宋体" pitchFamily="2" charset="-122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zh-TW" dirty="0">
                <a:ea typeface="宋体" pitchFamily="2" charset="-122"/>
              </a:rPr>
              <a:t>Available local LD SNP coefficients (calculated by third-party tool like Plink). </a:t>
            </a:r>
            <a:endParaRPr lang="zh-TW" altLang="en-US" dirty="0">
              <a:ea typeface="宋体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3276600"/>
            <a:ext cx="1676400" cy="12922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a-DK" altLang="zh-TW" sz="1300" dirty="0">
                <a:ea typeface="宋体" pitchFamily="2" charset="-122"/>
              </a:rPr>
              <a:t>Gene_Symbol</a:t>
            </a:r>
          </a:p>
          <a:p>
            <a:pPr algn="ctr">
              <a:defRPr/>
            </a:pPr>
            <a:r>
              <a:rPr lang="da-DK" altLang="zh-TW" sz="1300" dirty="0">
                <a:ea typeface="宋体" pitchFamily="2" charset="-122"/>
              </a:rPr>
              <a:t>IL23R</a:t>
            </a:r>
          </a:p>
          <a:p>
            <a:pPr algn="ctr">
              <a:defRPr/>
            </a:pPr>
            <a:r>
              <a:rPr lang="da-DK" altLang="zh-TW" sz="1300" dirty="0">
                <a:ea typeface="宋体" pitchFamily="2" charset="-122"/>
              </a:rPr>
              <a:t>NKX2-3</a:t>
            </a:r>
          </a:p>
          <a:p>
            <a:pPr algn="ctr">
              <a:defRPr/>
            </a:pPr>
            <a:r>
              <a:rPr lang="da-DK" altLang="zh-TW" sz="1300" dirty="0">
                <a:ea typeface="宋体" pitchFamily="2" charset="-122"/>
              </a:rPr>
              <a:t>TNFSF15</a:t>
            </a:r>
          </a:p>
          <a:p>
            <a:pPr algn="ctr">
              <a:defRPr/>
            </a:pPr>
            <a:r>
              <a:rPr lang="da-DK" altLang="zh-TW" sz="1300" dirty="0">
                <a:ea typeface="宋体" pitchFamily="2" charset="-122"/>
              </a:rPr>
              <a:t>SAG</a:t>
            </a:r>
          </a:p>
          <a:p>
            <a:pPr algn="ctr">
              <a:defRPr/>
            </a:pPr>
            <a:r>
              <a:rPr lang="da-DK" altLang="zh-TW" sz="1300" dirty="0">
                <a:ea typeface="宋体" pitchFamily="2" charset="-122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0752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862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37909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4572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5638800" y="776287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Arial" pitchFamily="34" charset="0"/>
                <a:ea typeface="宋体" pitchFamily="2" charset="-122"/>
              </a:rPr>
              <a:t>Versatile outputs of KGG</a:t>
            </a: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6577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43200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6553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3638550"/>
            <a:ext cx="5399087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9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Input data</a:t>
            </a:r>
            <a:r>
              <a:rPr lang="en-US" altLang="zh-CN" sz="3600" b="1" dirty="0" smtClean="0"/>
              <a:t>: </a:t>
            </a:r>
            <a:br>
              <a:rPr lang="en-US" altLang="zh-CN" sz="3600" b="1" dirty="0" smtClean="0"/>
            </a:b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miaoxin</a:t>
            </a:r>
            <a:r>
              <a:rPr lang="en-US" altLang="zh-CN" sz="2000" dirty="0" smtClean="0"/>
              <a:t>/2015/KGG/</a:t>
            </a:r>
            <a:r>
              <a:rPr lang="en-US" altLang="zh-CN" sz="2000" dirty="0" err="1" smtClean="0"/>
              <a:t>KGGSample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36195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altLang="zh-CN" b="1" dirty="0" smtClean="0"/>
              <a:t>For single phenotype</a:t>
            </a:r>
          </a:p>
          <a:p>
            <a:pPr lvl="1"/>
            <a:r>
              <a:rPr lang="en-US" altLang="zh-CN" dirty="0" smtClean="0"/>
              <a:t>Meta-analysis </a:t>
            </a:r>
            <a:r>
              <a:rPr lang="en-US" altLang="zh-CN" dirty="0"/>
              <a:t>test statistics of  Crohn's disease </a:t>
            </a:r>
            <a:r>
              <a:rPr lang="en-US" altLang="zh-CN" sz="1200" dirty="0"/>
              <a:t>(http://www.broadinstitute.org/~jcbarret/ibd-meta/)</a:t>
            </a:r>
            <a:endParaRPr lang="zh-CN" altLang="zh-CN" sz="1200" dirty="0"/>
          </a:p>
          <a:p>
            <a:pPr lvl="2">
              <a:buFont typeface="Wingdings" pitchFamily="2" charset="2"/>
              <a:buChar char="ü"/>
            </a:pPr>
            <a:r>
              <a:rPr lang="en-US" altLang="zh-CN" sz="1800" dirty="0" smtClean="0"/>
              <a:t>CrohnMetaPValueSetChr1.txt</a:t>
            </a:r>
            <a:r>
              <a:rPr lang="en-US" altLang="zh-CN" dirty="0" smtClean="0"/>
              <a:t>  </a:t>
            </a:r>
            <a:endParaRPr lang="zh-CN" altLang="zh-CN" dirty="0"/>
          </a:p>
          <a:p>
            <a:pPr lvl="1"/>
            <a:r>
              <a:rPr lang="en-US" altLang="zh-CN" dirty="0"/>
              <a:t>Known risk gene list of </a:t>
            </a:r>
            <a:r>
              <a:rPr lang="en-US" altLang="zh-CN" dirty="0" err="1"/>
              <a:t>Crohn's</a:t>
            </a:r>
            <a:r>
              <a:rPr lang="en-US" altLang="zh-CN" dirty="0"/>
              <a:t> disease</a:t>
            </a:r>
            <a:endParaRPr lang="zh-CN" altLang="zh-CN" dirty="0"/>
          </a:p>
          <a:p>
            <a:pPr lvl="2">
              <a:buFont typeface="Wingdings" pitchFamily="2" charset="2"/>
              <a:buChar char="ü"/>
            </a:pPr>
            <a:r>
              <a:rPr lang="en-US" altLang="zh-CN" sz="1800" dirty="0" smtClean="0"/>
              <a:t>CrohnCandidateGeneSet.txt</a:t>
            </a:r>
          </a:p>
          <a:p>
            <a:pPr lvl="1">
              <a:buFont typeface="Wingdings" pitchFamily="2" charset="2"/>
              <a:buChar char="ü"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b="1" dirty="0" smtClean="0"/>
              <a:t>For multiple phenotypes</a:t>
            </a:r>
            <a:endParaRPr lang="zh-CN" altLang="zh-CN" b="1" dirty="0"/>
          </a:p>
          <a:p>
            <a:pPr lvl="1"/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P-values of 9 quantitative metabolic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traits measured in 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NFBC1966 (</a:t>
            </a:r>
            <a:r>
              <a:rPr lang="en-US" altLang="zh-CN" dirty="0" err="1">
                <a:solidFill>
                  <a:schemeClr val="tx2">
                    <a:lumMod val="75000"/>
                  </a:schemeClr>
                </a:solidFill>
              </a:rPr>
              <a:t>Sabatti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 et al., 2009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altLang="zh-CN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9MetabolicPhenotypesPhg19.txt</a:t>
            </a:r>
          </a:p>
          <a:p>
            <a:pPr lvl="1"/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Pearson phenotype correlation of 9 phenotypes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9MetabolicPhenotypesCorr.txt</a:t>
            </a:r>
            <a:endParaRPr lang="zh-CN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052456" y="45720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3600" b="1" dirty="0" smtClean="0"/>
              <a:t>Tutorial file: </a:t>
            </a:r>
            <a:r>
              <a:rPr lang="en-US" altLang="zh-CN" sz="2000" dirty="0"/>
              <a:t>/</a:t>
            </a:r>
            <a:r>
              <a:rPr lang="en-US" altLang="zh-CN" sz="2000" dirty="0" err="1" smtClean="0"/>
              <a:t>miaoxin</a:t>
            </a:r>
            <a:r>
              <a:rPr lang="en-US" altLang="zh-CN" sz="2000" dirty="0" smtClean="0"/>
              <a:t>/2015/KGG</a:t>
            </a:r>
            <a:r>
              <a:rPr lang="en-US" altLang="zh-CN" sz="2000" dirty="0"/>
              <a:t>/</a:t>
            </a:r>
            <a:endParaRPr lang="zh-CN" altLang="en-US" sz="20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052233" y="5715000"/>
            <a:ext cx="6777317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ShortTutorialKGG.docx</a:t>
            </a:r>
            <a:endParaRPr lang="zh-CN" altLang="zh-CN" sz="20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42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atgenpro.psychiatry.hku.hk/limx/kgg/doc/Manual3.5_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74933"/>
            <a:ext cx="8252108" cy="471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7" y="838200"/>
            <a:ext cx="8935974" cy="72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6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Practical on KGG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altLang="zh-CN" dirty="0" smtClean="0"/>
              <a:t>Univariate gene-based association analysis for </a:t>
            </a:r>
            <a:r>
              <a:rPr lang="en-US" altLang="zh-CN" dirty="0"/>
              <a:t>Crohn's </a:t>
            </a:r>
            <a:r>
              <a:rPr lang="en-US" altLang="zh-CN" dirty="0" smtClean="0"/>
              <a:t>disease</a:t>
            </a:r>
          </a:p>
          <a:p>
            <a:pPr marL="525780" indent="-457200">
              <a:buFont typeface="+mj-lt"/>
              <a:buAutoNum type="arabicPeriod"/>
            </a:pPr>
            <a:r>
              <a:rPr lang="en-US" altLang="zh-CN" dirty="0"/>
              <a:t>Univariate </a:t>
            </a:r>
            <a:r>
              <a:rPr lang="en-US" altLang="zh-CN" dirty="0" smtClean="0"/>
              <a:t>PPI-based </a:t>
            </a:r>
            <a:r>
              <a:rPr lang="en-US" altLang="zh-CN" dirty="0"/>
              <a:t>association analysis for Crohn's disease </a:t>
            </a:r>
            <a:endParaRPr lang="zh-CN" altLang="en-US" dirty="0"/>
          </a:p>
          <a:p>
            <a:pPr marL="525780" indent="-457200">
              <a:buFont typeface="+mj-lt"/>
              <a:buAutoNum type="arabicPeriod"/>
            </a:pPr>
            <a:r>
              <a:rPr lang="en-US" altLang="zh-CN" dirty="0"/>
              <a:t>Univariate </a:t>
            </a:r>
            <a:r>
              <a:rPr lang="en-US" altLang="zh-CN" dirty="0" smtClean="0"/>
              <a:t>pathway-based </a:t>
            </a:r>
            <a:r>
              <a:rPr lang="en-US" altLang="zh-CN" dirty="0"/>
              <a:t>association analysis for Crohn's disease </a:t>
            </a:r>
            <a:endParaRPr lang="zh-CN" altLang="en-US" dirty="0"/>
          </a:p>
          <a:p>
            <a:pPr marL="525780" indent="-457200">
              <a:buFont typeface="+mj-lt"/>
              <a:buAutoNum type="arabicPeriod"/>
            </a:pPr>
            <a:r>
              <a:rPr lang="en-US" altLang="zh-CN" dirty="0" smtClean="0"/>
              <a:t>Multivariate </a:t>
            </a:r>
            <a:r>
              <a:rPr lang="en-US" altLang="zh-CN" dirty="0"/>
              <a:t>gene-based association analysis for 9 quantitative metabolic traits </a:t>
            </a:r>
            <a:endParaRPr lang="en-US" altLang="zh-CN" dirty="0" smtClean="0"/>
          </a:p>
          <a:p>
            <a:pPr marL="525780" indent="-457200">
              <a:buFont typeface="+mj-lt"/>
              <a:buAutoNum type="arabicPeriod"/>
            </a:pPr>
            <a:r>
              <a:rPr lang="en-US" altLang="zh-CN" dirty="0" smtClean="0"/>
              <a:t>Power calculation of set-based association test (Optional)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52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Step by step procedure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3851429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sz="2000" dirty="0" smtClean="0"/>
              <a:t>Create a KGG project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000" dirty="0" smtClean="0"/>
              <a:t>Build an analysis Genome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000" dirty="0" smtClean="0"/>
              <a:t>Gene-based association analysis by GATES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000" dirty="0"/>
              <a:t>Gene-based association analysis by </a:t>
            </a:r>
            <a:r>
              <a:rPr lang="en-US" sz="2000" dirty="0" smtClean="0"/>
              <a:t>HYST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000" dirty="0" smtClean="0"/>
              <a:t>Protein-protein interaction-based </a:t>
            </a:r>
            <a:r>
              <a:rPr lang="en-US" sz="2000" dirty="0"/>
              <a:t>association analysis by </a:t>
            </a:r>
            <a:r>
              <a:rPr lang="en-US" sz="2000" dirty="0" smtClean="0"/>
              <a:t>HYST</a:t>
            </a:r>
          </a:p>
          <a:p>
            <a:pPr marL="525780" indent="-457200">
              <a:buFont typeface="+mj-lt"/>
              <a:buAutoNum type="arabicPeriod"/>
            </a:pPr>
            <a:r>
              <a:rPr lang="en-US" altLang="zh-CN" sz="2000" dirty="0"/>
              <a:t>Pathway gene set-based association analysis by HYST</a:t>
            </a:r>
          </a:p>
          <a:p>
            <a:pPr marL="525780" indent="-457200">
              <a:buFont typeface="+mj-lt"/>
              <a:buAutoNum type="arabicPeriod"/>
            </a:pPr>
            <a:endParaRPr lang="en-US" sz="2000" dirty="0"/>
          </a:p>
          <a:p>
            <a:pPr marL="525780" indent="-457200">
              <a:buFont typeface="+mj-lt"/>
              <a:buAutoNum type="arabicPeriod"/>
            </a:pPr>
            <a:endParaRPr lang="en-US" sz="2000" dirty="0"/>
          </a:p>
          <a:p>
            <a:pPr marL="525780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59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4612" y="301823"/>
            <a:ext cx="8893175" cy="6367265"/>
            <a:chOff x="74612" y="301823"/>
            <a:chExt cx="8893175" cy="6367265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>
              <a:off x="990601" y="4875888"/>
              <a:ext cx="5382842" cy="856575"/>
            </a:xfrm>
            <a:prstGeom prst="flowChartMagneticDisk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CN" b="1" dirty="0"/>
                <a:t>functional knowledge</a:t>
              </a:r>
              <a:r>
                <a:rPr lang="en-US" altLang="zh-TW" b="1" dirty="0"/>
                <a:t> </a:t>
              </a:r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auto">
            <a:xfrm>
              <a:off x="2149185" y="2503488"/>
              <a:ext cx="3358646" cy="922337"/>
            </a:xfrm>
            <a:prstGeom prst="flowChart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en-US" altLang="zh-TW" b="1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statistical genetic mapping</a:t>
              </a:r>
            </a:p>
          </p:txBody>
        </p:sp>
        <p:grpSp>
          <p:nvGrpSpPr>
            <p:cNvPr id="8201" name="Group 24"/>
            <p:cNvGrpSpPr>
              <a:grpSpLocks/>
            </p:cNvGrpSpPr>
            <p:nvPr/>
          </p:nvGrpSpPr>
          <p:grpSpPr bwMode="auto">
            <a:xfrm>
              <a:off x="370549" y="3623971"/>
              <a:ext cx="6595771" cy="2032993"/>
              <a:chOff x="240" y="2640"/>
              <a:chExt cx="4272" cy="1481"/>
            </a:xfrm>
          </p:grpSpPr>
          <p:sp>
            <p:nvSpPr>
              <p:cNvPr id="8210" name="Rectangle 11"/>
              <p:cNvSpPr>
                <a:spLocks noChangeArrowheads="1"/>
              </p:cNvSpPr>
              <p:nvPr/>
            </p:nvSpPr>
            <p:spPr bwMode="auto">
              <a:xfrm>
                <a:off x="240" y="3497"/>
                <a:ext cx="240" cy="624"/>
              </a:xfrm>
              <a:prstGeom prst="rect">
                <a:avLst/>
              </a:prstGeom>
              <a:gradFill rotWithShape="1">
                <a:gsLst>
                  <a:gs pos="0">
                    <a:srgbClr val="156B13"/>
                  </a:gs>
                  <a:gs pos="50000">
                    <a:srgbClr val="9CB86E"/>
                  </a:gs>
                  <a:gs pos="100000">
                    <a:srgbClr val="DDEBCF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EBC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en-US" altLang="zh-CN"/>
              </a:p>
            </p:txBody>
          </p:sp>
          <p:sp>
            <p:nvSpPr>
              <p:cNvPr id="8211" name="Rectangle 12"/>
              <p:cNvSpPr>
                <a:spLocks noChangeArrowheads="1"/>
              </p:cNvSpPr>
              <p:nvPr/>
            </p:nvSpPr>
            <p:spPr bwMode="auto">
              <a:xfrm>
                <a:off x="4272" y="3489"/>
                <a:ext cx="240" cy="624"/>
              </a:xfrm>
              <a:prstGeom prst="rect">
                <a:avLst/>
              </a:prstGeom>
              <a:gradFill rotWithShape="1">
                <a:gsLst>
                  <a:gs pos="0">
                    <a:srgbClr val="156B13"/>
                  </a:gs>
                  <a:gs pos="50000">
                    <a:srgbClr val="9CB86E"/>
                  </a:gs>
                  <a:gs pos="100000">
                    <a:srgbClr val="DDEBCF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EBC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en-US" altLang="zh-CN"/>
              </a:p>
            </p:txBody>
          </p:sp>
          <p:sp>
            <p:nvSpPr>
              <p:cNvPr id="9229" name="AutoShape 13"/>
              <p:cNvSpPr>
                <a:spLocks noChangeArrowheads="1"/>
              </p:cNvSpPr>
              <p:nvPr/>
            </p:nvSpPr>
            <p:spPr bwMode="auto">
              <a:xfrm>
                <a:off x="240" y="2640"/>
                <a:ext cx="4272" cy="864"/>
              </a:xfrm>
              <a:prstGeom prst="upArrowCallout">
                <a:avLst>
                  <a:gd name="adj1" fmla="val 123611"/>
                  <a:gd name="adj2" fmla="val 123611"/>
                  <a:gd name="adj3" fmla="val 16667"/>
                  <a:gd name="adj4" fmla="val 66667"/>
                </a:avLst>
              </a:prstGeom>
              <a:gradFill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rect">
                  <a:fillToRect l="50000" t="50000" r="50000" b="50000"/>
                </a:path>
              </a:gra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EBCF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ctr">
                  <a:defRPr/>
                </a:pPr>
                <a:r>
                  <a:rPr lang="en-US" altLang="zh-TW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  <a:t>Bioinformatics and Statistical Framework</a:t>
                </a:r>
              </a:p>
            </p:txBody>
          </p:sp>
        </p:grpSp>
        <p:pic>
          <p:nvPicPr>
            <p:cNvPr id="8202" name="Picture 15" descr="ch987f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101" y="1383698"/>
              <a:ext cx="1897520" cy="1844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Text Box 17"/>
            <p:cNvSpPr txBox="1">
              <a:spLocks noChangeArrowheads="1"/>
            </p:cNvSpPr>
            <p:nvPr/>
          </p:nvSpPr>
          <p:spPr bwMode="auto">
            <a:xfrm>
              <a:off x="5780564" y="3162738"/>
              <a:ext cx="3112611" cy="263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 i="1">
                  <a:solidFill>
                    <a:srgbClr val="B2B2B2"/>
                  </a:solidFill>
                </a:rPr>
                <a:t>http://www.ncbi.nlm.nih.gov/bookshelf</a:t>
              </a:r>
            </a:p>
          </p:txBody>
        </p:sp>
        <p:pic>
          <p:nvPicPr>
            <p:cNvPr id="8204" name="Picture 18" descr="图片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20" y="593013"/>
              <a:ext cx="1408086" cy="1604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5" name="Text Box 19"/>
            <p:cNvSpPr txBox="1">
              <a:spLocks noChangeArrowheads="1"/>
            </p:cNvSpPr>
            <p:nvPr/>
          </p:nvSpPr>
          <p:spPr bwMode="auto">
            <a:xfrm>
              <a:off x="74612" y="301823"/>
              <a:ext cx="229711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Sample + genotypes</a:t>
              </a:r>
              <a:endParaRPr lang="en-US" altLang="zh-TW" sz="1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8206" name="AutoShape 21"/>
            <p:cNvSpPr>
              <a:spLocks noChangeArrowheads="1"/>
            </p:cNvSpPr>
            <p:nvPr/>
          </p:nvSpPr>
          <p:spPr bwMode="auto">
            <a:xfrm>
              <a:off x="444659" y="2240273"/>
              <a:ext cx="1704525" cy="593013"/>
            </a:xfrm>
            <a:custGeom>
              <a:avLst/>
              <a:gdLst>
                <a:gd name="T0" fmla="*/ 106653013 w 21600"/>
                <a:gd name="T1" fmla="*/ 0 h 21600"/>
                <a:gd name="T2" fmla="*/ 0 w 21600"/>
                <a:gd name="T3" fmla="*/ 10887075 h 21600"/>
                <a:gd name="T4" fmla="*/ 106653013 w 21600"/>
                <a:gd name="T5" fmla="*/ 21774150 h 21600"/>
                <a:gd name="T6" fmla="*/ 142204017 w 21600"/>
                <a:gd name="T7" fmla="*/ 10887075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7" name="AutoShape 22"/>
            <p:cNvSpPr>
              <a:spLocks noChangeArrowheads="1"/>
            </p:cNvSpPr>
            <p:nvPr/>
          </p:nvSpPr>
          <p:spPr bwMode="auto">
            <a:xfrm>
              <a:off x="5706454" y="2668560"/>
              <a:ext cx="1111647" cy="593013"/>
            </a:xfrm>
            <a:custGeom>
              <a:avLst/>
              <a:gdLst>
                <a:gd name="T0" fmla="*/ 45362813 w 21600"/>
                <a:gd name="T1" fmla="*/ 0 h 21600"/>
                <a:gd name="T2" fmla="*/ 0 w 21600"/>
                <a:gd name="T3" fmla="*/ 10887075 h 21600"/>
                <a:gd name="T4" fmla="*/ 45362813 w 21600"/>
                <a:gd name="T5" fmla="*/ 21774150 h 21600"/>
                <a:gd name="T6" fmla="*/ 60483750 w 21600"/>
                <a:gd name="T7" fmla="*/ 10887075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8" name="Rectangle 25"/>
            <p:cNvSpPr>
              <a:spLocks noChangeArrowheads="1"/>
            </p:cNvSpPr>
            <p:nvPr/>
          </p:nvSpPr>
          <p:spPr bwMode="auto">
            <a:xfrm>
              <a:off x="74612" y="301823"/>
              <a:ext cx="8893175" cy="342630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US" altLang="zh-CN"/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676555" y="3805795"/>
              <a:ext cx="2016382" cy="36928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Arial" charset="0"/>
                </a:rPr>
                <a:t>Boost power!!!</a:t>
              </a:r>
            </a:p>
          </p:txBody>
        </p:sp>
        <p:sp>
          <p:nvSpPr>
            <p:cNvPr id="8197" name="Oval 22"/>
            <p:cNvSpPr>
              <a:spLocks noChangeArrowheads="1"/>
            </p:cNvSpPr>
            <p:nvPr/>
          </p:nvSpPr>
          <p:spPr bwMode="auto">
            <a:xfrm>
              <a:off x="8820150" y="6524625"/>
              <a:ext cx="144463" cy="14446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US" altLang="zh-CN"/>
            </a:p>
          </p:txBody>
        </p:sp>
      </p:grpSp>
      <p:pic>
        <p:nvPicPr>
          <p:cNvPr id="26" name="Picture 17" descr="MPj0439318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581" y="5045449"/>
            <a:ext cx="2029858" cy="147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爆炸形 1 26"/>
          <p:cNvSpPr/>
          <p:nvPr/>
        </p:nvSpPr>
        <p:spPr>
          <a:xfrm>
            <a:off x="6514032" y="3568274"/>
            <a:ext cx="3021012" cy="1735217"/>
          </a:xfrm>
          <a:prstGeom prst="irregularSeal1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Integration!!!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693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252" y="762000"/>
            <a:ext cx="7024744" cy="60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Set-based association tests on KGG</a:t>
            </a:r>
            <a:endParaRPr 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71600"/>
            <a:ext cx="6777317" cy="3013229"/>
          </a:xfrm>
        </p:spPr>
        <p:txBody>
          <a:bodyPr>
            <a:normAutofit/>
          </a:bodyPr>
          <a:lstStyle/>
          <a:p>
            <a:r>
              <a:rPr lang="en-US" sz="1600" b="1" dirty="0"/>
              <a:t>GATES</a:t>
            </a:r>
            <a:r>
              <a:rPr lang="en-US" sz="1600" dirty="0"/>
              <a:t>: </a:t>
            </a:r>
            <a:r>
              <a:rPr lang="en-US" sz="1400" dirty="0"/>
              <a:t>A rapid and powerful gene-based association test using extended </a:t>
            </a:r>
            <a:r>
              <a:rPr lang="en-US" sz="1400" dirty="0" err="1"/>
              <a:t>Simes</a:t>
            </a:r>
            <a:r>
              <a:rPr lang="en-US" sz="1400" dirty="0"/>
              <a:t> procedure. Am J Hum Genet. 2011 Mar 11;88(3):283-293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600" b="1" dirty="0" smtClean="0"/>
              <a:t>HYST</a:t>
            </a:r>
            <a:r>
              <a:rPr lang="en-US" sz="1600" dirty="0"/>
              <a:t>: </a:t>
            </a:r>
            <a:r>
              <a:rPr lang="en-US" sz="1400" dirty="0"/>
              <a:t>A </a:t>
            </a:r>
            <a:r>
              <a:rPr lang="en-US" sz="1400" dirty="0" err="1"/>
              <a:t>HYbrid</a:t>
            </a:r>
            <a:r>
              <a:rPr lang="en-US" sz="1400" dirty="0"/>
              <a:t> Set-based Test for genome-wide association </a:t>
            </a:r>
            <a:r>
              <a:rPr lang="en-US" sz="1400" dirty="0" smtClean="0"/>
              <a:t>studies,... </a:t>
            </a:r>
            <a:r>
              <a:rPr lang="en-US" sz="1400" dirty="0"/>
              <a:t>Am J </a:t>
            </a:r>
            <a:r>
              <a:rPr lang="en-US" sz="1400" dirty="0" smtClean="0"/>
              <a:t>Hum </a:t>
            </a:r>
            <a:r>
              <a:rPr lang="en-US" sz="1400" dirty="0"/>
              <a:t>Genet. 2012 Sep 7;91(3):478-88</a:t>
            </a:r>
            <a:r>
              <a:rPr lang="en-US" sz="1400" dirty="0" smtClean="0"/>
              <a:t>. </a:t>
            </a:r>
            <a:r>
              <a:rPr lang="en-US" sz="1600" dirty="0" smtClean="0"/>
              <a:t>(=GATES+ Scaled chi-square test)</a:t>
            </a:r>
          </a:p>
          <a:p>
            <a:endParaRPr lang="en-US" sz="1600" dirty="0" smtClean="0"/>
          </a:p>
          <a:p>
            <a:r>
              <a:rPr lang="en-US" sz="1600" b="1" dirty="0"/>
              <a:t>MGAS</a:t>
            </a:r>
            <a:r>
              <a:rPr lang="en-US" sz="1600" dirty="0"/>
              <a:t>: a powerful tool for </a:t>
            </a:r>
            <a:r>
              <a:rPr lang="en-US" sz="1600" b="1" dirty="0"/>
              <a:t>multivariate</a:t>
            </a:r>
            <a:r>
              <a:rPr lang="en-US" sz="1600" dirty="0"/>
              <a:t> gene-based genome-wide association analysis. Bioinformatics. 2014 Nov 26. </a:t>
            </a:r>
            <a:r>
              <a:rPr lang="en-US" sz="1600" dirty="0" err="1"/>
              <a:t>pii</a:t>
            </a:r>
            <a:r>
              <a:rPr lang="en-US" sz="1600" dirty="0"/>
              <a:t>: btu783. [</a:t>
            </a:r>
            <a:r>
              <a:rPr lang="en-US" sz="1600" dirty="0" err="1"/>
              <a:t>Epub</a:t>
            </a:r>
            <a:r>
              <a:rPr lang="en-US" sz="1600" dirty="0"/>
              <a:t> ahead of print</a:t>
            </a:r>
            <a:r>
              <a:rPr lang="en-US" sz="1600" dirty="0" smtClean="0"/>
              <a:t>]               (---Multiple phenotypes)</a:t>
            </a:r>
            <a:endParaRPr lang="en-US" sz="1600" dirty="0"/>
          </a:p>
        </p:txBody>
      </p:sp>
      <p:pic>
        <p:nvPicPr>
          <p:cNvPr id="18434" name="Picture 2" descr="http://www.sh.xinhuanet.com/zhuanti/yingxiao8/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63063"/>
            <a:ext cx="1607820" cy="20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882546" y="5313118"/>
            <a:ext cx="5905500" cy="993784"/>
            <a:chOff x="222354" y="850776"/>
            <a:chExt cx="5905500" cy="993784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54" y="850776"/>
              <a:ext cx="59055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9" name="Straight Connector 18"/>
            <p:cNvCxnSpPr/>
            <p:nvPr/>
          </p:nvCxnSpPr>
          <p:spPr>
            <a:xfrm>
              <a:off x="1482720" y="1431095"/>
              <a:ext cx="0" cy="2160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18"/>
            <p:cNvCxnSpPr/>
            <p:nvPr/>
          </p:nvCxnSpPr>
          <p:spPr>
            <a:xfrm>
              <a:off x="1676400" y="1447800"/>
              <a:ext cx="0" cy="2160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8"/>
            <p:cNvCxnSpPr/>
            <p:nvPr/>
          </p:nvCxnSpPr>
          <p:spPr>
            <a:xfrm>
              <a:off x="2057400" y="1460376"/>
              <a:ext cx="0" cy="216024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8"/>
            <p:cNvCxnSpPr/>
            <p:nvPr/>
          </p:nvCxnSpPr>
          <p:spPr>
            <a:xfrm>
              <a:off x="2438400" y="1460376"/>
              <a:ext cx="0" cy="2160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18"/>
            <p:cNvCxnSpPr/>
            <p:nvPr/>
          </p:nvCxnSpPr>
          <p:spPr>
            <a:xfrm>
              <a:off x="3657600" y="1447800"/>
              <a:ext cx="0" cy="2160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18"/>
            <p:cNvCxnSpPr/>
            <p:nvPr/>
          </p:nvCxnSpPr>
          <p:spPr>
            <a:xfrm>
              <a:off x="4724400" y="1460376"/>
              <a:ext cx="0" cy="216024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8"/>
            <p:cNvCxnSpPr/>
            <p:nvPr/>
          </p:nvCxnSpPr>
          <p:spPr>
            <a:xfrm>
              <a:off x="5638800" y="1447800"/>
              <a:ext cx="0" cy="2160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8"/>
            <p:cNvCxnSpPr/>
            <p:nvPr/>
          </p:nvCxnSpPr>
          <p:spPr>
            <a:xfrm>
              <a:off x="5943600" y="1447800"/>
              <a:ext cx="0" cy="2160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8"/>
            <p:cNvCxnSpPr/>
            <p:nvPr/>
          </p:nvCxnSpPr>
          <p:spPr>
            <a:xfrm>
              <a:off x="2743200" y="1447800"/>
              <a:ext cx="0" cy="2160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8"/>
            <p:cNvCxnSpPr/>
            <p:nvPr/>
          </p:nvCxnSpPr>
          <p:spPr>
            <a:xfrm>
              <a:off x="3124200" y="1447800"/>
              <a:ext cx="0" cy="2160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18"/>
            <p:cNvCxnSpPr/>
            <p:nvPr/>
          </p:nvCxnSpPr>
          <p:spPr>
            <a:xfrm>
              <a:off x="4191000" y="1447800"/>
              <a:ext cx="0" cy="2160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23"/>
            <p:cNvSpPr/>
            <p:nvPr/>
          </p:nvSpPr>
          <p:spPr>
            <a:xfrm>
              <a:off x="1359709" y="1234960"/>
              <a:ext cx="1932280" cy="609600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23"/>
            <p:cNvSpPr/>
            <p:nvPr/>
          </p:nvSpPr>
          <p:spPr>
            <a:xfrm>
              <a:off x="3505200" y="1231776"/>
              <a:ext cx="2622654" cy="609600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33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Why do we consider </a:t>
            </a:r>
            <a:r>
              <a:rPr lang="en-US" altLang="zh-CN" u="sng" dirty="0" smtClean="0">
                <a:solidFill>
                  <a:srgbClr val="FF0000"/>
                </a:solidFill>
              </a:rPr>
              <a:t>summary statistics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492" y="1981201"/>
            <a:ext cx="6777317" cy="1524000"/>
          </a:xfrm>
        </p:spPr>
        <p:txBody>
          <a:bodyPr/>
          <a:lstStyle/>
          <a:p>
            <a:r>
              <a:rPr lang="en-US" altLang="zh-CN" dirty="0" smtClean="0"/>
              <a:t>Make use advantages of existing statistic tests at SNPs.</a:t>
            </a:r>
          </a:p>
          <a:p>
            <a:r>
              <a:rPr lang="en-US" altLang="zh-CN" dirty="0" smtClean="0"/>
              <a:t>Easer to be obtained from public domains</a:t>
            </a:r>
            <a:endParaRPr lang="zh-CN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9" y="3810000"/>
            <a:ext cx="7848600" cy="166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4029" y="5334000"/>
            <a:ext cx="726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GWAS meta-analysis p-values for </a:t>
            </a:r>
            <a:r>
              <a:rPr lang="en-US" altLang="zh-CN" b="1" u="sng" dirty="0" smtClean="0"/>
              <a:t>over 25 </a:t>
            </a:r>
            <a:r>
              <a:rPr lang="en-US" altLang="zh-CN" dirty="0" smtClean="0"/>
              <a:t>complex diseases and traits!!!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949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GATES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1"/>
            <a:ext cx="7186108" cy="91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Extended </a:t>
            </a:r>
            <a:r>
              <a:rPr lang="en-US" sz="2000" dirty="0" err="1"/>
              <a:t>Simes</a:t>
            </a:r>
            <a:r>
              <a:rPr lang="en-US" sz="2000" dirty="0"/>
              <a:t>’ test (known as GATES</a:t>
            </a:r>
            <a:r>
              <a:rPr lang="en-US" sz="2000" dirty="0" smtClean="0"/>
              <a:t>) (Li et al. 2011)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594286"/>
              </p:ext>
            </p:extLst>
          </p:nvPr>
        </p:nvGraphicFramePr>
        <p:xfrm>
          <a:off x="2484437" y="2133600"/>
          <a:ext cx="2392363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2" name="方程式" r:id="rId4" imgW="1498320" imgH="863280" progId="Equation.3">
                  <p:embed/>
                </p:oleObj>
              </mc:Choice>
              <mc:Fallback>
                <p:oleObj name="方程式" r:id="rId4" imgW="14983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7" y="2133600"/>
                        <a:ext cx="2392363" cy="138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00600" y="24384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dirty="0"/>
              <a:t>where</a:t>
            </a:r>
          </a:p>
          <a:p>
            <a:pPr lvl="1"/>
            <a:r>
              <a:rPr lang="en-US" i="1" dirty="0" smtClean="0"/>
              <a:t>P</a:t>
            </a:r>
            <a:r>
              <a:rPr lang="en-US" i="1" baseline="-25000" dirty="0" smtClean="0"/>
              <a:t>(j)</a:t>
            </a:r>
            <a:r>
              <a:rPr lang="en-US" i="1" dirty="0" smtClean="0"/>
              <a:t>= </a:t>
            </a:r>
            <a:r>
              <a:rPr lang="en-US" dirty="0" smtClean="0"/>
              <a:t>sorted SNP </a:t>
            </a:r>
            <a:r>
              <a:rPr lang="en-US" i="1" dirty="0" smtClean="0"/>
              <a:t>p</a:t>
            </a:r>
            <a:r>
              <a:rPr lang="en-US" dirty="0" smtClean="0"/>
              <a:t> value</a:t>
            </a:r>
          </a:p>
          <a:p>
            <a:pPr lvl="1"/>
            <a:r>
              <a:rPr lang="en-US" dirty="0" smtClean="0"/>
              <a:t>m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r>
              <a:rPr lang="en-US" dirty="0"/>
              <a:t>= effective number of </a:t>
            </a:r>
            <a:r>
              <a:rPr lang="en-US" dirty="0" smtClean="0"/>
              <a:t>independent test</a:t>
            </a:r>
            <a:endParaRPr lang="en-US" dirty="0"/>
          </a:p>
          <a:p>
            <a:pPr lvl="1"/>
            <a:r>
              <a:rPr lang="en-US" dirty="0"/>
              <a:t>w</a:t>
            </a:r>
            <a:r>
              <a:rPr lang="en-US" baseline="-25000" dirty="0"/>
              <a:t>(k)</a:t>
            </a:r>
            <a:r>
              <a:rPr lang="en-US" dirty="0"/>
              <a:t> = weight for SNP </a:t>
            </a:r>
            <a:r>
              <a:rPr lang="en-US" dirty="0" smtClean="0"/>
              <a:t>j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296743"/>
              </p:ext>
            </p:extLst>
          </p:nvPr>
        </p:nvGraphicFramePr>
        <p:xfrm>
          <a:off x="617538" y="2493963"/>
          <a:ext cx="150653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" name="方程式" r:id="rId6" imgW="1066680" imgH="457200" progId="Equation.3">
                  <p:embed/>
                </p:oleObj>
              </mc:Choice>
              <mc:Fallback>
                <p:oleObj name="方程式" r:id="rId6" imgW="1066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2493963"/>
                        <a:ext cx="150653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2133600" y="2755285"/>
            <a:ext cx="304800" cy="152400"/>
          </a:xfrm>
          <a:prstGeom prst="rightArrow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" y="2362200"/>
            <a:ext cx="1600200" cy="99060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762000" y="4653070"/>
            <a:ext cx="4267200" cy="7571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HK" sz="1600" b="1" dirty="0"/>
              <a:t>Desirable </a:t>
            </a:r>
            <a:r>
              <a:rPr lang="en-US" altLang="zh-HK" sz="1600" b="1" dirty="0" smtClean="0"/>
              <a:t>properties</a:t>
            </a:r>
            <a:endParaRPr lang="en-US" altLang="zh-HK" sz="16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HK" sz="1600" dirty="0"/>
              <a:t>Dependent </a:t>
            </a:r>
            <a:r>
              <a:rPr lang="en-US" altLang="zh-HK" sz="1600" dirty="0" smtClean="0"/>
              <a:t> p values</a:t>
            </a:r>
            <a:endParaRPr lang="en-US" altLang="zh-HK" sz="16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CN" sz="1600" dirty="0" smtClean="0"/>
              <a:t>Not </a:t>
            </a:r>
            <a:r>
              <a:rPr lang="en-US" altLang="zh-CN" sz="1600" dirty="0"/>
              <a:t>resort to permutation and simulation</a:t>
            </a:r>
            <a:endParaRPr lang="zh-TW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568315"/>
            <a:ext cx="701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2"/>
                </a:solidFill>
              </a:rPr>
              <a:t>TATES: </a:t>
            </a:r>
            <a:r>
              <a:rPr lang="en-US" altLang="zh-CN" sz="2000" dirty="0" smtClean="0">
                <a:solidFill>
                  <a:schemeClr val="tx2"/>
                </a:solidFill>
              </a:rPr>
              <a:t>Association </a:t>
            </a:r>
            <a:r>
              <a:rPr lang="en-US" altLang="zh-CN" sz="2000" dirty="0">
                <a:solidFill>
                  <a:schemeClr val="tx2"/>
                </a:solidFill>
              </a:rPr>
              <a:t>Test that uses Extended </a:t>
            </a:r>
            <a:r>
              <a:rPr lang="en-US" altLang="zh-CN" sz="2000" dirty="0" err="1">
                <a:solidFill>
                  <a:schemeClr val="tx2"/>
                </a:solidFill>
              </a:rPr>
              <a:t>Simes</a:t>
            </a:r>
            <a:r>
              <a:rPr lang="en-US" altLang="zh-CN" sz="2000" dirty="0">
                <a:solidFill>
                  <a:schemeClr val="tx2"/>
                </a:solidFill>
              </a:rPr>
              <a:t> </a:t>
            </a:r>
            <a:r>
              <a:rPr lang="en-US" altLang="zh-CN" sz="2000" dirty="0" smtClean="0">
                <a:solidFill>
                  <a:schemeClr val="tx2"/>
                </a:solidFill>
              </a:rPr>
              <a:t>procedure for multiple traits  </a:t>
            </a:r>
            <a:r>
              <a:rPr lang="en-US" altLang="zh-CN" dirty="0" smtClean="0"/>
              <a:t>(</a:t>
            </a:r>
            <a:r>
              <a:rPr lang="nl-NL" altLang="zh-CN" dirty="0"/>
              <a:t>van der Sluis S,et al. PLoS Genet. 2013 Jan;9(1):e1003235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cxnSp>
        <p:nvCxnSpPr>
          <p:cNvPr id="15" name="Straight Connector 24"/>
          <p:cNvCxnSpPr/>
          <p:nvPr/>
        </p:nvCxnSpPr>
        <p:spPr>
          <a:xfrm>
            <a:off x="1066800" y="4077464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5"/>
          <p:cNvCxnSpPr/>
          <p:nvPr/>
        </p:nvCxnSpPr>
        <p:spPr>
          <a:xfrm>
            <a:off x="1918960" y="397408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6"/>
          <p:cNvCxnSpPr/>
          <p:nvPr/>
        </p:nvCxnSpPr>
        <p:spPr>
          <a:xfrm>
            <a:off x="1702936" y="397472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7"/>
          <p:cNvCxnSpPr/>
          <p:nvPr/>
        </p:nvCxnSpPr>
        <p:spPr>
          <a:xfrm>
            <a:off x="2999080" y="3974976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8"/>
          <p:cNvCxnSpPr/>
          <p:nvPr/>
        </p:nvCxnSpPr>
        <p:spPr>
          <a:xfrm>
            <a:off x="2071360" y="397408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9"/>
          <p:cNvCxnSpPr/>
          <p:nvPr/>
        </p:nvCxnSpPr>
        <p:spPr>
          <a:xfrm>
            <a:off x="1855336" y="397472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0"/>
          <p:cNvCxnSpPr/>
          <p:nvPr/>
        </p:nvCxnSpPr>
        <p:spPr>
          <a:xfrm>
            <a:off x="3151480" y="3974976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1"/>
          <p:cNvCxnSpPr/>
          <p:nvPr/>
        </p:nvCxnSpPr>
        <p:spPr>
          <a:xfrm>
            <a:off x="3098904" y="397345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2"/>
          <p:cNvCxnSpPr/>
          <p:nvPr/>
        </p:nvCxnSpPr>
        <p:spPr>
          <a:xfrm>
            <a:off x="2711048" y="3974088"/>
            <a:ext cx="0" cy="216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3"/>
          <p:cNvCxnSpPr/>
          <p:nvPr/>
        </p:nvCxnSpPr>
        <p:spPr>
          <a:xfrm>
            <a:off x="4179024" y="3964816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34"/>
          <p:cNvCxnSpPr/>
          <p:nvPr/>
        </p:nvCxnSpPr>
        <p:spPr>
          <a:xfrm>
            <a:off x="3251304" y="396392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5"/>
          <p:cNvCxnSpPr/>
          <p:nvPr/>
        </p:nvCxnSpPr>
        <p:spPr>
          <a:xfrm>
            <a:off x="3035280" y="397408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6"/>
          <p:cNvCxnSpPr/>
          <p:nvPr/>
        </p:nvCxnSpPr>
        <p:spPr>
          <a:xfrm>
            <a:off x="4331424" y="3964816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7"/>
          <p:cNvCxnSpPr/>
          <p:nvPr/>
        </p:nvCxnSpPr>
        <p:spPr>
          <a:xfrm>
            <a:off x="1622544" y="397408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8"/>
          <p:cNvCxnSpPr/>
          <p:nvPr/>
        </p:nvCxnSpPr>
        <p:spPr>
          <a:xfrm>
            <a:off x="1406520" y="397472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9"/>
          <p:cNvCxnSpPr/>
          <p:nvPr/>
        </p:nvCxnSpPr>
        <p:spPr>
          <a:xfrm>
            <a:off x="1774944" y="397408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40"/>
          <p:cNvCxnSpPr/>
          <p:nvPr/>
        </p:nvCxnSpPr>
        <p:spPr>
          <a:xfrm>
            <a:off x="1558920" y="397472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41"/>
          <p:cNvCxnSpPr/>
          <p:nvPr/>
        </p:nvCxnSpPr>
        <p:spPr>
          <a:xfrm>
            <a:off x="1486912" y="397408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3829" y="381001"/>
            <a:ext cx="7024744" cy="114300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Gene-based association test by </a:t>
            </a:r>
            <a:r>
              <a:rPr lang="en-US" altLang="zh-CN" sz="2800" dirty="0"/>
              <a:t>GATES Crohn’s Disease GWAS data </a:t>
            </a:r>
            <a:r>
              <a:rPr lang="en-US" altLang="zh-CN" sz="2800" dirty="0" smtClean="0"/>
              <a:t>set</a:t>
            </a:r>
            <a:endParaRPr lang="zh-CN" altLang="en-US" sz="2800" dirty="0"/>
          </a:p>
        </p:txBody>
      </p:sp>
      <p:pic>
        <p:nvPicPr>
          <p:cNvPr id="4" name="图片 3" descr="D:\home\mxli\MyJava\KGG2\htmlLog\genescan1.META-P.QQPlotGen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686175"/>
            <a:ext cx="4571999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D:\home\mxli\MyJava\KGG2\htmlLog\genescan1.META-P.GeneManhattanPlo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524001"/>
            <a:ext cx="5257799" cy="248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D:\home\mxli\MyJava\KGG2\htmlLog\genescan1.META-P.GeneManhattanPlot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1"/>
            <a:ext cx="4495800" cy="248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1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1390380" y="2913856"/>
            <a:ext cx="2801198" cy="91489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082492" y="2902808"/>
            <a:ext cx="181094" cy="85393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4758489" y="2892648"/>
            <a:ext cx="1432164" cy="86409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5415714" y="2894417"/>
            <a:ext cx="2664297" cy="86232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966026" y="1450896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818186" y="134752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602162" y="1348155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898306" y="134840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970586" y="134752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754562" y="1348155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050706" y="134840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998130" y="1346885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610274" y="134752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078250" y="133824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150530" y="133736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934506" y="134752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230650" y="1338248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110532" y="133736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894508" y="1337995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190652" y="132872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262932" y="133736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046908" y="1337995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487068" y="132872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434492" y="132720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902620" y="133736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7279538" y="133761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586892" y="132720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370868" y="1327835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7431938" y="1337613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711586" y="1337995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7863986" y="1337995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8584066" y="134752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521770" y="134752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305746" y="1348155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674170" y="134752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458146" y="1348155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4715076" y="1456420"/>
            <a:ext cx="2140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971290" y="1457628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386138" y="134752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8080010" y="134752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ight Brace 131"/>
          <p:cNvSpPr/>
          <p:nvPr/>
        </p:nvSpPr>
        <p:spPr>
          <a:xfrm rot="16200000">
            <a:off x="4634717" y="-2766165"/>
            <a:ext cx="244133" cy="7942596"/>
          </a:xfrm>
          <a:prstGeom prst="righ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3" name="TextBox 132"/>
          <p:cNvSpPr txBox="1"/>
          <p:nvPr/>
        </p:nvSpPr>
        <p:spPr>
          <a:xfrm>
            <a:off x="2967442" y="752599"/>
            <a:ext cx="3601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 set of SNPs on multiple genomic regions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9095" y="3781127"/>
            <a:ext cx="8730043" cy="1171873"/>
            <a:chOff x="29095" y="3942928"/>
            <a:chExt cx="8730043" cy="1171873"/>
          </a:xfrm>
        </p:grpSpPr>
        <p:sp>
          <p:nvSpPr>
            <p:cNvPr id="53" name="Right Brace 52"/>
            <p:cNvSpPr/>
            <p:nvPr/>
          </p:nvSpPr>
          <p:spPr>
            <a:xfrm rot="5400000">
              <a:off x="4643101" y="666603"/>
              <a:ext cx="244134" cy="7987940"/>
            </a:xfrm>
            <a:prstGeom prst="righ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012288" y="4807024"/>
              <a:ext cx="55112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Set-based </a:t>
              </a:r>
              <a:r>
                <a:rPr lang="en-US" sz="1400" b="1" i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by scaled chi-square test, accounting for </a:t>
              </a:r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415714" y="4186832"/>
              <a:ext cx="27353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← LD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b="1" i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of </a:t>
              </a:r>
              <a:r>
                <a:rPr lang="en-US" sz="1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key SNPs of </a:t>
              </a:r>
              <a:r>
                <a:rPr lang="en-US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blocks</a:t>
              </a:r>
              <a:endPara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9095" y="3942928"/>
              <a:ext cx="75557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Times New Roman" pitchFamily="18" charset="0"/>
                  <a:cs typeface="Times New Roman" pitchFamily="18" charset="0"/>
                </a:rPr>
                <a:t>Step 3</a:t>
              </a:r>
              <a:endParaRPr 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075" y="3962673"/>
              <a:ext cx="1235027" cy="67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0" y="1784648"/>
            <a:ext cx="8804332" cy="936104"/>
            <a:chOff x="0" y="1946449"/>
            <a:chExt cx="8804332" cy="936104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970268" y="2358177"/>
              <a:ext cx="3657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1822428" y="225480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1606404" y="225543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2902548" y="2255689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974828" y="225480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758804" y="225543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3054948" y="2255689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3002372" y="225416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2614516" y="225480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4082492" y="2245529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54772" y="224464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2938748" y="225480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4234892" y="2245529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5114774" y="224464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898750" y="224527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6194894" y="2236004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5267174" y="224464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5051150" y="224527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6491310" y="2236004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6438734" y="223448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5906862" y="224464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7283780" y="2244894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6591134" y="223448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6375110" y="223511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7436180" y="2244894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7715828" y="224527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7868228" y="224527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8588308" y="225480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1118526" y="1946449"/>
              <a:ext cx="11052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Block 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1526012" y="225480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1309988" y="225543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1678412" y="225480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1462388" y="2255436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4719318" y="2363701"/>
              <a:ext cx="21407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6975532" y="2364909"/>
              <a:ext cx="1828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390380" y="225480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8084252" y="2254801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>
              <a:off x="2874524" y="1946449"/>
              <a:ext cx="11052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Block </a:t>
              </a:r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178780" y="1946449"/>
              <a:ext cx="11052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411028" y="1946449"/>
              <a:ext cx="11052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Block </a:t>
              </a:r>
              <a:r>
                <a:rPr lang="en-US" sz="1400" b="1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0" name="Right Brace 179"/>
            <p:cNvSpPr/>
            <p:nvPr/>
          </p:nvSpPr>
          <p:spPr>
            <a:xfrm rot="5400000">
              <a:off x="1560417" y="2011594"/>
              <a:ext cx="219458" cy="1097280"/>
            </a:xfrm>
            <a:prstGeom prst="righ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81" name="Right Brace 180"/>
            <p:cNvSpPr/>
            <p:nvPr/>
          </p:nvSpPr>
          <p:spPr>
            <a:xfrm rot="5400000">
              <a:off x="3301888" y="1640579"/>
              <a:ext cx="223779" cy="1843632"/>
            </a:xfrm>
            <a:prstGeom prst="righ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82" name="Right Brace 181"/>
            <p:cNvSpPr/>
            <p:nvPr/>
          </p:nvSpPr>
          <p:spPr>
            <a:xfrm rot="5400000">
              <a:off x="5613586" y="1640239"/>
              <a:ext cx="223779" cy="1828800"/>
            </a:xfrm>
            <a:prstGeom prst="righ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83" name="Right Brace 182"/>
            <p:cNvSpPr/>
            <p:nvPr/>
          </p:nvSpPr>
          <p:spPr>
            <a:xfrm rot="5400000">
              <a:off x="7820284" y="1868839"/>
              <a:ext cx="223779" cy="1371600"/>
            </a:xfrm>
            <a:prstGeom prst="righ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0" y="2234481"/>
              <a:ext cx="775244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latin typeface="Times New Roman" pitchFamily="18" charset="0"/>
                  <a:cs typeface="Times New Roman" pitchFamily="18" charset="0"/>
                </a:rPr>
                <a:t>Step 1</a:t>
              </a:r>
              <a:endParaRPr 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235380" y="2585315"/>
              <a:ext cx="288032" cy="297238"/>
            </a:xfrm>
            <a:prstGeom prst="downArrow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909" y="2676624"/>
            <a:ext cx="8770181" cy="980232"/>
            <a:chOff x="29909" y="2838425"/>
            <a:chExt cx="8770181" cy="98023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966026" y="2962121"/>
              <a:ext cx="3657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818186" y="285874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02162" y="2859380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98306" y="2859633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970586" y="285874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754562" y="2859380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050706" y="2859633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98130" y="2858110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610274" y="285874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078250" y="2849473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50530" y="284858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934506" y="285874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230650" y="2849473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10532" y="284858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894508" y="2849220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90652" y="2839948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262932" y="284858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046908" y="2849220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487068" y="2839948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434492" y="283842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902620" y="284858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279538" y="2848838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586892" y="283842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370868" y="2839060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431938" y="2848838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711586" y="2849220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863986" y="2849220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ight Brace 41"/>
            <p:cNvSpPr/>
            <p:nvPr/>
          </p:nvSpPr>
          <p:spPr>
            <a:xfrm rot="5400000">
              <a:off x="1560417" y="2615538"/>
              <a:ext cx="219458" cy="1097280"/>
            </a:xfrm>
            <a:prstGeom prst="righ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8584066" y="285874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146332" y="3286310"/>
              <a:ext cx="1105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Block-based </a:t>
              </a:r>
              <a:r>
                <a:rPr lang="en-US" sz="1200" b="1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200" b="1" i="1" baseline="-250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by GATES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521770" y="285874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305746" y="2859380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674170" y="2858745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458146" y="2859380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ight Brace 58"/>
            <p:cNvSpPr/>
            <p:nvPr/>
          </p:nvSpPr>
          <p:spPr>
            <a:xfrm rot="5400000">
              <a:off x="3301888" y="2245303"/>
              <a:ext cx="223779" cy="1843632"/>
            </a:xfrm>
            <a:prstGeom prst="righ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715076" y="2967645"/>
              <a:ext cx="21407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971290" y="2968853"/>
              <a:ext cx="1828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ight Brace 60"/>
            <p:cNvSpPr/>
            <p:nvPr/>
          </p:nvSpPr>
          <p:spPr>
            <a:xfrm rot="5400000">
              <a:off x="7811900" y="2482308"/>
              <a:ext cx="223779" cy="1371600"/>
            </a:xfrm>
            <a:prstGeom prst="righ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2" name="Right Brace 61"/>
            <p:cNvSpPr/>
            <p:nvPr/>
          </p:nvSpPr>
          <p:spPr>
            <a:xfrm rot="5400000">
              <a:off x="5613560" y="2251939"/>
              <a:ext cx="223779" cy="1828800"/>
            </a:xfrm>
            <a:prstGeom prst="rightBrac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386138" y="2858745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080010" y="2858745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29909" y="2934816"/>
              <a:ext cx="75557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latin typeface="Times New Roman" pitchFamily="18" charset="0"/>
                  <a:cs typeface="Times New Roman" pitchFamily="18" charset="0"/>
                </a:rPr>
                <a:t>Step 2 </a:t>
              </a:r>
              <a:endParaRPr 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018540" y="3284984"/>
              <a:ext cx="1105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Block-based </a:t>
              </a:r>
              <a:r>
                <a:rPr lang="en-US" sz="1200" b="1" i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200" b="1" i="1" baseline="-25000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by GATES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174538" y="3289523"/>
              <a:ext cx="1105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411028" y="3289523"/>
              <a:ext cx="1105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Block-based </a:t>
              </a:r>
              <a:r>
                <a:rPr lang="en-US" sz="1200" b="1" i="1" dirty="0" err="1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200" b="1" i="1" baseline="-25000" dirty="0" err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200" b="1" baseline="-25000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by GATES</a:t>
              </a:r>
            </a:p>
          </p:txBody>
        </p:sp>
        <p:sp>
          <p:nvSpPr>
            <p:cNvPr id="185" name="Down Arrow 184"/>
            <p:cNvSpPr/>
            <p:nvPr/>
          </p:nvSpPr>
          <p:spPr>
            <a:xfrm>
              <a:off x="235380" y="3314601"/>
              <a:ext cx="288032" cy="504056"/>
            </a:xfrm>
            <a:prstGeom prst="downArrow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536182" y="6197600"/>
            <a:ext cx="4258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 smtClean="0"/>
              <a:t>Li et al. Am </a:t>
            </a:r>
            <a:r>
              <a:rPr lang="de-DE" sz="1400" i="1" dirty="0"/>
              <a:t>J Hum Genet. </a:t>
            </a:r>
            <a:r>
              <a:rPr lang="de-DE" sz="1400" i="1" dirty="0" smtClean="0"/>
              <a:t>2012; 7;91(3</a:t>
            </a:r>
            <a:r>
              <a:rPr lang="de-DE" sz="1400" i="1" dirty="0"/>
              <a:t>):478-88.</a:t>
            </a:r>
            <a:endParaRPr lang="en-US" sz="1400" i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224411"/>
              </p:ext>
            </p:extLst>
          </p:nvPr>
        </p:nvGraphicFramePr>
        <p:xfrm>
          <a:off x="554038" y="4800600"/>
          <a:ext cx="14986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1" name="方程式" r:id="rId5" imgW="990360" imgH="431640" progId="Equation.3">
                  <p:embed/>
                </p:oleObj>
              </mc:Choice>
              <mc:Fallback>
                <p:oleObj name="方程式" r:id="rId5" imgW="990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4800600"/>
                        <a:ext cx="1498600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564995"/>
              </p:ext>
            </p:extLst>
          </p:nvPr>
        </p:nvGraphicFramePr>
        <p:xfrm>
          <a:off x="2857500" y="4927600"/>
          <a:ext cx="8778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2" name="方程式" r:id="rId7" imgW="558720" imgH="253800" progId="Equation.3">
                  <p:embed/>
                </p:oleObj>
              </mc:Choice>
              <mc:Fallback>
                <p:oleObj name="方程式" r:id="rId7" imgW="558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4927600"/>
                        <a:ext cx="8778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186985"/>
              </p:ext>
            </p:extLst>
          </p:nvPr>
        </p:nvGraphicFramePr>
        <p:xfrm>
          <a:off x="533400" y="5410200"/>
          <a:ext cx="3848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3" name="公式" r:id="rId9" imgW="2476440" imgH="444240" progId="Equation.3">
                  <p:embed/>
                </p:oleObj>
              </mc:Choice>
              <mc:Fallback>
                <p:oleObj name="公式" r:id="rId9" imgW="24764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10200"/>
                        <a:ext cx="3848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103366"/>
              </p:ext>
            </p:extLst>
          </p:nvPr>
        </p:nvGraphicFramePr>
        <p:xfrm>
          <a:off x="4501627" y="5605857"/>
          <a:ext cx="9604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4" name="方程式" r:id="rId11" imgW="622030" imgH="203112" progId="Equation.3">
                  <p:embed/>
                </p:oleObj>
              </mc:Choice>
              <mc:Fallback>
                <p:oleObj name="方程式" r:id="rId11" imgW="62203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1627" y="5605857"/>
                        <a:ext cx="9604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" name="Down Arrow 185"/>
          <p:cNvSpPr/>
          <p:nvPr/>
        </p:nvSpPr>
        <p:spPr>
          <a:xfrm>
            <a:off x="1333500" y="2543299"/>
            <a:ext cx="114300" cy="146304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Down Arrow 186"/>
          <p:cNvSpPr/>
          <p:nvPr/>
        </p:nvSpPr>
        <p:spPr>
          <a:xfrm>
            <a:off x="4023360" y="2543299"/>
            <a:ext cx="114300" cy="146304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Down Arrow 187"/>
          <p:cNvSpPr/>
          <p:nvPr/>
        </p:nvSpPr>
        <p:spPr>
          <a:xfrm>
            <a:off x="6134100" y="2528059"/>
            <a:ext cx="114300" cy="146304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Down Arrow 188"/>
          <p:cNvSpPr/>
          <p:nvPr/>
        </p:nvSpPr>
        <p:spPr>
          <a:xfrm>
            <a:off x="8027670" y="2545585"/>
            <a:ext cx="114300" cy="146304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504529"/>
              </p:ext>
            </p:extLst>
          </p:nvPr>
        </p:nvGraphicFramePr>
        <p:xfrm>
          <a:off x="1602162" y="3612424"/>
          <a:ext cx="900254" cy="322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5" name="方程式" r:id="rId13" imgW="660240" imgH="241200" progId="Equation.3">
                  <p:embed/>
                </p:oleObj>
              </mc:Choice>
              <mc:Fallback>
                <p:oleObj name="方程式" r:id="rId13" imgW="660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162" y="3612424"/>
                        <a:ext cx="900254" cy="322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" name="矩形 190"/>
          <p:cNvSpPr/>
          <p:nvPr/>
        </p:nvSpPr>
        <p:spPr>
          <a:xfrm>
            <a:off x="6963201" y="3701483"/>
            <a:ext cx="183688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Hybridization!!!</a:t>
            </a:r>
            <a:endParaRPr lang="zh-CN" altLang="en-US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2" name="Rectangle 16"/>
          <p:cNvSpPr/>
          <p:nvPr/>
        </p:nvSpPr>
        <p:spPr>
          <a:xfrm>
            <a:off x="329168" y="6107668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cov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(-2ln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2ln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Bj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)≈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8.6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Improved)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Title 1"/>
          <p:cNvSpPr>
            <a:spLocks noGrp="1"/>
          </p:cNvSpPr>
          <p:nvPr>
            <p:ph type="title"/>
          </p:nvPr>
        </p:nvSpPr>
        <p:spPr>
          <a:xfrm>
            <a:off x="457200" y="352301"/>
            <a:ext cx="7024744" cy="8668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HYST: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23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1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6" grpId="0" animBg="1"/>
      <p:bldP spid="187" grpId="0" animBg="1"/>
      <p:bldP spid="188" grpId="0" animBg="1"/>
      <p:bldP spid="189" grpId="0" animBg="1"/>
      <p:bldP spid="191" grpId="0"/>
      <p:bldP spid="1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96240"/>
            <a:ext cx="753483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Power </a:t>
            </a:r>
            <a:r>
              <a:rPr lang="en-US" sz="2800" dirty="0"/>
              <a:t>in simulation under Alternative </a:t>
            </a:r>
            <a:r>
              <a:rPr lang="en-US" sz="2800" dirty="0" smtClean="0"/>
              <a:t>Hypotheses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486400"/>
            <a:ext cx="7186108" cy="838200"/>
          </a:xfrm>
        </p:spPr>
        <p:txBody>
          <a:bodyPr>
            <a:noAutofit/>
          </a:bodyPr>
          <a:lstStyle/>
          <a:p>
            <a:r>
              <a:rPr lang="en-US" sz="1000" dirty="0" err="1" smtClean="0"/>
              <a:t>ScaleChi</a:t>
            </a:r>
            <a:r>
              <a:rPr lang="en-US" sz="1000" dirty="0"/>
              <a:t>, scaled </a:t>
            </a:r>
            <a:r>
              <a:rPr lang="en-US" sz="1000" dirty="0" smtClean="0"/>
              <a:t>chis-square test</a:t>
            </a:r>
            <a:r>
              <a:rPr lang="en-US" sz="1000" dirty="0"/>
              <a:t>; </a:t>
            </a:r>
            <a:endParaRPr lang="en-US" sz="1000" dirty="0" smtClean="0"/>
          </a:p>
          <a:p>
            <a:r>
              <a:rPr lang="en-US" sz="1000" dirty="0"/>
              <a:t>VEGAS: A versatile gene-based test for genome-wide association studies</a:t>
            </a:r>
            <a:endParaRPr lang="en-US" sz="1000" dirty="0" smtClean="0"/>
          </a:p>
          <a:p>
            <a:r>
              <a:rPr lang="en-US" sz="1000" dirty="0" smtClean="0"/>
              <a:t>LKM</a:t>
            </a:r>
            <a:r>
              <a:rPr lang="en-US" sz="1000" dirty="0"/>
              <a:t>: the Logistic </a:t>
            </a:r>
            <a:r>
              <a:rPr lang="en-US" sz="1000" dirty="0" smtClean="0"/>
              <a:t>Kernel Machine </a:t>
            </a:r>
            <a:r>
              <a:rPr lang="en-US" sz="1000" dirty="0"/>
              <a:t>Test</a:t>
            </a:r>
            <a:r>
              <a:rPr lang="en-US" sz="1000" dirty="0" smtClean="0"/>
              <a:t>. </a:t>
            </a:r>
            <a:r>
              <a:rPr lang="en-US" sz="1000" b="1" dirty="0" smtClean="0">
                <a:solidFill>
                  <a:srgbClr val="FF0000"/>
                </a:solidFill>
              </a:rPr>
              <a:t>(SKAT)</a:t>
            </a:r>
          </a:p>
          <a:p>
            <a:r>
              <a:rPr lang="en-US" sz="1000" dirty="0"/>
              <a:t>GATES: A Rapid and Powerful Gene-Based Association Test Using Extended </a:t>
            </a:r>
            <a:r>
              <a:rPr lang="en-US" sz="1000" dirty="0" err="1"/>
              <a:t>Simes</a:t>
            </a:r>
            <a:r>
              <a:rPr lang="en-US" sz="1000" dirty="0"/>
              <a:t> Procedure</a:t>
            </a:r>
          </a:p>
          <a:p>
            <a:endParaRPr lang="en-US" sz="1000" dirty="0"/>
          </a:p>
        </p:txBody>
      </p:sp>
      <p:cxnSp>
        <p:nvCxnSpPr>
          <p:cNvPr id="6" name="Straight Connector 4"/>
          <p:cNvCxnSpPr/>
          <p:nvPr/>
        </p:nvCxnSpPr>
        <p:spPr>
          <a:xfrm>
            <a:off x="1257300" y="3005619"/>
            <a:ext cx="7239000" cy="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26676"/>
            <a:ext cx="4114800" cy="307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4793"/>
            <a:ext cx="4120591" cy="288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流程图: 过程 12"/>
          <p:cNvSpPr/>
          <p:nvPr/>
        </p:nvSpPr>
        <p:spPr>
          <a:xfrm>
            <a:off x="3429000" y="2667000"/>
            <a:ext cx="1148791" cy="2175981"/>
          </a:xfrm>
          <a:prstGeom prst="flowChartProcess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过程 13"/>
          <p:cNvSpPr/>
          <p:nvPr/>
        </p:nvSpPr>
        <p:spPr>
          <a:xfrm>
            <a:off x="7538009" y="1912895"/>
            <a:ext cx="1148791" cy="2582905"/>
          </a:xfrm>
          <a:prstGeom prst="flowChartProcess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74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oinformatics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8128</TotalTime>
  <Words>1455</Words>
  <Application>Microsoft Office PowerPoint</Application>
  <PresentationFormat>全屏显示(4:3)</PresentationFormat>
  <Paragraphs>287</Paragraphs>
  <Slides>21</Slides>
  <Notes>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Bioinformatics</vt:lpstr>
      <vt:lpstr>方程式</vt:lpstr>
      <vt:lpstr>公式</vt:lpstr>
      <vt:lpstr>Secondary association analyses for genes, gene-pairs, and pathways on KGG</vt:lpstr>
      <vt:lpstr>PowerPoint 演示文稿</vt:lpstr>
      <vt:lpstr>PowerPoint 演示文稿</vt:lpstr>
      <vt:lpstr>Set-based association tests on KGG</vt:lpstr>
      <vt:lpstr>Why do we consider summary statistics?</vt:lpstr>
      <vt:lpstr>GATES</vt:lpstr>
      <vt:lpstr>Gene-based association test by GATES Crohn’s Disease GWAS data set</vt:lpstr>
      <vt:lpstr>HYST:</vt:lpstr>
      <vt:lpstr>Power in simulation under Alternative Hypotheses</vt:lpstr>
      <vt:lpstr>PowerPoint 演示文稿</vt:lpstr>
      <vt:lpstr>MGAS: a multivariate gene-based test</vt:lpstr>
      <vt:lpstr>Power plots for six trait-generating genotype–phenotype models</vt:lpstr>
      <vt:lpstr>Multivariate gene-based test for Nine quantitative metabolic traits </vt:lpstr>
      <vt:lpstr>Beyond association</vt:lpstr>
      <vt:lpstr>Future development of KGG</vt:lpstr>
      <vt:lpstr>PowerPoint 演示文稿</vt:lpstr>
      <vt:lpstr>PowerPoint 演示文稿</vt:lpstr>
      <vt:lpstr>PowerPoint 演示文稿</vt:lpstr>
      <vt:lpstr>Input data:  /miaoxin/2015/KGG/KGGSample</vt:lpstr>
      <vt:lpstr>Practical on KGG</vt:lpstr>
      <vt:lpstr>Step by step procedure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Choi Shing Wan</dc:creator>
  <cp:lastModifiedBy>MXLi</cp:lastModifiedBy>
  <cp:revision>425</cp:revision>
  <dcterms:created xsi:type="dcterms:W3CDTF">2012-08-10T06:49:55Z</dcterms:created>
  <dcterms:modified xsi:type="dcterms:W3CDTF">2015-03-06T18:29:43Z</dcterms:modified>
</cp:coreProperties>
</file>