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2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4" d="100"/>
          <a:sy n="64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FF233-E0C3-482C-8387-772D29FB9BE7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03EDC-F3DB-4DF9-9FCF-151A1B64A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96818-9B79-4680-B565-A006605CAEF5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67B57-27B8-4376-857A-43B3434F2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way the data are structured in the current </a:t>
            </a:r>
            <a:r>
              <a:rPr lang="en-US" dirty="0" err="1" smtClean="0"/>
              <a:t>mxGREMLStarter</a:t>
            </a:r>
            <a:r>
              <a:rPr lang="en-US" dirty="0" smtClean="0"/>
              <a:t>()</a:t>
            </a:r>
            <a:r>
              <a:rPr lang="en-US" baseline="0" dirty="0" smtClean="0"/>
              <a:t> is appropriate if the multiple phenotypes really are different phenotypes.  A different structuring would be preferable when the “multiple” phenotypes are actually the same phenotype measured multiple times from the same unit (e.g., repeated measures, participants clustered within families).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 trivially simple model (so it’s not that substantively interesting).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bit more interesting: a b</a:t>
            </a:r>
            <a:r>
              <a:rPr lang="en-US" baseline="0" dirty="0" smtClean="0"/>
              <a:t>iometric latent-growth curve model.  Imagine if we want to fit it to a genotyped sample of classically unrelated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use GREML</a:t>
            </a:r>
            <a:r>
              <a:rPr lang="en-US" baseline="0" dirty="0" smtClean="0"/>
              <a:t> in OpenMx right now, you would need to build a “bleeding edge” revision of OpenMx from the source repository.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GREML-type models should be done in GCTA,</a:t>
            </a:r>
            <a:r>
              <a:rPr lang="en-US" baseline="0" dirty="0" smtClean="0"/>
              <a:t> because GCTA is optimized for the purpose.  Not much point using OpenMx for things that GCTA can do, and more quickly.</a:t>
            </a:r>
          </a:p>
          <a:p>
            <a:endParaRPr lang="en-US" baseline="0" dirty="0" smtClean="0"/>
          </a:p>
          <a:p>
            <a:r>
              <a:rPr lang="en-US" dirty="0" smtClean="0"/>
              <a:t>For instance, GREML enables</a:t>
            </a:r>
            <a:r>
              <a:rPr lang="en-US" baseline="0" dirty="0" smtClean="0"/>
              <a:t> a quite flexible, albeit computationally inefficient, way of doing multilevel analyses in OpenMx.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‘V’ matrix can be sparse,</a:t>
            </a:r>
            <a:r>
              <a:rPr lang="en-US" baseline="0" dirty="0" smtClean="0"/>
              <a:t> but at present, OpenMx doesn’t know how to internally represent it as a sparse matrix w/r/t storage and operations.  Parameters in ‘V’ are variance components, genetic correlations, etc.  Random effects, including residual, assumed to be normal.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Raw</a:t>
            </a:r>
            <a:r>
              <a:rPr lang="en-US" baseline="0" dirty="0" smtClean="0"/>
              <a:t> data = </a:t>
            </a:r>
            <a:r>
              <a:rPr lang="en-US" baseline="0" dirty="0" err="1" smtClean="0"/>
              <a:t>dataframe</a:t>
            </a:r>
            <a:r>
              <a:rPr lang="en-US" baseline="0" dirty="0" smtClean="0"/>
              <a:t> or matrix (in R).  No simple interface for specifying ‘V’ at present, for the sake of flexibility.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C32E-1CF3-4E80-98F7-6408BFB64E0F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9AC2-9A64-4801-9E41-6FF9CD97DD4C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3DD5-6BA2-42D7-97E9-9A2266DEC60D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CB62-7DD3-4FE2-A615-E97C33BBEAC2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E3D7-5B17-4DBC-9C02-BC95C9D2D65E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BF53-149B-4632-8AAC-8BBC58FF49C5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3B9C-CCA0-436B-A808-BB2AF5BA3A84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1EEF-98A4-4B80-836C-FDFBD6DD0D4F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78BF-AE66-4403-A133-D1D10780CBEB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00F-C5E2-4526-95BB-672FADC163EB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B69-54A3-4CCF-A172-956EEA56CA5D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6D99-B6DA-4D21-A26F-D857681D21F5}" type="datetime1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3BD8-D485-4743-B749-7225067F4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http://www.complextraitgenomics.com/research/" TargetMode="Externa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openmx.psyc.virginia.edu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dirty="0" smtClean="0"/>
              <a:t>GREML in </a:t>
            </a:r>
            <a:r>
              <a:rPr lang="en-US" i="1" dirty="0" smtClean="0"/>
              <a:t>OpenMx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Rob Kirkpatrick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(Virginia Commonwealth University)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Boulder Workshop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GREML </a:t>
            </a:r>
            <a:r>
              <a:rPr lang="en-US" dirty="0" err="1" smtClean="0"/>
              <a:t>fitfunction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trim rows and columns of </a:t>
            </a:r>
            <a:r>
              <a:rPr lang="en-US" b="1" dirty="0" smtClean="0"/>
              <a:t>V</a:t>
            </a:r>
            <a:r>
              <a:rPr lang="en-US" dirty="0" smtClean="0"/>
              <a:t> (and derivatives) that correspond to missing observations trimmed from </a:t>
            </a:r>
            <a:r>
              <a:rPr lang="en-US" b="1" dirty="0" smtClean="0"/>
              <a:t>X</a:t>
            </a:r>
            <a:r>
              <a:rPr lang="en-US" dirty="0" smtClean="0"/>
              <a:t> &amp; </a:t>
            </a:r>
            <a:r>
              <a:rPr lang="en-US" b="1" dirty="0" smtClean="0"/>
              <a:t>y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…but better performance if trimming done before runtime.</a:t>
            </a:r>
          </a:p>
          <a:p>
            <a:r>
              <a:rPr lang="en-US" dirty="0" smtClean="0"/>
              <a:t>Backend:</a:t>
            </a:r>
          </a:p>
          <a:p>
            <a:pPr lvl="1"/>
            <a:r>
              <a:rPr lang="en-US" dirty="0" smtClean="0"/>
              <a:t>Uses Eigen C++ library for linear algebra system.</a:t>
            </a:r>
          </a:p>
          <a:p>
            <a:pPr lvl="1"/>
            <a:r>
              <a:rPr lang="en-US" dirty="0" smtClean="0"/>
              <a:t>With Newton-</a:t>
            </a:r>
            <a:r>
              <a:rPr lang="en-US" dirty="0" err="1" smtClean="0"/>
              <a:t>Raphson</a:t>
            </a:r>
            <a:r>
              <a:rPr lang="en-US" dirty="0" smtClean="0"/>
              <a:t>, does average-information REML (Johnson &amp; Thompson, 1995). </a:t>
            </a:r>
          </a:p>
          <a:p>
            <a:r>
              <a:rPr lang="en-US" dirty="0" smtClean="0"/>
              <a:t>Frontend object holds results for fixed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Johnson, D. L., &amp; Thompson, R.  (1995).  </a:t>
            </a:r>
            <a:r>
              <a:rPr lang="en-US" i="1" dirty="0" smtClean="0"/>
              <a:t>Journal of Dairy Science, 78</a:t>
            </a:r>
            <a:r>
              <a:rPr lang="en-US" dirty="0" smtClean="0"/>
              <a:t>, 449-456.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TODO—short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UI for viewing fixed-effects results.</a:t>
            </a:r>
          </a:p>
          <a:p>
            <a:r>
              <a:rPr lang="en-US" dirty="0" smtClean="0"/>
              <a:t>More data-structuring choices 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mxGREMLStarter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(e.g., repeated-measures).</a:t>
            </a:r>
          </a:p>
          <a:p>
            <a:r>
              <a:rPr lang="en-US" dirty="0" smtClean="0"/>
              <a:t>Sparse </a:t>
            </a:r>
            <a:r>
              <a:rPr lang="en-US" b="1" dirty="0" smtClean="0"/>
              <a:t>V</a:t>
            </a:r>
            <a:r>
              <a:rPr lang="en-US" dirty="0" smtClean="0"/>
              <a:t> option?</a:t>
            </a:r>
          </a:p>
          <a:p>
            <a:r>
              <a:rPr lang="en-US" dirty="0" smtClean="0"/>
              <a:t>Option for </a:t>
            </a:r>
            <a:r>
              <a:rPr lang="en-US" dirty="0" err="1" smtClean="0"/>
              <a:t>MxAlgebras</a:t>
            </a:r>
            <a:r>
              <a:rPr lang="en-US" dirty="0" smtClean="0"/>
              <a:t> not to return a result to frontend (because huge).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TODO—long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Allow matrices (esp. GRMs) to be read directly into the backend from disk.</a:t>
            </a:r>
          </a:p>
          <a:p>
            <a:r>
              <a:rPr lang="en-US" dirty="0" smtClean="0"/>
              <a:t>User-friendly interface for specifying </a:t>
            </a:r>
            <a:r>
              <a:rPr lang="en-US" b="1" dirty="0" smtClean="0"/>
              <a:t>V </a:t>
            </a:r>
            <a:r>
              <a:rPr lang="en-US" dirty="0" smtClean="0"/>
              <a:t>(e.g., from paths)?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Notes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of </a:t>
            </a:r>
            <a:r>
              <a:rPr lang="en-US" i="1" dirty="0" smtClean="0"/>
              <a:t>OpenMx</a:t>
            </a:r>
            <a:r>
              <a:rPr lang="en-US" dirty="0" smtClean="0"/>
              <a:t> GREML:</a:t>
            </a:r>
          </a:p>
          <a:p>
            <a:pPr lvl="1"/>
            <a:r>
              <a:rPr lang="en-US" dirty="0" smtClean="0"/>
              <a:t>Reproduced FIML and </a:t>
            </a:r>
            <a:r>
              <a:rPr lang="en-US" i="1" dirty="0" smtClean="0"/>
              <a:t>GCTA</a:t>
            </a:r>
            <a:r>
              <a:rPr lang="en-US" dirty="0" smtClean="0"/>
              <a:t> results from </a:t>
            </a:r>
            <a:r>
              <a:rPr lang="en-US" dirty="0" err="1" smtClean="0"/>
              <a:t>Lindon’s</a:t>
            </a:r>
            <a:r>
              <a:rPr lang="en-US" dirty="0" smtClean="0"/>
              <a:t> simulation.</a:t>
            </a:r>
          </a:p>
          <a:p>
            <a:pPr lvl="1"/>
            <a:r>
              <a:rPr lang="en-US" dirty="0" smtClean="0"/>
              <a:t>Reproduced </a:t>
            </a:r>
            <a:r>
              <a:rPr lang="en-US" i="1" dirty="0" smtClean="0"/>
              <a:t>GCTA</a:t>
            </a:r>
            <a:r>
              <a:rPr lang="en-US" dirty="0" smtClean="0"/>
              <a:t> results reported in Kirkpatrick et al. (2014).</a:t>
            </a:r>
          </a:p>
          <a:p>
            <a:r>
              <a:rPr lang="en-US" dirty="0" smtClean="0"/>
              <a:t>There’s a simple example script in extra slides.</a:t>
            </a:r>
          </a:p>
          <a:p>
            <a:r>
              <a:rPr lang="en-US" dirty="0" smtClean="0"/>
              <a:t>I’m looking for interested users!  Let’s talk!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172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Kirkpatrick, R. M., et al.  (2014). </a:t>
            </a:r>
            <a:r>
              <a:rPr lang="en-US" i="1" dirty="0" err="1" smtClean="0"/>
              <a:t>PLoS</a:t>
            </a:r>
            <a:r>
              <a:rPr lang="en-US" i="1" dirty="0" smtClean="0"/>
              <a:t> ONE 9</a:t>
            </a:r>
            <a:r>
              <a:rPr lang="en-US" dirty="0" smtClean="0"/>
              <a:t>(11): e112390. doi:10.1371/journal.pone.0112390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NIH grant DA026119</a:t>
            </a:r>
          </a:p>
          <a:p>
            <a:r>
              <a:rPr lang="en-US" dirty="0" smtClean="0"/>
              <a:t>Mike Neale (PI)</a:t>
            </a:r>
          </a:p>
          <a:p>
            <a:r>
              <a:rPr lang="en-US" dirty="0" smtClean="0"/>
              <a:t>Lindon Eaves</a:t>
            </a:r>
          </a:p>
          <a:p>
            <a:r>
              <a:rPr lang="en-US" dirty="0" smtClean="0"/>
              <a:t>Joshua </a:t>
            </a:r>
            <a:r>
              <a:rPr lang="en-US" dirty="0" smtClean="0"/>
              <a:t>Pritikin, </a:t>
            </a:r>
            <a:r>
              <a:rPr lang="en-US" dirty="0" smtClean="0"/>
              <a:t>Mahsa Zahery, &amp; Mike Hunter</a:t>
            </a:r>
            <a:endParaRPr lang="en-US" dirty="0" smtClean="0"/>
          </a:p>
          <a:p>
            <a:r>
              <a:rPr lang="en-US" dirty="0" smtClean="0"/>
              <a:t>The rest of the </a:t>
            </a:r>
            <a:r>
              <a:rPr lang="en-US" i="1" dirty="0" smtClean="0"/>
              <a:t>OpenMx</a:t>
            </a:r>
            <a:r>
              <a:rPr lang="en-US" dirty="0" smtClean="0"/>
              <a:t> Development Team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16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>
            <a:off x="76200" y="2042279"/>
            <a:ext cx="8996682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200"/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dat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&lt;-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cbind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rnorm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100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),rep(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1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100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)) </a:t>
            </a:r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#&lt;--Randomly generate data:</a:t>
            </a:r>
            <a:endParaRPr lang="en-US" dirty="0" smtClean="0">
              <a:latin typeface="Menlo"/>
              <a:ea typeface="Menlo"/>
              <a:cs typeface="Menlo"/>
              <a:sym typeface="Menlo"/>
            </a:endParaRPr>
          </a:p>
          <a:p>
            <a:pPr lvl="0" defTabSz="457200"/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colnames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dat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&lt;-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c(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y"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"x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 </a:t>
            </a:r>
          </a:p>
          <a:p>
            <a:pPr lvl="0" defTabSz="457200"/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#Initialize </a:t>
            </a:r>
            <a:r>
              <a:rPr lang="en-US" i="1" dirty="0" err="1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MxModel</a:t>
            </a:r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:</a:t>
            </a:r>
          </a:p>
          <a:p>
            <a:pPr lvl="0" defTabSz="457200"/>
            <a:r>
              <a:rPr lang="en-US" dirty="0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start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&lt;-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mxGREMLStarter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GREMLmod"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data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dat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Xdata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x"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ydata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y"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addOnes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575BFF"/>
                </a:solidFill>
                <a:latin typeface="Menlo"/>
                <a:ea typeface="Menlo"/>
                <a:cs typeface="Menlo"/>
                <a:sym typeface="Menlo"/>
              </a:rPr>
              <a:t>F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dropNAfromV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575BFF"/>
                </a:solidFill>
                <a:latin typeface="Menlo"/>
                <a:ea typeface="Menlo"/>
                <a:cs typeface="Menlo"/>
                <a:sym typeface="Menlo"/>
              </a:rPr>
              <a:t>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</a:t>
            </a:r>
          </a:p>
          <a:p>
            <a:pPr lvl="0" defTabSz="457200"/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#Create a custom compute plan:</a:t>
            </a:r>
          </a:p>
          <a:p>
            <a:pPr lvl="0" defTabSz="457200"/>
            <a:r>
              <a:rPr lang="en-US" dirty="0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plan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&lt;-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mxComputeSequence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freeSet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c(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Ve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),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steps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=list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mxComputeNewtonRaphson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fitfunction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fitfunction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mxComputeOnce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fitfunction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c(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fit'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'gradient'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'hessian'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'ihessian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'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)),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mxComputeStandardError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(),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mxComputeReportDeriv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()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 smtClean="0"/>
              <a:t>Trivially Simple Example Script (Part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17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>
            <a:off x="76200" y="1668482"/>
            <a:ext cx="8996682" cy="3970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defTabSz="457200"/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#Finish constructing </a:t>
            </a:r>
            <a:r>
              <a:rPr lang="en-US" i="1" dirty="0" err="1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MxModel</a:t>
            </a:r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:</a:t>
            </a:r>
          </a:p>
          <a:p>
            <a:pPr lvl="0" defTabSz="457200"/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testmod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&lt;-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mxModel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start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plan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mxExpectationGREML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V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"V"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X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X"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y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y"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dV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c(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ve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"I"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)),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mxMatrix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type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"Full"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nrow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1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ncol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1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free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b="1" dirty="0" smtClean="0">
                <a:solidFill>
                  <a:srgbClr val="575BFF"/>
                </a:solidFill>
                <a:latin typeface="Menlo"/>
                <a:ea typeface="Menlo"/>
                <a:cs typeface="Menlo"/>
                <a:sym typeface="Menlo"/>
              </a:rPr>
              <a:t>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values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2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labels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ve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</a:p>
          <a:p>
            <a:pPr lvl="0" defTabSz="457200"/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     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lbound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0.0001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name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Ve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mxMatrix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Iden"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nrow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b="1" dirty="0" smtClean="0">
                <a:solidFill>
                  <a:srgbClr val="E52100"/>
                </a:solidFill>
                <a:latin typeface="Menlo"/>
                <a:ea typeface="Menlo"/>
                <a:cs typeface="Menlo"/>
                <a:sym typeface="Menlo"/>
              </a:rPr>
              <a:t>100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smtClean="0">
                <a:latin typeface="Menlo"/>
                <a:ea typeface="Menlo"/>
                <a:cs typeface="Menlo"/>
                <a:sym typeface="Menlo"/>
              </a:rPr>
              <a:t>name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</a:t>
            </a:r>
            <a:r>
              <a:rPr lang="en-US" dirty="0" err="1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I"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condenseSlots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b="1" dirty="0" smtClean="0">
                <a:solidFill>
                  <a:srgbClr val="575BFF"/>
                </a:solidFill>
                <a:latin typeface="Menlo"/>
                <a:ea typeface="Menlo"/>
                <a:cs typeface="Menlo"/>
                <a:sym typeface="Menlo"/>
              </a:rPr>
              <a:t>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),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 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mxAlgebra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I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%x%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Ve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lang="en-US" i="1" dirty="0" err="1" smtClean="0">
                <a:latin typeface="Menlo"/>
                <a:ea typeface="Menlo"/>
                <a:cs typeface="Menlo"/>
                <a:sym typeface="Menlo"/>
              </a:rPr>
              <a:t>name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dirty="0" smtClean="0">
                <a:solidFill>
                  <a:srgbClr val="006E00"/>
                </a:solidFill>
                <a:latin typeface="Menlo"/>
                <a:ea typeface="Menlo"/>
                <a:cs typeface="Menlo"/>
                <a:sym typeface="Menlo"/>
              </a:rPr>
              <a:t>"V"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</a:t>
            </a:r>
          </a:p>
          <a:p>
            <a:pPr lvl="0" defTabSz="457200"/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testrun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b="1" dirty="0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&lt;-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mxRun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testmod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 </a:t>
            </a:r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#&lt;--Run it.</a:t>
            </a:r>
          </a:p>
          <a:p>
            <a:pPr lvl="0" defTabSz="457200"/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summary(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testrun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  </a:t>
            </a:r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#&lt;--See results.</a:t>
            </a:r>
          </a:p>
          <a:p>
            <a:pPr lvl="0" defTabSz="457200"/>
            <a:r>
              <a:rPr lang="en-US" i="1" dirty="0" smtClean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#See results for fixed effects:</a:t>
            </a:r>
          </a:p>
          <a:p>
            <a:pPr lvl="0" defTabSz="457200"/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cbind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testrun</a:t>
            </a:r>
            <a:r>
              <a:rPr lang="en-US" b="1" dirty="0" err="1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$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fitfunction</a:t>
            </a:r>
            <a:r>
              <a:rPr lang="en-US" b="1" dirty="0" err="1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$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info</a:t>
            </a:r>
            <a:r>
              <a:rPr lang="en-US" b="1" dirty="0" err="1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$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b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dirty="0" err="1" smtClean="0">
                <a:latin typeface="Menlo"/>
                <a:ea typeface="Menlo"/>
                <a:cs typeface="Menlo"/>
                <a:sym typeface="Menlo"/>
              </a:rPr>
              <a:t>sqrt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testrun</a:t>
            </a:r>
            <a:r>
              <a:rPr lang="en-US" b="1" dirty="0" err="1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$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fitfunction</a:t>
            </a:r>
            <a:r>
              <a:rPr lang="en-US" b="1" dirty="0" err="1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$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info</a:t>
            </a:r>
            <a:r>
              <a:rPr lang="en-US" b="1" dirty="0" err="1" smtClean="0">
                <a:solidFill>
                  <a:srgbClr val="0433FF"/>
                </a:solidFill>
                <a:latin typeface="Menlo"/>
                <a:ea typeface="Menlo"/>
                <a:cs typeface="Menlo"/>
                <a:sym typeface="Menlo"/>
              </a:rPr>
              <a:t>$</a:t>
            </a:r>
            <a:r>
              <a:rPr lang="en-US" dirty="0" err="1" smtClean="0">
                <a:solidFill>
                  <a:srgbClr val="2290A6"/>
                </a:solidFill>
                <a:latin typeface="Menlo"/>
                <a:ea typeface="Menlo"/>
                <a:cs typeface="Menlo"/>
                <a:sym typeface="Menlo"/>
              </a:rPr>
              <a:t>bcov</a:t>
            </a:r>
            <a:r>
              <a:rPr lang="en-US" dirty="0" smtClean="0">
                <a:latin typeface="Menlo"/>
                <a:ea typeface="Menlo"/>
                <a:cs typeface="Menlo"/>
                <a:sym typeface="Menlo"/>
              </a:rPr>
              <a:t>))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 smtClean="0"/>
              <a:t>Trivially Simple Example Script (Part 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105400"/>
            <a:ext cx="1066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Y₁</a:t>
            </a:r>
            <a:endParaRPr lang="en-US" sz="2500" b="1" i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5105400"/>
            <a:ext cx="1066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Y₂</a:t>
            </a:r>
            <a:endParaRPr lang="en-US" sz="2500" b="1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5105400"/>
            <a:ext cx="1066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Y₃</a:t>
            </a:r>
            <a:endParaRPr lang="en-US" sz="2500" b="1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47800" y="26670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L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" y="7620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A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L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7" name="Curved Connector 6"/>
          <p:cNvCxnSpPr>
            <a:stCxn id="6" idx="1"/>
            <a:endCxn id="6" idx="7"/>
          </p:cNvCxnSpPr>
          <p:nvPr/>
        </p:nvCxnSpPr>
        <p:spPr>
          <a:xfrm rot="5400000" flipH="1" flipV="1">
            <a:off x="800100" y="514119"/>
            <a:ext cx="12701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590800" y="12954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E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L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9" name="Curved Connector 8"/>
          <p:cNvCxnSpPr>
            <a:stCxn id="8" idx="1"/>
            <a:endCxn id="8" idx="7"/>
          </p:cNvCxnSpPr>
          <p:nvPr/>
        </p:nvCxnSpPr>
        <p:spPr>
          <a:xfrm rot="5400000" flipH="1" flipV="1">
            <a:off x="3162300" y="1047518"/>
            <a:ext cx="12700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" idx="2"/>
            <a:endCxn id="2" idx="1"/>
          </p:cNvCxnSpPr>
          <p:nvPr/>
        </p:nvCxnSpPr>
        <p:spPr>
          <a:xfrm rot="5400000" flipH="1">
            <a:off x="1085850" y="5581650"/>
            <a:ext cx="495300" cy="533400"/>
          </a:xfrm>
          <a:prstGeom prst="curvedConnector4">
            <a:avLst>
              <a:gd name="adj1" fmla="val -46154"/>
              <a:gd name="adj2" fmla="val 142857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10"/>
          <p:cNvCxnSpPr/>
          <p:nvPr/>
        </p:nvCxnSpPr>
        <p:spPr>
          <a:xfrm rot="5400000" flipH="1">
            <a:off x="3981450" y="5619750"/>
            <a:ext cx="495300" cy="533400"/>
          </a:xfrm>
          <a:prstGeom prst="curvedConnector4">
            <a:avLst>
              <a:gd name="adj1" fmla="val -46154"/>
              <a:gd name="adj2" fmla="val 142857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10"/>
          <p:cNvCxnSpPr/>
          <p:nvPr/>
        </p:nvCxnSpPr>
        <p:spPr>
          <a:xfrm rot="5400000" flipH="1">
            <a:off x="6953250" y="5619750"/>
            <a:ext cx="495300" cy="533400"/>
          </a:xfrm>
          <a:prstGeom prst="curvedConnector4">
            <a:avLst>
              <a:gd name="adj1" fmla="val -46154"/>
              <a:gd name="adj2" fmla="val 142857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4"/>
            <a:endCxn id="2" idx="0"/>
          </p:cNvCxnSpPr>
          <p:nvPr/>
        </p:nvCxnSpPr>
        <p:spPr>
          <a:xfrm flipH="1">
            <a:off x="1600200" y="3733800"/>
            <a:ext cx="4191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4"/>
            <a:endCxn id="3" idx="0"/>
          </p:cNvCxnSpPr>
          <p:nvPr/>
        </p:nvCxnSpPr>
        <p:spPr>
          <a:xfrm>
            <a:off x="2019300" y="3733800"/>
            <a:ext cx="24765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4"/>
            <a:endCxn id="4" idx="0"/>
          </p:cNvCxnSpPr>
          <p:nvPr/>
        </p:nvCxnSpPr>
        <p:spPr>
          <a:xfrm>
            <a:off x="2019300" y="3733800"/>
            <a:ext cx="54483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5"/>
            <a:endCxn id="5" idx="1"/>
          </p:cNvCxnSpPr>
          <p:nvPr/>
        </p:nvCxnSpPr>
        <p:spPr>
          <a:xfrm>
            <a:off x="1204211" y="1672571"/>
            <a:ext cx="410978" cy="11506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8" idx="4"/>
            <a:endCxn id="5" idx="7"/>
          </p:cNvCxnSpPr>
          <p:nvPr/>
        </p:nvCxnSpPr>
        <p:spPr>
          <a:xfrm flipH="1">
            <a:off x="2423411" y="2362200"/>
            <a:ext cx="738889" cy="4610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18" name="Object 7"/>
          <p:cNvGraphicFramePr>
            <a:graphicFrameLocks noChangeAspect="1"/>
          </p:cNvGraphicFramePr>
          <p:nvPr/>
        </p:nvGraphicFramePr>
        <p:xfrm>
          <a:off x="1002865" y="228600"/>
          <a:ext cx="614798" cy="549275"/>
        </p:xfrm>
        <a:graphic>
          <a:graphicData uri="http://schemas.openxmlformats.org/presentationml/2006/ole">
            <p:oleObj spid="_x0000_s53250" name="Equation" r:id="rId4" imgW="241200" imgH="215640" progId="Equation.3">
              <p:embed/>
            </p:oleObj>
          </a:graphicData>
        </a:graphic>
      </p:graphicFrame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2847975" y="609600"/>
          <a:ext cx="571500" cy="539750"/>
        </p:xfrm>
        <a:graphic>
          <a:graphicData uri="http://schemas.openxmlformats.org/presentationml/2006/ole">
            <p:oleObj spid="_x0000_s53251" name="Equation" r:id="rId5" imgW="228600" imgH="215640" progId="Equation.3">
              <p:embed/>
            </p:oleObj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371600" y="18288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sp>
        <p:nvSpPr>
          <p:cNvPr id="61" name="TextBox 60"/>
          <p:cNvSpPr txBox="1"/>
          <p:nvPr/>
        </p:nvSpPr>
        <p:spPr>
          <a:xfrm>
            <a:off x="2590800" y="22860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614363" y="6157913"/>
          <a:ext cx="514350" cy="515937"/>
        </p:xfrm>
        <a:graphic>
          <a:graphicData uri="http://schemas.openxmlformats.org/presentationml/2006/ole">
            <p:oleObj spid="_x0000_s53252" name="Equation" r:id="rId6" imgW="228600" imgH="228600" progId="Equation.3">
              <p:embed/>
            </p:oleObj>
          </a:graphicData>
        </a:graphic>
      </p:graphicFrame>
      <p:sp>
        <p:nvSpPr>
          <p:cNvPr id="31" name="Oval 30"/>
          <p:cNvSpPr/>
          <p:nvPr/>
        </p:nvSpPr>
        <p:spPr>
          <a:xfrm>
            <a:off x="5791200" y="26670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S</a:t>
            </a:r>
            <a:endParaRPr lang="en-US" sz="2500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1" idx="4"/>
            <a:endCxn id="2" idx="0"/>
          </p:cNvCxnSpPr>
          <p:nvPr/>
        </p:nvCxnSpPr>
        <p:spPr>
          <a:xfrm flipH="1">
            <a:off x="1600200" y="3733800"/>
            <a:ext cx="47625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4"/>
            <a:endCxn id="3" idx="0"/>
          </p:cNvCxnSpPr>
          <p:nvPr/>
        </p:nvCxnSpPr>
        <p:spPr>
          <a:xfrm flipH="1">
            <a:off x="4495800" y="3733800"/>
            <a:ext cx="18669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4"/>
            <a:endCxn id="4" idx="0"/>
          </p:cNvCxnSpPr>
          <p:nvPr/>
        </p:nvCxnSpPr>
        <p:spPr>
          <a:xfrm>
            <a:off x="6362700" y="3733800"/>
            <a:ext cx="11049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74" name="Object 7"/>
          <p:cNvGraphicFramePr>
            <a:graphicFrameLocks noChangeAspect="1"/>
          </p:cNvGraphicFramePr>
          <p:nvPr/>
        </p:nvGraphicFramePr>
        <p:xfrm>
          <a:off x="3414713" y="6096000"/>
          <a:ext cx="542925" cy="515938"/>
        </p:xfrm>
        <a:graphic>
          <a:graphicData uri="http://schemas.openxmlformats.org/presentationml/2006/ole">
            <p:oleObj spid="_x0000_s53253" name="Equation" r:id="rId7" imgW="241200" imgH="228600" progId="Equation.3">
              <p:embed/>
            </p:oleObj>
          </a:graphicData>
        </a:graphic>
      </p:graphicFrame>
      <p:graphicFrame>
        <p:nvGraphicFramePr>
          <p:cNvPr id="36875" name="Object 7"/>
          <p:cNvGraphicFramePr>
            <a:graphicFrameLocks noChangeAspect="1"/>
          </p:cNvGraphicFramePr>
          <p:nvPr/>
        </p:nvGraphicFramePr>
        <p:xfrm>
          <a:off x="6324600" y="6172200"/>
          <a:ext cx="542925" cy="515938"/>
        </p:xfrm>
        <a:graphic>
          <a:graphicData uri="http://schemas.openxmlformats.org/presentationml/2006/ole">
            <p:oleObj spid="_x0000_s53254" name="Equation" r:id="rId8" imgW="241200" imgH="228600" progId="Equation.3">
              <p:embed/>
            </p:oleObj>
          </a:graphicData>
        </a:graphic>
      </p:graphicFrame>
      <p:sp>
        <p:nvSpPr>
          <p:cNvPr id="52" name="Oval 51"/>
          <p:cNvSpPr/>
          <p:nvPr/>
        </p:nvSpPr>
        <p:spPr>
          <a:xfrm>
            <a:off x="7315200" y="10668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A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S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Curved Connector 52"/>
          <p:cNvCxnSpPr>
            <a:stCxn id="52" idx="1"/>
            <a:endCxn id="52" idx="7"/>
          </p:cNvCxnSpPr>
          <p:nvPr/>
        </p:nvCxnSpPr>
        <p:spPr>
          <a:xfrm rot="5400000" flipH="1" flipV="1">
            <a:off x="7886700" y="818918"/>
            <a:ext cx="12700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029200" y="12954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E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S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56" name="Curved Connector 55"/>
          <p:cNvCxnSpPr>
            <a:stCxn id="55" idx="1"/>
            <a:endCxn id="55" idx="7"/>
          </p:cNvCxnSpPr>
          <p:nvPr/>
        </p:nvCxnSpPr>
        <p:spPr>
          <a:xfrm rot="5400000" flipH="1" flipV="1">
            <a:off x="5600700" y="1047518"/>
            <a:ext cx="12700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2" idx="3"/>
            <a:endCxn id="31" idx="7"/>
          </p:cNvCxnSpPr>
          <p:nvPr/>
        </p:nvCxnSpPr>
        <p:spPr>
          <a:xfrm flipH="1">
            <a:off x="6766811" y="1977371"/>
            <a:ext cx="715778" cy="8458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5" idx="4"/>
            <a:endCxn id="31" idx="1"/>
          </p:cNvCxnSpPr>
          <p:nvPr/>
        </p:nvCxnSpPr>
        <p:spPr>
          <a:xfrm>
            <a:off x="5600700" y="2362200"/>
            <a:ext cx="357889" cy="4610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7"/>
          <p:cNvGraphicFramePr>
            <a:graphicFrameLocks noChangeAspect="1"/>
          </p:cNvGraphicFramePr>
          <p:nvPr/>
        </p:nvGraphicFramePr>
        <p:xfrm>
          <a:off x="7543800" y="337458"/>
          <a:ext cx="614363" cy="581025"/>
        </p:xfrm>
        <a:graphic>
          <a:graphicData uri="http://schemas.openxmlformats.org/presentationml/2006/ole">
            <p:oleObj spid="_x0000_s53255" name="Equation" r:id="rId9" imgW="241200" imgH="228600" progId="Equation.3">
              <p:embed/>
            </p:oleObj>
          </a:graphicData>
        </a:graphic>
      </p:graphicFrame>
      <p:graphicFrame>
        <p:nvGraphicFramePr>
          <p:cNvPr id="62" name="Object 7"/>
          <p:cNvGraphicFramePr>
            <a:graphicFrameLocks noChangeAspect="1"/>
          </p:cNvGraphicFramePr>
          <p:nvPr/>
        </p:nvGraphicFramePr>
        <p:xfrm>
          <a:off x="5270500" y="565150"/>
          <a:ext cx="603250" cy="571500"/>
        </p:xfrm>
        <a:graphic>
          <a:graphicData uri="http://schemas.openxmlformats.org/presentationml/2006/ole">
            <p:oleObj spid="_x0000_s53256" name="Equation" r:id="rId10" imgW="241200" imgH="228600" progId="Equation.3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6934200" y="19812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sp>
        <p:nvSpPr>
          <p:cNvPr id="64" name="TextBox 63"/>
          <p:cNvSpPr txBox="1"/>
          <p:nvPr/>
        </p:nvSpPr>
        <p:spPr>
          <a:xfrm>
            <a:off x="5791200" y="22860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cxnSp>
        <p:nvCxnSpPr>
          <p:cNvPr id="79" name="Curved Connector 78"/>
          <p:cNvCxnSpPr>
            <a:stCxn id="8" idx="6"/>
            <a:endCxn id="55" idx="2"/>
          </p:cNvCxnSpPr>
          <p:nvPr/>
        </p:nvCxnSpPr>
        <p:spPr>
          <a:xfrm>
            <a:off x="3733800" y="1828800"/>
            <a:ext cx="1295400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4130674" y="1349375"/>
          <a:ext cx="479425" cy="479425"/>
        </p:xfrm>
        <a:graphic>
          <a:graphicData uri="http://schemas.openxmlformats.org/presentationml/2006/ole">
            <p:oleObj spid="_x0000_s53257" name="Equation" r:id="rId11" imgW="215640" imgH="215640" progId="Equation.3">
              <p:embed/>
            </p:oleObj>
          </a:graphicData>
        </a:graphic>
      </p:graphicFrame>
      <p:sp>
        <p:nvSpPr>
          <p:cNvPr id="92" name="Arc 91"/>
          <p:cNvSpPr/>
          <p:nvPr/>
        </p:nvSpPr>
        <p:spPr>
          <a:xfrm>
            <a:off x="1295400" y="533400"/>
            <a:ext cx="6248400" cy="1444170"/>
          </a:xfrm>
          <a:prstGeom prst="arc">
            <a:avLst>
              <a:gd name="adj1" fmla="val 10918468"/>
              <a:gd name="adj2" fmla="val 21450966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4114800" y="76200"/>
          <a:ext cx="479425" cy="479425"/>
        </p:xfrm>
        <a:graphic>
          <a:graphicData uri="http://schemas.openxmlformats.org/presentationml/2006/ole">
            <p:oleObj spid="_x0000_s53258" name="Equation" r:id="rId12" imgW="215640" imgH="215640" progId="Equation.3">
              <p:embed/>
            </p:oleObj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1524000" y="38862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sp>
        <p:nvSpPr>
          <p:cNvPr id="94" name="TextBox 93"/>
          <p:cNvSpPr txBox="1"/>
          <p:nvPr/>
        </p:nvSpPr>
        <p:spPr>
          <a:xfrm>
            <a:off x="3048000" y="40386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sp>
        <p:nvSpPr>
          <p:cNvPr id="95" name="TextBox 94"/>
          <p:cNvSpPr txBox="1"/>
          <p:nvPr/>
        </p:nvSpPr>
        <p:spPr>
          <a:xfrm>
            <a:off x="3505200" y="3733800"/>
            <a:ext cx="308077" cy="384709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r>
              <a:rPr lang="en-US" sz="1900" dirty="0" smtClean="0"/>
              <a:t>1</a:t>
            </a:r>
            <a:endParaRPr lang="en-US" sz="1900" dirty="0"/>
          </a:p>
        </p:txBody>
      </p:sp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4975225" y="3581400"/>
          <a:ext cx="282575" cy="479425"/>
        </p:xfrm>
        <a:graphic>
          <a:graphicData uri="http://schemas.openxmlformats.org/presentationml/2006/ole">
            <p:oleObj spid="_x0000_s53259" name="Equation" r:id="rId13" imgW="126720" imgH="215640" progId="Equation.3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181600" y="3962400"/>
          <a:ext cx="311150" cy="479425"/>
        </p:xfrm>
        <a:graphic>
          <a:graphicData uri="http://schemas.openxmlformats.org/presentationml/2006/ole">
            <p:oleObj spid="_x0000_s53260" name="Equation" r:id="rId14" imgW="139680" imgH="215640" progId="Equation.3">
              <p:embed/>
            </p:oleObj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6948488" y="4100513"/>
          <a:ext cx="282575" cy="508000"/>
        </p:xfrm>
        <a:graphic>
          <a:graphicData uri="http://schemas.openxmlformats.org/presentationml/2006/ole">
            <p:oleObj spid="_x0000_s53261" name="Equation" r:id="rId15" imgW="126720" imgH="228600" progId="Equation.3">
              <p:embed/>
            </p:oleObj>
          </a:graphicData>
        </a:graphic>
      </p:graphicFrame>
      <p:sp>
        <p:nvSpPr>
          <p:cNvPr id="50" name="Title 49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Within-Person </a:t>
            </a:r>
            <a:r>
              <a:rPr lang="en-US" dirty="0" smtClean="0"/>
              <a:t>Model (for a not-so-trivial analysis)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" y="48768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A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L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5" name="Curved Connector 4"/>
          <p:cNvCxnSpPr>
            <a:stCxn id="4" idx="3"/>
            <a:endCxn id="4" idx="5"/>
          </p:cNvCxnSpPr>
          <p:nvPr/>
        </p:nvCxnSpPr>
        <p:spPr>
          <a:xfrm rot="16200000" flipH="1">
            <a:off x="800100" y="5383260"/>
            <a:ext cx="12700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90800" y="54102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E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L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7" name="Curved Connector 6"/>
          <p:cNvCxnSpPr>
            <a:stCxn id="6" idx="1"/>
            <a:endCxn id="6" idx="7"/>
          </p:cNvCxnSpPr>
          <p:nvPr/>
        </p:nvCxnSpPr>
        <p:spPr>
          <a:xfrm rot="5400000" flipH="1" flipV="1">
            <a:off x="3162300" y="5162318"/>
            <a:ext cx="12700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533400" y="6096000"/>
          <a:ext cx="614798" cy="549275"/>
        </p:xfrm>
        <a:graphic>
          <a:graphicData uri="http://schemas.openxmlformats.org/presentationml/2006/ole">
            <p:oleObj spid="_x0000_s54274" name="Equation" r:id="rId4" imgW="241200" imgH="21564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847975" y="4724400"/>
          <a:ext cx="571500" cy="539750"/>
        </p:xfrm>
        <a:graphic>
          <a:graphicData uri="http://schemas.openxmlformats.org/presentationml/2006/ole">
            <p:oleObj spid="_x0000_s54275" name="Equation" r:id="rId5" imgW="228600" imgH="215640" progId="Equation.3">
              <p:embed/>
            </p:oleObj>
          </a:graphicData>
        </a:graphic>
      </p:graphicFrame>
      <p:sp>
        <p:nvSpPr>
          <p:cNvPr id="14" name="Oval 13"/>
          <p:cNvSpPr/>
          <p:nvPr/>
        </p:nvSpPr>
        <p:spPr>
          <a:xfrm>
            <a:off x="7315200" y="51816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A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S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14" idx="2"/>
            <a:endCxn id="14" idx="4"/>
          </p:cNvCxnSpPr>
          <p:nvPr/>
        </p:nvCxnSpPr>
        <p:spPr>
          <a:xfrm rot="10800000" flipH="1" flipV="1">
            <a:off x="7315200" y="5715000"/>
            <a:ext cx="571500" cy="533400"/>
          </a:xfrm>
          <a:prstGeom prst="curvedConnector4">
            <a:avLst>
              <a:gd name="adj1" fmla="val -40000"/>
              <a:gd name="adj2" fmla="val 142857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29200" y="54102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2500" b="1" i="1" dirty="0" smtClean="0">
                <a:solidFill>
                  <a:schemeClr val="tx1"/>
                </a:solidFill>
              </a:rPr>
              <a:t>E</a:t>
            </a:r>
            <a:r>
              <a:rPr lang="en-US" sz="2500" b="1" i="1" baseline="-25000" dirty="0" smtClean="0">
                <a:solidFill>
                  <a:schemeClr val="tx1"/>
                </a:solidFill>
              </a:rPr>
              <a:t>S</a:t>
            </a:r>
            <a:endParaRPr lang="en-US" sz="2500" b="1" baseline="-25000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>
            <a:stCxn id="16" idx="1"/>
            <a:endCxn id="16" idx="7"/>
          </p:cNvCxnSpPr>
          <p:nvPr/>
        </p:nvCxnSpPr>
        <p:spPr>
          <a:xfrm rot="5400000" flipH="1" flipV="1">
            <a:off x="5600700" y="5162318"/>
            <a:ext cx="12700" cy="808222"/>
          </a:xfrm>
          <a:prstGeom prst="curvedConnector3">
            <a:avLst>
              <a:gd name="adj1" fmla="val 303015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6553200" y="6019800"/>
          <a:ext cx="614363" cy="581025"/>
        </p:xfrm>
        <a:graphic>
          <a:graphicData uri="http://schemas.openxmlformats.org/presentationml/2006/ole">
            <p:oleObj spid="_x0000_s54276" name="Equation" r:id="rId6" imgW="241200" imgH="22860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5270500" y="4679950"/>
          <a:ext cx="603250" cy="571500"/>
        </p:xfrm>
        <a:graphic>
          <a:graphicData uri="http://schemas.openxmlformats.org/presentationml/2006/ole">
            <p:oleObj spid="_x0000_s54277" name="Equation" r:id="rId7" imgW="241200" imgH="228600" progId="Equation.3">
              <p:embed/>
            </p:oleObj>
          </a:graphicData>
        </a:graphic>
      </p:graphicFrame>
      <p:cxnSp>
        <p:nvCxnSpPr>
          <p:cNvPr id="24" name="Curved Connector 23"/>
          <p:cNvCxnSpPr>
            <a:stCxn id="6" idx="6"/>
            <a:endCxn id="16" idx="2"/>
          </p:cNvCxnSpPr>
          <p:nvPr/>
        </p:nvCxnSpPr>
        <p:spPr>
          <a:xfrm>
            <a:off x="3733800" y="5943600"/>
            <a:ext cx="1295400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14"/>
          <p:cNvGraphicFramePr>
            <a:graphicFrameLocks noChangeAspect="1"/>
          </p:cNvGraphicFramePr>
          <p:nvPr/>
        </p:nvGraphicFramePr>
        <p:xfrm>
          <a:off x="4130674" y="5464175"/>
          <a:ext cx="479425" cy="479425"/>
        </p:xfrm>
        <a:graphic>
          <a:graphicData uri="http://schemas.openxmlformats.org/presentationml/2006/ole">
            <p:oleObj spid="_x0000_s54278" name="Equation" r:id="rId8" imgW="215640" imgH="215640" progId="Equation.3">
              <p:embed/>
            </p:oleObj>
          </a:graphicData>
        </a:graphic>
      </p:graphicFrame>
      <p:sp>
        <p:nvSpPr>
          <p:cNvPr id="26" name="Arc 25"/>
          <p:cNvSpPr/>
          <p:nvPr/>
        </p:nvSpPr>
        <p:spPr>
          <a:xfrm>
            <a:off x="1295400" y="4648200"/>
            <a:ext cx="6248400" cy="1444170"/>
          </a:xfrm>
          <a:prstGeom prst="arc">
            <a:avLst>
              <a:gd name="adj1" fmla="val 10918468"/>
              <a:gd name="adj2" fmla="val 21520729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4114800" y="4191000"/>
          <a:ext cx="479425" cy="479425"/>
        </p:xfrm>
        <a:graphic>
          <a:graphicData uri="http://schemas.openxmlformats.org/presentationml/2006/ole">
            <p:oleObj spid="_x0000_s54279" name="Equation" r:id="rId9" imgW="215640" imgH="215640" progId="Equation.3">
              <p:embed/>
            </p:oleObj>
          </a:graphicData>
        </a:graphic>
      </p:graphicFrame>
      <p:cxnSp>
        <p:nvCxnSpPr>
          <p:cNvPr id="35" name="Straight Arrow Connector 34"/>
          <p:cNvCxnSpPr>
            <a:stCxn id="4" idx="0"/>
          </p:cNvCxnSpPr>
          <p:nvPr/>
        </p:nvCxnSpPr>
        <p:spPr>
          <a:xfrm flipH="1" flipV="1">
            <a:off x="228600" y="0"/>
            <a:ext cx="5715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0"/>
          </p:cNvCxnSpPr>
          <p:nvPr/>
        </p:nvCxnSpPr>
        <p:spPr>
          <a:xfrm flipV="1">
            <a:off x="800100" y="0"/>
            <a:ext cx="4953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0"/>
          </p:cNvCxnSpPr>
          <p:nvPr/>
        </p:nvCxnSpPr>
        <p:spPr>
          <a:xfrm flipV="1">
            <a:off x="800100" y="0"/>
            <a:ext cx="20193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0"/>
          </p:cNvCxnSpPr>
          <p:nvPr/>
        </p:nvCxnSpPr>
        <p:spPr>
          <a:xfrm flipV="1">
            <a:off x="800100" y="0"/>
            <a:ext cx="28575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0"/>
          </p:cNvCxnSpPr>
          <p:nvPr/>
        </p:nvCxnSpPr>
        <p:spPr>
          <a:xfrm flipV="1">
            <a:off x="800100" y="152400"/>
            <a:ext cx="5067300" cy="4724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0"/>
          </p:cNvCxnSpPr>
          <p:nvPr/>
        </p:nvCxnSpPr>
        <p:spPr>
          <a:xfrm flipV="1">
            <a:off x="800100" y="0"/>
            <a:ext cx="69723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0"/>
          </p:cNvCxnSpPr>
          <p:nvPr/>
        </p:nvCxnSpPr>
        <p:spPr>
          <a:xfrm flipV="1">
            <a:off x="800100" y="0"/>
            <a:ext cx="80391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0"/>
          </p:cNvCxnSpPr>
          <p:nvPr/>
        </p:nvCxnSpPr>
        <p:spPr>
          <a:xfrm flipV="1">
            <a:off x="800100" y="914400"/>
            <a:ext cx="8343900" cy="3962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" idx="0"/>
          </p:cNvCxnSpPr>
          <p:nvPr/>
        </p:nvCxnSpPr>
        <p:spPr>
          <a:xfrm flipV="1">
            <a:off x="800100" y="1676400"/>
            <a:ext cx="8343900" cy="3200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0"/>
          </p:cNvCxnSpPr>
          <p:nvPr/>
        </p:nvCxnSpPr>
        <p:spPr>
          <a:xfrm flipV="1">
            <a:off x="800100" y="2743200"/>
            <a:ext cx="8343900" cy="2133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4" idx="0"/>
          </p:cNvCxnSpPr>
          <p:nvPr/>
        </p:nvCxnSpPr>
        <p:spPr>
          <a:xfrm flipH="1" flipV="1">
            <a:off x="0" y="2971800"/>
            <a:ext cx="7886700" cy="2209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4" idx="0"/>
          </p:cNvCxnSpPr>
          <p:nvPr/>
        </p:nvCxnSpPr>
        <p:spPr>
          <a:xfrm flipH="1" flipV="1">
            <a:off x="0" y="990600"/>
            <a:ext cx="7886700" cy="41910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4" idx="0"/>
          </p:cNvCxnSpPr>
          <p:nvPr/>
        </p:nvCxnSpPr>
        <p:spPr>
          <a:xfrm flipH="1" flipV="1">
            <a:off x="609600" y="0"/>
            <a:ext cx="72771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4" idx="0"/>
          </p:cNvCxnSpPr>
          <p:nvPr/>
        </p:nvCxnSpPr>
        <p:spPr>
          <a:xfrm flipH="1" flipV="1">
            <a:off x="1905000" y="0"/>
            <a:ext cx="59817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4" idx="0"/>
          </p:cNvCxnSpPr>
          <p:nvPr/>
        </p:nvCxnSpPr>
        <p:spPr>
          <a:xfrm flipH="1" flipV="1">
            <a:off x="3733800" y="0"/>
            <a:ext cx="41529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4" idx="0"/>
          </p:cNvCxnSpPr>
          <p:nvPr/>
        </p:nvCxnSpPr>
        <p:spPr>
          <a:xfrm flipH="1" flipV="1">
            <a:off x="4495800" y="0"/>
            <a:ext cx="33909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4" idx="0"/>
          </p:cNvCxnSpPr>
          <p:nvPr/>
        </p:nvCxnSpPr>
        <p:spPr>
          <a:xfrm flipH="1" flipV="1">
            <a:off x="6324600" y="0"/>
            <a:ext cx="15621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4" idx="0"/>
          </p:cNvCxnSpPr>
          <p:nvPr/>
        </p:nvCxnSpPr>
        <p:spPr>
          <a:xfrm flipH="1" flipV="1">
            <a:off x="6858000" y="0"/>
            <a:ext cx="10287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0"/>
          </p:cNvCxnSpPr>
          <p:nvPr/>
        </p:nvCxnSpPr>
        <p:spPr>
          <a:xfrm flipV="1">
            <a:off x="7886700" y="0"/>
            <a:ext cx="190500" cy="5181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4" idx="0"/>
          </p:cNvCxnSpPr>
          <p:nvPr/>
        </p:nvCxnSpPr>
        <p:spPr>
          <a:xfrm flipV="1">
            <a:off x="7886700" y="304800"/>
            <a:ext cx="1257300" cy="4876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Between-Person Model</a:t>
            </a:r>
            <a:endParaRPr lang="en-US" dirty="0"/>
          </a:p>
        </p:txBody>
      </p:sp>
      <p:sp>
        <p:nvSpPr>
          <p:cNvPr id="85" name="Title 21"/>
          <p:cNvSpPr txBox="1">
            <a:spLocks/>
          </p:cNvSpPr>
          <p:nvPr/>
        </p:nvSpPr>
        <p:spPr>
          <a:xfrm>
            <a:off x="381000" y="4800600"/>
            <a:ext cx="8229600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will be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double-headed paths coming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from each person’s A</a:t>
            </a:r>
            <a:r>
              <a:rPr kumimoji="0" lang="en-US" sz="28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A</a:t>
            </a:r>
            <a:r>
              <a:rPr kumimoji="0" lang="en-US" sz="28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  This fact is represented with a GRM.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GREML?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G</a:t>
            </a:r>
            <a:r>
              <a:rPr lang="en-US" dirty="0" smtClean="0"/>
              <a:t>enomic-Relatedness-Matrix </a:t>
            </a:r>
            <a:r>
              <a:rPr lang="en-US" u="sng" dirty="0" smtClean="0"/>
              <a:t>Re</a:t>
            </a:r>
            <a:r>
              <a:rPr lang="en-US" dirty="0" smtClean="0"/>
              <a:t>stricted </a:t>
            </a:r>
            <a:r>
              <a:rPr lang="en-US" u="sng" dirty="0" smtClean="0"/>
              <a:t>M</a:t>
            </a:r>
            <a:r>
              <a:rPr lang="en-US" dirty="0" smtClean="0"/>
              <a:t>aximum </a:t>
            </a:r>
            <a:r>
              <a:rPr lang="en-US" u="sng" dirty="0" smtClean="0"/>
              <a:t>L</a:t>
            </a:r>
            <a:r>
              <a:rPr lang="en-US" dirty="0" smtClean="0"/>
              <a:t>ikelihood (Benjamin et al., 2012).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i="1" dirty="0" smtClean="0"/>
              <a:t>GCTA</a:t>
            </a:r>
            <a:r>
              <a:rPr lang="en-US" dirty="0" smtClean="0"/>
              <a:t> does to estimate         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24790" y="4312170"/>
          <a:ext cx="652334" cy="563380"/>
        </p:xfrm>
        <a:graphic>
          <a:graphicData uri="http://schemas.openxmlformats.org/presentationml/2006/ole">
            <p:oleObj spid="_x0000_s1026" name="Equation" r:id="rId4" imgW="279360" imgH="241200" progId="Equation.3">
              <p:embed/>
            </p:oleObj>
          </a:graphicData>
        </a:graphic>
      </p:graphicFrame>
      <p:pic>
        <p:nvPicPr>
          <p:cNvPr id="1028" name="Picture 4" descr="http://www.complextraitgenomics.com/images/logo-01.png">
            <a:hlinkClick r:id="rId5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4497" y="3352795"/>
            <a:ext cx="2286005" cy="228600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6412468"/>
            <a:ext cx="899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Benjamin, D. J., et al.  (2012). </a:t>
            </a:r>
            <a:r>
              <a:rPr lang="en-US" i="1" dirty="0" smtClean="0"/>
              <a:t>PNAS</a:t>
            </a:r>
            <a:r>
              <a:rPr lang="en-US" i="1" dirty="0" smtClean="0"/>
              <a:t>, 109</a:t>
            </a:r>
            <a:r>
              <a:rPr lang="en-US" dirty="0" smtClean="0"/>
              <a:t>(21), 8026-8031.  </a:t>
            </a:r>
            <a:r>
              <a:rPr lang="en-US" dirty="0" err="1" smtClean="0"/>
              <a:t>doi</a:t>
            </a:r>
            <a:r>
              <a:rPr lang="en-US" dirty="0" smtClean="0"/>
              <a:t>: 10.1073/pnas.1120666109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i="1" dirty="0" smtClean="0"/>
              <a:t>OpenMx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Package for the </a:t>
            </a:r>
            <a:r>
              <a:rPr lang="en-US" dirty="0" smtClean="0">
                <a:latin typeface="+mj-lt"/>
              </a:rPr>
              <a:t>R</a:t>
            </a:r>
            <a:r>
              <a:rPr lang="en-US" dirty="0" smtClean="0"/>
              <a:t> statistical computing platform.</a:t>
            </a:r>
          </a:p>
          <a:p>
            <a:pPr lvl="1"/>
            <a:r>
              <a:rPr lang="en-US" dirty="0" smtClean="0">
                <a:latin typeface="+mj-lt"/>
              </a:rPr>
              <a:t>R</a:t>
            </a:r>
            <a:r>
              <a:rPr lang="en-US" dirty="0" smtClean="0"/>
              <a:t> “frontend.”</a:t>
            </a:r>
          </a:p>
          <a:p>
            <a:pPr lvl="1"/>
            <a:r>
              <a:rPr lang="en-US" dirty="0" smtClean="0"/>
              <a:t>C++/Fortran “backend.”</a:t>
            </a:r>
          </a:p>
          <a:p>
            <a:r>
              <a:rPr lang="en-US" dirty="0" smtClean="0"/>
              <a:t>Combines matrix operations with numerical optimization.</a:t>
            </a:r>
          </a:p>
          <a:p>
            <a:r>
              <a:rPr lang="en-US" dirty="0" smtClean="0"/>
              <a:t>Purpose (broadly): structural equation modeling.</a:t>
            </a:r>
            <a:endParaRPr lang="en-US" dirty="0"/>
          </a:p>
        </p:txBody>
      </p:sp>
      <p:pic>
        <p:nvPicPr>
          <p:cNvPr id="16386" name="Picture 2" descr="R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8531" y="1676400"/>
            <a:ext cx="2428669" cy="1845793"/>
          </a:xfrm>
          <a:prstGeom prst="rect">
            <a:avLst/>
          </a:prstGeom>
          <a:noFill/>
        </p:spPr>
      </p:pic>
      <p:pic>
        <p:nvPicPr>
          <p:cNvPr id="16388" name="Picture 4" descr="http://openmx.psyc.virginia.edu/sites/default/files/guineapi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389582"/>
            <a:ext cx="2286000" cy="1477819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6412468"/>
            <a:ext cx="3330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http://openmx.psyc.virginia.edu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in </a:t>
            </a:r>
            <a:r>
              <a:rPr lang="en-US" i="1" dirty="0" smtClean="0"/>
              <a:t>OpenMx</a:t>
            </a:r>
            <a:r>
              <a:rPr lang="en-US" dirty="0" smtClean="0"/>
              <a:t> 2.0.x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between:</a:t>
            </a:r>
          </a:p>
          <a:p>
            <a:pPr lvl="1"/>
            <a:r>
              <a:rPr lang="en-US" dirty="0" smtClean="0"/>
              <a:t>Model’s expectation (specification).</a:t>
            </a:r>
          </a:p>
          <a:p>
            <a:pPr lvl="1"/>
            <a:r>
              <a:rPr lang="en-US" dirty="0" smtClean="0"/>
              <a:t>Model’s </a:t>
            </a:r>
            <a:r>
              <a:rPr lang="en-US" dirty="0" err="1" smtClean="0"/>
              <a:t>fitfunction</a:t>
            </a:r>
            <a:r>
              <a:rPr lang="en-US" dirty="0" smtClean="0"/>
              <a:t> (loss function to be minimized).</a:t>
            </a:r>
          </a:p>
          <a:p>
            <a:r>
              <a:rPr lang="en-US" dirty="0" smtClean="0"/>
              <a:t>GREML implementation introduces a GREML expectation and </a:t>
            </a:r>
            <a:r>
              <a:rPr lang="en-US" dirty="0" err="1" smtClean="0"/>
              <a:t>fitfunction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IMPORTANT:  GREML implementation not yet officially released and is subject to change!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4" descr="http://openmx.psyc.virginia.edu/sites/default/files/guineap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50205" cy="1066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32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GREML in </a:t>
            </a:r>
            <a:r>
              <a:rPr lang="en-US" i="1" dirty="0" smtClean="0"/>
              <a:t>OpenMx</a:t>
            </a:r>
            <a:r>
              <a:rPr lang="en-US" dirty="0" smtClean="0"/>
              <a:t> is </a:t>
            </a:r>
            <a:r>
              <a:rPr lang="en-US" i="1" dirty="0" smtClean="0"/>
              <a:t>flexible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Key distinguishing </a:t>
            </a:r>
            <a:r>
              <a:rPr lang="en-US" u="sng" dirty="0" smtClean="0"/>
              <a:t>characteristic</a:t>
            </a:r>
            <a:r>
              <a:rPr lang="en-US" dirty="0" smtClean="0"/>
              <a:t> </a:t>
            </a:r>
            <a:r>
              <a:rPr lang="en-US" dirty="0" smtClean="0"/>
              <a:t>from other analyses in </a:t>
            </a:r>
            <a:r>
              <a:rPr lang="en-US" i="1" dirty="0" smtClean="0"/>
              <a:t>OpenMx</a:t>
            </a:r>
            <a:r>
              <a:rPr lang="en-US" dirty="0" smtClean="0"/>
              <a:t> (e.g., FIML): phenotype vector </a:t>
            </a:r>
            <a:r>
              <a:rPr lang="en-US" b="1" dirty="0" smtClean="0"/>
              <a:t>y</a:t>
            </a:r>
            <a:r>
              <a:rPr lang="en-US" dirty="0" smtClean="0"/>
              <a:t> is a </a:t>
            </a:r>
            <a:r>
              <a:rPr lang="en-US" i="1" dirty="0" smtClean="0"/>
              <a:t>single realization</a:t>
            </a:r>
            <a:r>
              <a:rPr lang="en-US" dirty="0" smtClean="0"/>
              <a:t> of a random vector that cannot, in general, be partitioned into independent </a:t>
            </a:r>
            <a:r>
              <a:rPr lang="en-US" dirty="0" err="1" smtClean="0"/>
              <a:t>subvectors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Applicable to analyses in disciplines other than genetics.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GREML in </a:t>
            </a:r>
            <a:r>
              <a:rPr lang="en-US" i="1" dirty="0" smtClean="0"/>
              <a:t>OpenMx</a:t>
            </a:r>
            <a:r>
              <a:rPr lang="en-US" dirty="0" smtClean="0"/>
              <a:t>: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on covariates </a:t>
            </a:r>
            <a:r>
              <a:rPr lang="en-US" b="1" dirty="0" smtClean="0"/>
              <a:t>X</a:t>
            </a:r>
            <a:r>
              <a:rPr lang="en-US" dirty="0" smtClean="0"/>
              <a:t>, phenotype vector </a:t>
            </a:r>
            <a:r>
              <a:rPr lang="en-US" b="1" dirty="0" smtClean="0"/>
              <a:t>y</a:t>
            </a:r>
            <a:r>
              <a:rPr lang="en-US" dirty="0" smtClean="0"/>
              <a:t> is a single draw</a:t>
            </a:r>
            <a:r>
              <a:rPr lang="en-US" i="1" dirty="0" smtClean="0"/>
              <a:t> </a:t>
            </a:r>
            <a:r>
              <a:rPr lang="en-US" dirty="0" smtClean="0"/>
              <a:t>from a multivariate-normal distribution having (in general) dense covariance matrix,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parameters of </a:t>
            </a:r>
            <a:r>
              <a:rPr lang="en-US" b="1" dirty="0" smtClean="0"/>
              <a:t>V</a:t>
            </a:r>
            <a:r>
              <a:rPr lang="en-US" dirty="0" smtClean="0"/>
              <a:t> are of primary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 effects are normally distributed.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WLS regression, using weight matrix </a:t>
            </a:r>
            <a:r>
              <a:rPr lang="en-US" b="1" dirty="0" smtClean="0"/>
              <a:t>V</a:t>
            </a:r>
            <a:r>
              <a:rPr lang="en-US" baseline="30000" dirty="0" smtClean="0"/>
              <a:t>-1</a:t>
            </a:r>
            <a:r>
              <a:rPr lang="en-US" dirty="0" smtClean="0"/>
              <a:t>, is adequate model for phenotypic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mxExpectationGREML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7410" name="Picture 2" descr="C:\Work\Boulder 2015\GREML expec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99712"/>
            <a:ext cx="8310110" cy="459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N.B. </a:t>
            </a:r>
            <a:r>
              <a:rPr lang="en-US" b="1" dirty="0" smtClean="0"/>
              <a:t>y</a:t>
            </a:r>
            <a:r>
              <a:rPr lang="en-US" dirty="0" smtClean="0"/>
              <a:t> can contain an arbitrary number of stacked phenotypes(!).</a:t>
            </a:r>
          </a:p>
          <a:p>
            <a:r>
              <a:rPr lang="en-US" dirty="0" smtClean="0"/>
              <a:t>Need to use NPSOL or Newton-</a:t>
            </a:r>
            <a:r>
              <a:rPr lang="en-US" dirty="0" err="1" smtClean="0"/>
              <a:t>Raphson</a:t>
            </a:r>
            <a:r>
              <a:rPr lang="en-US" dirty="0" smtClean="0"/>
              <a:t> to benefit from derivatives.</a:t>
            </a:r>
          </a:p>
          <a:p>
            <a:r>
              <a:rPr lang="en-US" dirty="0" smtClean="0"/>
              <a:t>“Definition variables” not compatible (and not necessary) with GREML.</a:t>
            </a:r>
          </a:p>
          <a:p>
            <a:r>
              <a:rPr lang="en-US" dirty="0" smtClean="0"/>
              <a:t>Ordinal variables not compatible with REML.</a:t>
            </a:r>
          </a:p>
          <a:p>
            <a:r>
              <a:rPr lang="en-US" dirty="0" smtClean="0"/>
              <a:t>GREML expectation does not use </a:t>
            </a:r>
            <a:r>
              <a:rPr lang="en-US" dirty="0" err="1" smtClean="0"/>
              <a:t>MxData</a:t>
            </a:r>
            <a:r>
              <a:rPr lang="en-US" dirty="0" smtClean="0"/>
              <a:t>, but it needs dummy </a:t>
            </a:r>
            <a:r>
              <a:rPr lang="en-US" dirty="0" err="1" smtClean="0"/>
              <a:t>MxData</a:t>
            </a:r>
            <a:r>
              <a:rPr lang="en-US" dirty="0" smtClean="0"/>
              <a:t> for technical reasons…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mxGREMLStarter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Recommended interface for initializing a GREML model.</a:t>
            </a:r>
          </a:p>
          <a:p>
            <a:r>
              <a:rPr lang="en-US" dirty="0" smtClean="0"/>
              <a:t>User provides:</a:t>
            </a:r>
          </a:p>
          <a:p>
            <a:pPr lvl="1"/>
            <a:r>
              <a:rPr lang="en-US" dirty="0" smtClean="0"/>
              <a:t>Raw “wide-format” data.</a:t>
            </a:r>
          </a:p>
          <a:p>
            <a:pPr lvl="1"/>
            <a:r>
              <a:rPr lang="en-US" dirty="0" smtClean="0"/>
              <a:t>Column names of phenotype(s) and covariates.</a:t>
            </a:r>
          </a:p>
          <a:p>
            <a:r>
              <a:rPr lang="en-US" dirty="0" smtClean="0"/>
              <a:t>Function returns </a:t>
            </a:r>
            <a:r>
              <a:rPr lang="en-US" dirty="0" err="1" smtClean="0"/>
              <a:t>MxModel</a:t>
            </a:r>
            <a:r>
              <a:rPr lang="en-US" dirty="0" smtClean="0"/>
              <a:t> with: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&amp; </a:t>
            </a:r>
            <a:r>
              <a:rPr lang="en-US" b="1" dirty="0" smtClean="0"/>
              <a:t>y</a:t>
            </a:r>
            <a:r>
              <a:rPr lang="en-US" dirty="0" smtClean="0"/>
              <a:t>, with missing observations removed.</a:t>
            </a:r>
          </a:p>
          <a:p>
            <a:pPr lvl="1"/>
            <a:r>
              <a:rPr lang="en-US" dirty="0" smtClean="0"/>
              <a:t>GREML </a:t>
            </a:r>
            <a:r>
              <a:rPr lang="en-US" dirty="0" err="1" smtClean="0"/>
              <a:t>fitfunction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Dummy </a:t>
            </a:r>
            <a:r>
              <a:rPr lang="en-US" dirty="0" err="1" smtClean="0"/>
              <a:t>MxData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User still has to specify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  <a:headEnd type="arrow"/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1058</Words>
  <Application>Microsoft Office PowerPoint</Application>
  <PresentationFormat>On-screen Show (4:3)</PresentationFormat>
  <Paragraphs>174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GREML in OpenMx</vt:lpstr>
      <vt:lpstr>What’s GREML?</vt:lpstr>
      <vt:lpstr>What’s OpenMx?</vt:lpstr>
      <vt:lpstr>Models in OpenMx 2.0.x</vt:lpstr>
      <vt:lpstr>GREML in OpenMx is flexible</vt:lpstr>
      <vt:lpstr>GREML in OpenMx: assumptions</vt:lpstr>
      <vt:lpstr>mxExpectationGREML()</vt:lpstr>
      <vt:lpstr>Notes</vt:lpstr>
      <vt:lpstr>mxGREMLStarter()</vt:lpstr>
      <vt:lpstr>GREML fitfunction</vt:lpstr>
      <vt:lpstr>TODO—short term</vt:lpstr>
      <vt:lpstr>TODO—long term</vt:lpstr>
      <vt:lpstr>Concluding Notes</vt:lpstr>
      <vt:lpstr>Acknowledgements</vt:lpstr>
      <vt:lpstr>Slide 15</vt:lpstr>
      <vt:lpstr>Trivially Simple Example Script (Part 1)</vt:lpstr>
      <vt:lpstr>Trivially Simple Example Script (Part 2)</vt:lpstr>
      <vt:lpstr>Within-Person Model (for a not-so-trivial analysis)</vt:lpstr>
      <vt:lpstr>Between-Person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2015-03-05T18:16:08Z</dcterms:created>
  <dcterms:modified xsi:type="dcterms:W3CDTF">2015-03-05T20:19:08Z</dcterms:modified>
</cp:coreProperties>
</file>