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ppt/notesSlides/notesSlide24.xml" ContentType="application/vnd.openxmlformats-officedocument.presentationml.notes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1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notesSlides/notesSlide2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3" r:id="rId1"/>
  </p:sldMasterIdLst>
  <p:notesMasterIdLst>
    <p:notesMasterId r:id="rId32"/>
  </p:notesMasterIdLst>
  <p:sldIdLst>
    <p:sldId id="326" r:id="rId2"/>
    <p:sldId id="427" r:id="rId3"/>
    <p:sldId id="460" r:id="rId4"/>
    <p:sldId id="441" r:id="rId5"/>
    <p:sldId id="442" r:id="rId6"/>
    <p:sldId id="425" r:id="rId7"/>
    <p:sldId id="488" r:id="rId8"/>
    <p:sldId id="489" r:id="rId9"/>
    <p:sldId id="467" r:id="rId10"/>
    <p:sldId id="414" r:id="rId11"/>
    <p:sldId id="466" r:id="rId12"/>
    <p:sldId id="468" r:id="rId13"/>
    <p:sldId id="490" r:id="rId14"/>
    <p:sldId id="491" r:id="rId15"/>
    <p:sldId id="492" r:id="rId16"/>
    <p:sldId id="493" r:id="rId17"/>
    <p:sldId id="494" r:id="rId18"/>
    <p:sldId id="495" r:id="rId19"/>
    <p:sldId id="470" r:id="rId20"/>
    <p:sldId id="448" r:id="rId21"/>
    <p:sldId id="449" r:id="rId22"/>
    <p:sldId id="450" r:id="rId23"/>
    <p:sldId id="451" r:id="rId24"/>
    <p:sldId id="452" r:id="rId25"/>
    <p:sldId id="453" r:id="rId26"/>
    <p:sldId id="454" r:id="rId27"/>
    <p:sldId id="471" r:id="rId28"/>
    <p:sldId id="455" r:id="rId29"/>
    <p:sldId id="456" r:id="rId30"/>
    <p:sldId id="447" r:id="rId31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 baseline="30000">
        <a:solidFill>
          <a:schemeClr val="tx1"/>
        </a:solidFill>
        <a:latin typeface="Arial" pitchFamily="-111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 baseline="30000">
        <a:solidFill>
          <a:schemeClr val="tx1"/>
        </a:solidFill>
        <a:latin typeface="Arial" pitchFamily="-111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 baseline="30000">
        <a:solidFill>
          <a:schemeClr val="tx1"/>
        </a:solidFill>
        <a:latin typeface="Arial" pitchFamily="-111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 baseline="30000">
        <a:solidFill>
          <a:schemeClr val="tx1"/>
        </a:solidFill>
        <a:latin typeface="Arial" pitchFamily="-111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 baseline="30000">
        <a:solidFill>
          <a:schemeClr val="tx1"/>
        </a:solidFill>
        <a:latin typeface="Arial" pitchFamily="-111" charset="0"/>
        <a:ea typeface="+mn-ea"/>
        <a:cs typeface="+mn-cs"/>
      </a:defRPr>
    </a:lvl5pPr>
    <a:lvl6pPr marL="2286000" algn="l" defTabSz="457200" rtl="0" eaLnBrk="1" latinLnBrk="0" hangingPunct="1">
      <a:defRPr sz="2800" kern="1200" baseline="30000">
        <a:solidFill>
          <a:schemeClr val="tx1"/>
        </a:solidFill>
        <a:latin typeface="Arial" pitchFamily="-111" charset="0"/>
        <a:ea typeface="+mn-ea"/>
        <a:cs typeface="+mn-cs"/>
      </a:defRPr>
    </a:lvl6pPr>
    <a:lvl7pPr marL="2743200" algn="l" defTabSz="457200" rtl="0" eaLnBrk="1" latinLnBrk="0" hangingPunct="1">
      <a:defRPr sz="2800" kern="1200" baseline="30000">
        <a:solidFill>
          <a:schemeClr val="tx1"/>
        </a:solidFill>
        <a:latin typeface="Arial" pitchFamily="-111" charset="0"/>
        <a:ea typeface="+mn-ea"/>
        <a:cs typeface="+mn-cs"/>
      </a:defRPr>
    </a:lvl7pPr>
    <a:lvl8pPr marL="3200400" algn="l" defTabSz="457200" rtl="0" eaLnBrk="1" latinLnBrk="0" hangingPunct="1">
      <a:defRPr sz="2800" kern="1200" baseline="30000">
        <a:solidFill>
          <a:schemeClr val="tx1"/>
        </a:solidFill>
        <a:latin typeface="Arial" pitchFamily="-111" charset="0"/>
        <a:ea typeface="+mn-ea"/>
        <a:cs typeface="+mn-cs"/>
      </a:defRPr>
    </a:lvl8pPr>
    <a:lvl9pPr marL="3657600" algn="l" defTabSz="457200" rtl="0" eaLnBrk="1" latinLnBrk="0" hangingPunct="1">
      <a:defRPr sz="2800" kern="1200" baseline="30000">
        <a:solidFill>
          <a:schemeClr val="tx1"/>
        </a:solidFill>
        <a:latin typeface="Arial" pitchFamily="-11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8E8E8"/>
    <a:srgbClr val="FFFF08"/>
    <a:srgbClr val="BCFC00"/>
    <a:srgbClr val="EFEFEF"/>
    <a:srgbClr val="C0EAFF"/>
    <a:srgbClr val="AAFF9F"/>
    <a:srgbClr val="FFB8C7"/>
    <a:srgbClr val="FFF97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howGuides="1">
      <p:cViewPr>
        <p:scale>
          <a:sx n="75" d="100"/>
          <a:sy n="75" d="100"/>
        </p:scale>
        <p:origin x="-1200" y="-376"/>
      </p:cViewPr>
      <p:guideLst>
        <p:guide orient="horz" pos="4319"/>
        <p:guide pos="5759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defTabSz="923925">
              <a:defRPr sz="1200" baseline="0">
                <a:latin typeface="Arial" pitchFamily="-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 baseline="0">
                <a:latin typeface="Arial" pitchFamily="-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defTabSz="923925">
              <a:defRPr sz="1200" baseline="0">
                <a:latin typeface="Arial" pitchFamily="-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 baseline="0">
                <a:latin typeface="Arial" pitchFamily="-1" charset="0"/>
              </a:defRPr>
            </a:lvl1pPr>
          </a:lstStyle>
          <a:p>
            <a:pPr>
              <a:defRPr/>
            </a:pPr>
            <a:fld id="{A8791529-487E-F24D-9CF4-173FC6D28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" charset="0"/>
        <a:ea typeface="ＭＳ Ｐゴシック" pitchFamily="-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" charset="0"/>
        <a:ea typeface="ＭＳ Ｐゴシック" pitchFamily="-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" charset="0"/>
        <a:ea typeface="ＭＳ Ｐゴシック" pitchFamily="-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" charset="0"/>
        <a:ea typeface="ＭＳ Ｐゴシック" pitchFamily="-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504EAD-1CB2-4F4E-BD19-68B56ECD909B}" type="slidenum">
              <a:rPr lang="en-US">
                <a:latin typeface="Arial" pitchFamily="-111" charset="0"/>
              </a:rPr>
              <a:pPr/>
              <a:t>1</a:t>
            </a:fld>
            <a:endParaRPr lang="en-US">
              <a:latin typeface="Arial" pitchFamily="-111" charset="0"/>
            </a:endParaRPr>
          </a:p>
        </p:txBody>
      </p:sp>
      <p:sp>
        <p:nvSpPr>
          <p:cNvPr id="1741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smtClean="0">
              <a:latin typeface="Arial Unicode MS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84A21F-3C91-674E-9981-B8031322CC9B}" type="slidenum">
              <a:rPr lang="en-US">
                <a:latin typeface="Arial" pitchFamily="-111" charset="0"/>
              </a:rPr>
              <a:pPr/>
              <a:t>10</a:t>
            </a:fld>
            <a:endParaRPr lang="en-US">
              <a:latin typeface="Arial" pitchFamily="-111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dirty="0" smtClean="0">
                <a:ea typeface="ＭＳ Ｐゴシック" pitchFamily="-111" charset="-128"/>
                <a:cs typeface="ＭＳ Ｐゴシック" pitchFamily="-111" charset="-128"/>
              </a:rPr>
              <a:t>Expect </a:t>
            </a:r>
            <a:r>
              <a:rPr lang="en-US" sz="1200" dirty="0" err="1" smtClean="0">
                <a:ea typeface="ＭＳ Ｐゴシック" pitchFamily="-111" charset="-128"/>
                <a:cs typeface="ＭＳ Ｐゴシック" pitchFamily="-111" charset="-128"/>
              </a:rPr>
              <a:t>rSNP</a:t>
            </a:r>
            <a:r>
              <a:rPr lang="en-US" sz="1200" dirty="0" smtClean="0">
                <a:ea typeface="ＭＳ Ｐゴシック" pitchFamily="-111" charset="-128"/>
                <a:cs typeface="ＭＳ Ｐゴシック" pitchFamily="-111" charset="-128"/>
              </a:rPr>
              <a:t> to be biased downward for the same reasons</a:t>
            </a:r>
            <a:r>
              <a:rPr lang="en-US" sz="1200" baseline="0" dirty="0" smtClean="0">
                <a:ea typeface="ＭＳ Ｐゴシック" pitchFamily="-111" charset="-128"/>
                <a:cs typeface="ＭＳ Ｐゴシック" pitchFamily="-111" charset="-128"/>
              </a:rPr>
              <a:t> that SNP </a:t>
            </a:r>
            <a:r>
              <a:rPr lang="en-US" sz="1200" baseline="0" dirty="0" err="1" smtClean="0">
                <a:ea typeface="ＭＳ Ｐゴシック" pitchFamily="-111" charset="-128"/>
                <a:cs typeface="ＭＳ Ｐゴシック" pitchFamily="-111" charset="-128"/>
              </a:rPr>
              <a:t>heritabilities</a:t>
            </a:r>
            <a:r>
              <a:rPr lang="en-US" sz="1200" baseline="0" dirty="0" smtClean="0">
                <a:ea typeface="ＭＳ Ｐゴシック" pitchFamily="-111" charset="-128"/>
                <a:cs typeface="ＭＳ Ｐゴシック" pitchFamily="-111" charset="-128"/>
              </a:rPr>
              <a:t> are</a:t>
            </a:r>
            <a:endParaRPr lang="en-US" dirty="0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831C36-B575-414C-8483-2836E1D38681}" type="slidenum">
              <a:rPr lang="en-US" smtClean="0">
                <a:latin typeface="Arial" pitchFamily="-111" charset="0"/>
              </a:rPr>
              <a:pPr/>
              <a:t>12</a:t>
            </a:fld>
            <a:endParaRPr lang="en-US" smtClean="0">
              <a:latin typeface="Arial" pitchFamily="-111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F72EE0-AFD5-AE4D-8B19-60B1600A4FE7}" type="slidenum">
              <a:rPr lang="en-US">
                <a:latin typeface="Arial" pitchFamily="-111" charset="0"/>
              </a:rPr>
              <a:pPr/>
              <a:t>13</a:t>
            </a:fld>
            <a:endParaRPr lang="en-US">
              <a:latin typeface="Arial" pitchFamily="-111" charset="0"/>
            </a:endParaRPr>
          </a:p>
        </p:txBody>
      </p:sp>
      <p:sp>
        <p:nvSpPr>
          <p:cNvPr id="2355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Denser == closer together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B4DC0D-0357-D743-B278-B57AE1D35155}" type="slidenum">
              <a:rPr lang="en-US" smtClean="0">
                <a:latin typeface="Arial" pitchFamily="-111" charset="0"/>
              </a:rPr>
              <a:pPr/>
              <a:t>14</a:t>
            </a:fld>
            <a:endParaRPr lang="en-US" smtClean="0">
              <a:latin typeface="Arial" pitchFamily="-111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-1" charset="2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" charset="0"/>
              </a:rPr>
              <a:t>Figure is of upper bound of how much V</a:t>
            </a:r>
            <a:r>
              <a:rPr lang="en-US" baseline="-25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" charset="0"/>
              </a:rPr>
              <a:t>A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" charset="0"/>
              </a:rPr>
              <a:t> GWAS can detect. We</a:t>
            </a:r>
            <a:r>
              <a:rPr lang="en-US" baseline="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" charset="0"/>
              </a:rPr>
              <a:t> only have </a:t>
            </a:r>
            <a:r>
              <a:rPr lang="en-US" baseline="0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" charset="0"/>
              </a:rPr>
              <a:t>SNPs</a:t>
            </a:r>
            <a:r>
              <a:rPr lang="en-US" baseline="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" charset="0"/>
              </a:rPr>
              <a:t> to the right of the dashed line, so really rare CVs are not going to be tagged at all.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" charset="0"/>
              </a:rPr>
              <a:t>A</a:t>
            </a:r>
            <a:r>
              <a:rPr lang="en-US" baseline="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" charset="0"/>
              </a:rPr>
              <a:t> common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" charset="0"/>
              </a:rPr>
              <a:t>CVs will be well detected by a variety</a:t>
            </a:r>
            <a:r>
              <a:rPr lang="en-US" baseline="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" charset="0"/>
              </a:rPr>
              <a:t> of SNP </a:t>
            </a:r>
            <a:r>
              <a:rPr lang="en-US" baseline="0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" charset="0"/>
              </a:rPr>
              <a:t>MAFs</a:t>
            </a:r>
            <a:r>
              <a:rPr lang="en-US" baseline="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" charset="0"/>
              </a:rPr>
              <a:t>. </a:t>
            </a:r>
            <a:r>
              <a:rPr lang="en-US" dirty="0" smtClean="0"/>
              <a:t>Lower MAF phenotypes will give lower h2 estimates because poorly tagged by common </a:t>
            </a:r>
            <a:r>
              <a:rPr lang="en-US" dirty="0" err="1" smtClean="0"/>
              <a:t>SNPs</a:t>
            </a:r>
            <a:r>
              <a:rPr lang="en-US" dirty="0" smtClean="0"/>
              <a:t>. Therefore,</a:t>
            </a:r>
            <a:r>
              <a:rPr lang="en-US" baseline="0" dirty="0" smtClean="0"/>
              <a:t> </a:t>
            </a:r>
            <a:r>
              <a:rPr lang="en-US" dirty="0" smtClean="0"/>
              <a:t>heritability estimates reflect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" charset="0"/>
              </a:rPr>
              <a:t> aggregate importance of COMMON causal variants. 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8C70D5-F102-C54E-A24C-85287C69143F}" type="slidenum">
              <a:rPr lang="en-US" smtClean="0">
                <a:latin typeface="Arial" pitchFamily="-111" charset="0"/>
              </a:rPr>
              <a:pPr/>
              <a:t>15</a:t>
            </a:fld>
            <a:endParaRPr lang="en-US" smtClean="0">
              <a:latin typeface="Arial" pitchFamily="-111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625857-C095-084B-BE11-BAD2E512B6D2}" type="slidenum">
              <a:rPr lang="en-US" smtClean="0">
                <a:latin typeface="Arial" pitchFamily="-111" charset="0"/>
              </a:rPr>
              <a:pPr/>
              <a:t>16</a:t>
            </a:fld>
            <a:endParaRPr lang="en-US" smtClean="0">
              <a:latin typeface="Arial" pitchFamily="-111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dirty="0" smtClean="0">
              <a:latin typeface="Arial Unicode MS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39C65A-C379-304D-B75B-A2B5251C298E}" type="slidenum">
              <a:rPr lang="en-US">
                <a:latin typeface="Arial" pitchFamily="-111" charset="0"/>
              </a:rPr>
              <a:pPr/>
              <a:t>17</a:t>
            </a:fld>
            <a:endParaRPr lang="en-US">
              <a:latin typeface="Arial" pitchFamily="-111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542E9E-483C-9C4C-96EC-E5680B589435}" type="slidenum">
              <a:rPr lang="en-US" smtClean="0">
                <a:latin typeface="Arial" pitchFamily="-111" charset="0"/>
              </a:rPr>
              <a:pPr/>
              <a:t>18</a:t>
            </a:fld>
            <a:endParaRPr lang="en-US" smtClean="0">
              <a:latin typeface="Arial" pitchFamily="-111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1D9CFF-5462-8E4E-9343-45114A7934C6}" type="slidenum">
              <a:rPr lang="en-US">
                <a:latin typeface="Arial" pitchFamily="-111" charset="0"/>
              </a:rPr>
              <a:pPr/>
              <a:t>19</a:t>
            </a:fld>
            <a:endParaRPr lang="en-US">
              <a:latin typeface="Arial" pitchFamily="-111" charset="0"/>
            </a:endParaRPr>
          </a:p>
        </p:txBody>
      </p:sp>
      <p:sp>
        <p:nvSpPr>
          <p:cNvPr id="5325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04" charset="0"/>
              </a:rPr>
              <a:t>This is simulated GWA data covering 20Mb, so less than 1% of the genome. We have 6500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04" charset="0"/>
              </a:rPr>
              <a:t>SNPs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04" charset="0"/>
              </a:rPr>
              <a:t> in this region, and that is roughly equivalent to a SNP chip with a genome-wide density of ~1M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04" charset="0"/>
              </a:rPr>
              <a:t>SNPs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04" charset="0"/>
              </a:rPr>
              <a:t>; </a:t>
            </a:r>
            <a:r>
              <a:rPr lang="en-US" dirty="0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QC already done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1D3E79-19AF-1142-BAB7-D413F303F133}" type="slidenum">
              <a:rPr lang="en-US" smtClean="0">
                <a:latin typeface="Arial" pitchFamily="-111" charset="0"/>
              </a:rPr>
              <a:pPr/>
              <a:t>20</a:t>
            </a:fld>
            <a:endParaRPr lang="en-US" smtClean="0">
              <a:latin typeface="Arial" pitchFamily="-111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F72EE0-AFD5-AE4D-8B19-60B1600A4FE7}" type="slidenum">
              <a:rPr lang="en-US">
                <a:latin typeface="Arial" pitchFamily="-111" charset="0"/>
              </a:rPr>
              <a:pPr/>
              <a:t>2</a:t>
            </a:fld>
            <a:endParaRPr lang="en-US">
              <a:latin typeface="Arial" pitchFamily="-111" charset="0"/>
            </a:endParaRPr>
          </a:p>
        </p:txBody>
      </p:sp>
      <p:sp>
        <p:nvSpPr>
          <p:cNvPr id="2355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>
              <a:latin typeface="Arial Unicode MS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D34CA1-DF0B-0641-A2EB-0D7577480F32}" type="slidenum">
              <a:rPr lang="nl-NL">
                <a:latin typeface="Arial" pitchFamily="-111" charset="0"/>
              </a:rPr>
              <a:pPr/>
              <a:t>21</a:t>
            </a:fld>
            <a:endParaRPr lang="nl-NL">
              <a:latin typeface="Arial" pitchFamily="-111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>
              <a:latin typeface="Arial Unicode MS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F4A307-87F8-A642-8958-54158522DDE1}" type="slidenum">
              <a:rPr lang="nl-NL">
                <a:latin typeface="Arial" pitchFamily="-111" charset="0"/>
              </a:rPr>
              <a:pPr/>
              <a:t>22</a:t>
            </a:fld>
            <a:endParaRPr lang="nl-NL">
              <a:latin typeface="Arial" pitchFamily="-111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>
              <a:latin typeface="Arial Unicode MS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817208-C7D4-0D46-88EF-EE0AB1569B34}" type="slidenum">
              <a:rPr lang="nl-NL">
                <a:latin typeface="Arial" pitchFamily="-111" charset="0"/>
              </a:rPr>
              <a:pPr/>
              <a:t>23</a:t>
            </a:fld>
            <a:endParaRPr lang="nl-NL">
              <a:latin typeface="Arial" pitchFamily="-111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AU" smtClean="0">
                <a:latin typeface="Arial Unicode MS" pitchFamily="-111" charset="0"/>
                <a:ea typeface="ＭＳ Ｐゴシック" pitchFamily="-111" charset="-128"/>
                <a:cs typeface="ＭＳ Ｐゴシック" pitchFamily="-111" charset="-128"/>
              </a:rPr>
              <a:t>thread-num allows for parallelizing if you’re on a multi-threaded machine</a:t>
            </a: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439864-2C88-3741-8305-22A6EE790ECC}" type="slidenum">
              <a:rPr lang="nl-NL">
                <a:latin typeface="Arial" pitchFamily="-111" charset="0"/>
              </a:rPr>
              <a:pPr/>
              <a:t>24</a:t>
            </a:fld>
            <a:endParaRPr lang="nl-NL">
              <a:latin typeface="Arial" pitchFamily="-111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15000"/>
              </a:lnSpc>
              <a:spcAft>
                <a:spcPts val="1013"/>
              </a:spcAft>
            </a:pPr>
            <a:r>
              <a:rPr lang="en-US" smtClean="0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ID file contains FID and IID. GZ file contains row number for ind 1, row number for ind 2, non-missing SNPs, pihat</a:t>
            </a:r>
            <a:r>
              <a:rPr lang="en-AU" smtClean="0">
                <a:latin typeface="Arial Unicode MS" pitchFamily="-111" charset="0"/>
                <a:ea typeface="Calibri" pitchFamily="-111" charset="0"/>
                <a:cs typeface="Calibri" pitchFamily="-111" charset="0"/>
              </a:rPr>
              <a:t>.</a:t>
            </a:r>
            <a:endParaRPr lang="en-AU" smtClean="0">
              <a:latin typeface="Courier New" pitchFamily="-111" charset="0"/>
              <a:ea typeface="Calibri" pitchFamily="-111" charset="0"/>
              <a:cs typeface="Calibri" pitchFamily="-111" charset="0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8B1D29-BD08-D841-8546-B05E6991B6F8}" type="slidenum">
              <a:rPr lang="nl-NL">
                <a:latin typeface="Arial" pitchFamily="-111" charset="0"/>
              </a:rPr>
              <a:pPr/>
              <a:t>25</a:t>
            </a:fld>
            <a:endParaRPr lang="nl-NL">
              <a:latin typeface="Arial" pitchFamily="-111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dirty="0" smtClean="0">
              <a:latin typeface="Arial Unicode MS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B0B1B8-ED04-F949-83B1-73955AA16AFC}" type="slidenum">
              <a:rPr lang="nl-NL">
                <a:latin typeface="Arial" pitchFamily="-111" charset="0"/>
              </a:rPr>
              <a:pPr/>
              <a:t>26</a:t>
            </a:fld>
            <a:endParaRPr lang="nl-NL">
              <a:latin typeface="Arial" pitchFamily="-111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15000"/>
              </a:lnSpc>
              <a:spcAft>
                <a:spcPts val="1013"/>
              </a:spcAft>
            </a:pPr>
            <a:r>
              <a:rPr lang="en-US" smtClean="0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ID file contains FID and IID. GZ file contains row number for ind 1, row number for ind 2, non-missing SNPs, pihat</a:t>
            </a:r>
            <a:r>
              <a:rPr lang="en-AU" smtClean="0">
                <a:latin typeface="Arial Unicode MS" pitchFamily="-111" charset="0"/>
                <a:ea typeface="Calibri" pitchFamily="-111" charset="0"/>
                <a:cs typeface="Calibri" pitchFamily="-111" charset="0"/>
              </a:rPr>
              <a:t>.</a:t>
            </a:r>
            <a:endParaRPr lang="en-AU" smtClean="0">
              <a:latin typeface="Courier New" pitchFamily="-111" charset="0"/>
              <a:ea typeface="Calibri" pitchFamily="-111" charset="0"/>
              <a:cs typeface="Calibri" pitchFamily="-111" charset="0"/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7D190A-1E2B-4243-84FF-FF34136CC384}" type="slidenum">
              <a:rPr lang="nl-NL">
                <a:latin typeface="Arial" pitchFamily="-111" charset="0"/>
              </a:rPr>
              <a:pPr/>
              <a:t>27</a:t>
            </a:fld>
            <a:endParaRPr lang="nl-NL">
              <a:latin typeface="Arial" pitchFamily="-111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smtClean="0">
              <a:latin typeface="Arial Unicode MS" pitchFamily="-111" charset="0"/>
              <a:ea typeface="ＭＳ Ｐゴシック" pitchFamily="-111" charset="-128"/>
              <a:cs typeface="ＭＳ Ｐゴシック" pitchFamily="-111" charset="-128"/>
            </a:endParaRPr>
          </a:p>
          <a:p>
            <a:endParaRPr lang="en-AU" smtClean="0">
              <a:latin typeface="Arial Unicode MS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2C3D63-400A-004A-AE72-85D03CBEE2EB}" type="slidenum">
              <a:rPr lang="en-US">
                <a:latin typeface="Arial" pitchFamily="-111" charset="0"/>
              </a:rPr>
              <a:pPr/>
              <a:t>28</a:t>
            </a:fld>
            <a:endParaRPr lang="en-US">
              <a:latin typeface="Arial" pitchFamily="-111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smtClean="0">
              <a:latin typeface="Arial Unicode MS" pitchFamily="-111" charset="0"/>
              <a:ea typeface="ＭＳ Ｐゴシック" pitchFamily="-111" charset="-128"/>
              <a:cs typeface="ＭＳ Ｐゴシック" pitchFamily="-111" charset="-128"/>
            </a:endParaRPr>
          </a:p>
          <a:p>
            <a:endParaRPr lang="en-AU" smtClean="0">
              <a:latin typeface="Arial Unicode MS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87D021-4FBA-5442-A565-173EF637506A}" type="slidenum">
              <a:rPr lang="en-US">
                <a:latin typeface="Arial" pitchFamily="-111" charset="0"/>
              </a:rPr>
              <a:pPr/>
              <a:t>29</a:t>
            </a:fld>
            <a:endParaRPr lang="en-US">
              <a:latin typeface="Arial" pitchFamily="-111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4DB60F-3EA6-794A-8FD5-D00A710EB67F}" type="slidenum">
              <a:rPr lang="en-US">
                <a:latin typeface="Arial" pitchFamily="-111" charset="0"/>
              </a:rPr>
              <a:pPr/>
              <a:t>3</a:t>
            </a:fld>
            <a:endParaRPr lang="en-US">
              <a:latin typeface="Arial" pitchFamily="-111" charset="0"/>
            </a:endParaRPr>
          </a:p>
        </p:txBody>
      </p:sp>
      <p:sp>
        <p:nvSpPr>
          <p:cNvPr id="3584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GRMs don’t allow us to examine independent effects of SNPs since SNP effects are estimated in aggregate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5406A4-7909-6144-8542-1EC4479882C3}" type="slidenum">
              <a:rPr lang="en-US" smtClean="0">
                <a:latin typeface="Arial" pitchFamily="-111" charset="0"/>
              </a:rPr>
              <a:pPr/>
              <a:t>4</a:t>
            </a:fld>
            <a:endParaRPr lang="en-US" smtClean="0">
              <a:latin typeface="Arial" pitchFamily="-111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lvl="4"/>
            <a:r>
              <a:rPr lang="en-US" dirty="0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Systematic plate effects and other biases are more likely to occur in ascertained case/control samples.</a:t>
            </a:r>
          </a:p>
          <a:p>
            <a:pPr marL="0" lvl="4"/>
            <a:r>
              <a:rPr lang="en-AU" dirty="0" smtClean="0">
                <a:latin typeface="Arial Unicode MS" pitchFamily="-111" charset="0"/>
                <a:ea typeface="ＭＳ Ｐゴシック" pitchFamily="-111" charset="-128"/>
                <a:cs typeface="ＭＳ Ｐゴシック" pitchFamily="-111" charset="-128"/>
              </a:rPr>
              <a:t>When</a:t>
            </a:r>
            <a:r>
              <a:rPr lang="en-AU" baseline="0" dirty="0" smtClean="0">
                <a:latin typeface="Arial Unicode MS" pitchFamily="-111" charset="0"/>
                <a:ea typeface="ＭＳ Ｐゴシック" pitchFamily="-111" charset="-128"/>
                <a:cs typeface="ＭＳ Ｐゴシック" pitchFamily="-111" charset="-128"/>
              </a:rPr>
              <a:t> there are environmental differences that effect phenotype, s</a:t>
            </a:r>
            <a:r>
              <a:rPr lang="en-AU" dirty="0" smtClean="0">
                <a:latin typeface="Arial Unicode MS" pitchFamily="-111" charset="0"/>
                <a:ea typeface="ＭＳ Ｐゴシック" pitchFamily="-111" charset="-128"/>
                <a:cs typeface="ＭＳ Ｐゴシック" pitchFamily="-111" charset="-128"/>
              </a:rPr>
              <a:t>tratification can lead to overestimates because the GRM is confounded with some other variable such as environmental main effects</a:t>
            </a:r>
            <a:endParaRPr lang="en-US" dirty="0" smtClean="0">
              <a:latin typeface="Arial" pitchFamily="-111" charset="0"/>
              <a:ea typeface="ＭＳ Ｐゴシック" pitchFamily="-111" charset="-128"/>
            </a:endParaRPr>
          </a:p>
          <a:p>
            <a:endParaRPr lang="en-US" dirty="0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FDBF06-EC41-5C4E-8C82-4927FF755FE9}" type="slidenum">
              <a:rPr lang="en-US" smtClean="0">
                <a:latin typeface="Arial" pitchFamily="-111" charset="0"/>
              </a:rPr>
              <a:pPr/>
              <a:t>5</a:t>
            </a:fld>
            <a:endParaRPr lang="en-US" smtClean="0">
              <a:latin typeface="Arial" pitchFamily="-111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AU" dirty="0" smtClean="0">
                <a:latin typeface="Arial Unicode MS" pitchFamily="-111" charset="0"/>
                <a:ea typeface="ＭＳ Ｐゴシック" pitchFamily="-111" charset="-128"/>
                <a:cs typeface="ＭＳ Ｐゴシック" pitchFamily="-111" charset="-128"/>
              </a:rPr>
              <a:t>This shows us evidence for </a:t>
            </a:r>
            <a:r>
              <a:rPr lang="en-AU" dirty="0" err="1" smtClean="0">
                <a:latin typeface="Arial Unicode MS" pitchFamily="-111" charset="0"/>
                <a:ea typeface="ＭＳ Ｐゴシック" pitchFamily="-111" charset="-128"/>
                <a:cs typeface="ＭＳ Ｐゴシック" pitchFamily="-111" charset="-128"/>
              </a:rPr>
              <a:t>polygeneity</a:t>
            </a:r>
            <a:endParaRPr lang="en-AU" dirty="0" smtClean="0">
              <a:latin typeface="Arial Unicode MS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3716C0-3779-5949-B74B-D04BE35F90F0}" type="slidenum">
              <a:rPr lang="en-US">
                <a:latin typeface="Arial" pitchFamily="-111" charset="0"/>
              </a:rPr>
              <a:pPr/>
              <a:t>6</a:t>
            </a:fld>
            <a:endParaRPr lang="en-US">
              <a:latin typeface="Arial" pitchFamily="-111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lvl="1"/>
            <a:r>
              <a:rPr lang="en-US" dirty="0" err="1" smtClean="0">
                <a:latin typeface="Arial" pitchFamily="-111" charset="0"/>
              </a:rPr>
              <a:t>SEs</a:t>
            </a:r>
            <a:r>
              <a:rPr lang="en-US" dirty="0" smtClean="0">
                <a:latin typeface="Arial" pitchFamily="-111" charset="0"/>
              </a:rPr>
              <a:t> on specific </a:t>
            </a:r>
            <a:r>
              <a:rPr lang="en-US" dirty="0" err="1" smtClean="0">
                <a:latin typeface="Arial" pitchFamily="-111" charset="0"/>
              </a:rPr>
              <a:t>GRMs</a:t>
            </a:r>
            <a:r>
              <a:rPr lang="en-US" dirty="0" smtClean="0">
                <a:latin typeface="Arial" pitchFamily="-111" charset="0"/>
              </a:rPr>
              <a:t> (e.g. chromosomal) can be quite large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3716C0-3779-5949-B74B-D04BE35F90F0}" type="slidenum">
              <a:rPr lang="en-US">
                <a:latin typeface="Arial" pitchFamily="-111" charset="0"/>
              </a:rPr>
              <a:pPr/>
              <a:t>7</a:t>
            </a:fld>
            <a:endParaRPr lang="en-US">
              <a:latin typeface="Arial" pitchFamily="-111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Difference between MGRM and GRM-sum tells you that confounds exist here, even though effect is relatively small</a:t>
            </a:r>
            <a:r>
              <a:rPr lang="en-AU" dirty="0" smtClean="0">
                <a:latin typeface="Arial Unicode MS" pitchFamily="-111" charset="0"/>
                <a:ea typeface="ＭＳ Ｐゴシック" pitchFamily="-111" charset="-128"/>
                <a:cs typeface="ＭＳ Ｐゴシック" pitchFamily="-111" charset="-128"/>
              </a:rPr>
              <a:t>. </a:t>
            </a:r>
          </a:p>
          <a:p>
            <a:endParaRPr lang="en-AU" b="1" dirty="0" smtClean="0">
              <a:latin typeface="Arial Unicode MS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3716C0-3779-5949-B74B-D04BE35F90F0}" type="slidenum">
              <a:rPr lang="en-US">
                <a:latin typeface="Arial" pitchFamily="-111" charset="0"/>
              </a:rPr>
              <a:pPr/>
              <a:t>8</a:t>
            </a:fld>
            <a:endParaRPr lang="en-US">
              <a:latin typeface="Arial" pitchFamily="-111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F65CF5-3C83-C141-B9F7-61A588BE69E8}" type="slidenum">
              <a:rPr lang="en-US">
                <a:latin typeface="Arial" pitchFamily="-111" charset="0"/>
              </a:rPr>
              <a:pPr/>
              <a:t>9</a:t>
            </a:fld>
            <a:endParaRPr lang="en-US">
              <a:latin typeface="Arial" pitchFamily="-111" charset="0"/>
            </a:endParaRPr>
          </a:p>
        </p:txBody>
      </p:sp>
      <p:sp>
        <p:nvSpPr>
          <p:cNvPr id="4608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682ED-0EA7-D940-AADE-0CAE8A0D4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67298-8225-E74D-AC12-196B47CB0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00669-71AD-3E48-8A5E-B7F986A70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5CEC7-66C2-E942-8408-0D8832722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160E6-3749-DE4D-A27F-841D335CA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60EF1-4ED3-9541-B032-85BDB7DAD8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21002-C4FE-5347-97A8-01DE815A2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B185C-01E8-FF4F-ADFC-79F66EB301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CFE6C-5490-6145-BCA7-0AEB8E1976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E839B-A663-094C-8E0D-E954303EB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73F69-2768-984E-86E5-6E2B2267DC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5D7F1-1E7E-3D4E-A59D-53894EA663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21225-0F29-B340-A8E6-346AC0DF74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7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>
                <a:latin typeface="Arial" pitchFamily="-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7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>
                <a:latin typeface="Arial" pitchFamily="-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7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>
                <a:latin typeface="Arial" pitchFamily="-1" charset="0"/>
              </a:defRPr>
            </a:lvl1pPr>
          </a:lstStyle>
          <a:p>
            <a:pPr>
              <a:defRPr/>
            </a:pPr>
            <a:fld id="{1DB6A82B-990F-6E43-99CD-59489A6E3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ＭＳ Ｐゴシック" pitchFamily="-65" charset="-128"/>
          <a:cs typeface="ＭＳ Ｐゴシック" pitchFamily="-6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hyperlink" Target="http://www.complextraitgenomics.com/software/gcta/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Text Box 2"/>
          <p:cNvSpPr txBox="1">
            <a:spLocks noChangeArrowheads="1"/>
          </p:cNvSpPr>
          <p:nvPr/>
        </p:nvSpPr>
        <p:spPr bwMode="auto">
          <a:xfrm>
            <a:off x="0" y="1990725"/>
            <a:ext cx="9144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120000"/>
              <a:buFont typeface="Wingdings" pitchFamily="-1" charset="2"/>
              <a:buNone/>
              <a:defRPr/>
            </a:pPr>
            <a:endParaRPr lang="en-US" sz="3000" baseline="0">
              <a:effectLst>
                <a:outerShdw blurRad="38100" dist="38100" dir="2700000" algn="tl">
                  <a:srgbClr val="DDDDDD"/>
                </a:outerShdw>
              </a:effectLst>
              <a:latin typeface="Times New Roman" pitchFamily="-1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120000"/>
              <a:buFont typeface="Wingdings" pitchFamily="-1" charset="2"/>
              <a:buNone/>
              <a:defRPr/>
            </a:pPr>
            <a:endParaRPr lang="en-US" sz="3000" baseline="0">
              <a:latin typeface="Times New Roman" pitchFamily="-1" charset="0"/>
            </a:endParaRP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03200" y="100013"/>
            <a:ext cx="8751888" cy="200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4000" baseline="0">
                <a:solidFill>
                  <a:srgbClr val="0C0EE4"/>
                </a:solidFill>
              </a:rPr>
              <a:t>Genome-wide Complex Trait Analysis and extensions</a:t>
            </a:r>
          </a:p>
        </p:txBody>
      </p:sp>
      <p:sp>
        <p:nvSpPr>
          <p:cNvPr id="16388" name="TextBox 6"/>
          <p:cNvSpPr txBox="1">
            <a:spLocks noChangeArrowheads="1"/>
          </p:cNvSpPr>
          <p:nvPr/>
        </p:nvSpPr>
        <p:spPr bwMode="auto">
          <a:xfrm>
            <a:off x="1752600" y="2573338"/>
            <a:ext cx="6159500" cy="189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4400"/>
              <a:t>Matthew Keller</a:t>
            </a:r>
          </a:p>
          <a:p>
            <a:r>
              <a:rPr lang="en-US" sz="4400"/>
              <a:t>Teresa de Candia</a:t>
            </a:r>
          </a:p>
          <a:p>
            <a:endParaRPr lang="en-US" sz="4400"/>
          </a:p>
          <a:p>
            <a:r>
              <a:rPr lang="en-US" sz="4400"/>
              <a:t>University of Colorado at Boulder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82600" y="0"/>
            <a:ext cx="8229600" cy="1143000"/>
          </a:xfrm>
        </p:spPr>
        <p:txBody>
          <a:bodyPr/>
          <a:lstStyle/>
          <a:p>
            <a:pPr eaLnBrk="1" hangingPunct="1"/>
            <a:r>
              <a:rPr lang="en-AU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Bivariate Models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04900"/>
            <a:ext cx="9144000" cy="47879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Can be used to examine genetic overlap between two separate measures thought to be related, such as:</a:t>
            </a:r>
          </a:p>
          <a:p>
            <a:pPr lvl="1" eaLnBrk="1" hangingPunct="1"/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Different phenotypes</a:t>
            </a:r>
          </a:p>
          <a:p>
            <a:pPr lvl="1" eaLnBrk="1" hangingPunct="1"/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Same phenotype across different datasets or genotyping procedures</a:t>
            </a:r>
          </a:p>
          <a:p>
            <a:pPr lvl="1" eaLnBrk="1" hangingPunct="1"/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Same phenotype across different populations or environments</a:t>
            </a:r>
          </a:p>
          <a:p>
            <a:pPr lvl="2" eaLnBrk="1" hangingPunct="1">
              <a:buFontTx/>
              <a:buNone/>
            </a:pPr>
            <a:endParaRPr lang="en-US" sz="20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Importantly, model estimation does not require individuals to be assessed on both measures</a:t>
            </a:r>
          </a:p>
          <a:p>
            <a:pPr lvl="1" eaLnBrk="1" hangingPunct="1"/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Useful for examining rare </a:t>
            </a:r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traits</a:t>
            </a:r>
            <a:endParaRPr lang="en-US" sz="2400" dirty="0" smtClean="0"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Bivariate Models</a:t>
            </a:r>
            <a:endParaRPr lang="en-US" smtClean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For 2 measures, using all available pairs of individuals </a:t>
            </a:r>
            <a:r>
              <a:rPr lang="en-US" sz="2800" dirty="0" err="1" smtClean="0">
                <a:ea typeface="ＭＳ Ｐゴシック" pitchFamily="-111" charset="-128"/>
                <a:cs typeface="ＭＳ Ｐゴシック" pitchFamily="-111" charset="-128"/>
              </a:rPr>
              <a:t>i</a:t>
            </a:r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 and </a:t>
            </a:r>
            <a:r>
              <a:rPr lang="en-US" sz="2800" dirty="0" err="1" smtClean="0">
                <a:ea typeface="ＭＳ Ｐゴシック" pitchFamily="-111" charset="-128"/>
                <a:cs typeface="ＭＳ Ｐゴシック" pitchFamily="-111" charset="-128"/>
              </a:rPr>
              <a:t>j</a:t>
            </a:r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, we use the following 3 different parts of the G &amp; Y matrices:</a:t>
            </a:r>
          </a:p>
          <a:p>
            <a:pPr lvl="1"/>
            <a:r>
              <a:rPr lang="en-US" sz="2400" dirty="0" smtClean="0"/>
              <a:t>1 matrix for each of measures 1 and 2</a:t>
            </a:r>
          </a:p>
          <a:p>
            <a:pPr lvl="1"/>
            <a:r>
              <a:rPr lang="en-US" sz="2400" dirty="0" smtClean="0"/>
              <a:t>1 matrix for </a:t>
            </a:r>
            <a:r>
              <a:rPr lang="en-US" sz="2400" dirty="0" err="1" smtClean="0"/>
              <a:t>covariances</a:t>
            </a:r>
            <a:r>
              <a:rPr lang="en-US" sz="2400" dirty="0" smtClean="0"/>
              <a:t> between measures 1 and 2</a:t>
            </a:r>
          </a:p>
          <a:p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This model simultaneously estimates 3 genetic parameters: σ</a:t>
            </a:r>
            <a:r>
              <a:rPr lang="en-US" sz="2800" baseline="30000" dirty="0" smtClean="0">
                <a:ea typeface="ＭＳ Ｐゴシック" pitchFamily="-111" charset="-128"/>
                <a:cs typeface="ＭＳ Ｐゴシック" pitchFamily="-111" charset="-128"/>
              </a:rPr>
              <a:t>2</a:t>
            </a:r>
            <a:r>
              <a:rPr lang="en-US" sz="2800" baseline="-25000" dirty="0" smtClean="0">
                <a:ea typeface="ＭＳ Ｐゴシック" pitchFamily="-111" charset="-128"/>
                <a:cs typeface="ＭＳ Ｐゴシック" pitchFamily="-111" charset="-128"/>
              </a:rPr>
              <a:t>g1</a:t>
            </a:r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, σ</a:t>
            </a:r>
            <a:r>
              <a:rPr lang="en-US" sz="2800" baseline="30000" dirty="0" smtClean="0">
                <a:ea typeface="ＭＳ Ｐゴシック" pitchFamily="-111" charset="-128"/>
                <a:cs typeface="ＭＳ Ｐゴシック" pitchFamily="-111" charset="-128"/>
              </a:rPr>
              <a:t>2</a:t>
            </a:r>
            <a:r>
              <a:rPr lang="en-US" sz="2800" baseline="-25000" dirty="0" smtClean="0">
                <a:ea typeface="ＭＳ Ｐゴシック" pitchFamily="-111" charset="-128"/>
                <a:cs typeface="ＭＳ Ｐゴシック" pitchFamily="-111" charset="-128"/>
              </a:rPr>
              <a:t>g2</a:t>
            </a:r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, σ</a:t>
            </a:r>
            <a:r>
              <a:rPr lang="en-US" sz="2800" baseline="-25000" dirty="0" smtClean="0">
                <a:ea typeface="ＭＳ Ｐゴシック" pitchFamily="-111" charset="-128"/>
                <a:cs typeface="ＭＳ Ｐゴシック" pitchFamily="-111" charset="-128"/>
              </a:rPr>
              <a:t>g12 </a:t>
            </a:r>
          </a:p>
          <a:p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Using these we can calculate a SNP correlation: </a:t>
            </a:r>
            <a:r>
              <a:rPr lang="en-US" sz="2800" dirty="0" err="1" smtClean="0">
                <a:ea typeface="ＭＳ Ｐゴシック" pitchFamily="-111" charset="-128"/>
                <a:cs typeface="ＭＳ Ｐゴシック" pitchFamily="-111" charset="-128"/>
              </a:rPr>
              <a:t>r</a:t>
            </a:r>
            <a:r>
              <a:rPr lang="en-US" sz="2800" baseline="-25000" dirty="0" err="1" smtClean="0">
                <a:ea typeface="ＭＳ Ｐゴシック" pitchFamily="-111" charset="-128"/>
                <a:cs typeface="ＭＳ Ｐゴシック" pitchFamily="-111" charset="-128"/>
              </a:rPr>
              <a:t>SNP</a:t>
            </a:r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 =  σ</a:t>
            </a:r>
            <a:r>
              <a:rPr lang="en-US" sz="2800" baseline="-25000" dirty="0" smtClean="0">
                <a:ea typeface="ＭＳ Ｐゴシック" pitchFamily="-111" charset="-128"/>
                <a:cs typeface="ＭＳ Ｐゴシック" pitchFamily="-111" charset="-128"/>
              </a:rPr>
              <a:t>g12</a:t>
            </a:r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 / (σ</a:t>
            </a:r>
            <a:r>
              <a:rPr lang="en-US" sz="2800" baseline="-25000" dirty="0" smtClean="0">
                <a:ea typeface="ＭＳ Ｐゴシック" pitchFamily="-111" charset="-128"/>
                <a:cs typeface="ＭＳ Ｐゴシック" pitchFamily="-111" charset="-128"/>
              </a:rPr>
              <a:t>g1</a:t>
            </a:r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σ</a:t>
            </a:r>
            <a:r>
              <a:rPr lang="en-US" sz="2800" baseline="-25000" dirty="0" smtClean="0">
                <a:ea typeface="ＭＳ Ｐゴシック" pitchFamily="-111" charset="-128"/>
                <a:cs typeface="ＭＳ Ｐゴシック" pitchFamily="-111" charset="-128"/>
              </a:rPr>
              <a:t>g2</a:t>
            </a:r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)</a:t>
            </a:r>
          </a:p>
        </p:txBody>
      </p:sp>
      <p:cxnSp>
        <p:nvCxnSpPr>
          <p:cNvPr id="7" name="Straight Connector 6"/>
          <p:cNvCxnSpPr>
            <a:stCxn id="5" idx="0"/>
            <a:endCxn id="5" idx="2"/>
          </p:cNvCxnSpPr>
          <p:nvPr/>
        </p:nvCxnSpPr>
        <p:spPr bwMode="auto">
          <a:xfrm rot="16200000" flipH="1">
            <a:off x="7560734" y="897467"/>
            <a:ext cx="1185333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stCxn id="5" idx="1"/>
            <a:endCxn id="5" idx="3"/>
          </p:cNvCxnSpPr>
          <p:nvPr/>
        </p:nvCxnSpPr>
        <p:spPr bwMode="auto">
          <a:xfrm rot="10800000" flipH="1">
            <a:off x="7501466" y="897468"/>
            <a:ext cx="1303867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8" name="Group 17"/>
          <p:cNvGrpSpPr/>
          <p:nvPr/>
        </p:nvGrpSpPr>
        <p:grpSpPr>
          <a:xfrm>
            <a:off x="7092541" y="0"/>
            <a:ext cx="1746659" cy="1506954"/>
            <a:chOff x="7092541" y="0"/>
            <a:chExt cx="1746659" cy="1506954"/>
          </a:xfrm>
        </p:grpSpPr>
        <p:grpSp>
          <p:nvGrpSpPr>
            <p:cNvPr id="13" name="Group 12"/>
            <p:cNvGrpSpPr/>
            <p:nvPr/>
          </p:nvGrpSpPr>
          <p:grpSpPr>
            <a:xfrm>
              <a:off x="7092541" y="0"/>
              <a:ext cx="1746659" cy="1506954"/>
              <a:chOff x="7126407" y="1930399"/>
              <a:chExt cx="1746659" cy="1506954"/>
            </a:xfrm>
          </p:grpSpPr>
          <p:sp>
            <p:nvSpPr>
              <p:cNvPr id="5" name="Rectangle 4"/>
              <p:cNvSpPr/>
              <p:nvPr/>
            </p:nvSpPr>
            <p:spPr bwMode="auto">
              <a:xfrm>
                <a:off x="7535333" y="2235200"/>
                <a:ext cx="1303867" cy="1185333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0" i="0" u="none" strike="noStrike" cap="none" normalizeH="0" baseline="3000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535333" y="1930399"/>
                <a:ext cx="133773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aseline="0" dirty="0" smtClean="0">
                    <a:solidFill>
                      <a:srgbClr val="FF0000"/>
                    </a:solidFill>
                  </a:rPr>
                  <a:t>Trait1  Trait2</a:t>
                </a:r>
                <a:endParaRPr lang="en-US" sz="1600" baseline="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126407" y="2150533"/>
                <a:ext cx="430887" cy="1286820"/>
              </a:xfrm>
              <a:prstGeom prst="rect">
                <a:avLst/>
              </a:prstGeom>
              <a:noFill/>
            </p:spPr>
            <p:txBody>
              <a:bodyPr vert="vert270" wrap="square" rtlCol="0">
                <a:spAutoFit/>
              </a:bodyPr>
              <a:lstStyle/>
              <a:p>
                <a:r>
                  <a:rPr lang="en-US" sz="1600" baseline="0" dirty="0" smtClean="0">
                    <a:solidFill>
                      <a:srgbClr val="FF0000"/>
                    </a:solidFill>
                  </a:rPr>
                  <a:t>Trait2  Trait1</a:t>
                </a:r>
                <a:endParaRPr lang="en-US" sz="1600" baseline="0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15" name="Straight Connector 14"/>
            <p:cNvCxnSpPr>
              <a:stCxn id="5" idx="1"/>
              <a:endCxn id="5" idx="3"/>
            </p:cNvCxnSpPr>
            <p:nvPr/>
          </p:nvCxnSpPr>
          <p:spPr bwMode="auto">
            <a:xfrm rot="10800000" flipH="1">
              <a:off x="7501466" y="897468"/>
              <a:ext cx="1303867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>
              <a:stCxn id="5" idx="0"/>
              <a:endCxn id="5" idx="2"/>
            </p:cNvCxnSpPr>
            <p:nvPr/>
          </p:nvCxnSpPr>
          <p:spPr bwMode="auto">
            <a:xfrm rot="16200000" flipH="1">
              <a:off x="7560734" y="897467"/>
              <a:ext cx="1185333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Bivariate Models</a:t>
            </a:r>
            <a:endParaRPr lang="en-US" smtClean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None/>
            </a:pP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SNP correlations (</a:t>
            </a:r>
            <a:r>
              <a:rPr lang="en-US" dirty="0" err="1" smtClean="0">
                <a:ea typeface="ＭＳ Ｐゴシック" pitchFamily="-111" charset="-128"/>
                <a:cs typeface="ＭＳ Ｐゴシック" pitchFamily="-111" charset="-128"/>
              </a:rPr>
              <a:t>r</a:t>
            </a:r>
            <a:r>
              <a:rPr lang="en-US" baseline="-25000" dirty="0" err="1" smtClean="0">
                <a:ea typeface="ＭＳ Ｐゴシック" pitchFamily="-111" charset="-128"/>
                <a:cs typeface="ＭＳ Ｐゴシック" pitchFamily="-111" charset="-128"/>
              </a:rPr>
              <a:t>SNP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) are only our best estimates of underlying genetic correlations (</a:t>
            </a:r>
            <a:r>
              <a:rPr lang="en-US" dirty="0" err="1" smtClean="0">
                <a:ea typeface="ＭＳ Ｐゴシック" pitchFamily="-111" charset="-128"/>
                <a:cs typeface="ＭＳ Ｐゴシック" pitchFamily="-111" charset="-128"/>
              </a:rPr>
              <a:t>r</a:t>
            </a:r>
            <a:r>
              <a:rPr lang="en-US" baseline="-25000" dirty="0" err="1" smtClean="0">
                <a:ea typeface="ＭＳ Ｐゴシック" pitchFamily="-111" charset="-128"/>
                <a:cs typeface="ＭＳ Ｐゴシック" pitchFamily="-111" charset="-128"/>
              </a:rPr>
              <a:t>g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):</a:t>
            </a:r>
          </a:p>
          <a:p>
            <a:pPr marL="742950" lvl="2" indent="-342900">
              <a:buFont typeface="Arial"/>
              <a:buChar char="•"/>
            </a:pP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They will reflect the extent to which more common CVs are shared between traits</a:t>
            </a:r>
            <a:endParaRPr lang="en-US" sz="20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marL="742950" lvl="2" indent="-342900">
              <a:buFont typeface="Arial"/>
              <a:buChar char="•"/>
            </a:pPr>
            <a:r>
              <a:rPr lang="en-US" sz="2000" dirty="0" err="1" smtClean="0">
                <a:ea typeface="ＭＳ Ｐゴシック" pitchFamily="-111" charset="-128"/>
                <a:cs typeface="ＭＳ Ｐゴシック" pitchFamily="-111" charset="-128"/>
              </a:rPr>
              <a:t>r</a:t>
            </a:r>
            <a:r>
              <a:rPr lang="en-US" sz="2000" baseline="-25000" dirty="0" err="1" smtClean="0">
                <a:ea typeface="ＭＳ Ｐゴシック" pitchFamily="-111" charset="-128"/>
                <a:cs typeface="ＭＳ Ｐゴシック" pitchFamily="-111" charset="-128"/>
              </a:rPr>
              <a:t>SNP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is not a direct estimate of the correlation of effect sizes of causal 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alleles. Systematic 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genotyping 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artifacts and 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population structure (distinct populations with MAF and background LD differences) will produce underestimates of </a:t>
            </a:r>
            <a:r>
              <a:rPr lang="en-US" sz="2000" dirty="0" err="1" smtClean="0">
                <a:ea typeface="ＭＳ Ｐゴシック" pitchFamily="-111" charset="-128"/>
                <a:cs typeface="ＭＳ Ｐゴシック" pitchFamily="-111" charset="-128"/>
              </a:rPr>
              <a:t>r</a:t>
            </a:r>
            <a:r>
              <a:rPr lang="en-US" sz="2000" baseline="-25000" dirty="0" err="1" smtClean="0">
                <a:ea typeface="ＭＳ Ｐゴシック" pitchFamily="-111" charset="-128"/>
                <a:cs typeface="ＭＳ Ｐゴシック" pitchFamily="-111" charset="-128"/>
              </a:rPr>
              <a:t>g</a:t>
            </a:r>
            <a:endParaRPr lang="en-US" sz="20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marL="742950" lvl="2" indent="-342900">
              <a:buFont typeface="Arial"/>
              <a:buChar char="•"/>
            </a:pP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If we look across different traits, each of which is measured in separate datasets, then </a:t>
            </a:r>
            <a:r>
              <a:rPr lang="en-US" sz="2000" dirty="0" err="1" smtClean="0">
                <a:ea typeface="ＭＳ Ｐゴシック" pitchFamily="-111" charset="-128"/>
                <a:cs typeface="ＭＳ Ｐゴシック" pitchFamily="-111" charset="-128"/>
              </a:rPr>
              <a:t>r</a:t>
            </a:r>
            <a:r>
              <a:rPr lang="en-US" sz="2000" baseline="-25000" dirty="0" err="1" smtClean="0">
                <a:ea typeface="ＭＳ Ｐゴシック" pitchFamily="-111" charset="-128"/>
                <a:cs typeface="ＭＳ Ｐゴシック" pitchFamily="-111" charset="-128"/>
              </a:rPr>
              <a:t>SNP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 between traits can be biased downward. It is important to make apples to apples comparisons (different traits, same dataset), and/or to use benchmarks (e.g., same trait, different datasets)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Text Box 2"/>
          <p:cNvSpPr txBox="1">
            <a:spLocks noChangeArrowheads="1"/>
          </p:cNvSpPr>
          <p:nvPr/>
        </p:nvSpPr>
        <p:spPr bwMode="auto">
          <a:xfrm>
            <a:off x="0" y="1990725"/>
            <a:ext cx="9144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120000"/>
              <a:buFont typeface="Wingdings" pitchFamily="-1" charset="2"/>
              <a:buNone/>
              <a:defRPr/>
            </a:pPr>
            <a:endParaRPr lang="en-US" sz="3000" baseline="0">
              <a:effectLst>
                <a:outerShdw blurRad="38100" dist="38100" dir="2700000" algn="tl">
                  <a:srgbClr val="DDDDDD"/>
                </a:outerShdw>
              </a:effectLst>
              <a:latin typeface="Times New Roman" pitchFamily="-1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120000"/>
              <a:buFont typeface="Wingdings" pitchFamily="-1" charset="2"/>
              <a:buNone/>
              <a:defRPr/>
            </a:pPr>
            <a:endParaRPr lang="en-US" sz="3000" baseline="0">
              <a:latin typeface="Times New Roman" pitchFamily="-1" charset="0"/>
            </a:endParaRPr>
          </a:p>
        </p:txBody>
      </p:sp>
      <p:sp>
        <p:nvSpPr>
          <p:cNvPr id="218115" name="Rectangle 3"/>
          <p:cNvSpPr>
            <a:spLocks noChangeArrowheads="1"/>
          </p:cNvSpPr>
          <p:nvPr/>
        </p:nvSpPr>
        <p:spPr bwMode="auto">
          <a:xfrm>
            <a:off x="0" y="1143000"/>
            <a:ext cx="9144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-111" charset="2"/>
              <a:buChar char="n"/>
              <a:defRPr/>
            </a:pPr>
            <a:r>
              <a:rPr lang="en-US" baseline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1" charset="0"/>
              </a:rPr>
              <a:t>Issues and extensions of GCTA (de Candia)</a:t>
            </a:r>
          </a:p>
          <a:p>
            <a:pPr marL="1333500" lvl="1" indent="-609600">
              <a:spcBef>
                <a:spcPct val="20000"/>
              </a:spcBef>
              <a:buClr>
                <a:srgbClr val="000000"/>
              </a:buClr>
              <a:buSzPct val="75000"/>
              <a:buFont typeface="Wingdings" pitchFamily="-111" charset="2"/>
              <a:buChar char="n"/>
              <a:defRPr/>
            </a:pPr>
            <a:r>
              <a:rPr lang="en-US" sz="2000" b="1" u="sng" baseline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1" charset="0"/>
              </a:rPr>
              <a:t>SNP variance estimates and heritability</a:t>
            </a:r>
          </a:p>
          <a:p>
            <a:pPr marL="1333500" lvl="1" indent="-609600">
              <a:spcBef>
                <a:spcPct val="20000"/>
              </a:spcBef>
              <a:buClr>
                <a:srgbClr val="000000"/>
              </a:buClr>
              <a:buSzPct val="75000"/>
              <a:buFont typeface="Wingdings" pitchFamily="-111" charset="2"/>
              <a:buChar char="n"/>
              <a:defRPr/>
            </a:pPr>
            <a:r>
              <a:rPr lang="en-US" sz="2000" baseline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1" charset="0"/>
              </a:rPr>
              <a:t>Estimating multiple genetic variances</a:t>
            </a:r>
          </a:p>
          <a:p>
            <a:pPr marL="1333500" lvl="1" indent="-609600">
              <a:spcBef>
                <a:spcPct val="20000"/>
              </a:spcBef>
              <a:buClr>
                <a:srgbClr val="000000"/>
              </a:buClr>
              <a:buSzPct val="75000"/>
              <a:buFont typeface="Wingdings" pitchFamily="-111" charset="2"/>
              <a:buChar char="n"/>
              <a:defRPr/>
            </a:pPr>
            <a:r>
              <a:rPr lang="en-US" sz="2000" baseline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1" charset="0"/>
              </a:rPr>
              <a:t>Bivariate models</a:t>
            </a:r>
          </a:p>
          <a:p>
            <a:pPr marL="1333500" lvl="1" indent="-609600">
              <a:spcBef>
                <a:spcPct val="20000"/>
              </a:spcBef>
              <a:buClr>
                <a:srgbClr val="000000"/>
              </a:buClr>
              <a:buSzPct val="75000"/>
              <a:buFont typeface="Wingdings" pitchFamily="-111" charset="2"/>
              <a:buChar char="n"/>
              <a:defRPr/>
            </a:pPr>
            <a:r>
              <a:rPr lang="en-US" sz="2000" baseline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1" charset="0"/>
              </a:rPr>
              <a:t>Practical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03200" y="100013"/>
            <a:ext cx="8751888" cy="89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4400" baseline="0">
                <a:solidFill>
                  <a:srgbClr val="0C0EE4"/>
                </a:solidFill>
              </a:rPr>
              <a:t>Outline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SNP-h</a:t>
            </a:r>
            <a:r>
              <a:rPr lang="en-US" sz="3600" baseline="3000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2</a:t>
            </a:r>
            <a:r>
              <a:rPr lang="en-US" sz="360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 &lt; Narrow-sense h</a:t>
            </a:r>
            <a:r>
              <a:rPr lang="en-US" sz="3600" baseline="3000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2*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z="2800" u="sng" dirty="0" smtClean="0"/>
              <a:t>1. Estimates </a:t>
            </a:r>
            <a:r>
              <a:rPr lang="en-US" sz="2800" u="sng" dirty="0" smtClean="0"/>
              <a:t>rely on LD between </a:t>
            </a:r>
            <a:r>
              <a:rPr lang="en-US" sz="2800" u="sng" dirty="0" err="1" smtClean="0"/>
              <a:t>SNPs</a:t>
            </a:r>
            <a:r>
              <a:rPr lang="en-US" sz="2800" u="sng" dirty="0" smtClean="0"/>
              <a:t> and causal variants (CVs</a:t>
            </a:r>
            <a:r>
              <a:rPr lang="en-US" sz="2800" u="sng" dirty="0" smtClean="0"/>
              <a:t>), </a:t>
            </a:r>
            <a:r>
              <a:rPr lang="en-US" sz="2800" u="sng" dirty="0" smtClean="0"/>
              <a:t>and are therefore imperfect:</a:t>
            </a:r>
          </a:p>
          <a:p>
            <a:pPr marL="342900" lvl="1" indent="-342900">
              <a:buFontTx/>
              <a:buChar char="•"/>
              <a:defRPr/>
            </a:pPr>
            <a:r>
              <a:rPr lang="en-US" sz="2000" dirty="0" smtClean="0">
                <a:ea typeface="ＭＳ Ｐゴシック" pitchFamily="-104" charset="-128"/>
                <a:cs typeface="ＭＳ Ｐゴシック" pitchFamily="-104" charset="-128"/>
              </a:rPr>
              <a:t>Datasets with lower SNP density will capture less heritability</a:t>
            </a:r>
          </a:p>
          <a:p>
            <a:pPr marL="342900" lvl="1" indent="-342900">
              <a:buFontTx/>
              <a:buChar char="•"/>
              <a:defRPr/>
            </a:pPr>
            <a:r>
              <a:rPr lang="en-US" sz="2000" dirty="0" smtClean="0">
                <a:ea typeface="ＭＳ Ｐゴシック" pitchFamily="-104" charset="-128"/>
                <a:cs typeface="ＭＳ Ｐゴシック" pitchFamily="-104" charset="-128"/>
              </a:rPr>
              <a:t>Estimates are biased if background LD around CVs does not mirror that around </a:t>
            </a:r>
            <a:r>
              <a:rPr lang="en-US" sz="2000" dirty="0" err="1" smtClean="0">
                <a:ea typeface="ＭＳ Ｐゴシック" pitchFamily="-104" charset="-128"/>
                <a:cs typeface="ＭＳ Ｐゴシック" pitchFamily="-104" charset="-128"/>
              </a:rPr>
              <a:t>SNPs</a:t>
            </a:r>
            <a:r>
              <a:rPr lang="en-US" sz="2000" dirty="0" smtClean="0">
                <a:ea typeface="ＭＳ Ｐゴシック" pitchFamily="-104" charset="-128"/>
                <a:cs typeface="ＭＳ Ｐゴシック" pitchFamily="-104" charset="-128"/>
              </a:rPr>
              <a:t>. LDAK has been used to correct for this but may over-adjust (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"/>
              </a:rPr>
              <a:t>Speed et al., 2013</a:t>
            </a:r>
            <a:r>
              <a:rPr lang="en-US" sz="2000" dirty="0" smtClean="0">
                <a:ea typeface="ＭＳ Ｐゴシック" pitchFamily="-104" charset="-128"/>
                <a:cs typeface="ＭＳ Ｐゴシック" pitchFamily="-104" charset="-128"/>
              </a:rPr>
              <a:t>)</a:t>
            </a:r>
          </a:p>
          <a:p>
            <a:pPr marL="342900" lvl="1" indent="-342900">
              <a:buFontTx/>
              <a:buChar char="•"/>
              <a:defRPr/>
            </a:pPr>
            <a:r>
              <a:rPr lang="en-US" sz="2000" dirty="0" smtClean="0">
                <a:ea typeface="ＭＳ Ｐゴシック" pitchFamily="-104" charset="-128"/>
                <a:cs typeface="ＭＳ Ｐゴシック" pitchFamily="-104" charset="-128"/>
              </a:rPr>
              <a:t>If allele frequency spectrum of </a:t>
            </a:r>
            <a:r>
              <a:rPr lang="en-US" sz="2000" dirty="0" err="1" smtClean="0">
                <a:ea typeface="ＭＳ Ｐゴシック" pitchFamily="-104" charset="-128"/>
                <a:cs typeface="ＭＳ Ｐゴシック" pitchFamily="-104" charset="-128"/>
              </a:rPr>
              <a:t>SNPs</a:t>
            </a:r>
            <a:r>
              <a:rPr lang="en-US" sz="2000" dirty="0" smtClean="0">
                <a:ea typeface="ＭＳ Ｐゴシック" pitchFamily="-104" charset="-128"/>
                <a:cs typeface="ＭＳ Ｐゴシック" pitchFamily="-104" charset="-128"/>
              </a:rPr>
              <a:t> is different than that of CVs, estimate will be too low. Rarer </a:t>
            </a:r>
            <a:r>
              <a:rPr lang="en-US" sz="2000" dirty="0" smtClean="0"/>
              <a:t>CVs are not well represented by SNP panels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6311900"/>
            <a:ext cx="91440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defRPr/>
            </a:pPr>
            <a:r>
              <a:rPr lang="en-US" sz="2000" kern="0" dirty="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rPr>
              <a:t>*usually, maybe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82600" y="0"/>
            <a:ext cx="8229600" cy="1143000"/>
          </a:xfrm>
        </p:spPr>
        <p:txBody>
          <a:bodyPr/>
          <a:lstStyle/>
          <a:p>
            <a:pPr eaLnBrk="1" hangingPunct="1"/>
            <a:r>
              <a:rPr lang="en-AU" sz="360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Max R</a:t>
            </a:r>
            <a:r>
              <a:rPr lang="en-AU" sz="3600" baseline="3000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2</a:t>
            </a:r>
            <a:r>
              <a:rPr lang="en-AU" sz="360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 as function of SNP MAF</a:t>
            </a:r>
            <a:br>
              <a:rPr lang="en-AU" sz="360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</a:br>
            <a:r>
              <a:rPr lang="en-AU" sz="360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for several CV allele frequencies</a:t>
            </a:r>
          </a:p>
        </p:txBody>
      </p:sp>
      <p:pic>
        <p:nvPicPr>
          <p:cNvPr id="26628" name="Picture 5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71600"/>
            <a:ext cx="9144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6629" name="Straight Connector 5"/>
          <p:cNvCxnSpPr>
            <a:cxnSpLocks noChangeShapeType="1"/>
          </p:cNvCxnSpPr>
          <p:nvPr/>
        </p:nvCxnSpPr>
        <p:spPr bwMode="auto">
          <a:xfrm rot="16200000" flipV="1">
            <a:off x="-895350" y="3803650"/>
            <a:ext cx="5207000" cy="381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SNP-h</a:t>
            </a:r>
            <a:r>
              <a:rPr lang="en-US" sz="3600" baseline="300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2</a:t>
            </a:r>
            <a:r>
              <a:rPr lang="en-US" sz="36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 &lt; Narrow-sense h</a:t>
            </a:r>
            <a:r>
              <a:rPr lang="en-US" sz="3600" baseline="300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2*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577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2700" u="sng" dirty="0" smtClean="0">
                <a:cs typeface=""/>
              </a:rPr>
              <a:t>2. Noise </a:t>
            </a:r>
            <a:r>
              <a:rPr lang="en-US" sz="2700" u="sng" dirty="0" smtClean="0">
                <a:cs typeface=""/>
              </a:rPr>
              <a:t>in SNP calls </a:t>
            </a:r>
            <a:r>
              <a:rPr lang="en-US" sz="2700" u="sng" dirty="0" smtClean="0">
                <a:cs typeface=""/>
              </a:rPr>
              <a:t>(</a:t>
            </a:r>
            <a:r>
              <a:rPr lang="en-US" sz="2700" u="sng" dirty="0" smtClean="0">
                <a:cs typeface=""/>
              </a:rPr>
              <a:t>thus,</a:t>
            </a:r>
            <a:r>
              <a:rPr lang="en-US" sz="2700" u="sng" dirty="0" smtClean="0">
                <a:cs typeface=""/>
              </a:rPr>
              <a:t> </a:t>
            </a:r>
            <a:r>
              <a:rPr lang="en-US" sz="2700" u="sng" dirty="0" err="1" smtClean="0">
                <a:cs typeface=""/>
              </a:rPr>
              <a:t>π</a:t>
            </a:r>
            <a:r>
              <a:rPr lang="en-US" sz="2700" u="sng" dirty="0" smtClean="0">
                <a:cs typeface=""/>
              </a:rPr>
              <a:t>-hats) and phenotypes tends to bias SNP-h</a:t>
            </a:r>
            <a:r>
              <a:rPr lang="en-US" sz="2700" u="sng" baseline="30000" dirty="0" smtClean="0">
                <a:cs typeface=""/>
              </a:rPr>
              <a:t>2</a:t>
            </a:r>
            <a:r>
              <a:rPr lang="en-US" sz="2700" u="sng" dirty="0" smtClean="0">
                <a:cs typeface=""/>
              </a:rPr>
              <a:t> downward when:</a:t>
            </a:r>
          </a:p>
          <a:p>
            <a:pPr>
              <a:defRPr/>
            </a:pPr>
            <a:r>
              <a:rPr lang="en-US" sz="2000" b="1" dirty="0" smtClean="0">
                <a:cs typeface=""/>
              </a:rPr>
              <a:t>Random</a:t>
            </a:r>
            <a:r>
              <a:rPr lang="en-US" sz="2000" dirty="0" smtClean="0">
                <a:cs typeface=""/>
              </a:rPr>
              <a:t> plate effects inflate variance across </a:t>
            </a:r>
            <a:r>
              <a:rPr lang="en-US" sz="2000" dirty="0" err="1" smtClean="0">
                <a:cs typeface=""/>
              </a:rPr>
              <a:t>π</a:t>
            </a:r>
            <a:r>
              <a:rPr lang="en-US" sz="2000" dirty="0" smtClean="0">
                <a:cs typeface=""/>
              </a:rPr>
              <a:t>-hats compared with </a:t>
            </a:r>
            <a:r>
              <a:rPr lang="en-US" sz="2000" dirty="0" err="1" smtClean="0">
                <a:cs typeface=""/>
              </a:rPr>
              <a:t>πs</a:t>
            </a:r>
            <a:r>
              <a:rPr lang="en-US" sz="2000" dirty="0" smtClean="0">
                <a:cs typeface=""/>
              </a:rPr>
              <a:t>. This seems to be a problem with ascertained case-control samples as well (Golan et al., 2014)</a:t>
            </a:r>
          </a:p>
          <a:p>
            <a:pPr algn="ctr">
              <a:buNone/>
              <a:defRPr/>
            </a:pPr>
            <a:r>
              <a:rPr lang="en-US" sz="2000" dirty="0" smtClean="0">
                <a:cs typeface=""/>
              </a:rPr>
              <a:t>G</a:t>
            </a:r>
            <a:r>
              <a:rPr lang="en-US" sz="2000" baseline="-25000" dirty="0" smtClean="0">
                <a:cs typeface=""/>
              </a:rPr>
              <a:t>SNP</a:t>
            </a:r>
            <a:r>
              <a:rPr lang="en-US" sz="2000" dirty="0" smtClean="0">
                <a:cs typeface=""/>
              </a:rPr>
              <a:t> = </a:t>
            </a:r>
            <a:r>
              <a:rPr lang="en-US" sz="2000" dirty="0" err="1" smtClean="0">
                <a:cs typeface=""/>
              </a:rPr>
              <a:t>cG</a:t>
            </a:r>
            <a:r>
              <a:rPr lang="en-US" sz="2000" baseline="-25000" dirty="0" err="1" smtClean="0">
                <a:cs typeface=""/>
              </a:rPr>
              <a:t>CV</a:t>
            </a:r>
            <a:r>
              <a:rPr lang="en-US" sz="2000" baseline="-25000" dirty="0" smtClean="0">
                <a:cs typeface=""/>
              </a:rPr>
              <a:t> </a:t>
            </a:r>
          </a:p>
          <a:p>
            <a:pPr algn="ctr">
              <a:buNone/>
              <a:defRPr/>
            </a:pPr>
            <a:r>
              <a:rPr lang="en-US" sz="2000" dirty="0" err="1" smtClean="0">
                <a:cs typeface=""/>
              </a:rPr>
              <a:t>Var(Y</a:t>
            </a:r>
            <a:r>
              <a:rPr lang="en-US" sz="2000" dirty="0" smtClean="0">
                <a:cs typeface=""/>
              </a:rPr>
              <a:t>) = cG</a:t>
            </a:r>
            <a:r>
              <a:rPr lang="en-US" sz="2000" baseline="-25000" dirty="0" smtClean="0">
                <a:cs typeface=""/>
              </a:rPr>
              <a:t>CV1</a:t>
            </a:r>
            <a:r>
              <a:rPr lang="en-US" sz="2000" dirty="0" smtClean="0">
                <a:cs typeface=""/>
              </a:rPr>
              <a:t>σ</a:t>
            </a:r>
            <a:r>
              <a:rPr lang="en-US" sz="2000" baseline="30000" dirty="0" smtClean="0">
                <a:cs typeface=""/>
              </a:rPr>
              <a:t>2</a:t>
            </a:r>
            <a:r>
              <a:rPr lang="en-US" sz="2000" baseline="-25000" dirty="0" smtClean="0">
                <a:cs typeface=""/>
              </a:rPr>
              <a:t>g</a:t>
            </a:r>
            <a:r>
              <a:rPr lang="en-US" sz="2000" dirty="0" smtClean="0">
                <a:cs typeface=""/>
              </a:rPr>
              <a:t> + Iσ</a:t>
            </a:r>
            <a:r>
              <a:rPr lang="en-US" sz="2000" baseline="30000" dirty="0" smtClean="0">
                <a:cs typeface=""/>
              </a:rPr>
              <a:t>2</a:t>
            </a:r>
            <a:r>
              <a:rPr lang="en-US" sz="2000" baseline="-25000" dirty="0" smtClean="0">
                <a:cs typeface=""/>
              </a:rPr>
              <a:t>e</a:t>
            </a:r>
            <a:endParaRPr lang="en-US" sz="2000" dirty="0" smtClean="0">
              <a:cs typeface=""/>
            </a:endParaRPr>
          </a:p>
          <a:p>
            <a:pPr lvl="4" indent="-2006600" algn="ctr">
              <a:buFontTx/>
              <a:buNone/>
              <a:defRPr/>
            </a:pPr>
            <a:r>
              <a:rPr lang="en-US" dirty="0" smtClean="0">
                <a:cs typeface=""/>
              </a:rPr>
              <a:t>h</a:t>
            </a:r>
            <a:r>
              <a:rPr lang="en-US" baseline="30000" dirty="0" smtClean="0">
                <a:cs typeface=""/>
              </a:rPr>
              <a:t>2</a:t>
            </a:r>
            <a:r>
              <a:rPr lang="en-US" dirty="0" smtClean="0">
                <a:cs typeface=""/>
              </a:rPr>
              <a:t> is underestimated when </a:t>
            </a:r>
            <a:r>
              <a:rPr lang="en-US" dirty="0" err="1" smtClean="0">
                <a:cs typeface=""/>
              </a:rPr>
              <a:t>c</a:t>
            </a:r>
            <a:r>
              <a:rPr lang="en-US" dirty="0" smtClean="0">
                <a:cs typeface=""/>
              </a:rPr>
              <a:t> is a scalar &gt;1 on G</a:t>
            </a:r>
            <a:r>
              <a:rPr lang="en-US" baseline="-25000" dirty="0" smtClean="0">
                <a:cs typeface=""/>
              </a:rPr>
              <a:t>CV</a:t>
            </a:r>
            <a:r>
              <a:rPr lang="en-US" dirty="0" smtClean="0">
                <a:cs typeface=""/>
              </a:rPr>
              <a:t>, inflating </a:t>
            </a:r>
            <a:r>
              <a:rPr lang="en-US" dirty="0" err="1" smtClean="0">
                <a:cs typeface=""/>
              </a:rPr>
              <a:t>var(</a:t>
            </a:r>
            <a:r>
              <a:rPr lang="en-US" u="sng" dirty="0" err="1" smtClean="0">
                <a:cs typeface=""/>
              </a:rPr>
              <a:t>π</a:t>
            </a:r>
            <a:r>
              <a:rPr lang="en-US" u="sng" dirty="0" smtClean="0">
                <a:cs typeface=""/>
              </a:rPr>
              <a:t>-hat</a:t>
            </a:r>
            <a:r>
              <a:rPr lang="en-US" dirty="0" smtClean="0">
                <a:cs typeface=""/>
              </a:rPr>
              <a:t>)</a:t>
            </a:r>
          </a:p>
          <a:p>
            <a:pPr marL="342900" lvl="1" indent="-342900">
              <a:buFontTx/>
              <a:buChar char="•"/>
              <a:defRPr/>
            </a:pPr>
            <a:r>
              <a:rPr lang="en-US" sz="2000" dirty="0" smtClean="0">
                <a:cs typeface=""/>
              </a:rPr>
              <a:t>Stratification is present, but</a:t>
            </a:r>
            <a:r>
              <a:rPr lang="en-US" sz="2000" dirty="0" smtClean="0">
                <a:cs typeface=""/>
              </a:rPr>
              <a:t> </a:t>
            </a:r>
            <a:r>
              <a:rPr lang="en-US" sz="2000" dirty="0" smtClean="0">
                <a:cs typeface=""/>
              </a:rPr>
              <a:t>environmental influences </a:t>
            </a:r>
            <a:r>
              <a:rPr lang="en-US" sz="2000" b="1" dirty="0" smtClean="0">
                <a:cs typeface=""/>
              </a:rPr>
              <a:t>DO NOT </a:t>
            </a:r>
            <a:r>
              <a:rPr lang="en-US" sz="2000" dirty="0" smtClean="0">
                <a:cs typeface=""/>
              </a:rPr>
              <a:t>differ by ethnicity</a:t>
            </a:r>
            <a:endParaRPr lang="en-US" sz="2000" dirty="0" smtClean="0">
              <a:cs typeface=""/>
            </a:endParaRPr>
          </a:p>
          <a:p>
            <a:pPr marL="342900" lvl="1" indent="-342900">
              <a:buFontTx/>
              <a:buChar char="•"/>
              <a:defRPr/>
            </a:pPr>
            <a:r>
              <a:rPr lang="en-US" sz="2000" dirty="0" smtClean="0">
                <a:cs typeface=""/>
              </a:rPr>
              <a:t>Genetic heterogeneity exists, such that two “phenotypes” that are genetically quite different are regarded as the same thing</a:t>
            </a:r>
          </a:p>
          <a:p>
            <a:pPr marL="1657350" lvl="4" indent="-342900">
              <a:defRPr/>
            </a:pPr>
            <a:endParaRPr lang="en-US" sz="1200" dirty="0" smtClean="0">
              <a:cs typeface="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6311900"/>
            <a:ext cx="91440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defRPr/>
            </a:pPr>
            <a:r>
              <a:rPr lang="en-US" sz="2000" kern="0" dirty="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rPr>
              <a:t>*usually, maybe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SNP variances for simulated trait,</a:t>
            </a:r>
            <a:br>
              <a:rPr lang="en-US" sz="28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sz="28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as a function of</a:t>
            </a:r>
            <a:r>
              <a:rPr lang="en-US" sz="28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 stratification</a:t>
            </a:r>
            <a:endParaRPr lang="en-US" sz="2800" dirty="0" smtClean="0">
              <a:ea typeface="ＭＳ Ｐゴシック" pitchFamily="-111" charset="-128"/>
              <a:cs typeface="ＭＳ Ｐゴシック" pitchFamily="-111" charset="-128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9326880" cy="6858000"/>
            <a:chOff x="0" y="0"/>
            <a:chExt cx="9326880" cy="6858000"/>
          </a:xfrm>
        </p:grpSpPr>
        <p:pic>
          <p:nvPicPr>
            <p:cNvPr id="30723" name="Picture 4" descr="Admixture.pdf"/>
            <p:cNvPicPr>
              <a:picLocks noChangeAspect="1"/>
            </p:cNvPicPr>
            <p:nvPr/>
          </p:nvPicPr>
          <p:blipFill>
            <a:blip r:embed="rId3"/>
            <a:srcRect l="3631" t="8224"/>
            <a:stretch>
              <a:fillRect/>
            </a:stretch>
          </p:blipFill>
          <p:spPr bwMode="auto">
            <a:xfrm>
              <a:off x="338667" y="1151467"/>
              <a:ext cx="8988213" cy="5706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TextBox 3"/>
            <p:cNvSpPr txBox="1"/>
            <p:nvPr/>
          </p:nvSpPr>
          <p:spPr>
            <a:xfrm>
              <a:off x="0" y="0"/>
              <a:ext cx="471924" cy="590973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dirty="0" smtClean="0"/>
                <a:t>Proportion of Genetic </a:t>
              </a:r>
              <a:r>
                <a:rPr lang="en-US" dirty="0" smtClean="0"/>
                <a:t>V</a:t>
              </a:r>
              <a:r>
                <a:rPr lang="en-US" dirty="0" smtClean="0"/>
                <a:t>ariance Detected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SNP-h</a:t>
            </a:r>
            <a:r>
              <a:rPr lang="en-US" sz="3600" baseline="300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2</a:t>
            </a:r>
            <a:r>
              <a:rPr lang="en-US" sz="36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 &lt; Narrow-sense h</a:t>
            </a:r>
            <a:r>
              <a:rPr lang="en-US" sz="3600" baseline="300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2*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z="2800" u="sng" dirty="0" smtClean="0">
                <a:cs typeface=""/>
              </a:rPr>
              <a:t>But, not so shabby. Overall, things seem to work:</a:t>
            </a:r>
          </a:p>
          <a:p>
            <a:pPr marL="342900" lvl="1" indent="-342900">
              <a:buFontTx/>
              <a:buChar char="•"/>
              <a:defRPr/>
            </a:pPr>
            <a:r>
              <a:rPr lang="en-US" sz="20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pitchFamily="-104" charset="-128"/>
                <a:cs typeface=""/>
              </a:rPr>
              <a:t>SNPs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pitchFamily="-104" charset="-128"/>
                <a:cs typeface=""/>
              </a:rPr>
              <a:t> pick up a substantial proportion of variance for a lot of tested traits, and simulations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pitchFamily="-104" charset="-128"/>
                <a:cs typeface=""/>
              </a:rPr>
              <a:t> of phenotypes using 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pitchFamily="-104" charset="-128"/>
                <a:cs typeface=""/>
              </a:rPr>
              <a:t>real data confirm that methods are relatively robust to most assumptions</a:t>
            </a:r>
          </a:p>
          <a:p>
            <a:pPr marL="342900" lvl="1" indent="-342900">
              <a:buFontTx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"/>
              </a:rPr>
              <a:t>Given published SNP h</a:t>
            </a:r>
            <a:r>
              <a:rPr lang="en-US" sz="2000" baseline="30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"/>
              </a:rPr>
              <a:t>2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"/>
              </a:rPr>
              <a:t>, amount of missing heritability is not surprising, especially if we take into account that estimates from family studies include rare and non-additive heritability as well as shared environmental effects</a:t>
            </a:r>
            <a:endParaRPr lang="en-US" sz="2000" dirty="0" smtClean="0">
              <a:ea typeface="ＭＳ Ｐゴシック" pitchFamily="-104" charset="-128"/>
              <a:cs typeface="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6311900"/>
            <a:ext cx="91440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defRPr/>
            </a:pPr>
            <a:r>
              <a:rPr lang="en-US" sz="2000" kern="0" dirty="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rPr>
              <a:t>*usually, maybe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Text Box 2"/>
          <p:cNvSpPr txBox="1">
            <a:spLocks noChangeArrowheads="1"/>
          </p:cNvSpPr>
          <p:nvPr/>
        </p:nvSpPr>
        <p:spPr bwMode="auto">
          <a:xfrm>
            <a:off x="0" y="1990725"/>
            <a:ext cx="9144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120000"/>
              <a:buFont typeface="Wingdings" pitchFamily="-1" charset="2"/>
              <a:buNone/>
              <a:defRPr/>
            </a:pPr>
            <a:endParaRPr lang="en-US" sz="3000" baseline="0">
              <a:effectLst>
                <a:outerShdw blurRad="38100" dist="38100" dir="2700000" algn="tl">
                  <a:srgbClr val="DDDDDD"/>
                </a:outerShdw>
              </a:effectLst>
              <a:latin typeface="Times New Roman" pitchFamily="-1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120000"/>
              <a:buFont typeface="Wingdings" pitchFamily="-1" charset="2"/>
              <a:buNone/>
              <a:defRPr/>
            </a:pPr>
            <a:endParaRPr lang="en-US" sz="3000" baseline="0">
              <a:latin typeface="Times New Roman" pitchFamily="-1" charset="0"/>
            </a:endParaRPr>
          </a:p>
        </p:txBody>
      </p:sp>
      <p:sp>
        <p:nvSpPr>
          <p:cNvPr id="218115" name="Rectangle 3"/>
          <p:cNvSpPr>
            <a:spLocks noChangeArrowheads="1"/>
          </p:cNvSpPr>
          <p:nvPr/>
        </p:nvSpPr>
        <p:spPr bwMode="auto">
          <a:xfrm>
            <a:off x="0" y="1143000"/>
            <a:ext cx="9144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-111" charset="2"/>
              <a:buChar char="n"/>
              <a:defRPr/>
            </a:pPr>
            <a:r>
              <a:rPr lang="en-US" baseline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1" charset="0"/>
              </a:rPr>
              <a:t>Issues and extensions of GCTA (de Candia)</a:t>
            </a:r>
          </a:p>
          <a:p>
            <a:pPr marL="1333500" lvl="1" indent="-609600">
              <a:spcBef>
                <a:spcPct val="20000"/>
              </a:spcBef>
              <a:buClr>
                <a:srgbClr val="000000"/>
              </a:buClr>
              <a:buSzPct val="75000"/>
              <a:buFont typeface="Wingdings" pitchFamily="-111" charset="2"/>
              <a:buChar char="n"/>
              <a:defRPr/>
            </a:pPr>
            <a:r>
              <a:rPr lang="en-US" sz="2000" baseline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1" charset="0"/>
              </a:rPr>
              <a:t>SNP variance estimates and heritability</a:t>
            </a:r>
          </a:p>
          <a:p>
            <a:pPr marL="1333500" lvl="1" indent="-609600">
              <a:spcBef>
                <a:spcPct val="20000"/>
              </a:spcBef>
              <a:buClr>
                <a:srgbClr val="000000"/>
              </a:buClr>
              <a:buSzPct val="75000"/>
              <a:buFont typeface="Wingdings" pitchFamily="-111" charset="2"/>
              <a:buChar char="n"/>
              <a:defRPr/>
            </a:pPr>
            <a:r>
              <a:rPr lang="en-US" sz="2000" baseline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1" charset="0"/>
              </a:rPr>
              <a:t>Estimating multiple genetic variances</a:t>
            </a:r>
          </a:p>
          <a:p>
            <a:pPr marL="1333500" lvl="1" indent="-609600">
              <a:spcBef>
                <a:spcPct val="20000"/>
              </a:spcBef>
              <a:buClr>
                <a:srgbClr val="000000"/>
              </a:buClr>
              <a:buSzPct val="75000"/>
              <a:buFont typeface="Wingdings" pitchFamily="-111" charset="2"/>
              <a:buChar char="n"/>
              <a:defRPr/>
            </a:pPr>
            <a:r>
              <a:rPr lang="en-US" sz="2000" baseline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1" charset="0"/>
              </a:rPr>
              <a:t>Bivariate models</a:t>
            </a:r>
          </a:p>
          <a:p>
            <a:pPr marL="1333500" lvl="1" indent="-609600">
              <a:spcBef>
                <a:spcPct val="20000"/>
              </a:spcBef>
              <a:buClr>
                <a:srgbClr val="000000"/>
              </a:buClr>
              <a:buSzPct val="75000"/>
              <a:buFont typeface="Wingdings" pitchFamily="-111" charset="2"/>
              <a:buChar char="n"/>
              <a:defRPr/>
            </a:pPr>
            <a:r>
              <a:rPr lang="en-US" sz="2000" b="1" u="sng" baseline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1" charset="0"/>
              </a:rPr>
              <a:t>Practical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203200" y="100013"/>
            <a:ext cx="8751888" cy="89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4400" baseline="0">
                <a:solidFill>
                  <a:srgbClr val="0000FF"/>
                </a:solidFill>
              </a:rPr>
              <a:t>Outline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Text Box 2"/>
          <p:cNvSpPr txBox="1">
            <a:spLocks noChangeArrowheads="1"/>
          </p:cNvSpPr>
          <p:nvPr/>
        </p:nvSpPr>
        <p:spPr bwMode="auto">
          <a:xfrm>
            <a:off x="0" y="1990725"/>
            <a:ext cx="9144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120000"/>
              <a:buFont typeface="Wingdings" pitchFamily="-1" charset="2"/>
              <a:buNone/>
              <a:defRPr/>
            </a:pPr>
            <a:endParaRPr lang="en-US" sz="3000" baseline="0">
              <a:effectLst>
                <a:outerShdw blurRad="38100" dist="38100" dir="2700000" algn="tl">
                  <a:srgbClr val="DDDDDD"/>
                </a:outerShdw>
              </a:effectLst>
              <a:latin typeface="Times New Roman" pitchFamily="-1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120000"/>
              <a:buFont typeface="Wingdings" pitchFamily="-1" charset="2"/>
              <a:buNone/>
              <a:defRPr/>
            </a:pPr>
            <a:endParaRPr lang="en-US" sz="3000" baseline="0">
              <a:latin typeface="Times New Roman" pitchFamily="-1" charset="0"/>
            </a:endParaRPr>
          </a:p>
        </p:txBody>
      </p:sp>
      <p:sp>
        <p:nvSpPr>
          <p:cNvPr id="218115" name="Rectangle 3"/>
          <p:cNvSpPr>
            <a:spLocks noChangeArrowheads="1"/>
          </p:cNvSpPr>
          <p:nvPr/>
        </p:nvSpPr>
        <p:spPr bwMode="auto">
          <a:xfrm>
            <a:off x="0" y="1143000"/>
            <a:ext cx="9144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-111" charset="2"/>
              <a:buChar char="n"/>
              <a:defRPr/>
            </a:pPr>
            <a:r>
              <a:rPr lang="en-US" baseline="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1" charset="0"/>
              </a:rPr>
              <a:t>Issues and extensions of GCTA (de Candia)</a:t>
            </a:r>
          </a:p>
          <a:p>
            <a:pPr marL="1333500" lvl="1" indent="-609600">
              <a:spcBef>
                <a:spcPct val="20000"/>
              </a:spcBef>
              <a:buClr>
                <a:srgbClr val="000000"/>
              </a:buClr>
              <a:buSzPct val="75000"/>
              <a:buFont typeface="Wingdings" pitchFamily="-111" charset="2"/>
              <a:buChar char="n"/>
              <a:defRPr/>
            </a:pPr>
            <a:r>
              <a:rPr lang="en-US" sz="2000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1" charset="0"/>
              </a:rPr>
              <a:t>SNP variance estimates and heritability</a:t>
            </a:r>
          </a:p>
          <a:p>
            <a:pPr marL="1333500" lvl="1" indent="-609600">
              <a:spcBef>
                <a:spcPct val="20000"/>
              </a:spcBef>
              <a:buClr>
                <a:srgbClr val="000000"/>
              </a:buClr>
              <a:buSzPct val="75000"/>
              <a:buFont typeface="Wingdings" pitchFamily="-111" charset="2"/>
              <a:buChar char="n"/>
              <a:defRPr/>
            </a:pPr>
            <a:r>
              <a:rPr lang="en-US" sz="2000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1" charset="0"/>
              </a:rPr>
              <a:t>Estimating multiple genetic </a:t>
            </a:r>
            <a:r>
              <a:rPr lang="en-US" sz="2000" baseline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1" charset="0"/>
              </a:rPr>
              <a:t>variances (e.g., two groups of </a:t>
            </a:r>
            <a:r>
              <a:rPr lang="en-US" sz="2000" baseline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1" charset="0"/>
              </a:rPr>
              <a:t>SNPs</a:t>
            </a:r>
            <a:r>
              <a:rPr lang="en-US" sz="2000" baseline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1" charset="0"/>
              </a:rPr>
              <a:t>)</a:t>
            </a:r>
          </a:p>
          <a:p>
            <a:pPr marL="1333500" lvl="1" indent="-609600">
              <a:spcBef>
                <a:spcPct val="20000"/>
              </a:spcBef>
              <a:buClr>
                <a:srgbClr val="000000"/>
              </a:buClr>
              <a:buSzPct val="75000"/>
              <a:buFont typeface="Wingdings" pitchFamily="-111" charset="2"/>
              <a:buChar char="n"/>
              <a:defRPr/>
            </a:pPr>
            <a:r>
              <a:rPr lang="en-US" sz="2000" baseline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1" charset="0"/>
              </a:rPr>
              <a:t>Bivariate</a:t>
            </a:r>
            <a:r>
              <a:rPr lang="en-US" sz="2000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1" charset="0"/>
              </a:rPr>
              <a:t> </a:t>
            </a:r>
            <a:r>
              <a:rPr lang="en-US" sz="2000" baseline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1" charset="0"/>
              </a:rPr>
              <a:t>models (e.g., two traits)</a:t>
            </a:r>
          </a:p>
          <a:p>
            <a:pPr marL="1333500" lvl="1" indent="-609600">
              <a:spcBef>
                <a:spcPct val="20000"/>
              </a:spcBef>
              <a:buClr>
                <a:srgbClr val="000000"/>
              </a:buClr>
              <a:buSzPct val="75000"/>
              <a:buFont typeface="Wingdings" pitchFamily="-111" charset="2"/>
              <a:buChar char="n"/>
              <a:defRPr/>
            </a:pPr>
            <a:r>
              <a:rPr lang="en-US" sz="2000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1" charset="0"/>
              </a:rPr>
              <a:t>Practical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03200" y="100013"/>
            <a:ext cx="8751888" cy="89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4400" baseline="0">
                <a:solidFill>
                  <a:srgbClr val="0C0EE4"/>
                </a:solidFill>
              </a:rPr>
              <a:t>Outline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Practical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600200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04" charset="0"/>
              </a:rPr>
              <a:t>Let’s estimate some </a:t>
            </a:r>
            <a:r>
              <a:rPr lang="en-US" sz="20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04" charset="0"/>
              </a:rPr>
              <a:t>univariate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04" charset="0"/>
              </a:rPr>
              <a:t> and </a:t>
            </a:r>
            <a:r>
              <a:rPr lang="en-US" sz="20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04" charset="0"/>
              </a:rPr>
              <a:t>bivariate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04" charset="0"/>
              </a:rPr>
              <a:t> models using simulated genotype and phenotype data.</a:t>
            </a:r>
          </a:p>
          <a:p>
            <a:pPr>
              <a:defRPr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04" charset="0"/>
              </a:rPr>
              <a:t>Suppose we have plink binary files for two studies - dat1 and dat2. (We also have merged these plink files into a single file - dat.) </a:t>
            </a:r>
          </a:p>
          <a:p>
            <a:pPr>
              <a:defRPr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04" charset="0"/>
              </a:rPr>
              <a:t>Suppose the first dataset (dat1) is of 2k females measured on height, the second (dat2) is of 2k females measured on BMI. Each individual is only present in one dataset.</a:t>
            </a:r>
          </a:p>
          <a:p>
            <a:pPr>
              <a:defRPr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04" charset="0"/>
              </a:rPr>
              <a:t>Our aim is to first estimate heritability separately for each of the two traits in </a:t>
            </a:r>
            <a:r>
              <a:rPr lang="en-US" sz="20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04" charset="0"/>
              </a:rPr>
              <a:t>univariate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04" charset="0"/>
              </a:rPr>
              <a:t> models, and then to jointly estimate two </a:t>
            </a:r>
            <a:r>
              <a:rPr lang="en-US" sz="20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04" charset="0"/>
              </a:rPr>
              <a:t>heritabilities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04" charset="0"/>
              </a:rPr>
              <a:t> and a genetic correlation in a </a:t>
            </a:r>
            <a:r>
              <a:rPr lang="en-US" sz="20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04" charset="0"/>
              </a:rPr>
              <a:t>bivariate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04" charset="0"/>
              </a:rPr>
              <a:t> model.</a:t>
            </a:r>
          </a:p>
          <a:p>
            <a:pPr>
              <a:defRPr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04" charset="0"/>
              </a:rPr>
              <a:t>To do this we will be a) calculating </a:t>
            </a:r>
            <a:r>
              <a:rPr lang="en-US" sz="20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04" charset="0"/>
              </a:rPr>
              <a:t>GRMs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04" charset="0"/>
              </a:rPr>
              <a:t>, and </a:t>
            </a:r>
            <a:r>
              <a:rPr lang="en-US" sz="20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04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04" charset="0"/>
              </a:rPr>
              <a:t>) running REML to estimate model parameters.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GCTA Software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AU" smtClean="0">
                <a:ea typeface="ＭＳ Ｐゴシック" pitchFamily="-111" charset="-128"/>
                <a:cs typeface="ＭＳ Ｐゴシック" pitchFamily="-111" charset="-128"/>
              </a:rPr>
              <a:t>Can be used for: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Data management (similar to PLINK)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Calculation of GRM from genome-wide SNPs (this can also be done in PLINK)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Model estimation by REML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PCA, simulations, etc.</a:t>
            </a: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Input Files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AU" smtClean="0">
                <a:ea typeface="ＭＳ Ｐゴシック" pitchFamily="-111" charset="-128"/>
                <a:cs typeface="ＭＳ Ｐゴシック" pitchFamily="-111" charset="-128"/>
              </a:rPr>
              <a:t>Binary PLINK files</a:t>
            </a:r>
          </a:p>
          <a:p>
            <a:pPr lvl="1" eaLnBrk="1" hangingPunct="1">
              <a:lnSpc>
                <a:spcPct val="90000"/>
              </a:lnSpc>
            </a:pPr>
            <a:r>
              <a:rPr lang="en-AU" smtClean="0"/>
              <a:t>Fam file </a:t>
            </a:r>
            <a:r>
              <a:rPr lang="en-AU" smtClean="0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(.fam)</a:t>
            </a:r>
          </a:p>
          <a:p>
            <a:pPr lvl="1" eaLnBrk="1" hangingPunct="1">
              <a:lnSpc>
                <a:spcPct val="90000"/>
              </a:lnSpc>
            </a:pPr>
            <a:r>
              <a:rPr lang="en-AU" smtClean="0"/>
              <a:t>Bim file </a:t>
            </a:r>
            <a:r>
              <a:rPr lang="en-AU" smtClean="0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(.bim)</a:t>
            </a:r>
          </a:p>
          <a:p>
            <a:pPr lvl="1" eaLnBrk="1" hangingPunct="1">
              <a:lnSpc>
                <a:spcPct val="90000"/>
              </a:lnSpc>
            </a:pPr>
            <a:r>
              <a:rPr lang="en-AU" smtClean="0"/>
              <a:t>Bed file </a:t>
            </a:r>
            <a:r>
              <a:rPr lang="en-AU" smtClean="0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(.bed)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Data management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762000" y="2057400"/>
            <a:ext cx="7086600" cy="4114800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00007D"/>
              </a:buClr>
            </a:pPr>
            <a:r>
              <a:rPr lang="en-AU" sz="2800" b="1">
                <a:solidFill>
                  <a:srgbClr val="000000"/>
                </a:solidFill>
                <a:ea typeface="ＭＳ Ｐゴシック" pitchFamily="-111" charset="-128"/>
                <a:cs typeface="ＭＳ Ｐゴシック" pitchFamily="-111" charset="-128"/>
              </a:rPr>
              <a:t>Inclusion criteria</a:t>
            </a:r>
          </a:p>
          <a:p>
            <a:pPr lvl="1">
              <a:lnSpc>
                <a:spcPct val="80000"/>
              </a:lnSpc>
              <a:buClr>
                <a:srgbClr val="9999CC"/>
              </a:buClr>
            </a:pPr>
            <a:r>
              <a:rPr lang="en-AU" sz="2400">
                <a:solidFill>
                  <a:srgbClr val="000000"/>
                </a:solidFill>
              </a:rPr>
              <a:t>--keep mylist.txt, --remove mylist.txt</a:t>
            </a:r>
          </a:p>
          <a:p>
            <a:pPr lvl="1">
              <a:lnSpc>
                <a:spcPct val="80000"/>
              </a:lnSpc>
              <a:buClr>
                <a:srgbClr val="9999CC"/>
              </a:buClr>
            </a:pPr>
            <a:r>
              <a:rPr lang="en-AU" sz="2400">
                <a:solidFill>
                  <a:srgbClr val="000000"/>
                </a:solidFill>
              </a:rPr>
              <a:t>--extract mysnps.txt, --exclude mysnps.txt</a:t>
            </a:r>
          </a:p>
          <a:p>
            <a:pPr lvl="1">
              <a:lnSpc>
                <a:spcPct val="80000"/>
              </a:lnSpc>
              <a:buClr>
                <a:srgbClr val="9999CC"/>
              </a:buClr>
            </a:pPr>
            <a:r>
              <a:rPr lang="en-AU" sz="2400">
                <a:solidFill>
                  <a:srgbClr val="000000"/>
                </a:solidFill>
              </a:rPr>
              <a:t>--chr 6, --autosome</a:t>
            </a:r>
          </a:p>
          <a:p>
            <a:pPr>
              <a:lnSpc>
                <a:spcPct val="80000"/>
              </a:lnSpc>
            </a:pPr>
            <a:r>
              <a:rPr lang="en-AU" sz="2800" b="1">
                <a:ea typeface="ＭＳ Ｐゴシック" pitchFamily="-111" charset="-128"/>
                <a:cs typeface="ＭＳ Ｐゴシック" pitchFamily="-111" charset="-128"/>
              </a:rPr>
              <a:t>Using phenotypes files</a:t>
            </a:r>
            <a:r>
              <a:rPr lang="en-AU" sz="2800">
                <a:ea typeface="ＭＳ Ｐゴシック" pitchFamily="-111" charset="-128"/>
                <a:cs typeface="ＭＳ Ｐゴシック" pitchFamily="-111" charset="-128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AU" sz="2400"/>
              <a:t>--pheno, </a:t>
            </a:r>
          </a:p>
          <a:p>
            <a:pPr>
              <a:lnSpc>
                <a:spcPct val="80000"/>
              </a:lnSpc>
              <a:buClr>
                <a:srgbClr val="00007D"/>
              </a:buClr>
            </a:pPr>
            <a:r>
              <a:rPr lang="en-AU" sz="2800" b="1">
                <a:solidFill>
                  <a:srgbClr val="000000"/>
                </a:solidFill>
                <a:ea typeface="ＭＳ Ｐゴシック" pitchFamily="-111" charset="-128"/>
                <a:cs typeface="ＭＳ Ｐゴシック" pitchFamily="-111" charset="-128"/>
              </a:rPr>
              <a:t>Using covariate files</a:t>
            </a:r>
          </a:p>
          <a:p>
            <a:pPr lvl="1">
              <a:lnSpc>
                <a:spcPct val="80000"/>
              </a:lnSpc>
              <a:buClr>
                <a:srgbClr val="00007D"/>
              </a:buClr>
            </a:pPr>
            <a:r>
              <a:rPr lang="en-AU" sz="2400">
                <a:solidFill>
                  <a:srgbClr val="000000"/>
                </a:solidFill>
              </a:rPr>
              <a:t>--covar, --qcovar </a:t>
            </a:r>
          </a:p>
          <a:p>
            <a:pPr lvl="1">
              <a:lnSpc>
                <a:spcPct val="80000"/>
              </a:lnSpc>
            </a:pPr>
            <a:endParaRPr lang="en-AU" sz="2400"/>
          </a:p>
          <a:p>
            <a:pPr lvl="1">
              <a:lnSpc>
                <a:spcPct val="80000"/>
              </a:lnSpc>
              <a:buFont typeface="Wingdings" pitchFamily="-111" charset="2"/>
              <a:buNone/>
            </a:pPr>
            <a:endParaRPr lang="en-AU" sz="2400"/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3946525" y="2754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Calculating GRM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762000" y="2057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007D"/>
              </a:buClr>
            </a:pPr>
            <a:r>
              <a:rPr lang="en-AU">
                <a:solidFill>
                  <a:srgbClr val="000000"/>
                </a:solidFill>
                <a:ea typeface="ＭＳ Ｐゴシック" pitchFamily="-111" charset="-128"/>
                <a:cs typeface="ＭＳ Ｐゴシック" pitchFamily="-111" charset="-128"/>
              </a:rPr>
              <a:t>GRM:</a:t>
            </a:r>
          </a:p>
          <a:p>
            <a:pPr lvl="1">
              <a:buFont typeface="Wingdings" pitchFamily="-111" charset="2"/>
              <a:buNone/>
            </a:pPr>
            <a:r>
              <a:rPr lang="en-US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gcta</a:t>
            </a:r>
            <a:r>
              <a:rPr lang="en-US" smtClean="0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–bfile dat1 -</a:t>
            </a:r>
            <a:r>
              <a:rPr lang="en-US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-make-</a:t>
            </a:r>
            <a:r>
              <a:rPr lang="en-US" smtClean="0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grm-gz -–thread-num 2 --out dat1.gcta</a:t>
            </a:r>
          </a:p>
          <a:p>
            <a:pPr eaLnBrk="1" hangingPunct="1">
              <a:lnSpc>
                <a:spcPct val="90000"/>
              </a:lnSpc>
              <a:buClr>
                <a:srgbClr val="00007D"/>
              </a:buClr>
            </a:pPr>
            <a:r>
              <a:rPr lang="en-AU">
                <a:solidFill>
                  <a:srgbClr val="000000"/>
                </a:solidFill>
                <a:ea typeface="ＭＳ Ｐゴシック" pitchFamily="-111" charset="-128"/>
                <a:cs typeface="ＭＳ Ｐゴシック" pitchFamily="-111" charset="-128"/>
              </a:rPr>
              <a:t>Generates:</a:t>
            </a:r>
            <a:endParaRPr lang="en-AU" smtClean="0">
              <a:solidFill>
                <a:srgbClr val="000000"/>
              </a:solidFill>
              <a:ea typeface="ＭＳ Ｐゴシック" pitchFamily="-111" charset="-128"/>
              <a:cs typeface="ＭＳ Ｐゴシック" pitchFamily="-111" charset="-128"/>
            </a:endParaRPr>
          </a:p>
          <a:p>
            <a:pPr lvl="1"/>
            <a:r>
              <a:rPr lang="en-US" smtClean="0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dat1.gcta.grm.gz</a:t>
            </a:r>
          </a:p>
          <a:p>
            <a:pPr lvl="1"/>
            <a:r>
              <a:rPr lang="en-US" smtClean="0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dat1.gcta.grm.id</a:t>
            </a:r>
            <a:endParaRPr lang="en-US">
              <a:latin typeface="Courier New" pitchFamily="-111" charset="0"/>
              <a:ea typeface="Courier New" pitchFamily="-111" charset="0"/>
              <a:cs typeface="Courier New" pitchFamily="-111" charset="0"/>
            </a:endParaRPr>
          </a:p>
          <a:p>
            <a:pPr lvl="1">
              <a:buFont typeface="Wingdings" pitchFamily="-111" charset="2"/>
              <a:buNone/>
            </a:pPr>
            <a:endParaRPr lang="en-AU" sz="1800">
              <a:latin typeface="Courier New" pitchFamily="-111" charset="0"/>
              <a:ea typeface="Courier New" pitchFamily="-111" charset="0"/>
              <a:cs typeface="Courier New" pitchFamily="-111" charset="0"/>
            </a:endParaRP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3946525" y="2754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Genetic Relationship Matrix (GRM)</a:t>
            </a:r>
          </a:p>
        </p:txBody>
      </p:sp>
      <p:sp>
        <p:nvSpPr>
          <p:cNvPr id="64515" name="Rectangle 4"/>
          <p:cNvSpPr>
            <a:spLocks noChangeArrowheads="1"/>
          </p:cNvSpPr>
          <p:nvPr/>
        </p:nvSpPr>
        <p:spPr bwMode="auto">
          <a:xfrm>
            <a:off x="3946525" y="2754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2212975"/>
          <a:ext cx="8153400" cy="3654425"/>
        </p:xfrm>
        <a:graphic>
          <a:graphicData uri="http://schemas.openxmlformats.org/drawingml/2006/table">
            <a:tbl>
              <a:tblPr/>
              <a:tblGrid>
                <a:gridCol w="4135438"/>
                <a:gridCol w="4017962"/>
              </a:tblGrid>
              <a:tr h="3654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" charset="0"/>
                          <a:ea typeface="Courier New" pitchFamily="-1" charset="0"/>
                          <a:cs typeface="Courier New" pitchFamily="-1" charset="0"/>
                        </a:rPr>
                        <a:t>example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" charset="0"/>
                          <a:ea typeface="Calibri" pitchFamily="-1" charset="0"/>
                          <a:cs typeface="Calibri" pitchFamily="-1" charset="0"/>
                        </a:rPr>
                        <a:t>.</a:t>
                      </a: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" charset="0"/>
                          <a:ea typeface="Calibri" pitchFamily="-1" charset="0"/>
                          <a:cs typeface="Calibri" pitchFamily="-1" charset="0"/>
                        </a:rPr>
                        <a:t>grm.id</a:t>
                      </a: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" charset="0"/>
                        <a:ea typeface="Calibri" pitchFamily="-1" charset="0"/>
                        <a:cs typeface="Calibri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" charset="0"/>
                          <a:ea typeface="Calibri" pitchFamily="-1" charset="0"/>
                          <a:cs typeface="Calibri" pitchFamily="-1" charset="0"/>
                        </a:rPr>
                        <a:t>10  01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" charset="0"/>
                          <a:ea typeface="Calibri" pitchFamily="-1" charset="0"/>
                          <a:cs typeface="Calibri" pitchFamily="-1" charset="0"/>
                        </a:rPr>
                        <a:t>10  02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" charset="0"/>
                          <a:ea typeface="Calibri" pitchFamily="-1" charset="0"/>
                          <a:cs typeface="Calibri" pitchFamily="-1" charset="0"/>
                        </a:rPr>
                        <a:t>17  01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" charset="0"/>
                          <a:ea typeface="Calibri" pitchFamily="-1" charset="0"/>
                          <a:cs typeface="Calibri" pitchFamily="-1" charset="0"/>
                        </a:rPr>
                        <a:t>28  01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" charset="0"/>
                          <a:ea typeface="Calibri" pitchFamily="-1" charset="0"/>
                          <a:cs typeface="Calibri" pitchFamily="-1" charset="0"/>
                        </a:rPr>
                        <a:t>33  01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" charset="0"/>
                          <a:ea typeface="Calibri" pitchFamily="-1" charset="0"/>
                          <a:cs typeface="Calibri" pitchFamily="-1" charset="0"/>
                        </a:rPr>
                        <a:t>33  02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" charset="0"/>
                          <a:ea typeface="Calibri" pitchFamily="-1" charset="0"/>
                          <a:cs typeface="Calibri" pitchFamily="-1" charset="0"/>
                        </a:rPr>
                        <a:t>37  50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" charset="0"/>
                          <a:ea typeface="Calibri" pitchFamily="-1" charset="0"/>
                          <a:cs typeface="Calibri" pitchFamily="-1" charset="0"/>
                        </a:rPr>
                        <a:t>38  01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" charset="0"/>
                          <a:ea typeface="Calibri" pitchFamily="-1" charset="0"/>
                          <a:cs typeface="Calibri" pitchFamily="-1" charset="0"/>
                        </a:rPr>
                        <a:t>45  50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" charset="0"/>
                          <a:ea typeface="Calibri" pitchFamily="-1" charset="0"/>
                          <a:cs typeface="Calibri" pitchFamily="-1" charset="0"/>
                        </a:rPr>
                        <a:t>46  01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" charset="0"/>
                          <a:ea typeface="Courier New" pitchFamily="-1" charset="0"/>
                          <a:cs typeface="Courier New" pitchFamily="-1" charset="0"/>
                        </a:rPr>
                        <a:t>example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" charset="0"/>
                          <a:ea typeface="Calibri" pitchFamily="-1" charset="0"/>
                          <a:cs typeface="Calibri" pitchFamily="-1" charset="0"/>
                        </a:rPr>
                        <a:t>.</a:t>
                      </a: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" charset="0"/>
                          <a:ea typeface="Calibri" pitchFamily="-1" charset="0"/>
                          <a:cs typeface="Calibri" pitchFamily="-1" charset="0"/>
                        </a:rPr>
                        <a:t>grm.gz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" charset="0"/>
                          <a:ea typeface="Calibri" pitchFamily="-1" charset="0"/>
                          <a:cs typeface="Calibri" pitchFamily="-1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" charset="0"/>
                          <a:ea typeface="Calibri" pitchFamily="-1" charset="0"/>
                          <a:cs typeface="Calibri" pitchFamily="-1" charset="0"/>
                        </a:rPr>
                        <a:t>1  1  273588  0.99629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" charset="0"/>
                          <a:ea typeface="Calibri" pitchFamily="-1" charset="0"/>
                          <a:cs typeface="Calibri" pitchFamily="-1" charset="0"/>
                        </a:rPr>
                        <a:t>2  1  273566  0.47804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" charset="0"/>
                          <a:ea typeface="Calibri" pitchFamily="-1" charset="0"/>
                          <a:cs typeface="Calibri" pitchFamily="-1" charset="0"/>
                        </a:rPr>
                        <a:t>2  2  273600  0.99192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" charset="0"/>
                          <a:ea typeface="Calibri" pitchFamily="-1" charset="0"/>
                          <a:cs typeface="Calibri" pitchFamily="-1" charset="0"/>
                        </a:rPr>
                        <a:t>3  1  269152  0.00656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" charset="0"/>
                          <a:ea typeface="Calibri" pitchFamily="-1" charset="0"/>
                          <a:cs typeface="Calibri" pitchFamily="-1" charset="0"/>
                        </a:rPr>
                        <a:t>3  2  269164  0.00215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" charset="0"/>
                          <a:ea typeface="Calibri" pitchFamily="-1" charset="0"/>
                          <a:cs typeface="Calibri" pitchFamily="-1" charset="0"/>
                        </a:rPr>
                        <a:t>3  3  269192  0.99075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" charset="0"/>
                          <a:ea typeface="Calibri" pitchFamily="-1" charset="0"/>
                          <a:cs typeface="Calibri" pitchFamily="-1" charset="0"/>
                        </a:rPr>
                        <a:t>4  1  273582  0.00004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Estimating SNP h</a:t>
            </a:r>
            <a:r>
              <a:rPr lang="en-US" baseline="3000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2</a:t>
            </a:r>
            <a:endParaRPr lang="en-AU" sz="4000" smtClean="0">
              <a:solidFill>
                <a:srgbClr val="0000FF"/>
              </a:solidFill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SzPct val="75000"/>
              <a:buFont typeface="Arial"/>
              <a:buChar char="•"/>
              <a:defRPr/>
            </a:pPr>
            <a:r>
              <a:rPr lang="en-US" sz="2000" dirty="0" smtClean="0"/>
              <a:t>Estimate SNP h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for trait1 (and then do the same for trait 2):</a:t>
            </a:r>
          </a:p>
          <a:p>
            <a:pPr lvl="1">
              <a:buFontTx/>
              <a:buNone/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gcta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–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grm-gz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dat1.gcta –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pheno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dat.pheno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--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mpheno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XXX --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reml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–out dat1.results</a:t>
            </a:r>
          </a:p>
          <a:p>
            <a:pPr marL="342900" lvl="1" indent="-342900">
              <a:buSzPct val="75000"/>
              <a:buFont typeface="Arial"/>
              <a:buChar char="•"/>
              <a:defRPr/>
            </a:pPr>
            <a:r>
              <a:rPr lang="en-US" sz="2000" dirty="0" smtClean="0"/>
              <a:t>Jointly estimate SNP h2 for both measures as well as SNP-correlation:</a:t>
            </a:r>
          </a:p>
          <a:p>
            <a:pPr lvl="1">
              <a:buFontTx/>
              <a:buNone/>
              <a:defRPr/>
            </a:pPr>
            <a:r>
              <a:rPr lang="en-US" sz="1800" dirty="0" smtClean="0"/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gcta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–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grm-gz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dat.gcta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–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pheno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dat.pheno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reml-bivar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XXX XXX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–out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dat.results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Tx/>
              <a:buNone/>
              <a:defRPr/>
            </a:pPr>
            <a:r>
              <a:rPr lang="en-US" sz="1600" dirty="0" smtClean="0"/>
              <a:t>	"XXX" will be 1 for phenotype data in 3rd column, 2 for phenotype data in 4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column. Exactly two columns must be specified for </a:t>
            </a:r>
            <a:r>
              <a:rPr lang="en-US" sz="1600" dirty="0" err="1" smtClean="0"/>
              <a:t>bivariate</a:t>
            </a:r>
            <a:r>
              <a:rPr lang="en-US" sz="1600" dirty="0" smtClean="0"/>
              <a:t> model</a:t>
            </a:r>
          </a:p>
          <a:p>
            <a:pPr marL="342900" lvl="1" indent="-342900">
              <a:buSzPct val="75000"/>
              <a:buFont typeface="Arial"/>
              <a:buChar char="•"/>
              <a:defRPr/>
            </a:pPr>
            <a:r>
              <a:rPr lang="en-US" sz="2000" dirty="0" smtClean="0"/>
              <a:t>Both traits are in phenotype file </a:t>
            </a:r>
            <a:r>
              <a:rPr lang="en-US" sz="2000" dirty="0" err="1" smtClean="0"/>
              <a:t>dat.pheno</a:t>
            </a:r>
            <a:r>
              <a:rPr lang="en-US" sz="2000" dirty="0" smtClean="0"/>
              <a:t>. Height is in column 3 and </a:t>
            </a:r>
            <a:r>
              <a:rPr lang="en-US" sz="2000" dirty="0" err="1" smtClean="0"/>
              <a:t>BMi</a:t>
            </a:r>
            <a:r>
              <a:rPr lang="en-US" sz="2000" dirty="0" smtClean="0"/>
              <a:t> is in column 2.</a:t>
            </a:r>
          </a:p>
          <a:p>
            <a:pPr marL="342900" lvl="1" indent="-342900">
              <a:buSzPct val="75000"/>
              <a:buFont typeface="Arial"/>
              <a:buChar char="•"/>
              <a:defRPr/>
            </a:pPr>
            <a:r>
              <a:rPr lang="en-US" sz="2000" dirty="0" smtClean="0"/>
              <a:t>Extension of results files is “.</a:t>
            </a:r>
            <a:r>
              <a:rPr lang="en-US" sz="2000" dirty="0" err="1" smtClean="0"/>
              <a:t>hsq</a:t>
            </a:r>
            <a:r>
              <a:rPr lang="en-US" sz="2000" dirty="0" smtClean="0"/>
              <a:t>”</a:t>
            </a:r>
          </a:p>
          <a:p>
            <a:pPr>
              <a:buFontTx/>
              <a:buNone/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Phenotype File</a:t>
            </a:r>
          </a:p>
        </p:txBody>
      </p:sp>
      <p:sp>
        <p:nvSpPr>
          <p:cNvPr id="68611" name="Rectangle 4"/>
          <p:cNvSpPr>
            <a:spLocks noChangeArrowheads="1"/>
          </p:cNvSpPr>
          <p:nvPr/>
        </p:nvSpPr>
        <p:spPr bwMode="auto">
          <a:xfrm>
            <a:off x="3946525" y="2754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2212975"/>
          <a:ext cx="8153400" cy="3654425"/>
        </p:xfrm>
        <a:graphic>
          <a:graphicData uri="http://schemas.openxmlformats.org/drawingml/2006/table">
            <a:tbl>
              <a:tblPr/>
              <a:tblGrid>
                <a:gridCol w="1498600"/>
                <a:gridCol w="6654800"/>
              </a:tblGrid>
              <a:tr h="3654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" charset="0"/>
                        <a:ea typeface="Calibri" pitchFamily="-1" charset="0"/>
                        <a:cs typeface="Calibri" pitchFamily="-1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" charset="0"/>
                          <a:ea typeface="Courier New" pitchFamily="-1" charset="0"/>
                          <a:cs typeface="Courier New" pitchFamily="-1" charset="0"/>
                        </a:rPr>
                        <a:t>example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" charset="0"/>
                          <a:ea typeface="Calibri" pitchFamily="-1" charset="0"/>
                          <a:cs typeface="Calibri" pitchFamily="-1" charset="0"/>
                        </a:rPr>
                        <a:t>.</a:t>
                      </a: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" charset="0"/>
                          <a:ea typeface="Calibri" pitchFamily="-1" charset="0"/>
                          <a:cs typeface="Calibri" pitchFamily="-1" charset="0"/>
                        </a:rPr>
                        <a:t>pheno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" charset="0"/>
                          <a:ea typeface="Calibri" pitchFamily="-1" charset="0"/>
                          <a:cs typeface="Calibri" pitchFamily="-1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" charset="0"/>
                          <a:ea typeface="Calibri" pitchFamily="-1" charset="0"/>
                          <a:cs typeface="Calibri" pitchFamily="-1" charset="0"/>
                        </a:rPr>
                        <a:t>fdfs1  fdfs1  0.99629  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" charset="0"/>
                          <a:ea typeface="Calibri" pitchFamily="-1" charset="0"/>
                          <a:cs typeface="Calibri" pitchFamily="-1" charset="0"/>
                        </a:rPr>
                        <a:t>absd2  absd2  -0.47804  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" charset="0"/>
                          <a:ea typeface="Calibri" pitchFamily="-1" charset="0"/>
                          <a:cs typeface="Calibri" pitchFamily="-1" charset="0"/>
                        </a:rPr>
                        <a:t>edgg3  edgg3  0.49192  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" charset="0"/>
                          <a:ea typeface="Calibri" pitchFamily="-1" charset="0"/>
                          <a:cs typeface="Calibri" pitchFamily="-1" charset="0"/>
                        </a:rPr>
                        <a:t>rkls4  rkls4  0.00656  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" charset="0"/>
                          <a:ea typeface="Calibri" pitchFamily="-1" charset="0"/>
                          <a:cs typeface="Calibri" pitchFamily="-1" charset="0"/>
                        </a:rPr>
                        <a:t>eedf1  eedf1  NA  0.00215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" charset="0"/>
                          <a:ea typeface="Calibri" pitchFamily="-1" charset="0"/>
                          <a:cs typeface="Calibri" pitchFamily="-1" charset="0"/>
                        </a:rPr>
                        <a:t>aaaa2  aaaa2  NA  -0.99075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" charset="0"/>
                          <a:ea typeface="Calibri" pitchFamily="-1" charset="0"/>
                          <a:cs typeface="Calibri" pitchFamily="-1" charset="0"/>
                        </a:rPr>
                        <a:t>bbbb3  bbbb3  NA  0.00004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8620" name="Straight Connector 6"/>
          <p:cNvCxnSpPr>
            <a:cxnSpLocks noChangeShapeType="1"/>
          </p:cNvCxnSpPr>
          <p:nvPr/>
        </p:nvCxnSpPr>
        <p:spPr bwMode="auto">
          <a:xfrm flipV="1">
            <a:off x="241300" y="4368800"/>
            <a:ext cx="68580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8621" name="Straight Connector 9"/>
          <p:cNvCxnSpPr>
            <a:cxnSpLocks noChangeShapeType="1"/>
          </p:cNvCxnSpPr>
          <p:nvPr/>
        </p:nvCxnSpPr>
        <p:spPr bwMode="auto">
          <a:xfrm>
            <a:off x="215900" y="2578100"/>
            <a:ext cx="78613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2" name="TextBox 11"/>
          <p:cNvSpPr txBox="1"/>
          <p:nvPr/>
        </p:nvSpPr>
        <p:spPr>
          <a:xfrm>
            <a:off x="901700" y="2768600"/>
            <a:ext cx="471924" cy="1382891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en-US" dirty="0"/>
              <a:t>Dataset 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01700" y="4432300"/>
            <a:ext cx="471924" cy="1382891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en-US" dirty="0"/>
              <a:t>Dataset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82600" y="0"/>
            <a:ext cx="8229600" cy="1143000"/>
          </a:xfrm>
        </p:spPr>
        <p:txBody>
          <a:bodyPr/>
          <a:lstStyle/>
          <a:p>
            <a:pPr eaLnBrk="1" hangingPunct="1"/>
            <a:r>
              <a:rPr lang="en-AU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Help and Questions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04900"/>
            <a:ext cx="9144000" cy="47879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Go to your desktop’s “Home” directory, create a directory called “GCTA”, and copy everything from Matt’s subdirectory “Boulder2015” into it</a:t>
            </a:r>
          </a:p>
          <a:p>
            <a:pPr eaLnBrk="1" hangingPunct="1"/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Use 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“GCTA_2015.Practical.R” 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to do all this</a:t>
            </a:r>
          </a:p>
          <a:p>
            <a:pPr eaLnBrk="1" hangingPunct="1"/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GCTA website: </a:t>
            </a:r>
            <a:r>
              <a:rPr lang="en-US" sz="1800" dirty="0" smtClean="0">
                <a:solidFill>
                  <a:srgbClr val="FF0000"/>
                </a:solidFill>
                <a:ea typeface="ＭＳ Ｐゴシック" pitchFamily="-111" charset="-128"/>
                <a:cs typeface="ＭＳ Ｐゴシック" pitchFamily="-111" charset="-128"/>
                <a:hlinkClick r:id="rId3"/>
              </a:rPr>
              <a:t>http://www.complextraitgenomics.com/software/gcta/</a:t>
            </a:r>
            <a:endParaRPr lang="en-US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What is SNP h</a:t>
            </a:r>
            <a:r>
              <a:rPr lang="en-US" baseline="30000" dirty="0" smtClean="0">
                <a:ea typeface="ＭＳ Ｐゴシック" pitchFamily="-111" charset="-128"/>
                <a:cs typeface="ＭＳ Ｐゴシック" pitchFamily="-111" charset="-128"/>
              </a:rPr>
              <a:t>2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 for measure1? Measure2? And what are the </a:t>
            </a:r>
            <a:r>
              <a:rPr lang="en-US" dirty="0" err="1" smtClean="0">
                <a:ea typeface="ＭＳ Ｐゴシック" pitchFamily="-111" charset="-128"/>
                <a:cs typeface="ＭＳ Ｐゴシック" pitchFamily="-111" charset="-128"/>
              </a:rPr>
              <a:t>SEs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 on those point estimates?</a:t>
            </a:r>
          </a:p>
          <a:p>
            <a:pPr eaLnBrk="1" hangingPunct="1"/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How genetically correlated are they?</a:t>
            </a:r>
          </a:p>
          <a:p>
            <a:pPr eaLnBrk="1" hangingPunct="1"/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What SNP </a:t>
            </a:r>
            <a:r>
              <a:rPr lang="en-US" dirty="0" err="1" smtClean="0">
                <a:ea typeface="ＭＳ Ｐゴシック" pitchFamily="-111" charset="-128"/>
                <a:cs typeface="ＭＳ Ｐゴシック" pitchFamily="-111" charset="-128"/>
              </a:rPr>
              <a:t>r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 would you expect across datasets assessed on the same exact measure?</a:t>
            </a:r>
          </a:p>
          <a:p>
            <a:pPr eaLnBrk="1" hangingPunct="1">
              <a:buFontTx/>
              <a:buNone/>
            </a:pPr>
            <a:endParaRPr lang="en-US" sz="1800" dirty="0" smtClean="0">
              <a:solidFill>
                <a:srgbClr val="FF0000"/>
              </a:solidFill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>
              <a:buFontTx/>
              <a:buNone/>
            </a:pPr>
            <a:endParaRPr lang="en-AU" sz="2400" dirty="0" smtClean="0">
              <a:solidFill>
                <a:srgbClr val="FF0000"/>
              </a:solidFill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82600" y="0"/>
            <a:ext cx="8229600" cy="1143000"/>
          </a:xfrm>
        </p:spPr>
        <p:txBody>
          <a:bodyPr/>
          <a:lstStyle/>
          <a:p>
            <a:pPr eaLnBrk="1" hangingPunct="1"/>
            <a:r>
              <a:rPr lang="en-AU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Results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04900"/>
            <a:ext cx="9144000" cy="47879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Pretty different SNP h</a:t>
            </a:r>
            <a:r>
              <a:rPr lang="en-US" baseline="30000" dirty="0" smtClean="0">
                <a:ea typeface="ＭＳ Ｐゴシック" pitchFamily="-111" charset="-128"/>
                <a:cs typeface="ＭＳ Ｐゴシック" pitchFamily="-111" charset="-128"/>
              </a:rPr>
              <a:t>2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 between traits:</a:t>
            </a:r>
            <a:b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SNP h</a:t>
            </a:r>
            <a:r>
              <a:rPr lang="en-US" baseline="30000" dirty="0" smtClean="0">
                <a:ea typeface="ＭＳ Ｐゴシック" pitchFamily="-111" charset="-128"/>
                <a:cs typeface="ＭＳ Ｐゴシック" pitchFamily="-111" charset="-128"/>
              </a:rPr>
              <a:t>2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 estimated for 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height: ~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.78</a:t>
            </a:r>
          </a:p>
          <a:p>
            <a:pPr eaLnBrk="1" hangingPunct="1">
              <a:buNone/>
            </a:pP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	(simulated h</a:t>
            </a:r>
            <a:r>
              <a:rPr lang="en-US" baseline="30000" dirty="0" smtClean="0">
                <a:ea typeface="ＭＳ Ｐゴシック" pitchFamily="-111" charset="-128"/>
                <a:cs typeface="ＭＳ Ｐゴシック" pitchFamily="-111" charset="-128"/>
              </a:rPr>
              <a:t>2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 was .8)</a:t>
            </a:r>
          </a:p>
          <a:p>
            <a:pPr eaLnBrk="1" hangingPunct="1">
              <a:buFontTx/>
              <a:buNone/>
            </a:pP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	SNP h</a:t>
            </a:r>
            <a:r>
              <a:rPr lang="en-US" baseline="30000" dirty="0" smtClean="0">
                <a:ea typeface="ＭＳ Ｐゴシック" pitchFamily="-111" charset="-128"/>
                <a:cs typeface="ＭＳ Ｐゴシック" pitchFamily="-111" charset="-128"/>
              </a:rPr>
              <a:t>2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 for BMI: ~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.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36</a:t>
            </a:r>
            <a:endParaRPr lang="en-US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	(simulated h</a:t>
            </a:r>
            <a:r>
              <a:rPr lang="en-US" baseline="30000" dirty="0" smtClean="0">
                <a:ea typeface="ＭＳ Ｐゴシック" pitchFamily="-111" charset="-128"/>
                <a:cs typeface="ＭＳ Ｐゴシック" pitchFamily="-111" charset="-128"/>
              </a:rPr>
              <a:t>2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 was .4)</a:t>
            </a:r>
          </a:p>
          <a:p>
            <a:pPr eaLnBrk="1" hangingPunct="1"/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Relatively high SNP </a:t>
            </a:r>
            <a:r>
              <a:rPr lang="en-US" dirty="0" err="1" smtClean="0">
                <a:ea typeface="ＭＳ Ｐゴシック" pitchFamily="-111" charset="-128"/>
                <a:cs typeface="ＭＳ Ｐゴシック" pitchFamily="-111" charset="-128"/>
              </a:rPr>
              <a:t>r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 between traits: ~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.64</a:t>
            </a:r>
          </a:p>
          <a:p>
            <a:pPr eaLnBrk="1" hangingPunct="1"/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Are these simulated SNP h</a:t>
            </a:r>
            <a:r>
              <a:rPr lang="en-US" baseline="30000" dirty="0" smtClean="0">
                <a:ea typeface="ＭＳ Ｐゴシック" pitchFamily="-111" charset="-128"/>
                <a:cs typeface="ＭＳ Ｐゴシック" pitchFamily="-111" charset="-128"/>
              </a:rPr>
              <a:t>2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 estimates realistic?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Text Box 2"/>
          <p:cNvSpPr txBox="1">
            <a:spLocks noChangeArrowheads="1"/>
          </p:cNvSpPr>
          <p:nvPr/>
        </p:nvSpPr>
        <p:spPr bwMode="auto">
          <a:xfrm>
            <a:off x="0" y="1990725"/>
            <a:ext cx="9144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120000"/>
              <a:buFont typeface="Wingdings" pitchFamily="-1" charset="2"/>
              <a:buNone/>
              <a:defRPr/>
            </a:pPr>
            <a:endParaRPr lang="en-US" sz="3000" baseline="0">
              <a:effectLst>
                <a:outerShdw blurRad="38100" dist="38100" dir="2700000" algn="tl">
                  <a:srgbClr val="DDDDDD"/>
                </a:outerShdw>
              </a:effectLst>
              <a:latin typeface="Times New Roman" pitchFamily="-1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120000"/>
              <a:buFont typeface="Wingdings" pitchFamily="-1" charset="2"/>
              <a:buNone/>
              <a:defRPr/>
            </a:pPr>
            <a:endParaRPr lang="en-US" sz="3000" baseline="0">
              <a:latin typeface="Times New Roman" pitchFamily="-1" charset="0"/>
            </a:endParaRPr>
          </a:p>
        </p:txBody>
      </p:sp>
      <p:sp>
        <p:nvSpPr>
          <p:cNvPr id="218115" name="Rectangle 3"/>
          <p:cNvSpPr>
            <a:spLocks noChangeArrowheads="1"/>
          </p:cNvSpPr>
          <p:nvPr/>
        </p:nvSpPr>
        <p:spPr bwMode="auto">
          <a:xfrm>
            <a:off x="0" y="1143000"/>
            <a:ext cx="9144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-111" charset="2"/>
              <a:buChar char="n"/>
              <a:defRPr/>
            </a:pPr>
            <a:r>
              <a:rPr lang="en-US" baseline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1" charset="0"/>
              </a:rPr>
              <a:t>Issues and extensions of GCTA (de Candia)</a:t>
            </a:r>
          </a:p>
          <a:p>
            <a:pPr marL="1333500" lvl="1" indent="-609600">
              <a:spcBef>
                <a:spcPct val="20000"/>
              </a:spcBef>
              <a:buClr>
                <a:srgbClr val="000000"/>
              </a:buClr>
              <a:buSzPct val="75000"/>
              <a:buFont typeface="Wingdings" pitchFamily="-111" charset="2"/>
              <a:buChar char="n"/>
              <a:defRPr/>
            </a:pPr>
            <a:r>
              <a:rPr lang="en-US" sz="2000" baseline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1" charset="0"/>
              </a:rPr>
              <a:t>SNP variance estimates and heritability</a:t>
            </a:r>
          </a:p>
          <a:p>
            <a:pPr marL="1333500" lvl="1" indent="-609600">
              <a:spcBef>
                <a:spcPct val="20000"/>
              </a:spcBef>
              <a:buClr>
                <a:srgbClr val="000000"/>
              </a:buClr>
              <a:buSzPct val="75000"/>
              <a:buFont typeface="Wingdings" pitchFamily="-111" charset="2"/>
              <a:buChar char="n"/>
              <a:defRPr/>
            </a:pPr>
            <a:r>
              <a:rPr lang="en-US" sz="2000" b="1" u="sng" baseline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1" charset="0"/>
              </a:rPr>
              <a:t>Estimating multiple genetic variances</a:t>
            </a:r>
          </a:p>
          <a:p>
            <a:pPr marL="1333500" lvl="1" indent="-609600">
              <a:spcBef>
                <a:spcPct val="20000"/>
              </a:spcBef>
              <a:buClr>
                <a:srgbClr val="000000"/>
              </a:buClr>
              <a:buSzPct val="75000"/>
              <a:buFont typeface="Wingdings" pitchFamily="-111" charset="2"/>
              <a:buChar char="n"/>
              <a:defRPr/>
            </a:pPr>
            <a:r>
              <a:rPr lang="en-US" sz="2000" baseline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1" charset="0"/>
              </a:rPr>
              <a:t>Bivariate models</a:t>
            </a:r>
          </a:p>
          <a:p>
            <a:pPr marL="1333500" lvl="1" indent="-609600">
              <a:spcBef>
                <a:spcPct val="20000"/>
              </a:spcBef>
              <a:buClr>
                <a:srgbClr val="000000"/>
              </a:buClr>
              <a:buSzPct val="75000"/>
              <a:buFont typeface="Wingdings" pitchFamily="-111" charset="2"/>
              <a:buChar char="n"/>
              <a:defRPr/>
            </a:pPr>
            <a:r>
              <a:rPr lang="en-US" sz="2000" baseline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1" charset="0"/>
              </a:rPr>
              <a:t>Practical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203200" y="100013"/>
            <a:ext cx="8751888" cy="89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4400" baseline="0">
                <a:solidFill>
                  <a:srgbClr val="0000FF"/>
                </a:solidFill>
              </a:rPr>
              <a:t>Outline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11" charset="-128"/>
                <a:cs typeface="ＭＳ Ｐゴシック" pitchFamily="-111" charset="-128"/>
              </a:rPr>
              <a:t>From Wikipedia</a:t>
            </a:r>
            <a:br>
              <a:rPr lang="en-US" smtClean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smtClean="0">
                <a:ea typeface="ＭＳ Ｐゴシック" pitchFamily="-111" charset="-128"/>
                <a:cs typeface="ＭＳ Ｐゴシック" pitchFamily="-111" charset="-128"/>
              </a:rPr>
              <a:t>“Apples and Oranges”</a:t>
            </a:r>
          </a:p>
        </p:txBody>
      </p:sp>
      <p:sp>
        <p:nvSpPr>
          <p:cNvPr id="768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>
                <a:ea typeface="ＭＳ Ｐゴシック" pitchFamily="-111" charset="-128"/>
                <a:cs typeface="ＭＳ Ｐゴシック" pitchFamily="-111" charset="-128"/>
              </a:rPr>
              <a:t>“At </a:t>
            </a:r>
            <a:r>
              <a:rPr lang="en-US" sz="2000" smtClean="0">
                <a:solidFill>
                  <a:srgbClr val="000000"/>
                </a:solidFill>
                <a:ea typeface="ＭＳ Ｐゴシック" pitchFamily="-111" charset="-128"/>
                <a:cs typeface="ＭＳ Ｐゴシック" pitchFamily="-111" charset="-128"/>
              </a:rPr>
              <a:t>least two tongue-in-cheek scientific studies have been conducted on the subject, each of which concluded that apples can be compared with oranges fairly </a:t>
            </a:r>
            <a:r>
              <a:rPr lang="en-US" sz="2000" smtClean="0">
                <a:ea typeface="ＭＳ Ｐゴシック" pitchFamily="-111" charset="-128"/>
                <a:cs typeface="ＭＳ Ｐゴシック" pitchFamily="-111" charset="-128"/>
              </a:rPr>
              <a:t>easily and on a low budget and the two fruits are quite similar. …[One] study … concluded: ‘…the comparing apples and oranges defense should no longer be considered valid. This is a somewhat startling revelation. It can be anticipated to have a dramatic effect on the strategies used in arguments and discussions in the future.’”</a:t>
            </a:r>
          </a:p>
          <a:p>
            <a:r>
              <a:rPr lang="en-US" sz="2000" smtClean="0">
                <a:ea typeface="ＭＳ Ｐゴシック" pitchFamily="-111" charset="-128"/>
                <a:cs typeface="ＭＳ Ｐゴシック" pitchFamily="-111" charset="-128"/>
              </a:rPr>
              <a:t>“In many languages, oranges are, implicitly or explicitly, referred to as a type of apple”.</a:t>
            </a:r>
          </a:p>
          <a:p>
            <a:r>
              <a:rPr lang="en-US" sz="2000" smtClean="0">
                <a:ea typeface="ＭＳ Ｐゴシック" pitchFamily="-111" charset="-128"/>
                <a:cs typeface="ＭＳ Ｐゴシック" pitchFamily="-111" charset="-128"/>
              </a:rPr>
              <a:t>“Oranges, like apples, grow on trees.”</a:t>
            </a:r>
          </a:p>
          <a:p>
            <a:r>
              <a:rPr lang="en-US" sz="2000" smtClean="0">
                <a:ea typeface="ＭＳ Ｐゴシック" pitchFamily="-111" charset="-128"/>
                <a:cs typeface="ＭＳ Ｐゴシック" pitchFamily="-111" charset="-128"/>
              </a:rPr>
              <a:t>Additionally, one figure with the subtitle “Not all apples are alike”, at the very least, possibly calls into question the use of the phrase “apples-with-apples comparison”.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Estimating Multiple Genetic Variances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Just as we can simultaneously estimate partial or independent effects of several predictors in standard linear regression:</a:t>
            </a:r>
          </a:p>
          <a:p>
            <a:pPr lvl="4">
              <a:buFontTx/>
              <a:buNone/>
            </a:pPr>
            <a:r>
              <a:rPr lang="en-US" sz="2400" dirty="0" smtClean="0">
                <a:ea typeface="ＭＳ Ｐゴシック" pitchFamily="-111" charset="-128"/>
              </a:rPr>
              <a:t>Y = β</a:t>
            </a:r>
            <a:r>
              <a:rPr lang="en-US" sz="2400" baseline="-25000" dirty="0" smtClean="0">
                <a:ea typeface="ＭＳ Ｐゴシック" pitchFamily="-111" charset="-128"/>
              </a:rPr>
              <a:t>0</a:t>
            </a:r>
            <a:r>
              <a:rPr lang="en-US" sz="2400" dirty="0" smtClean="0">
                <a:ea typeface="ＭＳ Ｐゴシック" pitchFamily="-111" charset="-128"/>
              </a:rPr>
              <a:t> + β</a:t>
            </a:r>
            <a:r>
              <a:rPr lang="en-US" sz="2400" baseline="-25000" dirty="0" smtClean="0">
                <a:ea typeface="ＭＳ Ｐゴシック" pitchFamily="-111" charset="-128"/>
              </a:rPr>
              <a:t>1</a:t>
            </a:r>
            <a:r>
              <a:rPr lang="en-US" sz="2400" dirty="0" smtClean="0">
                <a:ea typeface="ＭＳ Ｐゴシック" pitchFamily="-111" charset="-128"/>
              </a:rPr>
              <a:t>X</a:t>
            </a:r>
            <a:r>
              <a:rPr lang="en-US" sz="2400" baseline="-25000" dirty="0" smtClean="0">
                <a:ea typeface="ＭＳ Ｐゴシック" pitchFamily="-111" charset="-128"/>
              </a:rPr>
              <a:t>1</a:t>
            </a:r>
            <a:r>
              <a:rPr lang="en-US" sz="2400" dirty="0" smtClean="0">
                <a:ea typeface="ＭＳ Ｐゴシック" pitchFamily="-111" charset="-128"/>
              </a:rPr>
              <a:t> + β</a:t>
            </a:r>
            <a:r>
              <a:rPr lang="en-US" sz="2400" baseline="-25000" dirty="0" smtClean="0">
                <a:ea typeface="ＭＳ Ｐゴシック" pitchFamily="-111" charset="-128"/>
              </a:rPr>
              <a:t>2</a:t>
            </a:r>
            <a:r>
              <a:rPr lang="en-US" sz="2400" dirty="0" smtClean="0">
                <a:ea typeface="ＭＳ Ｐゴシック" pitchFamily="-111" charset="-128"/>
              </a:rPr>
              <a:t>X</a:t>
            </a:r>
            <a:r>
              <a:rPr lang="en-US" sz="2400" baseline="-25000" dirty="0" smtClean="0">
                <a:ea typeface="ＭＳ Ｐゴシック" pitchFamily="-111" charset="-128"/>
              </a:rPr>
              <a:t>2</a:t>
            </a:r>
            <a:r>
              <a:rPr lang="en-US" sz="2400" dirty="0" smtClean="0">
                <a:ea typeface="ＭＳ Ｐゴシック" pitchFamily="-111" charset="-128"/>
              </a:rPr>
              <a:t> + β</a:t>
            </a:r>
            <a:r>
              <a:rPr lang="en-US" sz="2400" baseline="-25000" dirty="0" smtClean="0">
                <a:ea typeface="ＭＳ Ｐゴシック" pitchFamily="-111" charset="-128"/>
              </a:rPr>
              <a:t>3</a:t>
            </a:r>
            <a:r>
              <a:rPr lang="en-US" sz="2400" dirty="0" smtClean="0">
                <a:ea typeface="ＭＳ Ｐゴシック" pitchFamily="-111" charset="-128"/>
              </a:rPr>
              <a:t>X</a:t>
            </a:r>
            <a:r>
              <a:rPr lang="en-US" sz="2400" baseline="-25000" dirty="0" smtClean="0">
                <a:ea typeface="ＭＳ Ｐゴシック" pitchFamily="-111" charset="-128"/>
              </a:rPr>
              <a:t>3</a:t>
            </a:r>
            <a:r>
              <a:rPr lang="en-US" sz="2400" dirty="0" smtClean="0">
                <a:ea typeface="ＭＳ Ｐゴシック" pitchFamily="-111" charset="-128"/>
              </a:rPr>
              <a:t>+ .. + </a:t>
            </a:r>
            <a:r>
              <a:rPr lang="en-US" sz="2400" dirty="0" err="1" smtClean="0">
                <a:ea typeface="ＭＳ Ｐゴシック" pitchFamily="-111" charset="-128"/>
              </a:rPr>
              <a:t>ε</a:t>
            </a:r>
            <a:r>
              <a:rPr lang="en-US" sz="2400" dirty="0" smtClean="0">
                <a:ea typeface="ＭＳ Ｐゴシック" pitchFamily="-111" charset="-128"/>
              </a:rPr>
              <a:t> </a:t>
            </a:r>
          </a:p>
          <a:p>
            <a:pPr lvl="4">
              <a:buFontTx/>
              <a:buNone/>
            </a:pPr>
            <a:endParaRPr lang="en-US" dirty="0" smtClean="0">
              <a:ea typeface="ＭＳ Ｐゴシック" pitchFamily="-111" charset="-128"/>
            </a:endParaRPr>
          </a:p>
          <a:p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We can similarly estimate the </a:t>
            </a:r>
            <a:r>
              <a:rPr lang="en-US" u="sng" dirty="0" smtClean="0">
                <a:ea typeface="ＭＳ Ｐゴシック" pitchFamily="-111" charset="-128"/>
                <a:cs typeface="ＭＳ Ｐゴシック" pitchFamily="-111" charset="-128"/>
              </a:rPr>
              <a:t>independent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 effects of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 several groups 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of </a:t>
            </a:r>
            <a:r>
              <a:rPr lang="en-US" dirty="0" err="1" smtClean="0">
                <a:ea typeface="ＭＳ Ｐゴシック" pitchFamily="-111" charset="-128"/>
                <a:cs typeface="ＭＳ Ｐゴシック" pitchFamily="-111" charset="-128"/>
              </a:rPr>
              <a:t>SNPs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:</a:t>
            </a:r>
          </a:p>
          <a:p>
            <a:pPr algn="ctr">
              <a:buNone/>
              <a:defRPr/>
            </a:pPr>
            <a:r>
              <a:rPr lang="en-US" sz="2400" dirty="0" err="1" smtClean="0">
                <a:cs typeface=""/>
              </a:rPr>
              <a:t>Var(Y</a:t>
            </a:r>
            <a:r>
              <a:rPr lang="en-US" sz="2400" dirty="0" smtClean="0">
                <a:cs typeface=""/>
              </a:rPr>
              <a:t>) = G</a:t>
            </a:r>
            <a:r>
              <a:rPr lang="en-US" sz="2400" baseline="-25000" dirty="0" smtClean="0">
                <a:cs typeface=""/>
              </a:rPr>
              <a:t>1</a:t>
            </a:r>
            <a:r>
              <a:rPr lang="en-US" sz="2400" dirty="0" smtClean="0">
                <a:cs typeface=""/>
              </a:rPr>
              <a:t>σ</a:t>
            </a:r>
            <a:r>
              <a:rPr lang="en-US" sz="2400" baseline="30000" dirty="0" smtClean="0">
                <a:cs typeface=""/>
              </a:rPr>
              <a:t>2</a:t>
            </a:r>
            <a:r>
              <a:rPr lang="en-US" sz="2400" baseline="-25000" dirty="0" smtClean="0">
                <a:cs typeface=""/>
              </a:rPr>
              <a:t>g1</a:t>
            </a:r>
            <a:r>
              <a:rPr lang="en-US" sz="2400" dirty="0" smtClean="0">
                <a:cs typeface=""/>
              </a:rPr>
              <a:t> + G</a:t>
            </a:r>
            <a:r>
              <a:rPr lang="en-US" sz="2400" baseline="-25000" dirty="0" smtClean="0">
                <a:cs typeface=""/>
              </a:rPr>
              <a:t>2</a:t>
            </a:r>
            <a:r>
              <a:rPr lang="en-US" sz="2400" dirty="0" smtClean="0">
                <a:cs typeface=""/>
              </a:rPr>
              <a:t>σ</a:t>
            </a:r>
            <a:r>
              <a:rPr lang="en-US" sz="2400" baseline="30000" dirty="0" smtClean="0">
                <a:cs typeface=""/>
              </a:rPr>
              <a:t>2</a:t>
            </a:r>
            <a:r>
              <a:rPr lang="en-US" sz="2400" baseline="-25000" dirty="0" smtClean="0">
                <a:cs typeface=""/>
              </a:rPr>
              <a:t>g2</a:t>
            </a:r>
            <a:r>
              <a:rPr lang="en-US" sz="2400" dirty="0" smtClean="0">
                <a:cs typeface=""/>
              </a:rPr>
              <a:t> + G</a:t>
            </a:r>
            <a:r>
              <a:rPr lang="en-US" sz="2400" baseline="-25000" dirty="0" smtClean="0">
                <a:cs typeface=""/>
              </a:rPr>
              <a:t>3</a:t>
            </a:r>
            <a:r>
              <a:rPr lang="en-US" sz="2400" dirty="0" smtClean="0">
                <a:cs typeface=""/>
              </a:rPr>
              <a:t>σ</a:t>
            </a:r>
            <a:r>
              <a:rPr lang="en-US" sz="2400" baseline="30000" dirty="0" smtClean="0">
                <a:cs typeface=""/>
              </a:rPr>
              <a:t>2</a:t>
            </a:r>
            <a:r>
              <a:rPr lang="en-US" sz="2400" baseline="-25000" dirty="0" smtClean="0">
                <a:cs typeface=""/>
              </a:rPr>
              <a:t>g3 </a:t>
            </a:r>
            <a:r>
              <a:rPr lang="en-US" sz="2400" dirty="0" smtClean="0">
                <a:cs typeface=""/>
              </a:rPr>
              <a:t>+ … + Iσ</a:t>
            </a:r>
            <a:r>
              <a:rPr lang="en-US" sz="2400" baseline="30000" dirty="0" smtClean="0">
                <a:cs typeface=""/>
              </a:rPr>
              <a:t>2</a:t>
            </a:r>
            <a:r>
              <a:rPr lang="en-US" sz="2400" baseline="-25000" dirty="0" smtClean="0">
                <a:cs typeface=""/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Estimating Multiple Genetic Variances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Advantages:</a:t>
            </a:r>
          </a:p>
          <a:p>
            <a:pPr lvl="1"/>
            <a:r>
              <a:rPr lang="en-US" sz="2400" dirty="0" smtClean="0"/>
              <a:t>Ability to question specific categories of CVs, by grouping similar </a:t>
            </a:r>
            <a:r>
              <a:rPr lang="en-US" sz="2400" dirty="0" err="1" smtClean="0"/>
              <a:t>SNPs</a:t>
            </a:r>
            <a:r>
              <a:rPr lang="en-US" sz="2400" dirty="0" smtClean="0"/>
              <a:t> together. </a:t>
            </a:r>
            <a:r>
              <a:rPr lang="en-US" sz="2400" dirty="0" smtClean="0"/>
              <a:t>Some examples of SNP categories: chromosome, expression, pathway, allele </a:t>
            </a:r>
            <a:r>
              <a:rPr lang="en-US" sz="2400" dirty="0" smtClean="0"/>
              <a:t>frequency, </a:t>
            </a:r>
            <a:r>
              <a:rPr lang="en-US" sz="2400" dirty="0" smtClean="0"/>
              <a:t>etc.</a:t>
            </a:r>
          </a:p>
          <a:p>
            <a:pPr lvl="1"/>
            <a:r>
              <a:rPr lang="en-US" sz="2400" dirty="0" smtClean="0"/>
              <a:t>Increase robustness of model to overestimates due to confounding of GRM due to: </a:t>
            </a:r>
          </a:p>
          <a:p>
            <a:pPr lvl="2"/>
            <a:r>
              <a:rPr lang="en-US" sz="2000" dirty="0" smtClean="0">
                <a:ea typeface="ＭＳ Ｐゴシック" pitchFamily="-111" charset="-128"/>
              </a:rPr>
              <a:t>Stratification </a:t>
            </a:r>
            <a:r>
              <a:rPr lang="en-US" sz="2000" dirty="0" smtClean="0">
                <a:ea typeface="ＭＳ Ｐゴシック" pitchFamily="-111" charset="-128"/>
              </a:rPr>
              <a:t>when</a:t>
            </a:r>
            <a:r>
              <a:rPr lang="en-US" sz="2000" dirty="0" smtClean="0">
                <a:ea typeface="ＭＳ Ｐゴシック" pitchFamily="-111" charset="-128"/>
              </a:rPr>
              <a:t> environmental influences </a:t>
            </a:r>
            <a:r>
              <a:rPr lang="en-US" sz="2000" b="1" dirty="0" smtClean="0">
                <a:ea typeface="ＭＳ Ｐゴシック" pitchFamily="-111" charset="-128"/>
              </a:rPr>
              <a:t>DO</a:t>
            </a:r>
            <a:r>
              <a:rPr lang="en-US" sz="2000" dirty="0" smtClean="0">
                <a:ea typeface="ＭＳ Ｐゴシック" pitchFamily="-111" charset="-128"/>
              </a:rPr>
              <a:t> differ by ethnicity: </a:t>
            </a:r>
            <a:r>
              <a:rPr lang="en-US" sz="2000" dirty="0" err="1" smtClean="0">
                <a:ea typeface="ＭＳ Ｐゴシック" pitchFamily="-111" charset="-128"/>
              </a:rPr>
              <a:t>π</a:t>
            </a:r>
            <a:r>
              <a:rPr lang="en-US" sz="2000" dirty="0" smtClean="0">
                <a:ea typeface="ＭＳ Ｐゴシック" pitchFamily="-111" charset="-128"/>
              </a:rPr>
              <a:t>-</a:t>
            </a:r>
            <a:r>
              <a:rPr lang="en-US" sz="2000" dirty="0" smtClean="0">
                <a:ea typeface="ＭＳ Ｐゴシック" pitchFamily="-111" charset="-128"/>
              </a:rPr>
              <a:t>hats </a:t>
            </a:r>
            <a:r>
              <a:rPr lang="en-US" sz="2000" dirty="0" smtClean="0">
                <a:ea typeface="ＭＳ Ｐゴシック" pitchFamily="-111" charset="-128"/>
              </a:rPr>
              <a:t>confounded </a:t>
            </a:r>
            <a:r>
              <a:rPr lang="en-US" sz="2000" dirty="0" err="1" smtClean="0">
                <a:ea typeface="ＭＳ Ｐゴシック" pitchFamily="-111" charset="-128"/>
              </a:rPr>
              <a:t>w</a:t>
            </a:r>
            <a:r>
              <a:rPr lang="en-US" sz="2000" dirty="0" smtClean="0">
                <a:ea typeface="ＭＳ Ｐゴシック" pitchFamily="-111" charset="-128"/>
              </a:rPr>
              <a:t>/ environmental </a:t>
            </a:r>
            <a:r>
              <a:rPr lang="en-US" sz="2000" dirty="0" smtClean="0">
                <a:ea typeface="ＭＳ Ｐゴシック" pitchFamily="-111" charset="-128"/>
              </a:rPr>
              <a:t>effects,</a:t>
            </a:r>
            <a:endParaRPr lang="en-US" sz="2000" dirty="0" smtClean="0">
              <a:ea typeface="ＭＳ Ｐゴシック" pitchFamily="-111" charset="-128"/>
            </a:endParaRPr>
          </a:p>
          <a:p>
            <a:pPr lvl="2"/>
            <a:r>
              <a:rPr lang="en-US" sz="2000" b="1" dirty="0" smtClean="0">
                <a:ea typeface="ＭＳ Ｐゴシック" pitchFamily="-111" charset="-128"/>
              </a:rPr>
              <a:t>Systematic</a:t>
            </a:r>
            <a:r>
              <a:rPr lang="en-US" sz="2000" dirty="0" smtClean="0">
                <a:ea typeface="ＭＳ Ｐゴシック" pitchFamily="-111" charset="-128"/>
              </a:rPr>
              <a:t> plate effects (e.g., case control data</a:t>
            </a:r>
            <a:r>
              <a:rPr lang="en-US" sz="2000" dirty="0" smtClean="0">
                <a:ea typeface="ＭＳ Ｐゴシック" pitchFamily="-111" charset="-128"/>
              </a:rPr>
              <a:t>)</a:t>
            </a:r>
            <a:r>
              <a:rPr lang="en-US" sz="2000" dirty="0" smtClean="0">
                <a:ea typeface="ＭＳ Ｐゴシック" pitchFamily="-111" charset="-128"/>
              </a:rPr>
              <a:t>: </a:t>
            </a:r>
            <a:r>
              <a:rPr lang="en-US" sz="2000" dirty="0" err="1" smtClean="0">
                <a:ea typeface="ＭＳ Ｐゴシック" pitchFamily="-111" charset="-128"/>
              </a:rPr>
              <a:t>π</a:t>
            </a:r>
            <a:r>
              <a:rPr lang="en-US" sz="2000" dirty="0" smtClean="0">
                <a:ea typeface="ＭＳ Ｐゴシック" pitchFamily="-111" charset="-128"/>
              </a:rPr>
              <a:t>-</a:t>
            </a:r>
            <a:r>
              <a:rPr lang="en-US" sz="2000" dirty="0" smtClean="0">
                <a:ea typeface="ＭＳ Ｐゴシック" pitchFamily="-111" charset="-128"/>
              </a:rPr>
              <a:t>hats confounded </a:t>
            </a:r>
            <a:r>
              <a:rPr lang="en-US" sz="2000" dirty="0" err="1" smtClean="0">
                <a:ea typeface="ＭＳ Ｐゴシック" pitchFamily="-111" charset="-128"/>
              </a:rPr>
              <a:t>w</a:t>
            </a:r>
            <a:r>
              <a:rPr lang="en-US" sz="2000" dirty="0" smtClean="0">
                <a:ea typeface="ＭＳ Ｐゴシック" pitchFamily="-111" charset="-128"/>
              </a:rPr>
              <a:t>/ genotyping artifacts,</a:t>
            </a:r>
          </a:p>
          <a:p>
            <a:pPr lvl="2"/>
            <a:r>
              <a:rPr lang="en-US" sz="2000" dirty="0" smtClean="0">
                <a:ea typeface="ＭＳ Ｐゴシック" pitchFamily="-111" charset="-128"/>
              </a:rPr>
              <a:t>Cryptic </a:t>
            </a:r>
            <a:r>
              <a:rPr lang="en-US" sz="2000" dirty="0" smtClean="0">
                <a:ea typeface="ＭＳ Ｐゴシック" pitchFamily="-111" charset="-128"/>
              </a:rPr>
              <a:t>relatedness: </a:t>
            </a:r>
            <a:r>
              <a:rPr lang="en-US" sz="2000" dirty="0" err="1" smtClean="0">
                <a:ea typeface="ＭＳ Ｐゴシック" pitchFamily="-111" charset="-128"/>
              </a:rPr>
              <a:t>π</a:t>
            </a:r>
            <a:r>
              <a:rPr lang="en-US" sz="2000" dirty="0" smtClean="0">
                <a:ea typeface="ＭＳ Ｐゴシック" pitchFamily="-111" charset="-128"/>
              </a:rPr>
              <a:t>-hats </a:t>
            </a:r>
            <a:r>
              <a:rPr lang="en-US" sz="2000" dirty="0" smtClean="0">
                <a:ea typeface="ＭＳ Ｐゴシック" pitchFamily="-111" charset="-128"/>
              </a:rPr>
              <a:t>confounded </a:t>
            </a:r>
            <a:r>
              <a:rPr lang="en-US" sz="2000" dirty="0" err="1" smtClean="0">
                <a:ea typeface="ＭＳ Ｐゴシック" pitchFamily="-111" charset="-128"/>
              </a:rPr>
              <a:t>w</a:t>
            </a:r>
            <a:r>
              <a:rPr lang="en-US" sz="2000" dirty="0" smtClean="0">
                <a:ea typeface="ＭＳ Ｐゴシック" pitchFamily="-111" charset="-128"/>
              </a:rPr>
              <a:t>/ rare or non-additive genetic variance, or shared environmental</a:t>
            </a:r>
            <a:r>
              <a:rPr lang="en-US" sz="2000" dirty="0" smtClean="0">
                <a:ea typeface="ＭＳ Ｐゴシック" pitchFamily="-111" charset="-128"/>
              </a:rPr>
              <a:t> effects</a:t>
            </a:r>
            <a:endParaRPr lang="en-US" sz="2000" dirty="0" smtClean="0">
              <a:ea typeface="ＭＳ Ｐゴシック" pitchFamily="-11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6" descr="scz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81138"/>
            <a:ext cx="9144000" cy="537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04900"/>
            <a:ext cx="9144000" cy="47879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1400" smtClean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096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SNP variances for schizophrenia, by chromosome in ethnically homogeneous sample</a:t>
            </a:r>
            <a:endParaRPr lang="en-US" sz="2800" smtClean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488668"/>
            <a:ext cx="2015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aseline="0" dirty="0" smtClean="0"/>
              <a:t>Lee et al., 2012</a:t>
            </a:r>
            <a:endParaRPr lang="en-US" sz="1800" baseline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SNP variances for schizophrenia, by chromosome in ethnically homogeneous sample</a:t>
            </a:r>
            <a:endParaRPr lang="en-US" sz="2800" dirty="0" smtClean="0">
              <a:ea typeface="ＭＳ Ｐゴシック" pitchFamily="-111" charset="-128"/>
              <a:cs typeface="ＭＳ Ｐゴシック" pitchFamily="-111" charset="-128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0" y="1481138"/>
            <a:ext cx="9144000" cy="5376862"/>
            <a:chOff x="0" y="1481138"/>
            <a:chExt cx="9144000" cy="5376862"/>
          </a:xfrm>
        </p:grpSpPr>
        <p:pic>
          <p:nvPicPr>
            <p:cNvPr id="40962" name="Picture 6" descr="scz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1481138"/>
              <a:ext cx="9144000" cy="5376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Left Brace 6"/>
            <p:cNvSpPr/>
            <p:nvPr/>
          </p:nvSpPr>
          <p:spPr bwMode="auto">
            <a:xfrm rot="5400000">
              <a:off x="5198534" y="2861734"/>
              <a:ext cx="406399" cy="812799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3000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997200" y="2235201"/>
              <a:ext cx="474133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aseline="0" dirty="0" err="1" smtClean="0"/>
                <a:t>SEs</a:t>
              </a:r>
              <a:r>
                <a:rPr lang="en-US" baseline="0" dirty="0" smtClean="0"/>
                <a:t> are large</a:t>
              </a:r>
            </a:p>
            <a:p>
              <a:pPr algn="ctr"/>
              <a:r>
                <a:rPr lang="en-US" sz="2000" baseline="0" dirty="0" smtClean="0"/>
                <a:t>So, comparisons aren’t usually feasible </a:t>
              </a:r>
              <a:endParaRPr lang="en-US" sz="2000" baseline="0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0" y="6488668"/>
            <a:ext cx="2015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aseline="0" dirty="0" smtClean="0"/>
              <a:t>Lee et al., 2012</a:t>
            </a:r>
            <a:endParaRPr lang="en-US" sz="1800" baseline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SNP variances for schizophrenia, by chromosome in ethnically homogeneous sample</a:t>
            </a:r>
            <a:endParaRPr lang="en-US" sz="2800" dirty="0" smtClean="0">
              <a:ea typeface="ＭＳ Ｐゴシック" pitchFamily="-111" charset="-128"/>
              <a:cs typeface="ＭＳ Ｐゴシック" pitchFamily="-111" charset="-128"/>
            </a:endParaRPr>
          </a:p>
        </p:txBody>
      </p:sp>
      <p:grpSp>
        <p:nvGrpSpPr>
          <p:cNvPr id="111" name="Group 110"/>
          <p:cNvGrpSpPr/>
          <p:nvPr/>
        </p:nvGrpSpPr>
        <p:grpSpPr>
          <a:xfrm>
            <a:off x="0" y="1388534"/>
            <a:ext cx="9144000" cy="5469466"/>
            <a:chOff x="0" y="1388534"/>
            <a:chExt cx="9144000" cy="5469466"/>
          </a:xfrm>
        </p:grpSpPr>
        <p:pic>
          <p:nvPicPr>
            <p:cNvPr id="40962" name="Picture 6" descr="scz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1481138"/>
              <a:ext cx="9144000" cy="5376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7" name="Elbow Connector 86"/>
            <p:cNvCxnSpPr/>
            <p:nvPr/>
          </p:nvCxnSpPr>
          <p:spPr bwMode="auto">
            <a:xfrm rot="5400000" flipH="1" flipV="1">
              <a:off x="4699003" y="4428069"/>
              <a:ext cx="338666" cy="220131"/>
            </a:xfrm>
            <a:prstGeom prst="bentConnector3">
              <a:avLst>
                <a:gd name="adj1" fmla="val 560000"/>
              </a:avLst>
            </a:prstGeom>
            <a:solidFill>
              <a:schemeClr val="accent1"/>
            </a:solidFill>
            <a:ln w="508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2099732" y="1388534"/>
              <a:ext cx="5571067" cy="138499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spc="600" baseline="0" dirty="0" smtClean="0">
                  <a:effectLst>
                    <a:glow rad="228600">
                      <a:schemeClr val="accent3">
                        <a:alpha val="75000"/>
                      </a:schemeClr>
                    </a:glow>
                    <a:outerShdw blurRad="50800" dist="38100" dir="8100000" algn="bl">
                      <a:srgbClr val="000000">
                        <a:alpha val="43000"/>
                      </a:srgbClr>
                    </a:outerShdw>
                  </a:effectLst>
                </a:rPr>
                <a:t>Look at Difference </a:t>
              </a:r>
            </a:p>
            <a:p>
              <a:pPr algn="ctr"/>
              <a:r>
                <a:rPr lang="en-US" b="1" spc="600" baseline="0" dirty="0" smtClean="0">
                  <a:effectLst>
                    <a:glow rad="228600">
                      <a:schemeClr val="accent3">
                        <a:alpha val="75000"/>
                      </a:schemeClr>
                    </a:glow>
                    <a:outerShdw blurRad="50800" dist="38100" dir="8100000" algn="bl">
                      <a:srgbClr val="000000">
                        <a:alpha val="43000"/>
                      </a:srgbClr>
                    </a:outerShdw>
                  </a:effectLst>
                </a:rPr>
                <a:t>In </a:t>
              </a:r>
              <a:r>
                <a:rPr lang="en-US" b="1" spc="600" baseline="0" dirty="0" smtClean="0">
                  <a:effectLst>
                    <a:glow rad="228600">
                      <a:schemeClr val="accent3">
                        <a:alpha val="75000"/>
                      </a:schemeClr>
                    </a:glow>
                    <a:outerShdw blurRad="50800" dist="38100" dir="8100000" algn="bl">
                      <a:srgbClr val="000000">
                        <a:alpha val="43000"/>
                      </a:srgbClr>
                    </a:outerShdw>
                    <a:reflection blurRad="6350" stA="55000" endA="300" endPos="45500" dir="5400000" sy="-100000" algn="bl" rotWithShape="0"/>
                  </a:effectLst>
                </a:rPr>
                <a:t>Sums</a:t>
              </a:r>
              <a:r>
                <a:rPr lang="en-US" b="1" spc="600" baseline="0" dirty="0" smtClean="0">
                  <a:effectLst>
                    <a:glow rad="228600">
                      <a:schemeClr val="accent3">
                        <a:alpha val="75000"/>
                      </a:schemeClr>
                    </a:glow>
                    <a:outerShdw blurRad="50800" dist="38100" dir="8100000" algn="bl">
                      <a:srgbClr val="000000">
                        <a:alpha val="43000"/>
                      </a:srgbClr>
                    </a:outerShdw>
                  </a:effectLst>
                </a:rPr>
                <a:t> of </a:t>
              </a:r>
            </a:p>
            <a:p>
              <a:pPr algn="ctr"/>
              <a:r>
                <a:rPr lang="en-US" b="1" spc="600" baseline="0" dirty="0" smtClean="0">
                  <a:effectLst>
                    <a:glow rad="228600">
                      <a:schemeClr val="accent3">
                        <a:alpha val="75000"/>
                      </a:schemeClr>
                    </a:glow>
                    <a:outerShdw blurRad="50800" dist="38100" dir="8100000" algn="bl">
                      <a:srgbClr val="000000">
                        <a:alpha val="43000"/>
                      </a:srgbClr>
                    </a:outerShdw>
                  </a:effectLst>
                </a:rPr>
                <a:t>Point Estimates</a:t>
              </a:r>
              <a:endParaRPr lang="en-US" b="1" spc="600" baseline="0" dirty="0">
                <a:effectLst>
                  <a:glow rad="228600">
                    <a:schemeClr val="accent3">
                      <a:alpha val="75000"/>
                    </a:schemeClr>
                  </a:glow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0" y="6488668"/>
            <a:ext cx="2015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aseline="0" dirty="0" smtClean="0"/>
              <a:t>Lee et al., 2012</a:t>
            </a:r>
            <a:endParaRPr lang="en-US" sz="1800" baseline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Text Box 2"/>
          <p:cNvSpPr txBox="1">
            <a:spLocks noChangeArrowheads="1"/>
          </p:cNvSpPr>
          <p:nvPr/>
        </p:nvSpPr>
        <p:spPr bwMode="auto">
          <a:xfrm>
            <a:off x="0" y="1990725"/>
            <a:ext cx="9144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120000"/>
              <a:buFont typeface="Wingdings" pitchFamily="-1" charset="2"/>
              <a:buNone/>
              <a:defRPr/>
            </a:pPr>
            <a:endParaRPr lang="en-US" sz="3000" baseline="0">
              <a:effectLst>
                <a:outerShdw blurRad="38100" dist="38100" dir="2700000" algn="tl">
                  <a:srgbClr val="DDDDDD"/>
                </a:outerShdw>
              </a:effectLst>
              <a:latin typeface="Times New Roman" pitchFamily="-1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120000"/>
              <a:buFont typeface="Wingdings" pitchFamily="-1" charset="2"/>
              <a:buNone/>
              <a:defRPr/>
            </a:pPr>
            <a:endParaRPr lang="en-US" sz="3000" baseline="0">
              <a:latin typeface="Times New Roman" pitchFamily="-1" charset="0"/>
            </a:endParaRPr>
          </a:p>
        </p:txBody>
      </p:sp>
      <p:sp>
        <p:nvSpPr>
          <p:cNvPr id="218115" name="Rectangle 3"/>
          <p:cNvSpPr>
            <a:spLocks noChangeArrowheads="1"/>
          </p:cNvSpPr>
          <p:nvPr/>
        </p:nvSpPr>
        <p:spPr bwMode="auto">
          <a:xfrm>
            <a:off x="0" y="1143000"/>
            <a:ext cx="9144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-111" charset="2"/>
              <a:buChar char="n"/>
              <a:defRPr/>
            </a:pPr>
            <a:r>
              <a:rPr lang="en-US" baseline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1" charset="0"/>
              </a:rPr>
              <a:t>Issues and extensions of GCTA (de Candia)</a:t>
            </a:r>
          </a:p>
          <a:p>
            <a:pPr marL="1333500" lvl="1" indent="-609600">
              <a:spcBef>
                <a:spcPct val="20000"/>
              </a:spcBef>
              <a:buClr>
                <a:srgbClr val="000000"/>
              </a:buClr>
              <a:buSzPct val="75000"/>
              <a:buFont typeface="Wingdings" pitchFamily="-111" charset="2"/>
              <a:buChar char="n"/>
              <a:defRPr/>
            </a:pPr>
            <a:r>
              <a:rPr lang="en-US" sz="2000" baseline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1" charset="0"/>
              </a:rPr>
              <a:t>SNP variance estimates and heritability</a:t>
            </a:r>
          </a:p>
          <a:p>
            <a:pPr marL="1333500" lvl="1" indent="-609600">
              <a:spcBef>
                <a:spcPct val="20000"/>
              </a:spcBef>
              <a:buClr>
                <a:srgbClr val="000000"/>
              </a:buClr>
              <a:buSzPct val="75000"/>
              <a:buFont typeface="Wingdings" pitchFamily="-111" charset="2"/>
              <a:buChar char="n"/>
              <a:defRPr/>
            </a:pPr>
            <a:r>
              <a:rPr lang="en-US" sz="2000" baseline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1" charset="0"/>
              </a:rPr>
              <a:t>Estimating multiple genetic variances</a:t>
            </a:r>
          </a:p>
          <a:p>
            <a:pPr marL="1333500" lvl="1" indent="-609600">
              <a:spcBef>
                <a:spcPct val="20000"/>
              </a:spcBef>
              <a:buClr>
                <a:srgbClr val="000000"/>
              </a:buClr>
              <a:buSzPct val="75000"/>
              <a:buFont typeface="Wingdings" pitchFamily="-111" charset="2"/>
              <a:buChar char="n"/>
              <a:defRPr/>
            </a:pPr>
            <a:r>
              <a:rPr lang="en-US" sz="2000" b="1" u="sng" baseline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1" charset="0"/>
              </a:rPr>
              <a:t>Bivariate models</a:t>
            </a:r>
          </a:p>
          <a:p>
            <a:pPr marL="1333500" lvl="1" indent="-609600">
              <a:spcBef>
                <a:spcPct val="20000"/>
              </a:spcBef>
              <a:buClr>
                <a:srgbClr val="000000"/>
              </a:buClr>
              <a:buSzPct val="75000"/>
              <a:buFont typeface="Wingdings" pitchFamily="-111" charset="2"/>
              <a:buChar char="n"/>
              <a:defRPr/>
            </a:pPr>
            <a:r>
              <a:rPr lang="en-US" sz="2000" baseline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1" charset="0"/>
              </a:rPr>
              <a:t>Practical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203200" y="100013"/>
            <a:ext cx="8751888" cy="89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4400" baseline="0">
                <a:solidFill>
                  <a:srgbClr val="0000FF"/>
                </a:solidFill>
              </a:rPr>
              <a:t>Outline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30000">
            <a:ln>
              <a:noFill/>
            </a:ln>
            <a:solidFill>
              <a:schemeClr val="tx1"/>
            </a:solidFill>
            <a:effectLst/>
            <a:latin typeface="Arial" pitchFamily="-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30000">
            <a:ln>
              <a:noFill/>
            </a:ln>
            <a:solidFill>
              <a:schemeClr val="tx1"/>
            </a:solidFill>
            <a:effectLst/>
            <a:latin typeface="Arial" pitchFamily="-1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19353</TotalTime>
  <Words>2211</Words>
  <Application>Microsoft Macintosh PowerPoint</Application>
  <PresentationFormat>On-screen Show (4:3)</PresentationFormat>
  <Paragraphs>235</Paragraphs>
  <Slides>30</Slides>
  <Notes>28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Default Design</vt:lpstr>
      <vt:lpstr>Slide 1</vt:lpstr>
      <vt:lpstr>Slide 2</vt:lpstr>
      <vt:lpstr>Slide 3</vt:lpstr>
      <vt:lpstr>Estimating Multiple Genetic Variances</vt:lpstr>
      <vt:lpstr>Estimating Multiple Genetic Variances</vt:lpstr>
      <vt:lpstr>SNP variances for schizophrenia, by chromosome in ethnically homogeneous sample</vt:lpstr>
      <vt:lpstr>SNP variances for schizophrenia, by chromosome in ethnically homogeneous sample</vt:lpstr>
      <vt:lpstr>SNP variances for schizophrenia, by chromosome in ethnically homogeneous sample</vt:lpstr>
      <vt:lpstr>Slide 9</vt:lpstr>
      <vt:lpstr>Bivariate Models</vt:lpstr>
      <vt:lpstr>Bivariate Models</vt:lpstr>
      <vt:lpstr>Bivariate Models</vt:lpstr>
      <vt:lpstr>Slide 13</vt:lpstr>
      <vt:lpstr>SNP-h2 &lt; Narrow-sense h2*</vt:lpstr>
      <vt:lpstr>Max R2 as function of SNP MAF for several CV allele frequencies</vt:lpstr>
      <vt:lpstr>SNP-h2 &lt; Narrow-sense h2*</vt:lpstr>
      <vt:lpstr>SNP variances for simulated trait, as a function of stratification</vt:lpstr>
      <vt:lpstr>SNP-h2 &lt; Narrow-sense h2*</vt:lpstr>
      <vt:lpstr>Slide 19</vt:lpstr>
      <vt:lpstr>Practical Objectives</vt:lpstr>
      <vt:lpstr>GCTA Software</vt:lpstr>
      <vt:lpstr>Input Files</vt:lpstr>
      <vt:lpstr>Data management</vt:lpstr>
      <vt:lpstr>Calculating GRM</vt:lpstr>
      <vt:lpstr>Genetic Relationship Matrix (GRM)</vt:lpstr>
      <vt:lpstr>Estimating SNP h2</vt:lpstr>
      <vt:lpstr>Phenotype File</vt:lpstr>
      <vt:lpstr>Help and Questions</vt:lpstr>
      <vt:lpstr>Results</vt:lpstr>
      <vt:lpstr>From Wikipedia “Apples and Oranges”</vt:lpstr>
    </vt:vector>
  </TitlesOfParts>
  <Company>VIPBG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Hermine Maes</dc:creator>
  <cp:lastModifiedBy>Teresa de Candia</cp:lastModifiedBy>
  <cp:revision>331</cp:revision>
  <cp:lastPrinted>2008-06-23T21:41:05Z</cp:lastPrinted>
  <dcterms:created xsi:type="dcterms:W3CDTF">2015-03-05T05:24:07Z</dcterms:created>
  <dcterms:modified xsi:type="dcterms:W3CDTF">2015-03-05T17:17:23Z</dcterms:modified>
</cp:coreProperties>
</file>