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83" r:id="rId4"/>
    <p:sldId id="284" r:id="rId5"/>
    <p:sldId id="266" r:id="rId6"/>
    <p:sldId id="286" r:id="rId7"/>
    <p:sldId id="287" r:id="rId8"/>
    <p:sldId id="288" r:id="rId9"/>
    <p:sldId id="289" r:id="rId10"/>
    <p:sldId id="280" r:id="rId11"/>
    <p:sldId id="298" r:id="rId12"/>
    <p:sldId id="285" r:id="rId13"/>
    <p:sldId id="299" r:id="rId14"/>
    <p:sldId id="292" r:id="rId15"/>
    <p:sldId id="290" r:id="rId16"/>
    <p:sldId id="291" r:id="rId17"/>
    <p:sldId id="293" r:id="rId18"/>
    <p:sldId id="300" r:id="rId19"/>
    <p:sldId id="294" r:id="rId20"/>
    <p:sldId id="296" r:id="rId21"/>
    <p:sldId id="295" r:id="rId22"/>
    <p:sldId id="301" r:id="rId23"/>
    <p:sldId id="297" r:id="rId24"/>
    <p:sldId id="302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8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6D47-1B04-5E4F-88C4-7A81357EBA68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0353-DE44-9847-B544-590F7368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44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6D47-1B04-5E4F-88C4-7A81357EBA68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0353-DE44-9847-B544-590F7368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126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6D47-1B04-5E4F-88C4-7A81357EBA68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0353-DE44-9847-B544-590F7368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906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6D47-1B04-5E4F-88C4-7A81357EBA68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0353-DE44-9847-B544-590F7368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7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6D47-1B04-5E4F-88C4-7A81357EBA68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0353-DE44-9847-B544-590F7368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75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6D47-1B04-5E4F-88C4-7A81357EBA68}" type="datetimeFigureOut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0353-DE44-9847-B544-590F7368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9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6D47-1B04-5E4F-88C4-7A81357EBA68}" type="datetimeFigureOut">
              <a:rPr lang="en-US" smtClean="0"/>
              <a:t>3/5/15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0353-DE44-9847-B544-590F7368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06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6D47-1B04-5E4F-88C4-7A81357EBA68}" type="datetimeFigureOut">
              <a:rPr lang="en-US" smtClean="0"/>
              <a:t>3/5/15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0353-DE44-9847-B544-590F7368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1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6D47-1B04-5E4F-88C4-7A81357EBA68}" type="datetimeFigureOut">
              <a:rPr lang="en-US" smtClean="0"/>
              <a:t>3/5/15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0353-DE44-9847-B544-590F7368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2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6D47-1B04-5E4F-88C4-7A81357EBA68}" type="datetimeFigureOut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0353-DE44-9847-B544-590F7368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96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6D47-1B04-5E4F-88C4-7A81357EBA68}" type="datetimeFigureOut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0353-DE44-9847-B544-590F7368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C6D47-1B04-5E4F-88C4-7A81357EBA68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40353-DE44-9847-B544-590F7368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78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913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Practical: </a:t>
            </a:r>
            <a:r>
              <a:rPr lang="en-US" i="1" dirty="0" smtClean="0"/>
              <a:t>De novo</a:t>
            </a:r>
            <a:r>
              <a:rPr lang="en-US" dirty="0" smtClean="0"/>
              <a:t> mutation identification and analysis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97958"/>
            <a:ext cx="6400800" cy="1752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Instructor: Daniel P Howrigan</a:t>
            </a:r>
          </a:p>
          <a:p>
            <a:r>
              <a:rPr lang="en-US" dirty="0" smtClean="0"/>
              <a:t>Massachusetts General Hospital, Boston, MA</a:t>
            </a:r>
          </a:p>
          <a:p>
            <a:r>
              <a:rPr lang="en-US" dirty="0" smtClean="0"/>
              <a:t>Broad Institute, Cambridge, MA</a:t>
            </a:r>
          </a:p>
          <a:p>
            <a:endParaRPr lang="en-US" dirty="0" smtClean="0"/>
          </a:p>
          <a:p>
            <a:r>
              <a:rPr lang="en-US" i="1" dirty="0" smtClean="0"/>
              <a:t>2015 International workshop on statistical genetic methods for human complex traits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42584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61433" y="324758"/>
            <a:ext cx="6724918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practical: </a:t>
            </a:r>
            <a:r>
              <a:rPr lang="en-US" sz="2400" b="1" i="1" dirty="0" smtClean="0"/>
              <a:t>de novo</a:t>
            </a:r>
            <a:r>
              <a:rPr lang="en-US" sz="2400" b="1" dirty="0" smtClean="0"/>
              <a:t> identification</a:t>
            </a:r>
          </a:p>
          <a:p>
            <a:endParaRPr lang="en-US" dirty="0" smtClean="0"/>
          </a:p>
          <a:p>
            <a:r>
              <a:rPr lang="en-US" dirty="0" smtClean="0"/>
              <a:t>data directory: /faculty/</a:t>
            </a:r>
            <a:r>
              <a:rPr lang="en-US" dirty="0" err="1" smtClean="0"/>
              <a:t>dan</a:t>
            </a:r>
            <a:r>
              <a:rPr lang="en-US" dirty="0" smtClean="0"/>
              <a:t>/practical_2015/</a:t>
            </a:r>
          </a:p>
          <a:p>
            <a:endParaRPr lang="en-US" dirty="0" smtClean="0"/>
          </a:p>
          <a:p>
            <a:r>
              <a:rPr lang="en-US" b="1" dirty="0" smtClean="0"/>
              <a:t>Family file:</a:t>
            </a:r>
            <a:r>
              <a:rPr lang="en-US" dirty="0" smtClean="0"/>
              <a:t> </a:t>
            </a:r>
            <a:r>
              <a:rPr lang="en-US" dirty="0" err="1" smtClean="0"/>
              <a:t>denovo-example.fam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2 families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Child/</a:t>
            </a:r>
            <a:r>
              <a:rPr lang="en-US" dirty="0" err="1"/>
              <a:t>p</a:t>
            </a:r>
            <a:r>
              <a:rPr lang="en-US" dirty="0" err="1" smtClean="0"/>
              <a:t>roband</a:t>
            </a:r>
            <a:r>
              <a:rPr lang="en-US" dirty="0" smtClean="0"/>
              <a:t> diagnosed with disorder and parents are unaffected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File format identical to PLINK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r>
              <a:rPr lang="en-US" b="1" dirty="0" smtClean="0"/>
              <a:t>VCF file:</a:t>
            </a:r>
            <a:r>
              <a:rPr lang="en-US" dirty="0" smtClean="0"/>
              <a:t> </a:t>
            </a:r>
            <a:r>
              <a:rPr lang="en-US" dirty="0" err="1"/>
              <a:t>denovo-</a:t>
            </a:r>
            <a:r>
              <a:rPr lang="en-US" dirty="0" err="1" smtClean="0"/>
              <a:t>example.vcf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Header has a lot of “meta-information” on the file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853 variants in Chromosome 1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4042" y="3958816"/>
            <a:ext cx="6002590" cy="20313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Command line: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mkdir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denovo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cp</a:t>
            </a:r>
            <a:r>
              <a:rPr lang="en-US" dirty="0" smtClean="0">
                <a:latin typeface="Courier"/>
                <a:cs typeface="Courier"/>
              </a:rPr>
              <a:t> -r /</a:t>
            </a:r>
            <a:r>
              <a:rPr lang="en-US" dirty="0">
                <a:latin typeface="Courier"/>
                <a:cs typeface="Courier"/>
              </a:rPr>
              <a:t>faculty/</a:t>
            </a:r>
            <a:r>
              <a:rPr lang="en-US" dirty="0" err="1">
                <a:latin typeface="Courier"/>
                <a:cs typeface="Courier"/>
              </a:rPr>
              <a:t>dan</a:t>
            </a:r>
            <a:r>
              <a:rPr lang="en-US" dirty="0">
                <a:latin typeface="Courier"/>
                <a:cs typeface="Courier"/>
              </a:rPr>
              <a:t>/practical_2015</a:t>
            </a:r>
            <a:r>
              <a:rPr lang="en-US" dirty="0" smtClean="0">
                <a:latin typeface="Courier"/>
                <a:cs typeface="Courier"/>
              </a:rPr>
              <a:t>/* </a:t>
            </a:r>
            <a:r>
              <a:rPr lang="en-US" dirty="0" err="1" smtClean="0">
                <a:latin typeface="Courier"/>
                <a:cs typeface="Courier"/>
              </a:rPr>
              <a:t>denovo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cd </a:t>
            </a:r>
            <a:r>
              <a:rPr lang="en-US" dirty="0" err="1">
                <a:latin typeface="Courier"/>
                <a:cs typeface="Courier"/>
              </a:rPr>
              <a:t>denovo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less </a:t>
            </a:r>
            <a:r>
              <a:rPr lang="en-US" dirty="0" err="1" smtClean="0">
                <a:latin typeface="Courier"/>
                <a:cs typeface="Courier"/>
              </a:rPr>
              <a:t>denovo-example.fam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less -S </a:t>
            </a:r>
            <a:r>
              <a:rPr lang="en-US" dirty="0" err="1" smtClean="0">
                <a:latin typeface="Courier"/>
                <a:cs typeface="Courier"/>
              </a:rPr>
              <a:t>denovo-example.vcf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4042" y="6427028"/>
            <a:ext cx="3269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press q to exit the ‘less’ program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4636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6639" y="1022968"/>
            <a:ext cx="4601979" cy="160043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"/>
                <a:cs typeface="Courier"/>
              </a:rPr>
              <a:t>fam1    child1  father1 mother1 1       2</a:t>
            </a:r>
          </a:p>
          <a:p>
            <a:r>
              <a:rPr lang="en-US" sz="1400" dirty="0">
                <a:latin typeface="Courier"/>
                <a:cs typeface="Courier"/>
              </a:rPr>
              <a:t>fam1    father1 0       0       1       1</a:t>
            </a:r>
          </a:p>
          <a:p>
            <a:r>
              <a:rPr lang="en-US" sz="1400" dirty="0">
                <a:latin typeface="Courier"/>
                <a:cs typeface="Courier"/>
              </a:rPr>
              <a:t>fam1    mother1 0       0       2       1</a:t>
            </a:r>
          </a:p>
          <a:p>
            <a:r>
              <a:rPr lang="en-US" sz="1400" dirty="0">
                <a:latin typeface="Courier"/>
                <a:cs typeface="Courier"/>
              </a:rPr>
              <a:t>fam2    child2  father2 mother2 2       2</a:t>
            </a:r>
          </a:p>
          <a:p>
            <a:r>
              <a:rPr lang="en-US" sz="1400" dirty="0">
                <a:latin typeface="Courier"/>
                <a:cs typeface="Courier"/>
              </a:rPr>
              <a:t>fam2    father2 0       0       1       1</a:t>
            </a:r>
          </a:p>
          <a:p>
            <a:r>
              <a:rPr lang="en-US" sz="1400" dirty="0">
                <a:latin typeface="Courier"/>
                <a:cs typeface="Courier"/>
              </a:rPr>
              <a:t>fam2    mother2 0       0       2       1</a:t>
            </a:r>
          </a:p>
          <a:p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846639" y="626653"/>
            <a:ext cx="950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  <a:r>
              <a:rPr lang="en-US" dirty="0" err="1" smtClean="0"/>
              <a:t>fam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545" y="4032606"/>
            <a:ext cx="9046066" cy="193899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000" dirty="0"/>
              <a:t>##</a:t>
            </a:r>
            <a:r>
              <a:rPr lang="en-US" sz="1000" dirty="0" err="1"/>
              <a:t>fileformat</a:t>
            </a:r>
            <a:r>
              <a:rPr lang="en-US" sz="1000" dirty="0"/>
              <a:t>=VCFv4.1    </a:t>
            </a:r>
          </a:p>
          <a:p>
            <a:r>
              <a:rPr lang="en-US" sz="1000" dirty="0"/>
              <a:t>##FILTER=&lt;ID=</a:t>
            </a:r>
            <a:r>
              <a:rPr lang="en-US" sz="1000" dirty="0" err="1"/>
              <a:t>LowQual,Description</a:t>
            </a:r>
            <a:r>
              <a:rPr lang="en-US" sz="1000" dirty="0"/>
              <a:t>="Low quality"&gt; </a:t>
            </a:r>
          </a:p>
          <a:p>
            <a:r>
              <a:rPr lang="en-US" sz="1000" dirty="0"/>
              <a:t>##FORMAT=&lt;ID=</a:t>
            </a:r>
            <a:r>
              <a:rPr lang="en-US" sz="1000" dirty="0" err="1"/>
              <a:t>AD,Number</a:t>
            </a:r>
            <a:r>
              <a:rPr lang="en-US" sz="1000" dirty="0"/>
              <a:t>=.,Type=</a:t>
            </a:r>
            <a:r>
              <a:rPr lang="en-US" sz="1000" dirty="0" err="1"/>
              <a:t>Integer,Description</a:t>
            </a:r>
            <a:r>
              <a:rPr lang="en-US" sz="1000" dirty="0"/>
              <a:t>="Allelic depths for the ref and alt alleles in the order listed"&gt;     </a:t>
            </a:r>
          </a:p>
          <a:p>
            <a:r>
              <a:rPr lang="en-US" sz="1000" dirty="0"/>
              <a:t>##FORMAT=&lt;ID=</a:t>
            </a:r>
            <a:r>
              <a:rPr lang="en-US" sz="1000" dirty="0" err="1"/>
              <a:t>DP,Number</a:t>
            </a:r>
            <a:r>
              <a:rPr lang="en-US" sz="1000" dirty="0"/>
              <a:t>=1,Type=</a:t>
            </a:r>
            <a:r>
              <a:rPr lang="en-US" sz="1000" dirty="0" err="1"/>
              <a:t>Integer,Description</a:t>
            </a:r>
            <a:r>
              <a:rPr lang="en-US" sz="1000" dirty="0"/>
              <a:t>="Approximate read depth (reads with MQ=255 or with bad mates are filtered)"&gt;  </a:t>
            </a:r>
          </a:p>
          <a:p>
            <a:r>
              <a:rPr lang="en-US" sz="1000" dirty="0"/>
              <a:t>##FORMAT=&lt;ID=</a:t>
            </a:r>
            <a:r>
              <a:rPr lang="en-US" sz="1000" dirty="0" err="1"/>
              <a:t>GQ,Number</a:t>
            </a:r>
            <a:r>
              <a:rPr lang="en-US" sz="1000" dirty="0"/>
              <a:t>=1,Type=</a:t>
            </a:r>
            <a:r>
              <a:rPr lang="en-US" sz="1000" dirty="0" err="1"/>
              <a:t>Integer,Description</a:t>
            </a:r>
            <a:r>
              <a:rPr lang="en-US" sz="1000" dirty="0"/>
              <a:t>="Genotype Quality"&gt;   </a:t>
            </a:r>
          </a:p>
          <a:p>
            <a:r>
              <a:rPr lang="en-US" sz="1000" dirty="0"/>
              <a:t>##FORMAT=&lt;ID=</a:t>
            </a:r>
            <a:r>
              <a:rPr lang="en-US" sz="1000" dirty="0" err="1"/>
              <a:t>GT,Number</a:t>
            </a:r>
            <a:r>
              <a:rPr lang="en-US" sz="1000" dirty="0"/>
              <a:t>=1,Type=</a:t>
            </a:r>
            <a:r>
              <a:rPr lang="en-US" sz="1000" dirty="0" err="1"/>
              <a:t>String,Description</a:t>
            </a:r>
            <a:r>
              <a:rPr lang="en-US" sz="1000" dirty="0"/>
              <a:t>="Genotype"&gt;    </a:t>
            </a:r>
          </a:p>
          <a:p>
            <a:r>
              <a:rPr lang="en-US" sz="1000" dirty="0"/>
              <a:t>##FORMAT=&lt;ID=</a:t>
            </a:r>
            <a:r>
              <a:rPr lang="en-US" sz="1000" dirty="0" err="1"/>
              <a:t>PL,Number</a:t>
            </a:r>
            <a:r>
              <a:rPr lang="en-US" sz="1000" dirty="0"/>
              <a:t>=</a:t>
            </a:r>
            <a:r>
              <a:rPr lang="en-US" sz="1000" dirty="0" err="1"/>
              <a:t>G,Type</a:t>
            </a:r>
            <a:r>
              <a:rPr lang="en-US" sz="1000" dirty="0"/>
              <a:t>=</a:t>
            </a:r>
            <a:r>
              <a:rPr lang="en-US" sz="1000" dirty="0" err="1"/>
              <a:t>Integer,Description</a:t>
            </a:r>
            <a:r>
              <a:rPr lang="en-US" sz="1000" dirty="0"/>
              <a:t>="Normalized, </a:t>
            </a:r>
            <a:r>
              <a:rPr lang="en-US" sz="1000" dirty="0" err="1"/>
              <a:t>Phred</a:t>
            </a:r>
            <a:r>
              <a:rPr lang="en-US" sz="1000" dirty="0"/>
              <a:t>-scaled likelihoods for genotypes as defined in the VCF specification"&gt;</a:t>
            </a:r>
          </a:p>
          <a:p>
            <a:r>
              <a:rPr lang="en-US" sz="1000" dirty="0"/>
              <a:t>##INFO=&lt;ID=</a:t>
            </a:r>
            <a:r>
              <a:rPr lang="en-US" sz="1000" dirty="0" err="1"/>
              <a:t>AC,Number</a:t>
            </a:r>
            <a:r>
              <a:rPr lang="en-US" sz="1000" dirty="0"/>
              <a:t>=</a:t>
            </a:r>
            <a:r>
              <a:rPr lang="en-US" sz="1000" dirty="0" err="1"/>
              <a:t>A,Type</a:t>
            </a:r>
            <a:r>
              <a:rPr lang="en-US" sz="1000" dirty="0"/>
              <a:t>=</a:t>
            </a:r>
            <a:r>
              <a:rPr lang="en-US" sz="1000" dirty="0" err="1"/>
              <a:t>Integer,Description</a:t>
            </a:r>
            <a:r>
              <a:rPr lang="en-US" sz="1000" dirty="0"/>
              <a:t>="Allele count in genotypes, for each ALT allele, in the same order as listed"&gt;  </a:t>
            </a:r>
          </a:p>
          <a:p>
            <a:r>
              <a:rPr lang="en-US" sz="1000" dirty="0"/>
              <a:t>##INFO=&lt;ID=</a:t>
            </a:r>
            <a:r>
              <a:rPr lang="en-US" sz="1000" dirty="0" err="1"/>
              <a:t>MQ,Number</a:t>
            </a:r>
            <a:r>
              <a:rPr lang="en-US" sz="1000" dirty="0"/>
              <a:t>=1,Type=</a:t>
            </a:r>
            <a:r>
              <a:rPr lang="en-US" sz="1000" dirty="0" err="1"/>
              <a:t>Float,Description</a:t>
            </a:r>
            <a:r>
              <a:rPr lang="en-US" sz="1000" dirty="0"/>
              <a:t>="RMS Mapping Quality"&gt;    </a:t>
            </a:r>
          </a:p>
          <a:p>
            <a:r>
              <a:rPr lang="en-US" sz="1000" dirty="0"/>
              <a:t>##reference=file:///</a:t>
            </a:r>
            <a:r>
              <a:rPr lang="en-US" sz="1000" dirty="0" err="1"/>
              <a:t>seq</a:t>
            </a:r>
            <a:r>
              <a:rPr lang="en-US" sz="1000" dirty="0"/>
              <a:t>/references/Homo_sapiens_assembly19/v1/Homo_sapiens_assembly19.fasta     </a:t>
            </a:r>
          </a:p>
          <a:p>
            <a:r>
              <a:rPr lang="en-US" sz="1000" dirty="0"/>
              <a:t>#CHROM  POS     ID      REF     ALT     QUAL    FILTER  INFO    FORMAT  mother1 child1  father1 child2  father2 mother2</a:t>
            </a:r>
          </a:p>
          <a:p>
            <a:r>
              <a:rPr lang="en-US" sz="1000" dirty="0"/>
              <a:t>1       69511   rs75062661      A       G       3582006634117.21        VQSRTrancheSNP99.50to99.90      AC=6815...  1/1:1,245:246:99:3752,354,0     1/1:0,235:235:99:3866,325,0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4704" y="3589215"/>
            <a:ext cx="857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  <a:r>
              <a:rPr lang="en-US" dirty="0" err="1" smtClean="0"/>
              <a:t>vcf</a:t>
            </a:r>
            <a:r>
              <a:rPr lang="en-US" dirty="0" smtClean="0"/>
              <a:t>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397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61433" y="771562"/>
            <a:ext cx="728917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practical: </a:t>
            </a:r>
            <a:r>
              <a:rPr lang="en-US" sz="2400" b="1" i="1" dirty="0" smtClean="0"/>
              <a:t>de novo</a:t>
            </a:r>
            <a:r>
              <a:rPr lang="en-US" sz="2400" b="1" dirty="0" smtClean="0"/>
              <a:t> identification</a:t>
            </a:r>
          </a:p>
          <a:p>
            <a:endParaRPr lang="en-US" dirty="0" smtClean="0"/>
          </a:p>
          <a:p>
            <a:r>
              <a:rPr lang="en-US" dirty="0" smtClean="0"/>
              <a:t>data directory: /faculty/</a:t>
            </a:r>
            <a:r>
              <a:rPr lang="en-US" dirty="0" err="1" smtClean="0"/>
              <a:t>dan</a:t>
            </a:r>
            <a:r>
              <a:rPr lang="en-US" dirty="0" smtClean="0"/>
              <a:t>/practical_2015/</a:t>
            </a:r>
          </a:p>
          <a:p>
            <a:endParaRPr lang="en-US" dirty="0" smtClean="0"/>
          </a:p>
          <a:p>
            <a:r>
              <a:rPr lang="en-US" b="1" dirty="0" smtClean="0"/>
              <a:t>Python program:</a:t>
            </a:r>
            <a:r>
              <a:rPr lang="en-US" dirty="0" smtClean="0"/>
              <a:t> de_novo_finder_3.py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Scans through VCF for </a:t>
            </a:r>
            <a:r>
              <a:rPr lang="en-US" i="1" dirty="0" smtClean="0"/>
              <a:t>de novo</a:t>
            </a:r>
            <a:r>
              <a:rPr lang="en-US" dirty="0" smtClean="0"/>
              <a:t> variants that pass thresholds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Returns a tab delimited list of </a:t>
            </a:r>
            <a:r>
              <a:rPr lang="en-US" i="1" dirty="0" smtClean="0"/>
              <a:t>de novo</a:t>
            </a:r>
            <a:r>
              <a:rPr lang="en-US" dirty="0" smtClean="0"/>
              <a:t> variants and genotype information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r>
              <a:rPr lang="en-US" b="1" dirty="0" smtClean="0"/>
              <a:t>Using MAF as an additional QC parameter:</a:t>
            </a:r>
            <a:r>
              <a:rPr lang="en-US" dirty="0" smtClean="0"/>
              <a:t> </a:t>
            </a:r>
            <a:r>
              <a:rPr lang="en-US" dirty="0"/>
              <a:t>all_ESP_counts_5.28.13.txt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Exonic</a:t>
            </a:r>
            <a:r>
              <a:rPr lang="en-US" dirty="0" smtClean="0"/>
              <a:t> variants and allele frequencies from 5K+ </a:t>
            </a:r>
            <a:r>
              <a:rPr lang="en-US" dirty="0" err="1" smtClean="0"/>
              <a:t>exomes</a:t>
            </a:r>
            <a:r>
              <a:rPr lang="en-US" dirty="0" smtClean="0"/>
              <a:t> 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4042" y="4593762"/>
            <a:ext cx="4894414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Command line: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less -</a:t>
            </a:r>
            <a:r>
              <a:rPr lang="en-US">
                <a:latin typeface="Courier"/>
                <a:cs typeface="Courier"/>
              </a:rPr>
              <a:t>S </a:t>
            </a:r>
            <a:r>
              <a:rPr lang="en-US" smtClean="0">
                <a:latin typeface="Courier"/>
                <a:cs typeface="Courier"/>
              </a:rPr>
              <a:t>de_novo_finder_3.</a:t>
            </a:r>
            <a:r>
              <a:rPr lang="en-US" dirty="0" err="1" smtClean="0">
                <a:latin typeface="Courier"/>
                <a:cs typeface="Courier"/>
              </a:rPr>
              <a:t>py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less -S </a:t>
            </a:r>
            <a:r>
              <a:rPr lang="en-US" dirty="0">
                <a:latin typeface="Courier"/>
                <a:cs typeface="Courier"/>
              </a:rPr>
              <a:t>all_ESP_counts_5.28.13.txt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4042" y="6427028"/>
            <a:ext cx="3269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press q to exit the ‘less’ program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08377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0544" y="1633909"/>
            <a:ext cx="9073455" cy="101566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1000" dirty="0">
                <a:latin typeface="Courier"/>
                <a:cs typeface="Courier"/>
              </a:rPr>
              <a:t>1  69428  T  G  OR4F5  </a:t>
            </a:r>
            <a:r>
              <a:rPr lang="nl-NL" sz="1000" dirty="0" err="1">
                <a:latin typeface="Courier"/>
                <a:cs typeface="Courier"/>
              </a:rPr>
              <a:t>missense</a:t>
            </a:r>
            <a:r>
              <a:rPr lang="nl-NL" sz="1000" dirty="0">
                <a:latin typeface="Courier"/>
                <a:cs typeface="Courier"/>
              </a:rPr>
              <a:t>  CYS/PHE  113/306  </a:t>
            </a:r>
            <a:r>
              <a:rPr lang="nl-NL" sz="1000" dirty="0" err="1">
                <a:latin typeface="Courier"/>
                <a:cs typeface="Courier"/>
              </a:rPr>
              <a:t>probably-damaging</a:t>
            </a:r>
            <a:r>
              <a:rPr lang="nl-NL" sz="1000" dirty="0">
                <a:latin typeface="Courier"/>
                <a:cs typeface="Courier"/>
              </a:rPr>
              <a:t>  313   6848  0.04571  14    3822  0.00366</a:t>
            </a:r>
          </a:p>
          <a:p>
            <a:r>
              <a:rPr lang="nl-NL" sz="1000" dirty="0">
                <a:latin typeface="Courier"/>
                <a:cs typeface="Courier"/>
              </a:rPr>
              <a:t>1  69476  T  C  OR4F5  </a:t>
            </a:r>
            <a:r>
              <a:rPr lang="nl-NL" sz="1000" dirty="0" err="1">
                <a:latin typeface="Courier"/>
                <a:cs typeface="Courier"/>
              </a:rPr>
              <a:t>missense</a:t>
            </a:r>
            <a:r>
              <a:rPr lang="nl-NL" sz="1000" dirty="0">
                <a:latin typeface="Courier"/>
                <a:cs typeface="Courier"/>
              </a:rPr>
              <a:t>  THR/MET  129/306  </a:t>
            </a:r>
            <a:r>
              <a:rPr lang="nl-NL" sz="1000" dirty="0" err="1">
                <a:latin typeface="Courier"/>
                <a:cs typeface="Courier"/>
              </a:rPr>
              <a:t>probably-damaging</a:t>
            </a:r>
            <a:r>
              <a:rPr lang="nl-NL" sz="1000" dirty="0">
                <a:latin typeface="Courier"/>
                <a:cs typeface="Courier"/>
              </a:rPr>
              <a:t>  2     7022  0.00028  0     3908  0.00000</a:t>
            </a:r>
          </a:p>
          <a:p>
            <a:r>
              <a:rPr lang="nl-NL" sz="1000" dirty="0">
                <a:latin typeface="Courier"/>
                <a:cs typeface="Courier"/>
              </a:rPr>
              <a:t>1  69496  G  A  OR4F5  </a:t>
            </a:r>
            <a:r>
              <a:rPr lang="nl-NL" sz="1000" dirty="0" err="1">
                <a:latin typeface="Courier"/>
                <a:cs typeface="Courier"/>
              </a:rPr>
              <a:t>missense</a:t>
            </a:r>
            <a:r>
              <a:rPr lang="nl-NL" sz="1000" dirty="0">
                <a:latin typeface="Courier"/>
                <a:cs typeface="Courier"/>
              </a:rPr>
              <a:t>  SER/GLY  136/306  </a:t>
            </a:r>
            <a:r>
              <a:rPr lang="nl-NL" sz="1000" dirty="0" err="1">
                <a:latin typeface="Courier"/>
                <a:cs typeface="Courier"/>
              </a:rPr>
              <a:t>benign</a:t>
            </a:r>
            <a:r>
              <a:rPr lang="nl-NL" sz="1000" dirty="0">
                <a:latin typeface="Courier"/>
                <a:cs typeface="Courier"/>
              </a:rPr>
              <a:t>             2     6766  0.00030  23    3808  0.00604</a:t>
            </a:r>
          </a:p>
          <a:p>
            <a:r>
              <a:rPr lang="nl-NL" sz="1000" dirty="0">
                <a:latin typeface="Courier"/>
                <a:cs typeface="Courier"/>
              </a:rPr>
              <a:t>1  69511  A  G  OR4F5  </a:t>
            </a:r>
            <a:r>
              <a:rPr lang="nl-NL" sz="1000" dirty="0" err="1">
                <a:latin typeface="Courier"/>
                <a:cs typeface="Courier"/>
              </a:rPr>
              <a:t>missense</a:t>
            </a:r>
            <a:r>
              <a:rPr lang="nl-NL" sz="1000" dirty="0">
                <a:latin typeface="Courier"/>
                <a:cs typeface="Courier"/>
              </a:rPr>
              <a:t>  ALA/THR  141/306  </a:t>
            </a:r>
            <a:r>
              <a:rPr lang="nl-NL" sz="1000" dirty="0" err="1">
                <a:latin typeface="Courier"/>
                <a:cs typeface="Courier"/>
              </a:rPr>
              <a:t>benign</a:t>
            </a:r>
            <a:r>
              <a:rPr lang="nl-NL" sz="1000" dirty="0">
                <a:latin typeface="Courier"/>
                <a:cs typeface="Courier"/>
              </a:rPr>
              <a:t>             5337  6014  0.88743  1937  3560  0.54410</a:t>
            </a:r>
          </a:p>
          <a:p>
            <a:r>
              <a:rPr lang="nl-NL" sz="1000" dirty="0">
                <a:latin typeface="Courier"/>
                <a:cs typeface="Courier"/>
              </a:rPr>
              <a:t>1  69590  T  A  OR4F5  </a:t>
            </a:r>
            <a:r>
              <a:rPr lang="nl-NL" sz="1000" dirty="0" err="1">
                <a:latin typeface="Courier"/>
                <a:cs typeface="Courier"/>
              </a:rPr>
              <a:t>missense</a:t>
            </a:r>
            <a:r>
              <a:rPr lang="nl-NL" sz="1000" dirty="0">
                <a:latin typeface="Courier"/>
                <a:cs typeface="Courier"/>
              </a:rPr>
              <a:t>  ASP/VAL  167/306  </a:t>
            </a:r>
            <a:r>
              <a:rPr lang="nl-NL" sz="1000" dirty="0" err="1">
                <a:latin typeface="Courier"/>
                <a:cs typeface="Courier"/>
              </a:rPr>
              <a:t>probably-damaging</a:t>
            </a:r>
            <a:r>
              <a:rPr lang="nl-NL" sz="1000" dirty="0">
                <a:latin typeface="Courier"/>
                <a:cs typeface="Courier"/>
              </a:rPr>
              <a:t>  0     6214  0.00000  1     3556  0.00028</a:t>
            </a:r>
          </a:p>
          <a:p>
            <a:r>
              <a:rPr lang="nl-NL" sz="1000" dirty="0" smtClean="0">
                <a:latin typeface="Courier"/>
                <a:cs typeface="Courier"/>
              </a:rPr>
              <a:t>...</a:t>
            </a:r>
            <a:endParaRPr lang="nl-NL" sz="1000" dirty="0"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4704" y="61745"/>
            <a:ext cx="2727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all_ESP_counts_5.28.13.txt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77186" y="1131724"/>
            <a:ext cx="12683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European MAF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7046594" y="1131724"/>
            <a:ext cx="16282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Non-European MAF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905436" y="1131724"/>
            <a:ext cx="30076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Genome position and basic annotation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31178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23473"/>
            <a:ext cx="8229600" cy="5532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Combining call quality and population frequency for better calls</a:t>
            </a:r>
            <a:endParaRPr lang="en-US" sz="2000" b="1" dirty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1600" b="1" i="1" dirty="0" err="1" smtClean="0"/>
              <a:t>Prob</a:t>
            </a:r>
            <a:r>
              <a:rPr lang="en-US" sz="1600" b="1" i="1" dirty="0" smtClean="0"/>
              <a:t> of DNM: </a:t>
            </a:r>
            <a:r>
              <a:rPr lang="en-US" sz="1600" b="1" dirty="0" smtClean="0"/>
              <a:t>				P</a:t>
            </a:r>
            <a:r>
              <a:rPr lang="en-US" sz="1600" b="1" dirty="0"/>
              <a:t>(true DNM | data</a:t>
            </a:r>
            <a:r>
              <a:rPr lang="en-US" sz="1600" b="1" dirty="0" smtClean="0"/>
              <a:t>) /</a:t>
            </a:r>
          </a:p>
          <a:p>
            <a:pPr marL="457200" lvl="1" indent="0">
              <a:buNone/>
            </a:pPr>
            <a:r>
              <a:rPr lang="en-US" sz="1600" b="1" dirty="0" smtClean="0"/>
              <a:t>                     	 (</a:t>
            </a:r>
            <a:r>
              <a:rPr lang="en-US" sz="1600" b="1" dirty="0"/>
              <a:t>P(true DNM | data) + P</a:t>
            </a:r>
            <a:r>
              <a:rPr lang="en-US" sz="1600" b="1" dirty="0" smtClean="0"/>
              <a:t>(one </a:t>
            </a:r>
            <a:r>
              <a:rPr lang="en-US" sz="1600" b="1" dirty="0"/>
              <a:t>parent </a:t>
            </a:r>
            <a:r>
              <a:rPr lang="en-US" sz="1600" b="1" dirty="0" smtClean="0"/>
              <a:t>het | </a:t>
            </a:r>
            <a:r>
              <a:rPr lang="en-US" sz="1600" b="1" dirty="0"/>
              <a:t>data)</a:t>
            </a:r>
            <a:r>
              <a:rPr lang="en-US" sz="1600" b="1" dirty="0" smtClean="0"/>
              <a:t>)</a:t>
            </a:r>
          </a:p>
          <a:p>
            <a:pPr lvl="1"/>
            <a:endParaRPr lang="en-US" sz="1600" b="1" dirty="0"/>
          </a:p>
          <a:p>
            <a:pPr lvl="1"/>
            <a:r>
              <a:rPr lang="en-US" sz="1600" b="1" dirty="0">
                <a:solidFill>
                  <a:srgbClr val="D9D9D9"/>
                </a:solidFill>
              </a:rPr>
              <a:t>P(true DNM | data) = P(data | true DNM) * P(true DNM)</a:t>
            </a:r>
          </a:p>
          <a:p>
            <a:pPr lvl="1"/>
            <a:r>
              <a:rPr lang="en-US" sz="1600" b="1" dirty="0">
                <a:solidFill>
                  <a:srgbClr val="D9D9D9"/>
                </a:solidFill>
              </a:rPr>
              <a:t>P(data | </a:t>
            </a:r>
            <a:r>
              <a:rPr lang="en-US" sz="1600" b="1" dirty="0" smtClean="0">
                <a:solidFill>
                  <a:srgbClr val="D9D9D9"/>
                </a:solidFill>
              </a:rPr>
              <a:t>true DNM</a:t>
            </a:r>
            <a:r>
              <a:rPr lang="en-US" sz="1600" b="1" dirty="0">
                <a:solidFill>
                  <a:srgbClr val="D9D9D9"/>
                </a:solidFill>
              </a:rPr>
              <a:t>)</a:t>
            </a:r>
            <a:r>
              <a:rPr lang="en-US" sz="1600" dirty="0">
                <a:solidFill>
                  <a:srgbClr val="D9D9D9"/>
                </a:solidFill>
              </a:rPr>
              <a:t> = </a:t>
            </a:r>
            <a:r>
              <a:rPr lang="en-US" sz="1600" dirty="0" err="1">
                <a:solidFill>
                  <a:srgbClr val="D9D9D9"/>
                </a:solidFill>
              </a:rPr>
              <a:t>Pdad_ref</a:t>
            </a:r>
            <a:r>
              <a:rPr lang="en-US" sz="1600" dirty="0">
                <a:solidFill>
                  <a:srgbClr val="D9D9D9"/>
                </a:solidFill>
              </a:rPr>
              <a:t> * </a:t>
            </a:r>
            <a:r>
              <a:rPr lang="en-US" sz="1600" dirty="0" err="1">
                <a:solidFill>
                  <a:srgbClr val="D9D9D9"/>
                </a:solidFill>
              </a:rPr>
              <a:t>Pmom_ref</a:t>
            </a:r>
            <a:r>
              <a:rPr lang="en-US" sz="1600" dirty="0">
                <a:solidFill>
                  <a:srgbClr val="D9D9D9"/>
                </a:solidFill>
              </a:rPr>
              <a:t> * </a:t>
            </a:r>
            <a:r>
              <a:rPr lang="en-US" sz="1600" dirty="0" err="1" smtClean="0">
                <a:solidFill>
                  <a:srgbClr val="D9D9D9"/>
                </a:solidFill>
              </a:rPr>
              <a:t>Pchild_het</a:t>
            </a:r>
            <a:r>
              <a:rPr lang="en-US" sz="1600" dirty="0" smtClean="0">
                <a:solidFill>
                  <a:srgbClr val="D9D9D9"/>
                </a:solidFill>
              </a:rPr>
              <a:t> </a:t>
            </a:r>
            <a:r>
              <a:rPr lang="en-US" sz="1400" i="1" dirty="0" smtClean="0">
                <a:solidFill>
                  <a:srgbClr val="D9D9D9"/>
                </a:solidFill>
              </a:rPr>
              <a:t>(our observed DNM call quality)</a:t>
            </a:r>
            <a:endParaRPr lang="en-US" sz="1400" i="1" dirty="0">
              <a:solidFill>
                <a:srgbClr val="D9D9D9"/>
              </a:solidFill>
            </a:endParaRPr>
          </a:p>
          <a:p>
            <a:pPr lvl="1"/>
            <a:r>
              <a:rPr lang="en-US" sz="1600" b="1" dirty="0">
                <a:solidFill>
                  <a:srgbClr val="D9D9D9"/>
                </a:solidFill>
              </a:rPr>
              <a:t>P(true DNM)</a:t>
            </a:r>
            <a:r>
              <a:rPr lang="en-US" sz="1600" dirty="0">
                <a:solidFill>
                  <a:srgbClr val="D9D9D9"/>
                </a:solidFill>
              </a:rPr>
              <a:t> = 1/30 </a:t>
            </a:r>
            <a:r>
              <a:rPr lang="en-US" sz="1600" dirty="0" smtClean="0">
                <a:solidFill>
                  <a:srgbClr val="D9D9D9"/>
                </a:solidFill>
              </a:rPr>
              <a:t>Mb </a:t>
            </a:r>
            <a:r>
              <a:rPr lang="en-US" sz="1400" i="1" dirty="0" smtClean="0">
                <a:solidFill>
                  <a:srgbClr val="D9D9D9"/>
                </a:solidFill>
              </a:rPr>
              <a:t>(theoretical DNM rate)</a:t>
            </a:r>
          </a:p>
          <a:p>
            <a:pPr lvl="1"/>
            <a:r>
              <a:rPr lang="en-US" sz="1600" dirty="0" smtClean="0">
                <a:solidFill>
                  <a:srgbClr val="D9D9D9"/>
                </a:solidFill>
              </a:rPr>
              <a:t>We want </a:t>
            </a:r>
            <a:r>
              <a:rPr lang="en-US" sz="1600" u="sng" dirty="0" smtClean="0">
                <a:solidFill>
                  <a:srgbClr val="D9D9D9"/>
                </a:solidFill>
              </a:rPr>
              <a:t>High</a:t>
            </a:r>
            <a:r>
              <a:rPr lang="en-US" sz="1600" dirty="0" smtClean="0">
                <a:solidFill>
                  <a:srgbClr val="D9D9D9"/>
                </a:solidFill>
              </a:rPr>
              <a:t> numbers for this probability</a:t>
            </a:r>
          </a:p>
          <a:p>
            <a:pPr lvl="1"/>
            <a:endParaRPr lang="en-US" sz="1400" dirty="0">
              <a:solidFill>
                <a:srgbClr val="D9D9D9"/>
              </a:solidFill>
            </a:endParaRPr>
          </a:p>
          <a:p>
            <a:pPr lvl="1"/>
            <a:r>
              <a:rPr lang="en-US" sz="1600" b="1" dirty="0">
                <a:solidFill>
                  <a:srgbClr val="D9D9D9"/>
                </a:solidFill>
              </a:rPr>
              <a:t>P</a:t>
            </a:r>
            <a:r>
              <a:rPr lang="en-US" sz="1600" b="1" dirty="0" smtClean="0">
                <a:solidFill>
                  <a:srgbClr val="D9D9D9"/>
                </a:solidFill>
              </a:rPr>
              <a:t>(one </a:t>
            </a:r>
            <a:r>
              <a:rPr lang="en-US" sz="1600" b="1" dirty="0">
                <a:solidFill>
                  <a:srgbClr val="D9D9D9"/>
                </a:solidFill>
              </a:rPr>
              <a:t>parent </a:t>
            </a:r>
            <a:r>
              <a:rPr lang="en-US" sz="1600" b="1" dirty="0" smtClean="0">
                <a:solidFill>
                  <a:srgbClr val="D9D9D9"/>
                </a:solidFill>
              </a:rPr>
              <a:t>het | data)</a:t>
            </a:r>
            <a:r>
              <a:rPr lang="en-US" sz="1600" dirty="0" smtClean="0">
                <a:solidFill>
                  <a:srgbClr val="D9D9D9"/>
                </a:solidFill>
              </a:rPr>
              <a:t> </a:t>
            </a:r>
            <a:r>
              <a:rPr lang="en-US" sz="1600" dirty="0">
                <a:solidFill>
                  <a:srgbClr val="D9D9D9"/>
                </a:solidFill>
              </a:rPr>
              <a:t>= (</a:t>
            </a:r>
            <a:r>
              <a:rPr lang="en-US" sz="1600" dirty="0" err="1">
                <a:solidFill>
                  <a:srgbClr val="D9D9D9"/>
                </a:solidFill>
              </a:rPr>
              <a:t>Pdad_ref</a:t>
            </a:r>
            <a:r>
              <a:rPr lang="en-US" sz="1600" dirty="0">
                <a:solidFill>
                  <a:srgbClr val="D9D9D9"/>
                </a:solidFill>
              </a:rPr>
              <a:t>*</a:t>
            </a:r>
            <a:r>
              <a:rPr lang="en-US" sz="1600" dirty="0" err="1">
                <a:solidFill>
                  <a:srgbClr val="D9D9D9"/>
                </a:solidFill>
              </a:rPr>
              <a:t>Pmom_het</a:t>
            </a:r>
            <a:r>
              <a:rPr lang="en-US" sz="1600" dirty="0">
                <a:solidFill>
                  <a:srgbClr val="D9D9D9"/>
                </a:solidFill>
              </a:rPr>
              <a:t> + </a:t>
            </a:r>
            <a:r>
              <a:rPr lang="en-US" sz="1600" dirty="0" err="1">
                <a:solidFill>
                  <a:srgbClr val="D9D9D9"/>
                </a:solidFill>
              </a:rPr>
              <a:t>Pdad_het</a:t>
            </a:r>
            <a:r>
              <a:rPr lang="en-US" sz="1600" dirty="0">
                <a:solidFill>
                  <a:srgbClr val="D9D9D9"/>
                </a:solidFill>
              </a:rPr>
              <a:t>*</a:t>
            </a:r>
            <a:r>
              <a:rPr lang="en-US" sz="1600" dirty="0" err="1">
                <a:solidFill>
                  <a:srgbClr val="D9D9D9"/>
                </a:solidFill>
              </a:rPr>
              <a:t>Pmom_ref</a:t>
            </a:r>
            <a:r>
              <a:rPr lang="en-US" sz="1600" dirty="0">
                <a:solidFill>
                  <a:srgbClr val="D9D9D9"/>
                </a:solidFill>
              </a:rPr>
              <a:t>) * </a:t>
            </a:r>
            <a:r>
              <a:rPr lang="en-US" sz="1600" dirty="0" err="1">
                <a:solidFill>
                  <a:srgbClr val="D9D9D9"/>
                </a:solidFill>
              </a:rPr>
              <a:t>Pchild_het</a:t>
            </a:r>
            <a:endParaRPr lang="en-US" sz="1600" dirty="0">
              <a:solidFill>
                <a:srgbClr val="D9D9D9"/>
              </a:solidFill>
            </a:endParaRPr>
          </a:p>
          <a:p>
            <a:pPr lvl="1"/>
            <a:r>
              <a:rPr lang="nl-NL" sz="1600" b="1" dirty="0">
                <a:solidFill>
                  <a:srgbClr val="D9D9D9"/>
                </a:solidFill>
              </a:rPr>
              <a:t>P(</a:t>
            </a:r>
            <a:r>
              <a:rPr lang="nl-NL" sz="1600" b="1" dirty="0" err="1">
                <a:solidFill>
                  <a:srgbClr val="D9D9D9"/>
                </a:solidFill>
              </a:rPr>
              <a:t>one</a:t>
            </a:r>
            <a:r>
              <a:rPr lang="nl-NL" sz="1600" b="1" dirty="0">
                <a:solidFill>
                  <a:srgbClr val="D9D9D9"/>
                </a:solidFill>
              </a:rPr>
              <a:t> </a:t>
            </a:r>
            <a:r>
              <a:rPr lang="nl-NL" sz="1600" b="1" dirty="0" err="1">
                <a:solidFill>
                  <a:srgbClr val="D9D9D9"/>
                </a:solidFill>
              </a:rPr>
              <a:t>parent</a:t>
            </a:r>
            <a:r>
              <a:rPr lang="nl-NL" sz="1600" b="1" dirty="0">
                <a:solidFill>
                  <a:srgbClr val="D9D9D9"/>
                </a:solidFill>
              </a:rPr>
              <a:t> het)</a:t>
            </a:r>
            <a:r>
              <a:rPr lang="nl-NL" sz="1600" dirty="0">
                <a:solidFill>
                  <a:srgbClr val="D9D9D9"/>
                </a:solidFill>
              </a:rPr>
              <a:t> = 1 - (1-F)^</a:t>
            </a:r>
            <a:r>
              <a:rPr lang="nl-NL" sz="1600" dirty="0" smtClean="0">
                <a:solidFill>
                  <a:srgbClr val="D9D9D9"/>
                </a:solidFill>
              </a:rPr>
              <a:t>4 </a:t>
            </a:r>
            <a:r>
              <a:rPr lang="nl-NL" sz="1400" i="1" dirty="0" smtClean="0">
                <a:solidFill>
                  <a:srgbClr val="D9D9D9"/>
                </a:solidFill>
              </a:rPr>
              <a:t>(</a:t>
            </a:r>
            <a:r>
              <a:rPr lang="nl-NL" sz="1400" i="1" dirty="0" err="1" smtClean="0">
                <a:solidFill>
                  <a:srgbClr val="D9D9D9"/>
                </a:solidFill>
              </a:rPr>
              <a:t>population</a:t>
            </a:r>
            <a:r>
              <a:rPr lang="nl-NL" sz="1400" i="1" dirty="0" smtClean="0">
                <a:solidFill>
                  <a:srgbClr val="D9D9D9"/>
                </a:solidFill>
              </a:rPr>
              <a:t> MAF </a:t>
            </a:r>
            <a:r>
              <a:rPr lang="nl-NL" sz="1400" i="1" dirty="0" err="1" smtClean="0">
                <a:solidFill>
                  <a:srgbClr val="D9D9D9"/>
                </a:solidFill>
              </a:rPr>
              <a:t>applied</a:t>
            </a:r>
            <a:r>
              <a:rPr lang="nl-NL" sz="1400" i="1" dirty="0" smtClean="0">
                <a:solidFill>
                  <a:srgbClr val="D9D9D9"/>
                </a:solidFill>
              </a:rPr>
              <a:t> </a:t>
            </a:r>
            <a:r>
              <a:rPr lang="nl-NL" sz="1400" i="1" dirty="0" err="1" smtClean="0">
                <a:solidFill>
                  <a:srgbClr val="D9D9D9"/>
                </a:solidFill>
              </a:rPr>
              <a:t>to</a:t>
            </a:r>
            <a:r>
              <a:rPr lang="nl-NL" sz="1400" i="1" dirty="0" smtClean="0">
                <a:solidFill>
                  <a:srgbClr val="D9D9D9"/>
                </a:solidFill>
              </a:rPr>
              <a:t> </a:t>
            </a:r>
            <a:r>
              <a:rPr lang="nl-NL" sz="1400" i="1" dirty="0" err="1" smtClean="0">
                <a:solidFill>
                  <a:srgbClr val="D9D9D9"/>
                </a:solidFill>
              </a:rPr>
              <a:t>parents</a:t>
            </a:r>
            <a:r>
              <a:rPr lang="nl-NL" sz="1400" i="1" dirty="0" smtClean="0">
                <a:solidFill>
                  <a:srgbClr val="D9D9D9"/>
                </a:solidFill>
              </a:rPr>
              <a:t>)</a:t>
            </a:r>
            <a:endParaRPr lang="nl-NL" sz="1400" i="1" dirty="0">
              <a:solidFill>
                <a:srgbClr val="D9D9D9"/>
              </a:solidFill>
            </a:endParaRPr>
          </a:p>
          <a:p>
            <a:pPr lvl="1"/>
            <a:r>
              <a:rPr lang="nl-NL" sz="1600" b="1" dirty="0">
                <a:solidFill>
                  <a:srgbClr val="D9D9D9"/>
                </a:solidFill>
              </a:rPr>
              <a:t>F</a:t>
            </a:r>
            <a:r>
              <a:rPr lang="nl-NL" sz="1600" dirty="0">
                <a:solidFill>
                  <a:srgbClr val="D9D9D9"/>
                </a:solidFill>
              </a:rPr>
              <a:t> = Maximum MAF in </a:t>
            </a:r>
            <a:r>
              <a:rPr lang="nl-NL" sz="1600" dirty="0" err="1">
                <a:solidFill>
                  <a:srgbClr val="D9D9D9"/>
                </a:solidFill>
              </a:rPr>
              <a:t>either</a:t>
            </a:r>
            <a:r>
              <a:rPr lang="nl-NL" sz="1600" dirty="0">
                <a:solidFill>
                  <a:srgbClr val="D9D9D9"/>
                </a:solidFill>
              </a:rPr>
              <a:t> ESP or </a:t>
            </a:r>
            <a:r>
              <a:rPr lang="nl-NL" sz="1600" dirty="0" err="1" smtClean="0">
                <a:solidFill>
                  <a:srgbClr val="D9D9D9"/>
                </a:solidFill>
              </a:rPr>
              <a:t>current</a:t>
            </a:r>
            <a:r>
              <a:rPr lang="nl-NL" sz="1600" dirty="0" smtClean="0">
                <a:solidFill>
                  <a:srgbClr val="D9D9D9"/>
                </a:solidFill>
              </a:rPr>
              <a:t> data</a:t>
            </a:r>
          </a:p>
          <a:p>
            <a:pPr lvl="1"/>
            <a:r>
              <a:rPr lang="en-US" sz="1600" dirty="0">
                <a:solidFill>
                  <a:srgbClr val="D9D9D9"/>
                </a:solidFill>
              </a:rPr>
              <a:t>We want </a:t>
            </a:r>
            <a:r>
              <a:rPr lang="en-US" sz="1600" u="sng" dirty="0" smtClean="0">
                <a:solidFill>
                  <a:srgbClr val="D9D9D9"/>
                </a:solidFill>
              </a:rPr>
              <a:t>Low</a:t>
            </a:r>
            <a:r>
              <a:rPr lang="en-US" sz="1600" dirty="0" smtClean="0">
                <a:solidFill>
                  <a:srgbClr val="D9D9D9"/>
                </a:solidFill>
              </a:rPr>
              <a:t> </a:t>
            </a:r>
            <a:r>
              <a:rPr lang="en-US" sz="1600" dirty="0">
                <a:solidFill>
                  <a:srgbClr val="D9D9D9"/>
                </a:solidFill>
              </a:rPr>
              <a:t>numbers for this probability</a:t>
            </a:r>
          </a:p>
          <a:p>
            <a:pPr lvl="1"/>
            <a:endParaRPr lang="nl-NL" sz="1400" dirty="0"/>
          </a:p>
          <a:p>
            <a:pPr marL="0" indent="0">
              <a:buNone/>
            </a:pPr>
            <a:endParaRPr lang="en-US" sz="2000" dirty="0"/>
          </a:p>
          <a:p>
            <a:pPr lvl="1"/>
            <a:endParaRPr lang="en-US" sz="1600" dirty="0"/>
          </a:p>
          <a:p>
            <a:pPr lvl="2"/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1213-41ED-DE42-9575-C805A0AC1CD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6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23473"/>
            <a:ext cx="8229600" cy="5532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Combining call quality and population frequency for better calls</a:t>
            </a:r>
            <a:endParaRPr lang="en-US" sz="2000" b="1" dirty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1600" b="1" i="1" dirty="0" err="1" smtClean="0"/>
              <a:t>Prob</a:t>
            </a:r>
            <a:r>
              <a:rPr lang="en-US" sz="1600" b="1" i="1" dirty="0" smtClean="0"/>
              <a:t> of DNM: </a:t>
            </a:r>
            <a:r>
              <a:rPr lang="en-US" sz="1600" b="1" dirty="0" smtClean="0"/>
              <a:t>				P</a:t>
            </a:r>
            <a:r>
              <a:rPr lang="en-US" sz="1600" b="1" dirty="0"/>
              <a:t>(true DNM | data</a:t>
            </a:r>
            <a:r>
              <a:rPr lang="en-US" sz="1600" b="1" dirty="0" smtClean="0"/>
              <a:t>) /</a:t>
            </a:r>
          </a:p>
          <a:p>
            <a:pPr marL="457200" lvl="1" indent="0">
              <a:buNone/>
            </a:pPr>
            <a:r>
              <a:rPr lang="en-US" sz="1600" b="1" dirty="0" smtClean="0"/>
              <a:t>                     	 (</a:t>
            </a:r>
            <a:r>
              <a:rPr lang="en-US" sz="1600" b="1" dirty="0"/>
              <a:t>P(true DNM | data) + P</a:t>
            </a:r>
            <a:r>
              <a:rPr lang="en-US" sz="1600" b="1" dirty="0" smtClean="0"/>
              <a:t>(one </a:t>
            </a:r>
            <a:r>
              <a:rPr lang="en-US" sz="1600" b="1" dirty="0"/>
              <a:t>parent </a:t>
            </a:r>
            <a:r>
              <a:rPr lang="en-US" sz="1600" b="1" dirty="0" smtClean="0"/>
              <a:t>het | </a:t>
            </a:r>
            <a:r>
              <a:rPr lang="en-US" sz="1600" b="1" dirty="0"/>
              <a:t>data)</a:t>
            </a:r>
            <a:r>
              <a:rPr lang="en-US" sz="1600" b="1" dirty="0" smtClean="0"/>
              <a:t>)</a:t>
            </a:r>
          </a:p>
          <a:p>
            <a:pPr lvl="1"/>
            <a:endParaRPr lang="en-US" sz="1600" b="1" dirty="0"/>
          </a:p>
          <a:p>
            <a:pPr lvl="1"/>
            <a:r>
              <a:rPr lang="en-US" sz="1600" b="1" dirty="0"/>
              <a:t>P(true DNM | data) = P(data | true DNM) * P(true DNM)</a:t>
            </a:r>
          </a:p>
          <a:p>
            <a:pPr lvl="1"/>
            <a:r>
              <a:rPr lang="en-US" sz="1600" b="1" dirty="0"/>
              <a:t>P(data | </a:t>
            </a:r>
            <a:r>
              <a:rPr lang="en-US" sz="1600" b="1" dirty="0" smtClean="0"/>
              <a:t>true DNM</a:t>
            </a:r>
            <a:r>
              <a:rPr lang="en-US" sz="1600" b="1" dirty="0"/>
              <a:t>)</a:t>
            </a:r>
            <a:r>
              <a:rPr lang="en-US" sz="1600" dirty="0"/>
              <a:t> = </a:t>
            </a:r>
            <a:r>
              <a:rPr lang="en-US" sz="1600" dirty="0" err="1"/>
              <a:t>Pdad_ref</a:t>
            </a:r>
            <a:r>
              <a:rPr lang="en-US" sz="1600" dirty="0"/>
              <a:t> * </a:t>
            </a:r>
            <a:r>
              <a:rPr lang="en-US" sz="1600" dirty="0" err="1"/>
              <a:t>Pmom_ref</a:t>
            </a:r>
            <a:r>
              <a:rPr lang="en-US" sz="1600" dirty="0"/>
              <a:t> * </a:t>
            </a:r>
            <a:r>
              <a:rPr lang="en-US" sz="1600" dirty="0" err="1" smtClean="0"/>
              <a:t>Pchild_het</a:t>
            </a:r>
            <a:r>
              <a:rPr lang="en-US" sz="1600" dirty="0" smtClean="0"/>
              <a:t> </a:t>
            </a:r>
            <a:r>
              <a:rPr lang="en-US" sz="1400" i="1" dirty="0" smtClean="0"/>
              <a:t>(our observed DNM call quality)</a:t>
            </a:r>
            <a:endParaRPr lang="en-US" sz="1400" i="1" dirty="0"/>
          </a:p>
          <a:p>
            <a:pPr lvl="1"/>
            <a:r>
              <a:rPr lang="en-US" sz="1600" b="1" dirty="0"/>
              <a:t>P(true DNM)</a:t>
            </a:r>
            <a:r>
              <a:rPr lang="en-US" sz="1600" dirty="0"/>
              <a:t> = 1/30 </a:t>
            </a:r>
            <a:r>
              <a:rPr lang="en-US" sz="1600" dirty="0" smtClean="0"/>
              <a:t>Mb </a:t>
            </a:r>
            <a:r>
              <a:rPr lang="en-US" sz="1400" i="1" dirty="0" smtClean="0"/>
              <a:t>(theoretical DNM rate)</a:t>
            </a:r>
          </a:p>
          <a:p>
            <a:pPr lvl="1"/>
            <a:r>
              <a:rPr lang="en-US" sz="1600" dirty="0" smtClean="0"/>
              <a:t>We want </a:t>
            </a:r>
            <a:r>
              <a:rPr lang="en-US" sz="1600" u="sng" dirty="0" smtClean="0"/>
              <a:t>High</a:t>
            </a:r>
            <a:r>
              <a:rPr lang="en-US" sz="1600" dirty="0" smtClean="0"/>
              <a:t> numbers for this probability</a:t>
            </a:r>
          </a:p>
          <a:p>
            <a:pPr lvl="1"/>
            <a:endParaRPr lang="en-US" sz="1400" dirty="0"/>
          </a:p>
          <a:p>
            <a:pPr lvl="1"/>
            <a:r>
              <a:rPr lang="en-US" sz="1600" b="1" dirty="0">
                <a:solidFill>
                  <a:srgbClr val="D9D9D9"/>
                </a:solidFill>
              </a:rPr>
              <a:t>P</a:t>
            </a:r>
            <a:r>
              <a:rPr lang="en-US" sz="1600" b="1" dirty="0" smtClean="0">
                <a:solidFill>
                  <a:srgbClr val="D9D9D9"/>
                </a:solidFill>
              </a:rPr>
              <a:t>(one </a:t>
            </a:r>
            <a:r>
              <a:rPr lang="en-US" sz="1600" b="1" dirty="0">
                <a:solidFill>
                  <a:srgbClr val="D9D9D9"/>
                </a:solidFill>
              </a:rPr>
              <a:t>parent </a:t>
            </a:r>
            <a:r>
              <a:rPr lang="en-US" sz="1600" b="1" dirty="0" smtClean="0">
                <a:solidFill>
                  <a:srgbClr val="D9D9D9"/>
                </a:solidFill>
              </a:rPr>
              <a:t>het | data)</a:t>
            </a:r>
            <a:r>
              <a:rPr lang="en-US" sz="1600" dirty="0" smtClean="0">
                <a:solidFill>
                  <a:srgbClr val="D9D9D9"/>
                </a:solidFill>
              </a:rPr>
              <a:t> </a:t>
            </a:r>
            <a:r>
              <a:rPr lang="en-US" sz="1600" dirty="0">
                <a:solidFill>
                  <a:srgbClr val="D9D9D9"/>
                </a:solidFill>
              </a:rPr>
              <a:t>= (</a:t>
            </a:r>
            <a:r>
              <a:rPr lang="en-US" sz="1600" dirty="0" err="1">
                <a:solidFill>
                  <a:srgbClr val="D9D9D9"/>
                </a:solidFill>
              </a:rPr>
              <a:t>Pdad_ref</a:t>
            </a:r>
            <a:r>
              <a:rPr lang="en-US" sz="1600" dirty="0">
                <a:solidFill>
                  <a:srgbClr val="D9D9D9"/>
                </a:solidFill>
              </a:rPr>
              <a:t>*</a:t>
            </a:r>
            <a:r>
              <a:rPr lang="en-US" sz="1600" dirty="0" err="1">
                <a:solidFill>
                  <a:srgbClr val="D9D9D9"/>
                </a:solidFill>
              </a:rPr>
              <a:t>Pmom_het</a:t>
            </a:r>
            <a:r>
              <a:rPr lang="en-US" sz="1600" dirty="0">
                <a:solidFill>
                  <a:srgbClr val="D9D9D9"/>
                </a:solidFill>
              </a:rPr>
              <a:t> + </a:t>
            </a:r>
            <a:r>
              <a:rPr lang="en-US" sz="1600" dirty="0" err="1">
                <a:solidFill>
                  <a:srgbClr val="D9D9D9"/>
                </a:solidFill>
              </a:rPr>
              <a:t>Pdad_het</a:t>
            </a:r>
            <a:r>
              <a:rPr lang="en-US" sz="1600" dirty="0">
                <a:solidFill>
                  <a:srgbClr val="D9D9D9"/>
                </a:solidFill>
              </a:rPr>
              <a:t>*</a:t>
            </a:r>
            <a:r>
              <a:rPr lang="en-US" sz="1600" dirty="0" err="1">
                <a:solidFill>
                  <a:srgbClr val="D9D9D9"/>
                </a:solidFill>
              </a:rPr>
              <a:t>Pmom_ref</a:t>
            </a:r>
            <a:r>
              <a:rPr lang="en-US" sz="1600" dirty="0">
                <a:solidFill>
                  <a:srgbClr val="D9D9D9"/>
                </a:solidFill>
              </a:rPr>
              <a:t>) * </a:t>
            </a:r>
            <a:r>
              <a:rPr lang="en-US" sz="1600" dirty="0" err="1">
                <a:solidFill>
                  <a:srgbClr val="D9D9D9"/>
                </a:solidFill>
              </a:rPr>
              <a:t>Pchild_het</a:t>
            </a:r>
            <a:endParaRPr lang="en-US" sz="1600" dirty="0">
              <a:solidFill>
                <a:srgbClr val="D9D9D9"/>
              </a:solidFill>
            </a:endParaRPr>
          </a:p>
          <a:p>
            <a:pPr lvl="1"/>
            <a:r>
              <a:rPr lang="nl-NL" sz="1600" b="1" dirty="0">
                <a:solidFill>
                  <a:srgbClr val="D9D9D9"/>
                </a:solidFill>
              </a:rPr>
              <a:t>P(</a:t>
            </a:r>
            <a:r>
              <a:rPr lang="nl-NL" sz="1600" b="1" dirty="0" err="1">
                <a:solidFill>
                  <a:srgbClr val="D9D9D9"/>
                </a:solidFill>
              </a:rPr>
              <a:t>one</a:t>
            </a:r>
            <a:r>
              <a:rPr lang="nl-NL" sz="1600" b="1" dirty="0">
                <a:solidFill>
                  <a:srgbClr val="D9D9D9"/>
                </a:solidFill>
              </a:rPr>
              <a:t> </a:t>
            </a:r>
            <a:r>
              <a:rPr lang="nl-NL" sz="1600" b="1" dirty="0" err="1">
                <a:solidFill>
                  <a:srgbClr val="D9D9D9"/>
                </a:solidFill>
              </a:rPr>
              <a:t>parent</a:t>
            </a:r>
            <a:r>
              <a:rPr lang="nl-NL" sz="1600" b="1" dirty="0">
                <a:solidFill>
                  <a:srgbClr val="D9D9D9"/>
                </a:solidFill>
              </a:rPr>
              <a:t> het)</a:t>
            </a:r>
            <a:r>
              <a:rPr lang="nl-NL" sz="1600" dirty="0">
                <a:solidFill>
                  <a:srgbClr val="D9D9D9"/>
                </a:solidFill>
              </a:rPr>
              <a:t> = 1 - (1-F)^</a:t>
            </a:r>
            <a:r>
              <a:rPr lang="nl-NL" sz="1600" dirty="0" smtClean="0">
                <a:solidFill>
                  <a:srgbClr val="D9D9D9"/>
                </a:solidFill>
              </a:rPr>
              <a:t>4 </a:t>
            </a:r>
            <a:r>
              <a:rPr lang="nl-NL" sz="1400" i="1" dirty="0" smtClean="0">
                <a:solidFill>
                  <a:srgbClr val="D9D9D9"/>
                </a:solidFill>
              </a:rPr>
              <a:t>(</a:t>
            </a:r>
            <a:r>
              <a:rPr lang="nl-NL" sz="1400" i="1" dirty="0" err="1" smtClean="0">
                <a:solidFill>
                  <a:srgbClr val="D9D9D9"/>
                </a:solidFill>
              </a:rPr>
              <a:t>population</a:t>
            </a:r>
            <a:r>
              <a:rPr lang="nl-NL" sz="1400" i="1" dirty="0" smtClean="0">
                <a:solidFill>
                  <a:srgbClr val="D9D9D9"/>
                </a:solidFill>
              </a:rPr>
              <a:t> MAF </a:t>
            </a:r>
            <a:r>
              <a:rPr lang="nl-NL" sz="1400" i="1" dirty="0" err="1" smtClean="0">
                <a:solidFill>
                  <a:srgbClr val="D9D9D9"/>
                </a:solidFill>
              </a:rPr>
              <a:t>applied</a:t>
            </a:r>
            <a:r>
              <a:rPr lang="nl-NL" sz="1400" i="1" dirty="0" smtClean="0">
                <a:solidFill>
                  <a:srgbClr val="D9D9D9"/>
                </a:solidFill>
              </a:rPr>
              <a:t> </a:t>
            </a:r>
            <a:r>
              <a:rPr lang="nl-NL" sz="1400" i="1" dirty="0" err="1" smtClean="0">
                <a:solidFill>
                  <a:srgbClr val="D9D9D9"/>
                </a:solidFill>
              </a:rPr>
              <a:t>to</a:t>
            </a:r>
            <a:r>
              <a:rPr lang="nl-NL" sz="1400" i="1" dirty="0" smtClean="0">
                <a:solidFill>
                  <a:srgbClr val="D9D9D9"/>
                </a:solidFill>
              </a:rPr>
              <a:t> </a:t>
            </a:r>
            <a:r>
              <a:rPr lang="nl-NL" sz="1400" i="1" dirty="0" err="1" smtClean="0">
                <a:solidFill>
                  <a:srgbClr val="D9D9D9"/>
                </a:solidFill>
              </a:rPr>
              <a:t>parents</a:t>
            </a:r>
            <a:r>
              <a:rPr lang="nl-NL" sz="1400" i="1" dirty="0" smtClean="0">
                <a:solidFill>
                  <a:srgbClr val="D9D9D9"/>
                </a:solidFill>
              </a:rPr>
              <a:t>)</a:t>
            </a:r>
            <a:endParaRPr lang="nl-NL" sz="1400" i="1" dirty="0">
              <a:solidFill>
                <a:srgbClr val="D9D9D9"/>
              </a:solidFill>
            </a:endParaRPr>
          </a:p>
          <a:p>
            <a:pPr lvl="1"/>
            <a:r>
              <a:rPr lang="nl-NL" sz="1600" b="1" dirty="0">
                <a:solidFill>
                  <a:srgbClr val="D9D9D9"/>
                </a:solidFill>
              </a:rPr>
              <a:t>F</a:t>
            </a:r>
            <a:r>
              <a:rPr lang="nl-NL" sz="1600" dirty="0">
                <a:solidFill>
                  <a:srgbClr val="D9D9D9"/>
                </a:solidFill>
              </a:rPr>
              <a:t> = Maximum MAF in </a:t>
            </a:r>
            <a:r>
              <a:rPr lang="nl-NL" sz="1600" dirty="0" err="1">
                <a:solidFill>
                  <a:srgbClr val="D9D9D9"/>
                </a:solidFill>
              </a:rPr>
              <a:t>either</a:t>
            </a:r>
            <a:r>
              <a:rPr lang="nl-NL" sz="1600" dirty="0">
                <a:solidFill>
                  <a:srgbClr val="D9D9D9"/>
                </a:solidFill>
              </a:rPr>
              <a:t> ESP or </a:t>
            </a:r>
            <a:r>
              <a:rPr lang="nl-NL" sz="1600" dirty="0" err="1" smtClean="0">
                <a:solidFill>
                  <a:srgbClr val="D9D9D9"/>
                </a:solidFill>
              </a:rPr>
              <a:t>current</a:t>
            </a:r>
            <a:r>
              <a:rPr lang="nl-NL" sz="1600" dirty="0" smtClean="0">
                <a:solidFill>
                  <a:srgbClr val="D9D9D9"/>
                </a:solidFill>
              </a:rPr>
              <a:t> data</a:t>
            </a:r>
          </a:p>
          <a:p>
            <a:pPr lvl="1"/>
            <a:r>
              <a:rPr lang="en-US" sz="1600" dirty="0">
                <a:solidFill>
                  <a:srgbClr val="D9D9D9"/>
                </a:solidFill>
              </a:rPr>
              <a:t>We want </a:t>
            </a:r>
            <a:r>
              <a:rPr lang="en-US" sz="1600" u="sng" dirty="0" smtClean="0">
                <a:solidFill>
                  <a:srgbClr val="D9D9D9"/>
                </a:solidFill>
              </a:rPr>
              <a:t>Low</a:t>
            </a:r>
            <a:r>
              <a:rPr lang="en-US" sz="1600" dirty="0" smtClean="0">
                <a:solidFill>
                  <a:srgbClr val="D9D9D9"/>
                </a:solidFill>
              </a:rPr>
              <a:t> </a:t>
            </a:r>
            <a:r>
              <a:rPr lang="en-US" sz="1600" dirty="0">
                <a:solidFill>
                  <a:srgbClr val="D9D9D9"/>
                </a:solidFill>
              </a:rPr>
              <a:t>numbers for this probability</a:t>
            </a:r>
          </a:p>
          <a:p>
            <a:pPr lvl="1"/>
            <a:endParaRPr lang="nl-NL" sz="1400" dirty="0"/>
          </a:p>
          <a:p>
            <a:pPr marL="0" indent="0">
              <a:buNone/>
            </a:pPr>
            <a:endParaRPr lang="en-US" sz="2000" dirty="0"/>
          </a:p>
          <a:p>
            <a:pPr lvl="1"/>
            <a:endParaRPr lang="en-US" sz="1600" dirty="0"/>
          </a:p>
          <a:p>
            <a:pPr lvl="2"/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1213-41ED-DE42-9575-C805A0AC1CD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78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23473"/>
            <a:ext cx="8229600" cy="5532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Combining call quality and population frequency for better calls</a:t>
            </a:r>
            <a:endParaRPr lang="en-US" sz="2000" b="1" dirty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1600" b="1" i="1" dirty="0" err="1" smtClean="0"/>
              <a:t>Prob</a:t>
            </a:r>
            <a:r>
              <a:rPr lang="en-US" sz="1600" b="1" i="1" dirty="0" smtClean="0"/>
              <a:t> of DNM: </a:t>
            </a:r>
            <a:r>
              <a:rPr lang="en-US" sz="1600" b="1" dirty="0" smtClean="0"/>
              <a:t>				P</a:t>
            </a:r>
            <a:r>
              <a:rPr lang="en-US" sz="1600" b="1" dirty="0"/>
              <a:t>(true DNM | data</a:t>
            </a:r>
            <a:r>
              <a:rPr lang="en-US" sz="1600" b="1" dirty="0" smtClean="0"/>
              <a:t>) /</a:t>
            </a:r>
          </a:p>
          <a:p>
            <a:pPr marL="457200" lvl="1" indent="0">
              <a:buNone/>
            </a:pPr>
            <a:r>
              <a:rPr lang="en-US" sz="1600" b="1" dirty="0" smtClean="0"/>
              <a:t>                     	 (</a:t>
            </a:r>
            <a:r>
              <a:rPr lang="en-US" sz="1600" b="1" dirty="0"/>
              <a:t>P(true DNM | data) + P</a:t>
            </a:r>
            <a:r>
              <a:rPr lang="en-US" sz="1600" b="1" dirty="0" smtClean="0"/>
              <a:t>(one </a:t>
            </a:r>
            <a:r>
              <a:rPr lang="en-US" sz="1600" b="1" dirty="0"/>
              <a:t>parent </a:t>
            </a:r>
            <a:r>
              <a:rPr lang="en-US" sz="1600" b="1" dirty="0" smtClean="0"/>
              <a:t>het | </a:t>
            </a:r>
            <a:r>
              <a:rPr lang="en-US" sz="1600" b="1" dirty="0"/>
              <a:t>data)</a:t>
            </a:r>
            <a:r>
              <a:rPr lang="en-US" sz="1600" b="1" dirty="0" smtClean="0"/>
              <a:t>)</a:t>
            </a:r>
          </a:p>
          <a:p>
            <a:pPr lvl="1"/>
            <a:endParaRPr lang="en-US" sz="1600" b="1" dirty="0"/>
          </a:p>
          <a:p>
            <a:pPr lvl="1"/>
            <a:r>
              <a:rPr lang="en-US" sz="1600" b="1" dirty="0">
                <a:solidFill>
                  <a:srgbClr val="D9D9D9"/>
                </a:solidFill>
              </a:rPr>
              <a:t>P(true DNM | data) = P(data | true DNM) * P(true DNM)</a:t>
            </a:r>
          </a:p>
          <a:p>
            <a:pPr lvl="1"/>
            <a:r>
              <a:rPr lang="en-US" sz="1600" b="1" dirty="0">
                <a:solidFill>
                  <a:srgbClr val="D9D9D9"/>
                </a:solidFill>
              </a:rPr>
              <a:t>P(data | </a:t>
            </a:r>
            <a:r>
              <a:rPr lang="en-US" sz="1600" b="1" dirty="0" smtClean="0">
                <a:solidFill>
                  <a:srgbClr val="D9D9D9"/>
                </a:solidFill>
              </a:rPr>
              <a:t>true DNM</a:t>
            </a:r>
            <a:r>
              <a:rPr lang="en-US" sz="1600" b="1" dirty="0">
                <a:solidFill>
                  <a:srgbClr val="D9D9D9"/>
                </a:solidFill>
              </a:rPr>
              <a:t>)</a:t>
            </a:r>
            <a:r>
              <a:rPr lang="en-US" sz="1600" dirty="0">
                <a:solidFill>
                  <a:srgbClr val="D9D9D9"/>
                </a:solidFill>
              </a:rPr>
              <a:t> = </a:t>
            </a:r>
            <a:r>
              <a:rPr lang="en-US" sz="1600" dirty="0" err="1">
                <a:solidFill>
                  <a:srgbClr val="D9D9D9"/>
                </a:solidFill>
              </a:rPr>
              <a:t>Pdad_ref</a:t>
            </a:r>
            <a:r>
              <a:rPr lang="en-US" sz="1600" dirty="0">
                <a:solidFill>
                  <a:srgbClr val="D9D9D9"/>
                </a:solidFill>
              </a:rPr>
              <a:t> * </a:t>
            </a:r>
            <a:r>
              <a:rPr lang="en-US" sz="1600" dirty="0" err="1">
                <a:solidFill>
                  <a:srgbClr val="D9D9D9"/>
                </a:solidFill>
              </a:rPr>
              <a:t>Pmom_ref</a:t>
            </a:r>
            <a:r>
              <a:rPr lang="en-US" sz="1600" dirty="0">
                <a:solidFill>
                  <a:srgbClr val="D9D9D9"/>
                </a:solidFill>
              </a:rPr>
              <a:t> * </a:t>
            </a:r>
            <a:r>
              <a:rPr lang="en-US" sz="1600" dirty="0" err="1" smtClean="0">
                <a:solidFill>
                  <a:srgbClr val="D9D9D9"/>
                </a:solidFill>
              </a:rPr>
              <a:t>Pchild_het</a:t>
            </a:r>
            <a:r>
              <a:rPr lang="en-US" sz="1600" dirty="0" smtClean="0">
                <a:solidFill>
                  <a:srgbClr val="D9D9D9"/>
                </a:solidFill>
              </a:rPr>
              <a:t> </a:t>
            </a:r>
            <a:r>
              <a:rPr lang="en-US" sz="1400" i="1" dirty="0" smtClean="0">
                <a:solidFill>
                  <a:srgbClr val="D9D9D9"/>
                </a:solidFill>
              </a:rPr>
              <a:t>(our observed DNM call quality)</a:t>
            </a:r>
            <a:endParaRPr lang="en-US" sz="1400" i="1" dirty="0">
              <a:solidFill>
                <a:srgbClr val="D9D9D9"/>
              </a:solidFill>
            </a:endParaRPr>
          </a:p>
          <a:p>
            <a:pPr lvl="1"/>
            <a:r>
              <a:rPr lang="en-US" sz="1600" b="1" dirty="0">
                <a:solidFill>
                  <a:srgbClr val="D9D9D9"/>
                </a:solidFill>
              </a:rPr>
              <a:t>P(true DNM)</a:t>
            </a:r>
            <a:r>
              <a:rPr lang="en-US" sz="1600" dirty="0">
                <a:solidFill>
                  <a:srgbClr val="D9D9D9"/>
                </a:solidFill>
              </a:rPr>
              <a:t> = 1/30 </a:t>
            </a:r>
            <a:r>
              <a:rPr lang="en-US" sz="1600" dirty="0" smtClean="0">
                <a:solidFill>
                  <a:srgbClr val="D9D9D9"/>
                </a:solidFill>
              </a:rPr>
              <a:t>Mb </a:t>
            </a:r>
            <a:r>
              <a:rPr lang="en-US" sz="1400" i="1" dirty="0" smtClean="0">
                <a:solidFill>
                  <a:srgbClr val="D9D9D9"/>
                </a:solidFill>
              </a:rPr>
              <a:t>(theoretical DNM rate)</a:t>
            </a:r>
          </a:p>
          <a:p>
            <a:pPr lvl="1"/>
            <a:r>
              <a:rPr lang="en-US" sz="1600" dirty="0" smtClean="0">
                <a:solidFill>
                  <a:srgbClr val="D9D9D9"/>
                </a:solidFill>
              </a:rPr>
              <a:t>We want </a:t>
            </a:r>
            <a:r>
              <a:rPr lang="en-US" sz="1600" u="sng" dirty="0" smtClean="0">
                <a:solidFill>
                  <a:srgbClr val="D9D9D9"/>
                </a:solidFill>
              </a:rPr>
              <a:t>High</a:t>
            </a:r>
            <a:r>
              <a:rPr lang="en-US" sz="1600" dirty="0" smtClean="0">
                <a:solidFill>
                  <a:srgbClr val="D9D9D9"/>
                </a:solidFill>
              </a:rPr>
              <a:t> numbers for this probability</a:t>
            </a:r>
          </a:p>
          <a:p>
            <a:pPr lvl="1"/>
            <a:endParaRPr lang="en-US" sz="1400" dirty="0"/>
          </a:p>
          <a:p>
            <a:pPr lvl="1"/>
            <a:r>
              <a:rPr lang="en-US" sz="1600" b="1" dirty="0"/>
              <a:t>P</a:t>
            </a:r>
            <a:r>
              <a:rPr lang="en-US" sz="1600" b="1" dirty="0" smtClean="0"/>
              <a:t>(one </a:t>
            </a:r>
            <a:r>
              <a:rPr lang="en-US" sz="1600" b="1" dirty="0"/>
              <a:t>parent </a:t>
            </a:r>
            <a:r>
              <a:rPr lang="en-US" sz="1600" b="1" dirty="0" smtClean="0"/>
              <a:t>het | data)</a:t>
            </a:r>
            <a:r>
              <a:rPr lang="en-US" sz="1600" dirty="0" smtClean="0"/>
              <a:t> </a:t>
            </a:r>
            <a:r>
              <a:rPr lang="en-US" sz="1600" dirty="0"/>
              <a:t>= (</a:t>
            </a:r>
            <a:r>
              <a:rPr lang="en-US" sz="1600" dirty="0" err="1"/>
              <a:t>Pdad_ref</a:t>
            </a:r>
            <a:r>
              <a:rPr lang="en-US" sz="1600" dirty="0"/>
              <a:t>*</a:t>
            </a:r>
            <a:r>
              <a:rPr lang="en-US" sz="1600" dirty="0" err="1"/>
              <a:t>Pmom_het</a:t>
            </a:r>
            <a:r>
              <a:rPr lang="en-US" sz="1600" dirty="0"/>
              <a:t> + </a:t>
            </a:r>
            <a:r>
              <a:rPr lang="en-US" sz="1600" dirty="0" err="1"/>
              <a:t>Pdad_het</a:t>
            </a:r>
            <a:r>
              <a:rPr lang="en-US" sz="1600" dirty="0"/>
              <a:t>*</a:t>
            </a:r>
            <a:r>
              <a:rPr lang="en-US" sz="1600" dirty="0" err="1"/>
              <a:t>Pmom_ref</a:t>
            </a:r>
            <a:r>
              <a:rPr lang="en-US" sz="1600" dirty="0"/>
              <a:t>) * </a:t>
            </a:r>
            <a:r>
              <a:rPr lang="en-US" sz="1600" dirty="0" err="1"/>
              <a:t>Pchild_het</a:t>
            </a:r>
            <a:endParaRPr lang="en-US" sz="1600" dirty="0"/>
          </a:p>
          <a:p>
            <a:pPr lvl="1"/>
            <a:r>
              <a:rPr lang="nl-NL" sz="1600" b="1" dirty="0"/>
              <a:t>P(</a:t>
            </a:r>
            <a:r>
              <a:rPr lang="nl-NL" sz="1600" b="1" dirty="0" err="1"/>
              <a:t>one</a:t>
            </a:r>
            <a:r>
              <a:rPr lang="nl-NL" sz="1600" b="1" dirty="0"/>
              <a:t> </a:t>
            </a:r>
            <a:r>
              <a:rPr lang="nl-NL" sz="1600" b="1" dirty="0" err="1"/>
              <a:t>parent</a:t>
            </a:r>
            <a:r>
              <a:rPr lang="nl-NL" sz="1600" b="1" dirty="0"/>
              <a:t> het)</a:t>
            </a:r>
            <a:r>
              <a:rPr lang="nl-NL" sz="1600" dirty="0"/>
              <a:t> = 1 - (1-F)^</a:t>
            </a:r>
            <a:r>
              <a:rPr lang="nl-NL" sz="1600" dirty="0" smtClean="0"/>
              <a:t>4 </a:t>
            </a:r>
            <a:r>
              <a:rPr lang="nl-NL" sz="1400" i="1" dirty="0" smtClean="0"/>
              <a:t>(</a:t>
            </a:r>
            <a:r>
              <a:rPr lang="nl-NL" sz="1400" i="1" dirty="0" err="1" smtClean="0"/>
              <a:t>population</a:t>
            </a:r>
            <a:r>
              <a:rPr lang="nl-NL" sz="1400" i="1" dirty="0" smtClean="0"/>
              <a:t> MAF </a:t>
            </a:r>
            <a:r>
              <a:rPr lang="nl-NL" sz="1400" i="1" dirty="0" err="1" smtClean="0"/>
              <a:t>applied</a:t>
            </a:r>
            <a:r>
              <a:rPr lang="nl-NL" sz="1400" i="1" dirty="0" smtClean="0"/>
              <a:t> </a:t>
            </a:r>
            <a:r>
              <a:rPr lang="nl-NL" sz="1400" i="1" dirty="0" err="1" smtClean="0"/>
              <a:t>to</a:t>
            </a:r>
            <a:r>
              <a:rPr lang="nl-NL" sz="1400" i="1" dirty="0" smtClean="0"/>
              <a:t> </a:t>
            </a:r>
            <a:r>
              <a:rPr lang="nl-NL" sz="1400" i="1" dirty="0" err="1" smtClean="0"/>
              <a:t>parents</a:t>
            </a:r>
            <a:r>
              <a:rPr lang="nl-NL" sz="1400" i="1" dirty="0" smtClean="0"/>
              <a:t>)</a:t>
            </a:r>
            <a:endParaRPr lang="nl-NL" sz="1400" i="1" dirty="0"/>
          </a:p>
          <a:p>
            <a:pPr lvl="1"/>
            <a:r>
              <a:rPr lang="nl-NL" sz="1600" b="1" dirty="0"/>
              <a:t>F</a:t>
            </a:r>
            <a:r>
              <a:rPr lang="nl-NL" sz="1600" dirty="0"/>
              <a:t> = Maximum MAF in </a:t>
            </a:r>
            <a:r>
              <a:rPr lang="nl-NL" sz="1600" dirty="0" err="1"/>
              <a:t>either</a:t>
            </a:r>
            <a:r>
              <a:rPr lang="nl-NL" sz="1600" dirty="0"/>
              <a:t> ESP or </a:t>
            </a:r>
            <a:r>
              <a:rPr lang="nl-NL" sz="1600" dirty="0" err="1" smtClean="0"/>
              <a:t>current</a:t>
            </a:r>
            <a:r>
              <a:rPr lang="nl-NL" sz="1600" dirty="0" smtClean="0"/>
              <a:t> data</a:t>
            </a:r>
          </a:p>
          <a:p>
            <a:pPr lvl="1"/>
            <a:r>
              <a:rPr lang="en-US" sz="1600" dirty="0"/>
              <a:t>We want </a:t>
            </a:r>
            <a:r>
              <a:rPr lang="en-US" sz="1600" u="sng" dirty="0" smtClean="0"/>
              <a:t>Low</a:t>
            </a:r>
            <a:r>
              <a:rPr lang="en-US" sz="1600" dirty="0" smtClean="0"/>
              <a:t> </a:t>
            </a:r>
            <a:r>
              <a:rPr lang="en-US" sz="1600" dirty="0"/>
              <a:t>numbers for this probability</a:t>
            </a:r>
          </a:p>
          <a:p>
            <a:pPr lvl="1"/>
            <a:endParaRPr lang="nl-NL" sz="1400" dirty="0"/>
          </a:p>
          <a:p>
            <a:pPr marL="0" indent="0">
              <a:buNone/>
            </a:pPr>
            <a:endParaRPr lang="en-US" sz="2000" dirty="0"/>
          </a:p>
          <a:p>
            <a:pPr lvl="1"/>
            <a:endParaRPr lang="en-US" sz="1600" dirty="0"/>
          </a:p>
          <a:p>
            <a:pPr lvl="2"/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1213-41ED-DE42-9575-C805A0AC1CD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810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61433" y="771562"/>
            <a:ext cx="4218222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practical: </a:t>
            </a:r>
            <a:r>
              <a:rPr lang="en-US" sz="2400" b="1" i="1" dirty="0" smtClean="0"/>
              <a:t>de novo</a:t>
            </a:r>
            <a:r>
              <a:rPr lang="en-US" sz="2400" b="1" dirty="0" smtClean="0"/>
              <a:t> identification</a:t>
            </a:r>
          </a:p>
          <a:p>
            <a:endParaRPr lang="en-US" dirty="0" smtClean="0"/>
          </a:p>
          <a:p>
            <a:r>
              <a:rPr lang="en-US" dirty="0" smtClean="0"/>
              <a:t>running de_novo_finder_3.py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4042" y="2801392"/>
            <a:ext cx="7110765" cy="175432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Command line: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python </a:t>
            </a:r>
            <a:r>
              <a:rPr lang="en-US" dirty="0" smtClean="0">
                <a:latin typeface="Courier"/>
                <a:cs typeface="Courier"/>
              </a:rPr>
              <a:t>de_novo_finder_3</a:t>
            </a:r>
            <a:r>
              <a:rPr lang="en-US" dirty="0">
                <a:latin typeface="Courier"/>
                <a:cs typeface="Courier"/>
              </a:rPr>
              <a:t>.py </a:t>
            </a:r>
            <a:r>
              <a:rPr lang="en-US" dirty="0" smtClean="0">
                <a:latin typeface="Courier"/>
                <a:cs typeface="Courier"/>
              </a:rPr>
              <a:t>\</a:t>
            </a:r>
          </a:p>
          <a:p>
            <a:r>
              <a:rPr lang="en-US" dirty="0" err="1" smtClean="0">
                <a:latin typeface="Courier"/>
                <a:cs typeface="Courier"/>
              </a:rPr>
              <a:t>denovo</a:t>
            </a:r>
            <a:r>
              <a:rPr lang="en-US" dirty="0" err="1">
                <a:latin typeface="Courier"/>
                <a:cs typeface="Courier"/>
              </a:rPr>
              <a:t>-example.vcf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\</a:t>
            </a:r>
          </a:p>
          <a:p>
            <a:r>
              <a:rPr lang="en-US" dirty="0" err="1" smtClean="0">
                <a:latin typeface="Courier"/>
                <a:cs typeface="Courier"/>
              </a:rPr>
              <a:t>denovo</a:t>
            </a:r>
            <a:r>
              <a:rPr lang="en-US" dirty="0" err="1">
                <a:latin typeface="Courier"/>
                <a:cs typeface="Courier"/>
              </a:rPr>
              <a:t>-example.fam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\</a:t>
            </a:r>
          </a:p>
          <a:p>
            <a:r>
              <a:rPr lang="en-US" dirty="0" smtClean="0">
                <a:latin typeface="Courier"/>
                <a:cs typeface="Courier"/>
              </a:rPr>
              <a:t>all_ESP_counts_5.28.13</a:t>
            </a:r>
            <a:r>
              <a:rPr lang="en-US" dirty="0">
                <a:latin typeface="Courier"/>
                <a:cs typeface="Courier"/>
              </a:rPr>
              <a:t>.txt -q &gt; </a:t>
            </a:r>
            <a:r>
              <a:rPr lang="en-US" dirty="0" err="1" smtClean="0">
                <a:latin typeface="Courier"/>
                <a:cs typeface="Courier"/>
              </a:rPr>
              <a:t>example.denovo.txt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5872" y="4781772"/>
            <a:ext cx="5448502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Command line: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less -S </a:t>
            </a:r>
            <a:r>
              <a:rPr lang="en-US" dirty="0" err="1" smtClean="0">
                <a:latin typeface="Courier"/>
                <a:cs typeface="Courier"/>
              </a:rPr>
              <a:t>example.denovo.txt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column -t </a:t>
            </a:r>
            <a:r>
              <a:rPr lang="en-US" dirty="0" err="1" smtClean="0">
                <a:latin typeface="Courier"/>
                <a:cs typeface="Courier"/>
              </a:rPr>
              <a:t>example.denovo.txt</a:t>
            </a:r>
            <a:r>
              <a:rPr lang="en-US" dirty="0" smtClean="0">
                <a:latin typeface="Courier"/>
                <a:cs typeface="Courier"/>
              </a:rPr>
              <a:t> | less -S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710838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0544" y="1633909"/>
            <a:ext cx="9073455" cy="236988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## Run start date and time: Mon Mar  2 11:09:45 2015</a:t>
            </a:r>
          </a:p>
          <a:p>
            <a:r>
              <a:rPr lang="en-US" sz="1000" dirty="0"/>
              <a:t>## Script version: 3.75</a:t>
            </a:r>
          </a:p>
          <a:p>
            <a:r>
              <a:rPr lang="en-US" sz="1000" dirty="0"/>
              <a:t>## Command given: python /Users/</a:t>
            </a:r>
            <a:r>
              <a:rPr lang="en-US" sz="1000" dirty="0" err="1"/>
              <a:t>daniel</a:t>
            </a:r>
            <a:r>
              <a:rPr lang="en-US" sz="1000" dirty="0"/>
              <a:t>/</a:t>
            </a:r>
            <a:r>
              <a:rPr lang="en-US" sz="1000" dirty="0" err="1"/>
              <a:t>Dropbox</a:t>
            </a:r>
            <a:r>
              <a:rPr lang="en-US" sz="1000" dirty="0"/>
              <a:t>/Scripts/TTRIO/</a:t>
            </a:r>
            <a:r>
              <a:rPr lang="en-US" sz="1000" dirty="0" err="1"/>
              <a:t>python_scripts</a:t>
            </a:r>
            <a:r>
              <a:rPr lang="en-US" sz="1000" dirty="0"/>
              <a:t>/de_novo_finder_3.py /Users/</a:t>
            </a:r>
            <a:r>
              <a:rPr lang="en-US" sz="1000" dirty="0" err="1"/>
              <a:t>daniel</a:t>
            </a:r>
            <a:r>
              <a:rPr lang="en-US" sz="1000" dirty="0"/>
              <a:t>/Downloads/</a:t>
            </a:r>
            <a:r>
              <a:rPr lang="en-US" sz="1000" dirty="0" err="1"/>
              <a:t>denovo-example.vcf</a:t>
            </a:r>
            <a:r>
              <a:rPr lang="en-US" sz="1000" dirty="0"/>
              <a:t> /Users/</a:t>
            </a:r>
            <a:r>
              <a:rPr lang="en-US" sz="1000" dirty="0" err="1" smtClean="0"/>
              <a:t>daniel</a:t>
            </a:r>
            <a:endParaRPr lang="nl-NL" sz="1000" dirty="0" smtClean="0">
              <a:latin typeface="Courier"/>
              <a:cs typeface="Courier"/>
            </a:endParaRPr>
          </a:p>
          <a:p>
            <a:endParaRPr lang="nl-NL" sz="1000" dirty="0" smtClean="0">
              <a:latin typeface="Courier"/>
              <a:cs typeface="Courier"/>
            </a:endParaRPr>
          </a:p>
          <a:p>
            <a:r>
              <a:rPr lang="en-US" sz="1200" dirty="0"/>
              <a:t> </a:t>
            </a:r>
            <a:r>
              <a:rPr lang="en-US" sz="1200" dirty="0" err="1">
                <a:latin typeface="Courier"/>
                <a:cs typeface="Courier"/>
              </a:rPr>
              <a:t>Chr</a:t>
            </a:r>
            <a:r>
              <a:rPr lang="en-US" sz="1200" dirty="0">
                <a:latin typeface="Courier"/>
                <a:cs typeface="Courier"/>
              </a:rPr>
              <a:t>    </a:t>
            </a:r>
            <a:r>
              <a:rPr lang="en-US" sz="1200" dirty="0" err="1">
                <a:latin typeface="Courier"/>
                <a:cs typeface="Courier"/>
              </a:rPr>
              <a:t>Pos</a:t>
            </a:r>
            <a:r>
              <a:rPr lang="en-US" sz="1200" dirty="0">
                <a:latin typeface="Courier"/>
                <a:cs typeface="Courier"/>
              </a:rPr>
              <a:t>        </a:t>
            </a:r>
            <a:r>
              <a:rPr lang="en-US" sz="1200" dirty="0" err="1">
                <a:latin typeface="Courier"/>
                <a:cs typeface="Courier"/>
              </a:rPr>
              <a:t>rsID</a:t>
            </a:r>
            <a:r>
              <a:rPr lang="en-US" sz="1200" dirty="0">
                <a:latin typeface="Courier"/>
                <a:cs typeface="Courier"/>
              </a:rPr>
              <a:t> </a:t>
            </a:r>
            <a:r>
              <a:rPr lang="en-US" sz="1200" dirty="0" smtClean="0">
                <a:latin typeface="Courier"/>
                <a:cs typeface="Courier"/>
              </a:rPr>
              <a:t>		Ref  </a:t>
            </a:r>
            <a:r>
              <a:rPr lang="en-US" sz="1200" dirty="0">
                <a:latin typeface="Courier"/>
                <a:cs typeface="Courier"/>
              </a:rPr>
              <a:t>Alt </a:t>
            </a:r>
            <a:r>
              <a:rPr lang="en-US" sz="1200" dirty="0" err="1">
                <a:latin typeface="Courier"/>
                <a:cs typeface="Courier"/>
              </a:rPr>
              <a:t>Child_ID</a:t>
            </a:r>
            <a:r>
              <a:rPr lang="en-US" sz="1200" dirty="0">
                <a:latin typeface="Courier"/>
                <a:cs typeface="Courier"/>
              </a:rPr>
              <a:t> </a:t>
            </a:r>
            <a:r>
              <a:rPr lang="en-US" sz="1200" dirty="0" err="1">
                <a:latin typeface="Courier"/>
                <a:cs typeface="Courier"/>
              </a:rPr>
              <a:t>Child_PL_AA</a:t>
            </a:r>
            <a:r>
              <a:rPr lang="en-US" sz="1200" dirty="0">
                <a:latin typeface="Courier"/>
                <a:cs typeface="Courier"/>
              </a:rPr>
              <a:t> </a:t>
            </a:r>
            <a:r>
              <a:rPr lang="en-US" sz="1200" dirty="0" err="1">
                <a:latin typeface="Courier"/>
                <a:cs typeface="Courier"/>
              </a:rPr>
              <a:t>Dad_PL_AB</a:t>
            </a:r>
            <a:r>
              <a:rPr lang="en-US" sz="1200" dirty="0">
                <a:latin typeface="Courier"/>
                <a:cs typeface="Courier"/>
              </a:rPr>
              <a:t> </a:t>
            </a:r>
            <a:r>
              <a:rPr lang="en-US" sz="1200" dirty="0" err="1">
                <a:latin typeface="Courier"/>
                <a:cs typeface="Courier"/>
              </a:rPr>
              <a:t>Mom_PL_AB</a:t>
            </a:r>
            <a:r>
              <a:rPr lang="en-US" sz="1200" dirty="0">
                <a:latin typeface="Courier"/>
                <a:cs typeface="Courier"/>
              </a:rPr>
              <a:t> </a:t>
            </a:r>
            <a:r>
              <a:rPr lang="en-US" sz="1200" dirty="0" err="1">
                <a:latin typeface="Courier"/>
                <a:cs typeface="Courier"/>
              </a:rPr>
              <a:t>Child_AD_Ratio</a:t>
            </a:r>
            <a:endParaRPr lang="en-US" sz="1200" dirty="0">
              <a:latin typeface="Courier"/>
              <a:cs typeface="Courier"/>
            </a:endParaRPr>
          </a:p>
          <a:p>
            <a:r>
              <a:rPr lang="en-US" sz="1200" dirty="0" smtClean="0">
                <a:latin typeface="Courier"/>
                <a:cs typeface="Courier"/>
              </a:rPr>
              <a:t>1 	866477           </a:t>
            </a:r>
            <a:r>
              <a:rPr lang="en-US" sz="1200" dirty="0">
                <a:latin typeface="Courier"/>
                <a:cs typeface="Courier"/>
              </a:rPr>
              <a:t>.   C TRUE   child1         200       229       241      0.4166667</a:t>
            </a:r>
          </a:p>
          <a:p>
            <a:r>
              <a:rPr lang="en-US" sz="1200" dirty="0" smtClean="0">
                <a:latin typeface="Courier"/>
                <a:cs typeface="Courier"/>
              </a:rPr>
              <a:t>1 	901901 </a:t>
            </a:r>
            <a:r>
              <a:rPr lang="en-US" sz="1200" dirty="0">
                <a:latin typeface="Courier"/>
                <a:cs typeface="Courier"/>
              </a:rPr>
              <a:t>rs146478061   C TRUE   child2         120        57        54      </a:t>
            </a:r>
            <a:r>
              <a:rPr lang="en-US" sz="1200" dirty="0" smtClean="0">
                <a:latin typeface="Courier"/>
                <a:cs typeface="Courier"/>
              </a:rPr>
              <a:t>0.2500000</a:t>
            </a:r>
            <a:endParaRPr lang="nl-NL" sz="1200" dirty="0">
              <a:latin typeface="Courier"/>
              <a:cs typeface="Courier"/>
            </a:endParaRPr>
          </a:p>
          <a:p>
            <a:pPr marL="228600" indent="-228600">
              <a:buAutoNum type="arabicPlain" startAt="2"/>
            </a:pPr>
            <a:endParaRPr lang="nl-NL" sz="1200" dirty="0" smtClean="0">
              <a:latin typeface="Courier"/>
              <a:cs typeface="Courier"/>
            </a:endParaRPr>
          </a:p>
          <a:p>
            <a:pPr marL="228600" indent="-228600">
              <a:buAutoNum type="arabicPlain" startAt="2"/>
            </a:pPr>
            <a:endParaRPr lang="nl-NL" sz="1200" dirty="0">
              <a:latin typeface="Courier"/>
              <a:cs typeface="Courier"/>
            </a:endParaRPr>
          </a:p>
          <a:p>
            <a:pPr marL="228600" indent="-228600">
              <a:buAutoNum type="arabicPlain" startAt="2"/>
            </a:pPr>
            <a:endParaRPr lang="nl-NL" sz="1200" dirty="0" smtClean="0">
              <a:latin typeface="Courier"/>
              <a:cs typeface="Courier"/>
            </a:endParaRPr>
          </a:p>
          <a:p>
            <a:r>
              <a:rPr lang="en-US" sz="1200" dirty="0">
                <a:latin typeface="Courier"/>
                <a:cs typeface="Courier"/>
              </a:rPr>
              <a:t> </a:t>
            </a:r>
            <a:r>
              <a:rPr lang="en-US" sz="1200" dirty="0" smtClean="0">
                <a:latin typeface="Courier"/>
                <a:cs typeface="Courier"/>
              </a:rPr>
              <a:t>	</a:t>
            </a:r>
            <a:r>
              <a:rPr lang="en-US" sz="1200" dirty="0" err="1" smtClean="0">
                <a:latin typeface="Courier"/>
                <a:cs typeface="Courier"/>
              </a:rPr>
              <a:t>Dad_AD_Ratio</a:t>
            </a:r>
            <a:r>
              <a:rPr lang="en-US" sz="1200" dirty="0" smtClean="0">
                <a:latin typeface="Courier"/>
                <a:cs typeface="Courier"/>
              </a:rPr>
              <a:t> </a:t>
            </a:r>
            <a:r>
              <a:rPr lang="en-US" sz="1200" dirty="0" err="1">
                <a:latin typeface="Courier"/>
                <a:cs typeface="Courier"/>
              </a:rPr>
              <a:t>Mom_AD_Ratio</a:t>
            </a:r>
            <a:r>
              <a:rPr lang="en-US" sz="1200" dirty="0">
                <a:latin typeface="Courier"/>
                <a:cs typeface="Courier"/>
              </a:rPr>
              <a:t> </a:t>
            </a:r>
            <a:r>
              <a:rPr lang="en-US" sz="1200" dirty="0" err="1">
                <a:latin typeface="Courier"/>
                <a:cs typeface="Courier"/>
              </a:rPr>
              <a:t>DP_Child</a:t>
            </a:r>
            <a:r>
              <a:rPr lang="en-US" sz="1200" dirty="0">
                <a:latin typeface="Courier"/>
                <a:cs typeface="Courier"/>
              </a:rPr>
              <a:t> </a:t>
            </a:r>
            <a:r>
              <a:rPr lang="en-US" sz="1200" dirty="0" err="1">
                <a:latin typeface="Courier"/>
                <a:cs typeface="Courier"/>
              </a:rPr>
              <a:t>DP_Dad</a:t>
            </a:r>
            <a:r>
              <a:rPr lang="en-US" sz="1200" dirty="0">
                <a:latin typeface="Courier"/>
                <a:cs typeface="Courier"/>
              </a:rPr>
              <a:t> </a:t>
            </a:r>
            <a:r>
              <a:rPr lang="en-US" sz="1200" dirty="0" err="1">
                <a:latin typeface="Courier"/>
                <a:cs typeface="Courier"/>
              </a:rPr>
              <a:t>DP_Mom</a:t>
            </a:r>
            <a:r>
              <a:rPr lang="en-US" sz="1200" dirty="0">
                <a:latin typeface="Courier"/>
                <a:cs typeface="Courier"/>
              </a:rPr>
              <a:t>  </a:t>
            </a:r>
            <a:r>
              <a:rPr lang="en-US" sz="1200" dirty="0" err="1">
                <a:latin typeface="Courier"/>
                <a:cs typeface="Courier"/>
              </a:rPr>
              <a:t>DP_Ratio</a:t>
            </a:r>
            <a:r>
              <a:rPr lang="en-US" sz="1200" dirty="0">
                <a:latin typeface="Courier"/>
                <a:cs typeface="Courier"/>
              </a:rPr>
              <a:t>   </a:t>
            </a:r>
            <a:r>
              <a:rPr lang="en-US" sz="1200" dirty="0" err="1">
                <a:latin typeface="Courier"/>
                <a:cs typeface="Courier"/>
              </a:rPr>
              <a:t>Prob_dn</a:t>
            </a:r>
            <a:r>
              <a:rPr lang="en-US" sz="1200" dirty="0">
                <a:latin typeface="Courier"/>
                <a:cs typeface="Courier"/>
              </a:rPr>
              <a:t> </a:t>
            </a:r>
            <a:r>
              <a:rPr lang="en-US" sz="1200" dirty="0" err="1">
                <a:latin typeface="Courier"/>
                <a:cs typeface="Courier"/>
              </a:rPr>
              <a:t>Validation_Likelihood</a:t>
            </a:r>
            <a:endParaRPr lang="en-US" sz="1200" dirty="0">
              <a:latin typeface="Courier"/>
              <a:cs typeface="Courier"/>
            </a:endParaRPr>
          </a:p>
          <a:p>
            <a:r>
              <a:rPr lang="en-US" sz="1200" dirty="0" smtClean="0">
                <a:latin typeface="Courier"/>
                <a:cs typeface="Courier"/>
              </a:rPr>
              <a:t>	           0            0      120     76     84 0.7500000 1.0000000              HIGH_SNV</a:t>
            </a:r>
          </a:p>
          <a:p>
            <a:r>
              <a:rPr lang="en-US" sz="1200" dirty="0">
                <a:latin typeface="Courier"/>
                <a:cs typeface="Courier"/>
              </a:rPr>
              <a:t>	</a:t>
            </a:r>
            <a:r>
              <a:rPr lang="en-US" sz="1200" dirty="0" smtClean="0">
                <a:latin typeface="Courier"/>
                <a:cs typeface="Courier"/>
              </a:rPr>
              <a:t>           0            0       20     19     18 0.5405405 0.1025394               LOW_SNV</a:t>
            </a:r>
            <a:endParaRPr lang="nl-NL" sz="1200" dirty="0" smtClean="0"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4704" y="61745"/>
            <a:ext cx="20598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example.denovo.txt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9125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5005"/>
            <a:ext cx="3879686" cy="82767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Overview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7981"/>
            <a:ext cx="8229600" cy="4506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>
                <a:solidFill>
                  <a:srgbClr val="D9D9D9"/>
                </a:solidFill>
              </a:rPr>
              <a:t>De novo</a:t>
            </a:r>
            <a:r>
              <a:rPr lang="en-US" sz="2400" b="1" dirty="0" smtClean="0">
                <a:solidFill>
                  <a:srgbClr val="D9D9D9"/>
                </a:solidFill>
              </a:rPr>
              <a:t> identification</a:t>
            </a:r>
          </a:p>
          <a:p>
            <a:pPr marL="685800" lvl="1">
              <a:buFontTx/>
              <a:buChar char="-"/>
            </a:pPr>
            <a:r>
              <a:rPr lang="en-US" sz="2000" dirty="0" smtClean="0">
                <a:solidFill>
                  <a:srgbClr val="D9D9D9"/>
                </a:solidFill>
              </a:rPr>
              <a:t>Visualizing a </a:t>
            </a:r>
            <a:r>
              <a:rPr lang="en-US" sz="2000" i="1" dirty="0" smtClean="0">
                <a:solidFill>
                  <a:srgbClr val="D9D9D9"/>
                </a:solidFill>
              </a:rPr>
              <a:t>de novo</a:t>
            </a:r>
            <a:r>
              <a:rPr lang="en-US" sz="2000" dirty="0" smtClean="0">
                <a:solidFill>
                  <a:srgbClr val="D9D9D9"/>
                </a:solidFill>
              </a:rPr>
              <a:t> variant</a:t>
            </a:r>
          </a:p>
          <a:p>
            <a:pPr marL="685800" lvl="1">
              <a:buFontTx/>
              <a:buChar char="-"/>
            </a:pPr>
            <a:r>
              <a:rPr lang="en-US" sz="2000" dirty="0" smtClean="0">
                <a:solidFill>
                  <a:srgbClr val="D9D9D9"/>
                </a:solidFill>
              </a:rPr>
              <a:t>Using genotype information from the VCF</a:t>
            </a:r>
          </a:p>
          <a:p>
            <a:pPr marL="685800" lvl="1">
              <a:buFontTx/>
              <a:buChar char="-"/>
            </a:pPr>
            <a:r>
              <a:rPr lang="en-US" sz="2000" dirty="0" smtClean="0">
                <a:solidFill>
                  <a:srgbClr val="D9D9D9"/>
                </a:solidFill>
              </a:rPr>
              <a:t>Assessing potential errors in de novo identification</a:t>
            </a:r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400" b="1" i="1" dirty="0" smtClean="0"/>
              <a:t>De novo </a:t>
            </a:r>
            <a:r>
              <a:rPr lang="en-US" sz="2400" b="1" dirty="0" smtClean="0"/>
              <a:t>analysis</a:t>
            </a:r>
          </a:p>
          <a:p>
            <a:pPr marL="685800" lvl="1">
              <a:buFontTx/>
              <a:buChar char="-"/>
            </a:pPr>
            <a:r>
              <a:rPr lang="en-US" sz="2000" dirty="0" smtClean="0"/>
              <a:t>Modeling the expectation of </a:t>
            </a:r>
            <a:r>
              <a:rPr lang="en-US" sz="2000" i="1" dirty="0" smtClean="0"/>
              <a:t>de novo</a:t>
            </a:r>
            <a:r>
              <a:rPr lang="en-US" sz="2000" dirty="0" smtClean="0"/>
              <a:t> mutations</a:t>
            </a:r>
            <a:endParaRPr lang="en-US" sz="2000" dirty="0"/>
          </a:p>
          <a:p>
            <a:pPr marL="685800" lvl="1">
              <a:buFontTx/>
              <a:buChar char="-"/>
            </a:pPr>
            <a:r>
              <a:rPr lang="en-US" sz="2000" dirty="0"/>
              <a:t>Testing </a:t>
            </a:r>
            <a:r>
              <a:rPr lang="en-US" sz="2000" dirty="0" smtClean="0"/>
              <a:t>individual </a:t>
            </a:r>
            <a:r>
              <a:rPr lang="en-US" sz="2000" dirty="0"/>
              <a:t>genes</a:t>
            </a:r>
          </a:p>
          <a:p>
            <a:pPr marL="685800" lvl="1">
              <a:buFontTx/>
              <a:buChar char="-"/>
            </a:pPr>
            <a:r>
              <a:rPr lang="en-US" sz="2000" dirty="0" smtClean="0"/>
              <a:t>Testing for enrichment in gene sets / pathways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81426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5005"/>
            <a:ext cx="3879686" cy="82767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Overview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7981"/>
            <a:ext cx="8229600" cy="4506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/>
              <a:t>De novo</a:t>
            </a:r>
            <a:r>
              <a:rPr lang="en-US" sz="2400" b="1" dirty="0" smtClean="0"/>
              <a:t> identification</a:t>
            </a:r>
          </a:p>
          <a:p>
            <a:pPr marL="685800" lvl="1">
              <a:buFontTx/>
              <a:buChar char="-"/>
            </a:pPr>
            <a:r>
              <a:rPr lang="en-US" sz="2000" dirty="0" smtClean="0"/>
              <a:t>Visualizing a </a:t>
            </a:r>
            <a:r>
              <a:rPr lang="en-US" sz="2000" i="1" dirty="0" smtClean="0"/>
              <a:t>de novo</a:t>
            </a:r>
            <a:r>
              <a:rPr lang="en-US" sz="2000" dirty="0" smtClean="0"/>
              <a:t> variant</a:t>
            </a:r>
          </a:p>
          <a:p>
            <a:pPr marL="685800" lvl="1">
              <a:buFontTx/>
              <a:buChar char="-"/>
            </a:pPr>
            <a:r>
              <a:rPr lang="en-US" sz="2000" dirty="0" smtClean="0"/>
              <a:t>Using genotype information from the VCF</a:t>
            </a:r>
          </a:p>
          <a:p>
            <a:pPr marL="685800" lvl="1">
              <a:buFontTx/>
              <a:buChar char="-"/>
            </a:pPr>
            <a:r>
              <a:rPr lang="en-US" sz="2000" dirty="0" smtClean="0"/>
              <a:t>Assessing potential errors in de novo identification</a:t>
            </a:r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400" b="1" i="1" dirty="0" smtClean="0"/>
              <a:t>De novo </a:t>
            </a:r>
            <a:r>
              <a:rPr lang="en-US" sz="2400" b="1" dirty="0" smtClean="0"/>
              <a:t>analysis</a:t>
            </a:r>
          </a:p>
          <a:p>
            <a:pPr marL="685800" lvl="1">
              <a:buFontTx/>
              <a:buChar char="-"/>
            </a:pPr>
            <a:r>
              <a:rPr lang="en-US" sz="2000" dirty="0" smtClean="0"/>
              <a:t>Modeling the expectation of </a:t>
            </a:r>
            <a:r>
              <a:rPr lang="en-US" sz="2000" i="1" dirty="0" smtClean="0"/>
              <a:t>de novo</a:t>
            </a:r>
            <a:r>
              <a:rPr lang="en-US" sz="2000" dirty="0" smtClean="0"/>
              <a:t> mutations</a:t>
            </a:r>
            <a:endParaRPr lang="en-US" sz="2000" dirty="0"/>
          </a:p>
          <a:p>
            <a:pPr marL="685800" lvl="1">
              <a:buFontTx/>
              <a:buChar char="-"/>
            </a:pPr>
            <a:r>
              <a:rPr lang="en-US" sz="2000" dirty="0" smtClean="0"/>
              <a:t>Testing individual genes</a:t>
            </a:r>
          </a:p>
          <a:p>
            <a:pPr marL="685800" lvl="1">
              <a:buFontTx/>
              <a:buChar char="-"/>
            </a:pPr>
            <a:r>
              <a:rPr lang="en-US" sz="2000" dirty="0" smtClean="0"/>
              <a:t>Testing for enrichment in gene sets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51167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35005"/>
            <a:ext cx="6540499" cy="827674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A model for interpreting </a:t>
            </a:r>
            <a:r>
              <a:rPr lang="en-US" sz="2400" b="1" i="1" dirty="0" smtClean="0"/>
              <a:t>de novo</a:t>
            </a:r>
            <a:r>
              <a:rPr lang="en-US" sz="2400" b="1" dirty="0" smtClean="0"/>
              <a:t> mutation </a:t>
            </a:r>
            <a:endParaRPr lang="en-US" sz="2400" b="1" i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3251200"/>
            <a:ext cx="6149222" cy="3035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b="1" dirty="0" smtClean="0"/>
              <a:t>mutation probability estimated at each base position</a:t>
            </a:r>
            <a:endParaRPr lang="en-US" sz="1600" b="1" dirty="0" smtClean="0"/>
          </a:p>
          <a:p>
            <a:endParaRPr lang="en-US" sz="1600" dirty="0" smtClean="0"/>
          </a:p>
          <a:p>
            <a:r>
              <a:rPr lang="en-US" sz="1600" b="1" dirty="0" smtClean="0"/>
              <a:t>Tri-nucleotide context of mutation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b="1" dirty="0" smtClean="0"/>
              <a:t>Aggregate probabilities across various contexts</a:t>
            </a:r>
          </a:p>
          <a:p>
            <a:pPr lvl="1"/>
            <a:r>
              <a:rPr lang="en-US" sz="1600" dirty="0" smtClean="0"/>
              <a:t>Whole </a:t>
            </a:r>
            <a:r>
              <a:rPr lang="en-US" sz="1600" dirty="0" err="1" smtClean="0"/>
              <a:t>exome</a:t>
            </a:r>
            <a:endParaRPr lang="en-US" sz="1600" dirty="0" smtClean="0"/>
          </a:p>
          <a:p>
            <a:pPr lvl="1"/>
            <a:r>
              <a:rPr lang="en-US" sz="1600" dirty="0" smtClean="0"/>
              <a:t>Annotation classes (synonymous, missense, etc..)</a:t>
            </a:r>
          </a:p>
          <a:p>
            <a:pPr lvl="1"/>
            <a:r>
              <a:rPr lang="en-US" sz="1600" dirty="0" smtClean="0"/>
              <a:t>Individual genes and gene sets</a:t>
            </a:r>
            <a:r>
              <a:rPr lang="en-US" sz="1200" dirty="0" smtClean="0"/>
              <a:t> </a:t>
            </a:r>
          </a:p>
          <a:p>
            <a:endParaRPr lang="en-US" sz="1600" dirty="0" smtClean="0"/>
          </a:p>
          <a:p>
            <a:r>
              <a:rPr lang="en-US" sz="1600" b="1" dirty="0"/>
              <a:t>Utilize a Poisson </a:t>
            </a:r>
            <a:r>
              <a:rPr lang="en-US" sz="1600" b="1" dirty="0" smtClean="0"/>
              <a:t>model informed by trio size</a:t>
            </a:r>
            <a:endParaRPr lang="en-US" sz="1600" b="1" dirty="0"/>
          </a:p>
          <a:p>
            <a:endParaRPr lang="en-US" sz="1600" dirty="0"/>
          </a:p>
        </p:txBody>
      </p:sp>
      <p:pic>
        <p:nvPicPr>
          <p:cNvPr id="2" name="Picture 1" descr="Screen Shot 2014-09-20 at 9.26.4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896800"/>
            <a:ext cx="5267242" cy="159747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Picture 2" descr="Screen Shot 2014-09-20 at 9.27.0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496" y="1759646"/>
            <a:ext cx="4966003" cy="1483670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5530707" y="3638322"/>
            <a:ext cx="168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…CACGTA…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6254946" y="4112687"/>
            <a:ext cx="0" cy="296814"/>
          </a:xfrm>
          <a:prstGeom prst="straightConnector1">
            <a:avLst/>
          </a:prstGeom>
          <a:ln w="38100" cmpd="sng">
            <a:solidFill>
              <a:srgbClr val="5D6E7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885948" y="4332966"/>
            <a:ext cx="721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r>
              <a:rPr lang="en-US" sz="2400" dirty="0" smtClean="0"/>
              <a:t>G</a:t>
            </a:r>
            <a:endParaRPr lang="en-US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 flipV="1">
            <a:off x="6875474" y="4289100"/>
            <a:ext cx="0" cy="452262"/>
          </a:xfrm>
          <a:prstGeom prst="straightConnector1">
            <a:avLst/>
          </a:prstGeom>
          <a:ln w="38100" cmpd="sng">
            <a:solidFill>
              <a:srgbClr val="5D6E7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V="1">
            <a:off x="6875474" y="4534499"/>
            <a:ext cx="0" cy="452262"/>
          </a:xfrm>
          <a:prstGeom prst="straightConnector1">
            <a:avLst/>
          </a:prstGeom>
          <a:ln w="38100" cmpd="sng">
            <a:solidFill>
              <a:srgbClr val="5D6E7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048408" y="4013568"/>
            <a:ext cx="1078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G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044319" y="4271698"/>
            <a:ext cx="1086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r>
              <a:rPr lang="en-US" sz="2400" dirty="0" smtClean="0">
                <a:solidFill>
                  <a:srgbClr val="800000"/>
                </a:solidFill>
              </a:rPr>
              <a:t>G</a:t>
            </a:r>
            <a:r>
              <a:rPr lang="en-US" sz="2400" dirty="0" smtClean="0"/>
              <a:t>G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7060229" y="4517097"/>
            <a:ext cx="1080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r>
              <a:rPr lang="en-US" sz="2400" dirty="0" smtClean="0">
                <a:solidFill>
                  <a:srgbClr val="FF6600"/>
                </a:solidFill>
              </a:rPr>
              <a:t>T</a:t>
            </a:r>
            <a:r>
              <a:rPr lang="en-US" sz="2400" dirty="0" smtClean="0"/>
              <a:t>G</a:t>
            </a:r>
            <a:endParaRPr lang="en-US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 flipV="1">
            <a:off x="6875474" y="4043670"/>
            <a:ext cx="0" cy="452262"/>
          </a:xfrm>
          <a:prstGeom prst="straightConnector1">
            <a:avLst/>
          </a:prstGeom>
          <a:ln w="38100" cmpd="sng">
            <a:solidFill>
              <a:srgbClr val="5D6E7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6376676" y="5042262"/>
            <a:ext cx="705743" cy="647338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512944" y="5054962"/>
            <a:ext cx="791907" cy="621938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145919" y="5042262"/>
            <a:ext cx="152401" cy="609238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108699" y="6007100"/>
            <a:ext cx="2184401" cy="127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229545" y="5842000"/>
            <a:ext cx="134431" cy="342900"/>
          </a:xfrm>
          <a:prstGeom prst="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826445" y="5842000"/>
            <a:ext cx="761285" cy="342900"/>
          </a:xfrm>
          <a:prstGeom prst="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147245" y="5842000"/>
            <a:ext cx="298255" cy="342900"/>
          </a:xfrm>
          <a:prstGeom prst="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46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4" grpId="0"/>
      <p:bldP spid="15" grpId="0"/>
      <p:bldP spid="16" grpId="0"/>
      <p:bldP spid="27" grpId="0" animBg="1"/>
      <p:bldP spid="28" grpId="0" animBg="1"/>
      <p:bldP spid="2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61433" y="771562"/>
            <a:ext cx="6117555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practical: single gene </a:t>
            </a:r>
            <a:r>
              <a:rPr lang="en-US" sz="2400" b="1" i="1" dirty="0" smtClean="0"/>
              <a:t>de novo</a:t>
            </a:r>
            <a:r>
              <a:rPr lang="en-US" sz="2400" b="1" dirty="0" smtClean="0"/>
              <a:t> enrichment</a:t>
            </a:r>
          </a:p>
          <a:p>
            <a:endParaRPr lang="en-US" dirty="0" smtClean="0"/>
          </a:p>
          <a:p>
            <a:r>
              <a:rPr lang="en-US" dirty="0" smtClean="0"/>
              <a:t>running </a:t>
            </a:r>
            <a:r>
              <a:rPr lang="en-US" dirty="0" err="1" smtClean="0"/>
              <a:t>multiple_hits_onelist.py</a:t>
            </a:r>
            <a:r>
              <a:rPr lang="en-US" dirty="0" smtClean="0"/>
              <a:t> and overlap2mutprobs_1.2.py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6722" y="2774976"/>
            <a:ext cx="6279634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python </a:t>
            </a:r>
            <a:r>
              <a:rPr lang="en-US" dirty="0" err="1" smtClean="0">
                <a:latin typeface="Courier"/>
                <a:cs typeface="Courier"/>
              </a:rPr>
              <a:t>multiple_hits_onelist.py</a:t>
            </a:r>
            <a:r>
              <a:rPr lang="en-US" dirty="0" smtClean="0">
                <a:latin typeface="Courier"/>
                <a:cs typeface="Courier"/>
              </a:rPr>
              <a:t> \</a:t>
            </a:r>
          </a:p>
          <a:p>
            <a:r>
              <a:rPr lang="en-US" dirty="0" smtClean="0">
                <a:latin typeface="Courier"/>
                <a:cs typeface="Courier"/>
              </a:rPr>
              <a:t>Neale_2012_denovo.txt &gt; Neale_2012_genes.txt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6722" y="3772813"/>
            <a:ext cx="6257804" cy="14773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python </a:t>
            </a:r>
            <a:r>
              <a:rPr lang="en-US" dirty="0">
                <a:latin typeface="Courier"/>
                <a:cs typeface="Courier"/>
              </a:rPr>
              <a:t>overlap2mutprobs_1.2.</a:t>
            </a:r>
            <a:r>
              <a:rPr lang="en-US" dirty="0" smtClean="0">
                <a:latin typeface="Courier"/>
                <a:cs typeface="Courier"/>
              </a:rPr>
              <a:t>py \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Neale_2012_genes.txt \</a:t>
            </a:r>
          </a:p>
          <a:p>
            <a:r>
              <a:rPr lang="en-US" dirty="0" err="1" smtClean="0">
                <a:latin typeface="Courier"/>
                <a:cs typeface="Courier"/>
              </a:rPr>
              <a:t>fixed_mut_prob_fs_adjdepdiv.txt</a:t>
            </a:r>
            <a:r>
              <a:rPr lang="en-US" dirty="0" smtClean="0">
                <a:latin typeface="Courier"/>
                <a:cs typeface="Courier"/>
              </a:rPr>
              <a:t> \</a:t>
            </a:r>
          </a:p>
          <a:p>
            <a:r>
              <a:rPr lang="en-US" dirty="0" smtClean="0">
                <a:latin typeface="Courier"/>
                <a:cs typeface="Courier"/>
              </a:rPr>
              <a:t>175 &gt; Neale_2012_gene_results.txt</a:t>
            </a:r>
          </a:p>
          <a:p>
            <a:r>
              <a:rPr lang="en-US" dirty="0" smtClean="0">
                <a:latin typeface="Courier"/>
                <a:cs typeface="Courier"/>
              </a:rPr>
              <a:t> 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4812" y="2063521"/>
            <a:ext cx="5587024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less -S </a:t>
            </a:r>
            <a:r>
              <a:rPr lang="en-US" dirty="0" err="1" smtClean="0">
                <a:latin typeface="Courier"/>
                <a:cs typeface="Courier"/>
              </a:rPr>
              <a:t>fixed_mut_prob_fs_adjdepdiv.txt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84016" y="2053547"/>
            <a:ext cx="2175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view the gene model</a:t>
            </a:r>
            <a:endParaRPr lang="en-US" i="1" dirty="0"/>
          </a:p>
        </p:txBody>
      </p:sp>
      <p:sp>
        <p:nvSpPr>
          <p:cNvPr id="3" name="TextBox 2"/>
          <p:cNvSpPr txBox="1"/>
          <p:nvPr/>
        </p:nvSpPr>
        <p:spPr>
          <a:xfrm>
            <a:off x="6746627" y="2802642"/>
            <a:ext cx="2179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select genes with recurrent mutations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6756587" y="3979155"/>
            <a:ext cx="2179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Test genes against model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16642" y="5670091"/>
            <a:ext cx="7110765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perl</a:t>
            </a:r>
            <a:r>
              <a:rPr lang="en-US" dirty="0">
                <a:latin typeface="Courier"/>
                <a:cs typeface="Courier"/>
              </a:rPr>
              <a:t> -</a:t>
            </a:r>
            <a:r>
              <a:rPr lang="en-US" dirty="0" err="1">
                <a:latin typeface="Courier"/>
                <a:cs typeface="Courier"/>
              </a:rPr>
              <a:t>pe</a:t>
            </a:r>
            <a:r>
              <a:rPr lang="en-US" dirty="0">
                <a:latin typeface="Courier"/>
                <a:cs typeface="Courier"/>
              </a:rPr>
              <a:t> 's{, }{:}g' Neale_2012_gene_results.txt </a:t>
            </a:r>
            <a:r>
              <a:rPr lang="en-US" dirty="0" smtClean="0">
                <a:latin typeface="Courier"/>
                <a:cs typeface="Courier"/>
              </a:rPr>
              <a:t>\</a:t>
            </a:r>
          </a:p>
          <a:p>
            <a:r>
              <a:rPr lang="en-US" dirty="0" smtClean="0">
                <a:latin typeface="Courier"/>
                <a:cs typeface="Courier"/>
              </a:rPr>
              <a:t>| </a:t>
            </a:r>
            <a:r>
              <a:rPr lang="en-US" dirty="0">
                <a:latin typeface="Courier"/>
                <a:cs typeface="Courier"/>
              </a:rPr>
              <a:t>column -t | less -S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27407" y="5765051"/>
            <a:ext cx="1700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view the results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28103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4704" y="1093030"/>
            <a:ext cx="2250364" cy="249299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"/>
                <a:cs typeface="Courier"/>
              </a:rPr>
              <a:t>SMARCC2	</a:t>
            </a:r>
            <a:r>
              <a:rPr lang="en-US" sz="1200" dirty="0" err="1">
                <a:latin typeface="Courier"/>
                <a:cs typeface="Courier"/>
              </a:rPr>
              <a:t>esplice</a:t>
            </a:r>
            <a:endParaRPr lang="en-US" sz="1200" dirty="0">
              <a:latin typeface="Courier"/>
              <a:cs typeface="Courier"/>
            </a:endParaRPr>
          </a:p>
          <a:p>
            <a:r>
              <a:rPr lang="en-US" sz="1200" dirty="0">
                <a:latin typeface="Courier"/>
                <a:cs typeface="Courier"/>
              </a:rPr>
              <a:t>ST3GAL6	</a:t>
            </a:r>
            <a:r>
              <a:rPr lang="en-US" sz="1200" dirty="0" err="1">
                <a:latin typeface="Courier"/>
                <a:cs typeface="Courier"/>
              </a:rPr>
              <a:t>esplice</a:t>
            </a:r>
            <a:endParaRPr lang="en-US" sz="1200" dirty="0">
              <a:latin typeface="Courier"/>
              <a:cs typeface="Courier"/>
            </a:endParaRPr>
          </a:p>
          <a:p>
            <a:r>
              <a:rPr lang="en-US" sz="1200" dirty="0">
                <a:latin typeface="Courier"/>
                <a:cs typeface="Courier"/>
              </a:rPr>
              <a:t>C20orf111	</a:t>
            </a:r>
            <a:r>
              <a:rPr lang="en-US" sz="1200" dirty="0" err="1">
                <a:latin typeface="Courier"/>
                <a:cs typeface="Courier"/>
              </a:rPr>
              <a:t>frameshift</a:t>
            </a:r>
            <a:endParaRPr lang="en-US" sz="1200" dirty="0">
              <a:latin typeface="Courier"/>
              <a:cs typeface="Courier"/>
            </a:endParaRPr>
          </a:p>
          <a:p>
            <a:r>
              <a:rPr lang="en-US" sz="1200" dirty="0">
                <a:latin typeface="Courier"/>
                <a:cs typeface="Courier"/>
              </a:rPr>
              <a:t>PLXNB1	</a:t>
            </a:r>
            <a:r>
              <a:rPr lang="en-US" sz="1200" dirty="0" err="1">
                <a:latin typeface="Courier"/>
                <a:cs typeface="Courier"/>
              </a:rPr>
              <a:t>frameshift</a:t>
            </a:r>
            <a:endParaRPr lang="en-US" sz="1200" dirty="0">
              <a:latin typeface="Courier"/>
              <a:cs typeface="Courier"/>
            </a:endParaRPr>
          </a:p>
          <a:p>
            <a:r>
              <a:rPr lang="en-US" sz="1200" dirty="0">
                <a:latin typeface="Courier"/>
                <a:cs typeface="Courier"/>
              </a:rPr>
              <a:t>POGZ	</a:t>
            </a:r>
            <a:r>
              <a:rPr lang="en-US" sz="1200" dirty="0" smtClean="0">
                <a:latin typeface="Courier"/>
                <a:cs typeface="Courier"/>
              </a:rPr>
              <a:t>	</a:t>
            </a:r>
            <a:r>
              <a:rPr lang="en-US" sz="1200" dirty="0" err="1" smtClean="0">
                <a:latin typeface="Courier"/>
                <a:cs typeface="Courier"/>
              </a:rPr>
              <a:t>frameshift</a:t>
            </a:r>
            <a:endParaRPr lang="en-US" sz="1200" dirty="0">
              <a:latin typeface="Courier"/>
              <a:cs typeface="Courier"/>
            </a:endParaRPr>
          </a:p>
          <a:p>
            <a:r>
              <a:rPr lang="en-US" sz="1200" dirty="0">
                <a:latin typeface="Courier"/>
                <a:cs typeface="Courier"/>
              </a:rPr>
              <a:t>SPAST	</a:t>
            </a:r>
            <a:r>
              <a:rPr lang="en-US" sz="1200" dirty="0" err="1">
                <a:latin typeface="Courier"/>
                <a:cs typeface="Courier"/>
              </a:rPr>
              <a:t>frameshift</a:t>
            </a:r>
            <a:endParaRPr lang="en-US" sz="1200" dirty="0">
              <a:latin typeface="Courier"/>
              <a:cs typeface="Courier"/>
            </a:endParaRPr>
          </a:p>
          <a:p>
            <a:r>
              <a:rPr lang="en-US" sz="1200" dirty="0">
                <a:latin typeface="Courier"/>
                <a:cs typeface="Courier"/>
              </a:rPr>
              <a:t>SPP2	</a:t>
            </a:r>
            <a:r>
              <a:rPr lang="en-US" sz="1200" dirty="0" smtClean="0">
                <a:latin typeface="Courier"/>
                <a:cs typeface="Courier"/>
              </a:rPr>
              <a:t>	</a:t>
            </a:r>
            <a:r>
              <a:rPr lang="en-US" sz="1200" dirty="0" err="1" smtClean="0">
                <a:latin typeface="Courier"/>
                <a:cs typeface="Courier"/>
              </a:rPr>
              <a:t>frameshift</a:t>
            </a:r>
            <a:endParaRPr lang="en-US" sz="1200" dirty="0">
              <a:latin typeface="Courier"/>
              <a:cs typeface="Courier"/>
            </a:endParaRPr>
          </a:p>
          <a:p>
            <a:r>
              <a:rPr lang="en-US" sz="1200" dirty="0">
                <a:latin typeface="Courier"/>
                <a:cs typeface="Courier"/>
              </a:rPr>
              <a:t>TCF3	</a:t>
            </a:r>
            <a:r>
              <a:rPr lang="en-US" sz="1200" dirty="0" smtClean="0">
                <a:latin typeface="Courier"/>
                <a:cs typeface="Courier"/>
              </a:rPr>
              <a:t>	</a:t>
            </a:r>
            <a:r>
              <a:rPr lang="en-US" sz="1200" dirty="0" err="1" smtClean="0">
                <a:latin typeface="Courier"/>
                <a:cs typeface="Courier"/>
              </a:rPr>
              <a:t>frameshift</a:t>
            </a:r>
            <a:endParaRPr lang="en-US" sz="1200" dirty="0" smtClean="0">
              <a:latin typeface="Courier"/>
              <a:cs typeface="Courier"/>
            </a:endParaRPr>
          </a:p>
          <a:p>
            <a:r>
              <a:rPr lang="en-US" sz="1200" dirty="0" smtClean="0">
                <a:latin typeface="Courier"/>
                <a:cs typeface="Courier"/>
              </a:rPr>
              <a:t>.</a:t>
            </a:r>
          </a:p>
          <a:p>
            <a:r>
              <a:rPr lang="en-US" sz="1200" dirty="0" smtClean="0">
                <a:latin typeface="Courier"/>
                <a:cs typeface="Courier"/>
              </a:rPr>
              <a:t>.</a:t>
            </a:r>
          </a:p>
          <a:p>
            <a:r>
              <a:rPr lang="en-US" sz="1200" dirty="0" smtClean="0">
                <a:latin typeface="Courier"/>
                <a:cs typeface="Courier"/>
              </a:rPr>
              <a:t>.</a:t>
            </a:r>
            <a:endParaRPr lang="en-US" sz="1200" dirty="0">
              <a:latin typeface="Courier"/>
              <a:cs typeface="Courier"/>
            </a:endParaRPr>
          </a:p>
          <a:p>
            <a:r>
              <a:rPr lang="en-US" sz="1200" dirty="0">
                <a:latin typeface="Courier"/>
                <a:cs typeface="Courier"/>
              </a:rPr>
              <a:t>ABCA12	missense</a:t>
            </a:r>
          </a:p>
          <a:p>
            <a:r>
              <a:rPr lang="en-US" sz="1200" dirty="0">
                <a:latin typeface="Courier"/>
                <a:cs typeface="Courier"/>
              </a:rPr>
              <a:t>ABCA13	missense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4704" y="61745"/>
            <a:ext cx="24950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Neale _2012_denovo.txt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61902" y="1093030"/>
            <a:ext cx="3305185" cy="6463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"/>
                <a:cs typeface="Courier"/>
              </a:rPr>
              <a:t>FAT1	</a:t>
            </a:r>
            <a:r>
              <a:rPr lang="en-US" sz="1200" dirty="0" smtClean="0">
                <a:latin typeface="Courier"/>
                <a:cs typeface="Courier"/>
              </a:rPr>
              <a:t>	missense</a:t>
            </a:r>
            <a:r>
              <a:rPr lang="en-US" sz="1200" dirty="0">
                <a:latin typeface="Courier"/>
                <a:cs typeface="Courier"/>
              </a:rPr>
              <a:t>/missense</a:t>
            </a:r>
          </a:p>
          <a:p>
            <a:r>
              <a:rPr lang="en-US" sz="1200" dirty="0">
                <a:latin typeface="Courier"/>
                <a:cs typeface="Courier"/>
              </a:rPr>
              <a:t>BRCA2	missense/missense</a:t>
            </a:r>
          </a:p>
          <a:p>
            <a:r>
              <a:rPr lang="en-US" sz="1200" dirty="0">
                <a:latin typeface="Courier"/>
                <a:cs typeface="Courier"/>
              </a:rPr>
              <a:t>KCNMA1	missense/silent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40530" y="73049"/>
            <a:ext cx="23398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Neale _2012_genes.txt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822131" y="1328682"/>
            <a:ext cx="77608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545" y="4338307"/>
            <a:ext cx="9073455" cy="60016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1100" dirty="0">
                <a:latin typeface="Courier"/>
                <a:cs typeface="Courier"/>
              </a:rPr>
              <a:t>#</a:t>
            </a:r>
            <a:r>
              <a:rPr lang="fi-FI" sz="1100" dirty="0" err="1">
                <a:latin typeface="Courier"/>
                <a:cs typeface="Courier"/>
              </a:rPr>
              <a:t>gene</a:t>
            </a:r>
            <a:r>
              <a:rPr lang="fi-FI" sz="1100" dirty="0">
                <a:latin typeface="Courier"/>
                <a:cs typeface="Courier"/>
              </a:rPr>
              <a:t>  </a:t>
            </a:r>
            <a:r>
              <a:rPr lang="fi-FI" sz="1100" dirty="0" err="1">
                <a:latin typeface="Courier"/>
                <a:cs typeface="Courier"/>
              </a:rPr>
              <a:t>mutations</a:t>
            </a:r>
            <a:r>
              <a:rPr lang="fi-FI" sz="1100" dirty="0">
                <a:latin typeface="Courier"/>
                <a:cs typeface="Courier"/>
              </a:rPr>
              <a:t>          #</a:t>
            </a:r>
            <a:r>
              <a:rPr lang="fi-FI" sz="1100" dirty="0" err="1">
                <a:latin typeface="Courier"/>
                <a:cs typeface="Courier"/>
              </a:rPr>
              <a:t>LoF</a:t>
            </a:r>
            <a:r>
              <a:rPr lang="fi-FI" sz="1100" dirty="0">
                <a:latin typeface="Courier"/>
                <a:cs typeface="Courier"/>
              </a:rPr>
              <a:t>  #</a:t>
            </a:r>
            <a:r>
              <a:rPr lang="fi-FI" sz="1100" dirty="0" err="1">
                <a:latin typeface="Courier"/>
                <a:cs typeface="Courier"/>
              </a:rPr>
              <a:t>mis</a:t>
            </a:r>
            <a:r>
              <a:rPr lang="fi-FI" sz="1100" dirty="0">
                <a:latin typeface="Courier"/>
                <a:cs typeface="Courier"/>
              </a:rPr>
              <a:t>  </a:t>
            </a:r>
            <a:r>
              <a:rPr lang="fi-FI" sz="1100" dirty="0" err="1" smtClean="0">
                <a:latin typeface="Courier"/>
                <a:cs typeface="Courier"/>
              </a:rPr>
              <a:t>p(</a:t>
            </a:r>
            <a:r>
              <a:rPr lang="fi-FI" sz="1100" dirty="0" err="1">
                <a:latin typeface="Courier"/>
                <a:cs typeface="Courier"/>
              </a:rPr>
              <a:t>LoF</a:t>
            </a:r>
            <a:r>
              <a:rPr lang="fi-FI" sz="1100" dirty="0" smtClean="0">
                <a:latin typeface="Courier"/>
                <a:cs typeface="Courier"/>
              </a:rPr>
              <a:t>)	</a:t>
            </a:r>
            <a:r>
              <a:rPr lang="fi-FI" sz="1100" dirty="0" err="1" smtClean="0">
                <a:latin typeface="Courier"/>
                <a:cs typeface="Courier"/>
              </a:rPr>
              <a:t>p(</a:t>
            </a:r>
            <a:r>
              <a:rPr lang="fi-FI" sz="1100" dirty="0" err="1">
                <a:latin typeface="Courier"/>
                <a:cs typeface="Courier"/>
              </a:rPr>
              <a:t>mis</a:t>
            </a:r>
            <a:r>
              <a:rPr lang="fi-FI" sz="1100" dirty="0">
                <a:latin typeface="Courier"/>
                <a:cs typeface="Courier"/>
              </a:rPr>
              <a:t>)  </a:t>
            </a:r>
            <a:r>
              <a:rPr lang="fi-FI" sz="1100" dirty="0" err="1" smtClean="0">
                <a:latin typeface="Courier"/>
                <a:cs typeface="Courier"/>
              </a:rPr>
              <a:t>p(L+m</a:t>
            </a:r>
            <a:r>
              <a:rPr lang="fi-FI" sz="1100" dirty="0" smtClean="0">
                <a:latin typeface="Courier"/>
                <a:cs typeface="Courier"/>
              </a:rPr>
              <a:t>)   </a:t>
            </a:r>
            <a:r>
              <a:rPr lang="fi-FI" sz="1100" dirty="0">
                <a:latin typeface="Courier"/>
                <a:cs typeface="Courier"/>
              </a:rPr>
              <a:t>2*prob  </a:t>
            </a:r>
            <a:r>
              <a:rPr lang="fi-FI" sz="1100" b="1" dirty="0" smtClean="0">
                <a:latin typeface="Courier"/>
                <a:cs typeface="Courier"/>
              </a:rPr>
              <a:t>exp</a:t>
            </a:r>
            <a:r>
              <a:rPr lang="fi-FI" sz="1100" b="1" dirty="0">
                <a:latin typeface="Courier"/>
                <a:cs typeface="Courier"/>
              </a:rPr>
              <a:t>#[175]</a:t>
            </a:r>
            <a:r>
              <a:rPr lang="fi-FI" sz="1100" dirty="0">
                <a:latin typeface="Courier"/>
                <a:cs typeface="Courier"/>
              </a:rPr>
              <a:t> </a:t>
            </a:r>
            <a:r>
              <a:rPr lang="fi-FI" sz="1100" dirty="0" smtClean="0">
                <a:latin typeface="Courier"/>
                <a:cs typeface="Courier"/>
              </a:rPr>
              <a:t> </a:t>
            </a:r>
            <a:r>
              <a:rPr lang="fi-FI" sz="1100" b="1" dirty="0" err="1" smtClean="0">
                <a:latin typeface="Courier"/>
                <a:cs typeface="Courier"/>
              </a:rPr>
              <a:t>ppois</a:t>
            </a:r>
            <a:r>
              <a:rPr lang="fi-FI" sz="1100" dirty="0" smtClean="0">
                <a:latin typeface="Courier"/>
                <a:cs typeface="Courier"/>
              </a:rPr>
              <a:t>   </a:t>
            </a:r>
            <a:r>
              <a:rPr lang="fi-FI" sz="1100" dirty="0" err="1" smtClean="0">
                <a:latin typeface="Courier"/>
                <a:cs typeface="Courier"/>
              </a:rPr>
              <a:t>compared_to</a:t>
            </a:r>
            <a:endParaRPr lang="fi-FI" sz="1100" dirty="0">
              <a:latin typeface="Courier"/>
              <a:cs typeface="Courier"/>
            </a:endParaRPr>
          </a:p>
          <a:p>
            <a:r>
              <a:rPr lang="de-DE" sz="1100" dirty="0" smtClean="0">
                <a:latin typeface="Courier"/>
                <a:cs typeface="Courier"/>
              </a:rPr>
              <a:t>FAT1   </a:t>
            </a:r>
            <a:r>
              <a:rPr lang="de-DE" sz="1100" dirty="0" err="1" smtClean="0">
                <a:latin typeface="Courier"/>
                <a:cs typeface="Courier"/>
              </a:rPr>
              <a:t>missense:missense</a:t>
            </a:r>
            <a:r>
              <a:rPr lang="de-DE" sz="1100" dirty="0" smtClean="0">
                <a:latin typeface="Courier"/>
                <a:cs typeface="Courier"/>
              </a:rPr>
              <a:t>  0     2     1.47e-05  	0.0001  0.00014  0.0003  </a:t>
            </a:r>
            <a:r>
              <a:rPr lang="de-DE" sz="1100" b="1" dirty="0" smtClean="0">
                <a:latin typeface="Courier"/>
                <a:cs typeface="Courier"/>
              </a:rPr>
              <a:t>0.054</a:t>
            </a:r>
            <a:r>
              <a:rPr lang="de-DE" sz="1100" dirty="0" smtClean="0">
                <a:latin typeface="Courier"/>
                <a:cs typeface="Courier"/>
              </a:rPr>
              <a:t> 	   </a:t>
            </a:r>
            <a:r>
              <a:rPr lang="de-DE" sz="1100" b="1" dirty="0" smtClean="0">
                <a:latin typeface="Courier"/>
                <a:cs typeface="Courier"/>
              </a:rPr>
              <a:t>0.001</a:t>
            </a:r>
            <a:r>
              <a:rPr lang="de-DE" sz="1100" dirty="0" smtClean="0">
                <a:latin typeface="Courier"/>
                <a:cs typeface="Courier"/>
              </a:rPr>
              <a:t>   </a:t>
            </a:r>
            <a:r>
              <a:rPr lang="de-DE" sz="1100" dirty="0" err="1" smtClean="0">
                <a:latin typeface="Courier"/>
                <a:cs typeface="Courier"/>
              </a:rPr>
              <a:t>LoF+mis</a:t>
            </a:r>
            <a:endParaRPr lang="de-DE" sz="1100" dirty="0" smtClean="0">
              <a:latin typeface="Courier"/>
              <a:cs typeface="Courier"/>
            </a:endParaRPr>
          </a:p>
          <a:p>
            <a:r>
              <a:rPr lang="de-DE" sz="1100" dirty="0" smtClean="0">
                <a:latin typeface="Courier"/>
                <a:cs typeface="Courier"/>
              </a:rPr>
              <a:t>BRCA2  </a:t>
            </a:r>
            <a:r>
              <a:rPr lang="de-DE" sz="1100" dirty="0" err="1">
                <a:latin typeface="Courier"/>
                <a:cs typeface="Courier"/>
              </a:rPr>
              <a:t>missense:missense</a:t>
            </a:r>
            <a:r>
              <a:rPr lang="de-DE" sz="1100" dirty="0">
                <a:latin typeface="Courier"/>
                <a:cs typeface="Courier"/>
              </a:rPr>
              <a:t>  0     2     </a:t>
            </a:r>
            <a:r>
              <a:rPr lang="de-DE" sz="1100" dirty="0" smtClean="0">
                <a:latin typeface="Courier"/>
                <a:cs typeface="Courier"/>
              </a:rPr>
              <a:t>1.17e</a:t>
            </a:r>
            <a:r>
              <a:rPr lang="de-DE" sz="1100" dirty="0">
                <a:latin typeface="Courier"/>
                <a:cs typeface="Courier"/>
              </a:rPr>
              <a:t>-05  </a:t>
            </a:r>
            <a:r>
              <a:rPr lang="de-DE" sz="1100" dirty="0" smtClean="0">
                <a:latin typeface="Courier"/>
                <a:cs typeface="Courier"/>
              </a:rPr>
              <a:t>	7.7-</a:t>
            </a:r>
            <a:r>
              <a:rPr lang="de-DE" sz="1100" dirty="0">
                <a:latin typeface="Courier"/>
                <a:cs typeface="Courier"/>
              </a:rPr>
              <a:t>05  </a:t>
            </a:r>
            <a:r>
              <a:rPr lang="de-DE" sz="1100" dirty="0" smtClean="0">
                <a:latin typeface="Courier"/>
                <a:cs typeface="Courier"/>
              </a:rPr>
              <a:t>8.9e</a:t>
            </a:r>
            <a:r>
              <a:rPr lang="de-DE" sz="1100" dirty="0">
                <a:latin typeface="Courier"/>
                <a:cs typeface="Courier"/>
              </a:rPr>
              <a:t>-05  </a:t>
            </a:r>
            <a:r>
              <a:rPr lang="de-DE" sz="1100" dirty="0" smtClean="0">
                <a:latin typeface="Courier"/>
                <a:cs typeface="Courier"/>
              </a:rPr>
              <a:t>0.0001  </a:t>
            </a:r>
            <a:r>
              <a:rPr lang="de-DE" sz="1100" b="1" dirty="0" smtClean="0">
                <a:latin typeface="Courier"/>
                <a:cs typeface="Courier"/>
              </a:rPr>
              <a:t>0.031</a:t>
            </a:r>
            <a:r>
              <a:rPr lang="de-DE" sz="1100" dirty="0" smtClean="0">
                <a:latin typeface="Courier"/>
                <a:cs typeface="Courier"/>
              </a:rPr>
              <a:t>  	   </a:t>
            </a:r>
            <a:r>
              <a:rPr lang="de-DE" sz="1100" b="1" dirty="0" smtClean="0">
                <a:latin typeface="Courier"/>
                <a:cs typeface="Courier"/>
              </a:rPr>
              <a:t>0.0004</a:t>
            </a:r>
            <a:r>
              <a:rPr lang="de-DE" sz="1100" dirty="0" smtClean="0">
                <a:latin typeface="Courier"/>
                <a:cs typeface="Courier"/>
              </a:rPr>
              <a:t>  </a:t>
            </a:r>
            <a:r>
              <a:rPr lang="de-DE" sz="1100" dirty="0" err="1">
                <a:latin typeface="Courier"/>
                <a:cs typeface="Courier"/>
              </a:rPr>
              <a:t>LoF+mis</a:t>
            </a:r>
            <a:endParaRPr lang="nl-NL" sz="1100" dirty="0" smtClean="0">
              <a:latin typeface="Courier"/>
              <a:cs typeface="Courier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4704" y="3870506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Neale _2012_gene_results.txt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43966" y="3986047"/>
            <a:ext cx="1634484" cy="122285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973508" y="3586262"/>
            <a:ext cx="22912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expectation and significance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4136060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61433" y="771562"/>
            <a:ext cx="513584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practical: gene set </a:t>
            </a:r>
            <a:r>
              <a:rPr lang="en-US" sz="2400" b="1" i="1" dirty="0" smtClean="0"/>
              <a:t>de novo</a:t>
            </a:r>
            <a:r>
              <a:rPr lang="en-US" sz="2400" b="1" dirty="0" smtClean="0"/>
              <a:t> enrichment</a:t>
            </a:r>
          </a:p>
          <a:p>
            <a:endParaRPr lang="en-US" dirty="0" smtClean="0"/>
          </a:p>
          <a:p>
            <a:r>
              <a:rPr lang="en-US" dirty="0" smtClean="0"/>
              <a:t>running listcrusher_3.5.py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6722" y="4460540"/>
            <a:ext cx="6053484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python list_crusher3_5.py \</a:t>
            </a:r>
          </a:p>
          <a:p>
            <a:r>
              <a:rPr lang="en-US" dirty="0" err="1">
                <a:latin typeface="Courier"/>
                <a:cs typeface="Courier"/>
              </a:rPr>
              <a:t>fixed_mut_prob_fs_adjdepdiv.txt</a:t>
            </a:r>
            <a:r>
              <a:rPr lang="en-US" dirty="0">
                <a:latin typeface="Courier"/>
                <a:cs typeface="Courier"/>
              </a:rPr>
              <a:t> \</a:t>
            </a:r>
          </a:p>
          <a:p>
            <a:r>
              <a:rPr lang="en-US" dirty="0">
                <a:latin typeface="Courier"/>
                <a:cs typeface="Courier"/>
              </a:rPr>
              <a:t>Neale_2012_denovo.txt \</a:t>
            </a:r>
          </a:p>
          <a:p>
            <a:r>
              <a:rPr lang="en-US" dirty="0" smtClean="0">
                <a:latin typeface="Courier"/>
                <a:cs typeface="Courier"/>
              </a:rPr>
              <a:t>JOINT_CONSTRAINT_829.</a:t>
            </a:r>
            <a:r>
              <a:rPr lang="en-US" dirty="0">
                <a:latin typeface="Courier"/>
                <a:cs typeface="Courier"/>
              </a:rPr>
              <a:t>set -p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0565" y="1897874"/>
            <a:ext cx="789324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General framework 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b="1" dirty="0" smtClean="0"/>
              <a:t>[mutation model]</a:t>
            </a:r>
            <a:r>
              <a:rPr lang="en-US" dirty="0" smtClean="0"/>
              <a:t> </a:t>
            </a:r>
            <a:r>
              <a:rPr lang="en-US" u="sng" dirty="0" smtClean="0"/>
              <a:t>tests for an enrichment of our</a:t>
            </a:r>
            <a:r>
              <a:rPr lang="en-US" dirty="0" smtClean="0"/>
              <a:t> </a:t>
            </a:r>
            <a:r>
              <a:rPr lang="en-US" b="1" dirty="0" smtClean="0"/>
              <a:t>[observed </a:t>
            </a:r>
            <a:r>
              <a:rPr lang="en-US" b="1" i="1" dirty="0" smtClean="0"/>
              <a:t>de </a:t>
            </a:r>
            <a:r>
              <a:rPr lang="en-US" b="1" i="1" dirty="0" err="1" smtClean="0"/>
              <a:t>novos</a:t>
            </a:r>
            <a:r>
              <a:rPr lang="en-US" b="1" dirty="0" smtClean="0"/>
              <a:t>]</a:t>
            </a:r>
            <a:r>
              <a:rPr lang="en-US" dirty="0" smtClean="0"/>
              <a:t> </a:t>
            </a:r>
            <a:r>
              <a:rPr lang="en-US" u="sng" dirty="0" smtClean="0"/>
              <a:t>in a given</a:t>
            </a:r>
            <a:r>
              <a:rPr lang="en-US" dirty="0" smtClean="0"/>
              <a:t> </a:t>
            </a:r>
            <a:r>
              <a:rPr lang="en-US" b="1" dirty="0" smtClean="0"/>
              <a:t>[gene set of interest]</a:t>
            </a:r>
          </a:p>
          <a:p>
            <a:pPr marL="285750" indent="-285750">
              <a:buFont typeface="Arial"/>
              <a:buChar char="•"/>
            </a:pPr>
            <a:endParaRPr lang="en-US" b="1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Enrichment dependent not on the number of trios, but on the number of </a:t>
            </a:r>
            <a:r>
              <a:rPr lang="en-US" i="1" dirty="0" smtClean="0"/>
              <a:t>de novo</a:t>
            </a:r>
            <a:r>
              <a:rPr lang="en-US" dirty="0" smtClean="0"/>
              <a:t> mutations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4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4704" y="493372"/>
            <a:ext cx="2250364" cy="249299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"/>
                <a:cs typeface="Courier"/>
              </a:rPr>
              <a:t>SMARCC2	</a:t>
            </a:r>
            <a:r>
              <a:rPr lang="en-US" sz="1200" dirty="0" err="1">
                <a:latin typeface="Courier"/>
                <a:cs typeface="Courier"/>
              </a:rPr>
              <a:t>esplice</a:t>
            </a:r>
            <a:endParaRPr lang="en-US" sz="1200" dirty="0">
              <a:latin typeface="Courier"/>
              <a:cs typeface="Courier"/>
            </a:endParaRPr>
          </a:p>
          <a:p>
            <a:r>
              <a:rPr lang="en-US" sz="1200" dirty="0">
                <a:latin typeface="Courier"/>
                <a:cs typeface="Courier"/>
              </a:rPr>
              <a:t>ST3GAL6	</a:t>
            </a:r>
            <a:r>
              <a:rPr lang="en-US" sz="1200" dirty="0" err="1">
                <a:latin typeface="Courier"/>
                <a:cs typeface="Courier"/>
              </a:rPr>
              <a:t>esplice</a:t>
            </a:r>
            <a:endParaRPr lang="en-US" sz="1200" dirty="0">
              <a:latin typeface="Courier"/>
              <a:cs typeface="Courier"/>
            </a:endParaRPr>
          </a:p>
          <a:p>
            <a:r>
              <a:rPr lang="en-US" sz="1200" dirty="0">
                <a:latin typeface="Courier"/>
                <a:cs typeface="Courier"/>
              </a:rPr>
              <a:t>C20orf111	</a:t>
            </a:r>
            <a:r>
              <a:rPr lang="en-US" sz="1200" dirty="0" err="1">
                <a:latin typeface="Courier"/>
                <a:cs typeface="Courier"/>
              </a:rPr>
              <a:t>frameshift</a:t>
            </a:r>
            <a:endParaRPr lang="en-US" sz="1200" dirty="0">
              <a:latin typeface="Courier"/>
              <a:cs typeface="Courier"/>
            </a:endParaRPr>
          </a:p>
          <a:p>
            <a:r>
              <a:rPr lang="en-US" sz="1200" dirty="0">
                <a:latin typeface="Courier"/>
                <a:cs typeface="Courier"/>
              </a:rPr>
              <a:t>PLXNB1	</a:t>
            </a:r>
            <a:r>
              <a:rPr lang="en-US" sz="1200" dirty="0" err="1">
                <a:latin typeface="Courier"/>
                <a:cs typeface="Courier"/>
              </a:rPr>
              <a:t>frameshift</a:t>
            </a:r>
            <a:endParaRPr lang="en-US" sz="1200" dirty="0">
              <a:latin typeface="Courier"/>
              <a:cs typeface="Courier"/>
            </a:endParaRPr>
          </a:p>
          <a:p>
            <a:r>
              <a:rPr lang="en-US" sz="1200" dirty="0">
                <a:latin typeface="Courier"/>
                <a:cs typeface="Courier"/>
              </a:rPr>
              <a:t>POGZ	</a:t>
            </a:r>
            <a:r>
              <a:rPr lang="en-US" sz="1200" dirty="0" smtClean="0">
                <a:latin typeface="Courier"/>
                <a:cs typeface="Courier"/>
              </a:rPr>
              <a:t>	</a:t>
            </a:r>
            <a:r>
              <a:rPr lang="en-US" sz="1200" dirty="0" err="1" smtClean="0">
                <a:latin typeface="Courier"/>
                <a:cs typeface="Courier"/>
              </a:rPr>
              <a:t>frameshift</a:t>
            </a:r>
            <a:endParaRPr lang="en-US" sz="1200" dirty="0">
              <a:latin typeface="Courier"/>
              <a:cs typeface="Courier"/>
            </a:endParaRPr>
          </a:p>
          <a:p>
            <a:r>
              <a:rPr lang="en-US" sz="1200" dirty="0">
                <a:latin typeface="Courier"/>
                <a:cs typeface="Courier"/>
              </a:rPr>
              <a:t>SPAST	</a:t>
            </a:r>
            <a:r>
              <a:rPr lang="en-US" sz="1200" dirty="0" err="1">
                <a:latin typeface="Courier"/>
                <a:cs typeface="Courier"/>
              </a:rPr>
              <a:t>frameshift</a:t>
            </a:r>
            <a:endParaRPr lang="en-US" sz="1200" dirty="0">
              <a:latin typeface="Courier"/>
              <a:cs typeface="Courier"/>
            </a:endParaRPr>
          </a:p>
          <a:p>
            <a:r>
              <a:rPr lang="en-US" sz="1200" dirty="0">
                <a:latin typeface="Courier"/>
                <a:cs typeface="Courier"/>
              </a:rPr>
              <a:t>SPP2	</a:t>
            </a:r>
            <a:r>
              <a:rPr lang="en-US" sz="1200" dirty="0" smtClean="0">
                <a:latin typeface="Courier"/>
                <a:cs typeface="Courier"/>
              </a:rPr>
              <a:t>	</a:t>
            </a:r>
            <a:r>
              <a:rPr lang="en-US" sz="1200" dirty="0" err="1" smtClean="0">
                <a:latin typeface="Courier"/>
                <a:cs typeface="Courier"/>
              </a:rPr>
              <a:t>frameshift</a:t>
            </a:r>
            <a:endParaRPr lang="en-US" sz="1200" dirty="0">
              <a:latin typeface="Courier"/>
              <a:cs typeface="Courier"/>
            </a:endParaRPr>
          </a:p>
          <a:p>
            <a:r>
              <a:rPr lang="en-US" sz="1200" dirty="0">
                <a:latin typeface="Courier"/>
                <a:cs typeface="Courier"/>
              </a:rPr>
              <a:t>TCF3	</a:t>
            </a:r>
            <a:r>
              <a:rPr lang="en-US" sz="1200" dirty="0" smtClean="0">
                <a:latin typeface="Courier"/>
                <a:cs typeface="Courier"/>
              </a:rPr>
              <a:t>	</a:t>
            </a:r>
            <a:r>
              <a:rPr lang="en-US" sz="1200" dirty="0" err="1" smtClean="0">
                <a:latin typeface="Courier"/>
                <a:cs typeface="Courier"/>
              </a:rPr>
              <a:t>frameshift</a:t>
            </a:r>
            <a:endParaRPr lang="en-US" sz="1200" dirty="0" smtClean="0">
              <a:latin typeface="Courier"/>
              <a:cs typeface="Courier"/>
            </a:endParaRPr>
          </a:p>
          <a:p>
            <a:r>
              <a:rPr lang="en-US" sz="1200" dirty="0" smtClean="0">
                <a:latin typeface="Courier"/>
                <a:cs typeface="Courier"/>
              </a:rPr>
              <a:t>.</a:t>
            </a:r>
          </a:p>
          <a:p>
            <a:r>
              <a:rPr lang="en-US" sz="1200" dirty="0" smtClean="0">
                <a:latin typeface="Courier"/>
                <a:cs typeface="Courier"/>
              </a:rPr>
              <a:t>.</a:t>
            </a:r>
          </a:p>
          <a:p>
            <a:r>
              <a:rPr lang="en-US" sz="1200" dirty="0" smtClean="0">
                <a:latin typeface="Courier"/>
                <a:cs typeface="Courier"/>
              </a:rPr>
              <a:t>.</a:t>
            </a:r>
            <a:endParaRPr lang="en-US" sz="1200" dirty="0">
              <a:latin typeface="Courier"/>
              <a:cs typeface="Courier"/>
            </a:endParaRPr>
          </a:p>
          <a:p>
            <a:r>
              <a:rPr lang="en-US" sz="1200" dirty="0">
                <a:latin typeface="Courier"/>
                <a:cs typeface="Courier"/>
              </a:rPr>
              <a:t>ABCA12	missense</a:t>
            </a:r>
          </a:p>
          <a:p>
            <a:r>
              <a:rPr lang="en-US" sz="1200" dirty="0">
                <a:latin typeface="Courier"/>
                <a:cs typeface="Courier"/>
              </a:rPr>
              <a:t>ABCA13	missense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4704" y="61745"/>
            <a:ext cx="2495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Neale _2012_denovo.txt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61903" y="469856"/>
            <a:ext cx="1658942" cy="249299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"/>
                <a:cs typeface="Courier"/>
              </a:rPr>
              <a:t>ABCA2</a:t>
            </a:r>
          </a:p>
          <a:p>
            <a:r>
              <a:rPr lang="en-US" sz="1200" dirty="0">
                <a:latin typeface="Courier"/>
                <a:cs typeface="Courier"/>
              </a:rPr>
              <a:t>ABCC5</a:t>
            </a:r>
          </a:p>
          <a:p>
            <a:r>
              <a:rPr lang="en-US" sz="1200" dirty="0">
                <a:latin typeface="Courier"/>
                <a:cs typeface="Courier"/>
              </a:rPr>
              <a:t>ABCC8</a:t>
            </a:r>
          </a:p>
          <a:p>
            <a:r>
              <a:rPr lang="en-US" sz="1200" dirty="0">
                <a:latin typeface="Courier"/>
                <a:cs typeface="Courier"/>
              </a:rPr>
              <a:t>ABCC9</a:t>
            </a:r>
          </a:p>
          <a:p>
            <a:r>
              <a:rPr lang="en-US" sz="1200" dirty="0" smtClean="0">
                <a:latin typeface="Courier"/>
                <a:cs typeface="Courier"/>
              </a:rPr>
              <a:t>ABCG1</a:t>
            </a:r>
          </a:p>
          <a:p>
            <a:r>
              <a:rPr lang="en-US" sz="1200" dirty="0" smtClean="0">
                <a:latin typeface="Courier"/>
                <a:cs typeface="Courier"/>
              </a:rPr>
              <a:t>.</a:t>
            </a:r>
          </a:p>
          <a:p>
            <a:r>
              <a:rPr lang="en-US" sz="1200" dirty="0" smtClean="0">
                <a:latin typeface="Courier"/>
                <a:cs typeface="Courier"/>
              </a:rPr>
              <a:t>.</a:t>
            </a:r>
          </a:p>
          <a:p>
            <a:r>
              <a:rPr lang="en-US" sz="1200" dirty="0" smtClean="0">
                <a:latin typeface="Courier"/>
                <a:cs typeface="Courier"/>
              </a:rPr>
              <a:t>.</a:t>
            </a:r>
          </a:p>
          <a:p>
            <a:r>
              <a:rPr lang="en-US" sz="1200" dirty="0" smtClean="0">
                <a:latin typeface="Courier"/>
                <a:cs typeface="Courier"/>
              </a:rPr>
              <a:t>ZNF592</a:t>
            </a:r>
            <a:endParaRPr lang="en-US" sz="1200" dirty="0">
              <a:latin typeface="Courier"/>
              <a:cs typeface="Courier"/>
            </a:endParaRPr>
          </a:p>
          <a:p>
            <a:r>
              <a:rPr lang="en-US" sz="1200" dirty="0">
                <a:latin typeface="Courier"/>
                <a:cs typeface="Courier"/>
              </a:rPr>
              <a:t>ZNF618</a:t>
            </a:r>
          </a:p>
          <a:p>
            <a:r>
              <a:rPr lang="en-US" sz="1200" dirty="0">
                <a:latin typeface="Courier"/>
                <a:cs typeface="Courier"/>
              </a:rPr>
              <a:t>ZNF668</a:t>
            </a:r>
          </a:p>
          <a:p>
            <a:r>
              <a:rPr lang="en-US" sz="1200" dirty="0">
                <a:latin typeface="Courier"/>
                <a:cs typeface="Courier"/>
              </a:rPr>
              <a:t>ZSWIM4</a:t>
            </a:r>
          </a:p>
          <a:p>
            <a:r>
              <a:rPr lang="en-US" sz="1200" dirty="0" smtClean="0">
                <a:latin typeface="Courier"/>
                <a:cs typeface="Courier"/>
              </a:rPr>
              <a:t>ZZEF1</a:t>
            </a:r>
            <a:endParaRPr lang="en-US" sz="1200" dirty="0"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40530" y="73049"/>
            <a:ext cx="2877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JOINT_CONSTRAINT_829.set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545" y="3609311"/>
            <a:ext cx="9073455" cy="297004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/>
              <a:t>Significance for </a:t>
            </a:r>
            <a:r>
              <a:rPr lang="en-US" sz="1100" dirty="0" err="1"/>
              <a:t>LoF</a:t>
            </a:r>
            <a:r>
              <a:rPr lang="en-US" sz="1100" dirty="0"/>
              <a:t> overlap: 0.249137767316</a:t>
            </a:r>
          </a:p>
          <a:p>
            <a:r>
              <a:rPr lang="en-US" sz="1100" dirty="0"/>
              <a:t>	3 overlapping </a:t>
            </a:r>
            <a:r>
              <a:rPr lang="en-US" sz="1100" dirty="0" err="1"/>
              <a:t>LoF</a:t>
            </a:r>
            <a:r>
              <a:rPr lang="en-US" sz="1100" dirty="0"/>
              <a:t> mutations: PLXNB1, POGZ, RELN</a:t>
            </a:r>
          </a:p>
          <a:p>
            <a:r>
              <a:rPr lang="en-US" sz="1100" dirty="0"/>
              <a:t>	Expected overlap: 0.116131677887</a:t>
            </a:r>
          </a:p>
          <a:p>
            <a:r>
              <a:rPr lang="en-US" sz="1100" dirty="0"/>
              <a:t>	Actual </a:t>
            </a:r>
            <a:r>
              <a:rPr lang="en-US" sz="1100" dirty="0" err="1"/>
              <a:t>LoF</a:t>
            </a:r>
            <a:r>
              <a:rPr lang="en-US" sz="1100" dirty="0"/>
              <a:t> overlap: 0.2</a:t>
            </a:r>
          </a:p>
          <a:p>
            <a:r>
              <a:rPr lang="de-DE" sz="1100" dirty="0"/>
              <a:t>	</a:t>
            </a:r>
            <a:r>
              <a:rPr lang="de-DE" sz="1100" b="1" dirty="0" err="1"/>
              <a:t>Fold</a:t>
            </a:r>
            <a:r>
              <a:rPr lang="de-DE" sz="1100" b="1" dirty="0"/>
              <a:t> </a:t>
            </a:r>
            <a:r>
              <a:rPr lang="de-DE" sz="1100" b="1" dirty="0" err="1"/>
              <a:t>enrichment</a:t>
            </a:r>
            <a:r>
              <a:rPr lang="de-DE" sz="1100" b="1" dirty="0"/>
              <a:t>: </a:t>
            </a:r>
            <a:r>
              <a:rPr lang="de-DE" sz="1100" b="1" dirty="0" smtClean="0"/>
              <a:t>1.72218298778</a:t>
            </a:r>
          </a:p>
          <a:p>
            <a:endParaRPr lang="de-DE" sz="1100" dirty="0"/>
          </a:p>
          <a:p>
            <a:r>
              <a:rPr lang="de-DE" sz="1100" dirty="0" err="1"/>
              <a:t>Significance</a:t>
            </a:r>
            <a:r>
              <a:rPr lang="de-DE" sz="1100" dirty="0"/>
              <a:t> </a:t>
            </a:r>
            <a:r>
              <a:rPr lang="de-DE" sz="1100" dirty="0" err="1"/>
              <a:t>for</a:t>
            </a:r>
            <a:r>
              <a:rPr lang="de-DE" sz="1100" dirty="0"/>
              <a:t> </a:t>
            </a:r>
            <a:r>
              <a:rPr lang="de-DE" sz="1100" dirty="0" err="1"/>
              <a:t>missense</a:t>
            </a:r>
            <a:r>
              <a:rPr lang="de-DE" sz="1100" dirty="0"/>
              <a:t> </a:t>
            </a:r>
            <a:r>
              <a:rPr lang="de-DE" sz="1100" dirty="0" err="1"/>
              <a:t>overlap</a:t>
            </a:r>
            <a:r>
              <a:rPr lang="de-DE" sz="1100" dirty="0"/>
              <a:t>: 0.275458125581</a:t>
            </a:r>
          </a:p>
          <a:p>
            <a:r>
              <a:rPr lang="de-DE" sz="1100" dirty="0"/>
              <a:t>	15 </a:t>
            </a:r>
            <a:r>
              <a:rPr lang="de-DE" sz="1100" dirty="0" err="1"/>
              <a:t>overlapping</a:t>
            </a:r>
            <a:r>
              <a:rPr lang="de-DE" sz="1100" dirty="0"/>
              <a:t> </a:t>
            </a:r>
            <a:r>
              <a:rPr lang="de-DE" sz="1100" dirty="0" err="1"/>
              <a:t>missense</a:t>
            </a:r>
            <a:r>
              <a:rPr lang="de-DE" sz="1100" dirty="0"/>
              <a:t> </a:t>
            </a:r>
            <a:r>
              <a:rPr lang="de-DE" sz="1100" dirty="0" err="1"/>
              <a:t>mutations</a:t>
            </a:r>
            <a:r>
              <a:rPr lang="de-DE" sz="1100" dirty="0"/>
              <a:t>: C3, CHD2, DENND5A, FN1, KCNMA1, MLL, NISCH, POLR2A, SBF1, SCRIB, SMARCC1, SMCHD1, STXBP1, TBR1, TRAF7</a:t>
            </a:r>
          </a:p>
          <a:p>
            <a:r>
              <a:rPr lang="en-US" sz="1100" dirty="0"/>
              <a:t>	Expected overlap: 0.123549756925</a:t>
            </a:r>
          </a:p>
          <a:p>
            <a:r>
              <a:rPr lang="en-US" sz="1100" dirty="0"/>
              <a:t>	Actual missense overlap: 0.147058823529</a:t>
            </a:r>
          </a:p>
          <a:p>
            <a:r>
              <a:rPr lang="de-DE" sz="1100" dirty="0"/>
              <a:t>	</a:t>
            </a:r>
            <a:r>
              <a:rPr lang="de-DE" sz="1100" b="1" dirty="0" err="1"/>
              <a:t>Fold</a:t>
            </a:r>
            <a:r>
              <a:rPr lang="de-DE" sz="1100" b="1" dirty="0"/>
              <a:t> </a:t>
            </a:r>
            <a:r>
              <a:rPr lang="de-DE" sz="1100" b="1" dirty="0" err="1"/>
              <a:t>enrichment</a:t>
            </a:r>
            <a:r>
              <a:rPr lang="de-DE" sz="1100" b="1" dirty="0"/>
              <a:t>: </a:t>
            </a:r>
            <a:r>
              <a:rPr lang="de-DE" sz="1100" b="1" dirty="0" smtClean="0"/>
              <a:t>1.19028015263</a:t>
            </a:r>
          </a:p>
          <a:p>
            <a:endParaRPr lang="de-DE" sz="1100" dirty="0"/>
          </a:p>
          <a:p>
            <a:r>
              <a:rPr lang="de-DE" sz="1100" dirty="0" err="1"/>
              <a:t>Significance</a:t>
            </a:r>
            <a:r>
              <a:rPr lang="de-DE" sz="1100" dirty="0"/>
              <a:t> </a:t>
            </a:r>
            <a:r>
              <a:rPr lang="de-DE" sz="1100" dirty="0" err="1"/>
              <a:t>for</a:t>
            </a:r>
            <a:r>
              <a:rPr lang="de-DE" sz="1100" dirty="0"/>
              <a:t> </a:t>
            </a:r>
            <a:r>
              <a:rPr lang="de-DE" sz="1100" dirty="0" err="1"/>
              <a:t>synonymous</a:t>
            </a:r>
            <a:r>
              <a:rPr lang="de-DE" sz="1100" dirty="0"/>
              <a:t> </a:t>
            </a:r>
            <a:r>
              <a:rPr lang="de-DE" sz="1100" dirty="0" err="1"/>
              <a:t>overlap</a:t>
            </a:r>
            <a:r>
              <a:rPr lang="de-DE" sz="1100" dirty="0"/>
              <a:t>: 0.432423474624</a:t>
            </a:r>
          </a:p>
          <a:p>
            <a:r>
              <a:rPr lang="de-DE" sz="1100" dirty="0"/>
              <a:t>	7 </a:t>
            </a:r>
            <a:r>
              <a:rPr lang="de-DE" sz="1100" dirty="0" err="1"/>
              <a:t>overlapping</a:t>
            </a:r>
            <a:r>
              <a:rPr lang="de-DE" sz="1100" dirty="0"/>
              <a:t> </a:t>
            </a:r>
            <a:r>
              <a:rPr lang="de-DE" sz="1100" dirty="0" err="1"/>
              <a:t>synonymous</a:t>
            </a:r>
            <a:r>
              <a:rPr lang="de-DE" sz="1100" dirty="0"/>
              <a:t> </a:t>
            </a:r>
            <a:r>
              <a:rPr lang="de-DE" sz="1100" dirty="0" err="1"/>
              <a:t>mutations</a:t>
            </a:r>
            <a:r>
              <a:rPr lang="de-DE" sz="1100" dirty="0"/>
              <a:t>: CACNA1E, CADPS, CLTC, KCNMA1, PLEC, UPF1, ZFC3H1</a:t>
            </a:r>
          </a:p>
          <a:p>
            <a:r>
              <a:rPr lang="en-US" sz="1100" dirty="0"/>
              <a:t>	Expected overlap: 0.12454556094</a:t>
            </a:r>
          </a:p>
          <a:p>
            <a:r>
              <a:rPr lang="en-US" sz="1100" dirty="0"/>
              <a:t>	Actual synonymous overlap: 0.14</a:t>
            </a:r>
          </a:p>
          <a:p>
            <a:r>
              <a:rPr lang="de-DE" sz="1100" dirty="0"/>
              <a:t>	</a:t>
            </a:r>
            <a:r>
              <a:rPr lang="de-DE" sz="1100" b="1" dirty="0" err="1"/>
              <a:t>Fold</a:t>
            </a:r>
            <a:r>
              <a:rPr lang="de-DE" sz="1100" b="1" dirty="0"/>
              <a:t> </a:t>
            </a:r>
            <a:r>
              <a:rPr lang="de-DE" sz="1100" b="1" dirty="0" err="1"/>
              <a:t>enrichment</a:t>
            </a:r>
            <a:r>
              <a:rPr lang="de-DE" sz="1100" b="1" dirty="0"/>
              <a:t>: 1.12408663098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4704" y="3129752"/>
            <a:ext cx="1856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listcrusher</a:t>
            </a:r>
            <a:r>
              <a:rPr lang="en-US" dirty="0" smtClean="0"/>
              <a:t> output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916202" y="1269908"/>
            <a:ext cx="4896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vs.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70860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76436" cy="614362"/>
          </a:xfrm>
        </p:spPr>
        <p:txBody>
          <a:bodyPr>
            <a:normAutofit/>
          </a:bodyPr>
          <a:lstStyle/>
          <a:p>
            <a:pPr marL="685800" lvl="1"/>
            <a:r>
              <a:rPr lang="en-US" sz="2000" dirty="0" smtClean="0"/>
              <a:t>Visualizing a </a:t>
            </a:r>
            <a:r>
              <a:rPr lang="en-US" sz="2000" i="1" dirty="0" smtClean="0"/>
              <a:t>de novo</a:t>
            </a:r>
            <a:r>
              <a:rPr lang="en-US" sz="2000" dirty="0" smtClean="0"/>
              <a:t> variant</a:t>
            </a:r>
          </a:p>
        </p:txBody>
      </p:sp>
      <p:pic>
        <p:nvPicPr>
          <p:cNvPr id="5" name="Picture 4" descr="Screen Shot 2015-03-03 at 12.20.2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7256"/>
            <a:ext cx="9144000" cy="557561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2140" y="2245826"/>
            <a:ext cx="933532" cy="92333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Child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140" y="3538777"/>
            <a:ext cx="933532" cy="92333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Mother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3518" y="4938008"/>
            <a:ext cx="933532" cy="92333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Father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42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2909" y="323273"/>
            <a:ext cx="5512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De </a:t>
            </a:r>
            <a:r>
              <a:rPr lang="en-US" i="1" dirty="0"/>
              <a:t>n</a:t>
            </a:r>
            <a:r>
              <a:rPr lang="en-US" i="1" dirty="0" smtClean="0"/>
              <a:t>ovo</a:t>
            </a:r>
            <a:r>
              <a:rPr lang="en-US" dirty="0" smtClean="0"/>
              <a:t> calling is highly susceptible to sequencing errors</a:t>
            </a:r>
            <a:endParaRPr lang="en-US" dirty="0"/>
          </a:p>
        </p:txBody>
      </p:sp>
      <p:pic>
        <p:nvPicPr>
          <p:cNvPr id="2" name="Picture 1" descr="Screen Shot 2015-03-02 at 2.07.3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73" y="651342"/>
            <a:ext cx="6489207" cy="62066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69491" y="6429111"/>
            <a:ext cx="2877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Slide courtesy of </a:t>
            </a:r>
            <a:r>
              <a:rPr lang="en-US" sz="1200" dirty="0" err="1" smtClean="0"/>
              <a:t>Fromer</a:t>
            </a:r>
            <a:r>
              <a:rPr lang="en-US" sz="1200" dirty="0" smtClean="0"/>
              <a:t> et al. 2014 </a:t>
            </a:r>
            <a:r>
              <a:rPr lang="en-US" sz="1200" i="1" dirty="0" smtClean="0"/>
              <a:t>Nature</a:t>
            </a:r>
            <a:endParaRPr lang="en-US" sz="12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504510" y="1049833"/>
            <a:ext cx="2639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variants have passed quality control in GATK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116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3-02 at 1.54.4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0" y="731806"/>
            <a:ext cx="7055497" cy="61261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2909" y="323273"/>
            <a:ext cx="5512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De </a:t>
            </a:r>
            <a:r>
              <a:rPr lang="en-US" i="1" dirty="0"/>
              <a:t>n</a:t>
            </a:r>
            <a:r>
              <a:rPr lang="en-US" i="1" dirty="0" smtClean="0"/>
              <a:t>ovo</a:t>
            </a:r>
            <a:r>
              <a:rPr lang="en-US" dirty="0" smtClean="0"/>
              <a:t> calling is highly susceptible to sequencing errors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69491" y="6429111"/>
            <a:ext cx="2877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Slide courtesy of </a:t>
            </a:r>
            <a:r>
              <a:rPr lang="en-US" sz="1200" dirty="0" err="1" smtClean="0"/>
              <a:t>Fromer</a:t>
            </a:r>
            <a:r>
              <a:rPr lang="en-US" sz="1200" dirty="0" smtClean="0"/>
              <a:t> et al. 2014 </a:t>
            </a:r>
            <a:r>
              <a:rPr lang="en-US" sz="1200" i="1" dirty="0" smtClean="0"/>
              <a:t>Nature</a:t>
            </a:r>
            <a:endParaRPr lang="en-US" sz="12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6504510" y="1049833"/>
            <a:ext cx="2639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variants have passed quality control in GATK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726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5005"/>
            <a:ext cx="5906130" cy="82767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Calling </a:t>
            </a:r>
            <a:r>
              <a:rPr lang="en-US" sz="3200" i="1" dirty="0" smtClean="0"/>
              <a:t>De Novo </a:t>
            </a:r>
            <a:r>
              <a:rPr lang="en-US" sz="3200" dirty="0" smtClean="0"/>
              <a:t>Variants</a:t>
            </a:r>
            <a:endParaRPr lang="en-US" sz="3200" dirty="0"/>
          </a:p>
        </p:txBody>
      </p:sp>
      <p:sp>
        <p:nvSpPr>
          <p:cNvPr id="5" name="Oval 4"/>
          <p:cNvSpPr/>
          <p:nvPr/>
        </p:nvSpPr>
        <p:spPr>
          <a:xfrm>
            <a:off x="1755306" y="1170052"/>
            <a:ext cx="1783847" cy="166946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79979" y="1269934"/>
            <a:ext cx="1669681" cy="156958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amond 6"/>
          <p:cNvSpPr/>
          <p:nvPr/>
        </p:nvSpPr>
        <p:spPr>
          <a:xfrm>
            <a:off x="3484208" y="3695651"/>
            <a:ext cx="1788124" cy="174080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539153" y="2040456"/>
            <a:ext cx="1940826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378270" y="2040456"/>
            <a:ext cx="7134" cy="165519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11761" y="1840691"/>
            <a:ext cx="684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AA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046231" y="1855790"/>
            <a:ext cx="684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AA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141371" y="4362562"/>
            <a:ext cx="684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1249" y="3053549"/>
            <a:ext cx="39701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GT</a:t>
            </a:r>
            <a:r>
              <a:rPr lang="en-US" sz="1600" dirty="0" smtClean="0">
                <a:latin typeface="Courier"/>
                <a:cs typeface="Courier"/>
              </a:rPr>
              <a:t>  :AD   :DP : GQ : PL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"/>
                <a:cs typeface="Courier"/>
              </a:rPr>
              <a:t>0/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0</a:t>
            </a:r>
            <a:r>
              <a:rPr lang="en-US" sz="1600" dirty="0" smtClean="0">
                <a:latin typeface="Courier"/>
                <a:cs typeface="Courier"/>
              </a:rPr>
              <a:t> :25,0 :23 : 99 : 0,135,931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90192" y="3048991"/>
            <a:ext cx="39701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GT</a:t>
            </a:r>
            <a:r>
              <a:rPr lang="en-US" sz="1600" dirty="0" smtClean="0">
                <a:latin typeface="Courier"/>
                <a:cs typeface="Courier"/>
              </a:rPr>
              <a:t>  :AD   :DP : GQ : PL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"/>
                <a:cs typeface="Courier"/>
              </a:rPr>
              <a:t>0/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0</a:t>
            </a:r>
            <a:r>
              <a:rPr lang="en-US" sz="1600" dirty="0" smtClean="0">
                <a:latin typeface="Courier"/>
                <a:cs typeface="Courier"/>
              </a:rPr>
              <a:t> :19,1 :17 : 33 : 0,35,121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93209" y="5684184"/>
            <a:ext cx="39701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GT</a:t>
            </a:r>
            <a:r>
              <a:rPr lang="en-US" sz="1600" dirty="0" smtClean="0">
                <a:latin typeface="Courier"/>
                <a:cs typeface="Courier"/>
              </a:rPr>
              <a:t>  :AD  :DP : GQ : PL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"/>
                <a:cs typeface="Courier"/>
              </a:rPr>
              <a:t>0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/1</a:t>
            </a:r>
            <a:r>
              <a:rPr lang="en-US" sz="1600" dirty="0" smtClean="0">
                <a:latin typeface="Courier"/>
                <a:cs typeface="Courier"/>
              </a:rPr>
              <a:t> :6,9 :13 : 34 : 0,34,81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4326" y="3822003"/>
            <a:ext cx="2221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GT = Genotype</a:t>
            </a:r>
          </a:p>
          <a:p>
            <a:r>
              <a:rPr lang="en-US" sz="1600" dirty="0" smtClean="0"/>
              <a:t>AD = Allelic Depth</a:t>
            </a:r>
          </a:p>
          <a:p>
            <a:r>
              <a:rPr lang="en-US" sz="1600" dirty="0" smtClean="0"/>
              <a:t>DP = Overall Depth</a:t>
            </a:r>
          </a:p>
          <a:p>
            <a:r>
              <a:rPr lang="en-US" sz="1600" dirty="0" smtClean="0"/>
              <a:t>GQ = </a:t>
            </a:r>
            <a:r>
              <a:rPr lang="en-US" sz="1600" dirty="0" err="1" smtClean="0"/>
              <a:t>Geno</a:t>
            </a:r>
            <a:r>
              <a:rPr lang="en-US" sz="1600" dirty="0" smtClean="0"/>
              <a:t> quality</a:t>
            </a:r>
          </a:p>
          <a:p>
            <a:r>
              <a:rPr lang="en-US" sz="1600" dirty="0" smtClean="0"/>
              <a:t>PL = </a:t>
            </a:r>
            <a:r>
              <a:rPr lang="en-US" sz="1600" dirty="0" err="1" smtClean="0"/>
              <a:t>Phred</a:t>
            </a:r>
            <a:r>
              <a:rPr lang="en-US" sz="1600" dirty="0" smtClean="0"/>
              <a:t> Likelihood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90869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755306" y="1170052"/>
            <a:ext cx="1783847" cy="166946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79979" y="1269934"/>
            <a:ext cx="1669681" cy="156958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amond 6"/>
          <p:cNvSpPr/>
          <p:nvPr/>
        </p:nvSpPr>
        <p:spPr>
          <a:xfrm>
            <a:off x="3484208" y="3695651"/>
            <a:ext cx="1788124" cy="174080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539153" y="2040456"/>
            <a:ext cx="1940826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378270" y="2040456"/>
            <a:ext cx="7134" cy="165519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11761" y="1840691"/>
            <a:ext cx="684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AA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046231" y="1855790"/>
            <a:ext cx="684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AA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141371" y="4362562"/>
            <a:ext cx="684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1249" y="3053549"/>
            <a:ext cx="39701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GT  :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AD</a:t>
            </a:r>
            <a:r>
              <a:rPr lang="en-US" sz="1600" dirty="0" smtClean="0">
                <a:latin typeface="Courier"/>
                <a:cs typeface="Courier"/>
              </a:rPr>
              <a:t>   :DP : GQ : PL</a:t>
            </a:r>
          </a:p>
          <a:p>
            <a:r>
              <a:rPr lang="en-US" sz="1600" dirty="0">
                <a:latin typeface="Courier"/>
                <a:cs typeface="Courier"/>
              </a:rPr>
              <a:t>0/</a:t>
            </a:r>
            <a:r>
              <a:rPr lang="en-US" sz="1600" dirty="0" smtClean="0">
                <a:latin typeface="Courier"/>
                <a:cs typeface="Courier"/>
              </a:rPr>
              <a:t>0 :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25,0</a:t>
            </a:r>
            <a:r>
              <a:rPr lang="en-US" sz="1600" dirty="0" smtClean="0">
                <a:latin typeface="Courier"/>
                <a:cs typeface="Courier"/>
              </a:rPr>
              <a:t> :23 : 99 : 0,135,931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90192" y="3048991"/>
            <a:ext cx="39701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GT  :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AD</a:t>
            </a:r>
            <a:r>
              <a:rPr lang="en-US" sz="1600" dirty="0" smtClean="0">
                <a:latin typeface="Courier"/>
                <a:cs typeface="Courier"/>
              </a:rPr>
              <a:t>   :DP : GQ : PL</a:t>
            </a:r>
          </a:p>
          <a:p>
            <a:r>
              <a:rPr lang="en-US" sz="1600" dirty="0">
                <a:latin typeface="Courier"/>
                <a:cs typeface="Courier"/>
              </a:rPr>
              <a:t>0/</a:t>
            </a:r>
            <a:r>
              <a:rPr lang="en-US" sz="1600" dirty="0" smtClean="0">
                <a:latin typeface="Courier"/>
                <a:cs typeface="Courier"/>
              </a:rPr>
              <a:t>0 :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19,1</a:t>
            </a:r>
            <a:r>
              <a:rPr lang="en-US" sz="1600" dirty="0" smtClean="0">
                <a:latin typeface="Courier"/>
                <a:cs typeface="Courier"/>
              </a:rPr>
              <a:t> :17 : 35 : 0,35,121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93209" y="5684184"/>
            <a:ext cx="39701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GT  :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AD</a:t>
            </a:r>
            <a:r>
              <a:rPr lang="en-US" sz="1600" dirty="0" smtClean="0">
                <a:latin typeface="Courier"/>
                <a:cs typeface="Courier"/>
              </a:rPr>
              <a:t>  :DP : GQ : PL</a:t>
            </a:r>
          </a:p>
          <a:p>
            <a:r>
              <a:rPr lang="en-US" sz="1600" dirty="0">
                <a:latin typeface="Courier"/>
                <a:cs typeface="Courier"/>
              </a:rPr>
              <a:t>0</a:t>
            </a:r>
            <a:r>
              <a:rPr lang="en-US" sz="1600" dirty="0" smtClean="0">
                <a:latin typeface="Courier"/>
                <a:cs typeface="Courier"/>
              </a:rPr>
              <a:t>/1 :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6,9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:13 : 34 : 34,0,81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4326" y="3822003"/>
            <a:ext cx="2221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GT = Genotype</a:t>
            </a:r>
          </a:p>
          <a:p>
            <a:r>
              <a:rPr lang="en-US" sz="1600" dirty="0" smtClean="0"/>
              <a:t>AD = Allelic Depth</a:t>
            </a:r>
          </a:p>
          <a:p>
            <a:r>
              <a:rPr lang="en-US" sz="1600" dirty="0" smtClean="0"/>
              <a:t>DP = Overall Depth</a:t>
            </a:r>
          </a:p>
          <a:p>
            <a:r>
              <a:rPr lang="en-US" sz="1600" dirty="0" smtClean="0"/>
              <a:t>GQ = </a:t>
            </a:r>
            <a:r>
              <a:rPr lang="en-US" sz="1600" dirty="0" err="1" smtClean="0"/>
              <a:t>Geno</a:t>
            </a:r>
            <a:r>
              <a:rPr lang="en-US" sz="1600" dirty="0" smtClean="0"/>
              <a:t> quality</a:t>
            </a:r>
          </a:p>
          <a:p>
            <a:r>
              <a:rPr lang="en-US" sz="1600" dirty="0" smtClean="0"/>
              <a:t>PL = </a:t>
            </a:r>
            <a:r>
              <a:rPr lang="en-US" sz="1600" dirty="0" err="1" smtClean="0"/>
              <a:t>Phred</a:t>
            </a:r>
            <a:r>
              <a:rPr lang="en-US" sz="1600" dirty="0" smtClean="0"/>
              <a:t> Likelihood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5479979" y="3709920"/>
            <a:ext cx="23689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Parent Max up to 5%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46231" y="5899628"/>
            <a:ext cx="2787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Child Min down to 20%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457201" y="35005"/>
            <a:ext cx="5906130" cy="8276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smtClean="0"/>
              <a:t>Calling </a:t>
            </a:r>
            <a:r>
              <a:rPr lang="en-US" sz="3200" i="1" smtClean="0"/>
              <a:t>De Novo </a:t>
            </a:r>
            <a:r>
              <a:rPr lang="en-US" sz="3200" smtClean="0"/>
              <a:t>Variants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27417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755306" y="1170052"/>
            <a:ext cx="1783847" cy="166946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79979" y="1269934"/>
            <a:ext cx="1669681" cy="156958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amond 6"/>
          <p:cNvSpPr/>
          <p:nvPr/>
        </p:nvSpPr>
        <p:spPr>
          <a:xfrm>
            <a:off x="3484208" y="3695651"/>
            <a:ext cx="1788124" cy="174080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539153" y="2040456"/>
            <a:ext cx="1940826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378270" y="2040456"/>
            <a:ext cx="7134" cy="165519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11761" y="1840691"/>
            <a:ext cx="684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AA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046231" y="1855790"/>
            <a:ext cx="684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AA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141371" y="4362562"/>
            <a:ext cx="684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1249" y="3053549"/>
            <a:ext cx="39701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GT  :AD   :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DP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: GQ : PL</a:t>
            </a:r>
          </a:p>
          <a:p>
            <a:r>
              <a:rPr lang="en-US" sz="1600" dirty="0">
                <a:latin typeface="Courier"/>
                <a:cs typeface="Courier"/>
              </a:rPr>
              <a:t>0/</a:t>
            </a:r>
            <a:r>
              <a:rPr lang="en-US" sz="1600" dirty="0" smtClean="0">
                <a:latin typeface="Courier"/>
                <a:cs typeface="Courier"/>
              </a:rPr>
              <a:t>0 :25,0 :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23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: 99 : 0,135,931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90192" y="3048991"/>
            <a:ext cx="39701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GT  :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AD</a:t>
            </a:r>
            <a:r>
              <a:rPr lang="en-US" sz="1600" dirty="0" smtClean="0">
                <a:latin typeface="Courier"/>
                <a:cs typeface="Courier"/>
              </a:rPr>
              <a:t>   :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DP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: GQ : PL</a:t>
            </a:r>
          </a:p>
          <a:p>
            <a:r>
              <a:rPr lang="en-US" sz="1600" dirty="0">
                <a:latin typeface="Courier"/>
                <a:cs typeface="Courier"/>
              </a:rPr>
              <a:t>0/</a:t>
            </a:r>
            <a:r>
              <a:rPr lang="en-US" sz="1600" dirty="0" smtClean="0">
                <a:latin typeface="Courier"/>
                <a:cs typeface="Courier"/>
              </a:rPr>
              <a:t>0 :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19,1 </a:t>
            </a:r>
            <a:r>
              <a:rPr lang="en-US" sz="1600" dirty="0" smtClean="0">
                <a:latin typeface="Courier"/>
                <a:cs typeface="Courier"/>
              </a:rPr>
              <a:t>: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17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: 35 : 0,35,121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93209" y="5684184"/>
            <a:ext cx="39701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GT  :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AD</a:t>
            </a:r>
            <a:r>
              <a:rPr lang="en-US" sz="1600" dirty="0" smtClean="0">
                <a:latin typeface="Courier"/>
                <a:cs typeface="Courier"/>
              </a:rPr>
              <a:t>  :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DP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: GQ : PL</a:t>
            </a:r>
          </a:p>
          <a:p>
            <a:r>
              <a:rPr lang="en-US" sz="1600" dirty="0">
                <a:latin typeface="Courier"/>
                <a:cs typeface="Courier"/>
              </a:rPr>
              <a:t>0</a:t>
            </a:r>
            <a:r>
              <a:rPr lang="en-US" sz="1600" dirty="0" smtClean="0">
                <a:latin typeface="Courier"/>
                <a:cs typeface="Courier"/>
              </a:rPr>
              <a:t>/1 :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6,9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: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13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: 34 : 34,0,81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4326" y="3822003"/>
            <a:ext cx="2221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GT = Genotype</a:t>
            </a:r>
          </a:p>
          <a:p>
            <a:r>
              <a:rPr lang="en-US" sz="1600" dirty="0" smtClean="0"/>
              <a:t>AD = Allelic Depth</a:t>
            </a:r>
          </a:p>
          <a:p>
            <a:r>
              <a:rPr lang="en-US" sz="1600" dirty="0" smtClean="0"/>
              <a:t>DP = Overall Depth</a:t>
            </a:r>
          </a:p>
          <a:p>
            <a:r>
              <a:rPr lang="en-US" sz="1600" dirty="0" smtClean="0"/>
              <a:t>GQ = </a:t>
            </a:r>
            <a:r>
              <a:rPr lang="en-US" sz="1600" dirty="0" err="1" smtClean="0"/>
              <a:t>Geno</a:t>
            </a:r>
            <a:r>
              <a:rPr lang="en-US" sz="1600" dirty="0" smtClean="0"/>
              <a:t> quality</a:t>
            </a:r>
          </a:p>
          <a:p>
            <a:r>
              <a:rPr lang="en-US" sz="1600" dirty="0" smtClean="0"/>
              <a:t>PL = </a:t>
            </a:r>
            <a:r>
              <a:rPr lang="en-US" sz="1600" dirty="0" err="1" smtClean="0"/>
              <a:t>Phred</a:t>
            </a:r>
            <a:r>
              <a:rPr lang="en-US" sz="1600" dirty="0" smtClean="0"/>
              <a:t> Likelihood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5998708" y="3779606"/>
            <a:ext cx="26400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Total Parent Depth = 40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00308" y="4177896"/>
            <a:ext cx="26400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Total Child Depth = 13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72332" y="4579086"/>
            <a:ext cx="3687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Depth Comparison (13/40) = 32.5%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60608" y="4962265"/>
            <a:ext cx="26400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8000"/>
                </a:solidFill>
              </a:rPr>
              <a:t>Our Minimum level = 10%</a:t>
            </a:r>
            <a:endParaRPr lang="en-US" sz="1400" b="1" dirty="0">
              <a:solidFill>
                <a:srgbClr val="008000"/>
              </a:solidFill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57201" y="35005"/>
            <a:ext cx="5906130" cy="8276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smtClean="0"/>
              <a:t>Calling </a:t>
            </a:r>
            <a:r>
              <a:rPr lang="en-US" sz="3200" i="1" smtClean="0"/>
              <a:t>De Novo </a:t>
            </a:r>
            <a:r>
              <a:rPr lang="en-US" sz="3200" smtClean="0"/>
              <a:t>Variants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88048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755306" y="1170052"/>
            <a:ext cx="1783847" cy="166946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79979" y="1269934"/>
            <a:ext cx="1669681" cy="156958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amond 6"/>
          <p:cNvSpPr/>
          <p:nvPr/>
        </p:nvSpPr>
        <p:spPr>
          <a:xfrm>
            <a:off x="3484208" y="3695651"/>
            <a:ext cx="1788124" cy="174080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539153" y="2040456"/>
            <a:ext cx="1940826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378270" y="2040456"/>
            <a:ext cx="7134" cy="165519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11761" y="1840691"/>
            <a:ext cx="684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AA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046231" y="1855790"/>
            <a:ext cx="684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AA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141371" y="4362562"/>
            <a:ext cx="684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1249" y="3053549"/>
            <a:ext cx="39701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GT  :AD   :DP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GQ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PL</a:t>
            </a:r>
          </a:p>
          <a:p>
            <a:r>
              <a:rPr lang="en-US" sz="1600" dirty="0">
                <a:latin typeface="Courier"/>
                <a:cs typeface="Courier"/>
              </a:rPr>
              <a:t>0/</a:t>
            </a:r>
            <a:r>
              <a:rPr lang="en-US" sz="1600" dirty="0" smtClean="0">
                <a:latin typeface="Courier"/>
                <a:cs typeface="Courier"/>
              </a:rPr>
              <a:t>0 :25,0 :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23 </a:t>
            </a:r>
            <a:r>
              <a:rPr lang="en-US" sz="1600" dirty="0" smtClean="0">
                <a:latin typeface="Courier"/>
                <a:cs typeface="Courier"/>
              </a:rPr>
              <a:t>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99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: 0,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135</a:t>
            </a:r>
            <a:r>
              <a:rPr lang="en-US" sz="1600" dirty="0" smtClean="0">
                <a:latin typeface="Courier"/>
                <a:cs typeface="Courier"/>
              </a:rPr>
              <a:t>,931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90192" y="3048991"/>
            <a:ext cx="39701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GT  :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AD</a:t>
            </a:r>
            <a:r>
              <a:rPr lang="en-US" sz="1600" dirty="0" smtClean="0">
                <a:latin typeface="Courier"/>
                <a:cs typeface="Courier"/>
              </a:rPr>
              <a:t>   :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DP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GQ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PL</a:t>
            </a:r>
          </a:p>
          <a:p>
            <a:r>
              <a:rPr lang="en-US" sz="1600" dirty="0">
                <a:latin typeface="Courier"/>
                <a:cs typeface="Courier"/>
              </a:rPr>
              <a:t>0/</a:t>
            </a:r>
            <a:r>
              <a:rPr lang="en-US" sz="1600" dirty="0" smtClean="0">
                <a:latin typeface="Courier"/>
                <a:cs typeface="Courier"/>
              </a:rPr>
              <a:t>0 :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19,1 </a:t>
            </a:r>
            <a:r>
              <a:rPr lang="en-US" sz="1600" dirty="0" smtClean="0">
                <a:latin typeface="Courier"/>
                <a:cs typeface="Courier"/>
              </a:rPr>
              <a:t>: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17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35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: 0,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35</a:t>
            </a:r>
            <a:r>
              <a:rPr lang="en-US" sz="1600" dirty="0" smtClean="0">
                <a:latin typeface="Courier"/>
                <a:cs typeface="Courier"/>
              </a:rPr>
              <a:t>,121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93209" y="5684184"/>
            <a:ext cx="39701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GT  :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AD</a:t>
            </a:r>
            <a:r>
              <a:rPr lang="en-US" sz="1600" dirty="0" smtClean="0">
                <a:latin typeface="Courier"/>
                <a:cs typeface="Courier"/>
              </a:rPr>
              <a:t>  :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DP </a:t>
            </a:r>
            <a:r>
              <a:rPr lang="en-US" sz="1600" dirty="0" smtClean="0">
                <a:latin typeface="Courier"/>
                <a:cs typeface="Courier"/>
              </a:rPr>
              <a:t>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GQ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PL</a:t>
            </a:r>
          </a:p>
          <a:p>
            <a:r>
              <a:rPr lang="en-US" sz="1600" dirty="0">
                <a:latin typeface="Courier"/>
                <a:cs typeface="Courier"/>
              </a:rPr>
              <a:t>0</a:t>
            </a:r>
            <a:r>
              <a:rPr lang="en-US" sz="1600" dirty="0" smtClean="0">
                <a:latin typeface="Courier"/>
                <a:cs typeface="Courier"/>
              </a:rPr>
              <a:t>/1 :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6,9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: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13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34</a:t>
            </a:r>
            <a:r>
              <a:rPr lang="en-US" sz="1600" dirty="0" smtClean="0">
                <a:latin typeface="Courier"/>
                <a:cs typeface="Courier"/>
              </a:rPr>
              <a:t> 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34</a:t>
            </a:r>
            <a:r>
              <a:rPr lang="en-US" sz="1600" dirty="0" smtClean="0">
                <a:latin typeface="Courier"/>
                <a:cs typeface="Courier"/>
              </a:rPr>
              <a:t>,0,81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4326" y="3822003"/>
            <a:ext cx="2221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GT = Genotype</a:t>
            </a:r>
          </a:p>
          <a:p>
            <a:r>
              <a:rPr lang="en-US" sz="1600" dirty="0" smtClean="0"/>
              <a:t>AD = Allelic Depth</a:t>
            </a:r>
          </a:p>
          <a:p>
            <a:r>
              <a:rPr lang="en-US" sz="1600" dirty="0" smtClean="0"/>
              <a:t>DP = Overall Depth</a:t>
            </a:r>
          </a:p>
          <a:p>
            <a:r>
              <a:rPr lang="en-US" sz="1600" dirty="0" smtClean="0"/>
              <a:t>GQ = </a:t>
            </a:r>
            <a:r>
              <a:rPr lang="en-US" sz="1600" dirty="0" err="1" smtClean="0"/>
              <a:t>Geno</a:t>
            </a:r>
            <a:r>
              <a:rPr lang="en-US" sz="1600" dirty="0" smtClean="0"/>
              <a:t> quality</a:t>
            </a:r>
          </a:p>
          <a:p>
            <a:r>
              <a:rPr lang="en-US" sz="1600" dirty="0" smtClean="0"/>
              <a:t>PL = </a:t>
            </a:r>
            <a:r>
              <a:rPr lang="en-US" sz="1600" dirty="0" err="1" smtClean="0"/>
              <a:t>Phred</a:t>
            </a:r>
            <a:r>
              <a:rPr lang="en-US" sz="1600" dirty="0" smtClean="0"/>
              <a:t> Likelihood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5689462" y="3964272"/>
            <a:ext cx="3454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Minimum Parent PL </a:t>
            </a:r>
            <a:r>
              <a:rPr lang="en-US" sz="1400" b="1" i="1" u="sng" dirty="0" smtClean="0">
                <a:solidFill>
                  <a:srgbClr val="FF0000"/>
                </a:solidFill>
              </a:rPr>
              <a:t>AB</a:t>
            </a:r>
            <a:r>
              <a:rPr lang="en-US" sz="1400" b="1" dirty="0" smtClean="0">
                <a:solidFill>
                  <a:srgbClr val="FF0000"/>
                </a:solidFill>
              </a:rPr>
              <a:t> : NONE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89462" y="5320006"/>
            <a:ext cx="3015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Minimum Child PL </a:t>
            </a:r>
            <a:r>
              <a:rPr lang="en-US" sz="1400" b="1" i="1" u="sng" dirty="0" smtClean="0">
                <a:solidFill>
                  <a:srgbClr val="FF0000"/>
                </a:solidFill>
              </a:rPr>
              <a:t>AA</a:t>
            </a:r>
            <a:r>
              <a:rPr lang="en-US" sz="1400" b="1" dirty="0" smtClean="0">
                <a:solidFill>
                  <a:srgbClr val="FF0000"/>
                </a:solidFill>
              </a:rPr>
              <a:t> &gt;= 20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57201" y="35005"/>
            <a:ext cx="5906130" cy="8276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smtClean="0"/>
              <a:t>Calling </a:t>
            </a:r>
            <a:r>
              <a:rPr lang="en-US" sz="3200" i="1" smtClean="0"/>
              <a:t>De Novo </a:t>
            </a:r>
            <a:r>
              <a:rPr lang="en-US" sz="3200" smtClean="0"/>
              <a:t>Variants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85336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10620</TotalTime>
  <Words>1640</Words>
  <Application>Microsoft Macintosh PowerPoint</Application>
  <PresentationFormat>On-screen Show (4:3)</PresentationFormat>
  <Paragraphs>374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Practical: De novo mutation identification and analysis </vt:lpstr>
      <vt:lpstr>Overview</vt:lpstr>
      <vt:lpstr>Visualizing a de novo variant</vt:lpstr>
      <vt:lpstr>PowerPoint Presentation</vt:lpstr>
      <vt:lpstr>PowerPoint Presentation</vt:lpstr>
      <vt:lpstr>Calling De Novo Variants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Overview</vt:lpstr>
      <vt:lpstr>A model for interpreting de novo mutation </vt:lpstr>
      <vt:lpstr>PowerPoint Presentation</vt:lpstr>
      <vt:lpstr>PowerPoint Presentation</vt:lpstr>
      <vt:lpstr>PowerPoint Presentation</vt:lpstr>
      <vt:lpstr>PowerPoint Presentation</vt:lpstr>
    </vt:vector>
  </TitlesOfParts>
  <Company>MGH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Schizophrenia Trios</dc:title>
  <dc:creator>Daniel Howrigan</dc:creator>
  <cp:lastModifiedBy>Daniel Howrigan</cp:lastModifiedBy>
  <cp:revision>124</cp:revision>
  <dcterms:created xsi:type="dcterms:W3CDTF">2013-02-26T15:23:31Z</dcterms:created>
  <dcterms:modified xsi:type="dcterms:W3CDTF">2015-03-05T15:32:44Z</dcterms:modified>
</cp:coreProperties>
</file>