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3" r:id="rId4"/>
    <p:sldId id="284" r:id="rId5"/>
    <p:sldId id="266" r:id="rId6"/>
    <p:sldId id="286" r:id="rId7"/>
    <p:sldId id="287" r:id="rId8"/>
    <p:sldId id="288" r:id="rId9"/>
    <p:sldId id="289" r:id="rId10"/>
    <p:sldId id="280" r:id="rId11"/>
    <p:sldId id="285" r:id="rId12"/>
    <p:sldId id="292" r:id="rId13"/>
    <p:sldId id="290" r:id="rId14"/>
    <p:sldId id="291" r:id="rId15"/>
    <p:sldId id="293" r:id="rId16"/>
    <p:sldId id="294" r:id="rId17"/>
    <p:sldId id="296" r:id="rId18"/>
    <p:sldId id="295" r:id="rId19"/>
    <p:sldId id="29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4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126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0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7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7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9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1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6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6D47-1B04-5E4F-88C4-7A81357EBA68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0353-DE44-9847-B544-590F73685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13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Practical: </a:t>
            </a:r>
            <a:r>
              <a:rPr lang="en-US" i="1" dirty="0" smtClean="0"/>
              <a:t>De novo</a:t>
            </a:r>
            <a:r>
              <a:rPr lang="en-US" dirty="0" smtClean="0"/>
              <a:t> mutation identification and analysis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Instructor: Daniel P Howrigan</a:t>
            </a:r>
          </a:p>
          <a:p>
            <a:r>
              <a:rPr lang="en-US" smtClean="0"/>
              <a:t>Massachusetts General Hospital, Boston, MA</a:t>
            </a:r>
          </a:p>
          <a:p>
            <a:r>
              <a:rPr lang="en-US" smtClean="0"/>
              <a:t>Broad Institute, Cambridge, MA</a:t>
            </a:r>
          </a:p>
          <a:p>
            <a:endParaRPr lang="en-US" smtClean="0"/>
          </a:p>
          <a:p>
            <a:r>
              <a:rPr lang="en-US" i="1" smtClean="0"/>
              <a:t>2015 International workshop on statistical genetic methods for human complex traits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2584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6724918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data directory: /faculty/</a:t>
            </a:r>
            <a:r>
              <a:rPr lang="en-US" dirty="0" err="1" smtClean="0"/>
              <a:t>dan</a:t>
            </a:r>
            <a:r>
              <a:rPr lang="en-US" dirty="0" smtClean="0"/>
              <a:t>/practical_2015/</a:t>
            </a:r>
          </a:p>
          <a:p>
            <a:endParaRPr lang="en-US" dirty="0" smtClean="0"/>
          </a:p>
          <a:p>
            <a:r>
              <a:rPr lang="en-US" b="1" dirty="0" smtClean="0"/>
              <a:t>Family file:</a:t>
            </a:r>
            <a:r>
              <a:rPr lang="en-US" dirty="0" smtClean="0"/>
              <a:t> </a:t>
            </a:r>
            <a:r>
              <a:rPr lang="en-US" dirty="0" err="1" smtClean="0"/>
              <a:t>denovo-example.fam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2 families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Child/</a:t>
            </a:r>
            <a:r>
              <a:rPr lang="en-US" dirty="0" err="1"/>
              <a:t>p</a:t>
            </a:r>
            <a:r>
              <a:rPr lang="en-US" dirty="0" err="1" smtClean="0"/>
              <a:t>roband</a:t>
            </a:r>
            <a:r>
              <a:rPr lang="en-US" dirty="0" smtClean="0"/>
              <a:t> diagnosed with disorder and parents are unaffected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File format identical to PLINK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VCF file:</a:t>
            </a:r>
            <a:r>
              <a:rPr lang="en-US" dirty="0" smtClean="0"/>
              <a:t> </a:t>
            </a:r>
            <a:r>
              <a:rPr lang="en-US" dirty="0" err="1"/>
              <a:t>denovo-</a:t>
            </a:r>
            <a:r>
              <a:rPr lang="en-US" dirty="0" err="1" smtClean="0"/>
              <a:t>example.vcf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Header has a lot of “meta-information” on the file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853 variants in Chromosome 1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4593762"/>
            <a:ext cx="6002590" cy="17543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mkdir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denovo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</a:t>
            </a:r>
            <a:r>
              <a:rPr lang="en-US" dirty="0" smtClean="0">
                <a:latin typeface="Courier"/>
                <a:cs typeface="Courier"/>
              </a:rPr>
              <a:t> -r /</a:t>
            </a:r>
            <a:r>
              <a:rPr lang="en-US" dirty="0">
                <a:latin typeface="Courier"/>
                <a:cs typeface="Courier"/>
              </a:rPr>
              <a:t>faculty/</a:t>
            </a:r>
            <a:r>
              <a:rPr lang="en-US" dirty="0" err="1">
                <a:latin typeface="Courier"/>
                <a:cs typeface="Courier"/>
              </a:rPr>
              <a:t>dan</a:t>
            </a:r>
            <a:r>
              <a:rPr lang="en-US" dirty="0">
                <a:latin typeface="Courier"/>
                <a:cs typeface="Courier"/>
              </a:rPr>
              <a:t>/practical_2015</a:t>
            </a:r>
            <a:r>
              <a:rPr lang="en-US" dirty="0" smtClean="0">
                <a:latin typeface="Courier"/>
                <a:cs typeface="Courier"/>
              </a:rPr>
              <a:t>/* </a:t>
            </a:r>
            <a:r>
              <a:rPr lang="en-US" dirty="0" err="1" smtClean="0">
                <a:latin typeface="Courier"/>
                <a:cs typeface="Courier"/>
              </a:rPr>
              <a:t>denovo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</a:t>
            </a:r>
            <a:r>
              <a:rPr lang="en-US" dirty="0" err="1" smtClean="0">
                <a:latin typeface="Courier"/>
                <a:cs typeface="Courier"/>
              </a:rPr>
              <a:t>denovo-example.fam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denovo-example.vcf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4042" y="6427028"/>
            <a:ext cx="326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press q to exit the ‘less’ program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463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728917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data directory: /faculty/</a:t>
            </a:r>
            <a:r>
              <a:rPr lang="en-US" dirty="0" err="1" smtClean="0"/>
              <a:t>dan</a:t>
            </a:r>
            <a:r>
              <a:rPr lang="en-US" dirty="0" smtClean="0"/>
              <a:t>/practical_2015/</a:t>
            </a:r>
          </a:p>
          <a:p>
            <a:endParaRPr lang="en-US" dirty="0" smtClean="0"/>
          </a:p>
          <a:p>
            <a:r>
              <a:rPr lang="en-US" b="1" dirty="0" smtClean="0"/>
              <a:t>Python program:</a:t>
            </a:r>
            <a:r>
              <a:rPr lang="en-US" dirty="0" smtClean="0"/>
              <a:t> de_novo_finder_3.py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Scans through VCF for </a:t>
            </a:r>
            <a:r>
              <a:rPr lang="en-US" i="1" dirty="0" smtClean="0"/>
              <a:t>de novo</a:t>
            </a:r>
            <a:r>
              <a:rPr lang="en-US" dirty="0" smtClean="0"/>
              <a:t> variants that pass thresholds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Returns a tab delimited list of </a:t>
            </a:r>
            <a:r>
              <a:rPr lang="en-US" i="1" dirty="0" smtClean="0"/>
              <a:t>de novo</a:t>
            </a:r>
            <a:r>
              <a:rPr lang="en-US" dirty="0" smtClean="0"/>
              <a:t> variants and genotype information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r>
              <a:rPr lang="en-US" b="1" dirty="0" smtClean="0"/>
              <a:t>Using MAF as an additional QC parameter:</a:t>
            </a:r>
            <a:r>
              <a:rPr lang="en-US" dirty="0" smtClean="0"/>
              <a:t> </a:t>
            </a:r>
            <a:r>
              <a:rPr lang="en-US" dirty="0"/>
              <a:t>all_ESP_counts_5.28.13.txt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Exonic</a:t>
            </a:r>
            <a:r>
              <a:rPr lang="en-US" dirty="0" smtClean="0"/>
              <a:t> variants and allele frequencies from 5K+ </a:t>
            </a:r>
            <a:r>
              <a:rPr lang="en-US" dirty="0" err="1" smtClean="0"/>
              <a:t>exomes</a:t>
            </a:r>
            <a:r>
              <a:rPr lang="en-US" dirty="0" smtClean="0"/>
              <a:t> 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4593762"/>
            <a:ext cx="489441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less -</a:t>
            </a:r>
            <a:r>
              <a:rPr lang="en-US">
                <a:latin typeface="Courier"/>
                <a:cs typeface="Courier"/>
              </a:rPr>
              <a:t>S </a:t>
            </a:r>
            <a:r>
              <a:rPr lang="en-US" smtClean="0">
                <a:latin typeface="Courier"/>
                <a:cs typeface="Courier"/>
              </a:rPr>
              <a:t>de_novo_finder_3.</a:t>
            </a:r>
            <a:r>
              <a:rPr lang="en-US" dirty="0" err="1" smtClean="0">
                <a:latin typeface="Courier"/>
                <a:cs typeface="Courier"/>
              </a:rPr>
              <a:t>py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>
                <a:latin typeface="Courier"/>
                <a:cs typeface="Courier"/>
              </a:rPr>
              <a:t>all_ESP_counts_5.28.13.txt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4042" y="6427028"/>
            <a:ext cx="3269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press q to exit the ‘less’ program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08377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 | data) = P(data | true DNM) * P(true DNM)</a:t>
            </a: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P(data | </a:t>
            </a:r>
            <a:r>
              <a:rPr lang="en-US" sz="1600" b="1" dirty="0" smtClean="0">
                <a:solidFill>
                  <a:srgbClr val="D9D9D9"/>
                </a:solidFill>
              </a:rPr>
              <a:t>true DNM</a:t>
            </a:r>
            <a:r>
              <a:rPr lang="en-US" sz="1600" b="1" dirty="0">
                <a:solidFill>
                  <a:srgbClr val="D9D9D9"/>
                </a:solidFill>
              </a:rPr>
              <a:t>)</a:t>
            </a:r>
            <a:r>
              <a:rPr lang="en-US" sz="1600" dirty="0">
                <a:solidFill>
                  <a:srgbClr val="D9D9D9"/>
                </a:solidFill>
              </a:rPr>
              <a:t> = 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 smtClean="0">
                <a:solidFill>
                  <a:srgbClr val="D9D9D9"/>
                </a:solidFill>
              </a:rPr>
              <a:t>Pchild_het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400" i="1" dirty="0" smtClean="0">
                <a:solidFill>
                  <a:srgbClr val="D9D9D9"/>
                </a:solidFill>
              </a:rPr>
              <a:t>(our observed DNM call quality)</a:t>
            </a:r>
            <a:endParaRPr lang="en-US" sz="1400" i="1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DNM)</a:t>
            </a:r>
            <a:r>
              <a:rPr lang="en-US" sz="1600" dirty="0">
                <a:solidFill>
                  <a:srgbClr val="D9D9D9"/>
                </a:solidFill>
              </a:rPr>
              <a:t> = 1/30 </a:t>
            </a:r>
            <a:r>
              <a:rPr lang="en-US" sz="1600" dirty="0" smtClean="0">
                <a:solidFill>
                  <a:srgbClr val="D9D9D9"/>
                </a:solidFill>
              </a:rPr>
              <a:t>Mb </a:t>
            </a:r>
            <a:r>
              <a:rPr lang="en-US" sz="1400" i="1" dirty="0" smtClean="0">
                <a:solidFill>
                  <a:srgbClr val="D9D9D9"/>
                </a:solidFill>
              </a:rPr>
              <a:t>(theoretical DNM rate)</a:t>
            </a:r>
          </a:p>
          <a:p>
            <a:pPr lvl="1"/>
            <a:r>
              <a:rPr lang="en-US" sz="1600" dirty="0" smtClean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High</a:t>
            </a:r>
            <a:r>
              <a:rPr lang="en-US" sz="1600" dirty="0" smtClean="0">
                <a:solidFill>
                  <a:srgbClr val="D9D9D9"/>
                </a:solidFill>
              </a:rPr>
              <a:t> numbers for this probability</a:t>
            </a:r>
          </a:p>
          <a:p>
            <a:pPr lvl="1"/>
            <a:endParaRPr lang="en-US" sz="1400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</a:t>
            </a:r>
            <a:r>
              <a:rPr lang="en-US" sz="1600" b="1" dirty="0" smtClean="0">
                <a:solidFill>
                  <a:srgbClr val="D9D9D9"/>
                </a:solidFill>
              </a:rPr>
              <a:t>(one </a:t>
            </a:r>
            <a:r>
              <a:rPr lang="en-US" sz="1600" b="1" dirty="0">
                <a:solidFill>
                  <a:srgbClr val="D9D9D9"/>
                </a:solidFill>
              </a:rPr>
              <a:t>parent </a:t>
            </a:r>
            <a:r>
              <a:rPr lang="en-US" sz="1600" b="1" dirty="0" smtClean="0">
                <a:solidFill>
                  <a:srgbClr val="D9D9D9"/>
                </a:solidFill>
              </a:rPr>
              <a:t>het | data)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= (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Pmom_het</a:t>
            </a:r>
            <a:r>
              <a:rPr lang="en-US" sz="1600" dirty="0">
                <a:solidFill>
                  <a:srgbClr val="D9D9D9"/>
                </a:solidFill>
              </a:rPr>
              <a:t> + </a:t>
            </a:r>
            <a:r>
              <a:rPr lang="en-US" sz="1600" dirty="0" err="1">
                <a:solidFill>
                  <a:srgbClr val="D9D9D9"/>
                </a:solidFill>
              </a:rPr>
              <a:t>Pdad_het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) * </a:t>
            </a:r>
            <a:r>
              <a:rPr lang="en-US" sz="1600" dirty="0" err="1">
                <a:solidFill>
                  <a:srgbClr val="D9D9D9"/>
                </a:solidFill>
              </a:rPr>
              <a:t>Pchild_het</a:t>
            </a:r>
            <a:endParaRPr lang="en-US" sz="1600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P(</a:t>
            </a:r>
            <a:r>
              <a:rPr lang="nl-NL" sz="1600" b="1" dirty="0" err="1">
                <a:solidFill>
                  <a:srgbClr val="D9D9D9"/>
                </a:solidFill>
              </a:rPr>
              <a:t>one</a:t>
            </a:r>
            <a:r>
              <a:rPr lang="nl-NL" sz="1600" b="1" dirty="0">
                <a:solidFill>
                  <a:srgbClr val="D9D9D9"/>
                </a:solidFill>
              </a:rPr>
              <a:t> </a:t>
            </a:r>
            <a:r>
              <a:rPr lang="nl-NL" sz="1600" b="1" dirty="0" err="1">
                <a:solidFill>
                  <a:srgbClr val="D9D9D9"/>
                </a:solidFill>
              </a:rPr>
              <a:t>parent</a:t>
            </a:r>
            <a:r>
              <a:rPr lang="nl-NL" sz="1600" b="1" dirty="0">
                <a:solidFill>
                  <a:srgbClr val="D9D9D9"/>
                </a:solidFill>
              </a:rPr>
              <a:t> het)</a:t>
            </a:r>
            <a:r>
              <a:rPr lang="nl-NL" sz="1600" dirty="0">
                <a:solidFill>
                  <a:srgbClr val="D9D9D9"/>
                </a:solidFill>
              </a:rPr>
              <a:t> = 1 - (1-F)^</a:t>
            </a:r>
            <a:r>
              <a:rPr lang="nl-NL" sz="1600" dirty="0" smtClean="0">
                <a:solidFill>
                  <a:srgbClr val="D9D9D9"/>
                </a:solidFill>
              </a:rPr>
              <a:t>4 </a:t>
            </a:r>
            <a:r>
              <a:rPr lang="nl-NL" sz="1400" i="1" dirty="0" smtClean="0">
                <a:solidFill>
                  <a:srgbClr val="D9D9D9"/>
                </a:solidFill>
              </a:rPr>
              <a:t>(</a:t>
            </a:r>
            <a:r>
              <a:rPr lang="nl-NL" sz="1400" i="1" dirty="0" err="1" smtClean="0">
                <a:solidFill>
                  <a:srgbClr val="D9D9D9"/>
                </a:solidFill>
              </a:rPr>
              <a:t>population</a:t>
            </a:r>
            <a:r>
              <a:rPr lang="nl-NL" sz="1400" i="1" dirty="0" smtClean="0">
                <a:solidFill>
                  <a:srgbClr val="D9D9D9"/>
                </a:solidFill>
              </a:rPr>
              <a:t> MAF </a:t>
            </a:r>
            <a:r>
              <a:rPr lang="nl-NL" sz="1400" i="1" dirty="0" err="1" smtClean="0">
                <a:solidFill>
                  <a:srgbClr val="D9D9D9"/>
                </a:solidFill>
              </a:rPr>
              <a:t>applied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to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parents</a:t>
            </a:r>
            <a:r>
              <a:rPr lang="nl-NL" sz="1400" i="1" dirty="0" smtClean="0">
                <a:solidFill>
                  <a:srgbClr val="D9D9D9"/>
                </a:solidFill>
              </a:rPr>
              <a:t>)</a:t>
            </a:r>
            <a:endParaRPr lang="nl-NL" sz="1400" i="1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F</a:t>
            </a:r>
            <a:r>
              <a:rPr lang="nl-NL" sz="1600" dirty="0">
                <a:solidFill>
                  <a:srgbClr val="D9D9D9"/>
                </a:solidFill>
              </a:rPr>
              <a:t> = Maximum MAF in </a:t>
            </a:r>
            <a:r>
              <a:rPr lang="nl-NL" sz="1600" dirty="0" err="1">
                <a:solidFill>
                  <a:srgbClr val="D9D9D9"/>
                </a:solidFill>
              </a:rPr>
              <a:t>either</a:t>
            </a:r>
            <a:r>
              <a:rPr lang="nl-NL" sz="1600" dirty="0">
                <a:solidFill>
                  <a:srgbClr val="D9D9D9"/>
                </a:solidFill>
              </a:rPr>
              <a:t> ESP or </a:t>
            </a:r>
            <a:r>
              <a:rPr lang="nl-NL" sz="1600" dirty="0" err="1" smtClean="0">
                <a:solidFill>
                  <a:srgbClr val="D9D9D9"/>
                </a:solidFill>
              </a:rPr>
              <a:t>current</a:t>
            </a:r>
            <a:r>
              <a:rPr lang="nl-NL" sz="1600" dirty="0" smtClean="0">
                <a:solidFill>
                  <a:srgbClr val="D9D9D9"/>
                </a:solidFill>
              </a:rPr>
              <a:t> data</a:t>
            </a:r>
          </a:p>
          <a:p>
            <a:pPr lvl="1"/>
            <a:r>
              <a:rPr lang="en-US" sz="1600" dirty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Low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/>
              <a:t>P(true DNM | data) = P(data | true DNM) * P(true DNM)</a:t>
            </a:r>
          </a:p>
          <a:p>
            <a:pPr lvl="1"/>
            <a:r>
              <a:rPr lang="en-US" sz="1600" b="1" dirty="0"/>
              <a:t>P(data | </a:t>
            </a:r>
            <a:r>
              <a:rPr lang="en-US" sz="1600" b="1" dirty="0" smtClean="0"/>
              <a:t>true DNM</a:t>
            </a:r>
            <a:r>
              <a:rPr lang="en-US" sz="1600" b="1" dirty="0"/>
              <a:t>)</a:t>
            </a:r>
            <a:r>
              <a:rPr lang="en-US" sz="1600" dirty="0"/>
              <a:t> = </a:t>
            </a:r>
            <a:r>
              <a:rPr lang="en-US" sz="1600" dirty="0" err="1"/>
              <a:t>Pdad_ref</a:t>
            </a:r>
            <a:r>
              <a:rPr lang="en-US" sz="1600" dirty="0"/>
              <a:t> * </a:t>
            </a:r>
            <a:r>
              <a:rPr lang="en-US" sz="1600" dirty="0" err="1"/>
              <a:t>Pmom_ref</a:t>
            </a:r>
            <a:r>
              <a:rPr lang="en-US" sz="1600" dirty="0"/>
              <a:t> * </a:t>
            </a:r>
            <a:r>
              <a:rPr lang="en-US" sz="1600" dirty="0" err="1" smtClean="0"/>
              <a:t>Pchild_het</a:t>
            </a:r>
            <a:r>
              <a:rPr lang="en-US" sz="1600" dirty="0" smtClean="0"/>
              <a:t> </a:t>
            </a:r>
            <a:r>
              <a:rPr lang="en-US" sz="1400" i="1" dirty="0" smtClean="0"/>
              <a:t>(our observed DNM call quality)</a:t>
            </a:r>
            <a:endParaRPr lang="en-US" sz="1400" i="1" dirty="0"/>
          </a:p>
          <a:p>
            <a:pPr lvl="1"/>
            <a:r>
              <a:rPr lang="en-US" sz="1600" b="1" dirty="0"/>
              <a:t>P(true DNM)</a:t>
            </a:r>
            <a:r>
              <a:rPr lang="en-US" sz="1600" dirty="0"/>
              <a:t> = 1/30 </a:t>
            </a:r>
            <a:r>
              <a:rPr lang="en-US" sz="1600" dirty="0" smtClean="0"/>
              <a:t>Mb </a:t>
            </a:r>
            <a:r>
              <a:rPr lang="en-US" sz="1400" i="1" dirty="0" smtClean="0"/>
              <a:t>(theoretical DNM rate)</a:t>
            </a:r>
          </a:p>
          <a:p>
            <a:pPr lvl="1"/>
            <a:r>
              <a:rPr lang="en-US" sz="1600" dirty="0" smtClean="0"/>
              <a:t>We want </a:t>
            </a:r>
            <a:r>
              <a:rPr lang="en-US" sz="1600" u="sng" dirty="0" smtClean="0"/>
              <a:t>High</a:t>
            </a:r>
            <a:r>
              <a:rPr lang="en-US" sz="1600" dirty="0" smtClean="0"/>
              <a:t> numbers for this probability</a:t>
            </a:r>
          </a:p>
          <a:p>
            <a:pPr lvl="1"/>
            <a:endParaRPr lang="en-US" sz="1400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</a:t>
            </a:r>
            <a:r>
              <a:rPr lang="en-US" sz="1600" b="1" dirty="0" smtClean="0">
                <a:solidFill>
                  <a:srgbClr val="D9D9D9"/>
                </a:solidFill>
              </a:rPr>
              <a:t>(one </a:t>
            </a:r>
            <a:r>
              <a:rPr lang="en-US" sz="1600" b="1" dirty="0">
                <a:solidFill>
                  <a:srgbClr val="D9D9D9"/>
                </a:solidFill>
              </a:rPr>
              <a:t>parent </a:t>
            </a:r>
            <a:r>
              <a:rPr lang="en-US" sz="1600" b="1" dirty="0" smtClean="0">
                <a:solidFill>
                  <a:srgbClr val="D9D9D9"/>
                </a:solidFill>
              </a:rPr>
              <a:t>het | data)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= (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Pmom_het</a:t>
            </a:r>
            <a:r>
              <a:rPr lang="en-US" sz="1600" dirty="0">
                <a:solidFill>
                  <a:srgbClr val="D9D9D9"/>
                </a:solidFill>
              </a:rPr>
              <a:t> + </a:t>
            </a:r>
            <a:r>
              <a:rPr lang="en-US" sz="1600" dirty="0" err="1">
                <a:solidFill>
                  <a:srgbClr val="D9D9D9"/>
                </a:solidFill>
              </a:rPr>
              <a:t>Pdad_het</a:t>
            </a:r>
            <a:r>
              <a:rPr lang="en-US" sz="1600" dirty="0">
                <a:solidFill>
                  <a:srgbClr val="D9D9D9"/>
                </a:solidFill>
              </a:rPr>
              <a:t>*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) * </a:t>
            </a:r>
            <a:r>
              <a:rPr lang="en-US" sz="1600" dirty="0" err="1">
                <a:solidFill>
                  <a:srgbClr val="D9D9D9"/>
                </a:solidFill>
              </a:rPr>
              <a:t>Pchild_het</a:t>
            </a:r>
            <a:endParaRPr lang="en-US" sz="1600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P(</a:t>
            </a:r>
            <a:r>
              <a:rPr lang="nl-NL" sz="1600" b="1" dirty="0" err="1">
                <a:solidFill>
                  <a:srgbClr val="D9D9D9"/>
                </a:solidFill>
              </a:rPr>
              <a:t>one</a:t>
            </a:r>
            <a:r>
              <a:rPr lang="nl-NL" sz="1600" b="1" dirty="0">
                <a:solidFill>
                  <a:srgbClr val="D9D9D9"/>
                </a:solidFill>
              </a:rPr>
              <a:t> </a:t>
            </a:r>
            <a:r>
              <a:rPr lang="nl-NL" sz="1600" b="1" dirty="0" err="1">
                <a:solidFill>
                  <a:srgbClr val="D9D9D9"/>
                </a:solidFill>
              </a:rPr>
              <a:t>parent</a:t>
            </a:r>
            <a:r>
              <a:rPr lang="nl-NL" sz="1600" b="1" dirty="0">
                <a:solidFill>
                  <a:srgbClr val="D9D9D9"/>
                </a:solidFill>
              </a:rPr>
              <a:t> het)</a:t>
            </a:r>
            <a:r>
              <a:rPr lang="nl-NL" sz="1600" dirty="0">
                <a:solidFill>
                  <a:srgbClr val="D9D9D9"/>
                </a:solidFill>
              </a:rPr>
              <a:t> = 1 - (1-F)^</a:t>
            </a:r>
            <a:r>
              <a:rPr lang="nl-NL" sz="1600" dirty="0" smtClean="0">
                <a:solidFill>
                  <a:srgbClr val="D9D9D9"/>
                </a:solidFill>
              </a:rPr>
              <a:t>4 </a:t>
            </a:r>
            <a:r>
              <a:rPr lang="nl-NL" sz="1400" i="1" dirty="0" smtClean="0">
                <a:solidFill>
                  <a:srgbClr val="D9D9D9"/>
                </a:solidFill>
              </a:rPr>
              <a:t>(</a:t>
            </a:r>
            <a:r>
              <a:rPr lang="nl-NL" sz="1400" i="1" dirty="0" err="1" smtClean="0">
                <a:solidFill>
                  <a:srgbClr val="D9D9D9"/>
                </a:solidFill>
              </a:rPr>
              <a:t>population</a:t>
            </a:r>
            <a:r>
              <a:rPr lang="nl-NL" sz="1400" i="1" dirty="0" smtClean="0">
                <a:solidFill>
                  <a:srgbClr val="D9D9D9"/>
                </a:solidFill>
              </a:rPr>
              <a:t> MAF </a:t>
            </a:r>
            <a:r>
              <a:rPr lang="nl-NL" sz="1400" i="1" dirty="0" err="1" smtClean="0">
                <a:solidFill>
                  <a:srgbClr val="D9D9D9"/>
                </a:solidFill>
              </a:rPr>
              <a:t>applied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to</a:t>
            </a:r>
            <a:r>
              <a:rPr lang="nl-NL" sz="1400" i="1" dirty="0" smtClean="0">
                <a:solidFill>
                  <a:srgbClr val="D9D9D9"/>
                </a:solidFill>
              </a:rPr>
              <a:t> </a:t>
            </a:r>
            <a:r>
              <a:rPr lang="nl-NL" sz="1400" i="1" dirty="0" err="1" smtClean="0">
                <a:solidFill>
                  <a:srgbClr val="D9D9D9"/>
                </a:solidFill>
              </a:rPr>
              <a:t>parents</a:t>
            </a:r>
            <a:r>
              <a:rPr lang="nl-NL" sz="1400" i="1" dirty="0" smtClean="0">
                <a:solidFill>
                  <a:srgbClr val="D9D9D9"/>
                </a:solidFill>
              </a:rPr>
              <a:t>)</a:t>
            </a:r>
            <a:endParaRPr lang="nl-NL" sz="1400" i="1" dirty="0">
              <a:solidFill>
                <a:srgbClr val="D9D9D9"/>
              </a:solidFill>
            </a:endParaRPr>
          </a:p>
          <a:p>
            <a:pPr lvl="1"/>
            <a:r>
              <a:rPr lang="nl-NL" sz="1600" b="1" dirty="0">
                <a:solidFill>
                  <a:srgbClr val="D9D9D9"/>
                </a:solidFill>
              </a:rPr>
              <a:t>F</a:t>
            </a:r>
            <a:r>
              <a:rPr lang="nl-NL" sz="1600" dirty="0">
                <a:solidFill>
                  <a:srgbClr val="D9D9D9"/>
                </a:solidFill>
              </a:rPr>
              <a:t> = Maximum MAF in </a:t>
            </a:r>
            <a:r>
              <a:rPr lang="nl-NL" sz="1600" dirty="0" err="1">
                <a:solidFill>
                  <a:srgbClr val="D9D9D9"/>
                </a:solidFill>
              </a:rPr>
              <a:t>either</a:t>
            </a:r>
            <a:r>
              <a:rPr lang="nl-NL" sz="1600" dirty="0">
                <a:solidFill>
                  <a:srgbClr val="D9D9D9"/>
                </a:solidFill>
              </a:rPr>
              <a:t> ESP or </a:t>
            </a:r>
            <a:r>
              <a:rPr lang="nl-NL" sz="1600" dirty="0" err="1" smtClean="0">
                <a:solidFill>
                  <a:srgbClr val="D9D9D9"/>
                </a:solidFill>
              </a:rPr>
              <a:t>current</a:t>
            </a:r>
            <a:r>
              <a:rPr lang="nl-NL" sz="1600" dirty="0" smtClean="0">
                <a:solidFill>
                  <a:srgbClr val="D9D9D9"/>
                </a:solidFill>
              </a:rPr>
              <a:t> data</a:t>
            </a:r>
          </a:p>
          <a:p>
            <a:pPr lvl="1"/>
            <a:r>
              <a:rPr lang="en-US" sz="1600" dirty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Low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600" dirty="0">
                <a:solidFill>
                  <a:srgbClr val="D9D9D9"/>
                </a:solidFill>
              </a:rPr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27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3473"/>
            <a:ext cx="8229600" cy="553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Combining call quality and population frequency for better calls</a:t>
            </a:r>
            <a:endParaRPr lang="en-US" sz="2000" b="1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1600" b="1" i="1" dirty="0" err="1" smtClean="0"/>
              <a:t>Prob</a:t>
            </a:r>
            <a:r>
              <a:rPr lang="en-US" sz="1600" b="1" i="1" dirty="0" smtClean="0"/>
              <a:t> of DNM: </a:t>
            </a:r>
            <a:r>
              <a:rPr lang="en-US" sz="1600" b="1" dirty="0" smtClean="0"/>
              <a:t>				P</a:t>
            </a:r>
            <a:r>
              <a:rPr lang="en-US" sz="1600" b="1" dirty="0"/>
              <a:t>(true DNM | data</a:t>
            </a:r>
            <a:r>
              <a:rPr lang="en-US" sz="1600" b="1" dirty="0" smtClean="0"/>
              <a:t>) /</a:t>
            </a:r>
          </a:p>
          <a:p>
            <a:pPr marL="457200" lvl="1" indent="0">
              <a:buNone/>
            </a:pPr>
            <a:r>
              <a:rPr lang="en-US" sz="1600" b="1" dirty="0" smtClean="0"/>
              <a:t>                     	 (</a:t>
            </a:r>
            <a:r>
              <a:rPr lang="en-US" sz="1600" b="1" dirty="0"/>
              <a:t>P(true DNM | data) + 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</a:t>
            </a:r>
            <a:r>
              <a:rPr lang="en-US" sz="1600" b="1" dirty="0"/>
              <a:t>data)</a:t>
            </a:r>
            <a:r>
              <a:rPr lang="en-US" sz="1600" b="1" dirty="0" smtClean="0"/>
              <a:t>)</a:t>
            </a:r>
          </a:p>
          <a:p>
            <a:pPr lvl="1"/>
            <a:endParaRPr lang="en-US" sz="1600" b="1" dirty="0"/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 | data) = P(data | true DNM) * P(true DNM)</a:t>
            </a: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P(data | </a:t>
            </a:r>
            <a:r>
              <a:rPr lang="en-US" sz="1600" b="1" dirty="0" smtClean="0">
                <a:solidFill>
                  <a:srgbClr val="D9D9D9"/>
                </a:solidFill>
              </a:rPr>
              <a:t>true DNM</a:t>
            </a:r>
            <a:r>
              <a:rPr lang="en-US" sz="1600" b="1" dirty="0">
                <a:solidFill>
                  <a:srgbClr val="D9D9D9"/>
                </a:solidFill>
              </a:rPr>
              <a:t>)</a:t>
            </a:r>
            <a:r>
              <a:rPr lang="en-US" sz="1600" dirty="0">
                <a:solidFill>
                  <a:srgbClr val="D9D9D9"/>
                </a:solidFill>
              </a:rPr>
              <a:t> = </a:t>
            </a:r>
            <a:r>
              <a:rPr lang="en-US" sz="1600" dirty="0" err="1">
                <a:solidFill>
                  <a:srgbClr val="D9D9D9"/>
                </a:solidFill>
              </a:rPr>
              <a:t>Pdad_ref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>
                <a:solidFill>
                  <a:srgbClr val="D9D9D9"/>
                </a:solidFill>
              </a:rPr>
              <a:t>Pmom_ref</a:t>
            </a:r>
            <a:r>
              <a:rPr lang="en-US" sz="1600" dirty="0">
                <a:solidFill>
                  <a:srgbClr val="D9D9D9"/>
                </a:solidFill>
              </a:rPr>
              <a:t> * </a:t>
            </a:r>
            <a:r>
              <a:rPr lang="en-US" sz="1600" dirty="0" err="1" smtClean="0">
                <a:solidFill>
                  <a:srgbClr val="D9D9D9"/>
                </a:solidFill>
              </a:rPr>
              <a:t>Pchild_het</a:t>
            </a:r>
            <a:r>
              <a:rPr lang="en-US" sz="1600" dirty="0" smtClean="0">
                <a:solidFill>
                  <a:srgbClr val="D9D9D9"/>
                </a:solidFill>
              </a:rPr>
              <a:t> </a:t>
            </a:r>
            <a:r>
              <a:rPr lang="en-US" sz="1400" i="1" dirty="0" smtClean="0">
                <a:solidFill>
                  <a:srgbClr val="D9D9D9"/>
                </a:solidFill>
              </a:rPr>
              <a:t>(our observed DNM call quality)</a:t>
            </a:r>
            <a:endParaRPr lang="en-US" sz="1400" i="1" dirty="0">
              <a:solidFill>
                <a:srgbClr val="D9D9D9"/>
              </a:solidFill>
            </a:endParaRPr>
          </a:p>
          <a:p>
            <a:pPr lvl="1"/>
            <a:r>
              <a:rPr lang="en-US" sz="1600" b="1" dirty="0">
                <a:solidFill>
                  <a:srgbClr val="D9D9D9"/>
                </a:solidFill>
              </a:rPr>
              <a:t>P(true DNM)</a:t>
            </a:r>
            <a:r>
              <a:rPr lang="en-US" sz="1600" dirty="0">
                <a:solidFill>
                  <a:srgbClr val="D9D9D9"/>
                </a:solidFill>
              </a:rPr>
              <a:t> = 1/30 </a:t>
            </a:r>
            <a:r>
              <a:rPr lang="en-US" sz="1600" dirty="0" smtClean="0">
                <a:solidFill>
                  <a:srgbClr val="D9D9D9"/>
                </a:solidFill>
              </a:rPr>
              <a:t>Mb </a:t>
            </a:r>
            <a:r>
              <a:rPr lang="en-US" sz="1400" i="1" dirty="0" smtClean="0">
                <a:solidFill>
                  <a:srgbClr val="D9D9D9"/>
                </a:solidFill>
              </a:rPr>
              <a:t>(theoretical DNM rate)</a:t>
            </a:r>
          </a:p>
          <a:p>
            <a:pPr lvl="1"/>
            <a:r>
              <a:rPr lang="en-US" sz="1600" dirty="0" smtClean="0">
                <a:solidFill>
                  <a:srgbClr val="D9D9D9"/>
                </a:solidFill>
              </a:rPr>
              <a:t>We want </a:t>
            </a:r>
            <a:r>
              <a:rPr lang="en-US" sz="1600" u="sng" dirty="0" smtClean="0">
                <a:solidFill>
                  <a:srgbClr val="D9D9D9"/>
                </a:solidFill>
              </a:rPr>
              <a:t>High</a:t>
            </a:r>
            <a:r>
              <a:rPr lang="en-US" sz="1600" dirty="0" smtClean="0">
                <a:solidFill>
                  <a:srgbClr val="D9D9D9"/>
                </a:solidFill>
              </a:rPr>
              <a:t> numbers for this probability</a:t>
            </a:r>
          </a:p>
          <a:p>
            <a:pPr lvl="1"/>
            <a:endParaRPr lang="en-US" sz="1400" dirty="0"/>
          </a:p>
          <a:p>
            <a:pPr lvl="1"/>
            <a:r>
              <a:rPr lang="en-US" sz="1600" b="1" dirty="0"/>
              <a:t>P</a:t>
            </a:r>
            <a:r>
              <a:rPr lang="en-US" sz="1600" b="1" dirty="0" smtClean="0"/>
              <a:t>(one </a:t>
            </a:r>
            <a:r>
              <a:rPr lang="en-US" sz="1600" b="1" dirty="0"/>
              <a:t>parent </a:t>
            </a:r>
            <a:r>
              <a:rPr lang="en-US" sz="1600" b="1" dirty="0" smtClean="0"/>
              <a:t>het | data)</a:t>
            </a:r>
            <a:r>
              <a:rPr lang="en-US" sz="1600" dirty="0" smtClean="0"/>
              <a:t> </a:t>
            </a:r>
            <a:r>
              <a:rPr lang="en-US" sz="1600" dirty="0"/>
              <a:t>= (</a:t>
            </a:r>
            <a:r>
              <a:rPr lang="en-US" sz="1600" dirty="0" err="1"/>
              <a:t>Pdad_ref</a:t>
            </a:r>
            <a:r>
              <a:rPr lang="en-US" sz="1600" dirty="0"/>
              <a:t>*</a:t>
            </a:r>
            <a:r>
              <a:rPr lang="en-US" sz="1600" dirty="0" err="1"/>
              <a:t>Pmom_het</a:t>
            </a:r>
            <a:r>
              <a:rPr lang="en-US" sz="1600" dirty="0"/>
              <a:t> + </a:t>
            </a:r>
            <a:r>
              <a:rPr lang="en-US" sz="1600" dirty="0" err="1"/>
              <a:t>Pdad_het</a:t>
            </a:r>
            <a:r>
              <a:rPr lang="en-US" sz="1600" dirty="0"/>
              <a:t>*</a:t>
            </a:r>
            <a:r>
              <a:rPr lang="en-US" sz="1600" dirty="0" err="1"/>
              <a:t>Pmom_ref</a:t>
            </a:r>
            <a:r>
              <a:rPr lang="en-US" sz="1600" dirty="0"/>
              <a:t>) * </a:t>
            </a:r>
            <a:r>
              <a:rPr lang="en-US" sz="1600" dirty="0" err="1"/>
              <a:t>Pchild_het</a:t>
            </a:r>
            <a:endParaRPr lang="en-US" sz="1600" dirty="0"/>
          </a:p>
          <a:p>
            <a:pPr lvl="1"/>
            <a:r>
              <a:rPr lang="nl-NL" sz="1600" b="1" dirty="0"/>
              <a:t>P(</a:t>
            </a:r>
            <a:r>
              <a:rPr lang="nl-NL" sz="1600" b="1" dirty="0" err="1"/>
              <a:t>one</a:t>
            </a:r>
            <a:r>
              <a:rPr lang="nl-NL" sz="1600" b="1" dirty="0"/>
              <a:t> </a:t>
            </a:r>
            <a:r>
              <a:rPr lang="nl-NL" sz="1600" b="1" dirty="0" err="1"/>
              <a:t>parent</a:t>
            </a:r>
            <a:r>
              <a:rPr lang="nl-NL" sz="1600" b="1" dirty="0"/>
              <a:t> het)</a:t>
            </a:r>
            <a:r>
              <a:rPr lang="nl-NL" sz="1600" dirty="0"/>
              <a:t> = 1 - (1-F)^</a:t>
            </a:r>
            <a:r>
              <a:rPr lang="nl-NL" sz="1600" dirty="0" smtClean="0"/>
              <a:t>4 </a:t>
            </a:r>
            <a:r>
              <a:rPr lang="nl-NL" sz="1400" i="1" dirty="0" smtClean="0"/>
              <a:t>(</a:t>
            </a:r>
            <a:r>
              <a:rPr lang="nl-NL" sz="1400" i="1" dirty="0" err="1" smtClean="0"/>
              <a:t>population</a:t>
            </a:r>
            <a:r>
              <a:rPr lang="nl-NL" sz="1400" i="1" dirty="0" smtClean="0"/>
              <a:t> MAF </a:t>
            </a:r>
            <a:r>
              <a:rPr lang="nl-NL" sz="1400" i="1" dirty="0" err="1" smtClean="0"/>
              <a:t>applied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to</a:t>
            </a:r>
            <a:r>
              <a:rPr lang="nl-NL" sz="1400" i="1" dirty="0" smtClean="0"/>
              <a:t> </a:t>
            </a:r>
            <a:r>
              <a:rPr lang="nl-NL" sz="1400" i="1" dirty="0" err="1" smtClean="0"/>
              <a:t>parents</a:t>
            </a:r>
            <a:r>
              <a:rPr lang="nl-NL" sz="1400" i="1" dirty="0" smtClean="0"/>
              <a:t>)</a:t>
            </a:r>
            <a:endParaRPr lang="nl-NL" sz="1400" i="1" dirty="0"/>
          </a:p>
          <a:p>
            <a:pPr lvl="1"/>
            <a:r>
              <a:rPr lang="nl-NL" sz="1600" b="1" dirty="0"/>
              <a:t>F</a:t>
            </a:r>
            <a:r>
              <a:rPr lang="nl-NL" sz="1600" dirty="0"/>
              <a:t> = Maximum MAF in </a:t>
            </a:r>
            <a:r>
              <a:rPr lang="nl-NL" sz="1600" dirty="0" err="1"/>
              <a:t>either</a:t>
            </a:r>
            <a:r>
              <a:rPr lang="nl-NL" sz="1600" dirty="0"/>
              <a:t> ESP or </a:t>
            </a:r>
            <a:r>
              <a:rPr lang="nl-NL" sz="1600" dirty="0" err="1" smtClean="0"/>
              <a:t>current</a:t>
            </a:r>
            <a:r>
              <a:rPr lang="nl-NL" sz="1600" dirty="0" smtClean="0"/>
              <a:t> data</a:t>
            </a:r>
          </a:p>
          <a:p>
            <a:pPr lvl="1"/>
            <a:r>
              <a:rPr lang="en-US" sz="1600" dirty="0"/>
              <a:t>We want </a:t>
            </a:r>
            <a:r>
              <a:rPr lang="en-US" sz="1600" u="sng" dirty="0" smtClean="0"/>
              <a:t>Low</a:t>
            </a:r>
            <a:r>
              <a:rPr lang="en-US" sz="1600" dirty="0" smtClean="0"/>
              <a:t> </a:t>
            </a:r>
            <a:r>
              <a:rPr lang="en-US" sz="1600" dirty="0"/>
              <a:t>numbers for this probability</a:t>
            </a:r>
          </a:p>
          <a:p>
            <a:pPr lvl="1"/>
            <a:endParaRPr lang="nl-NL" sz="14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sz="1600" dirty="0"/>
          </a:p>
          <a:p>
            <a:pPr lvl="2"/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A1213-41ED-DE42-9575-C805A0AC1CD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10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421822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endParaRPr lang="en-US" dirty="0" smtClean="0"/>
          </a:p>
          <a:p>
            <a:r>
              <a:rPr lang="en-US" dirty="0" smtClean="0"/>
              <a:t>running de_novo_finder_3.py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4042" y="2801392"/>
            <a:ext cx="7110765" cy="175432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python </a:t>
            </a:r>
            <a:r>
              <a:rPr lang="en-US" dirty="0" smtClean="0">
                <a:latin typeface="Courier"/>
                <a:cs typeface="Courier"/>
              </a:rPr>
              <a:t>de_novo_finder_3</a:t>
            </a:r>
            <a:r>
              <a:rPr lang="en-US" dirty="0">
                <a:latin typeface="Courier"/>
                <a:cs typeface="Courier"/>
              </a:rPr>
              <a:t>.py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err="1" smtClean="0">
                <a:latin typeface="Courier"/>
                <a:cs typeface="Courier"/>
              </a:rPr>
              <a:t>denovo</a:t>
            </a:r>
            <a:r>
              <a:rPr lang="en-US" dirty="0" err="1">
                <a:latin typeface="Courier"/>
                <a:cs typeface="Courier"/>
              </a:rPr>
              <a:t>-example.vcf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err="1" smtClean="0">
                <a:latin typeface="Courier"/>
                <a:cs typeface="Courier"/>
              </a:rPr>
              <a:t>denovo</a:t>
            </a:r>
            <a:r>
              <a:rPr lang="en-US" dirty="0" err="1">
                <a:latin typeface="Courier"/>
                <a:cs typeface="Courier"/>
              </a:rPr>
              <a:t>-example.fam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smtClean="0">
                <a:latin typeface="Courier"/>
                <a:cs typeface="Courier"/>
              </a:rPr>
              <a:t>all_ESP_counts_5.28.13</a:t>
            </a:r>
            <a:r>
              <a:rPr lang="en-US" dirty="0">
                <a:latin typeface="Courier"/>
                <a:cs typeface="Courier"/>
              </a:rPr>
              <a:t>.txt -q &gt;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872" y="4781772"/>
            <a:ext cx="5448502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Command line: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column -t </a:t>
            </a:r>
            <a:r>
              <a:rPr lang="en-US" dirty="0" err="1" smtClean="0">
                <a:latin typeface="Courier"/>
                <a:cs typeface="Courier"/>
              </a:rPr>
              <a:t>example.denovo.txt</a:t>
            </a:r>
            <a:r>
              <a:rPr lang="en-US" dirty="0" smtClean="0">
                <a:latin typeface="Courier"/>
                <a:cs typeface="Courier"/>
              </a:rPr>
              <a:t> | less -S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10838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3879686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981"/>
            <a:ext cx="8229600" cy="45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>
                <a:solidFill>
                  <a:srgbClr val="D9D9D9"/>
                </a:solidFill>
              </a:rPr>
              <a:t>De novo</a:t>
            </a:r>
            <a:r>
              <a:rPr lang="en-US" sz="2400" b="1" dirty="0" smtClean="0">
                <a:solidFill>
                  <a:srgbClr val="D9D9D9"/>
                </a:solidFill>
              </a:rPr>
              <a:t> identification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Visualizing a </a:t>
            </a:r>
            <a:r>
              <a:rPr lang="en-US" sz="2000" i="1" dirty="0" smtClean="0">
                <a:solidFill>
                  <a:srgbClr val="D9D9D9"/>
                </a:solidFill>
              </a:rPr>
              <a:t>de novo</a:t>
            </a:r>
            <a:r>
              <a:rPr lang="en-US" sz="2000" dirty="0" smtClean="0">
                <a:solidFill>
                  <a:srgbClr val="D9D9D9"/>
                </a:solidFill>
              </a:rPr>
              <a:t> variant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Using genotype information from the VCF</a:t>
            </a:r>
          </a:p>
          <a:p>
            <a:pPr marL="685800" lvl="1">
              <a:buFontTx/>
              <a:buChar char="-"/>
            </a:pPr>
            <a:r>
              <a:rPr lang="en-US" sz="2000" dirty="0" smtClean="0">
                <a:solidFill>
                  <a:srgbClr val="D9D9D9"/>
                </a:solidFill>
              </a:rPr>
              <a:t>Assessing potential errors in de novo identification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 smtClean="0"/>
              <a:t>De novo </a:t>
            </a:r>
            <a:r>
              <a:rPr lang="en-US" sz="2400" b="1" dirty="0" smtClean="0"/>
              <a:t>analysis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Modeling the expectation of </a:t>
            </a:r>
            <a:r>
              <a:rPr lang="en-US" sz="2000" i="1" dirty="0" smtClean="0"/>
              <a:t>de novo</a:t>
            </a:r>
            <a:r>
              <a:rPr lang="en-US" sz="2000" dirty="0" smtClean="0"/>
              <a:t> mutations</a:t>
            </a:r>
            <a:endParaRPr lang="en-US" sz="2000" dirty="0"/>
          </a:p>
          <a:p>
            <a:pPr marL="685800" lvl="1">
              <a:buFontTx/>
              <a:buChar char="-"/>
            </a:pPr>
            <a:r>
              <a:rPr lang="en-US" sz="2000" dirty="0"/>
              <a:t>Testing </a:t>
            </a:r>
            <a:r>
              <a:rPr lang="en-US" sz="2000" dirty="0" smtClean="0"/>
              <a:t>individual </a:t>
            </a:r>
            <a:r>
              <a:rPr lang="en-US" sz="2000" dirty="0"/>
              <a:t>genes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Testing for enrichment in gene sets / pathways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142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5005"/>
            <a:ext cx="6540499" cy="82767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A model for interpreting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mutation </a:t>
            </a:r>
            <a:endParaRPr lang="en-US" sz="2400" b="1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3251200"/>
            <a:ext cx="6149222" cy="3035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 smtClean="0"/>
              <a:t>mutation probability estimated at each base position</a:t>
            </a:r>
            <a:endParaRPr lang="en-US" sz="1600" b="1" dirty="0" smtClean="0"/>
          </a:p>
          <a:p>
            <a:endParaRPr lang="en-US" sz="1600" dirty="0" smtClean="0"/>
          </a:p>
          <a:p>
            <a:r>
              <a:rPr lang="en-US" sz="1600" b="1" dirty="0" smtClean="0"/>
              <a:t>Tri-nucleotide context of mutation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b="1" dirty="0" smtClean="0"/>
              <a:t>Aggregate probabilities across various contexts</a:t>
            </a:r>
          </a:p>
          <a:p>
            <a:pPr lvl="1"/>
            <a:r>
              <a:rPr lang="en-US" sz="1600" dirty="0" smtClean="0"/>
              <a:t>Whole </a:t>
            </a:r>
            <a:r>
              <a:rPr lang="en-US" sz="1600" dirty="0" err="1" smtClean="0"/>
              <a:t>exome</a:t>
            </a:r>
            <a:endParaRPr lang="en-US" sz="1600" dirty="0" smtClean="0"/>
          </a:p>
          <a:p>
            <a:pPr lvl="1"/>
            <a:r>
              <a:rPr lang="en-US" sz="1600" dirty="0" smtClean="0"/>
              <a:t>Annotation classes (synonymous, missense, etc..)</a:t>
            </a:r>
          </a:p>
          <a:p>
            <a:pPr lvl="1"/>
            <a:r>
              <a:rPr lang="en-US" sz="1600" dirty="0" smtClean="0"/>
              <a:t>Individual genes and gene sets</a:t>
            </a:r>
            <a:r>
              <a:rPr lang="en-US" sz="1200" dirty="0" smtClean="0"/>
              <a:t> </a:t>
            </a:r>
          </a:p>
          <a:p>
            <a:endParaRPr lang="en-US" sz="1600" dirty="0" smtClean="0"/>
          </a:p>
          <a:p>
            <a:r>
              <a:rPr lang="en-US" sz="1600" b="1" dirty="0"/>
              <a:t>Utilize a Poisson </a:t>
            </a:r>
            <a:r>
              <a:rPr lang="en-US" sz="1600" b="1" dirty="0" smtClean="0"/>
              <a:t>model informed by trio size</a:t>
            </a:r>
            <a:endParaRPr lang="en-US" sz="1600" b="1" dirty="0"/>
          </a:p>
          <a:p>
            <a:endParaRPr lang="en-US" sz="1600" dirty="0"/>
          </a:p>
        </p:txBody>
      </p:sp>
      <p:pic>
        <p:nvPicPr>
          <p:cNvPr id="2" name="Picture 1" descr="Screen Shot 2014-09-20 at 9.26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896800"/>
            <a:ext cx="5267242" cy="159747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 descr="Screen Shot 2014-09-20 at 9.27.0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496" y="1759646"/>
            <a:ext cx="4966003" cy="148367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5530707" y="3638322"/>
            <a:ext cx="1682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…CACGTA…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6254946" y="4112687"/>
            <a:ext cx="0" cy="296814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885948" y="4332966"/>
            <a:ext cx="72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V="1">
            <a:off x="6875474" y="4289100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V="1">
            <a:off x="6875474" y="4534499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48408" y="4013568"/>
            <a:ext cx="1078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044319" y="4271698"/>
            <a:ext cx="1086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060229" y="4517097"/>
            <a:ext cx="1080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olidFill>
                  <a:srgbClr val="FF6600"/>
                </a:solidFill>
              </a:rPr>
              <a:t>T</a:t>
            </a:r>
            <a:r>
              <a:rPr lang="en-US" sz="2400" dirty="0" smtClean="0"/>
              <a:t>G</a:t>
            </a:r>
            <a:endParaRPr lang="en-US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rot="5400000" flipV="1">
            <a:off x="6875474" y="4043670"/>
            <a:ext cx="0" cy="452262"/>
          </a:xfrm>
          <a:prstGeom prst="straightConnector1">
            <a:avLst/>
          </a:prstGeom>
          <a:ln w="38100" cmpd="sng">
            <a:solidFill>
              <a:srgbClr val="5D6E7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76676" y="5042262"/>
            <a:ext cx="705743" cy="6473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512944" y="5054962"/>
            <a:ext cx="791907" cy="6219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145919" y="5042262"/>
            <a:ext cx="152401" cy="609238"/>
          </a:xfrm>
          <a:prstGeom prst="line">
            <a:avLst/>
          </a:prstGeom>
          <a:ln>
            <a:solidFill>
              <a:srgbClr val="00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108699" y="6007100"/>
            <a:ext cx="2184401" cy="1270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229545" y="5842000"/>
            <a:ext cx="134431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26445" y="5842000"/>
            <a:ext cx="761285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8147245" y="5842000"/>
            <a:ext cx="298255" cy="342900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4" grpId="0"/>
      <p:bldP spid="15" grpId="0"/>
      <p:bldP spid="16" grpId="0"/>
      <p:bldP spid="27" grpId="0" animBg="1"/>
      <p:bldP spid="28" grpId="0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611755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single gene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enrichment</a:t>
            </a:r>
          </a:p>
          <a:p>
            <a:endParaRPr lang="en-US" dirty="0" smtClean="0"/>
          </a:p>
          <a:p>
            <a:r>
              <a:rPr lang="en-US" dirty="0" smtClean="0"/>
              <a:t>running </a:t>
            </a:r>
            <a:r>
              <a:rPr lang="en-US" dirty="0" err="1" smtClean="0"/>
              <a:t>multiple_hits_onelist.py</a:t>
            </a:r>
            <a:r>
              <a:rPr lang="en-US" dirty="0" smtClean="0"/>
              <a:t> and overlap2mutprobs_1.2.py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722" y="2774976"/>
            <a:ext cx="627963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python </a:t>
            </a:r>
            <a:r>
              <a:rPr lang="en-US" dirty="0" err="1" smtClean="0">
                <a:latin typeface="Courier"/>
                <a:cs typeface="Courier"/>
              </a:rPr>
              <a:t>multiple_hits_onelist.py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Neale_2012_denovo.txt &gt; Neale_2012_genes.txt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6722" y="3772813"/>
            <a:ext cx="6257804" cy="147732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python </a:t>
            </a:r>
            <a:r>
              <a:rPr lang="en-US" dirty="0">
                <a:latin typeface="Courier"/>
                <a:cs typeface="Courier"/>
              </a:rPr>
              <a:t>overlap2mutprobs_1.2.</a:t>
            </a:r>
            <a:r>
              <a:rPr lang="en-US" dirty="0" smtClean="0">
                <a:latin typeface="Courier"/>
                <a:cs typeface="Courier"/>
              </a:rPr>
              <a:t>py \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Neale_2012_genes.txt \</a:t>
            </a:r>
          </a:p>
          <a:p>
            <a:r>
              <a:rPr lang="en-US" dirty="0" err="1" smtClean="0">
                <a:latin typeface="Courier"/>
                <a:cs typeface="Courier"/>
              </a:rPr>
              <a:t>fixed_mut_prob_fs_adjdepdiv.txt</a:t>
            </a:r>
            <a:r>
              <a:rPr lang="en-US" dirty="0" smtClean="0">
                <a:latin typeface="Courier"/>
                <a:cs typeface="Courier"/>
              </a:rPr>
              <a:t> \</a:t>
            </a:r>
          </a:p>
          <a:p>
            <a:r>
              <a:rPr lang="en-US" dirty="0" smtClean="0">
                <a:latin typeface="Courier"/>
                <a:cs typeface="Courier"/>
              </a:rPr>
              <a:t>175 &gt; Neale_2012_gene_results.txt</a:t>
            </a:r>
          </a:p>
          <a:p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4812" y="2063521"/>
            <a:ext cx="558702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less -S </a:t>
            </a:r>
            <a:r>
              <a:rPr lang="en-US" dirty="0" err="1" smtClean="0">
                <a:latin typeface="Courier"/>
                <a:cs typeface="Courier"/>
              </a:rPr>
              <a:t>fixed_mut_prob_fs_adjdepdiv.txt</a:t>
            </a:r>
            <a:endParaRPr lang="en-US" dirty="0">
              <a:latin typeface="Courier"/>
              <a:cs typeface="Courier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4016" y="2053547"/>
            <a:ext cx="2175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view the gene model</a:t>
            </a: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746627" y="2802642"/>
            <a:ext cx="217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select genes with recurrent mutations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756587" y="3979155"/>
            <a:ext cx="2179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Test genes against model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16642" y="5670091"/>
            <a:ext cx="711076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perl</a:t>
            </a:r>
            <a:r>
              <a:rPr lang="en-US" dirty="0">
                <a:latin typeface="Courier"/>
                <a:cs typeface="Courier"/>
              </a:rPr>
              <a:t> -</a:t>
            </a:r>
            <a:r>
              <a:rPr lang="en-US" dirty="0" err="1">
                <a:latin typeface="Courier"/>
                <a:cs typeface="Courier"/>
              </a:rPr>
              <a:t>pe</a:t>
            </a:r>
            <a:r>
              <a:rPr lang="en-US" dirty="0">
                <a:latin typeface="Courier"/>
                <a:cs typeface="Courier"/>
              </a:rPr>
              <a:t> 's{, }{:}g' Neale_2012_gene_results.txt </a:t>
            </a:r>
            <a:r>
              <a:rPr lang="en-US" dirty="0" smtClean="0">
                <a:latin typeface="Courier"/>
                <a:cs typeface="Courier"/>
              </a:rPr>
              <a:t>\</a:t>
            </a:r>
          </a:p>
          <a:p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column -t | less -S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27407" y="5765051"/>
            <a:ext cx="1700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view the results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81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1433" y="771562"/>
            <a:ext cx="5135841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practical: gene set </a:t>
            </a:r>
            <a:r>
              <a:rPr lang="en-US" sz="2400" b="1" i="1" dirty="0" smtClean="0"/>
              <a:t>de novo</a:t>
            </a:r>
            <a:r>
              <a:rPr lang="en-US" sz="2400" b="1" dirty="0" smtClean="0"/>
              <a:t> enrichment</a:t>
            </a:r>
          </a:p>
          <a:p>
            <a:endParaRPr lang="en-US" dirty="0" smtClean="0"/>
          </a:p>
          <a:p>
            <a:r>
              <a:rPr lang="en-US" dirty="0" smtClean="0"/>
              <a:t>running listcrusher_3.5.py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6722" y="4460540"/>
            <a:ext cx="6053484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python list_crusher3_5.py \</a:t>
            </a:r>
          </a:p>
          <a:p>
            <a:r>
              <a:rPr lang="en-US" dirty="0" err="1">
                <a:latin typeface="Courier"/>
                <a:cs typeface="Courier"/>
              </a:rPr>
              <a:t>fixed_mut_prob_fs_adjdepdiv.txt</a:t>
            </a:r>
            <a:r>
              <a:rPr lang="en-US" dirty="0">
                <a:latin typeface="Courier"/>
                <a:cs typeface="Courier"/>
              </a:rPr>
              <a:t> \</a:t>
            </a:r>
          </a:p>
          <a:p>
            <a:r>
              <a:rPr lang="en-US" dirty="0">
                <a:latin typeface="Courier"/>
                <a:cs typeface="Courier"/>
              </a:rPr>
              <a:t>Neale_2012_denovo.txt \</a:t>
            </a:r>
          </a:p>
          <a:p>
            <a:r>
              <a:rPr lang="en-US" dirty="0" smtClean="0">
                <a:latin typeface="Courier"/>
                <a:cs typeface="Courier"/>
              </a:rPr>
              <a:t>JOINT_CONSTRAINT_829.</a:t>
            </a:r>
            <a:r>
              <a:rPr lang="en-US" dirty="0">
                <a:latin typeface="Courier"/>
                <a:cs typeface="Courier"/>
              </a:rPr>
              <a:t>set -p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0565" y="1897874"/>
            <a:ext cx="7893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General framework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b="1" dirty="0" smtClean="0"/>
              <a:t>[mutation model]</a:t>
            </a:r>
            <a:r>
              <a:rPr lang="en-US" dirty="0" smtClean="0"/>
              <a:t> </a:t>
            </a:r>
            <a:r>
              <a:rPr lang="en-US" u="sng" dirty="0" smtClean="0"/>
              <a:t>tests for an enrichment of our</a:t>
            </a:r>
            <a:r>
              <a:rPr lang="en-US" dirty="0" smtClean="0"/>
              <a:t> </a:t>
            </a:r>
            <a:r>
              <a:rPr lang="en-US" b="1" dirty="0" smtClean="0"/>
              <a:t>[observed </a:t>
            </a:r>
            <a:r>
              <a:rPr lang="en-US" b="1" i="1" dirty="0" smtClean="0"/>
              <a:t>de </a:t>
            </a:r>
            <a:r>
              <a:rPr lang="en-US" b="1" i="1" dirty="0" err="1" smtClean="0"/>
              <a:t>novos</a:t>
            </a:r>
            <a:r>
              <a:rPr lang="en-US" b="1" dirty="0" smtClean="0"/>
              <a:t>]</a:t>
            </a:r>
            <a:r>
              <a:rPr lang="en-US" dirty="0" smtClean="0"/>
              <a:t> </a:t>
            </a:r>
            <a:r>
              <a:rPr lang="en-US" u="sng" dirty="0" smtClean="0"/>
              <a:t>in a given</a:t>
            </a:r>
            <a:r>
              <a:rPr lang="en-US" dirty="0" smtClean="0"/>
              <a:t> </a:t>
            </a:r>
            <a:r>
              <a:rPr lang="en-US" b="1" dirty="0" smtClean="0"/>
              <a:t>[gene set of interest]</a:t>
            </a:r>
          </a:p>
          <a:p>
            <a:pPr marL="285750" indent="-285750">
              <a:buFont typeface="Arial"/>
              <a:buChar char="•"/>
            </a:pPr>
            <a:endParaRPr lang="en-US" b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Enrichment dependent not on the number of trios, but on the number of </a:t>
            </a:r>
            <a:r>
              <a:rPr lang="en-US" i="1" dirty="0" smtClean="0"/>
              <a:t>de novo</a:t>
            </a:r>
            <a:r>
              <a:rPr lang="en-US" dirty="0" smtClean="0"/>
              <a:t> mutations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4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3879686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Overview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981"/>
            <a:ext cx="8229600" cy="4506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i="1" dirty="0" smtClean="0"/>
              <a:t>De novo</a:t>
            </a:r>
            <a:r>
              <a:rPr lang="en-US" sz="2400" b="1" dirty="0" smtClean="0"/>
              <a:t> identification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Visualizing a </a:t>
            </a:r>
            <a:r>
              <a:rPr lang="en-US" sz="2000" i="1" dirty="0" smtClean="0"/>
              <a:t>de novo</a:t>
            </a:r>
            <a:r>
              <a:rPr lang="en-US" sz="2000" dirty="0" smtClean="0"/>
              <a:t> variant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Using genotype information from the VCF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Assessing potential errors in de novo identification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400" b="1" i="1" dirty="0" smtClean="0"/>
              <a:t>De novo </a:t>
            </a:r>
            <a:r>
              <a:rPr lang="en-US" sz="2400" b="1" dirty="0" smtClean="0"/>
              <a:t>analysis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Modeling the expectation of </a:t>
            </a:r>
            <a:r>
              <a:rPr lang="en-US" sz="2000" i="1" dirty="0" smtClean="0"/>
              <a:t>de novo</a:t>
            </a:r>
            <a:r>
              <a:rPr lang="en-US" sz="2000" dirty="0" smtClean="0"/>
              <a:t> mutations</a:t>
            </a:r>
            <a:endParaRPr lang="en-US" sz="2000" dirty="0"/>
          </a:p>
          <a:p>
            <a:pPr marL="685800" lvl="1">
              <a:buFontTx/>
              <a:buChar char="-"/>
            </a:pPr>
            <a:r>
              <a:rPr lang="en-US" sz="2000" dirty="0" smtClean="0"/>
              <a:t>Testing individual genes</a:t>
            </a:r>
          </a:p>
          <a:p>
            <a:pPr marL="685800" lvl="1">
              <a:buFontTx/>
              <a:buChar char="-"/>
            </a:pPr>
            <a:r>
              <a:rPr lang="en-US" sz="2000" dirty="0" smtClean="0"/>
              <a:t>Testing for enrichment in gene sets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116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6436" cy="614362"/>
          </a:xfrm>
        </p:spPr>
        <p:txBody>
          <a:bodyPr>
            <a:normAutofit/>
          </a:bodyPr>
          <a:lstStyle/>
          <a:p>
            <a:pPr marL="685800" lvl="1"/>
            <a:r>
              <a:rPr lang="en-US" sz="2000" dirty="0" smtClean="0"/>
              <a:t>Visualizing a </a:t>
            </a:r>
            <a:r>
              <a:rPr lang="en-US" sz="2000" i="1" dirty="0" smtClean="0"/>
              <a:t>de novo</a:t>
            </a:r>
            <a:r>
              <a:rPr lang="en-US" sz="2000" dirty="0" smtClean="0"/>
              <a:t> variant</a:t>
            </a:r>
          </a:p>
        </p:txBody>
      </p:sp>
      <p:pic>
        <p:nvPicPr>
          <p:cNvPr id="5" name="Picture 4" descr="Screen Shot 2015-03-03 at 12.20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7256"/>
            <a:ext cx="9144000" cy="557561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2140" y="2245826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Child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140" y="3538777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Mother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518" y="4938008"/>
            <a:ext cx="933532" cy="92333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Father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42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2909" y="323273"/>
            <a:ext cx="551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 </a:t>
            </a:r>
            <a:r>
              <a:rPr lang="en-US" i="1" dirty="0"/>
              <a:t>n</a:t>
            </a:r>
            <a:r>
              <a:rPr lang="en-US" i="1" dirty="0" smtClean="0"/>
              <a:t>ovo</a:t>
            </a:r>
            <a:r>
              <a:rPr lang="en-US" dirty="0" smtClean="0"/>
              <a:t> calling is highly susceptible to sequencing errors</a:t>
            </a:r>
            <a:endParaRPr lang="en-US" dirty="0"/>
          </a:p>
        </p:txBody>
      </p:sp>
      <p:pic>
        <p:nvPicPr>
          <p:cNvPr id="2" name="Picture 1" descr="Screen Shot 2015-03-02 at 2.07.3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73" y="651342"/>
            <a:ext cx="6489207" cy="62066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9491" y="6429111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courtesy of </a:t>
            </a:r>
            <a:r>
              <a:rPr lang="en-US" sz="1200" dirty="0" err="1" smtClean="0"/>
              <a:t>Fromer</a:t>
            </a:r>
            <a:r>
              <a:rPr lang="en-US" sz="1200" dirty="0" smtClean="0"/>
              <a:t> et al. 2014 </a:t>
            </a:r>
            <a:r>
              <a:rPr lang="en-US" sz="1200" i="1" dirty="0" smtClean="0"/>
              <a:t>Nature</a:t>
            </a:r>
            <a:endParaRPr lang="en-US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504510" y="1049833"/>
            <a:ext cx="263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variants have passed quality control in GATK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11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3-02 at 1.5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" y="731806"/>
            <a:ext cx="7055497" cy="61261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2909" y="323273"/>
            <a:ext cx="551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De </a:t>
            </a:r>
            <a:r>
              <a:rPr lang="en-US" i="1" dirty="0"/>
              <a:t>n</a:t>
            </a:r>
            <a:r>
              <a:rPr lang="en-US" i="1" dirty="0" smtClean="0"/>
              <a:t>ovo</a:t>
            </a:r>
            <a:r>
              <a:rPr lang="en-US" dirty="0" smtClean="0"/>
              <a:t> calling is highly susceptible to sequencing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9491" y="6429111"/>
            <a:ext cx="2877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Slide courtesy of </a:t>
            </a:r>
            <a:r>
              <a:rPr lang="en-US" sz="1200" dirty="0" err="1" smtClean="0"/>
              <a:t>Fromer</a:t>
            </a:r>
            <a:r>
              <a:rPr lang="en-US" sz="1200" dirty="0" smtClean="0"/>
              <a:t> et al. 2014 </a:t>
            </a:r>
            <a:r>
              <a:rPr lang="en-US" sz="1200" i="1" dirty="0" smtClean="0"/>
              <a:t>Nature</a:t>
            </a:r>
            <a:endParaRPr lang="en-US" sz="12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04510" y="1049833"/>
            <a:ext cx="2639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All variants have passed quality control in GATK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72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5005"/>
            <a:ext cx="5906130" cy="82767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Calling </a:t>
            </a:r>
            <a:r>
              <a:rPr lang="en-US" sz="3200" i="1" dirty="0" smtClean="0"/>
              <a:t>De Novo </a:t>
            </a:r>
            <a:r>
              <a:rPr lang="en-US" sz="3200" dirty="0" smtClean="0"/>
              <a:t>Variants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0/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 :25,0 :23 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0/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 :19,1 :17 : 33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GT</a:t>
            </a:r>
            <a:r>
              <a:rPr lang="en-US" sz="1600" dirty="0" smtClean="0">
                <a:latin typeface="Courier"/>
                <a:cs typeface="Courier"/>
              </a:rPr>
              <a:t>  :AD  :DP : GQ : PL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0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/1</a:t>
            </a:r>
            <a:r>
              <a:rPr lang="en-US" sz="1600" dirty="0" smtClean="0">
                <a:latin typeface="Courier"/>
                <a:cs typeface="Courier"/>
              </a:rPr>
              <a:t> :6,9 :13 : 34 : 0,34,81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086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:DP 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25,0</a:t>
            </a:r>
            <a:r>
              <a:rPr lang="en-US" sz="1600" dirty="0" smtClean="0">
                <a:latin typeface="Courier"/>
                <a:cs typeface="Courier"/>
              </a:rPr>
              <a:t> :23 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:DP 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19,1</a:t>
            </a:r>
            <a:r>
              <a:rPr lang="en-US" sz="1600" dirty="0" smtClean="0">
                <a:latin typeface="Courier"/>
                <a:cs typeface="Courier"/>
              </a:rPr>
              <a:t> :17 : 35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:DP : GQ : 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:13 : 34 : 34,0,81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479979" y="3709920"/>
            <a:ext cx="2368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Parent Max up to 5%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46231" y="5899628"/>
            <a:ext cx="2787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Child Min down to 20%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7417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:AD 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:25,0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23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99 : 0,135,931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19,1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17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35 : 0,35,121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GQ : 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34 : 34,0,81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998708" y="3779606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Total Parent Depth = 40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00308" y="4177896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Total Child Depth = 13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72332" y="4579086"/>
            <a:ext cx="3687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Depth Comparison (13/40) = 32.5%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960608" y="4962265"/>
            <a:ext cx="2640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8000"/>
                </a:solidFill>
              </a:rPr>
              <a:t>Our Minimum level = 10%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8048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755306" y="1170052"/>
            <a:ext cx="1783847" cy="166946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79979" y="1269934"/>
            <a:ext cx="1669681" cy="156958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3484208" y="3695651"/>
            <a:ext cx="1788124" cy="1740808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539153" y="2040456"/>
            <a:ext cx="1940826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378270" y="2040456"/>
            <a:ext cx="7134" cy="165519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11761" y="1840691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46231" y="1855790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AA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141371" y="4362562"/>
            <a:ext cx="684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249" y="3053549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:AD   :DP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:25,0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23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99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0,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135</a:t>
            </a:r>
            <a:r>
              <a:rPr lang="en-US" sz="1600" dirty="0" smtClean="0">
                <a:latin typeface="Courier"/>
                <a:cs typeface="Courier"/>
              </a:rPr>
              <a:t>,931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0192" y="3048991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DP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0/</a:t>
            </a:r>
            <a:r>
              <a:rPr lang="en-US" sz="1600" dirty="0" smtClean="0">
                <a:latin typeface="Courier"/>
                <a:cs typeface="Courier"/>
              </a:rPr>
              <a:t>0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19,1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17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35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0,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35</a:t>
            </a:r>
            <a:r>
              <a:rPr lang="en-US" sz="1600" dirty="0" smtClean="0">
                <a:latin typeface="Courier"/>
                <a:cs typeface="Courier"/>
              </a:rPr>
              <a:t>,121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93209" y="5684184"/>
            <a:ext cx="3970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urier"/>
                <a:cs typeface="Courier"/>
              </a:rPr>
              <a:t>GT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AD</a:t>
            </a:r>
            <a:r>
              <a:rPr lang="en-US" sz="1600" dirty="0" smtClean="0">
                <a:latin typeface="Courier"/>
                <a:cs typeface="Courier"/>
              </a:rPr>
              <a:t> 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DP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GQ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PL</a:t>
            </a:r>
          </a:p>
          <a:p>
            <a:r>
              <a:rPr lang="en-US" sz="1600" dirty="0">
                <a:latin typeface="Courier"/>
                <a:cs typeface="Courier"/>
              </a:rPr>
              <a:t>0</a:t>
            </a:r>
            <a:r>
              <a:rPr lang="en-US" sz="1600" dirty="0" smtClean="0">
                <a:latin typeface="Courier"/>
                <a:cs typeface="Courier"/>
              </a:rPr>
              <a:t>/1 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6,9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13</a:t>
            </a:r>
            <a:r>
              <a:rPr lang="en-US" sz="16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34</a:t>
            </a:r>
            <a:r>
              <a:rPr lang="en-US" sz="1600" dirty="0" smtClean="0">
                <a:latin typeface="Courier"/>
                <a:cs typeface="Courier"/>
              </a:rPr>
              <a:t> : </a:t>
            </a:r>
            <a:r>
              <a:rPr lang="en-US" sz="1600" b="1" dirty="0" smtClean="0">
                <a:solidFill>
                  <a:srgbClr val="FF0000"/>
                </a:solidFill>
                <a:latin typeface="Courier"/>
                <a:cs typeface="Courier"/>
              </a:rPr>
              <a:t>34</a:t>
            </a:r>
            <a:r>
              <a:rPr lang="en-US" sz="1600" dirty="0" smtClean="0">
                <a:latin typeface="Courier"/>
                <a:cs typeface="Courier"/>
              </a:rPr>
              <a:t>,0,81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26" y="3822003"/>
            <a:ext cx="2221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GT = Genotype</a:t>
            </a:r>
          </a:p>
          <a:p>
            <a:r>
              <a:rPr lang="en-US" sz="1600" dirty="0" smtClean="0"/>
              <a:t>AD = Allelic Depth</a:t>
            </a:r>
          </a:p>
          <a:p>
            <a:r>
              <a:rPr lang="en-US" sz="1600" dirty="0" smtClean="0"/>
              <a:t>DP = Overall Depth</a:t>
            </a:r>
          </a:p>
          <a:p>
            <a:r>
              <a:rPr lang="en-US" sz="1600" dirty="0" smtClean="0"/>
              <a:t>GQ = </a:t>
            </a:r>
            <a:r>
              <a:rPr lang="en-US" sz="1600" dirty="0" err="1" smtClean="0"/>
              <a:t>Geno</a:t>
            </a:r>
            <a:r>
              <a:rPr lang="en-US" sz="1600" dirty="0" smtClean="0"/>
              <a:t> quality</a:t>
            </a:r>
          </a:p>
          <a:p>
            <a:r>
              <a:rPr lang="en-US" sz="1600" dirty="0" smtClean="0"/>
              <a:t>PL = </a:t>
            </a:r>
            <a:r>
              <a:rPr lang="en-US" sz="1600" dirty="0" err="1" smtClean="0"/>
              <a:t>Phred</a:t>
            </a:r>
            <a:r>
              <a:rPr lang="en-US" sz="1600" dirty="0" smtClean="0"/>
              <a:t> Likelihood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5689462" y="3964272"/>
            <a:ext cx="34545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Minimum Parent PL </a:t>
            </a:r>
            <a:r>
              <a:rPr lang="en-US" sz="1400" b="1" i="1" u="sng" dirty="0" smtClean="0">
                <a:solidFill>
                  <a:srgbClr val="FF0000"/>
                </a:solidFill>
              </a:rPr>
              <a:t>AB</a:t>
            </a:r>
            <a:r>
              <a:rPr lang="en-US" sz="1400" b="1" dirty="0" smtClean="0">
                <a:solidFill>
                  <a:srgbClr val="FF0000"/>
                </a:solidFill>
              </a:rPr>
              <a:t> : NONE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9462" y="5320006"/>
            <a:ext cx="30157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Minimum Child PL </a:t>
            </a:r>
            <a:r>
              <a:rPr lang="en-US" sz="1400" b="1" i="1" u="sng" dirty="0" smtClean="0">
                <a:solidFill>
                  <a:srgbClr val="FF0000"/>
                </a:solidFill>
              </a:rPr>
              <a:t>AA</a:t>
            </a:r>
            <a:r>
              <a:rPr lang="en-US" sz="1400" b="1" dirty="0" smtClean="0">
                <a:solidFill>
                  <a:srgbClr val="FF0000"/>
                </a:solidFill>
              </a:rPr>
              <a:t> &gt;= 20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57201" y="35005"/>
            <a:ext cx="5906130" cy="8276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smtClean="0"/>
              <a:t>Calling </a:t>
            </a:r>
            <a:r>
              <a:rPr lang="en-US" sz="3200" i="1" smtClean="0"/>
              <a:t>De Novo </a:t>
            </a:r>
            <a:r>
              <a:rPr lang="en-US" sz="3200" smtClean="0"/>
              <a:t>Variants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533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9116</TotalTime>
  <Words>1053</Words>
  <Application>Microsoft Macintosh PowerPoint</Application>
  <PresentationFormat>On-screen Show (4:3)</PresentationFormat>
  <Paragraphs>253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Practical: De novo mutation identification and analysis </vt:lpstr>
      <vt:lpstr>Overview</vt:lpstr>
      <vt:lpstr>Visualizing a de novo variant</vt:lpstr>
      <vt:lpstr>PowerPoint Presentation</vt:lpstr>
      <vt:lpstr>PowerPoint Presentation</vt:lpstr>
      <vt:lpstr>Calling De Novo Variants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Overview</vt:lpstr>
      <vt:lpstr>A model for interpreting de novo mutation </vt:lpstr>
      <vt:lpstr>PowerPoint Presentation</vt:lpstr>
      <vt:lpstr>PowerPoint Presentation</vt:lpstr>
    </vt:vector>
  </TitlesOfParts>
  <Company>MGH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Schizophrenia Trios</dc:title>
  <dc:creator>Daniel Howrigan</dc:creator>
  <cp:lastModifiedBy>Daniel Howrigan</cp:lastModifiedBy>
  <cp:revision>115</cp:revision>
  <dcterms:created xsi:type="dcterms:W3CDTF">2013-02-26T15:23:31Z</dcterms:created>
  <dcterms:modified xsi:type="dcterms:W3CDTF">2015-03-05T15:32:08Z</dcterms:modified>
</cp:coreProperties>
</file>