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01" r:id="rId2"/>
  </p:sldMasterIdLst>
  <p:notesMasterIdLst>
    <p:notesMasterId r:id="rId24"/>
  </p:notesMasterIdLst>
  <p:handoutMasterIdLst>
    <p:handoutMasterId r:id="rId25"/>
  </p:handoutMasterIdLst>
  <p:sldIdLst>
    <p:sldId id="265" r:id="rId3"/>
    <p:sldId id="423" r:id="rId4"/>
    <p:sldId id="424" r:id="rId5"/>
    <p:sldId id="425" r:id="rId6"/>
    <p:sldId id="448" r:id="rId7"/>
    <p:sldId id="382" r:id="rId8"/>
    <p:sldId id="386" r:id="rId9"/>
    <p:sldId id="388" r:id="rId10"/>
    <p:sldId id="392" r:id="rId11"/>
    <p:sldId id="422" r:id="rId12"/>
    <p:sldId id="427" r:id="rId13"/>
    <p:sldId id="428" r:id="rId14"/>
    <p:sldId id="443" r:id="rId15"/>
    <p:sldId id="430" r:id="rId16"/>
    <p:sldId id="446" r:id="rId17"/>
    <p:sldId id="437" r:id="rId18"/>
    <p:sldId id="435" r:id="rId19"/>
    <p:sldId id="438" r:id="rId20"/>
    <p:sldId id="444" r:id="rId21"/>
    <p:sldId id="445" r:id="rId22"/>
    <p:sldId id="41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E47"/>
    <a:srgbClr val="0033CC"/>
    <a:srgbClr val="A2066E"/>
    <a:srgbClr val="A800A8"/>
    <a:srgbClr val="BD0780"/>
    <a:srgbClr val="FF00FF"/>
    <a:srgbClr val="660033"/>
    <a:srgbClr val="00B050"/>
    <a:srgbClr val="E46C0A"/>
    <a:srgbClr val="019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410" autoAdjust="0"/>
    <p:restoredTop sz="89563" autoAdjust="0"/>
  </p:normalViewPr>
  <p:slideViewPr>
    <p:cSldViewPr snapToObjects="1">
      <p:cViewPr>
        <p:scale>
          <a:sx n="75" d="100"/>
          <a:sy n="75" d="100"/>
        </p:scale>
        <p:origin x="-1434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47E70-DB73-E340-AC3E-F649DCCD825F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2450DA92-1A72-E145-819A-A65BA6C91456}">
      <dgm:prSet phldrT="[Text]" phldr="1"/>
      <dgm:spPr/>
      <dgm:t>
        <a:bodyPr/>
        <a:lstStyle/>
        <a:p>
          <a:endParaRPr lang="en-US" dirty="0"/>
        </a:p>
      </dgm:t>
    </dgm:pt>
    <dgm:pt modelId="{334FC367-DA80-9D4D-9513-744B819067CB}" type="parTrans" cxnId="{1DB28413-E55A-8848-9C7E-1FA9FC9AA78F}">
      <dgm:prSet/>
      <dgm:spPr/>
      <dgm:t>
        <a:bodyPr/>
        <a:lstStyle/>
        <a:p>
          <a:endParaRPr lang="en-US"/>
        </a:p>
      </dgm:t>
    </dgm:pt>
    <dgm:pt modelId="{71E4CAB2-8D3C-E04B-BEF0-87C4A6EBD77F}" type="sibTrans" cxnId="{1DB28413-E55A-8848-9C7E-1FA9FC9AA78F}">
      <dgm:prSet/>
      <dgm:spPr/>
      <dgm:t>
        <a:bodyPr/>
        <a:lstStyle/>
        <a:p>
          <a:endParaRPr lang="en-US"/>
        </a:p>
      </dgm:t>
    </dgm:pt>
    <dgm:pt modelId="{4ACCD0EE-C361-7841-A82D-9A258797F763}">
      <dgm:prSet phldrT="[Text]" phldr="1"/>
      <dgm:spPr/>
      <dgm:t>
        <a:bodyPr/>
        <a:lstStyle/>
        <a:p>
          <a:endParaRPr lang="en-US"/>
        </a:p>
      </dgm:t>
    </dgm:pt>
    <dgm:pt modelId="{326ABF20-DB8B-D440-9E4E-D5F33C2F3258}" type="parTrans" cxnId="{A7DD49A2-60B3-D041-9A28-C9A8384AD580}">
      <dgm:prSet/>
      <dgm:spPr/>
      <dgm:t>
        <a:bodyPr/>
        <a:lstStyle/>
        <a:p>
          <a:endParaRPr lang="en-US"/>
        </a:p>
      </dgm:t>
    </dgm:pt>
    <dgm:pt modelId="{F908139E-1005-D14B-BA80-D351CAD11966}" type="sibTrans" cxnId="{A7DD49A2-60B3-D041-9A28-C9A8384AD580}">
      <dgm:prSet/>
      <dgm:spPr/>
      <dgm:t>
        <a:bodyPr/>
        <a:lstStyle/>
        <a:p>
          <a:endParaRPr lang="en-US"/>
        </a:p>
      </dgm:t>
    </dgm:pt>
    <dgm:pt modelId="{032413AA-F466-A44B-AEE1-08AE08768AA5}">
      <dgm:prSet phldrT="[Text]" phldr="1"/>
      <dgm:spPr/>
      <dgm:t>
        <a:bodyPr/>
        <a:lstStyle/>
        <a:p>
          <a:endParaRPr lang="en-US"/>
        </a:p>
      </dgm:t>
    </dgm:pt>
    <dgm:pt modelId="{92FAE04E-E29C-F346-95A5-DEC7A66510D5}" type="parTrans" cxnId="{89B91134-1F0D-1142-AEDD-8CBA8981F2D3}">
      <dgm:prSet/>
      <dgm:spPr/>
      <dgm:t>
        <a:bodyPr/>
        <a:lstStyle/>
        <a:p>
          <a:endParaRPr lang="en-US"/>
        </a:p>
      </dgm:t>
    </dgm:pt>
    <dgm:pt modelId="{759916BC-DB31-5145-B7B7-0F0014848C27}" type="sibTrans" cxnId="{89B91134-1F0D-1142-AEDD-8CBA8981F2D3}">
      <dgm:prSet/>
      <dgm:spPr/>
      <dgm:t>
        <a:bodyPr/>
        <a:lstStyle/>
        <a:p>
          <a:endParaRPr lang="en-US"/>
        </a:p>
      </dgm:t>
    </dgm:pt>
    <dgm:pt modelId="{3540B4FE-0EEC-5247-86F6-6BFC3ED2FBA1}">
      <dgm:prSet phldrT="[Text]" phldr="1"/>
      <dgm:spPr/>
      <dgm:t>
        <a:bodyPr/>
        <a:lstStyle/>
        <a:p>
          <a:endParaRPr lang="en-US"/>
        </a:p>
      </dgm:t>
    </dgm:pt>
    <dgm:pt modelId="{4B154EDA-86F9-1D4C-AFFE-D7F13BA262AF}" type="parTrans" cxnId="{583030B0-4363-794E-BD6F-D6BA024DEFF0}">
      <dgm:prSet/>
      <dgm:spPr/>
      <dgm:t>
        <a:bodyPr/>
        <a:lstStyle/>
        <a:p>
          <a:endParaRPr lang="en-US"/>
        </a:p>
      </dgm:t>
    </dgm:pt>
    <dgm:pt modelId="{E4D6AA7D-D629-E446-A96A-75F3FBAD64BA}" type="sibTrans" cxnId="{583030B0-4363-794E-BD6F-D6BA024DEFF0}">
      <dgm:prSet/>
      <dgm:spPr/>
      <dgm:t>
        <a:bodyPr/>
        <a:lstStyle/>
        <a:p>
          <a:endParaRPr lang="en-US"/>
        </a:p>
      </dgm:t>
    </dgm:pt>
    <dgm:pt modelId="{133C039B-1875-B949-AD0F-BFA97094A320}">
      <dgm:prSet phldrT="[Text]" phldr="1"/>
      <dgm:spPr/>
      <dgm:t>
        <a:bodyPr/>
        <a:lstStyle/>
        <a:p>
          <a:endParaRPr lang="en-US"/>
        </a:p>
      </dgm:t>
    </dgm:pt>
    <dgm:pt modelId="{0E1430B3-2083-5546-AFEA-88DF46EE3BCD}" type="parTrans" cxnId="{A8F7BC91-CCC0-964C-8D98-5558291FE27C}">
      <dgm:prSet/>
      <dgm:spPr/>
      <dgm:t>
        <a:bodyPr/>
        <a:lstStyle/>
        <a:p>
          <a:endParaRPr lang="en-US"/>
        </a:p>
      </dgm:t>
    </dgm:pt>
    <dgm:pt modelId="{9E64DE6D-C322-6C4A-A62B-4FDF066B7FDF}" type="sibTrans" cxnId="{A8F7BC91-CCC0-964C-8D98-5558291FE27C}">
      <dgm:prSet/>
      <dgm:spPr/>
      <dgm:t>
        <a:bodyPr/>
        <a:lstStyle/>
        <a:p>
          <a:endParaRPr lang="en-US"/>
        </a:p>
      </dgm:t>
    </dgm:pt>
    <dgm:pt modelId="{16A6CF9E-F302-0840-BD51-AC4339F9FBB6}" type="pres">
      <dgm:prSet presAssocID="{0A947E70-DB73-E340-AC3E-F649DCCD82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5778DF-17B7-7240-B48F-359372CB1991}" type="pres">
      <dgm:prSet presAssocID="{2450DA92-1A72-E145-819A-A65BA6C914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B30E1-9504-D94D-A0A9-6AC794CE8C2D}" type="pres">
      <dgm:prSet presAssocID="{71E4CAB2-8D3C-E04B-BEF0-87C4A6EBD77F}" presName="sibTrans" presStyleCnt="0"/>
      <dgm:spPr/>
    </dgm:pt>
    <dgm:pt modelId="{E42FC418-119D-C34B-A201-8B5589420FFE}" type="pres">
      <dgm:prSet presAssocID="{4ACCD0EE-C361-7841-A82D-9A258797F76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A77F0-97A0-F544-80BA-1E3EEA7A78F5}" type="pres">
      <dgm:prSet presAssocID="{F908139E-1005-D14B-BA80-D351CAD11966}" presName="sibTrans" presStyleCnt="0"/>
      <dgm:spPr/>
    </dgm:pt>
    <dgm:pt modelId="{0D63FD3E-4AA8-1647-8EAA-178C26CC49CF}" type="pres">
      <dgm:prSet presAssocID="{032413AA-F466-A44B-AEE1-08AE08768A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3A0D6-D9F1-5F48-B0D8-833BB4FC9A9C}" type="pres">
      <dgm:prSet presAssocID="{759916BC-DB31-5145-B7B7-0F0014848C27}" presName="sibTrans" presStyleCnt="0"/>
      <dgm:spPr/>
    </dgm:pt>
    <dgm:pt modelId="{0EEBB794-E436-3041-8268-F513E9EB3200}" type="pres">
      <dgm:prSet presAssocID="{3540B4FE-0EEC-5247-86F6-6BFC3ED2FBA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A1BCF-BA2F-F049-B797-C16B3089D8FA}" type="pres">
      <dgm:prSet presAssocID="{E4D6AA7D-D629-E446-A96A-75F3FBAD64BA}" presName="sibTrans" presStyleCnt="0"/>
      <dgm:spPr/>
    </dgm:pt>
    <dgm:pt modelId="{6B737DB0-B00B-A54E-995C-6D6C786371B7}" type="pres">
      <dgm:prSet presAssocID="{133C039B-1875-B949-AD0F-BFA97094A32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3030B0-4363-794E-BD6F-D6BA024DEFF0}" srcId="{0A947E70-DB73-E340-AC3E-F649DCCD825F}" destId="{3540B4FE-0EEC-5247-86F6-6BFC3ED2FBA1}" srcOrd="3" destOrd="0" parTransId="{4B154EDA-86F9-1D4C-AFFE-D7F13BA262AF}" sibTransId="{E4D6AA7D-D629-E446-A96A-75F3FBAD64BA}"/>
    <dgm:cxn modelId="{614783EE-EE92-5B4E-8444-6256AD6E34D5}" type="presOf" srcId="{133C039B-1875-B949-AD0F-BFA97094A320}" destId="{6B737DB0-B00B-A54E-995C-6D6C786371B7}" srcOrd="0" destOrd="0" presId="urn:microsoft.com/office/officeart/2005/8/layout/default#1"/>
    <dgm:cxn modelId="{A7DD49A2-60B3-D041-9A28-C9A8384AD580}" srcId="{0A947E70-DB73-E340-AC3E-F649DCCD825F}" destId="{4ACCD0EE-C361-7841-A82D-9A258797F763}" srcOrd="1" destOrd="0" parTransId="{326ABF20-DB8B-D440-9E4E-D5F33C2F3258}" sibTransId="{F908139E-1005-D14B-BA80-D351CAD11966}"/>
    <dgm:cxn modelId="{7D7CF14E-A665-1B43-9A33-30E20615F835}" type="presOf" srcId="{3540B4FE-0EEC-5247-86F6-6BFC3ED2FBA1}" destId="{0EEBB794-E436-3041-8268-F513E9EB3200}" srcOrd="0" destOrd="0" presId="urn:microsoft.com/office/officeart/2005/8/layout/default#1"/>
    <dgm:cxn modelId="{43DC505B-3237-1F40-BFB4-A2CCB9FC04D0}" type="presOf" srcId="{032413AA-F466-A44B-AEE1-08AE08768AA5}" destId="{0D63FD3E-4AA8-1647-8EAA-178C26CC49CF}" srcOrd="0" destOrd="0" presId="urn:microsoft.com/office/officeart/2005/8/layout/default#1"/>
    <dgm:cxn modelId="{61EF25FC-A4AD-F54B-829B-111F1327156F}" type="presOf" srcId="{0A947E70-DB73-E340-AC3E-F649DCCD825F}" destId="{16A6CF9E-F302-0840-BD51-AC4339F9FBB6}" srcOrd="0" destOrd="0" presId="urn:microsoft.com/office/officeart/2005/8/layout/default#1"/>
    <dgm:cxn modelId="{4B4D282B-69CD-EE4C-AA41-A55F47FB1672}" type="presOf" srcId="{2450DA92-1A72-E145-819A-A65BA6C91456}" destId="{4F5778DF-17B7-7240-B48F-359372CB1991}" srcOrd="0" destOrd="0" presId="urn:microsoft.com/office/officeart/2005/8/layout/default#1"/>
    <dgm:cxn modelId="{ABA33E28-44F9-E942-87B8-89E3402D09BF}" type="presOf" srcId="{4ACCD0EE-C361-7841-A82D-9A258797F763}" destId="{E42FC418-119D-C34B-A201-8B5589420FFE}" srcOrd="0" destOrd="0" presId="urn:microsoft.com/office/officeart/2005/8/layout/default#1"/>
    <dgm:cxn modelId="{A8F7BC91-CCC0-964C-8D98-5558291FE27C}" srcId="{0A947E70-DB73-E340-AC3E-F649DCCD825F}" destId="{133C039B-1875-B949-AD0F-BFA97094A320}" srcOrd="4" destOrd="0" parTransId="{0E1430B3-2083-5546-AFEA-88DF46EE3BCD}" sibTransId="{9E64DE6D-C322-6C4A-A62B-4FDF066B7FDF}"/>
    <dgm:cxn modelId="{89B91134-1F0D-1142-AEDD-8CBA8981F2D3}" srcId="{0A947E70-DB73-E340-AC3E-F649DCCD825F}" destId="{032413AA-F466-A44B-AEE1-08AE08768AA5}" srcOrd="2" destOrd="0" parTransId="{92FAE04E-E29C-F346-95A5-DEC7A66510D5}" sibTransId="{759916BC-DB31-5145-B7B7-0F0014848C27}"/>
    <dgm:cxn modelId="{1DB28413-E55A-8848-9C7E-1FA9FC9AA78F}" srcId="{0A947E70-DB73-E340-AC3E-F649DCCD825F}" destId="{2450DA92-1A72-E145-819A-A65BA6C91456}" srcOrd="0" destOrd="0" parTransId="{334FC367-DA80-9D4D-9513-744B819067CB}" sibTransId="{71E4CAB2-8D3C-E04B-BEF0-87C4A6EBD77F}"/>
    <dgm:cxn modelId="{DEE4E2A8-34D8-D741-9CDA-F1709D23A035}" type="presParOf" srcId="{16A6CF9E-F302-0840-BD51-AC4339F9FBB6}" destId="{4F5778DF-17B7-7240-B48F-359372CB1991}" srcOrd="0" destOrd="0" presId="urn:microsoft.com/office/officeart/2005/8/layout/default#1"/>
    <dgm:cxn modelId="{0D2F62DF-F128-544F-96C5-40BB2EA2586A}" type="presParOf" srcId="{16A6CF9E-F302-0840-BD51-AC4339F9FBB6}" destId="{DABB30E1-9504-D94D-A0A9-6AC794CE8C2D}" srcOrd="1" destOrd="0" presId="urn:microsoft.com/office/officeart/2005/8/layout/default#1"/>
    <dgm:cxn modelId="{B1D34BE1-DB0C-FA46-85F9-E778B7A931B3}" type="presParOf" srcId="{16A6CF9E-F302-0840-BD51-AC4339F9FBB6}" destId="{E42FC418-119D-C34B-A201-8B5589420FFE}" srcOrd="2" destOrd="0" presId="urn:microsoft.com/office/officeart/2005/8/layout/default#1"/>
    <dgm:cxn modelId="{600D72EF-AEC9-634F-95B4-528279DB25BA}" type="presParOf" srcId="{16A6CF9E-F302-0840-BD51-AC4339F9FBB6}" destId="{0A7A77F0-97A0-F544-80BA-1E3EEA7A78F5}" srcOrd="3" destOrd="0" presId="urn:microsoft.com/office/officeart/2005/8/layout/default#1"/>
    <dgm:cxn modelId="{E65471FF-5394-3346-B55B-E265EAFFCD92}" type="presParOf" srcId="{16A6CF9E-F302-0840-BD51-AC4339F9FBB6}" destId="{0D63FD3E-4AA8-1647-8EAA-178C26CC49CF}" srcOrd="4" destOrd="0" presId="urn:microsoft.com/office/officeart/2005/8/layout/default#1"/>
    <dgm:cxn modelId="{6EB4F199-45B3-C543-8916-5CDFA47D2BCC}" type="presParOf" srcId="{16A6CF9E-F302-0840-BD51-AC4339F9FBB6}" destId="{3323A0D6-D9F1-5F48-B0D8-833BB4FC9A9C}" srcOrd="5" destOrd="0" presId="urn:microsoft.com/office/officeart/2005/8/layout/default#1"/>
    <dgm:cxn modelId="{23C98A99-26D9-864E-9A61-C69FF5C4EEB8}" type="presParOf" srcId="{16A6CF9E-F302-0840-BD51-AC4339F9FBB6}" destId="{0EEBB794-E436-3041-8268-F513E9EB3200}" srcOrd="6" destOrd="0" presId="urn:microsoft.com/office/officeart/2005/8/layout/default#1"/>
    <dgm:cxn modelId="{70AEF7CA-43AD-E341-BB4B-27E30ECB30E2}" type="presParOf" srcId="{16A6CF9E-F302-0840-BD51-AC4339F9FBB6}" destId="{965A1BCF-BA2F-F049-B797-C16B3089D8FA}" srcOrd="7" destOrd="0" presId="urn:microsoft.com/office/officeart/2005/8/layout/default#1"/>
    <dgm:cxn modelId="{59581CF7-46E4-DC4A-8F4C-AFE20856C08C}" type="presParOf" srcId="{16A6CF9E-F302-0840-BD51-AC4339F9FBB6}" destId="{6B737DB0-B00B-A54E-995C-6D6C786371B7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5778DF-17B7-7240-B48F-359372CB1991}">
      <dsp:nvSpPr>
        <dsp:cNvPr id="0" name=""/>
        <dsp:cNvSpPr/>
      </dsp:nvSpPr>
      <dsp:spPr>
        <a:xfrm>
          <a:off x="687362" y="1488"/>
          <a:ext cx="1522511" cy="9135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687362" y="1488"/>
        <a:ext cx="1522511" cy="913507"/>
      </dsp:txXfrm>
    </dsp:sp>
    <dsp:sp modelId="{E42FC418-119D-C34B-A201-8B5589420FFE}">
      <dsp:nvSpPr>
        <dsp:cNvPr id="0" name=""/>
        <dsp:cNvSpPr/>
      </dsp:nvSpPr>
      <dsp:spPr>
        <a:xfrm>
          <a:off x="2362125" y="1488"/>
          <a:ext cx="1522511" cy="9135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2362125" y="1488"/>
        <a:ext cx="1522511" cy="913507"/>
      </dsp:txXfrm>
    </dsp:sp>
    <dsp:sp modelId="{0D63FD3E-4AA8-1647-8EAA-178C26CC49CF}">
      <dsp:nvSpPr>
        <dsp:cNvPr id="0" name=""/>
        <dsp:cNvSpPr/>
      </dsp:nvSpPr>
      <dsp:spPr>
        <a:xfrm>
          <a:off x="687362" y="1067246"/>
          <a:ext cx="1522511" cy="9135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687362" y="1067246"/>
        <a:ext cx="1522511" cy="913507"/>
      </dsp:txXfrm>
    </dsp:sp>
    <dsp:sp modelId="{0EEBB794-E436-3041-8268-F513E9EB3200}">
      <dsp:nvSpPr>
        <dsp:cNvPr id="0" name=""/>
        <dsp:cNvSpPr/>
      </dsp:nvSpPr>
      <dsp:spPr>
        <a:xfrm>
          <a:off x="2362125" y="1067246"/>
          <a:ext cx="1522511" cy="9135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2362125" y="1067246"/>
        <a:ext cx="1522511" cy="913507"/>
      </dsp:txXfrm>
    </dsp:sp>
    <dsp:sp modelId="{6B737DB0-B00B-A54E-995C-6D6C786371B7}">
      <dsp:nvSpPr>
        <dsp:cNvPr id="0" name=""/>
        <dsp:cNvSpPr/>
      </dsp:nvSpPr>
      <dsp:spPr>
        <a:xfrm>
          <a:off x="1524744" y="2133004"/>
          <a:ext cx="1522511" cy="9135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1524744" y="2133004"/>
        <a:ext cx="1522511" cy="913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theme" Target="../theme/theme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D6B3E-4B64-E24F-9B9C-9603410F555B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A20CE-9118-5E42-B108-E82BDC780EF6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1143000" y="304800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03604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94172-A51D-DA4F-8149-B5FAB493FAEF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1CCEE-67A4-BE45-AC5B-A6C914E56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1445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912DC-5313-47D2-9242-CD345876A99D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CCEE-67A4-BE45-AC5B-A6C914E56E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CCEE-67A4-BE45-AC5B-A6C914E56E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CCEE-67A4-BE45-AC5B-A6C914E56E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CCEE-67A4-BE45-AC5B-A6C914E56E2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CCEE-67A4-BE45-AC5B-A6C914E56E2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CCEE-67A4-BE45-AC5B-A6C914E56E2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CCEE-67A4-BE45-AC5B-A6C914E56E2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CCEE-67A4-BE45-AC5B-A6C914E56E2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CCEE-67A4-BE45-AC5B-A6C914E56E2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CCEE-67A4-BE45-AC5B-A6C914E56E2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CCEE-67A4-BE45-AC5B-A6C914E56E2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CCEE-67A4-BE45-AC5B-A6C914E56E2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>
                <a:solidFill>
                  <a:prstClr val="black"/>
                </a:solidFill>
              </a:rPr>
              <a:pPr/>
              <a:t>21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CCEE-67A4-BE45-AC5B-A6C914E56E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CCEE-67A4-BE45-AC5B-A6C914E56E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1C4D0-6BF6-40E9-868A-F46D8C1A9CD2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CCEE-67A4-BE45-AC5B-A6C914E56E2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>
                <a:solidFill>
                  <a:prstClr val="black"/>
                </a:solidFill>
              </a:rPr>
              <a:pPr/>
              <a:t>8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CCEE-67A4-BE45-AC5B-A6C914E56E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68D6-9607-434A-9F9B-39192F71E8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7ED1-7C90-45FF-9802-651E1CD9D3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74A9-F669-4557-ABEA-B13E942AD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SA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563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M Ferreira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637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smtClean="0">
                <a:solidFill>
                  <a:prstClr val="black"/>
                </a:solidFill>
              </a:rPr>
              <a:t>QIMR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6691" y="655721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670190-1B9E-4826-8C25-EDBD60096C98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r>
              <a:rPr lang="en-AU" smtClean="0">
                <a:solidFill>
                  <a:prstClr val="black"/>
                </a:solidFill>
              </a:rPr>
              <a:t> of 15</a:t>
            </a:r>
            <a:endParaRPr lang="en-A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IMR standard Manuel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076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22464" y="6356350"/>
            <a:ext cx="5562600" cy="365125"/>
          </a:xfrm>
        </p:spPr>
        <p:txBody>
          <a:bodyPr/>
          <a:lstStyle>
            <a:lvl1pPr>
              <a:defRPr sz="1200"/>
            </a:lvl1pPr>
          </a:lstStyle>
          <a:p>
            <a:pPr algn="r"/>
            <a:r>
              <a:rPr lang="en-US" dirty="0" smtClean="0"/>
              <a:t>M Ferreira   |   </a:t>
            </a:r>
            <a:fld id="{97103234-84EB-7642-9B66-484630A12280}" type="slidenum">
              <a:rPr lang="en-US" smtClean="0"/>
              <a:pPr algn="r"/>
              <a:t>‹#›</a:t>
            </a:fld>
            <a:r>
              <a:rPr lang="en-US" dirty="0" smtClean="0"/>
              <a:t> of 47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68D6-9607-434A-9F9B-39192F71E8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687-8367-410B-A2FB-8E7CC68234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6084-F34F-4771-B611-CC685C037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7A1A-7DE0-4782-A2B5-6DC2A1A196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8CAB-FE88-4475-B382-21B8D8C937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F50-B4AE-4744-9401-8BB5A0BF11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687-8367-410B-A2FB-8E7CC68234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FA19-1E46-4C0B-932E-0C88A5128C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B386-8AA4-4D91-B5A3-24A44A77F1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A0E-9126-4DE0-BC17-86D3A42BE2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7ED1-7C90-45FF-9802-651E1CD9D3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74A9-F669-4557-ABEA-B13E942AD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SA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563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M Ferreira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637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smtClean="0">
                <a:solidFill>
                  <a:prstClr val="black"/>
                </a:solidFill>
              </a:rPr>
              <a:t>QIMR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6691" y="655721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670190-1B9E-4826-8C25-EDBD60096C98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r>
              <a:rPr lang="en-AU" smtClean="0">
                <a:solidFill>
                  <a:prstClr val="black"/>
                </a:solidFill>
              </a:rPr>
              <a:t> of 15</a:t>
            </a:r>
            <a:endParaRPr lang="en-A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IMR standard Manuel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076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22464" y="6356350"/>
            <a:ext cx="5562600" cy="365125"/>
          </a:xfrm>
        </p:spPr>
        <p:txBody>
          <a:bodyPr/>
          <a:lstStyle>
            <a:lvl1pPr>
              <a:defRPr sz="1200"/>
            </a:lvl1pPr>
          </a:lstStyle>
          <a:p>
            <a:pPr algn="r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 Ferreira   |   </a:t>
            </a:r>
            <a:fld id="{97103234-84EB-7642-9B66-484630A12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of 47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6084-F34F-4771-B611-CC685C037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7A1A-7DE0-4782-A2B5-6DC2A1A196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8CAB-FE88-4475-B382-21B8D8C937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F50-B4AE-4744-9401-8BB5A0BF11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FA19-1E46-4C0B-932E-0C88A5128C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B386-8AA4-4D91-B5A3-24A44A77F1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A0E-9126-4DE0-BC17-86D3A42BE2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34744EF-2A4C-4C97-A183-AB07FA5951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9" r:id="rId12"/>
    <p:sldLayoutId id="214748370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34744EF-2A4C-4C97-A183-AB07FA5951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.emf"/><Relationship Id="rId12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25.emf"/><Relationship Id="rId9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71600" y="695598"/>
            <a:ext cx="7224726" cy="147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3200" b="1" dirty="0" smtClean="0">
                <a:solidFill>
                  <a:srgbClr val="FF0000"/>
                </a:solidFill>
                <a:latin typeface="Futura Bk BT" pitchFamily="34" charset="0"/>
              </a:rPr>
              <a:t>From genetic associations to clinical interventions</a:t>
            </a:r>
            <a:endParaRPr lang="en-AU" sz="4000" b="1" dirty="0">
              <a:solidFill>
                <a:srgbClr val="FF0000"/>
              </a:solidFill>
              <a:latin typeface="Futura Bk BT" pitchFamily="34" charset="0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3671202" y="3200276"/>
            <a:ext cx="180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en-A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28926" y="2708920"/>
            <a:ext cx="3287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 eaLnBrk="0" hangingPunct="0">
              <a:spcBef>
                <a:spcPct val="50000"/>
              </a:spcBef>
            </a:pPr>
            <a:r>
              <a:rPr lang="en-AU" sz="2000" dirty="0">
                <a:solidFill>
                  <a:prstClr val="black"/>
                </a:solidFill>
                <a:latin typeface="Futura Bk BT" pitchFamily="34" charset="0"/>
              </a:rPr>
              <a:t>Manuel Ferreira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89383" y="3628132"/>
            <a:ext cx="4155305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eaLnBrk="0" hangingPunct="0">
              <a:lnSpc>
                <a:spcPts val="2500"/>
              </a:lnSpc>
            </a:pP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itchFamily="34" charset="0"/>
              </a:rPr>
              <a:t>QIMR </a:t>
            </a:r>
            <a:r>
              <a:rPr lang="en-US" sz="1600" i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itchFamily="34" charset="0"/>
              </a:rPr>
              <a:t>Berghofer</a:t>
            </a: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itchFamily="34" charset="0"/>
              </a:rPr>
              <a:t> Medical Research Institute</a:t>
            </a:r>
            <a:endParaRPr lang="en-US" sz="1600" i="1" dirty="0">
              <a:solidFill>
                <a:prstClr val="black">
                  <a:lumMod val="65000"/>
                  <a:lumOff val="35000"/>
                </a:prstClr>
              </a:solidFill>
              <a:latin typeface="Futura Bk BT" pitchFamily="34" charset="0"/>
            </a:endParaRPr>
          </a:p>
          <a:p>
            <a:pPr algn="ctr" defTabSz="914400" eaLnBrk="0" hangingPunct="0">
              <a:lnSpc>
                <a:spcPts val="2500"/>
              </a:lnSpc>
            </a:pP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itchFamily="34" charset="0"/>
              </a:rPr>
              <a:t>Brisbane</a:t>
            </a:r>
            <a:r>
              <a:rPr lang="en-US" sz="1600" i="1" dirty="0">
                <a:solidFill>
                  <a:prstClr val="black">
                    <a:lumMod val="65000"/>
                    <a:lumOff val="35000"/>
                  </a:prstClr>
                </a:solidFill>
                <a:latin typeface="Futura Bk BT" pitchFamily="34" charset="0"/>
              </a:rPr>
              <a:t>, </a:t>
            </a: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itchFamily="34" charset="0"/>
              </a:rPr>
              <a:t>Australia</a:t>
            </a:r>
            <a:endParaRPr lang="en-US" sz="1600" i="1" dirty="0">
              <a:solidFill>
                <a:prstClr val="black">
                  <a:lumMod val="65000"/>
                  <a:lumOff val="35000"/>
                </a:prstClr>
              </a:solidFill>
              <a:latin typeface="Futura Bk BT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540399" y="3332647"/>
            <a:ext cx="207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itchFamily="34" charset="0"/>
              </a:rPr>
              <a:t>Asthma Genetics lab</a:t>
            </a:r>
            <a:endParaRPr lang="en-US" sz="1600" i="1" dirty="0">
              <a:solidFill>
                <a:prstClr val="black">
                  <a:lumMod val="65000"/>
                  <a:lumOff val="35000"/>
                </a:prstClr>
              </a:solidFill>
              <a:latin typeface="Futura Bk BT" pitchFamily="34" charset="0"/>
            </a:endParaRPr>
          </a:p>
        </p:txBody>
      </p:sp>
      <p:pic>
        <p:nvPicPr>
          <p:cNvPr id="15" name="Picture 14" descr="QIMR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5229200"/>
            <a:ext cx="1905000" cy="1209675"/>
          </a:xfrm>
          <a:prstGeom prst="rect">
            <a:avLst/>
          </a:prstGeom>
        </p:spPr>
      </p:pic>
      <p:pic>
        <p:nvPicPr>
          <p:cNvPr id="16" name="Picture 15" descr="nhmr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610" y="5473732"/>
            <a:ext cx="2544206" cy="968846"/>
          </a:xfrm>
          <a:prstGeom prst="rect">
            <a:avLst/>
          </a:prstGeom>
        </p:spPr>
      </p:pic>
      <p:pic>
        <p:nvPicPr>
          <p:cNvPr id="17" name="Picture 16" descr="qld_gov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409" y="5517232"/>
            <a:ext cx="2339751" cy="8866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44060" y="4509120"/>
            <a:ext cx="329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Courier New" pitchFamily="49" charset="0"/>
                <a:cs typeface="Courier New" pitchFamily="49" charset="0"/>
              </a:rPr>
              <a:t>Manuel.Ferreira@qimr.edu.au</a:t>
            </a:r>
            <a:endParaRPr lang="en-AU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397" y="285728"/>
            <a:ext cx="888960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3000"/>
              </a:lnSpc>
            </a:pPr>
            <a:r>
              <a:rPr lang="en-AU" sz="2800" i="1" dirty="0" smtClean="0">
                <a:solidFill>
                  <a:srgbClr val="0033CC"/>
                </a:solidFill>
              </a:rPr>
              <a:t>Experimental model of allergic asthma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93208" y="4183920"/>
            <a:ext cx="4487292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b="1" u="sng" dirty="0" smtClean="0"/>
              <a:t>ENDPOINTS</a:t>
            </a:r>
          </a:p>
          <a:p>
            <a:pPr marL="342900" indent="-342900">
              <a:buAutoNum type="arabicPeriod"/>
            </a:pPr>
            <a:r>
              <a:rPr lang="en-AU" dirty="0" smtClean="0"/>
              <a:t>Mucus production and airway obstruction</a:t>
            </a:r>
          </a:p>
          <a:p>
            <a:pPr marL="342900" indent="-342900">
              <a:buAutoNum type="arabicPeriod"/>
            </a:pPr>
            <a:r>
              <a:rPr lang="en-AU" dirty="0" smtClean="0"/>
              <a:t>Immune response in the airways: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AU" dirty="0" smtClean="0"/>
              <a:t>Cellular infiltration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AU" dirty="0" smtClean="0"/>
              <a:t>Cytokine production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251520" y="4468703"/>
            <a:ext cx="487330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b="1" dirty="0" smtClean="0"/>
              <a:t>G1:		</a:t>
            </a:r>
            <a:r>
              <a:rPr lang="en-AU" dirty="0" smtClean="0"/>
              <a:t>Vehicle		None </a:t>
            </a:r>
          </a:p>
          <a:p>
            <a:r>
              <a:rPr lang="en-AU" b="1" dirty="0" smtClean="0"/>
              <a:t>G2:		</a:t>
            </a:r>
            <a:r>
              <a:rPr lang="en-AU" dirty="0" smtClean="0"/>
              <a:t>HDM		Control </a:t>
            </a:r>
            <a:r>
              <a:rPr lang="en-AU" dirty="0" err="1" smtClean="0"/>
              <a:t>IgG</a:t>
            </a:r>
            <a:r>
              <a:rPr lang="en-AU" dirty="0" smtClean="0"/>
              <a:t> </a:t>
            </a:r>
            <a:r>
              <a:rPr lang="en-AU" dirty="0" err="1" smtClean="0"/>
              <a:t>Ab</a:t>
            </a:r>
            <a:r>
              <a:rPr lang="en-AU" dirty="0" smtClean="0"/>
              <a:t> </a:t>
            </a:r>
          </a:p>
          <a:p>
            <a:r>
              <a:rPr lang="en-AU" b="1" dirty="0" smtClean="0"/>
              <a:t>G3:		</a:t>
            </a:r>
            <a:r>
              <a:rPr lang="en-AU" dirty="0" smtClean="0"/>
              <a:t>HDM		anti-IL-6R </a:t>
            </a:r>
            <a:r>
              <a:rPr lang="en-AU" dirty="0" err="1" smtClean="0"/>
              <a:t>mAb</a:t>
            </a:r>
            <a:endParaRPr lang="en-AU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1052116" y="40770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FF0000"/>
                </a:solidFill>
              </a:rPr>
              <a:t>CHALLENGE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55317" y="408103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TREATMENT</a:t>
            </a:r>
            <a:endParaRPr lang="en-AU" b="1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288331" y="4468703"/>
            <a:ext cx="2732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C57BL6N_Mouse_417x235.jpg"/>
          <p:cNvPicPr>
            <a:picLocks noChangeAspect="1"/>
          </p:cNvPicPr>
          <p:nvPr/>
        </p:nvPicPr>
        <p:blipFill>
          <a:blip r:embed="rId3"/>
          <a:srcRect l="8303" b="37132"/>
          <a:stretch>
            <a:fillRect/>
          </a:stretch>
        </p:blipFill>
        <p:spPr>
          <a:xfrm>
            <a:off x="479438" y="1052737"/>
            <a:ext cx="1821068" cy="70361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555776" y="5258228"/>
            <a:ext cx="2223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 err="1" smtClean="0">
                <a:solidFill>
                  <a:srgbClr val="0033CC"/>
                </a:solidFill>
              </a:rPr>
              <a:t>ie</a:t>
            </a:r>
            <a:r>
              <a:rPr lang="en-AU" sz="1400" i="1" dirty="0" smtClean="0">
                <a:solidFill>
                  <a:srgbClr val="0033CC"/>
                </a:solidFill>
              </a:rPr>
              <a:t>. </a:t>
            </a:r>
            <a:r>
              <a:rPr lang="en-AU" sz="1400" i="1" dirty="0" err="1" smtClean="0">
                <a:solidFill>
                  <a:srgbClr val="0033CC"/>
                </a:solidFill>
              </a:rPr>
              <a:t>tocilizumab</a:t>
            </a:r>
            <a:endParaRPr lang="en-AU" sz="1400" i="1" dirty="0">
              <a:solidFill>
                <a:srgbClr val="0033CC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9180" r="28518" b="77481"/>
          <a:stretch>
            <a:fillRect/>
          </a:stretch>
        </p:blipFill>
        <p:spPr bwMode="auto">
          <a:xfrm>
            <a:off x="6444208" y="44624"/>
            <a:ext cx="2528122" cy="1465134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1298" y="1169235"/>
            <a:ext cx="5770761" cy="23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0" name="Straight Arrow Connector 49"/>
          <p:cNvCxnSpPr/>
          <p:nvPr/>
        </p:nvCxnSpPr>
        <p:spPr>
          <a:xfrm>
            <a:off x="6758983" y="2429941"/>
            <a:ext cx="0" cy="16471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4240426" y="4941168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8" descr="http://www.medicines.org.uk/companylogoservice/img/org142pro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5548" y="5591893"/>
            <a:ext cx="182880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46535" y="1174760"/>
            <a:ext cx="48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err="1" smtClean="0"/>
              <a:t>i.n</a:t>
            </a:r>
            <a:r>
              <a:rPr lang="en-AU" b="1" dirty="0" smtClean="0"/>
              <a:t>.</a:t>
            </a:r>
            <a:endParaRPr lang="en-A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397" y="130584"/>
            <a:ext cx="888960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3000"/>
              </a:lnSpc>
            </a:pPr>
            <a:r>
              <a:rPr lang="en-AU" sz="2800" i="1" dirty="0" smtClean="0">
                <a:solidFill>
                  <a:srgbClr val="0033CC"/>
                </a:solidFill>
              </a:rPr>
              <a:t>Anti-IL-6R treatment in </a:t>
            </a:r>
            <a:r>
              <a:rPr lang="en-AU" sz="2800" i="1" u="sng" dirty="0" smtClean="0">
                <a:solidFill>
                  <a:srgbClr val="FF0000"/>
                </a:solidFill>
              </a:rPr>
              <a:t>HDM-induced asthma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560" y="676496"/>
            <a:ext cx="7389563" cy="29238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2000" b="1" dirty="0" smtClean="0"/>
              <a:t>Mucus production and airway obstruction:</a:t>
            </a:r>
          </a:p>
          <a:p>
            <a:pPr marL="342900" indent="-342900">
              <a:buAutoNum type="arabicPeriod"/>
            </a:pPr>
            <a:endParaRPr lang="en-AU" dirty="0" smtClean="0"/>
          </a:p>
          <a:p>
            <a:pPr marL="342900" indent="-342900">
              <a:buAutoNum type="arabicPeriod"/>
            </a:pPr>
            <a:endParaRPr lang="en-AU" dirty="0" smtClean="0"/>
          </a:p>
          <a:p>
            <a:pPr marL="342900" indent="-342900">
              <a:buAutoNum type="arabicPeriod"/>
            </a:pPr>
            <a:endParaRPr lang="en-AU" dirty="0" smtClean="0"/>
          </a:p>
          <a:p>
            <a:pPr marL="342900" indent="-342900">
              <a:buAutoNum type="arabicPeriod"/>
            </a:pPr>
            <a:endParaRPr lang="en-AU" dirty="0" smtClean="0"/>
          </a:p>
          <a:p>
            <a:pPr marL="342900" indent="-342900">
              <a:buAutoNum type="arabicPeriod"/>
            </a:pPr>
            <a:endParaRPr lang="en-AU" dirty="0" smtClean="0"/>
          </a:p>
          <a:p>
            <a:pPr marL="342900" indent="-342900">
              <a:buAutoNum type="arabicPeriod"/>
            </a:pPr>
            <a:endParaRPr lang="en-AU" dirty="0" smtClean="0"/>
          </a:p>
          <a:p>
            <a:pPr marL="342900" indent="-342900">
              <a:buAutoNum type="arabicPeriod"/>
            </a:pPr>
            <a:endParaRPr lang="en-AU" dirty="0" smtClean="0"/>
          </a:p>
          <a:p>
            <a:pPr marL="342900" indent="-342900">
              <a:buAutoNum type="arabicPeriod"/>
            </a:pPr>
            <a:endParaRPr lang="en-AU" dirty="0" smtClean="0"/>
          </a:p>
          <a:p>
            <a:pPr marL="342900" indent="-342900">
              <a:buAutoNum type="arabicPeriod"/>
            </a:pPr>
            <a:r>
              <a:rPr lang="en-AU" sz="2000" b="1" dirty="0" smtClean="0"/>
              <a:t>Immune response: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971600" y="892520"/>
            <a:ext cx="2166050" cy="2330508"/>
            <a:chOff x="4233814" y="802322"/>
            <a:chExt cx="1444033" cy="1553672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388380707"/>
                </p:ext>
              </p:extLst>
            </p:nvPr>
          </p:nvGraphicFramePr>
          <p:xfrm>
            <a:off x="4233814" y="802322"/>
            <a:ext cx="1395413" cy="1355725"/>
          </p:xfrm>
          <a:graphic>
            <a:graphicData uri="http://schemas.openxmlformats.org/presentationml/2006/ole">
              <p:oleObj spid="_x0000_s2050" name="Prism 6" r:id="rId4" imgW="1299010" imgH="1260899" progId="">
                <p:embed/>
              </p:oleObj>
            </a:graphicData>
          </a:graphic>
        </p:graphicFrame>
        <p:grpSp>
          <p:nvGrpSpPr>
            <p:cNvPr id="8" name="Group 2"/>
            <p:cNvGrpSpPr/>
            <p:nvPr/>
          </p:nvGrpSpPr>
          <p:grpSpPr>
            <a:xfrm>
              <a:off x="4358578" y="2078995"/>
              <a:ext cx="1319269" cy="276999"/>
              <a:chOff x="4998660" y="2078995"/>
              <a:chExt cx="1319269" cy="27699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998660" y="2078995"/>
                <a:ext cx="512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AU" sz="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HDM </a:t>
                </a:r>
              </a:p>
              <a:p>
                <a:pPr algn="r"/>
                <a:r>
                  <a:rPr lang="en-AU" sz="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Anti IL-6R</a:t>
                </a:r>
                <a:endParaRPr lang="en-AU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548333" y="2078995"/>
                <a:ext cx="769596" cy="215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AU" sz="1400" b="1" dirty="0" smtClean="0">
                    <a:latin typeface="Courier New" pitchFamily="49" charset="0"/>
                    <a:cs typeface="Courier New" pitchFamily="49" charset="0"/>
                  </a:rPr>
                  <a:t> -  +  +</a:t>
                </a:r>
              </a:p>
              <a:p>
                <a:pPr>
                  <a:lnSpc>
                    <a:spcPts val="1200"/>
                  </a:lnSpc>
                </a:pPr>
                <a:r>
                  <a:rPr lang="en-AU" sz="1400" b="1" dirty="0" smtClean="0">
                    <a:latin typeface="Courier New" pitchFamily="49" charset="0"/>
                    <a:cs typeface="Courier New" pitchFamily="49" charset="0"/>
                  </a:rPr>
                  <a:t> -  -  +  </a:t>
                </a:r>
                <a:endParaRPr lang="en-AU" sz="14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</p:grp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180779" y="964528"/>
          <a:ext cx="5927725" cy="2459038"/>
        </p:xfrm>
        <a:graphic>
          <a:graphicData uri="http://schemas.openxmlformats.org/presentationml/2006/ole">
            <p:oleObj spid="_x0000_s2052" name="Prism 6" r:id="rId5" imgW="3942406" imgH="1643743" progId="">
              <p:embed/>
            </p:oleObj>
          </a:graphicData>
        </a:graphic>
      </p:graphicFrame>
      <p:graphicFrame>
        <p:nvGraphicFramePr>
          <p:cNvPr id="42" name="Object 190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67241481"/>
              </p:ext>
            </p:extLst>
          </p:nvPr>
        </p:nvGraphicFramePr>
        <p:xfrm>
          <a:off x="1188186" y="5013176"/>
          <a:ext cx="4814887" cy="1941513"/>
        </p:xfrm>
        <a:graphic>
          <a:graphicData uri="http://schemas.openxmlformats.org/presentationml/2006/ole">
            <p:oleObj spid="_x0000_s2056" name="Prism 6" r:id="rId6" imgW="3210610" imgH="1294394" progId="">
              <p:embed/>
            </p:oleObj>
          </a:graphicData>
        </a:graphic>
      </p:graphicFrame>
      <p:sp>
        <p:nvSpPr>
          <p:cNvPr id="43" name="Rectangle 42"/>
          <p:cNvSpPr/>
          <p:nvPr/>
        </p:nvSpPr>
        <p:spPr>
          <a:xfrm>
            <a:off x="4788024" y="6179256"/>
            <a:ext cx="936104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41" name="Object 189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39010341"/>
              </p:ext>
            </p:extLst>
          </p:nvPr>
        </p:nvGraphicFramePr>
        <p:xfrm>
          <a:off x="5076056" y="5013176"/>
          <a:ext cx="2789237" cy="1958975"/>
        </p:xfrm>
        <a:graphic>
          <a:graphicData uri="http://schemas.openxmlformats.org/presentationml/2006/ole">
            <p:oleObj spid="_x0000_s2055" name="Prism 6" r:id="rId7" imgW="1860101" imgH="1306639" progId="">
              <p:embed/>
            </p:oleObj>
          </a:graphicData>
        </a:graphic>
      </p:graphicFrame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0101" y="4010774"/>
            <a:ext cx="2186395" cy="1150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7" name="Rectangle 66"/>
          <p:cNvSpPr/>
          <p:nvPr/>
        </p:nvSpPr>
        <p:spPr>
          <a:xfrm>
            <a:off x="611559" y="5189445"/>
            <a:ext cx="7253733" cy="1573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1129383" y="3392788"/>
          <a:ext cx="2857500" cy="2038350"/>
        </p:xfrm>
        <a:graphic>
          <a:graphicData uri="http://schemas.openxmlformats.org/presentationml/2006/ole">
            <p:oleObj spid="_x0000_s2057" name="Prism 6" r:id="rId9" imgW="1850737" imgH="1321765" progId="">
              <p:embed/>
            </p:oleObj>
          </a:graphicData>
        </a:graphic>
      </p:graphicFrame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3670051" y="3388768"/>
          <a:ext cx="3143250" cy="2038350"/>
        </p:xfrm>
        <a:graphic>
          <a:graphicData uri="http://schemas.openxmlformats.org/presentationml/2006/ole">
            <p:oleObj spid="_x0000_s2058" name="Prism 6" r:id="rId10" imgW="2018561" imgH="1312761" progId="">
              <p:embed/>
            </p:oleObj>
          </a:graphicData>
        </a:graphic>
      </p:graphicFrame>
      <p:sp>
        <p:nvSpPr>
          <p:cNvPr id="68" name="Rectangle 67"/>
          <p:cNvSpPr/>
          <p:nvPr/>
        </p:nvSpPr>
        <p:spPr>
          <a:xfrm>
            <a:off x="642796" y="3286408"/>
            <a:ext cx="8474044" cy="1928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644262"/>
            <a:ext cx="3886200" cy="33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654596"/>
            <a:ext cx="3874770" cy="336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60648"/>
            <a:ext cx="377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rs2228145:C </a:t>
            </a:r>
            <a:r>
              <a:rPr lang="en-AU" sz="2400" i="1" u="sng" dirty="0" smtClean="0"/>
              <a:t>increases</a:t>
            </a:r>
            <a:r>
              <a:rPr lang="en-AU" sz="2400" i="1" dirty="0" smtClean="0"/>
              <a:t> sIL-6R</a:t>
            </a:r>
            <a:endParaRPr lang="en-AU" sz="2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71703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i="1" u="sng" dirty="0" smtClean="0">
                <a:solidFill>
                  <a:srgbClr val="00B050"/>
                </a:solidFill>
              </a:rPr>
              <a:t>HDM induces </a:t>
            </a:r>
            <a:r>
              <a:rPr lang="en-AU" sz="2000" b="1" i="1" u="sng" dirty="0" smtClean="0">
                <a:solidFill>
                  <a:srgbClr val="0033CC"/>
                </a:solidFill>
              </a:rPr>
              <a:t>IL-6</a:t>
            </a:r>
            <a:r>
              <a:rPr lang="en-AU" sz="2000" b="1" i="1" u="sng" dirty="0" smtClean="0">
                <a:solidFill>
                  <a:srgbClr val="00B050"/>
                </a:solidFill>
              </a:rPr>
              <a:t> expression</a:t>
            </a:r>
            <a:endParaRPr lang="en-AU" sz="20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04940" y="3717032"/>
            <a:ext cx="4618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i="1" u="sng" dirty="0" smtClean="0">
                <a:solidFill>
                  <a:srgbClr val="FF0000"/>
                </a:solidFill>
              </a:rPr>
              <a:t>HDM does not induce </a:t>
            </a:r>
            <a:r>
              <a:rPr lang="en-AU" sz="2000" b="1" i="1" u="sng" dirty="0" smtClean="0">
                <a:solidFill>
                  <a:srgbClr val="0033CC"/>
                </a:solidFill>
              </a:rPr>
              <a:t>sIL-6R</a:t>
            </a:r>
            <a:r>
              <a:rPr lang="en-AU" sz="2000" b="1" i="1" u="sng" dirty="0" smtClean="0">
                <a:solidFill>
                  <a:srgbClr val="FF0000"/>
                </a:solidFill>
              </a:rPr>
              <a:t> expression</a:t>
            </a:r>
            <a:endParaRPr lang="en-AU" sz="2000" b="1" i="1" u="sng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3264" y="4685074"/>
            <a:ext cx="7283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u="sng" dirty="0" smtClean="0">
                <a:solidFill>
                  <a:srgbClr val="FF0000"/>
                </a:solidFill>
              </a:rPr>
              <a:t>NO ACTIVATION </a:t>
            </a:r>
            <a:r>
              <a:rPr lang="en-AU" sz="2000" b="1" u="sng" dirty="0" smtClean="0"/>
              <a:t>OF IL-6 TRANS-SIGNALLING PATHWAY</a:t>
            </a:r>
            <a:endParaRPr lang="en-AU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DA_neutropeni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1104858" y="1112879"/>
            <a:ext cx="7170400" cy="47904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332656"/>
            <a:ext cx="7116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33CC"/>
                </a:solidFill>
              </a:rPr>
              <a:t>In humans, </a:t>
            </a:r>
            <a:r>
              <a:rPr lang="en-AU" sz="2000" dirty="0" err="1" smtClean="0">
                <a:solidFill>
                  <a:srgbClr val="0033CC"/>
                </a:solidFill>
              </a:rPr>
              <a:t>tocilizumab</a:t>
            </a:r>
            <a:r>
              <a:rPr lang="en-AU" sz="2000" dirty="0" smtClean="0">
                <a:solidFill>
                  <a:srgbClr val="0033CC"/>
                </a:solidFill>
              </a:rPr>
              <a:t> treatment reduces </a:t>
            </a:r>
            <a:r>
              <a:rPr lang="en-AU" sz="2000" dirty="0" err="1" smtClean="0">
                <a:solidFill>
                  <a:srgbClr val="0033CC"/>
                </a:solidFill>
              </a:rPr>
              <a:t>neutrophil</a:t>
            </a:r>
            <a:r>
              <a:rPr lang="en-AU" sz="2000" dirty="0" smtClean="0">
                <a:solidFill>
                  <a:srgbClr val="0033CC"/>
                </a:solidFill>
              </a:rPr>
              <a:t> counts</a:t>
            </a:r>
            <a:endParaRPr lang="en-AU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192" y="1846218"/>
            <a:ext cx="2186395" cy="1150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6672932" y="2314972"/>
            <a:ext cx="566068" cy="275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254397" y="130584"/>
            <a:ext cx="888960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3000"/>
              </a:lnSpc>
            </a:pPr>
            <a:r>
              <a:rPr lang="en-AU" sz="2800" i="1" dirty="0" smtClean="0">
                <a:solidFill>
                  <a:srgbClr val="0033CC"/>
                </a:solidFill>
              </a:rPr>
              <a:t>Anti-IL-6R treatment in </a:t>
            </a:r>
            <a:r>
              <a:rPr lang="en-AU" sz="2800" i="1" u="sng" dirty="0" smtClean="0">
                <a:solidFill>
                  <a:srgbClr val="FF0000"/>
                </a:solidFill>
              </a:rPr>
              <a:t>Cockroach-induced asthma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560" y="676496"/>
            <a:ext cx="87129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2000" b="1" dirty="0" smtClean="0"/>
              <a:t>Mucus production and airway obstruction: </a:t>
            </a:r>
            <a:r>
              <a:rPr lang="en-AU" sz="2000" b="1" dirty="0" smtClean="0">
                <a:solidFill>
                  <a:srgbClr val="009E47"/>
                </a:solidFill>
              </a:rPr>
              <a:t>POSITIVE EFFECT AS FOR HDM</a:t>
            </a:r>
          </a:p>
          <a:p>
            <a:pPr marL="342900" indent="-342900">
              <a:buAutoNum type="arabicPeriod"/>
            </a:pPr>
            <a:r>
              <a:rPr lang="en-AU" sz="2000" b="1" dirty="0" smtClean="0"/>
              <a:t>Immune response: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88024" y="6179256"/>
            <a:ext cx="936104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5679256" y="3363342"/>
          <a:ext cx="2971800" cy="2038350"/>
        </p:xfrm>
        <a:graphic>
          <a:graphicData uri="http://schemas.openxmlformats.org/presentationml/2006/ole">
            <p:oleObj spid="_x0000_s4104" name="Prism 6" r:id="rId5" imgW="1887471" imgH="1306639" progId="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830560" y="3356992"/>
          <a:ext cx="5219700" cy="2057400"/>
        </p:xfrm>
        <a:graphic>
          <a:graphicData uri="http://schemas.openxmlformats.org/presentationml/2006/ole">
            <p:oleObj spid="_x0000_s4105" name="Prism 6" r:id="rId6" imgW="3210610" imgH="1306639" progId="">
              <p:embed/>
            </p:oleObj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842466" y="1476276"/>
          <a:ext cx="2933700" cy="2057400"/>
        </p:xfrm>
        <a:graphic>
          <a:graphicData uri="http://schemas.openxmlformats.org/presentationml/2006/ole">
            <p:oleObj spid="_x0000_s4106" name="Prism 6" r:id="rId7" imgW="1850737" imgH="1306639" progId="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3080742" y="1463576"/>
          <a:ext cx="3219450" cy="2057400"/>
        </p:xfrm>
        <a:graphic>
          <a:graphicData uri="http://schemas.openxmlformats.org/presentationml/2006/ole">
            <p:oleObj spid="_x0000_s4107" name="Prism 6" r:id="rId8" imgW="2018561" imgH="1306639" progId="">
              <p:embed/>
            </p:oleObj>
          </a:graphicData>
        </a:graphic>
      </p:graphicFrame>
      <p:sp>
        <p:nvSpPr>
          <p:cNvPr id="22" name="Rectangle 21"/>
          <p:cNvSpPr/>
          <p:nvPr/>
        </p:nvSpPr>
        <p:spPr>
          <a:xfrm>
            <a:off x="6681440" y="2678708"/>
            <a:ext cx="566068" cy="275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6740748" y="2268364"/>
            <a:ext cx="6480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Arial" pitchFamily="34" charset="0"/>
                <a:cs typeface="Arial" pitchFamily="34" charset="0"/>
              </a:rPr>
              <a:t>CR</a:t>
            </a: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44940" y="2643450"/>
            <a:ext cx="6480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Arial" pitchFamily="34" charset="0"/>
                <a:cs typeface="Arial" pitchFamily="34" charset="0"/>
              </a:rPr>
              <a:t>CR</a:t>
            </a: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1560" y="3299229"/>
            <a:ext cx="8496944" cy="357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60648"/>
            <a:ext cx="377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rs2228145:C </a:t>
            </a:r>
            <a:r>
              <a:rPr lang="en-AU" sz="2400" i="1" u="sng" dirty="0" smtClean="0"/>
              <a:t>increases</a:t>
            </a:r>
            <a:r>
              <a:rPr lang="en-AU" sz="2400" i="1" dirty="0" smtClean="0"/>
              <a:t> sIL-6R</a:t>
            </a:r>
            <a:endParaRPr lang="en-AU" sz="2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71703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i="1" u="sng" dirty="0" smtClean="0">
                <a:solidFill>
                  <a:srgbClr val="00B050"/>
                </a:solidFill>
              </a:rPr>
              <a:t>CR induces </a:t>
            </a:r>
            <a:r>
              <a:rPr lang="en-AU" sz="2000" b="1" i="1" u="sng" dirty="0" smtClean="0">
                <a:solidFill>
                  <a:srgbClr val="0033CC"/>
                </a:solidFill>
              </a:rPr>
              <a:t>IL-6</a:t>
            </a:r>
            <a:r>
              <a:rPr lang="en-AU" sz="2000" b="1" i="1" u="sng" dirty="0" smtClean="0">
                <a:solidFill>
                  <a:srgbClr val="00B050"/>
                </a:solidFill>
              </a:rPr>
              <a:t> expression</a:t>
            </a:r>
            <a:endParaRPr lang="en-AU" sz="20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04940" y="3717032"/>
            <a:ext cx="4618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i="1" u="sng" dirty="0" smtClean="0">
                <a:solidFill>
                  <a:srgbClr val="009E47"/>
                </a:solidFill>
              </a:rPr>
              <a:t>CR does induces </a:t>
            </a:r>
            <a:r>
              <a:rPr lang="en-AU" sz="2000" b="1" i="1" u="sng" dirty="0" smtClean="0">
                <a:solidFill>
                  <a:srgbClr val="0033CC"/>
                </a:solidFill>
              </a:rPr>
              <a:t>sIL-6R</a:t>
            </a:r>
            <a:r>
              <a:rPr lang="en-AU" sz="2000" b="1" i="1" u="sng" dirty="0" smtClean="0">
                <a:solidFill>
                  <a:srgbClr val="009E47"/>
                </a:solidFill>
              </a:rPr>
              <a:t> expression</a:t>
            </a:r>
            <a:endParaRPr lang="en-AU" sz="2000" b="1" i="1" u="sng" dirty="0">
              <a:solidFill>
                <a:srgbClr val="009E4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3264" y="4685074"/>
            <a:ext cx="7283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u="sng" dirty="0" smtClean="0">
                <a:solidFill>
                  <a:srgbClr val="009E47"/>
                </a:solidFill>
              </a:rPr>
              <a:t>ACTIVATION</a:t>
            </a:r>
            <a:r>
              <a:rPr lang="en-AU" sz="2000" b="1" u="sng" dirty="0" smtClean="0"/>
              <a:t> OF IL-6 TRANS-SIGNALLING PATHWAY</a:t>
            </a:r>
            <a:endParaRPr lang="en-AU" sz="2000" b="1" u="sng" dirty="0"/>
          </a:p>
        </p:txBody>
      </p:sp>
      <p:graphicFrame>
        <p:nvGraphicFramePr>
          <p:cNvPr id="61447" name="Object 5"/>
          <p:cNvGraphicFramePr>
            <a:graphicFrameLocks noChangeAspect="1"/>
          </p:cNvGraphicFramePr>
          <p:nvPr/>
        </p:nvGraphicFramePr>
        <p:xfrm>
          <a:off x="611560" y="923156"/>
          <a:ext cx="3422650" cy="2971800"/>
        </p:xfrm>
        <a:graphic>
          <a:graphicData uri="http://schemas.openxmlformats.org/presentationml/2006/ole">
            <p:oleObj spid="_x0000_s61447" name="Prism 6" r:id="rId4" imgW="1712085" imgH="1486716" progId="">
              <p:embed/>
            </p:oleObj>
          </a:graphicData>
        </a:graphic>
      </p:graphicFrame>
      <p:graphicFrame>
        <p:nvGraphicFramePr>
          <p:cNvPr id="61448" name="Object 4"/>
          <p:cNvGraphicFramePr>
            <a:graphicFrameLocks noChangeAspect="1"/>
          </p:cNvGraphicFramePr>
          <p:nvPr/>
        </p:nvGraphicFramePr>
        <p:xfrm>
          <a:off x="4910832" y="896020"/>
          <a:ext cx="3444875" cy="3006725"/>
        </p:xfrm>
        <a:graphic>
          <a:graphicData uri="http://schemas.openxmlformats.org/presentationml/2006/ole">
            <p:oleObj spid="_x0000_s61448" name="Prism 6" r:id="rId5" imgW="1721089" imgH="150184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/>
          <a:srcRect t="36685"/>
          <a:stretch>
            <a:fillRect/>
          </a:stretch>
        </p:blipFill>
        <p:spPr bwMode="auto">
          <a:xfrm>
            <a:off x="6312892" y="3523278"/>
            <a:ext cx="2186395" cy="753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898999" y="4571082"/>
          <a:ext cx="1966913" cy="1939925"/>
        </p:xfrm>
        <a:graphic>
          <a:graphicData uri="http://schemas.openxmlformats.org/presentationml/2006/ole">
            <p:oleObj spid="_x0000_s7170" name="Prism 6" r:id="rId5" imgW="1311254" imgH="1297635" progId="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6346204" y="4571082"/>
          <a:ext cx="1754188" cy="1939925"/>
        </p:xfrm>
        <a:graphic>
          <a:graphicData uri="http://schemas.openxmlformats.org/presentationml/2006/ole">
            <p:oleObj spid="_x0000_s7171" name="Prism 6" r:id="rId6" imgW="1169361" imgH="1297635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254397" y="130584"/>
            <a:ext cx="888960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3000"/>
              </a:lnSpc>
            </a:pPr>
            <a:r>
              <a:rPr lang="en-AU" sz="2800" i="1" dirty="0" smtClean="0">
                <a:solidFill>
                  <a:srgbClr val="0033CC"/>
                </a:solidFill>
              </a:rPr>
              <a:t>Is </a:t>
            </a:r>
            <a:r>
              <a:rPr lang="en-AU" sz="2800" i="1" u="sng" dirty="0" smtClean="0">
                <a:solidFill>
                  <a:srgbClr val="0033CC"/>
                </a:solidFill>
              </a:rPr>
              <a:t>selective</a:t>
            </a:r>
            <a:r>
              <a:rPr lang="en-AU" sz="2800" i="1" dirty="0" smtClean="0">
                <a:solidFill>
                  <a:srgbClr val="0033CC"/>
                </a:solidFill>
              </a:rPr>
              <a:t> inhibition of </a:t>
            </a:r>
            <a:r>
              <a:rPr lang="en-AU" sz="2800" i="1" u="sng" dirty="0" smtClean="0">
                <a:solidFill>
                  <a:srgbClr val="0033CC"/>
                </a:solidFill>
              </a:rPr>
              <a:t>IL-6 trans-signalling</a:t>
            </a:r>
            <a:r>
              <a:rPr lang="en-AU" sz="2800" i="1" dirty="0" smtClean="0">
                <a:solidFill>
                  <a:srgbClr val="0033CC"/>
                </a:solidFill>
              </a:rPr>
              <a:t> effective?</a:t>
            </a:r>
            <a:endParaRPr lang="en-AU" sz="2800" i="1" u="sng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6193" y="980728"/>
            <a:ext cx="25662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3000"/>
              </a:lnSpc>
            </a:pPr>
            <a:r>
              <a:rPr lang="en-AU" sz="2000" b="1" i="1" dirty="0" smtClean="0">
                <a:solidFill>
                  <a:srgbClr val="009E47"/>
                </a:solidFill>
              </a:rPr>
              <a:t>sgp130Fc</a:t>
            </a:r>
            <a:r>
              <a:rPr lang="en-AU" sz="2000" i="1" dirty="0" smtClean="0"/>
              <a:t> instead of </a:t>
            </a:r>
            <a:r>
              <a:rPr lang="en-AU" sz="2000" i="1" dirty="0" smtClean="0">
                <a:solidFill>
                  <a:schemeClr val="accent6">
                    <a:lumMod val="75000"/>
                  </a:schemeClr>
                </a:solidFill>
              </a:rPr>
              <a:t>anti-IL-6R </a:t>
            </a:r>
            <a:r>
              <a:rPr lang="en-AU" sz="2000" i="1" dirty="0" err="1" smtClean="0">
                <a:solidFill>
                  <a:schemeClr val="accent6">
                    <a:lumMod val="75000"/>
                  </a:schemeClr>
                </a:solidFill>
              </a:rPr>
              <a:t>mAb</a:t>
            </a:r>
            <a:endParaRPr lang="en-AU" sz="2000" i="1" u="sng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/>
          <a:srcRect l="7695" t="29906" r="67358" b="17569"/>
          <a:stretch>
            <a:fillRect/>
          </a:stretch>
        </p:blipFill>
        <p:spPr bwMode="auto">
          <a:xfrm>
            <a:off x="971600" y="764704"/>
            <a:ext cx="14401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8"/>
          <a:srcRect l="61986" t="67891" r="3110" b="9533"/>
          <a:stretch>
            <a:fillRect/>
          </a:stretch>
        </p:blipFill>
        <p:spPr bwMode="auto">
          <a:xfrm>
            <a:off x="3854251" y="2173610"/>
            <a:ext cx="1932832" cy="8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/>
          <a:srcRect l="57589" t="32337" r="9343" b="49535"/>
          <a:stretch>
            <a:fillRect/>
          </a:stretch>
        </p:blipFill>
        <p:spPr bwMode="auto">
          <a:xfrm>
            <a:off x="3626843" y="1124744"/>
            <a:ext cx="1762220" cy="73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443624">
            <a:off x="4798424" y="1630110"/>
            <a:ext cx="333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235748">
            <a:off x="3922951" y="1600288"/>
            <a:ext cx="333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Multiply 35"/>
          <p:cNvSpPr/>
          <p:nvPr/>
        </p:nvSpPr>
        <p:spPr>
          <a:xfrm>
            <a:off x="3986883" y="1935252"/>
            <a:ext cx="288032" cy="288032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Multiply 36"/>
          <p:cNvSpPr/>
          <p:nvPr/>
        </p:nvSpPr>
        <p:spPr>
          <a:xfrm>
            <a:off x="4716016" y="1943991"/>
            <a:ext cx="288032" cy="288032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Box 37"/>
          <p:cNvSpPr txBox="1"/>
          <p:nvPr/>
        </p:nvSpPr>
        <p:spPr>
          <a:xfrm>
            <a:off x="5004048" y="16553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sgp130Fc</a:t>
            </a:r>
            <a:endParaRPr lang="en-AU" b="1" dirty="0">
              <a:solidFill>
                <a:srgbClr val="00B05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915816" y="980728"/>
            <a:ext cx="0" cy="19982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60465" y="181742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rgbClr val="660033"/>
                </a:solidFill>
                <a:latin typeface="+mj-lt"/>
                <a:cs typeface="Arial" pitchFamily="34" charset="0"/>
              </a:rPr>
              <a:t>m</a:t>
            </a:r>
            <a:endParaRPr lang="en-AU" sz="2000" b="1" dirty="0">
              <a:solidFill>
                <a:srgbClr val="660033"/>
              </a:solidFill>
              <a:latin typeface="+mj-lt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11448" y="1327857"/>
            <a:ext cx="974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rgbClr val="BD0780"/>
                </a:solidFill>
                <a:latin typeface="+mj-lt"/>
                <a:cs typeface="Arial" pitchFamily="34" charset="0"/>
              </a:rPr>
              <a:t>sIL-6R</a:t>
            </a:r>
            <a:endParaRPr lang="en-AU" sz="2000" b="1" dirty="0">
              <a:solidFill>
                <a:srgbClr val="BD078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0398404"/>
              </p:ext>
            </p:extLst>
          </p:nvPr>
        </p:nvGraphicFramePr>
        <p:xfrm>
          <a:off x="3316756" y="2882652"/>
          <a:ext cx="2887260" cy="2052000"/>
        </p:xfrm>
        <a:graphic>
          <a:graphicData uri="http://schemas.openxmlformats.org/presentationml/2006/ole">
            <p:oleObj spid="_x0000_s7173" name="Prism 6" r:id="rId10" imgW="1838493" imgH="1306639" progId="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97216708"/>
              </p:ext>
            </p:extLst>
          </p:nvPr>
        </p:nvGraphicFramePr>
        <p:xfrm>
          <a:off x="1115616" y="2882652"/>
          <a:ext cx="2625462" cy="2052000"/>
        </p:xfrm>
        <a:graphic>
          <a:graphicData uri="http://schemas.openxmlformats.org/presentationml/2006/ole">
            <p:oleObj spid="_x0000_s7174" name="Prism 6" r:id="rId11" imgW="1671030" imgH="1306639" progId="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6740748" y="3548678"/>
            <a:ext cx="107161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Box 29"/>
          <p:cNvSpPr txBox="1"/>
          <p:nvPr/>
        </p:nvSpPr>
        <p:spPr>
          <a:xfrm>
            <a:off x="6740748" y="3523278"/>
            <a:ext cx="13596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Arial" pitchFamily="34" charset="0"/>
                <a:cs typeface="Arial" pitchFamily="34" charset="0"/>
              </a:rPr>
              <a:t>CR + PBS</a:t>
            </a: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44939" y="3889856"/>
            <a:ext cx="17543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/>
          <p:cNvSpPr txBox="1"/>
          <p:nvPr/>
        </p:nvSpPr>
        <p:spPr>
          <a:xfrm>
            <a:off x="6744940" y="3923764"/>
            <a:ext cx="19418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Arial" pitchFamily="34" charset="0"/>
                <a:cs typeface="Arial" pitchFamily="34" charset="0"/>
              </a:rPr>
              <a:t>CR + sgp130Fc</a:t>
            </a: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8144" y="1918812"/>
            <a:ext cx="2483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/>
              <a:t>Stefan Rose-John</a:t>
            </a:r>
            <a:r>
              <a:rPr lang="en-AU" sz="1200" dirty="0" smtClean="0"/>
              <a:t>, University of Kiel</a:t>
            </a:r>
            <a:endParaRPr lang="en-AU" sz="1200" dirty="0"/>
          </a:p>
        </p:txBody>
      </p:sp>
      <p:pic>
        <p:nvPicPr>
          <p:cNvPr id="39" name="Picture 38" descr="sgp130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2224" y="4746964"/>
            <a:ext cx="3584448" cy="171907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95536" y="3106638"/>
            <a:ext cx="8496944" cy="332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 animBg="1"/>
      <p:bldP spid="37" grpId="0" animBg="1"/>
      <p:bldP spid="38" grpId="0"/>
      <p:bldP spid="41" grpId="0"/>
      <p:bldP spid="42" grpId="0"/>
      <p:bldP spid="34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2929" y="1628800"/>
            <a:ext cx="712666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3000"/>
              </a:lnSpc>
            </a:pPr>
            <a:r>
              <a:rPr lang="en-AU" sz="2400" i="1" dirty="0" smtClean="0">
                <a:solidFill>
                  <a:srgbClr val="0033CC"/>
                </a:solidFill>
              </a:rPr>
              <a:t>Allergic immune responses that induce both IL-6 and sIL-6R expression in the airways are most likely to respond to </a:t>
            </a:r>
            <a:r>
              <a:rPr lang="en-AU" sz="2400" i="1" dirty="0" err="1" smtClean="0">
                <a:solidFill>
                  <a:srgbClr val="0033CC"/>
                </a:solidFill>
              </a:rPr>
              <a:t>tocilizumab</a:t>
            </a:r>
            <a:endParaRPr lang="en-AU" sz="2400" i="1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79512" y="180132"/>
            <a:ext cx="874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did we learn from pre-clinical studies?</a:t>
            </a:r>
            <a:endParaRPr lang="en-A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4992" y="3212976"/>
            <a:ext cx="746343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3000"/>
              </a:lnSpc>
            </a:pPr>
            <a:r>
              <a:rPr lang="en-AU" sz="2400" i="1" dirty="0" smtClean="0">
                <a:solidFill>
                  <a:srgbClr val="0033CC"/>
                </a:solidFill>
              </a:rPr>
              <a:t>Effectiveness of </a:t>
            </a:r>
            <a:r>
              <a:rPr lang="en-AU" sz="2400" i="1" dirty="0" err="1" smtClean="0">
                <a:solidFill>
                  <a:srgbClr val="0033CC"/>
                </a:solidFill>
              </a:rPr>
              <a:t>tocilizumab</a:t>
            </a:r>
            <a:r>
              <a:rPr lang="en-AU" sz="2400" i="1" dirty="0" smtClean="0">
                <a:solidFill>
                  <a:srgbClr val="0033CC"/>
                </a:solidFill>
              </a:rPr>
              <a:t> will likely be due to inhibition of IL-6 trans-signalling pathway, not classical signalling pathway.</a:t>
            </a:r>
            <a:endParaRPr lang="en-AU" sz="2400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4397" y="278125"/>
            <a:ext cx="888960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3000"/>
              </a:lnSpc>
            </a:pPr>
            <a:r>
              <a:rPr lang="en-AU" sz="2800" i="1" dirty="0" smtClean="0">
                <a:solidFill>
                  <a:srgbClr val="0033CC"/>
                </a:solidFill>
              </a:rPr>
              <a:t>Results likely to extend to humans?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21885" y="160124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39%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17693" y="117236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60%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17693" y="196874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00B050"/>
                </a:solidFill>
              </a:rPr>
              <a:t>33%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17693" y="231926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0033CC"/>
                </a:solidFill>
              </a:rPr>
              <a:t>31%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002635" y="1617117"/>
            <a:ext cx="23857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72336" y="1601242"/>
            <a:ext cx="1901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err="1" smtClean="0"/>
              <a:t>Eosinophilic</a:t>
            </a:r>
            <a:endParaRPr lang="en-AU" sz="24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5868144" y="1172369"/>
            <a:ext cx="111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Mixed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68144" y="196874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err="1" smtClean="0">
                <a:solidFill>
                  <a:srgbClr val="00B050"/>
                </a:solidFill>
              </a:rPr>
              <a:t>Neutrophilic</a:t>
            </a:r>
            <a:endParaRPr lang="en-AU" sz="2400" b="1" dirty="0" smtClean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8144" y="231926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err="1" smtClean="0">
                <a:solidFill>
                  <a:srgbClr val="0033CC"/>
                </a:solidFill>
              </a:rPr>
              <a:t>Pauci</a:t>
            </a:r>
            <a:endParaRPr lang="en-AU" sz="2400" b="1" dirty="0" smtClean="0">
              <a:solidFill>
                <a:srgbClr val="0033C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8144" y="980729"/>
            <a:ext cx="302433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9" name="Picture 18" descr="Fig8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80729"/>
            <a:ext cx="3333750" cy="3333750"/>
          </a:xfrm>
          <a:prstGeom prst="rect">
            <a:avLst/>
          </a:prstGeom>
        </p:spPr>
      </p:pic>
      <p:pic>
        <p:nvPicPr>
          <p:cNvPr id="20" name="Picture 19" descr="Fig8B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480" y="980728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63" y="3845145"/>
            <a:ext cx="7724775" cy="277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Rectangle 75"/>
          <p:cNvSpPr/>
          <p:nvPr/>
        </p:nvSpPr>
        <p:spPr>
          <a:xfrm>
            <a:off x="2551445" y="5059591"/>
            <a:ext cx="827591" cy="216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166" y="836290"/>
            <a:ext cx="7334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" name="Rectangle 102"/>
          <p:cNvSpPr/>
          <p:nvPr/>
        </p:nvSpPr>
        <p:spPr>
          <a:xfrm>
            <a:off x="4500562" y="3809884"/>
            <a:ext cx="4186238" cy="2523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397" y="171428"/>
            <a:ext cx="888960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3000"/>
              </a:lnSpc>
            </a:pPr>
            <a:r>
              <a:rPr lang="en-AU" sz="2800" i="1" dirty="0" smtClean="0">
                <a:solidFill>
                  <a:srgbClr val="0033CC"/>
                </a:solidFill>
              </a:rPr>
              <a:t>Clinical trial of </a:t>
            </a:r>
            <a:r>
              <a:rPr lang="en-AU" sz="2800" i="1" dirty="0" err="1" smtClean="0">
                <a:solidFill>
                  <a:srgbClr val="0033CC"/>
                </a:solidFill>
              </a:rPr>
              <a:t>tocilizumab</a:t>
            </a:r>
            <a:r>
              <a:rPr lang="en-AU" sz="2800" i="1" dirty="0" smtClean="0">
                <a:solidFill>
                  <a:srgbClr val="0033CC"/>
                </a:solidFill>
              </a:rPr>
              <a:t> in participants with asthma</a:t>
            </a:r>
          </a:p>
        </p:txBody>
      </p:sp>
      <p:sp>
        <p:nvSpPr>
          <p:cNvPr id="9" name="Rectangle 8"/>
          <p:cNvSpPr/>
          <p:nvPr/>
        </p:nvSpPr>
        <p:spPr>
          <a:xfrm>
            <a:off x="4077829" y="959396"/>
            <a:ext cx="4000748" cy="2325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prstClr val="white"/>
                </a:solidFill>
              </a:rPr>
              <a:t> 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59832" y="2204864"/>
            <a:ext cx="108012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2815868" y="2327672"/>
            <a:ext cx="17923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0033CC"/>
                </a:solidFill>
              </a:rPr>
              <a:t>sIL-6R &gt; 415 pg/</a:t>
            </a:r>
            <a:r>
              <a:rPr lang="en-AU" sz="1600" dirty="0" err="1" smtClean="0">
                <a:solidFill>
                  <a:srgbClr val="0033CC"/>
                </a:solidFill>
              </a:rPr>
              <a:t>mL</a:t>
            </a:r>
            <a:endParaRPr lang="en-AU" sz="1600" dirty="0">
              <a:solidFill>
                <a:srgbClr val="0033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5656" y="1616100"/>
            <a:ext cx="19033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3206584" y="1276380"/>
            <a:ext cx="1830236" cy="13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3059832" y="1394108"/>
            <a:ext cx="1080120" cy="13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1331641" y="1916832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115616" y="2636912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6228184" y="1583535"/>
            <a:ext cx="864096" cy="806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6012160" y="5059590"/>
            <a:ext cx="1656184" cy="673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2588548" y="3185606"/>
            <a:ext cx="26315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b="1" u="sng" dirty="0" smtClean="0">
                <a:solidFill>
                  <a:srgbClr val="FF0000"/>
                </a:solidFill>
              </a:rPr>
              <a:t>Allergen challenge</a:t>
            </a:r>
            <a:endParaRPr lang="en-AU" sz="2000" b="1" u="sng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76056" y="2852936"/>
            <a:ext cx="2016224" cy="732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Q_vs_GIN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306" y="183232"/>
            <a:ext cx="5334000" cy="5334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54078" y="698501"/>
            <a:ext cx="4399508" cy="322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 flipH="1">
            <a:off x="2454078" y="5237708"/>
            <a:ext cx="4248472" cy="432048"/>
          </a:xfrm>
          <a:prstGeom prst="rtTriangle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ight Triangle 5"/>
          <p:cNvSpPr/>
          <p:nvPr/>
        </p:nvSpPr>
        <p:spPr>
          <a:xfrm rot="16200000" flipH="1">
            <a:off x="-479201" y="2605162"/>
            <a:ext cx="4040956" cy="360039"/>
          </a:xfrm>
          <a:prstGeom prst="rtTriangle">
            <a:avLst/>
          </a:prstGeom>
          <a:gradFill flip="none" rotWithShape="1">
            <a:gsLst>
              <a:gs pos="0">
                <a:srgbClr val="00B050">
                  <a:alpha val="50000"/>
                </a:srgbClr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818706" y="577986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Strength of asthma medication</a:t>
            </a:r>
            <a:endParaRPr lang="en-AU" sz="2400" u="sng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13891" y="251409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Asthma symptoms</a:t>
            </a:r>
            <a:endParaRPr lang="en-AU" sz="2400" u="sng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3322" y="548680"/>
            <a:ext cx="910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N=140</a:t>
            </a:r>
            <a:endParaRPr lang="en-AU" sz="2000" dirty="0"/>
          </a:p>
        </p:txBody>
      </p:sp>
      <p:sp>
        <p:nvSpPr>
          <p:cNvPr id="10" name="Oval 9"/>
          <p:cNvSpPr/>
          <p:nvPr/>
        </p:nvSpPr>
        <p:spPr>
          <a:xfrm>
            <a:off x="2466778" y="1196752"/>
            <a:ext cx="851396" cy="26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4038254" y="764703"/>
            <a:ext cx="2789932" cy="2204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6219578" y="439050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00B050"/>
                </a:solidFill>
              </a:rPr>
              <a:t>18%</a:t>
            </a:r>
            <a:endParaRPr lang="en-A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0" grpId="1" animBg="1"/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4397" y="171428"/>
            <a:ext cx="888960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3000"/>
              </a:lnSpc>
            </a:pPr>
            <a:r>
              <a:rPr lang="en-AU" sz="2800" i="1" dirty="0" smtClean="0">
                <a:solidFill>
                  <a:srgbClr val="0033CC"/>
                </a:solidFill>
              </a:rPr>
              <a:t>Progress on clinical trial</a:t>
            </a:r>
          </a:p>
        </p:txBody>
      </p:sp>
      <p:pic>
        <p:nvPicPr>
          <p:cNvPr id="11" name="Picture 10" descr="P2025_progres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52736"/>
            <a:ext cx="8339328" cy="3204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Lab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 l="12988" t="13519" r="9838" b="29000"/>
          <a:stretch>
            <a:fillRect/>
          </a:stretch>
        </p:blipFill>
        <p:spPr>
          <a:xfrm>
            <a:off x="806490" y="1057084"/>
            <a:ext cx="3549486" cy="19828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-1"/>
            <a:ext cx="5004048" cy="476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AU">
              <a:solidFill>
                <a:prstClr val="white"/>
              </a:solidFill>
            </a:endParaRP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12918" y="476672"/>
            <a:ext cx="49911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en-AU">
              <a:solidFill>
                <a:prstClr val="black"/>
              </a:solidFill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5070" y="20651"/>
            <a:ext cx="4952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Acknowledgements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534" y="5562888"/>
            <a:ext cx="788611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 smtClean="0"/>
              <a:t> </a:t>
            </a:r>
            <a:r>
              <a:rPr lang="en-US" sz="2000" b="1" dirty="0" smtClean="0"/>
              <a:t>Gail Gauvreau</a:t>
            </a:r>
            <a:r>
              <a:rPr lang="en-US" sz="2000" dirty="0" smtClean="0"/>
              <a:t>, Rick Watson and Paul O’Byrne: </a:t>
            </a:r>
            <a:r>
              <a:rPr lang="en-US" sz="2000" u="sng" dirty="0" smtClean="0"/>
              <a:t>McMaster University</a:t>
            </a:r>
          </a:p>
          <a:p>
            <a:pPr defTabSz="914400"/>
            <a:r>
              <a:rPr lang="en-US" sz="2000" dirty="0" smtClean="0"/>
              <a:t> </a:t>
            </a:r>
            <a:r>
              <a:rPr lang="en-US" sz="2000" b="1" dirty="0" smtClean="0"/>
              <a:t>John Upham</a:t>
            </a:r>
            <a:r>
              <a:rPr lang="en-US" sz="2000" dirty="0" smtClean="0"/>
              <a:t>, Michelle Towers: </a:t>
            </a:r>
            <a:r>
              <a:rPr lang="en-US" sz="2000" u="sng" dirty="0" smtClean="0"/>
              <a:t>Translational Research Institute, UQ</a:t>
            </a:r>
          </a:p>
        </p:txBody>
      </p:sp>
      <p:pic>
        <p:nvPicPr>
          <p:cNvPr id="11" name="Picture 10" descr="QIMR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892" y="27372"/>
            <a:ext cx="2571768" cy="16330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4026" y="534158"/>
            <a:ext cx="280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33CC"/>
                </a:solidFill>
              </a:rPr>
              <a:t>Ferreira lab</a:t>
            </a:r>
            <a:endParaRPr lang="en-AU" sz="2800" b="1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3078801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33CC"/>
                </a:solidFill>
              </a:rPr>
              <a:t>Phipps lab, UQ</a:t>
            </a:r>
            <a:endParaRPr lang="en-AU" sz="2800" b="1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464" y="5085184"/>
            <a:ext cx="280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err="1" smtClean="0">
                <a:solidFill>
                  <a:srgbClr val="0033CC"/>
                </a:solidFill>
              </a:rPr>
              <a:t>Tocilizumab</a:t>
            </a:r>
            <a:r>
              <a:rPr lang="en-AU" sz="2800" b="1" dirty="0" smtClean="0">
                <a:solidFill>
                  <a:srgbClr val="0033CC"/>
                </a:solidFill>
              </a:rPr>
              <a:t> trial</a:t>
            </a:r>
            <a:endParaRPr lang="en-AU" sz="2800" b="1" dirty="0">
              <a:solidFill>
                <a:srgbClr val="0033CC"/>
              </a:solidFill>
            </a:endParaRPr>
          </a:p>
        </p:txBody>
      </p:sp>
      <p:pic>
        <p:nvPicPr>
          <p:cNvPr id="27" name="Picture 26" descr="ashik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54" y="3650143"/>
            <a:ext cx="1050357" cy="105035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66658" y="4700500"/>
            <a:ext cx="1345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 smtClean="0"/>
              <a:t>Ashik Ullah</a:t>
            </a:r>
            <a:endParaRPr lang="en-AU" sz="2000" dirty="0"/>
          </a:p>
        </p:txBody>
      </p:sp>
      <p:pic>
        <p:nvPicPr>
          <p:cNvPr id="29" name="Picture 28" descr="phipps.jpg"/>
          <p:cNvPicPr>
            <a:picLocks noChangeAspect="1"/>
          </p:cNvPicPr>
          <p:nvPr/>
        </p:nvPicPr>
        <p:blipFill>
          <a:blip r:embed="rId6"/>
          <a:srcRect l="9680" r="17241"/>
          <a:stretch>
            <a:fillRect/>
          </a:stretch>
        </p:blipFill>
        <p:spPr>
          <a:xfrm>
            <a:off x="2093398" y="3658281"/>
            <a:ext cx="1024275" cy="10512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829052" y="4690598"/>
            <a:ext cx="159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000" dirty="0" smtClean="0"/>
              <a:t>Simon Phipps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89224" y="104973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chemeClr val="bg1"/>
                </a:solidFill>
              </a:rPr>
              <a:t>Joana Revez</a:t>
            </a:r>
            <a:endParaRPr lang="en-AU" sz="1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1640" y="249902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chemeClr val="bg1"/>
                </a:solidFill>
              </a:rPr>
              <a:t>Lisa Bain</a:t>
            </a:r>
            <a:endParaRPr lang="en-AU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5828" y="104161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chemeClr val="bg1"/>
                </a:solidFill>
              </a:rPr>
              <a:t>Cristina Vicente</a:t>
            </a:r>
            <a:endParaRPr lang="en-AU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42265" y="1607309"/>
            <a:ext cx="3134191" cy="3477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AU" sz="2000" b="1" dirty="0" smtClean="0"/>
              <a:t>Grant Montgomery</a:t>
            </a:r>
          </a:p>
          <a:p>
            <a:pPr algn="ctr"/>
            <a:r>
              <a:rPr lang="en-AU" sz="2000" dirty="0" smtClean="0"/>
              <a:t>Molecular Epidemiology Lab</a:t>
            </a:r>
          </a:p>
          <a:p>
            <a:pPr algn="ctr"/>
            <a:endParaRPr lang="en-AU" sz="2000" dirty="0" smtClean="0"/>
          </a:p>
          <a:p>
            <a:pPr algn="ctr"/>
            <a:r>
              <a:rPr lang="en-AU" sz="2000" b="1" dirty="0" smtClean="0"/>
              <a:t>Antiopi Varelias</a:t>
            </a:r>
          </a:p>
          <a:p>
            <a:pPr algn="ctr"/>
            <a:r>
              <a:rPr lang="en-AU" sz="2000" dirty="0" smtClean="0"/>
              <a:t>David McNeilly</a:t>
            </a:r>
          </a:p>
          <a:p>
            <a:pPr algn="ctr"/>
            <a:endParaRPr lang="en-AU" sz="2000" dirty="0" smtClean="0"/>
          </a:p>
          <a:p>
            <a:pPr algn="ctr"/>
            <a:r>
              <a:rPr lang="en-AU" sz="2000" b="1" dirty="0" smtClean="0"/>
              <a:t>Alicia Rooney</a:t>
            </a:r>
          </a:p>
          <a:p>
            <a:pPr algn="ctr"/>
            <a:r>
              <a:rPr lang="en-AU" sz="2000" dirty="0" smtClean="0"/>
              <a:t>Sashika Naidoo</a:t>
            </a:r>
          </a:p>
          <a:p>
            <a:pPr algn="ctr"/>
            <a:endParaRPr lang="en-AU" sz="2000" dirty="0" smtClean="0"/>
          </a:p>
          <a:p>
            <a:pPr algn="ctr"/>
            <a:r>
              <a:rPr lang="en-AU" sz="2000" b="1" dirty="0" smtClean="0"/>
              <a:t>Mark Smyth</a:t>
            </a:r>
          </a:p>
          <a:p>
            <a:pPr algn="ctr"/>
            <a:r>
              <a:rPr lang="en-AU" sz="2000" dirty="0" smtClean="0"/>
              <a:t>Geoff Hill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78064" y="3645024"/>
            <a:ext cx="2064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Zhixuan Loh</a:t>
            </a:r>
          </a:p>
          <a:p>
            <a:r>
              <a:rPr lang="en-GB" dirty="0" smtClean="0"/>
              <a:t>Jennifer Simpson</a:t>
            </a:r>
          </a:p>
          <a:p>
            <a:r>
              <a:rPr lang="en-GB" dirty="0" smtClean="0"/>
              <a:t>Vivian Zhang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ung.jpg"/>
          <p:cNvPicPr>
            <a:picLocks noChangeAspect="1"/>
          </p:cNvPicPr>
          <p:nvPr/>
        </p:nvPicPr>
        <p:blipFill>
          <a:blip r:embed="rId3"/>
          <a:srcRect l="35657" t="53887" r="32875" b="5039"/>
          <a:stretch>
            <a:fillRect/>
          </a:stretch>
        </p:blipFill>
        <p:spPr>
          <a:xfrm>
            <a:off x="1533412" y="1073698"/>
            <a:ext cx="1881198" cy="1863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088" y="3359601"/>
            <a:ext cx="8100392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3000"/>
              </a:lnSpc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 10% prevalence in Australia</a:t>
            </a:r>
          </a:p>
          <a:p>
            <a:pPr defTabSz="914400">
              <a:lnSpc>
                <a:spcPts val="3000"/>
              </a:lnSpc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 Only 13% with well controlled symptoms 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(Gold 2014, </a:t>
            </a:r>
            <a:r>
              <a:rPr lang="en-A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Respir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Med)</a:t>
            </a:r>
            <a:endParaRPr lang="en-A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defTabSz="914400">
              <a:lnSpc>
                <a:spcPts val="3000"/>
              </a:lnSpc>
              <a:buFont typeface="Courier New" pitchFamily="49" charset="0"/>
              <a:buChar char="o"/>
            </a:pPr>
            <a:r>
              <a:rPr lang="en-AU" sz="2000" dirty="0" smtClean="0">
                <a:solidFill>
                  <a:srgbClr val="0070C0"/>
                </a:solidFill>
              </a:rPr>
              <a:t> Non-compliant</a:t>
            </a:r>
          </a:p>
          <a:p>
            <a:pPr lvl="1" defTabSz="914400">
              <a:lnSpc>
                <a:spcPts val="3000"/>
              </a:lnSpc>
              <a:buFont typeface="Courier New" pitchFamily="49" charset="0"/>
              <a:buChar char="o"/>
            </a:pPr>
            <a:r>
              <a:rPr lang="en-AU" sz="2000" dirty="0" smtClean="0">
                <a:solidFill>
                  <a:srgbClr val="0070C0"/>
                </a:solidFill>
              </a:rPr>
              <a:t> Non-respondent</a:t>
            </a:r>
          </a:p>
          <a:p>
            <a:pPr defTabSz="914400">
              <a:lnSpc>
                <a:spcPts val="3000"/>
              </a:lnSpc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 36,000 hospital admissions, 400 deaths / year</a:t>
            </a:r>
          </a:p>
          <a:p>
            <a:pPr defTabSz="914400">
              <a:lnSpc>
                <a:spcPts val="3000"/>
              </a:lnSpc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 Logistic, financial &amp; personal burden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6176" y="6021288"/>
            <a:ext cx="22442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ts val="3000"/>
              </a:lnSpc>
            </a:pPr>
            <a:r>
              <a:rPr lang="en-AU" sz="2800" b="1" dirty="0" smtClean="0">
                <a:solidFill>
                  <a:srgbClr val="FF0000"/>
                </a:solidFill>
              </a:rPr>
              <a:t>60% heritable</a:t>
            </a:r>
            <a:endParaRPr lang="en-AU" sz="2800" dirty="0">
              <a:solidFill>
                <a:srgbClr val="0070C0"/>
              </a:solidFill>
            </a:endParaRPr>
          </a:p>
        </p:txBody>
      </p:sp>
      <p:pic>
        <p:nvPicPr>
          <p:cNvPr id="6" name="Picture 5" descr="lung.jpg"/>
          <p:cNvPicPr>
            <a:picLocks noChangeAspect="1"/>
          </p:cNvPicPr>
          <p:nvPr/>
        </p:nvPicPr>
        <p:blipFill>
          <a:blip r:embed="rId3"/>
          <a:srcRect l="67207" t="53887" b="5039"/>
          <a:stretch>
            <a:fillRect/>
          </a:stretch>
        </p:blipFill>
        <p:spPr>
          <a:xfrm>
            <a:off x="5722593" y="1073698"/>
            <a:ext cx="1960377" cy="186330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803164" y="1530914"/>
            <a:ext cx="1546672" cy="3600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3682026" y="955718"/>
            <a:ext cx="1207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GENES</a:t>
            </a:r>
            <a:endParaRPr lang="en-A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76399" y="1177368"/>
            <a:ext cx="2033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chemeClr val="bg1">
                    <a:lumMod val="65000"/>
                  </a:schemeClr>
                </a:solidFill>
              </a:rPr>
              <a:t>ENVIRONMENT</a:t>
            </a:r>
            <a:endParaRPr lang="en-A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3800164" y="2064282"/>
            <a:ext cx="1546672" cy="36004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4271251" y="2596842"/>
            <a:ext cx="1207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000" b="1" dirty="0" smtClean="0"/>
              <a:t>DRUGS</a:t>
            </a:r>
            <a:endParaRPr lang="en-A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31498" y="2357940"/>
            <a:ext cx="2033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000" b="1" dirty="0" smtClean="0">
                <a:solidFill>
                  <a:schemeClr val="bg1">
                    <a:lumMod val="65000"/>
                  </a:schemeClr>
                </a:solidFill>
              </a:rPr>
              <a:t>LIFESTYLE</a:t>
            </a:r>
            <a:endParaRPr lang="en-A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19" y="116632"/>
            <a:ext cx="655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 smtClean="0">
                <a:solidFill>
                  <a:srgbClr val="0033CC"/>
                </a:solidFill>
              </a:rPr>
              <a:t>Improve Understanding and Treatment of Asthma</a:t>
            </a:r>
            <a:endParaRPr lang="en-AU" sz="2400" i="1" dirty="0">
              <a:solidFill>
                <a:srgbClr val="0033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560" y="3835648"/>
            <a:ext cx="7788820" cy="1899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526" y="721162"/>
            <a:ext cx="23762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AU" sz="4800" u="sng" dirty="0" smtClean="0">
                <a:solidFill>
                  <a:srgbClr val="C00000"/>
                </a:solidFill>
              </a:rPr>
              <a:t>Mouse</a:t>
            </a:r>
            <a:endParaRPr lang="en-AU" sz="4800" u="sng" dirty="0">
              <a:solidFill>
                <a:srgbClr val="C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134002" y="1916832"/>
            <a:ext cx="298306" cy="81263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A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342" y="4300095"/>
            <a:ext cx="399135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AU" sz="2800" u="sng" dirty="0" smtClean="0">
                <a:solidFill>
                  <a:srgbClr val="00B050"/>
                </a:solidFill>
              </a:rPr>
              <a:t>Validate in humans?</a:t>
            </a:r>
            <a:endParaRPr lang="en-AU" sz="2800" u="sng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228" y="1482338"/>
            <a:ext cx="280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AU" dirty="0" smtClean="0">
                <a:solidFill>
                  <a:prstClr val="black"/>
                </a:solidFill>
              </a:rPr>
              <a:t>Functional studies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770427"/>
            <a:ext cx="46085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AU" dirty="0" smtClean="0">
                <a:solidFill>
                  <a:prstClr val="black"/>
                </a:solidFill>
              </a:rPr>
              <a:t>Genetic association studies</a:t>
            </a:r>
          </a:p>
          <a:p>
            <a:pPr algn="ctr" defTabSz="914400"/>
            <a:r>
              <a:rPr lang="en-AU" dirty="0" smtClean="0">
                <a:solidFill>
                  <a:prstClr val="black"/>
                </a:solidFill>
              </a:rPr>
              <a:t>Clinical trials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9564" y="519652"/>
            <a:ext cx="23762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AU" sz="4800" u="sng" dirty="0" smtClean="0">
                <a:solidFill>
                  <a:srgbClr val="00B050"/>
                </a:solidFill>
              </a:rPr>
              <a:t>Humans</a:t>
            </a:r>
            <a:endParaRPr lang="en-AU" sz="4800" u="sng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2498" y="1280828"/>
            <a:ext cx="46085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AU" dirty="0" smtClean="0">
                <a:solidFill>
                  <a:prstClr val="black"/>
                </a:solidFill>
              </a:rPr>
              <a:t>Genome-Wide Association Studies (GWAS)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2064" y="3529875"/>
            <a:ext cx="41044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AU" sz="2800" u="sng" dirty="0" smtClean="0">
                <a:solidFill>
                  <a:srgbClr val="C00000"/>
                </a:solidFill>
              </a:rPr>
              <a:t>Mouse</a:t>
            </a:r>
            <a:endParaRPr lang="en-AU" sz="2800" u="sng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9300" y="3938840"/>
            <a:ext cx="2808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AU" dirty="0" smtClean="0">
                <a:solidFill>
                  <a:prstClr val="black"/>
                </a:solidFill>
              </a:rPr>
              <a:t>Functional studies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9290" y="4962788"/>
            <a:ext cx="23762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AU" sz="4800" u="sng" dirty="0" smtClean="0">
                <a:solidFill>
                  <a:srgbClr val="00B050"/>
                </a:solidFill>
              </a:rPr>
              <a:t>Humans</a:t>
            </a:r>
            <a:endParaRPr lang="en-AU" sz="4800" u="sng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5723964"/>
            <a:ext cx="30963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AU" dirty="0" smtClean="0">
                <a:solidFill>
                  <a:prstClr val="black"/>
                </a:solidFill>
              </a:rPr>
              <a:t>Clinical trials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469014" y="899562"/>
            <a:ext cx="41252" cy="4977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7778" y="10635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AU" sz="2000" dirty="0" smtClean="0">
                <a:solidFill>
                  <a:prstClr val="black"/>
                </a:solidFill>
              </a:rPr>
              <a:t>PRIOR TO 2006</a:t>
            </a:r>
            <a:endParaRPr lang="en-AU" sz="20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10635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AU" sz="2000" dirty="0" smtClean="0">
                <a:solidFill>
                  <a:prstClr val="black"/>
                </a:solidFill>
              </a:rPr>
              <a:t>SINCE 2006</a:t>
            </a:r>
            <a:endParaRPr lang="en-AU" sz="2000" dirty="0">
              <a:solidFill>
                <a:prstClr val="black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598498" y="1685732"/>
            <a:ext cx="298306" cy="57606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AU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598498" y="4508986"/>
            <a:ext cx="298306" cy="57606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AU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5078" y="2895916"/>
            <a:ext cx="2808312" cy="369332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AU" dirty="0" smtClean="0">
                <a:solidFill>
                  <a:prstClr val="black"/>
                </a:solidFill>
              </a:rPr>
              <a:t>“Candidate-Genes”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138242" y="3451994"/>
            <a:ext cx="298306" cy="81263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AU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4088" y="2426110"/>
            <a:ext cx="2808312" cy="369332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AU" dirty="0" smtClean="0">
                <a:solidFill>
                  <a:prstClr val="black"/>
                </a:solidFill>
              </a:rPr>
              <a:t>“Candidate-Genes”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6602738" y="2953410"/>
            <a:ext cx="298306" cy="57606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A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ims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032" y="0"/>
            <a:ext cx="315190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0400" y="548680"/>
            <a:ext cx="5292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0033CC"/>
                </a:solidFill>
              </a:rPr>
              <a:t>GWAS can point us to genes with therapeutic potential for asthma</a:t>
            </a:r>
            <a:endParaRPr lang="en-AU" sz="2800" b="1" dirty="0">
              <a:solidFill>
                <a:srgbClr val="0033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92152" y="3079846"/>
            <a:ext cx="2376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Tocilizumab</a:t>
            </a:r>
            <a:r>
              <a:rPr lang="en-GB" dirty="0" smtClean="0">
                <a:solidFill>
                  <a:srgbClr val="FF0000"/>
                </a:solidFill>
              </a:rPr>
              <a:t> (our work) 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86942" y="1902318"/>
            <a:ext cx="1323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Daclizumab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5970" y="5968454"/>
            <a:ext cx="1323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Daclizumab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8931" y="2795442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SB010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7210" y="4091586"/>
            <a:ext cx="3153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Lebrikizumab</a:t>
            </a:r>
            <a:r>
              <a:rPr lang="en-GB" dirty="0" smtClean="0">
                <a:solidFill>
                  <a:srgbClr val="0070C0"/>
                </a:solidFill>
              </a:rPr>
              <a:t> and </a:t>
            </a:r>
            <a:r>
              <a:rPr lang="en-GB" dirty="0" err="1" smtClean="0">
                <a:solidFill>
                  <a:srgbClr val="0070C0"/>
                </a:solidFill>
              </a:rPr>
              <a:t>tralokinumab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00894" y="4254776"/>
            <a:ext cx="1746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Mogamulizumab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00894" y="2348880"/>
            <a:ext cx="10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AMG157 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0800000">
            <a:off x="3584871" y="1988840"/>
            <a:ext cx="230537" cy="2590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0800000">
            <a:off x="3599385" y="2421449"/>
            <a:ext cx="230537" cy="2590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10800000">
            <a:off x="3599385" y="2838421"/>
            <a:ext cx="230537" cy="2590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3613899" y="3155482"/>
            <a:ext cx="230537" cy="2590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0800000">
            <a:off x="3627851" y="4163032"/>
            <a:ext cx="230537" cy="2590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10800000">
            <a:off x="3627851" y="4315432"/>
            <a:ext cx="230537" cy="2590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10800000">
            <a:off x="3627850" y="6035802"/>
            <a:ext cx="230537" cy="2590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57541" y="1902318"/>
            <a:ext cx="3941387" cy="4767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 t="6791"/>
          <a:stretch>
            <a:fillRect/>
          </a:stretch>
        </p:blipFill>
        <p:spPr bwMode="auto">
          <a:xfrm>
            <a:off x="1979712" y="3068960"/>
            <a:ext cx="4824536" cy="319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185712" y="3147318"/>
            <a:ext cx="831036" cy="224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6" name="Picture 25" descr="Ferreira_2011_Lancet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064266"/>
            <a:ext cx="4955312" cy="1716662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28" y="358269"/>
            <a:ext cx="3096344" cy="224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101004" y="188640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AU" sz="2400" dirty="0" smtClean="0">
                <a:solidFill>
                  <a:srgbClr val="061284"/>
                </a:solidFill>
              </a:rPr>
              <a:t>Translating GWAS findings into clinically useful knowledge</a:t>
            </a:r>
            <a:endParaRPr lang="en-AU" sz="2400" dirty="0">
              <a:solidFill>
                <a:srgbClr val="06128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7064" y="3564508"/>
            <a:ext cx="831036" cy="224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3432572" y="3147318"/>
            <a:ext cx="2386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AU" sz="1200" b="1" dirty="0" smtClean="0">
                <a:solidFill>
                  <a:srgbClr val="E46C0A"/>
                </a:solidFill>
              </a:rPr>
              <a:t>rs2228145</a:t>
            </a:r>
            <a:endParaRPr lang="en-AU" sz="1200" b="1" dirty="0">
              <a:solidFill>
                <a:srgbClr val="E46C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2556753" y="5117122"/>
            <a:ext cx="1064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i="1" u="sng" dirty="0" smtClean="0">
                <a:solidFill>
                  <a:srgbClr val="0033CC"/>
                </a:solidFill>
              </a:rPr>
              <a:t>Classical</a:t>
            </a:r>
            <a:endParaRPr lang="en-AU" sz="2000" i="1" u="sng" dirty="0">
              <a:solidFill>
                <a:srgbClr val="0033CC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436096" y="5114212"/>
            <a:ext cx="747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i="1" u="sng" dirty="0" smtClean="0">
                <a:solidFill>
                  <a:srgbClr val="0033CC"/>
                </a:solidFill>
              </a:rPr>
              <a:t>Trans</a:t>
            </a:r>
            <a:endParaRPr lang="en-AU" sz="2000" i="1" u="sng" dirty="0">
              <a:solidFill>
                <a:srgbClr val="0033CC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92440" y="5118074"/>
            <a:ext cx="1435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i="1" u="sng" dirty="0" smtClean="0">
                <a:solidFill>
                  <a:srgbClr val="0033CC"/>
                </a:solidFill>
              </a:rPr>
              <a:t>RA, AS, CHD</a:t>
            </a:r>
            <a:endParaRPr lang="en-AU" sz="2000" i="1" u="sng" dirty="0">
              <a:solidFill>
                <a:srgbClr val="0033CC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217901" y="5115164"/>
            <a:ext cx="983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i="1" u="sng" dirty="0" smtClean="0">
                <a:solidFill>
                  <a:srgbClr val="0033CC"/>
                </a:solidFill>
              </a:rPr>
              <a:t>Asthma</a:t>
            </a:r>
            <a:endParaRPr lang="en-AU" sz="2000" i="1" u="sng" dirty="0">
              <a:solidFill>
                <a:srgbClr val="0033CC"/>
              </a:solidFill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2944368" y="5634210"/>
            <a:ext cx="318841" cy="312615"/>
          </a:xfrm>
          <a:prstGeom prst="down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Down Arrow 48"/>
          <p:cNvSpPr/>
          <p:nvPr/>
        </p:nvSpPr>
        <p:spPr>
          <a:xfrm>
            <a:off x="3885948" y="5643316"/>
            <a:ext cx="318841" cy="312615"/>
          </a:xfrm>
          <a:prstGeom prst="down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Down Arrow 49"/>
          <p:cNvSpPr/>
          <p:nvPr/>
        </p:nvSpPr>
        <p:spPr>
          <a:xfrm rot="10800000">
            <a:off x="5636715" y="5634210"/>
            <a:ext cx="318841" cy="312615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Down Arrow 50"/>
          <p:cNvSpPr/>
          <p:nvPr/>
        </p:nvSpPr>
        <p:spPr>
          <a:xfrm rot="10800000">
            <a:off x="6550074" y="5643316"/>
            <a:ext cx="318841" cy="312615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89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1541" y="676863"/>
            <a:ext cx="5772787" cy="43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TextBox 55"/>
          <p:cNvSpPr txBox="1"/>
          <p:nvPr/>
        </p:nvSpPr>
        <p:spPr>
          <a:xfrm>
            <a:off x="-252536" y="5559623"/>
            <a:ext cx="238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AU" sz="2400" b="1" dirty="0" smtClean="0">
                <a:solidFill>
                  <a:srgbClr val="E46C0A"/>
                </a:solidFill>
              </a:rPr>
              <a:t>rs2228145:C</a:t>
            </a:r>
            <a:endParaRPr lang="en-AU" sz="2400" b="1" dirty="0">
              <a:solidFill>
                <a:srgbClr val="E46C0A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1519" y="116632"/>
            <a:ext cx="889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 smtClean="0">
                <a:solidFill>
                  <a:srgbClr val="0033CC"/>
                </a:solidFill>
              </a:rPr>
              <a:t>Asthma risk allele </a:t>
            </a:r>
            <a:r>
              <a:rPr lang="en-AU" sz="2400" i="1" u="sng" dirty="0" smtClean="0">
                <a:solidFill>
                  <a:srgbClr val="0033CC"/>
                </a:solidFill>
              </a:rPr>
              <a:t>increases sIL-6R levels</a:t>
            </a:r>
            <a:endParaRPr lang="en-AU" sz="2400" i="1" u="sng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89 -2.17904E-6 L -0.28889 -2.1790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0186 L -0.28941 -0.001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4.82073E-6 L 0.27084 -4.8207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83 -0.00186 L 0.29983 -0.001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6" grpId="1"/>
      <p:bldP spid="47" grpId="0"/>
      <p:bldP spid="48" grpId="0" animBg="1"/>
      <p:bldP spid="49" grpId="0" animBg="1"/>
      <p:bldP spid="49" grpId="1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252536" y="5559623"/>
            <a:ext cx="238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AU" sz="2400" b="1" dirty="0" smtClean="0">
                <a:solidFill>
                  <a:srgbClr val="E46C0A"/>
                </a:solidFill>
              </a:rPr>
              <a:t>rs2228145:C</a:t>
            </a:r>
            <a:endParaRPr lang="en-AU" sz="2400" b="1" dirty="0">
              <a:solidFill>
                <a:srgbClr val="E46C0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080" y="6021288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AU" sz="2400" b="1" dirty="0" err="1" smtClean="0">
                <a:solidFill>
                  <a:srgbClr val="E46C0A"/>
                </a:solidFill>
              </a:rPr>
              <a:t>Tocilizumab</a:t>
            </a:r>
            <a:endParaRPr lang="en-AU" sz="2400" b="1" dirty="0">
              <a:solidFill>
                <a:srgbClr val="E46C0A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56753" y="5117122"/>
            <a:ext cx="1064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i="1" u="sng" dirty="0" smtClean="0">
                <a:solidFill>
                  <a:srgbClr val="0033CC"/>
                </a:solidFill>
              </a:rPr>
              <a:t>Classical</a:t>
            </a:r>
            <a:endParaRPr lang="en-AU" sz="2000" i="1" u="sng" dirty="0">
              <a:solidFill>
                <a:srgbClr val="00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36096" y="5114212"/>
            <a:ext cx="747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i="1" u="sng" dirty="0" smtClean="0">
                <a:solidFill>
                  <a:srgbClr val="0033CC"/>
                </a:solidFill>
              </a:rPr>
              <a:t>Trans</a:t>
            </a:r>
            <a:endParaRPr lang="en-AU" sz="2000" i="1" u="sng" dirty="0">
              <a:solidFill>
                <a:srgbClr val="0033C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92440" y="5118074"/>
            <a:ext cx="912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i="1" u="sng" dirty="0" smtClean="0">
                <a:solidFill>
                  <a:srgbClr val="0033CC"/>
                </a:solidFill>
              </a:rPr>
              <a:t>Rheum</a:t>
            </a:r>
            <a:endParaRPr lang="en-AU" sz="2000" i="1" u="sng" dirty="0">
              <a:solidFill>
                <a:srgbClr val="0033CC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17901" y="5115164"/>
            <a:ext cx="983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i="1" u="sng" dirty="0" smtClean="0">
                <a:solidFill>
                  <a:srgbClr val="0033CC"/>
                </a:solidFill>
              </a:rPr>
              <a:t>Asthma</a:t>
            </a:r>
            <a:endParaRPr lang="en-AU" sz="2000" i="1" u="sng" dirty="0">
              <a:solidFill>
                <a:srgbClr val="0033CC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2944368" y="5634210"/>
            <a:ext cx="318841" cy="312615"/>
          </a:xfrm>
          <a:prstGeom prst="down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Down Arrow 33"/>
          <p:cNvSpPr/>
          <p:nvPr/>
        </p:nvSpPr>
        <p:spPr>
          <a:xfrm>
            <a:off x="3885948" y="5643316"/>
            <a:ext cx="318841" cy="312615"/>
          </a:xfrm>
          <a:prstGeom prst="down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Down Arrow 34"/>
          <p:cNvSpPr/>
          <p:nvPr/>
        </p:nvSpPr>
        <p:spPr>
          <a:xfrm rot="10800000">
            <a:off x="5636715" y="5634210"/>
            <a:ext cx="318841" cy="312615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Down Arrow 35"/>
          <p:cNvSpPr/>
          <p:nvPr/>
        </p:nvSpPr>
        <p:spPr>
          <a:xfrm rot="10800000">
            <a:off x="6550074" y="5643316"/>
            <a:ext cx="318841" cy="312615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Down Arrow 36"/>
          <p:cNvSpPr/>
          <p:nvPr/>
        </p:nvSpPr>
        <p:spPr>
          <a:xfrm>
            <a:off x="2944368" y="6110740"/>
            <a:ext cx="318841" cy="312615"/>
          </a:xfrm>
          <a:prstGeom prst="down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Down Arrow 37"/>
          <p:cNvSpPr/>
          <p:nvPr/>
        </p:nvSpPr>
        <p:spPr>
          <a:xfrm>
            <a:off x="5636715" y="6110740"/>
            <a:ext cx="318841" cy="312615"/>
          </a:xfrm>
          <a:prstGeom prst="down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2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0615" y="760512"/>
            <a:ext cx="6185545" cy="422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251519" y="116632"/>
            <a:ext cx="889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 err="1" smtClean="0">
                <a:solidFill>
                  <a:srgbClr val="0033CC"/>
                </a:solidFill>
              </a:rPr>
              <a:t>Tocilizumab</a:t>
            </a:r>
            <a:r>
              <a:rPr lang="en-AU" sz="2400" i="1" dirty="0" smtClean="0">
                <a:solidFill>
                  <a:srgbClr val="0033CC"/>
                </a:solidFill>
              </a:rPr>
              <a:t> </a:t>
            </a:r>
            <a:r>
              <a:rPr lang="en-AU" sz="2400" i="1" u="sng" dirty="0" smtClean="0">
                <a:solidFill>
                  <a:srgbClr val="0033CC"/>
                </a:solidFill>
              </a:rPr>
              <a:t>inhibits both </a:t>
            </a:r>
            <a:r>
              <a:rPr lang="en-AU" sz="2400" i="1" dirty="0" smtClean="0">
                <a:solidFill>
                  <a:srgbClr val="0033CC"/>
                </a:solidFill>
              </a:rPr>
              <a:t>IL-6 signalling pathways</a:t>
            </a:r>
            <a:endParaRPr lang="en-AU" sz="2400" i="1" dirty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26878" y="879128"/>
            <a:ext cx="1584189" cy="258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Down Arrow 25"/>
          <p:cNvSpPr/>
          <p:nvPr/>
        </p:nvSpPr>
        <p:spPr>
          <a:xfrm>
            <a:off x="3879079" y="6084243"/>
            <a:ext cx="318841" cy="312615"/>
          </a:xfrm>
          <a:prstGeom prst="down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/>
          <p:cNvSpPr/>
          <p:nvPr/>
        </p:nvSpPr>
        <p:spPr>
          <a:xfrm>
            <a:off x="2447972" y="5118074"/>
            <a:ext cx="2232248" cy="14585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3563887" y="5085184"/>
            <a:ext cx="2620105" cy="14585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/>
          <p:cNvSpPr/>
          <p:nvPr/>
        </p:nvSpPr>
        <p:spPr>
          <a:xfrm>
            <a:off x="5408279" y="5085184"/>
            <a:ext cx="1900025" cy="14585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TextBox 39"/>
          <p:cNvSpPr txBox="1"/>
          <p:nvPr/>
        </p:nvSpPr>
        <p:spPr>
          <a:xfrm>
            <a:off x="6795195" y="5923862"/>
            <a:ext cx="43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</a:rPr>
              <a:t>?</a:t>
            </a:r>
            <a:endParaRPr lang="en-AU" sz="3600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83517" y="5085184"/>
            <a:ext cx="1125445" cy="14585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Down Arrow 43"/>
          <p:cNvSpPr/>
          <p:nvPr/>
        </p:nvSpPr>
        <p:spPr>
          <a:xfrm rot="10800000">
            <a:off x="6552013" y="6066137"/>
            <a:ext cx="318841" cy="312615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 44"/>
          <p:cNvSpPr/>
          <p:nvPr/>
        </p:nvSpPr>
        <p:spPr>
          <a:xfrm>
            <a:off x="2501874" y="5085184"/>
            <a:ext cx="1125445" cy="14585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Down Arrow 45"/>
          <p:cNvSpPr/>
          <p:nvPr/>
        </p:nvSpPr>
        <p:spPr>
          <a:xfrm>
            <a:off x="6548778" y="6093296"/>
            <a:ext cx="318841" cy="312615"/>
          </a:xfrm>
          <a:prstGeom prst="down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1" animBg="1"/>
      <p:bldP spid="32" grpId="2" animBg="1"/>
      <p:bldP spid="40" grpId="0"/>
      <p:bldP spid="43" grpId="0" animBg="1"/>
      <p:bldP spid="44" grpId="0" animBg="1"/>
      <p:bldP spid="45" grpId="0" animBg="1"/>
      <p:bldP spid="46" grpId="0" animBg="1"/>
      <p:bldP spid="4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665" y="2852936"/>
            <a:ext cx="8523918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3000"/>
              </a:lnSpc>
            </a:pPr>
            <a:r>
              <a:rPr lang="en-AU" sz="2400" i="1" dirty="0" smtClean="0">
                <a:solidFill>
                  <a:srgbClr val="0033CC"/>
                </a:solidFill>
              </a:rPr>
              <a:t>Is there a group of patients more likely to respond to </a:t>
            </a:r>
            <a:r>
              <a:rPr lang="en-AU" sz="2400" i="1" dirty="0" err="1" smtClean="0">
                <a:solidFill>
                  <a:srgbClr val="0033CC"/>
                </a:solidFill>
              </a:rPr>
              <a:t>tocilizumab</a:t>
            </a:r>
            <a:r>
              <a:rPr lang="en-AU" sz="2400" i="1" dirty="0" smtClean="0">
                <a:solidFill>
                  <a:srgbClr val="0033CC"/>
                </a:solidFill>
              </a:rPr>
              <a:t>?</a:t>
            </a:r>
            <a:endParaRPr lang="en-AU" sz="2400" i="1" dirty="0">
              <a:solidFill>
                <a:srgbClr val="0033C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6" y="2276872"/>
            <a:ext cx="6143348" cy="4621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ts val="3000"/>
              </a:lnSpc>
            </a:pPr>
            <a:r>
              <a:rPr lang="en-AU" sz="2400" i="1" dirty="0" smtClean="0">
                <a:solidFill>
                  <a:srgbClr val="0033CC"/>
                </a:solidFill>
              </a:rPr>
              <a:t>Can </a:t>
            </a:r>
            <a:r>
              <a:rPr lang="en-AU" sz="2400" i="1" dirty="0" err="1" smtClean="0">
                <a:solidFill>
                  <a:srgbClr val="0033CC"/>
                </a:solidFill>
              </a:rPr>
              <a:t>tocilizumab</a:t>
            </a:r>
            <a:r>
              <a:rPr lang="en-AU" sz="2400" i="1" dirty="0" smtClean="0">
                <a:solidFill>
                  <a:srgbClr val="0033CC"/>
                </a:solidFill>
              </a:rPr>
              <a:t> prevent asthma exacerbations?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988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259632" y="62068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Pre-clinical studies of </a:t>
            </a:r>
            <a:r>
              <a:rPr lang="en-A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tocilizumab</a:t>
            </a:r>
            <a:endParaRPr lang="en-A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ashik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221088"/>
            <a:ext cx="1457325" cy="14573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9285" y="5678413"/>
            <a:ext cx="11063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dirty="0" smtClean="0"/>
              <a:t>Ashik Ullah</a:t>
            </a:r>
            <a:endParaRPr lang="en-AU" sz="1600" dirty="0"/>
          </a:p>
        </p:txBody>
      </p:sp>
      <p:pic>
        <p:nvPicPr>
          <p:cNvPr id="10" name="Picture 9" descr="phipps.jpg"/>
          <p:cNvPicPr>
            <a:picLocks noChangeAspect="1"/>
          </p:cNvPicPr>
          <p:nvPr/>
        </p:nvPicPr>
        <p:blipFill>
          <a:blip r:embed="rId4"/>
          <a:srcRect l="9680" r="17241"/>
          <a:stretch>
            <a:fillRect/>
          </a:stretch>
        </p:blipFill>
        <p:spPr>
          <a:xfrm>
            <a:off x="6802687" y="4320098"/>
            <a:ext cx="1323524" cy="13583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40460" y="5677492"/>
            <a:ext cx="1305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1600" dirty="0" smtClean="0"/>
              <a:t>Simon Phipps</a:t>
            </a:r>
          </a:p>
          <a:p>
            <a:pPr algn="ctr"/>
            <a:r>
              <a:rPr lang="en-AU" sz="1600" dirty="0" smtClean="0"/>
              <a:t>UQ</a:t>
            </a:r>
            <a:endParaRPr lang="en-AU" sz="1600" dirty="0"/>
          </a:p>
        </p:txBody>
      </p:sp>
      <p:sp>
        <p:nvSpPr>
          <p:cNvPr id="12" name="Rectangle 11"/>
          <p:cNvSpPr/>
          <p:nvPr/>
        </p:nvSpPr>
        <p:spPr>
          <a:xfrm>
            <a:off x="395305" y="3398934"/>
            <a:ext cx="8523918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3000"/>
              </a:lnSpc>
            </a:pPr>
            <a:r>
              <a:rPr lang="en-AU" sz="2400" i="1" dirty="0" smtClean="0">
                <a:solidFill>
                  <a:srgbClr val="0033CC"/>
                </a:solidFill>
              </a:rPr>
              <a:t>Is it feasible and effective to deliver </a:t>
            </a:r>
            <a:r>
              <a:rPr lang="en-AU" sz="2400" i="1" dirty="0" err="1" smtClean="0">
                <a:solidFill>
                  <a:srgbClr val="0033CC"/>
                </a:solidFill>
              </a:rPr>
              <a:t>tocilizumab</a:t>
            </a:r>
            <a:r>
              <a:rPr lang="en-AU" sz="2400" i="1" dirty="0" smtClean="0">
                <a:solidFill>
                  <a:srgbClr val="0033CC"/>
                </a:solidFill>
              </a:rPr>
              <a:t> as an aerosol?</a:t>
            </a:r>
            <a:endParaRPr lang="en-AU" sz="2400" i="1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63000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smtClean="0"/>
              <a:t>in press</a:t>
            </a:r>
            <a:r>
              <a:rPr lang="en-AU" dirty="0" smtClean="0"/>
              <a:t>, J Allergy </a:t>
            </a:r>
            <a:r>
              <a:rPr lang="en-AU" dirty="0" err="1" smtClean="0"/>
              <a:t>Clin</a:t>
            </a:r>
            <a:r>
              <a:rPr lang="en-AU" dirty="0" smtClean="0"/>
              <a:t> Immunology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19174</TotalTime>
  <Words>551</Words>
  <Application>Microsoft Office PowerPoint</Application>
  <PresentationFormat>On-screen Show (4:3)</PresentationFormat>
  <Paragraphs>187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1_Office Theme</vt:lpstr>
      <vt:lpstr>2_Office Theme</vt:lpstr>
      <vt:lpstr>Prism 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Moody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Troy Matheson</dc:creator>
  <cp:lastModifiedBy>manuelF</cp:lastModifiedBy>
  <cp:revision>889</cp:revision>
  <dcterms:created xsi:type="dcterms:W3CDTF">2009-12-14T06:35:48Z</dcterms:created>
  <dcterms:modified xsi:type="dcterms:W3CDTF">2015-03-06T19:05:05Z</dcterms:modified>
</cp:coreProperties>
</file>